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91"/>
  </p:notesMasterIdLst>
  <p:handoutMasterIdLst>
    <p:handoutMasterId r:id="rId92"/>
  </p:handoutMasterIdLst>
  <p:sldIdLst>
    <p:sldId id="387" r:id="rId3"/>
    <p:sldId id="388" r:id="rId4"/>
    <p:sldId id="386" r:id="rId5"/>
    <p:sldId id="392" r:id="rId6"/>
    <p:sldId id="393" r:id="rId7"/>
    <p:sldId id="394" r:id="rId8"/>
    <p:sldId id="395" r:id="rId9"/>
    <p:sldId id="389" r:id="rId10"/>
    <p:sldId id="390" r:id="rId11"/>
    <p:sldId id="391" r:id="rId12"/>
    <p:sldId id="396" r:id="rId13"/>
    <p:sldId id="397" r:id="rId14"/>
    <p:sldId id="398" r:id="rId15"/>
    <p:sldId id="366" r:id="rId16"/>
    <p:sldId id="301" r:id="rId17"/>
    <p:sldId id="302" r:id="rId18"/>
    <p:sldId id="331" r:id="rId19"/>
    <p:sldId id="332" r:id="rId20"/>
    <p:sldId id="351" r:id="rId21"/>
    <p:sldId id="352" r:id="rId22"/>
    <p:sldId id="356" r:id="rId23"/>
    <p:sldId id="358" r:id="rId24"/>
    <p:sldId id="357" r:id="rId25"/>
    <p:sldId id="359" r:id="rId26"/>
    <p:sldId id="360" r:id="rId27"/>
    <p:sldId id="361" r:id="rId28"/>
    <p:sldId id="362" r:id="rId29"/>
    <p:sldId id="364" r:id="rId30"/>
    <p:sldId id="399" r:id="rId31"/>
    <p:sldId id="304" r:id="rId32"/>
    <p:sldId id="305" r:id="rId33"/>
    <p:sldId id="306" r:id="rId34"/>
    <p:sldId id="348" r:id="rId35"/>
    <p:sldId id="333" r:id="rId36"/>
    <p:sldId id="334" r:id="rId37"/>
    <p:sldId id="349" r:id="rId38"/>
    <p:sldId id="350" r:id="rId39"/>
    <p:sldId id="370" r:id="rId40"/>
    <p:sldId id="385" r:id="rId41"/>
    <p:sldId id="371" r:id="rId42"/>
    <p:sldId id="372" r:id="rId43"/>
    <p:sldId id="373" r:id="rId44"/>
    <p:sldId id="374" r:id="rId45"/>
    <p:sldId id="375" r:id="rId46"/>
    <p:sldId id="376" r:id="rId47"/>
    <p:sldId id="377" r:id="rId48"/>
    <p:sldId id="378" r:id="rId49"/>
    <p:sldId id="379" r:id="rId50"/>
    <p:sldId id="380" r:id="rId51"/>
    <p:sldId id="381" r:id="rId52"/>
    <p:sldId id="382" r:id="rId53"/>
    <p:sldId id="383" r:id="rId54"/>
    <p:sldId id="384" r:id="rId55"/>
    <p:sldId id="408" r:id="rId56"/>
    <p:sldId id="409" r:id="rId57"/>
    <p:sldId id="368" r:id="rId58"/>
    <p:sldId id="369" r:id="rId59"/>
    <p:sldId id="367" r:id="rId60"/>
    <p:sldId id="400" r:id="rId61"/>
    <p:sldId id="410" r:id="rId62"/>
    <p:sldId id="401" r:id="rId63"/>
    <p:sldId id="402" r:id="rId64"/>
    <p:sldId id="404" r:id="rId65"/>
    <p:sldId id="406" r:id="rId66"/>
    <p:sldId id="338" r:id="rId67"/>
    <p:sldId id="339" r:id="rId68"/>
    <p:sldId id="340" r:id="rId69"/>
    <p:sldId id="341" r:id="rId70"/>
    <p:sldId id="342" r:id="rId71"/>
    <p:sldId id="343" r:id="rId72"/>
    <p:sldId id="344" r:id="rId73"/>
    <p:sldId id="345" r:id="rId74"/>
    <p:sldId id="346" r:id="rId75"/>
    <p:sldId id="347" r:id="rId76"/>
    <p:sldId id="326" r:id="rId77"/>
    <p:sldId id="411" r:id="rId78"/>
    <p:sldId id="412" r:id="rId79"/>
    <p:sldId id="413" r:id="rId80"/>
    <p:sldId id="414" r:id="rId81"/>
    <p:sldId id="415" r:id="rId82"/>
    <p:sldId id="416" r:id="rId83"/>
    <p:sldId id="417" r:id="rId84"/>
    <p:sldId id="418" r:id="rId85"/>
    <p:sldId id="419" r:id="rId86"/>
    <p:sldId id="420" r:id="rId87"/>
    <p:sldId id="421" r:id="rId88"/>
    <p:sldId id="422" r:id="rId89"/>
    <p:sldId id="423" r:id="rId90"/>
  </p:sldIdLst>
  <p:sldSz cx="9144000" cy="6858000" type="screen4x3"/>
  <p:notesSz cx="7315200" cy="9601200"/>
  <p:embeddedFontLst>
    <p:embeddedFont>
      <p:font typeface="Calibri" panose="020F0502020204030204" pitchFamily="34" charset="0"/>
      <p:regular r:id="rId93"/>
      <p:bold r:id="rId94"/>
      <p:italic r:id="rId95"/>
      <p:boldItalic r:id="rId9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4343A7"/>
    <a:srgbClr val="40409E"/>
    <a:srgbClr val="4949B5"/>
    <a:srgbClr val="FFFF00"/>
    <a:srgbClr val="CCECFF"/>
    <a:srgbClr val="0066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931" autoAdjust="0"/>
    <p:restoredTop sz="94822" autoAdjust="0"/>
  </p:normalViewPr>
  <p:slideViewPr>
    <p:cSldViewPr>
      <p:cViewPr varScale="1">
        <p:scale>
          <a:sx n="65" d="100"/>
          <a:sy n="65" d="100"/>
        </p:scale>
        <p:origin x="-96" y="-744"/>
      </p:cViewPr>
      <p:guideLst>
        <p:guide orient="horz" pos="21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0" d="100"/>
          <a:sy n="90" d="100"/>
        </p:scale>
        <p:origin x="-3696" y="-12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font" Target="fonts/font3.fnt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font" Target="fonts/font1.fntdata"/><Relationship Id="rId98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notesMaster" Target="notesMasters/notesMaster1.xml"/><Relationship Id="rId96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font" Target="fonts/font2.fntdata"/><Relationship Id="rId9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3" Type="http://schemas.openxmlformats.org/officeDocument/2006/relationships/image" Target="../media/image29.w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" Type="http://schemas.openxmlformats.org/officeDocument/2006/relationships/image" Target="../media/image28.w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1" Type="http://schemas.openxmlformats.org/officeDocument/2006/relationships/image" Target="../media/image27.wmf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5" Type="http://schemas.openxmlformats.org/officeDocument/2006/relationships/image" Target="../media/image31.w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w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57.wmf"/><Relationship Id="rId1" Type="http://schemas.openxmlformats.org/officeDocument/2006/relationships/image" Target="../media/image30.wmf"/><Relationship Id="rId5" Type="http://schemas.openxmlformats.org/officeDocument/2006/relationships/image" Target="../media/image28.wmf"/><Relationship Id="rId4" Type="http://schemas.openxmlformats.org/officeDocument/2006/relationships/image" Target="../media/image5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30.wmf"/><Relationship Id="rId6" Type="http://schemas.openxmlformats.org/officeDocument/2006/relationships/image" Target="../media/image28.wmf"/><Relationship Id="rId5" Type="http://schemas.openxmlformats.org/officeDocument/2006/relationships/image" Target="../media/image58.wmf"/><Relationship Id="rId4" Type="http://schemas.openxmlformats.org/officeDocument/2006/relationships/image" Target="../media/image27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13" Type="http://schemas.openxmlformats.org/officeDocument/2006/relationships/image" Target="../media/image69.wmf"/><Relationship Id="rId3" Type="http://schemas.openxmlformats.org/officeDocument/2006/relationships/image" Target="../media/image62.wmf"/><Relationship Id="rId7" Type="http://schemas.openxmlformats.org/officeDocument/2006/relationships/image" Target="../media/image65.wmf"/><Relationship Id="rId12" Type="http://schemas.openxmlformats.org/officeDocument/2006/relationships/image" Target="../media/image68.wmf"/><Relationship Id="rId17" Type="http://schemas.openxmlformats.org/officeDocument/2006/relationships/image" Target="../media/image58.wmf"/><Relationship Id="rId2" Type="http://schemas.openxmlformats.org/officeDocument/2006/relationships/image" Target="../media/image61.wmf"/><Relationship Id="rId16" Type="http://schemas.openxmlformats.org/officeDocument/2006/relationships/image" Target="../media/image57.wmf"/><Relationship Id="rId1" Type="http://schemas.openxmlformats.org/officeDocument/2006/relationships/image" Target="../media/image30.wmf"/><Relationship Id="rId6" Type="http://schemas.openxmlformats.org/officeDocument/2006/relationships/image" Target="../media/image64.wmf"/><Relationship Id="rId11" Type="http://schemas.openxmlformats.org/officeDocument/2006/relationships/image" Target="../media/image28.wmf"/><Relationship Id="rId5" Type="http://schemas.openxmlformats.org/officeDocument/2006/relationships/image" Target="../media/image63.wmf"/><Relationship Id="rId15" Type="http://schemas.openxmlformats.org/officeDocument/2006/relationships/image" Target="../media/image71.wmf"/><Relationship Id="rId10" Type="http://schemas.openxmlformats.org/officeDocument/2006/relationships/image" Target="../media/image67.wmf"/><Relationship Id="rId4" Type="http://schemas.openxmlformats.org/officeDocument/2006/relationships/image" Target="../media/image27.wmf"/><Relationship Id="rId9" Type="http://schemas.openxmlformats.org/officeDocument/2006/relationships/image" Target="../media/image60.wmf"/><Relationship Id="rId14" Type="http://schemas.openxmlformats.org/officeDocument/2006/relationships/image" Target="../media/image70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95.wmf"/><Relationship Id="rId3" Type="http://schemas.openxmlformats.org/officeDocument/2006/relationships/image" Target="../media/image90.wmf"/><Relationship Id="rId7" Type="http://schemas.openxmlformats.org/officeDocument/2006/relationships/image" Target="../media/image94.wmf"/><Relationship Id="rId2" Type="http://schemas.openxmlformats.org/officeDocument/2006/relationships/image" Target="../media/image89.wmf"/><Relationship Id="rId1" Type="http://schemas.openxmlformats.org/officeDocument/2006/relationships/image" Target="../media/image88.wmf"/><Relationship Id="rId6" Type="http://schemas.openxmlformats.org/officeDocument/2006/relationships/image" Target="../media/image93.wmf"/><Relationship Id="rId5" Type="http://schemas.openxmlformats.org/officeDocument/2006/relationships/image" Target="../media/image92.wmf"/><Relationship Id="rId4" Type="http://schemas.openxmlformats.org/officeDocument/2006/relationships/image" Target="../media/image91.wmf"/><Relationship Id="rId9" Type="http://schemas.openxmlformats.org/officeDocument/2006/relationships/image" Target="../media/image96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Relationship Id="rId5" Type="http://schemas.openxmlformats.org/officeDocument/2006/relationships/image" Target="../media/image101.wmf"/><Relationship Id="rId4" Type="http://schemas.openxmlformats.org/officeDocument/2006/relationships/image" Target="../media/image100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wmf"/><Relationship Id="rId3" Type="http://schemas.openxmlformats.org/officeDocument/2006/relationships/image" Target="../media/image103.wmf"/><Relationship Id="rId7" Type="http://schemas.openxmlformats.org/officeDocument/2006/relationships/image" Target="../media/image107.wmf"/><Relationship Id="rId2" Type="http://schemas.openxmlformats.org/officeDocument/2006/relationships/image" Target="../media/image102.wmf"/><Relationship Id="rId1" Type="http://schemas.openxmlformats.org/officeDocument/2006/relationships/image" Target="../media/image97.wmf"/><Relationship Id="rId6" Type="http://schemas.openxmlformats.org/officeDocument/2006/relationships/image" Target="../media/image106.wmf"/><Relationship Id="rId5" Type="http://schemas.openxmlformats.org/officeDocument/2006/relationships/image" Target="../media/image105.wmf"/><Relationship Id="rId4" Type="http://schemas.openxmlformats.org/officeDocument/2006/relationships/image" Target="../media/image104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Relationship Id="rId6" Type="http://schemas.openxmlformats.org/officeDocument/2006/relationships/image" Target="../media/image112.wmf"/><Relationship Id="rId5" Type="http://schemas.openxmlformats.org/officeDocument/2006/relationships/image" Target="../media/image111.wmf"/><Relationship Id="rId4" Type="http://schemas.openxmlformats.org/officeDocument/2006/relationships/image" Target="../media/image110.wmf"/></Relationships>
</file>

<file path=ppt/drawings/_rels/vmlDrawing3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wmf"/><Relationship Id="rId3" Type="http://schemas.openxmlformats.org/officeDocument/2006/relationships/image" Target="../media/image103.wmf"/><Relationship Id="rId7" Type="http://schemas.openxmlformats.org/officeDocument/2006/relationships/image" Target="../media/image116.wmf"/><Relationship Id="rId2" Type="http://schemas.openxmlformats.org/officeDocument/2006/relationships/image" Target="../media/image113.wmf"/><Relationship Id="rId1" Type="http://schemas.openxmlformats.org/officeDocument/2006/relationships/image" Target="../media/image97.wmf"/><Relationship Id="rId6" Type="http://schemas.openxmlformats.org/officeDocument/2006/relationships/image" Target="../media/image115.wmf"/><Relationship Id="rId5" Type="http://schemas.openxmlformats.org/officeDocument/2006/relationships/image" Target="../media/image114.wmf"/><Relationship Id="rId4" Type="http://schemas.openxmlformats.org/officeDocument/2006/relationships/image" Target="../media/image104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wmf"/><Relationship Id="rId2" Type="http://schemas.openxmlformats.org/officeDocument/2006/relationships/image" Target="../media/image119.wmf"/><Relationship Id="rId1" Type="http://schemas.openxmlformats.org/officeDocument/2006/relationships/image" Target="../media/image118.wmf"/><Relationship Id="rId6" Type="http://schemas.openxmlformats.org/officeDocument/2006/relationships/image" Target="../media/image123.wmf"/><Relationship Id="rId5" Type="http://schemas.openxmlformats.org/officeDocument/2006/relationships/image" Target="../media/image122.wmf"/><Relationship Id="rId4" Type="http://schemas.openxmlformats.org/officeDocument/2006/relationships/image" Target="../media/image121.wmf"/></Relationships>
</file>

<file path=ppt/drawings/_rels/vmlDrawing3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wmf"/><Relationship Id="rId3" Type="http://schemas.openxmlformats.org/officeDocument/2006/relationships/image" Target="../media/image126.wmf"/><Relationship Id="rId7" Type="http://schemas.openxmlformats.org/officeDocument/2006/relationships/image" Target="../media/image118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Relationship Id="rId6" Type="http://schemas.openxmlformats.org/officeDocument/2006/relationships/image" Target="../media/image129.wmf"/><Relationship Id="rId5" Type="http://schemas.openxmlformats.org/officeDocument/2006/relationships/image" Target="../media/image128.wmf"/><Relationship Id="rId4" Type="http://schemas.openxmlformats.org/officeDocument/2006/relationships/image" Target="../media/image127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1.e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wmf"/><Relationship Id="rId1" Type="http://schemas.openxmlformats.org/officeDocument/2006/relationships/image" Target="../media/image133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wmf"/><Relationship Id="rId1" Type="http://schemas.openxmlformats.org/officeDocument/2006/relationships/image" Target="../media/image136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wmf"/><Relationship Id="rId1" Type="http://schemas.openxmlformats.org/officeDocument/2006/relationships/image" Target="../media/image138.wmf"/><Relationship Id="rId4" Type="http://schemas.openxmlformats.org/officeDocument/2006/relationships/image" Target="../media/image141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wmf"/><Relationship Id="rId1" Type="http://schemas.openxmlformats.org/officeDocument/2006/relationships/image" Target="../media/image143.w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wmf"/><Relationship Id="rId1" Type="http://schemas.openxmlformats.org/officeDocument/2006/relationships/image" Target="../media/image143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7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8.w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wmf"/><Relationship Id="rId1" Type="http://schemas.openxmlformats.org/officeDocument/2006/relationships/image" Target="../media/image149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9" tIns="48325" rIns="96649" bIns="48325" numCol="1" anchor="t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endParaRPr 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9" tIns="48325" rIns="96649" bIns="48325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endParaRPr lang="en-US"/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9" tIns="48325" rIns="96649" bIns="48325" numCol="1" anchor="b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endParaRPr lang="en-US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9" tIns="48325" rIns="96649" bIns="48325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fld id="{40EE8FE1-75BD-4BAB-B2A4-E79AFFFF7E3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797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310" tIns="48655" rIns="97310" bIns="48655" numCol="1" anchor="t" anchorCtr="0" compatLnSpc="1">
            <a:prstTxWarp prst="textNoShape">
              <a:avLst/>
            </a:prstTxWarp>
          </a:bodyPr>
          <a:lstStyle>
            <a:lvl1pPr defTabSz="973138">
              <a:defRPr sz="1300"/>
            </a:lvl1pPr>
          </a:lstStyle>
          <a:p>
            <a:endParaRPr lang="en-US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310" tIns="48655" rIns="97310" bIns="48655" numCol="1" anchor="t" anchorCtr="0" compatLnSpc="1">
            <a:prstTxWarp prst="textNoShape">
              <a:avLst/>
            </a:prstTxWarp>
          </a:bodyPr>
          <a:lstStyle>
            <a:lvl1pPr algn="r" defTabSz="973138">
              <a:defRPr sz="1300"/>
            </a:lvl1pPr>
          </a:lstStyle>
          <a:p>
            <a:endParaRPr lang="en-US"/>
          </a:p>
        </p:txBody>
      </p:sp>
      <p:sp>
        <p:nvSpPr>
          <p:cNvPr id="147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7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310" tIns="48655" rIns="97310" bIns="486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47175"/>
            <a:ext cx="3170238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310" tIns="48655" rIns="97310" bIns="48655" numCol="1" anchor="b" anchorCtr="0" compatLnSpc="1">
            <a:prstTxWarp prst="textNoShape">
              <a:avLst/>
            </a:prstTxWarp>
          </a:bodyPr>
          <a:lstStyle>
            <a:lvl1pPr defTabSz="973138">
              <a:defRPr sz="1300"/>
            </a:lvl1pPr>
          </a:lstStyle>
          <a:p>
            <a:endParaRPr lang="en-US"/>
          </a:p>
        </p:txBody>
      </p:sp>
      <p:sp>
        <p:nvSpPr>
          <p:cNvPr id="147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47175"/>
            <a:ext cx="3170237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310" tIns="48655" rIns="97310" bIns="48655" numCol="1" anchor="b" anchorCtr="0" compatLnSpc="1">
            <a:prstTxWarp prst="textNoShape">
              <a:avLst/>
            </a:prstTxWarp>
          </a:bodyPr>
          <a:lstStyle>
            <a:lvl1pPr algn="r" defTabSz="973138">
              <a:defRPr sz="1300"/>
            </a:lvl1pPr>
          </a:lstStyle>
          <a:p>
            <a:fld id="{09C4980D-8E9D-47A0-8D05-73EEE96DD1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3712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D6661F-EE99-45EE-B3A9-F504A3153784}" type="slidenum">
              <a:rPr lang="en-US"/>
              <a:pPr/>
              <a:t>4</a:t>
            </a:fld>
            <a:endParaRPr lang="en-US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D6661F-EE99-45EE-B3A9-F504A3153784}" type="slidenum">
              <a:rPr lang="en-US"/>
              <a:pPr/>
              <a:t>5</a:t>
            </a:fld>
            <a:endParaRPr lang="en-US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1D7417-4F34-44F9-8F4F-9115D0C9701E}" type="slidenum">
              <a:rPr lang="en-US"/>
              <a:pPr/>
              <a:t>6</a:t>
            </a:fld>
            <a:endParaRPr lang="en-US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1D7417-4F34-44F9-8F4F-9115D0C9701E}" type="slidenum">
              <a:rPr lang="en-US"/>
              <a:pPr/>
              <a:t>7</a:t>
            </a:fld>
            <a:endParaRPr lang="en-US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3D8F6D-3956-4561-87BA-421148B5E97F}" type="slidenum">
              <a:rPr lang="en-US"/>
              <a:pPr/>
              <a:t>11</a:t>
            </a:fld>
            <a:endParaRPr lang="en-US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3D8F6D-3956-4561-87BA-421148B5E97F}" type="slidenum">
              <a:rPr lang="en-US"/>
              <a:pPr/>
              <a:t>12</a:t>
            </a:fld>
            <a:endParaRPr lang="en-US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3D8F6D-3956-4561-87BA-421148B5E97F}" type="slidenum">
              <a:rPr lang="en-US"/>
              <a:pPr/>
              <a:t>13</a:t>
            </a:fld>
            <a:endParaRPr lang="en-US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4883A2-0B6D-4815-A7CC-E86D6A78E963}" type="slidenum">
              <a:rPr lang="en-US"/>
              <a:pPr/>
              <a:t>15</a:t>
            </a:fld>
            <a:endParaRPr lang="en-US"/>
          </a:p>
        </p:txBody>
      </p:sp>
      <p:sp>
        <p:nvSpPr>
          <p:cNvPr id="503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3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656743-18E9-4E9B-BD95-BD21C9DAA803}" type="slidenum">
              <a:rPr lang="en-US"/>
              <a:pPr/>
              <a:t>16</a:t>
            </a:fld>
            <a:endParaRPr lang="en-US"/>
          </a:p>
        </p:txBody>
      </p:sp>
      <p:sp>
        <p:nvSpPr>
          <p:cNvPr id="504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4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73A296-091F-449B-A994-91E12F32C913}" type="slidenum">
              <a:rPr lang="en-US"/>
              <a:pPr/>
              <a:t>17</a:t>
            </a:fld>
            <a:endParaRPr lang="en-US"/>
          </a:p>
        </p:txBody>
      </p:sp>
      <p:sp>
        <p:nvSpPr>
          <p:cNvPr id="509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9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967959-C68D-4B5F-8885-A3F2B678245E}" type="slidenum">
              <a:rPr lang="en-US"/>
              <a:pPr/>
              <a:t>18</a:t>
            </a:fld>
            <a:endParaRPr lang="en-US"/>
          </a:p>
        </p:txBody>
      </p:sp>
      <p:sp>
        <p:nvSpPr>
          <p:cNvPr id="510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0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0AD958-5DF1-4DC9-BAD7-F8998C6234E8}" type="slidenum">
              <a:rPr lang="en-US"/>
              <a:pPr/>
              <a:t>19</a:t>
            </a:fld>
            <a:endParaRPr lang="en-US"/>
          </a:p>
        </p:txBody>
      </p:sp>
      <p:sp>
        <p:nvSpPr>
          <p:cNvPr id="594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4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4CD761-286D-4CEA-B479-3FCCFCB84395}" type="slidenum">
              <a:rPr lang="en-US"/>
              <a:pPr/>
              <a:t>20</a:t>
            </a:fld>
            <a:endParaRPr lang="en-US"/>
          </a:p>
        </p:txBody>
      </p:sp>
      <p:sp>
        <p:nvSpPr>
          <p:cNvPr id="595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5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B15FA4-7368-42E8-9387-30F2B9D75C76}" type="slidenum">
              <a:rPr lang="en-US"/>
              <a:pPr/>
              <a:t>21</a:t>
            </a:fld>
            <a:endParaRPr lang="en-US"/>
          </a:p>
        </p:txBody>
      </p:sp>
      <p:sp>
        <p:nvSpPr>
          <p:cNvPr id="596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6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E1EA79-300C-4C4C-9E5F-70C606C636F4}" type="slidenum">
              <a:rPr lang="en-US"/>
              <a:pPr/>
              <a:t>22</a:t>
            </a:fld>
            <a:endParaRPr lang="en-US"/>
          </a:p>
        </p:txBody>
      </p:sp>
      <p:sp>
        <p:nvSpPr>
          <p:cNvPr id="598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8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7D87E5-7E72-4D7B-90BE-2D8C377AFFF0}" type="slidenum">
              <a:rPr lang="en-US"/>
              <a:pPr/>
              <a:t>23</a:t>
            </a:fld>
            <a:endParaRPr lang="en-US"/>
          </a:p>
        </p:txBody>
      </p:sp>
      <p:sp>
        <p:nvSpPr>
          <p:cNvPr id="599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9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382955-F386-4CAA-89E6-BE1B722FC38F}" type="slidenum">
              <a:rPr lang="en-US"/>
              <a:pPr/>
              <a:t>24</a:t>
            </a:fld>
            <a:endParaRPr lang="en-US"/>
          </a:p>
        </p:txBody>
      </p:sp>
      <p:sp>
        <p:nvSpPr>
          <p:cNvPr id="600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0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692969-B4F9-461B-8B8D-276F4542BF71}" type="slidenum">
              <a:rPr lang="en-US"/>
              <a:pPr/>
              <a:t>25</a:t>
            </a:fld>
            <a:endParaRPr lang="en-US"/>
          </a:p>
        </p:txBody>
      </p:sp>
      <p:sp>
        <p:nvSpPr>
          <p:cNvPr id="601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1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422CF6-B66A-445D-BD91-B463905D0E20}" type="slidenum">
              <a:rPr lang="en-US"/>
              <a:pPr/>
              <a:t>26</a:t>
            </a:fld>
            <a:endParaRPr lang="en-US"/>
          </a:p>
        </p:txBody>
      </p:sp>
      <p:sp>
        <p:nvSpPr>
          <p:cNvPr id="602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2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D99DA1-0BDA-4A62-AB17-F9490210E731}" type="slidenum">
              <a:rPr lang="en-US"/>
              <a:pPr/>
              <a:t>27</a:t>
            </a:fld>
            <a:endParaRPr lang="en-US"/>
          </a:p>
        </p:txBody>
      </p:sp>
      <p:sp>
        <p:nvSpPr>
          <p:cNvPr id="603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3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4F2BB1-14AA-4801-809D-DF0D1B2BF236}" type="slidenum">
              <a:rPr lang="en-US"/>
              <a:pPr/>
              <a:t>28</a:t>
            </a:fld>
            <a:endParaRPr lang="en-US"/>
          </a:p>
        </p:txBody>
      </p:sp>
      <p:sp>
        <p:nvSpPr>
          <p:cNvPr id="604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0B5EF2-6227-498D-8B97-512C74852DAF}" type="slidenum">
              <a:rPr lang="en-US"/>
              <a:pPr/>
              <a:t>29</a:t>
            </a:fld>
            <a:endParaRPr lang="en-US"/>
          </a:p>
        </p:txBody>
      </p:sp>
      <p:sp>
        <p:nvSpPr>
          <p:cNvPr id="500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0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0B5EF2-6227-498D-8B97-512C74852DAF}" type="slidenum">
              <a:rPr lang="en-US"/>
              <a:pPr/>
              <a:t>30</a:t>
            </a:fld>
            <a:endParaRPr lang="en-US"/>
          </a:p>
        </p:txBody>
      </p:sp>
      <p:sp>
        <p:nvSpPr>
          <p:cNvPr id="500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0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8C2382-0DB1-4837-8210-75B9A77F524C}" type="slidenum">
              <a:rPr lang="en-US"/>
              <a:pPr/>
              <a:t>31</a:t>
            </a:fld>
            <a:endParaRPr lang="en-US"/>
          </a:p>
        </p:txBody>
      </p:sp>
      <p:sp>
        <p:nvSpPr>
          <p:cNvPr id="501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477F62-D8BE-4947-86C9-2FDC8D641206}" type="slidenum">
              <a:rPr lang="en-US"/>
              <a:pPr/>
              <a:t>32</a:t>
            </a:fld>
            <a:endParaRPr lang="en-US"/>
          </a:p>
        </p:txBody>
      </p:sp>
      <p:sp>
        <p:nvSpPr>
          <p:cNvPr id="502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2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7E6E61-2DC0-4648-8FA1-CF94C9730A15}" type="slidenum">
              <a:rPr lang="en-US"/>
              <a:pPr/>
              <a:t>33</a:t>
            </a:fld>
            <a:endParaRPr lang="en-US"/>
          </a:p>
        </p:txBody>
      </p:sp>
      <p:sp>
        <p:nvSpPr>
          <p:cNvPr id="569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9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5C0F67-6E5D-4F68-9AA5-B30E8FC04B18}" type="slidenum">
              <a:rPr lang="en-US"/>
              <a:pPr/>
              <a:t>34</a:t>
            </a:fld>
            <a:endParaRPr lang="en-US"/>
          </a:p>
        </p:txBody>
      </p:sp>
      <p:sp>
        <p:nvSpPr>
          <p:cNvPr id="535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5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1D2DF9-ED0E-4F02-BBD4-93346E9C569E}" type="slidenum">
              <a:rPr lang="en-US"/>
              <a:pPr/>
              <a:t>35</a:t>
            </a:fld>
            <a:endParaRPr lang="en-US"/>
          </a:p>
        </p:txBody>
      </p:sp>
      <p:sp>
        <p:nvSpPr>
          <p:cNvPr id="537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7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36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953D7E-311A-41CF-A0C3-C2E2387708AA}" type="slidenum">
              <a:rPr lang="en-US"/>
              <a:pPr/>
              <a:t>37</a:t>
            </a:fld>
            <a:endParaRPr lang="en-US"/>
          </a:p>
        </p:txBody>
      </p:sp>
      <p:sp>
        <p:nvSpPr>
          <p:cNvPr id="605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5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38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39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40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41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42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43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44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45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46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47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48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49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50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51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52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53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54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0D40F5-8E3C-44E5-978C-FA421F236D9B}" type="slidenum">
              <a:rPr lang="en-US"/>
              <a:pPr/>
              <a:t>55</a:t>
            </a:fld>
            <a:endParaRPr lang="en-US"/>
          </a:p>
        </p:txBody>
      </p:sp>
      <p:sp>
        <p:nvSpPr>
          <p:cNvPr id="571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1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D97838-8F05-4A94-92A1-DA8E23CA9312}" type="slidenum">
              <a:rPr lang="en-US"/>
              <a:pPr/>
              <a:t>56</a:t>
            </a:fld>
            <a:endParaRPr lang="en-US"/>
          </a:p>
        </p:txBody>
      </p:sp>
      <p:sp>
        <p:nvSpPr>
          <p:cNvPr id="589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D97838-8F05-4A94-92A1-DA8E23CA9312}" type="slidenum">
              <a:rPr lang="en-US"/>
              <a:pPr/>
              <a:t>57</a:t>
            </a:fld>
            <a:endParaRPr lang="en-US"/>
          </a:p>
        </p:txBody>
      </p:sp>
      <p:sp>
        <p:nvSpPr>
          <p:cNvPr id="589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D97838-8F05-4A94-92A1-DA8E23CA9312}" type="slidenum">
              <a:rPr lang="en-US"/>
              <a:pPr/>
              <a:t>58</a:t>
            </a:fld>
            <a:endParaRPr lang="en-US"/>
          </a:p>
        </p:txBody>
      </p:sp>
      <p:sp>
        <p:nvSpPr>
          <p:cNvPr id="589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D97838-8F05-4A94-92A1-DA8E23CA9312}" type="slidenum">
              <a:rPr lang="en-US"/>
              <a:pPr/>
              <a:t>59</a:t>
            </a:fld>
            <a:endParaRPr lang="en-US"/>
          </a:p>
        </p:txBody>
      </p:sp>
      <p:sp>
        <p:nvSpPr>
          <p:cNvPr id="589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D97838-8F05-4A94-92A1-DA8E23CA9312}" type="slidenum">
              <a:rPr lang="en-US"/>
              <a:pPr/>
              <a:t>60</a:t>
            </a:fld>
            <a:endParaRPr lang="en-US"/>
          </a:p>
        </p:txBody>
      </p:sp>
      <p:sp>
        <p:nvSpPr>
          <p:cNvPr id="589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4B4D0-345E-45CB-B553-8E91E321064B}" type="slidenum">
              <a:rPr lang="en-US" smtClean="0">
                <a:solidFill>
                  <a:prstClr val="black"/>
                </a:solidFill>
              </a:rPr>
              <a:pPr/>
              <a:t>61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4B4D0-345E-45CB-B553-8E91E321064B}" type="slidenum">
              <a:rPr lang="en-US" smtClean="0">
                <a:solidFill>
                  <a:prstClr val="black"/>
                </a:solidFill>
              </a:rPr>
              <a:pPr/>
              <a:t>62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4B4D0-345E-45CB-B553-8E91E321064B}" type="slidenum">
              <a:rPr lang="en-US" smtClean="0">
                <a:solidFill>
                  <a:prstClr val="black"/>
                </a:solidFill>
              </a:rPr>
              <a:pPr/>
              <a:t>63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4B4D0-345E-45CB-B553-8E91E321064B}" type="slidenum">
              <a:rPr lang="en-US" smtClean="0">
                <a:solidFill>
                  <a:prstClr val="black"/>
                </a:solidFill>
              </a:rPr>
              <a:pPr/>
              <a:t>64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65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0DBA69-3C03-4A1F-BA58-8EE973A6FC03}" type="slidenum">
              <a:rPr lang="en-US"/>
              <a:pPr/>
              <a:t>66</a:t>
            </a:fld>
            <a:endParaRPr lang="en-US"/>
          </a:p>
        </p:txBody>
      </p:sp>
      <p:sp>
        <p:nvSpPr>
          <p:cNvPr id="547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7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5B12CD-8BFF-4805-AE8A-57302A464EE0}" type="slidenum">
              <a:rPr lang="en-US"/>
              <a:pPr/>
              <a:t>67</a:t>
            </a:fld>
            <a:endParaRPr lang="en-US"/>
          </a:p>
        </p:txBody>
      </p:sp>
      <p:sp>
        <p:nvSpPr>
          <p:cNvPr id="549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9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B3D8E8-7B08-4C13-890F-BAD7677EB616}" type="slidenum">
              <a:rPr lang="en-US"/>
              <a:pPr/>
              <a:t>68</a:t>
            </a:fld>
            <a:endParaRPr lang="en-US"/>
          </a:p>
        </p:txBody>
      </p:sp>
      <p:sp>
        <p:nvSpPr>
          <p:cNvPr id="551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1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E810AC-B673-4392-BFA3-FC032C083E35}" type="slidenum">
              <a:rPr lang="en-US"/>
              <a:pPr/>
              <a:t>69</a:t>
            </a:fld>
            <a:endParaRPr lang="en-US"/>
          </a:p>
        </p:txBody>
      </p:sp>
      <p:sp>
        <p:nvSpPr>
          <p:cNvPr id="553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7A50D8-4587-4C92-A978-801442F190DA}" type="slidenum">
              <a:rPr lang="en-US"/>
              <a:pPr/>
              <a:t>70</a:t>
            </a:fld>
            <a:endParaRPr lang="en-US"/>
          </a:p>
        </p:txBody>
      </p:sp>
      <p:sp>
        <p:nvSpPr>
          <p:cNvPr id="556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6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47F003-338C-4D69-90FE-D634BE9BBB47}" type="slidenum">
              <a:rPr lang="en-US"/>
              <a:pPr/>
              <a:t>71</a:t>
            </a:fld>
            <a:endParaRPr lang="en-US"/>
          </a:p>
        </p:txBody>
      </p:sp>
      <p:sp>
        <p:nvSpPr>
          <p:cNvPr id="558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8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60D26F-A87F-4FAB-9D7E-CED7A2A11E17}" type="slidenum">
              <a:rPr lang="en-US"/>
              <a:pPr/>
              <a:t>72</a:t>
            </a:fld>
            <a:endParaRPr lang="en-US"/>
          </a:p>
        </p:txBody>
      </p:sp>
      <p:sp>
        <p:nvSpPr>
          <p:cNvPr id="560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0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0A3F47-4EAF-40CB-8D80-EFDD76E1CC43}" type="slidenum">
              <a:rPr lang="en-US"/>
              <a:pPr/>
              <a:t>73</a:t>
            </a:fld>
            <a:endParaRPr lang="en-US"/>
          </a:p>
        </p:txBody>
      </p:sp>
      <p:sp>
        <p:nvSpPr>
          <p:cNvPr id="562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2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B5B5D4-7E6C-409B-8BBE-DEDFF0FFC504}" type="slidenum">
              <a:rPr lang="en-US"/>
              <a:pPr/>
              <a:t>74</a:t>
            </a:fld>
            <a:endParaRPr lang="en-US"/>
          </a:p>
        </p:txBody>
      </p:sp>
      <p:sp>
        <p:nvSpPr>
          <p:cNvPr id="564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4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289386-6770-48B3-9759-9C92384094AA}" type="slidenum">
              <a:rPr lang="en-US"/>
              <a:pPr/>
              <a:t>75</a:t>
            </a:fld>
            <a:endParaRPr lang="en-US"/>
          </a:p>
        </p:txBody>
      </p:sp>
      <p:sp>
        <p:nvSpPr>
          <p:cNvPr id="505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5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76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4980D-8E9D-47A0-8D05-73EEE96DD100}" type="slidenum">
              <a:rPr lang="en-US" smtClean="0"/>
              <a:pPr/>
              <a:t>77</a:t>
            </a:fld>
            <a:endParaRPr lang="en-U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78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79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80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81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82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83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84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85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86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87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058A5-7236-4107-A8BE-1CBDC2485763}" type="slidenum">
              <a:rPr lang="en-US"/>
              <a:pPr/>
              <a:t>88</a:t>
            </a:fld>
            <a:endParaRPr lang="en-US"/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82700" y="728663"/>
            <a:ext cx="4749800" cy="3562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33900"/>
            <a:ext cx="5365750" cy="43703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4BBE90-1CFC-4BE5-BEC6-693B76451C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AFE73-979D-4713-AF82-BEEB928FD4F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A9EAE-E54A-4FC5-9DBB-9E787EC6BD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76400"/>
            <a:ext cx="38100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38100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421CC-526C-4ED4-9866-D8EB77150C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B5DB10-7A73-481E-9387-532CB2ED57D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8FECA-C11F-4AC9-AF41-9687EACB8FF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48FE64-6467-4D3F-AB1E-16F5C79D77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C722E-3D89-4007-BC09-4560561D5A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1E4AA-1A98-4B08-B0C1-47E572D2E4B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9A7E10-47FA-46FE-B958-D2514F1D74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52400"/>
            <a:ext cx="19431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769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5EAB9C-7102-436E-9DB0-57B8960F42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76400"/>
            <a:ext cx="7772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Thcv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62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1D47D3-8A93-44CF-BC80-5160DFC39B1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FF0303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2B854E9-CB2D-4C66-AF2D-5D299F0F742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10/10/2013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7B202CD-B9B3-44F4-8336-C201B55C0028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25.wmf"/></Relationships>
</file>

<file path=ppt/slides/_rels/slide30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18.bin"/><Relationship Id="rId18" Type="http://schemas.openxmlformats.org/officeDocument/2006/relationships/oleObject" Target="../embeddings/oleObject22.bin"/><Relationship Id="rId26" Type="http://schemas.openxmlformats.org/officeDocument/2006/relationships/oleObject" Target="../embeddings/oleObject26.bin"/><Relationship Id="rId39" Type="http://schemas.openxmlformats.org/officeDocument/2006/relationships/image" Target="../media/image42.emf"/><Relationship Id="rId3" Type="http://schemas.openxmlformats.org/officeDocument/2006/relationships/notesSlide" Target="../notesSlides/notesSlide30.xml"/><Relationship Id="rId21" Type="http://schemas.openxmlformats.org/officeDocument/2006/relationships/image" Target="../media/image33.emf"/><Relationship Id="rId34" Type="http://schemas.openxmlformats.org/officeDocument/2006/relationships/oleObject" Target="../embeddings/oleObject30.bin"/><Relationship Id="rId42" Type="http://schemas.openxmlformats.org/officeDocument/2006/relationships/oleObject" Target="../embeddings/oleObject34.bin"/><Relationship Id="rId47" Type="http://schemas.openxmlformats.org/officeDocument/2006/relationships/image" Target="../media/image46.emf"/><Relationship Id="rId50" Type="http://schemas.openxmlformats.org/officeDocument/2006/relationships/oleObject" Target="../embeddings/oleObject38.bin"/><Relationship Id="rId7" Type="http://schemas.openxmlformats.org/officeDocument/2006/relationships/image" Target="../media/image28.wmf"/><Relationship Id="rId12" Type="http://schemas.openxmlformats.org/officeDocument/2006/relationships/image" Target="../media/image30.wmf"/><Relationship Id="rId17" Type="http://schemas.openxmlformats.org/officeDocument/2006/relationships/image" Target="../media/image31.wmf"/><Relationship Id="rId25" Type="http://schemas.openxmlformats.org/officeDocument/2006/relationships/image" Target="../media/image35.emf"/><Relationship Id="rId33" Type="http://schemas.openxmlformats.org/officeDocument/2006/relationships/image" Target="../media/image39.emf"/><Relationship Id="rId38" Type="http://schemas.openxmlformats.org/officeDocument/2006/relationships/oleObject" Target="../embeddings/oleObject32.bin"/><Relationship Id="rId46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1.bin"/><Relationship Id="rId20" Type="http://schemas.openxmlformats.org/officeDocument/2006/relationships/oleObject" Target="../embeddings/oleObject23.bin"/><Relationship Id="rId29" Type="http://schemas.openxmlformats.org/officeDocument/2006/relationships/image" Target="../media/image37.emf"/><Relationship Id="rId41" Type="http://schemas.openxmlformats.org/officeDocument/2006/relationships/image" Target="../media/image43.emf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7.bin"/><Relationship Id="rId24" Type="http://schemas.openxmlformats.org/officeDocument/2006/relationships/oleObject" Target="../embeddings/oleObject25.bin"/><Relationship Id="rId32" Type="http://schemas.openxmlformats.org/officeDocument/2006/relationships/oleObject" Target="../embeddings/oleObject29.bin"/><Relationship Id="rId37" Type="http://schemas.openxmlformats.org/officeDocument/2006/relationships/image" Target="../media/image41.emf"/><Relationship Id="rId40" Type="http://schemas.openxmlformats.org/officeDocument/2006/relationships/oleObject" Target="../embeddings/oleObject33.bin"/><Relationship Id="rId45" Type="http://schemas.openxmlformats.org/officeDocument/2006/relationships/image" Target="../media/image45.emf"/><Relationship Id="rId53" Type="http://schemas.openxmlformats.org/officeDocument/2006/relationships/image" Target="../media/image49.emf"/><Relationship Id="rId5" Type="http://schemas.openxmlformats.org/officeDocument/2006/relationships/image" Target="../media/image27.wmf"/><Relationship Id="rId15" Type="http://schemas.openxmlformats.org/officeDocument/2006/relationships/oleObject" Target="../embeddings/oleObject20.bin"/><Relationship Id="rId23" Type="http://schemas.openxmlformats.org/officeDocument/2006/relationships/image" Target="../media/image34.emf"/><Relationship Id="rId28" Type="http://schemas.openxmlformats.org/officeDocument/2006/relationships/oleObject" Target="../embeddings/oleObject27.bin"/><Relationship Id="rId36" Type="http://schemas.openxmlformats.org/officeDocument/2006/relationships/oleObject" Target="../embeddings/oleObject31.bin"/><Relationship Id="rId49" Type="http://schemas.openxmlformats.org/officeDocument/2006/relationships/image" Target="../media/image47.emf"/><Relationship Id="rId10" Type="http://schemas.openxmlformats.org/officeDocument/2006/relationships/oleObject" Target="../embeddings/oleObject16.bin"/><Relationship Id="rId19" Type="http://schemas.openxmlformats.org/officeDocument/2006/relationships/image" Target="../media/image32.emf"/><Relationship Id="rId31" Type="http://schemas.openxmlformats.org/officeDocument/2006/relationships/image" Target="../media/image38.emf"/><Relationship Id="rId44" Type="http://schemas.openxmlformats.org/officeDocument/2006/relationships/oleObject" Target="../embeddings/oleObject35.bin"/><Relationship Id="rId52" Type="http://schemas.openxmlformats.org/officeDocument/2006/relationships/oleObject" Target="../embeddings/oleObject39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19.bin"/><Relationship Id="rId22" Type="http://schemas.openxmlformats.org/officeDocument/2006/relationships/oleObject" Target="../embeddings/oleObject24.bin"/><Relationship Id="rId27" Type="http://schemas.openxmlformats.org/officeDocument/2006/relationships/image" Target="../media/image36.emf"/><Relationship Id="rId30" Type="http://schemas.openxmlformats.org/officeDocument/2006/relationships/oleObject" Target="../embeddings/oleObject28.bin"/><Relationship Id="rId35" Type="http://schemas.openxmlformats.org/officeDocument/2006/relationships/image" Target="../media/image40.emf"/><Relationship Id="rId43" Type="http://schemas.openxmlformats.org/officeDocument/2006/relationships/image" Target="../media/image44.emf"/><Relationship Id="rId48" Type="http://schemas.openxmlformats.org/officeDocument/2006/relationships/oleObject" Target="../embeddings/oleObject37.bin"/><Relationship Id="rId8" Type="http://schemas.openxmlformats.org/officeDocument/2006/relationships/oleObject" Target="../embeddings/oleObject15.bin"/><Relationship Id="rId51" Type="http://schemas.openxmlformats.org/officeDocument/2006/relationships/image" Target="../media/image4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5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50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52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image" Target="../media/image54.wmf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47.bin"/><Relationship Id="rId17" Type="http://schemas.openxmlformats.org/officeDocument/2006/relationships/image" Target="../media/image56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49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4.bin"/><Relationship Id="rId11" Type="http://schemas.openxmlformats.org/officeDocument/2006/relationships/image" Target="../media/image53.wmf"/><Relationship Id="rId5" Type="http://schemas.openxmlformats.org/officeDocument/2006/relationships/image" Target="../media/image50.wmf"/><Relationship Id="rId15" Type="http://schemas.openxmlformats.org/officeDocument/2006/relationships/image" Target="../media/image55.wmf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3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48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13" Type="http://schemas.openxmlformats.org/officeDocument/2006/relationships/oleObject" Target="../embeddings/oleObject56.bin"/><Relationship Id="rId18" Type="http://schemas.openxmlformats.org/officeDocument/2006/relationships/oleObject" Target="../embeddings/oleObject60.bin"/><Relationship Id="rId26" Type="http://schemas.openxmlformats.org/officeDocument/2006/relationships/oleObject" Target="../embeddings/oleObject67.bin"/><Relationship Id="rId3" Type="http://schemas.openxmlformats.org/officeDocument/2006/relationships/notesSlide" Target="../notesSlides/notesSlide34.xml"/><Relationship Id="rId21" Type="http://schemas.openxmlformats.org/officeDocument/2006/relationships/oleObject" Target="../embeddings/oleObject63.bin"/><Relationship Id="rId7" Type="http://schemas.openxmlformats.org/officeDocument/2006/relationships/image" Target="../media/image57.wmf"/><Relationship Id="rId12" Type="http://schemas.openxmlformats.org/officeDocument/2006/relationships/oleObject" Target="../embeddings/oleObject55.bin"/><Relationship Id="rId17" Type="http://schemas.openxmlformats.org/officeDocument/2006/relationships/oleObject" Target="../embeddings/oleObject59.bin"/><Relationship Id="rId25" Type="http://schemas.openxmlformats.org/officeDocument/2006/relationships/oleObject" Target="../embeddings/oleObject6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8.wmf"/><Relationship Id="rId20" Type="http://schemas.openxmlformats.org/officeDocument/2006/relationships/oleObject" Target="../embeddings/oleObject62.bin"/><Relationship Id="rId29" Type="http://schemas.openxmlformats.org/officeDocument/2006/relationships/oleObject" Target="../embeddings/oleObject70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27.wmf"/><Relationship Id="rId24" Type="http://schemas.openxmlformats.org/officeDocument/2006/relationships/image" Target="../media/image28.wmf"/><Relationship Id="rId5" Type="http://schemas.openxmlformats.org/officeDocument/2006/relationships/image" Target="../media/image30.wmf"/><Relationship Id="rId15" Type="http://schemas.openxmlformats.org/officeDocument/2006/relationships/oleObject" Target="../embeddings/oleObject58.bin"/><Relationship Id="rId23" Type="http://schemas.openxmlformats.org/officeDocument/2006/relationships/oleObject" Target="../embeddings/oleObject65.bin"/><Relationship Id="rId28" Type="http://schemas.openxmlformats.org/officeDocument/2006/relationships/oleObject" Target="../embeddings/oleObject69.bin"/><Relationship Id="rId10" Type="http://schemas.openxmlformats.org/officeDocument/2006/relationships/oleObject" Target="../embeddings/oleObject54.bin"/><Relationship Id="rId19" Type="http://schemas.openxmlformats.org/officeDocument/2006/relationships/oleObject" Target="../embeddings/oleObject61.bin"/><Relationship Id="rId4" Type="http://schemas.openxmlformats.org/officeDocument/2006/relationships/oleObject" Target="../embeddings/oleObject50.bin"/><Relationship Id="rId9" Type="http://schemas.openxmlformats.org/officeDocument/2006/relationships/oleObject" Target="../embeddings/oleObject53.bin"/><Relationship Id="rId14" Type="http://schemas.openxmlformats.org/officeDocument/2006/relationships/oleObject" Target="../embeddings/oleObject57.bin"/><Relationship Id="rId22" Type="http://schemas.openxmlformats.org/officeDocument/2006/relationships/oleObject" Target="../embeddings/oleObject64.bin"/><Relationship Id="rId27" Type="http://schemas.openxmlformats.org/officeDocument/2006/relationships/oleObject" Target="../embeddings/oleObject68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oleObject" Target="../embeddings/oleObject76.bin"/><Relationship Id="rId18" Type="http://schemas.openxmlformats.org/officeDocument/2006/relationships/oleObject" Target="../embeddings/oleObject80.bin"/><Relationship Id="rId26" Type="http://schemas.openxmlformats.org/officeDocument/2006/relationships/oleObject" Target="../embeddings/oleObject87.bin"/><Relationship Id="rId3" Type="http://schemas.openxmlformats.org/officeDocument/2006/relationships/notesSlide" Target="../notesSlides/notesSlide35.xml"/><Relationship Id="rId21" Type="http://schemas.openxmlformats.org/officeDocument/2006/relationships/oleObject" Target="../embeddings/oleObject83.bin"/><Relationship Id="rId7" Type="http://schemas.openxmlformats.org/officeDocument/2006/relationships/image" Target="../media/image59.wmf"/><Relationship Id="rId12" Type="http://schemas.openxmlformats.org/officeDocument/2006/relationships/image" Target="../media/image27.wmf"/><Relationship Id="rId17" Type="http://schemas.openxmlformats.org/officeDocument/2006/relationships/image" Target="../media/image58.wmf"/><Relationship Id="rId25" Type="http://schemas.openxmlformats.org/officeDocument/2006/relationships/image" Target="../media/image28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79.bin"/><Relationship Id="rId20" Type="http://schemas.openxmlformats.org/officeDocument/2006/relationships/oleObject" Target="../embeddings/oleObject82.bin"/><Relationship Id="rId29" Type="http://schemas.openxmlformats.org/officeDocument/2006/relationships/oleObject" Target="../embeddings/oleObject90.bin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72.bin"/><Relationship Id="rId11" Type="http://schemas.openxmlformats.org/officeDocument/2006/relationships/oleObject" Target="../embeddings/oleObject75.bin"/><Relationship Id="rId24" Type="http://schemas.openxmlformats.org/officeDocument/2006/relationships/oleObject" Target="../embeddings/oleObject86.bin"/><Relationship Id="rId5" Type="http://schemas.openxmlformats.org/officeDocument/2006/relationships/image" Target="../media/image30.wmf"/><Relationship Id="rId15" Type="http://schemas.openxmlformats.org/officeDocument/2006/relationships/oleObject" Target="../embeddings/oleObject78.bin"/><Relationship Id="rId23" Type="http://schemas.openxmlformats.org/officeDocument/2006/relationships/oleObject" Target="../embeddings/oleObject85.bin"/><Relationship Id="rId28" Type="http://schemas.openxmlformats.org/officeDocument/2006/relationships/oleObject" Target="../embeddings/oleObject89.bin"/><Relationship Id="rId10" Type="http://schemas.openxmlformats.org/officeDocument/2006/relationships/oleObject" Target="../embeddings/oleObject74.bin"/><Relationship Id="rId19" Type="http://schemas.openxmlformats.org/officeDocument/2006/relationships/oleObject" Target="../embeddings/oleObject81.bin"/><Relationship Id="rId4" Type="http://schemas.openxmlformats.org/officeDocument/2006/relationships/oleObject" Target="../embeddings/oleObject71.bin"/><Relationship Id="rId9" Type="http://schemas.openxmlformats.org/officeDocument/2006/relationships/image" Target="../media/image60.wmf"/><Relationship Id="rId14" Type="http://schemas.openxmlformats.org/officeDocument/2006/relationships/oleObject" Target="../embeddings/oleObject77.bin"/><Relationship Id="rId22" Type="http://schemas.openxmlformats.org/officeDocument/2006/relationships/oleObject" Target="../embeddings/oleObject84.bin"/><Relationship Id="rId27" Type="http://schemas.openxmlformats.org/officeDocument/2006/relationships/oleObject" Target="../embeddings/oleObject88.bin"/><Relationship Id="rId30" Type="http://schemas.openxmlformats.org/officeDocument/2006/relationships/oleObject" Target="../embeddings/oleObject91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97.bin"/><Relationship Id="rId18" Type="http://schemas.openxmlformats.org/officeDocument/2006/relationships/oleObject" Target="../embeddings/oleObject100.bin"/><Relationship Id="rId26" Type="http://schemas.openxmlformats.org/officeDocument/2006/relationships/oleObject" Target="../embeddings/oleObject105.bin"/><Relationship Id="rId39" Type="http://schemas.openxmlformats.org/officeDocument/2006/relationships/oleObject" Target="../embeddings/oleObject112.bin"/><Relationship Id="rId21" Type="http://schemas.openxmlformats.org/officeDocument/2006/relationships/image" Target="../media/image66.wmf"/><Relationship Id="rId34" Type="http://schemas.openxmlformats.org/officeDocument/2006/relationships/image" Target="../media/image69.wmf"/><Relationship Id="rId42" Type="http://schemas.openxmlformats.org/officeDocument/2006/relationships/image" Target="../media/image57.wmf"/><Relationship Id="rId47" Type="http://schemas.openxmlformats.org/officeDocument/2006/relationships/oleObject" Target="../embeddings/oleObject119.bin"/><Relationship Id="rId50" Type="http://schemas.openxmlformats.org/officeDocument/2006/relationships/image" Target="../media/image58.wmf"/><Relationship Id="rId55" Type="http://schemas.openxmlformats.org/officeDocument/2006/relationships/oleObject" Target="../embeddings/oleObject126.bin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4.wmf"/><Relationship Id="rId20" Type="http://schemas.openxmlformats.org/officeDocument/2006/relationships/oleObject" Target="../embeddings/oleObject101.bin"/><Relationship Id="rId29" Type="http://schemas.openxmlformats.org/officeDocument/2006/relationships/oleObject" Target="../embeddings/oleObject107.bin"/><Relationship Id="rId41" Type="http://schemas.openxmlformats.org/officeDocument/2006/relationships/oleObject" Target="../embeddings/oleObject114.bin"/><Relationship Id="rId54" Type="http://schemas.openxmlformats.org/officeDocument/2006/relationships/oleObject" Target="../embeddings/oleObject125.bin"/><Relationship Id="rId62" Type="http://schemas.openxmlformats.org/officeDocument/2006/relationships/oleObject" Target="../embeddings/oleObject133.bin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93.bin"/><Relationship Id="rId11" Type="http://schemas.openxmlformats.org/officeDocument/2006/relationships/oleObject" Target="../embeddings/oleObject96.bin"/><Relationship Id="rId24" Type="http://schemas.openxmlformats.org/officeDocument/2006/relationships/oleObject" Target="../embeddings/oleObject103.bin"/><Relationship Id="rId32" Type="http://schemas.openxmlformats.org/officeDocument/2006/relationships/image" Target="../media/image68.wmf"/><Relationship Id="rId37" Type="http://schemas.openxmlformats.org/officeDocument/2006/relationships/oleObject" Target="../embeddings/oleObject111.bin"/><Relationship Id="rId40" Type="http://schemas.openxmlformats.org/officeDocument/2006/relationships/oleObject" Target="../embeddings/oleObject113.bin"/><Relationship Id="rId45" Type="http://schemas.openxmlformats.org/officeDocument/2006/relationships/oleObject" Target="../embeddings/oleObject117.bin"/><Relationship Id="rId53" Type="http://schemas.openxmlformats.org/officeDocument/2006/relationships/oleObject" Target="../embeddings/oleObject124.bin"/><Relationship Id="rId58" Type="http://schemas.openxmlformats.org/officeDocument/2006/relationships/oleObject" Target="../embeddings/oleObject129.bin"/><Relationship Id="rId5" Type="http://schemas.openxmlformats.org/officeDocument/2006/relationships/image" Target="../media/image30.wmf"/><Relationship Id="rId15" Type="http://schemas.openxmlformats.org/officeDocument/2006/relationships/oleObject" Target="../embeddings/oleObject98.bin"/><Relationship Id="rId23" Type="http://schemas.openxmlformats.org/officeDocument/2006/relationships/image" Target="../media/image60.wmf"/><Relationship Id="rId28" Type="http://schemas.openxmlformats.org/officeDocument/2006/relationships/image" Target="../media/image67.wmf"/><Relationship Id="rId36" Type="http://schemas.openxmlformats.org/officeDocument/2006/relationships/image" Target="../media/image70.wmf"/><Relationship Id="rId49" Type="http://schemas.openxmlformats.org/officeDocument/2006/relationships/oleObject" Target="../embeddings/oleObject121.bin"/><Relationship Id="rId57" Type="http://schemas.openxmlformats.org/officeDocument/2006/relationships/oleObject" Target="../embeddings/oleObject128.bin"/><Relationship Id="rId61" Type="http://schemas.openxmlformats.org/officeDocument/2006/relationships/oleObject" Target="../embeddings/oleObject132.bin"/><Relationship Id="rId10" Type="http://schemas.openxmlformats.org/officeDocument/2006/relationships/oleObject" Target="../embeddings/oleObject95.bin"/><Relationship Id="rId19" Type="http://schemas.openxmlformats.org/officeDocument/2006/relationships/image" Target="../media/image65.wmf"/><Relationship Id="rId31" Type="http://schemas.openxmlformats.org/officeDocument/2006/relationships/oleObject" Target="../embeddings/oleObject108.bin"/><Relationship Id="rId44" Type="http://schemas.openxmlformats.org/officeDocument/2006/relationships/oleObject" Target="../embeddings/oleObject116.bin"/><Relationship Id="rId52" Type="http://schemas.openxmlformats.org/officeDocument/2006/relationships/oleObject" Target="../embeddings/oleObject123.bin"/><Relationship Id="rId60" Type="http://schemas.openxmlformats.org/officeDocument/2006/relationships/oleObject" Target="../embeddings/oleObject131.bin"/><Relationship Id="rId4" Type="http://schemas.openxmlformats.org/officeDocument/2006/relationships/oleObject" Target="../embeddings/oleObject92.bin"/><Relationship Id="rId9" Type="http://schemas.openxmlformats.org/officeDocument/2006/relationships/image" Target="../media/image62.wmf"/><Relationship Id="rId14" Type="http://schemas.openxmlformats.org/officeDocument/2006/relationships/image" Target="../media/image63.wmf"/><Relationship Id="rId22" Type="http://schemas.openxmlformats.org/officeDocument/2006/relationships/oleObject" Target="../embeddings/oleObject102.bin"/><Relationship Id="rId27" Type="http://schemas.openxmlformats.org/officeDocument/2006/relationships/oleObject" Target="../embeddings/oleObject106.bin"/><Relationship Id="rId30" Type="http://schemas.openxmlformats.org/officeDocument/2006/relationships/image" Target="../media/image28.wmf"/><Relationship Id="rId35" Type="http://schemas.openxmlformats.org/officeDocument/2006/relationships/oleObject" Target="../embeddings/oleObject110.bin"/><Relationship Id="rId43" Type="http://schemas.openxmlformats.org/officeDocument/2006/relationships/oleObject" Target="../embeddings/oleObject115.bin"/><Relationship Id="rId48" Type="http://schemas.openxmlformats.org/officeDocument/2006/relationships/oleObject" Target="../embeddings/oleObject120.bin"/><Relationship Id="rId56" Type="http://schemas.openxmlformats.org/officeDocument/2006/relationships/oleObject" Target="../embeddings/oleObject127.bin"/><Relationship Id="rId8" Type="http://schemas.openxmlformats.org/officeDocument/2006/relationships/oleObject" Target="../embeddings/oleObject94.bin"/><Relationship Id="rId51" Type="http://schemas.openxmlformats.org/officeDocument/2006/relationships/oleObject" Target="../embeddings/oleObject122.bin"/><Relationship Id="rId3" Type="http://schemas.openxmlformats.org/officeDocument/2006/relationships/notesSlide" Target="../notesSlides/notesSlide37.xml"/><Relationship Id="rId12" Type="http://schemas.openxmlformats.org/officeDocument/2006/relationships/image" Target="../media/image27.wmf"/><Relationship Id="rId17" Type="http://schemas.openxmlformats.org/officeDocument/2006/relationships/oleObject" Target="../embeddings/oleObject99.bin"/><Relationship Id="rId25" Type="http://schemas.openxmlformats.org/officeDocument/2006/relationships/oleObject" Target="../embeddings/oleObject104.bin"/><Relationship Id="rId33" Type="http://schemas.openxmlformats.org/officeDocument/2006/relationships/oleObject" Target="../embeddings/oleObject109.bin"/><Relationship Id="rId38" Type="http://schemas.openxmlformats.org/officeDocument/2006/relationships/image" Target="../media/image71.wmf"/><Relationship Id="rId46" Type="http://schemas.openxmlformats.org/officeDocument/2006/relationships/oleObject" Target="../embeddings/oleObject118.bin"/><Relationship Id="rId59" Type="http://schemas.openxmlformats.org/officeDocument/2006/relationships/oleObject" Target="../embeddings/oleObject130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35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134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136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137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76.wmf"/><Relationship Id="rId4" Type="http://schemas.openxmlformats.org/officeDocument/2006/relationships/oleObject" Target="../embeddings/oleObject138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139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78.wmf"/><Relationship Id="rId4" Type="http://schemas.openxmlformats.org/officeDocument/2006/relationships/oleObject" Target="../embeddings/oleObject140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141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80.wmf"/><Relationship Id="rId4" Type="http://schemas.openxmlformats.org/officeDocument/2006/relationships/oleObject" Target="../embeddings/oleObject142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5.bin"/><Relationship Id="rId3" Type="http://schemas.openxmlformats.org/officeDocument/2006/relationships/notesSlide" Target="../notesSlides/notesSlide63.xml"/><Relationship Id="rId7" Type="http://schemas.openxmlformats.org/officeDocument/2006/relationships/image" Target="../media/image82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144.bin"/><Relationship Id="rId5" Type="http://schemas.openxmlformats.org/officeDocument/2006/relationships/image" Target="../media/image81.wmf"/><Relationship Id="rId4" Type="http://schemas.openxmlformats.org/officeDocument/2006/relationships/oleObject" Target="../embeddings/oleObject143.bin"/><Relationship Id="rId9" Type="http://schemas.openxmlformats.org/officeDocument/2006/relationships/image" Target="../media/image83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84.wmf"/><Relationship Id="rId4" Type="http://schemas.openxmlformats.org/officeDocument/2006/relationships/oleObject" Target="../embeddings/oleObject146.bin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85.wmf"/><Relationship Id="rId4" Type="http://schemas.openxmlformats.org/officeDocument/2006/relationships/oleObject" Target="../embeddings/oleObject147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7" Type="http://schemas.openxmlformats.org/officeDocument/2006/relationships/image" Target="../media/image8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149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148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2.bin"/><Relationship Id="rId13" Type="http://schemas.openxmlformats.org/officeDocument/2006/relationships/oleObject" Target="../embeddings/oleObject155.bin"/><Relationship Id="rId18" Type="http://schemas.openxmlformats.org/officeDocument/2006/relationships/oleObject" Target="../embeddings/oleObject158.bin"/><Relationship Id="rId3" Type="http://schemas.openxmlformats.org/officeDocument/2006/relationships/notesSlide" Target="../notesSlides/notesSlide67.xml"/><Relationship Id="rId21" Type="http://schemas.openxmlformats.org/officeDocument/2006/relationships/oleObject" Target="../embeddings/oleObject160.bin"/><Relationship Id="rId7" Type="http://schemas.openxmlformats.org/officeDocument/2006/relationships/image" Target="../media/image89.wmf"/><Relationship Id="rId12" Type="http://schemas.openxmlformats.org/officeDocument/2006/relationships/image" Target="../media/image91.wmf"/><Relationship Id="rId17" Type="http://schemas.openxmlformats.org/officeDocument/2006/relationships/oleObject" Target="../embeddings/oleObject15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3.wmf"/><Relationship Id="rId20" Type="http://schemas.openxmlformats.org/officeDocument/2006/relationships/oleObject" Target="../embeddings/oleObject159.bin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151.bin"/><Relationship Id="rId11" Type="http://schemas.openxmlformats.org/officeDocument/2006/relationships/oleObject" Target="../embeddings/oleObject154.bin"/><Relationship Id="rId24" Type="http://schemas.openxmlformats.org/officeDocument/2006/relationships/image" Target="../media/image96.wmf"/><Relationship Id="rId5" Type="http://schemas.openxmlformats.org/officeDocument/2006/relationships/image" Target="../media/image88.wmf"/><Relationship Id="rId15" Type="http://schemas.openxmlformats.org/officeDocument/2006/relationships/oleObject" Target="../embeddings/oleObject156.bin"/><Relationship Id="rId23" Type="http://schemas.openxmlformats.org/officeDocument/2006/relationships/oleObject" Target="../embeddings/oleObject161.bin"/><Relationship Id="rId10" Type="http://schemas.openxmlformats.org/officeDocument/2006/relationships/oleObject" Target="../embeddings/oleObject153.bin"/><Relationship Id="rId19" Type="http://schemas.openxmlformats.org/officeDocument/2006/relationships/image" Target="../media/image94.wmf"/><Relationship Id="rId4" Type="http://schemas.openxmlformats.org/officeDocument/2006/relationships/oleObject" Target="../embeddings/oleObject150.bin"/><Relationship Id="rId9" Type="http://schemas.openxmlformats.org/officeDocument/2006/relationships/image" Target="../media/image90.wmf"/><Relationship Id="rId14" Type="http://schemas.openxmlformats.org/officeDocument/2006/relationships/image" Target="../media/image92.wmf"/><Relationship Id="rId22" Type="http://schemas.openxmlformats.org/officeDocument/2006/relationships/image" Target="../media/image95.wmf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4.bin"/><Relationship Id="rId13" Type="http://schemas.openxmlformats.org/officeDocument/2006/relationships/image" Target="../media/image101.wmf"/><Relationship Id="rId3" Type="http://schemas.openxmlformats.org/officeDocument/2006/relationships/notesSlide" Target="../notesSlides/notesSlide69.xml"/><Relationship Id="rId7" Type="http://schemas.openxmlformats.org/officeDocument/2006/relationships/image" Target="../media/image98.wmf"/><Relationship Id="rId12" Type="http://schemas.openxmlformats.org/officeDocument/2006/relationships/oleObject" Target="../embeddings/oleObject16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163.bin"/><Relationship Id="rId11" Type="http://schemas.openxmlformats.org/officeDocument/2006/relationships/image" Target="../media/image100.wmf"/><Relationship Id="rId5" Type="http://schemas.openxmlformats.org/officeDocument/2006/relationships/image" Target="../media/image97.wmf"/><Relationship Id="rId10" Type="http://schemas.openxmlformats.org/officeDocument/2006/relationships/oleObject" Target="../embeddings/oleObject165.bin"/><Relationship Id="rId4" Type="http://schemas.openxmlformats.org/officeDocument/2006/relationships/oleObject" Target="../embeddings/oleObject162.bin"/><Relationship Id="rId9" Type="http://schemas.openxmlformats.org/officeDocument/2006/relationships/image" Target="../media/image99.wmf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9.bin"/><Relationship Id="rId13" Type="http://schemas.openxmlformats.org/officeDocument/2006/relationships/image" Target="../media/image105.wmf"/><Relationship Id="rId18" Type="http://schemas.openxmlformats.org/officeDocument/2006/relationships/oleObject" Target="../embeddings/oleObject174.bin"/><Relationship Id="rId3" Type="http://schemas.openxmlformats.org/officeDocument/2006/relationships/notesSlide" Target="../notesSlides/notesSlide70.xml"/><Relationship Id="rId7" Type="http://schemas.openxmlformats.org/officeDocument/2006/relationships/image" Target="../media/image102.wmf"/><Relationship Id="rId12" Type="http://schemas.openxmlformats.org/officeDocument/2006/relationships/oleObject" Target="../embeddings/oleObject171.bin"/><Relationship Id="rId17" Type="http://schemas.openxmlformats.org/officeDocument/2006/relationships/image" Target="../media/image107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73.bin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168.bin"/><Relationship Id="rId11" Type="http://schemas.openxmlformats.org/officeDocument/2006/relationships/image" Target="../media/image104.wmf"/><Relationship Id="rId5" Type="http://schemas.openxmlformats.org/officeDocument/2006/relationships/image" Target="../media/image97.wmf"/><Relationship Id="rId15" Type="http://schemas.openxmlformats.org/officeDocument/2006/relationships/image" Target="../media/image106.wmf"/><Relationship Id="rId10" Type="http://schemas.openxmlformats.org/officeDocument/2006/relationships/oleObject" Target="../embeddings/oleObject170.bin"/><Relationship Id="rId19" Type="http://schemas.openxmlformats.org/officeDocument/2006/relationships/image" Target="../media/image108.wmf"/><Relationship Id="rId4" Type="http://schemas.openxmlformats.org/officeDocument/2006/relationships/oleObject" Target="../embeddings/oleObject167.bin"/><Relationship Id="rId9" Type="http://schemas.openxmlformats.org/officeDocument/2006/relationships/image" Target="../media/image103.wmf"/><Relationship Id="rId14" Type="http://schemas.openxmlformats.org/officeDocument/2006/relationships/oleObject" Target="../embeddings/oleObject172.bin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7.bin"/><Relationship Id="rId13" Type="http://schemas.openxmlformats.org/officeDocument/2006/relationships/image" Target="../media/image111.wmf"/><Relationship Id="rId3" Type="http://schemas.openxmlformats.org/officeDocument/2006/relationships/notesSlide" Target="../notesSlides/notesSlide71.xml"/><Relationship Id="rId7" Type="http://schemas.openxmlformats.org/officeDocument/2006/relationships/image" Target="../media/image98.wmf"/><Relationship Id="rId12" Type="http://schemas.openxmlformats.org/officeDocument/2006/relationships/oleObject" Target="../embeddings/oleObject17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176.bin"/><Relationship Id="rId11" Type="http://schemas.openxmlformats.org/officeDocument/2006/relationships/image" Target="../media/image110.wmf"/><Relationship Id="rId5" Type="http://schemas.openxmlformats.org/officeDocument/2006/relationships/image" Target="../media/image97.wmf"/><Relationship Id="rId15" Type="http://schemas.openxmlformats.org/officeDocument/2006/relationships/image" Target="../media/image112.wmf"/><Relationship Id="rId10" Type="http://schemas.openxmlformats.org/officeDocument/2006/relationships/oleObject" Target="../embeddings/oleObject178.bin"/><Relationship Id="rId4" Type="http://schemas.openxmlformats.org/officeDocument/2006/relationships/oleObject" Target="../embeddings/oleObject175.bin"/><Relationship Id="rId9" Type="http://schemas.openxmlformats.org/officeDocument/2006/relationships/image" Target="../media/image109.wmf"/><Relationship Id="rId14" Type="http://schemas.openxmlformats.org/officeDocument/2006/relationships/oleObject" Target="../embeddings/oleObject180.bin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3.bin"/><Relationship Id="rId13" Type="http://schemas.openxmlformats.org/officeDocument/2006/relationships/image" Target="../media/image114.wmf"/><Relationship Id="rId18" Type="http://schemas.openxmlformats.org/officeDocument/2006/relationships/oleObject" Target="../embeddings/oleObject188.bin"/><Relationship Id="rId3" Type="http://schemas.openxmlformats.org/officeDocument/2006/relationships/notesSlide" Target="../notesSlides/notesSlide72.xml"/><Relationship Id="rId7" Type="http://schemas.openxmlformats.org/officeDocument/2006/relationships/image" Target="../media/image113.wmf"/><Relationship Id="rId12" Type="http://schemas.openxmlformats.org/officeDocument/2006/relationships/oleObject" Target="../embeddings/oleObject185.bin"/><Relationship Id="rId17" Type="http://schemas.openxmlformats.org/officeDocument/2006/relationships/image" Target="../media/image116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87.bin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182.bin"/><Relationship Id="rId11" Type="http://schemas.openxmlformats.org/officeDocument/2006/relationships/image" Target="../media/image104.wmf"/><Relationship Id="rId5" Type="http://schemas.openxmlformats.org/officeDocument/2006/relationships/image" Target="../media/image97.wmf"/><Relationship Id="rId15" Type="http://schemas.openxmlformats.org/officeDocument/2006/relationships/image" Target="../media/image115.wmf"/><Relationship Id="rId10" Type="http://schemas.openxmlformats.org/officeDocument/2006/relationships/oleObject" Target="../embeddings/oleObject184.bin"/><Relationship Id="rId19" Type="http://schemas.openxmlformats.org/officeDocument/2006/relationships/image" Target="../media/image117.wmf"/><Relationship Id="rId4" Type="http://schemas.openxmlformats.org/officeDocument/2006/relationships/oleObject" Target="../embeddings/oleObject181.bin"/><Relationship Id="rId9" Type="http://schemas.openxmlformats.org/officeDocument/2006/relationships/image" Target="../media/image103.wmf"/><Relationship Id="rId14" Type="http://schemas.openxmlformats.org/officeDocument/2006/relationships/oleObject" Target="../embeddings/oleObject186.bin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1.bin"/><Relationship Id="rId13" Type="http://schemas.openxmlformats.org/officeDocument/2006/relationships/image" Target="../media/image122.wmf"/><Relationship Id="rId3" Type="http://schemas.openxmlformats.org/officeDocument/2006/relationships/notesSlide" Target="../notesSlides/notesSlide73.xml"/><Relationship Id="rId7" Type="http://schemas.openxmlformats.org/officeDocument/2006/relationships/image" Target="../media/image119.wmf"/><Relationship Id="rId12" Type="http://schemas.openxmlformats.org/officeDocument/2006/relationships/oleObject" Target="../embeddings/oleObject19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190.bin"/><Relationship Id="rId11" Type="http://schemas.openxmlformats.org/officeDocument/2006/relationships/image" Target="../media/image121.wmf"/><Relationship Id="rId5" Type="http://schemas.openxmlformats.org/officeDocument/2006/relationships/image" Target="../media/image118.wmf"/><Relationship Id="rId15" Type="http://schemas.openxmlformats.org/officeDocument/2006/relationships/image" Target="../media/image123.wmf"/><Relationship Id="rId10" Type="http://schemas.openxmlformats.org/officeDocument/2006/relationships/oleObject" Target="../embeddings/oleObject192.bin"/><Relationship Id="rId4" Type="http://schemas.openxmlformats.org/officeDocument/2006/relationships/oleObject" Target="../embeddings/oleObject189.bin"/><Relationship Id="rId9" Type="http://schemas.openxmlformats.org/officeDocument/2006/relationships/image" Target="../media/image120.wmf"/><Relationship Id="rId14" Type="http://schemas.openxmlformats.org/officeDocument/2006/relationships/oleObject" Target="../embeddings/oleObject194.bin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7.bin"/><Relationship Id="rId13" Type="http://schemas.openxmlformats.org/officeDocument/2006/relationships/image" Target="../media/image128.wmf"/><Relationship Id="rId18" Type="http://schemas.openxmlformats.org/officeDocument/2006/relationships/oleObject" Target="../embeddings/oleObject202.bin"/><Relationship Id="rId3" Type="http://schemas.openxmlformats.org/officeDocument/2006/relationships/notesSlide" Target="../notesSlides/notesSlide74.xml"/><Relationship Id="rId7" Type="http://schemas.openxmlformats.org/officeDocument/2006/relationships/image" Target="../media/image125.wmf"/><Relationship Id="rId12" Type="http://schemas.openxmlformats.org/officeDocument/2006/relationships/oleObject" Target="../embeddings/oleObject199.bin"/><Relationship Id="rId17" Type="http://schemas.openxmlformats.org/officeDocument/2006/relationships/image" Target="../media/image118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01.bin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196.bin"/><Relationship Id="rId11" Type="http://schemas.openxmlformats.org/officeDocument/2006/relationships/image" Target="../media/image127.wmf"/><Relationship Id="rId5" Type="http://schemas.openxmlformats.org/officeDocument/2006/relationships/image" Target="../media/image124.wmf"/><Relationship Id="rId15" Type="http://schemas.openxmlformats.org/officeDocument/2006/relationships/image" Target="../media/image129.wmf"/><Relationship Id="rId10" Type="http://schemas.openxmlformats.org/officeDocument/2006/relationships/oleObject" Target="../embeddings/oleObject198.bin"/><Relationship Id="rId19" Type="http://schemas.openxmlformats.org/officeDocument/2006/relationships/image" Target="../media/image130.wmf"/><Relationship Id="rId4" Type="http://schemas.openxmlformats.org/officeDocument/2006/relationships/oleObject" Target="../embeddings/oleObject195.bin"/><Relationship Id="rId9" Type="http://schemas.openxmlformats.org/officeDocument/2006/relationships/image" Target="../media/image126.wmf"/><Relationship Id="rId14" Type="http://schemas.openxmlformats.org/officeDocument/2006/relationships/oleObject" Target="../embeddings/oleObject200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32.wmf"/><Relationship Id="rId5" Type="http://schemas.openxmlformats.org/officeDocument/2006/relationships/image" Target="../media/image131.emf"/><Relationship Id="rId4" Type="http://schemas.openxmlformats.org/officeDocument/2006/relationships/oleObject" Target="../embeddings/oleObject203.bin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6.xml"/><Relationship Id="rId7" Type="http://schemas.openxmlformats.org/officeDocument/2006/relationships/image" Target="../media/image13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205.bin"/><Relationship Id="rId5" Type="http://schemas.openxmlformats.org/officeDocument/2006/relationships/image" Target="../media/image133.wmf"/><Relationship Id="rId4" Type="http://schemas.openxmlformats.org/officeDocument/2006/relationships/oleObject" Target="../embeddings/oleObject204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7" Type="http://schemas.openxmlformats.org/officeDocument/2006/relationships/image" Target="../media/image13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207.bin"/><Relationship Id="rId5" Type="http://schemas.openxmlformats.org/officeDocument/2006/relationships/image" Target="../media/image136.wmf"/><Relationship Id="rId4" Type="http://schemas.openxmlformats.org/officeDocument/2006/relationships/oleObject" Target="../embeddings/oleObject206.bin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0.bin"/><Relationship Id="rId3" Type="http://schemas.openxmlformats.org/officeDocument/2006/relationships/notesSlide" Target="../notesSlides/notesSlide79.xml"/><Relationship Id="rId7" Type="http://schemas.openxmlformats.org/officeDocument/2006/relationships/image" Target="../media/image13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209.bin"/><Relationship Id="rId11" Type="http://schemas.openxmlformats.org/officeDocument/2006/relationships/image" Target="../media/image141.wmf"/><Relationship Id="rId5" Type="http://schemas.openxmlformats.org/officeDocument/2006/relationships/image" Target="../media/image138.wmf"/><Relationship Id="rId10" Type="http://schemas.openxmlformats.org/officeDocument/2006/relationships/oleObject" Target="../embeddings/oleObject211.bin"/><Relationship Id="rId4" Type="http://schemas.openxmlformats.org/officeDocument/2006/relationships/oleObject" Target="../embeddings/oleObject208.bin"/><Relationship Id="rId9" Type="http://schemas.openxmlformats.org/officeDocument/2006/relationships/image" Target="../media/image140.wmf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4.bin"/><Relationship Id="rId3" Type="http://schemas.openxmlformats.org/officeDocument/2006/relationships/notesSlide" Target="../notesSlides/notesSlide80.xml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213.bin"/><Relationship Id="rId5" Type="http://schemas.openxmlformats.org/officeDocument/2006/relationships/image" Target="../media/image142.wmf"/><Relationship Id="rId4" Type="http://schemas.openxmlformats.org/officeDocument/2006/relationships/oleObject" Target="../embeddings/oleObject212.bin"/><Relationship Id="rId9" Type="http://schemas.openxmlformats.org/officeDocument/2006/relationships/image" Target="../media/image144.wm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1.xml"/><Relationship Id="rId7" Type="http://schemas.openxmlformats.org/officeDocument/2006/relationships/image" Target="../media/image1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216.bin"/><Relationship Id="rId5" Type="http://schemas.openxmlformats.org/officeDocument/2006/relationships/image" Target="../media/image143.wmf"/><Relationship Id="rId4" Type="http://schemas.openxmlformats.org/officeDocument/2006/relationships/oleObject" Target="../embeddings/oleObject215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7" Type="http://schemas.openxmlformats.org/officeDocument/2006/relationships/image" Target="../media/image14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218.bin"/><Relationship Id="rId5" Type="http://schemas.openxmlformats.org/officeDocument/2006/relationships/image" Target="../media/image143.wmf"/><Relationship Id="rId4" Type="http://schemas.openxmlformats.org/officeDocument/2006/relationships/oleObject" Target="../embeddings/oleObject217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147.wmf"/><Relationship Id="rId4" Type="http://schemas.openxmlformats.org/officeDocument/2006/relationships/oleObject" Target="../embeddings/oleObject219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148.wmf"/><Relationship Id="rId4" Type="http://schemas.openxmlformats.org/officeDocument/2006/relationships/oleObject" Target="../embeddings/oleObject220.bin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5.xml"/><Relationship Id="rId7" Type="http://schemas.openxmlformats.org/officeDocument/2006/relationships/image" Target="../media/image15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222.bin"/><Relationship Id="rId5" Type="http://schemas.openxmlformats.org/officeDocument/2006/relationships/image" Target="../media/image149.wmf"/><Relationship Id="rId4" Type="http://schemas.openxmlformats.org/officeDocument/2006/relationships/oleObject" Target="../embeddings/oleObject221.bin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151.wmf"/><Relationship Id="rId4" Type="http://schemas.openxmlformats.org/officeDocument/2006/relationships/oleObject" Target="../embeddings/oleObject223.bin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Solution of Ax=B  (Review)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0" y="990600"/>
            <a:ext cx="91440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93249" name="Rectangle 1"/>
          <p:cNvSpPr>
            <a:spLocks noChangeArrowheads="1"/>
          </p:cNvSpPr>
          <p:nvPr/>
        </p:nvSpPr>
        <p:spPr bwMode="auto">
          <a:xfrm>
            <a:off x="228600" y="1537901"/>
            <a:ext cx="92964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Let A be a square n by n matrix </a:t>
            </a:r>
            <a:r>
              <a:rPr kumimoji="0" lang="en-US" sz="18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invertible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matrix: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 following statements are equivalent: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	A  is nonsingular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	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det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A ≠ 0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	A has full rank; that is, rank A = n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	The equation Ax = 0 has only the trivial solution x = 0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	The equation Ax = b has a unique solution for each b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	 The columns of A are linearly independent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	The rows of A are linearly independent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	There is an n by n matrix B such that AB = I(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nxn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= BA.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	The transpose A is an invertible matrix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435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Zero is not an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eigenvalue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of A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Solution of Ax=B (Review)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0" y="990600"/>
            <a:ext cx="91440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457200" y="1828800"/>
            <a:ext cx="8229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  A singular matrix is a square matrix that does not have an        	  inverse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solidFill>
                  <a:srgbClr val="0000FF"/>
                </a:solidFill>
              </a:rPr>
              <a:t>  A matrix is singular </a:t>
            </a:r>
            <a:r>
              <a:rPr lang="en-US" dirty="0" err="1" smtClean="0">
                <a:solidFill>
                  <a:srgbClr val="0000FF"/>
                </a:solidFill>
              </a:rPr>
              <a:t>iff</a:t>
            </a:r>
            <a:r>
              <a:rPr lang="en-US" dirty="0" smtClean="0">
                <a:solidFill>
                  <a:srgbClr val="0000FF"/>
                </a:solidFill>
              </a:rPr>
              <a:t> its determinant is 0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solidFill>
                  <a:srgbClr val="0000FF"/>
                </a:solidFill>
              </a:rPr>
              <a:t>  A is singular </a:t>
            </a:r>
            <a:r>
              <a:rPr lang="en-US" dirty="0" err="1" smtClean="0">
                <a:solidFill>
                  <a:srgbClr val="0000FF"/>
                </a:solidFill>
              </a:rPr>
              <a:t>iff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smtClean="0">
                <a:solidFill>
                  <a:srgbClr val="0000FF"/>
                </a:solidFill>
              </a:rPr>
              <a:t>at least one </a:t>
            </a:r>
            <a:r>
              <a:rPr lang="en-US" dirty="0" smtClean="0">
                <a:solidFill>
                  <a:srgbClr val="0000FF"/>
                </a:solidFill>
              </a:rPr>
              <a:t>of its </a:t>
            </a:r>
            <a:r>
              <a:rPr lang="en-US" dirty="0" err="1" smtClean="0">
                <a:solidFill>
                  <a:srgbClr val="0000FF"/>
                </a:solidFill>
              </a:rPr>
              <a:t>eigenvalues</a:t>
            </a:r>
            <a:r>
              <a:rPr lang="en-US" dirty="0" smtClean="0">
                <a:solidFill>
                  <a:srgbClr val="0000FF"/>
                </a:solidFill>
              </a:rPr>
              <a:t> is zero</a:t>
            </a:r>
            <a:endParaRPr 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Solution of Ax=B (Review)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0" y="990600"/>
            <a:ext cx="91440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52400" y="1143000"/>
            <a:ext cx="822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Some Properties of Invertible Matrices</a:t>
            </a:r>
            <a:endParaRPr lang="en-US" dirty="0">
              <a:solidFill>
                <a:srgbClr val="0000FF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04812" y="1676400"/>
          <a:ext cx="8739188" cy="434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5298" name="Equation" r:id="rId4" imgW="2450880" imgH="1828800" progId="Equation.DSMT4">
                  <p:embed/>
                </p:oleObj>
              </mc:Choice>
              <mc:Fallback>
                <p:oleObj name="Equation" r:id="rId4" imgW="2450880" imgH="182880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812" y="1676400"/>
                        <a:ext cx="8739188" cy="4348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84212"/>
          </a:xfrm>
        </p:spPr>
        <p:txBody>
          <a:bodyPr/>
          <a:lstStyle/>
          <a:p>
            <a:r>
              <a:rPr lang="en-US" sz="3200" dirty="0" smtClean="0"/>
              <a:t>Diagonally Dominant Matrices</a:t>
            </a:r>
            <a:endParaRPr lang="en-US" sz="3200" dirty="0"/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1973263" y="1428750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198813" y="2182813"/>
            <a:ext cx="461962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3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 rot="5400000">
            <a:off x="2566195" y="1110456"/>
            <a:ext cx="303212" cy="708025"/>
            <a:chOff x="4512" y="1008"/>
            <a:chExt cx="384" cy="960"/>
          </a:xfrm>
        </p:grpSpPr>
        <p:sp>
          <p:nvSpPr>
            <p:cNvPr id="7175" name="Oval 7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6" name="Line 8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7" name="Line 9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178" name="Line 10"/>
          <p:cNvSpPr>
            <a:spLocks noChangeShapeType="1"/>
          </p:cNvSpPr>
          <p:nvPr/>
        </p:nvSpPr>
        <p:spPr bwMode="auto">
          <a:xfrm rot="16200000" flipV="1">
            <a:off x="1328738" y="2443163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857250" y="1924050"/>
            <a:ext cx="438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b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187575" y="2439988"/>
            <a:ext cx="884238" cy="195262"/>
            <a:chOff x="1920" y="672"/>
            <a:chExt cx="720" cy="192"/>
          </a:xfrm>
        </p:grpSpPr>
        <p:sp>
          <p:nvSpPr>
            <p:cNvPr id="7181" name="Line 13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2" name="Line 14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3" name="Line 15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4" name="Line 16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5" name="Line 17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6" name="Line 18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7" name="Line 19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8" name="Line 20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9" name="Line 21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0" name="Line 22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1" name="Line 23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 rot="5400000">
            <a:off x="1546225" y="1865313"/>
            <a:ext cx="979488" cy="176212"/>
            <a:chOff x="1920" y="672"/>
            <a:chExt cx="720" cy="192"/>
          </a:xfrm>
        </p:grpSpPr>
        <p:sp>
          <p:nvSpPr>
            <p:cNvPr id="7193" name="Line 25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4" name="Line 26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5" name="Line 27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6" name="Line 28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7" name="Line 29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8" name="Line 30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9" name="Line 31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0" name="Line 32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1" name="Line 33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2" name="Line 34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3" name="Line 35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204" name="Text Box 36"/>
          <p:cNvSpPr txBox="1">
            <a:spLocks noChangeArrowheads="1"/>
          </p:cNvSpPr>
          <p:nvPr/>
        </p:nvSpPr>
        <p:spPr bwMode="auto">
          <a:xfrm>
            <a:off x="3230563" y="285115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grpSp>
        <p:nvGrpSpPr>
          <p:cNvPr id="5" name="Group 37"/>
          <p:cNvGrpSpPr>
            <a:grpSpLocks/>
          </p:cNvGrpSpPr>
          <p:nvPr/>
        </p:nvGrpSpPr>
        <p:grpSpPr bwMode="auto">
          <a:xfrm rot="5400000">
            <a:off x="1546225" y="3062288"/>
            <a:ext cx="979488" cy="176212"/>
            <a:chOff x="1920" y="672"/>
            <a:chExt cx="720" cy="192"/>
          </a:xfrm>
        </p:grpSpPr>
        <p:sp>
          <p:nvSpPr>
            <p:cNvPr id="7206" name="Line 38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7" name="Line 39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8" name="Line 40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9" name="Line 41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0" name="Line 42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1" name="Line 43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2" name="Line 44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3" name="Line 45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4" name="Line 46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5" name="Line 47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6" name="Line 48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217" name="Line 49"/>
          <p:cNvSpPr>
            <a:spLocks noChangeShapeType="1"/>
          </p:cNvSpPr>
          <p:nvPr/>
        </p:nvSpPr>
        <p:spPr bwMode="auto">
          <a:xfrm flipV="1">
            <a:off x="2035175" y="2400300"/>
            <a:ext cx="0" cy="3635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6" name="Group 50"/>
          <p:cNvGrpSpPr>
            <a:grpSpLocks/>
          </p:cNvGrpSpPr>
          <p:nvPr/>
        </p:nvGrpSpPr>
        <p:grpSpPr bwMode="auto">
          <a:xfrm>
            <a:off x="857250" y="1366838"/>
            <a:ext cx="884238" cy="195262"/>
            <a:chOff x="1920" y="672"/>
            <a:chExt cx="720" cy="192"/>
          </a:xfrm>
        </p:grpSpPr>
        <p:sp>
          <p:nvSpPr>
            <p:cNvPr id="7219" name="Line 51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0" name="Line 52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1" name="Line 53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2" name="Line 54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3" name="Line 55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4" name="Line 56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5" name="Line 57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6" name="Line 58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7" name="Line 59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8" name="Line 60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9" name="Line 61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62"/>
          <p:cNvGrpSpPr>
            <a:grpSpLocks/>
          </p:cNvGrpSpPr>
          <p:nvPr/>
        </p:nvGrpSpPr>
        <p:grpSpPr bwMode="auto">
          <a:xfrm rot="5400000">
            <a:off x="1177132" y="2183606"/>
            <a:ext cx="303212" cy="708025"/>
            <a:chOff x="4512" y="1008"/>
            <a:chExt cx="384" cy="960"/>
          </a:xfrm>
        </p:grpSpPr>
        <p:sp>
          <p:nvSpPr>
            <p:cNvPr id="7231" name="Oval 63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2" name="Line 64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3" name="Line 65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66"/>
          <p:cNvGrpSpPr>
            <a:grpSpLocks/>
          </p:cNvGrpSpPr>
          <p:nvPr/>
        </p:nvGrpSpPr>
        <p:grpSpPr bwMode="auto">
          <a:xfrm rot="5400000">
            <a:off x="2508250" y="3286125"/>
            <a:ext cx="301625" cy="708025"/>
            <a:chOff x="4512" y="1008"/>
            <a:chExt cx="384" cy="960"/>
          </a:xfrm>
        </p:grpSpPr>
        <p:sp>
          <p:nvSpPr>
            <p:cNvPr id="7235" name="Oval 67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6" name="Line 68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7" name="Line 69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" name="Group 70"/>
          <p:cNvGrpSpPr>
            <a:grpSpLocks/>
          </p:cNvGrpSpPr>
          <p:nvPr/>
        </p:nvGrpSpPr>
        <p:grpSpPr bwMode="auto">
          <a:xfrm rot="5400000">
            <a:off x="204788" y="2997200"/>
            <a:ext cx="979487" cy="176213"/>
            <a:chOff x="1920" y="672"/>
            <a:chExt cx="720" cy="192"/>
          </a:xfrm>
        </p:grpSpPr>
        <p:sp>
          <p:nvSpPr>
            <p:cNvPr id="7239" name="Line 71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0" name="Line 72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1" name="Line 73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2" name="Line 74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3" name="Line 75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4" name="Line 76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5" name="Line 77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6" name="Line 78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7" name="Line 79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8" name="Line 80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9" name="Line 81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" name="Group 82"/>
          <p:cNvGrpSpPr>
            <a:grpSpLocks/>
          </p:cNvGrpSpPr>
          <p:nvPr/>
        </p:nvGrpSpPr>
        <p:grpSpPr bwMode="auto">
          <a:xfrm rot="5400000">
            <a:off x="2651919" y="2996407"/>
            <a:ext cx="979487" cy="177800"/>
            <a:chOff x="1920" y="672"/>
            <a:chExt cx="720" cy="192"/>
          </a:xfrm>
        </p:grpSpPr>
        <p:sp>
          <p:nvSpPr>
            <p:cNvPr id="7251" name="Line 83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2" name="Line 84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3" name="Line 85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4" name="Line 86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5" name="Line 87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6" name="Line 88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7" name="Line 89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8" name="Line 90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9" name="Line 91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60" name="Line 92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61" name="Line 93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262" name="Line 94"/>
          <p:cNvSpPr>
            <a:spLocks noChangeShapeType="1"/>
          </p:cNvSpPr>
          <p:nvPr/>
        </p:nvSpPr>
        <p:spPr bwMode="auto">
          <a:xfrm rot="16200000" flipV="1">
            <a:off x="2681288" y="3538538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3" name="Line 95"/>
          <p:cNvSpPr>
            <a:spLocks noChangeShapeType="1"/>
          </p:cNvSpPr>
          <p:nvPr/>
        </p:nvSpPr>
        <p:spPr bwMode="auto">
          <a:xfrm rot="5400000" flipH="1" flipV="1">
            <a:off x="2705100" y="1368425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4" name="Text Box 96"/>
          <p:cNvSpPr txBox="1">
            <a:spLocks noChangeArrowheads="1"/>
          </p:cNvSpPr>
          <p:nvPr/>
        </p:nvSpPr>
        <p:spPr bwMode="auto">
          <a:xfrm>
            <a:off x="2776538" y="909638"/>
            <a:ext cx="43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a</a:t>
            </a:r>
          </a:p>
        </p:txBody>
      </p:sp>
      <p:sp>
        <p:nvSpPr>
          <p:cNvPr id="7265" name="Text Box 97"/>
          <p:cNvSpPr txBox="1">
            <a:spLocks noChangeArrowheads="1"/>
          </p:cNvSpPr>
          <p:nvPr/>
        </p:nvSpPr>
        <p:spPr bwMode="auto">
          <a:xfrm>
            <a:off x="2319338" y="3640138"/>
            <a:ext cx="4238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c</a:t>
            </a:r>
          </a:p>
        </p:txBody>
      </p:sp>
      <p:sp>
        <p:nvSpPr>
          <p:cNvPr id="7266" name="Line 98"/>
          <p:cNvSpPr>
            <a:spLocks noChangeShapeType="1"/>
          </p:cNvSpPr>
          <p:nvPr/>
        </p:nvSpPr>
        <p:spPr bwMode="auto">
          <a:xfrm flipH="1">
            <a:off x="1681163" y="2538413"/>
            <a:ext cx="57626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7" name="Line 99"/>
          <p:cNvSpPr>
            <a:spLocks noChangeShapeType="1"/>
          </p:cNvSpPr>
          <p:nvPr/>
        </p:nvSpPr>
        <p:spPr bwMode="auto">
          <a:xfrm flipH="1">
            <a:off x="1682750" y="1463675"/>
            <a:ext cx="7397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8" name="Line 100"/>
          <p:cNvSpPr>
            <a:spLocks noChangeShapeType="1"/>
          </p:cNvSpPr>
          <p:nvPr/>
        </p:nvSpPr>
        <p:spPr bwMode="auto">
          <a:xfrm flipH="1">
            <a:off x="695325" y="3640138"/>
            <a:ext cx="16684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9" name="Line 101"/>
          <p:cNvSpPr>
            <a:spLocks noChangeShapeType="1"/>
          </p:cNvSpPr>
          <p:nvPr/>
        </p:nvSpPr>
        <p:spPr bwMode="auto">
          <a:xfrm>
            <a:off x="695325" y="3536950"/>
            <a:ext cx="0" cy="1031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0" name="Line 102"/>
          <p:cNvSpPr>
            <a:spLocks noChangeShapeType="1"/>
          </p:cNvSpPr>
          <p:nvPr/>
        </p:nvSpPr>
        <p:spPr bwMode="auto">
          <a:xfrm flipV="1">
            <a:off x="3011488" y="3633788"/>
            <a:ext cx="130175" cy="63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1" name="Line 103"/>
          <p:cNvSpPr>
            <a:spLocks noChangeShapeType="1"/>
          </p:cNvSpPr>
          <p:nvPr/>
        </p:nvSpPr>
        <p:spPr bwMode="auto">
          <a:xfrm>
            <a:off x="3141663" y="3489325"/>
            <a:ext cx="0" cy="15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2" name="Line 104"/>
          <p:cNvSpPr>
            <a:spLocks noChangeShapeType="1"/>
          </p:cNvSpPr>
          <p:nvPr/>
        </p:nvSpPr>
        <p:spPr bwMode="auto">
          <a:xfrm>
            <a:off x="3011488" y="2538413"/>
            <a:ext cx="1301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3" name="Line 105"/>
          <p:cNvSpPr>
            <a:spLocks noChangeShapeType="1"/>
          </p:cNvSpPr>
          <p:nvPr/>
        </p:nvSpPr>
        <p:spPr bwMode="auto">
          <a:xfrm flipV="1">
            <a:off x="3141663" y="1463675"/>
            <a:ext cx="0" cy="11715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4" name="Line 106"/>
          <p:cNvSpPr>
            <a:spLocks noChangeShapeType="1"/>
          </p:cNvSpPr>
          <p:nvPr/>
        </p:nvSpPr>
        <p:spPr bwMode="auto">
          <a:xfrm>
            <a:off x="3011488" y="1463675"/>
            <a:ext cx="1301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5" name="Line 107"/>
          <p:cNvSpPr>
            <a:spLocks noChangeShapeType="1"/>
          </p:cNvSpPr>
          <p:nvPr/>
        </p:nvSpPr>
        <p:spPr bwMode="auto">
          <a:xfrm flipV="1">
            <a:off x="695325" y="1463675"/>
            <a:ext cx="0" cy="1225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6" name="Line 108"/>
          <p:cNvSpPr>
            <a:spLocks noChangeShapeType="1"/>
          </p:cNvSpPr>
          <p:nvPr/>
        </p:nvSpPr>
        <p:spPr bwMode="auto">
          <a:xfrm flipH="1">
            <a:off x="695325" y="1463675"/>
            <a:ext cx="1619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7" name="Line 109"/>
          <p:cNvSpPr>
            <a:spLocks noChangeShapeType="1"/>
          </p:cNvSpPr>
          <p:nvPr/>
        </p:nvSpPr>
        <p:spPr bwMode="auto">
          <a:xfrm flipH="1">
            <a:off x="695325" y="2538413"/>
            <a:ext cx="3381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8" name="Text Box 110"/>
          <p:cNvSpPr txBox="1">
            <a:spLocks noChangeArrowheads="1"/>
          </p:cNvSpPr>
          <p:nvPr/>
        </p:nvSpPr>
        <p:spPr bwMode="auto">
          <a:xfrm>
            <a:off x="1204913" y="95885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279" name="Text Box 111"/>
          <p:cNvSpPr txBox="1">
            <a:spLocks noChangeArrowheads="1"/>
          </p:cNvSpPr>
          <p:nvPr/>
        </p:nvSpPr>
        <p:spPr bwMode="auto">
          <a:xfrm>
            <a:off x="2103438" y="1774825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7280" name="Text Box 112"/>
          <p:cNvSpPr txBox="1">
            <a:spLocks noChangeArrowheads="1"/>
          </p:cNvSpPr>
          <p:nvPr/>
        </p:nvSpPr>
        <p:spPr bwMode="auto">
          <a:xfrm>
            <a:off x="2517775" y="2538413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3</a:t>
            </a:r>
          </a:p>
        </p:txBody>
      </p:sp>
      <p:sp>
        <p:nvSpPr>
          <p:cNvPr id="7281" name="Text Box 113"/>
          <p:cNvSpPr txBox="1">
            <a:spLocks noChangeArrowheads="1"/>
          </p:cNvSpPr>
          <p:nvPr/>
        </p:nvSpPr>
        <p:spPr bwMode="auto">
          <a:xfrm>
            <a:off x="2089150" y="2981325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5</a:t>
            </a:r>
          </a:p>
        </p:txBody>
      </p:sp>
      <p:sp>
        <p:nvSpPr>
          <p:cNvPr id="7282" name="Text Box 114"/>
          <p:cNvSpPr txBox="1">
            <a:spLocks noChangeArrowheads="1"/>
          </p:cNvSpPr>
          <p:nvPr/>
        </p:nvSpPr>
        <p:spPr bwMode="auto">
          <a:xfrm>
            <a:off x="212725" y="285750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283" name="Line 115"/>
          <p:cNvSpPr>
            <a:spLocks noChangeShapeType="1"/>
          </p:cNvSpPr>
          <p:nvPr/>
        </p:nvSpPr>
        <p:spPr bwMode="auto">
          <a:xfrm flipH="1">
            <a:off x="1598613" y="2851150"/>
            <a:ext cx="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11" name="Group 116"/>
          <p:cNvGrpSpPr>
            <a:grpSpLocks/>
          </p:cNvGrpSpPr>
          <p:nvPr/>
        </p:nvGrpSpPr>
        <p:grpSpPr bwMode="auto">
          <a:xfrm>
            <a:off x="1420813" y="2538413"/>
            <a:ext cx="614362" cy="808037"/>
            <a:chOff x="895" y="1599"/>
            <a:chExt cx="387" cy="509"/>
          </a:xfrm>
        </p:grpSpPr>
        <p:sp>
          <p:nvSpPr>
            <p:cNvPr id="7285" name="Line 117"/>
            <p:cNvSpPr>
              <a:spLocks noChangeShapeType="1"/>
            </p:cNvSpPr>
            <p:nvPr/>
          </p:nvSpPr>
          <p:spPr bwMode="auto">
            <a:xfrm flipH="1">
              <a:off x="1007" y="1599"/>
              <a:ext cx="275" cy="1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12" name="Group 118"/>
            <p:cNvGrpSpPr>
              <a:grpSpLocks/>
            </p:cNvGrpSpPr>
            <p:nvPr/>
          </p:nvGrpSpPr>
          <p:grpSpPr bwMode="auto">
            <a:xfrm>
              <a:off x="895" y="1902"/>
              <a:ext cx="223" cy="206"/>
              <a:chOff x="1755" y="2450"/>
              <a:chExt cx="288" cy="242"/>
            </a:xfrm>
          </p:grpSpPr>
          <p:grpSp>
            <p:nvGrpSpPr>
              <p:cNvPr id="13" name="Group 119"/>
              <p:cNvGrpSpPr>
                <a:grpSpLocks/>
              </p:cNvGrpSpPr>
              <p:nvPr/>
            </p:nvGrpSpPr>
            <p:grpSpPr bwMode="auto">
              <a:xfrm>
                <a:off x="1755" y="2596"/>
                <a:ext cx="288" cy="96"/>
                <a:chOff x="3792" y="2304"/>
                <a:chExt cx="288" cy="96"/>
              </a:xfrm>
            </p:grpSpPr>
            <p:sp>
              <p:nvSpPr>
                <p:cNvPr id="7288" name="Line 120"/>
                <p:cNvSpPr>
                  <a:spLocks noChangeShapeType="1"/>
                </p:cNvSpPr>
                <p:nvPr/>
              </p:nvSpPr>
              <p:spPr bwMode="auto">
                <a:xfrm>
                  <a:off x="3792" y="2304"/>
                  <a:ext cx="2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89" name="Line 121"/>
                <p:cNvSpPr>
                  <a:spLocks noChangeShapeType="1"/>
                </p:cNvSpPr>
                <p:nvPr/>
              </p:nvSpPr>
              <p:spPr bwMode="auto">
                <a:xfrm>
                  <a:off x="3840" y="2352"/>
                  <a:ext cx="19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90" name="Line 122"/>
                <p:cNvSpPr>
                  <a:spLocks noChangeShapeType="1"/>
                </p:cNvSpPr>
                <p:nvPr/>
              </p:nvSpPr>
              <p:spPr bwMode="auto">
                <a:xfrm>
                  <a:off x="3888" y="2400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291" name="Line 123"/>
              <p:cNvSpPr>
                <a:spLocks noChangeShapeType="1"/>
              </p:cNvSpPr>
              <p:nvPr/>
            </p:nvSpPr>
            <p:spPr bwMode="auto">
              <a:xfrm flipV="1">
                <a:off x="1900" y="2450"/>
                <a:ext cx="0" cy="1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sp>
        <p:nvSpPr>
          <p:cNvPr id="7292" name="Oval 124"/>
          <p:cNvSpPr>
            <a:spLocks noChangeArrowheads="1"/>
          </p:cNvSpPr>
          <p:nvPr/>
        </p:nvSpPr>
        <p:spPr bwMode="auto">
          <a:xfrm>
            <a:off x="3082925" y="2478088"/>
            <a:ext cx="115888" cy="11588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3" name="Oval 125"/>
          <p:cNvSpPr>
            <a:spLocks noChangeArrowheads="1"/>
          </p:cNvSpPr>
          <p:nvPr/>
        </p:nvSpPr>
        <p:spPr bwMode="auto">
          <a:xfrm>
            <a:off x="635000" y="2478088"/>
            <a:ext cx="115888" cy="11588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4" name="Oval 126"/>
          <p:cNvSpPr>
            <a:spLocks noChangeArrowheads="1"/>
          </p:cNvSpPr>
          <p:nvPr/>
        </p:nvSpPr>
        <p:spPr bwMode="auto">
          <a:xfrm>
            <a:off x="1973263" y="3575050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5" name="Oval 127"/>
          <p:cNvSpPr>
            <a:spLocks noChangeArrowheads="1"/>
          </p:cNvSpPr>
          <p:nvPr/>
        </p:nvSpPr>
        <p:spPr bwMode="auto">
          <a:xfrm>
            <a:off x="3082925" y="3581400"/>
            <a:ext cx="115888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6" name="Text Box 128"/>
          <p:cNvSpPr txBox="1">
            <a:spLocks noChangeArrowheads="1"/>
          </p:cNvSpPr>
          <p:nvPr/>
        </p:nvSpPr>
        <p:spPr bwMode="auto">
          <a:xfrm>
            <a:off x="1795463" y="847725"/>
            <a:ext cx="461962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297" name="Text Box 129"/>
          <p:cNvSpPr txBox="1">
            <a:spLocks noChangeArrowheads="1"/>
          </p:cNvSpPr>
          <p:nvPr/>
        </p:nvSpPr>
        <p:spPr bwMode="auto">
          <a:xfrm>
            <a:off x="144463" y="2217738"/>
            <a:ext cx="461962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2</a:t>
            </a:r>
          </a:p>
        </p:txBody>
      </p:sp>
      <p:sp>
        <p:nvSpPr>
          <p:cNvPr id="7298" name="Text Box 130"/>
          <p:cNvSpPr txBox="1">
            <a:spLocks noChangeArrowheads="1"/>
          </p:cNvSpPr>
          <p:nvPr/>
        </p:nvSpPr>
        <p:spPr bwMode="auto">
          <a:xfrm>
            <a:off x="1741488" y="3697288"/>
            <a:ext cx="461962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299" name="Text Box 131"/>
          <p:cNvSpPr txBox="1">
            <a:spLocks noChangeArrowheads="1"/>
          </p:cNvSpPr>
          <p:nvPr/>
        </p:nvSpPr>
        <p:spPr bwMode="auto">
          <a:xfrm>
            <a:off x="3141663" y="3536950"/>
            <a:ext cx="541337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5</a:t>
            </a:r>
          </a:p>
        </p:txBody>
      </p:sp>
      <p:grpSp>
        <p:nvGrpSpPr>
          <p:cNvPr id="14" name="Group 132"/>
          <p:cNvGrpSpPr>
            <a:grpSpLocks/>
          </p:cNvGrpSpPr>
          <p:nvPr/>
        </p:nvGrpSpPr>
        <p:grpSpPr bwMode="auto">
          <a:xfrm>
            <a:off x="4337050" y="1352550"/>
            <a:ext cx="3748088" cy="2998788"/>
            <a:chOff x="2732" y="852"/>
            <a:chExt cx="2361" cy="1889"/>
          </a:xfrm>
        </p:grpSpPr>
        <p:sp>
          <p:nvSpPr>
            <p:cNvPr id="7301" name="Freeform 133"/>
            <p:cNvSpPr>
              <a:spLocks/>
            </p:cNvSpPr>
            <p:nvPr/>
          </p:nvSpPr>
          <p:spPr bwMode="auto">
            <a:xfrm>
              <a:off x="2732" y="852"/>
              <a:ext cx="181" cy="1887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2" name="Freeform 134"/>
            <p:cNvSpPr>
              <a:spLocks/>
            </p:cNvSpPr>
            <p:nvPr/>
          </p:nvSpPr>
          <p:spPr bwMode="auto">
            <a:xfrm flipH="1">
              <a:off x="4912" y="854"/>
              <a:ext cx="181" cy="1887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15" name="Group 135"/>
          <p:cNvGrpSpPr>
            <a:grpSpLocks/>
          </p:cNvGrpSpPr>
          <p:nvPr/>
        </p:nvGrpSpPr>
        <p:grpSpPr bwMode="auto">
          <a:xfrm>
            <a:off x="4686300" y="1328738"/>
            <a:ext cx="3111500" cy="3040062"/>
            <a:chOff x="2952" y="837"/>
            <a:chExt cx="1960" cy="1915"/>
          </a:xfrm>
        </p:grpSpPr>
        <p:sp>
          <p:nvSpPr>
            <p:cNvPr id="7304" name="Line 136"/>
            <p:cNvSpPr>
              <a:spLocks noChangeShapeType="1"/>
            </p:cNvSpPr>
            <p:nvPr/>
          </p:nvSpPr>
          <p:spPr bwMode="auto">
            <a:xfrm>
              <a:off x="3207" y="838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5" name="Line 137"/>
            <p:cNvSpPr>
              <a:spLocks noChangeShapeType="1"/>
            </p:cNvSpPr>
            <p:nvPr/>
          </p:nvSpPr>
          <p:spPr bwMode="auto">
            <a:xfrm>
              <a:off x="4174" y="837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6" name="Line 138"/>
            <p:cNvSpPr>
              <a:spLocks noChangeShapeType="1"/>
            </p:cNvSpPr>
            <p:nvPr/>
          </p:nvSpPr>
          <p:spPr bwMode="auto">
            <a:xfrm>
              <a:off x="3690" y="838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7" name="Line 139"/>
            <p:cNvSpPr>
              <a:spLocks noChangeShapeType="1"/>
            </p:cNvSpPr>
            <p:nvPr/>
          </p:nvSpPr>
          <p:spPr bwMode="auto">
            <a:xfrm>
              <a:off x="4658" y="838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8" name="Line 140"/>
            <p:cNvSpPr>
              <a:spLocks noChangeShapeType="1"/>
            </p:cNvSpPr>
            <p:nvPr/>
          </p:nvSpPr>
          <p:spPr bwMode="auto">
            <a:xfrm>
              <a:off x="2952" y="1169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9" name="Line 141"/>
            <p:cNvSpPr>
              <a:spLocks noChangeShapeType="1"/>
            </p:cNvSpPr>
            <p:nvPr/>
          </p:nvSpPr>
          <p:spPr bwMode="auto">
            <a:xfrm>
              <a:off x="2952" y="1576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10" name="Line 142"/>
            <p:cNvSpPr>
              <a:spLocks noChangeShapeType="1"/>
            </p:cNvSpPr>
            <p:nvPr/>
          </p:nvSpPr>
          <p:spPr bwMode="auto">
            <a:xfrm>
              <a:off x="2952" y="2390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11" name="Line 143"/>
            <p:cNvSpPr>
              <a:spLocks noChangeShapeType="1"/>
            </p:cNvSpPr>
            <p:nvPr/>
          </p:nvSpPr>
          <p:spPr bwMode="auto">
            <a:xfrm>
              <a:off x="2952" y="1983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7312" name="Text Box 144"/>
          <p:cNvSpPr txBox="1">
            <a:spLocks noChangeArrowheads="1"/>
          </p:cNvSpPr>
          <p:nvPr/>
        </p:nvSpPr>
        <p:spPr bwMode="auto">
          <a:xfrm>
            <a:off x="4337050" y="1381125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3" name="Text Box 145"/>
          <p:cNvSpPr txBox="1">
            <a:spLocks noChangeArrowheads="1"/>
          </p:cNvSpPr>
          <p:nvPr/>
        </p:nvSpPr>
        <p:spPr bwMode="auto">
          <a:xfrm>
            <a:off x="5267325" y="1379538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4" name="Text Box 146"/>
          <p:cNvSpPr txBox="1">
            <a:spLocks noChangeArrowheads="1"/>
          </p:cNvSpPr>
          <p:nvPr/>
        </p:nvSpPr>
        <p:spPr bwMode="auto">
          <a:xfrm>
            <a:off x="4446588" y="2022475"/>
            <a:ext cx="477837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5" name="Text Box 147"/>
          <p:cNvSpPr txBox="1">
            <a:spLocks noChangeArrowheads="1"/>
          </p:cNvSpPr>
          <p:nvPr/>
        </p:nvSpPr>
        <p:spPr bwMode="auto">
          <a:xfrm>
            <a:off x="5091113" y="2022475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6" name="Text Box 148"/>
          <p:cNvSpPr txBox="1">
            <a:spLocks noChangeArrowheads="1"/>
          </p:cNvSpPr>
          <p:nvPr/>
        </p:nvSpPr>
        <p:spPr bwMode="auto">
          <a:xfrm>
            <a:off x="4562475" y="1381125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7317" name="Text Box 149"/>
          <p:cNvSpPr txBox="1">
            <a:spLocks noChangeArrowheads="1"/>
          </p:cNvSpPr>
          <p:nvPr/>
        </p:nvSpPr>
        <p:spPr bwMode="auto">
          <a:xfrm>
            <a:off x="5829300" y="2655888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3</a:t>
            </a:r>
          </a:p>
        </p:txBody>
      </p:sp>
      <p:sp>
        <p:nvSpPr>
          <p:cNvPr id="7318" name="Text Box 150"/>
          <p:cNvSpPr txBox="1">
            <a:spLocks noChangeArrowheads="1"/>
          </p:cNvSpPr>
          <p:nvPr/>
        </p:nvSpPr>
        <p:spPr bwMode="auto">
          <a:xfrm>
            <a:off x="5267325" y="2051050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19" name="Text Box 151"/>
          <p:cNvSpPr txBox="1">
            <a:spLocks noChangeArrowheads="1"/>
          </p:cNvSpPr>
          <p:nvPr/>
        </p:nvSpPr>
        <p:spPr bwMode="auto">
          <a:xfrm>
            <a:off x="6832600" y="2024063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20" name="Text Box 152"/>
          <p:cNvSpPr txBox="1">
            <a:spLocks noChangeArrowheads="1"/>
          </p:cNvSpPr>
          <p:nvPr/>
        </p:nvSpPr>
        <p:spPr bwMode="auto">
          <a:xfrm>
            <a:off x="5267325" y="3284538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21" name="Text Box 153"/>
          <p:cNvSpPr txBox="1">
            <a:spLocks noChangeArrowheads="1"/>
          </p:cNvSpPr>
          <p:nvPr/>
        </p:nvSpPr>
        <p:spPr bwMode="auto">
          <a:xfrm>
            <a:off x="6626225" y="3284538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22" name="Text Box 154"/>
          <p:cNvSpPr txBox="1">
            <a:spLocks noChangeArrowheads="1"/>
          </p:cNvSpPr>
          <p:nvPr/>
        </p:nvSpPr>
        <p:spPr bwMode="auto">
          <a:xfrm>
            <a:off x="6916738" y="3284538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5</a:t>
            </a:r>
          </a:p>
        </p:txBody>
      </p:sp>
      <p:sp>
        <p:nvSpPr>
          <p:cNvPr id="7323" name="Text Box 155"/>
          <p:cNvSpPr txBox="1">
            <a:spLocks noChangeArrowheads="1"/>
          </p:cNvSpPr>
          <p:nvPr/>
        </p:nvSpPr>
        <p:spPr bwMode="auto">
          <a:xfrm>
            <a:off x="6026150" y="2655888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sp>
        <p:nvSpPr>
          <p:cNvPr id="7324" name="Text Box 156"/>
          <p:cNvSpPr txBox="1">
            <a:spLocks noChangeArrowheads="1"/>
          </p:cNvSpPr>
          <p:nvPr/>
        </p:nvSpPr>
        <p:spPr bwMode="auto">
          <a:xfrm>
            <a:off x="7394575" y="2655888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sp>
        <p:nvSpPr>
          <p:cNvPr id="7325" name="Text Box 157"/>
          <p:cNvSpPr txBox="1">
            <a:spLocks noChangeArrowheads="1"/>
          </p:cNvSpPr>
          <p:nvPr/>
        </p:nvSpPr>
        <p:spPr bwMode="auto">
          <a:xfrm>
            <a:off x="5983288" y="3932238"/>
            <a:ext cx="477837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sp>
        <p:nvSpPr>
          <p:cNvPr id="7326" name="Text Box 158"/>
          <p:cNvSpPr txBox="1">
            <a:spLocks noChangeArrowheads="1"/>
          </p:cNvSpPr>
          <p:nvPr/>
        </p:nvSpPr>
        <p:spPr bwMode="auto">
          <a:xfrm>
            <a:off x="7478713" y="3932238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grpSp>
        <p:nvGrpSpPr>
          <p:cNvPr id="16" name="Group 159"/>
          <p:cNvGrpSpPr>
            <a:grpSpLocks/>
          </p:cNvGrpSpPr>
          <p:nvPr/>
        </p:nvGrpSpPr>
        <p:grpSpPr bwMode="auto">
          <a:xfrm>
            <a:off x="4594225" y="977900"/>
            <a:ext cx="3233738" cy="396875"/>
            <a:chOff x="2894" y="616"/>
            <a:chExt cx="2037" cy="250"/>
          </a:xfrm>
        </p:grpSpPr>
        <p:sp>
          <p:nvSpPr>
            <p:cNvPr id="7328" name="Text Box 160"/>
            <p:cNvSpPr txBox="1">
              <a:spLocks noChangeArrowheads="1"/>
            </p:cNvSpPr>
            <p:nvPr/>
          </p:nvSpPr>
          <p:spPr bwMode="auto">
            <a:xfrm>
              <a:off x="2894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329" name="Text Box 161"/>
            <p:cNvSpPr txBox="1">
              <a:spLocks noChangeArrowheads="1"/>
            </p:cNvSpPr>
            <p:nvPr/>
          </p:nvSpPr>
          <p:spPr bwMode="auto">
            <a:xfrm>
              <a:off x="3357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7330" name="Text Box 162"/>
            <p:cNvSpPr txBox="1">
              <a:spLocks noChangeArrowheads="1"/>
            </p:cNvSpPr>
            <p:nvPr/>
          </p:nvSpPr>
          <p:spPr bwMode="auto">
            <a:xfrm>
              <a:off x="3822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7331" name="Text Box 163"/>
            <p:cNvSpPr txBox="1">
              <a:spLocks noChangeArrowheads="1"/>
            </p:cNvSpPr>
            <p:nvPr/>
          </p:nvSpPr>
          <p:spPr bwMode="auto">
            <a:xfrm>
              <a:off x="4259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7332" name="Text Box 164"/>
            <p:cNvSpPr txBox="1">
              <a:spLocks noChangeArrowheads="1"/>
            </p:cNvSpPr>
            <p:nvPr/>
          </p:nvSpPr>
          <p:spPr bwMode="auto">
            <a:xfrm>
              <a:off x="4735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</p:grpSp>
      <p:grpSp>
        <p:nvGrpSpPr>
          <p:cNvPr id="17" name="Group 165"/>
          <p:cNvGrpSpPr>
            <a:grpSpLocks/>
          </p:cNvGrpSpPr>
          <p:nvPr/>
        </p:nvGrpSpPr>
        <p:grpSpPr bwMode="auto">
          <a:xfrm>
            <a:off x="3924300" y="1417638"/>
            <a:ext cx="311150" cy="2874962"/>
            <a:chOff x="2472" y="893"/>
            <a:chExt cx="196" cy="1811"/>
          </a:xfrm>
        </p:grpSpPr>
        <p:sp>
          <p:nvSpPr>
            <p:cNvPr id="7334" name="Text Box 166"/>
            <p:cNvSpPr txBox="1">
              <a:spLocks noChangeArrowheads="1"/>
            </p:cNvSpPr>
            <p:nvPr/>
          </p:nvSpPr>
          <p:spPr bwMode="auto">
            <a:xfrm>
              <a:off x="2472" y="893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335" name="Text Box 167"/>
            <p:cNvSpPr txBox="1">
              <a:spLocks noChangeArrowheads="1"/>
            </p:cNvSpPr>
            <p:nvPr/>
          </p:nvSpPr>
          <p:spPr bwMode="auto">
            <a:xfrm>
              <a:off x="2472" y="1262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7336" name="Text Box 168"/>
            <p:cNvSpPr txBox="1">
              <a:spLocks noChangeArrowheads="1"/>
            </p:cNvSpPr>
            <p:nvPr/>
          </p:nvSpPr>
          <p:spPr bwMode="auto">
            <a:xfrm>
              <a:off x="2472" y="1660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7337" name="Text Box 169"/>
            <p:cNvSpPr txBox="1">
              <a:spLocks noChangeArrowheads="1"/>
            </p:cNvSpPr>
            <p:nvPr/>
          </p:nvSpPr>
          <p:spPr bwMode="auto">
            <a:xfrm>
              <a:off x="2472" y="2067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7338" name="Text Box 170"/>
            <p:cNvSpPr txBox="1">
              <a:spLocks noChangeArrowheads="1"/>
            </p:cNvSpPr>
            <p:nvPr/>
          </p:nvSpPr>
          <p:spPr bwMode="auto">
            <a:xfrm>
              <a:off x="2472" y="2454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</p:grpSp>
      <p:grpSp>
        <p:nvGrpSpPr>
          <p:cNvPr id="18" name="Group 171"/>
          <p:cNvGrpSpPr>
            <a:grpSpLocks/>
          </p:cNvGrpSpPr>
          <p:nvPr/>
        </p:nvGrpSpPr>
        <p:grpSpPr bwMode="auto">
          <a:xfrm>
            <a:off x="8180388" y="1352550"/>
            <a:ext cx="554037" cy="2998788"/>
            <a:chOff x="5147" y="852"/>
            <a:chExt cx="349" cy="1887"/>
          </a:xfrm>
        </p:grpSpPr>
        <p:sp>
          <p:nvSpPr>
            <p:cNvPr id="7340" name="Freeform 172"/>
            <p:cNvSpPr>
              <a:spLocks/>
            </p:cNvSpPr>
            <p:nvPr/>
          </p:nvSpPr>
          <p:spPr bwMode="auto">
            <a:xfrm>
              <a:off x="5147" y="852"/>
              <a:ext cx="92" cy="1887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41" name="Text Box 173"/>
            <p:cNvSpPr txBox="1">
              <a:spLocks noChangeArrowheads="1"/>
            </p:cNvSpPr>
            <p:nvPr/>
          </p:nvSpPr>
          <p:spPr bwMode="auto">
            <a:xfrm>
              <a:off x="5210" y="868"/>
              <a:ext cx="2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 i="1">
                  <a:latin typeface="Times New Roman" pitchFamily="18" charset="0"/>
                </a:rPr>
                <a:t>v</a:t>
              </a:r>
              <a:r>
                <a:rPr lang="en-US" sz="2000" b="1" i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342" name="Text Box 174"/>
            <p:cNvSpPr txBox="1">
              <a:spLocks noChangeArrowheads="1"/>
            </p:cNvSpPr>
            <p:nvPr/>
          </p:nvSpPr>
          <p:spPr bwMode="auto">
            <a:xfrm>
              <a:off x="5210" y="1243"/>
              <a:ext cx="239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 i="1">
                  <a:latin typeface="Times New Roman" pitchFamily="18" charset="0"/>
                </a:rPr>
                <a:t>v</a:t>
              </a:r>
              <a:r>
                <a:rPr lang="en-US" sz="2000" b="1" i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7343" name="Text Box 175"/>
            <p:cNvSpPr txBox="1">
              <a:spLocks noChangeArrowheads="1"/>
            </p:cNvSpPr>
            <p:nvPr/>
          </p:nvSpPr>
          <p:spPr bwMode="auto">
            <a:xfrm>
              <a:off x="5210" y="1599"/>
              <a:ext cx="2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 i="1">
                  <a:latin typeface="Times New Roman" pitchFamily="18" charset="0"/>
                </a:rPr>
                <a:t>v</a:t>
              </a:r>
              <a:r>
                <a:rPr lang="en-US" sz="2000" b="1" i="1" baseline="-25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7344" name="Text Box 176"/>
            <p:cNvSpPr txBox="1">
              <a:spLocks noChangeArrowheads="1"/>
            </p:cNvSpPr>
            <p:nvPr/>
          </p:nvSpPr>
          <p:spPr bwMode="auto">
            <a:xfrm>
              <a:off x="5210" y="2006"/>
              <a:ext cx="2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 i="1">
                  <a:latin typeface="Times New Roman" pitchFamily="18" charset="0"/>
                </a:rPr>
                <a:t>v</a:t>
              </a:r>
              <a:r>
                <a:rPr lang="en-US" sz="2000" b="1" i="1" baseline="-25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7345" name="Text Box 177"/>
            <p:cNvSpPr txBox="1">
              <a:spLocks noChangeArrowheads="1"/>
            </p:cNvSpPr>
            <p:nvPr/>
          </p:nvSpPr>
          <p:spPr bwMode="auto">
            <a:xfrm>
              <a:off x="5211" y="2406"/>
              <a:ext cx="2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 i="1">
                  <a:latin typeface="Times New Roman" pitchFamily="18" charset="0"/>
                </a:rPr>
                <a:t>v</a:t>
              </a:r>
              <a:r>
                <a:rPr lang="en-US" sz="2000" b="1" i="1" baseline="-250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7346" name="Freeform 178"/>
            <p:cNvSpPr>
              <a:spLocks/>
            </p:cNvSpPr>
            <p:nvPr/>
          </p:nvSpPr>
          <p:spPr bwMode="auto">
            <a:xfrm flipH="1">
              <a:off x="5404" y="852"/>
              <a:ext cx="92" cy="1887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7347" name="Text Box 179"/>
          <p:cNvSpPr txBox="1">
            <a:spLocks noChangeArrowheads="1"/>
          </p:cNvSpPr>
          <p:nvPr/>
        </p:nvSpPr>
        <p:spPr bwMode="auto">
          <a:xfrm>
            <a:off x="6026150" y="1381125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48" name="Text Box 180"/>
          <p:cNvSpPr txBox="1">
            <a:spLocks noChangeArrowheads="1"/>
          </p:cNvSpPr>
          <p:nvPr/>
        </p:nvSpPr>
        <p:spPr bwMode="auto">
          <a:xfrm>
            <a:off x="6761163" y="1381125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49" name="Text Box 181"/>
          <p:cNvSpPr txBox="1">
            <a:spLocks noChangeArrowheads="1"/>
          </p:cNvSpPr>
          <p:nvPr/>
        </p:nvSpPr>
        <p:spPr bwMode="auto">
          <a:xfrm>
            <a:off x="7478713" y="137953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0" name="Text Box 182"/>
          <p:cNvSpPr txBox="1">
            <a:spLocks noChangeArrowheads="1"/>
          </p:cNvSpPr>
          <p:nvPr/>
        </p:nvSpPr>
        <p:spPr bwMode="auto">
          <a:xfrm>
            <a:off x="6067425" y="2022475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itchFamily="18" charset="0"/>
              </a:rPr>
              <a:t>0</a:t>
            </a:r>
            <a:endParaRPr lang="en-US" sz="2000" baseline="-25000" dirty="0">
              <a:latin typeface="Times New Roman" pitchFamily="18" charset="0"/>
            </a:endParaRPr>
          </a:p>
        </p:txBody>
      </p:sp>
      <p:sp>
        <p:nvSpPr>
          <p:cNvPr id="7351" name="Text Box 183"/>
          <p:cNvSpPr txBox="1">
            <a:spLocks noChangeArrowheads="1"/>
          </p:cNvSpPr>
          <p:nvPr/>
        </p:nvSpPr>
        <p:spPr bwMode="auto">
          <a:xfrm>
            <a:off x="7516813" y="2022475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2" name="Text Box 184"/>
          <p:cNvSpPr txBox="1">
            <a:spLocks noChangeArrowheads="1"/>
          </p:cNvSpPr>
          <p:nvPr/>
        </p:nvSpPr>
        <p:spPr bwMode="auto">
          <a:xfrm>
            <a:off x="4575175" y="265588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3" name="Text Box 185"/>
          <p:cNvSpPr txBox="1">
            <a:spLocks noChangeArrowheads="1"/>
          </p:cNvSpPr>
          <p:nvPr/>
        </p:nvSpPr>
        <p:spPr bwMode="auto">
          <a:xfrm>
            <a:off x="5329238" y="265588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4" name="Text Box 186"/>
          <p:cNvSpPr txBox="1">
            <a:spLocks noChangeArrowheads="1"/>
          </p:cNvSpPr>
          <p:nvPr/>
        </p:nvSpPr>
        <p:spPr bwMode="auto">
          <a:xfrm>
            <a:off x="6832600" y="265588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5" name="Text Box 187"/>
          <p:cNvSpPr txBox="1">
            <a:spLocks noChangeArrowheads="1"/>
          </p:cNvSpPr>
          <p:nvPr/>
        </p:nvSpPr>
        <p:spPr bwMode="auto">
          <a:xfrm>
            <a:off x="4562475" y="328453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6" name="Text Box 188"/>
          <p:cNvSpPr txBox="1">
            <a:spLocks noChangeArrowheads="1"/>
          </p:cNvSpPr>
          <p:nvPr/>
        </p:nvSpPr>
        <p:spPr bwMode="auto">
          <a:xfrm>
            <a:off x="6026150" y="328453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7" name="Text Box 189"/>
          <p:cNvSpPr txBox="1">
            <a:spLocks noChangeArrowheads="1"/>
          </p:cNvSpPr>
          <p:nvPr/>
        </p:nvSpPr>
        <p:spPr bwMode="auto">
          <a:xfrm>
            <a:off x="6761163" y="393223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8" name="Text Box 190"/>
          <p:cNvSpPr txBox="1">
            <a:spLocks noChangeArrowheads="1"/>
          </p:cNvSpPr>
          <p:nvPr/>
        </p:nvSpPr>
        <p:spPr bwMode="auto">
          <a:xfrm>
            <a:off x="5267325" y="3933825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9" name="Text Box 191"/>
          <p:cNvSpPr txBox="1">
            <a:spLocks noChangeArrowheads="1"/>
          </p:cNvSpPr>
          <p:nvPr/>
        </p:nvSpPr>
        <p:spPr bwMode="auto">
          <a:xfrm>
            <a:off x="4594225" y="393223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60" name="Text Box 192"/>
          <p:cNvSpPr txBox="1">
            <a:spLocks noChangeArrowheads="1"/>
          </p:cNvSpPr>
          <p:nvPr/>
        </p:nvSpPr>
        <p:spPr bwMode="auto">
          <a:xfrm>
            <a:off x="7561263" y="3284538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grpSp>
        <p:nvGrpSpPr>
          <p:cNvPr id="19" name="Group 193"/>
          <p:cNvGrpSpPr>
            <a:grpSpLocks/>
          </p:cNvGrpSpPr>
          <p:nvPr/>
        </p:nvGrpSpPr>
        <p:grpSpPr bwMode="auto">
          <a:xfrm>
            <a:off x="1360488" y="4371975"/>
            <a:ext cx="1103312" cy="2357438"/>
            <a:chOff x="857" y="2754"/>
            <a:chExt cx="695" cy="1485"/>
          </a:xfrm>
        </p:grpSpPr>
        <p:sp>
          <p:nvSpPr>
            <p:cNvPr id="7362" name="Freeform 194"/>
            <p:cNvSpPr>
              <a:spLocks/>
            </p:cNvSpPr>
            <p:nvPr/>
          </p:nvSpPr>
          <p:spPr bwMode="auto">
            <a:xfrm>
              <a:off x="1203" y="2754"/>
              <a:ext cx="92" cy="1485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63" name="Freeform 195"/>
            <p:cNvSpPr>
              <a:spLocks/>
            </p:cNvSpPr>
            <p:nvPr/>
          </p:nvSpPr>
          <p:spPr bwMode="auto">
            <a:xfrm flipH="1">
              <a:off x="1460" y="2754"/>
              <a:ext cx="92" cy="1485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64" name="Text Box 196"/>
            <p:cNvSpPr txBox="1">
              <a:spLocks noChangeArrowheads="1"/>
            </p:cNvSpPr>
            <p:nvPr/>
          </p:nvSpPr>
          <p:spPr bwMode="auto">
            <a:xfrm>
              <a:off x="857" y="3329"/>
              <a:ext cx="2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>
                  <a:latin typeface="Times New Roman" pitchFamily="18" charset="0"/>
                </a:rPr>
                <a:t>=</a:t>
              </a:r>
            </a:p>
          </p:txBody>
        </p:sp>
      </p:grpSp>
      <p:sp>
        <p:nvSpPr>
          <p:cNvPr id="7365" name="Text Box 197"/>
          <p:cNvSpPr txBox="1">
            <a:spLocks noChangeArrowheads="1"/>
          </p:cNvSpPr>
          <p:nvPr/>
        </p:nvSpPr>
        <p:spPr bwMode="auto">
          <a:xfrm>
            <a:off x="2003425" y="4330700"/>
            <a:ext cx="398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Symbol" pitchFamily="18" charset="2"/>
              </a:rPr>
              <a:t>I</a:t>
            </a:r>
            <a:r>
              <a:rPr lang="en-US" sz="2400" baseline="-25000"/>
              <a:t>a</a:t>
            </a:r>
          </a:p>
        </p:txBody>
      </p:sp>
      <p:sp>
        <p:nvSpPr>
          <p:cNvPr id="7366" name="Text Box 198"/>
          <p:cNvSpPr txBox="1">
            <a:spLocks noChangeArrowheads="1"/>
          </p:cNvSpPr>
          <p:nvPr/>
        </p:nvSpPr>
        <p:spPr bwMode="auto">
          <a:xfrm>
            <a:off x="1920875" y="5300663"/>
            <a:ext cx="565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Symbol" pitchFamily="18" charset="2"/>
              </a:rPr>
              <a:t>-I</a:t>
            </a:r>
            <a:r>
              <a:rPr lang="en-US" sz="2400" baseline="-25000"/>
              <a:t>a</a:t>
            </a:r>
          </a:p>
        </p:txBody>
      </p:sp>
      <p:sp>
        <p:nvSpPr>
          <p:cNvPr id="7367" name="Text Box 199"/>
          <p:cNvSpPr txBox="1">
            <a:spLocks noChangeArrowheads="1"/>
          </p:cNvSpPr>
          <p:nvPr/>
        </p:nvSpPr>
        <p:spPr bwMode="auto">
          <a:xfrm>
            <a:off x="1982788" y="5786438"/>
            <a:ext cx="554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Symbol" pitchFamily="18" charset="2"/>
              </a:rPr>
              <a:t>-I</a:t>
            </a:r>
            <a:r>
              <a:rPr lang="en-US" sz="2400" baseline="-25000"/>
              <a:t>c</a:t>
            </a:r>
          </a:p>
        </p:txBody>
      </p:sp>
      <p:sp>
        <p:nvSpPr>
          <p:cNvPr id="7368" name="Text Box 200"/>
          <p:cNvSpPr txBox="1">
            <a:spLocks noChangeArrowheads="1"/>
          </p:cNvSpPr>
          <p:nvPr/>
        </p:nvSpPr>
        <p:spPr bwMode="auto">
          <a:xfrm>
            <a:off x="2009775" y="6272213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Symbol" pitchFamily="18" charset="2"/>
              </a:rPr>
              <a:t>I</a:t>
            </a:r>
            <a:r>
              <a:rPr lang="en-US" sz="2400" baseline="-25000"/>
              <a:t>c</a:t>
            </a:r>
          </a:p>
        </p:txBody>
      </p:sp>
      <p:sp>
        <p:nvSpPr>
          <p:cNvPr id="7369" name="Text Box 201"/>
          <p:cNvSpPr txBox="1">
            <a:spLocks noChangeArrowheads="1"/>
          </p:cNvSpPr>
          <p:nvPr/>
        </p:nvSpPr>
        <p:spPr bwMode="auto">
          <a:xfrm>
            <a:off x="1920875" y="4814888"/>
            <a:ext cx="565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Symbol" pitchFamily="18" charset="2"/>
              </a:rPr>
              <a:t>-I</a:t>
            </a:r>
            <a:r>
              <a:rPr lang="en-US" sz="2400" baseline="-25000"/>
              <a:t>b</a:t>
            </a:r>
          </a:p>
        </p:txBody>
      </p:sp>
      <p:grpSp>
        <p:nvGrpSpPr>
          <p:cNvPr id="20" name="Group 202"/>
          <p:cNvGrpSpPr>
            <a:grpSpLocks/>
          </p:cNvGrpSpPr>
          <p:nvPr/>
        </p:nvGrpSpPr>
        <p:grpSpPr bwMode="auto">
          <a:xfrm>
            <a:off x="1947863" y="4814888"/>
            <a:ext cx="474662" cy="1460500"/>
            <a:chOff x="1227" y="3033"/>
            <a:chExt cx="299" cy="920"/>
          </a:xfrm>
        </p:grpSpPr>
        <p:sp>
          <p:nvSpPr>
            <p:cNvPr id="7371" name="Line 203"/>
            <p:cNvSpPr>
              <a:spLocks noChangeShapeType="1"/>
            </p:cNvSpPr>
            <p:nvPr/>
          </p:nvSpPr>
          <p:spPr bwMode="auto">
            <a:xfrm>
              <a:off x="1227" y="3033"/>
              <a:ext cx="2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72" name="Line 204"/>
            <p:cNvSpPr>
              <a:spLocks noChangeShapeType="1"/>
            </p:cNvSpPr>
            <p:nvPr/>
          </p:nvSpPr>
          <p:spPr bwMode="auto">
            <a:xfrm>
              <a:off x="1227" y="3339"/>
              <a:ext cx="2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73" name="Line 205"/>
            <p:cNvSpPr>
              <a:spLocks noChangeShapeType="1"/>
            </p:cNvSpPr>
            <p:nvPr/>
          </p:nvSpPr>
          <p:spPr bwMode="auto">
            <a:xfrm>
              <a:off x="1227" y="3645"/>
              <a:ext cx="2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74" name="Line 206"/>
            <p:cNvSpPr>
              <a:spLocks noChangeShapeType="1"/>
            </p:cNvSpPr>
            <p:nvPr/>
          </p:nvSpPr>
          <p:spPr bwMode="auto">
            <a:xfrm>
              <a:off x="1227" y="3953"/>
              <a:ext cx="2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21" name="Group 207"/>
          <p:cNvGrpSpPr>
            <a:grpSpLocks/>
          </p:cNvGrpSpPr>
          <p:nvPr/>
        </p:nvGrpSpPr>
        <p:grpSpPr bwMode="auto">
          <a:xfrm>
            <a:off x="2562225" y="4425950"/>
            <a:ext cx="311150" cy="2303463"/>
            <a:chOff x="2472" y="893"/>
            <a:chExt cx="196" cy="1885"/>
          </a:xfrm>
        </p:grpSpPr>
        <p:sp>
          <p:nvSpPr>
            <p:cNvPr id="7376" name="Text Box 208"/>
            <p:cNvSpPr txBox="1">
              <a:spLocks noChangeArrowheads="1"/>
            </p:cNvSpPr>
            <p:nvPr/>
          </p:nvSpPr>
          <p:spPr bwMode="auto">
            <a:xfrm>
              <a:off x="2472" y="893"/>
              <a:ext cx="196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377" name="Text Box 209"/>
            <p:cNvSpPr txBox="1">
              <a:spLocks noChangeArrowheads="1"/>
            </p:cNvSpPr>
            <p:nvPr/>
          </p:nvSpPr>
          <p:spPr bwMode="auto">
            <a:xfrm>
              <a:off x="2472" y="1262"/>
              <a:ext cx="196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7378" name="Text Box 210"/>
            <p:cNvSpPr txBox="1">
              <a:spLocks noChangeArrowheads="1"/>
            </p:cNvSpPr>
            <p:nvPr/>
          </p:nvSpPr>
          <p:spPr bwMode="auto">
            <a:xfrm>
              <a:off x="2472" y="1660"/>
              <a:ext cx="196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7379" name="Text Box 211"/>
            <p:cNvSpPr txBox="1">
              <a:spLocks noChangeArrowheads="1"/>
            </p:cNvSpPr>
            <p:nvPr/>
          </p:nvSpPr>
          <p:spPr bwMode="auto">
            <a:xfrm>
              <a:off x="2472" y="2067"/>
              <a:ext cx="196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7380" name="Text Box 212"/>
            <p:cNvSpPr txBox="1">
              <a:spLocks noChangeArrowheads="1"/>
            </p:cNvSpPr>
            <p:nvPr/>
          </p:nvSpPr>
          <p:spPr bwMode="auto">
            <a:xfrm>
              <a:off x="2472" y="2454"/>
              <a:ext cx="196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84212"/>
          </a:xfrm>
        </p:spPr>
        <p:txBody>
          <a:bodyPr/>
          <a:lstStyle/>
          <a:p>
            <a:r>
              <a:rPr lang="en-US" sz="3200" dirty="0" smtClean="0"/>
              <a:t>Diagonally Dominant Matrices</a:t>
            </a:r>
            <a:endParaRPr lang="en-US" sz="3200" dirty="0"/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1973263" y="1428750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198813" y="2182813"/>
            <a:ext cx="461962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3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 rot="5400000">
            <a:off x="2566195" y="1110456"/>
            <a:ext cx="303212" cy="708025"/>
            <a:chOff x="4512" y="1008"/>
            <a:chExt cx="384" cy="960"/>
          </a:xfrm>
        </p:grpSpPr>
        <p:sp>
          <p:nvSpPr>
            <p:cNvPr id="7175" name="Oval 7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6" name="Line 8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7" name="Line 9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178" name="Line 10"/>
          <p:cNvSpPr>
            <a:spLocks noChangeShapeType="1"/>
          </p:cNvSpPr>
          <p:nvPr/>
        </p:nvSpPr>
        <p:spPr bwMode="auto">
          <a:xfrm rot="16200000" flipV="1">
            <a:off x="1328738" y="2443163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857250" y="1924050"/>
            <a:ext cx="438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b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187575" y="2439988"/>
            <a:ext cx="884238" cy="195262"/>
            <a:chOff x="1920" y="672"/>
            <a:chExt cx="720" cy="192"/>
          </a:xfrm>
        </p:grpSpPr>
        <p:sp>
          <p:nvSpPr>
            <p:cNvPr id="7181" name="Line 13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2" name="Line 14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3" name="Line 15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4" name="Line 16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5" name="Line 17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6" name="Line 18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7" name="Line 19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8" name="Line 20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9" name="Line 21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0" name="Line 22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1" name="Line 23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 rot="5400000">
            <a:off x="1546225" y="1865313"/>
            <a:ext cx="979488" cy="176212"/>
            <a:chOff x="1920" y="672"/>
            <a:chExt cx="720" cy="192"/>
          </a:xfrm>
        </p:grpSpPr>
        <p:sp>
          <p:nvSpPr>
            <p:cNvPr id="7193" name="Line 25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4" name="Line 26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5" name="Line 27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6" name="Line 28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7" name="Line 29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8" name="Line 30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9" name="Line 31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0" name="Line 32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1" name="Line 33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2" name="Line 34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3" name="Line 35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204" name="Text Box 36"/>
          <p:cNvSpPr txBox="1">
            <a:spLocks noChangeArrowheads="1"/>
          </p:cNvSpPr>
          <p:nvPr/>
        </p:nvSpPr>
        <p:spPr bwMode="auto">
          <a:xfrm>
            <a:off x="3230563" y="285115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grpSp>
        <p:nvGrpSpPr>
          <p:cNvPr id="5" name="Group 37"/>
          <p:cNvGrpSpPr>
            <a:grpSpLocks/>
          </p:cNvGrpSpPr>
          <p:nvPr/>
        </p:nvGrpSpPr>
        <p:grpSpPr bwMode="auto">
          <a:xfrm rot="5400000">
            <a:off x="1546225" y="3062288"/>
            <a:ext cx="979488" cy="176212"/>
            <a:chOff x="1920" y="672"/>
            <a:chExt cx="720" cy="192"/>
          </a:xfrm>
        </p:grpSpPr>
        <p:sp>
          <p:nvSpPr>
            <p:cNvPr id="7206" name="Line 38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7" name="Line 39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8" name="Line 40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9" name="Line 41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0" name="Line 42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1" name="Line 43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2" name="Line 44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3" name="Line 45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4" name="Line 46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5" name="Line 47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16" name="Line 48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217" name="Line 49"/>
          <p:cNvSpPr>
            <a:spLocks noChangeShapeType="1"/>
          </p:cNvSpPr>
          <p:nvPr/>
        </p:nvSpPr>
        <p:spPr bwMode="auto">
          <a:xfrm flipV="1">
            <a:off x="2035175" y="2400300"/>
            <a:ext cx="0" cy="3635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6" name="Group 50"/>
          <p:cNvGrpSpPr>
            <a:grpSpLocks/>
          </p:cNvGrpSpPr>
          <p:nvPr/>
        </p:nvGrpSpPr>
        <p:grpSpPr bwMode="auto">
          <a:xfrm>
            <a:off x="857250" y="1366838"/>
            <a:ext cx="884238" cy="195262"/>
            <a:chOff x="1920" y="672"/>
            <a:chExt cx="720" cy="192"/>
          </a:xfrm>
        </p:grpSpPr>
        <p:sp>
          <p:nvSpPr>
            <p:cNvPr id="7219" name="Line 51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0" name="Line 52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1" name="Line 53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2" name="Line 54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3" name="Line 55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4" name="Line 56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5" name="Line 57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6" name="Line 58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7" name="Line 59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8" name="Line 60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29" name="Line 61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62"/>
          <p:cNvGrpSpPr>
            <a:grpSpLocks/>
          </p:cNvGrpSpPr>
          <p:nvPr/>
        </p:nvGrpSpPr>
        <p:grpSpPr bwMode="auto">
          <a:xfrm rot="5400000">
            <a:off x="1177132" y="2183606"/>
            <a:ext cx="303212" cy="708025"/>
            <a:chOff x="4512" y="1008"/>
            <a:chExt cx="384" cy="960"/>
          </a:xfrm>
        </p:grpSpPr>
        <p:sp>
          <p:nvSpPr>
            <p:cNvPr id="7231" name="Oval 63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2" name="Line 64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3" name="Line 65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66"/>
          <p:cNvGrpSpPr>
            <a:grpSpLocks/>
          </p:cNvGrpSpPr>
          <p:nvPr/>
        </p:nvGrpSpPr>
        <p:grpSpPr bwMode="auto">
          <a:xfrm rot="5400000">
            <a:off x="2508250" y="3286125"/>
            <a:ext cx="301625" cy="708025"/>
            <a:chOff x="4512" y="1008"/>
            <a:chExt cx="384" cy="960"/>
          </a:xfrm>
        </p:grpSpPr>
        <p:sp>
          <p:nvSpPr>
            <p:cNvPr id="7235" name="Oval 67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6" name="Line 68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37" name="Line 69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" name="Group 70"/>
          <p:cNvGrpSpPr>
            <a:grpSpLocks/>
          </p:cNvGrpSpPr>
          <p:nvPr/>
        </p:nvGrpSpPr>
        <p:grpSpPr bwMode="auto">
          <a:xfrm rot="5400000">
            <a:off x="204788" y="2997200"/>
            <a:ext cx="979487" cy="176213"/>
            <a:chOff x="1920" y="672"/>
            <a:chExt cx="720" cy="192"/>
          </a:xfrm>
        </p:grpSpPr>
        <p:sp>
          <p:nvSpPr>
            <p:cNvPr id="7239" name="Line 71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0" name="Line 72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1" name="Line 73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2" name="Line 74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3" name="Line 75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4" name="Line 76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5" name="Line 77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6" name="Line 78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7" name="Line 79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8" name="Line 80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49" name="Line 81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" name="Group 82"/>
          <p:cNvGrpSpPr>
            <a:grpSpLocks/>
          </p:cNvGrpSpPr>
          <p:nvPr/>
        </p:nvGrpSpPr>
        <p:grpSpPr bwMode="auto">
          <a:xfrm rot="5400000">
            <a:off x="2651919" y="2996407"/>
            <a:ext cx="979487" cy="177800"/>
            <a:chOff x="1920" y="672"/>
            <a:chExt cx="720" cy="192"/>
          </a:xfrm>
        </p:grpSpPr>
        <p:sp>
          <p:nvSpPr>
            <p:cNvPr id="7251" name="Line 83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2" name="Line 84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3" name="Line 85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4" name="Line 86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5" name="Line 87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6" name="Line 88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7" name="Line 89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8" name="Line 90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59" name="Line 91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60" name="Line 92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61" name="Line 93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262" name="Line 94"/>
          <p:cNvSpPr>
            <a:spLocks noChangeShapeType="1"/>
          </p:cNvSpPr>
          <p:nvPr/>
        </p:nvSpPr>
        <p:spPr bwMode="auto">
          <a:xfrm rot="16200000" flipV="1">
            <a:off x="2681288" y="3538538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3" name="Line 95"/>
          <p:cNvSpPr>
            <a:spLocks noChangeShapeType="1"/>
          </p:cNvSpPr>
          <p:nvPr/>
        </p:nvSpPr>
        <p:spPr bwMode="auto">
          <a:xfrm rot="5400000" flipH="1" flipV="1">
            <a:off x="2705100" y="1368425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4" name="Text Box 96"/>
          <p:cNvSpPr txBox="1">
            <a:spLocks noChangeArrowheads="1"/>
          </p:cNvSpPr>
          <p:nvPr/>
        </p:nvSpPr>
        <p:spPr bwMode="auto">
          <a:xfrm>
            <a:off x="2776538" y="909638"/>
            <a:ext cx="43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a</a:t>
            </a:r>
          </a:p>
        </p:txBody>
      </p:sp>
      <p:sp>
        <p:nvSpPr>
          <p:cNvPr id="7265" name="Text Box 97"/>
          <p:cNvSpPr txBox="1">
            <a:spLocks noChangeArrowheads="1"/>
          </p:cNvSpPr>
          <p:nvPr/>
        </p:nvSpPr>
        <p:spPr bwMode="auto">
          <a:xfrm>
            <a:off x="2319338" y="3640138"/>
            <a:ext cx="4238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c</a:t>
            </a:r>
          </a:p>
        </p:txBody>
      </p:sp>
      <p:sp>
        <p:nvSpPr>
          <p:cNvPr id="7266" name="Line 98"/>
          <p:cNvSpPr>
            <a:spLocks noChangeShapeType="1"/>
          </p:cNvSpPr>
          <p:nvPr/>
        </p:nvSpPr>
        <p:spPr bwMode="auto">
          <a:xfrm flipH="1">
            <a:off x="1681163" y="2538413"/>
            <a:ext cx="57626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7" name="Line 99"/>
          <p:cNvSpPr>
            <a:spLocks noChangeShapeType="1"/>
          </p:cNvSpPr>
          <p:nvPr/>
        </p:nvSpPr>
        <p:spPr bwMode="auto">
          <a:xfrm flipH="1">
            <a:off x="1682750" y="1463675"/>
            <a:ext cx="7397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8" name="Line 100"/>
          <p:cNvSpPr>
            <a:spLocks noChangeShapeType="1"/>
          </p:cNvSpPr>
          <p:nvPr/>
        </p:nvSpPr>
        <p:spPr bwMode="auto">
          <a:xfrm flipH="1">
            <a:off x="695325" y="3640138"/>
            <a:ext cx="16684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69" name="Line 101"/>
          <p:cNvSpPr>
            <a:spLocks noChangeShapeType="1"/>
          </p:cNvSpPr>
          <p:nvPr/>
        </p:nvSpPr>
        <p:spPr bwMode="auto">
          <a:xfrm>
            <a:off x="695325" y="3536950"/>
            <a:ext cx="0" cy="1031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0" name="Line 102"/>
          <p:cNvSpPr>
            <a:spLocks noChangeShapeType="1"/>
          </p:cNvSpPr>
          <p:nvPr/>
        </p:nvSpPr>
        <p:spPr bwMode="auto">
          <a:xfrm flipV="1">
            <a:off x="3011488" y="3633788"/>
            <a:ext cx="130175" cy="63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1" name="Line 103"/>
          <p:cNvSpPr>
            <a:spLocks noChangeShapeType="1"/>
          </p:cNvSpPr>
          <p:nvPr/>
        </p:nvSpPr>
        <p:spPr bwMode="auto">
          <a:xfrm>
            <a:off x="3141663" y="3489325"/>
            <a:ext cx="0" cy="15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2" name="Line 104"/>
          <p:cNvSpPr>
            <a:spLocks noChangeShapeType="1"/>
          </p:cNvSpPr>
          <p:nvPr/>
        </p:nvSpPr>
        <p:spPr bwMode="auto">
          <a:xfrm>
            <a:off x="3011488" y="2538413"/>
            <a:ext cx="1301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3" name="Line 105"/>
          <p:cNvSpPr>
            <a:spLocks noChangeShapeType="1"/>
          </p:cNvSpPr>
          <p:nvPr/>
        </p:nvSpPr>
        <p:spPr bwMode="auto">
          <a:xfrm flipV="1">
            <a:off x="3141663" y="1463675"/>
            <a:ext cx="0" cy="11715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4" name="Line 106"/>
          <p:cNvSpPr>
            <a:spLocks noChangeShapeType="1"/>
          </p:cNvSpPr>
          <p:nvPr/>
        </p:nvSpPr>
        <p:spPr bwMode="auto">
          <a:xfrm>
            <a:off x="3011488" y="1463675"/>
            <a:ext cx="1301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5" name="Line 107"/>
          <p:cNvSpPr>
            <a:spLocks noChangeShapeType="1"/>
          </p:cNvSpPr>
          <p:nvPr/>
        </p:nvSpPr>
        <p:spPr bwMode="auto">
          <a:xfrm flipV="1">
            <a:off x="695325" y="1463675"/>
            <a:ext cx="0" cy="1225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6" name="Line 108"/>
          <p:cNvSpPr>
            <a:spLocks noChangeShapeType="1"/>
          </p:cNvSpPr>
          <p:nvPr/>
        </p:nvSpPr>
        <p:spPr bwMode="auto">
          <a:xfrm flipH="1">
            <a:off x="695325" y="1463675"/>
            <a:ext cx="1619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7" name="Line 109"/>
          <p:cNvSpPr>
            <a:spLocks noChangeShapeType="1"/>
          </p:cNvSpPr>
          <p:nvPr/>
        </p:nvSpPr>
        <p:spPr bwMode="auto">
          <a:xfrm flipH="1">
            <a:off x="695325" y="2538413"/>
            <a:ext cx="3381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7278" name="Text Box 110"/>
          <p:cNvSpPr txBox="1">
            <a:spLocks noChangeArrowheads="1"/>
          </p:cNvSpPr>
          <p:nvPr/>
        </p:nvSpPr>
        <p:spPr bwMode="auto">
          <a:xfrm>
            <a:off x="1204913" y="95885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279" name="Text Box 111"/>
          <p:cNvSpPr txBox="1">
            <a:spLocks noChangeArrowheads="1"/>
          </p:cNvSpPr>
          <p:nvPr/>
        </p:nvSpPr>
        <p:spPr bwMode="auto">
          <a:xfrm>
            <a:off x="2103438" y="1774825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7280" name="Text Box 112"/>
          <p:cNvSpPr txBox="1">
            <a:spLocks noChangeArrowheads="1"/>
          </p:cNvSpPr>
          <p:nvPr/>
        </p:nvSpPr>
        <p:spPr bwMode="auto">
          <a:xfrm>
            <a:off x="2517775" y="2538413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3</a:t>
            </a:r>
          </a:p>
        </p:txBody>
      </p:sp>
      <p:sp>
        <p:nvSpPr>
          <p:cNvPr id="7281" name="Text Box 113"/>
          <p:cNvSpPr txBox="1">
            <a:spLocks noChangeArrowheads="1"/>
          </p:cNvSpPr>
          <p:nvPr/>
        </p:nvSpPr>
        <p:spPr bwMode="auto">
          <a:xfrm>
            <a:off x="2089150" y="2981325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5</a:t>
            </a:r>
          </a:p>
        </p:txBody>
      </p:sp>
      <p:sp>
        <p:nvSpPr>
          <p:cNvPr id="7282" name="Text Box 114"/>
          <p:cNvSpPr txBox="1">
            <a:spLocks noChangeArrowheads="1"/>
          </p:cNvSpPr>
          <p:nvPr/>
        </p:nvSpPr>
        <p:spPr bwMode="auto">
          <a:xfrm>
            <a:off x="212725" y="285750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283" name="Line 115"/>
          <p:cNvSpPr>
            <a:spLocks noChangeShapeType="1"/>
          </p:cNvSpPr>
          <p:nvPr/>
        </p:nvSpPr>
        <p:spPr bwMode="auto">
          <a:xfrm flipH="1">
            <a:off x="1598613" y="2851150"/>
            <a:ext cx="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11" name="Group 116"/>
          <p:cNvGrpSpPr>
            <a:grpSpLocks/>
          </p:cNvGrpSpPr>
          <p:nvPr/>
        </p:nvGrpSpPr>
        <p:grpSpPr bwMode="auto">
          <a:xfrm>
            <a:off x="1420813" y="2538413"/>
            <a:ext cx="614362" cy="808037"/>
            <a:chOff x="895" y="1599"/>
            <a:chExt cx="387" cy="509"/>
          </a:xfrm>
        </p:grpSpPr>
        <p:sp>
          <p:nvSpPr>
            <p:cNvPr id="7285" name="Line 117"/>
            <p:cNvSpPr>
              <a:spLocks noChangeShapeType="1"/>
            </p:cNvSpPr>
            <p:nvPr/>
          </p:nvSpPr>
          <p:spPr bwMode="auto">
            <a:xfrm flipH="1">
              <a:off x="1007" y="1599"/>
              <a:ext cx="275" cy="1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12" name="Group 118"/>
            <p:cNvGrpSpPr>
              <a:grpSpLocks/>
            </p:cNvGrpSpPr>
            <p:nvPr/>
          </p:nvGrpSpPr>
          <p:grpSpPr bwMode="auto">
            <a:xfrm>
              <a:off x="895" y="1902"/>
              <a:ext cx="223" cy="206"/>
              <a:chOff x="1755" y="2450"/>
              <a:chExt cx="288" cy="242"/>
            </a:xfrm>
          </p:grpSpPr>
          <p:grpSp>
            <p:nvGrpSpPr>
              <p:cNvPr id="13" name="Group 119"/>
              <p:cNvGrpSpPr>
                <a:grpSpLocks/>
              </p:cNvGrpSpPr>
              <p:nvPr/>
            </p:nvGrpSpPr>
            <p:grpSpPr bwMode="auto">
              <a:xfrm>
                <a:off x="1755" y="2596"/>
                <a:ext cx="288" cy="96"/>
                <a:chOff x="3792" y="2304"/>
                <a:chExt cx="288" cy="96"/>
              </a:xfrm>
            </p:grpSpPr>
            <p:sp>
              <p:nvSpPr>
                <p:cNvPr id="7288" name="Line 120"/>
                <p:cNvSpPr>
                  <a:spLocks noChangeShapeType="1"/>
                </p:cNvSpPr>
                <p:nvPr/>
              </p:nvSpPr>
              <p:spPr bwMode="auto">
                <a:xfrm>
                  <a:off x="3792" y="2304"/>
                  <a:ext cx="2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89" name="Line 121"/>
                <p:cNvSpPr>
                  <a:spLocks noChangeShapeType="1"/>
                </p:cNvSpPr>
                <p:nvPr/>
              </p:nvSpPr>
              <p:spPr bwMode="auto">
                <a:xfrm>
                  <a:off x="3840" y="2352"/>
                  <a:ext cx="19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90" name="Line 122"/>
                <p:cNvSpPr>
                  <a:spLocks noChangeShapeType="1"/>
                </p:cNvSpPr>
                <p:nvPr/>
              </p:nvSpPr>
              <p:spPr bwMode="auto">
                <a:xfrm>
                  <a:off x="3888" y="2400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291" name="Line 123"/>
              <p:cNvSpPr>
                <a:spLocks noChangeShapeType="1"/>
              </p:cNvSpPr>
              <p:nvPr/>
            </p:nvSpPr>
            <p:spPr bwMode="auto">
              <a:xfrm flipV="1">
                <a:off x="1900" y="2450"/>
                <a:ext cx="0" cy="1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sp>
        <p:nvSpPr>
          <p:cNvPr id="7292" name="Oval 124"/>
          <p:cNvSpPr>
            <a:spLocks noChangeArrowheads="1"/>
          </p:cNvSpPr>
          <p:nvPr/>
        </p:nvSpPr>
        <p:spPr bwMode="auto">
          <a:xfrm>
            <a:off x="3082925" y="2478088"/>
            <a:ext cx="115888" cy="11588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3" name="Oval 125"/>
          <p:cNvSpPr>
            <a:spLocks noChangeArrowheads="1"/>
          </p:cNvSpPr>
          <p:nvPr/>
        </p:nvSpPr>
        <p:spPr bwMode="auto">
          <a:xfrm>
            <a:off x="635000" y="2478088"/>
            <a:ext cx="115888" cy="11588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4" name="Oval 126"/>
          <p:cNvSpPr>
            <a:spLocks noChangeArrowheads="1"/>
          </p:cNvSpPr>
          <p:nvPr/>
        </p:nvSpPr>
        <p:spPr bwMode="auto">
          <a:xfrm>
            <a:off x="1973263" y="3575050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5" name="Oval 127"/>
          <p:cNvSpPr>
            <a:spLocks noChangeArrowheads="1"/>
          </p:cNvSpPr>
          <p:nvPr/>
        </p:nvSpPr>
        <p:spPr bwMode="auto">
          <a:xfrm>
            <a:off x="3082925" y="3581400"/>
            <a:ext cx="115888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96" name="Text Box 128"/>
          <p:cNvSpPr txBox="1">
            <a:spLocks noChangeArrowheads="1"/>
          </p:cNvSpPr>
          <p:nvPr/>
        </p:nvSpPr>
        <p:spPr bwMode="auto">
          <a:xfrm>
            <a:off x="1795463" y="847725"/>
            <a:ext cx="461962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297" name="Text Box 129"/>
          <p:cNvSpPr txBox="1">
            <a:spLocks noChangeArrowheads="1"/>
          </p:cNvSpPr>
          <p:nvPr/>
        </p:nvSpPr>
        <p:spPr bwMode="auto">
          <a:xfrm>
            <a:off x="144463" y="2217738"/>
            <a:ext cx="461962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2</a:t>
            </a:r>
          </a:p>
        </p:txBody>
      </p:sp>
      <p:sp>
        <p:nvSpPr>
          <p:cNvPr id="7298" name="Text Box 130"/>
          <p:cNvSpPr txBox="1">
            <a:spLocks noChangeArrowheads="1"/>
          </p:cNvSpPr>
          <p:nvPr/>
        </p:nvSpPr>
        <p:spPr bwMode="auto">
          <a:xfrm>
            <a:off x="1741488" y="3697288"/>
            <a:ext cx="461962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299" name="Text Box 131"/>
          <p:cNvSpPr txBox="1">
            <a:spLocks noChangeArrowheads="1"/>
          </p:cNvSpPr>
          <p:nvPr/>
        </p:nvSpPr>
        <p:spPr bwMode="auto">
          <a:xfrm>
            <a:off x="3141663" y="3536950"/>
            <a:ext cx="541337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5</a:t>
            </a:r>
          </a:p>
        </p:txBody>
      </p:sp>
      <p:grpSp>
        <p:nvGrpSpPr>
          <p:cNvPr id="14" name="Group 132"/>
          <p:cNvGrpSpPr>
            <a:grpSpLocks/>
          </p:cNvGrpSpPr>
          <p:nvPr/>
        </p:nvGrpSpPr>
        <p:grpSpPr bwMode="auto">
          <a:xfrm>
            <a:off x="4375150" y="2462212"/>
            <a:ext cx="3748088" cy="2998788"/>
            <a:chOff x="2732" y="852"/>
            <a:chExt cx="2361" cy="1889"/>
          </a:xfrm>
        </p:grpSpPr>
        <p:sp>
          <p:nvSpPr>
            <p:cNvPr id="7301" name="Freeform 133"/>
            <p:cNvSpPr>
              <a:spLocks/>
            </p:cNvSpPr>
            <p:nvPr/>
          </p:nvSpPr>
          <p:spPr bwMode="auto">
            <a:xfrm>
              <a:off x="2732" y="852"/>
              <a:ext cx="181" cy="1887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2" name="Freeform 134"/>
            <p:cNvSpPr>
              <a:spLocks/>
            </p:cNvSpPr>
            <p:nvPr/>
          </p:nvSpPr>
          <p:spPr bwMode="auto">
            <a:xfrm flipH="1">
              <a:off x="4912" y="854"/>
              <a:ext cx="181" cy="1887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0" y="0"/>
                </a:cxn>
                <a:cxn ang="0">
                  <a:pos x="0" y="1887"/>
                </a:cxn>
                <a:cxn ang="0">
                  <a:pos x="181" y="1887"/>
                </a:cxn>
              </a:cxnLst>
              <a:rect l="0" t="0" r="r" b="b"/>
              <a:pathLst>
                <a:path w="181" h="1887">
                  <a:moveTo>
                    <a:pt x="145" y="0"/>
                  </a:moveTo>
                  <a:lnTo>
                    <a:pt x="0" y="0"/>
                  </a:lnTo>
                  <a:lnTo>
                    <a:pt x="0" y="1887"/>
                  </a:lnTo>
                  <a:lnTo>
                    <a:pt x="181" y="1887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15" name="Group 135"/>
          <p:cNvGrpSpPr>
            <a:grpSpLocks/>
          </p:cNvGrpSpPr>
          <p:nvPr/>
        </p:nvGrpSpPr>
        <p:grpSpPr bwMode="auto">
          <a:xfrm>
            <a:off x="4724400" y="2438400"/>
            <a:ext cx="3111500" cy="3040062"/>
            <a:chOff x="2952" y="837"/>
            <a:chExt cx="1960" cy="1915"/>
          </a:xfrm>
        </p:grpSpPr>
        <p:sp>
          <p:nvSpPr>
            <p:cNvPr id="7304" name="Line 136"/>
            <p:cNvSpPr>
              <a:spLocks noChangeShapeType="1"/>
            </p:cNvSpPr>
            <p:nvPr/>
          </p:nvSpPr>
          <p:spPr bwMode="auto">
            <a:xfrm>
              <a:off x="3207" y="838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5" name="Line 137"/>
            <p:cNvSpPr>
              <a:spLocks noChangeShapeType="1"/>
            </p:cNvSpPr>
            <p:nvPr/>
          </p:nvSpPr>
          <p:spPr bwMode="auto">
            <a:xfrm>
              <a:off x="4174" y="837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6" name="Line 138"/>
            <p:cNvSpPr>
              <a:spLocks noChangeShapeType="1"/>
            </p:cNvSpPr>
            <p:nvPr/>
          </p:nvSpPr>
          <p:spPr bwMode="auto">
            <a:xfrm>
              <a:off x="3690" y="838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7" name="Line 139"/>
            <p:cNvSpPr>
              <a:spLocks noChangeShapeType="1"/>
            </p:cNvSpPr>
            <p:nvPr/>
          </p:nvSpPr>
          <p:spPr bwMode="auto">
            <a:xfrm>
              <a:off x="4658" y="838"/>
              <a:ext cx="0" cy="19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8" name="Line 140"/>
            <p:cNvSpPr>
              <a:spLocks noChangeShapeType="1"/>
            </p:cNvSpPr>
            <p:nvPr/>
          </p:nvSpPr>
          <p:spPr bwMode="auto">
            <a:xfrm>
              <a:off x="2952" y="1169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09" name="Line 141"/>
            <p:cNvSpPr>
              <a:spLocks noChangeShapeType="1"/>
            </p:cNvSpPr>
            <p:nvPr/>
          </p:nvSpPr>
          <p:spPr bwMode="auto">
            <a:xfrm>
              <a:off x="2952" y="1576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10" name="Line 142"/>
            <p:cNvSpPr>
              <a:spLocks noChangeShapeType="1"/>
            </p:cNvSpPr>
            <p:nvPr/>
          </p:nvSpPr>
          <p:spPr bwMode="auto">
            <a:xfrm>
              <a:off x="2952" y="2390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311" name="Line 143"/>
            <p:cNvSpPr>
              <a:spLocks noChangeShapeType="1"/>
            </p:cNvSpPr>
            <p:nvPr/>
          </p:nvSpPr>
          <p:spPr bwMode="auto">
            <a:xfrm>
              <a:off x="2952" y="1983"/>
              <a:ext cx="1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7312" name="Text Box 144"/>
          <p:cNvSpPr txBox="1">
            <a:spLocks noChangeArrowheads="1"/>
          </p:cNvSpPr>
          <p:nvPr/>
        </p:nvSpPr>
        <p:spPr bwMode="auto">
          <a:xfrm>
            <a:off x="4375150" y="2490787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3" name="Text Box 145"/>
          <p:cNvSpPr txBox="1">
            <a:spLocks noChangeArrowheads="1"/>
          </p:cNvSpPr>
          <p:nvPr/>
        </p:nvSpPr>
        <p:spPr bwMode="auto">
          <a:xfrm>
            <a:off x="5305425" y="2489200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4" name="Text Box 146"/>
          <p:cNvSpPr txBox="1">
            <a:spLocks noChangeArrowheads="1"/>
          </p:cNvSpPr>
          <p:nvPr/>
        </p:nvSpPr>
        <p:spPr bwMode="auto">
          <a:xfrm>
            <a:off x="4484688" y="3132137"/>
            <a:ext cx="477837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5" name="Text Box 147"/>
          <p:cNvSpPr txBox="1">
            <a:spLocks noChangeArrowheads="1"/>
          </p:cNvSpPr>
          <p:nvPr/>
        </p:nvSpPr>
        <p:spPr bwMode="auto">
          <a:xfrm>
            <a:off x="5129213" y="3132137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7316" name="Text Box 148"/>
          <p:cNvSpPr txBox="1">
            <a:spLocks noChangeArrowheads="1"/>
          </p:cNvSpPr>
          <p:nvPr/>
        </p:nvSpPr>
        <p:spPr bwMode="auto">
          <a:xfrm>
            <a:off x="4600575" y="2490787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7317" name="Text Box 149"/>
          <p:cNvSpPr txBox="1">
            <a:spLocks noChangeArrowheads="1"/>
          </p:cNvSpPr>
          <p:nvPr/>
        </p:nvSpPr>
        <p:spPr bwMode="auto">
          <a:xfrm>
            <a:off x="5867400" y="376555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3</a:t>
            </a:r>
          </a:p>
        </p:txBody>
      </p:sp>
      <p:sp>
        <p:nvSpPr>
          <p:cNvPr id="7318" name="Text Box 150"/>
          <p:cNvSpPr txBox="1">
            <a:spLocks noChangeArrowheads="1"/>
          </p:cNvSpPr>
          <p:nvPr/>
        </p:nvSpPr>
        <p:spPr bwMode="auto">
          <a:xfrm>
            <a:off x="5305425" y="3160712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19" name="Text Box 151"/>
          <p:cNvSpPr txBox="1">
            <a:spLocks noChangeArrowheads="1"/>
          </p:cNvSpPr>
          <p:nvPr/>
        </p:nvSpPr>
        <p:spPr bwMode="auto">
          <a:xfrm>
            <a:off x="6870700" y="3133725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20" name="Text Box 152"/>
          <p:cNvSpPr txBox="1">
            <a:spLocks noChangeArrowheads="1"/>
          </p:cNvSpPr>
          <p:nvPr/>
        </p:nvSpPr>
        <p:spPr bwMode="auto">
          <a:xfrm>
            <a:off x="5305425" y="4394200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21" name="Text Box 153"/>
          <p:cNvSpPr txBox="1">
            <a:spLocks noChangeArrowheads="1"/>
          </p:cNvSpPr>
          <p:nvPr/>
        </p:nvSpPr>
        <p:spPr bwMode="auto">
          <a:xfrm>
            <a:off x="6664325" y="439420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7322" name="Text Box 154"/>
          <p:cNvSpPr txBox="1">
            <a:spLocks noChangeArrowheads="1"/>
          </p:cNvSpPr>
          <p:nvPr/>
        </p:nvSpPr>
        <p:spPr bwMode="auto">
          <a:xfrm>
            <a:off x="6954838" y="4394200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5</a:t>
            </a:r>
          </a:p>
        </p:txBody>
      </p:sp>
      <p:sp>
        <p:nvSpPr>
          <p:cNvPr id="7323" name="Text Box 155"/>
          <p:cNvSpPr txBox="1">
            <a:spLocks noChangeArrowheads="1"/>
          </p:cNvSpPr>
          <p:nvPr/>
        </p:nvSpPr>
        <p:spPr bwMode="auto">
          <a:xfrm>
            <a:off x="6064250" y="3765550"/>
            <a:ext cx="600075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+ 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sp>
        <p:nvSpPr>
          <p:cNvPr id="7324" name="Text Box 156"/>
          <p:cNvSpPr txBox="1">
            <a:spLocks noChangeArrowheads="1"/>
          </p:cNvSpPr>
          <p:nvPr/>
        </p:nvSpPr>
        <p:spPr bwMode="auto">
          <a:xfrm>
            <a:off x="7432675" y="3765550"/>
            <a:ext cx="477838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sp>
        <p:nvSpPr>
          <p:cNvPr id="7325" name="Text Box 157"/>
          <p:cNvSpPr txBox="1">
            <a:spLocks noChangeArrowheads="1"/>
          </p:cNvSpPr>
          <p:nvPr/>
        </p:nvSpPr>
        <p:spPr bwMode="auto">
          <a:xfrm>
            <a:off x="6021388" y="5041900"/>
            <a:ext cx="477837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-g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sp>
        <p:nvSpPr>
          <p:cNvPr id="7326" name="Text Box 158"/>
          <p:cNvSpPr txBox="1">
            <a:spLocks noChangeArrowheads="1"/>
          </p:cNvSpPr>
          <p:nvPr/>
        </p:nvSpPr>
        <p:spPr bwMode="auto">
          <a:xfrm>
            <a:off x="7516813" y="5041900"/>
            <a:ext cx="39370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g</a:t>
            </a:r>
            <a:r>
              <a:rPr lang="en-US" sz="2000" baseline="-25000">
                <a:latin typeface="Times New Roman" pitchFamily="18" charset="0"/>
              </a:rPr>
              <a:t>6</a:t>
            </a:r>
          </a:p>
        </p:txBody>
      </p:sp>
      <p:grpSp>
        <p:nvGrpSpPr>
          <p:cNvPr id="16" name="Group 159"/>
          <p:cNvGrpSpPr>
            <a:grpSpLocks/>
          </p:cNvGrpSpPr>
          <p:nvPr/>
        </p:nvGrpSpPr>
        <p:grpSpPr bwMode="auto">
          <a:xfrm>
            <a:off x="4495800" y="1828800"/>
            <a:ext cx="3233738" cy="396875"/>
            <a:chOff x="2894" y="616"/>
            <a:chExt cx="2037" cy="250"/>
          </a:xfrm>
        </p:grpSpPr>
        <p:sp>
          <p:nvSpPr>
            <p:cNvPr id="7328" name="Text Box 160"/>
            <p:cNvSpPr txBox="1">
              <a:spLocks noChangeArrowheads="1"/>
            </p:cNvSpPr>
            <p:nvPr/>
          </p:nvSpPr>
          <p:spPr bwMode="auto">
            <a:xfrm>
              <a:off x="2894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329" name="Text Box 161"/>
            <p:cNvSpPr txBox="1">
              <a:spLocks noChangeArrowheads="1"/>
            </p:cNvSpPr>
            <p:nvPr/>
          </p:nvSpPr>
          <p:spPr bwMode="auto">
            <a:xfrm>
              <a:off x="3357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7330" name="Text Box 162"/>
            <p:cNvSpPr txBox="1">
              <a:spLocks noChangeArrowheads="1"/>
            </p:cNvSpPr>
            <p:nvPr/>
          </p:nvSpPr>
          <p:spPr bwMode="auto">
            <a:xfrm>
              <a:off x="3822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7331" name="Text Box 163"/>
            <p:cNvSpPr txBox="1">
              <a:spLocks noChangeArrowheads="1"/>
            </p:cNvSpPr>
            <p:nvPr/>
          </p:nvSpPr>
          <p:spPr bwMode="auto">
            <a:xfrm>
              <a:off x="4259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7332" name="Text Box 164"/>
            <p:cNvSpPr txBox="1">
              <a:spLocks noChangeArrowheads="1"/>
            </p:cNvSpPr>
            <p:nvPr/>
          </p:nvSpPr>
          <p:spPr bwMode="auto">
            <a:xfrm>
              <a:off x="4735" y="616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</p:grpSp>
      <p:grpSp>
        <p:nvGrpSpPr>
          <p:cNvPr id="17" name="Group 165"/>
          <p:cNvGrpSpPr>
            <a:grpSpLocks/>
          </p:cNvGrpSpPr>
          <p:nvPr/>
        </p:nvGrpSpPr>
        <p:grpSpPr bwMode="auto">
          <a:xfrm>
            <a:off x="3962400" y="2527300"/>
            <a:ext cx="311150" cy="2874962"/>
            <a:chOff x="2472" y="893"/>
            <a:chExt cx="196" cy="1811"/>
          </a:xfrm>
        </p:grpSpPr>
        <p:sp>
          <p:nvSpPr>
            <p:cNvPr id="7334" name="Text Box 166"/>
            <p:cNvSpPr txBox="1">
              <a:spLocks noChangeArrowheads="1"/>
            </p:cNvSpPr>
            <p:nvPr/>
          </p:nvSpPr>
          <p:spPr bwMode="auto">
            <a:xfrm>
              <a:off x="2472" y="893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7335" name="Text Box 167"/>
            <p:cNvSpPr txBox="1">
              <a:spLocks noChangeArrowheads="1"/>
            </p:cNvSpPr>
            <p:nvPr/>
          </p:nvSpPr>
          <p:spPr bwMode="auto">
            <a:xfrm>
              <a:off x="2472" y="1262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7336" name="Text Box 168"/>
            <p:cNvSpPr txBox="1">
              <a:spLocks noChangeArrowheads="1"/>
            </p:cNvSpPr>
            <p:nvPr/>
          </p:nvSpPr>
          <p:spPr bwMode="auto">
            <a:xfrm>
              <a:off x="2472" y="1660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7337" name="Text Box 169"/>
            <p:cNvSpPr txBox="1">
              <a:spLocks noChangeArrowheads="1"/>
            </p:cNvSpPr>
            <p:nvPr/>
          </p:nvSpPr>
          <p:spPr bwMode="auto">
            <a:xfrm>
              <a:off x="2472" y="2067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7338" name="Text Box 170"/>
            <p:cNvSpPr txBox="1">
              <a:spLocks noChangeArrowheads="1"/>
            </p:cNvSpPr>
            <p:nvPr/>
          </p:nvSpPr>
          <p:spPr bwMode="auto">
            <a:xfrm>
              <a:off x="2472" y="2454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lg" len="lg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</p:grpSp>
      <p:sp>
        <p:nvSpPr>
          <p:cNvPr id="7347" name="Text Box 179"/>
          <p:cNvSpPr txBox="1">
            <a:spLocks noChangeArrowheads="1"/>
          </p:cNvSpPr>
          <p:nvPr/>
        </p:nvSpPr>
        <p:spPr bwMode="auto">
          <a:xfrm>
            <a:off x="6064250" y="2490787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48" name="Text Box 180"/>
          <p:cNvSpPr txBox="1">
            <a:spLocks noChangeArrowheads="1"/>
          </p:cNvSpPr>
          <p:nvPr/>
        </p:nvSpPr>
        <p:spPr bwMode="auto">
          <a:xfrm>
            <a:off x="6799263" y="2490787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49" name="Text Box 181"/>
          <p:cNvSpPr txBox="1">
            <a:spLocks noChangeArrowheads="1"/>
          </p:cNvSpPr>
          <p:nvPr/>
        </p:nvSpPr>
        <p:spPr bwMode="auto">
          <a:xfrm>
            <a:off x="7516813" y="248920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0" name="Text Box 182"/>
          <p:cNvSpPr txBox="1">
            <a:spLocks noChangeArrowheads="1"/>
          </p:cNvSpPr>
          <p:nvPr/>
        </p:nvSpPr>
        <p:spPr bwMode="auto">
          <a:xfrm>
            <a:off x="6105525" y="3132137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itchFamily="18" charset="0"/>
              </a:rPr>
              <a:t>0</a:t>
            </a:r>
            <a:endParaRPr lang="en-US" sz="2000" baseline="-25000" dirty="0">
              <a:latin typeface="Times New Roman" pitchFamily="18" charset="0"/>
            </a:endParaRPr>
          </a:p>
        </p:txBody>
      </p:sp>
      <p:sp>
        <p:nvSpPr>
          <p:cNvPr id="7351" name="Text Box 183"/>
          <p:cNvSpPr txBox="1">
            <a:spLocks noChangeArrowheads="1"/>
          </p:cNvSpPr>
          <p:nvPr/>
        </p:nvSpPr>
        <p:spPr bwMode="auto">
          <a:xfrm>
            <a:off x="7554913" y="3132137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2" name="Text Box 184"/>
          <p:cNvSpPr txBox="1">
            <a:spLocks noChangeArrowheads="1"/>
          </p:cNvSpPr>
          <p:nvPr/>
        </p:nvSpPr>
        <p:spPr bwMode="auto">
          <a:xfrm>
            <a:off x="4613275" y="376555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3" name="Text Box 185"/>
          <p:cNvSpPr txBox="1">
            <a:spLocks noChangeArrowheads="1"/>
          </p:cNvSpPr>
          <p:nvPr/>
        </p:nvSpPr>
        <p:spPr bwMode="auto">
          <a:xfrm>
            <a:off x="5367338" y="376555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4" name="Text Box 186"/>
          <p:cNvSpPr txBox="1">
            <a:spLocks noChangeArrowheads="1"/>
          </p:cNvSpPr>
          <p:nvPr/>
        </p:nvSpPr>
        <p:spPr bwMode="auto">
          <a:xfrm>
            <a:off x="6870700" y="376555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5" name="Text Box 187"/>
          <p:cNvSpPr txBox="1">
            <a:spLocks noChangeArrowheads="1"/>
          </p:cNvSpPr>
          <p:nvPr/>
        </p:nvSpPr>
        <p:spPr bwMode="auto">
          <a:xfrm>
            <a:off x="4600575" y="439420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6" name="Text Box 188"/>
          <p:cNvSpPr txBox="1">
            <a:spLocks noChangeArrowheads="1"/>
          </p:cNvSpPr>
          <p:nvPr/>
        </p:nvSpPr>
        <p:spPr bwMode="auto">
          <a:xfrm>
            <a:off x="6064250" y="439420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7" name="Text Box 189"/>
          <p:cNvSpPr txBox="1">
            <a:spLocks noChangeArrowheads="1"/>
          </p:cNvSpPr>
          <p:nvPr/>
        </p:nvSpPr>
        <p:spPr bwMode="auto">
          <a:xfrm>
            <a:off x="6799263" y="504190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8" name="Text Box 190"/>
          <p:cNvSpPr txBox="1">
            <a:spLocks noChangeArrowheads="1"/>
          </p:cNvSpPr>
          <p:nvPr/>
        </p:nvSpPr>
        <p:spPr bwMode="auto">
          <a:xfrm>
            <a:off x="5305425" y="5043487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59" name="Text Box 191"/>
          <p:cNvSpPr txBox="1">
            <a:spLocks noChangeArrowheads="1"/>
          </p:cNvSpPr>
          <p:nvPr/>
        </p:nvSpPr>
        <p:spPr bwMode="auto">
          <a:xfrm>
            <a:off x="4632325" y="504190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7360" name="Text Box 192"/>
          <p:cNvSpPr txBox="1">
            <a:spLocks noChangeArrowheads="1"/>
          </p:cNvSpPr>
          <p:nvPr/>
        </p:nvSpPr>
        <p:spPr bwMode="auto">
          <a:xfrm>
            <a:off x="7599363" y="4394200"/>
            <a:ext cx="311150" cy="396875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0</a:t>
            </a:r>
            <a:endParaRPr lang="en-US" sz="2000" baseline="-25000">
              <a:latin typeface="Times New Roman" pitchFamily="18" charset="0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3429000" y="4114800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G=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84212"/>
          </a:xfrm>
        </p:spPr>
        <p:txBody>
          <a:bodyPr/>
          <a:lstStyle/>
          <a:p>
            <a:r>
              <a:rPr lang="en-US" sz="3200" dirty="0" smtClean="0"/>
              <a:t>Diagonally Dominant Matrices</a:t>
            </a:r>
            <a:endParaRPr lang="en-US" sz="3200" dirty="0"/>
          </a:p>
        </p:txBody>
      </p:sp>
      <p:sp>
        <p:nvSpPr>
          <p:cNvPr id="4099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00" name="Oval 4"/>
          <p:cNvSpPr>
            <a:spLocks noChangeArrowheads="1"/>
          </p:cNvSpPr>
          <p:nvPr/>
        </p:nvSpPr>
        <p:spPr bwMode="auto">
          <a:xfrm>
            <a:off x="6789738" y="2274888"/>
            <a:ext cx="115887" cy="11588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2754313" y="2276475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686550" y="2622550"/>
            <a:ext cx="352425" cy="914400"/>
            <a:chOff x="4512" y="1008"/>
            <a:chExt cx="384" cy="960"/>
          </a:xfrm>
        </p:grpSpPr>
        <p:sp>
          <p:nvSpPr>
            <p:cNvPr id="4103" name="Oval 7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4" name="Line 8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5" name="Line 9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06" name="Line 10"/>
          <p:cNvSpPr>
            <a:spLocks noChangeShapeType="1"/>
          </p:cNvSpPr>
          <p:nvPr/>
        </p:nvSpPr>
        <p:spPr bwMode="auto">
          <a:xfrm flipV="1">
            <a:off x="6848475" y="2963863"/>
            <a:ext cx="0" cy="246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6848475" y="3160713"/>
            <a:ext cx="43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b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313113" y="2219325"/>
            <a:ext cx="1143000" cy="228600"/>
            <a:chOff x="1920" y="672"/>
            <a:chExt cx="720" cy="192"/>
          </a:xfrm>
        </p:grpSpPr>
        <p:sp>
          <p:nvSpPr>
            <p:cNvPr id="4109" name="Line 13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0" name="Line 14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1" name="Line 15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2" name="Line 16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3" name="Line 17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4" name="Line 18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5" name="Line 19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6" name="Line 20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7" name="Line 21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8" name="Line 22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9" name="Line 23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4981575" y="2219325"/>
            <a:ext cx="1143000" cy="228600"/>
            <a:chOff x="1920" y="672"/>
            <a:chExt cx="720" cy="192"/>
          </a:xfrm>
        </p:grpSpPr>
        <p:sp>
          <p:nvSpPr>
            <p:cNvPr id="4121" name="Line 25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2" name="Line 26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3" name="Line 27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4" name="Line 28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5" name="Line 29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6" name="Line 30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7" name="Line 31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8" name="Line 32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9" name="Line 33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0" name="Line 34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1" name="Line 35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4143375" y="1354138"/>
            <a:ext cx="1143000" cy="228600"/>
            <a:chOff x="1920" y="672"/>
            <a:chExt cx="720" cy="192"/>
          </a:xfrm>
        </p:grpSpPr>
        <p:sp>
          <p:nvSpPr>
            <p:cNvPr id="4133" name="Line 37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4" name="Line 38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5" name="Line 39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6" name="Line 40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7" name="Line 41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8" name="Line 42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9" name="Line 43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0" name="Line 44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1" name="Line 45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2" name="Line 46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3" name="Line 47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48"/>
          <p:cNvGrpSpPr>
            <a:grpSpLocks/>
          </p:cNvGrpSpPr>
          <p:nvPr/>
        </p:nvGrpSpPr>
        <p:grpSpPr bwMode="auto">
          <a:xfrm rot="5400000">
            <a:off x="4162425" y="3079750"/>
            <a:ext cx="1143000" cy="228600"/>
            <a:chOff x="1920" y="672"/>
            <a:chExt cx="720" cy="192"/>
          </a:xfrm>
        </p:grpSpPr>
        <p:sp>
          <p:nvSpPr>
            <p:cNvPr id="4145" name="Line 49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6" name="Line 50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7" name="Line 51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8" name="Line 52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9" name="Line 53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0" name="Line 54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1" name="Line 55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2" name="Line 56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3" name="Line 57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4" name="Line 58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5" name="Line 59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60"/>
          <p:cNvGrpSpPr>
            <a:grpSpLocks/>
          </p:cNvGrpSpPr>
          <p:nvPr/>
        </p:nvGrpSpPr>
        <p:grpSpPr bwMode="auto">
          <a:xfrm rot="5400000">
            <a:off x="1335088" y="3079750"/>
            <a:ext cx="1143000" cy="228600"/>
            <a:chOff x="1920" y="672"/>
            <a:chExt cx="720" cy="192"/>
          </a:xfrm>
        </p:grpSpPr>
        <p:sp>
          <p:nvSpPr>
            <p:cNvPr id="4157" name="Line 61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8" name="Line 62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9" name="Line 63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0" name="Line 64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1" name="Line 65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2" name="Line 66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3" name="Line 67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4" name="Line 68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5" name="Line 69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6" name="Line 70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7" name="Line 71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68" name="Freeform 72"/>
          <p:cNvSpPr>
            <a:spLocks/>
          </p:cNvSpPr>
          <p:nvPr/>
        </p:nvSpPr>
        <p:spPr bwMode="auto">
          <a:xfrm>
            <a:off x="1906588" y="2335213"/>
            <a:ext cx="1406525" cy="401637"/>
          </a:xfrm>
          <a:custGeom>
            <a:avLst/>
            <a:gdLst/>
            <a:ahLst/>
            <a:cxnLst>
              <a:cxn ang="0">
                <a:pos x="0" y="181"/>
              </a:cxn>
              <a:cxn ang="0">
                <a:pos x="0" y="0"/>
              </a:cxn>
              <a:cxn ang="0">
                <a:pos x="254" y="0"/>
              </a:cxn>
            </a:cxnLst>
            <a:rect l="0" t="0" r="r" b="b"/>
            <a:pathLst>
              <a:path w="254" h="181">
                <a:moveTo>
                  <a:pt x="0" y="181"/>
                </a:moveTo>
                <a:lnTo>
                  <a:pt x="0" y="0"/>
                </a:lnTo>
                <a:lnTo>
                  <a:pt x="254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69" name="Line 73"/>
          <p:cNvSpPr>
            <a:spLocks noChangeShapeType="1"/>
          </p:cNvSpPr>
          <p:nvPr/>
        </p:nvSpPr>
        <p:spPr bwMode="auto">
          <a:xfrm>
            <a:off x="4470400" y="2333625"/>
            <a:ext cx="635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0" name="Freeform 74"/>
          <p:cNvSpPr>
            <a:spLocks/>
          </p:cNvSpPr>
          <p:nvPr/>
        </p:nvSpPr>
        <p:spPr bwMode="auto">
          <a:xfrm>
            <a:off x="6022975" y="2333625"/>
            <a:ext cx="836613" cy="4032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98" y="0"/>
              </a:cxn>
              <a:cxn ang="0">
                <a:pos x="1198" y="254"/>
              </a:cxn>
            </a:cxnLst>
            <a:rect l="0" t="0" r="r" b="b"/>
            <a:pathLst>
              <a:path w="1198" h="254">
                <a:moveTo>
                  <a:pt x="0" y="0"/>
                </a:moveTo>
                <a:lnTo>
                  <a:pt x="1198" y="0"/>
                </a:lnTo>
                <a:lnTo>
                  <a:pt x="1198" y="254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1" name="Line 75"/>
          <p:cNvSpPr>
            <a:spLocks noChangeShapeType="1"/>
          </p:cNvSpPr>
          <p:nvPr/>
        </p:nvSpPr>
        <p:spPr bwMode="auto">
          <a:xfrm flipV="1">
            <a:off x="6859588" y="3551238"/>
            <a:ext cx="0" cy="3460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2" name="Freeform 76"/>
          <p:cNvSpPr>
            <a:spLocks/>
          </p:cNvSpPr>
          <p:nvPr/>
        </p:nvSpPr>
        <p:spPr bwMode="auto">
          <a:xfrm>
            <a:off x="1906588" y="3652838"/>
            <a:ext cx="4953000" cy="409575"/>
          </a:xfrm>
          <a:custGeom>
            <a:avLst/>
            <a:gdLst/>
            <a:ahLst/>
            <a:cxnLst>
              <a:cxn ang="0">
                <a:pos x="3992" y="218"/>
              </a:cxn>
              <a:cxn ang="0">
                <a:pos x="3992" y="435"/>
              </a:cxn>
              <a:cxn ang="0">
                <a:pos x="0" y="435"/>
              </a:cxn>
              <a:cxn ang="0">
                <a:pos x="0" y="0"/>
              </a:cxn>
            </a:cxnLst>
            <a:rect l="0" t="0" r="r" b="b"/>
            <a:pathLst>
              <a:path w="3992" h="435">
                <a:moveTo>
                  <a:pt x="3992" y="218"/>
                </a:moveTo>
                <a:lnTo>
                  <a:pt x="3992" y="435"/>
                </a:lnTo>
                <a:lnTo>
                  <a:pt x="0" y="435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3" name="Text Box 77"/>
          <p:cNvSpPr txBox="1">
            <a:spLocks noChangeArrowheads="1"/>
          </p:cNvSpPr>
          <p:nvPr/>
        </p:nvSpPr>
        <p:spPr bwMode="auto">
          <a:xfrm>
            <a:off x="1354138" y="2911475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4174" name="Text Box 78"/>
          <p:cNvSpPr txBox="1">
            <a:spLocks noChangeArrowheads="1"/>
          </p:cNvSpPr>
          <p:nvPr/>
        </p:nvSpPr>
        <p:spPr bwMode="auto">
          <a:xfrm>
            <a:off x="3641725" y="173196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175" name="Text Box 79"/>
          <p:cNvSpPr txBox="1">
            <a:spLocks noChangeArrowheads="1"/>
          </p:cNvSpPr>
          <p:nvPr/>
        </p:nvSpPr>
        <p:spPr bwMode="auto">
          <a:xfrm>
            <a:off x="4860925" y="296386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4176" name="Text Box 80"/>
          <p:cNvSpPr txBox="1">
            <a:spLocks noChangeArrowheads="1"/>
          </p:cNvSpPr>
          <p:nvPr/>
        </p:nvSpPr>
        <p:spPr bwMode="auto">
          <a:xfrm>
            <a:off x="5343525" y="1736725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5</a:t>
            </a:r>
          </a:p>
        </p:txBody>
      </p:sp>
      <p:sp>
        <p:nvSpPr>
          <p:cNvPr id="4177" name="Text Box 81"/>
          <p:cNvSpPr txBox="1">
            <a:spLocks noChangeArrowheads="1"/>
          </p:cNvSpPr>
          <p:nvPr/>
        </p:nvSpPr>
        <p:spPr bwMode="auto">
          <a:xfrm>
            <a:off x="4516438" y="865188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3</a:t>
            </a:r>
          </a:p>
        </p:txBody>
      </p:sp>
      <p:grpSp>
        <p:nvGrpSpPr>
          <p:cNvPr id="8" name="Group 82"/>
          <p:cNvGrpSpPr>
            <a:grpSpLocks/>
          </p:cNvGrpSpPr>
          <p:nvPr/>
        </p:nvGrpSpPr>
        <p:grpSpPr bwMode="auto">
          <a:xfrm>
            <a:off x="3922713" y="4062413"/>
            <a:ext cx="457200" cy="384175"/>
            <a:chOff x="1755" y="2450"/>
            <a:chExt cx="288" cy="242"/>
          </a:xfrm>
        </p:grpSpPr>
        <p:grpSp>
          <p:nvGrpSpPr>
            <p:cNvPr id="9" name="Group 83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4180" name="Line 84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81" name="Line 85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82" name="Line 86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83" name="Line 87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4184" name="Text Box 88"/>
          <p:cNvSpPr txBox="1">
            <a:spLocks noChangeArrowheads="1"/>
          </p:cNvSpPr>
          <p:nvPr/>
        </p:nvSpPr>
        <p:spPr bwMode="auto">
          <a:xfrm>
            <a:off x="2581275" y="1757363"/>
            <a:ext cx="461963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1</a:t>
            </a:r>
          </a:p>
        </p:txBody>
      </p:sp>
      <p:sp>
        <p:nvSpPr>
          <p:cNvPr id="4185" name="Text Box 89"/>
          <p:cNvSpPr txBox="1">
            <a:spLocks noChangeArrowheads="1"/>
          </p:cNvSpPr>
          <p:nvPr/>
        </p:nvSpPr>
        <p:spPr bwMode="auto">
          <a:xfrm>
            <a:off x="4456113" y="1755775"/>
            <a:ext cx="461962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186" name="Text Box 90"/>
          <p:cNvSpPr txBox="1">
            <a:spLocks noChangeArrowheads="1"/>
          </p:cNvSpPr>
          <p:nvPr/>
        </p:nvSpPr>
        <p:spPr bwMode="auto">
          <a:xfrm>
            <a:off x="6905625" y="1958975"/>
            <a:ext cx="461963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3</a:t>
            </a:r>
          </a:p>
        </p:txBody>
      </p:sp>
      <p:grpSp>
        <p:nvGrpSpPr>
          <p:cNvPr id="10" name="Group 91"/>
          <p:cNvGrpSpPr>
            <a:grpSpLocks/>
          </p:cNvGrpSpPr>
          <p:nvPr/>
        </p:nvGrpSpPr>
        <p:grpSpPr bwMode="auto">
          <a:xfrm>
            <a:off x="2636838" y="2698750"/>
            <a:ext cx="352425" cy="914400"/>
            <a:chOff x="4512" y="1008"/>
            <a:chExt cx="384" cy="960"/>
          </a:xfrm>
        </p:grpSpPr>
        <p:sp>
          <p:nvSpPr>
            <p:cNvPr id="4188" name="Oval 92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9" name="Line 93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0" name="Line 94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91" name="Line 95"/>
          <p:cNvSpPr>
            <a:spLocks noChangeShapeType="1"/>
          </p:cNvSpPr>
          <p:nvPr/>
        </p:nvSpPr>
        <p:spPr bwMode="auto">
          <a:xfrm flipV="1">
            <a:off x="2813050" y="3040063"/>
            <a:ext cx="0" cy="246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2" name="Text Box 96"/>
          <p:cNvSpPr txBox="1">
            <a:spLocks noChangeArrowheads="1"/>
          </p:cNvSpPr>
          <p:nvPr/>
        </p:nvSpPr>
        <p:spPr bwMode="auto">
          <a:xfrm>
            <a:off x="2813050" y="3236913"/>
            <a:ext cx="43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a</a:t>
            </a:r>
          </a:p>
        </p:txBody>
      </p:sp>
      <p:sp>
        <p:nvSpPr>
          <p:cNvPr id="4193" name="Line 97"/>
          <p:cNvSpPr>
            <a:spLocks noChangeShapeType="1"/>
          </p:cNvSpPr>
          <p:nvPr/>
        </p:nvSpPr>
        <p:spPr bwMode="auto">
          <a:xfrm flipV="1">
            <a:off x="4733925" y="2333625"/>
            <a:ext cx="0" cy="3460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4" name="Line 98"/>
          <p:cNvSpPr>
            <a:spLocks noChangeShapeType="1"/>
          </p:cNvSpPr>
          <p:nvPr/>
        </p:nvSpPr>
        <p:spPr bwMode="auto">
          <a:xfrm>
            <a:off x="4733925" y="3613150"/>
            <a:ext cx="0" cy="4492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5" name="Freeform 99"/>
          <p:cNvSpPr>
            <a:spLocks/>
          </p:cNvSpPr>
          <p:nvPr/>
        </p:nvSpPr>
        <p:spPr bwMode="auto">
          <a:xfrm>
            <a:off x="1914525" y="1479550"/>
            <a:ext cx="2265363" cy="1060450"/>
          </a:xfrm>
          <a:custGeom>
            <a:avLst/>
            <a:gdLst/>
            <a:ahLst/>
            <a:cxnLst>
              <a:cxn ang="0">
                <a:pos x="1426" y="0"/>
              </a:cxn>
              <a:cxn ang="0">
                <a:pos x="0" y="0"/>
              </a:cxn>
              <a:cxn ang="0">
                <a:pos x="0" y="677"/>
              </a:cxn>
            </a:cxnLst>
            <a:rect l="0" t="0" r="r" b="b"/>
            <a:pathLst>
              <a:path w="1426" h="677">
                <a:moveTo>
                  <a:pt x="1426" y="0"/>
                </a:moveTo>
                <a:lnTo>
                  <a:pt x="0" y="0"/>
                </a:lnTo>
                <a:lnTo>
                  <a:pt x="0" y="677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6" name="Freeform 100"/>
          <p:cNvSpPr>
            <a:spLocks/>
          </p:cNvSpPr>
          <p:nvPr/>
        </p:nvSpPr>
        <p:spPr bwMode="auto">
          <a:xfrm>
            <a:off x="5167313" y="1466850"/>
            <a:ext cx="1697037" cy="9572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60" y="0"/>
              </a:cxn>
              <a:cxn ang="0">
                <a:pos x="1060" y="594"/>
              </a:cxn>
            </a:cxnLst>
            <a:rect l="0" t="0" r="r" b="b"/>
            <a:pathLst>
              <a:path w="1060" h="594">
                <a:moveTo>
                  <a:pt x="0" y="0"/>
                </a:moveTo>
                <a:lnTo>
                  <a:pt x="1060" y="0"/>
                </a:lnTo>
                <a:lnTo>
                  <a:pt x="1060" y="594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7" name="Line 101"/>
          <p:cNvSpPr>
            <a:spLocks noChangeShapeType="1"/>
          </p:cNvSpPr>
          <p:nvPr/>
        </p:nvSpPr>
        <p:spPr bwMode="auto">
          <a:xfrm flipV="1">
            <a:off x="2813050" y="2333625"/>
            <a:ext cx="0" cy="517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8" name="Line 102"/>
          <p:cNvSpPr>
            <a:spLocks noChangeShapeType="1"/>
          </p:cNvSpPr>
          <p:nvPr/>
        </p:nvSpPr>
        <p:spPr bwMode="auto">
          <a:xfrm>
            <a:off x="2813050" y="3536950"/>
            <a:ext cx="0" cy="525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9" name="Oval 103"/>
          <p:cNvSpPr>
            <a:spLocks noChangeArrowheads="1"/>
          </p:cNvSpPr>
          <p:nvPr/>
        </p:nvSpPr>
        <p:spPr bwMode="auto">
          <a:xfrm>
            <a:off x="4675188" y="2276475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200" name="Object 104"/>
          <p:cNvGraphicFramePr>
            <a:graphicFrameLocks noGrp="1" noChangeAspect="1"/>
          </p:cNvGraphicFramePr>
          <p:nvPr>
            <p:ph idx="1"/>
          </p:nvPr>
        </p:nvGraphicFramePr>
        <p:xfrm>
          <a:off x="1552575" y="4841875"/>
          <a:ext cx="6096000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03" name="Equation" r:id="rId4" imgW="3124080" imgH="711000" progId="Equation.3">
                  <p:embed/>
                </p:oleObj>
              </mc:Choice>
              <mc:Fallback>
                <p:oleObj name="Equation" r:id="rId4" imgW="3124080" imgH="711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2575" y="4841875"/>
                        <a:ext cx="6096000" cy="1387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84212"/>
          </a:xfrm>
        </p:spPr>
        <p:txBody>
          <a:bodyPr/>
          <a:lstStyle/>
          <a:p>
            <a:r>
              <a:rPr lang="en-US" sz="3200" dirty="0" smtClean="0"/>
              <a:t>Diagonally Dominant Matrices</a:t>
            </a:r>
            <a:endParaRPr lang="en-US" sz="3200" dirty="0"/>
          </a:p>
        </p:txBody>
      </p:sp>
      <p:sp>
        <p:nvSpPr>
          <p:cNvPr id="4099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00" name="Oval 4"/>
          <p:cNvSpPr>
            <a:spLocks noChangeArrowheads="1"/>
          </p:cNvSpPr>
          <p:nvPr/>
        </p:nvSpPr>
        <p:spPr bwMode="auto">
          <a:xfrm>
            <a:off x="6789738" y="2274888"/>
            <a:ext cx="115887" cy="11588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2754313" y="2276475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686550" y="2622550"/>
            <a:ext cx="352425" cy="914400"/>
            <a:chOff x="4512" y="1008"/>
            <a:chExt cx="384" cy="960"/>
          </a:xfrm>
        </p:grpSpPr>
        <p:sp>
          <p:nvSpPr>
            <p:cNvPr id="4103" name="Oval 7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4" name="Line 8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5" name="Line 9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06" name="Line 10"/>
          <p:cNvSpPr>
            <a:spLocks noChangeShapeType="1"/>
          </p:cNvSpPr>
          <p:nvPr/>
        </p:nvSpPr>
        <p:spPr bwMode="auto">
          <a:xfrm flipV="1">
            <a:off x="6848475" y="2963863"/>
            <a:ext cx="0" cy="246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6848475" y="3160713"/>
            <a:ext cx="43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b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313113" y="2219325"/>
            <a:ext cx="1143000" cy="228600"/>
            <a:chOff x="1920" y="672"/>
            <a:chExt cx="720" cy="192"/>
          </a:xfrm>
        </p:grpSpPr>
        <p:sp>
          <p:nvSpPr>
            <p:cNvPr id="4109" name="Line 13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0" name="Line 14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1" name="Line 15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2" name="Line 16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3" name="Line 17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4" name="Line 18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5" name="Line 19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6" name="Line 20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7" name="Line 21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8" name="Line 22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9" name="Line 23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4981575" y="2219325"/>
            <a:ext cx="1143000" cy="228600"/>
            <a:chOff x="1920" y="672"/>
            <a:chExt cx="720" cy="192"/>
          </a:xfrm>
        </p:grpSpPr>
        <p:sp>
          <p:nvSpPr>
            <p:cNvPr id="4121" name="Line 25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2" name="Line 26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3" name="Line 27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4" name="Line 28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5" name="Line 29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6" name="Line 30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7" name="Line 31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8" name="Line 32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9" name="Line 33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0" name="Line 34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1" name="Line 35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4143375" y="1354138"/>
            <a:ext cx="1143000" cy="228600"/>
            <a:chOff x="1920" y="672"/>
            <a:chExt cx="720" cy="192"/>
          </a:xfrm>
        </p:grpSpPr>
        <p:sp>
          <p:nvSpPr>
            <p:cNvPr id="4133" name="Line 37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4" name="Line 38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5" name="Line 39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6" name="Line 40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7" name="Line 41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8" name="Line 42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9" name="Line 43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0" name="Line 44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1" name="Line 45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2" name="Line 46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3" name="Line 47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48"/>
          <p:cNvGrpSpPr>
            <a:grpSpLocks/>
          </p:cNvGrpSpPr>
          <p:nvPr/>
        </p:nvGrpSpPr>
        <p:grpSpPr bwMode="auto">
          <a:xfrm rot="5400000">
            <a:off x="4162425" y="3079750"/>
            <a:ext cx="1143000" cy="228600"/>
            <a:chOff x="1920" y="672"/>
            <a:chExt cx="720" cy="192"/>
          </a:xfrm>
        </p:grpSpPr>
        <p:sp>
          <p:nvSpPr>
            <p:cNvPr id="4145" name="Line 49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6" name="Line 50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7" name="Line 51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8" name="Line 52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49" name="Line 53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0" name="Line 54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1" name="Line 55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2" name="Line 56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3" name="Line 57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4" name="Line 58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5" name="Line 59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60"/>
          <p:cNvGrpSpPr>
            <a:grpSpLocks/>
          </p:cNvGrpSpPr>
          <p:nvPr/>
        </p:nvGrpSpPr>
        <p:grpSpPr bwMode="auto">
          <a:xfrm rot="5400000">
            <a:off x="1335088" y="3079750"/>
            <a:ext cx="1143000" cy="228600"/>
            <a:chOff x="1920" y="672"/>
            <a:chExt cx="720" cy="192"/>
          </a:xfrm>
        </p:grpSpPr>
        <p:sp>
          <p:nvSpPr>
            <p:cNvPr id="4157" name="Line 61"/>
            <p:cNvSpPr>
              <a:spLocks noChangeShapeType="1"/>
            </p:cNvSpPr>
            <p:nvPr/>
          </p:nvSpPr>
          <p:spPr bwMode="auto">
            <a:xfrm>
              <a:off x="1920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8" name="Line 62"/>
            <p:cNvSpPr>
              <a:spLocks noChangeShapeType="1"/>
            </p:cNvSpPr>
            <p:nvPr/>
          </p:nvSpPr>
          <p:spPr bwMode="auto">
            <a:xfrm flipV="1">
              <a:off x="2064" y="672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9" name="Line 63"/>
            <p:cNvSpPr>
              <a:spLocks noChangeShapeType="1"/>
            </p:cNvSpPr>
            <p:nvPr/>
          </p:nvSpPr>
          <p:spPr bwMode="auto">
            <a:xfrm>
              <a:off x="211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0" name="Line 64"/>
            <p:cNvSpPr>
              <a:spLocks noChangeShapeType="1"/>
            </p:cNvSpPr>
            <p:nvPr/>
          </p:nvSpPr>
          <p:spPr bwMode="auto">
            <a:xfrm flipV="1">
              <a:off x="216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1" name="Line 65"/>
            <p:cNvSpPr>
              <a:spLocks noChangeShapeType="1"/>
            </p:cNvSpPr>
            <p:nvPr/>
          </p:nvSpPr>
          <p:spPr bwMode="auto">
            <a:xfrm>
              <a:off x="2208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2" name="Line 66"/>
            <p:cNvSpPr>
              <a:spLocks noChangeShapeType="1"/>
            </p:cNvSpPr>
            <p:nvPr/>
          </p:nvSpPr>
          <p:spPr bwMode="auto">
            <a:xfrm flipV="1">
              <a:off x="2256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3" name="Line 67"/>
            <p:cNvSpPr>
              <a:spLocks noChangeShapeType="1"/>
            </p:cNvSpPr>
            <p:nvPr/>
          </p:nvSpPr>
          <p:spPr bwMode="auto">
            <a:xfrm>
              <a:off x="2304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4" name="Line 68"/>
            <p:cNvSpPr>
              <a:spLocks noChangeShapeType="1"/>
            </p:cNvSpPr>
            <p:nvPr/>
          </p:nvSpPr>
          <p:spPr bwMode="auto">
            <a:xfrm flipV="1">
              <a:off x="2352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5" name="Line 69"/>
            <p:cNvSpPr>
              <a:spLocks noChangeShapeType="1"/>
            </p:cNvSpPr>
            <p:nvPr/>
          </p:nvSpPr>
          <p:spPr bwMode="auto">
            <a:xfrm>
              <a:off x="2400" y="672"/>
              <a:ext cx="4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6" name="Line 70"/>
            <p:cNvSpPr>
              <a:spLocks noChangeShapeType="1"/>
            </p:cNvSpPr>
            <p:nvPr/>
          </p:nvSpPr>
          <p:spPr bwMode="auto">
            <a:xfrm flipV="1">
              <a:off x="2448" y="768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67" name="Line 71"/>
            <p:cNvSpPr>
              <a:spLocks noChangeShapeType="1"/>
            </p:cNvSpPr>
            <p:nvPr/>
          </p:nvSpPr>
          <p:spPr bwMode="auto">
            <a:xfrm>
              <a:off x="2496" y="768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68" name="Freeform 72"/>
          <p:cNvSpPr>
            <a:spLocks/>
          </p:cNvSpPr>
          <p:nvPr/>
        </p:nvSpPr>
        <p:spPr bwMode="auto">
          <a:xfrm>
            <a:off x="1906588" y="2335213"/>
            <a:ext cx="1406525" cy="401637"/>
          </a:xfrm>
          <a:custGeom>
            <a:avLst/>
            <a:gdLst/>
            <a:ahLst/>
            <a:cxnLst>
              <a:cxn ang="0">
                <a:pos x="0" y="181"/>
              </a:cxn>
              <a:cxn ang="0">
                <a:pos x="0" y="0"/>
              </a:cxn>
              <a:cxn ang="0">
                <a:pos x="254" y="0"/>
              </a:cxn>
            </a:cxnLst>
            <a:rect l="0" t="0" r="r" b="b"/>
            <a:pathLst>
              <a:path w="254" h="181">
                <a:moveTo>
                  <a:pt x="0" y="181"/>
                </a:moveTo>
                <a:lnTo>
                  <a:pt x="0" y="0"/>
                </a:lnTo>
                <a:lnTo>
                  <a:pt x="254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69" name="Line 73"/>
          <p:cNvSpPr>
            <a:spLocks noChangeShapeType="1"/>
          </p:cNvSpPr>
          <p:nvPr/>
        </p:nvSpPr>
        <p:spPr bwMode="auto">
          <a:xfrm>
            <a:off x="4470400" y="2333625"/>
            <a:ext cx="635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0" name="Freeform 74"/>
          <p:cNvSpPr>
            <a:spLocks/>
          </p:cNvSpPr>
          <p:nvPr/>
        </p:nvSpPr>
        <p:spPr bwMode="auto">
          <a:xfrm>
            <a:off x="6022975" y="2333625"/>
            <a:ext cx="836613" cy="4032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98" y="0"/>
              </a:cxn>
              <a:cxn ang="0">
                <a:pos x="1198" y="254"/>
              </a:cxn>
            </a:cxnLst>
            <a:rect l="0" t="0" r="r" b="b"/>
            <a:pathLst>
              <a:path w="1198" h="254">
                <a:moveTo>
                  <a:pt x="0" y="0"/>
                </a:moveTo>
                <a:lnTo>
                  <a:pt x="1198" y="0"/>
                </a:lnTo>
                <a:lnTo>
                  <a:pt x="1198" y="254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1" name="Line 75"/>
          <p:cNvSpPr>
            <a:spLocks noChangeShapeType="1"/>
          </p:cNvSpPr>
          <p:nvPr/>
        </p:nvSpPr>
        <p:spPr bwMode="auto">
          <a:xfrm flipV="1">
            <a:off x="6859588" y="3551238"/>
            <a:ext cx="0" cy="3460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2" name="Freeform 76"/>
          <p:cNvSpPr>
            <a:spLocks/>
          </p:cNvSpPr>
          <p:nvPr/>
        </p:nvSpPr>
        <p:spPr bwMode="auto">
          <a:xfrm>
            <a:off x="1906588" y="3652838"/>
            <a:ext cx="4953000" cy="409575"/>
          </a:xfrm>
          <a:custGeom>
            <a:avLst/>
            <a:gdLst/>
            <a:ahLst/>
            <a:cxnLst>
              <a:cxn ang="0">
                <a:pos x="3992" y="218"/>
              </a:cxn>
              <a:cxn ang="0">
                <a:pos x="3992" y="435"/>
              </a:cxn>
              <a:cxn ang="0">
                <a:pos x="0" y="435"/>
              </a:cxn>
              <a:cxn ang="0">
                <a:pos x="0" y="0"/>
              </a:cxn>
            </a:cxnLst>
            <a:rect l="0" t="0" r="r" b="b"/>
            <a:pathLst>
              <a:path w="3992" h="435">
                <a:moveTo>
                  <a:pt x="3992" y="218"/>
                </a:moveTo>
                <a:lnTo>
                  <a:pt x="3992" y="435"/>
                </a:lnTo>
                <a:lnTo>
                  <a:pt x="0" y="435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73" name="Text Box 77"/>
          <p:cNvSpPr txBox="1">
            <a:spLocks noChangeArrowheads="1"/>
          </p:cNvSpPr>
          <p:nvPr/>
        </p:nvSpPr>
        <p:spPr bwMode="auto">
          <a:xfrm>
            <a:off x="1354138" y="2911475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4174" name="Text Box 78"/>
          <p:cNvSpPr txBox="1">
            <a:spLocks noChangeArrowheads="1"/>
          </p:cNvSpPr>
          <p:nvPr/>
        </p:nvSpPr>
        <p:spPr bwMode="auto">
          <a:xfrm>
            <a:off x="3641725" y="173196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175" name="Text Box 79"/>
          <p:cNvSpPr txBox="1">
            <a:spLocks noChangeArrowheads="1"/>
          </p:cNvSpPr>
          <p:nvPr/>
        </p:nvSpPr>
        <p:spPr bwMode="auto">
          <a:xfrm>
            <a:off x="4860925" y="296386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4</a:t>
            </a:r>
          </a:p>
        </p:txBody>
      </p:sp>
      <p:sp>
        <p:nvSpPr>
          <p:cNvPr id="4176" name="Text Box 80"/>
          <p:cNvSpPr txBox="1">
            <a:spLocks noChangeArrowheads="1"/>
          </p:cNvSpPr>
          <p:nvPr/>
        </p:nvSpPr>
        <p:spPr bwMode="auto">
          <a:xfrm>
            <a:off x="5343525" y="1736725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5</a:t>
            </a:r>
          </a:p>
        </p:txBody>
      </p:sp>
      <p:sp>
        <p:nvSpPr>
          <p:cNvPr id="4177" name="Text Box 81"/>
          <p:cNvSpPr txBox="1">
            <a:spLocks noChangeArrowheads="1"/>
          </p:cNvSpPr>
          <p:nvPr/>
        </p:nvSpPr>
        <p:spPr bwMode="auto">
          <a:xfrm>
            <a:off x="4516438" y="865188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3</a:t>
            </a:r>
          </a:p>
        </p:txBody>
      </p:sp>
      <p:grpSp>
        <p:nvGrpSpPr>
          <p:cNvPr id="8" name="Group 82"/>
          <p:cNvGrpSpPr>
            <a:grpSpLocks/>
          </p:cNvGrpSpPr>
          <p:nvPr/>
        </p:nvGrpSpPr>
        <p:grpSpPr bwMode="auto">
          <a:xfrm>
            <a:off x="3922713" y="4062413"/>
            <a:ext cx="457200" cy="384175"/>
            <a:chOff x="1755" y="2450"/>
            <a:chExt cx="288" cy="242"/>
          </a:xfrm>
        </p:grpSpPr>
        <p:grpSp>
          <p:nvGrpSpPr>
            <p:cNvPr id="9" name="Group 83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4180" name="Line 84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81" name="Line 85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82" name="Line 86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83" name="Line 87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4184" name="Text Box 88"/>
          <p:cNvSpPr txBox="1">
            <a:spLocks noChangeArrowheads="1"/>
          </p:cNvSpPr>
          <p:nvPr/>
        </p:nvSpPr>
        <p:spPr bwMode="auto">
          <a:xfrm>
            <a:off x="2581275" y="1757363"/>
            <a:ext cx="461963" cy="519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1</a:t>
            </a:r>
          </a:p>
        </p:txBody>
      </p:sp>
      <p:sp>
        <p:nvSpPr>
          <p:cNvPr id="4185" name="Text Box 89"/>
          <p:cNvSpPr txBox="1">
            <a:spLocks noChangeArrowheads="1"/>
          </p:cNvSpPr>
          <p:nvPr/>
        </p:nvSpPr>
        <p:spPr bwMode="auto">
          <a:xfrm>
            <a:off x="4456113" y="1755775"/>
            <a:ext cx="461962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186" name="Text Box 90"/>
          <p:cNvSpPr txBox="1">
            <a:spLocks noChangeArrowheads="1"/>
          </p:cNvSpPr>
          <p:nvPr/>
        </p:nvSpPr>
        <p:spPr bwMode="auto">
          <a:xfrm>
            <a:off x="6905625" y="1958975"/>
            <a:ext cx="461963" cy="519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 wrap="none">
            <a:spAutoFit/>
          </a:bodyPr>
          <a:lstStyle/>
          <a:p>
            <a:r>
              <a:rPr lang="en-US" sz="2800" b="1" i="1">
                <a:latin typeface="Times New Roman" pitchFamily="18" charset="0"/>
              </a:rPr>
              <a:t>v</a:t>
            </a:r>
            <a:r>
              <a:rPr lang="en-US" sz="2800" b="1" i="1" baseline="-25000">
                <a:latin typeface="Times New Roman" pitchFamily="18" charset="0"/>
              </a:rPr>
              <a:t>3</a:t>
            </a:r>
          </a:p>
        </p:txBody>
      </p:sp>
      <p:grpSp>
        <p:nvGrpSpPr>
          <p:cNvPr id="10" name="Group 91"/>
          <p:cNvGrpSpPr>
            <a:grpSpLocks/>
          </p:cNvGrpSpPr>
          <p:nvPr/>
        </p:nvGrpSpPr>
        <p:grpSpPr bwMode="auto">
          <a:xfrm>
            <a:off x="2636838" y="2698750"/>
            <a:ext cx="352425" cy="914400"/>
            <a:chOff x="4512" y="1008"/>
            <a:chExt cx="384" cy="960"/>
          </a:xfrm>
        </p:grpSpPr>
        <p:sp>
          <p:nvSpPr>
            <p:cNvPr id="4188" name="Oval 92"/>
            <p:cNvSpPr>
              <a:spLocks noChangeArrowheads="1"/>
            </p:cNvSpPr>
            <p:nvPr/>
          </p:nvSpPr>
          <p:spPr bwMode="auto">
            <a:xfrm>
              <a:off x="4512" y="1296"/>
              <a:ext cx="384" cy="38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9" name="Line 93"/>
            <p:cNvSpPr>
              <a:spLocks noChangeShapeType="1"/>
            </p:cNvSpPr>
            <p:nvPr/>
          </p:nvSpPr>
          <p:spPr bwMode="auto">
            <a:xfrm>
              <a:off x="4704" y="10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0" name="Line 94"/>
            <p:cNvSpPr>
              <a:spLocks noChangeShapeType="1"/>
            </p:cNvSpPr>
            <p:nvPr/>
          </p:nvSpPr>
          <p:spPr bwMode="auto">
            <a:xfrm>
              <a:off x="4704" y="168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191" name="Line 95"/>
          <p:cNvSpPr>
            <a:spLocks noChangeShapeType="1"/>
          </p:cNvSpPr>
          <p:nvPr/>
        </p:nvSpPr>
        <p:spPr bwMode="auto">
          <a:xfrm flipV="1">
            <a:off x="2813050" y="3040063"/>
            <a:ext cx="0" cy="246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2" name="Text Box 96"/>
          <p:cNvSpPr txBox="1">
            <a:spLocks noChangeArrowheads="1"/>
          </p:cNvSpPr>
          <p:nvPr/>
        </p:nvSpPr>
        <p:spPr bwMode="auto">
          <a:xfrm>
            <a:off x="2813050" y="3236913"/>
            <a:ext cx="43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Symbol" pitchFamily="18" charset="2"/>
              </a:rPr>
              <a:t>I</a:t>
            </a:r>
            <a:r>
              <a:rPr lang="en-US" sz="2800" baseline="-25000"/>
              <a:t>a</a:t>
            </a:r>
          </a:p>
        </p:txBody>
      </p:sp>
      <p:sp>
        <p:nvSpPr>
          <p:cNvPr id="4193" name="Line 97"/>
          <p:cNvSpPr>
            <a:spLocks noChangeShapeType="1"/>
          </p:cNvSpPr>
          <p:nvPr/>
        </p:nvSpPr>
        <p:spPr bwMode="auto">
          <a:xfrm flipV="1">
            <a:off x="4733925" y="2333625"/>
            <a:ext cx="0" cy="3460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4" name="Line 98"/>
          <p:cNvSpPr>
            <a:spLocks noChangeShapeType="1"/>
          </p:cNvSpPr>
          <p:nvPr/>
        </p:nvSpPr>
        <p:spPr bwMode="auto">
          <a:xfrm>
            <a:off x="4733925" y="3613150"/>
            <a:ext cx="0" cy="4492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5" name="Freeform 99"/>
          <p:cNvSpPr>
            <a:spLocks/>
          </p:cNvSpPr>
          <p:nvPr/>
        </p:nvSpPr>
        <p:spPr bwMode="auto">
          <a:xfrm>
            <a:off x="1914525" y="1479550"/>
            <a:ext cx="2265363" cy="1060450"/>
          </a:xfrm>
          <a:custGeom>
            <a:avLst/>
            <a:gdLst/>
            <a:ahLst/>
            <a:cxnLst>
              <a:cxn ang="0">
                <a:pos x="1426" y="0"/>
              </a:cxn>
              <a:cxn ang="0">
                <a:pos x="0" y="0"/>
              </a:cxn>
              <a:cxn ang="0">
                <a:pos x="0" y="677"/>
              </a:cxn>
            </a:cxnLst>
            <a:rect l="0" t="0" r="r" b="b"/>
            <a:pathLst>
              <a:path w="1426" h="677">
                <a:moveTo>
                  <a:pt x="1426" y="0"/>
                </a:moveTo>
                <a:lnTo>
                  <a:pt x="0" y="0"/>
                </a:lnTo>
                <a:lnTo>
                  <a:pt x="0" y="677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6" name="Freeform 100"/>
          <p:cNvSpPr>
            <a:spLocks/>
          </p:cNvSpPr>
          <p:nvPr/>
        </p:nvSpPr>
        <p:spPr bwMode="auto">
          <a:xfrm>
            <a:off x="5167313" y="1466850"/>
            <a:ext cx="1697037" cy="9572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60" y="0"/>
              </a:cxn>
              <a:cxn ang="0">
                <a:pos x="1060" y="594"/>
              </a:cxn>
            </a:cxnLst>
            <a:rect l="0" t="0" r="r" b="b"/>
            <a:pathLst>
              <a:path w="1060" h="594">
                <a:moveTo>
                  <a:pt x="0" y="0"/>
                </a:moveTo>
                <a:lnTo>
                  <a:pt x="1060" y="0"/>
                </a:lnTo>
                <a:lnTo>
                  <a:pt x="1060" y="594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7" name="Line 101"/>
          <p:cNvSpPr>
            <a:spLocks noChangeShapeType="1"/>
          </p:cNvSpPr>
          <p:nvPr/>
        </p:nvSpPr>
        <p:spPr bwMode="auto">
          <a:xfrm flipV="1">
            <a:off x="2813050" y="2333625"/>
            <a:ext cx="0" cy="517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8" name="Line 102"/>
          <p:cNvSpPr>
            <a:spLocks noChangeShapeType="1"/>
          </p:cNvSpPr>
          <p:nvPr/>
        </p:nvSpPr>
        <p:spPr bwMode="auto">
          <a:xfrm>
            <a:off x="2813050" y="3536950"/>
            <a:ext cx="0" cy="525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none" w="lg" len="lg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199" name="Oval 103"/>
          <p:cNvSpPr>
            <a:spLocks noChangeArrowheads="1"/>
          </p:cNvSpPr>
          <p:nvPr/>
        </p:nvSpPr>
        <p:spPr bwMode="auto">
          <a:xfrm>
            <a:off x="4675188" y="2276475"/>
            <a:ext cx="115887" cy="1158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200" name="Object 104"/>
          <p:cNvGraphicFramePr>
            <a:graphicFrameLocks noGrp="1" noChangeAspect="1"/>
          </p:cNvGraphicFramePr>
          <p:nvPr>
            <p:ph idx="1"/>
          </p:nvPr>
        </p:nvGraphicFramePr>
        <p:xfrm>
          <a:off x="1905000" y="4495800"/>
          <a:ext cx="5054600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27" name="Equation" r:id="rId4" imgW="2590560" imgH="711000" progId="Equation.DSMT4">
                  <p:embed/>
                </p:oleObj>
              </mc:Choice>
              <mc:Fallback>
                <p:oleObj name="Equation" r:id="rId4" imgW="2590560" imgH="7110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4495800"/>
                        <a:ext cx="5054600" cy="1387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" name="TextBox 104"/>
          <p:cNvSpPr txBox="1"/>
          <p:nvPr/>
        </p:nvSpPr>
        <p:spPr>
          <a:xfrm>
            <a:off x="838200" y="6096000"/>
            <a:ext cx="62484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Is G strictly diagonally dominant?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Diagonally Dominant Matrices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0" y="990600"/>
            <a:ext cx="91440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457200" y="1828800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   The matrix A is strictly diagonally dominant </a:t>
            </a:r>
            <a:r>
              <a:rPr lang="en-US" dirty="0" err="1" smtClean="0">
                <a:solidFill>
                  <a:srgbClr val="0000FF"/>
                </a:solidFill>
              </a:rPr>
              <a:t>iff</a:t>
            </a:r>
            <a:endParaRPr lang="en-US" dirty="0" smtClean="0">
              <a:solidFill>
                <a:srgbClr val="0000FF"/>
              </a:solidFill>
            </a:endParaRPr>
          </a:p>
          <a:p>
            <a:pPr lvl="1">
              <a:tabLst>
                <a:tab pos="514350" algn="l"/>
              </a:tabLst>
            </a:pPr>
            <a:endParaRPr lang="en-US" dirty="0">
              <a:solidFill>
                <a:srgbClr val="0000FF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905000" y="2362200"/>
          <a:ext cx="15240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8372" name="Equation" r:id="rId4" imgW="761760" imgH="545760" progId="Equation.DSMT4">
                  <p:embed/>
                </p:oleObj>
              </mc:Choice>
              <mc:Fallback>
                <p:oleObj name="Equation" r:id="rId4" imgW="761760" imgH="5457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2362200"/>
                        <a:ext cx="1524000" cy="109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533400" y="3429000"/>
            <a:ext cx="670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   The matrix A is diagonally dominant </a:t>
            </a:r>
            <a:r>
              <a:rPr lang="en-US" dirty="0" err="1" smtClean="0">
                <a:solidFill>
                  <a:srgbClr val="0000FF"/>
                </a:solidFill>
              </a:rPr>
              <a:t>iff</a:t>
            </a:r>
            <a:endParaRPr lang="en-US" dirty="0" smtClean="0">
              <a:solidFill>
                <a:srgbClr val="0000FF"/>
              </a:solidFill>
            </a:endParaRPr>
          </a:p>
          <a:p>
            <a:pPr lvl="1">
              <a:tabLst>
                <a:tab pos="514350" algn="l"/>
              </a:tabLst>
            </a:pPr>
            <a:endParaRPr lang="en-US" dirty="0">
              <a:solidFill>
                <a:srgbClr val="0000FF"/>
              </a:solidFill>
            </a:endParaRPr>
          </a:p>
        </p:txBody>
      </p:sp>
      <p:graphicFrame>
        <p:nvGraphicFramePr>
          <p:cNvPr id="698371" name="Object 3"/>
          <p:cNvGraphicFramePr>
            <a:graphicFrameLocks noChangeAspect="1"/>
          </p:cNvGraphicFramePr>
          <p:nvPr/>
        </p:nvGraphicFramePr>
        <p:xfrm>
          <a:off x="2133600" y="4191000"/>
          <a:ext cx="15240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8373" name="Equation" r:id="rId6" imgW="761760" imgH="545760" progId="Equation.DSMT4">
                  <p:embed/>
                </p:oleObj>
              </mc:Choice>
              <mc:Fallback>
                <p:oleObj name="Equation" r:id="rId6" imgW="761760" imgH="54576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4191000"/>
                        <a:ext cx="1524000" cy="109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Diagonally Dominant Matrices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0" y="990600"/>
            <a:ext cx="91440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457200" y="1828800"/>
            <a:ext cx="8229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   A strictly diagonally dominant matrix is non-singular</a:t>
            </a: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  A diagonally dominant matrix with at least one strictly  	  diagonally dominant row is non singular</a:t>
            </a: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tabLst>
                <a:tab pos="514350" algn="l"/>
              </a:tabLst>
            </a:pPr>
            <a:r>
              <a:rPr lang="en-US" dirty="0" smtClean="0">
                <a:solidFill>
                  <a:srgbClr val="C00000"/>
                </a:solidFill>
              </a:rPr>
              <a:t>Is the G matrix diagonally dominant ? Is it strictly diagonally dominant ?</a:t>
            </a: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tabLst>
                <a:tab pos="514350" algn="l"/>
              </a:tabLst>
            </a:pPr>
            <a:endParaRPr 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DC Solution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0" y="990600"/>
            <a:ext cx="91440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457200" y="1828800"/>
            <a:ext cx="8229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   The G matrix of a resistive </a:t>
            </a:r>
            <a:r>
              <a:rPr lang="en-US" dirty="0" smtClean="0">
                <a:solidFill>
                  <a:srgbClr val="C00000"/>
                </a:solidFill>
              </a:rPr>
              <a:t>LINEAR</a:t>
            </a:r>
            <a:r>
              <a:rPr lang="en-US" dirty="0" smtClean="0">
                <a:solidFill>
                  <a:srgbClr val="0000FF"/>
                </a:solidFill>
              </a:rPr>
              <a:t> circuit with a path from every node to every other node is strictly diagonally dominant or diagonally dominant with at least one strictly diagonally dominant row.</a:t>
            </a:r>
          </a:p>
          <a:p>
            <a:pPr lvl="1"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r>
              <a:rPr lang="en-US" dirty="0" smtClean="0">
                <a:solidFill>
                  <a:srgbClr val="0000FF"/>
                </a:solidFill>
              </a:rPr>
              <a:t>   </a:t>
            </a:r>
            <a:r>
              <a:rPr lang="en-US" dirty="0" smtClean="0">
                <a:solidFill>
                  <a:srgbClr val="C00000"/>
                </a:solidFill>
              </a:rPr>
              <a:t>Under these conditions, the circuit has a DC solution 	    	which is unique </a:t>
            </a:r>
          </a:p>
          <a:p>
            <a:pPr lvl="1">
              <a:buFont typeface="Arial" pitchFamily="34" charset="0"/>
              <a:buChar char="•"/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tabLst>
                <a:tab pos="514350" algn="l"/>
              </a:tabLst>
            </a:pPr>
            <a:endParaRPr lang="en-US" dirty="0" smtClean="0">
              <a:solidFill>
                <a:srgbClr val="0000FF"/>
              </a:solidFill>
            </a:endParaRPr>
          </a:p>
          <a:p>
            <a:pPr lvl="1">
              <a:tabLst>
                <a:tab pos="514350" algn="l"/>
              </a:tabLst>
            </a:pP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4724400"/>
            <a:ext cx="769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US" i="1" dirty="0" smtClean="0"/>
              <a:t>Draw a linear resistive circuit that don’t have a unique DC solution</a:t>
            </a:r>
          </a:p>
          <a:p>
            <a:pPr marL="457200" indent="-457200">
              <a:buAutoNum type="arabicParenR"/>
            </a:pPr>
            <a:r>
              <a:rPr lang="en-US" i="1" dirty="0" smtClean="0"/>
              <a:t>Draw a Linear circuit such that inverse (G) exists while (</a:t>
            </a:r>
            <a:r>
              <a:rPr lang="en-US" i="1" dirty="0" err="1" smtClean="0"/>
              <a:t>G+sC</a:t>
            </a:r>
            <a:r>
              <a:rPr lang="en-US" i="1" dirty="0" smtClean="0"/>
              <a:t>) is singular at w=1</a:t>
            </a:r>
            <a:endParaRPr lang="en-US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Diagonally Dominant Matrices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4273550" y="1811338"/>
            <a:ext cx="5556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rot="5400000">
            <a:off x="3716338" y="2543175"/>
            <a:ext cx="979488" cy="230187"/>
            <a:chOff x="2928" y="2256"/>
            <a:chExt cx="864" cy="144"/>
          </a:xfrm>
        </p:grpSpPr>
        <p:sp>
          <p:nvSpPr>
            <p:cNvPr id="20486" name="Line 6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7" name="Line 7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8" name="Line 8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9" name="Line 9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0" name="Line 10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1" name="Line 11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2" name="Line 12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3" name="Line 13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4" name="Line 14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5" name="Line 15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6" name="Line 16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497" name="Line 17"/>
          <p:cNvSpPr>
            <a:spLocks noChangeShapeType="1"/>
          </p:cNvSpPr>
          <p:nvPr/>
        </p:nvSpPr>
        <p:spPr bwMode="auto">
          <a:xfrm flipV="1">
            <a:off x="4191000" y="1825625"/>
            <a:ext cx="0" cy="4032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498" name="Freeform 18"/>
          <p:cNvSpPr>
            <a:spLocks/>
          </p:cNvSpPr>
          <p:nvPr/>
        </p:nvSpPr>
        <p:spPr bwMode="auto">
          <a:xfrm>
            <a:off x="2730500" y="1809750"/>
            <a:ext cx="1730375" cy="460375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0" y="0"/>
              </a:cxn>
              <a:cxn ang="0">
                <a:pos x="399" y="0"/>
              </a:cxn>
            </a:cxnLst>
            <a:rect l="0" t="0" r="r" b="b"/>
            <a:pathLst>
              <a:path w="399" h="327">
                <a:moveTo>
                  <a:pt x="0" y="327"/>
                </a:moveTo>
                <a:lnTo>
                  <a:pt x="0" y="0"/>
                </a:lnTo>
                <a:lnTo>
                  <a:pt x="39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499" name="Freeform 19"/>
          <p:cNvSpPr>
            <a:spLocks/>
          </p:cNvSpPr>
          <p:nvPr/>
        </p:nvSpPr>
        <p:spPr bwMode="auto">
          <a:xfrm>
            <a:off x="5899150" y="1809750"/>
            <a:ext cx="361950" cy="460375"/>
          </a:xfrm>
          <a:custGeom>
            <a:avLst/>
            <a:gdLst/>
            <a:ahLst/>
            <a:cxnLst>
              <a:cxn ang="0">
                <a:pos x="181" y="290"/>
              </a:cxn>
              <a:cxn ang="0">
                <a:pos x="181" y="0"/>
              </a:cxn>
              <a:cxn ang="0">
                <a:pos x="0" y="0"/>
              </a:cxn>
            </a:cxnLst>
            <a:rect l="0" t="0" r="r" b="b"/>
            <a:pathLst>
              <a:path w="181" h="290">
                <a:moveTo>
                  <a:pt x="181" y="290"/>
                </a:moveTo>
                <a:lnTo>
                  <a:pt x="181" y="0"/>
                </a:lnTo>
                <a:lnTo>
                  <a:pt x="0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00" name="Freeform 20"/>
          <p:cNvSpPr>
            <a:spLocks/>
          </p:cNvSpPr>
          <p:nvPr/>
        </p:nvSpPr>
        <p:spPr bwMode="auto">
          <a:xfrm>
            <a:off x="2730500" y="3076575"/>
            <a:ext cx="1495425" cy="346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8"/>
              </a:cxn>
              <a:cxn ang="0">
                <a:pos x="1198" y="218"/>
              </a:cxn>
              <a:cxn ang="0">
                <a:pos x="1198" y="0"/>
              </a:cxn>
            </a:cxnLst>
            <a:rect l="0" t="0" r="r" b="b"/>
            <a:pathLst>
              <a:path w="1198" h="218">
                <a:moveTo>
                  <a:pt x="0" y="0"/>
                </a:moveTo>
                <a:lnTo>
                  <a:pt x="0" y="218"/>
                </a:lnTo>
                <a:lnTo>
                  <a:pt x="1198" y="218"/>
                </a:lnTo>
                <a:lnTo>
                  <a:pt x="119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01" name="Freeform 21"/>
          <p:cNvSpPr>
            <a:spLocks/>
          </p:cNvSpPr>
          <p:nvPr/>
        </p:nvSpPr>
        <p:spPr bwMode="auto">
          <a:xfrm>
            <a:off x="4073525" y="3021013"/>
            <a:ext cx="2201863" cy="401637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1089" y="327"/>
              </a:cxn>
              <a:cxn ang="0">
                <a:pos x="1089" y="0"/>
              </a:cxn>
            </a:cxnLst>
            <a:rect l="0" t="0" r="r" b="b"/>
            <a:pathLst>
              <a:path w="1089" h="327">
                <a:moveTo>
                  <a:pt x="0" y="327"/>
                </a:moveTo>
                <a:lnTo>
                  <a:pt x="1089" y="327"/>
                </a:lnTo>
                <a:lnTo>
                  <a:pt x="108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2543175" y="2227263"/>
            <a:ext cx="381000" cy="914400"/>
            <a:chOff x="1320" y="1725"/>
            <a:chExt cx="240" cy="576"/>
          </a:xfrm>
        </p:grpSpPr>
        <p:grpSp>
          <p:nvGrpSpPr>
            <p:cNvPr id="4" name="Group 23"/>
            <p:cNvGrpSpPr>
              <a:grpSpLocks/>
            </p:cNvGrpSpPr>
            <p:nvPr/>
          </p:nvGrpSpPr>
          <p:grpSpPr bwMode="auto">
            <a:xfrm>
              <a:off x="1320" y="1725"/>
              <a:ext cx="240" cy="576"/>
              <a:chOff x="4512" y="1008"/>
              <a:chExt cx="384" cy="960"/>
            </a:xfrm>
          </p:grpSpPr>
          <p:sp>
            <p:nvSpPr>
              <p:cNvPr id="20504" name="Oval 24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384" cy="384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5" name="Line 25"/>
              <p:cNvSpPr>
                <a:spLocks noChangeShapeType="1"/>
              </p:cNvSpPr>
              <p:nvPr/>
            </p:nvSpPr>
            <p:spPr bwMode="auto">
              <a:xfrm>
                <a:off x="4704" y="100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6" name="Line 26"/>
              <p:cNvSpPr>
                <a:spLocks noChangeShapeType="1"/>
              </p:cNvSpPr>
              <p:nvPr/>
            </p:nvSpPr>
            <p:spPr bwMode="auto">
              <a:xfrm>
                <a:off x="4704" y="168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507" name="Line 27"/>
            <p:cNvSpPr>
              <a:spLocks noChangeShapeType="1"/>
            </p:cNvSpPr>
            <p:nvPr/>
          </p:nvSpPr>
          <p:spPr bwMode="auto">
            <a:xfrm flipV="1">
              <a:off x="1436" y="1924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 rot="5400000">
            <a:off x="5775325" y="2528888"/>
            <a:ext cx="979487" cy="230188"/>
            <a:chOff x="2928" y="2256"/>
            <a:chExt cx="864" cy="144"/>
          </a:xfrm>
        </p:grpSpPr>
        <p:sp>
          <p:nvSpPr>
            <p:cNvPr id="20509" name="Line 29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0" name="Line 30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1" name="Line 31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2" name="Line 32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3" name="Line 33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4" name="Line 34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5" name="Line 35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6" name="Line 36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7" name="Line 37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8" name="Line 38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9" name="Line 39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20" name="Text Box 40"/>
          <p:cNvSpPr txBox="1">
            <a:spLocks noChangeArrowheads="1"/>
          </p:cNvSpPr>
          <p:nvPr/>
        </p:nvSpPr>
        <p:spPr bwMode="auto">
          <a:xfrm>
            <a:off x="2108200" y="2541588"/>
            <a:ext cx="303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J</a:t>
            </a:r>
          </a:p>
        </p:txBody>
      </p:sp>
      <p:sp>
        <p:nvSpPr>
          <p:cNvPr id="20521" name="Text Box 41"/>
          <p:cNvSpPr txBox="1">
            <a:spLocks noChangeArrowheads="1"/>
          </p:cNvSpPr>
          <p:nvPr/>
        </p:nvSpPr>
        <p:spPr bwMode="auto">
          <a:xfrm>
            <a:off x="4354513" y="257651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4364038" y="3402013"/>
            <a:ext cx="457200" cy="384175"/>
            <a:chOff x="1755" y="2450"/>
            <a:chExt cx="288" cy="242"/>
          </a:xfrm>
        </p:grpSpPr>
        <p:grpSp>
          <p:nvGrpSpPr>
            <p:cNvPr id="7" name="Group 43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20524" name="Line 44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5" name="Line 45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6" name="Line 46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527" name="Line 47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20528" name="Text Box 48"/>
          <p:cNvSpPr txBox="1">
            <a:spLocks noChangeArrowheads="1"/>
          </p:cNvSpPr>
          <p:nvPr/>
        </p:nvSpPr>
        <p:spPr bwMode="auto">
          <a:xfrm>
            <a:off x="2503488" y="128905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1</a:t>
            </a:r>
          </a:p>
        </p:txBody>
      </p:sp>
      <p:sp>
        <p:nvSpPr>
          <p:cNvPr id="20529" name="Oval 49"/>
          <p:cNvSpPr>
            <a:spLocks noChangeArrowheads="1"/>
          </p:cNvSpPr>
          <p:nvPr/>
        </p:nvSpPr>
        <p:spPr bwMode="auto">
          <a:xfrm>
            <a:off x="2503488" y="1354138"/>
            <a:ext cx="352425" cy="3651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30" name="Text Box 50"/>
          <p:cNvSpPr txBox="1">
            <a:spLocks noChangeArrowheads="1"/>
          </p:cNvSpPr>
          <p:nvPr/>
        </p:nvSpPr>
        <p:spPr bwMode="auto">
          <a:xfrm>
            <a:off x="6213475" y="121126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2</a:t>
            </a:r>
          </a:p>
        </p:txBody>
      </p:sp>
      <p:sp>
        <p:nvSpPr>
          <p:cNvPr id="20531" name="Oval 51"/>
          <p:cNvSpPr>
            <a:spLocks noChangeArrowheads="1"/>
          </p:cNvSpPr>
          <p:nvPr/>
        </p:nvSpPr>
        <p:spPr bwMode="auto">
          <a:xfrm>
            <a:off x="6213475" y="1276350"/>
            <a:ext cx="352425" cy="3651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" name="Group 52"/>
          <p:cNvGrpSpPr>
            <a:grpSpLocks/>
          </p:cNvGrpSpPr>
          <p:nvPr/>
        </p:nvGrpSpPr>
        <p:grpSpPr bwMode="auto">
          <a:xfrm rot="5400000">
            <a:off x="6877050" y="2462213"/>
            <a:ext cx="955675" cy="304800"/>
            <a:chOff x="2880" y="1296"/>
            <a:chExt cx="528" cy="192"/>
          </a:xfrm>
        </p:grpSpPr>
        <p:sp>
          <p:nvSpPr>
            <p:cNvPr id="20533" name="Line 53"/>
            <p:cNvSpPr>
              <a:spLocks noChangeShapeType="1"/>
            </p:cNvSpPr>
            <p:nvPr/>
          </p:nvSpPr>
          <p:spPr bwMode="auto">
            <a:xfrm>
              <a:off x="2880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4" name="Line 54"/>
            <p:cNvSpPr>
              <a:spLocks noChangeShapeType="1"/>
            </p:cNvSpPr>
            <p:nvPr/>
          </p:nvSpPr>
          <p:spPr bwMode="auto">
            <a:xfrm>
              <a:off x="3120" y="129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5" name="Freeform 55"/>
            <p:cNvSpPr>
              <a:spLocks/>
            </p:cNvSpPr>
            <p:nvPr/>
          </p:nvSpPr>
          <p:spPr bwMode="auto">
            <a:xfrm>
              <a:off x="3168" y="1296"/>
              <a:ext cx="48" cy="192"/>
            </a:xfrm>
            <a:custGeom>
              <a:avLst/>
              <a:gdLst/>
              <a:ahLst/>
              <a:cxnLst>
                <a:cxn ang="0">
                  <a:pos x="48" y="192"/>
                </a:cxn>
                <a:cxn ang="0">
                  <a:pos x="0" y="96"/>
                </a:cxn>
                <a:cxn ang="0">
                  <a:pos x="48" y="0"/>
                </a:cxn>
              </a:cxnLst>
              <a:rect l="0" t="0" r="r" b="b"/>
              <a:pathLst>
                <a:path w="48" h="192">
                  <a:moveTo>
                    <a:pt x="48" y="192"/>
                  </a:moveTo>
                  <a:cubicBezTo>
                    <a:pt x="24" y="160"/>
                    <a:pt x="0" y="128"/>
                    <a:pt x="0" y="96"/>
                  </a:cubicBezTo>
                  <a:cubicBezTo>
                    <a:pt x="0" y="64"/>
                    <a:pt x="40" y="16"/>
                    <a:pt x="48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6" name="Line 56"/>
            <p:cNvSpPr>
              <a:spLocks noChangeShapeType="1"/>
            </p:cNvSpPr>
            <p:nvPr/>
          </p:nvSpPr>
          <p:spPr bwMode="auto">
            <a:xfrm>
              <a:off x="3168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37" name="Text Box 57"/>
          <p:cNvSpPr txBox="1">
            <a:spLocks noChangeArrowheads="1"/>
          </p:cNvSpPr>
          <p:nvPr/>
        </p:nvSpPr>
        <p:spPr bwMode="auto">
          <a:xfrm>
            <a:off x="6434138" y="2503488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20538" name="Text Box 58"/>
          <p:cNvSpPr txBox="1">
            <a:spLocks noChangeArrowheads="1"/>
          </p:cNvSpPr>
          <p:nvPr/>
        </p:nvSpPr>
        <p:spPr bwMode="auto">
          <a:xfrm>
            <a:off x="7600950" y="2492375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C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grpSp>
        <p:nvGrpSpPr>
          <p:cNvPr id="9" name="Group 59"/>
          <p:cNvGrpSpPr>
            <a:grpSpLocks/>
          </p:cNvGrpSpPr>
          <p:nvPr/>
        </p:nvGrpSpPr>
        <p:grpSpPr bwMode="auto">
          <a:xfrm>
            <a:off x="4527550" y="1660525"/>
            <a:ext cx="1676400" cy="304800"/>
            <a:chOff x="2832" y="1680"/>
            <a:chExt cx="1056" cy="192"/>
          </a:xfrm>
        </p:grpSpPr>
        <p:sp>
          <p:nvSpPr>
            <p:cNvPr id="20540" name="Line 60"/>
            <p:cNvSpPr>
              <a:spLocks noChangeShapeType="1"/>
            </p:cNvSpPr>
            <p:nvPr/>
          </p:nvSpPr>
          <p:spPr bwMode="auto">
            <a:xfrm>
              <a:off x="2832" y="177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41" name="Freeform 61"/>
            <p:cNvSpPr>
              <a:spLocks/>
            </p:cNvSpPr>
            <p:nvPr/>
          </p:nvSpPr>
          <p:spPr bwMode="auto">
            <a:xfrm>
              <a:off x="3072" y="1680"/>
              <a:ext cx="576" cy="192"/>
            </a:xfrm>
            <a:custGeom>
              <a:avLst/>
              <a:gdLst/>
              <a:ahLst/>
              <a:cxnLst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144" y="192"/>
                </a:cxn>
                <a:cxn ang="0">
                  <a:pos x="96" y="96"/>
                </a:cxn>
                <a:cxn ang="0">
                  <a:pos x="192" y="0"/>
                </a:cxn>
                <a:cxn ang="0">
                  <a:pos x="288" y="96"/>
                </a:cxn>
                <a:cxn ang="0">
                  <a:pos x="240" y="192"/>
                </a:cxn>
                <a:cxn ang="0">
                  <a:pos x="192" y="96"/>
                </a:cxn>
                <a:cxn ang="0">
                  <a:pos x="288" y="0"/>
                </a:cxn>
                <a:cxn ang="0">
                  <a:pos x="384" y="96"/>
                </a:cxn>
                <a:cxn ang="0">
                  <a:pos x="336" y="192"/>
                </a:cxn>
                <a:cxn ang="0">
                  <a:pos x="288" y="96"/>
                </a:cxn>
                <a:cxn ang="0">
                  <a:pos x="384" y="0"/>
                </a:cxn>
                <a:cxn ang="0">
                  <a:pos x="480" y="96"/>
                </a:cxn>
                <a:cxn ang="0">
                  <a:pos x="432" y="192"/>
                </a:cxn>
                <a:cxn ang="0">
                  <a:pos x="384" y="96"/>
                </a:cxn>
                <a:cxn ang="0">
                  <a:pos x="480" y="0"/>
                </a:cxn>
                <a:cxn ang="0">
                  <a:pos x="576" y="96"/>
                </a:cxn>
              </a:cxnLst>
              <a:rect l="0" t="0" r="r" b="b"/>
              <a:pathLst>
                <a:path w="576" h="192">
                  <a:moveTo>
                    <a:pt x="0" y="96"/>
                  </a:moveTo>
                  <a:cubicBezTo>
                    <a:pt x="32" y="48"/>
                    <a:pt x="64" y="0"/>
                    <a:pt x="96" y="0"/>
                  </a:cubicBezTo>
                  <a:cubicBezTo>
                    <a:pt x="128" y="0"/>
                    <a:pt x="184" y="64"/>
                    <a:pt x="192" y="96"/>
                  </a:cubicBezTo>
                  <a:cubicBezTo>
                    <a:pt x="200" y="128"/>
                    <a:pt x="160" y="192"/>
                    <a:pt x="144" y="192"/>
                  </a:cubicBezTo>
                  <a:cubicBezTo>
                    <a:pt x="128" y="192"/>
                    <a:pt x="88" y="128"/>
                    <a:pt x="96" y="96"/>
                  </a:cubicBezTo>
                  <a:cubicBezTo>
                    <a:pt x="104" y="64"/>
                    <a:pt x="160" y="0"/>
                    <a:pt x="192" y="0"/>
                  </a:cubicBezTo>
                  <a:cubicBezTo>
                    <a:pt x="224" y="0"/>
                    <a:pt x="280" y="64"/>
                    <a:pt x="288" y="96"/>
                  </a:cubicBezTo>
                  <a:cubicBezTo>
                    <a:pt x="296" y="128"/>
                    <a:pt x="256" y="192"/>
                    <a:pt x="240" y="192"/>
                  </a:cubicBezTo>
                  <a:cubicBezTo>
                    <a:pt x="224" y="192"/>
                    <a:pt x="184" y="128"/>
                    <a:pt x="192" y="96"/>
                  </a:cubicBezTo>
                  <a:cubicBezTo>
                    <a:pt x="200" y="64"/>
                    <a:pt x="256" y="0"/>
                    <a:pt x="288" y="0"/>
                  </a:cubicBezTo>
                  <a:cubicBezTo>
                    <a:pt x="320" y="0"/>
                    <a:pt x="376" y="64"/>
                    <a:pt x="384" y="96"/>
                  </a:cubicBezTo>
                  <a:cubicBezTo>
                    <a:pt x="392" y="128"/>
                    <a:pt x="352" y="192"/>
                    <a:pt x="336" y="192"/>
                  </a:cubicBezTo>
                  <a:cubicBezTo>
                    <a:pt x="320" y="192"/>
                    <a:pt x="280" y="128"/>
                    <a:pt x="288" y="96"/>
                  </a:cubicBezTo>
                  <a:cubicBezTo>
                    <a:pt x="296" y="64"/>
                    <a:pt x="352" y="0"/>
                    <a:pt x="384" y="0"/>
                  </a:cubicBezTo>
                  <a:cubicBezTo>
                    <a:pt x="416" y="0"/>
                    <a:pt x="472" y="64"/>
                    <a:pt x="480" y="96"/>
                  </a:cubicBezTo>
                  <a:cubicBezTo>
                    <a:pt x="488" y="128"/>
                    <a:pt x="448" y="192"/>
                    <a:pt x="432" y="192"/>
                  </a:cubicBezTo>
                  <a:cubicBezTo>
                    <a:pt x="416" y="192"/>
                    <a:pt x="376" y="128"/>
                    <a:pt x="384" y="96"/>
                  </a:cubicBezTo>
                  <a:cubicBezTo>
                    <a:pt x="392" y="64"/>
                    <a:pt x="448" y="0"/>
                    <a:pt x="480" y="0"/>
                  </a:cubicBezTo>
                  <a:cubicBezTo>
                    <a:pt x="512" y="0"/>
                    <a:pt x="560" y="80"/>
                    <a:pt x="576" y="96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42" name="Line 62"/>
            <p:cNvSpPr>
              <a:spLocks noChangeShapeType="1"/>
            </p:cNvSpPr>
            <p:nvPr/>
          </p:nvSpPr>
          <p:spPr bwMode="auto">
            <a:xfrm>
              <a:off x="3648" y="177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43" name="Freeform 63"/>
          <p:cNvSpPr>
            <a:spLocks/>
          </p:cNvSpPr>
          <p:nvPr/>
        </p:nvSpPr>
        <p:spPr bwMode="auto">
          <a:xfrm>
            <a:off x="6234113" y="1809750"/>
            <a:ext cx="1123950" cy="460375"/>
          </a:xfrm>
          <a:custGeom>
            <a:avLst/>
            <a:gdLst/>
            <a:ahLst/>
            <a:cxnLst>
              <a:cxn ang="0">
                <a:pos x="181" y="290"/>
              </a:cxn>
              <a:cxn ang="0">
                <a:pos x="181" y="0"/>
              </a:cxn>
              <a:cxn ang="0">
                <a:pos x="0" y="0"/>
              </a:cxn>
            </a:cxnLst>
            <a:rect l="0" t="0" r="r" b="b"/>
            <a:pathLst>
              <a:path w="181" h="290">
                <a:moveTo>
                  <a:pt x="181" y="290"/>
                </a:moveTo>
                <a:lnTo>
                  <a:pt x="181" y="0"/>
                </a:lnTo>
                <a:lnTo>
                  <a:pt x="0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44" name="Freeform 64"/>
          <p:cNvSpPr>
            <a:spLocks/>
          </p:cNvSpPr>
          <p:nvPr/>
        </p:nvSpPr>
        <p:spPr bwMode="auto">
          <a:xfrm>
            <a:off x="5154613" y="3021013"/>
            <a:ext cx="2201862" cy="401637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1089" y="327"/>
              </a:cxn>
              <a:cxn ang="0">
                <a:pos x="1089" y="0"/>
              </a:cxn>
            </a:cxnLst>
            <a:rect l="0" t="0" r="r" b="b"/>
            <a:pathLst>
              <a:path w="1089" h="327">
                <a:moveTo>
                  <a:pt x="0" y="327"/>
                </a:moveTo>
                <a:lnTo>
                  <a:pt x="1089" y="327"/>
                </a:lnTo>
                <a:lnTo>
                  <a:pt x="108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45" name="Text Box 65"/>
          <p:cNvSpPr txBox="1">
            <a:spLocks noChangeArrowheads="1"/>
          </p:cNvSpPr>
          <p:nvPr/>
        </p:nvSpPr>
        <p:spPr bwMode="auto">
          <a:xfrm>
            <a:off x="4949825" y="1106488"/>
            <a:ext cx="47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L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20546" name="Line 66"/>
          <p:cNvSpPr>
            <a:spLocks noChangeShapeType="1"/>
          </p:cNvSpPr>
          <p:nvPr/>
        </p:nvSpPr>
        <p:spPr bwMode="auto">
          <a:xfrm>
            <a:off x="5043488" y="2128838"/>
            <a:ext cx="657225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47" name="Text Box 67"/>
          <p:cNvSpPr txBox="1">
            <a:spLocks noChangeArrowheads="1"/>
          </p:cNvSpPr>
          <p:nvPr/>
        </p:nvSpPr>
        <p:spPr bwMode="auto">
          <a:xfrm>
            <a:off x="5237163" y="2112963"/>
            <a:ext cx="409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FF3300"/>
                </a:solidFill>
                <a:latin typeface="Times New Roman" pitchFamily="18" charset="0"/>
              </a:rPr>
              <a:t>I</a:t>
            </a:r>
            <a:r>
              <a:rPr lang="en-US" sz="2400" baseline="-25000">
                <a:solidFill>
                  <a:srgbClr val="FF3300"/>
                </a:solidFill>
                <a:latin typeface="Times New Roman" pitchFamily="18" charset="0"/>
              </a:rPr>
              <a:t>L</a:t>
            </a:r>
          </a:p>
        </p:txBody>
      </p: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642938" y="2043113"/>
            <a:ext cx="6219825" cy="3975100"/>
            <a:chOff x="405" y="1287"/>
            <a:chExt cx="3918" cy="2504"/>
          </a:xfrm>
        </p:grpSpPr>
        <p:graphicFrame>
          <p:nvGraphicFramePr>
            <p:cNvPr id="20549" name="Object 69"/>
            <p:cNvGraphicFramePr>
              <a:graphicFrameLocks noChangeAspect="1"/>
            </p:cNvGraphicFramePr>
            <p:nvPr/>
          </p:nvGraphicFramePr>
          <p:xfrm>
            <a:off x="935" y="2612"/>
            <a:ext cx="3388" cy="1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251" name="Equation" r:id="rId4" imgW="2044440" imgH="711000" progId="Equation.3">
                    <p:embed/>
                  </p:oleObj>
                </mc:Choice>
                <mc:Fallback>
                  <p:oleObj name="Equation" r:id="rId4" imgW="2044440" imgH="7110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5" y="2612"/>
                          <a:ext cx="3388" cy="117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550" name="AutoShape 70"/>
            <p:cNvSpPr>
              <a:spLocks noChangeArrowheads="1"/>
            </p:cNvSpPr>
            <p:nvPr/>
          </p:nvSpPr>
          <p:spPr bwMode="auto">
            <a:xfrm>
              <a:off x="405" y="1287"/>
              <a:ext cx="333" cy="2394"/>
            </a:xfrm>
            <a:prstGeom prst="curvedRightArrow">
              <a:avLst>
                <a:gd name="adj1" fmla="val 143784"/>
                <a:gd name="adj2" fmla="val 287568"/>
                <a:gd name="adj3" fmla="val 33333"/>
              </a:avLst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51" name="Oval 71"/>
          <p:cNvSpPr>
            <a:spLocks noChangeArrowheads="1"/>
          </p:cNvSpPr>
          <p:nvPr/>
        </p:nvSpPr>
        <p:spPr bwMode="auto">
          <a:xfrm>
            <a:off x="4443413" y="4800600"/>
            <a:ext cx="400050" cy="500063"/>
          </a:xfrm>
          <a:prstGeom prst="ellips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52" name="Oval 72"/>
          <p:cNvSpPr>
            <a:spLocks noChangeArrowheads="1"/>
          </p:cNvSpPr>
          <p:nvPr/>
        </p:nvSpPr>
        <p:spPr bwMode="auto">
          <a:xfrm>
            <a:off x="4314825" y="4200525"/>
            <a:ext cx="400050" cy="500063"/>
          </a:xfrm>
          <a:prstGeom prst="ellips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53" name="Oval 73"/>
          <p:cNvSpPr>
            <a:spLocks noChangeArrowheads="1"/>
          </p:cNvSpPr>
          <p:nvPr/>
        </p:nvSpPr>
        <p:spPr bwMode="auto">
          <a:xfrm>
            <a:off x="1657350" y="5372100"/>
            <a:ext cx="400050" cy="500063"/>
          </a:xfrm>
          <a:prstGeom prst="ellips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54" name="Oval 74"/>
          <p:cNvSpPr>
            <a:spLocks noChangeArrowheads="1"/>
          </p:cNvSpPr>
          <p:nvPr/>
        </p:nvSpPr>
        <p:spPr bwMode="auto">
          <a:xfrm>
            <a:off x="3000375" y="5429250"/>
            <a:ext cx="400050" cy="500063"/>
          </a:xfrm>
          <a:prstGeom prst="ellips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55" name="Oval 75"/>
          <p:cNvSpPr>
            <a:spLocks noChangeArrowheads="1"/>
          </p:cNvSpPr>
          <p:nvPr/>
        </p:nvSpPr>
        <p:spPr bwMode="auto">
          <a:xfrm>
            <a:off x="4371975" y="5414963"/>
            <a:ext cx="585788" cy="571500"/>
          </a:xfrm>
          <a:prstGeom prst="ellips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1" grpId="0" animBg="1"/>
      <p:bldP spid="20552" grpId="0" animBg="1"/>
      <p:bldP spid="20553" grpId="0" animBg="1"/>
      <p:bldP spid="20554" grpId="0" animBg="1"/>
      <p:bldP spid="205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Diagonally Dominant Matrices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4273550" y="1811338"/>
            <a:ext cx="5556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rot="5400000">
            <a:off x="3716338" y="2543175"/>
            <a:ext cx="979488" cy="230187"/>
            <a:chOff x="2928" y="2256"/>
            <a:chExt cx="864" cy="144"/>
          </a:xfrm>
        </p:grpSpPr>
        <p:sp>
          <p:nvSpPr>
            <p:cNvPr id="20486" name="Line 6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7" name="Line 7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8" name="Line 8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9" name="Line 9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0" name="Line 10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1" name="Line 11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2" name="Line 12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3" name="Line 13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4" name="Line 14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5" name="Line 15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6" name="Line 16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497" name="Line 17"/>
          <p:cNvSpPr>
            <a:spLocks noChangeShapeType="1"/>
          </p:cNvSpPr>
          <p:nvPr/>
        </p:nvSpPr>
        <p:spPr bwMode="auto">
          <a:xfrm flipV="1">
            <a:off x="4191000" y="1825625"/>
            <a:ext cx="0" cy="4032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498" name="Freeform 18"/>
          <p:cNvSpPr>
            <a:spLocks/>
          </p:cNvSpPr>
          <p:nvPr/>
        </p:nvSpPr>
        <p:spPr bwMode="auto">
          <a:xfrm>
            <a:off x="2730500" y="1809750"/>
            <a:ext cx="1730375" cy="460375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0" y="0"/>
              </a:cxn>
              <a:cxn ang="0">
                <a:pos x="399" y="0"/>
              </a:cxn>
            </a:cxnLst>
            <a:rect l="0" t="0" r="r" b="b"/>
            <a:pathLst>
              <a:path w="399" h="327">
                <a:moveTo>
                  <a:pt x="0" y="327"/>
                </a:moveTo>
                <a:lnTo>
                  <a:pt x="0" y="0"/>
                </a:lnTo>
                <a:lnTo>
                  <a:pt x="39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499" name="Freeform 19"/>
          <p:cNvSpPr>
            <a:spLocks/>
          </p:cNvSpPr>
          <p:nvPr/>
        </p:nvSpPr>
        <p:spPr bwMode="auto">
          <a:xfrm>
            <a:off x="5899150" y="1809750"/>
            <a:ext cx="361950" cy="460375"/>
          </a:xfrm>
          <a:custGeom>
            <a:avLst/>
            <a:gdLst/>
            <a:ahLst/>
            <a:cxnLst>
              <a:cxn ang="0">
                <a:pos x="181" y="290"/>
              </a:cxn>
              <a:cxn ang="0">
                <a:pos x="181" y="0"/>
              </a:cxn>
              <a:cxn ang="0">
                <a:pos x="0" y="0"/>
              </a:cxn>
            </a:cxnLst>
            <a:rect l="0" t="0" r="r" b="b"/>
            <a:pathLst>
              <a:path w="181" h="290">
                <a:moveTo>
                  <a:pt x="181" y="290"/>
                </a:moveTo>
                <a:lnTo>
                  <a:pt x="181" y="0"/>
                </a:lnTo>
                <a:lnTo>
                  <a:pt x="0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00" name="Freeform 20"/>
          <p:cNvSpPr>
            <a:spLocks/>
          </p:cNvSpPr>
          <p:nvPr/>
        </p:nvSpPr>
        <p:spPr bwMode="auto">
          <a:xfrm>
            <a:off x="2730500" y="3076575"/>
            <a:ext cx="1495425" cy="346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8"/>
              </a:cxn>
              <a:cxn ang="0">
                <a:pos x="1198" y="218"/>
              </a:cxn>
              <a:cxn ang="0">
                <a:pos x="1198" y="0"/>
              </a:cxn>
            </a:cxnLst>
            <a:rect l="0" t="0" r="r" b="b"/>
            <a:pathLst>
              <a:path w="1198" h="218">
                <a:moveTo>
                  <a:pt x="0" y="0"/>
                </a:moveTo>
                <a:lnTo>
                  <a:pt x="0" y="218"/>
                </a:lnTo>
                <a:lnTo>
                  <a:pt x="1198" y="218"/>
                </a:lnTo>
                <a:lnTo>
                  <a:pt x="119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01" name="Freeform 21"/>
          <p:cNvSpPr>
            <a:spLocks/>
          </p:cNvSpPr>
          <p:nvPr/>
        </p:nvSpPr>
        <p:spPr bwMode="auto">
          <a:xfrm>
            <a:off x="4073525" y="3021013"/>
            <a:ext cx="2201863" cy="401637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1089" y="327"/>
              </a:cxn>
              <a:cxn ang="0">
                <a:pos x="1089" y="0"/>
              </a:cxn>
            </a:cxnLst>
            <a:rect l="0" t="0" r="r" b="b"/>
            <a:pathLst>
              <a:path w="1089" h="327">
                <a:moveTo>
                  <a:pt x="0" y="327"/>
                </a:moveTo>
                <a:lnTo>
                  <a:pt x="1089" y="327"/>
                </a:lnTo>
                <a:lnTo>
                  <a:pt x="108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2543175" y="2227263"/>
            <a:ext cx="381000" cy="914400"/>
            <a:chOff x="1320" y="1725"/>
            <a:chExt cx="240" cy="576"/>
          </a:xfrm>
        </p:grpSpPr>
        <p:grpSp>
          <p:nvGrpSpPr>
            <p:cNvPr id="4" name="Group 23"/>
            <p:cNvGrpSpPr>
              <a:grpSpLocks/>
            </p:cNvGrpSpPr>
            <p:nvPr/>
          </p:nvGrpSpPr>
          <p:grpSpPr bwMode="auto">
            <a:xfrm>
              <a:off x="1320" y="1725"/>
              <a:ext cx="240" cy="576"/>
              <a:chOff x="4512" y="1008"/>
              <a:chExt cx="384" cy="960"/>
            </a:xfrm>
          </p:grpSpPr>
          <p:sp>
            <p:nvSpPr>
              <p:cNvPr id="20504" name="Oval 24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384" cy="384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5" name="Line 25"/>
              <p:cNvSpPr>
                <a:spLocks noChangeShapeType="1"/>
              </p:cNvSpPr>
              <p:nvPr/>
            </p:nvSpPr>
            <p:spPr bwMode="auto">
              <a:xfrm>
                <a:off x="4704" y="100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6" name="Line 26"/>
              <p:cNvSpPr>
                <a:spLocks noChangeShapeType="1"/>
              </p:cNvSpPr>
              <p:nvPr/>
            </p:nvSpPr>
            <p:spPr bwMode="auto">
              <a:xfrm>
                <a:off x="4704" y="168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507" name="Line 27"/>
            <p:cNvSpPr>
              <a:spLocks noChangeShapeType="1"/>
            </p:cNvSpPr>
            <p:nvPr/>
          </p:nvSpPr>
          <p:spPr bwMode="auto">
            <a:xfrm flipV="1">
              <a:off x="1436" y="1924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 rot="5400000">
            <a:off x="5775325" y="2528888"/>
            <a:ext cx="979487" cy="230188"/>
            <a:chOff x="2928" y="2256"/>
            <a:chExt cx="864" cy="144"/>
          </a:xfrm>
        </p:grpSpPr>
        <p:sp>
          <p:nvSpPr>
            <p:cNvPr id="20509" name="Line 29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0" name="Line 30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1" name="Line 31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2" name="Line 32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3" name="Line 33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4" name="Line 34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5" name="Line 35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6" name="Line 36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7" name="Line 37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8" name="Line 38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9" name="Line 39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20" name="Text Box 40"/>
          <p:cNvSpPr txBox="1">
            <a:spLocks noChangeArrowheads="1"/>
          </p:cNvSpPr>
          <p:nvPr/>
        </p:nvSpPr>
        <p:spPr bwMode="auto">
          <a:xfrm>
            <a:off x="2108200" y="2541588"/>
            <a:ext cx="303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J</a:t>
            </a:r>
          </a:p>
        </p:txBody>
      </p:sp>
      <p:sp>
        <p:nvSpPr>
          <p:cNvPr id="20521" name="Text Box 41"/>
          <p:cNvSpPr txBox="1">
            <a:spLocks noChangeArrowheads="1"/>
          </p:cNvSpPr>
          <p:nvPr/>
        </p:nvSpPr>
        <p:spPr bwMode="auto">
          <a:xfrm>
            <a:off x="4354513" y="257651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4364038" y="3402013"/>
            <a:ext cx="457200" cy="384175"/>
            <a:chOff x="1755" y="2450"/>
            <a:chExt cx="288" cy="242"/>
          </a:xfrm>
        </p:grpSpPr>
        <p:grpSp>
          <p:nvGrpSpPr>
            <p:cNvPr id="7" name="Group 43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20524" name="Line 44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5" name="Line 45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6" name="Line 46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527" name="Line 47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20528" name="Text Box 48"/>
          <p:cNvSpPr txBox="1">
            <a:spLocks noChangeArrowheads="1"/>
          </p:cNvSpPr>
          <p:nvPr/>
        </p:nvSpPr>
        <p:spPr bwMode="auto">
          <a:xfrm>
            <a:off x="2503488" y="128905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1</a:t>
            </a:r>
          </a:p>
        </p:txBody>
      </p:sp>
      <p:sp>
        <p:nvSpPr>
          <p:cNvPr id="20529" name="Oval 49"/>
          <p:cNvSpPr>
            <a:spLocks noChangeArrowheads="1"/>
          </p:cNvSpPr>
          <p:nvPr/>
        </p:nvSpPr>
        <p:spPr bwMode="auto">
          <a:xfrm>
            <a:off x="2503488" y="1354138"/>
            <a:ext cx="352425" cy="3651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30" name="Text Box 50"/>
          <p:cNvSpPr txBox="1">
            <a:spLocks noChangeArrowheads="1"/>
          </p:cNvSpPr>
          <p:nvPr/>
        </p:nvSpPr>
        <p:spPr bwMode="auto">
          <a:xfrm>
            <a:off x="6213475" y="121126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2</a:t>
            </a:r>
          </a:p>
        </p:txBody>
      </p:sp>
      <p:sp>
        <p:nvSpPr>
          <p:cNvPr id="20531" name="Oval 51"/>
          <p:cNvSpPr>
            <a:spLocks noChangeArrowheads="1"/>
          </p:cNvSpPr>
          <p:nvPr/>
        </p:nvSpPr>
        <p:spPr bwMode="auto">
          <a:xfrm>
            <a:off x="6213475" y="1276350"/>
            <a:ext cx="352425" cy="3651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" name="Group 52"/>
          <p:cNvGrpSpPr>
            <a:grpSpLocks/>
          </p:cNvGrpSpPr>
          <p:nvPr/>
        </p:nvGrpSpPr>
        <p:grpSpPr bwMode="auto">
          <a:xfrm rot="5400000">
            <a:off x="6877050" y="2462213"/>
            <a:ext cx="955675" cy="304800"/>
            <a:chOff x="2880" y="1296"/>
            <a:chExt cx="528" cy="192"/>
          </a:xfrm>
        </p:grpSpPr>
        <p:sp>
          <p:nvSpPr>
            <p:cNvPr id="20533" name="Line 53"/>
            <p:cNvSpPr>
              <a:spLocks noChangeShapeType="1"/>
            </p:cNvSpPr>
            <p:nvPr/>
          </p:nvSpPr>
          <p:spPr bwMode="auto">
            <a:xfrm>
              <a:off x="2880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4" name="Line 54"/>
            <p:cNvSpPr>
              <a:spLocks noChangeShapeType="1"/>
            </p:cNvSpPr>
            <p:nvPr/>
          </p:nvSpPr>
          <p:spPr bwMode="auto">
            <a:xfrm>
              <a:off x="3120" y="129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5" name="Freeform 55"/>
            <p:cNvSpPr>
              <a:spLocks/>
            </p:cNvSpPr>
            <p:nvPr/>
          </p:nvSpPr>
          <p:spPr bwMode="auto">
            <a:xfrm>
              <a:off x="3168" y="1296"/>
              <a:ext cx="48" cy="192"/>
            </a:xfrm>
            <a:custGeom>
              <a:avLst/>
              <a:gdLst/>
              <a:ahLst/>
              <a:cxnLst>
                <a:cxn ang="0">
                  <a:pos x="48" y="192"/>
                </a:cxn>
                <a:cxn ang="0">
                  <a:pos x="0" y="96"/>
                </a:cxn>
                <a:cxn ang="0">
                  <a:pos x="48" y="0"/>
                </a:cxn>
              </a:cxnLst>
              <a:rect l="0" t="0" r="r" b="b"/>
              <a:pathLst>
                <a:path w="48" h="192">
                  <a:moveTo>
                    <a:pt x="48" y="192"/>
                  </a:moveTo>
                  <a:cubicBezTo>
                    <a:pt x="24" y="160"/>
                    <a:pt x="0" y="128"/>
                    <a:pt x="0" y="96"/>
                  </a:cubicBezTo>
                  <a:cubicBezTo>
                    <a:pt x="0" y="64"/>
                    <a:pt x="40" y="16"/>
                    <a:pt x="48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6" name="Line 56"/>
            <p:cNvSpPr>
              <a:spLocks noChangeShapeType="1"/>
            </p:cNvSpPr>
            <p:nvPr/>
          </p:nvSpPr>
          <p:spPr bwMode="auto">
            <a:xfrm>
              <a:off x="3168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37" name="Text Box 57"/>
          <p:cNvSpPr txBox="1">
            <a:spLocks noChangeArrowheads="1"/>
          </p:cNvSpPr>
          <p:nvPr/>
        </p:nvSpPr>
        <p:spPr bwMode="auto">
          <a:xfrm>
            <a:off x="6434138" y="2503488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20538" name="Text Box 58"/>
          <p:cNvSpPr txBox="1">
            <a:spLocks noChangeArrowheads="1"/>
          </p:cNvSpPr>
          <p:nvPr/>
        </p:nvSpPr>
        <p:spPr bwMode="auto">
          <a:xfrm>
            <a:off x="7600950" y="2492375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C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grpSp>
        <p:nvGrpSpPr>
          <p:cNvPr id="9" name="Group 59"/>
          <p:cNvGrpSpPr>
            <a:grpSpLocks/>
          </p:cNvGrpSpPr>
          <p:nvPr/>
        </p:nvGrpSpPr>
        <p:grpSpPr bwMode="auto">
          <a:xfrm>
            <a:off x="4527550" y="1660525"/>
            <a:ext cx="1676400" cy="304800"/>
            <a:chOff x="2832" y="1680"/>
            <a:chExt cx="1056" cy="192"/>
          </a:xfrm>
        </p:grpSpPr>
        <p:sp>
          <p:nvSpPr>
            <p:cNvPr id="20540" name="Line 60"/>
            <p:cNvSpPr>
              <a:spLocks noChangeShapeType="1"/>
            </p:cNvSpPr>
            <p:nvPr/>
          </p:nvSpPr>
          <p:spPr bwMode="auto">
            <a:xfrm>
              <a:off x="2832" y="177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41" name="Freeform 61"/>
            <p:cNvSpPr>
              <a:spLocks/>
            </p:cNvSpPr>
            <p:nvPr/>
          </p:nvSpPr>
          <p:spPr bwMode="auto">
            <a:xfrm>
              <a:off x="3072" y="1680"/>
              <a:ext cx="576" cy="192"/>
            </a:xfrm>
            <a:custGeom>
              <a:avLst/>
              <a:gdLst/>
              <a:ahLst/>
              <a:cxnLst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144" y="192"/>
                </a:cxn>
                <a:cxn ang="0">
                  <a:pos x="96" y="96"/>
                </a:cxn>
                <a:cxn ang="0">
                  <a:pos x="192" y="0"/>
                </a:cxn>
                <a:cxn ang="0">
                  <a:pos x="288" y="96"/>
                </a:cxn>
                <a:cxn ang="0">
                  <a:pos x="240" y="192"/>
                </a:cxn>
                <a:cxn ang="0">
                  <a:pos x="192" y="96"/>
                </a:cxn>
                <a:cxn ang="0">
                  <a:pos x="288" y="0"/>
                </a:cxn>
                <a:cxn ang="0">
                  <a:pos x="384" y="96"/>
                </a:cxn>
                <a:cxn ang="0">
                  <a:pos x="336" y="192"/>
                </a:cxn>
                <a:cxn ang="0">
                  <a:pos x="288" y="96"/>
                </a:cxn>
                <a:cxn ang="0">
                  <a:pos x="384" y="0"/>
                </a:cxn>
                <a:cxn ang="0">
                  <a:pos x="480" y="96"/>
                </a:cxn>
                <a:cxn ang="0">
                  <a:pos x="432" y="192"/>
                </a:cxn>
                <a:cxn ang="0">
                  <a:pos x="384" y="96"/>
                </a:cxn>
                <a:cxn ang="0">
                  <a:pos x="480" y="0"/>
                </a:cxn>
                <a:cxn ang="0">
                  <a:pos x="576" y="96"/>
                </a:cxn>
              </a:cxnLst>
              <a:rect l="0" t="0" r="r" b="b"/>
              <a:pathLst>
                <a:path w="576" h="192">
                  <a:moveTo>
                    <a:pt x="0" y="96"/>
                  </a:moveTo>
                  <a:cubicBezTo>
                    <a:pt x="32" y="48"/>
                    <a:pt x="64" y="0"/>
                    <a:pt x="96" y="0"/>
                  </a:cubicBezTo>
                  <a:cubicBezTo>
                    <a:pt x="128" y="0"/>
                    <a:pt x="184" y="64"/>
                    <a:pt x="192" y="96"/>
                  </a:cubicBezTo>
                  <a:cubicBezTo>
                    <a:pt x="200" y="128"/>
                    <a:pt x="160" y="192"/>
                    <a:pt x="144" y="192"/>
                  </a:cubicBezTo>
                  <a:cubicBezTo>
                    <a:pt x="128" y="192"/>
                    <a:pt x="88" y="128"/>
                    <a:pt x="96" y="96"/>
                  </a:cubicBezTo>
                  <a:cubicBezTo>
                    <a:pt x="104" y="64"/>
                    <a:pt x="160" y="0"/>
                    <a:pt x="192" y="0"/>
                  </a:cubicBezTo>
                  <a:cubicBezTo>
                    <a:pt x="224" y="0"/>
                    <a:pt x="280" y="64"/>
                    <a:pt x="288" y="96"/>
                  </a:cubicBezTo>
                  <a:cubicBezTo>
                    <a:pt x="296" y="128"/>
                    <a:pt x="256" y="192"/>
                    <a:pt x="240" y="192"/>
                  </a:cubicBezTo>
                  <a:cubicBezTo>
                    <a:pt x="224" y="192"/>
                    <a:pt x="184" y="128"/>
                    <a:pt x="192" y="96"/>
                  </a:cubicBezTo>
                  <a:cubicBezTo>
                    <a:pt x="200" y="64"/>
                    <a:pt x="256" y="0"/>
                    <a:pt x="288" y="0"/>
                  </a:cubicBezTo>
                  <a:cubicBezTo>
                    <a:pt x="320" y="0"/>
                    <a:pt x="376" y="64"/>
                    <a:pt x="384" y="96"/>
                  </a:cubicBezTo>
                  <a:cubicBezTo>
                    <a:pt x="392" y="128"/>
                    <a:pt x="352" y="192"/>
                    <a:pt x="336" y="192"/>
                  </a:cubicBezTo>
                  <a:cubicBezTo>
                    <a:pt x="320" y="192"/>
                    <a:pt x="280" y="128"/>
                    <a:pt x="288" y="96"/>
                  </a:cubicBezTo>
                  <a:cubicBezTo>
                    <a:pt x="296" y="64"/>
                    <a:pt x="352" y="0"/>
                    <a:pt x="384" y="0"/>
                  </a:cubicBezTo>
                  <a:cubicBezTo>
                    <a:pt x="416" y="0"/>
                    <a:pt x="472" y="64"/>
                    <a:pt x="480" y="96"/>
                  </a:cubicBezTo>
                  <a:cubicBezTo>
                    <a:pt x="488" y="128"/>
                    <a:pt x="448" y="192"/>
                    <a:pt x="432" y="192"/>
                  </a:cubicBezTo>
                  <a:cubicBezTo>
                    <a:pt x="416" y="192"/>
                    <a:pt x="376" y="128"/>
                    <a:pt x="384" y="96"/>
                  </a:cubicBezTo>
                  <a:cubicBezTo>
                    <a:pt x="392" y="64"/>
                    <a:pt x="448" y="0"/>
                    <a:pt x="480" y="0"/>
                  </a:cubicBezTo>
                  <a:cubicBezTo>
                    <a:pt x="512" y="0"/>
                    <a:pt x="560" y="80"/>
                    <a:pt x="576" y="96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42" name="Line 62"/>
            <p:cNvSpPr>
              <a:spLocks noChangeShapeType="1"/>
            </p:cNvSpPr>
            <p:nvPr/>
          </p:nvSpPr>
          <p:spPr bwMode="auto">
            <a:xfrm>
              <a:off x="3648" y="177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43" name="Freeform 63"/>
          <p:cNvSpPr>
            <a:spLocks/>
          </p:cNvSpPr>
          <p:nvPr/>
        </p:nvSpPr>
        <p:spPr bwMode="auto">
          <a:xfrm>
            <a:off x="6234113" y="1809750"/>
            <a:ext cx="1123950" cy="460375"/>
          </a:xfrm>
          <a:custGeom>
            <a:avLst/>
            <a:gdLst/>
            <a:ahLst/>
            <a:cxnLst>
              <a:cxn ang="0">
                <a:pos x="181" y="290"/>
              </a:cxn>
              <a:cxn ang="0">
                <a:pos x="181" y="0"/>
              </a:cxn>
              <a:cxn ang="0">
                <a:pos x="0" y="0"/>
              </a:cxn>
            </a:cxnLst>
            <a:rect l="0" t="0" r="r" b="b"/>
            <a:pathLst>
              <a:path w="181" h="290">
                <a:moveTo>
                  <a:pt x="181" y="290"/>
                </a:moveTo>
                <a:lnTo>
                  <a:pt x="181" y="0"/>
                </a:lnTo>
                <a:lnTo>
                  <a:pt x="0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44" name="Freeform 64"/>
          <p:cNvSpPr>
            <a:spLocks/>
          </p:cNvSpPr>
          <p:nvPr/>
        </p:nvSpPr>
        <p:spPr bwMode="auto">
          <a:xfrm>
            <a:off x="5154613" y="3021013"/>
            <a:ext cx="2201862" cy="401637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1089" y="327"/>
              </a:cxn>
              <a:cxn ang="0">
                <a:pos x="1089" y="0"/>
              </a:cxn>
            </a:cxnLst>
            <a:rect l="0" t="0" r="r" b="b"/>
            <a:pathLst>
              <a:path w="1089" h="327">
                <a:moveTo>
                  <a:pt x="0" y="327"/>
                </a:moveTo>
                <a:lnTo>
                  <a:pt x="1089" y="327"/>
                </a:lnTo>
                <a:lnTo>
                  <a:pt x="108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45" name="Text Box 65"/>
          <p:cNvSpPr txBox="1">
            <a:spLocks noChangeArrowheads="1"/>
          </p:cNvSpPr>
          <p:nvPr/>
        </p:nvSpPr>
        <p:spPr bwMode="auto">
          <a:xfrm>
            <a:off x="4949825" y="1106488"/>
            <a:ext cx="47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L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20546" name="Line 66"/>
          <p:cNvSpPr>
            <a:spLocks noChangeShapeType="1"/>
          </p:cNvSpPr>
          <p:nvPr/>
        </p:nvSpPr>
        <p:spPr bwMode="auto">
          <a:xfrm>
            <a:off x="5043488" y="2128838"/>
            <a:ext cx="657225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47" name="Text Box 67"/>
          <p:cNvSpPr txBox="1">
            <a:spLocks noChangeArrowheads="1"/>
          </p:cNvSpPr>
          <p:nvPr/>
        </p:nvSpPr>
        <p:spPr bwMode="auto">
          <a:xfrm>
            <a:off x="5237163" y="2112963"/>
            <a:ext cx="409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FF3300"/>
                </a:solidFill>
                <a:latin typeface="Times New Roman" pitchFamily="18" charset="0"/>
              </a:rPr>
              <a:t>I</a:t>
            </a:r>
            <a:r>
              <a:rPr lang="en-US" sz="2400" baseline="-25000">
                <a:solidFill>
                  <a:srgbClr val="FF3300"/>
                </a:solidFill>
                <a:latin typeface="Times New Roman" pitchFamily="18" charset="0"/>
              </a:rPr>
              <a:t>L</a:t>
            </a:r>
          </a:p>
        </p:txBody>
      </p:sp>
      <p:graphicFrame>
        <p:nvGraphicFramePr>
          <p:cNvPr id="20549" name="Object 69"/>
          <p:cNvGraphicFramePr>
            <a:graphicFrameLocks noChangeAspect="1"/>
          </p:cNvGraphicFramePr>
          <p:nvPr/>
        </p:nvGraphicFramePr>
        <p:xfrm>
          <a:off x="609600" y="3733800"/>
          <a:ext cx="3073400" cy="187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275" name="Equation" r:id="rId4" imgW="1168200" imgH="711000" progId="Equation.DSMT4">
                  <p:embed/>
                </p:oleObj>
              </mc:Choice>
              <mc:Fallback>
                <p:oleObj name="Equation" r:id="rId4" imgW="1168200" imgH="7110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733800"/>
                        <a:ext cx="3073400" cy="1871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TextBox 75"/>
          <p:cNvSpPr txBox="1"/>
          <p:nvPr/>
        </p:nvSpPr>
        <p:spPr>
          <a:xfrm>
            <a:off x="3886200" y="4267200"/>
            <a:ext cx="5257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Is G diagonally dominant?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Is G strictly diagonally dominant?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Is G invertible?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Every node has DC path to ground?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Does the circuit has DC solution?</a:t>
            </a:r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Diagonally Dominant Matrices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4273550" y="1811338"/>
            <a:ext cx="679450" cy="17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rot="5400000">
            <a:off x="3716338" y="2543175"/>
            <a:ext cx="979488" cy="230187"/>
            <a:chOff x="2928" y="2256"/>
            <a:chExt cx="864" cy="144"/>
          </a:xfrm>
        </p:grpSpPr>
        <p:sp>
          <p:nvSpPr>
            <p:cNvPr id="20486" name="Line 6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7" name="Line 7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8" name="Line 8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9" name="Line 9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0" name="Line 10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1" name="Line 11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2" name="Line 12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3" name="Line 13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4" name="Line 14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5" name="Line 15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6" name="Line 16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497" name="Line 17"/>
          <p:cNvSpPr>
            <a:spLocks noChangeShapeType="1"/>
          </p:cNvSpPr>
          <p:nvPr/>
        </p:nvSpPr>
        <p:spPr bwMode="auto">
          <a:xfrm flipV="1">
            <a:off x="4191000" y="1825625"/>
            <a:ext cx="0" cy="4032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498" name="Freeform 18"/>
          <p:cNvSpPr>
            <a:spLocks/>
          </p:cNvSpPr>
          <p:nvPr/>
        </p:nvSpPr>
        <p:spPr bwMode="auto">
          <a:xfrm>
            <a:off x="2730500" y="1809750"/>
            <a:ext cx="1730375" cy="460375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0" y="0"/>
              </a:cxn>
              <a:cxn ang="0">
                <a:pos x="399" y="0"/>
              </a:cxn>
            </a:cxnLst>
            <a:rect l="0" t="0" r="r" b="b"/>
            <a:pathLst>
              <a:path w="399" h="327">
                <a:moveTo>
                  <a:pt x="0" y="327"/>
                </a:moveTo>
                <a:lnTo>
                  <a:pt x="0" y="0"/>
                </a:lnTo>
                <a:lnTo>
                  <a:pt x="39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00" name="Freeform 20"/>
          <p:cNvSpPr>
            <a:spLocks/>
          </p:cNvSpPr>
          <p:nvPr/>
        </p:nvSpPr>
        <p:spPr bwMode="auto">
          <a:xfrm>
            <a:off x="2730500" y="3076575"/>
            <a:ext cx="1495425" cy="346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8"/>
              </a:cxn>
              <a:cxn ang="0">
                <a:pos x="1198" y="218"/>
              </a:cxn>
              <a:cxn ang="0">
                <a:pos x="1198" y="0"/>
              </a:cxn>
            </a:cxnLst>
            <a:rect l="0" t="0" r="r" b="b"/>
            <a:pathLst>
              <a:path w="1198" h="218">
                <a:moveTo>
                  <a:pt x="0" y="0"/>
                </a:moveTo>
                <a:lnTo>
                  <a:pt x="0" y="218"/>
                </a:lnTo>
                <a:lnTo>
                  <a:pt x="1198" y="218"/>
                </a:lnTo>
                <a:lnTo>
                  <a:pt x="119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2543175" y="2227263"/>
            <a:ext cx="381000" cy="914400"/>
            <a:chOff x="1320" y="1725"/>
            <a:chExt cx="240" cy="576"/>
          </a:xfrm>
        </p:grpSpPr>
        <p:grpSp>
          <p:nvGrpSpPr>
            <p:cNvPr id="4" name="Group 23"/>
            <p:cNvGrpSpPr>
              <a:grpSpLocks/>
            </p:cNvGrpSpPr>
            <p:nvPr/>
          </p:nvGrpSpPr>
          <p:grpSpPr bwMode="auto">
            <a:xfrm>
              <a:off x="1320" y="1725"/>
              <a:ext cx="240" cy="576"/>
              <a:chOff x="4512" y="1008"/>
              <a:chExt cx="384" cy="960"/>
            </a:xfrm>
          </p:grpSpPr>
          <p:sp>
            <p:nvSpPr>
              <p:cNvPr id="20504" name="Oval 24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384" cy="384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5" name="Line 25"/>
              <p:cNvSpPr>
                <a:spLocks noChangeShapeType="1"/>
              </p:cNvSpPr>
              <p:nvPr/>
            </p:nvSpPr>
            <p:spPr bwMode="auto">
              <a:xfrm>
                <a:off x="4704" y="100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6" name="Line 26"/>
              <p:cNvSpPr>
                <a:spLocks noChangeShapeType="1"/>
              </p:cNvSpPr>
              <p:nvPr/>
            </p:nvSpPr>
            <p:spPr bwMode="auto">
              <a:xfrm>
                <a:off x="4704" y="168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507" name="Line 27"/>
            <p:cNvSpPr>
              <a:spLocks noChangeShapeType="1"/>
            </p:cNvSpPr>
            <p:nvPr/>
          </p:nvSpPr>
          <p:spPr bwMode="auto">
            <a:xfrm flipV="1">
              <a:off x="1436" y="1924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 rot="5400000">
            <a:off x="6788151" y="2203452"/>
            <a:ext cx="1055686" cy="306388"/>
            <a:chOff x="2928" y="2256"/>
            <a:chExt cx="864" cy="144"/>
          </a:xfrm>
        </p:grpSpPr>
        <p:sp>
          <p:nvSpPr>
            <p:cNvPr id="20509" name="Line 29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0" name="Line 30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1" name="Line 31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2" name="Line 32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3" name="Line 33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4" name="Line 34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5" name="Line 35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6" name="Line 36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7" name="Line 37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8" name="Line 38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9" name="Line 39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20" name="Text Box 40"/>
          <p:cNvSpPr txBox="1">
            <a:spLocks noChangeArrowheads="1"/>
          </p:cNvSpPr>
          <p:nvPr/>
        </p:nvSpPr>
        <p:spPr bwMode="auto">
          <a:xfrm>
            <a:off x="2108200" y="2541588"/>
            <a:ext cx="303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J</a:t>
            </a:r>
          </a:p>
        </p:txBody>
      </p:sp>
      <p:sp>
        <p:nvSpPr>
          <p:cNvPr id="20521" name="Text Box 41"/>
          <p:cNvSpPr txBox="1">
            <a:spLocks noChangeArrowheads="1"/>
          </p:cNvSpPr>
          <p:nvPr/>
        </p:nvSpPr>
        <p:spPr bwMode="auto">
          <a:xfrm>
            <a:off x="4354513" y="257651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g</a:t>
            </a:r>
            <a:r>
              <a:rPr lang="en-US" sz="2400" baseline="-25000">
                <a:latin typeface="Times New Roman" pitchFamily="18" charset="0"/>
              </a:rPr>
              <a:t>1</a:t>
            </a:r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5334000" y="3429000"/>
            <a:ext cx="457200" cy="384175"/>
            <a:chOff x="1755" y="2450"/>
            <a:chExt cx="288" cy="242"/>
          </a:xfrm>
        </p:grpSpPr>
        <p:grpSp>
          <p:nvGrpSpPr>
            <p:cNvPr id="7" name="Group 43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20524" name="Line 44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5" name="Line 45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6" name="Line 46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527" name="Line 47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20528" name="Text Box 48"/>
          <p:cNvSpPr txBox="1">
            <a:spLocks noChangeArrowheads="1"/>
          </p:cNvSpPr>
          <p:nvPr/>
        </p:nvSpPr>
        <p:spPr bwMode="auto">
          <a:xfrm>
            <a:off x="2503488" y="128905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1</a:t>
            </a:r>
          </a:p>
        </p:txBody>
      </p:sp>
      <p:sp>
        <p:nvSpPr>
          <p:cNvPr id="20529" name="Oval 49"/>
          <p:cNvSpPr>
            <a:spLocks noChangeArrowheads="1"/>
          </p:cNvSpPr>
          <p:nvPr/>
        </p:nvSpPr>
        <p:spPr bwMode="auto">
          <a:xfrm>
            <a:off x="2503488" y="1354138"/>
            <a:ext cx="352425" cy="3651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30" name="Text Box 50"/>
          <p:cNvSpPr txBox="1">
            <a:spLocks noChangeArrowheads="1"/>
          </p:cNvSpPr>
          <p:nvPr/>
        </p:nvSpPr>
        <p:spPr bwMode="auto">
          <a:xfrm>
            <a:off x="7315200" y="13716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2</a:t>
            </a:r>
          </a:p>
        </p:txBody>
      </p:sp>
      <p:sp>
        <p:nvSpPr>
          <p:cNvPr id="20531" name="Oval 51"/>
          <p:cNvSpPr>
            <a:spLocks noChangeArrowheads="1"/>
          </p:cNvSpPr>
          <p:nvPr/>
        </p:nvSpPr>
        <p:spPr bwMode="auto">
          <a:xfrm>
            <a:off x="7315200" y="1447800"/>
            <a:ext cx="352425" cy="3651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" name="Group 52"/>
          <p:cNvGrpSpPr>
            <a:grpSpLocks/>
          </p:cNvGrpSpPr>
          <p:nvPr/>
        </p:nvGrpSpPr>
        <p:grpSpPr bwMode="auto">
          <a:xfrm rot="5400000">
            <a:off x="5448299" y="2476503"/>
            <a:ext cx="1600201" cy="304800"/>
            <a:chOff x="2880" y="1296"/>
            <a:chExt cx="528" cy="192"/>
          </a:xfrm>
        </p:grpSpPr>
        <p:sp>
          <p:nvSpPr>
            <p:cNvPr id="20533" name="Line 53"/>
            <p:cNvSpPr>
              <a:spLocks noChangeShapeType="1"/>
            </p:cNvSpPr>
            <p:nvPr/>
          </p:nvSpPr>
          <p:spPr bwMode="auto">
            <a:xfrm>
              <a:off x="2880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4" name="Line 54"/>
            <p:cNvSpPr>
              <a:spLocks noChangeShapeType="1"/>
            </p:cNvSpPr>
            <p:nvPr/>
          </p:nvSpPr>
          <p:spPr bwMode="auto">
            <a:xfrm>
              <a:off x="3120" y="129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5" name="Freeform 55"/>
            <p:cNvSpPr>
              <a:spLocks/>
            </p:cNvSpPr>
            <p:nvPr/>
          </p:nvSpPr>
          <p:spPr bwMode="auto">
            <a:xfrm>
              <a:off x="3168" y="1296"/>
              <a:ext cx="48" cy="192"/>
            </a:xfrm>
            <a:custGeom>
              <a:avLst/>
              <a:gdLst/>
              <a:ahLst/>
              <a:cxnLst>
                <a:cxn ang="0">
                  <a:pos x="48" y="192"/>
                </a:cxn>
                <a:cxn ang="0">
                  <a:pos x="0" y="96"/>
                </a:cxn>
                <a:cxn ang="0">
                  <a:pos x="48" y="0"/>
                </a:cxn>
              </a:cxnLst>
              <a:rect l="0" t="0" r="r" b="b"/>
              <a:pathLst>
                <a:path w="48" h="192">
                  <a:moveTo>
                    <a:pt x="48" y="192"/>
                  </a:moveTo>
                  <a:cubicBezTo>
                    <a:pt x="24" y="160"/>
                    <a:pt x="0" y="128"/>
                    <a:pt x="0" y="96"/>
                  </a:cubicBezTo>
                  <a:cubicBezTo>
                    <a:pt x="0" y="64"/>
                    <a:pt x="40" y="16"/>
                    <a:pt x="48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6" name="Line 56"/>
            <p:cNvSpPr>
              <a:spLocks noChangeShapeType="1"/>
            </p:cNvSpPr>
            <p:nvPr/>
          </p:nvSpPr>
          <p:spPr bwMode="auto">
            <a:xfrm>
              <a:off x="3168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37" name="Text Box 57"/>
          <p:cNvSpPr txBox="1">
            <a:spLocks noChangeArrowheads="1"/>
          </p:cNvSpPr>
          <p:nvPr/>
        </p:nvSpPr>
        <p:spPr bwMode="auto">
          <a:xfrm>
            <a:off x="7620000" y="22098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g</a:t>
            </a:r>
            <a:r>
              <a:rPr lang="en-US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20538" name="Text Box 58"/>
          <p:cNvSpPr txBox="1">
            <a:spLocks noChangeArrowheads="1"/>
          </p:cNvSpPr>
          <p:nvPr/>
        </p:nvSpPr>
        <p:spPr bwMode="auto">
          <a:xfrm>
            <a:off x="5715000" y="2514600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C</a:t>
            </a:r>
            <a:r>
              <a:rPr lang="en-US" sz="2400" baseline="-25000" dirty="0">
                <a:latin typeface="Times New Roman" pitchFamily="18" charset="0"/>
              </a:rPr>
              <a:t>1</a:t>
            </a:r>
          </a:p>
        </p:txBody>
      </p:sp>
      <p:sp>
        <p:nvSpPr>
          <p:cNvPr id="20544" name="Freeform 64"/>
          <p:cNvSpPr>
            <a:spLocks/>
          </p:cNvSpPr>
          <p:nvPr/>
        </p:nvSpPr>
        <p:spPr bwMode="auto">
          <a:xfrm>
            <a:off x="4191001" y="2895601"/>
            <a:ext cx="3124200" cy="533400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1089" y="327"/>
              </a:cxn>
              <a:cxn ang="0">
                <a:pos x="1089" y="0"/>
              </a:cxn>
            </a:cxnLst>
            <a:rect l="0" t="0" r="r" b="b"/>
            <a:pathLst>
              <a:path w="1089" h="327">
                <a:moveTo>
                  <a:pt x="0" y="327"/>
                </a:moveTo>
                <a:lnTo>
                  <a:pt x="1089" y="327"/>
                </a:lnTo>
                <a:lnTo>
                  <a:pt x="1089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20545" name="Text Box 65"/>
          <p:cNvSpPr txBox="1">
            <a:spLocks noChangeArrowheads="1"/>
          </p:cNvSpPr>
          <p:nvPr/>
        </p:nvSpPr>
        <p:spPr bwMode="auto">
          <a:xfrm>
            <a:off x="4949825" y="1106488"/>
            <a:ext cx="4924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</a:t>
            </a:r>
            <a:r>
              <a:rPr lang="en-US" sz="2400" baseline="-25000" dirty="0" smtClean="0">
                <a:latin typeface="Times New Roman" pitchFamily="18" charset="0"/>
              </a:rPr>
              <a:t>2</a:t>
            </a:r>
            <a:endParaRPr lang="en-US" sz="2400" baseline="-25000" dirty="0">
              <a:latin typeface="Times New Roman" pitchFamily="18" charset="0"/>
            </a:endParaRPr>
          </a:p>
        </p:txBody>
      </p:sp>
      <p:graphicFrame>
        <p:nvGraphicFramePr>
          <p:cNvPr id="20549" name="Object 69"/>
          <p:cNvGraphicFramePr>
            <a:graphicFrameLocks noChangeAspect="1"/>
          </p:cNvGraphicFramePr>
          <p:nvPr/>
        </p:nvGraphicFramePr>
        <p:xfrm>
          <a:off x="709613" y="3733800"/>
          <a:ext cx="2873375" cy="187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299" name="Equation" r:id="rId4" imgW="1091880" imgH="711000" progId="Equation.DSMT4">
                  <p:embed/>
                </p:oleObj>
              </mc:Choice>
              <mc:Fallback>
                <p:oleObj name="Equation" r:id="rId4" imgW="1091880" imgH="7110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613" y="3733800"/>
                        <a:ext cx="2873375" cy="1871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TextBox 75"/>
          <p:cNvSpPr txBox="1"/>
          <p:nvPr/>
        </p:nvSpPr>
        <p:spPr>
          <a:xfrm>
            <a:off x="3886200" y="4267200"/>
            <a:ext cx="525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Every node has DC path to ground?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Is G invertible?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rgbClr val="40409E"/>
                </a:solidFill>
              </a:rPr>
              <a:t> Does the circuit has DC solution?</a:t>
            </a:r>
          </a:p>
          <a:p>
            <a:endParaRPr lang="en-US" dirty="0"/>
          </a:p>
        </p:txBody>
      </p:sp>
      <p:grpSp>
        <p:nvGrpSpPr>
          <p:cNvPr id="70" name="Group 52"/>
          <p:cNvGrpSpPr>
            <a:grpSpLocks/>
          </p:cNvGrpSpPr>
          <p:nvPr/>
        </p:nvGrpSpPr>
        <p:grpSpPr bwMode="auto">
          <a:xfrm rot="10800000">
            <a:off x="4952999" y="1676400"/>
            <a:ext cx="1219200" cy="304800"/>
            <a:chOff x="2880" y="1296"/>
            <a:chExt cx="528" cy="192"/>
          </a:xfrm>
        </p:grpSpPr>
        <p:sp>
          <p:nvSpPr>
            <p:cNvPr id="71" name="Line 53"/>
            <p:cNvSpPr>
              <a:spLocks noChangeShapeType="1"/>
            </p:cNvSpPr>
            <p:nvPr/>
          </p:nvSpPr>
          <p:spPr bwMode="auto">
            <a:xfrm>
              <a:off x="2880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" name="Line 54"/>
            <p:cNvSpPr>
              <a:spLocks noChangeShapeType="1"/>
            </p:cNvSpPr>
            <p:nvPr/>
          </p:nvSpPr>
          <p:spPr bwMode="auto">
            <a:xfrm>
              <a:off x="3120" y="129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3" name="Freeform 55"/>
            <p:cNvSpPr>
              <a:spLocks/>
            </p:cNvSpPr>
            <p:nvPr/>
          </p:nvSpPr>
          <p:spPr bwMode="auto">
            <a:xfrm>
              <a:off x="3168" y="1296"/>
              <a:ext cx="48" cy="192"/>
            </a:xfrm>
            <a:custGeom>
              <a:avLst/>
              <a:gdLst/>
              <a:ahLst/>
              <a:cxnLst>
                <a:cxn ang="0">
                  <a:pos x="48" y="192"/>
                </a:cxn>
                <a:cxn ang="0">
                  <a:pos x="0" y="96"/>
                </a:cxn>
                <a:cxn ang="0">
                  <a:pos x="48" y="0"/>
                </a:cxn>
              </a:cxnLst>
              <a:rect l="0" t="0" r="r" b="b"/>
              <a:pathLst>
                <a:path w="48" h="192">
                  <a:moveTo>
                    <a:pt x="48" y="192"/>
                  </a:moveTo>
                  <a:cubicBezTo>
                    <a:pt x="24" y="160"/>
                    <a:pt x="0" y="128"/>
                    <a:pt x="0" y="96"/>
                  </a:cubicBezTo>
                  <a:cubicBezTo>
                    <a:pt x="0" y="64"/>
                    <a:pt x="40" y="16"/>
                    <a:pt x="48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Line 56"/>
            <p:cNvSpPr>
              <a:spLocks noChangeShapeType="1"/>
            </p:cNvSpPr>
            <p:nvPr/>
          </p:nvSpPr>
          <p:spPr bwMode="auto">
            <a:xfrm>
              <a:off x="3168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5" name="Group 52"/>
          <p:cNvGrpSpPr>
            <a:grpSpLocks/>
          </p:cNvGrpSpPr>
          <p:nvPr/>
        </p:nvGrpSpPr>
        <p:grpSpPr bwMode="auto">
          <a:xfrm rot="10800000">
            <a:off x="6172199" y="1676400"/>
            <a:ext cx="1184275" cy="304800"/>
            <a:chOff x="2880" y="1296"/>
            <a:chExt cx="528" cy="192"/>
          </a:xfrm>
        </p:grpSpPr>
        <p:sp>
          <p:nvSpPr>
            <p:cNvPr id="77" name="Line 53"/>
            <p:cNvSpPr>
              <a:spLocks noChangeShapeType="1"/>
            </p:cNvSpPr>
            <p:nvPr/>
          </p:nvSpPr>
          <p:spPr bwMode="auto">
            <a:xfrm>
              <a:off x="2880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" name="Line 54"/>
            <p:cNvSpPr>
              <a:spLocks noChangeShapeType="1"/>
            </p:cNvSpPr>
            <p:nvPr/>
          </p:nvSpPr>
          <p:spPr bwMode="auto">
            <a:xfrm>
              <a:off x="3120" y="129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" name="Freeform 55"/>
            <p:cNvSpPr>
              <a:spLocks/>
            </p:cNvSpPr>
            <p:nvPr/>
          </p:nvSpPr>
          <p:spPr bwMode="auto">
            <a:xfrm>
              <a:off x="3168" y="1296"/>
              <a:ext cx="48" cy="192"/>
            </a:xfrm>
            <a:custGeom>
              <a:avLst/>
              <a:gdLst/>
              <a:ahLst/>
              <a:cxnLst>
                <a:cxn ang="0">
                  <a:pos x="48" y="192"/>
                </a:cxn>
                <a:cxn ang="0">
                  <a:pos x="0" y="96"/>
                </a:cxn>
                <a:cxn ang="0">
                  <a:pos x="48" y="0"/>
                </a:cxn>
              </a:cxnLst>
              <a:rect l="0" t="0" r="r" b="b"/>
              <a:pathLst>
                <a:path w="48" h="192">
                  <a:moveTo>
                    <a:pt x="48" y="192"/>
                  </a:moveTo>
                  <a:cubicBezTo>
                    <a:pt x="24" y="160"/>
                    <a:pt x="0" y="128"/>
                    <a:pt x="0" y="96"/>
                  </a:cubicBezTo>
                  <a:cubicBezTo>
                    <a:pt x="0" y="64"/>
                    <a:pt x="40" y="16"/>
                    <a:pt x="48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Line 56"/>
            <p:cNvSpPr>
              <a:spLocks noChangeShapeType="1"/>
            </p:cNvSpPr>
            <p:nvPr/>
          </p:nvSpPr>
          <p:spPr bwMode="auto">
            <a:xfrm>
              <a:off x="3168" y="139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1" name="Text Box 65"/>
          <p:cNvSpPr txBox="1">
            <a:spLocks noChangeArrowheads="1"/>
          </p:cNvSpPr>
          <p:nvPr/>
        </p:nvSpPr>
        <p:spPr bwMode="auto">
          <a:xfrm>
            <a:off x="6553200" y="1143000"/>
            <a:ext cx="4924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</a:t>
            </a:r>
            <a:r>
              <a:rPr lang="en-US" baseline="-25000" dirty="0" smtClean="0"/>
              <a:t>3</a:t>
            </a:r>
            <a:endParaRPr lang="en-US" sz="2400" baseline="-25000" dirty="0">
              <a:latin typeface="Times New Roman" pitchFamily="18" charset="0"/>
            </a:endParaRPr>
          </a:p>
        </p:txBody>
      </p:sp>
      <p:sp>
        <p:nvSpPr>
          <p:cNvPr id="82" name="Text Box 50"/>
          <p:cNvSpPr txBox="1">
            <a:spLocks noChangeArrowheads="1"/>
          </p:cNvSpPr>
          <p:nvPr/>
        </p:nvSpPr>
        <p:spPr bwMode="auto">
          <a:xfrm>
            <a:off x="6096000" y="1295400"/>
            <a:ext cx="3385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3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83" name="Oval 51"/>
          <p:cNvSpPr>
            <a:spLocks noChangeArrowheads="1"/>
          </p:cNvSpPr>
          <p:nvPr/>
        </p:nvSpPr>
        <p:spPr bwMode="auto">
          <a:xfrm>
            <a:off x="6096000" y="1371600"/>
            <a:ext cx="352425" cy="3651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8FE64-6467-4D3F-AB1E-16F5C79D7763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626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066800"/>
            <a:ext cx="6172199" cy="464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362200" y="609600"/>
            <a:ext cx="39260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Inversion of a Random Matrix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038600" y="5562600"/>
            <a:ext cx="15240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 rot="16200000">
            <a:off x="-302567" y="2817167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CPU Time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2E8B3-F81D-45ED-A8E4-29A48DBFAA5F}" type="slidenum">
              <a:rPr lang="en-US"/>
              <a:pPr/>
              <a:t>15</a:t>
            </a:fld>
            <a:endParaRPr lang="en-US"/>
          </a:p>
        </p:txBody>
      </p:sp>
      <p:pic>
        <p:nvPicPr>
          <p:cNvPr id="4577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81000"/>
            <a:ext cx="8305800" cy="583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7731" name="Text Box 3"/>
          <p:cNvSpPr txBox="1">
            <a:spLocks noChangeArrowheads="1"/>
          </p:cNvSpPr>
          <p:nvPr/>
        </p:nvSpPr>
        <p:spPr bwMode="auto">
          <a:xfrm>
            <a:off x="3657600" y="152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MATRIX      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FF1B4-4F17-4981-B795-1A57DE87DF91}" type="slidenum">
              <a:rPr lang="en-US"/>
              <a:pPr/>
              <a:t>16</a:t>
            </a:fld>
            <a:endParaRPr lang="en-US"/>
          </a:p>
        </p:txBody>
      </p:sp>
      <p:pic>
        <p:nvPicPr>
          <p:cNvPr id="4587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804863"/>
            <a:ext cx="8077200" cy="567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8756" name="Text Box 4"/>
          <p:cNvSpPr txBox="1">
            <a:spLocks noChangeArrowheads="1"/>
          </p:cNvSpPr>
          <p:nvPr/>
        </p:nvSpPr>
        <p:spPr bwMode="auto">
          <a:xfrm>
            <a:off x="3505200" y="533400"/>
            <a:ext cx="312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B=inv(A)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8905-F4E6-4860-A2AD-D9988E458CEF}" type="slidenum">
              <a:rPr lang="en-US"/>
              <a:pPr/>
              <a:t>17</a:t>
            </a:fld>
            <a:endParaRPr lang="en-US"/>
          </a:p>
        </p:txBody>
      </p:sp>
      <p:sp>
        <p:nvSpPr>
          <p:cNvPr id="492547" name="Text Box 3"/>
          <p:cNvSpPr txBox="1">
            <a:spLocks noChangeArrowheads="1"/>
          </p:cNvSpPr>
          <p:nvPr/>
        </p:nvSpPr>
        <p:spPr bwMode="auto">
          <a:xfrm>
            <a:off x="533400" y="533400"/>
            <a:ext cx="26670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Matrix A</a:t>
            </a:r>
          </a:p>
          <a:p>
            <a:pPr>
              <a:spcBef>
                <a:spcPct val="50000"/>
              </a:spcBef>
            </a:pPr>
            <a:r>
              <a:rPr lang="en-US"/>
              <a:t>Sparsity=89.47%</a:t>
            </a:r>
          </a:p>
        </p:txBody>
      </p:sp>
      <p:pic>
        <p:nvPicPr>
          <p:cNvPr id="4925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600200"/>
            <a:ext cx="64770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B7157-B061-4F33-A79E-DC8C5BD43798}" type="slidenum">
              <a:rPr lang="en-US"/>
              <a:pPr/>
              <a:t>18</a:t>
            </a:fld>
            <a:endParaRPr lang="en-US"/>
          </a:p>
        </p:txBody>
      </p:sp>
      <p:pic>
        <p:nvPicPr>
          <p:cNvPr id="4935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1657350"/>
            <a:ext cx="6407150" cy="450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93571" name="Text Box 3"/>
          <p:cNvSpPr txBox="1">
            <a:spLocks noChangeArrowheads="1"/>
          </p:cNvSpPr>
          <p:nvPr/>
        </p:nvSpPr>
        <p:spPr bwMode="auto">
          <a:xfrm>
            <a:off x="381000" y="228600"/>
            <a:ext cx="29718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Inverse (A)</a:t>
            </a:r>
          </a:p>
          <a:p>
            <a:pPr>
              <a:spcBef>
                <a:spcPct val="50000"/>
              </a:spcBef>
            </a:pPr>
            <a:r>
              <a:rPr lang="en-US"/>
              <a:t>Sparsity=0%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A7E5-B34B-4B68-89C5-44BA63C6064B}" type="slidenum">
              <a:rPr lang="en-US"/>
              <a:pPr/>
              <a:t>19</a:t>
            </a:fld>
            <a:endParaRPr lang="en-US"/>
          </a:p>
        </p:txBody>
      </p:sp>
      <p:pic>
        <p:nvPicPr>
          <p:cNvPr id="5734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64770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3445" name="Text Box 5"/>
          <p:cNvSpPr txBox="1">
            <a:spLocks noChangeArrowheads="1"/>
          </p:cNvSpPr>
          <p:nvPr/>
        </p:nvSpPr>
        <p:spPr bwMode="auto">
          <a:xfrm>
            <a:off x="1828800" y="381000"/>
            <a:ext cx="41148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</a:t>
            </a:r>
          </a:p>
          <a:p>
            <a:pPr>
              <a:spcBef>
                <a:spcPct val="50000"/>
              </a:spcBef>
            </a:pPr>
            <a:r>
              <a:rPr lang="en-US"/>
              <a:t>Sparsity: 85%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9A1B2-E904-4A60-AE80-AC6EB20E60AA}" type="slidenum">
              <a:rPr lang="en-US"/>
              <a:pPr/>
              <a:t>20</a:t>
            </a:fld>
            <a:endParaRPr lang="en-US"/>
          </a:p>
        </p:txBody>
      </p:sp>
      <p:pic>
        <p:nvPicPr>
          <p:cNvPr id="5744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62484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4469" name="Rectangle 5"/>
          <p:cNvSpPr>
            <a:spLocks noChangeArrowheads="1"/>
          </p:cNvSpPr>
          <p:nvPr/>
        </p:nvSpPr>
        <p:spPr bwMode="auto">
          <a:xfrm>
            <a:off x="1600200" y="381000"/>
            <a:ext cx="4572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solidFill>
                  <a:schemeClr val="hlink"/>
                </a:solidFill>
              </a:rPr>
              <a:t>inv(A)</a:t>
            </a:r>
          </a:p>
          <a:p>
            <a:r>
              <a:rPr lang="en-US">
                <a:solidFill>
                  <a:schemeClr val="hlink"/>
                </a:solidFill>
              </a:rPr>
              <a:t>Sparsity: 27%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F70D2-08E9-4A06-99A1-682043E46FE4}" type="slidenum">
              <a:rPr lang="en-US"/>
              <a:pPr/>
              <a:t>21</a:t>
            </a:fld>
            <a:endParaRPr lang="en-US"/>
          </a:p>
        </p:txBody>
      </p:sp>
      <p:sp>
        <p:nvSpPr>
          <p:cNvPr id="580615" name="Rectangle 7"/>
          <p:cNvSpPr>
            <a:spLocks noChangeArrowheads="1"/>
          </p:cNvSpPr>
          <p:nvPr/>
        </p:nvSpPr>
        <p:spPr bwMode="auto">
          <a:xfrm>
            <a:off x="838200" y="152400"/>
            <a:ext cx="2362200" cy="76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5806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990600"/>
            <a:ext cx="65532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0614" name="Text Box 6"/>
          <p:cNvSpPr txBox="1">
            <a:spLocks noChangeArrowheads="1"/>
          </p:cNvSpPr>
          <p:nvPr/>
        </p:nvSpPr>
        <p:spPr bwMode="auto">
          <a:xfrm>
            <a:off x="914400" y="3048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Sparsity= 95%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BF67F-587B-4D7D-A23D-F61FAC348934}" type="slidenum">
              <a:rPr lang="en-US"/>
              <a:pPr/>
              <a:t>22</a:t>
            </a:fld>
            <a:endParaRPr lang="en-US"/>
          </a:p>
        </p:txBody>
      </p:sp>
      <p:pic>
        <p:nvPicPr>
          <p:cNvPr id="5826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514350"/>
            <a:ext cx="81534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2661" name="Rectangle 5"/>
          <p:cNvSpPr>
            <a:spLocks noChangeArrowheads="1"/>
          </p:cNvSpPr>
          <p:nvPr/>
        </p:nvSpPr>
        <p:spPr bwMode="auto">
          <a:xfrm>
            <a:off x="838200" y="152400"/>
            <a:ext cx="2362200" cy="76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2662" name="Text Box 6"/>
          <p:cNvSpPr txBox="1">
            <a:spLocks noChangeArrowheads="1"/>
          </p:cNvSpPr>
          <p:nvPr/>
        </p:nvSpPr>
        <p:spPr bwMode="auto">
          <a:xfrm>
            <a:off x="914400" y="3048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Sparsity= 62%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99C88-6D09-4C99-AC77-85B6D7F5A01E}" type="slidenum">
              <a:rPr lang="en-US"/>
              <a:pPr/>
              <a:t>23</a:t>
            </a:fld>
            <a:endParaRPr lang="en-US"/>
          </a:p>
        </p:txBody>
      </p:sp>
      <p:pic>
        <p:nvPicPr>
          <p:cNvPr id="5816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762000"/>
            <a:ext cx="71628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1637" name="Rectangle 5"/>
          <p:cNvSpPr>
            <a:spLocks noChangeArrowheads="1"/>
          </p:cNvSpPr>
          <p:nvPr/>
        </p:nvSpPr>
        <p:spPr bwMode="auto">
          <a:xfrm>
            <a:off x="838200" y="152400"/>
            <a:ext cx="2362200" cy="76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1638" name="Text Box 6"/>
          <p:cNvSpPr txBox="1">
            <a:spLocks noChangeArrowheads="1"/>
          </p:cNvSpPr>
          <p:nvPr/>
        </p:nvSpPr>
        <p:spPr bwMode="auto">
          <a:xfrm>
            <a:off x="914400" y="3048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Sparsity= 95%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6794-1C4C-4ED8-AAAB-AC19D15EC87F}" type="slidenum">
              <a:rPr lang="en-US"/>
              <a:pPr/>
              <a:t>24</a:t>
            </a:fld>
            <a:endParaRPr lang="en-US"/>
          </a:p>
        </p:txBody>
      </p:sp>
      <p:pic>
        <p:nvPicPr>
          <p:cNvPr id="5836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00050"/>
            <a:ext cx="7848600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3685" name="Rectangle 5"/>
          <p:cNvSpPr>
            <a:spLocks noChangeArrowheads="1"/>
          </p:cNvSpPr>
          <p:nvPr/>
        </p:nvSpPr>
        <p:spPr bwMode="auto">
          <a:xfrm>
            <a:off x="533400" y="0"/>
            <a:ext cx="2362200" cy="76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3686" name="Text Box 6"/>
          <p:cNvSpPr txBox="1">
            <a:spLocks noChangeArrowheads="1"/>
          </p:cNvSpPr>
          <p:nvPr/>
        </p:nvSpPr>
        <p:spPr bwMode="auto">
          <a:xfrm>
            <a:off x="533400" y="1524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Sparsity= 86%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6F964-54C1-4EB0-BB5B-0760D50075A9}" type="slidenum">
              <a:rPr lang="en-US"/>
              <a:pPr/>
              <a:t>25</a:t>
            </a:fld>
            <a:endParaRPr lang="en-US"/>
          </a:p>
        </p:txBody>
      </p:sp>
      <p:pic>
        <p:nvPicPr>
          <p:cNvPr id="5847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857250"/>
            <a:ext cx="69342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4709" name="Rectangle 5"/>
          <p:cNvSpPr>
            <a:spLocks noChangeArrowheads="1"/>
          </p:cNvSpPr>
          <p:nvPr/>
        </p:nvSpPr>
        <p:spPr bwMode="auto">
          <a:xfrm>
            <a:off x="533400" y="152400"/>
            <a:ext cx="2362200" cy="76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4710" name="Text Box 6"/>
          <p:cNvSpPr txBox="1">
            <a:spLocks noChangeArrowheads="1"/>
          </p:cNvSpPr>
          <p:nvPr/>
        </p:nvSpPr>
        <p:spPr bwMode="auto">
          <a:xfrm>
            <a:off x="533400" y="1524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Sparsity= 99.8%</a:t>
            </a:r>
          </a:p>
        </p:txBody>
      </p:sp>
      <p:sp>
        <p:nvSpPr>
          <p:cNvPr id="584711" name="Rectangle 7"/>
          <p:cNvSpPr>
            <a:spLocks noChangeArrowheads="1"/>
          </p:cNvSpPr>
          <p:nvPr/>
        </p:nvSpPr>
        <p:spPr bwMode="auto">
          <a:xfrm>
            <a:off x="4038600" y="304800"/>
            <a:ext cx="1684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MATRIX 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3F96A-8355-4A95-9FC7-6D6219AE3C92}" type="slidenum">
              <a:rPr lang="en-US"/>
              <a:pPr/>
              <a:t>26</a:t>
            </a:fld>
            <a:endParaRPr lang="en-US"/>
          </a:p>
        </p:txBody>
      </p:sp>
      <p:pic>
        <p:nvPicPr>
          <p:cNvPr id="5857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33450"/>
            <a:ext cx="723900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5733" name="Rectangle 5"/>
          <p:cNvSpPr>
            <a:spLocks noChangeArrowheads="1"/>
          </p:cNvSpPr>
          <p:nvPr/>
        </p:nvSpPr>
        <p:spPr bwMode="auto">
          <a:xfrm>
            <a:off x="533400" y="152400"/>
            <a:ext cx="2362200" cy="76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5734" name="Text Box 6"/>
          <p:cNvSpPr txBox="1">
            <a:spLocks noChangeArrowheads="1"/>
          </p:cNvSpPr>
          <p:nvPr/>
        </p:nvSpPr>
        <p:spPr bwMode="auto">
          <a:xfrm>
            <a:off x="533400" y="1524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Sparsity= 99.8%</a:t>
            </a:r>
          </a:p>
        </p:txBody>
      </p:sp>
      <p:sp>
        <p:nvSpPr>
          <p:cNvPr id="585735" name="Text Box 7"/>
          <p:cNvSpPr txBox="1">
            <a:spLocks noChangeArrowheads="1"/>
          </p:cNvSpPr>
          <p:nvPr/>
        </p:nvSpPr>
        <p:spPr bwMode="auto">
          <a:xfrm>
            <a:off x="4114800" y="228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MATRIX 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9DE6A-D3DE-4258-B6E8-783FEE3491FB}" type="slidenum">
              <a:rPr lang="en-US"/>
              <a:pPr/>
              <a:t>27</a:t>
            </a:fld>
            <a:endParaRPr lang="en-US"/>
          </a:p>
        </p:txBody>
      </p:sp>
      <p:sp>
        <p:nvSpPr>
          <p:cNvPr id="586756" name="Rectangle 4"/>
          <p:cNvSpPr>
            <a:spLocks noChangeArrowheads="1"/>
          </p:cNvSpPr>
          <p:nvPr/>
        </p:nvSpPr>
        <p:spPr bwMode="auto">
          <a:xfrm>
            <a:off x="4038600" y="457200"/>
            <a:ext cx="2414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MATRIX C=A*B</a:t>
            </a:r>
          </a:p>
        </p:txBody>
      </p:sp>
      <p:pic>
        <p:nvPicPr>
          <p:cNvPr id="58675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1352550"/>
            <a:ext cx="5181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6758" name="Text Box 6"/>
          <p:cNvSpPr txBox="1">
            <a:spLocks noChangeArrowheads="1"/>
          </p:cNvSpPr>
          <p:nvPr/>
        </p:nvSpPr>
        <p:spPr bwMode="auto">
          <a:xfrm>
            <a:off x="76200" y="2514600"/>
            <a:ext cx="3124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u="sng"/>
              <a:t>CPU Time:</a:t>
            </a:r>
          </a:p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Full= 132.55 Second</a:t>
            </a:r>
            <a:r>
              <a:rPr lang="en-US"/>
              <a:t> </a:t>
            </a:r>
          </a:p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Sparse= 0.046 Second</a:t>
            </a:r>
          </a:p>
          <a:p>
            <a:pPr>
              <a:spcBef>
                <a:spcPct val="50000"/>
              </a:spcBef>
            </a:pPr>
            <a:r>
              <a:rPr lang="en-US">
                <a:solidFill>
                  <a:schemeClr val="hlink"/>
                </a:solidFill>
              </a:rPr>
              <a:t>Speed-up= 2881:1</a:t>
            </a:r>
          </a:p>
          <a:p>
            <a:pPr>
              <a:spcBef>
                <a:spcPct val="50000"/>
              </a:spcBef>
            </a:pPr>
            <a:endParaRPr lang="en-US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86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675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FB61B-7782-4BB6-BB72-45D131D538E5}" type="slidenum">
              <a:rPr lang="en-US"/>
              <a:pPr/>
              <a:t>28</a:t>
            </a:fld>
            <a:endParaRPr lang="en-US"/>
          </a:p>
        </p:txBody>
      </p:sp>
      <p:sp>
        <p:nvSpPr>
          <p:cNvPr id="590852" name="Rectangle 4"/>
          <p:cNvSpPr>
            <a:spLocks noChangeArrowheads="1"/>
          </p:cNvSpPr>
          <p:nvPr/>
        </p:nvSpPr>
        <p:spPr bwMode="auto">
          <a:xfrm>
            <a:off x="838200" y="381000"/>
            <a:ext cx="7696200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u="sng">
                <a:solidFill>
                  <a:srgbClr val="0000FF"/>
                </a:solidFill>
              </a:rPr>
              <a:t>CPU Time for multiplying two matrices</a:t>
            </a:r>
          </a:p>
          <a:p>
            <a:endParaRPr lang="en-US">
              <a:solidFill>
                <a:schemeClr val="hlink"/>
              </a:solidFill>
            </a:endParaRPr>
          </a:p>
          <a:p>
            <a:r>
              <a:rPr lang="en-US" b="1" i="1" u="sng"/>
              <a:t>5000x5000 Matrix</a:t>
            </a:r>
          </a:p>
          <a:p>
            <a:endParaRPr lang="en-US"/>
          </a:p>
          <a:p>
            <a:r>
              <a:rPr lang="en-US">
                <a:solidFill>
                  <a:schemeClr val="hlink"/>
                </a:solidFill>
              </a:rPr>
              <a:t>Full= 132.55 seconds</a:t>
            </a:r>
            <a:endParaRPr lang="en-US"/>
          </a:p>
          <a:p>
            <a:r>
              <a:rPr lang="en-US">
                <a:solidFill>
                  <a:srgbClr val="0000FF"/>
                </a:solidFill>
              </a:rPr>
              <a:t>Sparse= 0.046 seconds</a:t>
            </a:r>
          </a:p>
          <a:p>
            <a:r>
              <a:rPr lang="en-US" b="1">
                <a:solidFill>
                  <a:schemeClr val="hlink"/>
                </a:solidFill>
              </a:rPr>
              <a:t>Speed-up= 2881:1</a:t>
            </a:r>
          </a:p>
          <a:p>
            <a:endParaRPr lang="en-US" b="1">
              <a:solidFill>
                <a:schemeClr val="hlink"/>
              </a:solidFill>
            </a:endParaRPr>
          </a:p>
          <a:p>
            <a:r>
              <a:rPr lang="en-US" b="1" i="1" u="sng"/>
              <a:t>10,000x10,000 Matrix</a:t>
            </a:r>
          </a:p>
          <a:p>
            <a:endParaRPr lang="en-US" b="1"/>
          </a:p>
          <a:p>
            <a:r>
              <a:rPr lang="en-US">
                <a:solidFill>
                  <a:schemeClr val="hlink"/>
                </a:solidFill>
              </a:rPr>
              <a:t>Full= 17.7 minutes</a:t>
            </a:r>
            <a:endParaRPr lang="en-US"/>
          </a:p>
          <a:p>
            <a:r>
              <a:rPr lang="en-US">
                <a:solidFill>
                  <a:srgbClr val="0000FF"/>
                </a:solidFill>
              </a:rPr>
              <a:t>Sparse= 0.1 seconds</a:t>
            </a:r>
          </a:p>
          <a:p>
            <a:r>
              <a:rPr lang="en-US" b="1">
                <a:solidFill>
                  <a:schemeClr val="hlink"/>
                </a:solidFill>
              </a:rPr>
              <a:t>Speed-up= 10,604:1</a:t>
            </a:r>
          </a:p>
          <a:p>
            <a:endParaRPr lang="en-US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B5D89-9F4D-4E28-9587-B7ED3E79AB6B}" type="slidenum">
              <a:rPr lang="en-US"/>
              <a:pPr/>
              <a:t>29</a:t>
            </a:fld>
            <a:endParaRPr lang="en-US"/>
          </a:p>
        </p:txBody>
      </p:sp>
      <p:sp>
        <p:nvSpPr>
          <p:cNvPr id="46285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 dirty="0">
                <a:solidFill>
                  <a:srgbClr val="FF0303"/>
                </a:solidFill>
                <a:latin typeface="Arial" charset="0"/>
              </a:rPr>
              <a:t>LU </a:t>
            </a:r>
            <a:r>
              <a:rPr lang="en-US" sz="4000" b="1" dirty="0" smtClean="0">
                <a:solidFill>
                  <a:srgbClr val="FF0303"/>
                </a:solidFill>
                <a:latin typeface="Arial" charset="0"/>
              </a:rPr>
              <a:t>Decomposition</a:t>
            </a:r>
            <a:endParaRPr lang="en-US" sz="40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46285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71" name="Object 70"/>
          <p:cNvGraphicFramePr>
            <a:graphicFrameLocks noChangeAspect="1"/>
          </p:cNvGraphicFramePr>
          <p:nvPr/>
        </p:nvGraphicFramePr>
        <p:xfrm>
          <a:off x="990600" y="1295400"/>
          <a:ext cx="3268663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354" name="Equation" r:id="rId4" imgW="1346040" imgH="711000" progId="Equation.DSMT4">
                  <p:embed/>
                </p:oleObj>
              </mc:Choice>
              <mc:Fallback>
                <p:oleObj name="Equation" r:id="rId4" imgW="1346040" imgH="71100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295400"/>
                        <a:ext cx="3268663" cy="172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8" name="Group 77"/>
          <p:cNvGrpSpPr/>
          <p:nvPr/>
        </p:nvGrpSpPr>
        <p:grpSpPr>
          <a:xfrm>
            <a:off x="4514850" y="1371600"/>
            <a:ext cx="3409950" cy="2214265"/>
            <a:chOff x="4514850" y="1371600"/>
            <a:chExt cx="3409950" cy="2214265"/>
          </a:xfrm>
        </p:grpSpPr>
        <p:graphicFrame>
          <p:nvGraphicFramePr>
            <p:cNvPr id="72" name="Object 71"/>
            <p:cNvGraphicFramePr>
              <a:graphicFrameLocks noChangeAspect="1"/>
            </p:cNvGraphicFramePr>
            <p:nvPr/>
          </p:nvGraphicFramePr>
          <p:xfrm>
            <a:off x="4514850" y="3340100"/>
            <a:ext cx="114300" cy="177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4355" name="Equation" r:id="rId6" imgW="114120" imgH="177480" progId="Equation.DSMT4">
                    <p:embed/>
                  </p:oleObj>
                </mc:Choice>
                <mc:Fallback>
                  <p:oleObj name="Equation" r:id="rId6" imgW="114120" imgH="177480" progId="Equation.DSMT4">
                    <p:embed/>
                    <p:pic>
                      <p:nvPicPr>
                        <p:cNvPr id="0" name="Picture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4850" y="3340100"/>
                          <a:ext cx="114300" cy="1778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4352" name="Object 32"/>
            <p:cNvGraphicFramePr>
              <a:graphicFrameLocks noChangeAspect="1"/>
            </p:cNvGraphicFramePr>
            <p:nvPr/>
          </p:nvGraphicFramePr>
          <p:xfrm>
            <a:off x="5943600" y="1371600"/>
            <a:ext cx="1658711" cy="1752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4356" name="Equation" r:id="rId8" imgW="672840" imgH="711000" progId="Equation.DSMT4">
                    <p:embed/>
                  </p:oleObj>
                </mc:Choice>
                <mc:Fallback>
                  <p:oleObj name="Equation" r:id="rId8" imgW="672840" imgH="711000" progId="Equation.DSMT4">
                    <p:embed/>
                    <p:pic>
                      <p:nvPicPr>
                        <p:cNvPr id="0" name="Picture 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43600" y="1371600"/>
                          <a:ext cx="1658711" cy="1752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6" name="Down Arrow 75"/>
            <p:cNvSpPr/>
            <p:nvPr/>
          </p:nvSpPr>
          <p:spPr bwMode="auto">
            <a:xfrm>
              <a:off x="4953000" y="1676400"/>
              <a:ext cx="381000" cy="1295400"/>
            </a:xfrm>
            <a:prstGeom prst="downArrow">
              <a:avLst/>
            </a:prstGeom>
            <a:solidFill>
              <a:srgbClr val="0000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4572000" y="3124200"/>
              <a:ext cx="3352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40409E"/>
                  </a:solidFill>
                </a:rPr>
                <a:t>Forward Substitution  FS </a:t>
              </a:r>
              <a:endParaRPr lang="en-US" dirty="0">
                <a:solidFill>
                  <a:srgbClr val="40409E"/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1371600" y="3810000"/>
            <a:ext cx="7162800" cy="2366665"/>
            <a:chOff x="1371600" y="3810000"/>
            <a:chExt cx="7162800" cy="2366665"/>
          </a:xfrm>
        </p:grpSpPr>
        <p:graphicFrame>
          <p:nvGraphicFramePr>
            <p:cNvPr id="79" name="Object 78"/>
            <p:cNvGraphicFramePr>
              <a:graphicFrameLocks noChangeAspect="1"/>
            </p:cNvGraphicFramePr>
            <p:nvPr/>
          </p:nvGraphicFramePr>
          <p:xfrm>
            <a:off x="1371600" y="3886200"/>
            <a:ext cx="5687786" cy="167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4357" name="Equation" r:id="rId10" imgW="2412720" imgH="711000" progId="Equation.DSMT4">
                    <p:embed/>
                  </p:oleObj>
                </mc:Choice>
                <mc:Fallback>
                  <p:oleObj name="Equation" r:id="rId10" imgW="2412720" imgH="711000" progId="Equation.DSMT4">
                    <p:embed/>
                    <p:pic>
                      <p:nvPicPr>
                        <p:cNvPr id="0" name="Picture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1600" y="3886200"/>
                          <a:ext cx="5687786" cy="1676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0" name="TextBox 79"/>
            <p:cNvSpPr txBox="1"/>
            <p:nvPr/>
          </p:nvSpPr>
          <p:spPr>
            <a:xfrm>
              <a:off x="4648200" y="5715000"/>
              <a:ext cx="3886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40409E"/>
                  </a:solidFill>
                </a:rPr>
                <a:t>Backward Substitution  BS </a:t>
              </a:r>
              <a:endParaRPr lang="en-US" dirty="0">
                <a:solidFill>
                  <a:srgbClr val="40409E"/>
                </a:solidFill>
              </a:endParaRPr>
            </a:p>
          </p:txBody>
        </p:sp>
        <p:sp>
          <p:nvSpPr>
            <p:cNvPr id="81" name="Up Arrow 80"/>
            <p:cNvSpPr/>
            <p:nvPr/>
          </p:nvSpPr>
          <p:spPr bwMode="auto">
            <a:xfrm>
              <a:off x="4953000" y="3810000"/>
              <a:ext cx="304800" cy="1295400"/>
            </a:xfrm>
            <a:prstGeom prst="upArrow">
              <a:avLst/>
            </a:prstGeom>
            <a:solidFill>
              <a:srgbClr val="0000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B5D89-9F4D-4E28-9587-B7ED3E79AB6B}" type="slidenum">
              <a:rPr lang="en-US"/>
              <a:pPr/>
              <a:t>30</a:t>
            </a:fld>
            <a:endParaRPr lang="en-US"/>
          </a:p>
        </p:txBody>
      </p:sp>
      <p:sp>
        <p:nvSpPr>
          <p:cNvPr id="46285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LU Algorithm: Example</a:t>
            </a:r>
          </a:p>
        </p:txBody>
      </p:sp>
      <p:sp>
        <p:nvSpPr>
          <p:cNvPr id="46285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2852" name="AutoShape 4"/>
          <p:cNvSpPr>
            <a:spLocks noChangeArrowheads="1"/>
          </p:cNvSpPr>
          <p:nvPr/>
        </p:nvSpPr>
        <p:spPr bwMode="auto">
          <a:xfrm>
            <a:off x="2286000" y="1905000"/>
            <a:ext cx="5410200" cy="3429000"/>
          </a:xfrm>
          <a:prstGeom prst="bracketPair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62853" name="Object 5"/>
          <p:cNvGraphicFramePr>
            <a:graphicFrameLocks noChangeAspect="1"/>
          </p:cNvGraphicFramePr>
          <p:nvPr/>
        </p:nvGraphicFramePr>
        <p:xfrm>
          <a:off x="2743200" y="2133600"/>
          <a:ext cx="29686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18" name="Equation" r:id="rId4" imgW="126720" imgH="164880" progId="Equation.3">
                  <p:embed/>
                </p:oleObj>
              </mc:Choice>
              <mc:Fallback>
                <p:oleObj name="Equation" r:id="rId4" imgW="126720" imgH="1648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2133600"/>
                        <a:ext cx="296863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54" name="Object 6"/>
          <p:cNvGraphicFramePr>
            <a:graphicFrameLocks noChangeAspect="1"/>
          </p:cNvGraphicFramePr>
          <p:nvPr/>
        </p:nvGraphicFramePr>
        <p:xfrm>
          <a:off x="4419600" y="2119313"/>
          <a:ext cx="296863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19" name="Equation" r:id="rId6" imgW="126720" imgH="177480" progId="Equation.3">
                  <p:embed/>
                </p:oleObj>
              </mc:Choice>
              <mc:Fallback>
                <p:oleObj name="Equation" r:id="rId6" imgW="12672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2119313"/>
                        <a:ext cx="296863" cy="417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55" name="Object 7"/>
          <p:cNvGraphicFramePr>
            <a:graphicFrameLocks noChangeAspect="1"/>
          </p:cNvGraphicFramePr>
          <p:nvPr/>
        </p:nvGraphicFramePr>
        <p:xfrm>
          <a:off x="6248400" y="2133600"/>
          <a:ext cx="29686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0" name="Equation" r:id="rId8" imgW="126720" imgH="164880" progId="Equation.3">
                  <p:embed/>
                </p:oleObj>
              </mc:Choice>
              <mc:Fallback>
                <p:oleObj name="Equation" r:id="rId8" imgW="126720" imgH="1648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2133600"/>
                        <a:ext cx="296863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56" name="Object 8"/>
          <p:cNvGraphicFramePr>
            <a:graphicFrameLocks noChangeAspect="1"/>
          </p:cNvGraphicFramePr>
          <p:nvPr/>
        </p:nvGraphicFramePr>
        <p:xfrm>
          <a:off x="2743200" y="3109913"/>
          <a:ext cx="296863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1" name="Equation" r:id="rId10" imgW="126720" imgH="177480" progId="Equation.3">
                  <p:embed/>
                </p:oleObj>
              </mc:Choice>
              <mc:Fallback>
                <p:oleObj name="Equation" r:id="rId10" imgW="126720" imgH="177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109913"/>
                        <a:ext cx="296863" cy="415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57" name="Object 9"/>
          <p:cNvGraphicFramePr>
            <a:graphicFrameLocks noChangeAspect="1"/>
          </p:cNvGraphicFramePr>
          <p:nvPr/>
        </p:nvGraphicFramePr>
        <p:xfrm>
          <a:off x="4464050" y="3124200"/>
          <a:ext cx="20796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2" name="Equation" r:id="rId11" imgW="88560" imgH="164880" progId="Equation.3">
                  <p:embed/>
                </p:oleObj>
              </mc:Choice>
              <mc:Fallback>
                <p:oleObj name="Equation" r:id="rId11" imgW="8856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050" y="3124200"/>
                        <a:ext cx="207963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58" name="Object 10"/>
          <p:cNvGraphicFramePr>
            <a:graphicFrameLocks noChangeAspect="1"/>
          </p:cNvGraphicFramePr>
          <p:nvPr/>
        </p:nvGraphicFramePr>
        <p:xfrm>
          <a:off x="6248400" y="3124200"/>
          <a:ext cx="29686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3" name="Equation" r:id="rId13" imgW="126720" imgH="164880" progId="Equation.3">
                  <p:embed/>
                </p:oleObj>
              </mc:Choice>
              <mc:Fallback>
                <p:oleObj name="Equation" r:id="rId13" imgW="126720" imgH="1648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3124200"/>
                        <a:ext cx="296863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59" name="Object 11"/>
          <p:cNvGraphicFramePr>
            <a:graphicFrameLocks noChangeAspect="1"/>
          </p:cNvGraphicFramePr>
          <p:nvPr/>
        </p:nvGraphicFramePr>
        <p:xfrm>
          <a:off x="2787650" y="4267200"/>
          <a:ext cx="207963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4" name="Equation" r:id="rId14" imgW="88560" imgH="164880" progId="Equation.3">
                  <p:embed/>
                </p:oleObj>
              </mc:Choice>
              <mc:Fallback>
                <p:oleObj name="Equation" r:id="rId14" imgW="88560" imgH="1648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7650" y="4267200"/>
                        <a:ext cx="207963" cy="385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60" name="Object 12"/>
          <p:cNvGraphicFramePr>
            <a:graphicFrameLocks noChangeAspect="1"/>
          </p:cNvGraphicFramePr>
          <p:nvPr/>
        </p:nvGraphicFramePr>
        <p:xfrm>
          <a:off x="4419600" y="4267200"/>
          <a:ext cx="29686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5" name="Equation" r:id="rId15" imgW="126720" imgH="164880" progId="Equation.3">
                  <p:embed/>
                </p:oleObj>
              </mc:Choice>
              <mc:Fallback>
                <p:oleObj name="Equation" r:id="rId15" imgW="126720" imgH="1648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4267200"/>
                        <a:ext cx="296863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61" name="Object 13"/>
          <p:cNvGraphicFramePr>
            <a:graphicFrameLocks noChangeAspect="1"/>
          </p:cNvGraphicFramePr>
          <p:nvPr/>
        </p:nvGraphicFramePr>
        <p:xfrm>
          <a:off x="6248400" y="4252913"/>
          <a:ext cx="296863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6" name="Equation" r:id="rId16" imgW="126720" imgH="177480" progId="Equation.3">
                  <p:embed/>
                </p:oleObj>
              </mc:Choice>
              <mc:Fallback>
                <p:oleObj name="Equation" r:id="rId16" imgW="126720" imgH="1774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4252913"/>
                        <a:ext cx="296863" cy="417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2862" name="Line 14"/>
          <p:cNvSpPr>
            <a:spLocks noChangeShapeType="1"/>
          </p:cNvSpPr>
          <p:nvPr/>
        </p:nvSpPr>
        <p:spPr bwMode="auto">
          <a:xfrm>
            <a:off x="1905000" y="1600200"/>
            <a:ext cx="685800" cy="5334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62863" name="Text Box 15"/>
          <p:cNvSpPr txBox="1">
            <a:spLocks noChangeArrowheads="1"/>
          </p:cNvSpPr>
          <p:nvPr/>
        </p:nvSpPr>
        <p:spPr bwMode="auto">
          <a:xfrm>
            <a:off x="1127125" y="1182688"/>
            <a:ext cx="862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Pivot</a:t>
            </a:r>
          </a:p>
        </p:txBody>
      </p:sp>
      <p:sp>
        <p:nvSpPr>
          <p:cNvPr id="462864" name="Line 16"/>
          <p:cNvSpPr>
            <a:spLocks noChangeShapeType="1"/>
          </p:cNvSpPr>
          <p:nvPr/>
        </p:nvSpPr>
        <p:spPr bwMode="auto">
          <a:xfrm>
            <a:off x="3200400" y="2514600"/>
            <a:ext cx="533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62865" name="Line 17"/>
          <p:cNvSpPr>
            <a:spLocks noChangeShapeType="1"/>
          </p:cNvSpPr>
          <p:nvPr/>
        </p:nvSpPr>
        <p:spPr bwMode="auto">
          <a:xfrm>
            <a:off x="3733800" y="2819400"/>
            <a:ext cx="365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62866" name="Line 18"/>
          <p:cNvSpPr>
            <a:spLocks noChangeShapeType="1"/>
          </p:cNvSpPr>
          <p:nvPr/>
        </p:nvSpPr>
        <p:spPr bwMode="auto">
          <a:xfrm>
            <a:off x="3733800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462867" name="Object 19"/>
          <p:cNvGraphicFramePr>
            <a:graphicFrameLocks noChangeAspect="1"/>
          </p:cNvGraphicFramePr>
          <p:nvPr/>
        </p:nvGraphicFramePr>
        <p:xfrm>
          <a:off x="2667000" y="2971800"/>
          <a:ext cx="3556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7" name="Equation" r:id="rId18" imgW="152280" imgH="393480" progId="Equation.3">
                  <p:embed/>
                </p:oleObj>
              </mc:Choice>
              <mc:Fallback>
                <p:oleObj name="Equation" r:id="rId18" imgW="152280" imgH="39348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2971800"/>
                        <a:ext cx="355600" cy="920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68" name="Object 20"/>
          <p:cNvGraphicFramePr>
            <a:graphicFrameLocks noChangeAspect="1"/>
          </p:cNvGraphicFramePr>
          <p:nvPr/>
        </p:nvGraphicFramePr>
        <p:xfrm>
          <a:off x="2667000" y="4114800"/>
          <a:ext cx="357188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8" name="Equation" r:id="rId20" imgW="152280" imgH="393480" progId="Equation.3">
                  <p:embed/>
                </p:oleObj>
              </mc:Choice>
              <mc:Fallback>
                <p:oleObj name="Equation" r:id="rId20" imgW="152280" imgH="3934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4114800"/>
                        <a:ext cx="357188" cy="920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69" name="Object 21"/>
          <p:cNvGraphicFramePr>
            <a:graphicFrameLocks noChangeAspect="1"/>
          </p:cNvGraphicFramePr>
          <p:nvPr/>
        </p:nvGraphicFramePr>
        <p:xfrm>
          <a:off x="2743200" y="2133600"/>
          <a:ext cx="29686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29" name="Equation" r:id="rId22" imgW="126720" imgH="164880" progId="Equation.3">
                  <p:embed/>
                </p:oleObj>
              </mc:Choice>
              <mc:Fallback>
                <p:oleObj name="Equation" r:id="rId22" imgW="126720" imgH="16488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2133600"/>
                        <a:ext cx="296863" cy="387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2870" name="Group 22"/>
          <p:cNvGrpSpPr>
            <a:grpSpLocks/>
          </p:cNvGrpSpPr>
          <p:nvPr/>
        </p:nvGrpSpPr>
        <p:grpSpPr bwMode="auto">
          <a:xfrm>
            <a:off x="2590800" y="2971800"/>
            <a:ext cx="457200" cy="838200"/>
            <a:chOff x="768" y="2304"/>
            <a:chExt cx="288" cy="528"/>
          </a:xfrm>
        </p:grpSpPr>
        <p:sp>
          <p:nvSpPr>
            <p:cNvPr id="462871" name="Rectangle 23"/>
            <p:cNvSpPr>
              <a:spLocks noChangeArrowheads="1"/>
            </p:cNvSpPr>
            <p:nvPr/>
          </p:nvSpPr>
          <p:spPr bwMode="auto">
            <a:xfrm>
              <a:off x="768" y="2304"/>
              <a:ext cx="288" cy="5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872" name="Object 24"/>
            <p:cNvGraphicFramePr>
              <a:graphicFrameLocks noChangeAspect="1"/>
            </p:cNvGraphicFramePr>
            <p:nvPr/>
          </p:nvGraphicFramePr>
          <p:xfrm>
            <a:off x="816" y="2400"/>
            <a:ext cx="187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30" name="Equation" r:id="rId24" imgW="126720" imgH="177480" progId="Equation.3">
                    <p:embed/>
                  </p:oleObj>
                </mc:Choice>
                <mc:Fallback>
                  <p:oleObj name="Equation" r:id="rId24" imgW="126720" imgH="177480" progId="Equation.3">
                    <p:embed/>
                    <p:pic>
                      <p:nvPicPr>
                        <p:cNvPr id="0" name="Picture 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6" y="2400"/>
                          <a:ext cx="187" cy="26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62873" name="Group 25"/>
          <p:cNvGrpSpPr>
            <a:grpSpLocks/>
          </p:cNvGrpSpPr>
          <p:nvPr/>
        </p:nvGrpSpPr>
        <p:grpSpPr bwMode="auto">
          <a:xfrm>
            <a:off x="2590800" y="4089400"/>
            <a:ext cx="457200" cy="939800"/>
            <a:chOff x="768" y="2240"/>
            <a:chExt cx="288" cy="592"/>
          </a:xfrm>
        </p:grpSpPr>
        <p:sp>
          <p:nvSpPr>
            <p:cNvPr id="462874" name="Rectangle 26"/>
            <p:cNvSpPr>
              <a:spLocks noChangeArrowheads="1"/>
            </p:cNvSpPr>
            <p:nvPr/>
          </p:nvSpPr>
          <p:spPr bwMode="auto">
            <a:xfrm>
              <a:off x="768" y="2304"/>
              <a:ext cx="288" cy="5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875" name="Object 27"/>
            <p:cNvGraphicFramePr>
              <a:graphicFrameLocks noChangeAspect="1"/>
            </p:cNvGraphicFramePr>
            <p:nvPr/>
          </p:nvGraphicFramePr>
          <p:xfrm>
            <a:off x="798" y="2240"/>
            <a:ext cx="224" cy="5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31" name="Equation" r:id="rId26" imgW="152280" imgH="393480" progId="Equation.3">
                    <p:embed/>
                  </p:oleObj>
                </mc:Choice>
                <mc:Fallback>
                  <p:oleObj name="Equation" r:id="rId26" imgW="152280" imgH="393480" progId="Equation.3">
                    <p:embed/>
                    <p:pic>
                      <p:nvPicPr>
                        <p:cNvPr id="0" name="Picture 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8" y="2240"/>
                          <a:ext cx="224" cy="5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62876" name="Object 28"/>
          <p:cNvGraphicFramePr>
            <a:graphicFrameLocks noChangeAspect="1"/>
          </p:cNvGraphicFramePr>
          <p:nvPr/>
        </p:nvGraphicFramePr>
        <p:xfrm>
          <a:off x="3962400" y="3124200"/>
          <a:ext cx="1158875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32" name="Equation" r:id="rId28" imgW="495000" imgH="177480" progId="Equation.3">
                  <p:embed/>
                </p:oleObj>
              </mc:Choice>
              <mc:Fallback>
                <p:oleObj name="Equation" r:id="rId28" imgW="495000" imgH="177480" progId="Equation.3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3124200"/>
                        <a:ext cx="1158875" cy="4175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2877" name="Oval 29"/>
          <p:cNvSpPr>
            <a:spLocks noChangeArrowheads="1"/>
          </p:cNvSpPr>
          <p:nvPr/>
        </p:nvSpPr>
        <p:spPr bwMode="auto">
          <a:xfrm>
            <a:off x="4343400" y="1981200"/>
            <a:ext cx="457200" cy="6096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2878" name="Oval 30"/>
          <p:cNvSpPr>
            <a:spLocks noChangeArrowheads="1"/>
          </p:cNvSpPr>
          <p:nvPr/>
        </p:nvSpPr>
        <p:spPr bwMode="auto">
          <a:xfrm>
            <a:off x="2514600" y="3048000"/>
            <a:ext cx="457200" cy="6096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2879" name="Oval 31"/>
          <p:cNvSpPr>
            <a:spLocks noChangeArrowheads="1"/>
          </p:cNvSpPr>
          <p:nvPr/>
        </p:nvSpPr>
        <p:spPr bwMode="auto">
          <a:xfrm>
            <a:off x="6172200" y="1981200"/>
            <a:ext cx="457200" cy="6096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62880" name="Object 32"/>
          <p:cNvGraphicFramePr>
            <a:graphicFrameLocks noChangeAspect="1"/>
          </p:cNvGraphicFramePr>
          <p:nvPr/>
        </p:nvGraphicFramePr>
        <p:xfrm>
          <a:off x="5838825" y="3124200"/>
          <a:ext cx="1217613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33" name="Equation" r:id="rId30" imgW="520560" imgH="177480" progId="Equation.3">
                  <p:embed/>
                </p:oleObj>
              </mc:Choice>
              <mc:Fallback>
                <p:oleObj name="Equation" r:id="rId30" imgW="520560" imgH="177480" progId="Equation.3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8825" y="3124200"/>
                        <a:ext cx="1217613" cy="4175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2881" name="Oval 33"/>
          <p:cNvSpPr>
            <a:spLocks noChangeArrowheads="1"/>
          </p:cNvSpPr>
          <p:nvPr/>
        </p:nvSpPr>
        <p:spPr bwMode="auto">
          <a:xfrm>
            <a:off x="2514600" y="4038600"/>
            <a:ext cx="533400" cy="9906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62882" name="Object 34"/>
          <p:cNvGraphicFramePr>
            <a:graphicFrameLocks noChangeAspect="1"/>
          </p:cNvGraphicFramePr>
          <p:nvPr/>
        </p:nvGraphicFramePr>
        <p:xfrm>
          <a:off x="3856038" y="4014788"/>
          <a:ext cx="1277937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34" name="Equation" r:id="rId32" imgW="545760" imgH="393480" progId="Equation.3">
                  <p:embed/>
                </p:oleObj>
              </mc:Choice>
              <mc:Fallback>
                <p:oleObj name="Equation" r:id="rId32" imgW="545760" imgH="393480" progId="Equation.3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6038" y="4014788"/>
                        <a:ext cx="1277937" cy="923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2883" name="Object 35"/>
          <p:cNvGraphicFramePr>
            <a:graphicFrameLocks noChangeAspect="1"/>
          </p:cNvGraphicFramePr>
          <p:nvPr/>
        </p:nvGraphicFramePr>
        <p:xfrm>
          <a:off x="5867400" y="4014788"/>
          <a:ext cx="1277938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35" name="Equation" r:id="rId34" imgW="545760" imgH="393480" progId="Equation.3">
                  <p:embed/>
                </p:oleObj>
              </mc:Choice>
              <mc:Fallback>
                <p:oleObj name="Equation" r:id="rId34" imgW="545760" imgH="393480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4014788"/>
                        <a:ext cx="1277938" cy="923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2884" name="Group 36"/>
          <p:cNvGrpSpPr>
            <a:grpSpLocks/>
          </p:cNvGrpSpPr>
          <p:nvPr/>
        </p:nvGrpSpPr>
        <p:grpSpPr bwMode="auto">
          <a:xfrm>
            <a:off x="3886200" y="4114800"/>
            <a:ext cx="1219200" cy="762000"/>
            <a:chOff x="2256" y="3648"/>
            <a:chExt cx="768" cy="480"/>
          </a:xfrm>
        </p:grpSpPr>
        <p:sp>
          <p:nvSpPr>
            <p:cNvPr id="462885" name="Rectangle 37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886" name="Object 38"/>
            <p:cNvGraphicFramePr>
              <a:graphicFrameLocks noChangeAspect="1"/>
            </p:cNvGraphicFramePr>
            <p:nvPr/>
          </p:nvGraphicFramePr>
          <p:xfrm>
            <a:off x="2559" y="3744"/>
            <a:ext cx="22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36" name="Equation" r:id="rId36" imgW="126720" imgH="164880" progId="Equation.3">
                    <p:embed/>
                  </p:oleObj>
                </mc:Choice>
                <mc:Fallback>
                  <p:oleObj name="Equation" r:id="rId36" imgW="126720" imgH="164880" progId="Equation.3">
                    <p:embed/>
                    <p:pic>
                      <p:nvPicPr>
                        <p:cNvPr id="0" name="Picture 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9" y="3744"/>
                          <a:ext cx="221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62887" name="Group 39"/>
          <p:cNvGrpSpPr>
            <a:grpSpLocks/>
          </p:cNvGrpSpPr>
          <p:nvPr/>
        </p:nvGrpSpPr>
        <p:grpSpPr bwMode="auto">
          <a:xfrm>
            <a:off x="3886200" y="2971800"/>
            <a:ext cx="1219200" cy="762000"/>
            <a:chOff x="2256" y="3648"/>
            <a:chExt cx="768" cy="480"/>
          </a:xfrm>
        </p:grpSpPr>
        <p:sp>
          <p:nvSpPr>
            <p:cNvPr id="462888" name="Rectangle 40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889" name="Object 41"/>
            <p:cNvGraphicFramePr>
              <a:graphicFrameLocks noChangeAspect="1"/>
            </p:cNvGraphicFramePr>
            <p:nvPr/>
          </p:nvGraphicFramePr>
          <p:xfrm>
            <a:off x="2592" y="3744"/>
            <a:ext cx="154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37" name="Equation" r:id="rId38" imgW="88560" imgH="164880" progId="Equation.3">
                    <p:embed/>
                  </p:oleObj>
                </mc:Choice>
                <mc:Fallback>
                  <p:oleObj name="Equation" r:id="rId38" imgW="88560" imgH="164880" progId="Equation.3">
                    <p:embed/>
                    <p:pic>
                      <p:nvPicPr>
                        <p:cNvPr id="0" name="Picture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3744"/>
                          <a:ext cx="154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62890" name="Group 42"/>
          <p:cNvGrpSpPr>
            <a:grpSpLocks/>
          </p:cNvGrpSpPr>
          <p:nvPr/>
        </p:nvGrpSpPr>
        <p:grpSpPr bwMode="auto">
          <a:xfrm>
            <a:off x="5791200" y="2971800"/>
            <a:ext cx="1219200" cy="762000"/>
            <a:chOff x="2256" y="3648"/>
            <a:chExt cx="768" cy="480"/>
          </a:xfrm>
        </p:grpSpPr>
        <p:sp>
          <p:nvSpPr>
            <p:cNvPr id="462891" name="Rectangle 43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892" name="Object 44"/>
            <p:cNvGraphicFramePr>
              <a:graphicFrameLocks noChangeAspect="1"/>
            </p:cNvGraphicFramePr>
            <p:nvPr/>
          </p:nvGraphicFramePr>
          <p:xfrm>
            <a:off x="2559" y="3744"/>
            <a:ext cx="220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38" name="Equation" r:id="rId40" imgW="126720" imgH="164880" progId="Equation.3">
                    <p:embed/>
                  </p:oleObj>
                </mc:Choice>
                <mc:Fallback>
                  <p:oleObj name="Equation" r:id="rId40" imgW="126720" imgH="164880" progId="Equation.3">
                    <p:embed/>
                    <p:pic>
                      <p:nvPicPr>
                        <p:cNvPr id="0" name="Picture 4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9" y="3744"/>
                          <a:ext cx="220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62893" name="Group 45"/>
          <p:cNvGrpSpPr>
            <a:grpSpLocks/>
          </p:cNvGrpSpPr>
          <p:nvPr/>
        </p:nvGrpSpPr>
        <p:grpSpPr bwMode="auto">
          <a:xfrm>
            <a:off x="5791200" y="4114800"/>
            <a:ext cx="1295400" cy="762000"/>
            <a:chOff x="2256" y="3648"/>
            <a:chExt cx="768" cy="480"/>
          </a:xfrm>
        </p:grpSpPr>
        <p:sp>
          <p:nvSpPr>
            <p:cNvPr id="462894" name="Rectangle 46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895" name="Object 47"/>
            <p:cNvGraphicFramePr>
              <a:graphicFrameLocks noChangeAspect="1"/>
            </p:cNvGraphicFramePr>
            <p:nvPr/>
          </p:nvGraphicFramePr>
          <p:xfrm>
            <a:off x="2559" y="3744"/>
            <a:ext cx="22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39" name="Equation" r:id="rId42" imgW="126720" imgH="164880" progId="Equation.3">
                    <p:embed/>
                  </p:oleObj>
                </mc:Choice>
                <mc:Fallback>
                  <p:oleObj name="Equation" r:id="rId42" imgW="126720" imgH="164880" progId="Equation.3">
                    <p:embed/>
                    <p:pic>
                      <p:nvPicPr>
                        <p:cNvPr id="0" name="Picture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9" y="3744"/>
                          <a:ext cx="221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62896" name="Group 48"/>
          <p:cNvGrpSpPr>
            <a:grpSpLocks/>
          </p:cNvGrpSpPr>
          <p:nvPr/>
        </p:nvGrpSpPr>
        <p:grpSpPr bwMode="auto">
          <a:xfrm>
            <a:off x="3886200" y="2971800"/>
            <a:ext cx="1219200" cy="762000"/>
            <a:chOff x="2256" y="3648"/>
            <a:chExt cx="768" cy="480"/>
          </a:xfrm>
        </p:grpSpPr>
        <p:sp>
          <p:nvSpPr>
            <p:cNvPr id="462897" name="Rectangle 49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898" name="Object 50"/>
            <p:cNvGraphicFramePr>
              <a:graphicFrameLocks noChangeAspect="1"/>
            </p:cNvGraphicFramePr>
            <p:nvPr/>
          </p:nvGraphicFramePr>
          <p:xfrm>
            <a:off x="2592" y="3744"/>
            <a:ext cx="154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40" name="Equation" r:id="rId44" imgW="88560" imgH="164880" progId="Equation.3">
                    <p:embed/>
                  </p:oleObj>
                </mc:Choice>
                <mc:Fallback>
                  <p:oleObj name="Equation" r:id="rId44" imgW="88560" imgH="164880" progId="Equation.3">
                    <p:embed/>
                    <p:pic>
                      <p:nvPicPr>
                        <p:cNvPr id="0" name="Picture 5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3744"/>
                          <a:ext cx="154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62899" name="Line 51"/>
          <p:cNvSpPr>
            <a:spLocks noChangeShapeType="1"/>
          </p:cNvSpPr>
          <p:nvPr/>
        </p:nvSpPr>
        <p:spPr bwMode="auto">
          <a:xfrm>
            <a:off x="3124200" y="1447800"/>
            <a:ext cx="1219200" cy="17526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62900" name="Text Box 52"/>
          <p:cNvSpPr txBox="1">
            <a:spLocks noChangeArrowheads="1"/>
          </p:cNvSpPr>
          <p:nvPr/>
        </p:nvSpPr>
        <p:spPr bwMode="auto">
          <a:xfrm>
            <a:off x="2346325" y="1030288"/>
            <a:ext cx="862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Pivot</a:t>
            </a:r>
          </a:p>
        </p:txBody>
      </p:sp>
      <p:sp>
        <p:nvSpPr>
          <p:cNvPr id="462901" name="Line 53"/>
          <p:cNvSpPr>
            <a:spLocks noChangeShapeType="1"/>
          </p:cNvSpPr>
          <p:nvPr/>
        </p:nvSpPr>
        <p:spPr bwMode="auto">
          <a:xfrm>
            <a:off x="4800600" y="3581400"/>
            <a:ext cx="762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62902" name="Line 54"/>
          <p:cNvSpPr>
            <a:spLocks noChangeShapeType="1"/>
          </p:cNvSpPr>
          <p:nvPr/>
        </p:nvSpPr>
        <p:spPr bwMode="auto">
          <a:xfrm>
            <a:off x="5562600" y="40386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62903" name="Line 55"/>
          <p:cNvSpPr>
            <a:spLocks noChangeShapeType="1"/>
          </p:cNvSpPr>
          <p:nvPr/>
        </p:nvSpPr>
        <p:spPr bwMode="auto">
          <a:xfrm>
            <a:off x="5562600" y="40386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462904" name="Group 56"/>
          <p:cNvGrpSpPr>
            <a:grpSpLocks/>
          </p:cNvGrpSpPr>
          <p:nvPr/>
        </p:nvGrpSpPr>
        <p:grpSpPr bwMode="auto">
          <a:xfrm>
            <a:off x="3886200" y="4038600"/>
            <a:ext cx="1219200" cy="1089025"/>
            <a:chOff x="2256" y="3545"/>
            <a:chExt cx="768" cy="686"/>
          </a:xfrm>
        </p:grpSpPr>
        <p:sp>
          <p:nvSpPr>
            <p:cNvPr id="462905" name="Rectangle 57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906" name="Object 58"/>
            <p:cNvGraphicFramePr>
              <a:graphicFrameLocks noChangeAspect="1"/>
            </p:cNvGraphicFramePr>
            <p:nvPr/>
          </p:nvGraphicFramePr>
          <p:xfrm>
            <a:off x="2537" y="3545"/>
            <a:ext cx="265" cy="6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41" name="Equation" r:id="rId46" imgW="152280" imgH="393480" progId="Equation.3">
                    <p:embed/>
                  </p:oleObj>
                </mc:Choice>
                <mc:Fallback>
                  <p:oleObj name="Equation" r:id="rId46" imgW="152280" imgH="393480" progId="Equation.3">
                    <p:embed/>
                    <p:pic>
                      <p:nvPicPr>
                        <p:cNvPr id="0" name="Picture 5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37" y="3545"/>
                          <a:ext cx="265" cy="68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62907" name="Group 59"/>
          <p:cNvGrpSpPr>
            <a:grpSpLocks/>
          </p:cNvGrpSpPr>
          <p:nvPr/>
        </p:nvGrpSpPr>
        <p:grpSpPr bwMode="auto">
          <a:xfrm>
            <a:off x="3886200" y="4114800"/>
            <a:ext cx="1219200" cy="914400"/>
            <a:chOff x="2256" y="3648"/>
            <a:chExt cx="768" cy="480"/>
          </a:xfrm>
        </p:grpSpPr>
        <p:sp>
          <p:nvSpPr>
            <p:cNvPr id="462908" name="Rectangle 60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909" name="Object 61"/>
            <p:cNvGraphicFramePr>
              <a:graphicFrameLocks noChangeAspect="1"/>
            </p:cNvGraphicFramePr>
            <p:nvPr/>
          </p:nvGraphicFramePr>
          <p:xfrm>
            <a:off x="2559" y="3744"/>
            <a:ext cx="22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42" name="Equation" r:id="rId48" imgW="126720" imgH="164880" progId="Equation.3">
                    <p:embed/>
                  </p:oleObj>
                </mc:Choice>
                <mc:Fallback>
                  <p:oleObj name="Equation" r:id="rId48" imgW="126720" imgH="164880" progId="Equation.3">
                    <p:embed/>
                    <p:pic>
                      <p:nvPicPr>
                        <p:cNvPr id="0" name="Picture 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9" y="3744"/>
                          <a:ext cx="221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62910" name="Oval 62"/>
          <p:cNvSpPr>
            <a:spLocks noChangeArrowheads="1"/>
          </p:cNvSpPr>
          <p:nvPr/>
        </p:nvSpPr>
        <p:spPr bwMode="auto">
          <a:xfrm>
            <a:off x="4267200" y="4267200"/>
            <a:ext cx="609600" cy="6858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2911" name="Oval 63"/>
          <p:cNvSpPr>
            <a:spLocks noChangeArrowheads="1"/>
          </p:cNvSpPr>
          <p:nvPr/>
        </p:nvSpPr>
        <p:spPr bwMode="auto">
          <a:xfrm>
            <a:off x="6096000" y="2971800"/>
            <a:ext cx="609600" cy="6858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62912" name="Group 64"/>
          <p:cNvGrpSpPr>
            <a:grpSpLocks/>
          </p:cNvGrpSpPr>
          <p:nvPr/>
        </p:nvGrpSpPr>
        <p:grpSpPr bwMode="auto">
          <a:xfrm>
            <a:off x="5715000" y="4114800"/>
            <a:ext cx="1566863" cy="762000"/>
            <a:chOff x="2205" y="3648"/>
            <a:chExt cx="929" cy="480"/>
          </a:xfrm>
        </p:grpSpPr>
        <p:sp>
          <p:nvSpPr>
            <p:cNvPr id="462913" name="Rectangle 65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914" name="Object 66"/>
            <p:cNvGraphicFramePr>
              <a:graphicFrameLocks noChangeAspect="1"/>
            </p:cNvGraphicFramePr>
            <p:nvPr/>
          </p:nvGraphicFramePr>
          <p:xfrm>
            <a:off x="2205" y="3744"/>
            <a:ext cx="929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43" name="Equation" r:id="rId50" imgW="533160" imgH="164880" progId="Equation.3">
                    <p:embed/>
                  </p:oleObj>
                </mc:Choice>
                <mc:Fallback>
                  <p:oleObj name="Equation" r:id="rId50" imgW="533160" imgH="164880" progId="Equation.3">
                    <p:embed/>
                    <p:pic>
                      <p:nvPicPr>
                        <p:cNvPr id="0" name="Picture 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5" y="3744"/>
                          <a:ext cx="929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62915" name="Group 67"/>
          <p:cNvGrpSpPr>
            <a:grpSpLocks/>
          </p:cNvGrpSpPr>
          <p:nvPr/>
        </p:nvGrpSpPr>
        <p:grpSpPr bwMode="auto">
          <a:xfrm>
            <a:off x="5791200" y="4114800"/>
            <a:ext cx="1371600" cy="762000"/>
            <a:chOff x="2256" y="3648"/>
            <a:chExt cx="768" cy="480"/>
          </a:xfrm>
        </p:grpSpPr>
        <p:sp>
          <p:nvSpPr>
            <p:cNvPr id="462916" name="Rectangle 68"/>
            <p:cNvSpPr>
              <a:spLocks noChangeArrowheads="1"/>
            </p:cNvSpPr>
            <p:nvPr/>
          </p:nvSpPr>
          <p:spPr bwMode="auto">
            <a:xfrm>
              <a:off x="2256" y="3648"/>
              <a:ext cx="76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62917" name="Object 69"/>
            <p:cNvGraphicFramePr>
              <a:graphicFrameLocks noChangeAspect="1"/>
            </p:cNvGraphicFramePr>
            <p:nvPr/>
          </p:nvGraphicFramePr>
          <p:xfrm>
            <a:off x="2470" y="3744"/>
            <a:ext cx="399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944" name="Equation" r:id="rId52" imgW="228600" imgH="164880" progId="Equation.3">
                    <p:embed/>
                  </p:oleObj>
                </mc:Choice>
                <mc:Fallback>
                  <p:oleObj name="Equation" r:id="rId52" imgW="228600" imgH="164880" progId="Equation.3">
                    <p:embed/>
                    <p:pic>
                      <p:nvPicPr>
                        <p:cNvPr id="0" name="Picture 6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0" y="3744"/>
                          <a:ext cx="399" cy="28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62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62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62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62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62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462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462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462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46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46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46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2862" grpId="0" animBg="1"/>
      <p:bldP spid="462863" grpId="0" autoUpdateAnimBg="0"/>
      <p:bldP spid="462864" grpId="0" animBg="1"/>
      <p:bldP spid="462865" grpId="0" animBg="1"/>
      <p:bldP spid="462866" grpId="0" animBg="1"/>
      <p:bldP spid="462877" grpId="0" animBg="1"/>
      <p:bldP spid="462878" grpId="0" animBg="1"/>
      <p:bldP spid="462879" grpId="0" animBg="1"/>
      <p:bldP spid="462881" grpId="0" animBg="1"/>
      <p:bldP spid="462899" grpId="0" animBg="1"/>
      <p:bldP spid="462900" grpId="0" autoUpdateAnimBg="0"/>
      <p:bldP spid="462901" grpId="0" animBg="1"/>
      <p:bldP spid="462902" grpId="0" animBg="1"/>
      <p:bldP spid="462903" grpId="0" animBg="1"/>
      <p:bldP spid="462910" grpId="0" animBg="1"/>
      <p:bldP spid="4629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54AF-1D12-43F0-B01D-5D28845A6FCC}" type="slidenum">
              <a:rPr lang="en-US"/>
              <a:pPr/>
              <a:t>31</a:t>
            </a:fld>
            <a:endParaRPr lang="en-US"/>
          </a:p>
        </p:txBody>
      </p:sp>
      <p:sp>
        <p:nvSpPr>
          <p:cNvPr id="463874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LU Algorithm: Example</a:t>
            </a:r>
          </a:p>
        </p:txBody>
      </p:sp>
      <p:sp>
        <p:nvSpPr>
          <p:cNvPr id="463875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463876" name="Object 4"/>
          <p:cNvGraphicFramePr>
            <a:graphicFrameLocks noChangeAspect="1"/>
          </p:cNvGraphicFramePr>
          <p:nvPr/>
        </p:nvGraphicFramePr>
        <p:xfrm>
          <a:off x="1295400" y="1371600"/>
          <a:ext cx="1995488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880" name="Equation" r:id="rId4" imgW="698400" imgH="711000" progId="Equation.3">
                  <p:embed/>
                </p:oleObj>
              </mc:Choice>
              <mc:Fallback>
                <p:oleObj name="Equation" r:id="rId4" imgW="698400" imgH="7110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371600"/>
                        <a:ext cx="1995488" cy="203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3877" name="Object 5"/>
          <p:cNvGraphicFramePr>
            <a:graphicFrameLocks noChangeAspect="1"/>
          </p:cNvGraphicFramePr>
          <p:nvPr/>
        </p:nvGraphicFramePr>
        <p:xfrm>
          <a:off x="5105400" y="1371600"/>
          <a:ext cx="2613025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881" name="Equation" r:id="rId6" imgW="914400" imgH="711000" progId="Equation.3">
                  <p:embed/>
                </p:oleObj>
              </mc:Choice>
              <mc:Fallback>
                <p:oleObj name="Equation" r:id="rId6" imgW="914400" imgH="7110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71600"/>
                        <a:ext cx="2613025" cy="203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3878" name="AutoShape 6"/>
          <p:cNvSpPr>
            <a:spLocks noChangeArrowheads="1"/>
          </p:cNvSpPr>
          <p:nvPr/>
        </p:nvSpPr>
        <p:spPr bwMode="auto">
          <a:xfrm>
            <a:off x="4038600" y="2133600"/>
            <a:ext cx="457200" cy="381000"/>
          </a:xfrm>
          <a:prstGeom prst="rightArrow">
            <a:avLst>
              <a:gd name="adj1" fmla="val 50000"/>
              <a:gd name="adj2" fmla="val 30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63879" name="Object 7"/>
          <p:cNvGraphicFramePr>
            <a:graphicFrameLocks noChangeAspect="1"/>
          </p:cNvGraphicFramePr>
          <p:nvPr/>
        </p:nvGraphicFramePr>
        <p:xfrm>
          <a:off x="1143000" y="4191000"/>
          <a:ext cx="6711950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882" name="Equation" r:id="rId8" imgW="2349360" imgH="711000" progId="Equation.3">
                  <p:embed/>
                </p:oleObj>
              </mc:Choice>
              <mc:Fallback>
                <p:oleObj name="Equation" r:id="rId8" imgW="2349360" imgH="7110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191000"/>
                        <a:ext cx="6711950" cy="203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3880" name="Freeform 8"/>
          <p:cNvSpPr>
            <a:spLocks/>
          </p:cNvSpPr>
          <p:nvPr/>
        </p:nvSpPr>
        <p:spPr bwMode="auto">
          <a:xfrm>
            <a:off x="4724400" y="1143000"/>
            <a:ext cx="2971800" cy="2667000"/>
          </a:xfrm>
          <a:custGeom>
            <a:avLst/>
            <a:gdLst/>
            <a:ahLst/>
            <a:cxnLst>
              <a:cxn ang="0">
                <a:pos x="96" y="144"/>
              </a:cxn>
              <a:cxn ang="0">
                <a:pos x="1872" y="1680"/>
              </a:cxn>
              <a:cxn ang="0">
                <a:pos x="1872" y="0"/>
              </a:cxn>
              <a:cxn ang="0">
                <a:pos x="0" y="0"/>
              </a:cxn>
              <a:cxn ang="0">
                <a:pos x="96" y="144"/>
              </a:cxn>
            </a:cxnLst>
            <a:rect l="0" t="0" r="r" b="b"/>
            <a:pathLst>
              <a:path w="1872" h="1680">
                <a:moveTo>
                  <a:pt x="96" y="144"/>
                </a:moveTo>
                <a:lnTo>
                  <a:pt x="1872" y="1680"/>
                </a:lnTo>
                <a:lnTo>
                  <a:pt x="1872" y="0"/>
                </a:lnTo>
                <a:lnTo>
                  <a:pt x="0" y="0"/>
                </a:lnTo>
                <a:lnTo>
                  <a:pt x="96" y="144"/>
                </a:lnTo>
                <a:close/>
              </a:path>
            </a:pathLst>
          </a:cu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CA8D3-6E5C-4C9D-8645-FA50C0945B40}" type="slidenum">
              <a:rPr lang="en-US"/>
              <a:pPr/>
              <a:t>32</a:t>
            </a:fld>
            <a:endParaRPr lang="en-US"/>
          </a:p>
        </p:txBody>
      </p:sp>
      <p:sp>
        <p:nvSpPr>
          <p:cNvPr id="464898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LU Algorithm: Example</a:t>
            </a:r>
          </a:p>
        </p:txBody>
      </p:sp>
      <p:sp>
        <p:nvSpPr>
          <p:cNvPr id="464899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464900" name="Object 4"/>
          <p:cNvGraphicFramePr>
            <a:graphicFrameLocks noChangeAspect="1"/>
          </p:cNvGraphicFramePr>
          <p:nvPr/>
        </p:nvGraphicFramePr>
        <p:xfrm>
          <a:off x="1295400" y="1371600"/>
          <a:ext cx="1995488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909" name="Equation" r:id="rId4" imgW="698400" imgH="711000" progId="Equation.3">
                  <p:embed/>
                </p:oleObj>
              </mc:Choice>
              <mc:Fallback>
                <p:oleObj name="Equation" r:id="rId4" imgW="698400" imgH="7110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371600"/>
                        <a:ext cx="1995488" cy="203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4901" name="Object 5"/>
          <p:cNvGraphicFramePr>
            <a:graphicFrameLocks noChangeAspect="1"/>
          </p:cNvGraphicFramePr>
          <p:nvPr/>
        </p:nvGraphicFramePr>
        <p:xfrm>
          <a:off x="5105400" y="1371600"/>
          <a:ext cx="2613025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910" name="Equation" r:id="rId6" imgW="914400" imgH="711000" progId="Equation.3">
                  <p:embed/>
                </p:oleObj>
              </mc:Choice>
              <mc:Fallback>
                <p:oleObj name="Equation" r:id="rId6" imgW="914400" imgH="7110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71600"/>
                        <a:ext cx="2613025" cy="203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4902" name="AutoShape 6"/>
          <p:cNvSpPr>
            <a:spLocks noChangeArrowheads="1"/>
          </p:cNvSpPr>
          <p:nvPr/>
        </p:nvSpPr>
        <p:spPr bwMode="auto">
          <a:xfrm>
            <a:off x="4038600" y="2133600"/>
            <a:ext cx="457200" cy="381000"/>
          </a:xfrm>
          <a:prstGeom prst="rightArrow">
            <a:avLst>
              <a:gd name="adj1" fmla="val 50000"/>
              <a:gd name="adj2" fmla="val 30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64903" name="Object 7"/>
          <p:cNvGraphicFramePr>
            <a:graphicFrameLocks noChangeAspect="1"/>
          </p:cNvGraphicFramePr>
          <p:nvPr/>
        </p:nvGraphicFramePr>
        <p:xfrm>
          <a:off x="1295400" y="3810000"/>
          <a:ext cx="6711950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911" name="Equation" r:id="rId8" imgW="2349360" imgH="711000" progId="Equation.3">
                  <p:embed/>
                </p:oleObj>
              </mc:Choice>
              <mc:Fallback>
                <p:oleObj name="Equation" r:id="rId8" imgW="2349360" imgH="7110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3810000"/>
                        <a:ext cx="6711950" cy="203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4904" name="Freeform 8"/>
          <p:cNvSpPr>
            <a:spLocks/>
          </p:cNvSpPr>
          <p:nvPr/>
        </p:nvSpPr>
        <p:spPr bwMode="auto">
          <a:xfrm>
            <a:off x="4724400" y="1143000"/>
            <a:ext cx="2971800" cy="2667000"/>
          </a:xfrm>
          <a:custGeom>
            <a:avLst/>
            <a:gdLst/>
            <a:ahLst/>
            <a:cxnLst>
              <a:cxn ang="0">
                <a:pos x="96" y="144"/>
              </a:cxn>
              <a:cxn ang="0">
                <a:pos x="1872" y="1680"/>
              </a:cxn>
              <a:cxn ang="0">
                <a:pos x="1872" y="0"/>
              </a:cxn>
              <a:cxn ang="0">
                <a:pos x="0" y="0"/>
              </a:cxn>
              <a:cxn ang="0">
                <a:pos x="96" y="144"/>
              </a:cxn>
            </a:cxnLst>
            <a:rect l="0" t="0" r="r" b="b"/>
            <a:pathLst>
              <a:path w="1872" h="1680">
                <a:moveTo>
                  <a:pt x="96" y="144"/>
                </a:moveTo>
                <a:lnTo>
                  <a:pt x="1872" y="1680"/>
                </a:lnTo>
                <a:lnTo>
                  <a:pt x="1872" y="0"/>
                </a:lnTo>
                <a:lnTo>
                  <a:pt x="0" y="0"/>
                </a:lnTo>
                <a:lnTo>
                  <a:pt x="96" y="144"/>
                </a:lnTo>
                <a:close/>
              </a:path>
            </a:pathLst>
          </a:cu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464905" name="Object 9"/>
          <p:cNvGraphicFramePr>
            <a:graphicFrameLocks noChangeAspect="1"/>
          </p:cNvGraphicFramePr>
          <p:nvPr/>
        </p:nvGraphicFramePr>
        <p:xfrm>
          <a:off x="1981200" y="6019800"/>
          <a:ext cx="463550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912" name="Equation" r:id="rId10" imgW="164880" imgH="164880" progId="Equation.3">
                  <p:embed/>
                </p:oleObj>
              </mc:Choice>
              <mc:Fallback>
                <p:oleObj name="Equation" r:id="rId10" imgW="16488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6019800"/>
                        <a:ext cx="463550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4906" name="Object 10"/>
          <p:cNvGraphicFramePr>
            <a:graphicFrameLocks noChangeAspect="1"/>
          </p:cNvGraphicFramePr>
          <p:nvPr/>
        </p:nvGraphicFramePr>
        <p:xfrm>
          <a:off x="3254375" y="6108700"/>
          <a:ext cx="355600" cy="284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913" name="Equation" r:id="rId12" imgW="126720" imgH="101520" progId="Equation.3">
                  <p:embed/>
                </p:oleObj>
              </mc:Choice>
              <mc:Fallback>
                <p:oleObj name="Equation" r:id="rId12" imgW="126720" imgH="10152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4375" y="6108700"/>
                        <a:ext cx="355600" cy="284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4907" name="Object 11"/>
          <p:cNvGraphicFramePr>
            <a:graphicFrameLocks noChangeAspect="1"/>
          </p:cNvGraphicFramePr>
          <p:nvPr/>
        </p:nvGraphicFramePr>
        <p:xfrm>
          <a:off x="4437063" y="6019800"/>
          <a:ext cx="427037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914" name="Equation" r:id="rId14" imgW="152280" imgH="164880" progId="Equation.3">
                  <p:embed/>
                </p:oleObj>
              </mc:Choice>
              <mc:Fallback>
                <p:oleObj name="Equation" r:id="rId14" imgW="152280" imgH="1648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7063" y="6019800"/>
                        <a:ext cx="427037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4908" name="Object 12"/>
          <p:cNvGraphicFramePr>
            <a:graphicFrameLocks noChangeAspect="1"/>
          </p:cNvGraphicFramePr>
          <p:nvPr/>
        </p:nvGraphicFramePr>
        <p:xfrm>
          <a:off x="6477000" y="6002338"/>
          <a:ext cx="463550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915" name="Equation" r:id="rId16" imgW="164880" imgH="177480" progId="Equation.3">
                  <p:embed/>
                </p:oleObj>
              </mc:Choice>
              <mc:Fallback>
                <p:oleObj name="Equation" r:id="rId16" imgW="164880" imgH="1774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6002338"/>
                        <a:ext cx="463550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24D6D-D973-4E1F-9F21-A34B64F89D78}" type="slidenum">
              <a:rPr lang="en-US"/>
              <a:pPr/>
              <a:t>33</a:t>
            </a:fld>
            <a:endParaRPr lang="en-US"/>
          </a:p>
        </p:txBody>
      </p:sp>
      <p:sp>
        <p:nvSpPr>
          <p:cNvPr id="56832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Example</a:t>
            </a:r>
          </a:p>
        </p:txBody>
      </p:sp>
      <p:sp>
        <p:nvSpPr>
          <p:cNvPr id="56832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68324" name="Group 4"/>
          <p:cNvGrpSpPr>
            <a:grpSpLocks/>
          </p:cNvGrpSpPr>
          <p:nvPr/>
        </p:nvGrpSpPr>
        <p:grpSpPr bwMode="auto">
          <a:xfrm>
            <a:off x="5589588" y="3140075"/>
            <a:ext cx="979487" cy="230188"/>
            <a:chOff x="2928" y="2256"/>
            <a:chExt cx="864" cy="144"/>
          </a:xfrm>
        </p:grpSpPr>
        <p:sp>
          <p:nvSpPr>
            <p:cNvPr id="568325" name="Line 5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26" name="Line 6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27" name="Line 7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28" name="Line 8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29" name="Line 9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0" name="Line 10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1" name="Line 11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2" name="Line 12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3" name="Line 13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4" name="Line 14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5" name="Line 15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8336" name="Group 16"/>
          <p:cNvGrpSpPr>
            <a:grpSpLocks/>
          </p:cNvGrpSpPr>
          <p:nvPr/>
        </p:nvGrpSpPr>
        <p:grpSpPr bwMode="auto">
          <a:xfrm>
            <a:off x="5097463" y="3444875"/>
            <a:ext cx="381000" cy="914400"/>
            <a:chOff x="1320" y="1725"/>
            <a:chExt cx="240" cy="576"/>
          </a:xfrm>
        </p:grpSpPr>
        <p:grpSp>
          <p:nvGrpSpPr>
            <p:cNvPr id="568337" name="Group 17"/>
            <p:cNvGrpSpPr>
              <a:grpSpLocks/>
            </p:cNvGrpSpPr>
            <p:nvPr/>
          </p:nvGrpSpPr>
          <p:grpSpPr bwMode="auto">
            <a:xfrm>
              <a:off x="1320" y="1725"/>
              <a:ext cx="240" cy="576"/>
              <a:chOff x="4512" y="1008"/>
              <a:chExt cx="384" cy="960"/>
            </a:xfrm>
          </p:grpSpPr>
          <p:sp>
            <p:nvSpPr>
              <p:cNvPr id="568338" name="Oval 18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384" cy="384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339" name="Line 19"/>
              <p:cNvSpPr>
                <a:spLocks noChangeShapeType="1"/>
              </p:cNvSpPr>
              <p:nvPr/>
            </p:nvSpPr>
            <p:spPr bwMode="auto">
              <a:xfrm>
                <a:off x="4704" y="100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340" name="Line 20"/>
              <p:cNvSpPr>
                <a:spLocks noChangeShapeType="1"/>
              </p:cNvSpPr>
              <p:nvPr/>
            </p:nvSpPr>
            <p:spPr bwMode="auto">
              <a:xfrm>
                <a:off x="4704" y="168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68341" name="Line 21"/>
            <p:cNvSpPr>
              <a:spLocks noChangeShapeType="1"/>
            </p:cNvSpPr>
            <p:nvPr/>
          </p:nvSpPr>
          <p:spPr bwMode="auto">
            <a:xfrm flipV="1">
              <a:off x="1436" y="1924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68342" name="Group 22"/>
          <p:cNvGrpSpPr>
            <a:grpSpLocks/>
          </p:cNvGrpSpPr>
          <p:nvPr/>
        </p:nvGrpSpPr>
        <p:grpSpPr bwMode="auto">
          <a:xfrm rot="5400000">
            <a:off x="6510338" y="3743325"/>
            <a:ext cx="979488" cy="230187"/>
            <a:chOff x="2928" y="2256"/>
            <a:chExt cx="864" cy="144"/>
          </a:xfrm>
        </p:grpSpPr>
        <p:sp>
          <p:nvSpPr>
            <p:cNvPr id="568343" name="Line 23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4" name="Line 24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5" name="Line 25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6" name="Line 26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7" name="Line 27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8" name="Line 28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9" name="Line 29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50" name="Line 30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51" name="Line 31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52" name="Line 32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53" name="Line 33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8354" name="Text Box 34"/>
          <p:cNvSpPr txBox="1">
            <a:spLocks noChangeArrowheads="1"/>
          </p:cNvSpPr>
          <p:nvPr/>
        </p:nvSpPr>
        <p:spPr bwMode="auto">
          <a:xfrm>
            <a:off x="4621213" y="3759200"/>
            <a:ext cx="557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1A</a:t>
            </a:r>
          </a:p>
        </p:txBody>
      </p:sp>
      <p:grpSp>
        <p:nvGrpSpPr>
          <p:cNvPr id="568355" name="Group 35"/>
          <p:cNvGrpSpPr>
            <a:grpSpLocks/>
          </p:cNvGrpSpPr>
          <p:nvPr/>
        </p:nvGrpSpPr>
        <p:grpSpPr bwMode="auto">
          <a:xfrm>
            <a:off x="6503988" y="4740275"/>
            <a:ext cx="457200" cy="384175"/>
            <a:chOff x="1755" y="2450"/>
            <a:chExt cx="288" cy="242"/>
          </a:xfrm>
        </p:grpSpPr>
        <p:grpSp>
          <p:nvGrpSpPr>
            <p:cNvPr id="568356" name="Group 36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568357" name="Line 37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358" name="Line 38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359" name="Line 39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68360" name="Line 40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68361" name="Group 41"/>
          <p:cNvGrpSpPr>
            <a:grpSpLocks/>
          </p:cNvGrpSpPr>
          <p:nvPr/>
        </p:nvGrpSpPr>
        <p:grpSpPr bwMode="auto">
          <a:xfrm>
            <a:off x="5589588" y="2378075"/>
            <a:ext cx="979487" cy="230188"/>
            <a:chOff x="2928" y="2256"/>
            <a:chExt cx="864" cy="144"/>
          </a:xfrm>
        </p:grpSpPr>
        <p:sp>
          <p:nvSpPr>
            <p:cNvPr id="568362" name="Line 42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3" name="Line 43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4" name="Line 44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5" name="Line 45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6" name="Line 46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7" name="Line 47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8" name="Line 48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9" name="Line 49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0" name="Line 50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1" name="Line 51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2" name="Line 52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8373" name="Group 53"/>
          <p:cNvGrpSpPr>
            <a:grpSpLocks/>
          </p:cNvGrpSpPr>
          <p:nvPr/>
        </p:nvGrpSpPr>
        <p:grpSpPr bwMode="auto">
          <a:xfrm rot="5400000">
            <a:off x="7272338" y="3743325"/>
            <a:ext cx="979488" cy="230187"/>
            <a:chOff x="2928" y="2256"/>
            <a:chExt cx="864" cy="144"/>
          </a:xfrm>
        </p:grpSpPr>
        <p:sp>
          <p:nvSpPr>
            <p:cNvPr id="568374" name="Line 54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5" name="Line 55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6" name="Line 56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7" name="Line 57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8" name="Line 58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9" name="Line 59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0" name="Line 60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1" name="Line 61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2" name="Line 62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3" name="Line 63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4" name="Line 64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8385" name="Group 65"/>
          <p:cNvGrpSpPr>
            <a:grpSpLocks/>
          </p:cNvGrpSpPr>
          <p:nvPr/>
        </p:nvGrpSpPr>
        <p:grpSpPr bwMode="auto">
          <a:xfrm>
            <a:off x="5589588" y="1616075"/>
            <a:ext cx="979487" cy="230188"/>
            <a:chOff x="2928" y="2256"/>
            <a:chExt cx="864" cy="144"/>
          </a:xfrm>
        </p:grpSpPr>
        <p:sp>
          <p:nvSpPr>
            <p:cNvPr id="568386" name="Line 66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7" name="Line 67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8" name="Line 68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89" name="Line 69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0" name="Line 70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1" name="Line 71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2" name="Line 72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3" name="Line 73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4" name="Line 74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5" name="Line 75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6" name="Line 76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8397" name="Group 77"/>
          <p:cNvGrpSpPr>
            <a:grpSpLocks/>
          </p:cNvGrpSpPr>
          <p:nvPr/>
        </p:nvGrpSpPr>
        <p:grpSpPr bwMode="auto">
          <a:xfrm rot="5400000">
            <a:off x="7958138" y="3743325"/>
            <a:ext cx="979488" cy="230187"/>
            <a:chOff x="2928" y="2256"/>
            <a:chExt cx="864" cy="144"/>
          </a:xfrm>
        </p:grpSpPr>
        <p:sp>
          <p:nvSpPr>
            <p:cNvPr id="568398" name="Line 78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99" name="Line 79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0" name="Line 80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1" name="Line 81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2" name="Line 82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3" name="Line 83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4" name="Line 84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5" name="Line 85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6" name="Line 86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7" name="Line 87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408" name="Line 88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8409" name="Freeform 89"/>
          <p:cNvSpPr>
            <a:spLocks/>
          </p:cNvSpPr>
          <p:nvPr/>
        </p:nvSpPr>
        <p:spPr bwMode="auto">
          <a:xfrm>
            <a:off x="5284788" y="1747838"/>
            <a:ext cx="457200" cy="1849437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0" name="Freeform 90"/>
          <p:cNvSpPr>
            <a:spLocks/>
          </p:cNvSpPr>
          <p:nvPr/>
        </p:nvSpPr>
        <p:spPr bwMode="auto">
          <a:xfrm>
            <a:off x="6503988" y="1720850"/>
            <a:ext cx="1933575" cy="172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1" name="Freeform 91"/>
          <p:cNvSpPr>
            <a:spLocks/>
          </p:cNvSpPr>
          <p:nvPr/>
        </p:nvSpPr>
        <p:spPr bwMode="auto">
          <a:xfrm>
            <a:off x="5284788" y="4283075"/>
            <a:ext cx="3173412" cy="457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8"/>
              </a:cxn>
              <a:cxn ang="0">
                <a:pos x="2016" y="288"/>
              </a:cxn>
              <a:cxn ang="0">
                <a:pos x="2016" y="0"/>
              </a:cxn>
            </a:cxnLst>
            <a:rect l="0" t="0" r="r" b="b"/>
            <a:pathLst>
              <a:path w="2016" h="288">
                <a:moveTo>
                  <a:pt x="0" y="0"/>
                </a:moveTo>
                <a:lnTo>
                  <a:pt x="0" y="288"/>
                </a:lnTo>
                <a:lnTo>
                  <a:pt x="2016" y="288"/>
                </a:lnTo>
                <a:lnTo>
                  <a:pt x="2016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2" name="Freeform 92"/>
          <p:cNvSpPr>
            <a:spLocks/>
          </p:cNvSpPr>
          <p:nvPr/>
        </p:nvSpPr>
        <p:spPr bwMode="auto">
          <a:xfrm>
            <a:off x="5284788" y="2508250"/>
            <a:ext cx="457200" cy="484188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3" name="Freeform 93"/>
          <p:cNvSpPr>
            <a:spLocks/>
          </p:cNvSpPr>
          <p:nvPr/>
        </p:nvSpPr>
        <p:spPr bwMode="auto">
          <a:xfrm>
            <a:off x="5284788" y="3267075"/>
            <a:ext cx="457200" cy="287338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4" name="Freeform 94"/>
          <p:cNvSpPr>
            <a:spLocks/>
          </p:cNvSpPr>
          <p:nvPr/>
        </p:nvSpPr>
        <p:spPr bwMode="auto">
          <a:xfrm>
            <a:off x="6503988" y="2481263"/>
            <a:ext cx="1258887" cy="9350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5" name="Freeform 95"/>
          <p:cNvSpPr>
            <a:spLocks/>
          </p:cNvSpPr>
          <p:nvPr/>
        </p:nvSpPr>
        <p:spPr bwMode="auto">
          <a:xfrm>
            <a:off x="6503988" y="3240088"/>
            <a:ext cx="498475" cy="2317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6" name="Line 96"/>
          <p:cNvSpPr>
            <a:spLocks noChangeShapeType="1"/>
          </p:cNvSpPr>
          <p:nvPr/>
        </p:nvSpPr>
        <p:spPr bwMode="auto">
          <a:xfrm>
            <a:off x="7766050" y="4319588"/>
            <a:ext cx="12700" cy="407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7" name="Line 97"/>
          <p:cNvSpPr>
            <a:spLocks noChangeShapeType="1"/>
          </p:cNvSpPr>
          <p:nvPr/>
        </p:nvSpPr>
        <p:spPr bwMode="auto">
          <a:xfrm>
            <a:off x="7007225" y="4319588"/>
            <a:ext cx="12700" cy="407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68418" name="Text Box 98"/>
          <p:cNvSpPr txBox="1">
            <a:spLocks noChangeArrowheads="1"/>
          </p:cNvSpPr>
          <p:nvPr/>
        </p:nvSpPr>
        <p:spPr bwMode="auto">
          <a:xfrm>
            <a:off x="5803900" y="11318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68419" name="Text Box 99"/>
          <p:cNvSpPr txBox="1">
            <a:spLocks noChangeArrowheads="1"/>
          </p:cNvSpPr>
          <p:nvPr/>
        </p:nvSpPr>
        <p:spPr bwMode="auto">
          <a:xfrm>
            <a:off x="5803900" y="19192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68420" name="Text Box 100"/>
          <p:cNvSpPr txBox="1">
            <a:spLocks noChangeArrowheads="1"/>
          </p:cNvSpPr>
          <p:nvPr/>
        </p:nvSpPr>
        <p:spPr bwMode="auto">
          <a:xfrm>
            <a:off x="5803900" y="26939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68421" name="Text Box 101"/>
          <p:cNvSpPr txBox="1">
            <a:spLocks noChangeArrowheads="1"/>
          </p:cNvSpPr>
          <p:nvPr/>
        </p:nvSpPr>
        <p:spPr bwMode="auto">
          <a:xfrm>
            <a:off x="6296025" y="37480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68422" name="Text Box 102"/>
          <p:cNvSpPr txBox="1">
            <a:spLocks noChangeArrowheads="1"/>
          </p:cNvSpPr>
          <p:nvPr/>
        </p:nvSpPr>
        <p:spPr bwMode="auto">
          <a:xfrm>
            <a:off x="7040563" y="3748088"/>
            <a:ext cx="569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68423" name="Text Box 103"/>
          <p:cNvSpPr txBox="1">
            <a:spLocks noChangeArrowheads="1"/>
          </p:cNvSpPr>
          <p:nvPr/>
        </p:nvSpPr>
        <p:spPr bwMode="auto">
          <a:xfrm>
            <a:off x="7842250" y="37480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68424" name="Text Box 104"/>
          <p:cNvSpPr txBox="1">
            <a:spLocks noChangeArrowheads="1"/>
          </p:cNvSpPr>
          <p:nvPr/>
        </p:nvSpPr>
        <p:spPr bwMode="auto">
          <a:xfrm>
            <a:off x="4760913" y="13620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</a:p>
        </p:txBody>
      </p:sp>
      <p:sp>
        <p:nvSpPr>
          <p:cNvPr id="568425" name="Oval 105"/>
          <p:cNvSpPr>
            <a:spLocks noChangeArrowheads="1"/>
          </p:cNvSpPr>
          <p:nvPr/>
        </p:nvSpPr>
        <p:spPr bwMode="auto">
          <a:xfrm>
            <a:off x="4740275" y="13779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8426" name="Text Box 106"/>
          <p:cNvSpPr txBox="1">
            <a:spLocks noChangeArrowheads="1"/>
          </p:cNvSpPr>
          <p:nvPr/>
        </p:nvSpPr>
        <p:spPr bwMode="auto">
          <a:xfrm>
            <a:off x="8489950" y="13620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2</a:t>
            </a:r>
          </a:p>
        </p:txBody>
      </p:sp>
      <p:sp>
        <p:nvSpPr>
          <p:cNvPr id="568427" name="Oval 107"/>
          <p:cNvSpPr>
            <a:spLocks noChangeArrowheads="1"/>
          </p:cNvSpPr>
          <p:nvPr/>
        </p:nvSpPr>
        <p:spPr bwMode="auto">
          <a:xfrm>
            <a:off x="8469313" y="13779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8428" name="Text Box 108"/>
          <p:cNvSpPr txBox="1">
            <a:spLocks noChangeArrowheads="1"/>
          </p:cNvSpPr>
          <p:nvPr/>
        </p:nvSpPr>
        <p:spPr bwMode="auto">
          <a:xfrm>
            <a:off x="7589838" y="20224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3</a:t>
            </a:r>
          </a:p>
        </p:txBody>
      </p:sp>
      <p:sp>
        <p:nvSpPr>
          <p:cNvPr id="568429" name="Oval 109"/>
          <p:cNvSpPr>
            <a:spLocks noChangeArrowheads="1"/>
          </p:cNvSpPr>
          <p:nvPr/>
        </p:nvSpPr>
        <p:spPr bwMode="auto">
          <a:xfrm>
            <a:off x="7569200" y="20383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8430" name="Text Box 110"/>
          <p:cNvSpPr txBox="1">
            <a:spLocks noChangeArrowheads="1"/>
          </p:cNvSpPr>
          <p:nvPr/>
        </p:nvSpPr>
        <p:spPr bwMode="auto">
          <a:xfrm>
            <a:off x="6942138" y="281146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4</a:t>
            </a:r>
          </a:p>
        </p:txBody>
      </p:sp>
      <p:sp>
        <p:nvSpPr>
          <p:cNvPr id="568431" name="Oval 111"/>
          <p:cNvSpPr>
            <a:spLocks noChangeArrowheads="1"/>
          </p:cNvSpPr>
          <p:nvPr/>
        </p:nvSpPr>
        <p:spPr bwMode="auto">
          <a:xfrm>
            <a:off x="6908800" y="2840038"/>
            <a:ext cx="352425" cy="40798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68570" name="Group 250"/>
          <p:cNvGrpSpPr>
            <a:grpSpLocks/>
          </p:cNvGrpSpPr>
          <p:nvPr/>
        </p:nvGrpSpPr>
        <p:grpSpPr bwMode="auto">
          <a:xfrm>
            <a:off x="304800" y="1143000"/>
            <a:ext cx="3941763" cy="3997325"/>
            <a:chOff x="2911" y="710"/>
            <a:chExt cx="2483" cy="2518"/>
          </a:xfrm>
        </p:grpSpPr>
        <p:grpSp>
          <p:nvGrpSpPr>
            <p:cNvPr id="568571" name="Group 251"/>
            <p:cNvGrpSpPr>
              <a:grpSpLocks/>
            </p:cNvGrpSpPr>
            <p:nvPr/>
          </p:nvGrpSpPr>
          <p:grpSpPr bwMode="auto">
            <a:xfrm>
              <a:off x="3521" y="1978"/>
              <a:ext cx="617" cy="145"/>
              <a:chOff x="2928" y="2256"/>
              <a:chExt cx="864" cy="144"/>
            </a:xfrm>
          </p:grpSpPr>
          <p:sp>
            <p:nvSpPr>
              <p:cNvPr id="568572" name="Line 252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73" name="Line 253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74" name="Line 254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75" name="Line 255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76" name="Line 256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77" name="Line 257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78" name="Line 258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79" name="Line 259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80" name="Line 260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81" name="Line 261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82" name="Line 262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8583" name="Group 263"/>
            <p:cNvGrpSpPr>
              <a:grpSpLocks/>
            </p:cNvGrpSpPr>
            <p:nvPr/>
          </p:nvGrpSpPr>
          <p:grpSpPr bwMode="auto">
            <a:xfrm>
              <a:off x="3211" y="2170"/>
              <a:ext cx="240" cy="576"/>
              <a:chOff x="1320" y="1725"/>
              <a:chExt cx="240" cy="576"/>
            </a:xfrm>
          </p:grpSpPr>
          <p:grpSp>
            <p:nvGrpSpPr>
              <p:cNvPr id="568584" name="Group 264"/>
              <p:cNvGrpSpPr>
                <a:grpSpLocks/>
              </p:cNvGrpSpPr>
              <p:nvPr/>
            </p:nvGrpSpPr>
            <p:grpSpPr bwMode="auto">
              <a:xfrm>
                <a:off x="1320" y="1725"/>
                <a:ext cx="240" cy="576"/>
                <a:chOff x="4512" y="1008"/>
                <a:chExt cx="384" cy="960"/>
              </a:xfrm>
            </p:grpSpPr>
            <p:sp>
              <p:nvSpPr>
                <p:cNvPr id="568585" name="Oval 265"/>
                <p:cNvSpPr>
                  <a:spLocks noChangeArrowheads="1"/>
                </p:cNvSpPr>
                <p:nvPr/>
              </p:nvSpPr>
              <p:spPr bwMode="auto">
                <a:xfrm>
                  <a:off x="4512" y="1296"/>
                  <a:ext cx="384" cy="384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68586" name="Line 266"/>
                <p:cNvSpPr>
                  <a:spLocks noChangeShapeType="1"/>
                </p:cNvSpPr>
                <p:nvPr/>
              </p:nvSpPr>
              <p:spPr bwMode="auto">
                <a:xfrm>
                  <a:off x="4704" y="1008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68587" name="Line 267"/>
                <p:cNvSpPr>
                  <a:spLocks noChangeShapeType="1"/>
                </p:cNvSpPr>
                <p:nvPr/>
              </p:nvSpPr>
              <p:spPr bwMode="auto">
                <a:xfrm>
                  <a:off x="4704" y="168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68588" name="Line 268"/>
              <p:cNvSpPr>
                <a:spLocks noChangeShapeType="1"/>
              </p:cNvSpPr>
              <p:nvPr/>
            </p:nvSpPr>
            <p:spPr bwMode="auto">
              <a:xfrm flipV="1">
                <a:off x="1436" y="1924"/>
                <a:ext cx="0" cy="18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568589" name="Group 269"/>
            <p:cNvGrpSpPr>
              <a:grpSpLocks/>
            </p:cNvGrpSpPr>
            <p:nvPr/>
          </p:nvGrpSpPr>
          <p:grpSpPr bwMode="auto">
            <a:xfrm rot="5400000">
              <a:off x="4101" y="2358"/>
              <a:ext cx="617" cy="145"/>
              <a:chOff x="2928" y="2256"/>
              <a:chExt cx="864" cy="144"/>
            </a:xfrm>
          </p:grpSpPr>
          <p:sp>
            <p:nvSpPr>
              <p:cNvPr id="568590" name="Line 270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1" name="Line 271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2" name="Line 272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3" name="Line 273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4" name="Line 274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5" name="Line 275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6" name="Line 276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7" name="Line 277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8" name="Line 278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599" name="Line 279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00" name="Line 280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68601" name="Text Box 281"/>
            <p:cNvSpPr txBox="1">
              <a:spLocks noChangeArrowheads="1"/>
            </p:cNvSpPr>
            <p:nvPr/>
          </p:nvSpPr>
          <p:spPr bwMode="auto">
            <a:xfrm>
              <a:off x="2911" y="2368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1A</a:t>
              </a:r>
            </a:p>
          </p:txBody>
        </p:sp>
        <p:grpSp>
          <p:nvGrpSpPr>
            <p:cNvPr id="568602" name="Group 282"/>
            <p:cNvGrpSpPr>
              <a:grpSpLocks/>
            </p:cNvGrpSpPr>
            <p:nvPr/>
          </p:nvGrpSpPr>
          <p:grpSpPr bwMode="auto">
            <a:xfrm>
              <a:off x="4097" y="2986"/>
              <a:ext cx="288" cy="242"/>
              <a:chOff x="1755" y="2450"/>
              <a:chExt cx="288" cy="242"/>
            </a:xfrm>
          </p:grpSpPr>
          <p:grpSp>
            <p:nvGrpSpPr>
              <p:cNvPr id="568603" name="Group 283"/>
              <p:cNvGrpSpPr>
                <a:grpSpLocks/>
              </p:cNvGrpSpPr>
              <p:nvPr/>
            </p:nvGrpSpPr>
            <p:grpSpPr bwMode="auto">
              <a:xfrm>
                <a:off x="1755" y="2596"/>
                <a:ext cx="288" cy="96"/>
                <a:chOff x="3792" y="2304"/>
                <a:chExt cx="288" cy="96"/>
              </a:xfrm>
            </p:grpSpPr>
            <p:sp>
              <p:nvSpPr>
                <p:cNvPr id="568604" name="Line 284"/>
                <p:cNvSpPr>
                  <a:spLocks noChangeShapeType="1"/>
                </p:cNvSpPr>
                <p:nvPr/>
              </p:nvSpPr>
              <p:spPr bwMode="auto">
                <a:xfrm>
                  <a:off x="3792" y="2304"/>
                  <a:ext cx="28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68605" name="Line 285"/>
                <p:cNvSpPr>
                  <a:spLocks noChangeShapeType="1"/>
                </p:cNvSpPr>
                <p:nvPr/>
              </p:nvSpPr>
              <p:spPr bwMode="auto">
                <a:xfrm>
                  <a:off x="3840" y="2352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68606" name="Line 286"/>
                <p:cNvSpPr>
                  <a:spLocks noChangeShapeType="1"/>
                </p:cNvSpPr>
                <p:nvPr/>
              </p:nvSpPr>
              <p:spPr bwMode="auto">
                <a:xfrm>
                  <a:off x="3888" y="2400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68607" name="Line 287"/>
              <p:cNvSpPr>
                <a:spLocks noChangeShapeType="1"/>
              </p:cNvSpPr>
              <p:nvPr/>
            </p:nvSpPr>
            <p:spPr bwMode="auto">
              <a:xfrm flipV="1">
                <a:off x="1900" y="2450"/>
                <a:ext cx="0" cy="14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568608" name="Group 288"/>
            <p:cNvGrpSpPr>
              <a:grpSpLocks/>
            </p:cNvGrpSpPr>
            <p:nvPr/>
          </p:nvGrpSpPr>
          <p:grpSpPr bwMode="auto">
            <a:xfrm>
              <a:off x="3521" y="1498"/>
              <a:ext cx="617" cy="145"/>
              <a:chOff x="2928" y="2256"/>
              <a:chExt cx="864" cy="144"/>
            </a:xfrm>
          </p:grpSpPr>
          <p:sp>
            <p:nvSpPr>
              <p:cNvPr id="568609" name="Line 289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0" name="Line 290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1" name="Line 291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2" name="Line 292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3" name="Line 293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4" name="Line 294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5" name="Line 295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6" name="Line 296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7" name="Line 297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8" name="Line 298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19" name="Line 299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8620" name="Group 300"/>
            <p:cNvGrpSpPr>
              <a:grpSpLocks/>
            </p:cNvGrpSpPr>
            <p:nvPr/>
          </p:nvGrpSpPr>
          <p:grpSpPr bwMode="auto">
            <a:xfrm rot="5400000">
              <a:off x="4581" y="2358"/>
              <a:ext cx="617" cy="145"/>
              <a:chOff x="2928" y="2256"/>
              <a:chExt cx="864" cy="144"/>
            </a:xfrm>
          </p:grpSpPr>
          <p:sp>
            <p:nvSpPr>
              <p:cNvPr id="568621" name="Line 301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2" name="Line 302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3" name="Line 303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4" name="Line 304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5" name="Line 305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6" name="Line 306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7" name="Line 307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8" name="Line 308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29" name="Line 309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0" name="Line 310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1" name="Line 311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8632" name="Group 312"/>
            <p:cNvGrpSpPr>
              <a:grpSpLocks/>
            </p:cNvGrpSpPr>
            <p:nvPr/>
          </p:nvGrpSpPr>
          <p:grpSpPr bwMode="auto">
            <a:xfrm>
              <a:off x="3521" y="1018"/>
              <a:ext cx="617" cy="145"/>
              <a:chOff x="2928" y="2256"/>
              <a:chExt cx="864" cy="144"/>
            </a:xfrm>
          </p:grpSpPr>
          <p:sp>
            <p:nvSpPr>
              <p:cNvPr id="568633" name="Line 313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4" name="Line 314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5" name="Line 315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6" name="Line 316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7" name="Line 317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8" name="Line 318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39" name="Line 319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0" name="Line 320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1" name="Line 321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2" name="Line 322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3" name="Line 323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8644" name="Group 324"/>
            <p:cNvGrpSpPr>
              <a:grpSpLocks/>
            </p:cNvGrpSpPr>
            <p:nvPr/>
          </p:nvGrpSpPr>
          <p:grpSpPr bwMode="auto">
            <a:xfrm rot="5400000">
              <a:off x="5013" y="2358"/>
              <a:ext cx="617" cy="145"/>
              <a:chOff x="2928" y="2256"/>
              <a:chExt cx="864" cy="144"/>
            </a:xfrm>
          </p:grpSpPr>
          <p:sp>
            <p:nvSpPr>
              <p:cNvPr id="568645" name="Line 325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6" name="Line 326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7" name="Line 327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8" name="Line 328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49" name="Line 329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50" name="Line 330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51" name="Line 331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52" name="Line 332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53" name="Line 333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54" name="Line 334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8655" name="Line 335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68656" name="Freeform 336"/>
            <p:cNvSpPr>
              <a:spLocks/>
            </p:cNvSpPr>
            <p:nvPr/>
          </p:nvSpPr>
          <p:spPr bwMode="auto">
            <a:xfrm>
              <a:off x="3329" y="1101"/>
              <a:ext cx="288" cy="116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57" name="Freeform 337"/>
            <p:cNvSpPr>
              <a:spLocks/>
            </p:cNvSpPr>
            <p:nvPr/>
          </p:nvSpPr>
          <p:spPr bwMode="auto">
            <a:xfrm>
              <a:off x="4097" y="1084"/>
              <a:ext cx="1218" cy="10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58" name="Freeform 338"/>
            <p:cNvSpPr>
              <a:spLocks/>
            </p:cNvSpPr>
            <p:nvPr/>
          </p:nvSpPr>
          <p:spPr bwMode="auto">
            <a:xfrm>
              <a:off x="3329" y="2698"/>
              <a:ext cx="1999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88"/>
                </a:cxn>
                <a:cxn ang="0">
                  <a:pos x="2016" y="288"/>
                </a:cxn>
                <a:cxn ang="0">
                  <a:pos x="2016" y="0"/>
                </a:cxn>
              </a:cxnLst>
              <a:rect l="0" t="0" r="r" b="b"/>
              <a:pathLst>
                <a:path w="2016" h="288">
                  <a:moveTo>
                    <a:pt x="0" y="0"/>
                  </a:moveTo>
                  <a:lnTo>
                    <a:pt x="0" y="288"/>
                  </a:lnTo>
                  <a:lnTo>
                    <a:pt x="2016" y="288"/>
                  </a:lnTo>
                  <a:lnTo>
                    <a:pt x="2016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59" name="Freeform 339"/>
            <p:cNvSpPr>
              <a:spLocks/>
            </p:cNvSpPr>
            <p:nvPr/>
          </p:nvSpPr>
          <p:spPr bwMode="auto">
            <a:xfrm>
              <a:off x="3329" y="1580"/>
              <a:ext cx="288" cy="30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60" name="Freeform 340"/>
            <p:cNvSpPr>
              <a:spLocks/>
            </p:cNvSpPr>
            <p:nvPr/>
          </p:nvSpPr>
          <p:spPr bwMode="auto">
            <a:xfrm>
              <a:off x="3329" y="2058"/>
              <a:ext cx="288" cy="181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61" name="Freeform 341"/>
            <p:cNvSpPr>
              <a:spLocks/>
            </p:cNvSpPr>
            <p:nvPr/>
          </p:nvSpPr>
          <p:spPr bwMode="auto">
            <a:xfrm>
              <a:off x="4097" y="1563"/>
              <a:ext cx="793" cy="5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62" name="Freeform 342"/>
            <p:cNvSpPr>
              <a:spLocks/>
            </p:cNvSpPr>
            <p:nvPr/>
          </p:nvSpPr>
          <p:spPr bwMode="auto">
            <a:xfrm>
              <a:off x="4097" y="2041"/>
              <a:ext cx="314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63" name="Line 343"/>
            <p:cNvSpPr>
              <a:spLocks noChangeShapeType="1"/>
            </p:cNvSpPr>
            <p:nvPr/>
          </p:nvSpPr>
          <p:spPr bwMode="auto">
            <a:xfrm>
              <a:off x="4892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64" name="Line 344"/>
            <p:cNvSpPr>
              <a:spLocks noChangeShapeType="1"/>
            </p:cNvSpPr>
            <p:nvPr/>
          </p:nvSpPr>
          <p:spPr bwMode="auto">
            <a:xfrm>
              <a:off x="4414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68665" name="Text Box 345"/>
            <p:cNvSpPr txBox="1">
              <a:spLocks noChangeArrowheads="1"/>
            </p:cNvSpPr>
            <p:nvPr/>
          </p:nvSpPr>
          <p:spPr bwMode="auto">
            <a:xfrm>
              <a:off x="3656" y="713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68666" name="Text Box 346"/>
            <p:cNvSpPr txBox="1">
              <a:spLocks noChangeArrowheads="1"/>
            </p:cNvSpPr>
            <p:nvPr/>
          </p:nvSpPr>
          <p:spPr bwMode="auto">
            <a:xfrm>
              <a:off x="3656" y="1209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68667" name="Text Box 347"/>
            <p:cNvSpPr txBox="1">
              <a:spLocks noChangeArrowheads="1"/>
            </p:cNvSpPr>
            <p:nvPr/>
          </p:nvSpPr>
          <p:spPr bwMode="auto">
            <a:xfrm>
              <a:off x="3656" y="1697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68668" name="Text Box 348"/>
            <p:cNvSpPr txBox="1">
              <a:spLocks noChangeArrowheads="1"/>
            </p:cNvSpPr>
            <p:nvPr/>
          </p:nvSpPr>
          <p:spPr bwMode="auto">
            <a:xfrm>
              <a:off x="3966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68669" name="Text Box 349"/>
            <p:cNvSpPr txBox="1">
              <a:spLocks noChangeArrowheads="1"/>
            </p:cNvSpPr>
            <p:nvPr/>
          </p:nvSpPr>
          <p:spPr bwMode="auto">
            <a:xfrm>
              <a:off x="4435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68670" name="Text Box 350"/>
            <p:cNvSpPr txBox="1">
              <a:spLocks noChangeArrowheads="1"/>
            </p:cNvSpPr>
            <p:nvPr/>
          </p:nvSpPr>
          <p:spPr bwMode="auto">
            <a:xfrm>
              <a:off x="4940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68671" name="Text Box 351"/>
            <p:cNvSpPr txBox="1">
              <a:spLocks noChangeArrowheads="1"/>
            </p:cNvSpPr>
            <p:nvPr/>
          </p:nvSpPr>
          <p:spPr bwMode="auto">
            <a:xfrm>
              <a:off x="5053" y="710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</a:p>
          </p:txBody>
        </p:sp>
        <p:sp>
          <p:nvSpPr>
            <p:cNvPr id="568672" name="Oval 352"/>
            <p:cNvSpPr>
              <a:spLocks noChangeArrowheads="1"/>
            </p:cNvSpPr>
            <p:nvPr/>
          </p:nvSpPr>
          <p:spPr bwMode="auto">
            <a:xfrm>
              <a:off x="5040" y="720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673" name="Text Box 353"/>
            <p:cNvSpPr txBox="1">
              <a:spLocks noChangeArrowheads="1"/>
            </p:cNvSpPr>
            <p:nvPr/>
          </p:nvSpPr>
          <p:spPr bwMode="auto">
            <a:xfrm>
              <a:off x="3085" y="806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2</a:t>
              </a:r>
            </a:p>
          </p:txBody>
        </p:sp>
        <p:sp>
          <p:nvSpPr>
            <p:cNvPr id="568674" name="Oval 354"/>
            <p:cNvSpPr>
              <a:spLocks noChangeArrowheads="1"/>
            </p:cNvSpPr>
            <p:nvPr/>
          </p:nvSpPr>
          <p:spPr bwMode="auto">
            <a:xfrm>
              <a:off x="3072" y="816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675" name="Text Box 355"/>
            <p:cNvSpPr txBox="1">
              <a:spLocks noChangeArrowheads="1"/>
            </p:cNvSpPr>
            <p:nvPr/>
          </p:nvSpPr>
          <p:spPr bwMode="auto">
            <a:xfrm>
              <a:off x="4781" y="127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3</a:t>
              </a:r>
            </a:p>
          </p:txBody>
        </p:sp>
        <p:sp>
          <p:nvSpPr>
            <p:cNvPr id="568676" name="Oval 356"/>
            <p:cNvSpPr>
              <a:spLocks noChangeArrowheads="1"/>
            </p:cNvSpPr>
            <p:nvPr/>
          </p:nvSpPr>
          <p:spPr bwMode="auto">
            <a:xfrm>
              <a:off x="4768" y="1284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677" name="Text Box 357"/>
            <p:cNvSpPr txBox="1">
              <a:spLocks noChangeArrowheads="1"/>
            </p:cNvSpPr>
            <p:nvPr/>
          </p:nvSpPr>
          <p:spPr bwMode="auto">
            <a:xfrm>
              <a:off x="4373" y="177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4</a:t>
              </a:r>
            </a:p>
          </p:txBody>
        </p:sp>
        <p:sp>
          <p:nvSpPr>
            <p:cNvPr id="568678" name="Oval 358"/>
            <p:cNvSpPr>
              <a:spLocks noChangeArrowheads="1"/>
            </p:cNvSpPr>
            <p:nvPr/>
          </p:nvSpPr>
          <p:spPr bwMode="auto">
            <a:xfrm>
              <a:off x="4352" y="1789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BB180-17F2-4143-9395-45BB5D26054A}" type="slidenum">
              <a:rPr lang="en-US"/>
              <a:pPr/>
              <a:t>34</a:t>
            </a:fld>
            <a:endParaRPr lang="en-US"/>
          </a:p>
        </p:txBody>
      </p:sp>
      <p:sp>
        <p:nvSpPr>
          <p:cNvPr id="53453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Example</a:t>
            </a:r>
          </a:p>
        </p:txBody>
      </p:sp>
      <p:sp>
        <p:nvSpPr>
          <p:cNvPr id="53453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34532" name="Group 4"/>
          <p:cNvGrpSpPr>
            <a:grpSpLocks/>
          </p:cNvGrpSpPr>
          <p:nvPr/>
        </p:nvGrpSpPr>
        <p:grpSpPr bwMode="auto">
          <a:xfrm>
            <a:off x="5589588" y="3140075"/>
            <a:ext cx="979487" cy="230188"/>
            <a:chOff x="2928" y="2256"/>
            <a:chExt cx="864" cy="144"/>
          </a:xfrm>
        </p:grpSpPr>
        <p:sp>
          <p:nvSpPr>
            <p:cNvPr id="534533" name="Line 5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34" name="Line 6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35" name="Line 7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36" name="Line 8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37" name="Line 9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38" name="Line 10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39" name="Line 11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40" name="Line 12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41" name="Line 13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42" name="Line 14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43" name="Line 15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34544" name="Group 16"/>
          <p:cNvGrpSpPr>
            <a:grpSpLocks/>
          </p:cNvGrpSpPr>
          <p:nvPr/>
        </p:nvGrpSpPr>
        <p:grpSpPr bwMode="auto">
          <a:xfrm>
            <a:off x="5097463" y="3444875"/>
            <a:ext cx="381000" cy="914400"/>
            <a:chOff x="1320" y="1725"/>
            <a:chExt cx="240" cy="576"/>
          </a:xfrm>
        </p:grpSpPr>
        <p:grpSp>
          <p:nvGrpSpPr>
            <p:cNvPr id="534545" name="Group 17"/>
            <p:cNvGrpSpPr>
              <a:grpSpLocks/>
            </p:cNvGrpSpPr>
            <p:nvPr/>
          </p:nvGrpSpPr>
          <p:grpSpPr bwMode="auto">
            <a:xfrm>
              <a:off x="1320" y="1725"/>
              <a:ext cx="240" cy="576"/>
              <a:chOff x="4512" y="1008"/>
              <a:chExt cx="384" cy="960"/>
            </a:xfrm>
          </p:grpSpPr>
          <p:sp>
            <p:nvSpPr>
              <p:cNvPr id="534546" name="Oval 18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384" cy="384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4547" name="Line 19"/>
              <p:cNvSpPr>
                <a:spLocks noChangeShapeType="1"/>
              </p:cNvSpPr>
              <p:nvPr/>
            </p:nvSpPr>
            <p:spPr bwMode="auto">
              <a:xfrm>
                <a:off x="4704" y="100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4548" name="Line 20"/>
              <p:cNvSpPr>
                <a:spLocks noChangeShapeType="1"/>
              </p:cNvSpPr>
              <p:nvPr/>
            </p:nvSpPr>
            <p:spPr bwMode="auto">
              <a:xfrm>
                <a:off x="4704" y="168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34549" name="Line 21"/>
            <p:cNvSpPr>
              <a:spLocks noChangeShapeType="1"/>
            </p:cNvSpPr>
            <p:nvPr/>
          </p:nvSpPr>
          <p:spPr bwMode="auto">
            <a:xfrm flipV="1">
              <a:off x="1436" y="1924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34550" name="Group 22"/>
          <p:cNvGrpSpPr>
            <a:grpSpLocks/>
          </p:cNvGrpSpPr>
          <p:nvPr/>
        </p:nvGrpSpPr>
        <p:grpSpPr bwMode="auto">
          <a:xfrm rot="5400000">
            <a:off x="6510338" y="3743325"/>
            <a:ext cx="979488" cy="230187"/>
            <a:chOff x="2928" y="2256"/>
            <a:chExt cx="864" cy="144"/>
          </a:xfrm>
        </p:grpSpPr>
        <p:sp>
          <p:nvSpPr>
            <p:cNvPr id="534551" name="Line 23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2" name="Line 24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3" name="Line 25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4" name="Line 26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5" name="Line 27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6" name="Line 28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7" name="Line 29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8" name="Line 30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59" name="Line 31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60" name="Line 32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61" name="Line 33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34562" name="Text Box 34"/>
          <p:cNvSpPr txBox="1">
            <a:spLocks noChangeArrowheads="1"/>
          </p:cNvSpPr>
          <p:nvPr/>
        </p:nvSpPr>
        <p:spPr bwMode="auto">
          <a:xfrm>
            <a:off x="4621213" y="3759200"/>
            <a:ext cx="557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1A</a:t>
            </a:r>
          </a:p>
        </p:txBody>
      </p:sp>
      <p:grpSp>
        <p:nvGrpSpPr>
          <p:cNvPr id="534563" name="Group 35"/>
          <p:cNvGrpSpPr>
            <a:grpSpLocks/>
          </p:cNvGrpSpPr>
          <p:nvPr/>
        </p:nvGrpSpPr>
        <p:grpSpPr bwMode="auto">
          <a:xfrm>
            <a:off x="6503988" y="4740275"/>
            <a:ext cx="457200" cy="384175"/>
            <a:chOff x="1755" y="2450"/>
            <a:chExt cx="288" cy="242"/>
          </a:xfrm>
        </p:grpSpPr>
        <p:grpSp>
          <p:nvGrpSpPr>
            <p:cNvPr id="534564" name="Group 36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534565" name="Line 37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4566" name="Line 38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4567" name="Line 39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34568" name="Line 40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34569" name="Group 41"/>
          <p:cNvGrpSpPr>
            <a:grpSpLocks/>
          </p:cNvGrpSpPr>
          <p:nvPr/>
        </p:nvGrpSpPr>
        <p:grpSpPr bwMode="auto">
          <a:xfrm>
            <a:off x="5589588" y="2378075"/>
            <a:ext cx="979487" cy="230188"/>
            <a:chOff x="2928" y="2256"/>
            <a:chExt cx="864" cy="144"/>
          </a:xfrm>
        </p:grpSpPr>
        <p:sp>
          <p:nvSpPr>
            <p:cNvPr id="534570" name="Line 42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1" name="Line 43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2" name="Line 44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3" name="Line 45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4" name="Line 46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5" name="Line 47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6" name="Line 48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7" name="Line 49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8" name="Line 50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79" name="Line 51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0" name="Line 52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34581" name="Group 53"/>
          <p:cNvGrpSpPr>
            <a:grpSpLocks/>
          </p:cNvGrpSpPr>
          <p:nvPr/>
        </p:nvGrpSpPr>
        <p:grpSpPr bwMode="auto">
          <a:xfrm rot="5400000">
            <a:off x="7272338" y="3743325"/>
            <a:ext cx="979488" cy="230187"/>
            <a:chOff x="2928" y="2256"/>
            <a:chExt cx="864" cy="144"/>
          </a:xfrm>
        </p:grpSpPr>
        <p:sp>
          <p:nvSpPr>
            <p:cNvPr id="534582" name="Line 54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3" name="Line 55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4" name="Line 56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5" name="Line 57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6" name="Line 58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7" name="Line 59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8" name="Line 60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89" name="Line 61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0" name="Line 62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1" name="Line 63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2" name="Line 64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34593" name="Group 65"/>
          <p:cNvGrpSpPr>
            <a:grpSpLocks/>
          </p:cNvGrpSpPr>
          <p:nvPr/>
        </p:nvGrpSpPr>
        <p:grpSpPr bwMode="auto">
          <a:xfrm>
            <a:off x="5589588" y="1616075"/>
            <a:ext cx="979487" cy="230188"/>
            <a:chOff x="2928" y="2256"/>
            <a:chExt cx="864" cy="144"/>
          </a:xfrm>
        </p:grpSpPr>
        <p:sp>
          <p:nvSpPr>
            <p:cNvPr id="534594" name="Line 66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5" name="Line 67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6" name="Line 68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7" name="Line 69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8" name="Line 70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599" name="Line 71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0" name="Line 72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1" name="Line 73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2" name="Line 74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3" name="Line 75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4" name="Line 76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34605" name="Group 77"/>
          <p:cNvGrpSpPr>
            <a:grpSpLocks/>
          </p:cNvGrpSpPr>
          <p:nvPr/>
        </p:nvGrpSpPr>
        <p:grpSpPr bwMode="auto">
          <a:xfrm rot="5400000">
            <a:off x="7958138" y="3743325"/>
            <a:ext cx="979488" cy="230187"/>
            <a:chOff x="2928" y="2256"/>
            <a:chExt cx="864" cy="144"/>
          </a:xfrm>
        </p:grpSpPr>
        <p:sp>
          <p:nvSpPr>
            <p:cNvPr id="534606" name="Line 78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7" name="Line 79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8" name="Line 80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09" name="Line 81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10" name="Line 82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11" name="Line 83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12" name="Line 84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13" name="Line 85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14" name="Line 86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15" name="Line 87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16" name="Line 88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34617" name="Freeform 89"/>
          <p:cNvSpPr>
            <a:spLocks/>
          </p:cNvSpPr>
          <p:nvPr/>
        </p:nvSpPr>
        <p:spPr bwMode="auto">
          <a:xfrm>
            <a:off x="5284788" y="1747838"/>
            <a:ext cx="457200" cy="1849437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18" name="Freeform 90"/>
          <p:cNvSpPr>
            <a:spLocks/>
          </p:cNvSpPr>
          <p:nvPr/>
        </p:nvSpPr>
        <p:spPr bwMode="auto">
          <a:xfrm>
            <a:off x="6503988" y="1720850"/>
            <a:ext cx="1933575" cy="172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19" name="Freeform 91"/>
          <p:cNvSpPr>
            <a:spLocks/>
          </p:cNvSpPr>
          <p:nvPr/>
        </p:nvSpPr>
        <p:spPr bwMode="auto">
          <a:xfrm>
            <a:off x="5284788" y="4283075"/>
            <a:ext cx="3173412" cy="457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8"/>
              </a:cxn>
              <a:cxn ang="0">
                <a:pos x="2016" y="288"/>
              </a:cxn>
              <a:cxn ang="0">
                <a:pos x="2016" y="0"/>
              </a:cxn>
            </a:cxnLst>
            <a:rect l="0" t="0" r="r" b="b"/>
            <a:pathLst>
              <a:path w="2016" h="288">
                <a:moveTo>
                  <a:pt x="0" y="0"/>
                </a:moveTo>
                <a:lnTo>
                  <a:pt x="0" y="288"/>
                </a:lnTo>
                <a:lnTo>
                  <a:pt x="2016" y="288"/>
                </a:lnTo>
                <a:lnTo>
                  <a:pt x="2016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20" name="Freeform 92"/>
          <p:cNvSpPr>
            <a:spLocks/>
          </p:cNvSpPr>
          <p:nvPr/>
        </p:nvSpPr>
        <p:spPr bwMode="auto">
          <a:xfrm>
            <a:off x="5284788" y="2508250"/>
            <a:ext cx="457200" cy="484188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21" name="Freeform 93"/>
          <p:cNvSpPr>
            <a:spLocks/>
          </p:cNvSpPr>
          <p:nvPr/>
        </p:nvSpPr>
        <p:spPr bwMode="auto">
          <a:xfrm>
            <a:off x="5284788" y="3267075"/>
            <a:ext cx="457200" cy="287338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22" name="Freeform 94"/>
          <p:cNvSpPr>
            <a:spLocks/>
          </p:cNvSpPr>
          <p:nvPr/>
        </p:nvSpPr>
        <p:spPr bwMode="auto">
          <a:xfrm>
            <a:off x="6503988" y="2481263"/>
            <a:ext cx="1258887" cy="9350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23" name="Freeform 95"/>
          <p:cNvSpPr>
            <a:spLocks/>
          </p:cNvSpPr>
          <p:nvPr/>
        </p:nvSpPr>
        <p:spPr bwMode="auto">
          <a:xfrm>
            <a:off x="6503988" y="3240088"/>
            <a:ext cx="498475" cy="2317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24" name="Line 96"/>
          <p:cNvSpPr>
            <a:spLocks noChangeShapeType="1"/>
          </p:cNvSpPr>
          <p:nvPr/>
        </p:nvSpPr>
        <p:spPr bwMode="auto">
          <a:xfrm>
            <a:off x="7766050" y="4319588"/>
            <a:ext cx="12700" cy="407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25" name="Line 97"/>
          <p:cNvSpPr>
            <a:spLocks noChangeShapeType="1"/>
          </p:cNvSpPr>
          <p:nvPr/>
        </p:nvSpPr>
        <p:spPr bwMode="auto">
          <a:xfrm>
            <a:off x="7007225" y="4319588"/>
            <a:ext cx="12700" cy="407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34626" name="Text Box 98"/>
          <p:cNvSpPr txBox="1">
            <a:spLocks noChangeArrowheads="1"/>
          </p:cNvSpPr>
          <p:nvPr/>
        </p:nvSpPr>
        <p:spPr bwMode="auto">
          <a:xfrm>
            <a:off x="5803900" y="11318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34627" name="Text Box 99"/>
          <p:cNvSpPr txBox="1">
            <a:spLocks noChangeArrowheads="1"/>
          </p:cNvSpPr>
          <p:nvPr/>
        </p:nvSpPr>
        <p:spPr bwMode="auto">
          <a:xfrm>
            <a:off x="5803900" y="19192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34628" name="Text Box 100"/>
          <p:cNvSpPr txBox="1">
            <a:spLocks noChangeArrowheads="1"/>
          </p:cNvSpPr>
          <p:nvPr/>
        </p:nvSpPr>
        <p:spPr bwMode="auto">
          <a:xfrm>
            <a:off x="5803900" y="26939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34629" name="Text Box 101"/>
          <p:cNvSpPr txBox="1">
            <a:spLocks noChangeArrowheads="1"/>
          </p:cNvSpPr>
          <p:nvPr/>
        </p:nvSpPr>
        <p:spPr bwMode="auto">
          <a:xfrm>
            <a:off x="6296025" y="37480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34630" name="Text Box 102"/>
          <p:cNvSpPr txBox="1">
            <a:spLocks noChangeArrowheads="1"/>
          </p:cNvSpPr>
          <p:nvPr/>
        </p:nvSpPr>
        <p:spPr bwMode="auto">
          <a:xfrm>
            <a:off x="7040563" y="3748088"/>
            <a:ext cx="569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34631" name="Text Box 103"/>
          <p:cNvSpPr txBox="1">
            <a:spLocks noChangeArrowheads="1"/>
          </p:cNvSpPr>
          <p:nvPr/>
        </p:nvSpPr>
        <p:spPr bwMode="auto">
          <a:xfrm>
            <a:off x="7842250" y="37480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34632" name="Text Box 104"/>
          <p:cNvSpPr txBox="1">
            <a:spLocks noChangeArrowheads="1"/>
          </p:cNvSpPr>
          <p:nvPr/>
        </p:nvSpPr>
        <p:spPr bwMode="auto">
          <a:xfrm>
            <a:off x="4760913" y="13620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</a:p>
        </p:txBody>
      </p:sp>
      <p:sp>
        <p:nvSpPr>
          <p:cNvPr id="534633" name="Oval 105"/>
          <p:cNvSpPr>
            <a:spLocks noChangeArrowheads="1"/>
          </p:cNvSpPr>
          <p:nvPr/>
        </p:nvSpPr>
        <p:spPr bwMode="auto">
          <a:xfrm>
            <a:off x="4740275" y="13779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4634" name="Text Box 106"/>
          <p:cNvSpPr txBox="1">
            <a:spLocks noChangeArrowheads="1"/>
          </p:cNvSpPr>
          <p:nvPr/>
        </p:nvSpPr>
        <p:spPr bwMode="auto">
          <a:xfrm>
            <a:off x="8489950" y="13620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2</a:t>
            </a:r>
          </a:p>
        </p:txBody>
      </p:sp>
      <p:sp>
        <p:nvSpPr>
          <p:cNvPr id="534635" name="Oval 107"/>
          <p:cNvSpPr>
            <a:spLocks noChangeArrowheads="1"/>
          </p:cNvSpPr>
          <p:nvPr/>
        </p:nvSpPr>
        <p:spPr bwMode="auto">
          <a:xfrm>
            <a:off x="8469313" y="13779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4636" name="Text Box 108"/>
          <p:cNvSpPr txBox="1">
            <a:spLocks noChangeArrowheads="1"/>
          </p:cNvSpPr>
          <p:nvPr/>
        </p:nvSpPr>
        <p:spPr bwMode="auto">
          <a:xfrm>
            <a:off x="7589838" y="20224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3</a:t>
            </a:r>
          </a:p>
        </p:txBody>
      </p:sp>
      <p:sp>
        <p:nvSpPr>
          <p:cNvPr id="534637" name="Oval 109"/>
          <p:cNvSpPr>
            <a:spLocks noChangeArrowheads="1"/>
          </p:cNvSpPr>
          <p:nvPr/>
        </p:nvSpPr>
        <p:spPr bwMode="auto">
          <a:xfrm>
            <a:off x="7569200" y="20383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4638" name="Text Box 110"/>
          <p:cNvSpPr txBox="1">
            <a:spLocks noChangeArrowheads="1"/>
          </p:cNvSpPr>
          <p:nvPr/>
        </p:nvSpPr>
        <p:spPr bwMode="auto">
          <a:xfrm>
            <a:off x="6942138" y="281146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4</a:t>
            </a:r>
          </a:p>
        </p:txBody>
      </p:sp>
      <p:sp>
        <p:nvSpPr>
          <p:cNvPr id="534639" name="Oval 111"/>
          <p:cNvSpPr>
            <a:spLocks noChangeArrowheads="1"/>
          </p:cNvSpPr>
          <p:nvPr/>
        </p:nvSpPr>
        <p:spPr bwMode="auto">
          <a:xfrm>
            <a:off x="6908800" y="2840038"/>
            <a:ext cx="352425" cy="40798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34670" name="Group 142"/>
          <p:cNvGrpSpPr>
            <a:grpSpLocks/>
          </p:cNvGrpSpPr>
          <p:nvPr/>
        </p:nvGrpSpPr>
        <p:grpSpPr bwMode="auto">
          <a:xfrm>
            <a:off x="304800" y="1752600"/>
            <a:ext cx="4267200" cy="3017838"/>
            <a:chOff x="192" y="1104"/>
            <a:chExt cx="2688" cy="1901"/>
          </a:xfrm>
        </p:grpSpPr>
        <p:sp>
          <p:nvSpPr>
            <p:cNvPr id="534640" name="AutoShape 112"/>
            <p:cNvSpPr>
              <a:spLocks noChangeArrowheads="1"/>
            </p:cNvSpPr>
            <p:nvPr/>
          </p:nvSpPr>
          <p:spPr bwMode="auto">
            <a:xfrm>
              <a:off x="337" y="1170"/>
              <a:ext cx="2339" cy="1835"/>
            </a:xfrm>
            <a:prstGeom prst="bracketPair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4641" name="Line 113"/>
            <p:cNvSpPr>
              <a:spLocks noChangeShapeType="1"/>
            </p:cNvSpPr>
            <p:nvPr/>
          </p:nvSpPr>
          <p:spPr bwMode="auto">
            <a:xfrm>
              <a:off x="192" y="153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4642" name="Line 114"/>
            <p:cNvSpPr>
              <a:spLocks noChangeShapeType="1"/>
            </p:cNvSpPr>
            <p:nvPr/>
          </p:nvSpPr>
          <p:spPr bwMode="auto">
            <a:xfrm>
              <a:off x="192" y="201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4643" name="Line 115"/>
            <p:cNvSpPr>
              <a:spLocks noChangeShapeType="1"/>
            </p:cNvSpPr>
            <p:nvPr/>
          </p:nvSpPr>
          <p:spPr bwMode="auto">
            <a:xfrm>
              <a:off x="192" y="249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4644" name="Line 116"/>
            <p:cNvSpPr>
              <a:spLocks noChangeShapeType="1"/>
            </p:cNvSpPr>
            <p:nvPr/>
          </p:nvSpPr>
          <p:spPr bwMode="auto">
            <a:xfrm>
              <a:off x="912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4645" name="Line 117"/>
            <p:cNvSpPr>
              <a:spLocks noChangeShapeType="1"/>
            </p:cNvSpPr>
            <p:nvPr/>
          </p:nvSpPr>
          <p:spPr bwMode="auto">
            <a:xfrm>
              <a:off x="1440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4646" name="Line 118"/>
            <p:cNvSpPr>
              <a:spLocks noChangeShapeType="1"/>
            </p:cNvSpPr>
            <p:nvPr/>
          </p:nvSpPr>
          <p:spPr bwMode="auto">
            <a:xfrm>
              <a:off x="2016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graphicFrame>
          <p:nvGraphicFramePr>
            <p:cNvPr id="534647" name="Object 119"/>
            <p:cNvGraphicFramePr>
              <a:graphicFrameLocks noChangeAspect="1"/>
            </p:cNvGraphicFramePr>
            <p:nvPr/>
          </p:nvGraphicFramePr>
          <p:xfrm>
            <a:off x="576" y="1200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68" name="Equation" r:id="rId4" imgW="88560" imgH="164880" progId="Equation.3">
                    <p:embed/>
                  </p:oleObj>
                </mc:Choice>
                <mc:Fallback>
                  <p:oleObj name="Equation" r:id="rId4" imgW="88560" imgH="164880" progId="Equation.3">
                    <p:embed/>
                    <p:pic>
                      <p:nvPicPr>
                        <p:cNvPr id="0" name="Picture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6" y="1200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48" name="Object 120"/>
            <p:cNvGraphicFramePr>
              <a:graphicFrameLocks noChangeAspect="1"/>
            </p:cNvGraphicFramePr>
            <p:nvPr/>
          </p:nvGraphicFramePr>
          <p:xfrm>
            <a:off x="988" y="120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69" name="Equation" r:id="rId6" imgW="203040" imgH="164880" progId="Equation.3">
                    <p:embed/>
                  </p:oleObj>
                </mc:Choice>
                <mc:Fallback>
                  <p:oleObj name="Equation" r:id="rId6" imgW="203040" imgH="164880" progId="Equation.3">
                    <p:embed/>
                    <p:pic>
                      <p:nvPicPr>
                        <p:cNvPr id="0" name="Picture 1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88" y="120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49" name="Object 121"/>
            <p:cNvGraphicFramePr>
              <a:graphicFrameLocks noChangeAspect="1"/>
            </p:cNvGraphicFramePr>
            <p:nvPr/>
          </p:nvGraphicFramePr>
          <p:xfrm>
            <a:off x="384" y="168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0" name="Equation" r:id="rId8" imgW="203040" imgH="164880" progId="Equation.3">
                    <p:embed/>
                  </p:oleObj>
                </mc:Choice>
                <mc:Fallback>
                  <p:oleObj name="Equation" r:id="rId8" imgW="203040" imgH="164880" progId="Equation.3">
                    <p:embed/>
                    <p:pic>
                      <p:nvPicPr>
                        <p:cNvPr id="0" name="Picture 1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168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0" name="Object 122"/>
            <p:cNvGraphicFramePr>
              <a:graphicFrameLocks noChangeAspect="1"/>
            </p:cNvGraphicFramePr>
            <p:nvPr/>
          </p:nvGraphicFramePr>
          <p:xfrm>
            <a:off x="1152" y="1680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1" name="Equation" r:id="rId9" imgW="88560" imgH="164880" progId="Equation.3">
                    <p:embed/>
                  </p:oleObj>
                </mc:Choice>
                <mc:Fallback>
                  <p:oleObj name="Equation" r:id="rId9" imgW="88560" imgH="164880" progId="Equation.3">
                    <p:embed/>
                    <p:pic>
                      <p:nvPicPr>
                        <p:cNvPr id="0" name="Picture 1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2" y="1680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1" name="Object 123"/>
            <p:cNvGraphicFramePr>
              <a:graphicFrameLocks noChangeAspect="1"/>
            </p:cNvGraphicFramePr>
            <p:nvPr/>
          </p:nvGraphicFramePr>
          <p:xfrm>
            <a:off x="528" y="1200"/>
            <a:ext cx="258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2" name="Equation" r:id="rId10" imgW="126720" imgH="164880" progId="Equation.3">
                    <p:embed/>
                  </p:oleObj>
                </mc:Choice>
                <mc:Fallback>
                  <p:oleObj name="Equation" r:id="rId10" imgW="126720" imgH="164880" progId="Equation.3">
                    <p:embed/>
                    <p:pic>
                      <p:nvPicPr>
                        <p:cNvPr id="0" name="Picture 1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200"/>
                          <a:ext cx="258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2" name="Object 124"/>
            <p:cNvGraphicFramePr>
              <a:graphicFrameLocks noChangeAspect="1"/>
            </p:cNvGraphicFramePr>
            <p:nvPr/>
          </p:nvGraphicFramePr>
          <p:xfrm>
            <a:off x="1488" y="120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3" name="Equation" r:id="rId12" imgW="203040" imgH="164880" progId="Equation.3">
                    <p:embed/>
                  </p:oleObj>
                </mc:Choice>
                <mc:Fallback>
                  <p:oleObj name="Equation" r:id="rId12" imgW="203040" imgH="164880" progId="Equation.3">
                    <p:embed/>
                    <p:pic>
                      <p:nvPicPr>
                        <p:cNvPr id="0" name="Picture 1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8" y="120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3" name="Object 125"/>
            <p:cNvGraphicFramePr>
              <a:graphicFrameLocks noChangeAspect="1"/>
            </p:cNvGraphicFramePr>
            <p:nvPr/>
          </p:nvGraphicFramePr>
          <p:xfrm>
            <a:off x="384" y="2112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4" name="Equation" r:id="rId13" imgW="203040" imgH="164880" progId="Equation.3">
                    <p:embed/>
                  </p:oleObj>
                </mc:Choice>
                <mc:Fallback>
                  <p:oleObj name="Equation" r:id="rId13" imgW="203040" imgH="164880" progId="Equation.3">
                    <p:embed/>
                    <p:pic>
                      <p:nvPicPr>
                        <p:cNvPr id="0" name="Picture 1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2112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4" name="Object 126"/>
            <p:cNvGraphicFramePr>
              <a:graphicFrameLocks noChangeAspect="1"/>
            </p:cNvGraphicFramePr>
            <p:nvPr/>
          </p:nvGraphicFramePr>
          <p:xfrm>
            <a:off x="1680" y="2064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5" name="Equation" r:id="rId14" imgW="88560" imgH="164880" progId="Equation.3">
                    <p:embed/>
                  </p:oleObj>
                </mc:Choice>
                <mc:Fallback>
                  <p:oleObj name="Equation" r:id="rId14" imgW="88560" imgH="164880" progId="Equation.3">
                    <p:embed/>
                    <p:pic>
                      <p:nvPicPr>
                        <p:cNvPr id="0" name="Picture 1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064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5" name="Object 127"/>
            <p:cNvGraphicFramePr>
              <a:graphicFrameLocks noChangeAspect="1"/>
            </p:cNvGraphicFramePr>
            <p:nvPr/>
          </p:nvGraphicFramePr>
          <p:xfrm>
            <a:off x="528" y="1200"/>
            <a:ext cx="233" cy="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6" name="Equation" r:id="rId15" imgW="114120" imgH="177480" progId="Equation.3">
                    <p:embed/>
                  </p:oleObj>
                </mc:Choice>
                <mc:Fallback>
                  <p:oleObj name="Equation" r:id="rId15" imgW="114120" imgH="177480" progId="Equation.3">
                    <p:embed/>
                    <p:pic>
                      <p:nvPicPr>
                        <p:cNvPr id="0" name="Picture 1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200"/>
                          <a:ext cx="233" cy="3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6" name="Object 128"/>
            <p:cNvGraphicFramePr>
              <a:graphicFrameLocks noChangeAspect="1"/>
            </p:cNvGraphicFramePr>
            <p:nvPr/>
          </p:nvGraphicFramePr>
          <p:xfrm>
            <a:off x="2112" y="120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7" name="Equation" r:id="rId17" imgW="203040" imgH="164880" progId="Equation.3">
                    <p:embed/>
                  </p:oleObj>
                </mc:Choice>
                <mc:Fallback>
                  <p:oleObj name="Equation" r:id="rId17" imgW="203040" imgH="164880" progId="Equation.3">
                    <p:embed/>
                    <p:pic>
                      <p:nvPicPr>
                        <p:cNvPr id="0" name="Picture 1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12" y="120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7" name="Object 129"/>
            <p:cNvGraphicFramePr>
              <a:graphicFrameLocks noChangeAspect="1"/>
            </p:cNvGraphicFramePr>
            <p:nvPr/>
          </p:nvGraphicFramePr>
          <p:xfrm>
            <a:off x="384" y="2544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8" name="Equation" r:id="rId18" imgW="203040" imgH="164880" progId="Equation.3">
                    <p:embed/>
                  </p:oleObj>
                </mc:Choice>
                <mc:Fallback>
                  <p:oleObj name="Equation" r:id="rId18" imgW="203040" imgH="164880" progId="Equation.3">
                    <p:embed/>
                    <p:pic>
                      <p:nvPicPr>
                        <p:cNvPr id="0" name="Picture 1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2544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8" name="Object 130"/>
            <p:cNvGraphicFramePr>
              <a:graphicFrameLocks noChangeAspect="1"/>
            </p:cNvGraphicFramePr>
            <p:nvPr/>
          </p:nvGraphicFramePr>
          <p:xfrm>
            <a:off x="2256" y="2544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79" name="Equation" r:id="rId19" imgW="88560" imgH="164880" progId="Equation.3">
                    <p:embed/>
                  </p:oleObj>
                </mc:Choice>
                <mc:Fallback>
                  <p:oleObj name="Equation" r:id="rId19" imgW="88560" imgH="164880" progId="Equation.3">
                    <p:embed/>
                    <p:pic>
                      <p:nvPicPr>
                        <p:cNvPr id="0" name="Picture 1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56" y="2544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59" name="Object 131"/>
            <p:cNvGraphicFramePr>
              <a:graphicFrameLocks noChangeAspect="1"/>
            </p:cNvGraphicFramePr>
            <p:nvPr/>
          </p:nvGraphicFramePr>
          <p:xfrm>
            <a:off x="1104" y="1680"/>
            <a:ext cx="259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0" name="Equation" r:id="rId20" imgW="126720" imgH="164880" progId="Equation.3">
                    <p:embed/>
                  </p:oleObj>
                </mc:Choice>
                <mc:Fallback>
                  <p:oleObj name="Equation" r:id="rId20" imgW="126720" imgH="164880" progId="Equation.3">
                    <p:embed/>
                    <p:pic>
                      <p:nvPicPr>
                        <p:cNvPr id="0" name="Picture 1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4" y="1680"/>
                          <a:ext cx="259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0" name="Object 132"/>
            <p:cNvGraphicFramePr>
              <a:graphicFrameLocks noChangeAspect="1"/>
            </p:cNvGraphicFramePr>
            <p:nvPr/>
          </p:nvGraphicFramePr>
          <p:xfrm>
            <a:off x="1632" y="2064"/>
            <a:ext cx="259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1" name="Equation" r:id="rId21" imgW="126720" imgH="164880" progId="Equation.3">
                    <p:embed/>
                  </p:oleObj>
                </mc:Choice>
                <mc:Fallback>
                  <p:oleObj name="Equation" r:id="rId21" imgW="126720" imgH="164880" progId="Equation.3">
                    <p:embed/>
                    <p:pic>
                      <p:nvPicPr>
                        <p:cNvPr id="0" name="Picture 1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2064"/>
                          <a:ext cx="259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1" name="Object 133"/>
            <p:cNvGraphicFramePr>
              <a:graphicFrameLocks noChangeAspect="1"/>
            </p:cNvGraphicFramePr>
            <p:nvPr/>
          </p:nvGraphicFramePr>
          <p:xfrm>
            <a:off x="2208" y="2544"/>
            <a:ext cx="259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2" name="Equation" r:id="rId22" imgW="126720" imgH="164880" progId="Equation.3">
                    <p:embed/>
                  </p:oleObj>
                </mc:Choice>
                <mc:Fallback>
                  <p:oleObj name="Equation" r:id="rId22" imgW="126720" imgH="164880" progId="Equation.3">
                    <p:embed/>
                    <p:pic>
                      <p:nvPicPr>
                        <p:cNvPr id="0" name="Picture 1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2544"/>
                          <a:ext cx="259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2" name="Object 134"/>
            <p:cNvGraphicFramePr>
              <a:graphicFrameLocks noChangeAspect="1"/>
            </p:cNvGraphicFramePr>
            <p:nvPr/>
          </p:nvGraphicFramePr>
          <p:xfrm>
            <a:off x="1584" y="1667"/>
            <a:ext cx="259" cy="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3" name="Equation" r:id="rId23" imgW="126720" imgH="177480" progId="Equation.3">
                    <p:embed/>
                  </p:oleObj>
                </mc:Choice>
                <mc:Fallback>
                  <p:oleObj name="Equation" r:id="rId23" imgW="126720" imgH="177480" progId="Equation.3">
                    <p:embed/>
                    <p:pic>
                      <p:nvPicPr>
                        <p:cNvPr id="0" name="Picture 13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4" y="1667"/>
                          <a:ext cx="259" cy="3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3" name="Object 135"/>
            <p:cNvGraphicFramePr>
              <a:graphicFrameLocks noChangeAspect="1"/>
            </p:cNvGraphicFramePr>
            <p:nvPr/>
          </p:nvGraphicFramePr>
          <p:xfrm>
            <a:off x="2208" y="1680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4" name="Equation" r:id="rId25" imgW="126720" imgH="177480" progId="Equation.3">
                    <p:embed/>
                  </p:oleObj>
                </mc:Choice>
                <mc:Fallback>
                  <p:oleObj name="Equation" r:id="rId25" imgW="126720" imgH="177480" progId="Equation.3">
                    <p:embed/>
                    <p:pic>
                      <p:nvPicPr>
                        <p:cNvPr id="0" name="Picture 1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1680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4" name="Object 136"/>
            <p:cNvGraphicFramePr>
              <a:graphicFrameLocks noChangeAspect="1"/>
            </p:cNvGraphicFramePr>
            <p:nvPr/>
          </p:nvGraphicFramePr>
          <p:xfrm>
            <a:off x="2208" y="2112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5" name="Equation" r:id="rId26" imgW="126720" imgH="177480" progId="Equation.3">
                    <p:embed/>
                  </p:oleObj>
                </mc:Choice>
                <mc:Fallback>
                  <p:oleObj name="Equation" r:id="rId26" imgW="126720" imgH="177480" progId="Equation.3">
                    <p:embed/>
                    <p:pic>
                      <p:nvPicPr>
                        <p:cNvPr id="0" name="Picture 1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2112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5" name="Object 137"/>
            <p:cNvGraphicFramePr>
              <a:graphicFrameLocks noChangeAspect="1"/>
            </p:cNvGraphicFramePr>
            <p:nvPr/>
          </p:nvGraphicFramePr>
          <p:xfrm>
            <a:off x="1632" y="2544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6" name="Equation" r:id="rId27" imgW="126720" imgH="177480" progId="Equation.3">
                    <p:embed/>
                  </p:oleObj>
                </mc:Choice>
                <mc:Fallback>
                  <p:oleObj name="Equation" r:id="rId27" imgW="126720" imgH="177480" progId="Equation.3">
                    <p:embed/>
                    <p:pic>
                      <p:nvPicPr>
                        <p:cNvPr id="0" name="Picture 1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2544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6" name="Object 138"/>
            <p:cNvGraphicFramePr>
              <a:graphicFrameLocks noChangeAspect="1"/>
            </p:cNvGraphicFramePr>
            <p:nvPr/>
          </p:nvGraphicFramePr>
          <p:xfrm>
            <a:off x="1008" y="2544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7" name="Equation" r:id="rId28" imgW="126720" imgH="177480" progId="Equation.3">
                    <p:embed/>
                  </p:oleObj>
                </mc:Choice>
                <mc:Fallback>
                  <p:oleObj name="Equation" r:id="rId28" imgW="126720" imgH="177480" progId="Equation.3">
                    <p:embed/>
                    <p:pic>
                      <p:nvPicPr>
                        <p:cNvPr id="0" name="Picture 1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2544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4667" name="Object 139"/>
            <p:cNvGraphicFramePr>
              <a:graphicFrameLocks noChangeAspect="1"/>
            </p:cNvGraphicFramePr>
            <p:nvPr/>
          </p:nvGraphicFramePr>
          <p:xfrm>
            <a:off x="1008" y="2112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4688" name="Equation" r:id="rId29" imgW="126720" imgH="177480" progId="Equation.3">
                    <p:embed/>
                  </p:oleObj>
                </mc:Choice>
                <mc:Fallback>
                  <p:oleObj name="Equation" r:id="rId29" imgW="126720" imgH="177480" progId="Equation.3">
                    <p:embed/>
                    <p:pic>
                      <p:nvPicPr>
                        <p:cNvPr id="0" name="Picture 1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2112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34668" name="AutoShape 140"/>
          <p:cNvSpPr>
            <a:spLocks noChangeArrowheads="1"/>
          </p:cNvSpPr>
          <p:nvPr/>
        </p:nvSpPr>
        <p:spPr bwMode="auto">
          <a:xfrm>
            <a:off x="762000" y="5715000"/>
            <a:ext cx="838200" cy="304800"/>
          </a:xfrm>
          <a:prstGeom prst="rightArrow">
            <a:avLst>
              <a:gd name="adj1" fmla="val 50000"/>
              <a:gd name="adj2" fmla="val 6875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4669" name="Text Box 141"/>
          <p:cNvSpPr txBox="1">
            <a:spLocks noChangeArrowheads="1"/>
          </p:cNvSpPr>
          <p:nvPr/>
        </p:nvSpPr>
        <p:spPr bwMode="auto">
          <a:xfrm>
            <a:off x="1752600" y="5562600"/>
            <a:ext cx="6299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How many zeros remain after first step of LU </a:t>
            </a:r>
          </a:p>
          <a:p>
            <a:r>
              <a:rPr lang="en-US">
                <a:latin typeface="Arial" charset="0"/>
              </a:rPr>
              <a:t>decomposition?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668" grpId="0" animBg="1"/>
      <p:bldP spid="534669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34875-3FF0-4680-8FC9-2CE9F11D763D}" type="slidenum">
              <a:rPr lang="en-US"/>
              <a:pPr/>
              <a:t>35</a:t>
            </a:fld>
            <a:endParaRPr lang="en-US"/>
          </a:p>
        </p:txBody>
      </p:sp>
      <p:sp>
        <p:nvSpPr>
          <p:cNvPr id="536578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Example</a:t>
            </a:r>
          </a:p>
        </p:txBody>
      </p:sp>
      <p:sp>
        <p:nvSpPr>
          <p:cNvPr id="536579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36718" name="Group 142"/>
          <p:cNvGrpSpPr>
            <a:grpSpLocks/>
          </p:cNvGrpSpPr>
          <p:nvPr/>
        </p:nvGrpSpPr>
        <p:grpSpPr bwMode="auto">
          <a:xfrm>
            <a:off x="4621213" y="1127125"/>
            <a:ext cx="3941762" cy="3997325"/>
            <a:chOff x="2911" y="710"/>
            <a:chExt cx="2483" cy="2518"/>
          </a:xfrm>
        </p:grpSpPr>
        <p:grpSp>
          <p:nvGrpSpPr>
            <p:cNvPr id="536580" name="Group 4"/>
            <p:cNvGrpSpPr>
              <a:grpSpLocks/>
            </p:cNvGrpSpPr>
            <p:nvPr/>
          </p:nvGrpSpPr>
          <p:grpSpPr bwMode="auto">
            <a:xfrm>
              <a:off x="3521" y="1978"/>
              <a:ext cx="617" cy="145"/>
              <a:chOff x="2928" y="2256"/>
              <a:chExt cx="864" cy="144"/>
            </a:xfrm>
          </p:grpSpPr>
          <p:sp>
            <p:nvSpPr>
              <p:cNvPr id="536581" name="Line 5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2" name="Line 6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3" name="Line 7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4" name="Line 8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5" name="Line 9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6" name="Line 10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7" name="Line 11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8" name="Line 12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89" name="Line 13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90" name="Line 14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591" name="Line 15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36592" name="Group 16"/>
            <p:cNvGrpSpPr>
              <a:grpSpLocks/>
            </p:cNvGrpSpPr>
            <p:nvPr/>
          </p:nvGrpSpPr>
          <p:grpSpPr bwMode="auto">
            <a:xfrm>
              <a:off x="3211" y="2170"/>
              <a:ext cx="240" cy="576"/>
              <a:chOff x="1320" y="1725"/>
              <a:chExt cx="240" cy="576"/>
            </a:xfrm>
          </p:grpSpPr>
          <p:grpSp>
            <p:nvGrpSpPr>
              <p:cNvPr id="536593" name="Group 17"/>
              <p:cNvGrpSpPr>
                <a:grpSpLocks/>
              </p:cNvGrpSpPr>
              <p:nvPr/>
            </p:nvGrpSpPr>
            <p:grpSpPr bwMode="auto">
              <a:xfrm>
                <a:off x="1320" y="1725"/>
                <a:ext cx="240" cy="576"/>
                <a:chOff x="4512" y="1008"/>
                <a:chExt cx="384" cy="960"/>
              </a:xfrm>
            </p:grpSpPr>
            <p:sp>
              <p:nvSpPr>
                <p:cNvPr id="536594" name="Oval 18"/>
                <p:cNvSpPr>
                  <a:spLocks noChangeArrowheads="1"/>
                </p:cNvSpPr>
                <p:nvPr/>
              </p:nvSpPr>
              <p:spPr bwMode="auto">
                <a:xfrm>
                  <a:off x="4512" y="1296"/>
                  <a:ext cx="384" cy="384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36595" name="Line 19"/>
                <p:cNvSpPr>
                  <a:spLocks noChangeShapeType="1"/>
                </p:cNvSpPr>
                <p:nvPr/>
              </p:nvSpPr>
              <p:spPr bwMode="auto">
                <a:xfrm>
                  <a:off x="4704" y="1008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36596" name="Line 20"/>
                <p:cNvSpPr>
                  <a:spLocks noChangeShapeType="1"/>
                </p:cNvSpPr>
                <p:nvPr/>
              </p:nvSpPr>
              <p:spPr bwMode="auto">
                <a:xfrm>
                  <a:off x="4704" y="168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36597" name="Line 21"/>
              <p:cNvSpPr>
                <a:spLocks noChangeShapeType="1"/>
              </p:cNvSpPr>
              <p:nvPr/>
            </p:nvSpPr>
            <p:spPr bwMode="auto">
              <a:xfrm flipV="1">
                <a:off x="1436" y="1924"/>
                <a:ext cx="0" cy="18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536598" name="Group 22"/>
            <p:cNvGrpSpPr>
              <a:grpSpLocks/>
            </p:cNvGrpSpPr>
            <p:nvPr/>
          </p:nvGrpSpPr>
          <p:grpSpPr bwMode="auto">
            <a:xfrm rot="5400000">
              <a:off x="4101" y="2358"/>
              <a:ext cx="617" cy="145"/>
              <a:chOff x="2928" y="2256"/>
              <a:chExt cx="864" cy="144"/>
            </a:xfrm>
          </p:grpSpPr>
          <p:sp>
            <p:nvSpPr>
              <p:cNvPr id="536599" name="Line 23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0" name="Line 24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1" name="Line 25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2" name="Line 26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3" name="Line 27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4" name="Line 28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5" name="Line 29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6" name="Line 30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7" name="Line 31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8" name="Line 32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09" name="Line 33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36610" name="Text Box 34"/>
            <p:cNvSpPr txBox="1">
              <a:spLocks noChangeArrowheads="1"/>
            </p:cNvSpPr>
            <p:nvPr/>
          </p:nvSpPr>
          <p:spPr bwMode="auto">
            <a:xfrm>
              <a:off x="2911" y="2368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1A</a:t>
              </a:r>
            </a:p>
          </p:txBody>
        </p:sp>
        <p:grpSp>
          <p:nvGrpSpPr>
            <p:cNvPr id="536611" name="Group 35"/>
            <p:cNvGrpSpPr>
              <a:grpSpLocks/>
            </p:cNvGrpSpPr>
            <p:nvPr/>
          </p:nvGrpSpPr>
          <p:grpSpPr bwMode="auto">
            <a:xfrm>
              <a:off x="4097" y="2986"/>
              <a:ext cx="288" cy="242"/>
              <a:chOff x="1755" y="2450"/>
              <a:chExt cx="288" cy="242"/>
            </a:xfrm>
          </p:grpSpPr>
          <p:grpSp>
            <p:nvGrpSpPr>
              <p:cNvPr id="536612" name="Group 36"/>
              <p:cNvGrpSpPr>
                <a:grpSpLocks/>
              </p:cNvGrpSpPr>
              <p:nvPr/>
            </p:nvGrpSpPr>
            <p:grpSpPr bwMode="auto">
              <a:xfrm>
                <a:off x="1755" y="2596"/>
                <a:ext cx="288" cy="96"/>
                <a:chOff x="3792" y="2304"/>
                <a:chExt cx="288" cy="96"/>
              </a:xfrm>
            </p:grpSpPr>
            <p:sp>
              <p:nvSpPr>
                <p:cNvPr id="536613" name="Line 37"/>
                <p:cNvSpPr>
                  <a:spLocks noChangeShapeType="1"/>
                </p:cNvSpPr>
                <p:nvPr/>
              </p:nvSpPr>
              <p:spPr bwMode="auto">
                <a:xfrm>
                  <a:off x="3792" y="2304"/>
                  <a:ext cx="28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36614" name="Line 38"/>
                <p:cNvSpPr>
                  <a:spLocks noChangeShapeType="1"/>
                </p:cNvSpPr>
                <p:nvPr/>
              </p:nvSpPr>
              <p:spPr bwMode="auto">
                <a:xfrm>
                  <a:off x="3840" y="2352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36615" name="Line 39"/>
                <p:cNvSpPr>
                  <a:spLocks noChangeShapeType="1"/>
                </p:cNvSpPr>
                <p:nvPr/>
              </p:nvSpPr>
              <p:spPr bwMode="auto">
                <a:xfrm>
                  <a:off x="3888" y="2400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36616" name="Line 40"/>
              <p:cNvSpPr>
                <a:spLocks noChangeShapeType="1"/>
              </p:cNvSpPr>
              <p:nvPr/>
            </p:nvSpPr>
            <p:spPr bwMode="auto">
              <a:xfrm flipV="1">
                <a:off x="1900" y="2450"/>
                <a:ext cx="0" cy="14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536617" name="Group 41"/>
            <p:cNvGrpSpPr>
              <a:grpSpLocks/>
            </p:cNvGrpSpPr>
            <p:nvPr/>
          </p:nvGrpSpPr>
          <p:grpSpPr bwMode="auto">
            <a:xfrm>
              <a:off x="3521" y="1498"/>
              <a:ext cx="617" cy="145"/>
              <a:chOff x="2928" y="2256"/>
              <a:chExt cx="864" cy="144"/>
            </a:xfrm>
          </p:grpSpPr>
          <p:sp>
            <p:nvSpPr>
              <p:cNvPr id="536618" name="Line 42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19" name="Line 43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0" name="Line 44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1" name="Line 45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2" name="Line 46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3" name="Line 47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4" name="Line 48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5" name="Line 49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6" name="Line 50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7" name="Line 51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28" name="Line 52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36629" name="Group 53"/>
            <p:cNvGrpSpPr>
              <a:grpSpLocks/>
            </p:cNvGrpSpPr>
            <p:nvPr/>
          </p:nvGrpSpPr>
          <p:grpSpPr bwMode="auto">
            <a:xfrm rot="5400000">
              <a:off x="4581" y="2358"/>
              <a:ext cx="617" cy="145"/>
              <a:chOff x="2928" y="2256"/>
              <a:chExt cx="864" cy="144"/>
            </a:xfrm>
          </p:grpSpPr>
          <p:sp>
            <p:nvSpPr>
              <p:cNvPr id="536630" name="Line 54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1" name="Line 55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2" name="Line 56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3" name="Line 57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4" name="Line 58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5" name="Line 59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6" name="Line 60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7" name="Line 61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8" name="Line 62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39" name="Line 63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0" name="Line 64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36641" name="Group 65"/>
            <p:cNvGrpSpPr>
              <a:grpSpLocks/>
            </p:cNvGrpSpPr>
            <p:nvPr/>
          </p:nvGrpSpPr>
          <p:grpSpPr bwMode="auto">
            <a:xfrm>
              <a:off x="3521" y="1018"/>
              <a:ext cx="617" cy="145"/>
              <a:chOff x="2928" y="2256"/>
              <a:chExt cx="864" cy="144"/>
            </a:xfrm>
          </p:grpSpPr>
          <p:sp>
            <p:nvSpPr>
              <p:cNvPr id="536642" name="Line 66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3" name="Line 67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4" name="Line 68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5" name="Line 69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6" name="Line 70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7" name="Line 71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8" name="Line 72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49" name="Line 73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0" name="Line 74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1" name="Line 75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2" name="Line 76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36653" name="Group 77"/>
            <p:cNvGrpSpPr>
              <a:grpSpLocks/>
            </p:cNvGrpSpPr>
            <p:nvPr/>
          </p:nvGrpSpPr>
          <p:grpSpPr bwMode="auto">
            <a:xfrm rot="5400000">
              <a:off x="5013" y="2358"/>
              <a:ext cx="617" cy="145"/>
              <a:chOff x="2928" y="2256"/>
              <a:chExt cx="864" cy="144"/>
            </a:xfrm>
          </p:grpSpPr>
          <p:sp>
            <p:nvSpPr>
              <p:cNvPr id="536654" name="Line 78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5" name="Line 79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6" name="Line 80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7" name="Line 81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8" name="Line 82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59" name="Line 83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60" name="Line 84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61" name="Line 85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62" name="Line 86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63" name="Line 87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6664" name="Line 88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36665" name="Freeform 89"/>
            <p:cNvSpPr>
              <a:spLocks/>
            </p:cNvSpPr>
            <p:nvPr/>
          </p:nvSpPr>
          <p:spPr bwMode="auto">
            <a:xfrm>
              <a:off x="3329" y="1101"/>
              <a:ext cx="288" cy="116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66" name="Freeform 90"/>
            <p:cNvSpPr>
              <a:spLocks/>
            </p:cNvSpPr>
            <p:nvPr/>
          </p:nvSpPr>
          <p:spPr bwMode="auto">
            <a:xfrm>
              <a:off x="4097" y="1084"/>
              <a:ext cx="1218" cy="10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67" name="Freeform 91"/>
            <p:cNvSpPr>
              <a:spLocks/>
            </p:cNvSpPr>
            <p:nvPr/>
          </p:nvSpPr>
          <p:spPr bwMode="auto">
            <a:xfrm>
              <a:off x="3329" y="2698"/>
              <a:ext cx="1999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88"/>
                </a:cxn>
                <a:cxn ang="0">
                  <a:pos x="2016" y="288"/>
                </a:cxn>
                <a:cxn ang="0">
                  <a:pos x="2016" y="0"/>
                </a:cxn>
              </a:cxnLst>
              <a:rect l="0" t="0" r="r" b="b"/>
              <a:pathLst>
                <a:path w="2016" h="288">
                  <a:moveTo>
                    <a:pt x="0" y="0"/>
                  </a:moveTo>
                  <a:lnTo>
                    <a:pt x="0" y="288"/>
                  </a:lnTo>
                  <a:lnTo>
                    <a:pt x="2016" y="288"/>
                  </a:lnTo>
                  <a:lnTo>
                    <a:pt x="2016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68" name="Freeform 92"/>
            <p:cNvSpPr>
              <a:spLocks/>
            </p:cNvSpPr>
            <p:nvPr/>
          </p:nvSpPr>
          <p:spPr bwMode="auto">
            <a:xfrm>
              <a:off x="3329" y="1580"/>
              <a:ext cx="288" cy="30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69" name="Freeform 93"/>
            <p:cNvSpPr>
              <a:spLocks/>
            </p:cNvSpPr>
            <p:nvPr/>
          </p:nvSpPr>
          <p:spPr bwMode="auto">
            <a:xfrm>
              <a:off x="3329" y="2058"/>
              <a:ext cx="288" cy="181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70" name="Freeform 94"/>
            <p:cNvSpPr>
              <a:spLocks/>
            </p:cNvSpPr>
            <p:nvPr/>
          </p:nvSpPr>
          <p:spPr bwMode="auto">
            <a:xfrm>
              <a:off x="4097" y="1563"/>
              <a:ext cx="793" cy="5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71" name="Freeform 95"/>
            <p:cNvSpPr>
              <a:spLocks/>
            </p:cNvSpPr>
            <p:nvPr/>
          </p:nvSpPr>
          <p:spPr bwMode="auto">
            <a:xfrm>
              <a:off x="4097" y="2041"/>
              <a:ext cx="314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72" name="Line 96"/>
            <p:cNvSpPr>
              <a:spLocks noChangeShapeType="1"/>
            </p:cNvSpPr>
            <p:nvPr/>
          </p:nvSpPr>
          <p:spPr bwMode="auto">
            <a:xfrm>
              <a:off x="4892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73" name="Line 97"/>
            <p:cNvSpPr>
              <a:spLocks noChangeShapeType="1"/>
            </p:cNvSpPr>
            <p:nvPr/>
          </p:nvSpPr>
          <p:spPr bwMode="auto">
            <a:xfrm>
              <a:off x="4414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74" name="Text Box 98"/>
            <p:cNvSpPr txBox="1">
              <a:spLocks noChangeArrowheads="1"/>
            </p:cNvSpPr>
            <p:nvPr/>
          </p:nvSpPr>
          <p:spPr bwMode="auto">
            <a:xfrm>
              <a:off x="3656" y="713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36675" name="Text Box 99"/>
            <p:cNvSpPr txBox="1">
              <a:spLocks noChangeArrowheads="1"/>
            </p:cNvSpPr>
            <p:nvPr/>
          </p:nvSpPr>
          <p:spPr bwMode="auto">
            <a:xfrm>
              <a:off x="3656" y="1209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36676" name="Text Box 100"/>
            <p:cNvSpPr txBox="1">
              <a:spLocks noChangeArrowheads="1"/>
            </p:cNvSpPr>
            <p:nvPr/>
          </p:nvSpPr>
          <p:spPr bwMode="auto">
            <a:xfrm>
              <a:off x="3656" y="1697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36677" name="Text Box 101"/>
            <p:cNvSpPr txBox="1">
              <a:spLocks noChangeArrowheads="1"/>
            </p:cNvSpPr>
            <p:nvPr/>
          </p:nvSpPr>
          <p:spPr bwMode="auto">
            <a:xfrm>
              <a:off x="3966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36678" name="Text Box 102"/>
            <p:cNvSpPr txBox="1">
              <a:spLocks noChangeArrowheads="1"/>
            </p:cNvSpPr>
            <p:nvPr/>
          </p:nvSpPr>
          <p:spPr bwMode="auto">
            <a:xfrm>
              <a:off x="4435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36679" name="Text Box 103"/>
            <p:cNvSpPr txBox="1">
              <a:spLocks noChangeArrowheads="1"/>
            </p:cNvSpPr>
            <p:nvPr/>
          </p:nvSpPr>
          <p:spPr bwMode="auto">
            <a:xfrm>
              <a:off x="4940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36680" name="Text Box 104"/>
            <p:cNvSpPr txBox="1">
              <a:spLocks noChangeArrowheads="1"/>
            </p:cNvSpPr>
            <p:nvPr/>
          </p:nvSpPr>
          <p:spPr bwMode="auto">
            <a:xfrm>
              <a:off x="5053" y="710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</a:p>
          </p:txBody>
        </p:sp>
        <p:sp>
          <p:nvSpPr>
            <p:cNvPr id="536681" name="Oval 105"/>
            <p:cNvSpPr>
              <a:spLocks noChangeArrowheads="1"/>
            </p:cNvSpPr>
            <p:nvPr/>
          </p:nvSpPr>
          <p:spPr bwMode="auto">
            <a:xfrm>
              <a:off x="5040" y="720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6682" name="Text Box 106"/>
            <p:cNvSpPr txBox="1">
              <a:spLocks noChangeArrowheads="1"/>
            </p:cNvSpPr>
            <p:nvPr/>
          </p:nvSpPr>
          <p:spPr bwMode="auto">
            <a:xfrm>
              <a:off x="3085" y="806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2</a:t>
              </a:r>
            </a:p>
          </p:txBody>
        </p:sp>
        <p:sp>
          <p:nvSpPr>
            <p:cNvPr id="536683" name="Oval 107"/>
            <p:cNvSpPr>
              <a:spLocks noChangeArrowheads="1"/>
            </p:cNvSpPr>
            <p:nvPr/>
          </p:nvSpPr>
          <p:spPr bwMode="auto">
            <a:xfrm>
              <a:off x="3072" y="816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6684" name="Text Box 108"/>
            <p:cNvSpPr txBox="1">
              <a:spLocks noChangeArrowheads="1"/>
            </p:cNvSpPr>
            <p:nvPr/>
          </p:nvSpPr>
          <p:spPr bwMode="auto">
            <a:xfrm>
              <a:off x="4781" y="127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3</a:t>
              </a:r>
            </a:p>
          </p:txBody>
        </p:sp>
        <p:sp>
          <p:nvSpPr>
            <p:cNvPr id="536685" name="Oval 109"/>
            <p:cNvSpPr>
              <a:spLocks noChangeArrowheads="1"/>
            </p:cNvSpPr>
            <p:nvPr/>
          </p:nvSpPr>
          <p:spPr bwMode="auto">
            <a:xfrm>
              <a:off x="4768" y="1284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6686" name="Text Box 110"/>
            <p:cNvSpPr txBox="1">
              <a:spLocks noChangeArrowheads="1"/>
            </p:cNvSpPr>
            <p:nvPr/>
          </p:nvSpPr>
          <p:spPr bwMode="auto">
            <a:xfrm>
              <a:off x="4373" y="177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4</a:t>
              </a:r>
            </a:p>
          </p:txBody>
        </p:sp>
        <p:sp>
          <p:nvSpPr>
            <p:cNvPr id="536687" name="Oval 111"/>
            <p:cNvSpPr>
              <a:spLocks noChangeArrowheads="1"/>
            </p:cNvSpPr>
            <p:nvPr/>
          </p:nvSpPr>
          <p:spPr bwMode="auto">
            <a:xfrm>
              <a:off x="4352" y="1789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36695" name="AutoShape 119"/>
          <p:cNvSpPr>
            <a:spLocks noChangeArrowheads="1"/>
          </p:cNvSpPr>
          <p:nvPr/>
        </p:nvSpPr>
        <p:spPr bwMode="auto">
          <a:xfrm>
            <a:off x="762000" y="5715000"/>
            <a:ext cx="838200" cy="304800"/>
          </a:xfrm>
          <a:prstGeom prst="rightArrow">
            <a:avLst>
              <a:gd name="adj1" fmla="val 50000"/>
              <a:gd name="adj2" fmla="val 6875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6696" name="Text Box 120"/>
          <p:cNvSpPr txBox="1">
            <a:spLocks noChangeArrowheads="1"/>
          </p:cNvSpPr>
          <p:nvPr/>
        </p:nvSpPr>
        <p:spPr bwMode="auto">
          <a:xfrm>
            <a:off x="1752600" y="5562600"/>
            <a:ext cx="6705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</a:rPr>
              <a:t>How many zeros doe we lose in the first step of LU decomposition?</a:t>
            </a:r>
          </a:p>
        </p:txBody>
      </p:sp>
      <p:grpSp>
        <p:nvGrpSpPr>
          <p:cNvPr id="536719" name="Group 143"/>
          <p:cNvGrpSpPr>
            <a:grpSpLocks/>
          </p:cNvGrpSpPr>
          <p:nvPr/>
        </p:nvGrpSpPr>
        <p:grpSpPr bwMode="auto">
          <a:xfrm>
            <a:off x="304800" y="1752600"/>
            <a:ext cx="4267200" cy="3017838"/>
            <a:chOff x="192" y="1104"/>
            <a:chExt cx="2688" cy="1901"/>
          </a:xfrm>
        </p:grpSpPr>
        <p:sp>
          <p:nvSpPr>
            <p:cNvPr id="536688" name="AutoShape 112"/>
            <p:cNvSpPr>
              <a:spLocks noChangeArrowheads="1"/>
            </p:cNvSpPr>
            <p:nvPr/>
          </p:nvSpPr>
          <p:spPr bwMode="auto">
            <a:xfrm>
              <a:off x="337" y="1170"/>
              <a:ext cx="2339" cy="1835"/>
            </a:xfrm>
            <a:prstGeom prst="bracketPair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6689" name="Line 113"/>
            <p:cNvSpPr>
              <a:spLocks noChangeShapeType="1"/>
            </p:cNvSpPr>
            <p:nvPr/>
          </p:nvSpPr>
          <p:spPr bwMode="auto">
            <a:xfrm>
              <a:off x="192" y="153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90" name="Line 114"/>
            <p:cNvSpPr>
              <a:spLocks noChangeShapeType="1"/>
            </p:cNvSpPr>
            <p:nvPr/>
          </p:nvSpPr>
          <p:spPr bwMode="auto">
            <a:xfrm>
              <a:off x="192" y="201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91" name="Line 115"/>
            <p:cNvSpPr>
              <a:spLocks noChangeShapeType="1"/>
            </p:cNvSpPr>
            <p:nvPr/>
          </p:nvSpPr>
          <p:spPr bwMode="auto">
            <a:xfrm>
              <a:off x="192" y="249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92" name="Line 116"/>
            <p:cNvSpPr>
              <a:spLocks noChangeShapeType="1"/>
            </p:cNvSpPr>
            <p:nvPr/>
          </p:nvSpPr>
          <p:spPr bwMode="auto">
            <a:xfrm>
              <a:off x="912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93" name="Line 117"/>
            <p:cNvSpPr>
              <a:spLocks noChangeShapeType="1"/>
            </p:cNvSpPr>
            <p:nvPr/>
          </p:nvSpPr>
          <p:spPr bwMode="auto">
            <a:xfrm>
              <a:off x="1440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36694" name="Line 118"/>
            <p:cNvSpPr>
              <a:spLocks noChangeShapeType="1"/>
            </p:cNvSpPr>
            <p:nvPr/>
          </p:nvSpPr>
          <p:spPr bwMode="auto">
            <a:xfrm>
              <a:off x="2016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graphicFrame>
          <p:nvGraphicFramePr>
            <p:cNvPr id="536697" name="Object 121"/>
            <p:cNvGraphicFramePr>
              <a:graphicFrameLocks noChangeAspect="1"/>
            </p:cNvGraphicFramePr>
            <p:nvPr/>
          </p:nvGraphicFramePr>
          <p:xfrm>
            <a:off x="576" y="1152"/>
            <a:ext cx="183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18" name="Equation" r:id="rId4" imgW="88560" imgH="164880" progId="Equation.3">
                    <p:embed/>
                  </p:oleObj>
                </mc:Choice>
                <mc:Fallback>
                  <p:oleObj name="Equation" r:id="rId4" imgW="88560" imgH="164880" progId="Equation.3">
                    <p:embed/>
                    <p:pic>
                      <p:nvPicPr>
                        <p:cNvPr id="0" name="Picture 1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6" y="1152"/>
                          <a:ext cx="183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698" name="Object 122"/>
            <p:cNvGraphicFramePr>
              <a:graphicFrameLocks noChangeAspect="1"/>
            </p:cNvGraphicFramePr>
            <p:nvPr/>
          </p:nvGraphicFramePr>
          <p:xfrm>
            <a:off x="986" y="1152"/>
            <a:ext cx="419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19" name="Equation" r:id="rId6" imgW="203040" imgH="164880" progId="Equation.3">
                    <p:embed/>
                  </p:oleObj>
                </mc:Choice>
                <mc:Fallback>
                  <p:oleObj name="Equation" r:id="rId6" imgW="203040" imgH="164880" progId="Equation.3">
                    <p:embed/>
                    <p:pic>
                      <p:nvPicPr>
                        <p:cNvPr id="0" name="Picture 1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86" y="1152"/>
                          <a:ext cx="419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699" name="Object 123"/>
            <p:cNvGraphicFramePr>
              <a:graphicFrameLocks noChangeAspect="1"/>
            </p:cNvGraphicFramePr>
            <p:nvPr/>
          </p:nvGraphicFramePr>
          <p:xfrm>
            <a:off x="432" y="1632"/>
            <a:ext cx="419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0" name="Equation" r:id="rId8" imgW="203040" imgH="164880" progId="Equation.3">
                    <p:embed/>
                  </p:oleObj>
                </mc:Choice>
                <mc:Fallback>
                  <p:oleObj name="Equation" r:id="rId8" imgW="203040" imgH="164880" progId="Equation.3">
                    <p:embed/>
                    <p:pic>
                      <p:nvPicPr>
                        <p:cNvPr id="0" name="Picture 1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" y="1632"/>
                          <a:ext cx="419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0" name="Object 124"/>
            <p:cNvGraphicFramePr>
              <a:graphicFrameLocks noChangeAspect="1"/>
            </p:cNvGraphicFramePr>
            <p:nvPr/>
          </p:nvGraphicFramePr>
          <p:xfrm>
            <a:off x="1152" y="1632"/>
            <a:ext cx="183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1" name="Equation" r:id="rId10" imgW="88560" imgH="164880" progId="Equation.3">
                    <p:embed/>
                  </p:oleObj>
                </mc:Choice>
                <mc:Fallback>
                  <p:oleObj name="Equation" r:id="rId10" imgW="88560" imgH="164880" progId="Equation.3">
                    <p:embed/>
                    <p:pic>
                      <p:nvPicPr>
                        <p:cNvPr id="0" name="Picture 1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2" y="1632"/>
                          <a:ext cx="183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1" name="Object 125"/>
            <p:cNvGraphicFramePr>
              <a:graphicFrameLocks noChangeAspect="1"/>
            </p:cNvGraphicFramePr>
            <p:nvPr/>
          </p:nvGraphicFramePr>
          <p:xfrm>
            <a:off x="1104" y="1632"/>
            <a:ext cx="262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2" name="Equation" r:id="rId11" imgW="126720" imgH="164880" progId="Equation.3">
                    <p:embed/>
                  </p:oleObj>
                </mc:Choice>
                <mc:Fallback>
                  <p:oleObj name="Equation" r:id="rId11" imgW="126720" imgH="164880" progId="Equation.3">
                    <p:embed/>
                    <p:pic>
                      <p:nvPicPr>
                        <p:cNvPr id="0" name="Picture 1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4" y="1632"/>
                          <a:ext cx="262" cy="340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2" name="Object 126"/>
            <p:cNvGraphicFramePr>
              <a:graphicFrameLocks noChangeAspect="1"/>
            </p:cNvGraphicFramePr>
            <p:nvPr/>
          </p:nvGraphicFramePr>
          <p:xfrm>
            <a:off x="1536" y="1632"/>
            <a:ext cx="419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3" name="Equation" r:id="rId13" imgW="203040" imgH="164880" progId="Equation.3">
                    <p:embed/>
                  </p:oleObj>
                </mc:Choice>
                <mc:Fallback>
                  <p:oleObj name="Equation" r:id="rId13" imgW="203040" imgH="164880" progId="Equation.3">
                    <p:embed/>
                    <p:pic>
                      <p:nvPicPr>
                        <p:cNvPr id="0" name="Picture 1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36" y="1632"/>
                          <a:ext cx="419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3" name="Object 127"/>
            <p:cNvGraphicFramePr>
              <a:graphicFrameLocks noChangeAspect="1"/>
            </p:cNvGraphicFramePr>
            <p:nvPr/>
          </p:nvGraphicFramePr>
          <p:xfrm>
            <a:off x="960" y="2112"/>
            <a:ext cx="419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4" name="Equation" r:id="rId14" imgW="203040" imgH="164880" progId="Equation.3">
                    <p:embed/>
                  </p:oleObj>
                </mc:Choice>
                <mc:Fallback>
                  <p:oleObj name="Equation" r:id="rId14" imgW="203040" imgH="164880" progId="Equation.3">
                    <p:embed/>
                    <p:pic>
                      <p:nvPicPr>
                        <p:cNvPr id="0" name="Picture 1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60" y="2112"/>
                          <a:ext cx="419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4" name="Object 128"/>
            <p:cNvGraphicFramePr>
              <a:graphicFrameLocks noChangeAspect="1"/>
            </p:cNvGraphicFramePr>
            <p:nvPr/>
          </p:nvGraphicFramePr>
          <p:xfrm>
            <a:off x="1680" y="2112"/>
            <a:ext cx="183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5" name="Equation" r:id="rId15" imgW="88560" imgH="164880" progId="Equation.3">
                    <p:embed/>
                  </p:oleObj>
                </mc:Choice>
                <mc:Fallback>
                  <p:oleObj name="Equation" r:id="rId15" imgW="88560" imgH="164880" progId="Equation.3">
                    <p:embed/>
                    <p:pic>
                      <p:nvPicPr>
                        <p:cNvPr id="0" name="Picture 1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112"/>
                          <a:ext cx="183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5" name="Object 129"/>
            <p:cNvGraphicFramePr>
              <a:graphicFrameLocks noChangeAspect="1"/>
            </p:cNvGraphicFramePr>
            <p:nvPr/>
          </p:nvGraphicFramePr>
          <p:xfrm>
            <a:off x="1104" y="1632"/>
            <a:ext cx="235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6" name="Equation" r:id="rId16" imgW="114120" imgH="177480" progId="Equation.3">
                    <p:embed/>
                  </p:oleObj>
                </mc:Choice>
                <mc:Fallback>
                  <p:oleObj name="Equation" r:id="rId16" imgW="114120" imgH="177480" progId="Equation.3">
                    <p:embed/>
                    <p:pic>
                      <p:nvPicPr>
                        <p:cNvPr id="0" name="Picture 1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4" y="1632"/>
                          <a:ext cx="235" cy="36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6" name="Object 130"/>
            <p:cNvGraphicFramePr>
              <a:graphicFrameLocks noChangeAspect="1"/>
            </p:cNvGraphicFramePr>
            <p:nvPr/>
          </p:nvGraphicFramePr>
          <p:xfrm>
            <a:off x="2160" y="1632"/>
            <a:ext cx="419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7" name="Equation" r:id="rId18" imgW="203040" imgH="164880" progId="Equation.3">
                    <p:embed/>
                  </p:oleObj>
                </mc:Choice>
                <mc:Fallback>
                  <p:oleObj name="Equation" r:id="rId18" imgW="203040" imgH="164880" progId="Equation.3">
                    <p:embed/>
                    <p:pic>
                      <p:nvPicPr>
                        <p:cNvPr id="0" name="Picture 1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0" y="1632"/>
                          <a:ext cx="419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7" name="Object 131"/>
            <p:cNvGraphicFramePr>
              <a:graphicFrameLocks noChangeAspect="1"/>
            </p:cNvGraphicFramePr>
            <p:nvPr/>
          </p:nvGraphicFramePr>
          <p:xfrm>
            <a:off x="960" y="2592"/>
            <a:ext cx="419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8" name="Equation" r:id="rId19" imgW="203040" imgH="164880" progId="Equation.3">
                    <p:embed/>
                  </p:oleObj>
                </mc:Choice>
                <mc:Fallback>
                  <p:oleObj name="Equation" r:id="rId19" imgW="203040" imgH="164880" progId="Equation.3">
                    <p:embed/>
                    <p:pic>
                      <p:nvPicPr>
                        <p:cNvPr id="0" name="Picture 1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60" y="2592"/>
                          <a:ext cx="419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8" name="Object 132"/>
            <p:cNvGraphicFramePr>
              <a:graphicFrameLocks noChangeAspect="1"/>
            </p:cNvGraphicFramePr>
            <p:nvPr/>
          </p:nvGraphicFramePr>
          <p:xfrm>
            <a:off x="2256" y="2544"/>
            <a:ext cx="183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29" name="Equation" r:id="rId20" imgW="88560" imgH="164880" progId="Equation.3">
                    <p:embed/>
                  </p:oleObj>
                </mc:Choice>
                <mc:Fallback>
                  <p:oleObj name="Equation" r:id="rId20" imgW="88560" imgH="164880" progId="Equation.3">
                    <p:embed/>
                    <p:pic>
                      <p:nvPicPr>
                        <p:cNvPr id="0" name="Picture 1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56" y="2544"/>
                          <a:ext cx="183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09" name="Object 133"/>
            <p:cNvGraphicFramePr>
              <a:graphicFrameLocks noChangeAspect="1"/>
            </p:cNvGraphicFramePr>
            <p:nvPr/>
          </p:nvGraphicFramePr>
          <p:xfrm>
            <a:off x="528" y="1152"/>
            <a:ext cx="261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0" name="Equation" r:id="rId21" imgW="126720" imgH="164880" progId="Equation.3">
                    <p:embed/>
                  </p:oleObj>
                </mc:Choice>
                <mc:Fallback>
                  <p:oleObj name="Equation" r:id="rId21" imgW="126720" imgH="164880" progId="Equation.3">
                    <p:embed/>
                    <p:pic>
                      <p:nvPicPr>
                        <p:cNvPr id="0" name="Picture 1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152"/>
                          <a:ext cx="261" cy="340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0" name="Object 134"/>
            <p:cNvGraphicFramePr>
              <a:graphicFrameLocks noChangeAspect="1"/>
            </p:cNvGraphicFramePr>
            <p:nvPr/>
          </p:nvGraphicFramePr>
          <p:xfrm>
            <a:off x="1632" y="2112"/>
            <a:ext cx="261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1" name="Equation" r:id="rId22" imgW="126720" imgH="164880" progId="Equation.3">
                    <p:embed/>
                  </p:oleObj>
                </mc:Choice>
                <mc:Fallback>
                  <p:oleObj name="Equation" r:id="rId22" imgW="126720" imgH="164880" progId="Equation.3">
                    <p:embed/>
                    <p:pic>
                      <p:nvPicPr>
                        <p:cNvPr id="0" name="Picture 13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2112"/>
                          <a:ext cx="261" cy="340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1" name="Object 135"/>
            <p:cNvGraphicFramePr>
              <a:graphicFrameLocks noChangeAspect="1"/>
            </p:cNvGraphicFramePr>
            <p:nvPr/>
          </p:nvGraphicFramePr>
          <p:xfrm>
            <a:off x="2208" y="2544"/>
            <a:ext cx="261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2" name="Equation" r:id="rId23" imgW="126720" imgH="164880" progId="Equation.3">
                    <p:embed/>
                  </p:oleObj>
                </mc:Choice>
                <mc:Fallback>
                  <p:oleObj name="Equation" r:id="rId23" imgW="126720" imgH="164880" progId="Equation.3">
                    <p:embed/>
                    <p:pic>
                      <p:nvPicPr>
                        <p:cNvPr id="0" name="Picture 1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2544"/>
                          <a:ext cx="261" cy="340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2" name="Object 136"/>
            <p:cNvGraphicFramePr>
              <a:graphicFrameLocks noChangeAspect="1"/>
            </p:cNvGraphicFramePr>
            <p:nvPr/>
          </p:nvGraphicFramePr>
          <p:xfrm>
            <a:off x="1632" y="1139"/>
            <a:ext cx="261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3" name="Equation" r:id="rId24" imgW="126720" imgH="177480" progId="Equation.3">
                    <p:embed/>
                  </p:oleObj>
                </mc:Choice>
                <mc:Fallback>
                  <p:oleObj name="Equation" r:id="rId24" imgW="126720" imgH="177480" progId="Equation.3">
                    <p:embed/>
                    <p:pic>
                      <p:nvPicPr>
                        <p:cNvPr id="0" name="Picture 1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139"/>
                          <a:ext cx="261" cy="36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3" name="Object 137"/>
            <p:cNvGraphicFramePr>
              <a:graphicFrameLocks noChangeAspect="1"/>
            </p:cNvGraphicFramePr>
            <p:nvPr/>
          </p:nvGraphicFramePr>
          <p:xfrm>
            <a:off x="2190" y="1139"/>
            <a:ext cx="262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4" name="Equation" r:id="rId26" imgW="126720" imgH="177480" progId="Equation.3">
                    <p:embed/>
                  </p:oleObj>
                </mc:Choice>
                <mc:Fallback>
                  <p:oleObj name="Equation" r:id="rId26" imgW="126720" imgH="177480" progId="Equation.3">
                    <p:embed/>
                    <p:pic>
                      <p:nvPicPr>
                        <p:cNvPr id="0" name="Picture 1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90" y="1139"/>
                          <a:ext cx="262" cy="36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4" name="Object 138"/>
            <p:cNvGraphicFramePr>
              <a:graphicFrameLocks noChangeAspect="1"/>
            </p:cNvGraphicFramePr>
            <p:nvPr/>
          </p:nvGraphicFramePr>
          <p:xfrm>
            <a:off x="2190" y="2064"/>
            <a:ext cx="262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5" name="Equation" r:id="rId27" imgW="126720" imgH="177480" progId="Equation.3">
                    <p:embed/>
                  </p:oleObj>
                </mc:Choice>
                <mc:Fallback>
                  <p:oleObj name="Equation" r:id="rId27" imgW="126720" imgH="177480" progId="Equation.3">
                    <p:embed/>
                    <p:pic>
                      <p:nvPicPr>
                        <p:cNvPr id="0" name="Picture 1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90" y="2064"/>
                          <a:ext cx="262" cy="36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5" name="Object 139"/>
            <p:cNvGraphicFramePr>
              <a:graphicFrameLocks noChangeAspect="1"/>
            </p:cNvGraphicFramePr>
            <p:nvPr/>
          </p:nvGraphicFramePr>
          <p:xfrm>
            <a:off x="1584" y="2544"/>
            <a:ext cx="262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6" name="Equation" r:id="rId28" imgW="126720" imgH="177480" progId="Equation.3">
                    <p:embed/>
                  </p:oleObj>
                </mc:Choice>
                <mc:Fallback>
                  <p:oleObj name="Equation" r:id="rId28" imgW="126720" imgH="177480" progId="Equation.3">
                    <p:embed/>
                    <p:pic>
                      <p:nvPicPr>
                        <p:cNvPr id="0" name="Picture 1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4" y="2544"/>
                          <a:ext cx="262" cy="36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6" name="Object 140"/>
            <p:cNvGraphicFramePr>
              <a:graphicFrameLocks noChangeAspect="1"/>
            </p:cNvGraphicFramePr>
            <p:nvPr/>
          </p:nvGraphicFramePr>
          <p:xfrm>
            <a:off x="480" y="2544"/>
            <a:ext cx="262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7" name="Equation" r:id="rId29" imgW="126720" imgH="177480" progId="Equation.3">
                    <p:embed/>
                  </p:oleObj>
                </mc:Choice>
                <mc:Fallback>
                  <p:oleObj name="Equation" r:id="rId29" imgW="126720" imgH="177480" progId="Equation.3">
                    <p:embed/>
                    <p:pic>
                      <p:nvPicPr>
                        <p:cNvPr id="0" name="Picture 1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0" y="2544"/>
                          <a:ext cx="262" cy="36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6717" name="Object 141"/>
            <p:cNvGraphicFramePr>
              <a:graphicFrameLocks noChangeAspect="1"/>
            </p:cNvGraphicFramePr>
            <p:nvPr/>
          </p:nvGraphicFramePr>
          <p:xfrm>
            <a:off x="480" y="2112"/>
            <a:ext cx="262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38" name="Equation" r:id="rId30" imgW="126720" imgH="177480" progId="Equation.3">
                    <p:embed/>
                  </p:oleObj>
                </mc:Choice>
                <mc:Fallback>
                  <p:oleObj name="Equation" r:id="rId30" imgW="126720" imgH="177480" progId="Equation.3">
                    <p:embed/>
                    <p:pic>
                      <p:nvPicPr>
                        <p:cNvPr id="0" name="Picture 1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0" y="2112"/>
                          <a:ext cx="262" cy="36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695" grpId="0" animBg="1"/>
      <p:bldP spid="536696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36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Example</a:t>
            </a: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70372" name="Group 4"/>
          <p:cNvGrpSpPr>
            <a:grpSpLocks/>
          </p:cNvGrpSpPr>
          <p:nvPr/>
        </p:nvGrpSpPr>
        <p:grpSpPr bwMode="auto">
          <a:xfrm>
            <a:off x="5589588" y="3140075"/>
            <a:ext cx="979487" cy="230188"/>
            <a:chOff x="2928" y="2256"/>
            <a:chExt cx="864" cy="144"/>
          </a:xfrm>
        </p:grpSpPr>
        <p:sp>
          <p:nvSpPr>
            <p:cNvPr id="570373" name="Line 5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74" name="Line 6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75" name="Line 7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76" name="Line 8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77" name="Line 9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78" name="Line 10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79" name="Line 11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80" name="Line 12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81" name="Line 13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82" name="Line 14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83" name="Line 15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70384" name="Group 16"/>
          <p:cNvGrpSpPr>
            <a:grpSpLocks/>
          </p:cNvGrpSpPr>
          <p:nvPr/>
        </p:nvGrpSpPr>
        <p:grpSpPr bwMode="auto">
          <a:xfrm>
            <a:off x="5097463" y="3444875"/>
            <a:ext cx="381000" cy="914400"/>
            <a:chOff x="1320" y="1725"/>
            <a:chExt cx="240" cy="576"/>
          </a:xfrm>
        </p:grpSpPr>
        <p:grpSp>
          <p:nvGrpSpPr>
            <p:cNvPr id="570385" name="Group 17"/>
            <p:cNvGrpSpPr>
              <a:grpSpLocks/>
            </p:cNvGrpSpPr>
            <p:nvPr/>
          </p:nvGrpSpPr>
          <p:grpSpPr bwMode="auto">
            <a:xfrm>
              <a:off x="1320" y="1725"/>
              <a:ext cx="240" cy="576"/>
              <a:chOff x="4512" y="1008"/>
              <a:chExt cx="384" cy="960"/>
            </a:xfrm>
          </p:grpSpPr>
          <p:sp>
            <p:nvSpPr>
              <p:cNvPr id="570386" name="Oval 18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384" cy="384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387" name="Line 19"/>
              <p:cNvSpPr>
                <a:spLocks noChangeShapeType="1"/>
              </p:cNvSpPr>
              <p:nvPr/>
            </p:nvSpPr>
            <p:spPr bwMode="auto">
              <a:xfrm>
                <a:off x="4704" y="100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388" name="Line 20"/>
              <p:cNvSpPr>
                <a:spLocks noChangeShapeType="1"/>
              </p:cNvSpPr>
              <p:nvPr/>
            </p:nvSpPr>
            <p:spPr bwMode="auto">
              <a:xfrm>
                <a:off x="4704" y="168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0389" name="Line 21"/>
            <p:cNvSpPr>
              <a:spLocks noChangeShapeType="1"/>
            </p:cNvSpPr>
            <p:nvPr/>
          </p:nvSpPr>
          <p:spPr bwMode="auto">
            <a:xfrm flipV="1">
              <a:off x="1436" y="1924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70390" name="Group 22"/>
          <p:cNvGrpSpPr>
            <a:grpSpLocks/>
          </p:cNvGrpSpPr>
          <p:nvPr/>
        </p:nvGrpSpPr>
        <p:grpSpPr bwMode="auto">
          <a:xfrm rot="5400000">
            <a:off x="6510338" y="3743325"/>
            <a:ext cx="979488" cy="230187"/>
            <a:chOff x="2928" y="2256"/>
            <a:chExt cx="864" cy="144"/>
          </a:xfrm>
        </p:grpSpPr>
        <p:sp>
          <p:nvSpPr>
            <p:cNvPr id="570391" name="Line 23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2" name="Line 24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3" name="Line 25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4" name="Line 26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5" name="Line 27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6" name="Line 28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7" name="Line 29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8" name="Line 30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399" name="Line 31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00" name="Line 32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01" name="Line 33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0402" name="Text Box 34"/>
          <p:cNvSpPr txBox="1">
            <a:spLocks noChangeArrowheads="1"/>
          </p:cNvSpPr>
          <p:nvPr/>
        </p:nvSpPr>
        <p:spPr bwMode="auto">
          <a:xfrm>
            <a:off x="4621213" y="3759200"/>
            <a:ext cx="557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1A</a:t>
            </a:r>
          </a:p>
        </p:txBody>
      </p:sp>
      <p:grpSp>
        <p:nvGrpSpPr>
          <p:cNvPr id="570403" name="Group 35"/>
          <p:cNvGrpSpPr>
            <a:grpSpLocks/>
          </p:cNvGrpSpPr>
          <p:nvPr/>
        </p:nvGrpSpPr>
        <p:grpSpPr bwMode="auto">
          <a:xfrm>
            <a:off x="6503988" y="4740275"/>
            <a:ext cx="457200" cy="384175"/>
            <a:chOff x="1755" y="2450"/>
            <a:chExt cx="288" cy="242"/>
          </a:xfrm>
        </p:grpSpPr>
        <p:grpSp>
          <p:nvGrpSpPr>
            <p:cNvPr id="570404" name="Group 36"/>
            <p:cNvGrpSpPr>
              <a:grpSpLocks/>
            </p:cNvGrpSpPr>
            <p:nvPr/>
          </p:nvGrpSpPr>
          <p:grpSpPr bwMode="auto">
            <a:xfrm>
              <a:off x="1755" y="2596"/>
              <a:ext cx="288" cy="96"/>
              <a:chOff x="3792" y="2304"/>
              <a:chExt cx="288" cy="96"/>
            </a:xfrm>
          </p:grpSpPr>
          <p:sp>
            <p:nvSpPr>
              <p:cNvPr id="570405" name="Line 37"/>
              <p:cNvSpPr>
                <a:spLocks noChangeShapeType="1"/>
              </p:cNvSpPr>
              <p:nvPr/>
            </p:nvSpPr>
            <p:spPr bwMode="auto">
              <a:xfrm>
                <a:off x="3792" y="2304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06" name="Line 38"/>
              <p:cNvSpPr>
                <a:spLocks noChangeShapeType="1"/>
              </p:cNvSpPr>
              <p:nvPr/>
            </p:nvSpPr>
            <p:spPr bwMode="auto">
              <a:xfrm>
                <a:off x="3840" y="2352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07" name="Line 39"/>
              <p:cNvSpPr>
                <a:spLocks noChangeShapeType="1"/>
              </p:cNvSpPr>
              <p:nvPr/>
            </p:nvSpPr>
            <p:spPr bwMode="auto">
              <a:xfrm>
                <a:off x="3888" y="2400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0408" name="Line 40"/>
            <p:cNvSpPr>
              <a:spLocks noChangeShapeType="1"/>
            </p:cNvSpPr>
            <p:nvPr/>
          </p:nvSpPr>
          <p:spPr bwMode="auto">
            <a:xfrm flipV="1">
              <a:off x="1900" y="2450"/>
              <a:ext cx="0" cy="1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none" w="lg" len="lg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570409" name="Group 41"/>
          <p:cNvGrpSpPr>
            <a:grpSpLocks/>
          </p:cNvGrpSpPr>
          <p:nvPr/>
        </p:nvGrpSpPr>
        <p:grpSpPr bwMode="auto">
          <a:xfrm>
            <a:off x="5589588" y="2378075"/>
            <a:ext cx="979487" cy="230188"/>
            <a:chOff x="2928" y="2256"/>
            <a:chExt cx="864" cy="144"/>
          </a:xfrm>
        </p:grpSpPr>
        <p:sp>
          <p:nvSpPr>
            <p:cNvPr id="570410" name="Line 42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1" name="Line 43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2" name="Line 44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3" name="Line 45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4" name="Line 46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5" name="Line 47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6" name="Line 48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7" name="Line 49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8" name="Line 50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19" name="Line 51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0" name="Line 52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70421" name="Group 53"/>
          <p:cNvGrpSpPr>
            <a:grpSpLocks/>
          </p:cNvGrpSpPr>
          <p:nvPr/>
        </p:nvGrpSpPr>
        <p:grpSpPr bwMode="auto">
          <a:xfrm rot="5400000">
            <a:off x="7272338" y="3743325"/>
            <a:ext cx="979488" cy="230187"/>
            <a:chOff x="2928" y="2256"/>
            <a:chExt cx="864" cy="144"/>
          </a:xfrm>
        </p:grpSpPr>
        <p:sp>
          <p:nvSpPr>
            <p:cNvPr id="570422" name="Line 54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3" name="Line 55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4" name="Line 56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5" name="Line 57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6" name="Line 58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7" name="Line 59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8" name="Line 60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29" name="Line 61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0" name="Line 62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1" name="Line 63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2" name="Line 64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70433" name="Group 65"/>
          <p:cNvGrpSpPr>
            <a:grpSpLocks/>
          </p:cNvGrpSpPr>
          <p:nvPr/>
        </p:nvGrpSpPr>
        <p:grpSpPr bwMode="auto">
          <a:xfrm>
            <a:off x="5589588" y="1616075"/>
            <a:ext cx="979487" cy="230188"/>
            <a:chOff x="2928" y="2256"/>
            <a:chExt cx="864" cy="144"/>
          </a:xfrm>
        </p:grpSpPr>
        <p:sp>
          <p:nvSpPr>
            <p:cNvPr id="570434" name="Line 66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5" name="Line 67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6" name="Line 68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7" name="Line 69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8" name="Line 70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39" name="Line 71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0" name="Line 72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1" name="Line 73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2" name="Line 74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3" name="Line 75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4" name="Line 76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70445" name="Group 77"/>
          <p:cNvGrpSpPr>
            <a:grpSpLocks/>
          </p:cNvGrpSpPr>
          <p:nvPr/>
        </p:nvGrpSpPr>
        <p:grpSpPr bwMode="auto">
          <a:xfrm rot="5400000">
            <a:off x="7958138" y="3743325"/>
            <a:ext cx="979488" cy="230187"/>
            <a:chOff x="2928" y="2256"/>
            <a:chExt cx="864" cy="144"/>
          </a:xfrm>
        </p:grpSpPr>
        <p:sp>
          <p:nvSpPr>
            <p:cNvPr id="570446" name="Line 78"/>
            <p:cNvSpPr>
              <a:spLocks noChangeShapeType="1"/>
            </p:cNvSpPr>
            <p:nvPr/>
          </p:nvSpPr>
          <p:spPr bwMode="auto">
            <a:xfrm>
              <a:off x="2928" y="2334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7" name="Line 79"/>
            <p:cNvSpPr>
              <a:spLocks noChangeShapeType="1"/>
            </p:cNvSpPr>
            <p:nvPr/>
          </p:nvSpPr>
          <p:spPr bwMode="auto">
            <a:xfrm flipV="1">
              <a:off x="3093" y="2256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8" name="Line 80"/>
            <p:cNvSpPr>
              <a:spLocks noChangeShapeType="1"/>
            </p:cNvSpPr>
            <p:nvPr/>
          </p:nvSpPr>
          <p:spPr bwMode="auto">
            <a:xfrm>
              <a:off x="3134" y="2256"/>
              <a:ext cx="6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49" name="Line 81"/>
            <p:cNvSpPr>
              <a:spLocks noChangeShapeType="1"/>
            </p:cNvSpPr>
            <p:nvPr/>
          </p:nvSpPr>
          <p:spPr bwMode="auto">
            <a:xfrm flipV="1">
              <a:off x="3195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50" name="Line 82"/>
            <p:cNvSpPr>
              <a:spLocks noChangeShapeType="1"/>
            </p:cNvSpPr>
            <p:nvPr/>
          </p:nvSpPr>
          <p:spPr bwMode="auto">
            <a:xfrm>
              <a:off x="3267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51" name="Line 83"/>
            <p:cNvSpPr>
              <a:spLocks noChangeShapeType="1"/>
            </p:cNvSpPr>
            <p:nvPr/>
          </p:nvSpPr>
          <p:spPr bwMode="auto">
            <a:xfrm flipV="1">
              <a:off x="3339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52" name="Line 84"/>
            <p:cNvSpPr>
              <a:spLocks noChangeShapeType="1"/>
            </p:cNvSpPr>
            <p:nvPr/>
          </p:nvSpPr>
          <p:spPr bwMode="auto">
            <a:xfrm>
              <a:off x="3401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53" name="Line 85"/>
            <p:cNvSpPr>
              <a:spLocks noChangeShapeType="1"/>
            </p:cNvSpPr>
            <p:nvPr/>
          </p:nvSpPr>
          <p:spPr bwMode="auto">
            <a:xfrm flipV="1">
              <a:off x="3463" y="2256"/>
              <a:ext cx="7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54" name="Line 86"/>
            <p:cNvSpPr>
              <a:spLocks noChangeShapeType="1"/>
            </p:cNvSpPr>
            <p:nvPr/>
          </p:nvSpPr>
          <p:spPr bwMode="auto">
            <a:xfrm>
              <a:off x="3535" y="2256"/>
              <a:ext cx="6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55" name="Line 87"/>
            <p:cNvSpPr>
              <a:spLocks noChangeShapeType="1"/>
            </p:cNvSpPr>
            <p:nvPr/>
          </p:nvSpPr>
          <p:spPr bwMode="auto">
            <a:xfrm flipV="1">
              <a:off x="3597" y="2322"/>
              <a:ext cx="41" cy="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56" name="Line 88"/>
            <p:cNvSpPr>
              <a:spLocks noChangeShapeType="1"/>
            </p:cNvSpPr>
            <p:nvPr/>
          </p:nvSpPr>
          <p:spPr bwMode="auto">
            <a:xfrm>
              <a:off x="3638" y="2322"/>
              <a:ext cx="1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0457" name="Freeform 89"/>
          <p:cNvSpPr>
            <a:spLocks/>
          </p:cNvSpPr>
          <p:nvPr/>
        </p:nvSpPr>
        <p:spPr bwMode="auto">
          <a:xfrm>
            <a:off x="5284788" y="1747838"/>
            <a:ext cx="457200" cy="1849437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58" name="Freeform 90"/>
          <p:cNvSpPr>
            <a:spLocks/>
          </p:cNvSpPr>
          <p:nvPr/>
        </p:nvSpPr>
        <p:spPr bwMode="auto">
          <a:xfrm>
            <a:off x="6503988" y="1720850"/>
            <a:ext cx="1933575" cy="172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59" name="Freeform 91"/>
          <p:cNvSpPr>
            <a:spLocks/>
          </p:cNvSpPr>
          <p:nvPr/>
        </p:nvSpPr>
        <p:spPr bwMode="auto">
          <a:xfrm>
            <a:off x="5284788" y="4283075"/>
            <a:ext cx="3173412" cy="457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8"/>
              </a:cxn>
              <a:cxn ang="0">
                <a:pos x="2016" y="288"/>
              </a:cxn>
              <a:cxn ang="0">
                <a:pos x="2016" y="0"/>
              </a:cxn>
            </a:cxnLst>
            <a:rect l="0" t="0" r="r" b="b"/>
            <a:pathLst>
              <a:path w="2016" h="288">
                <a:moveTo>
                  <a:pt x="0" y="0"/>
                </a:moveTo>
                <a:lnTo>
                  <a:pt x="0" y="288"/>
                </a:lnTo>
                <a:lnTo>
                  <a:pt x="2016" y="288"/>
                </a:lnTo>
                <a:lnTo>
                  <a:pt x="2016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60" name="Freeform 92"/>
          <p:cNvSpPr>
            <a:spLocks/>
          </p:cNvSpPr>
          <p:nvPr/>
        </p:nvSpPr>
        <p:spPr bwMode="auto">
          <a:xfrm>
            <a:off x="5284788" y="2508250"/>
            <a:ext cx="457200" cy="484188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61" name="Freeform 93"/>
          <p:cNvSpPr>
            <a:spLocks/>
          </p:cNvSpPr>
          <p:nvPr/>
        </p:nvSpPr>
        <p:spPr bwMode="auto">
          <a:xfrm>
            <a:off x="5284788" y="3267075"/>
            <a:ext cx="457200" cy="287338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0" y="0"/>
              </a:cxn>
              <a:cxn ang="0">
                <a:pos x="288" y="0"/>
              </a:cxn>
            </a:cxnLst>
            <a:rect l="0" t="0" r="r" b="b"/>
            <a:pathLst>
              <a:path w="288" h="1200">
                <a:moveTo>
                  <a:pt x="0" y="120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62" name="Freeform 94"/>
          <p:cNvSpPr>
            <a:spLocks/>
          </p:cNvSpPr>
          <p:nvPr/>
        </p:nvSpPr>
        <p:spPr bwMode="auto">
          <a:xfrm>
            <a:off x="6503988" y="2481263"/>
            <a:ext cx="1258887" cy="9350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63" name="Freeform 95"/>
          <p:cNvSpPr>
            <a:spLocks/>
          </p:cNvSpPr>
          <p:nvPr/>
        </p:nvSpPr>
        <p:spPr bwMode="auto">
          <a:xfrm>
            <a:off x="6503988" y="3240088"/>
            <a:ext cx="498475" cy="2317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" y="0"/>
              </a:cxn>
              <a:cxn ang="0">
                <a:pos x="1200" y="1104"/>
              </a:cxn>
            </a:cxnLst>
            <a:rect l="0" t="0" r="r" b="b"/>
            <a:pathLst>
              <a:path w="1200" h="1104">
                <a:moveTo>
                  <a:pt x="0" y="0"/>
                </a:moveTo>
                <a:lnTo>
                  <a:pt x="1200" y="0"/>
                </a:lnTo>
                <a:lnTo>
                  <a:pt x="1200" y="1104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64" name="Line 96"/>
          <p:cNvSpPr>
            <a:spLocks noChangeShapeType="1"/>
          </p:cNvSpPr>
          <p:nvPr/>
        </p:nvSpPr>
        <p:spPr bwMode="auto">
          <a:xfrm>
            <a:off x="7766050" y="4319588"/>
            <a:ext cx="12700" cy="407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65" name="Line 97"/>
          <p:cNvSpPr>
            <a:spLocks noChangeShapeType="1"/>
          </p:cNvSpPr>
          <p:nvPr/>
        </p:nvSpPr>
        <p:spPr bwMode="auto">
          <a:xfrm>
            <a:off x="7007225" y="4319588"/>
            <a:ext cx="12700" cy="407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0466" name="Text Box 98"/>
          <p:cNvSpPr txBox="1">
            <a:spLocks noChangeArrowheads="1"/>
          </p:cNvSpPr>
          <p:nvPr/>
        </p:nvSpPr>
        <p:spPr bwMode="auto">
          <a:xfrm>
            <a:off x="5803900" y="11318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70467" name="Text Box 99"/>
          <p:cNvSpPr txBox="1">
            <a:spLocks noChangeArrowheads="1"/>
          </p:cNvSpPr>
          <p:nvPr/>
        </p:nvSpPr>
        <p:spPr bwMode="auto">
          <a:xfrm>
            <a:off x="5803900" y="19192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70468" name="Text Box 100"/>
          <p:cNvSpPr txBox="1">
            <a:spLocks noChangeArrowheads="1"/>
          </p:cNvSpPr>
          <p:nvPr/>
        </p:nvSpPr>
        <p:spPr bwMode="auto">
          <a:xfrm>
            <a:off x="5803900" y="26939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70469" name="Text Box 101"/>
          <p:cNvSpPr txBox="1">
            <a:spLocks noChangeArrowheads="1"/>
          </p:cNvSpPr>
          <p:nvPr/>
        </p:nvSpPr>
        <p:spPr bwMode="auto">
          <a:xfrm>
            <a:off x="6296025" y="37480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70470" name="Text Box 102"/>
          <p:cNvSpPr txBox="1">
            <a:spLocks noChangeArrowheads="1"/>
          </p:cNvSpPr>
          <p:nvPr/>
        </p:nvSpPr>
        <p:spPr bwMode="auto">
          <a:xfrm>
            <a:off x="7040563" y="3748088"/>
            <a:ext cx="569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70471" name="Text Box 103"/>
          <p:cNvSpPr txBox="1">
            <a:spLocks noChangeArrowheads="1"/>
          </p:cNvSpPr>
          <p:nvPr/>
        </p:nvSpPr>
        <p:spPr bwMode="auto">
          <a:xfrm>
            <a:off x="7842250" y="3748088"/>
            <a:ext cx="569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  <a:r>
              <a:rPr lang="en-US">
                <a:latin typeface="Symbol" pitchFamily="18" charset="2"/>
              </a:rPr>
              <a:t>W</a:t>
            </a:r>
          </a:p>
        </p:txBody>
      </p:sp>
      <p:sp>
        <p:nvSpPr>
          <p:cNvPr id="570472" name="Text Box 104"/>
          <p:cNvSpPr txBox="1">
            <a:spLocks noChangeArrowheads="1"/>
          </p:cNvSpPr>
          <p:nvPr/>
        </p:nvSpPr>
        <p:spPr bwMode="auto">
          <a:xfrm>
            <a:off x="4760913" y="13620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1</a:t>
            </a:r>
          </a:p>
        </p:txBody>
      </p:sp>
      <p:sp>
        <p:nvSpPr>
          <p:cNvPr id="570473" name="Oval 105"/>
          <p:cNvSpPr>
            <a:spLocks noChangeArrowheads="1"/>
          </p:cNvSpPr>
          <p:nvPr/>
        </p:nvSpPr>
        <p:spPr bwMode="auto">
          <a:xfrm>
            <a:off x="4740275" y="13779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0474" name="Text Box 106"/>
          <p:cNvSpPr txBox="1">
            <a:spLocks noChangeArrowheads="1"/>
          </p:cNvSpPr>
          <p:nvPr/>
        </p:nvSpPr>
        <p:spPr bwMode="auto">
          <a:xfrm>
            <a:off x="8489950" y="13620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2</a:t>
            </a:r>
          </a:p>
        </p:txBody>
      </p:sp>
      <p:sp>
        <p:nvSpPr>
          <p:cNvPr id="570475" name="Oval 107"/>
          <p:cNvSpPr>
            <a:spLocks noChangeArrowheads="1"/>
          </p:cNvSpPr>
          <p:nvPr/>
        </p:nvSpPr>
        <p:spPr bwMode="auto">
          <a:xfrm>
            <a:off x="8469313" y="13779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0476" name="Text Box 108"/>
          <p:cNvSpPr txBox="1">
            <a:spLocks noChangeArrowheads="1"/>
          </p:cNvSpPr>
          <p:nvPr/>
        </p:nvSpPr>
        <p:spPr bwMode="auto">
          <a:xfrm>
            <a:off x="7589838" y="20224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3</a:t>
            </a:r>
          </a:p>
        </p:txBody>
      </p:sp>
      <p:sp>
        <p:nvSpPr>
          <p:cNvPr id="570477" name="Oval 109"/>
          <p:cNvSpPr>
            <a:spLocks noChangeArrowheads="1"/>
          </p:cNvSpPr>
          <p:nvPr/>
        </p:nvSpPr>
        <p:spPr bwMode="auto">
          <a:xfrm>
            <a:off x="7569200" y="20383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0478" name="Text Box 110"/>
          <p:cNvSpPr txBox="1">
            <a:spLocks noChangeArrowheads="1"/>
          </p:cNvSpPr>
          <p:nvPr/>
        </p:nvSpPr>
        <p:spPr bwMode="auto">
          <a:xfrm>
            <a:off x="6942138" y="281146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4</a:t>
            </a:r>
          </a:p>
        </p:txBody>
      </p:sp>
      <p:sp>
        <p:nvSpPr>
          <p:cNvPr id="570479" name="Oval 111"/>
          <p:cNvSpPr>
            <a:spLocks noChangeArrowheads="1"/>
          </p:cNvSpPr>
          <p:nvPr/>
        </p:nvSpPr>
        <p:spPr bwMode="auto">
          <a:xfrm>
            <a:off x="6908800" y="2840038"/>
            <a:ext cx="352425" cy="40798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0480" name="Group 112"/>
          <p:cNvGrpSpPr>
            <a:grpSpLocks/>
          </p:cNvGrpSpPr>
          <p:nvPr/>
        </p:nvGrpSpPr>
        <p:grpSpPr bwMode="auto">
          <a:xfrm>
            <a:off x="304800" y="1143000"/>
            <a:ext cx="3941763" cy="3997325"/>
            <a:chOff x="2911" y="710"/>
            <a:chExt cx="2483" cy="2518"/>
          </a:xfrm>
        </p:grpSpPr>
        <p:grpSp>
          <p:nvGrpSpPr>
            <p:cNvPr id="570481" name="Group 113"/>
            <p:cNvGrpSpPr>
              <a:grpSpLocks/>
            </p:cNvGrpSpPr>
            <p:nvPr/>
          </p:nvGrpSpPr>
          <p:grpSpPr bwMode="auto">
            <a:xfrm>
              <a:off x="3521" y="1978"/>
              <a:ext cx="617" cy="145"/>
              <a:chOff x="2928" y="2256"/>
              <a:chExt cx="864" cy="144"/>
            </a:xfrm>
          </p:grpSpPr>
          <p:sp>
            <p:nvSpPr>
              <p:cNvPr id="570482" name="Line 114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3" name="Line 115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4" name="Line 116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5" name="Line 117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6" name="Line 118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7" name="Line 119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8" name="Line 120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9" name="Line 121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90" name="Line 122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91" name="Line 123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92" name="Line 124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0493" name="Group 125"/>
            <p:cNvGrpSpPr>
              <a:grpSpLocks/>
            </p:cNvGrpSpPr>
            <p:nvPr/>
          </p:nvGrpSpPr>
          <p:grpSpPr bwMode="auto">
            <a:xfrm>
              <a:off x="3211" y="2170"/>
              <a:ext cx="240" cy="576"/>
              <a:chOff x="1320" y="1725"/>
              <a:chExt cx="240" cy="576"/>
            </a:xfrm>
          </p:grpSpPr>
          <p:grpSp>
            <p:nvGrpSpPr>
              <p:cNvPr id="570494" name="Group 126"/>
              <p:cNvGrpSpPr>
                <a:grpSpLocks/>
              </p:cNvGrpSpPr>
              <p:nvPr/>
            </p:nvGrpSpPr>
            <p:grpSpPr bwMode="auto">
              <a:xfrm>
                <a:off x="1320" y="1725"/>
                <a:ext cx="240" cy="576"/>
                <a:chOff x="4512" y="1008"/>
                <a:chExt cx="384" cy="960"/>
              </a:xfrm>
            </p:grpSpPr>
            <p:sp>
              <p:nvSpPr>
                <p:cNvPr id="570495" name="Oval 127"/>
                <p:cNvSpPr>
                  <a:spLocks noChangeArrowheads="1"/>
                </p:cNvSpPr>
                <p:nvPr/>
              </p:nvSpPr>
              <p:spPr bwMode="auto">
                <a:xfrm>
                  <a:off x="4512" y="1296"/>
                  <a:ext cx="384" cy="384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496" name="Line 128"/>
                <p:cNvSpPr>
                  <a:spLocks noChangeShapeType="1"/>
                </p:cNvSpPr>
                <p:nvPr/>
              </p:nvSpPr>
              <p:spPr bwMode="auto">
                <a:xfrm>
                  <a:off x="4704" y="1008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497" name="Line 129"/>
                <p:cNvSpPr>
                  <a:spLocks noChangeShapeType="1"/>
                </p:cNvSpPr>
                <p:nvPr/>
              </p:nvSpPr>
              <p:spPr bwMode="auto">
                <a:xfrm>
                  <a:off x="4704" y="168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70498" name="Line 130"/>
              <p:cNvSpPr>
                <a:spLocks noChangeShapeType="1"/>
              </p:cNvSpPr>
              <p:nvPr/>
            </p:nvSpPr>
            <p:spPr bwMode="auto">
              <a:xfrm flipV="1">
                <a:off x="1436" y="1924"/>
                <a:ext cx="0" cy="18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570499" name="Group 131"/>
            <p:cNvGrpSpPr>
              <a:grpSpLocks/>
            </p:cNvGrpSpPr>
            <p:nvPr/>
          </p:nvGrpSpPr>
          <p:grpSpPr bwMode="auto">
            <a:xfrm rot="5400000">
              <a:off x="4101" y="2358"/>
              <a:ext cx="617" cy="145"/>
              <a:chOff x="2928" y="2256"/>
              <a:chExt cx="864" cy="144"/>
            </a:xfrm>
          </p:grpSpPr>
          <p:sp>
            <p:nvSpPr>
              <p:cNvPr id="570500" name="Line 132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1" name="Line 133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2" name="Line 134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3" name="Line 135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4" name="Line 136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5" name="Line 137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6" name="Line 138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7" name="Line 139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8" name="Line 140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9" name="Line 141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10" name="Line 142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0511" name="Text Box 143"/>
            <p:cNvSpPr txBox="1">
              <a:spLocks noChangeArrowheads="1"/>
            </p:cNvSpPr>
            <p:nvPr/>
          </p:nvSpPr>
          <p:spPr bwMode="auto">
            <a:xfrm>
              <a:off x="2911" y="2368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1A</a:t>
              </a:r>
            </a:p>
          </p:txBody>
        </p:sp>
        <p:grpSp>
          <p:nvGrpSpPr>
            <p:cNvPr id="570512" name="Group 144"/>
            <p:cNvGrpSpPr>
              <a:grpSpLocks/>
            </p:cNvGrpSpPr>
            <p:nvPr/>
          </p:nvGrpSpPr>
          <p:grpSpPr bwMode="auto">
            <a:xfrm>
              <a:off x="4097" y="2986"/>
              <a:ext cx="288" cy="242"/>
              <a:chOff x="1755" y="2450"/>
              <a:chExt cx="288" cy="242"/>
            </a:xfrm>
          </p:grpSpPr>
          <p:grpSp>
            <p:nvGrpSpPr>
              <p:cNvPr id="570513" name="Group 145"/>
              <p:cNvGrpSpPr>
                <a:grpSpLocks/>
              </p:cNvGrpSpPr>
              <p:nvPr/>
            </p:nvGrpSpPr>
            <p:grpSpPr bwMode="auto">
              <a:xfrm>
                <a:off x="1755" y="2596"/>
                <a:ext cx="288" cy="96"/>
                <a:chOff x="3792" y="2304"/>
                <a:chExt cx="288" cy="96"/>
              </a:xfrm>
            </p:grpSpPr>
            <p:sp>
              <p:nvSpPr>
                <p:cNvPr id="570514" name="Line 146"/>
                <p:cNvSpPr>
                  <a:spLocks noChangeShapeType="1"/>
                </p:cNvSpPr>
                <p:nvPr/>
              </p:nvSpPr>
              <p:spPr bwMode="auto">
                <a:xfrm>
                  <a:off x="3792" y="2304"/>
                  <a:ext cx="28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515" name="Line 147"/>
                <p:cNvSpPr>
                  <a:spLocks noChangeShapeType="1"/>
                </p:cNvSpPr>
                <p:nvPr/>
              </p:nvSpPr>
              <p:spPr bwMode="auto">
                <a:xfrm>
                  <a:off x="3840" y="2352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516" name="Line 148"/>
                <p:cNvSpPr>
                  <a:spLocks noChangeShapeType="1"/>
                </p:cNvSpPr>
                <p:nvPr/>
              </p:nvSpPr>
              <p:spPr bwMode="auto">
                <a:xfrm>
                  <a:off x="3888" y="2400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70517" name="Line 149"/>
              <p:cNvSpPr>
                <a:spLocks noChangeShapeType="1"/>
              </p:cNvSpPr>
              <p:nvPr/>
            </p:nvSpPr>
            <p:spPr bwMode="auto">
              <a:xfrm flipV="1">
                <a:off x="1900" y="2450"/>
                <a:ext cx="0" cy="14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570518" name="Group 150"/>
            <p:cNvGrpSpPr>
              <a:grpSpLocks/>
            </p:cNvGrpSpPr>
            <p:nvPr/>
          </p:nvGrpSpPr>
          <p:grpSpPr bwMode="auto">
            <a:xfrm>
              <a:off x="3521" y="1498"/>
              <a:ext cx="617" cy="145"/>
              <a:chOff x="2928" y="2256"/>
              <a:chExt cx="864" cy="144"/>
            </a:xfrm>
          </p:grpSpPr>
          <p:sp>
            <p:nvSpPr>
              <p:cNvPr id="570519" name="Line 151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0" name="Line 152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1" name="Line 153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2" name="Line 154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3" name="Line 155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4" name="Line 156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5" name="Line 157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6" name="Line 158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7" name="Line 159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8" name="Line 160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9" name="Line 161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0530" name="Group 162"/>
            <p:cNvGrpSpPr>
              <a:grpSpLocks/>
            </p:cNvGrpSpPr>
            <p:nvPr/>
          </p:nvGrpSpPr>
          <p:grpSpPr bwMode="auto">
            <a:xfrm rot="5400000">
              <a:off x="4581" y="2358"/>
              <a:ext cx="617" cy="145"/>
              <a:chOff x="2928" y="2256"/>
              <a:chExt cx="864" cy="144"/>
            </a:xfrm>
          </p:grpSpPr>
          <p:sp>
            <p:nvSpPr>
              <p:cNvPr id="570531" name="Line 163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2" name="Line 164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3" name="Line 165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4" name="Line 166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5" name="Line 167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6" name="Line 168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7" name="Line 169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8" name="Line 170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9" name="Line 171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0" name="Line 172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1" name="Line 173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0542" name="Group 174"/>
            <p:cNvGrpSpPr>
              <a:grpSpLocks/>
            </p:cNvGrpSpPr>
            <p:nvPr/>
          </p:nvGrpSpPr>
          <p:grpSpPr bwMode="auto">
            <a:xfrm>
              <a:off x="3521" y="1018"/>
              <a:ext cx="617" cy="145"/>
              <a:chOff x="2928" y="2256"/>
              <a:chExt cx="864" cy="144"/>
            </a:xfrm>
          </p:grpSpPr>
          <p:sp>
            <p:nvSpPr>
              <p:cNvPr id="570543" name="Line 175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4" name="Line 176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5" name="Line 177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6" name="Line 178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7" name="Line 179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8" name="Line 180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9" name="Line 181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0" name="Line 182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1" name="Line 183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2" name="Line 184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3" name="Line 185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0554" name="Group 186"/>
            <p:cNvGrpSpPr>
              <a:grpSpLocks/>
            </p:cNvGrpSpPr>
            <p:nvPr/>
          </p:nvGrpSpPr>
          <p:grpSpPr bwMode="auto">
            <a:xfrm rot="5400000">
              <a:off x="5013" y="2358"/>
              <a:ext cx="617" cy="145"/>
              <a:chOff x="2928" y="2256"/>
              <a:chExt cx="864" cy="144"/>
            </a:xfrm>
          </p:grpSpPr>
          <p:sp>
            <p:nvSpPr>
              <p:cNvPr id="570555" name="Line 187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6" name="Line 188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7" name="Line 189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8" name="Line 190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9" name="Line 191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0" name="Line 192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1" name="Line 193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2" name="Line 194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3" name="Line 195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4" name="Line 196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5" name="Line 197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0566" name="Freeform 198"/>
            <p:cNvSpPr>
              <a:spLocks/>
            </p:cNvSpPr>
            <p:nvPr/>
          </p:nvSpPr>
          <p:spPr bwMode="auto">
            <a:xfrm>
              <a:off x="3329" y="1101"/>
              <a:ext cx="288" cy="116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67" name="Freeform 199"/>
            <p:cNvSpPr>
              <a:spLocks/>
            </p:cNvSpPr>
            <p:nvPr/>
          </p:nvSpPr>
          <p:spPr bwMode="auto">
            <a:xfrm>
              <a:off x="4097" y="1084"/>
              <a:ext cx="1218" cy="10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68" name="Freeform 200"/>
            <p:cNvSpPr>
              <a:spLocks/>
            </p:cNvSpPr>
            <p:nvPr/>
          </p:nvSpPr>
          <p:spPr bwMode="auto">
            <a:xfrm>
              <a:off x="3329" y="2698"/>
              <a:ext cx="1999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88"/>
                </a:cxn>
                <a:cxn ang="0">
                  <a:pos x="2016" y="288"/>
                </a:cxn>
                <a:cxn ang="0">
                  <a:pos x="2016" y="0"/>
                </a:cxn>
              </a:cxnLst>
              <a:rect l="0" t="0" r="r" b="b"/>
              <a:pathLst>
                <a:path w="2016" h="288">
                  <a:moveTo>
                    <a:pt x="0" y="0"/>
                  </a:moveTo>
                  <a:lnTo>
                    <a:pt x="0" y="288"/>
                  </a:lnTo>
                  <a:lnTo>
                    <a:pt x="2016" y="288"/>
                  </a:lnTo>
                  <a:lnTo>
                    <a:pt x="2016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69" name="Freeform 201"/>
            <p:cNvSpPr>
              <a:spLocks/>
            </p:cNvSpPr>
            <p:nvPr/>
          </p:nvSpPr>
          <p:spPr bwMode="auto">
            <a:xfrm>
              <a:off x="3329" y="1580"/>
              <a:ext cx="288" cy="30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0" name="Freeform 202"/>
            <p:cNvSpPr>
              <a:spLocks/>
            </p:cNvSpPr>
            <p:nvPr/>
          </p:nvSpPr>
          <p:spPr bwMode="auto">
            <a:xfrm>
              <a:off x="3329" y="2058"/>
              <a:ext cx="288" cy="181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1" name="Freeform 203"/>
            <p:cNvSpPr>
              <a:spLocks/>
            </p:cNvSpPr>
            <p:nvPr/>
          </p:nvSpPr>
          <p:spPr bwMode="auto">
            <a:xfrm>
              <a:off x="4097" y="1563"/>
              <a:ext cx="793" cy="5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2" name="Freeform 204"/>
            <p:cNvSpPr>
              <a:spLocks/>
            </p:cNvSpPr>
            <p:nvPr/>
          </p:nvSpPr>
          <p:spPr bwMode="auto">
            <a:xfrm>
              <a:off x="4097" y="2041"/>
              <a:ext cx="314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3" name="Line 205"/>
            <p:cNvSpPr>
              <a:spLocks noChangeShapeType="1"/>
            </p:cNvSpPr>
            <p:nvPr/>
          </p:nvSpPr>
          <p:spPr bwMode="auto">
            <a:xfrm>
              <a:off x="4892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4" name="Line 206"/>
            <p:cNvSpPr>
              <a:spLocks noChangeShapeType="1"/>
            </p:cNvSpPr>
            <p:nvPr/>
          </p:nvSpPr>
          <p:spPr bwMode="auto">
            <a:xfrm>
              <a:off x="4414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5" name="Text Box 207"/>
            <p:cNvSpPr txBox="1">
              <a:spLocks noChangeArrowheads="1"/>
            </p:cNvSpPr>
            <p:nvPr/>
          </p:nvSpPr>
          <p:spPr bwMode="auto">
            <a:xfrm>
              <a:off x="3656" y="713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6" name="Text Box 208"/>
            <p:cNvSpPr txBox="1">
              <a:spLocks noChangeArrowheads="1"/>
            </p:cNvSpPr>
            <p:nvPr/>
          </p:nvSpPr>
          <p:spPr bwMode="auto">
            <a:xfrm>
              <a:off x="3656" y="1209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7" name="Text Box 209"/>
            <p:cNvSpPr txBox="1">
              <a:spLocks noChangeArrowheads="1"/>
            </p:cNvSpPr>
            <p:nvPr/>
          </p:nvSpPr>
          <p:spPr bwMode="auto">
            <a:xfrm>
              <a:off x="3656" y="1697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8" name="Text Box 210"/>
            <p:cNvSpPr txBox="1">
              <a:spLocks noChangeArrowheads="1"/>
            </p:cNvSpPr>
            <p:nvPr/>
          </p:nvSpPr>
          <p:spPr bwMode="auto">
            <a:xfrm>
              <a:off x="3966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9" name="Text Box 211"/>
            <p:cNvSpPr txBox="1">
              <a:spLocks noChangeArrowheads="1"/>
            </p:cNvSpPr>
            <p:nvPr/>
          </p:nvSpPr>
          <p:spPr bwMode="auto">
            <a:xfrm>
              <a:off x="4435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80" name="Text Box 212"/>
            <p:cNvSpPr txBox="1">
              <a:spLocks noChangeArrowheads="1"/>
            </p:cNvSpPr>
            <p:nvPr/>
          </p:nvSpPr>
          <p:spPr bwMode="auto">
            <a:xfrm>
              <a:off x="4940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81" name="Text Box 213"/>
            <p:cNvSpPr txBox="1">
              <a:spLocks noChangeArrowheads="1"/>
            </p:cNvSpPr>
            <p:nvPr/>
          </p:nvSpPr>
          <p:spPr bwMode="auto">
            <a:xfrm>
              <a:off x="5053" y="710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</a:p>
          </p:txBody>
        </p:sp>
        <p:sp>
          <p:nvSpPr>
            <p:cNvPr id="570582" name="Oval 214"/>
            <p:cNvSpPr>
              <a:spLocks noChangeArrowheads="1"/>
            </p:cNvSpPr>
            <p:nvPr/>
          </p:nvSpPr>
          <p:spPr bwMode="auto">
            <a:xfrm>
              <a:off x="5040" y="720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583" name="Text Box 215"/>
            <p:cNvSpPr txBox="1">
              <a:spLocks noChangeArrowheads="1"/>
            </p:cNvSpPr>
            <p:nvPr/>
          </p:nvSpPr>
          <p:spPr bwMode="auto">
            <a:xfrm>
              <a:off x="3085" y="806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2</a:t>
              </a:r>
            </a:p>
          </p:txBody>
        </p:sp>
        <p:sp>
          <p:nvSpPr>
            <p:cNvPr id="570584" name="Oval 216"/>
            <p:cNvSpPr>
              <a:spLocks noChangeArrowheads="1"/>
            </p:cNvSpPr>
            <p:nvPr/>
          </p:nvSpPr>
          <p:spPr bwMode="auto">
            <a:xfrm>
              <a:off x="3072" y="816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585" name="Text Box 217"/>
            <p:cNvSpPr txBox="1">
              <a:spLocks noChangeArrowheads="1"/>
            </p:cNvSpPr>
            <p:nvPr/>
          </p:nvSpPr>
          <p:spPr bwMode="auto">
            <a:xfrm>
              <a:off x="4781" y="127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3</a:t>
              </a:r>
            </a:p>
          </p:txBody>
        </p:sp>
        <p:sp>
          <p:nvSpPr>
            <p:cNvPr id="570586" name="Oval 218"/>
            <p:cNvSpPr>
              <a:spLocks noChangeArrowheads="1"/>
            </p:cNvSpPr>
            <p:nvPr/>
          </p:nvSpPr>
          <p:spPr bwMode="auto">
            <a:xfrm>
              <a:off x="4768" y="1284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587" name="Text Box 219"/>
            <p:cNvSpPr txBox="1">
              <a:spLocks noChangeArrowheads="1"/>
            </p:cNvSpPr>
            <p:nvPr/>
          </p:nvSpPr>
          <p:spPr bwMode="auto">
            <a:xfrm>
              <a:off x="4373" y="177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4</a:t>
              </a:r>
            </a:p>
          </p:txBody>
        </p:sp>
        <p:sp>
          <p:nvSpPr>
            <p:cNvPr id="570588" name="Oval 220"/>
            <p:cNvSpPr>
              <a:spLocks noChangeArrowheads="1"/>
            </p:cNvSpPr>
            <p:nvPr/>
          </p:nvSpPr>
          <p:spPr bwMode="auto">
            <a:xfrm>
              <a:off x="4352" y="1789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CC7BF-AAAD-4AD1-9A9B-C1B3CE66D265}" type="slidenum">
              <a:rPr lang="en-US"/>
              <a:pPr/>
              <a:t>37</a:t>
            </a:fld>
            <a:endParaRPr lang="en-US"/>
          </a:p>
        </p:txBody>
      </p:sp>
      <p:sp>
        <p:nvSpPr>
          <p:cNvPr id="572450" name="AutoShape 34"/>
          <p:cNvSpPr>
            <a:spLocks noChangeArrowheads="1"/>
          </p:cNvSpPr>
          <p:nvPr/>
        </p:nvSpPr>
        <p:spPr bwMode="auto">
          <a:xfrm>
            <a:off x="4725988" y="1933575"/>
            <a:ext cx="3713162" cy="2913063"/>
          </a:xfrm>
          <a:prstGeom prst="bracketPair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2451" name="Line 35"/>
          <p:cNvSpPr>
            <a:spLocks noChangeShapeType="1"/>
          </p:cNvSpPr>
          <p:nvPr/>
        </p:nvSpPr>
        <p:spPr bwMode="auto">
          <a:xfrm>
            <a:off x="4495800" y="2514600"/>
            <a:ext cx="4267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2452" name="Line 36"/>
          <p:cNvSpPr>
            <a:spLocks noChangeShapeType="1"/>
          </p:cNvSpPr>
          <p:nvPr/>
        </p:nvSpPr>
        <p:spPr bwMode="auto">
          <a:xfrm>
            <a:off x="4495800" y="3276600"/>
            <a:ext cx="4267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2453" name="Line 37"/>
          <p:cNvSpPr>
            <a:spLocks noChangeShapeType="1"/>
          </p:cNvSpPr>
          <p:nvPr/>
        </p:nvSpPr>
        <p:spPr bwMode="auto">
          <a:xfrm>
            <a:off x="4495800" y="4038600"/>
            <a:ext cx="4267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2454" name="Line 38"/>
          <p:cNvSpPr>
            <a:spLocks noChangeShapeType="1"/>
          </p:cNvSpPr>
          <p:nvPr/>
        </p:nvSpPr>
        <p:spPr bwMode="auto">
          <a:xfrm>
            <a:off x="5638800" y="1828800"/>
            <a:ext cx="0" cy="2971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2455" name="Line 39"/>
          <p:cNvSpPr>
            <a:spLocks noChangeShapeType="1"/>
          </p:cNvSpPr>
          <p:nvPr/>
        </p:nvSpPr>
        <p:spPr bwMode="auto">
          <a:xfrm>
            <a:off x="6477000" y="1828800"/>
            <a:ext cx="0" cy="2971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72456" name="Line 40"/>
          <p:cNvSpPr>
            <a:spLocks noChangeShapeType="1"/>
          </p:cNvSpPr>
          <p:nvPr/>
        </p:nvSpPr>
        <p:spPr bwMode="auto">
          <a:xfrm>
            <a:off x="7391400" y="1828800"/>
            <a:ext cx="0" cy="2971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572457" name="Object 41"/>
          <p:cNvGraphicFramePr>
            <a:graphicFrameLocks noChangeAspect="1"/>
          </p:cNvGraphicFramePr>
          <p:nvPr/>
        </p:nvGraphicFramePr>
        <p:xfrm>
          <a:off x="5105400" y="1905000"/>
          <a:ext cx="29051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07" name="Equation" r:id="rId4" imgW="88560" imgH="164880" progId="Equation.3">
                  <p:embed/>
                </p:oleObj>
              </mc:Choice>
              <mc:Fallback>
                <p:oleObj name="Equation" r:id="rId4" imgW="88560" imgH="164880" progId="Equation.3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905000"/>
                        <a:ext cx="29051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58" name="Object 42"/>
          <p:cNvGraphicFramePr>
            <a:graphicFrameLocks noChangeAspect="1"/>
          </p:cNvGraphicFramePr>
          <p:nvPr/>
        </p:nvGraphicFramePr>
        <p:xfrm>
          <a:off x="5880100" y="1884363"/>
          <a:ext cx="415925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08" name="Equation" r:id="rId6" imgW="126720" imgH="177480" progId="Equation.3">
                  <p:embed/>
                </p:oleObj>
              </mc:Choice>
              <mc:Fallback>
                <p:oleObj name="Equation" r:id="rId6" imgW="126720" imgH="177480" progId="Equation.3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0100" y="1884363"/>
                        <a:ext cx="415925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59" name="Object 43"/>
          <p:cNvGraphicFramePr>
            <a:graphicFrameLocks noChangeAspect="1"/>
          </p:cNvGraphicFramePr>
          <p:nvPr/>
        </p:nvGraphicFramePr>
        <p:xfrm>
          <a:off x="5000625" y="2646363"/>
          <a:ext cx="415925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09" name="Equation" r:id="rId8" imgW="126720" imgH="177480" progId="Equation.3">
                  <p:embed/>
                </p:oleObj>
              </mc:Choice>
              <mc:Fallback>
                <p:oleObj name="Equation" r:id="rId8" imgW="126720" imgH="177480" progId="Equation.3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5" y="2646363"/>
                        <a:ext cx="415925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0" name="Object 44"/>
          <p:cNvGraphicFramePr>
            <a:graphicFrameLocks noChangeAspect="1"/>
          </p:cNvGraphicFramePr>
          <p:nvPr/>
        </p:nvGraphicFramePr>
        <p:xfrm>
          <a:off x="6019800" y="2667000"/>
          <a:ext cx="29051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0" name="Equation" r:id="rId10" imgW="88560" imgH="164880" progId="Equation.3">
                  <p:embed/>
                </p:oleObj>
              </mc:Choice>
              <mc:Fallback>
                <p:oleObj name="Equation" r:id="rId10" imgW="88560" imgH="164880" progId="Equation.3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2667000"/>
                        <a:ext cx="29051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1" name="Object 45"/>
          <p:cNvGraphicFramePr>
            <a:graphicFrameLocks noChangeAspect="1"/>
          </p:cNvGraphicFramePr>
          <p:nvPr/>
        </p:nvGraphicFramePr>
        <p:xfrm>
          <a:off x="5943600" y="2667000"/>
          <a:ext cx="415925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1" name="Equation" r:id="rId11" imgW="126720" imgH="164880" progId="Equation.3">
                  <p:embed/>
                </p:oleObj>
              </mc:Choice>
              <mc:Fallback>
                <p:oleObj name="Equation" r:id="rId11" imgW="126720" imgH="164880" progId="Equation.3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00" y="2667000"/>
                        <a:ext cx="415925" cy="539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2" name="Object 46"/>
          <p:cNvGraphicFramePr>
            <a:graphicFrameLocks noChangeAspect="1"/>
          </p:cNvGraphicFramePr>
          <p:nvPr/>
        </p:nvGraphicFramePr>
        <p:xfrm>
          <a:off x="6753225" y="2646363"/>
          <a:ext cx="415925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2" name="Equation" r:id="rId13" imgW="126720" imgH="177480" progId="Equation.3">
                  <p:embed/>
                </p:oleObj>
              </mc:Choice>
              <mc:Fallback>
                <p:oleObj name="Equation" r:id="rId13" imgW="126720" imgH="177480" progId="Equation.3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3225" y="2646363"/>
                        <a:ext cx="415925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3" name="Object 47"/>
          <p:cNvGraphicFramePr>
            <a:graphicFrameLocks noChangeAspect="1"/>
          </p:cNvGraphicFramePr>
          <p:nvPr/>
        </p:nvGraphicFramePr>
        <p:xfrm>
          <a:off x="5838825" y="3408363"/>
          <a:ext cx="415925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3" name="Equation" r:id="rId15" imgW="126720" imgH="177480" progId="Equation.3">
                  <p:embed/>
                </p:oleObj>
              </mc:Choice>
              <mc:Fallback>
                <p:oleObj name="Equation" r:id="rId15" imgW="126720" imgH="177480" progId="Equation.3">
                  <p:embed/>
                  <p:pic>
                    <p:nvPicPr>
                      <p:cNvPr id="0" name="Picture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8825" y="3408363"/>
                        <a:ext cx="415925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4" name="Object 48"/>
          <p:cNvGraphicFramePr>
            <a:graphicFrameLocks noChangeAspect="1"/>
          </p:cNvGraphicFramePr>
          <p:nvPr/>
        </p:nvGraphicFramePr>
        <p:xfrm>
          <a:off x="6858000" y="3429000"/>
          <a:ext cx="29051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4" name="Equation" r:id="rId17" imgW="88560" imgH="164880" progId="Equation.3">
                  <p:embed/>
                </p:oleObj>
              </mc:Choice>
              <mc:Fallback>
                <p:oleObj name="Equation" r:id="rId17" imgW="88560" imgH="164880" progId="Equation.3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3429000"/>
                        <a:ext cx="29051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5" name="Object 49"/>
          <p:cNvGraphicFramePr>
            <a:graphicFrameLocks noChangeAspect="1"/>
          </p:cNvGraphicFramePr>
          <p:nvPr/>
        </p:nvGraphicFramePr>
        <p:xfrm>
          <a:off x="5922963" y="2687638"/>
          <a:ext cx="414337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5" name="Equation" r:id="rId18" imgW="126720" imgH="164880" progId="Equation.3">
                  <p:embed/>
                </p:oleObj>
              </mc:Choice>
              <mc:Fallback>
                <p:oleObj name="Equation" r:id="rId18" imgW="126720" imgH="164880" progId="Equation.3">
                  <p:embed/>
                  <p:pic>
                    <p:nvPicPr>
                      <p:cNvPr id="0" name="Picture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2963" y="2687638"/>
                        <a:ext cx="414337" cy="539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6" name="Object 50"/>
          <p:cNvGraphicFramePr>
            <a:graphicFrameLocks noChangeAspect="1"/>
          </p:cNvGraphicFramePr>
          <p:nvPr/>
        </p:nvGraphicFramePr>
        <p:xfrm>
          <a:off x="7620000" y="2667000"/>
          <a:ext cx="66516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6" name="Equation" r:id="rId20" imgW="203040" imgH="164880" progId="Equation.3">
                  <p:embed/>
                </p:oleObj>
              </mc:Choice>
              <mc:Fallback>
                <p:oleObj name="Equation" r:id="rId20" imgW="203040" imgH="164880" progId="Equation.3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0" y="2667000"/>
                        <a:ext cx="66516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7" name="Object 51"/>
          <p:cNvGraphicFramePr>
            <a:graphicFrameLocks noChangeAspect="1"/>
          </p:cNvGraphicFramePr>
          <p:nvPr/>
        </p:nvGraphicFramePr>
        <p:xfrm>
          <a:off x="5715000" y="4191000"/>
          <a:ext cx="66516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7" name="Equation" r:id="rId22" imgW="203040" imgH="164880" progId="Equation.3">
                  <p:embed/>
                </p:oleObj>
              </mc:Choice>
              <mc:Fallback>
                <p:oleObj name="Equation" r:id="rId22" imgW="203040" imgH="164880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4191000"/>
                        <a:ext cx="66516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8" name="Object 52"/>
          <p:cNvGraphicFramePr>
            <a:graphicFrameLocks noChangeAspect="1"/>
          </p:cNvGraphicFramePr>
          <p:nvPr/>
        </p:nvGraphicFramePr>
        <p:xfrm>
          <a:off x="7772400" y="4114800"/>
          <a:ext cx="29051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8" name="Equation" r:id="rId24" imgW="88560" imgH="164880" progId="Equation.3">
                  <p:embed/>
                </p:oleObj>
              </mc:Choice>
              <mc:Fallback>
                <p:oleObj name="Equation" r:id="rId24" imgW="88560" imgH="164880" progId="Equation.3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2400" y="4114800"/>
                        <a:ext cx="29051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69" name="Object 53"/>
          <p:cNvGraphicFramePr>
            <a:graphicFrameLocks noChangeAspect="1"/>
          </p:cNvGraphicFramePr>
          <p:nvPr/>
        </p:nvGraphicFramePr>
        <p:xfrm>
          <a:off x="5029200" y="1905000"/>
          <a:ext cx="414338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19" name="Equation" r:id="rId25" imgW="126720" imgH="164880" progId="Equation.3">
                  <p:embed/>
                </p:oleObj>
              </mc:Choice>
              <mc:Fallback>
                <p:oleObj name="Equation" r:id="rId25" imgW="126720" imgH="164880" progId="Equation.3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1905000"/>
                        <a:ext cx="414338" cy="539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0" name="Object 54"/>
          <p:cNvGraphicFramePr>
            <a:graphicFrameLocks noChangeAspect="1"/>
          </p:cNvGraphicFramePr>
          <p:nvPr/>
        </p:nvGraphicFramePr>
        <p:xfrm>
          <a:off x="6781800" y="3429000"/>
          <a:ext cx="414338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0" name="Equation" r:id="rId26" imgW="126720" imgH="164880" progId="Equation.3">
                  <p:embed/>
                </p:oleObj>
              </mc:Choice>
              <mc:Fallback>
                <p:oleObj name="Equation" r:id="rId26" imgW="126720" imgH="164880" progId="Equation.3">
                  <p:embed/>
                  <p:pic>
                    <p:nvPicPr>
                      <p:cNvPr id="0" name="Picture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800" y="3429000"/>
                        <a:ext cx="414338" cy="539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1" name="Object 55"/>
          <p:cNvGraphicFramePr>
            <a:graphicFrameLocks noChangeAspect="1"/>
          </p:cNvGraphicFramePr>
          <p:nvPr/>
        </p:nvGraphicFramePr>
        <p:xfrm>
          <a:off x="7716838" y="4094163"/>
          <a:ext cx="373062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1" name="Equation" r:id="rId27" imgW="114120" imgH="177480" progId="Equation.3">
                  <p:embed/>
                </p:oleObj>
              </mc:Choice>
              <mc:Fallback>
                <p:oleObj name="Equation" r:id="rId27" imgW="114120" imgH="177480" progId="Equation.3">
                  <p:embed/>
                  <p:pic>
                    <p:nvPicPr>
                      <p:cNvPr id="0" name="Picture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16838" y="4094163"/>
                        <a:ext cx="373062" cy="5826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2" name="Object 56"/>
          <p:cNvGraphicFramePr>
            <a:graphicFrameLocks noChangeAspect="1"/>
          </p:cNvGraphicFramePr>
          <p:nvPr/>
        </p:nvGraphicFramePr>
        <p:xfrm>
          <a:off x="6781800" y="1884363"/>
          <a:ext cx="414338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2" name="Equation" r:id="rId29" imgW="126720" imgH="177480" progId="Equation.3">
                  <p:embed/>
                </p:oleObj>
              </mc:Choice>
              <mc:Fallback>
                <p:oleObj name="Equation" r:id="rId29" imgW="126720" imgH="177480" progId="Equation.3">
                  <p:embed/>
                  <p:pic>
                    <p:nvPicPr>
                      <p:cNvPr id="0" name="Picture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800" y="1884363"/>
                        <a:ext cx="414338" cy="5810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3" name="Object 57"/>
          <p:cNvGraphicFramePr>
            <a:graphicFrameLocks noChangeAspect="1"/>
          </p:cNvGraphicFramePr>
          <p:nvPr/>
        </p:nvGraphicFramePr>
        <p:xfrm>
          <a:off x="7572375" y="1925638"/>
          <a:ext cx="66516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3" name="Equation" r:id="rId31" imgW="203040" imgH="164880" progId="Equation.3">
                  <p:embed/>
                </p:oleObj>
              </mc:Choice>
              <mc:Fallback>
                <p:oleObj name="Equation" r:id="rId31" imgW="203040" imgH="164880" progId="Equation.3">
                  <p:embed/>
                  <p:pic>
                    <p:nvPicPr>
                      <p:cNvPr id="0" name="Picture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2375" y="1925638"/>
                        <a:ext cx="66516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4" name="Object 58"/>
          <p:cNvGraphicFramePr>
            <a:graphicFrameLocks noChangeAspect="1"/>
          </p:cNvGraphicFramePr>
          <p:nvPr/>
        </p:nvGraphicFramePr>
        <p:xfrm>
          <a:off x="7543800" y="3373438"/>
          <a:ext cx="66516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4" name="Equation" r:id="rId33" imgW="203040" imgH="164880" progId="Equation.3">
                  <p:embed/>
                </p:oleObj>
              </mc:Choice>
              <mc:Fallback>
                <p:oleObj name="Equation" r:id="rId33" imgW="203040" imgH="164880" progId="Equation.3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3800" y="3373438"/>
                        <a:ext cx="66516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5" name="Object 59"/>
          <p:cNvGraphicFramePr>
            <a:graphicFrameLocks noChangeAspect="1"/>
          </p:cNvGraphicFramePr>
          <p:nvPr/>
        </p:nvGraphicFramePr>
        <p:xfrm>
          <a:off x="6580188" y="4135438"/>
          <a:ext cx="666750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5" name="Equation" r:id="rId35" imgW="203040" imgH="164880" progId="Equation.3">
                  <p:embed/>
                </p:oleObj>
              </mc:Choice>
              <mc:Fallback>
                <p:oleObj name="Equation" r:id="rId35" imgW="203040" imgH="164880" progId="Equation.3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0188" y="4135438"/>
                        <a:ext cx="666750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6" name="Object 60"/>
          <p:cNvGraphicFramePr>
            <a:graphicFrameLocks noChangeAspect="1"/>
          </p:cNvGraphicFramePr>
          <p:nvPr/>
        </p:nvGraphicFramePr>
        <p:xfrm>
          <a:off x="4829175" y="4135438"/>
          <a:ext cx="66516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6" name="Equation" r:id="rId37" imgW="203040" imgH="164880" progId="Equation.3">
                  <p:embed/>
                </p:oleObj>
              </mc:Choice>
              <mc:Fallback>
                <p:oleObj name="Equation" r:id="rId37" imgW="203040" imgH="164880" progId="Equation.3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9175" y="4135438"/>
                        <a:ext cx="66516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2477" name="Object 61"/>
          <p:cNvGraphicFramePr>
            <a:graphicFrameLocks noChangeAspect="1"/>
          </p:cNvGraphicFramePr>
          <p:nvPr/>
        </p:nvGraphicFramePr>
        <p:xfrm>
          <a:off x="4953000" y="3429000"/>
          <a:ext cx="415925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527" name="Equation" r:id="rId39" imgW="126720" imgH="177480" progId="Equation.3">
                  <p:embed/>
                </p:oleObj>
              </mc:Choice>
              <mc:Fallback>
                <p:oleObj name="Equation" r:id="rId39" imgW="126720" imgH="177480" progId="Equation.3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3429000"/>
                        <a:ext cx="415925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72478" name="Group 62"/>
          <p:cNvGrpSpPr>
            <a:grpSpLocks/>
          </p:cNvGrpSpPr>
          <p:nvPr/>
        </p:nvGrpSpPr>
        <p:grpSpPr bwMode="auto">
          <a:xfrm>
            <a:off x="304800" y="1752600"/>
            <a:ext cx="4267200" cy="3017838"/>
            <a:chOff x="192" y="1104"/>
            <a:chExt cx="2688" cy="1901"/>
          </a:xfrm>
        </p:grpSpPr>
        <p:sp>
          <p:nvSpPr>
            <p:cNvPr id="572479" name="AutoShape 63"/>
            <p:cNvSpPr>
              <a:spLocks noChangeArrowheads="1"/>
            </p:cNvSpPr>
            <p:nvPr/>
          </p:nvSpPr>
          <p:spPr bwMode="auto">
            <a:xfrm>
              <a:off x="337" y="1170"/>
              <a:ext cx="2339" cy="1835"/>
            </a:xfrm>
            <a:prstGeom prst="bracketPair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2480" name="Line 64"/>
            <p:cNvSpPr>
              <a:spLocks noChangeShapeType="1"/>
            </p:cNvSpPr>
            <p:nvPr/>
          </p:nvSpPr>
          <p:spPr bwMode="auto">
            <a:xfrm>
              <a:off x="192" y="153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2481" name="Line 65"/>
            <p:cNvSpPr>
              <a:spLocks noChangeShapeType="1"/>
            </p:cNvSpPr>
            <p:nvPr/>
          </p:nvSpPr>
          <p:spPr bwMode="auto">
            <a:xfrm>
              <a:off x="192" y="201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2482" name="Line 66"/>
            <p:cNvSpPr>
              <a:spLocks noChangeShapeType="1"/>
            </p:cNvSpPr>
            <p:nvPr/>
          </p:nvSpPr>
          <p:spPr bwMode="auto">
            <a:xfrm>
              <a:off x="192" y="2496"/>
              <a:ext cx="26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2483" name="Line 67"/>
            <p:cNvSpPr>
              <a:spLocks noChangeShapeType="1"/>
            </p:cNvSpPr>
            <p:nvPr/>
          </p:nvSpPr>
          <p:spPr bwMode="auto">
            <a:xfrm>
              <a:off x="912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2484" name="Line 68"/>
            <p:cNvSpPr>
              <a:spLocks noChangeShapeType="1"/>
            </p:cNvSpPr>
            <p:nvPr/>
          </p:nvSpPr>
          <p:spPr bwMode="auto">
            <a:xfrm>
              <a:off x="1440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2485" name="Line 69"/>
            <p:cNvSpPr>
              <a:spLocks noChangeShapeType="1"/>
            </p:cNvSpPr>
            <p:nvPr/>
          </p:nvSpPr>
          <p:spPr bwMode="auto">
            <a:xfrm>
              <a:off x="2016" y="1104"/>
              <a:ext cx="0" cy="1872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graphicFrame>
          <p:nvGraphicFramePr>
            <p:cNvPr id="572486" name="Object 70"/>
            <p:cNvGraphicFramePr>
              <a:graphicFrameLocks noChangeAspect="1"/>
            </p:cNvGraphicFramePr>
            <p:nvPr/>
          </p:nvGraphicFramePr>
          <p:xfrm>
            <a:off x="576" y="1200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28" name="Equation" r:id="rId40" imgW="88560" imgH="164880" progId="Equation.3">
                    <p:embed/>
                  </p:oleObj>
                </mc:Choice>
                <mc:Fallback>
                  <p:oleObj name="Equation" r:id="rId40" imgW="88560" imgH="164880" progId="Equation.3">
                    <p:embed/>
                    <p:pic>
                      <p:nvPicPr>
                        <p:cNvPr id="0" name="Picture 7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6" y="1200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87" name="Object 71"/>
            <p:cNvGraphicFramePr>
              <a:graphicFrameLocks noChangeAspect="1"/>
            </p:cNvGraphicFramePr>
            <p:nvPr/>
          </p:nvGraphicFramePr>
          <p:xfrm>
            <a:off x="988" y="120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29" name="Equation" r:id="rId41" imgW="203040" imgH="164880" progId="Equation.3">
                    <p:embed/>
                  </p:oleObj>
                </mc:Choice>
                <mc:Fallback>
                  <p:oleObj name="Equation" r:id="rId41" imgW="203040" imgH="164880" progId="Equation.3">
                    <p:embed/>
                    <p:pic>
                      <p:nvPicPr>
                        <p:cNvPr id="0" name="Picture 7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88" y="120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88" name="Object 72"/>
            <p:cNvGraphicFramePr>
              <a:graphicFrameLocks noChangeAspect="1"/>
            </p:cNvGraphicFramePr>
            <p:nvPr/>
          </p:nvGraphicFramePr>
          <p:xfrm>
            <a:off x="384" y="168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0" name="Equation" r:id="rId43" imgW="203040" imgH="164880" progId="Equation.3">
                    <p:embed/>
                  </p:oleObj>
                </mc:Choice>
                <mc:Fallback>
                  <p:oleObj name="Equation" r:id="rId43" imgW="203040" imgH="164880" progId="Equation.3">
                    <p:embed/>
                    <p:pic>
                      <p:nvPicPr>
                        <p:cNvPr id="0" name="Picture 7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168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89" name="Object 73"/>
            <p:cNvGraphicFramePr>
              <a:graphicFrameLocks noChangeAspect="1"/>
            </p:cNvGraphicFramePr>
            <p:nvPr/>
          </p:nvGraphicFramePr>
          <p:xfrm>
            <a:off x="1152" y="1680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1" name="Equation" r:id="rId44" imgW="88560" imgH="164880" progId="Equation.3">
                    <p:embed/>
                  </p:oleObj>
                </mc:Choice>
                <mc:Fallback>
                  <p:oleObj name="Equation" r:id="rId44" imgW="88560" imgH="164880" progId="Equation.3">
                    <p:embed/>
                    <p:pic>
                      <p:nvPicPr>
                        <p:cNvPr id="0" name="Picture 7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2" y="1680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0" name="Object 74"/>
            <p:cNvGraphicFramePr>
              <a:graphicFrameLocks noChangeAspect="1"/>
            </p:cNvGraphicFramePr>
            <p:nvPr/>
          </p:nvGraphicFramePr>
          <p:xfrm>
            <a:off x="528" y="1200"/>
            <a:ext cx="258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2" name="Equation" r:id="rId45" imgW="126720" imgH="164880" progId="Equation.3">
                    <p:embed/>
                  </p:oleObj>
                </mc:Choice>
                <mc:Fallback>
                  <p:oleObj name="Equation" r:id="rId45" imgW="126720" imgH="164880" progId="Equation.3">
                    <p:embed/>
                    <p:pic>
                      <p:nvPicPr>
                        <p:cNvPr id="0" name="Picture 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200"/>
                          <a:ext cx="258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1" name="Object 75"/>
            <p:cNvGraphicFramePr>
              <a:graphicFrameLocks noChangeAspect="1"/>
            </p:cNvGraphicFramePr>
            <p:nvPr/>
          </p:nvGraphicFramePr>
          <p:xfrm>
            <a:off x="1488" y="120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3" name="Equation" r:id="rId46" imgW="203040" imgH="164880" progId="Equation.3">
                    <p:embed/>
                  </p:oleObj>
                </mc:Choice>
                <mc:Fallback>
                  <p:oleObj name="Equation" r:id="rId46" imgW="203040" imgH="164880" progId="Equation.3">
                    <p:embed/>
                    <p:pic>
                      <p:nvPicPr>
                        <p:cNvPr id="0" name="Picture 7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8" y="120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2" name="Object 76"/>
            <p:cNvGraphicFramePr>
              <a:graphicFrameLocks noChangeAspect="1"/>
            </p:cNvGraphicFramePr>
            <p:nvPr/>
          </p:nvGraphicFramePr>
          <p:xfrm>
            <a:off x="384" y="2112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4" name="Equation" r:id="rId47" imgW="203040" imgH="164880" progId="Equation.3">
                    <p:embed/>
                  </p:oleObj>
                </mc:Choice>
                <mc:Fallback>
                  <p:oleObj name="Equation" r:id="rId47" imgW="203040" imgH="164880" progId="Equation.3">
                    <p:embed/>
                    <p:pic>
                      <p:nvPicPr>
                        <p:cNvPr id="0" name="Picture 7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2112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3" name="Object 77"/>
            <p:cNvGraphicFramePr>
              <a:graphicFrameLocks noChangeAspect="1"/>
            </p:cNvGraphicFramePr>
            <p:nvPr/>
          </p:nvGraphicFramePr>
          <p:xfrm>
            <a:off x="1680" y="2064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5" name="Equation" r:id="rId48" imgW="88560" imgH="164880" progId="Equation.3">
                    <p:embed/>
                  </p:oleObj>
                </mc:Choice>
                <mc:Fallback>
                  <p:oleObj name="Equation" r:id="rId48" imgW="88560" imgH="164880" progId="Equation.3">
                    <p:embed/>
                    <p:pic>
                      <p:nvPicPr>
                        <p:cNvPr id="0" name="Picture 7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064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4" name="Object 78"/>
            <p:cNvGraphicFramePr>
              <a:graphicFrameLocks noChangeAspect="1"/>
            </p:cNvGraphicFramePr>
            <p:nvPr/>
          </p:nvGraphicFramePr>
          <p:xfrm>
            <a:off x="528" y="1200"/>
            <a:ext cx="233" cy="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6" name="Equation" r:id="rId49" imgW="114120" imgH="177480" progId="Equation.3">
                    <p:embed/>
                  </p:oleObj>
                </mc:Choice>
                <mc:Fallback>
                  <p:oleObj name="Equation" r:id="rId49" imgW="114120" imgH="177480" progId="Equation.3">
                    <p:embed/>
                    <p:pic>
                      <p:nvPicPr>
                        <p:cNvPr id="0" name="Picture 7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200"/>
                          <a:ext cx="233" cy="3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5" name="Object 79"/>
            <p:cNvGraphicFramePr>
              <a:graphicFrameLocks noChangeAspect="1"/>
            </p:cNvGraphicFramePr>
            <p:nvPr/>
          </p:nvGraphicFramePr>
          <p:xfrm>
            <a:off x="2112" y="1200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7" name="Equation" r:id="rId51" imgW="203040" imgH="164880" progId="Equation.3">
                    <p:embed/>
                  </p:oleObj>
                </mc:Choice>
                <mc:Fallback>
                  <p:oleObj name="Equation" r:id="rId51" imgW="203040" imgH="164880" progId="Equation.3">
                    <p:embed/>
                    <p:pic>
                      <p:nvPicPr>
                        <p:cNvPr id="0" name="Picture 7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12" y="1200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6" name="Object 80"/>
            <p:cNvGraphicFramePr>
              <a:graphicFrameLocks noChangeAspect="1"/>
            </p:cNvGraphicFramePr>
            <p:nvPr/>
          </p:nvGraphicFramePr>
          <p:xfrm>
            <a:off x="384" y="2544"/>
            <a:ext cx="41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8" name="Equation" r:id="rId52" imgW="203040" imgH="164880" progId="Equation.3">
                    <p:embed/>
                  </p:oleObj>
                </mc:Choice>
                <mc:Fallback>
                  <p:oleObj name="Equation" r:id="rId52" imgW="203040" imgH="164880" progId="Equation.3">
                    <p:embed/>
                    <p:pic>
                      <p:nvPicPr>
                        <p:cNvPr id="0" name="Picture 8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2544"/>
                          <a:ext cx="414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7" name="Object 81"/>
            <p:cNvGraphicFramePr>
              <a:graphicFrameLocks noChangeAspect="1"/>
            </p:cNvGraphicFramePr>
            <p:nvPr/>
          </p:nvGraphicFramePr>
          <p:xfrm>
            <a:off x="2256" y="2544"/>
            <a:ext cx="181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39" name="Equation" r:id="rId53" imgW="88560" imgH="164880" progId="Equation.3">
                    <p:embed/>
                  </p:oleObj>
                </mc:Choice>
                <mc:Fallback>
                  <p:oleObj name="Equation" r:id="rId53" imgW="88560" imgH="164880" progId="Equation.3">
                    <p:embed/>
                    <p:pic>
                      <p:nvPicPr>
                        <p:cNvPr id="0" name="Picture 8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56" y="2544"/>
                          <a:ext cx="181" cy="33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8" name="Object 82"/>
            <p:cNvGraphicFramePr>
              <a:graphicFrameLocks noChangeAspect="1"/>
            </p:cNvGraphicFramePr>
            <p:nvPr/>
          </p:nvGraphicFramePr>
          <p:xfrm>
            <a:off x="1104" y="1680"/>
            <a:ext cx="259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0" name="Equation" r:id="rId54" imgW="126720" imgH="164880" progId="Equation.3">
                    <p:embed/>
                  </p:oleObj>
                </mc:Choice>
                <mc:Fallback>
                  <p:oleObj name="Equation" r:id="rId54" imgW="126720" imgH="164880" progId="Equation.3">
                    <p:embed/>
                    <p:pic>
                      <p:nvPicPr>
                        <p:cNvPr id="0" name="Picture 8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4" y="1680"/>
                          <a:ext cx="259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499" name="Object 83"/>
            <p:cNvGraphicFramePr>
              <a:graphicFrameLocks noChangeAspect="1"/>
            </p:cNvGraphicFramePr>
            <p:nvPr/>
          </p:nvGraphicFramePr>
          <p:xfrm>
            <a:off x="1632" y="2064"/>
            <a:ext cx="259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1" name="Equation" r:id="rId55" imgW="126720" imgH="164880" progId="Equation.3">
                    <p:embed/>
                  </p:oleObj>
                </mc:Choice>
                <mc:Fallback>
                  <p:oleObj name="Equation" r:id="rId55" imgW="126720" imgH="164880" progId="Equation.3">
                    <p:embed/>
                    <p:pic>
                      <p:nvPicPr>
                        <p:cNvPr id="0" name="Picture 8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2064"/>
                          <a:ext cx="259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500" name="Object 84"/>
            <p:cNvGraphicFramePr>
              <a:graphicFrameLocks noChangeAspect="1"/>
            </p:cNvGraphicFramePr>
            <p:nvPr/>
          </p:nvGraphicFramePr>
          <p:xfrm>
            <a:off x="2208" y="2544"/>
            <a:ext cx="259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2" name="Equation" r:id="rId56" imgW="126720" imgH="164880" progId="Equation.3">
                    <p:embed/>
                  </p:oleObj>
                </mc:Choice>
                <mc:Fallback>
                  <p:oleObj name="Equation" r:id="rId56" imgW="126720" imgH="164880" progId="Equation.3">
                    <p:embed/>
                    <p:pic>
                      <p:nvPicPr>
                        <p:cNvPr id="0" name="Picture 8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2544"/>
                          <a:ext cx="259" cy="3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501" name="Object 85"/>
            <p:cNvGraphicFramePr>
              <a:graphicFrameLocks noChangeAspect="1"/>
            </p:cNvGraphicFramePr>
            <p:nvPr/>
          </p:nvGraphicFramePr>
          <p:xfrm>
            <a:off x="1584" y="1667"/>
            <a:ext cx="259" cy="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3" name="Equation" r:id="rId57" imgW="126720" imgH="177480" progId="Equation.3">
                    <p:embed/>
                  </p:oleObj>
                </mc:Choice>
                <mc:Fallback>
                  <p:oleObj name="Equation" r:id="rId57" imgW="126720" imgH="177480" progId="Equation.3">
                    <p:embed/>
                    <p:pic>
                      <p:nvPicPr>
                        <p:cNvPr id="0" name="Picture 8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4" y="1667"/>
                          <a:ext cx="259" cy="3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502" name="Object 86"/>
            <p:cNvGraphicFramePr>
              <a:graphicFrameLocks noChangeAspect="1"/>
            </p:cNvGraphicFramePr>
            <p:nvPr/>
          </p:nvGraphicFramePr>
          <p:xfrm>
            <a:off x="2208" y="1680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4" name="Equation" r:id="rId58" imgW="126720" imgH="177480" progId="Equation.3">
                    <p:embed/>
                  </p:oleObj>
                </mc:Choice>
                <mc:Fallback>
                  <p:oleObj name="Equation" r:id="rId58" imgW="126720" imgH="177480" progId="Equation.3">
                    <p:embed/>
                    <p:pic>
                      <p:nvPicPr>
                        <p:cNvPr id="0" name="Picture 8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1680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503" name="Object 87"/>
            <p:cNvGraphicFramePr>
              <a:graphicFrameLocks noChangeAspect="1"/>
            </p:cNvGraphicFramePr>
            <p:nvPr/>
          </p:nvGraphicFramePr>
          <p:xfrm>
            <a:off x="2208" y="2112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5" name="Equation" r:id="rId59" imgW="126720" imgH="177480" progId="Equation.3">
                    <p:embed/>
                  </p:oleObj>
                </mc:Choice>
                <mc:Fallback>
                  <p:oleObj name="Equation" r:id="rId59" imgW="126720" imgH="177480" progId="Equation.3">
                    <p:embed/>
                    <p:pic>
                      <p:nvPicPr>
                        <p:cNvPr id="0" name="Picture 8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2112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504" name="Object 88"/>
            <p:cNvGraphicFramePr>
              <a:graphicFrameLocks noChangeAspect="1"/>
            </p:cNvGraphicFramePr>
            <p:nvPr/>
          </p:nvGraphicFramePr>
          <p:xfrm>
            <a:off x="1632" y="2544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6" name="Equation" r:id="rId60" imgW="126720" imgH="177480" progId="Equation.3">
                    <p:embed/>
                  </p:oleObj>
                </mc:Choice>
                <mc:Fallback>
                  <p:oleObj name="Equation" r:id="rId60" imgW="126720" imgH="177480" progId="Equation.3">
                    <p:embed/>
                    <p:pic>
                      <p:nvPicPr>
                        <p:cNvPr id="0" name="Picture 8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2544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505" name="Object 89"/>
            <p:cNvGraphicFramePr>
              <a:graphicFrameLocks noChangeAspect="1"/>
            </p:cNvGraphicFramePr>
            <p:nvPr/>
          </p:nvGraphicFramePr>
          <p:xfrm>
            <a:off x="1008" y="2544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7" name="Equation" r:id="rId61" imgW="126720" imgH="177480" progId="Equation.3">
                    <p:embed/>
                  </p:oleObj>
                </mc:Choice>
                <mc:Fallback>
                  <p:oleObj name="Equation" r:id="rId61" imgW="126720" imgH="177480" progId="Equation.3">
                    <p:embed/>
                    <p:pic>
                      <p:nvPicPr>
                        <p:cNvPr id="0" name="Picture 8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2544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506" name="Object 90"/>
            <p:cNvGraphicFramePr>
              <a:graphicFrameLocks noChangeAspect="1"/>
            </p:cNvGraphicFramePr>
            <p:nvPr/>
          </p:nvGraphicFramePr>
          <p:xfrm>
            <a:off x="1008" y="2112"/>
            <a:ext cx="259" cy="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2548" name="Equation" r:id="rId62" imgW="126720" imgH="177480" progId="Equation.3">
                    <p:embed/>
                  </p:oleObj>
                </mc:Choice>
                <mc:Fallback>
                  <p:oleObj name="Equation" r:id="rId62" imgW="126720" imgH="177480" progId="Equation.3">
                    <p:embed/>
                    <p:pic>
                      <p:nvPicPr>
                        <p:cNvPr id="0" name="Picture 9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2112"/>
                          <a:ext cx="259" cy="36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/>
          <p:cNvSpPr/>
          <p:nvPr/>
        </p:nvSpPr>
        <p:spPr bwMode="auto">
          <a:xfrm>
            <a:off x="2438400" y="2819400"/>
            <a:ext cx="1828800" cy="4572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6" name="Rectangle 125"/>
          <p:cNvSpPr/>
          <p:nvPr/>
        </p:nvSpPr>
        <p:spPr bwMode="auto">
          <a:xfrm>
            <a:off x="3733800" y="1981200"/>
            <a:ext cx="457200" cy="12954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38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Sparse Matrix Ordering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25" name="Object 124"/>
          <p:cNvGraphicFramePr>
            <a:graphicFrameLocks noChangeAspect="1"/>
          </p:cNvGraphicFramePr>
          <p:nvPr/>
        </p:nvGraphicFramePr>
        <p:xfrm>
          <a:off x="1676400" y="1219200"/>
          <a:ext cx="2898321" cy="270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883" name="Equation" r:id="rId4" imgW="1714320" imgH="1600200" progId="Equation.DSMT4">
                  <p:embed/>
                </p:oleObj>
              </mc:Choice>
              <mc:Fallback>
                <p:oleObj name="Equation" r:id="rId4" imgW="1714320" imgH="160020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1219200"/>
                        <a:ext cx="2898321" cy="2705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8" name="TextBox 127"/>
          <p:cNvSpPr txBox="1"/>
          <p:nvPr/>
        </p:nvSpPr>
        <p:spPr>
          <a:xfrm>
            <a:off x="5334000" y="1600200"/>
            <a:ext cx="342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new nonzero is created in the location (</a:t>
            </a:r>
            <a:r>
              <a:rPr lang="en-US" dirty="0" err="1" smtClean="0"/>
              <a:t>i,j</a:t>
            </a:r>
            <a:r>
              <a:rPr lang="en-US" dirty="0" smtClean="0"/>
              <a:t>) </a:t>
            </a:r>
            <a:r>
              <a:rPr lang="en-US" dirty="0" err="1" smtClean="0"/>
              <a:t>iff</a:t>
            </a:r>
            <a:r>
              <a:rPr lang="en-US" dirty="0" smtClean="0"/>
              <a:t>:</a:t>
            </a:r>
          </a:p>
          <a:p>
            <a:endParaRPr lang="en-US" dirty="0"/>
          </a:p>
        </p:txBody>
      </p:sp>
      <p:graphicFrame>
        <p:nvGraphicFramePr>
          <p:cNvPr id="129" name="Object 128"/>
          <p:cNvGraphicFramePr>
            <a:graphicFrameLocks noChangeAspect="1"/>
          </p:cNvGraphicFramePr>
          <p:nvPr/>
        </p:nvGraphicFramePr>
        <p:xfrm>
          <a:off x="5210175" y="2819400"/>
          <a:ext cx="35718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884" name="Equation" r:id="rId6" imgW="1587240" imgH="507960" progId="Equation.DSMT4">
                  <p:embed/>
                </p:oleObj>
              </mc:Choice>
              <mc:Fallback>
                <p:oleObj name="Equation" r:id="rId6" imgW="1587240" imgH="5079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0175" y="2819400"/>
                        <a:ext cx="357187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" name="TextBox 129"/>
          <p:cNvSpPr txBox="1"/>
          <p:nvPr/>
        </p:nvSpPr>
        <p:spPr>
          <a:xfrm>
            <a:off x="1219200" y="1981200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131" name="TextBox 130"/>
          <p:cNvSpPr txBox="1"/>
          <p:nvPr/>
        </p:nvSpPr>
        <p:spPr>
          <a:xfrm>
            <a:off x="1219200" y="2819400"/>
            <a:ext cx="269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i</a:t>
            </a:r>
            <a:endParaRPr lang="en-US" dirty="0"/>
          </a:p>
        </p:txBody>
      </p:sp>
      <p:sp>
        <p:nvSpPr>
          <p:cNvPr id="132" name="TextBox 131"/>
          <p:cNvSpPr txBox="1"/>
          <p:nvPr/>
        </p:nvSpPr>
        <p:spPr>
          <a:xfrm>
            <a:off x="2514600" y="12192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134" name="TextBox 133"/>
          <p:cNvSpPr txBox="1"/>
          <p:nvPr/>
        </p:nvSpPr>
        <p:spPr>
          <a:xfrm>
            <a:off x="3733800" y="1219200"/>
            <a:ext cx="269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39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Sparse Matrix Ordering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0472" name="Text Box 104"/>
          <p:cNvSpPr txBox="1">
            <a:spLocks noChangeArrowheads="1"/>
          </p:cNvSpPr>
          <p:nvPr/>
        </p:nvSpPr>
        <p:spPr bwMode="auto">
          <a:xfrm>
            <a:off x="5181600" y="1371600"/>
            <a:ext cx="4074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70473" name="Oval 105"/>
          <p:cNvSpPr>
            <a:spLocks noChangeArrowheads="1"/>
          </p:cNvSpPr>
          <p:nvPr/>
        </p:nvSpPr>
        <p:spPr bwMode="auto">
          <a:xfrm>
            <a:off x="5181600" y="144780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0474" name="Text Box 106"/>
          <p:cNvSpPr txBox="1">
            <a:spLocks noChangeArrowheads="1"/>
          </p:cNvSpPr>
          <p:nvPr/>
        </p:nvSpPr>
        <p:spPr bwMode="auto">
          <a:xfrm>
            <a:off x="8489950" y="1362075"/>
            <a:ext cx="389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0475" name="Oval 107"/>
          <p:cNvSpPr>
            <a:spLocks noChangeArrowheads="1"/>
          </p:cNvSpPr>
          <p:nvPr/>
        </p:nvSpPr>
        <p:spPr bwMode="auto">
          <a:xfrm>
            <a:off x="8469313" y="137795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0476" name="Text Box 108"/>
          <p:cNvSpPr txBox="1">
            <a:spLocks noChangeArrowheads="1"/>
          </p:cNvSpPr>
          <p:nvPr/>
        </p:nvSpPr>
        <p:spPr bwMode="auto">
          <a:xfrm>
            <a:off x="7823200" y="2990850"/>
            <a:ext cx="389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70477" name="Oval 109"/>
          <p:cNvSpPr>
            <a:spLocks noChangeArrowheads="1"/>
          </p:cNvSpPr>
          <p:nvPr/>
        </p:nvSpPr>
        <p:spPr bwMode="auto">
          <a:xfrm>
            <a:off x="7848600" y="3048000"/>
            <a:ext cx="352425" cy="4079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0478" name="Text Box 110"/>
          <p:cNvSpPr txBox="1">
            <a:spLocks noChangeArrowheads="1"/>
          </p:cNvSpPr>
          <p:nvPr/>
        </p:nvSpPr>
        <p:spPr bwMode="auto">
          <a:xfrm>
            <a:off x="6248400" y="3505200"/>
            <a:ext cx="4074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570479" name="Oval 111"/>
          <p:cNvSpPr>
            <a:spLocks noChangeArrowheads="1"/>
          </p:cNvSpPr>
          <p:nvPr/>
        </p:nvSpPr>
        <p:spPr bwMode="auto">
          <a:xfrm>
            <a:off x="6215062" y="3533775"/>
            <a:ext cx="352425" cy="40798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304800" y="1143000"/>
            <a:ext cx="3941763" cy="3997325"/>
            <a:chOff x="2911" y="710"/>
            <a:chExt cx="2483" cy="2518"/>
          </a:xfrm>
        </p:grpSpPr>
        <p:grpSp>
          <p:nvGrpSpPr>
            <p:cNvPr id="3" name="Group 113"/>
            <p:cNvGrpSpPr>
              <a:grpSpLocks/>
            </p:cNvGrpSpPr>
            <p:nvPr/>
          </p:nvGrpSpPr>
          <p:grpSpPr bwMode="auto">
            <a:xfrm>
              <a:off x="3521" y="1978"/>
              <a:ext cx="617" cy="145"/>
              <a:chOff x="2928" y="2256"/>
              <a:chExt cx="864" cy="144"/>
            </a:xfrm>
          </p:grpSpPr>
          <p:sp>
            <p:nvSpPr>
              <p:cNvPr id="570482" name="Line 114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3" name="Line 115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4" name="Line 116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5" name="Line 117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6" name="Line 118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7" name="Line 119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8" name="Line 120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89" name="Line 121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90" name="Line 122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91" name="Line 123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492" name="Line 124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" name="Group 125"/>
            <p:cNvGrpSpPr>
              <a:grpSpLocks/>
            </p:cNvGrpSpPr>
            <p:nvPr/>
          </p:nvGrpSpPr>
          <p:grpSpPr bwMode="auto">
            <a:xfrm>
              <a:off x="3211" y="2170"/>
              <a:ext cx="240" cy="576"/>
              <a:chOff x="1320" y="1725"/>
              <a:chExt cx="240" cy="576"/>
            </a:xfrm>
          </p:grpSpPr>
          <p:grpSp>
            <p:nvGrpSpPr>
              <p:cNvPr id="5" name="Group 126"/>
              <p:cNvGrpSpPr>
                <a:grpSpLocks/>
              </p:cNvGrpSpPr>
              <p:nvPr/>
            </p:nvGrpSpPr>
            <p:grpSpPr bwMode="auto">
              <a:xfrm>
                <a:off x="1320" y="1725"/>
                <a:ext cx="240" cy="576"/>
                <a:chOff x="4512" y="1008"/>
                <a:chExt cx="384" cy="960"/>
              </a:xfrm>
            </p:grpSpPr>
            <p:sp>
              <p:nvSpPr>
                <p:cNvPr id="570495" name="Oval 127"/>
                <p:cNvSpPr>
                  <a:spLocks noChangeArrowheads="1"/>
                </p:cNvSpPr>
                <p:nvPr/>
              </p:nvSpPr>
              <p:spPr bwMode="auto">
                <a:xfrm>
                  <a:off x="4512" y="1296"/>
                  <a:ext cx="384" cy="384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496" name="Line 128"/>
                <p:cNvSpPr>
                  <a:spLocks noChangeShapeType="1"/>
                </p:cNvSpPr>
                <p:nvPr/>
              </p:nvSpPr>
              <p:spPr bwMode="auto">
                <a:xfrm>
                  <a:off x="4704" y="1008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497" name="Line 129"/>
                <p:cNvSpPr>
                  <a:spLocks noChangeShapeType="1"/>
                </p:cNvSpPr>
                <p:nvPr/>
              </p:nvSpPr>
              <p:spPr bwMode="auto">
                <a:xfrm>
                  <a:off x="4704" y="168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70498" name="Line 130"/>
              <p:cNvSpPr>
                <a:spLocks noChangeShapeType="1"/>
              </p:cNvSpPr>
              <p:nvPr/>
            </p:nvSpPr>
            <p:spPr bwMode="auto">
              <a:xfrm flipV="1">
                <a:off x="1436" y="1924"/>
                <a:ext cx="0" cy="18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6" name="Group 131"/>
            <p:cNvGrpSpPr>
              <a:grpSpLocks/>
            </p:cNvGrpSpPr>
            <p:nvPr/>
          </p:nvGrpSpPr>
          <p:grpSpPr bwMode="auto">
            <a:xfrm rot="5400000">
              <a:off x="4101" y="2358"/>
              <a:ext cx="617" cy="145"/>
              <a:chOff x="2928" y="2256"/>
              <a:chExt cx="864" cy="144"/>
            </a:xfrm>
          </p:grpSpPr>
          <p:sp>
            <p:nvSpPr>
              <p:cNvPr id="570500" name="Line 132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1" name="Line 133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2" name="Line 134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3" name="Line 135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4" name="Line 136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5" name="Line 137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6" name="Line 138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7" name="Line 139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8" name="Line 140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09" name="Line 141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10" name="Line 142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0511" name="Text Box 143"/>
            <p:cNvSpPr txBox="1">
              <a:spLocks noChangeArrowheads="1"/>
            </p:cNvSpPr>
            <p:nvPr/>
          </p:nvSpPr>
          <p:spPr bwMode="auto">
            <a:xfrm>
              <a:off x="2911" y="2368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1A</a:t>
              </a:r>
            </a:p>
          </p:txBody>
        </p:sp>
        <p:grpSp>
          <p:nvGrpSpPr>
            <p:cNvPr id="7" name="Group 144"/>
            <p:cNvGrpSpPr>
              <a:grpSpLocks/>
            </p:cNvGrpSpPr>
            <p:nvPr/>
          </p:nvGrpSpPr>
          <p:grpSpPr bwMode="auto">
            <a:xfrm>
              <a:off x="4097" y="2986"/>
              <a:ext cx="288" cy="242"/>
              <a:chOff x="1755" y="2450"/>
              <a:chExt cx="288" cy="242"/>
            </a:xfrm>
          </p:grpSpPr>
          <p:grpSp>
            <p:nvGrpSpPr>
              <p:cNvPr id="8" name="Group 145"/>
              <p:cNvGrpSpPr>
                <a:grpSpLocks/>
              </p:cNvGrpSpPr>
              <p:nvPr/>
            </p:nvGrpSpPr>
            <p:grpSpPr bwMode="auto">
              <a:xfrm>
                <a:off x="1755" y="2596"/>
                <a:ext cx="288" cy="96"/>
                <a:chOff x="3792" y="2304"/>
                <a:chExt cx="288" cy="96"/>
              </a:xfrm>
            </p:grpSpPr>
            <p:sp>
              <p:nvSpPr>
                <p:cNvPr id="570514" name="Line 146"/>
                <p:cNvSpPr>
                  <a:spLocks noChangeShapeType="1"/>
                </p:cNvSpPr>
                <p:nvPr/>
              </p:nvSpPr>
              <p:spPr bwMode="auto">
                <a:xfrm>
                  <a:off x="3792" y="2304"/>
                  <a:ext cx="28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515" name="Line 147"/>
                <p:cNvSpPr>
                  <a:spLocks noChangeShapeType="1"/>
                </p:cNvSpPr>
                <p:nvPr/>
              </p:nvSpPr>
              <p:spPr bwMode="auto">
                <a:xfrm>
                  <a:off x="3840" y="2352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0516" name="Line 148"/>
                <p:cNvSpPr>
                  <a:spLocks noChangeShapeType="1"/>
                </p:cNvSpPr>
                <p:nvPr/>
              </p:nvSpPr>
              <p:spPr bwMode="auto">
                <a:xfrm>
                  <a:off x="3888" y="2400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70517" name="Line 149"/>
              <p:cNvSpPr>
                <a:spLocks noChangeShapeType="1"/>
              </p:cNvSpPr>
              <p:nvPr/>
            </p:nvSpPr>
            <p:spPr bwMode="auto">
              <a:xfrm flipV="1">
                <a:off x="1900" y="2450"/>
                <a:ext cx="0" cy="14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9" name="Group 150"/>
            <p:cNvGrpSpPr>
              <a:grpSpLocks/>
            </p:cNvGrpSpPr>
            <p:nvPr/>
          </p:nvGrpSpPr>
          <p:grpSpPr bwMode="auto">
            <a:xfrm>
              <a:off x="3521" y="1498"/>
              <a:ext cx="617" cy="145"/>
              <a:chOff x="2928" y="2256"/>
              <a:chExt cx="864" cy="144"/>
            </a:xfrm>
          </p:grpSpPr>
          <p:sp>
            <p:nvSpPr>
              <p:cNvPr id="570519" name="Line 151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0" name="Line 152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1" name="Line 153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2" name="Line 154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3" name="Line 155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4" name="Line 156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5" name="Line 157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6" name="Line 158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7" name="Line 159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8" name="Line 160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29" name="Line 161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" name="Group 162"/>
            <p:cNvGrpSpPr>
              <a:grpSpLocks/>
            </p:cNvGrpSpPr>
            <p:nvPr/>
          </p:nvGrpSpPr>
          <p:grpSpPr bwMode="auto">
            <a:xfrm rot="5400000">
              <a:off x="4581" y="2358"/>
              <a:ext cx="617" cy="145"/>
              <a:chOff x="2928" y="2256"/>
              <a:chExt cx="864" cy="144"/>
            </a:xfrm>
          </p:grpSpPr>
          <p:sp>
            <p:nvSpPr>
              <p:cNvPr id="570531" name="Line 163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2" name="Line 164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3" name="Line 165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4" name="Line 166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5" name="Line 167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6" name="Line 168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7" name="Line 169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8" name="Line 170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39" name="Line 171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0" name="Line 172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1" name="Line 173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" name="Group 174"/>
            <p:cNvGrpSpPr>
              <a:grpSpLocks/>
            </p:cNvGrpSpPr>
            <p:nvPr/>
          </p:nvGrpSpPr>
          <p:grpSpPr bwMode="auto">
            <a:xfrm>
              <a:off x="3521" y="1018"/>
              <a:ext cx="617" cy="145"/>
              <a:chOff x="2928" y="2256"/>
              <a:chExt cx="864" cy="144"/>
            </a:xfrm>
          </p:grpSpPr>
          <p:sp>
            <p:nvSpPr>
              <p:cNvPr id="570543" name="Line 175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4" name="Line 176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5" name="Line 177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6" name="Line 178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7" name="Line 179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8" name="Line 180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49" name="Line 181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0" name="Line 182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1" name="Line 183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2" name="Line 184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3" name="Line 185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" name="Group 186"/>
            <p:cNvGrpSpPr>
              <a:grpSpLocks/>
            </p:cNvGrpSpPr>
            <p:nvPr/>
          </p:nvGrpSpPr>
          <p:grpSpPr bwMode="auto">
            <a:xfrm rot="5400000">
              <a:off x="5013" y="2358"/>
              <a:ext cx="617" cy="145"/>
              <a:chOff x="2928" y="2256"/>
              <a:chExt cx="864" cy="144"/>
            </a:xfrm>
          </p:grpSpPr>
          <p:sp>
            <p:nvSpPr>
              <p:cNvPr id="570555" name="Line 187"/>
              <p:cNvSpPr>
                <a:spLocks noChangeShapeType="1"/>
              </p:cNvSpPr>
              <p:nvPr/>
            </p:nvSpPr>
            <p:spPr bwMode="auto">
              <a:xfrm>
                <a:off x="2928" y="2334"/>
                <a:ext cx="16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6" name="Line 188"/>
              <p:cNvSpPr>
                <a:spLocks noChangeShapeType="1"/>
              </p:cNvSpPr>
              <p:nvPr/>
            </p:nvSpPr>
            <p:spPr bwMode="auto">
              <a:xfrm flipV="1">
                <a:off x="3093" y="2256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7" name="Line 189"/>
              <p:cNvSpPr>
                <a:spLocks noChangeShapeType="1"/>
              </p:cNvSpPr>
              <p:nvPr/>
            </p:nvSpPr>
            <p:spPr bwMode="auto">
              <a:xfrm>
                <a:off x="3134" y="2256"/>
                <a:ext cx="61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8" name="Line 190"/>
              <p:cNvSpPr>
                <a:spLocks noChangeShapeType="1"/>
              </p:cNvSpPr>
              <p:nvPr/>
            </p:nvSpPr>
            <p:spPr bwMode="auto">
              <a:xfrm flipV="1">
                <a:off x="3195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59" name="Line 191"/>
              <p:cNvSpPr>
                <a:spLocks noChangeShapeType="1"/>
              </p:cNvSpPr>
              <p:nvPr/>
            </p:nvSpPr>
            <p:spPr bwMode="auto">
              <a:xfrm>
                <a:off x="3267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0" name="Line 192"/>
              <p:cNvSpPr>
                <a:spLocks noChangeShapeType="1"/>
              </p:cNvSpPr>
              <p:nvPr/>
            </p:nvSpPr>
            <p:spPr bwMode="auto">
              <a:xfrm flipV="1">
                <a:off x="3339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1" name="Line 193"/>
              <p:cNvSpPr>
                <a:spLocks noChangeShapeType="1"/>
              </p:cNvSpPr>
              <p:nvPr/>
            </p:nvSpPr>
            <p:spPr bwMode="auto">
              <a:xfrm>
                <a:off x="3401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2" name="Line 194"/>
              <p:cNvSpPr>
                <a:spLocks noChangeShapeType="1"/>
              </p:cNvSpPr>
              <p:nvPr/>
            </p:nvSpPr>
            <p:spPr bwMode="auto">
              <a:xfrm flipV="1">
                <a:off x="3463" y="2256"/>
                <a:ext cx="7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3" name="Line 195"/>
              <p:cNvSpPr>
                <a:spLocks noChangeShapeType="1"/>
              </p:cNvSpPr>
              <p:nvPr/>
            </p:nvSpPr>
            <p:spPr bwMode="auto">
              <a:xfrm>
                <a:off x="3535" y="2256"/>
                <a:ext cx="62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4" name="Line 196"/>
              <p:cNvSpPr>
                <a:spLocks noChangeShapeType="1"/>
              </p:cNvSpPr>
              <p:nvPr/>
            </p:nvSpPr>
            <p:spPr bwMode="auto">
              <a:xfrm flipV="1">
                <a:off x="3597" y="2322"/>
                <a:ext cx="41" cy="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0565" name="Line 197"/>
              <p:cNvSpPr>
                <a:spLocks noChangeShapeType="1"/>
              </p:cNvSpPr>
              <p:nvPr/>
            </p:nvSpPr>
            <p:spPr bwMode="auto">
              <a:xfrm>
                <a:off x="3638" y="2322"/>
                <a:ext cx="1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0566" name="Freeform 198"/>
            <p:cNvSpPr>
              <a:spLocks/>
            </p:cNvSpPr>
            <p:nvPr/>
          </p:nvSpPr>
          <p:spPr bwMode="auto">
            <a:xfrm>
              <a:off x="3329" y="1101"/>
              <a:ext cx="288" cy="116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67" name="Freeform 199"/>
            <p:cNvSpPr>
              <a:spLocks/>
            </p:cNvSpPr>
            <p:nvPr/>
          </p:nvSpPr>
          <p:spPr bwMode="auto">
            <a:xfrm>
              <a:off x="4097" y="1084"/>
              <a:ext cx="1218" cy="10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68" name="Freeform 200"/>
            <p:cNvSpPr>
              <a:spLocks/>
            </p:cNvSpPr>
            <p:nvPr/>
          </p:nvSpPr>
          <p:spPr bwMode="auto">
            <a:xfrm>
              <a:off x="3329" y="2698"/>
              <a:ext cx="1999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88"/>
                </a:cxn>
                <a:cxn ang="0">
                  <a:pos x="2016" y="288"/>
                </a:cxn>
                <a:cxn ang="0">
                  <a:pos x="2016" y="0"/>
                </a:cxn>
              </a:cxnLst>
              <a:rect l="0" t="0" r="r" b="b"/>
              <a:pathLst>
                <a:path w="2016" h="288">
                  <a:moveTo>
                    <a:pt x="0" y="0"/>
                  </a:moveTo>
                  <a:lnTo>
                    <a:pt x="0" y="288"/>
                  </a:lnTo>
                  <a:lnTo>
                    <a:pt x="2016" y="288"/>
                  </a:lnTo>
                  <a:lnTo>
                    <a:pt x="2016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69" name="Freeform 201"/>
            <p:cNvSpPr>
              <a:spLocks/>
            </p:cNvSpPr>
            <p:nvPr/>
          </p:nvSpPr>
          <p:spPr bwMode="auto">
            <a:xfrm>
              <a:off x="3329" y="1580"/>
              <a:ext cx="288" cy="30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0" name="Freeform 202"/>
            <p:cNvSpPr>
              <a:spLocks/>
            </p:cNvSpPr>
            <p:nvPr/>
          </p:nvSpPr>
          <p:spPr bwMode="auto">
            <a:xfrm>
              <a:off x="3329" y="2058"/>
              <a:ext cx="288" cy="181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8" h="1200">
                  <a:moveTo>
                    <a:pt x="0" y="1200"/>
                  </a:moveTo>
                  <a:lnTo>
                    <a:pt x="0" y="0"/>
                  </a:lnTo>
                  <a:lnTo>
                    <a:pt x="288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1" name="Freeform 203"/>
            <p:cNvSpPr>
              <a:spLocks/>
            </p:cNvSpPr>
            <p:nvPr/>
          </p:nvSpPr>
          <p:spPr bwMode="auto">
            <a:xfrm>
              <a:off x="4097" y="1563"/>
              <a:ext cx="793" cy="5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2" name="Freeform 204"/>
            <p:cNvSpPr>
              <a:spLocks/>
            </p:cNvSpPr>
            <p:nvPr/>
          </p:nvSpPr>
          <p:spPr bwMode="auto">
            <a:xfrm>
              <a:off x="4097" y="2041"/>
              <a:ext cx="314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00" y="0"/>
                </a:cxn>
                <a:cxn ang="0">
                  <a:pos x="1200" y="1104"/>
                </a:cxn>
              </a:cxnLst>
              <a:rect l="0" t="0" r="r" b="b"/>
              <a:pathLst>
                <a:path w="1200" h="1104">
                  <a:moveTo>
                    <a:pt x="0" y="0"/>
                  </a:moveTo>
                  <a:lnTo>
                    <a:pt x="1200" y="0"/>
                  </a:lnTo>
                  <a:lnTo>
                    <a:pt x="1200" y="110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3" name="Line 205"/>
            <p:cNvSpPr>
              <a:spLocks noChangeShapeType="1"/>
            </p:cNvSpPr>
            <p:nvPr/>
          </p:nvSpPr>
          <p:spPr bwMode="auto">
            <a:xfrm>
              <a:off x="4892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4" name="Line 206"/>
            <p:cNvSpPr>
              <a:spLocks noChangeShapeType="1"/>
            </p:cNvSpPr>
            <p:nvPr/>
          </p:nvSpPr>
          <p:spPr bwMode="auto">
            <a:xfrm>
              <a:off x="4414" y="2721"/>
              <a:ext cx="8" cy="25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0575" name="Text Box 207"/>
            <p:cNvSpPr txBox="1">
              <a:spLocks noChangeArrowheads="1"/>
            </p:cNvSpPr>
            <p:nvPr/>
          </p:nvSpPr>
          <p:spPr bwMode="auto">
            <a:xfrm>
              <a:off x="3656" y="713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6" name="Text Box 208"/>
            <p:cNvSpPr txBox="1">
              <a:spLocks noChangeArrowheads="1"/>
            </p:cNvSpPr>
            <p:nvPr/>
          </p:nvSpPr>
          <p:spPr bwMode="auto">
            <a:xfrm>
              <a:off x="3656" y="1209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7" name="Text Box 209"/>
            <p:cNvSpPr txBox="1">
              <a:spLocks noChangeArrowheads="1"/>
            </p:cNvSpPr>
            <p:nvPr/>
          </p:nvSpPr>
          <p:spPr bwMode="auto">
            <a:xfrm>
              <a:off x="3656" y="1697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8" name="Text Box 210"/>
            <p:cNvSpPr txBox="1">
              <a:spLocks noChangeArrowheads="1"/>
            </p:cNvSpPr>
            <p:nvPr/>
          </p:nvSpPr>
          <p:spPr bwMode="auto">
            <a:xfrm>
              <a:off x="3966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79" name="Text Box 211"/>
            <p:cNvSpPr txBox="1">
              <a:spLocks noChangeArrowheads="1"/>
            </p:cNvSpPr>
            <p:nvPr/>
          </p:nvSpPr>
          <p:spPr bwMode="auto">
            <a:xfrm>
              <a:off x="4435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80" name="Text Box 212"/>
            <p:cNvSpPr txBox="1">
              <a:spLocks noChangeArrowheads="1"/>
            </p:cNvSpPr>
            <p:nvPr/>
          </p:nvSpPr>
          <p:spPr bwMode="auto">
            <a:xfrm>
              <a:off x="4940" y="2361"/>
              <a:ext cx="35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</a:t>
              </a:r>
              <a:r>
                <a:rPr lang="en-US">
                  <a:latin typeface="Symbol" pitchFamily="18" charset="2"/>
                </a:rPr>
                <a:t>W</a:t>
              </a:r>
            </a:p>
          </p:txBody>
        </p:sp>
        <p:sp>
          <p:nvSpPr>
            <p:cNvPr id="570581" name="Text Box 213"/>
            <p:cNvSpPr txBox="1">
              <a:spLocks noChangeArrowheads="1"/>
            </p:cNvSpPr>
            <p:nvPr/>
          </p:nvSpPr>
          <p:spPr bwMode="auto">
            <a:xfrm>
              <a:off x="5053" y="710"/>
              <a:ext cx="24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  <p:sp>
          <p:nvSpPr>
            <p:cNvPr id="570582" name="Oval 214"/>
            <p:cNvSpPr>
              <a:spLocks noChangeArrowheads="1"/>
            </p:cNvSpPr>
            <p:nvPr/>
          </p:nvSpPr>
          <p:spPr bwMode="auto">
            <a:xfrm>
              <a:off x="5040" y="720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583" name="Text Box 215"/>
            <p:cNvSpPr txBox="1">
              <a:spLocks noChangeArrowheads="1"/>
            </p:cNvSpPr>
            <p:nvPr/>
          </p:nvSpPr>
          <p:spPr bwMode="auto">
            <a:xfrm>
              <a:off x="3085" y="806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  <p:sp>
          <p:nvSpPr>
            <p:cNvPr id="570584" name="Oval 216"/>
            <p:cNvSpPr>
              <a:spLocks noChangeArrowheads="1"/>
            </p:cNvSpPr>
            <p:nvPr/>
          </p:nvSpPr>
          <p:spPr bwMode="auto">
            <a:xfrm>
              <a:off x="3072" y="816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585" name="Text Box 217"/>
            <p:cNvSpPr txBox="1">
              <a:spLocks noChangeArrowheads="1"/>
            </p:cNvSpPr>
            <p:nvPr/>
          </p:nvSpPr>
          <p:spPr bwMode="auto">
            <a:xfrm>
              <a:off x="4781" y="1274"/>
              <a:ext cx="24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C</a:t>
              </a:r>
              <a:endParaRPr lang="en-US" dirty="0"/>
            </a:p>
          </p:txBody>
        </p:sp>
        <p:sp>
          <p:nvSpPr>
            <p:cNvPr id="570586" name="Oval 218"/>
            <p:cNvSpPr>
              <a:spLocks noChangeArrowheads="1"/>
            </p:cNvSpPr>
            <p:nvPr/>
          </p:nvSpPr>
          <p:spPr bwMode="auto">
            <a:xfrm>
              <a:off x="4768" y="1284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587" name="Text Box 219"/>
            <p:cNvSpPr txBox="1">
              <a:spLocks noChangeArrowheads="1"/>
            </p:cNvSpPr>
            <p:nvPr/>
          </p:nvSpPr>
          <p:spPr bwMode="auto">
            <a:xfrm>
              <a:off x="4373" y="1771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D</a:t>
              </a:r>
              <a:endParaRPr lang="en-US" dirty="0"/>
            </a:p>
          </p:txBody>
        </p:sp>
        <p:sp>
          <p:nvSpPr>
            <p:cNvPr id="570588" name="Oval 220"/>
            <p:cNvSpPr>
              <a:spLocks noChangeArrowheads="1"/>
            </p:cNvSpPr>
            <p:nvPr/>
          </p:nvSpPr>
          <p:spPr bwMode="auto">
            <a:xfrm>
              <a:off x="4352" y="1789"/>
              <a:ext cx="222" cy="25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223" name="Straight Connector 222"/>
          <p:cNvCxnSpPr/>
          <p:nvPr/>
        </p:nvCxnSpPr>
        <p:spPr bwMode="auto">
          <a:xfrm>
            <a:off x="5715000" y="1676400"/>
            <a:ext cx="25908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5" name="Straight Connector 224"/>
          <p:cNvCxnSpPr/>
          <p:nvPr/>
        </p:nvCxnSpPr>
        <p:spPr bwMode="auto">
          <a:xfrm>
            <a:off x="5715000" y="1676400"/>
            <a:ext cx="2286000" cy="11430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7" name="Straight Connector 226"/>
          <p:cNvCxnSpPr/>
          <p:nvPr/>
        </p:nvCxnSpPr>
        <p:spPr bwMode="auto">
          <a:xfrm>
            <a:off x="5715000" y="1676400"/>
            <a:ext cx="685800" cy="17526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40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Sparse Matrix Ordering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25" name="Group 124"/>
          <p:cNvGrpSpPr/>
          <p:nvPr/>
        </p:nvGrpSpPr>
        <p:grpSpPr>
          <a:xfrm>
            <a:off x="685800" y="1676400"/>
            <a:ext cx="3698200" cy="2604790"/>
            <a:chOff x="5181600" y="1362075"/>
            <a:chExt cx="3698200" cy="2604790"/>
          </a:xfrm>
        </p:grpSpPr>
        <p:sp>
          <p:nvSpPr>
            <p:cNvPr id="570472" name="Text Box 104"/>
            <p:cNvSpPr txBox="1">
              <a:spLocks noChangeArrowheads="1"/>
            </p:cNvSpPr>
            <p:nvPr/>
          </p:nvSpPr>
          <p:spPr bwMode="auto">
            <a:xfrm>
              <a:off x="5181600" y="13716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  <p:sp>
          <p:nvSpPr>
            <p:cNvPr id="570473" name="Oval 105"/>
            <p:cNvSpPr>
              <a:spLocks noChangeArrowheads="1"/>
            </p:cNvSpPr>
            <p:nvPr/>
          </p:nvSpPr>
          <p:spPr bwMode="auto">
            <a:xfrm>
              <a:off x="5181600" y="144780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74" name="Text Box 106"/>
            <p:cNvSpPr txBox="1">
              <a:spLocks noChangeArrowheads="1"/>
            </p:cNvSpPr>
            <p:nvPr/>
          </p:nvSpPr>
          <p:spPr bwMode="auto">
            <a:xfrm>
              <a:off x="8489950" y="1362075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  <p:sp>
          <p:nvSpPr>
            <p:cNvPr id="570475" name="Oval 107"/>
            <p:cNvSpPr>
              <a:spLocks noChangeArrowheads="1"/>
            </p:cNvSpPr>
            <p:nvPr/>
          </p:nvSpPr>
          <p:spPr bwMode="auto">
            <a:xfrm>
              <a:off x="8469313" y="137795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76" name="Text Box 108"/>
            <p:cNvSpPr txBox="1">
              <a:spLocks noChangeArrowheads="1"/>
            </p:cNvSpPr>
            <p:nvPr/>
          </p:nvSpPr>
          <p:spPr bwMode="auto">
            <a:xfrm>
              <a:off x="7823200" y="2990850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C</a:t>
              </a:r>
              <a:endParaRPr lang="en-US" dirty="0"/>
            </a:p>
          </p:txBody>
        </p:sp>
        <p:sp>
          <p:nvSpPr>
            <p:cNvPr id="570477" name="Oval 109"/>
            <p:cNvSpPr>
              <a:spLocks noChangeArrowheads="1"/>
            </p:cNvSpPr>
            <p:nvPr/>
          </p:nvSpPr>
          <p:spPr bwMode="auto">
            <a:xfrm>
              <a:off x="7848600" y="304800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78" name="Text Box 110"/>
            <p:cNvSpPr txBox="1">
              <a:spLocks noChangeArrowheads="1"/>
            </p:cNvSpPr>
            <p:nvPr/>
          </p:nvSpPr>
          <p:spPr bwMode="auto">
            <a:xfrm>
              <a:off x="6248400" y="35052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D</a:t>
              </a:r>
              <a:endParaRPr lang="en-US" dirty="0"/>
            </a:p>
          </p:txBody>
        </p:sp>
        <p:sp>
          <p:nvSpPr>
            <p:cNvPr id="570479" name="Oval 111"/>
            <p:cNvSpPr>
              <a:spLocks noChangeArrowheads="1"/>
            </p:cNvSpPr>
            <p:nvPr/>
          </p:nvSpPr>
          <p:spPr bwMode="auto">
            <a:xfrm>
              <a:off x="6215062" y="3533775"/>
              <a:ext cx="352425" cy="40798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223" name="Straight Connector 222"/>
            <p:cNvCxnSpPr/>
            <p:nvPr/>
          </p:nvCxnSpPr>
          <p:spPr bwMode="auto">
            <a:xfrm>
              <a:off x="5715000" y="1676400"/>
              <a:ext cx="2590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/>
            <p:cNvCxnSpPr/>
            <p:nvPr/>
          </p:nvCxnSpPr>
          <p:spPr bwMode="auto">
            <a:xfrm>
              <a:off x="5715000" y="1676400"/>
              <a:ext cx="2286000" cy="11430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7" name="Straight Connector 226"/>
            <p:cNvCxnSpPr/>
            <p:nvPr/>
          </p:nvCxnSpPr>
          <p:spPr bwMode="auto">
            <a:xfrm>
              <a:off x="5715000" y="1676400"/>
              <a:ext cx="685800" cy="17526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26" name="Group 125"/>
          <p:cNvGrpSpPr/>
          <p:nvPr/>
        </p:nvGrpSpPr>
        <p:grpSpPr>
          <a:xfrm>
            <a:off x="4876800" y="1828800"/>
            <a:ext cx="3698200" cy="2604790"/>
            <a:chOff x="5181600" y="1362075"/>
            <a:chExt cx="3698200" cy="2604790"/>
          </a:xfrm>
        </p:grpSpPr>
        <p:sp>
          <p:nvSpPr>
            <p:cNvPr id="127" name="Text Box 104"/>
            <p:cNvSpPr txBox="1">
              <a:spLocks noChangeArrowheads="1"/>
            </p:cNvSpPr>
            <p:nvPr/>
          </p:nvSpPr>
          <p:spPr bwMode="auto">
            <a:xfrm>
              <a:off x="5181600" y="13716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  <p:sp>
          <p:nvSpPr>
            <p:cNvPr id="128" name="Oval 105"/>
            <p:cNvSpPr>
              <a:spLocks noChangeArrowheads="1"/>
            </p:cNvSpPr>
            <p:nvPr/>
          </p:nvSpPr>
          <p:spPr bwMode="auto">
            <a:xfrm>
              <a:off x="5181600" y="144780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9" name="Text Box 106"/>
            <p:cNvSpPr txBox="1">
              <a:spLocks noChangeArrowheads="1"/>
            </p:cNvSpPr>
            <p:nvPr/>
          </p:nvSpPr>
          <p:spPr bwMode="auto">
            <a:xfrm>
              <a:off x="8489950" y="1362075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  <p:sp>
          <p:nvSpPr>
            <p:cNvPr id="130" name="Oval 107"/>
            <p:cNvSpPr>
              <a:spLocks noChangeArrowheads="1"/>
            </p:cNvSpPr>
            <p:nvPr/>
          </p:nvSpPr>
          <p:spPr bwMode="auto">
            <a:xfrm>
              <a:off x="8469313" y="137795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" name="Text Box 108"/>
            <p:cNvSpPr txBox="1">
              <a:spLocks noChangeArrowheads="1"/>
            </p:cNvSpPr>
            <p:nvPr/>
          </p:nvSpPr>
          <p:spPr bwMode="auto">
            <a:xfrm>
              <a:off x="7823200" y="2990850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C</a:t>
              </a:r>
              <a:endParaRPr lang="en-US" dirty="0"/>
            </a:p>
          </p:txBody>
        </p:sp>
        <p:sp>
          <p:nvSpPr>
            <p:cNvPr id="132" name="Oval 109"/>
            <p:cNvSpPr>
              <a:spLocks noChangeArrowheads="1"/>
            </p:cNvSpPr>
            <p:nvPr/>
          </p:nvSpPr>
          <p:spPr bwMode="auto">
            <a:xfrm>
              <a:off x="7848600" y="304800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" name="Text Box 110"/>
            <p:cNvSpPr txBox="1">
              <a:spLocks noChangeArrowheads="1"/>
            </p:cNvSpPr>
            <p:nvPr/>
          </p:nvSpPr>
          <p:spPr bwMode="auto">
            <a:xfrm>
              <a:off x="6248400" y="35052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D</a:t>
              </a:r>
              <a:endParaRPr lang="en-US" dirty="0"/>
            </a:p>
          </p:txBody>
        </p:sp>
        <p:sp>
          <p:nvSpPr>
            <p:cNvPr id="134" name="Oval 111"/>
            <p:cNvSpPr>
              <a:spLocks noChangeArrowheads="1"/>
            </p:cNvSpPr>
            <p:nvPr/>
          </p:nvSpPr>
          <p:spPr bwMode="auto">
            <a:xfrm>
              <a:off x="6215062" y="3533775"/>
              <a:ext cx="352425" cy="40798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135" name="Straight Connector 134"/>
            <p:cNvCxnSpPr/>
            <p:nvPr/>
          </p:nvCxnSpPr>
          <p:spPr bwMode="auto">
            <a:xfrm>
              <a:off x="5715000" y="1676400"/>
              <a:ext cx="2590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6" name="Straight Connector 135"/>
            <p:cNvCxnSpPr/>
            <p:nvPr/>
          </p:nvCxnSpPr>
          <p:spPr bwMode="auto">
            <a:xfrm>
              <a:off x="5715000" y="1676400"/>
              <a:ext cx="2286000" cy="11430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7" name="Straight Connector 136"/>
            <p:cNvCxnSpPr/>
            <p:nvPr/>
          </p:nvCxnSpPr>
          <p:spPr bwMode="auto">
            <a:xfrm>
              <a:off x="5715000" y="1676400"/>
              <a:ext cx="685800" cy="17526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139" name="Straight Connector 138"/>
          <p:cNvCxnSpPr/>
          <p:nvPr/>
        </p:nvCxnSpPr>
        <p:spPr bwMode="auto">
          <a:xfrm flipH="1">
            <a:off x="6096000" y="2133600"/>
            <a:ext cx="1905000" cy="17526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Connector 140"/>
          <p:cNvCxnSpPr/>
          <p:nvPr/>
        </p:nvCxnSpPr>
        <p:spPr bwMode="auto">
          <a:xfrm flipH="1">
            <a:off x="7696200" y="2133600"/>
            <a:ext cx="304800" cy="11430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3" name="Straight Connector 142"/>
          <p:cNvCxnSpPr/>
          <p:nvPr/>
        </p:nvCxnSpPr>
        <p:spPr bwMode="auto">
          <a:xfrm flipV="1">
            <a:off x="6096000" y="3276600"/>
            <a:ext cx="1600200" cy="6096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5" name="TextBox 144"/>
          <p:cNvSpPr txBox="1"/>
          <p:nvPr/>
        </p:nvSpPr>
        <p:spPr>
          <a:xfrm>
            <a:off x="2590800" y="4495800"/>
            <a:ext cx="373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Node “A” as pivot in the first step of the LU decomposition   </a:t>
            </a:r>
            <a:endParaRPr lang="en-US" dirty="0"/>
          </a:p>
        </p:txBody>
      </p:sp>
      <p:cxnSp>
        <p:nvCxnSpPr>
          <p:cNvPr id="147" name="Straight Arrow Connector 146"/>
          <p:cNvCxnSpPr/>
          <p:nvPr/>
        </p:nvCxnSpPr>
        <p:spPr bwMode="auto">
          <a:xfrm>
            <a:off x="4114800" y="5486400"/>
            <a:ext cx="0" cy="3810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9" name="TextBox 148"/>
          <p:cNvSpPr txBox="1"/>
          <p:nvPr/>
        </p:nvSpPr>
        <p:spPr>
          <a:xfrm>
            <a:off x="2743200" y="5791200"/>
            <a:ext cx="34290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6 non-zeros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41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Sparse Matrix Ordering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124"/>
          <p:cNvGrpSpPr/>
          <p:nvPr/>
        </p:nvGrpSpPr>
        <p:grpSpPr>
          <a:xfrm>
            <a:off x="685800" y="1676400"/>
            <a:ext cx="3698200" cy="2604790"/>
            <a:chOff x="5181600" y="1362075"/>
            <a:chExt cx="3698200" cy="2604790"/>
          </a:xfrm>
        </p:grpSpPr>
        <p:sp>
          <p:nvSpPr>
            <p:cNvPr id="570472" name="Text Box 104"/>
            <p:cNvSpPr txBox="1">
              <a:spLocks noChangeArrowheads="1"/>
            </p:cNvSpPr>
            <p:nvPr/>
          </p:nvSpPr>
          <p:spPr bwMode="auto">
            <a:xfrm>
              <a:off x="5181600" y="13716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  <p:sp>
          <p:nvSpPr>
            <p:cNvPr id="570473" name="Oval 105"/>
            <p:cNvSpPr>
              <a:spLocks noChangeArrowheads="1"/>
            </p:cNvSpPr>
            <p:nvPr/>
          </p:nvSpPr>
          <p:spPr bwMode="auto">
            <a:xfrm>
              <a:off x="5181600" y="144780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74" name="Text Box 106"/>
            <p:cNvSpPr txBox="1">
              <a:spLocks noChangeArrowheads="1"/>
            </p:cNvSpPr>
            <p:nvPr/>
          </p:nvSpPr>
          <p:spPr bwMode="auto">
            <a:xfrm>
              <a:off x="8489950" y="1362075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  <p:sp>
          <p:nvSpPr>
            <p:cNvPr id="570475" name="Oval 107"/>
            <p:cNvSpPr>
              <a:spLocks noChangeArrowheads="1"/>
            </p:cNvSpPr>
            <p:nvPr/>
          </p:nvSpPr>
          <p:spPr bwMode="auto">
            <a:xfrm>
              <a:off x="8469313" y="137795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76" name="Text Box 108"/>
            <p:cNvSpPr txBox="1">
              <a:spLocks noChangeArrowheads="1"/>
            </p:cNvSpPr>
            <p:nvPr/>
          </p:nvSpPr>
          <p:spPr bwMode="auto">
            <a:xfrm>
              <a:off x="7823200" y="2990850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C</a:t>
              </a:r>
              <a:endParaRPr lang="en-US" dirty="0"/>
            </a:p>
          </p:txBody>
        </p:sp>
        <p:sp>
          <p:nvSpPr>
            <p:cNvPr id="570477" name="Oval 109"/>
            <p:cNvSpPr>
              <a:spLocks noChangeArrowheads="1"/>
            </p:cNvSpPr>
            <p:nvPr/>
          </p:nvSpPr>
          <p:spPr bwMode="auto">
            <a:xfrm>
              <a:off x="7848600" y="3048000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0478" name="Text Box 110"/>
            <p:cNvSpPr txBox="1">
              <a:spLocks noChangeArrowheads="1"/>
            </p:cNvSpPr>
            <p:nvPr/>
          </p:nvSpPr>
          <p:spPr bwMode="auto">
            <a:xfrm>
              <a:off x="6248400" y="35052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D</a:t>
              </a:r>
              <a:endParaRPr lang="en-US" dirty="0"/>
            </a:p>
          </p:txBody>
        </p:sp>
        <p:sp>
          <p:nvSpPr>
            <p:cNvPr id="570479" name="Oval 111"/>
            <p:cNvSpPr>
              <a:spLocks noChangeArrowheads="1"/>
            </p:cNvSpPr>
            <p:nvPr/>
          </p:nvSpPr>
          <p:spPr bwMode="auto">
            <a:xfrm>
              <a:off x="6215062" y="3533775"/>
              <a:ext cx="352425" cy="40798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223" name="Straight Connector 222"/>
            <p:cNvCxnSpPr/>
            <p:nvPr/>
          </p:nvCxnSpPr>
          <p:spPr bwMode="auto">
            <a:xfrm>
              <a:off x="5715000" y="1676400"/>
              <a:ext cx="2590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/>
            <p:cNvCxnSpPr/>
            <p:nvPr/>
          </p:nvCxnSpPr>
          <p:spPr bwMode="auto">
            <a:xfrm>
              <a:off x="5715000" y="1676400"/>
              <a:ext cx="2286000" cy="11430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7" name="Straight Connector 226"/>
            <p:cNvCxnSpPr/>
            <p:nvPr/>
          </p:nvCxnSpPr>
          <p:spPr bwMode="auto">
            <a:xfrm>
              <a:off x="5715000" y="1676400"/>
              <a:ext cx="685800" cy="17526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45" name="TextBox 144"/>
          <p:cNvSpPr txBox="1"/>
          <p:nvPr/>
        </p:nvSpPr>
        <p:spPr>
          <a:xfrm>
            <a:off x="2590800" y="4495800"/>
            <a:ext cx="373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Node “B” as pivot in the first step of the LU decomposition   </a:t>
            </a:r>
            <a:endParaRPr lang="en-US" dirty="0"/>
          </a:p>
        </p:txBody>
      </p:sp>
      <p:cxnSp>
        <p:nvCxnSpPr>
          <p:cNvPr id="147" name="Straight Arrow Connector 146"/>
          <p:cNvCxnSpPr/>
          <p:nvPr/>
        </p:nvCxnSpPr>
        <p:spPr bwMode="auto">
          <a:xfrm>
            <a:off x="4114800" y="5486400"/>
            <a:ext cx="0" cy="3810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9" name="TextBox 148"/>
          <p:cNvSpPr txBox="1"/>
          <p:nvPr/>
        </p:nvSpPr>
        <p:spPr>
          <a:xfrm>
            <a:off x="2743200" y="5791200"/>
            <a:ext cx="34290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 non-zeros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42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Sparse Matrix Ordering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5" name="TextBox 144"/>
          <p:cNvSpPr txBox="1"/>
          <p:nvPr/>
        </p:nvSpPr>
        <p:spPr>
          <a:xfrm>
            <a:off x="2667000" y="4800600"/>
            <a:ext cx="373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Node “A” as pivot in the first step of the LU decomposition   </a:t>
            </a:r>
            <a:endParaRPr lang="en-US" dirty="0"/>
          </a:p>
        </p:txBody>
      </p:sp>
      <p:cxnSp>
        <p:nvCxnSpPr>
          <p:cNvPr id="147" name="Straight Arrow Connector 146"/>
          <p:cNvCxnSpPr/>
          <p:nvPr/>
        </p:nvCxnSpPr>
        <p:spPr bwMode="auto">
          <a:xfrm>
            <a:off x="4191000" y="5791200"/>
            <a:ext cx="0" cy="3810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9" name="TextBox 148"/>
          <p:cNvSpPr txBox="1"/>
          <p:nvPr/>
        </p:nvSpPr>
        <p:spPr>
          <a:xfrm>
            <a:off x="2819400" y="6096000"/>
            <a:ext cx="510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Two non-zeros location (B,C) and (C,B)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685800" y="1600200"/>
            <a:ext cx="3590250" cy="2976265"/>
            <a:chOff x="685800" y="1600200"/>
            <a:chExt cx="3590250" cy="2976265"/>
          </a:xfrm>
        </p:grpSpPr>
        <p:grpSp>
          <p:nvGrpSpPr>
            <p:cNvPr id="32" name="Group 31"/>
            <p:cNvGrpSpPr/>
            <p:nvPr/>
          </p:nvGrpSpPr>
          <p:grpSpPr>
            <a:xfrm>
              <a:off x="685800" y="1685925"/>
              <a:ext cx="407484" cy="484188"/>
              <a:chOff x="685800" y="1685925"/>
              <a:chExt cx="407484" cy="484188"/>
            </a:xfrm>
          </p:grpSpPr>
          <p:sp>
            <p:nvSpPr>
              <p:cNvPr id="570472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570473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3886200" y="1600200"/>
              <a:ext cx="389850" cy="461665"/>
              <a:chOff x="3962400" y="1676400"/>
              <a:chExt cx="389850" cy="461665"/>
            </a:xfrm>
          </p:grpSpPr>
          <p:sp>
            <p:nvSpPr>
              <p:cNvPr id="57047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57047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914400" y="4114800"/>
              <a:ext cx="423188" cy="461665"/>
              <a:chOff x="1719262" y="3819525"/>
              <a:chExt cx="423188" cy="461665"/>
            </a:xfrm>
          </p:grpSpPr>
          <p:sp>
            <p:nvSpPr>
              <p:cNvPr id="570478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570479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223" name="Straight Connector 222"/>
            <p:cNvCxnSpPr/>
            <p:nvPr/>
          </p:nvCxnSpPr>
          <p:spPr bwMode="auto">
            <a:xfrm>
              <a:off x="1219200" y="1990725"/>
              <a:ext cx="2590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/>
            <p:cNvCxnSpPr/>
            <p:nvPr/>
          </p:nvCxnSpPr>
          <p:spPr bwMode="auto">
            <a:xfrm>
              <a:off x="3810000" y="1981200"/>
              <a:ext cx="0" cy="2209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7" name="Straight Connector 226"/>
            <p:cNvCxnSpPr/>
            <p:nvPr/>
          </p:nvCxnSpPr>
          <p:spPr bwMode="auto">
            <a:xfrm>
              <a:off x="1219200" y="1981200"/>
              <a:ext cx="0" cy="2057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9" name="Group 38"/>
            <p:cNvGrpSpPr/>
            <p:nvPr/>
          </p:nvGrpSpPr>
          <p:grpSpPr>
            <a:xfrm>
              <a:off x="3810000" y="3962400"/>
              <a:ext cx="407484" cy="461665"/>
              <a:chOff x="3962400" y="1676400"/>
              <a:chExt cx="407484" cy="461665"/>
            </a:xfrm>
          </p:grpSpPr>
          <p:sp>
            <p:nvSpPr>
              <p:cNvPr id="4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4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43" name="Straight Connector 42"/>
            <p:cNvCxnSpPr>
              <a:endCxn id="41" idx="2"/>
            </p:cNvCxnSpPr>
            <p:nvPr/>
          </p:nvCxnSpPr>
          <p:spPr bwMode="auto">
            <a:xfrm>
              <a:off x="1219200" y="4038600"/>
              <a:ext cx="2601913" cy="143669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7" name="Group 66"/>
          <p:cNvGrpSpPr/>
          <p:nvPr/>
        </p:nvGrpSpPr>
        <p:grpSpPr>
          <a:xfrm>
            <a:off x="4876800" y="1524000"/>
            <a:ext cx="3590250" cy="2976265"/>
            <a:chOff x="4876800" y="1524000"/>
            <a:chExt cx="3590250" cy="2976265"/>
          </a:xfrm>
        </p:grpSpPr>
        <p:grpSp>
          <p:nvGrpSpPr>
            <p:cNvPr id="47" name="Group 46"/>
            <p:cNvGrpSpPr/>
            <p:nvPr/>
          </p:nvGrpSpPr>
          <p:grpSpPr>
            <a:xfrm>
              <a:off x="4876800" y="1524000"/>
              <a:ext cx="3590250" cy="2976265"/>
              <a:chOff x="685800" y="1600200"/>
              <a:chExt cx="3590250" cy="2976265"/>
            </a:xfrm>
          </p:grpSpPr>
          <p:grpSp>
            <p:nvGrpSpPr>
              <p:cNvPr id="48" name="Group 31"/>
              <p:cNvGrpSpPr/>
              <p:nvPr/>
            </p:nvGrpSpPr>
            <p:grpSpPr>
              <a:xfrm>
                <a:off x="685800" y="1685925"/>
                <a:ext cx="407484" cy="484188"/>
                <a:chOff x="685800" y="1685925"/>
                <a:chExt cx="407484" cy="484188"/>
              </a:xfrm>
            </p:grpSpPr>
            <p:sp>
              <p:nvSpPr>
                <p:cNvPr id="62" name="Text Box 104"/>
                <p:cNvSpPr txBox="1">
                  <a:spLocks noChangeArrowheads="1"/>
                </p:cNvSpPr>
                <p:nvPr/>
              </p:nvSpPr>
              <p:spPr bwMode="auto">
                <a:xfrm>
                  <a:off x="685800" y="1685925"/>
                  <a:ext cx="407484" cy="4616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A</a:t>
                  </a:r>
                  <a:endParaRPr lang="en-US" dirty="0"/>
                </a:p>
              </p:txBody>
            </p:sp>
            <p:sp>
              <p:nvSpPr>
                <p:cNvPr id="63" name="Oval 105"/>
                <p:cNvSpPr>
                  <a:spLocks noChangeArrowheads="1"/>
                </p:cNvSpPr>
                <p:nvPr/>
              </p:nvSpPr>
              <p:spPr bwMode="auto">
                <a:xfrm>
                  <a:off x="685800" y="1762125"/>
                  <a:ext cx="352425" cy="407988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9" name="Group 37"/>
              <p:cNvGrpSpPr/>
              <p:nvPr/>
            </p:nvGrpSpPr>
            <p:grpSpPr>
              <a:xfrm>
                <a:off x="3886200" y="1600200"/>
                <a:ext cx="389850" cy="461665"/>
                <a:chOff x="3962400" y="1676400"/>
                <a:chExt cx="389850" cy="461665"/>
              </a:xfrm>
            </p:grpSpPr>
            <p:sp>
              <p:nvSpPr>
                <p:cNvPr id="60" name="Text Box 106"/>
                <p:cNvSpPr txBox="1">
                  <a:spLocks noChangeArrowheads="1"/>
                </p:cNvSpPr>
                <p:nvPr/>
              </p:nvSpPr>
              <p:spPr bwMode="auto">
                <a:xfrm>
                  <a:off x="3962400" y="1676400"/>
                  <a:ext cx="389850" cy="4616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B</a:t>
                  </a:r>
                  <a:endParaRPr lang="en-US" dirty="0"/>
                </a:p>
              </p:txBody>
            </p:sp>
            <p:sp>
              <p:nvSpPr>
                <p:cNvPr id="61" name="Oval 107"/>
                <p:cNvSpPr>
                  <a:spLocks noChangeArrowheads="1"/>
                </p:cNvSpPr>
                <p:nvPr/>
              </p:nvSpPr>
              <p:spPr bwMode="auto">
                <a:xfrm>
                  <a:off x="3973513" y="1692275"/>
                  <a:ext cx="352425" cy="407988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0" name="Group 34"/>
              <p:cNvGrpSpPr/>
              <p:nvPr/>
            </p:nvGrpSpPr>
            <p:grpSpPr>
              <a:xfrm>
                <a:off x="914400" y="4114800"/>
                <a:ext cx="423188" cy="461665"/>
                <a:chOff x="1719262" y="3819525"/>
                <a:chExt cx="423188" cy="461665"/>
              </a:xfrm>
            </p:grpSpPr>
            <p:sp>
              <p:nvSpPr>
                <p:cNvPr id="58" name="Text Box 110"/>
                <p:cNvSpPr txBox="1">
                  <a:spLocks noChangeArrowheads="1"/>
                </p:cNvSpPr>
                <p:nvPr/>
              </p:nvSpPr>
              <p:spPr bwMode="auto">
                <a:xfrm>
                  <a:off x="1752600" y="3819525"/>
                  <a:ext cx="389850" cy="4616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C</a:t>
                  </a:r>
                  <a:endParaRPr lang="en-US" dirty="0"/>
                </a:p>
              </p:txBody>
            </p:sp>
            <p:sp>
              <p:nvSpPr>
                <p:cNvPr id="59" name="Oval 111"/>
                <p:cNvSpPr>
                  <a:spLocks noChangeArrowheads="1"/>
                </p:cNvSpPr>
                <p:nvPr/>
              </p:nvSpPr>
              <p:spPr bwMode="auto">
                <a:xfrm>
                  <a:off x="1719262" y="3848100"/>
                  <a:ext cx="352425" cy="40798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cxnSp>
            <p:nvCxnSpPr>
              <p:cNvPr id="51" name="Straight Connector 50"/>
              <p:cNvCxnSpPr/>
              <p:nvPr/>
            </p:nvCxnSpPr>
            <p:spPr bwMode="auto">
              <a:xfrm>
                <a:off x="1219200" y="1990725"/>
                <a:ext cx="25908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2" name="Straight Connector 51"/>
              <p:cNvCxnSpPr/>
              <p:nvPr/>
            </p:nvCxnSpPr>
            <p:spPr bwMode="auto">
              <a:xfrm>
                <a:off x="3810000" y="1981200"/>
                <a:ext cx="0" cy="220980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3" name="Straight Connector 52"/>
              <p:cNvCxnSpPr/>
              <p:nvPr/>
            </p:nvCxnSpPr>
            <p:spPr bwMode="auto">
              <a:xfrm>
                <a:off x="1219200" y="1981200"/>
                <a:ext cx="0" cy="205740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54" name="Group 38"/>
              <p:cNvGrpSpPr/>
              <p:nvPr/>
            </p:nvGrpSpPr>
            <p:grpSpPr>
              <a:xfrm>
                <a:off x="3810000" y="3962400"/>
                <a:ext cx="407484" cy="461665"/>
                <a:chOff x="3962400" y="1676400"/>
                <a:chExt cx="407484" cy="461665"/>
              </a:xfrm>
            </p:grpSpPr>
            <p:sp>
              <p:nvSpPr>
                <p:cNvPr id="56" name="Text Box 106"/>
                <p:cNvSpPr txBox="1">
                  <a:spLocks noChangeArrowheads="1"/>
                </p:cNvSpPr>
                <p:nvPr/>
              </p:nvSpPr>
              <p:spPr bwMode="auto">
                <a:xfrm>
                  <a:off x="3962400" y="1676400"/>
                  <a:ext cx="407484" cy="4616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D</a:t>
                  </a:r>
                  <a:endParaRPr lang="en-US" dirty="0"/>
                </a:p>
              </p:txBody>
            </p:sp>
            <p:sp>
              <p:nvSpPr>
                <p:cNvPr id="57" name="Oval 107"/>
                <p:cNvSpPr>
                  <a:spLocks noChangeArrowheads="1"/>
                </p:cNvSpPr>
                <p:nvPr/>
              </p:nvSpPr>
              <p:spPr bwMode="auto">
                <a:xfrm>
                  <a:off x="3973513" y="1692275"/>
                  <a:ext cx="352425" cy="407988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cxnSp>
            <p:nvCxnSpPr>
              <p:cNvPr id="55" name="Straight Connector 54"/>
              <p:cNvCxnSpPr>
                <a:endCxn id="57" idx="2"/>
              </p:cNvCxnSpPr>
              <p:nvPr/>
            </p:nvCxnSpPr>
            <p:spPr bwMode="auto">
              <a:xfrm>
                <a:off x="1219200" y="4038600"/>
                <a:ext cx="2601913" cy="143669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65" name="Straight Connector 64"/>
            <p:cNvCxnSpPr/>
            <p:nvPr/>
          </p:nvCxnSpPr>
          <p:spPr bwMode="auto">
            <a:xfrm flipH="1">
              <a:off x="5410200" y="1905000"/>
              <a:ext cx="2590800" cy="2057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43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Sparse Matrix Ordering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7" name="Group 46"/>
          <p:cNvGrpSpPr/>
          <p:nvPr/>
        </p:nvGrpSpPr>
        <p:grpSpPr>
          <a:xfrm>
            <a:off x="762000" y="1676400"/>
            <a:ext cx="3590250" cy="2976265"/>
            <a:chOff x="685800" y="1600200"/>
            <a:chExt cx="3590250" cy="2976265"/>
          </a:xfrm>
        </p:grpSpPr>
        <p:grpSp>
          <p:nvGrpSpPr>
            <p:cNvPr id="8" name="Group 31"/>
            <p:cNvGrpSpPr/>
            <p:nvPr/>
          </p:nvGrpSpPr>
          <p:grpSpPr>
            <a:xfrm>
              <a:off x="685800" y="1685925"/>
              <a:ext cx="407484" cy="484188"/>
              <a:chOff x="685800" y="1685925"/>
              <a:chExt cx="407484" cy="484188"/>
            </a:xfrm>
          </p:grpSpPr>
          <p:sp>
            <p:nvSpPr>
              <p:cNvPr id="62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63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" name="Group 37"/>
            <p:cNvGrpSpPr/>
            <p:nvPr/>
          </p:nvGrpSpPr>
          <p:grpSpPr>
            <a:xfrm>
              <a:off x="3886200" y="1600200"/>
              <a:ext cx="389850" cy="461665"/>
              <a:chOff x="3962400" y="1676400"/>
              <a:chExt cx="389850" cy="461665"/>
            </a:xfrm>
          </p:grpSpPr>
          <p:sp>
            <p:nvSpPr>
              <p:cNvPr id="6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6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" name="Group 34"/>
            <p:cNvGrpSpPr/>
            <p:nvPr/>
          </p:nvGrpSpPr>
          <p:grpSpPr>
            <a:xfrm>
              <a:off x="914400" y="4114800"/>
              <a:ext cx="423188" cy="461665"/>
              <a:chOff x="1719262" y="3819525"/>
              <a:chExt cx="423188" cy="461665"/>
            </a:xfrm>
          </p:grpSpPr>
          <p:sp>
            <p:nvSpPr>
              <p:cNvPr id="58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59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51" name="Straight Connector 50"/>
            <p:cNvCxnSpPr/>
            <p:nvPr/>
          </p:nvCxnSpPr>
          <p:spPr bwMode="auto">
            <a:xfrm>
              <a:off x="1219200" y="1990725"/>
              <a:ext cx="2590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Straight Connector 51"/>
            <p:cNvCxnSpPr/>
            <p:nvPr/>
          </p:nvCxnSpPr>
          <p:spPr bwMode="auto">
            <a:xfrm>
              <a:off x="3810000" y="1981200"/>
              <a:ext cx="0" cy="2209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" name="Straight Connector 52"/>
            <p:cNvCxnSpPr/>
            <p:nvPr/>
          </p:nvCxnSpPr>
          <p:spPr bwMode="auto">
            <a:xfrm>
              <a:off x="1219200" y="1981200"/>
              <a:ext cx="0" cy="2057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1" name="Group 38"/>
            <p:cNvGrpSpPr/>
            <p:nvPr/>
          </p:nvGrpSpPr>
          <p:grpSpPr>
            <a:xfrm>
              <a:off x="3810000" y="3962400"/>
              <a:ext cx="407484" cy="461665"/>
              <a:chOff x="3962400" y="1676400"/>
              <a:chExt cx="407484" cy="461665"/>
            </a:xfrm>
          </p:grpSpPr>
          <p:sp>
            <p:nvSpPr>
              <p:cNvPr id="5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5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55" name="Straight Connector 54"/>
            <p:cNvCxnSpPr>
              <a:endCxn id="57" idx="2"/>
            </p:cNvCxnSpPr>
            <p:nvPr/>
          </p:nvCxnSpPr>
          <p:spPr bwMode="auto">
            <a:xfrm>
              <a:off x="1219200" y="4038600"/>
              <a:ext cx="2601913" cy="143669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65" name="Straight Connector 64"/>
          <p:cNvCxnSpPr/>
          <p:nvPr/>
        </p:nvCxnSpPr>
        <p:spPr bwMode="auto">
          <a:xfrm flipH="1">
            <a:off x="1295400" y="2057400"/>
            <a:ext cx="2590800" cy="2057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4" name="Rectangle 43"/>
          <p:cNvSpPr/>
          <p:nvPr/>
        </p:nvSpPr>
        <p:spPr>
          <a:xfrm>
            <a:off x="609600" y="990600"/>
            <a:ext cx="822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Node “A” as pivot in the first step of the LU decomposition   </a:t>
            </a:r>
            <a:endParaRPr lang="en-US" dirty="0"/>
          </a:p>
        </p:txBody>
      </p:sp>
      <p:grpSp>
        <p:nvGrpSpPr>
          <p:cNvPr id="48" name="Group 37"/>
          <p:cNvGrpSpPr/>
          <p:nvPr/>
        </p:nvGrpSpPr>
        <p:grpSpPr>
          <a:xfrm>
            <a:off x="7924800" y="1905000"/>
            <a:ext cx="389850" cy="461665"/>
            <a:chOff x="3962400" y="1676400"/>
            <a:chExt cx="389850" cy="461665"/>
          </a:xfrm>
        </p:grpSpPr>
        <p:sp>
          <p:nvSpPr>
            <p:cNvPr id="72" name="Text Box 106"/>
            <p:cNvSpPr txBox="1">
              <a:spLocks noChangeArrowheads="1"/>
            </p:cNvSpPr>
            <p:nvPr/>
          </p:nvSpPr>
          <p:spPr bwMode="auto">
            <a:xfrm>
              <a:off x="3962400" y="1676400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  <p:sp>
          <p:nvSpPr>
            <p:cNvPr id="73" name="Oval 107"/>
            <p:cNvSpPr>
              <a:spLocks noChangeArrowheads="1"/>
            </p:cNvSpPr>
            <p:nvPr/>
          </p:nvSpPr>
          <p:spPr bwMode="auto">
            <a:xfrm>
              <a:off x="3973513" y="1692275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9" name="Group 34"/>
          <p:cNvGrpSpPr/>
          <p:nvPr/>
        </p:nvGrpSpPr>
        <p:grpSpPr>
          <a:xfrm>
            <a:off x="4953000" y="4419600"/>
            <a:ext cx="423188" cy="461665"/>
            <a:chOff x="1719262" y="3819525"/>
            <a:chExt cx="423188" cy="461665"/>
          </a:xfrm>
        </p:grpSpPr>
        <p:sp>
          <p:nvSpPr>
            <p:cNvPr id="70" name="Text Box 110"/>
            <p:cNvSpPr txBox="1">
              <a:spLocks noChangeArrowheads="1"/>
            </p:cNvSpPr>
            <p:nvPr/>
          </p:nvSpPr>
          <p:spPr bwMode="auto">
            <a:xfrm>
              <a:off x="1752600" y="3819525"/>
              <a:ext cx="3898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C</a:t>
              </a:r>
              <a:endParaRPr lang="en-US" dirty="0"/>
            </a:p>
          </p:txBody>
        </p:sp>
        <p:sp>
          <p:nvSpPr>
            <p:cNvPr id="71" name="Oval 111"/>
            <p:cNvSpPr>
              <a:spLocks noChangeArrowheads="1"/>
            </p:cNvSpPr>
            <p:nvPr/>
          </p:nvSpPr>
          <p:spPr bwMode="auto">
            <a:xfrm>
              <a:off x="1719262" y="3848100"/>
              <a:ext cx="352425" cy="40798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54" name="Straight Connector 53"/>
          <p:cNvCxnSpPr/>
          <p:nvPr/>
        </p:nvCxnSpPr>
        <p:spPr bwMode="auto">
          <a:xfrm>
            <a:off x="7848600" y="2286000"/>
            <a:ext cx="0" cy="22098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66" name="Group 38"/>
          <p:cNvGrpSpPr/>
          <p:nvPr/>
        </p:nvGrpSpPr>
        <p:grpSpPr>
          <a:xfrm>
            <a:off x="7848600" y="4267200"/>
            <a:ext cx="407484" cy="461665"/>
            <a:chOff x="3962400" y="1676400"/>
            <a:chExt cx="407484" cy="461665"/>
          </a:xfrm>
        </p:grpSpPr>
        <p:sp>
          <p:nvSpPr>
            <p:cNvPr id="68" name="Text Box 106"/>
            <p:cNvSpPr txBox="1">
              <a:spLocks noChangeArrowheads="1"/>
            </p:cNvSpPr>
            <p:nvPr/>
          </p:nvSpPr>
          <p:spPr bwMode="auto">
            <a:xfrm>
              <a:off x="3962400" y="16764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D</a:t>
              </a:r>
              <a:endParaRPr lang="en-US" dirty="0"/>
            </a:p>
          </p:txBody>
        </p:sp>
        <p:sp>
          <p:nvSpPr>
            <p:cNvPr id="69" name="Oval 107"/>
            <p:cNvSpPr>
              <a:spLocks noChangeArrowheads="1"/>
            </p:cNvSpPr>
            <p:nvPr/>
          </p:nvSpPr>
          <p:spPr bwMode="auto">
            <a:xfrm>
              <a:off x="3973513" y="1692275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67" name="Straight Connector 66"/>
          <p:cNvCxnSpPr>
            <a:endCxn id="69" idx="2"/>
          </p:cNvCxnSpPr>
          <p:nvPr/>
        </p:nvCxnSpPr>
        <p:spPr bwMode="auto">
          <a:xfrm>
            <a:off x="5257800" y="4343400"/>
            <a:ext cx="2601913" cy="14366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6" name="Straight Connector 75"/>
          <p:cNvCxnSpPr/>
          <p:nvPr/>
        </p:nvCxnSpPr>
        <p:spPr bwMode="auto">
          <a:xfrm flipH="1">
            <a:off x="5257800" y="2286000"/>
            <a:ext cx="2590800" cy="2057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7" name="TextBox 76"/>
          <p:cNvSpPr txBox="1"/>
          <p:nvPr/>
        </p:nvSpPr>
        <p:spPr>
          <a:xfrm>
            <a:off x="4648200" y="5105400"/>
            <a:ext cx="358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Matrix after the 1</a:t>
            </a:r>
            <a:r>
              <a:rPr lang="en-US" baseline="30000" dirty="0" smtClean="0"/>
              <a:t>st</a:t>
            </a:r>
            <a:r>
              <a:rPr lang="en-US" dirty="0" smtClean="0"/>
              <a:t> step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44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Minimum Fill-in Algorithm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03" name="Group 102"/>
          <p:cNvGrpSpPr/>
          <p:nvPr/>
        </p:nvGrpSpPr>
        <p:grpSpPr>
          <a:xfrm>
            <a:off x="609600" y="1905000"/>
            <a:ext cx="7678738" cy="3128665"/>
            <a:chOff x="609600" y="1905000"/>
            <a:chExt cx="7678738" cy="3128665"/>
          </a:xfrm>
        </p:grpSpPr>
        <p:grpSp>
          <p:nvGrpSpPr>
            <p:cNvPr id="3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62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63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6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6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58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59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5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5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7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7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38" name="Straight Connector 37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Straight Connector 39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1" name="Straight Connector 80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Straight Connector 82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>
              <a:off x="6781800" y="3657600"/>
              <a:ext cx="1219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87" name="Group 38"/>
            <p:cNvGrpSpPr/>
            <p:nvPr/>
          </p:nvGrpSpPr>
          <p:grpSpPr>
            <a:xfrm>
              <a:off x="7924800" y="3124200"/>
              <a:ext cx="363538" cy="461665"/>
              <a:chOff x="3962400" y="1676400"/>
              <a:chExt cx="363538" cy="461665"/>
            </a:xfrm>
          </p:grpSpPr>
          <p:sp>
            <p:nvSpPr>
              <p:cNvPr id="8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0489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J</a:t>
                </a:r>
                <a:endParaRPr lang="en-US" dirty="0"/>
              </a:p>
            </p:txBody>
          </p:sp>
          <p:sp>
            <p:nvSpPr>
              <p:cNvPr id="8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0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9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9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3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9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9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6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9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9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9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0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0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02" name="TextBox 101"/>
          <p:cNvSpPr txBox="1"/>
          <p:nvPr/>
        </p:nvSpPr>
        <p:spPr>
          <a:xfrm>
            <a:off x="762000" y="5334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is the worst node to be number “1”?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45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6294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“J” as pivot</a:t>
            </a:r>
            <a:endParaRPr lang="en-US" dirty="0"/>
          </a:p>
        </p:txBody>
      </p:sp>
      <p:grpSp>
        <p:nvGrpSpPr>
          <p:cNvPr id="87" name="Group 86"/>
          <p:cNvGrpSpPr/>
          <p:nvPr/>
        </p:nvGrpSpPr>
        <p:grpSpPr>
          <a:xfrm>
            <a:off x="533400" y="381000"/>
            <a:ext cx="7678738" cy="3128665"/>
            <a:chOff x="609600" y="1905000"/>
            <a:chExt cx="7678738" cy="3128665"/>
          </a:xfrm>
        </p:grpSpPr>
        <p:grpSp>
          <p:nvGrpSpPr>
            <p:cNvPr id="88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211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212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9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20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21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0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96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208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1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8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9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2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16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18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93" name="Straight Connector 92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" name="Straight Connector 94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6" name="Straight Connector 95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Straight Connector 96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8" name="Straight Connector 97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9" name="Straight Connector 98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0" name="Straight Connector 99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1" name="Straight Connector 100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2" name="Straight Connector 101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3" name="Straight Connector 102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4" name="Straight Connector 103"/>
            <p:cNvCxnSpPr/>
            <p:nvPr/>
          </p:nvCxnSpPr>
          <p:spPr bwMode="auto">
            <a:xfrm>
              <a:off x="6781800" y="3657600"/>
              <a:ext cx="1219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05" name="Group 38"/>
            <p:cNvGrpSpPr/>
            <p:nvPr/>
          </p:nvGrpSpPr>
          <p:grpSpPr>
            <a:xfrm>
              <a:off x="7924800" y="3124200"/>
              <a:ext cx="363538" cy="461665"/>
              <a:chOff x="3962400" y="1676400"/>
              <a:chExt cx="363538" cy="461665"/>
            </a:xfrm>
          </p:grpSpPr>
          <p:sp>
            <p:nvSpPr>
              <p:cNvPr id="11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0489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J</a:t>
                </a:r>
                <a:endParaRPr lang="en-US" dirty="0"/>
              </a:p>
            </p:txBody>
          </p:sp>
          <p:sp>
            <p:nvSpPr>
              <p:cNvPr id="11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6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1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1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7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1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1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8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11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11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9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1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1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296" name="Group 295"/>
          <p:cNvGrpSpPr/>
          <p:nvPr/>
        </p:nvGrpSpPr>
        <p:grpSpPr>
          <a:xfrm>
            <a:off x="304800" y="3429000"/>
            <a:ext cx="6351084" cy="3128665"/>
            <a:chOff x="609600" y="1905000"/>
            <a:chExt cx="6351084" cy="3128665"/>
          </a:xfrm>
        </p:grpSpPr>
        <p:grpSp>
          <p:nvGrpSpPr>
            <p:cNvPr id="297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337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338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98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33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33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99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333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334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00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33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33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01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32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33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302" name="Straight Connector 301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3" name="Straight Connector 302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4" name="Straight Connector 303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5" name="Straight Connector 304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6" name="Straight Connector 305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7" name="Straight Connector 306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8" name="Straight Connector 307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9" name="Straight Connector 308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0" name="Straight Connector 309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1" name="Straight Connector 310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2" name="Straight Connector 311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15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32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32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6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32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32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7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32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32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8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31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32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46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6294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“I” as pivot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7772400" y="838200"/>
            <a:ext cx="838200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  <a:endParaRPr lang="en-US" dirty="0"/>
          </a:p>
        </p:txBody>
      </p:sp>
      <p:grpSp>
        <p:nvGrpSpPr>
          <p:cNvPr id="78" name="Group 77"/>
          <p:cNvGrpSpPr/>
          <p:nvPr/>
        </p:nvGrpSpPr>
        <p:grpSpPr>
          <a:xfrm>
            <a:off x="533400" y="381000"/>
            <a:ext cx="7499931" cy="3128665"/>
            <a:chOff x="609600" y="1905000"/>
            <a:chExt cx="7499931" cy="3128665"/>
          </a:xfrm>
        </p:grpSpPr>
        <p:grpSp>
          <p:nvGrpSpPr>
            <p:cNvPr id="79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154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155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0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5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5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1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50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51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2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4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4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3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14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14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84" name="Straight Connector 83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Straight Connector 84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Straight Connector 86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2" name="Straight Connector 101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3" name="Straight Connector 102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6" name="Straight Connector 105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0" name="Straight Connector 109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1" name="Straight Connector 110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7" name="Straight Connector 126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8" name="Straight Connector 127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44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31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4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4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2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4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4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3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13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13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4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3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3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56" name="Group 155"/>
          <p:cNvGrpSpPr/>
          <p:nvPr/>
        </p:nvGrpSpPr>
        <p:grpSpPr>
          <a:xfrm>
            <a:off x="304800" y="3429000"/>
            <a:ext cx="7499931" cy="3128665"/>
            <a:chOff x="609600" y="1905000"/>
            <a:chExt cx="7499931" cy="3128665"/>
          </a:xfrm>
        </p:grpSpPr>
        <p:grpSp>
          <p:nvGrpSpPr>
            <p:cNvPr id="157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224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225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58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22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22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59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219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220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0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21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21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1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21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21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162" name="Straight Connector 161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3" name="Straight Connector 162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4" name="Straight Connector 163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5" name="Straight Connector 164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6" name="Straight Connector 165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7" name="Straight Connector 166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8" name="Straight Connector 167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9" name="Straight Connector 168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1" name="Straight Connector 180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4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85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21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21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6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21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21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9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96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20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20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47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6294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“A” as pivot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7772400" y="838200"/>
            <a:ext cx="838200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</a:p>
          <a:p>
            <a:r>
              <a:rPr lang="en-US" dirty="0" smtClean="0"/>
              <a:t>A</a:t>
            </a:r>
            <a:endParaRPr lang="en-US" dirty="0"/>
          </a:p>
        </p:txBody>
      </p:sp>
      <p:grpSp>
        <p:nvGrpSpPr>
          <p:cNvPr id="69" name="Group 68"/>
          <p:cNvGrpSpPr/>
          <p:nvPr/>
        </p:nvGrpSpPr>
        <p:grpSpPr>
          <a:xfrm>
            <a:off x="304800" y="685800"/>
            <a:ext cx="7499931" cy="3128665"/>
            <a:chOff x="609600" y="1905000"/>
            <a:chExt cx="7499931" cy="3128665"/>
          </a:xfrm>
        </p:grpSpPr>
        <p:grpSp>
          <p:nvGrpSpPr>
            <p:cNvPr id="70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160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161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1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5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5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2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56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57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3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5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5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4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15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15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75" name="Straight Connector 74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6" name="Straight Connector 75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7" name="Straight Connector 76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Straight Connector 79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Straight Connector 84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7" name="Straight Connector 136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8" name="Straight Connector 137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0" name="Straight Connector 139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41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42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5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5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4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4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4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45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4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4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62" name="Group 161"/>
          <p:cNvGrpSpPr/>
          <p:nvPr/>
        </p:nvGrpSpPr>
        <p:grpSpPr>
          <a:xfrm>
            <a:off x="685800" y="3729335"/>
            <a:ext cx="7499931" cy="3128665"/>
            <a:chOff x="609600" y="1905000"/>
            <a:chExt cx="7499931" cy="3128665"/>
          </a:xfrm>
        </p:grpSpPr>
        <p:sp>
          <p:nvSpPr>
            <p:cNvPr id="196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64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9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9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5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92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93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6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9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9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7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18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18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169" name="Straight Connector 168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0" name="Straight Connector 169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1" name="Straight Connector 170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2" name="Straight Connector 171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3" name="Straight Connector 172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4" name="Straight Connector 173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5" name="Straight Connector 174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6" name="Straight Connector 175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77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78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8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8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9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8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8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0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81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8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8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48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6294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“H” as pivot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7772400" y="838200"/>
            <a:ext cx="838200" cy="156966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</a:p>
          <a:p>
            <a:r>
              <a:rPr lang="en-US" dirty="0" smtClean="0"/>
              <a:t>A</a:t>
            </a:r>
          </a:p>
          <a:p>
            <a:r>
              <a:rPr lang="en-US" dirty="0" smtClean="0"/>
              <a:t>H</a:t>
            </a:r>
            <a:endParaRPr lang="en-US" dirty="0"/>
          </a:p>
        </p:txBody>
      </p:sp>
      <p:grpSp>
        <p:nvGrpSpPr>
          <p:cNvPr id="62" name="Group 61"/>
          <p:cNvGrpSpPr/>
          <p:nvPr/>
        </p:nvGrpSpPr>
        <p:grpSpPr>
          <a:xfrm>
            <a:off x="0" y="609600"/>
            <a:ext cx="7499931" cy="3128665"/>
            <a:chOff x="609600" y="1905000"/>
            <a:chExt cx="7499931" cy="3128665"/>
          </a:xfrm>
        </p:grpSpPr>
        <p:sp>
          <p:nvSpPr>
            <p:cNvPr id="63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64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2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2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5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18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19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6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1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1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7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11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11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68" name="Straight Connector 67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" name="Straight Connector 69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" name="Straight Connector 70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Straight Connector 74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6" name="Straight Connector 75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4" name="Straight Connector 83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" name="Straight Connector 92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95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96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1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1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7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0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0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98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99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0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0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3" name="Group 122"/>
          <p:cNvGrpSpPr/>
          <p:nvPr/>
        </p:nvGrpSpPr>
        <p:grpSpPr>
          <a:xfrm>
            <a:off x="685800" y="3729335"/>
            <a:ext cx="7499931" cy="3128665"/>
            <a:chOff x="609600" y="1905000"/>
            <a:chExt cx="7499931" cy="3128665"/>
          </a:xfrm>
        </p:grpSpPr>
        <p:sp>
          <p:nvSpPr>
            <p:cNvPr id="124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25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7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7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6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75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76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3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7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7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1" name="Text Box 106"/>
            <p:cNvSpPr txBox="1">
              <a:spLocks noChangeArrowheads="1"/>
            </p:cNvSpPr>
            <p:nvPr/>
          </p:nvSpPr>
          <p:spPr bwMode="auto">
            <a:xfrm>
              <a:off x="6553200" y="28956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cxnSp>
          <p:nvCxnSpPr>
            <p:cNvPr id="151" name="Straight Connector 150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2" name="Straight Connector 151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4" name="Straight Connector 153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5" name="Straight Connector 154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6" name="Straight Connector 155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7" name="Straight Connector 156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8" name="Straight Connector 157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60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61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6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7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2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6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6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63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64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6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6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49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6294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“G” as pivot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7772400" y="838200"/>
            <a:ext cx="838200" cy="193899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</a:p>
          <a:p>
            <a:r>
              <a:rPr lang="en-US" dirty="0" smtClean="0"/>
              <a:t>A</a:t>
            </a:r>
          </a:p>
          <a:p>
            <a:r>
              <a:rPr lang="en-US" dirty="0" smtClean="0"/>
              <a:t>H</a:t>
            </a:r>
          </a:p>
          <a:p>
            <a:r>
              <a:rPr lang="en-US" dirty="0" smtClean="0"/>
              <a:t>G</a:t>
            </a:r>
            <a:endParaRPr lang="en-US" dirty="0"/>
          </a:p>
        </p:txBody>
      </p:sp>
      <p:grpSp>
        <p:nvGrpSpPr>
          <p:cNvPr id="53" name="Group 52"/>
          <p:cNvGrpSpPr/>
          <p:nvPr/>
        </p:nvGrpSpPr>
        <p:grpSpPr>
          <a:xfrm>
            <a:off x="-152400" y="533400"/>
            <a:ext cx="7499931" cy="3128665"/>
            <a:chOff x="609600" y="1905000"/>
            <a:chExt cx="7499931" cy="3128665"/>
          </a:xfrm>
        </p:grpSpPr>
        <p:sp>
          <p:nvSpPr>
            <p:cNvPr id="54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55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1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1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08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09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0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0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8" name="Text Box 106"/>
            <p:cNvSpPr txBox="1">
              <a:spLocks noChangeArrowheads="1"/>
            </p:cNvSpPr>
            <p:nvPr/>
          </p:nvSpPr>
          <p:spPr bwMode="auto">
            <a:xfrm>
              <a:off x="6553200" y="28956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cxnSp>
          <p:nvCxnSpPr>
            <p:cNvPr id="59" name="Straight Connector 58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" name="Straight Connector 69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" name="Straight Connector 71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85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86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0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0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7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9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9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88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89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9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9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12" name="Group 111"/>
          <p:cNvGrpSpPr/>
          <p:nvPr/>
        </p:nvGrpSpPr>
        <p:grpSpPr>
          <a:xfrm>
            <a:off x="0" y="3200400"/>
            <a:ext cx="7499931" cy="3128665"/>
            <a:chOff x="609600" y="1905000"/>
            <a:chExt cx="7499931" cy="3128665"/>
          </a:xfrm>
        </p:grpSpPr>
        <p:sp>
          <p:nvSpPr>
            <p:cNvPr id="113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14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5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5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5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51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52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6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4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4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7" name="Text Box 106"/>
            <p:cNvSpPr txBox="1">
              <a:spLocks noChangeArrowheads="1"/>
            </p:cNvSpPr>
            <p:nvPr/>
          </p:nvSpPr>
          <p:spPr bwMode="auto">
            <a:xfrm>
              <a:off x="6553200" y="28956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cxnSp>
          <p:nvCxnSpPr>
            <p:cNvPr id="118" name="Straight Connector 117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9" name="Straight Connector 118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1" name="Straight Connector 120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2" name="Straight Connector 121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4" name="Straight Connector 123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26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27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3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3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33" name="Text Box 106"/>
            <p:cNvSpPr txBox="1">
              <a:spLocks noChangeArrowheads="1"/>
            </p:cNvSpPr>
            <p:nvPr/>
          </p:nvSpPr>
          <p:spPr bwMode="auto">
            <a:xfrm>
              <a:off x="5257800" y="32004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sp>
          <p:nvSpPr>
            <p:cNvPr id="129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30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3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3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50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6294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“F” as pivot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772400" y="838200"/>
            <a:ext cx="838200" cy="230832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</a:p>
          <a:p>
            <a:r>
              <a:rPr lang="en-US" dirty="0" smtClean="0"/>
              <a:t>A</a:t>
            </a:r>
          </a:p>
          <a:p>
            <a:r>
              <a:rPr lang="en-US" dirty="0" smtClean="0"/>
              <a:t>H</a:t>
            </a:r>
          </a:p>
          <a:p>
            <a:r>
              <a:rPr lang="en-US" dirty="0" smtClean="0"/>
              <a:t>G</a:t>
            </a:r>
          </a:p>
          <a:p>
            <a:r>
              <a:rPr lang="en-US" dirty="0" smtClean="0"/>
              <a:t>F</a:t>
            </a:r>
            <a:endParaRPr lang="en-US" dirty="0"/>
          </a:p>
        </p:txBody>
      </p:sp>
      <p:grpSp>
        <p:nvGrpSpPr>
          <p:cNvPr id="45" name="Group 44"/>
          <p:cNvGrpSpPr/>
          <p:nvPr/>
        </p:nvGrpSpPr>
        <p:grpSpPr>
          <a:xfrm>
            <a:off x="304800" y="609600"/>
            <a:ext cx="7499931" cy="3128665"/>
            <a:chOff x="609600" y="1905000"/>
            <a:chExt cx="7499931" cy="3128665"/>
          </a:xfrm>
        </p:grpSpPr>
        <p:sp>
          <p:nvSpPr>
            <p:cNvPr id="46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47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9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0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8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91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92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9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8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9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0" name="Text Box 106"/>
            <p:cNvSpPr txBox="1">
              <a:spLocks noChangeArrowheads="1"/>
            </p:cNvSpPr>
            <p:nvPr/>
          </p:nvSpPr>
          <p:spPr bwMode="auto">
            <a:xfrm>
              <a:off x="6553200" y="28956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cxnSp>
          <p:nvCxnSpPr>
            <p:cNvPr id="51" name="Straight Connector 50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Straight Connector 51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" name="Straight Connector 52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3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74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8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8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7" name="Text Box 106"/>
            <p:cNvSpPr txBox="1">
              <a:spLocks noChangeArrowheads="1"/>
            </p:cNvSpPr>
            <p:nvPr/>
          </p:nvSpPr>
          <p:spPr bwMode="auto">
            <a:xfrm>
              <a:off x="5257800" y="32004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sp>
          <p:nvSpPr>
            <p:cNvPr id="78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79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8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8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03" name="Group 102"/>
          <p:cNvGrpSpPr/>
          <p:nvPr/>
        </p:nvGrpSpPr>
        <p:grpSpPr>
          <a:xfrm>
            <a:off x="152400" y="3429000"/>
            <a:ext cx="7499931" cy="3052465"/>
            <a:chOff x="609600" y="1981200"/>
            <a:chExt cx="7499931" cy="3052465"/>
          </a:xfrm>
        </p:grpSpPr>
        <p:sp>
          <p:nvSpPr>
            <p:cNvPr id="104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05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2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2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6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26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27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08" name="Text Box 106"/>
            <p:cNvSpPr txBox="1">
              <a:spLocks noChangeArrowheads="1"/>
            </p:cNvSpPr>
            <p:nvPr/>
          </p:nvSpPr>
          <p:spPr bwMode="auto">
            <a:xfrm>
              <a:off x="6553200" y="28956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cxnSp>
          <p:nvCxnSpPr>
            <p:cNvPr id="109" name="Straight Connector 108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0" name="Straight Connector 109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1" name="Straight Connector 110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2" name="Straight Connector 111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14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15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2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2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6" name="Text Box 106"/>
            <p:cNvSpPr txBox="1">
              <a:spLocks noChangeArrowheads="1"/>
            </p:cNvSpPr>
            <p:nvPr/>
          </p:nvSpPr>
          <p:spPr bwMode="auto">
            <a:xfrm>
              <a:off x="5257800" y="32004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sp>
          <p:nvSpPr>
            <p:cNvPr id="117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118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1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2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51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553200" y="4267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“B” as pivot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107" name="Group 106"/>
          <p:cNvGrpSpPr/>
          <p:nvPr/>
        </p:nvGrpSpPr>
        <p:grpSpPr>
          <a:xfrm>
            <a:off x="1981200" y="3581400"/>
            <a:ext cx="1820018" cy="2214265"/>
            <a:chOff x="1981200" y="3581400"/>
            <a:chExt cx="1820018" cy="2214265"/>
          </a:xfrm>
        </p:grpSpPr>
        <p:grpSp>
          <p:nvGrpSpPr>
            <p:cNvPr id="77" name="Group 37"/>
            <p:cNvGrpSpPr/>
            <p:nvPr/>
          </p:nvGrpSpPr>
          <p:grpSpPr>
            <a:xfrm>
              <a:off x="3429000" y="3581400"/>
              <a:ext cx="372218" cy="461665"/>
              <a:chOff x="3962400" y="1676400"/>
              <a:chExt cx="372218" cy="461665"/>
            </a:xfrm>
          </p:grpSpPr>
          <p:sp>
            <p:nvSpPr>
              <p:cNvPr id="10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0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8" name="Group 34"/>
            <p:cNvGrpSpPr/>
            <p:nvPr/>
          </p:nvGrpSpPr>
          <p:grpSpPr>
            <a:xfrm>
              <a:off x="1981200" y="3581400"/>
              <a:ext cx="440822" cy="461665"/>
              <a:chOff x="1719262" y="3819525"/>
              <a:chExt cx="440822" cy="461665"/>
            </a:xfrm>
          </p:grpSpPr>
          <p:sp>
            <p:nvSpPr>
              <p:cNvPr id="93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02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79" name="Straight Connector 78"/>
            <p:cNvCxnSpPr/>
            <p:nvPr/>
          </p:nvCxnSpPr>
          <p:spPr bwMode="auto">
            <a:xfrm>
              <a:off x="2209800" y="41910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Straight Connector 79"/>
            <p:cNvCxnSpPr/>
            <p:nvPr/>
          </p:nvCxnSpPr>
          <p:spPr bwMode="auto">
            <a:xfrm>
              <a:off x="2209800" y="41910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88" name="Group 38"/>
            <p:cNvGrpSpPr/>
            <p:nvPr/>
          </p:nvGrpSpPr>
          <p:grpSpPr>
            <a:xfrm>
              <a:off x="2057400" y="5334000"/>
              <a:ext cx="389850" cy="461665"/>
              <a:chOff x="3962400" y="1676400"/>
              <a:chExt cx="389850" cy="461665"/>
            </a:xfrm>
          </p:grpSpPr>
          <p:sp>
            <p:nvSpPr>
              <p:cNvPr id="8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9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106" name="Straight Connector 105"/>
            <p:cNvCxnSpPr/>
            <p:nvPr/>
          </p:nvCxnSpPr>
          <p:spPr bwMode="auto">
            <a:xfrm flipV="1">
              <a:off x="2209800" y="4191000"/>
              <a:ext cx="137160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08" name="TextBox 107"/>
          <p:cNvSpPr txBox="1"/>
          <p:nvPr/>
        </p:nvSpPr>
        <p:spPr>
          <a:xfrm>
            <a:off x="4876800" y="4953000"/>
            <a:ext cx="4038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 </a:t>
            </a:r>
            <a:r>
              <a:rPr lang="en-US" dirty="0" err="1" smtClean="0"/>
              <a:t>nonzeros</a:t>
            </a:r>
            <a:r>
              <a:rPr lang="en-US" dirty="0" smtClean="0"/>
              <a:t> location (E,C) and (C,E)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7010400" y="762000"/>
            <a:ext cx="838200" cy="267765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</a:p>
          <a:p>
            <a:r>
              <a:rPr lang="en-US" dirty="0" smtClean="0"/>
              <a:t>A</a:t>
            </a:r>
          </a:p>
          <a:p>
            <a:r>
              <a:rPr lang="en-US" dirty="0" smtClean="0"/>
              <a:t>H</a:t>
            </a:r>
          </a:p>
          <a:p>
            <a:r>
              <a:rPr lang="en-US" dirty="0" smtClean="0"/>
              <a:t>G</a:t>
            </a:r>
          </a:p>
          <a:p>
            <a:r>
              <a:rPr lang="en-US" dirty="0" smtClean="0"/>
              <a:t>F</a:t>
            </a:r>
          </a:p>
          <a:p>
            <a:r>
              <a:rPr lang="en-US" dirty="0" smtClean="0"/>
              <a:t>B</a:t>
            </a:r>
            <a:endParaRPr lang="en-US" dirty="0"/>
          </a:p>
        </p:txBody>
      </p:sp>
      <p:grpSp>
        <p:nvGrpSpPr>
          <p:cNvPr id="38" name="Group 37"/>
          <p:cNvGrpSpPr/>
          <p:nvPr/>
        </p:nvGrpSpPr>
        <p:grpSpPr>
          <a:xfrm>
            <a:off x="457200" y="685800"/>
            <a:ext cx="7499931" cy="3052465"/>
            <a:chOff x="609600" y="1981200"/>
            <a:chExt cx="7499931" cy="3052465"/>
          </a:xfrm>
        </p:grpSpPr>
        <p:sp>
          <p:nvSpPr>
            <p:cNvPr id="39" name="Text Box 104"/>
            <p:cNvSpPr txBox="1">
              <a:spLocks noChangeArrowheads="1"/>
            </p:cNvSpPr>
            <p:nvPr/>
          </p:nvSpPr>
          <p:spPr bwMode="auto">
            <a:xfrm>
              <a:off x="609600" y="3048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40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6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6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1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56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61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2" name="Text Box 106"/>
            <p:cNvSpPr txBox="1">
              <a:spLocks noChangeArrowheads="1"/>
            </p:cNvSpPr>
            <p:nvPr/>
          </p:nvSpPr>
          <p:spPr bwMode="auto">
            <a:xfrm>
              <a:off x="6553200" y="28956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cxnSp>
          <p:nvCxnSpPr>
            <p:cNvPr id="43" name="Straight Connector 42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Straight Connector 45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7" name="Text Box 106"/>
            <p:cNvSpPr txBox="1">
              <a:spLocks noChangeArrowheads="1"/>
            </p:cNvSpPr>
            <p:nvPr/>
          </p:nvSpPr>
          <p:spPr bwMode="auto">
            <a:xfrm>
              <a:off x="7924800" y="31242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48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5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5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9" name="Text Box 106"/>
            <p:cNvSpPr txBox="1">
              <a:spLocks noChangeArrowheads="1"/>
            </p:cNvSpPr>
            <p:nvPr/>
          </p:nvSpPr>
          <p:spPr bwMode="auto">
            <a:xfrm>
              <a:off x="5257800" y="32004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sp>
          <p:nvSpPr>
            <p:cNvPr id="50" name="Text Box 106"/>
            <p:cNvSpPr txBox="1">
              <a:spLocks noChangeArrowheads="1"/>
            </p:cNvSpPr>
            <p:nvPr/>
          </p:nvSpPr>
          <p:spPr bwMode="auto">
            <a:xfrm>
              <a:off x="5943600" y="4572000"/>
              <a:ext cx="18473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en-US" dirty="0"/>
            </a:p>
          </p:txBody>
        </p:sp>
        <p:grpSp>
          <p:nvGrpSpPr>
            <p:cNvPr id="51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5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5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52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5181600" y="53340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“C” as pivot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3200400" y="3886200"/>
            <a:ext cx="372218" cy="461665"/>
            <a:chOff x="3962400" y="1676400"/>
            <a:chExt cx="372218" cy="461665"/>
          </a:xfrm>
        </p:grpSpPr>
        <p:sp>
          <p:nvSpPr>
            <p:cNvPr id="48" name="Text Box 106"/>
            <p:cNvSpPr txBox="1">
              <a:spLocks noChangeArrowheads="1"/>
            </p:cNvSpPr>
            <p:nvPr/>
          </p:nvSpPr>
          <p:spPr bwMode="auto">
            <a:xfrm>
              <a:off x="3962400" y="1676400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E</a:t>
              </a:r>
              <a:endParaRPr lang="en-US" dirty="0"/>
            </a:p>
          </p:txBody>
        </p:sp>
        <p:sp>
          <p:nvSpPr>
            <p:cNvPr id="49" name="Oval 107"/>
            <p:cNvSpPr>
              <a:spLocks noChangeArrowheads="1"/>
            </p:cNvSpPr>
            <p:nvPr/>
          </p:nvSpPr>
          <p:spPr bwMode="auto">
            <a:xfrm>
              <a:off x="3973513" y="1692275"/>
              <a:ext cx="352425" cy="40798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9" name="Group 34"/>
          <p:cNvGrpSpPr/>
          <p:nvPr/>
        </p:nvGrpSpPr>
        <p:grpSpPr>
          <a:xfrm>
            <a:off x="1752600" y="3886200"/>
            <a:ext cx="440822" cy="461665"/>
            <a:chOff x="1719262" y="3819525"/>
            <a:chExt cx="440822" cy="461665"/>
          </a:xfrm>
        </p:grpSpPr>
        <p:sp>
          <p:nvSpPr>
            <p:cNvPr id="46" name="Text Box 110"/>
            <p:cNvSpPr txBox="1">
              <a:spLocks noChangeArrowheads="1"/>
            </p:cNvSpPr>
            <p:nvPr/>
          </p:nvSpPr>
          <p:spPr bwMode="auto">
            <a:xfrm>
              <a:off x="1752600" y="3819525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 smtClean="0"/>
                <a:t>D</a:t>
              </a:r>
              <a:endParaRPr lang="en-US" dirty="0"/>
            </a:p>
          </p:txBody>
        </p:sp>
        <p:sp>
          <p:nvSpPr>
            <p:cNvPr id="47" name="Oval 111"/>
            <p:cNvSpPr>
              <a:spLocks noChangeArrowheads="1"/>
            </p:cNvSpPr>
            <p:nvPr/>
          </p:nvSpPr>
          <p:spPr bwMode="auto">
            <a:xfrm>
              <a:off x="1719262" y="3848100"/>
              <a:ext cx="352425" cy="40798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41" name="Straight Connector 40"/>
          <p:cNvCxnSpPr/>
          <p:nvPr/>
        </p:nvCxnSpPr>
        <p:spPr bwMode="auto">
          <a:xfrm>
            <a:off x="1981200" y="4495800"/>
            <a:ext cx="13716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6" name="Group 25"/>
          <p:cNvGrpSpPr/>
          <p:nvPr/>
        </p:nvGrpSpPr>
        <p:grpSpPr>
          <a:xfrm>
            <a:off x="1981200" y="1219200"/>
            <a:ext cx="1820018" cy="2214265"/>
            <a:chOff x="1981200" y="3581400"/>
            <a:chExt cx="1820018" cy="2214265"/>
          </a:xfrm>
        </p:grpSpPr>
        <p:grpSp>
          <p:nvGrpSpPr>
            <p:cNvPr id="27" name="Group 37"/>
            <p:cNvGrpSpPr/>
            <p:nvPr/>
          </p:nvGrpSpPr>
          <p:grpSpPr>
            <a:xfrm>
              <a:off x="3429000" y="3581400"/>
              <a:ext cx="372218" cy="461665"/>
              <a:chOff x="3962400" y="1676400"/>
              <a:chExt cx="372218" cy="461665"/>
            </a:xfrm>
          </p:grpSpPr>
          <p:sp>
            <p:nvSpPr>
              <p:cNvPr id="3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4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8" name="Group 34"/>
            <p:cNvGrpSpPr/>
            <p:nvPr/>
          </p:nvGrpSpPr>
          <p:grpSpPr>
            <a:xfrm>
              <a:off x="1981200" y="3581400"/>
              <a:ext cx="440822" cy="461665"/>
              <a:chOff x="1719262" y="3819525"/>
              <a:chExt cx="440822" cy="461665"/>
            </a:xfrm>
          </p:grpSpPr>
          <p:sp>
            <p:nvSpPr>
              <p:cNvPr id="35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36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29" name="Straight Connector 28"/>
            <p:cNvCxnSpPr/>
            <p:nvPr/>
          </p:nvCxnSpPr>
          <p:spPr bwMode="auto">
            <a:xfrm>
              <a:off x="2209800" y="41910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/>
            <p:cNvCxnSpPr/>
            <p:nvPr/>
          </p:nvCxnSpPr>
          <p:spPr bwMode="auto">
            <a:xfrm>
              <a:off x="2209800" y="41910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1" name="Group 38"/>
            <p:cNvGrpSpPr/>
            <p:nvPr/>
          </p:nvGrpSpPr>
          <p:grpSpPr>
            <a:xfrm>
              <a:off x="2057400" y="5334000"/>
              <a:ext cx="389850" cy="461665"/>
              <a:chOff x="3962400" y="1676400"/>
              <a:chExt cx="389850" cy="461665"/>
            </a:xfrm>
          </p:grpSpPr>
          <p:sp>
            <p:nvSpPr>
              <p:cNvPr id="3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3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32" name="Straight Connector 31"/>
            <p:cNvCxnSpPr/>
            <p:nvPr/>
          </p:nvCxnSpPr>
          <p:spPr bwMode="auto">
            <a:xfrm flipV="1">
              <a:off x="2209800" y="4191000"/>
              <a:ext cx="137160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2" name="TextBox 41"/>
          <p:cNvSpPr txBox="1"/>
          <p:nvPr/>
        </p:nvSpPr>
        <p:spPr>
          <a:xfrm>
            <a:off x="7543800" y="533400"/>
            <a:ext cx="838200" cy="37856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</a:p>
          <a:p>
            <a:r>
              <a:rPr lang="en-US" dirty="0" smtClean="0"/>
              <a:t>A</a:t>
            </a:r>
          </a:p>
          <a:p>
            <a:r>
              <a:rPr lang="en-US" dirty="0" smtClean="0"/>
              <a:t>H</a:t>
            </a:r>
          </a:p>
          <a:p>
            <a:r>
              <a:rPr lang="en-US" dirty="0" smtClean="0"/>
              <a:t>G</a:t>
            </a:r>
          </a:p>
          <a:p>
            <a:r>
              <a:rPr lang="en-US" dirty="0" smtClean="0"/>
              <a:t>F</a:t>
            </a:r>
          </a:p>
          <a:p>
            <a:r>
              <a:rPr lang="en-US" dirty="0" smtClean="0"/>
              <a:t>B</a:t>
            </a:r>
          </a:p>
          <a:p>
            <a:r>
              <a:rPr lang="en-US" dirty="0" smtClean="0"/>
              <a:t>C</a:t>
            </a:r>
          </a:p>
          <a:p>
            <a:r>
              <a:rPr lang="en-US" dirty="0" smtClean="0"/>
              <a:t>D</a:t>
            </a:r>
          </a:p>
          <a:p>
            <a:r>
              <a:rPr lang="en-US" dirty="0" smtClean="0"/>
              <a:t>E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53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0" y="3276600"/>
            <a:ext cx="7678738" cy="3128665"/>
            <a:chOff x="609600" y="1905000"/>
            <a:chExt cx="7678738" cy="3128665"/>
          </a:xfrm>
        </p:grpSpPr>
        <p:grpSp>
          <p:nvGrpSpPr>
            <p:cNvPr id="75" name="Group 31"/>
            <p:cNvGrpSpPr/>
            <p:nvPr/>
          </p:nvGrpSpPr>
          <p:grpSpPr>
            <a:xfrm>
              <a:off x="609600" y="3048000"/>
              <a:ext cx="352425" cy="484188"/>
              <a:chOff x="685800" y="1685925"/>
              <a:chExt cx="352425" cy="484188"/>
            </a:xfrm>
          </p:grpSpPr>
          <p:sp>
            <p:nvSpPr>
              <p:cNvPr id="125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3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26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6" name="Group 37"/>
            <p:cNvGrpSpPr/>
            <p:nvPr/>
          </p:nvGrpSpPr>
          <p:grpSpPr>
            <a:xfrm>
              <a:off x="3429000" y="1981200"/>
              <a:ext cx="492443" cy="461665"/>
              <a:chOff x="3962400" y="1676400"/>
              <a:chExt cx="492443" cy="461665"/>
            </a:xfrm>
          </p:grpSpPr>
          <p:sp>
            <p:nvSpPr>
              <p:cNvPr id="12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92443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10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2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7" name="Group 34"/>
            <p:cNvGrpSpPr/>
            <p:nvPr/>
          </p:nvGrpSpPr>
          <p:grpSpPr>
            <a:xfrm>
              <a:off x="1981200" y="1981200"/>
              <a:ext cx="371892" cy="461665"/>
              <a:chOff x="1719262" y="3819525"/>
              <a:chExt cx="371892" cy="461665"/>
            </a:xfrm>
          </p:grpSpPr>
          <p:sp>
            <p:nvSpPr>
              <p:cNvPr id="121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9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22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8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1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6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1" name="Group 37"/>
            <p:cNvGrpSpPr/>
            <p:nvPr/>
          </p:nvGrpSpPr>
          <p:grpSpPr>
            <a:xfrm>
              <a:off x="6553200" y="2895600"/>
              <a:ext cx="363538" cy="461665"/>
              <a:chOff x="3962400" y="1676400"/>
              <a:chExt cx="363538" cy="461665"/>
            </a:xfrm>
          </p:grpSpPr>
          <p:sp>
            <p:nvSpPr>
              <p:cNvPr id="11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4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82" name="Straight Connector 81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Straight Connector 82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4" name="Straight Connector 83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Straight Connector 84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Straight Connector 86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" name="Straight Connector 87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Straight Connector 90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Straight Connector 91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" name="Straight Connector 94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6" name="Straight Connector 95"/>
            <p:cNvCxnSpPr/>
            <p:nvPr/>
          </p:nvCxnSpPr>
          <p:spPr bwMode="auto">
            <a:xfrm>
              <a:off x="6781800" y="3657600"/>
              <a:ext cx="1219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97" name="Group 38"/>
            <p:cNvGrpSpPr/>
            <p:nvPr/>
          </p:nvGrpSpPr>
          <p:grpSpPr>
            <a:xfrm>
              <a:off x="7924800" y="3124200"/>
              <a:ext cx="363538" cy="461665"/>
              <a:chOff x="3962400" y="1676400"/>
              <a:chExt cx="363538" cy="461665"/>
            </a:xfrm>
          </p:grpSpPr>
          <p:sp>
            <p:nvSpPr>
              <p:cNvPr id="11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1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8" name="Group 38"/>
            <p:cNvGrpSpPr/>
            <p:nvPr/>
          </p:nvGrpSpPr>
          <p:grpSpPr>
            <a:xfrm>
              <a:off x="3505200" y="3886200"/>
              <a:ext cx="363538" cy="461665"/>
              <a:chOff x="3962400" y="1676400"/>
              <a:chExt cx="363538" cy="461665"/>
            </a:xfrm>
          </p:grpSpPr>
          <p:sp>
            <p:nvSpPr>
              <p:cNvPr id="11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7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99" name="Group 38"/>
            <p:cNvGrpSpPr/>
            <p:nvPr/>
          </p:nvGrpSpPr>
          <p:grpSpPr>
            <a:xfrm>
              <a:off x="5257800" y="3200400"/>
              <a:ext cx="363538" cy="461665"/>
              <a:chOff x="3962400" y="1676400"/>
              <a:chExt cx="363538" cy="461665"/>
            </a:xfrm>
          </p:grpSpPr>
          <p:sp>
            <p:nvSpPr>
              <p:cNvPr id="11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5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0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10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2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0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1" name="Group 38"/>
            <p:cNvGrpSpPr/>
            <p:nvPr/>
          </p:nvGrpSpPr>
          <p:grpSpPr>
            <a:xfrm>
              <a:off x="2057400" y="3733800"/>
              <a:ext cx="363538" cy="461665"/>
              <a:chOff x="3962400" y="1676400"/>
              <a:chExt cx="363538" cy="461665"/>
            </a:xfrm>
          </p:grpSpPr>
          <p:sp>
            <p:nvSpPr>
              <p:cNvPr id="10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3855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</a:rPr>
                  <a:t>8</a:t>
                </a:r>
                <a:endParaRPr 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0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28" name="TextBox 127"/>
          <p:cNvSpPr txBox="1"/>
          <p:nvPr/>
        </p:nvSpPr>
        <p:spPr>
          <a:xfrm>
            <a:off x="8229600" y="762000"/>
            <a:ext cx="609600" cy="37856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1</a:t>
            </a:r>
          </a:p>
          <a:p>
            <a:r>
              <a:rPr lang="en-US" dirty="0" smtClean="0"/>
              <a:t>2</a:t>
            </a:r>
          </a:p>
          <a:p>
            <a:r>
              <a:rPr lang="en-US" dirty="0" smtClean="0"/>
              <a:t>3</a:t>
            </a:r>
          </a:p>
          <a:p>
            <a:r>
              <a:rPr lang="en-US" dirty="0" smtClean="0"/>
              <a:t>4</a:t>
            </a:r>
          </a:p>
          <a:p>
            <a:r>
              <a:rPr lang="en-US" dirty="0" smtClean="0"/>
              <a:t>5</a:t>
            </a:r>
          </a:p>
          <a:p>
            <a:r>
              <a:rPr lang="en-US" dirty="0" smtClean="0"/>
              <a:t>6</a:t>
            </a:r>
          </a:p>
          <a:p>
            <a:r>
              <a:rPr lang="en-US" dirty="0" smtClean="0"/>
              <a:t>7</a:t>
            </a:r>
          </a:p>
          <a:p>
            <a:r>
              <a:rPr lang="en-US" dirty="0" smtClean="0"/>
              <a:t>8</a:t>
            </a:r>
          </a:p>
          <a:p>
            <a:r>
              <a:rPr lang="en-US" dirty="0" smtClean="0"/>
              <a:t>9</a:t>
            </a:r>
          </a:p>
          <a:p>
            <a:r>
              <a:rPr lang="en-US" dirty="0" smtClean="0"/>
              <a:t>10</a:t>
            </a:r>
          </a:p>
        </p:txBody>
      </p:sp>
      <p:cxnSp>
        <p:nvCxnSpPr>
          <p:cNvPr id="130" name="Straight Connector 129"/>
          <p:cNvCxnSpPr/>
          <p:nvPr/>
        </p:nvCxnSpPr>
        <p:spPr bwMode="auto">
          <a:xfrm flipV="1">
            <a:off x="1600200" y="3962400"/>
            <a:ext cx="1371600" cy="10668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lgDash"/>
            <a:round/>
            <a:headEnd type="none" w="med" len="med"/>
            <a:tailEnd type="none" w="med" len="med"/>
          </a:ln>
          <a:effectLst/>
        </p:spPr>
      </p:cxnSp>
      <p:sp>
        <p:nvSpPr>
          <p:cNvPr id="93" name="TextBox 92"/>
          <p:cNvSpPr txBox="1"/>
          <p:nvPr/>
        </p:nvSpPr>
        <p:spPr>
          <a:xfrm>
            <a:off x="7772400" y="762000"/>
            <a:ext cx="457200" cy="37856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</a:t>
            </a:r>
          </a:p>
          <a:p>
            <a:r>
              <a:rPr lang="en-US" dirty="0" smtClean="0"/>
              <a:t>I</a:t>
            </a:r>
          </a:p>
          <a:p>
            <a:r>
              <a:rPr lang="en-US" dirty="0" smtClean="0"/>
              <a:t>A</a:t>
            </a:r>
          </a:p>
          <a:p>
            <a:r>
              <a:rPr lang="en-US" dirty="0" smtClean="0"/>
              <a:t>H</a:t>
            </a:r>
          </a:p>
          <a:p>
            <a:r>
              <a:rPr lang="en-US" dirty="0" smtClean="0"/>
              <a:t>G</a:t>
            </a:r>
          </a:p>
          <a:p>
            <a:r>
              <a:rPr lang="en-US" dirty="0" smtClean="0"/>
              <a:t>F</a:t>
            </a:r>
          </a:p>
          <a:p>
            <a:r>
              <a:rPr lang="en-US" dirty="0" smtClean="0"/>
              <a:t>B</a:t>
            </a:r>
          </a:p>
          <a:p>
            <a:r>
              <a:rPr lang="en-US" dirty="0" smtClean="0"/>
              <a:t>C</a:t>
            </a:r>
          </a:p>
          <a:p>
            <a:r>
              <a:rPr lang="en-US" dirty="0" smtClean="0"/>
              <a:t>D</a:t>
            </a:r>
          </a:p>
          <a:p>
            <a:r>
              <a:rPr lang="en-US" dirty="0" smtClean="0"/>
              <a:t>E</a:t>
            </a:r>
            <a:endParaRPr lang="en-US" dirty="0"/>
          </a:p>
        </p:txBody>
      </p:sp>
      <p:grpSp>
        <p:nvGrpSpPr>
          <p:cNvPr id="102" name="Group 101"/>
          <p:cNvGrpSpPr/>
          <p:nvPr/>
        </p:nvGrpSpPr>
        <p:grpSpPr>
          <a:xfrm>
            <a:off x="0" y="457200"/>
            <a:ext cx="7678738" cy="3128665"/>
            <a:chOff x="609600" y="1905000"/>
            <a:chExt cx="7678738" cy="3128665"/>
          </a:xfrm>
        </p:grpSpPr>
        <p:grpSp>
          <p:nvGrpSpPr>
            <p:cNvPr id="103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166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167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4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6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6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6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62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63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0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6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6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7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15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15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129" name="Straight Connector 128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1" name="Straight Connector 130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2" name="Straight Connector 131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3" name="Straight Connector 132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4" name="Straight Connector 133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5" name="Straight Connector 134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6" name="Straight Connector 135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7" name="Straight Connector 136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8" name="Straight Connector 137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0" name="Straight Connector 139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1" name="Straight Connector 140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2" name="Straight Connector 141"/>
            <p:cNvCxnSpPr/>
            <p:nvPr/>
          </p:nvCxnSpPr>
          <p:spPr bwMode="auto">
            <a:xfrm>
              <a:off x="6781800" y="3657600"/>
              <a:ext cx="1219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43" name="Group 38"/>
            <p:cNvGrpSpPr/>
            <p:nvPr/>
          </p:nvGrpSpPr>
          <p:grpSpPr>
            <a:xfrm>
              <a:off x="7924800" y="3124200"/>
              <a:ext cx="363538" cy="461665"/>
              <a:chOff x="3962400" y="1676400"/>
              <a:chExt cx="363538" cy="461665"/>
            </a:xfrm>
          </p:grpSpPr>
          <p:sp>
            <p:nvSpPr>
              <p:cNvPr id="15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0489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J</a:t>
                </a:r>
                <a:endParaRPr lang="en-US" dirty="0"/>
              </a:p>
            </p:txBody>
          </p:sp>
          <p:sp>
            <p:nvSpPr>
              <p:cNvPr id="15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4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5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5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5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5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5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6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15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15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7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4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4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54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Minimum Degree Algorithm</a:t>
            </a:r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703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102"/>
          <p:cNvGrpSpPr/>
          <p:nvPr/>
        </p:nvGrpSpPr>
        <p:grpSpPr>
          <a:xfrm>
            <a:off x="609600" y="1905000"/>
            <a:ext cx="7678738" cy="3128665"/>
            <a:chOff x="609600" y="1905000"/>
            <a:chExt cx="7678738" cy="3128665"/>
          </a:xfrm>
        </p:grpSpPr>
        <p:grpSp>
          <p:nvGrpSpPr>
            <p:cNvPr id="3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62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63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6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6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58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59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56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57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72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73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38" name="Straight Connector 37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Straight Connector 39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1" name="Straight Connector 80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Straight Connector 82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>
              <a:off x="6781800" y="3657600"/>
              <a:ext cx="1219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8" name="Group 38"/>
            <p:cNvGrpSpPr/>
            <p:nvPr/>
          </p:nvGrpSpPr>
          <p:grpSpPr>
            <a:xfrm>
              <a:off x="7924800" y="3124200"/>
              <a:ext cx="363538" cy="461665"/>
              <a:chOff x="3962400" y="1676400"/>
              <a:chExt cx="363538" cy="461665"/>
            </a:xfrm>
          </p:grpSpPr>
          <p:sp>
            <p:nvSpPr>
              <p:cNvPr id="88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0489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J</a:t>
                </a:r>
                <a:endParaRPr lang="en-US" dirty="0"/>
              </a:p>
            </p:txBody>
          </p:sp>
          <p:sp>
            <p:nvSpPr>
              <p:cNvPr id="89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9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9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94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95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9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9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00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01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50" name="TextBox 49"/>
          <p:cNvSpPr txBox="1"/>
          <p:nvPr/>
        </p:nvSpPr>
        <p:spPr>
          <a:xfrm>
            <a:off x="762000" y="37338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438400" y="19812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2362200" y="19812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2286000" y="31242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3581400" y="23622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5" name="Rectangle 124"/>
          <p:cNvSpPr/>
          <p:nvPr/>
        </p:nvSpPr>
        <p:spPr>
          <a:xfrm>
            <a:off x="4495800" y="2209800"/>
            <a:ext cx="338554" cy="459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5638800" y="45720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6781800" y="37338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7848600" y="37338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4953000" y="38100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3276600" y="38100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86BBF-56E2-4360-83F3-C2516943995B}" type="slidenum">
              <a:rPr lang="en-US"/>
              <a:pPr/>
              <a:t>55</a:t>
            </a:fld>
            <a:endParaRPr lang="en-US"/>
          </a:p>
        </p:txBody>
      </p:sp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32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6294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“J” as pivot</a:t>
            </a:r>
            <a:endParaRPr lang="en-US" dirty="0"/>
          </a:p>
        </p:txBody>
      </p:sp>
      <p:grpSp>
        <p:nvGrpSpPr>
          <p:cNvPr id="153" name="Group 102"/>
          <p:cNvGrpSpPr/>
          <p:nvPr/>
        </p:nvGrpSpPr>
        <p:grpSpPr>
          <a:xfrm>
            <a:off x="609600" y="304800"/>
            <a:ext cx="7678738" cy="3128665"/>
            <a:chOff x="609600" y="1905000"/>
            <a:chExt cx="7678738" cy="3128665"/>
          </a:xfrm>
        </p:grpSpPr>
        <p:grpSp>
          <p:nvGrpSpPr>
            <p:cNvPr id="154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199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200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55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19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19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56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193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194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57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19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19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58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18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19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159" name="Straight Connector 158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0" name="Straight Connector 159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1" name="Straight Connector 160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2" name="Straight Connector 161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3" name="Straight Connector 162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5" name="Straight Connector 164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6" name="Straight Connector 165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7" name="Straight Connector 166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8" name="Straight Connector 167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9" name="Straight Connector 168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0" name="Straight Connector 169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1" name="Straight Connector 170"/>
            <p:cNvCxnSpPr/>
            <p:nvPr/>
          </p:nvCxnSpPr>
          <p:spPr bwMode="auto">
            <a:xfrm>
              <a:off x="6781800" y="3657600"/>
              <a:ext cx="1219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72" name="Group 38"/>
            <p:cNvGrpSpPr/>
            <p:nvPr/>
          </p:nvGrpSpPr>
          <p:grpSpPr>
            <a:xfrm>
              <a:off x="7924800" y="3124200"/>
              <a:ext cx="363538" cy="461665"/>
              <a:chOff x="3962400" y="1676400"/>
              <a:chExt cx="363538" cy="461665"/>
            </a:xfrm>
          </p:grpSpPr>
          <p:sp>
            <p:nvSpPr>
              <p:cNvPr id="18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0489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J</a:t>
                </a:r>
                <a:endParaRPr lang="en-US" dirty="0"/>
              </a:p>
            </p:txBody>
          </p:sp>
          <p:sp>
            <p:nvSpPr>
              <p:cNvPr id="18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3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18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18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4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18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18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5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179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180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6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17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17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01" name="TextBox 200"/>
          <p:cNvSpPr txBox="1"/>
          <p:nvPr/>
        </p:nvSpPr>
        <p:spPr>
          <a:xfrm>
            <a:off x="762000" y="21336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2438400" y="3810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03" name="TextBox 202"/>
          <p:cNvSpPr txBox="1"/>
          <p:nvPr/>
        </p:nvSpPr>
        <p:spPr>
          <a:xfrm>
            <a:off x="2362200" y="3810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4" name="Rectangle 203"/>
          <p:cNvSpPr/>
          <p:nvPr/>
        </p:nvSpPr>
        <p:spPr>
          <a:xfrm>
            <a:off x="2286000" y="15240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5" name="Rectangle 204"/>
          <p:cNvSpPr/>
          <p:nvPr/>
        </p:nvSpPr>
        <p:spPr>
          <a:xfrm>
            <a:off x="3581400" y="7620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6" name="Rectangle 205"/>
          <p:cNvSpPr/>
          <p:nvPr/>
        </p:nvSpPr>
        <p:spPr>
          <a:xfrm>
            <a:off x="4495800" y="609600"/>
            <a:ext cx="338554" cy="459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7" name="Rectangle 206"/>
          <p:cNvSpPr/>
          <p:nvPr/>
        </p:nvSpPr>
        <p:spPr>
          <a:xfrm>
            <a:off x="5638800" y="29718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3" name="Rectangle 212"/>
          <p:cNvSpPr/>
          <p:nvPr/>
        </p:nvSpPr>
        <p:spPr>
          <a:xfrm>
            <a:off x="6781800" y="21336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7848600" y="21336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5" name="Rectangle 214"/>
          <p:cNvSpPr/>
          <p:nvPr/>
        </p:nvSpPr>
        <p:spPr>
          <a:xfrm>
            <a:off x="4953000" y="22098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6" name="Rectangle 215"/>
          <p:cNvSpPr/>
          <p:nvPr/>
        </p:nvSpPr>
        <p:spPr>
          <a:xfrm>
            <a:off x="3276600" y="22098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217" name="Group 102"/>
          <p:cNvGrpSpPr/>
          <p:nvPr/>
        </p:nvGrpSpPr>
        <p:grpSpPr>
          <a:xfrm>
            <a:off x="457200" y="3276600"/>
            <a:ext cx="6351084" cy="3128665"/>
            <a:chOff x="609600" y="1905000"/>
            <a:chExt cx="6351084" cy="3128665"/>
          </a:xfrm>
        </p:grpSpPr>
        <p:grpSp>
          <p:nvGrpSpPr>
            <p:cNvPr id="218" name="Group 31"/>
            <p:cNvGrpSpPr/>
            <p:nvPr/>
          </p:nvGrpSpPr>
          <p:grpSpPr>
            <a:xfrm>
              <a:off x="609600" y="3048000"/>
              <a:ext cx="407484" cy="484188"/>
              <a:chOff x="685800" y="1685925"/>
              <a:chExt cx="407484" cy="484188"/>
            </a:xfrm>
          </p:grpSpPr>
          <p:sp>
            <p:nvSpPr>
              <p:cNvPr id="259" name="Text Box 104"/>
              <p:cNvSpPr txBox="1">
                <a:spLocks noChangeArrowheads="1"/>
              </p:cNvSpPr>
              <p:nvPr/>
            </p:nvSpPr>
            <p:spPr bwMode="auto">
              <a:xfrm>
                <a:off x="685800" y="16859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A</a:t>
                </a:r>
                <a:endParaRPr lang="en-US" dirty="0"/>
              </a:p>
            </p:txBody>
          </p:sp>
          <p:sp>
            <p:nvSpPr>
              <p:cNvPr id="260" name="Oval 105"/>
              <p:cNvSpPr>
                <a:spLocks noChangeArrowheads="1"/>
              </p:cNvSpPr>
              <p:nvPr/>
            </p:nvSpPr>
            <p:spPr bwMode="auto">
              <a:xfrm>
                <a:off x="685800" y="176212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19" name="Group 37"/>
            <p:cNvGrpSpPr/>
            <p:nvPr/>
          </p:nvGrpSpPr>
          <p:grpSpPr>
            <a:xfrm>
              <a:off x="3429000" y="1981200"/>
              <a:ext cx="372218" cy="461665"/>
              <a:chOff x="3962400" y="1676400"/>
              <a:chExt cx="372218" cy="461665"/>
            </a:xfrm>
          </p:grpSpPr>
          <p:sp>
            <p:nvSpPr>
              <p:cNvPr id="25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E</a:t>
                </a:r>
                <a:endParaRPr lang="en-US" dirty="0"/>
              </a:p>
            </p:txBody>
          </p:sp>
          <p:sp>
            <p:nvSpPr>
              <p:cNvPr id="25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0" name="Group 34"/>
            <p:cNvGrpSpPr/>
            <p:nvPr/>
          </p:nvGrpSpPr>
          <p:grpSpPr>
            <a:xfrm>
              <a:off x="1981200" y="1981200"/>
              <a:ext cx="440822" cy="461665"/>
              <a:chOff x="1719262" y="3819525"/>
              <a:chExt cx="440822" cy="461665"/>
            </a:xfrm>
          </p:grpSpPr>
          <p:sp>
            <p:nvSpPr>
              <p:cNvPr id="255" name="Text Box 110"/>
              <p:cNvSpPr txBox="1">
                <a:spLocks noChangeArrowheads="1"/>
              </p:cNvSpPr>
              <p:nvPr/>
            </p:nvSpPr>
            <p:spPr bwMode="auto">
              <a:xfrm>
                <a:off x="1752600" y="3819525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D</a:t>
                </a:r>
                <a:endParaRPr lang="en-US" dirty="0"/>
              </a:p>
            </p:txBody>
          </p:sp>
          <p:sp>
            <p:nvSpPr>
              <p:cNvPr id="256" name="Oval 111"/>
              <p:cNvSpPr>
                <a:spLocks noChangeArrowheads="1"/>
              </p:cNvSpPr>
              <p:nvPr/>
            </p:nvSpPr>
            <p:spPr bwMode="auto">
              <a:xfrm>
                <a:off x="1719262" y="3848100"/>
                <a:ext cx="352425" cy="40798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2" name="Group 38"/>
            <p:cNvGrpSpPr/>
            <p:nvPr/>
          </p:nvGrpSpPr>
          <p:grpSpPr>
            <a:xfrm>
              <a:off x="4419600" y="1905000"/>
              <a:ext cx="363538" cy="461665"/>
              <a:chOff x="3962400" y="1676400"/>
              <a:chExt cx="363538" cy="461665"/>
            </a:xfrm>
          </p:grpSpPr>
          <p:sp>
            <p:nvSpPr>
              <p:cNvPr id="25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5618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F</a:t>
                </a:r>
                <a:endParaRPr lang="en-US" dirty="0"/>
              </a:p>
            </p:txBody>
          </p:sp>
          <p:sp>
            <p:nvSpPr>
              <p:cNvPr id="25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3" name="Group 37"/>
            <p:cNvGrpSpPr/>
            <p:nvPr/>
          </p:nvGrpSpPr>
          <p:grpSpPr>
            <a:xfrm>
              <a:off x="6553200" y="2895600"/>
              <a:ext cx="407484" cy="461665"/>
              <a:chOff x="3962400" y="1676400"/>
              <a:chExt cx="407484" cy="461665"/>
            </a:xfrm>
          </p:grpSpPr>
          <p:sp>
            <p:nvSpPr>
              <p:cNvPr id="25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H</a:t>
                </a:r>
                <a:endParaRPr lang="en-US" dirty="0"/>
              </a:p>
            </p:txBody>
          </p:sp>
          <p:sp>
            <p:nvSpPr>
              <p:cNvPr id="25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cxnSp>
          <p:nvCxnSpPr>
            <p:cNvPr id="224" name="Straight Connector 223"/>
            <p:cNvCxnSpPr/>
            <p:nvPr/>
          </p:nvCxnSpPr>
          <p:spPr bwMode="auto">
            <a:xfrm>
              <a:off x="762000" y="3657600"/>
              <a:ext cx="14478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/>
            <p:cNvCxnSpPr/>
            <p:nvPr/>
          </p:nvCxnSpPr>
          <p:spPr bwMode="auto">
            <a:xfrm>
              <a:off x="22098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6" name="Straight Connector 225"/>
            <p:cNvCxnSpPr/>
            <p:nvPr/>
          </p:nvCxnSpPr>
          <p:spPr bwMode="auto">
            <a:xfrm>
              <a:off x="2209800" y="25908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7" name="Straight Connector 226"/>
            <p:cNvCxnSpPr/>
            <p:nvPr/>
          </p:nvCxnSpPr>
          <p:spPr bwMode="auto">
            <a:xfrm>
              <a:off x="2209800" y="3657600"/>
              <a:ext cx="13716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8" name="Straight Connector 227"/>
            <p:cNvCxnSpPr/>
            <p:nvPr/>
          </p:nvCxnSpPr>
          <p:spPr bwMode="auto">
            <a:xfrm>
              <a:off x="3581400" y="2590800"/>
              <a:ext cx="0" cy="10668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9" name="Straight Connector 228"/>
            <p:cNvCxnSpPr/>
            <p:nvPr/>
          </p:nvCxnSpPr>
          <p:spPr bwMode="auto">
            <a:xfrm>
              <a:off x="35814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0" name="Straight Connector 229"/>
            <p:cNvCxnSpPr/>
            <p:nvPr/>
          </p:nvCxnSpPr>
          <p:spPr bwMode="auto">
            <a:xfrm flipV="1">
              <a:off x="3581400" y="2438400"/>
              <a:ext cx="8382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1" name="Straight Connector 230"/>
            <p:cNvCxnSpPr/>
            <p:nvPr/>
          </p:nvCxnSpPr>
          <p:spPr bwMode="auto">
            <a:xfrm>
              <a:off x="4419600" y="2438400"/>
              <a:ext cx="762000" cy="1219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2" name="Straight Connector 231"/>
            <p:cNvCxnSpPr/>
            <p:nvPr/>
          </p:nvCxnSpPr>
          <p:spPr bwMode="auto">
            <a:xfrm>
              <a:off x="5181600" y="3657600"/>
              <a:ext cx="160020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3" name="Straight Connector 232"/>
            <p:cNvCxnSpPr/>
            <p:nvPr/>
          </p:nvCxnSpPr>
          <p:spPr bwMode="auto">
            <a:xfrm flipH="1">
              <a:off x="6019800" y="3657600"/>
              <a:ext cx="7620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4" name="Straight Connector 233"/>
            <p:cNvCxnSpPr/>
            <p:nvPr/>
          </p:nvCxnSpPr>
          <p:spPr bwMode="auto">
            <a:xfrm>
              <a:off x="5181600" y="3657600"/>
              <a:ext cx="838200" cy="9144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237" name="Group 38"/>
            <p:cNvGrpSpPr/>
            <p:nvPr/>
          </p:nvGrpSpPr>
          <p:grpSpPr>
            <a:xfrm>
              <a:off x="3505200" y="3886200"/>
              <a:ext cx="389850" cy="461665"/>
              <a:chOff x="3962400" y="1676400"/>
              <a:chExt cx="389850" cy="461665"/>
            </a:xfrm>
          </p:grpSpPr>
          <p:sp>
            <p:nvSpPr>
              <p:cNvPr id="247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B</a:t>
                </a:r>
                <a:endParaRPr lang="en-US" dirty="0"/>
              </a:p>
            </p:txBody>
          </p:sp>
          <p:sp>
            <p:nvSpPr>
              <p:cNvPr id="248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38" name="Group 38"/>
            <p:cNvGrpSpPr/>
            <p:nvPr/>
          </p:nvGrpSpPr>
          <p:grpSpPr>
            <a:xfrm>
              <a:off x="5257800" y="3200400"/>
              <a:ext cx="407484" cy="461665"/>
              <a:chOff x="3962400" y="1676400"/>
              <a:chExt cx="407484" cy="461665"/>
            </a:xfrm>
          </p:grpSpPr>
          <p:sp>
            <p:nvSpPr>
              <p:cNvPr id="245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G</a:t>
                </a:r>
                <a:endParaRPr lang="en-US" dirty="0"/>
              </a:p>
            </p:txBody>
          </p:sp>
          <p:sp>
            <p:nvSpPr>
              <p:cNvPr id="246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39" name="Group 38"/>
            <p:cNvGrpSpPr/>
            <p:nvPr/>
          </p:nvGrpSpPr>
          <p:grpSpPr>
            <a:xfrm>
              <a:off x="5943600" y="4572000"/>
              <a:ext cx="363538" cy="461665"/>
              <a:chOff x="3962400" y="1676400"/>
              <a:chExt cx="363538" cy="461665"/>
            </a:xfrm>
          </p:grpSpPr>
          <p:sp>
            <p:nvSpPr>
              <p:cNvPr id="243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28725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</a:t>
                </a:r>
                <a:endParaRPr lang="en-US" dirty="0"/>
              </a:p>
            </p:txBody>
          </p:sp>
          <p:sp>
            <p:nvSpPr>
              <p:cNvPr id="244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40" name="Group 38"/>
            <p:cNvGrpSpPr/>
            <p:nvPr/>
          </p:nvGrpSpPr>
          <p:grpSpPr>
            <a:xfrm>
              <a:off x="2057400" y="3733800"/>
              <a:ext cx="389850" cy="461665"/>
              <a:chOff x="3962400" y="1676400"/>
              <a:chExt cx="389850" cy="461665"/>
            </a:xfrm>
          </p:grpSpPr>
          <p:sp>
            <p:nvSpPr>
              <p:cNvPr id="241" name="Text Box 106"/>
              <p:cNvSpPr txBox="1">
                <a:spLocks noChangeArrowheads="1"/>
              </p:cNvSpPr>
              <p:nvPr/>
            </p:nvSpPr>
            <p:spPr bwMode="auto">
              <a:xfrm>
                <a:off x="3962400" y="1676400"/>
                <a:ext cx="38985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C</a:t>
                </a:r>
                <a:endParaRPr lang="en-US" dirty="0"/>
              </a:p>
            </p:txBody>
          </p:sp>
          <p:sp>
            <p:nvSpPr>
              <p:cNvPr id="242" name="Oval 107"/>
              <p:cNvSpPr>
                <a:spLocks noChangeArrowheads="1"/>
              </p:cNvSpPr>
              <p:nvPr/>
            </p:nvSpPr>
            <p:spPr bwMode="auto">
              <a:xfrm>
                <a:off x="3973513" y="1692275"/>
                <a:ext cx="352425" cy="40798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61" name="TextBox 260"/>
          <p:cNvSpPr txBox="1"/>
          <p:nvPr/>
        </p:nvSpPr>
        <p:spPr>
          <a:xfrm>
            <a:off x="609600" y="51054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2" name="TextBox 261"/>
          <p:cNvSpPr txBox="1"/>
          <p:nvPr/>
        </p:nvSpPr>
        <p:spPr>
          <a:xfrm>
            <a:off x="2286000" y="33528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63" name="TextBox 262"/>
          <p:cNvSpPr txBox="1"/>
          <p:nvPr/>
        </p:nvSpPr>
        <p:spPr>
          <a:xfrm>
            <a:off x="2209800" y="33528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4" name="Rectangle 263"/>
          <p:cNvSpPr/>
          <p:nvPr/>
        </p:nvSpPr>
        <p:spPr>
          <a:xfrm>
            <a:off x="2133600" y="44958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5" name="Rectangle 264"/>
          <p:cNvSpPr/>
          <p:nvPr/>
        </p:nvSpPr>
        <p:spPr>
          <a:xfrm>
            <a:off x="3429000" y="37338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6" name="Rectangle 265"/>
          <p:cNvSpPr/>
          <p:nvPr/>
        </p:nvSpPr>
        <p:spPr>
          <a:xfrm>
            <a:off x="4343400" y="3581400"/>
            <a:ext cx="338554" cy="459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7" name="Rectangle 266"/>
          <p:cNvSpPr/>
          <p:nvPr/>
        </p:nvSpPr>
        <p:spPr>
          <a:xfrm>
            <a:off x="5486400" y="59436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8" name="Rectangle 267"/>
          <p:cNvSpPr/>
          <p:nvPr/>
        </p:nvSpPr>
        <p:spPr>
          <a:xfrm>
            <a:off x="6629400" y="51054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70" name="Rectangle 269"/>
          <p:cNvSpPr/>
          <p:nvPr/>
        </p:nvSpPr>
        <p:spPr>
          <a:xfrm>
            <a:off x="4800600" y="51816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71" name="Rectangle 270"/>
          <p:cNvSpPr/>
          <p:nvPr/>
        </p:nvSpPr>
        <p:spPr>
          <a:xfrm>
            <a:off x="3124200" y="51816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08F9-A8EF-4EB3-9A6F-B4D4AC883763}" type="slidenum">
              <a:rPr lang="en-US"/>
              <a:pPr/>
              <a:t>56</a:t>
            </a:fld>
            <a:endParaRPr lang="en-US"/>
          </a:p>
        </p:txBody>
      </p:sp>
      <p:sp>
        <p:nvSpPr>
          <p:cNvPr id="58880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FF0303"/>
                </a:solidFill>
                <a:latin typeface="Arial" charset="0"/>
              </a:rPr>
              <a:t>Permutation Matrices</a:t>
            </a:r>
            <a:endParaRPr lang="en-US" sz="28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8880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219200" y="1143000"/>
          <a:ext cx="5024344" cy="5202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691" name="Equation" r:id="rId4" imgW="2501640" imgH="2590560" progId="Equation.DSMT4">
                  <p:embed/>
                </p:oleObj>
              </mc:Choice>
              <mc:Fallback>
                <p:oleObj name="Equation" r:id="rId4" imgW="2501640" imgH="25905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1143000"/>
                        <a:ext cx="5024344" cy="52028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" name="Group 16"/>
          <p:cNvGrpSpPr/>
          <p:nvPr/>
        </p:nvGrpSpPr>
        <p:grpSpPr>
          <a:xfrm>
            <a:off x="4535052" y="2438400"/>
            <a:ext cx="4227948" cy="2734335"/>
            <a:chOff x="4535052" y="2438400"/>
            <a:chExt cx="4227948" cy="2734335"/>
          </a:xfrm>
        </p:grpSpPr>
        <p:sp>
          <p:nvSpPr>
            <p:cNvPr id="13" name="Circular Arrow 12"/>
            <p:cNvSpPr/>
            <p:nvPr/>
          </p:nvSpPr>
          <p:spPr bwMode="auto">
            <a:xfrm rot="4924735">
              <a:off x="5245724" y="2556175"/>
              <a:ext cx="1905888" cy="3327232"/>
            </a:xfrm>
            <a:prstGeom prst="circular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315200" y="2438400"/>
              <a:ext cx="14478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row 3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row 1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row 2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019800" y="1143000"/>
            <a:ext cx="8947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row 3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row 1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row 2</a:t>
            </a:r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08F9-A8EF-4EB3-9A6F-B4D4AC883763}" type="slidenum">
              <a:rPr lang="en-US"/>
              <a:pPr/>
              <a:t>57</a:t>
            </a:fld>
            <a:endParaRPr lang="en-US"/>
          </a:p>
        </p:txBody>
      </p:sp>
      <p:sp>
        <p:nvSpPr>
          <p:cNvPr id="58880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FF0303"/>
                </a:solidFill>
                <a:latin typeface="Arial" charset="0"/>
              </a:rPr>
              <a:t>Permutation Matrices</a:t>
            </a:r>
            <a:endParaRPr lang="en-US" sz="28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8880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800600" y="990600"/>
            <a:ext cx="144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col</a:t>
            </a:r>
            <a:r>
              <a:rPr lang="en-US" dirty="0" smtClean="0">
                <a:solidFill>
                  <a:srgbClr val="FF0000"/>
                </a:solidFill>
              </a:rPr>
              <a:t> 2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col</a:t>
            </a:r>
            <a:r>
              <a:rPr lang="en-US" dirty="0" smtClean="0">
                <a:solidFill>
                  <a:srgbClr val="FF0000"/>
                </a:solidFill>
              </a:rPr>
              <a:t> 3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col</a:t>
            </a:r>
            <a:r>
              <a:rPr lang="en-US" dirty="0" smtClean="0">
                <a:solidFill>
                  <a:srgbClr val="FF0000"/>
                </a:solidFill>
              </a:rPr>
              <a:t> 1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295400" y="1066800"/>
          <a:ext cx="4572000" cy="49264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716" name="Equation" r:id="rId4" imgW="3276360" imgH="3530520" progId="Equation.DSMT4">
                  <p:embed/>
                </p:oleObj>
              </mc:Choice>
              <mc:Fallback>
                <p:oleObj name="Equation" r:id="rId4" imgW="3276360" imgH="353052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066800"/>
                        <a:ext cx="4572000" cy="49264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4343400" y="2667001"/>
            <a:ext cx="4219601" cy="1752600"/>
            <a:chOff x="4535052" y="2667000"/>
            <a:chExt cx="4027949" cy="2581935"/>
          </a:xfrm>
        </p:grpSpPr>
        <p:sp>
          <p:nvSpPr>
            <p:cNvPr id="13" name="Circular Arrow 12"/>
            <p:cNvSpPr/>
            <p:nvPr/>
          </p:nvSpPr>
          <p:spPr bwMode="auto">
            <a:xfrm rot="4924735">
              <a:off x="5245724" y="2632375"/>
              <a:ext cx="1905888" cy="3327232"/>
            </a:xfrm>
            <a:prstGeom prst="circular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772400" y="2667000"/>
              <a:ext cx="79060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>
                  <a:solidFill>
                    <a:srgbClr val="FF0000"/>
                  </a:solidFill>
                </a:rPr>
                <a:t>col</a:t>
              </a:r>
              <a:r>
                <a:rPr lang="en-US" dirty="0" smtClean="0">
                  <a:solidFill>
                    <a:srgbClr val="FF0000"/>
                  </a:solidFill>
                </a:rPr>
                <a:t> 2</a:t>
              </a:r>
            </a:p>
            <a:p>
              <a:r>
                <a:rPr lang="en-US" dirty="0" err="1" smtClean="0">
                  <a:solidFill>
                    <a:srgbClr val="FF0000"/>
                  </a:solidFill>
                </a:rPr>
                <a:t>col</a:t>
              </a:r>
              <a:r>
                <a:rPr lang="en-US" dirty="0" smtClean="0">
                  <a:solidFill>
                    <a:srgbClr val="FF0000"/>
                  </a:solidFill>
                </a:rPr>
                <a:t> 3</a:t>
              </a:r>
            </a:p>
            <a:p>
              <a:r>
                <a:rPr lang="en-US" dirty="0" err="1" smtClean="0">
                  <a:solidFill>
                    <a:srgbClr val="FF0000"/>
                  </a:solidFill>
                </a:rPr>
                <a:t>col</a:t>
              </a:r>
              <a:r>
                <a:rPr lang="en-US" dirty="0" smtClean="0">
                  <a:solidFill>
                    <a:srgbClr val="FF0000"/>
                  </a:solidFill>
                </a:rPr>
                <a:t> 1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53200" y="5029200"/>
            <a:ext cx="1961597" cy="1569660"/>
            <a:chOff x="6553200" y="5029200"/>
            <a:chExt cx="1961597" cy="1569660"/>
          </a:xfrm>
        </p:grpSpPr>
        <p:sp>
          <p:nvSpPr>
            <p:cNvPr id="15" name="TextBox 14"/>
            <p:cNvSpPr txBox="1"/>
            <p:nvPr/>
          </p:nvSpPr>
          <p:spPr>
            <a:xfrm>
              <a:off x="6553200" y="5029200"/>
              <a:ext cx="790601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>
                  <a:solidFill>
                    <a:srgbClr val="FF0000"/>
                  </a:solidFill>
                </a:rPr>
                <a:t>col</a:t>
              </a:r>
              <a:r>
                <a:rPr lang="en-US" dirty="0" smtClean="0">
                  <a:solidFill>
                    <a:srgbClr val="FF0000"/>
                  </a:solidFill>
                </a:rPr>
                <a:t> 2</a:t>
              </a:r>
            </a:p>
            <a:p>
              <a:r>
                <a:rPr lang="en-US" dirty="0" err="1" smtClean="0">
                  <a:solidFill>
                    <a:srgbClr val="FF0000"/>
                  </a:solidFill>
                </a:rPr>
                <a:t>col</a:t>
              </a:r>
              <a:r>
                <a:rPr lang="en-US" dirty="0" smtClean="0">
                  <a:solidFill>
                    <a:srgbClr val="FF0000"/>
                  </a:solidFill>
                </a:rPr>
                <a:t> 3</a:t>
              </a:r>
            </a:p>
            <a:p>
              <a:r>
                <a:rPr lang="en-US" dirty="0" err="1" smtClean="0">
                  <a:solidFill>
                    <a:srgbClr val="FF0000"/>
                  </a:solidFill>
                </a:rPr>
                <a:t>col</a:t>
              </a:r>
              <a:r>
                <a:rPr lang="en-US" dirty="0" smtClean="0">
                  <a:solidFill>
                    <a:srgbClr val="FF0000"/>
                  </a:solidFill>
                </a:rPr>
                <a:t> 1</a:t>
              </a:r>
            </a:p>
            <a:p>
              <a:endParaRPr 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620000" y="5029200"/>
              <a:ext cx="89479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row 3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row 1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row 2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08F9-A8EF-4EB3-9A6F-B4D4AC883763}" type="slidenum">
              <a:rPr lang="en-US"/>
              <a:pPr/>
              <a:t>58</a:t>
            </a:fld>
            <a:endParaRPr lang="en-US"/>
          </a:p>
        </p:txBody>
      </p:sp>
      <p:sp>
        <p:nvSpPr>
          <p:cNvPr id="58880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 dirty="0" smtClean="0">
                <a:solidFill>
                  <a:srgbClr val="FF0303"/>
                </a:solidFill>
                <a:latin typeface="Arial" charset="0"/>
              </a:rPr>
              <a:t>MATLAB</a:t>
            </a:r>
            <a:endParaRPr lang="en-US" sz="40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8880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838200" y="4953000"/>
            <a:ext cx="9525000" cy="1569660"/>
            <a:chOff x="838200" y="4953000"/>
            <a:chExt cx="9525000" cy="1569660"/>
          </a:xfrm>
        </p:grpSpPr>
        <p:sp>
          <p:nvSpPr>
            <p:cNvPr id="588815" name="Rectangle 15"/>
            <p:cNvSpPr>
              <a:spLocks noChangeArrowheads="1"/>
            </p:cNvSpPr>
            <p:nvPr/>
          </p:nvSpPr>
          <p:spPr bwMode="auto">
            <a:xfrm>
              <a:off x="3886200" y="4953000"/>
              <a:ext cx="6477000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 dirty="0" smtClean="0">
                  <a:solidFill>
                    <a:srgbClr val="FF0000"/>
                  </a:solidFill>
                </a:rPr>
                <a:t>[L,U,P,Q] = </a:t>
              </a:r>
              <a:r>
                <a:rPr lang="en-US" b="1" dirty="0" err="1" smtClean="0">
                  <a:solidFill>
                    <a:srgbClr val="FF0000"/>
                  </a:solidFill>
                </a:rPr>
                <a:t>lu</a:t>
              </a:r>
              <a:r>
                <a:rPr lang="en-US" b="1" dirty="0" smtClean="0">
                  <a:solidFill>
                    <a:srgbClr val="FF0000"/>
                  </a:solidFill>
                </a:rPr>
                <a:t>(A, threshold);</a:t>
              </a:r>
            </a:p>
            <a:p>
              <a:r>
                <a:rPr lang="en-US" b="1" dirty="0" smtClean="0">
                  <a:solidFill>
                    <a:srgbClr val="FF0000"/>
                  </a:solidFill>
                </a:rPr>
                <a:t>z = L\(P*b);</a:t>
              </a:r>
            </a:p>
            <a:p>
              <a:r>
                <a:rPr lang="en-US" b="1" dirty="0" smtClean="0">
                  <a:solidFill>
                    <a:srgbClr val="FF0000"/>
                  </a:solidFill>
                </a:rPr>
                <a:t>y = U\z;</a:t>
              </a:r>
            </a:p>
            <a:p>
              <a:r>
                <a:rPr lang="en-US" b="1" dirty="0" smtClean="0">
                  <a:solidFill>
                    <a:srgbClr val="FF0000"/>
                  </a:solidFill>
                </a:rPr>
                <a:t>x = Q*y;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838200" y="5029200"/>
              <a:ext cx="2438400" cy="1371600"/>
              <a:chOff x="838200" y="5029200"/>
              <a:chExt cx="2438400" cy="1371600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838200" y="5105400"/>
                <a:ext cx="19050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MATLAB</a:t>
                </a:r>
                <a:endParaRPr lang="en-US" dirty="0"/>
              </a:p>
            </p:txBody>
          </p:sp>
          <p:sp>
            <p:nvSpPr>
              <p:cNvPr id="11" name="Left Brace 10"/>
              <p:cNvSpPr/>
              <p:nvPr/>
            </p:nvSpPr>
            <p:spPr bwMode="auto">
              <a:xfrm>
                <a:off x="2819400" y="5029200"/>
                <a:ext cx="457200" cy="1371600"/>
              </a:xfrm>
              <a:prstGeom prst="leftBrace">
                <a:avLst/>
              </a:prstGeom>
              <a:solidFill>
                <a:schemeClr val="bg1"/>
              </a:solidFill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</p:grp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905000" y="1143000"/>
          <a:ext cx="4648200" cy="362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739" name="Equation" r:id="rId4" imgW="1523880" imgH="1612800" progId="Equation.DSMT4">
                  <p:embed/>
                </p:oleObj>
              </mc:Choice>
              <mc:Fallback>
                <p:oleObj name="Equation" r:id="rId4" imgW="1523880" imgH="16128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143000"/>
                        <a:ext cx="4648200" cy="3629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08F9-A8EF-4EB3-9A6F-B4D4AC883763}" type="slidenum">
              <a:rPr lang="en-US"/>
              <a:pPr/>
              <a:t>59</a:t>
            </a:fld>
            <a:endParaRPr lang="en-US"/>
          </a:p>
        </p:txBody>
      </p:sp>
      <p:sp>
        <p:nvSpPr>
          <p:cNvPr id="58880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FF0303"/>
                </a:solidFill>
                <a:latin typeface="Arial" charset="0"/>
              </a:rPr>
              <a:t>Permutation Matrices</a:t>
            </a:r>
            <a:endParaRPr lang="en-US" sz="28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8880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600200" y="2590800"/>
          <a:ext cx="4624388" cy="294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1059" name="Equation" r:id="rId4" imgW="3314520" imgH="2108160" progId="Equation.DSMT4">
                  <p:embed/>
                </p:oleObj>
              </mc:Choice>
              <mc:Fallback>
                <p:oleObj name="Equation" r:id="rId4" imgW="3314520" imgH="210816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2590800"/>
                        <a:ext cx="4624388" cy="2941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81000" y="1295400"/>
            <a:ext cx="632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Permutation matrices are Orthogonal (prove it !)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08F9-A8EF-4EB3-9A6F-B4D4AC883763}" type="slidenum">
              <a:rPr lang="en-US"/>
              <a:pPr/>
              <a:t>60</a:t>
            </a:fld>
            <a:endParaRPr lang="en-US"/>
          </a:p>
        </p:txBody>
      </p:sp>
      <p:sp>
        <p:nvSpPr>
          <p:cNvPr id="58880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FF0303"/>
                </a:solidFill>
                <a:latin typeface="Arial" charset="0"/>
              </a:rPr>
              <a:t>Permutation Matrices</a:t>
            </a:r>
            <a:endParaRPr lang="en-US" sz="28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8880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2354263" y="1758950"/>
          <a:ext cx="3117850" cy="460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4067" name="Equation" r:id="rId4" imgW="2234880" imgH="3301920" progId="Equation.DSMT4">
                  <p:embed/>
                </p:oleObj>
              </mc:Choice>
              <mc:Fallback>
                <p:oleObj name="Equation" r:id="rId4" imgW="2234880" imgH="330192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4263" y="1758950"/>
                        <a:ext cx="3117850" cy="4606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81000" y="1295400"/>
            <a:ext cx="632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533400"/>
            <a:ext cx="82296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solidFill>
                  <a:prstClr val="black"/>
                </a:solidFill>
                <a:latin typeface="Calibri"/>
              </a:rPr>
              <a:t>3) Orthogonal Vectors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Two vectors are orthogonal if their inner product is equal to zero.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Examples: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133600" y="2590800"/>
          <a:ext cx="4339244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8227" name="Equation" r:id="rId4" imgW="2743200" imgH="1396800" progId="Equation.DSMT4">
                  <p:embed/>
                </p:oleObj>
              </mc:Choice>
              <mc:Fallback>
                <p:oleObj name="Equation" r:id="rId4" imgW="2743200" imgH="13968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590800"/>
                        <a:ext cx="4339244" cy="220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914400"/>
            <a:ext cx="80772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solidFill>
                  <a:prstClr val="black"/>
                </a:solidFill>
                <a:latin typeface="Calibri"/>
              </a:rPr>
              <a:t>4) </a:t>
            </a:r>
            <a:r>
              <a:rPr lang="en-US" sz="2800" dirty="0" err="1" smtClean="0">
                <a:solidFill>
                  <a:prstClr val="black"/>
                </a:solidFill>
                <a:latin typeface="Calibri"/>
              </a:rPr>
              <a:t>Orthonormal</a:t>
            </a:r>
            <a:r>
              <a:rPr lang="en-US" sz="2800" dirty="0" smtClean="0">
                <a:solidFill>
                  <a:prstClr val="black"/>
                </a:solidFill>
                <a:latin typeface="Calibri"/>
              </a:rPr>
              <a:t> set of Vectors: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An orthogonal set in which the norm-2 of each vector=1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Examples: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914400" y="2590800"/>
          <a:ext cx="7117169" cy="257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9251" name="Equation" r:id="rId4" imgW="4533840" imgH="1638000" progId="Equation.DSMT4">
                  <p:embed/>
                </p:oleObj>
              </mc:Choice>
              <mc:Fallback>
                <p:oleObj name="Equation" r:id="rId4" imgW="4533840" imgH="16380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590800"/>
                        <a:ext cx="7117169" cy="257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52400"/>
            <a:ext cx="85344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solidFill>
                  <a:prstClr val="black"/>
                </a:solidFill>
                <a:latin typeface="Calibri"/>
              </a:rPr>
              <a:t>5) Orthogonal Matrices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A real matrix Q is said to be orthogonal if and only if its column vectors form an </a:t>
            </a:r>
            <a:r>
              <a:rPr lang="en-US" sz="1800" dirty="0" err="1" smtClean="0">
                <a:solidFill>
                  <a:prstClr val="black"/>
                </a:solidFill>
                <a:latin typeface="Calibri"/>
              </a:rPr>
              <a:t>orthonormal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 set.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Examples: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133600" y="2590800"/>
          <a:ext cx="5582414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301" name="Equation" r:id="rId4" imgW="3886200" imgH="1803240" progId="Equation.DSMT4">
                  <p:embed/>
                </p:oleObj>
              </mc:Choice>
              <mc:Fallback>
                <p:oleObj name="Equation" r:id="rId4" imgW="3886200" imgH="18032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590800"/>
                        <a:ext cx="5582414" cy="2590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4800" y="5181600"/>
            <a:ext cx="853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If Q is </a:t>
            </a:r>
            <a:r>
              <a:rPr lang="en-US" sz="1800" b="1" u="sng" dirty="0" smtClean="0">
                <a:solidFill>
                  <a:srgbClr val="FF0000"/>
                </a:solidFill>
                <a:latin typeface="Calibri"/>
              </a:rPr>
              <a:t>square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 orthogonal matrix then</a:t>
            </a: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971800" y="5638800"/>
          <a:ext cx="20574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302" name="Equation" r:id="rId6" imgW="965160" imgH="482400" progId="Equation.DSMT4">
                  <p:embed/>
                </p:oleObj>
              </mc:Choice>
              <mc:Fallback>
                <p:oleObj name="Equation" r:id="rId6" imgW="965160" imgH="4824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5638800"/>
                        <a:ext cx="20574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505200" y="1371600"/>
          <a:ext cx="17780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1303" name="Equation" r:id="rId8" imgW="533160" imgH="228600" progId="Equation.DSMT4">
                  <p:embed/>
                </p:oleObj>
              </mc:Choice>
              <mc:Fallback>
                <p:oleObj name="Equation" r:id="rId8" imgW="53316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1371600"/>
                        <a:ext cx="1778000" cy="76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3200400" y="1219200"/>
            <a:ext cx="2514600" cy="1295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533400"/>
            <a:ext cx="2895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3200" dirty="0" smtClean="0">
                <a:solidFill>
                  <a:prstClr val="black"/>
                </a:solidFill>
                <a:latin typeface="Calibri"/>
              </a:rPr>
              <a:t>Example: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600200" y="1676400"/>
          <a:ext cx="4267200" cy="358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347" name="Equation" r:id="rId4" imgW="2692080" imgH="2260440" progId="Equation.DSMT4">
                  <p:embed/>
                </p:oleObj>
              </mc:Choice>
              <mc:Fallback>
                <p:oleObj name="Equation" r:id="rId4" imgW="2692080" imgH="22604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1676400"/>
                        <a:ext cx="4267200" cy="3582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E6EC3-2DC6-45F9-9E6A-B25C8C27F0F2}" type="slidenum">
              <a:rPr lang="en-US"/>
              <a:pPr/>
              <a:t>65</a:t>
            </a:fld>
            <a:endParaRPr lang="en-US"/>
          </a:p>
        </p:txBody>
      </p:sp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4772" name="Text Box 4"/>
          <p:cNvSpPr txBox="1">
            <a:spLocks noChangeArrowheads="1"/>
          </p:cNvSpPr>
          <p:nvPr/>
        </p:nvSpPr>
        <p:spPr bwMode="auto">
          <a:xfrm>
            <a:off x="779463" y="1346200"/>
            <a:ext cx="3062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u="sng">
                <a:latin typeface="Arial" charset="0"/>
              </a:rPr>
              <a:t>Computer precision</a:t>
            </a:r>
          </a:p>
        </p:txBody>
      </p:sp>
      <p:sp>
        <p:nvSpPr>
          <p:cNvPr id="544773" name="Text Box 5"/>
          <p:cNvSpPr txBox="1">
            <a:spLocks noChangeArrowheads="1"/>
          </p:cNvSpPr>
          <p:nvPr/>
        </p:nvSpPr>
        <p:spPr bwMode="auto">
          <a:xfrm>
            <a:off x="1412875" y="1952625"/>
            <a:ext cx="6121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</a:rPr>
              <a:t>Floating point numbers are stored as a sign, a number and an exponent: </a:t>
            </a:r>
          </a:p>
        </p:txBody>
      </p:sp>
      <p:graphicFrame>
        <p:nvGraphicFramePr>
          <p:cNvPr id="544774" name="Object 6"/>
          <p:cNvGraphicFramePr>
            <a:graphicFrameLocks noChangeAspect="1"/>
          </p:cNvGraphicFramePr>
          <p:nvPr/>
        </p:nvGraphicFramePr>
        <p:xfrm>
          <a:off x="2540000" y="3003550"/>
          <a:ext cx="2574925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775" name="Equation" r:id="rId4" imgW="799920" imgH="203040" progId="Equation.3">
                  <p:embed/>
                </p:oleObj>
              </mc:Choice>
              <mc:Fallback>
                <p:oleObj name="Equation" r:id="rId4" imgW="799920" imgH="203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0" y="3003550"/>
                        <a:ext cx="2574925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4775" name="Line 7"/>
          <p:cNvSpPr>
            <a:spLocks noChangeShapeType="1"/>
          </p:cNvSpPr>
          <p:nvPr/>
        </p:nvSpPr>
        <p:spPr bwMode="auto">
          <a:xfrm flipV="1">
            <a:off x="2208213" y="3614738"/>
            <a:ext cx="393700" cy="2111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44776" name="Text Box 8"/>
          <p:cNvSpPr txBox="1">
            <a:spLocks noChangeArrowheads="1"/>
          </p:cNvSpPr>
          <p:nvPr/>
        </p:nvSpPr>
        <p:spPr bwMode="auto">
          <a:xfrm>
            <a:off x="1593850" y="3865563"/>
            <a:ext cx="901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</a:rPr>
              <a:t>Sign</a:t>
            </a:r>
          </a:p>
        </p:txBody>
      </p:sp>
      <p:sp>
        <p:nvSpPr>
          <p:cNvPr id="544777" name="AutoShape 9"/>
          <p:cNvSpPr>
            <a:spLocks/>
          </p:cNvSpPr>
          <p:nvPr/>
        </p:nvSpPr>
        <p:spPr bwMode="auto">
          <a:xfrm rot="5400000">
            <a:off x="3581400" y="3424238"/>
            <a:ext cx="280987" cy="604838"/>
          </a:xfrm>
          <a:prstGeom prst="rightBrace">
            <a:avLst>
              <a:gd name="adj1" fmla="val 17938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4778" name="Line 10"/>
          <p:cNvSpPr>
            <a:spLocks noChangeShapeType="1"/>
          </p:cNvSpPr>
          <p:nvPr/>
        </p:nvSpPr>
        <p:spPr bwMode="auto">
          <a:xfrm flipH="1" flipV="1">
            <a:off x="3825875" y="3897313"/>
            <a:ext cx="211138" cy="238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44779" name="Text Box 11"/>
          <p:cNvSpPr txBox="1">
            <a:spLocks noChangeArrowheads="1"/>
          </p:cNvSpPr>
          <p:nvPr/>
        </p:nvSpPr>
        <p:spPr bwMode="auto">
          <a:xfrm>
            <a:off x="3760788" y="4146550"/>
            <a:ext cx="37020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</a:rPr>
              <a:t>Number (limited number of significant digits)</a:t>
            </a:r>
          </a:p>
        </p:txBody>
      </p:sp>
      <p:sp>
        <p:nvSpPr>
          <p:cNvPr id="544780" name="Line 12"/>
          <p:cNvSpPr>
            <a:spLocks noChangeShapeType="1"/>
          </p:cNvSpPr>
          <p:nvPr/>
        </p:nvSpPr>
        <p:spPr bwMode="auto">
          <a:xfrm>
            <a:off x="5035550" y="3292475"/>
            <a:ext cx="254000" cy="223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44781" name="Text Box 13"/>
          <p:cNvSpPr txBox="1">
            <a:spLocks noChangeArrowheads="1"/>
          </p:cNvSpPr>
          <p:nvPr/>
        </p:nvSpPr>
        <p:spPr bwMode="auto">
          <a:xfrm>
            <a:off x="5265738" y="3303588"/>
            <a:ext cx="168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</a:rPr>
              <a:t>Exponent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4102-8A9C-416E-8B64-A489D3E21D4F}" type="slidenum">
              <a:rPr lang="en-US"/>
              <a:pPr/>
              <a:t>66</a:t>
            </a:fld>
            <a:endParaRPr lang="en-US"/>
          </a:p>
        </p:txBody>
      </p:sp>
      <p:sp>
        <p:nvSpPr>
          <p:cNvPr id="546818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46819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6820" name="Text Box 4"/>
          <p:cNvSpPr txBox="1">
            <a:spLocks noChangeArrowheads="1"/>
          </p:cNvSpPr>
          <p:nvPr/>
        </p:nvSpPr>
        <p:spPr bwMode="auto">
          <a:xfrm>
            <a:off x="779463" y="1346200"/>
            <a:ext cx="3062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u="sng">
                <a:latin typeface="Arial" charset="0"/>
              </a:rPr>
              <a:t>Computer precision</a:t>
            </a:r>
          </a:p>
        </p:txBody>
      </p:sp>
      <p:sp>
        <p:nvSpPr>
          <p:cNvPr id="546821" name="Text Box 5"/>
          <p:cNvSpPr txBox="1">
            <a:spLocks noChangeArrowheads="1"/>
          </p:cNvSpPr>
          <p:nvPr/>
        </p:nvSpPr>
        <p:spPr bwMode="auto">
          <a:xfrm>
            <a:off x="1412875" y="1952625"/>
            <a:ext cx="657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</a:rPr>
              <a:t>Assume we have only space for three numbers</a:t>
            </a:r>
          </a:p>
        </p:txBody>
      </p:sp>
      <p:graphicFrame>
        <p:nvGraphicFramePr>
          <p:cNvPr id="546822" name="Object 6"/>
          <p:cNvGraphicFramePr>
            <a:graphicFrameLocks noChangeAspect="1"/>
          </p:cNvGraphicFramePr>
          <p:nvPr/>
        </p:nvGraphicFramePr>
        <p:xfrm>
          <a:off x="2541588" y="3862388"/>
          <a:ext cx="2206625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6824" name="Equation" r:id="rId4" imgW="685800" imgH="203040" progId="Equation.3">
                  <p:embed/>
                </p:oleObj>
              </mc:Choice>
              <mc:Fallback>
                <p:oleObj name="Equation" r:id="rId4" imgW="685800" imgH="203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1588" y="3862388"/>
                        <a:ext cx="2206625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6823" name="Object 7"/>
          <p:cNvGraphicFramePr>
            <a:graphicFrameLocks noChangeAspect="1"/>
          </p:cNvGraphicFramePr>
          <p:nvPr/>
        </p:nvGraphicFramePr>
        <p:xfrm>
          <a:off x="2620963" y="2705100"/>
          <a:ext cx="1881187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6825" name="Equation" r:id="rId6" imgW="583920" imgH="177480" progId="Equation.3">
                  <p:embed/>
                </p:oleObj>
              </mc:Choice>
              <mc:Fallback>
                <p:oleObj name="Equation" r:id="rId6" imgW="58392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0963" y="2705100"/>
                        <a:ext cx="1881187" cy="573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6824" name="AutoShape 8"/>
          <p:cNvSpPr>
            <a:spLocks noChangeArrowheads="1"/>
          </p:cNvSpPr>
          <p:nvPr/>
        </p:nvSpPr>
        <p:spPr bwMode="auto">
          <a:xfrm>
            <a:off x="3403600" y="3390900"/>
            <a:ext cx="323850" cy="477838"/>
          </a:xfrm>
          <a:prstGeom prst="downArrow">
            <a:avLst>
              <a:gd name="adj1" fmla="val 50000"/>
              <a:gd name="adj2" fmla="val 3688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46825" name="Text Box 9"/>
          <p:cNvSpPr txBox="1">
            <a:spLocks noChangeArrowheads="1"/>
          </p:cNvSpPr>
          <p:nvPr/>
        </p:nvSpPr>
        <p:spPr bwMode="auto">
          <a:xfrm>
            <a:off x="906463" y="4921250"/>
            <a:ext cx="657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  <a:sym typeface="Wingdings" pitchFamily="2" charset="2"/>
              </a:rPr>
              <a:t> We loose 4 significant digits</a:t>
            </a:r>
            <a:endParaRPr lang="en-US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35348-FDF6-4298-AAB6-951C713E6A44}" type="slidenum">
              <a:rPr lang="en-US"/>
              <a:pPr/>
              <a:t>67</a:t>
            </a:fld>
            <a:endParaRPr lang="en-US"/>
          </a:p>
        </p:txBody>
      </p:sp>
      <p:sp>
        <p:nvSpPr>
          <p:cNvPr id="548866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48867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8868" name="Text Box 4"/>
          <p:cNvSpPr txBox="1">
            <a:spLocks noChangeArrowheads="1"/>
          </p:cNvSpPr>
          <p:nvPr/>
        </p:nvSpPr>
        <p:spPr bwMode="auto">
          <a:xfrm>
            <a:off x="344488" y="1249363"/>
            <a:ext cx="8443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latin typeface="Arial" charset="0"/>
              </a:rPr>
              <a:t>Perform the addition (can only store three numbers):</a:t>
            </a:r>
          </a:p>
        </p:txBody>
      </p:sp>
      <p:graphicFrame>
        <p:nvGraphicFramePr>
          <p:cNvPr id="548869" name="Object 5"/>
          <p:cNvGraphicFramePr>
            <a:graphicFrameLocks noChangeAspect="1"/>
          </p:cNvGraphicFramePr>
          <p:nvPr/>
        </p:nvGraphicFramePr>
        <p:xfrm>
          <a:off x="542925" y="2554288"/>
          <a:ext cx="2206625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0" name="Equation" r:id="rId4" imgW="685800" imgH="203040" progId="Equation.3">
                  <p:embed/>
                </p:oleObj>
              </mc:Choice>
              <mc:Fallback>
                <p:oleObj name="Equation" r:id="rId4" imgW="685800" imgH="2030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" y="2554288"/>
                        <a:ext cx="2206625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8870" name="Object 6"/>
          <p:cNvGraphicFramePr>
            <a:graphicFrameLocks noChangeAspect="1"/>
          </p:cNvGraphicFramePr>
          <p:nvPr/>
        </p:nvGraphicFramePr>
        <p:xfrm>
          <a:off x="1174750" y="1789113"/>
          <a:ext cx="5108575" cy="573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1" name="Equation" r:id="rId6" imgW="1587240" imgH="177480" progId="Equation.3">
                  <p:embed/>
                </p:oleObj>
              </mc:Choice>
              <mc:Fallback>
                <p:oleObj name="Equation" r:id="rId6" imgW="158724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4750" y="1789113"/>
                        <a:ext cx="5108575" cy="573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8871" name="Object 7"/>
          <p:cNvGraphicFramePr>
            <a:graphicFrameLocks noChangeAspect="1"/>
          </p:cNvGraphicFramePr>
          <p:nvPr/>
        </p:nvGraphicFramePr>
        <p:xfrm>
          <a:off x="647700" y="3103563"/>
          <a:ext cx="208280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2" name="Equation" r:id="rId8" imgW="647640" imgH="203040" progId="Equation.3">
                  <p:embed/>
                </p:oleObj>
              </mc:Choice>
              <mc:Fallback>
                <p:oleObj name="Equation" r:id="rId8" imgW="647640" imgH="2030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" y="3103563"/>
                        <a:ext cx="2082800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8872" name="AutoShape 8"/>
          <p:cNvSpPr>
            <a:spLocks/>
          </p:cNvSpPr>
          <p:nvPr/>
        </p:nvSpPr>
        <p:spPr bwMode="auto">
          <a:xfrm>
            <a:off x="2743200" y="2644775"/>
            <a:ext cx="266700" cy="969963"/>
          </a:xfrm>
          <a:prstGeom prst="rightBrace">
            <a:avLst>
              <a:gd name="adj1" fmla="val 3030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73" name="AutoShape 9"/>
          <p:cNvSpPr>
            <a:spLocks noChangeArrowheads="1"/>
          </p:cNvSpPr>
          <p:nvPr/>
        </p:nvSpPr>
        <p:spPr bwMode="auto">
          <a:xfrm>
            <a:off x="3235325" y="2997200"/>
            <a:ext cx="492125" cy="322263"/>
          </a:xfrm>
          <a:prstGeom prst="rightArrow">
            <a:avLst>
              <a:gd name="adj1" fmla="val 50000"/>
              <a:gd name="adj2" fmla="val 3817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8874" name="Object 10"/>
          <p:cNvGraphicFramePr>
            <a:graphicFrameLocks noChangeAspect="1"/>
          </p:cNvGraphicFramePr>
          <p:nvPr/>
        </p:nvGraphicFramePr>
        <p:xfrm>
          <a:off x="3890963" y="2806700"/>
          <a:ext cx="2206625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3" name="Equation" r:id="rId10" imgW="685800" imgH="203040" progId="Equation.3">
                  <p:embed/>
                </p:oleObj>
              </mc:Choice>
              <mc:Fallback>
                <p:oleObj name="Equation" r:id="rId10" imgW="685800" imgH="2030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0963" y="2806700"/>
                        <a:ext cx="2206625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8875" name="Object 11"/>
          <p:cNvGraphicFramePr>
            <a:graphicFrameLocks noChangeAspect="1"/>
          </p:cNvGraphicFramePr>
          <p:nvPr/>
        </p:nvGraphicFramePr>
        <p:xfrm>
          <a:off x="790575" y="4032250"/>
          <a:ext cx="171450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4" name="Equation" r:id="rId11" imgW="533160" imgH="203040" progId="Equation.3">
                  <p:embed/>
                </p:oleObj>
              </mc:Choice>
              <mc:Fallback>
                <p:oleObj name="Equation" r:id="rId11" imgW="533160" imgH="2030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575" y="4032250"/>
                        <a:ext cx="1714500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8876" name="Line 12"/>
          <p:cNvSpPr>
            <a:spLocks noChangeShapeType="1"/>
          </p:cNvSpPr>
          <p:nvPr/>
        </p:nvSpPr>
        <p:spPr bwMode="auto">
          <a:xfrm flipH="1">
            <a:off x="6724650" y="2870200"/>
            <a:ext cx="703263" cy="56197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548877" name="Line 13"/>
          <p:cNvSpPr>
            <a:spLocks noChangeShapeType="1"/>
          </p:cNvSpPr>
          <p:nvPr/>
        </p:nvSpPr>
        <p:spPr bwMode="auto">
          <a:xfrm>
            <a:off x="6711950" y="2870200"/>
            <a:ext cx="703263" cy="56197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548878" name="Object 14"/>
          <p:cNvGraphicFramePr>
            <a:graphicFrameLocks noChangeAspect="1"/>
          </p:cNvGraphicFramePr>
          <p:nvPr/>
        </p:nvGraphicFramePr>
        <p:xfrm>
          <a:off x="608013" y="4608513"/>
          <a:ext cx="2081212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5" name="Equation" r:id="rId13" imgW="647640" imgH="203040" progId="Equation.3">
                  <p:embed/>
                </p:oleObj>
              </mc:Choice>
              <mc:Fallback>
                <p:oleObj name="Equation" r:id="rId13" imgW="647640" imgH="2030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3" y="4608513"/>
                        <a:ext cx="2081212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8879" name="AutoShape 15"/>
          <p:cNvSpPr>
            <a:spLocks/>
          </p:cNvSpPr>
          <p:nvPr/>
        </p:nvSpPr>
        <p:spPr bwMode="auto">
          <a:xfrm>
            <a:off x="2743200" y="4165600"/>
            <a:ext cx="266700" cy="969963"/>
          </a:xfrm>
          <a:prstGeom prst="rightBrace">
            <a:avLst>
              <a:gd name="adj1" fmla="val 3030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80" name="AutoShape 16"/>
          <p:cNvSpPr>
            <a:spLocks noChangeArrowheads="1"/>
          </p:cNvSpPr>
          <p:nvPr/>
        </p:nvSpPr>
        <p:spPr bwMode="auto">
          <a:xfrm>
            <a:off x="3179763" y="4487863"/>
            <a:ext cx="492125" cy="322262"/>
          </a:xfrm>
          <a:prstGeom prst="rightArrow">
            <a:avLst>
              <a:gd name="adj1" fmla="val 50000"/>
              <a:gd name="adj2" fmla="val 3817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8881" name="Object 17"/>
          <p:cNvGraphicFramePr>
            <a:graphicFrameLocks noChangeAspect="1"/>
          </p:cNvGraphicFramePr>
          <p:nvPr/>
        </p:nvGraphicFramePr>
        <p:xfrm>
          <a:off x="3730625" y="4003675"/>
          <a:ext cx="171450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6" name="Equation" r:id="rId15" imgW="533160" imgH="203040" progId="Equation.3">
                  <p:embed/>
                </p:oleObj>
              </mc:Choice>
              <mc:Fallback>
                <p:oleObj name="Equation" r:id="rId15" imgW="533160" imgH="2030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625" y="4003675"/>
                        <a:ext cx="1714500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8882" name="Object 18"/>
          <p:cNvGraphicFramePr>
            <a:graphicFrameLocks noChangeAspect="1"/>
          </p:cNvGraphicFramePr>
          <p:nvPr/>
        </p:nvGraphicFramePr>
        <p:xfrm>
          <a:off x="3617913" y="4622800"/>
          <a:ext cx="2081212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7" name="Equation" r:id="rId17" imgW="647640" imgH="203040" progId="Equation.3">
                  <p:embed/>
                </p:oleObj>
              </mc:Choice>
              <mc:Fallback>
                <p:oleObj name="Equation" r:id="rId17" imgW="647640" imgH="2030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7913" y="4622800"/>
                        <a:ext cx="2081212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8883" name="AutoShape 19"/>
          <p:cNvSpPr>
            <a:spLocks/>
          </p:cNvSpPr>
          <p:nvPr/>
        </p:nvSpPr>
        <p:spPr bwMode="auto">
          <a:xfrm>
            <a:off x="5795963" y="4165600"/>
            <a:ext cx="266700" cy="969963"/>
          </a:xfrm>
          <a:prstGeom prst="rightBrace">
            <a:avLst>
              <a:gd name="adj1" fmla="val 3030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8884" name="Object 20"/>
          <p:cNvGraphicFramePr>
            <a:graphicFrameLocks noChangeAspect="1"/>
          </p:cNvGraphicFramePr>
          <p:nvPr/>
        </p:nvGraphicFramePr>
        <p:xfrm>
          <a:off x="6232525" y="4313238"/>
          <a:ext cx="200025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8" name="Equation" r:id="rId18" imgW="622080" imgH="203040" progId="Equation.3">
                  <p:embed/>
                </p:oleObj>
              </mc:Choice>
              <mc:Fallback>
                <p:oleObj name="Equation" r:id="rId18" imgW="622080" imgH="20304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2525" y="4313238"/>
                        <a:ext cx="2000250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8885" name="Object 21"/>
          <p:cNvGraphicFramePr>
            <a:graphicFrameLocks noChangeAspect="1"/>
          </p:cNvGraphicFramePr>
          <p:nvPr/>
        </p:nvGraphicFramePr>
        <p:xfrm>
          <a:off x="542925" y="5410200"/>
          <a:ext cx="2206625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9" name="Equation" r:id="rId20" imgW="685800" imgH="203040" progId="Equation.3">
                  <p:embed/>
                </p:oleObj>
              </mc:Choice>
              <mc:Fallback>
                <p:oleObj name="Equation" r:id="rId20" imgW="685800" imgH="20304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" y="5410200"/>
                        <a:ext cx="2206625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8886" name="Object 22"/>
          <p:cNvGraphicFramePr>
            <a:graphicFrameLocks noChangeAspect="1"/>
          </p:cNvGraphicFramePr>
          <p:nvPr/>
        </p:nvGraphicFramePr>
        <p:xfrm>
          <a:off x="504825" y="5959475"/>
          <a:ext cx="236855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900" name="Equation" r:id="rId21" imgW="736560" imgH="203040" progId="Equation.3">
                  <p:embed/>
                </p:oleObj>
              </mc:Choice>
              <mc:Fallback>
                <p:oleObj name="Equation" r:id="rId21" imgW="736560" imgH="2030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825" y="5959475"/>
                        <a:ext cx="2368550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8887" name="AutoShape 23"/>
          <p:cNvSpPr>
            <a:spLocks/>
          </p:cNvSpPr>
          <p:nvPr/>
        </p:nvSpPr>
        <p:spPr bwMode="auto">
          <a:xfrm>
            <a:off x="2743200" y="5500688"/>
            <a:ext cx="266700" cy="969962"/>
          </a:xfrm>
          <a:prstGeom prst="rightBrace">
            <a:avLst>
              <a:gd name="adj1" fmla="val 3030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88" name="AutoShape 24"/>
          <p:cNvSpPr>
            <a:spLocks noChangeArrowheads="1"/>
          </p:cNvSpPr>
          <p:nvPr/>
        </p:nvSpPr>
        <p:spPr bwMode="auto">
          <a:xfrm>
            <a:off x="3179763" y="5838825"/>
            <a:ext cx="492125" cy="322263"/>
          </a:xfrm>
          <a:prstGeom prst="rightArrow">
            <a:avLst>
              <a:gd name="adj1" fmla="val 50000"/>
              <a:gd name="adj2" fmla="val 3817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8889" name="Object 25"/>
          <p:cNvGraphicFramePr>
            <a:graphicFrameLocks noChangeAspect="1"/>
          </p:cNvGraphicFramePr>
          <p:nvPr/>
        </p:nvGraphicFramePr>
        <p:xfrm>
          <a:off x="3870325" y="5676900"/>
          <a:ext cx="224790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901" name="Equation" r:id="rId23" imgW="698400" imgH="203040" progId="Equation.3">
                  <p:embed/>
                </p:oleObj>
              </mc:Choice>
              <mc:Fallback>
                <p:oleObj name="Equation" r:id="rId23" imgW="698400" imgH="203040" progId="Equation.3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0325" y="5676900"/>
                        <a:ext cx="2247900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532DA-756D-4E17-9E90-82FE76878F66}" type="slidenum">
              <a:rPr lang="en-US"/>
              <a:pPr/>
              <a:t>68</a:t>
            </a:fld>
            <a:endParaRPr lang="en-US"/>
          </a:p>
        </p:txBody>
      </p:sp>
      <p:sp>
        <p:nvSpPr>
          <p:cNvPr id="550914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50915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0916" name="Text Box 4"/>
          <p:cNvSpPr txBox="1">
            <a:spLocks noChangeArrowheads="1"/>
          </p:cNvSpPr>
          <p:nvPr/>
        </p:nvSpPr>
        <p:spPr bwMode="auto">
          <a:xfrm>
            <a:off x="1103313" y="1968500"/>
            <a:ext cx="69500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>
                <a:latin typeface="Arial" charset="0"/>
              </a:rPr>
              <a:t>Be careful adding or subtracting large and small numbers.</a:t>
            </a:r>
          </a:p>
          <a:p>
            <a:pPr marL="457200" indent="-457200">
              <a:buFontTx/>
              <a:buAutoNum type="arabicPeriod"/>
            </a:pPr>
            <a:r>
              <a:rPr lang="en-US">
                <a:latin typeface="Arial" charset="0"/>
              </a:rPr>
              <a:t>Be careful with large or small multipliers/divisors.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D678-B2A0-4230-B25D-0C6F88E86513}" type="slidenum">
              <a:rPr lang="en-US"/>
              <a:pPr/>
              <a:t>69</a:t>
            </a:fld>
            <a:endParaRPr lang="en-US"/>
          </a:p>
        </p:txBody>
      </p:sp>
      <p:sp>
        <p:nvSpPr>
          <p:cNvPr id="55296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5296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2964" name="Text Box 4"/>
          <p:cNvSpPr txBox="1">
            <a:spLocks noChangeArrowheads="1"/>
          </p:cNvSpPr>
          <p:nvPr/>
        </p:nvSpPr>
        <p:spPr bwMode="auto">
          <a:xfrm>
            <a:off x="766763" y="1220788"/>
            <a:ext cx="1455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Example:</a:t>
            </a:r>
          </a:p>
        </p:txBody>
      </p:sp>
      <p:graphicFrame>
        <p:nvGraphicFramePr>
          <p:cNvPr id="552965" name="Object 5"/>
          <p:cNvGraphicFramePr>
            <a:graphicFrameLocks noChangeAspect="1"/>
          </p:cNvGraphicFramePr>
          <p:nvPr/>
        </p:nvGraphicFramePr>
        <p:xfrm>
          <a:off x="2206625" y="1752600"/>
          <a:ext cx="2805113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73" name="Equation" r:id="rId4" imgW="1244520" imgH="482400" progId="Equation.3">
                  <p:embed/>
                </p:oleObj>
              </mc:Choice>
              <mc:Fallback>
                <p:oleObj name="Equation" r:id="rId4" imgW="1244520" imgH="482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6625" y="1752600"/>
                        <a:ext cx="2805113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2966" name="Text Box 6"/>
          <p:cNvSpPr txBox="1">
            <a:spLocks noChangeArrowheads="1"/>
          </p:cNvSpPr>
          <p:nvPr/>
        </p:nvSpPr>
        <p:spPr bwMode="auto">
          <a:xfrm>
            <a:off x="725488" y="3035300"/>
            <a:ext cx="2166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Exact solution:</a:t>
            </a:r>
          </a:p>
        </p:txBody>
      </p:sp>
      <p:graphicFrame>
        <p:nvGraphicFramePr>
          <p:cNvPr id="552967" name="Object 7"/>
          <p:cNvGraphicFramePr>
            <a:graphicFrameLocks noChangeAspect="1"/>
          </p:cNvGraphicFramePr>
          <p:nvPr/>
        </p:nvGraphicFramePr>
        <p:xfrm>
          <a:off x="1247775" y="3594100"/>
          <a:ext cx="1401763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74" name="Equation" r:id="rId6" imgW="622080" imgH="482400" progId="Equation.3">
                  <p:embed/>
                </p:oleObj>
              </mc:Choice>
              <mc:Fallback>
                <p:oleObj name="Equation" r:id="rId6" imgW="622080" imgH="4824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7775" y="3594100"/>
                        <a:ext cx="1401763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2968" name="AutoShape 8"/>
          <p:cNvSpPr>
            <a:spLocks noChangeArrowheads="1"/>
          </p:cNvSpPr>
          <p:nvPr/>
        </p:nvSpPr>
        <p:spPr bwMode="auto">
          <a:xfrm>
            <a:off x="2798763" y="3967163"/>
            <a:ext cx="407987" cy="225425"/>
          </a:xfrm>
          <a:prstGeom prst="rightArrow">
            <a:avLst>
              <a:gd name="adj1" fmla="val 50000"/>
              <a:gd name="adj2" fmla="val 4524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52969" name="Object 9"/>
          <p:cNvGraphicFramePr>
            <a:graphicFrameLocks noChangeAspect="1"/>
          </p:cNvGraphicFramePr>
          <p:nvPr/>
        </p:nvGraphicFramePr>
        <p:xfrm>
          <a:off x="3611563" y="3594100"/>
          <a:ext cx="1401762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75" name="Equation" r:id="rId8" imgW="622080" imgH="482400" progId="Equation.3">
                  <p:embed/>
                </p:oleObj>
              </mc:Choice>
              <mc:Fallback>
                <p:oleObj name="Equation" r:id="rId8" imgW="622080" imgH="4824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94100"/>
                        <a:ext cx="1401762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2970" name="AutoShape 10"/>
          <p:cNvSpPr>
            <a:spLocks noChangeArrowheads="1"/>
          </p:cNvSpPr>
          <p:nvPr/>
        </p:nvSpPr>
        <p:spPr bwMode="auto">
          <a:xfrm>
            <a:off x="5302250" y="3967163"/>
            <a:ext cx="407988" cy="225425"/>
          </a:xfrm>
          <a:prstGeom prst="rightArrow">
            <a:avLst>
              <a:gd name="adj1" fmla="val 50000"/>
              <a:gd name="adj2" fmla="val 4524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52971" name="Object 11"/>
          <p:cNvGraphicFramePr>
            <a:graphicFrameLocks noChangeAspect="1"/>
          </p:cNvGraphicFramePr>
          <p:nvPr/>
        </p:nvGraphicFramePr>
        <p:xfrm>
          <a:off x="5715000" y="3594100"/>
          <a:ext cx="2203450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76" name="Equation" r:id="rId10" imgW="977760" imgH="482400" progId="Equation.3">
                  <p:embed/>
                </p:oleObj>
              </mc:Choice>
              <mc:Fallback>
                <p:oleObj name="Equation" r:id="rId10" imgW="977760" imgH="4824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3594100"/>
                        <a:ext cx="2203450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2972" name="Object 12"/>
          <p:cNvGraphicFramePr>
            <a:graphicFrameLocks noChangeAspect="1"/>
          </p:cNvGraphicFramePr>
          <p:nvPr/>
        </p:nvGraphicFramePr>
        <p:xfrm>
          <a:off x="1119188" y="5041900"/>
          <a:ext cx="5092700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77" name="Equation" r:id="rId12" imgW="2260440" imgH="482400" progId="Equation.3">
                  <p:embed/>
                </p:oleObj>
              </mc:Choice>
              <mc:Fallback>
                <p:oleObj name="Equation" r:id="rId12" imgW="2260440" imgH="4824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9188" y="5041900"/>
                        <a:ext cx="5092700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024EB-5C22-42C9-A845-1D179E38CA5F}" type="slidenum">
              <a:rPr lang="en-US"/>
              <a:pPr/>
              <a:t>70</a:t>
            </a:fld>
            <a:endParaRPr lang="en-US"/>
          </a:p>
        </p:txBody>
      </p:sp>
      <p:sp>
        <p:nvSpPr>
          <p:cNvPr id="55501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5501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5012" name="Text Box 4"/>
          <p:cNvSpPr txBox="1">
            <a:spLocks noChangeArrowheads="1"/>
          </p:cNvSpPr>
          <p:nvPr/>
        </p:nvSpPr>
        <p:spPr bwMode="auto">
          <a:xfrm>
            <a:off x="766763" y="1220788"/>
            <a:ext cx="1455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Example:</a:t>
            </a:r>
          </a:p>
        </p:txBody>
      </p:sp>
      <p:graphicFrame>
        <p:nvGraphicFramePr>
          <p:cNvPr id="555013" name="Object 5"/>
          <p:cNvGraphicFramePr>
            <a:graphicFrameLocks noChangeAspect="1"/>
          </p:cNvGraphicFramePr>
          <p:nvPr/>
        </p:nvGraphicFramePr>
        <p:xfrm>
          <a:off x="2290763" y="1063625"/>
          <a:ext cx="2805112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2" name="Equation" r:id="rId4" imgW="1244520" imgH="482400" progId="Equation.3">
                  <p:embed/>
                </p:oleObj>
              </mc:Choice>
              <mc:Fallback>
                <p:oleObj name="Equation" r:id="rId4" imgW="1244520" imgH="482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0763" y="1063625"/>
                        <a:ext cx="2805112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5014" name="Text Box 6"/>
          <p:cNvSpPr txBox="1">
            <a:spLocks noChangeArrowheads="1"/>
          </p:cNvSpPr>
          <p:nvPr/>
        </p:nvSpPr>
        <p:spPr bwMode="auto">
          <a:xfrm>
            <a:off x="725488" y="2359025"/>
            <a:ext cx="2166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Exact solution:</a:t>
            </a:r>
          </a:p>
        </p:txBody>
      </p:sp>
      <p:graphicFrame>
        <p:nvGraphicFramePr>
          <p:cNvPr id="555015" name="Object 7"/>
          <p:cNvGraphicFramePr>
            <a:graphicFrameLocks noChangeAspect="1"/>
          </p:cNvGraphicFramePr>
          <p:nvPr/>
        </p:nvGraphicFramePr>
        <p:xfrm>
          <a:off x="3049588" y="2352675"/>
          <a:ext cx="4892675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3" name="Equation" r:id="rId6" imgW="2171520" imgH="482400" progId="Equation.3">
                  <p:embed/>
                </p:oleObj>
              </mc:Choice>
              <mc:Fallback>
                <p:oleObj name="Equation" r:id="rId6" imgW="2171520" imgH="4824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9588" y="2352675"/>
                        <a:ext cx="4892675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5016" name="Object 8"/>
          <p:cNvGraphicFramePr>
            <a:graphicFrameLocks noChangeAspect="1"/>
          </p:cNvGraphicFramePr>
          <p:nvPr/>
        </p:nvGraphicFramePr>
        <p:xfrm>
          <a:off x="817563" y="3687763"/>
          <a:ext cx="2776537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4" name="Equation" r:id="rId8" imgW="1231560" imgH="482400" progId="Equation.3">
                  <p:embed/>
                </p:oleObj>
              </mc:Choice>
              <mc:Fallback>
                <p:oleObj name="Equation" r:id="rId8" imgW="1231560" imgH="4824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563" y="3687763"/>
                        <a:ext cx="2776537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5017" name="Object 9"/>
          <p:cNvGraphicFramePr>
            <a:graphicFrameLocks noChangeAspect="1"/>
          </p:cNvGraphicFramePr>
          <p:nvPr/>
        </p:nvGraphicFramePr>
        <p:xfrm>
          <a:off x="4619625" y="3678238"/>
          <a:ext cx="858838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5" name="Equation" r:id="rId10" imgW="380880" imgH="215640" progId="Equation.3">
                  <p:embed/>
                </p:oleObj>
              </mc:Choice>
              <mc:Fallback>
                <p:oleObj name="Equation" r:id="rId10" imgW="380880" imgH="215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625" y="3678238"/>
                        <a:ext cx="858838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5018" name="Object 10"/>
          <p:cNvGraphicFramePr>
            <a:graphicFrameLocks noChangeAspect="1"/>
          </p:cNvGraphicFramePr>
          <p:nvPr/>
        </p:nvGraphicFramePr>
        <p:xfrm>
          <a:off x="4602163" y="4183063"/>
          <a:ext cx="2919412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6" name="Equation" r:id="rId12" imgW="1295280" imgH="228600" progId="Equation.3">
                  <p:embed/>
                </p:oleObj>
              </mc:Choice>
              <mc:Fallback>
                <p:oleObj name="Equation" r:id="rId12" imgW="1295280" imgH="2286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2163" y="4183063"/>
                        <a:ext cx="2919412" cy="515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5019" name="Object 11"/>
          <p:cNvGraphicFramePr>
            <a:graphicFrameLocks noChangeAspect="1"/>
          </p:cNvGraphicFramePr>
          <p:nvPr/>
        </p:nvGraphicFramePr>
        <p:xfrm>
          <a:off x="831850" y="5108575"/>
          <a:ext cx="4378325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7" name="Equation" r:id="rId14" imgW="1942920" imgH="482400" progId="Equation.3">
                  <p:embed/>
                </p:oleObj>
              </mc:Choice>
              <mc:Fallback>
                <p:oleObj name="Equation" r:id="rId14" imgW="1942920" imgH="4824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850" y="5108575"/>
                        <a:ext cx="4378325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5020" name="Object 12"/>
          <p:cNvGraphicFramePr>
            <a:graphicFrameLocks noChangeAspect="1"/>
          </p:cNvGraphicFramePr>
          <p:nvPr/>
        </p:nvGraphicFramePr>
        <p:xfrm>
          <a:off x="6494463" y="5086350"/>
          <a:ext cx="16891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8" name="Equation" r:id="rId16" imgW="749160" imgH="215640" progId="Equation.3">
                  <p:embed/>
                </p:oleObj>
              </mc:Choice>
              <mc:Fallback>
                <p:oleObj name="Equation" r:id="rId16" imgW="749160" imgH="2156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4463" y="5086350"/>
                        <a:ext cx="168910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5021" name="Object 13"/>
          <p:cNvGraphicFramePr>
            <a:graphicFrameLocks noChangeAspect="1"/>
          </p:cNvGraphicFramePr>
          <p:nvPr/>
        </p:nvGraphicFramePr>
        <p:xfrm>
          <a:off x="6537325" y="5649913"/>
          <a:ext cx="16033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9" name="Equation" r:id="rId18" imgW="711000" imgH="215640" progId="Equation.3">
                  <p:embed/>
                </p:oleObj>
              </mc:Choice>
              <mc:Fallback>
                <p:oleObj name="Equation" r:id="rId18" imgW="711000" imgH="2156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7325" y="5649913"/>
                        <a:ext cx="160337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5022" name="AutoShape 14"/>
          <p:cNvSpPr>
            <a:spLocks/>
          </p:cNvSpPr>
          <p:nvPr/>
        </p:nvSpPr>
        <p:spPr bwMode="auto">
          <a:xfrm>
            <a:off x="6245225" y="5037138"/>
            <a:ext cx="282575" cy="1238250"/>
          </a:xfrm>
          <a:prstGeom prst="leftBrace">
            <a:avLst>
              <a:gd name="adj1" fmla="val 3651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65CAB-21F3-4955-9586-0C988BCE6974}" type="slidenum">
              <a:rPr lang="en-US"/>
              <a:pPr/>
              <a:t>71</a:t>
            </a:fld>
            <a:endParaRPr lang="en-US"/>
          </a:p>
        </p:txBody>
      </p:sp>
      <p:sp>
        <p:nvSpPr>
          <p:cNvPr id="557058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57059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7060" name="Text Box 4"/>
          <p:cNvSpPr txBox="1">
            <a:spLocks noChangeArrowheads="1"/>
          </p:cNvSpPr>
          <p:nvPr/>
        </p:nvSpPr>
        <p:spPr bwMode="auto">
          <a:xfrm>
            <a:off x="766763" y="1220788"/>
            <a:ext cx="1455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Example:</a:t>
            </a:r>
          </a:p>
        </p:txBody>
      </p:sp>
      <p:graphicFrame>
        <p:nvGraphicFramePr>
          <p:cNvPr id="557061" name="Object 5"/>
          <p:cNvGraphicFramePr>
            <a:graphicFrameLocks noChangeAspect="1"/>
          </p:cNvGraphicFramePr>
          <p:nvPr/>
        </p:nvGraphicFramePr>
        <p:xfrm>
          <a:off x="2206625" y="1752600"/>
          <a:ext cx="2805113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7071" name="Equation" r:id="rId4" imgW="1244520" imgH="482400" progId="Equation.3">
                  <p:embed/>
                </p:oleObj>
              </mc:Choice>
              <mc:Fallback>
                <p:oleObj name="Equation" r:id="rId4" imgW="1244520" imgH="482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6625" y="1752600"/>
                        <a:ext cx="2805113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7062" name="Text Box 6"/>
          <p:cNvSpPr txBox="1">
            <a:spLocks noChangeArrowheads="1"/>
          </p:cNvSpPr>
          <p:nvPr/>
        </p:nvSpPr>
        <p:spPr bwMode="auto">
          <a:xfrm>
            <a:off x="725488" y="3035300"/>
            <a:ext cx="3457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Finite precision solution:</a:t>
            </a:r>
          </a:p>
        </p:txBody>
      </p:sp>
      <p:graphicFrame>
        <p:nvGraphicFramePr>
          <p:cNvPr id="557063" name="Object 7"/>
          <p:cNvGraphicFramePr>
            <a:graphicFrameLocks noChangeAspect="1"/>
          </p:cNvGraphicFramePr>
          <p:nvPr/>
        </p:nvGraphicFramePr>
        <p:xfrm>
          <a:off x="333375" y="3608388"/>
          <a:ext cx="1401763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7072" name="Equation" r:id="rId6" imgW="622080" imgH="482400" progId="Equation.3">
                  <p:embed/>
                </p:oleObj>
              </mc:Choice>
              <mc:Fallback>
                <p:oleObj name="Equation" r:id="rId6" imgW="622080" imgH="4824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3608388"/>
                        <a:ext cx="1401763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7064" name="AutoShape 8"/>
          <p:cNvSpPr>
            <a:spLocks noChangeArrowheads="1"/>
          </p:cNvSpPr>
          <p:nvPr/>
        </p:nvSpPr>
        <p:spPr bwMode="auto">
          <a:xfrm>
            <a:off x="1884363" y="3981450"/>
            <a:ext cx="407987" cy="225425"/>
          </a:xfrm>
          <a:prstGeom prst="rightArrow">
            <a:avLst>
              <a:gd name="adj1" fmla="val 50000"/>
              <a:gd name="adj2" fmla="val 4524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57065" name="Object 9"/>
          <p:cNvGraphicFramePr>
            <a:graphicFrameLocks noChangeAspect="1"/>
          </p:cNvGraphicFramePr>
          <p:nvPr/>
        </p:nvGraphicFramePr>
        <p:xfrm>
          <a:off x="2416175" y="3565525"/>
          <a:ext cx="1401763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7073" name="Equation" r:id="rId8" imgW="622080" imgH="482400" progId="Equation.3">
                  <p:embed/>
                </p:oleObj>
              </mc:Choice>
              <mc:Fallback>
                <p:oleObj name="Equation" r:id="rId8" imgW="622080" imgH="4824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6175" y="3565525"/>
                        <a:ext cx="1401763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7066" name="AutoShape 10"/>
          <p:cNvSpPr>
            <a:spLocks noChangeArrowheads="1"/>
          </p:cNvSpPr>
          <p:nvPr/>
        </p:nvSpPr>
        <p:spPr bwMode="auto">
          <a:xfrm>
            <a:off x="6510338" y="3995738"/>
            <a:ext cx="407987" cy="225425"/>
          </a:xfrm>
          <a:prstGeom prst="rightArrow">
            <a:avLst>
              <a:gd name="adj1" fmla="val 50000"/>
              <a:gd name="adj2" fmla="val 4524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57067" name="Object 11"/>
          <p:cNvGraphicFramePr>
            <a:graphicFrameLocks noChangeAspect="1"/>
          </p:cNvGraphicFramePr>
          <p:nvPr/>
        </p:nvGraphicFramePr>
        <p:xfrm>
          <a:off x="6924675" y="3565525"/>
          <a:ext cx="2003425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7074" name="Equation" r:id="rId10" imgW="888840" imgH="482400" progId="Equation.3">
                  <p:embed/>
                </p:oleObj>
              </mc:Choice>
              <mc:Fallback>
                <p:oleObj name="Equation" r:id="rId10" imgW="888840" imgH="4824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4675" y="3565525"/>
                        <a:ext cx="2003425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7068" name="Object 12"/>
          <p:cNvGraphicFramePr>
            <a:graphicFrameLocks noChangeAspect="1"/>
          </p:cNvGraphicFramePr>
          <p:nvPr/>
        </p:nvGraphicFramePr>
        <p:xfrm>
          <a:off x="458788" y="5027613"/>
          <a:ext cx="4864100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7075" name="Equation" r:id="rId12" imgW="2158920" imgH="482400" progId="Equation.3">
                  <p:embed/>
                </p:oleObj>
              </mc:Choice>
              <mc:Fallback>
                <p:oleObj name="Equation" r:id="rId12" imgW="2158920" imgH="4824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788" y="5027613"/>
                        <a:ext cx="4864100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7069" name="AutoShape 13"/>
          <p:cNvSpPr>
            <a:spLocks noChangeArrowheads="1"/>
          </p:cNvSpPr>
          <p:nvPr/>
        </p:nvSpPr>
        <p:spPr bwMode="auto">
          <a:xfrm>
            <a:off x="3854450" y="3940175"/>
            <a:ext cx="407988" cy="225425"/>
          </a:xfrm>
          <a:prstGeom prst="rightArrow">
            <a:avLst>
              <a:gd name="adj1" fmla="val 50000"/>
              <a:gd name="adj2" fmla="val 4524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57070" name="Object 14"/>
          <p:cNvGraphicFramePr>
            <a:graphicFrameLocks noChangeAspect="1"/>
          </p:cNvGraphicFramePr>
          <p:nvPr/>
        </p:nvGraphicFramePr>
        <p:xfrm>
          <a:off x="4279900" y="3538538"/>
          <a:ext cx="2203450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7076" name="Equation" r:id="rId14" imgW="977760" imgH="482400" progId="Equation.3">
                  <p:embed/>
                </p:oleObj>
              </mc:Choice>
              <mc:Fallback>
                <p:oleObj name="Equation" r:id="rId14" imgW="977760" imgH="48240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538538"/>
                        <a:ext cx="2203450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D8944-5F72-426E-B985-25345DDA9062}" type="slidenum">
              <a:rPr lang="en-US"/>
              <a:pPr/>
              <a:t>72</a:t>
            </a:fld>
            <a:endParaRPr lang="en-US"/>
          </a:p>
        </p:txBody>
      </p:sp>
      <p:sp>
        <p:nvSpPr>
          <p:cNvPr id="559106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59107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9108" name="Text Box 4"/>
          <p:cNvSpPr txBox="1">
            <a:spLocks noChangeArrowheads="1"/>
          </p:cNvSpPr>
          <p:nvPr/>
        </p:nvSpPr>
        <p:spPr bwMode="auto">
          <a:xfrm>
            <a:off x="766763" y="1220788"/>
            <a:ext cx="1455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Example:</a:t>
            </a:r>
          </a:p>
        </p:txBody>
      </p:sp>
      <p:graphicFrame>
        <p:nvGraphicFramePr>
          <p:cNvPr id="559109" name="Object 5"/>
          <p:cNvGraphicFramePr>
            <a:graphicFrameLocks noChangeAspect="1"/>
          </p:cNvGraphicFramePr>
          <p:nvPr/>
        </p:nvGraphicFramePr>
        <p:xfrm>
          <a:off x="2290763" y="1063625"/>
          <a:ext cx="2805112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18" name="Equation" r:id="rId4" imgW="1244520" imgH="482400" progId="Equation.3">
                  <p:embed/>
                </p:oleObj>
              </mc:Choice>
              <mc:Fallback>
                <p:oleObj name="Equation" r:id="rId4" imgW="1244520" imgH="482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0763" y="1063625"/>
                        <a:ext cx="2805112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9110" name="Text Box 6"/>
          <p:cNvSpPr txBox="1">
            <a:spLocks noChangeArrowheads="1"/>
          </p:cNvSpPr>
          <p:nvPr/>
        </p:nvSpPr>
        <p:spPr bwMode="auto">
          <a:xfrm>
            <a:off x="528638" y="2430463"/>
            <a:ext cx="23209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Finite precision </a:t>
            </a:r>
          </a:p>
          <a:p>
            <a:r>
              <a:rPr lang="en-US">
                <a:latin typeface="Arial" charset="0"/>
              </a:rPr>
              <a:t>solution:</a:t>
            </a:r>
          </a:p>
        </p:txBody>
      </p:sp>
      <p:graphicFrame>
        <p:nvGraphicFramePr>
          <p:cNvPr id="559111" name="Object 7"/>
          <p:cNvGraphicFramePr>
            <a:graphicFrameLocks noChangeAspect="1"/>
          </p:cNvGraphicFramePr>
          <p:nvPr/>
        </p:nvGraphicFramePr>
        <p:xfrm>
          <a:off x="3163888" y="2352675"/>
          <a:ext cx="4664075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19" name="Equation" r:id="rId6" imgW="2070000" imgH="482400" progId="Equation.3">
                  <p:embed/>
                </p:oleObj>
              </mc:Choice>
              <mc:Fallback>
                <p:oleObj name="Equation" r:id="rId6" imgW="2070000" imgH="4824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3888" y="2352675"/>
                        <a:ext cx="4664075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9112" name="Object 8"/>
          <p:cNvGraphicFramePr>
            <a:graphicFrameLocks noChangeAspect="1"/>
          </p:cNvGraphicFramePr>
          <p:nvPr/>
        </p:nvGraphicFramePr>
        <p:xfrm>
          <a:off x="817563" y="3687763"/>
          <a:ext cx="2776537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20" name="Equation" r:id="rId8" imgW="1231560" imgH="482400" progId="Equation.3">
                  <p:embed/>
                </p:oleObj>
              </mc:Choice>
              <mc:Fallback>
                <p:oleObj name="Equation" r:id="rId8" imgW="1231560" imgH="4824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563" y="3687763"/>
                        <a:ext cx="2776537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9113" name="Object 9"/>
          <p:cNvGraphicFramePr>
            <a:graphicFrameLocks noChangeAspect="1"/>
          </p:cNvGraphicFramePr>
          <p:nvPr/>
        </p:nvGraphicFramePr>
        <p:xfrm>
          <a:off x="4098925" y="3706813"/>
          <a:ext cx="858838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21" name="Equation" r:id="rId10" imgW="380880" imgH="215640" progId="Equation.3">
                  <p:embed/>
                </p:oleObj>
              </mc:Choice>
              <mc:Fallback>
                <p:oleObj name="Equation" r:id="rId10" imgW="380880" imgH="215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3706813"/>
                        <a:ext cx="858838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9114" name="Object 10"/>
          <p:cNvGraphicFramePr>
            <a:graphicFrameLocks noChangeAspect="1"/>
          </p:cNvGraphicFramePr>
          <p:nvPr/>
        </p:nvGraphicFramePr>
        <p:xfrm>
          <a:off x="4102100" y="4183063"/>
          <a:ext cx="3921125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22" name="Equation" r:id="rId12" imgW="1739880" imgH="228600" progId="Equation.3">
                  <p:embed/>
                </p:oleObj>
              </mc:Choice>
              <mc:Fallback>
                <p:oleObj name="Equation" r:id="rId12" imgW="1739880" imgH="2286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2100" y="4183063"/>
                        <a:ext cx="3921125" cy="515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9115" name="Object 11"/>
          <p:cNvGraphicFramePr>
            <a:graphicFrameLocks noChangeAspect="1"/>
          </p:cNvGraphicFramePr>
          <p:nvPr/>
        </p:nvGraphicFramePr>
        <p:xfrm>
          <a:off x="1046163" y="5108575"/>
          <a:ext cx="3948112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23" name="Equation" r:id="rId14" imgW="1752480" imgH="482400" progId="Equation.3">
                  <p:embed/>
                </p:oleObj>
              </mc:Choice>
              <mc:Fallback>
                <p:oleObj name="Equation" r:id="rId14" imgW="1752480" imgH="4824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6163" y="5108575"/>
                        <a:ext cx="3948112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9116" name="Object 12"/>
          <p:cNvGraphicFramePr>
            <a:graphicFrameLocks noChangeAspect="1"/>
          </p:cNvGraphicFramePr>
          <p:nvPr/>
        </p:nvGraphicFramePr>
        <p:xfrm>
          <a:off x="6908800" y="5086350"/>
          <a:ext cx="85883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24" name="Equation" r:id="rId16" imgW="380880" imgH="215640" progId="Equation.3">
                  <p:embed/>
                </p:oleObj>
              </mc:Choice>
              <mc:Fallback>
                <p:oleObj name="Equation" r:id="rId16" imgW="380880" imgH="2156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5086350"/>
                        <a:ext cx="858838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9117" name="Object 13"/>
          <p:cNvGraphicFramePr>
            <a:graphicFrameLocks noChangeAspect="1"/>
          </p:cNvGraphicFramePr>
          <p:nvPr/>
        </p:nvGraphicFramePr>
        <p:xfrm>
          <a:off x="6894513" y="5649913"/>
          <a:ext cx="887412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25" name="Equation" r:id="rId18" imgW="393480" imgH="215640" progId="Equation.3">
                  <p:embed/>
                </p:oleObj>
              </mc:Choice>
              <mc:Fallback>
                <p:oleObj name="Equation" r:id="rId18" imgW="393480" imgH="2156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4513" y="5649913"/>
                        <a:ext cx="887412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9118" name="AutoShape 14"/>
          <p:cNvSpPr>
            <a:spLocks noChangeArrowheads="1"/>
          </p:cNvSpPr>
          <p:nvPr/>
        </p:nvSpPr>
        <p:spPr bwMode="auto">
          <a:xfrm>
            <a:off x="6724650" y="5683250"/>
            <a:ext cx="1322388" cy="506413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9119" name="AutoShape 15"/>
          <p:cNvSpPr>
            <a:spLocks/>
          </p:cNvSpPr>
          <p:nvPr/>
        </p:nvSpPr>
        <p:spPr bwMode="auto">
          <a:xfrm>
            <a:off x="6246813" y="5148263"/>
            <a:ext cx="379412" cy="1154112"/>
          </a:xfrm>
          <a:prstGeom prst="leftBrace">
            <a:avLst>
              <a:gd name="adj1" fmla="val 2534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E392-51EC-47CE-A53F-ABFCF2D30C4A}" type="slidenum">
              <a:rPr lang="en-US"/>
              <a:pPr/>
              <a:t>73</a:t>
            </a:fld>
            <a:endParaRPr lang="en-US"/>
          </a:p>
        </p:txBody>
      </p:sp>
      <p:sp>
        <p:nvSpPr>
          <p:cNvPr id="561154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61155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1156" name="Text Box 4"/>
          <p:cNvSpPr txBox="1">
            <a:spLocks noChangeArrowheads="1"/>
          </p:cNvSpPr>
          <p:nvPr/>
        </p:nvSpPr>
        <p:spPr bwMode="auto">
          <a:xfrm>
            <a:off x="766763" y="1220788"/>
            <a:ext cx="1455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Example:</a:t>
            </a:r>
          </a:p>
        </p:txBody>
      </p:sp>
      <p:graphicFrame>
        <p:nvGraphicFramePr>
          <p:cNvPr id="561157" name="Object 5"/>
          <p:cNvGraphicFramePr>
            <a:graphicFrameLocks noChangeAspect="1"/>
          </p:cNvGraphicFramePr>
          <p:nvPr/>
        </p:nvGraphicFramePr>
        <p:xfrm>
          <a:off x="2192338" y="1752600"/>
          <a:ext cx="2833687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67" name="Equation" r:id="rId4" imgW="1257120" imgH="482400" progId="Equation.3">
                  <p:embed/>
                </p:oleObj>
              </mc:Choice>
              <mc:Fallback>
                <p:oleObj name="Equation" r:id="rId4" imgW="1257120" imgH="482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2338" y="1752600"/>
                        <a:ext cx="2833687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1158" name="Text Box 6"/>
          <p:cNvSpPr txBox="1">
            <a:spLocks noChangeArrowheads="1"/>
          </p:cNvSpPr>
          <p:nvPr/>
        </p:nvSpPr>
        <p:spPr bwMode="auto">
          <a:xfrm>
            <a:off x="725488" y="3035300"/>
            <a:ext cx="5305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Finite precision solution, with pivoting:</a:t>
            </a:r>
          </a:p>
        </p:txBody>
      </p:sp>
      <p:graphicFrame>
        <p:nvGraphicFramePr>
          <p:cNvPr id="561159" name="Object 7"/>
          <p:cNvGraphicFramePr>
            <a:graphicFrameLocks noChangeAspect="1"/>
          </p:cNvGraphicFramePr>
          <p:nvPr/>
        </p:nvGraphicFramePr>
        <p:xfrm>
          <a:off x="333375" y="3636963"/>
          <a:ext cx="1401763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68" name="Equation" r:id="rId6" imgW="622080" imgH="457200" progId="Equation.3">
                  <p:embed/>
                </p:oleObj>
              </mc:Choice>
              <mc:Fallback>
                <p:oleObj name="Equation" r:id="rId6" imgW="622080" imgH="4572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3636963"/>
                        <a:ext cx="1401763" cy="1030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1160" name="AutoShape 8"/>
          <p:cNvSpPr>
            <a:spLocks noChangeArrowheads="1"/>
          </p:cNvSpPr>
          <p:nvPr/>
        </p:nvSpPr>
        <p:spPr bwMode="auto">
          <a:xfrm>
            <a:off x="1884363" y="3981450"/>
            <a:ext cx="407987" cy="225425"/>
          </a:xfrm>
          <a:prstGeom prst="rightArrow">
            <a:avLst>
              <a:gd name="adj1" fmla="val 50000"/>
              <a:gd name="adj2" fmla="val 4524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61161" name="Object 9"/>
          <p:cNvGraphicFramePr>
            <a:graphicFrameLocks noChangeAspect="1"/>
          </p:cNvGraphicFramePr>
          <p:nvPr/>
        </p:nvGraphicFramePr>
        <p:xfrm>
          <a:off x="2416175" y="3594100"/>
          <a:ext cx="1401763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69" name="Equation" r:id="rId8" imgW="622080" imgH="457200" progId="Equation.3">
                  <p:embed/>
                </p:oleObj>
              </mc:Choice>
              <mc:Fallback>
                <p:oleObj name="Equation" r:id="rId8" imgW="622080" imgH="4572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6175" y="3594100"/>
                        <a:ext cx="1401763" cy="1030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1162" name="AutoShape 10"/>
          <p:cNvSpPr>
            <a:spLocks noChangeArrowheads="1"/>
          </p:cNvSpPr>
          <p:nvPr/>
        </p:nvSpPr>
        <p:spPr bwMode="auto">
          <a:xfrm>
            <a:off x="6510338" y="3981450"/>
            <a:ext cx="407987" cy="225425"/>
          </a:xfrm>
          <a:prstGeom prst="rightArrow">
            <a:avLst>
              <a:gd name="adj1" fmla="val 50000"/>
              <a:gd name="adj2" fmla="val 4524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61163" name="Object 11"/>
          <p:cNvGraphicFramePr>
            <a:graphicFrameLocks noChangeAspect="1"/>
          </p:cNvGraphicFramePr>
          <p:nvPr/>
        </p:nvGraphicFramePr>
        <p:xfrm>
          <a:off x="7010400" y="3594100"/>
          <a:ext cx="1833563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70" name="Equation" r:id="rId10" imgW="812520" imgH="457200" progId="Equation.3">
                  <p:embed/>
                </p:oleObj>
              </mc:Choice>
              <mc:Fallback>
                <p:oleObj name="Equation" r:id="rId10" imgW="812520" imgH="4572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3594100"/>
                        <a:ext cx="1833563" cy="1030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1164" name="Object 12"/>
          <p:cNvGraphicFramePr>
            <a:graphicFrameLocks noChangeAspect="1"/>
          </p:cNvGraphicFramePr>
          <p:nvPr/>
        </p:nvGraphicFramePr>
        <p:xfrm>
          <a:off x="673100" y="5056188"/>
          <a:ext cx="4433888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71" name="Equation" r:id="rId12" imgW="1968480" imgH="457200" progId="Equation.3">
                  <p:embed/>
                </p:oleObj>
              </mc:Choice>
              <mc:Fallback>
                <p:oleObj name="Equation" r:id="rId12" imgW="1968480" imgH="4572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100" y="5056188"/>
                        <a:ext cx="4433888" cy="1030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1165" name="AutoShape 13"/>
          <p:cNvSpPr>
            <a:spLocks noChangeArrowheads="1"/>
          </p:cNvSpPr>
          <p:nvPr/>
        </p:nvSpPr>
        <p:spPr bwMode="auto">
          <a:xfrm>
            <a:off x="3854450" y="3940175"/>
            <a:ext cx="407988" cy="225425"/>
          </a:xfrm>
          <a:prstGeom prst="rightArrow">
            <a:avLst>
              <a:gd name="adj1" fmla="val 50000"/>
              <a:gd name="adj2" fmla="val 4524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61166" name="Object 14"/>
          <p:cNvGraphicFramePr>
            <a:graphicFrameLocks noChangeAspect="1"/>
          </p:cNvGraphicFramePr>
          <p:nvPr/>
        </p:nvGraphicFramePr>
        <p:xfrm>
          <a:off x="4379913" y="3567113"/>
          <a:ext cx="2003425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72" name="Equation" r:id="rId14" imgW="888840" imgH="457200" progId="Equation.3">
                  <p:embed/>
                </p:oleObj>
              </mc:Choice>
              <mc:Fallback>
                <p:oleObj name="Equation" r:id="rId14" imgW="888840" imgH="45720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9913" y="3567113"/>
                        <a:ext cx="2003425" cy="1030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D01A3-6303-46E8-B65E-D83D11C7AC57}" type="slidenum">
              <a:rPr lang="en-US"/>
              <a:pPr/>
              <a:t>74</a:t>
            </a:fld>
            <a:endParaRPr lang="en-US"/>
          </a:p>
        </p:txBody>
      </p:sp>
      <p:sp>
        <p:nvSpPr>
          <p:cNvPr id="563202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>
                <a:solidFill>
                  <a:srgbClr val="FF0303"/>
                </a:solidFill>
                <a:latin typeface="Arial" charset="0"/>
              </a:rPr>
              <a:t>Accuracy</a:t>
            </a:r>
          </a:p>
        </p:txBody>
      </p:sp>
      <p:sp>
        <p:nvSpPr>
          <p:cNvPr id="563203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204" name="Text Box 4"/>
          <p:cNvSpPr txBox="1">
            <a:spLocks noChangeArrowheads="1"/>
          </p:cNvSpPr>
          <p:nvPr/>
        </p:nvSpPr>
        <p:spPr bwMode="auto">
          <a:xfrm>
            <a:off x="766763" y="1220788"/>
            <a:ext cx="1455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Example:</a:t>
            </a:r>
          </a:p>
        </p:txBody>
      </p:sp>
      <p:sp>
        <p:nvSpPr>
          <p:cNvPr id="563205" name="Text Box 5"/>
          <p:cNvSpPr txBox="1">
            <a:spLocks noChangeArrowheads="1"/>
          </p:cNvSpPr>
          <p:nvPr/>
        </p:nvSpPr>
        <p:spPr bwMode="auto">
          <a:xfrm>
            <a:off x="528638" y="2430463"/>
            <a:ext cx="23209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Finite precision </a:t>
            </a:r>
          </a:p>
          <a:p>
            <a:r>
              <a:rPr lang="en-US">
                <a:latin typeface="Arial" charset="0"/>
              </a:rPr>
              <a:t>solution:</a:t>
            </a:r>
          </a:p>
        </p:txBody>
      </p:sp>
      <p:graphicFrame>
        <p:nvGraphicFramePr>
          <p:cNvPr id="563206" name="Object 6"/>
          <p:cNvGraphicFramePr>
            <a:graphicFrameLocks noChangeAspect="1"/>
          </p:cNvGraphicFramePr>
          <p:nvPr/>
        </p:nvGraphicFramePr>
        <p:xfrm>
          <a:off x="989013" y="3687763"/>
          <a:ext cx="2433637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15" name="Equation" r:id="rId4" imgW="1079280" imgH="482400" progId="Equation.3">
                  <p:embed/>
                </p:oleObj>
              </mc:Choice>
              <mc:Fallback>
                <p:oleObj name="Equation" r:id="rId4" imgW="1079280" imgH="4824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9013" y="3687763"/>
                        <a:ext cx="2433637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07" name="Object 7"/>
          <p:cNvGraphicFramePr>
            <a:graphicFrameLocks noChangeAspect="1"/>
          </p:cNvGraphicFramePr>
          <p:nvPr/>
        </p:nvGraphicFramePr>
        <p:xfrm>
          <a:off x="4070350" y="3706813"/>
          <a:ext cx="915988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16" name="Equation" r:id="rId6" imgW="406080" imgH="215640" progId="Equation.3">
                  <p:embed/>
                </p:oleObj>
              </mc:Choice>
              <mc:Fallback>
                <p:oleObj name="Equation" r:id="rId6" imgW="406080" imgH="2156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0350" y="3706813"/>
                        <a:ext cx="915988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08" name="Object 8"/>
          <p:cNvGraphicFramePr>
            <a:graphicFrameLocks noChangeAspect="1"/>
          </p:cNvGraphicFramePr>
          <p:nvPr/>
        </p:nvGraphicFramePr>
        <p:xfrm>
          <a:off x="4048125" y="4240213"/>
          <a:ext cx="203200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17" name="Equation" r:id="rId8" imgW="901440" imgH="215640" progId="Equation.3">
                  <p:embed/>
                </p:oleObj>
              </mc:Choice>
              <mc:Fallback>
                <p:oleObj name="Equation" r:id="rId8" imgW="901440" imgH="2156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8125" y="4240213"/>
                        <a:ext cx="2032000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09" name="Object 9"/>
          <p:cNvGraphicFramePr>
            <a:graphicFrameLocks noChangeAspect="1"/>
          </p:cNvGraphicFramePr>
          <p:nvPr/>
        </p:nvGraphicFramePr>
        <p:xfrm>
          <a:off x="1008063" y="5122863"/>
          <a:ext cx="3519487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18" name="Equation" r:id="rId10" imgW="1562040" imgH="482400" progId="Equation.3">
                  <p:embed/>
                </p:oleObj>
              </mc:Choice>
              <mc:Fallback>
                <p:oleObj name="Equation" r:id="rId10" imgW="1562040" imgH="4824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063" y="5122863"/>
                        <a:ext cx="3519487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10" name="Object 10"/>
          <p:cNvGraphicFramePr>
            <a:graphicFrameLocks noChangeAspect="1"/>
          </p:cNvGraphicFramePr>
          <p:nvPr/>
        </p:nvGraphicFramePr>
        <p:xfrm>
          <a:off x="6716713" y="5100638"/>
          <a:ext cx="18891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19" name="Equation" r:id="rId12" imgW="838080" imgH="215640" progId="Equation.3">
                  <p:embed/>
                </p:oleObj>
              </mc:Choice>
              <mc:Fallback>
                <p:oleObj name="Equation" r:id="rId12" imgW="838080" imgH="2156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6713" y="5100638"/>
                        <a:ext cx="18891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11" name="Object 11"/>
          <p:cNvGraphicFramePr>
            <a:graphicFrameLocks noChangeAspect="1"/>
          </p:cNvGraphicFramePr>
          <p:nvPr/>
        </p:nvGraphicFramePr>
        <p:xfrm>
          <a:off x="6740525" y="5705475"/>
          <a:ext cx="85883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20" name="Equation" r:id="rId14" imgW="380880" imgH="215640" progId="Equation.3">
                  <p:embed/>
                </p:oleObj>
              </mc:Choice>
              <mc:Fallback>
                <p:oleObj name="Equation" r:id="rId14" imgW="380880" imgH="2156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525" y="5705475"/>
                        <a:ext cx="858838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12" name="AutoShape 12"/>
          <p:cNvSpPr>
            <a:spLocks/>
          </p:cNvSpPr>
          <p:nvPr/>
        </p:nvSpPr>
        <p:spPr bwMode="auto">
          <a:xfrm>
            <a:off x="6246813" y="5148263"/>
            <a:ext cx="379412" cy="1154112"/>
          </a:xfrm>
          <a:prstGeom prst="leftBrace">
            <a:avLst>
              <a:gd name="adj1" fmla="val 2534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63213" name="Object 13"/>
          <p:cNvGraphicFramePr>
            <a:graphicFrameLocks noChangeAspect="1"/>
          </p:cNvGraphicFramePr>
          <p:nvPr/>
        </p:nvGraphicFramePr>
        <p:xfrm>
          <a:off x="2249488" y="1049338"/>
          <a:ext cx="2833687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21" name="Equation" r:id="rId16" imgW="1257120" imgH="482400" progId="Equation.3">
                  <p:embed/>
                </p:oleObj>
              </mc:Choice>
              <mc:Fallback>
                <p:oleObj name="Equation" r:id="rId16" imgW="1257120" imgH="48240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9488" y="1049338"/>
                        <a:ext cx="2833687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14" name="Object 14"/>
          <p:cNvGraphicFramePr>
            <a:graphicFrameLocks noChangeAspect="1"/>
          </p:cNvGraphicFramePr>
          <p:nvPr/>
        </p:nvGraphicFramePr>
        <p:xfrm>
          <a:off x="3092450" y="2286000"/>
          <a:ext cx="420528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22" name="Equation" r:id="rId18" imgW="1866600" imgH="482400" progId="Equation.3">
                  <p:embed/>
                </p:oleObj>
              </mc:Choice>
              <mc:Fallback>
                <p:oleObj name="Equation" r:id="rId18" imgW="1866600" imgH="48240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2450" y="2286000"/>
                        <a:ext cx="4205288" cy="1089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4D0EA-BA41-42A2-9283-C19F86F7056A}" type="slidenum">
              <a:rPr lang="en-US"/>
              <a:pPr/>
              <a:t>75</a:t>
            </a:fld>
            <a:endParaRPr lang="en-US" dirty="0"/>
          </a:p>
        </p:txBody>
      </p:sp>
      <p:sp>
        <p:nvSpPr>
          <p:cNvPr id="487433" name="Rectangle 1033"/>
          <p:cNvSpPr>
            <a:spLocks noChangeArrowheads="1"/>
          </p:cNvSpPr>
          <p:nvPr/>
        </p:nvSpPr>
        <p:spPr bwMode="auto">
          <a:xfrm>
            <a:off x="6553200" y="457200"/>
            <a:ext cx="457200" cy="32004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7432" name="Rectangle 1032"/>
          <p:cNvSpPr>
            <a:spLocks noChangeArrowheads="1"/>
          </p:cNvSpPr>
          <p:nvPr/>
        </p:nvSpPr>
        <p:spPr bwMode="auto">
          <a:xfrm>
            <a:off x="1676400" y="1219200"/>
            <a:ext cx="1676400" cy="16764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7426" name="Text Box 1026"/>
          <p:cNvSpPr txBox="1">
            <a:spLocks noChangeArrowheads="1"/>
          </p:cNvSpPr>
          <p:nvPr/>
        </p:nvSpPr>
        <p:spPr bwMode="auto">
          <a:xfrm>
            <a:off x="1371600" y="914400"/>
            <a:ext cx="693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487428" name="Object 1028"/>
          <p:cNvGraphicFramePr>
            <a:graphicFrameLocks noChangeAspect="1"/>
          </p:cNvGraphicFramePr>
          <p:nvPr/>
        </p:nvGraphicFramePr>
        <p:xfrm>
          <a:off x="990600" y="1143000"/>
          <a:ext cx="2522538" cy="183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7429" name="Equation" r:id="rId4" imgW="1257120" imgH="914400" progId="Equation.3">
                  <p:embed/>
                </p:oleObj>
              </mc:Choice>
              <mc:Fallback>
                <p:oleObj name="Equation" r:id="rId4" imgW="1257120" imgH="914400" progId="Equation.3">
                  <p:embed/>
                  <p:pic>
                    <p:nvPicPr>
                      <p:cNvPr id="0" name="Picture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143000"/>
                        <a:ext cx="2522538" cy="183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87437" name="Group 1037"/>
          <p:cNvGrpSpPr>
            <a:grpSpLocks/>
          </p:cNvGrpSpPr>
          <p:nvPr/>
        </p:nvGrpSpPr>
        <p:grpSpPr bwMode="auto">
          <a:xfrm>
            <a:off x="3886200" y="304800"/>
            <a:ext cx="3276600" cy="3429000"/>
            <a:chOff x="2448" y="192"/>
            <a:chExt cx="2064" cy="2160"/>
          </a:xfrm>
        </p:grpSpPr>
        <p:grpSp>
          <p:nvGrpSpPr>
            <p:cNvPr id="487436" name="Group 1036"/>
            <p:cNvGrpSpPr>
              <a:grpSpLocks/>
            </p:cNvGrpSpPr>
            <p:nvPr/>
          </p:nvGrpSpPr>
          <p:grpSpPr bwMode="auto">
            <a:xfrm>
              <a:off x="3360" y="192"/>
              <a:ext cx="1152" cy="2160"/>
              <a:chOff x="3360" y="192"/>
              <a:chExt cx="1152" cy="2160"/>
            </a:xfrm>
          </p:grpSpPr>
          <p:sp>
            <p:nvSpPr>
              <p:cNvPr id="487429" name="Text Box 1029"/>
              <p:cNvSpPr txBox="1">
                <a:spLocks noChangeArrowheads="1"/>
              </p:cNvSpPr>
              <p:nvPr/>
            </p:nvSpPr>
            <p:spPr bwMode="auto">
              <a:xfrm>
                <a:off x="3408" y="288"/>
                <a:ext cx="1104" cy="20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b="1">
                    <a:solidFill>
                      <a:schemeClr val="hlink"/>
                    </a:solidFill>
                  </a:rPr>
                  <a:t>A(1,1)	   1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b="1">
                    <a:solidFill>
                      <a:schemeClr val="hlink"/>
                    </a:solidFill>
                  </a:rPr>
                  <a:t>A(1,3)     3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b="1">
                    <a:solidFill>
                      <a:schemeClr val="hlink"/>
                    </a:solidFill>
                  </a:rPr>
                  <a:t>A(2,2)    -1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b="1">
                    <a:solidFill>
                      <a:schemeClr val="hlink"/>
                    </a:solidFill>
                  </a:rPr>
                  <a:t>A(2,4)     2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b="1">
                    <a:solidFill>
                      <a:schemeClr val="hlink"/>
                    </a:solidFill>
                  </a:rPr>
                  <a:t>A(3,3)     5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b="1">
                    <a:solidFill>
                      <a:schemeClr val="hlink"/>
                    </a:solidFill>
                  </a:rPr>
                  <a:t>A(4,3)     7</a:t>
                </a:r>
              </a:p>
            </p:txBody>
          </p:sp>
          <p:sp>
            <p:nvSpPr>
              <p:cNvPr id="487430" name="Rectangle 1030"/>
              <p:cNvSpPr>
                <a:spLocks noChangeArrowheads="1"/>
              </p:cNvSpPr>
              <p:nvPr/>
            </p:nvSpPr>
            <p:spPr bwMode="auto">
              <a:xfrm>
                <a:off x="3360" y="192"/>
                <a:ext cx="1152" cy="2160"/>
              </a:xfrm>
              <a:prstGeom prst="rect">
                <a:avLst/>
              </a:prstGeom>
              <a:noFill/>
              <a:ln w="9525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87431" name="AutoShape 1031"/>
            <p:cNvSpPr>
              <a:spLocks noChangeArrowheads="1"/>
            </p:cNvSpPr>
            <p:nvPr/>
          </p:nvSpPr>
          <p:spPr bwMode="auto">
            <a:xfrm>
              <a:off x="2448" y="960"/>
              <a:ext cx="672" cy="240"/>
            </a:xfrm>
            <a:prstGeom prst="rightArrow">
              <a:avLst>
                <a:gd name="adj1" fmla="val 50000"/>
                <a:gd name="adj2" fmla="val 7000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487435" name="Picture 10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124200"/>
            <a:ext cx="5040313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33" grpId="0" animBg="1"/>
      <p:bldP spid="487432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 dirty="0" smtClean="0">
                <a:solidFill>
                  <a:srgbClr val="FF0303"/>
                </a:solidFill>
                <a:latin typeface="Arial" charset="0"/>
              </a:rPr>
              <a:t>Matrix Norms</a:t>
            </a:r>
            <a:endParaRPr lang="en-US" sz="40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143000" y="1676400"/>
          <a:ext cx="2875492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076" name="Equation" r:id="rId4" imgW="1815840" imgH="914400" progId="Equation.DSMT4">
                  <p:embed/>
                </p:oleObj>
              </mc:Choice>
              <mc:Fallback>
                <p:oleObj name="Equation" r:id="rId4" imgW="1815840" imgH="9144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676400"/>
                        <a:ext cx="2875492" cy="144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ounded Rectangle 10"/>
          <p:cNvSpPr/>
          <p:nvPr/>
        </p:nvSpPr>
        <p:spPr bwMode="auto">
          <a:xfrm>
            <a:off x="304800" y="1143000"/>
            <a:ext cx="3810000" cy="2362200"/>
          </a:xfrm>
          <a:prstGeom prst="roundRect">
            <a:avLst/>
          </a:prstGeom>
          <a:noFill/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5149850" y="1828800"/>
          <a:ext cx="3530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077" name="Equation" r:id="rId6" imgW="2831760" imgH="1955520" progId="Equation.DSMT4">
                  <p:embed/>
                </p:oleObj>
              </mc:Choice>
              <mc:Fallback>
                <p:oleObj name="Equation" r:id="rId6" imgW="2831760" imgH="195552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9850" y="1828800"/>
                        <a:ext cx="3530600" cy="2438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8FE64-6467-4D3F-AB1E-16F5C79D7763}" type="slidenum">
              <a:rPr lang="en-US" smtClean="0"/>
              <a:pPr/>
              <a:t>77</a:t>
            </a:fld>
            <a:endParaRPr lang="en-US"/>
          </a:p>
        </p:txBody>
      </p:sp>
      <p:pic>
        <p:nvPicPr>
          <p:cNvPr id="1011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4" y="356109"/>
            <a:ext cx="2466975" cy="432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5"/>
          <p:cNvGrpSpPr/>
          <p:nvPr/>
        </p:nvGrpSpPr>
        <p:grpSpPr>
          <a:xfrm>
            <a:off x="1676400" y="5257800"/>
            <a:ext cx="3894271" cy="857310"/>
            <a:chOff x="1676400" y="5257800"/>
            <a:chExt cx="3894271" cy="857310"/>
          </a:xfrm>
        </p:grpSpPr>
        <p:sp>
          <p:nvSpPr>
            <p:cNvPr id="4" name="Rectangle 3"/>
            <p:cNvSpPr/>
            <p:nvPr/>
          </p:nvSpPr>
          <p:spPr>
            <a:xfrm>
              <a:off x="1905000" y="5257800"/>
              <a:ext cx="3256212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 smtClean="0"/>
                <a:t>Ferdinand Georg </a:t>
              </a:r>
              <a:r>
                <a:rPr lang="en-US" sz="2000" b="1" dirty="0" err="1" smtClean="0"/>
                <a:t>Frobenius</a:t>
              </a:r>
              <a:endParaRPr lang="en-US" sz="2000" b="1" dirty="0" smtClean="0"/>
            </a:p>
            <a:p>
              <a:endParaRPr lang="en-US" sz="2000" b="1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676400" y="5715000"/>
              <a:ext cx="389427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 smtClean="0"/>
                <a:t>(26 October 1849 – 3 August 1917) </a:t>
              </a:r>
              <a:endParaRPr lang="en-US" sz="20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000" b="1" dirty="0" smtClean="0">
                <a:solidFill>
                  <a:srgbClr val="FF0303"/>
                </a:solidFill>
                <a:latin typeface="Arial" charset="0"/>
              </a:rPr>
              <a:t>Matrix Norms</a:t>
            </a:r>
            <a:endParaRPr lang="en-US" sz="4000" b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401638" y="1219200"/>
          <a:ext cx="3578225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100" name="Equation" r:id="rId4" imgW="2869920" imgH="1955520" progId="Equation.DSMT4">
                  <p:embed/>
                </p:oleObj>
              </mc:Choice>
              <mc:Fallback>
                <p:oleObj name="Equation" r:id="rId4" imgW="2869920" imgH="195552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8" y="1219200"/>
                        <a:ext cx="3578225" cy="2438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ounded Rectangle 6"/>
          <p:cNvSpPr/>
          <p:nvPr/>
        </p:nvSpPr>
        <p:spPr bwMode="auto">
          <a:xfrm>
            <a:off x="228600" y="1066800"/>
            <a:ext cx="3962400" cy="2667000"/>
          </a:xfrm>
          <a:prstGeom prst="roundRect">
            <a:avLst/>
          </a:prstGeom>
          <a:noFill/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2720975" y="4114800"/>
          <a:ext cx="5348288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101" name="Equation" r:id="rId6" imgW="3047760" imgH="1346040" progId="Equation.DSMT4">
                  <p:embed/>
                </p:oleObj>
              </mc:Choice>
              <mc:Fallback>
                <p:oleObj name="Equation" r:id="rId6" imgW="3047760" imgH="13460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0975" y="4114800"/>
                        <a:ext cx="5348288" cy="236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ounded Rectangle 9"/>
          <p:cNvSpPr/>
          <p:nvPr/>
        </p:nvSpPr>
        <p:spPr bwMode="auto">
          <a:xfrm>
            <a:off x="2286000" y="3810000"/>
            <a:ext cx="6477000" cy="2819400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" name="Group 14"/>
          <p:cNvGrpSpPr/>
          <p:nvPr/>
        </p:nvGrpSpPr>
        <p:grpSpPr>
          <a:xfrm>
            <a:off x="5257800" y="1066800"/>
            <a:ext cx="2362200" cy="2015192"/>
            <a:chOff x="5257800" y="1066800"/>
            <a:chExt cx="2362200" cy="2015192"/>
          </a:xfrm>
        </p:grpSpPr>
        <p:sp>
          <p:nvSpPr>
            <p:cNvPr id="13" name="TextBox 12"/>
            <p:cNvSpPr txBox="1"/>
            <p:nvPr/>
          </p:nvSpPr>
          <p:spPr>
            <a:xfrm>
              <a:off x="5562600" y="1143000"/>
              <a:ext cx="20574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MATLAB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norm(A,1)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norm(</a:t>
              </a:r>
              <a:r>
                <a:rPr lang="en-US" dirty="0" err="1" smtClean="0">
                  <a:solidFill>
                    <a:srgbClr val="FF0000"/>
                  </a:solidFill>
                </a:rPr>
                <a:t>A,inf</a:t>
              </a:r>
              <a:r>
                <a:rPr lang="en-US" dirty="0" smtClean="0">
                  <a:solidFill>
                    <a:srgbClr val="FF0000"/>
                  </a:solidFill>
                </a:rPr>
                <a:t>)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norm(</a:t>
              </a:r>
              <a:r>
                <a:rPr lang="en-US" dirty="0" err="1" smtClean="0">
                  <a:solidFill>
                    <a:srgbClr val="FF0000"/>
                  </a:solidFill>
                </a:rPr>
                <a:t>A,’fro</a:t>
              </a:r>
              <a:r>
                <a:rPr lang="en-US" dirty="0" smtClean="0">
                  <a:solidFill>
                    <a:srgbClr val="FF0000"/>
                  </a:solidFill>
                </a:rPr>
                <a:t>’)</a:t>
              </a:r>
            </a:p>
            <a:p>
              <a:endParaRPr lang="en-US" dirty="0"/>
            </a:p>
          </p:txBody>
        </p:sp>
        <p:sp>
          <p:nvSpPr>
            <p:cNvPr id="14" name="Rounded Rectangle 13"/>
            <p:cNvSpPr/>
            <p:nvPr/>
          </p:nvSpPr>
          <p:spPr bwMode="auto">
            <a:xfrm>
              <a:off x="5257800" y="1066800"/>
              <a:ext cx="2362200" cy="1981200"/>
            </a:xfrm>
            <a:prstGeom prst="round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 bwMode="auto">
          <a:xfrm>
            <a:off x="5638800" y="1752600"/>
            <a:ext cx="3276600" cy="16002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" name="Rounded Rectangle 14"/>
          <p:cNvSpPr/>
          <p:nvPr/>
        </p:nvSpPr>
        <p:spPr bwMode="auto">
          <a:xfrm>
            <a:off x="381000" y="1143000"/>
            <a:ext cx="4114800" cy="22098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i="1" dirty="0" err="1" smtClean="0">
                <a:solidFill>
                  <a:srgbClr val="FF0303"/>
                </a:solidFill>
                <a:latin typeface="Arial" charset="0"/>
              </a:rPr>
              <a:t>Eigenvalues</a:t>
            </a:r>
            <a:r>
              <a:rPr lang="en-US" sz="3200" b="1" i="1" dirty="0" smtClean="0">
                <a:solidFill>
                  <a:srgbClr val="FF0303"/>
                </a:solidFill>
                <a:latin typeface="Arial" charset="0"/>
              </a:rPr>
              <a:t>/Eigenvectors</a:t>
            </a:r>
            <a:endParaRPr lang="en-US" sz="3200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609600" y="1447800"/>
          <a:ext cx="3760304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126" name="Equation" r:id="rId4" imgW="2882880" imgH="1168200" progId="Equation.DSMT4">
                  <p:embed/>
                </p:oleObj>
              </mc:Choice>
              <mc:Fallback>
                <p:oleObj name="Equation" r:id="rId4" imgW="2882880" imgH="11682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447800"/>
                        <a:ext cx="3760304" cy="152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90600" y="3505200"/>
            <a:ext cx="236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00FF"/>
                </a:solidFill>
              </a:rPr>
              <a:t>Characteristic Polynomial</a:t>
            </a: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17" name="Right Arrow 16"/>
          <p:cNvSpPr/>
          <p:nvPr/>
        </p:nvSpPr>
        <p:spPr bwMode="auto">
          <a:xfrm rot="19288065">
            <a:off x="3344796" y="3189920"/>
            <a:ext cx="787505" cy="249559"/>
          </a:xfrm>
          <a:prstGeom prst="rightArrow">
            <a:avLst/>
          </a:prstGeom>
          <a:solidFill>
            <a:srgbClr val="4343A7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Notched Right Arrow 17"/>
          <p:cNvSpPr/>
          <p:nvPr/>
        </p:nvSpPr>
        <p:spPr bwMode="auto">
          <a:xfrm>
            <a:off x="4495800" y="2209800"/>
            <a:ext cx="762000" cy="304800"/>
          </a:xfrm>
          <a:prstGeom prst="notchedRightArrow">
            <a:avLst/>
          </a:prstGeom>
          <a:solidFill>
            <a:srgbClr val="40409E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5486400" y="1828800"/>
          <a:ext cx="3421529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127" name="Equation" r:id="rId6" imgW="2908080" imgH="914400" progId="Equation.DSMT4">
                  <p:embed/>
                </p:oleObj>
              </mc:Choice>
              <mc:Fallback>
                <p:oleObj name="Equation" r:id="rId6" imgW="2908080" imgH="9144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1828800"/>
                        <a:ext cx="3421529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2"/>
          <p:cNvGrpSpPr/>
          <p:nvPr/>
        </p:nvGrpSpPr>
        <p:grpSpPr>
          <a:xfrm>
            <a:off x="3352800" y="4419600"/>
            <a:ext cx="5029200" cy="1981200"/>
            <a:chOff x="2209800" y="4419600"/>
            <a:chExt cx="5029200" cy="1981200"/>
          </a:xfrm>
          <a:solidFill>
            <a:schemeClr val="accent3">
              <a:lumMod val="95000"/>
            </a:schemeClr>
          </a:solidFill>
        </p:grpSpPr>
        <p:sp>
          <p:nvSpPr>
            <p:cNvPr id="22" name="Rounded Rectangle 21"/>
            <p:cNvSpPr/>
            <p:nvPr/>
          </p:nvSpPr>
          <p:spPr bwMode="auto">
            <a:xfrm>
              <a:off x="2209800" y="4419600"/>
              <a:ext cx="5029200" cy="1981200"/>
            </a:xfrm>
            <a:prstGeom prst="round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graphicFrame>
          <p:nvGraphicFramePr>
            <p:cNvPr id="21" name="Object 20"/>
            <p:cNvGraphicFramePr>
              <a:graphicFrameLocks noChangeAspect="1"/>
            </p:cNvGraphicFramePr>
            <p:nvPr/>
          </p:nvGraphicFramePr>
          <p:xfrm>
            <a:off x="2667000" y="4724400"/>
            <a:ext cx="3968750" cy="1295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128" name="Equation" r:id="rId8" imgW="2489040" imgH="812520" progId="Equation.DSMT4">
                    <p:embed/>
                  </p:oleObj>
                </mc:Choice>
                <mc:Fallback>
                  <p:oleObj name="Equation" r:id="rId8" imgW="2489040" imgH="812520" progId="Equation.DSMT4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67000" y="4724400"/>
                          <a:ext cx="3968750" cy="1295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7"/>
          <p:cNvGrpSpPr/>
          <p:nvPr/>
        </p:nvGrpSpPr>
        <p:grpSpPr>
          <a:xfrm>
            <a:off x="533400" y="4648200"/>
            <a:ext cx="1981200" cy="1909465"/>
            <a:chOff x="533400" y="4648200"/>
            <a:chExt cx="1981200" cy="1909465"/>
          </a:xfrm>
        </p:grpSpPr>
        <p:grpSp>
          <p:nvGrpSpPr>
            <p:cNvPr id="4" name="Group 25"/>
            <p:cNvGrpSpPr/>
            <p:nvPr/>
          </p:nvGrpSpPr>
          <p:grpSpPr>
            <a:xfrm>
              <a:off x="685800" y="4648200"/>
              <a:ext cx="1524000" cy="1447800"/>
              <a:chOff x="685800" y="4648200"/>
              <a:chExt cx="1524000" cy="1447800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685800" y="4648200"/>
                <a:ext cx="1524000" cy="144780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graphicFrame>
            <p:nvGraphicFramePr>
              <p:cNvPr id="24" name="Object 23"/>
              <p:cNvGraphicFramePr>
                <a:graphicFrameLocks noChangeAspect="1"/>
              </p:cNvGraphicFramePr>
              <p:nvPr/>
            </p:nvGraphicFramePr>
            <p:xfrm>
              <a:off x="761999" y="4648200"/>
              <a:ext cx="1362635" cy="12192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29129" name="Equation" r:id="rId10" imgW="965160" imgH="863280" progId="Equation.DSMT4">
                      <p:embed/>
                    </p:oleObj>
                  </mc:Choice>
                  <mc:Fallback>
                    <p:oleObj name="Equation" r:id="rId10" imgW="965160" imgH="863280" progId="Equation.DSMT4">
                      <p:embed/>
                      <p:pic>
                        <p:nvPicPr>
                          <p:cNvPr id="0" name="Picture 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61999" y="4648200"/>
                            <a:ext cx="1362635" cy="121920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27" name="TextBox 26"/>
            <p:cNvSpPr txBox="1"/>
            <p:nvPr/>
          </p:nvSpPr>
          <p:spPr>
            <a:xfrm>
              <a:off x="533400" y="6096000"/>
              <a:ext cx="1981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00FF"/>
                  </a:solidFill>
                </a:rPr>
                <a:t>Prove it !</a:t>
              </a:r>
              <a:endParaRPr lang="en-US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191000" y="1981200"/>
            <a:ext cx="4419600" cy="2057400"/>
          </a:xfrm>
          <a:prstGeom prst="roundRect">
            <a:avLst/>
          </a:prstGeom>
          <a:solidFill>
            <a:schemeClr val="accent3">
              <a:lumMod val="95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FF0303"/>
                </a:solidFill>
                <a:latin typeface="Arial" charset="0"/>
              </a:rPr>
              <a:t>Matrix Norms-Norm2</a:t>
            </a:r>
            <a:endParaRPr lang="en-US" sz="2800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11430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609600" y="2514600"/>
          <a:ext cx="2835275" cy="136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149" name="Equation" r:id="rId4" imgW="1790640" imgH="863280" progId="Equation.DSMT4">
                  <p:embed/>
                </p:oleObj>
              </mc:Choice>
              <mc:Fallback>
                <p:oleObj name="Equation" r:id="rId4" imgW="1790640" imgH="86328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514600"/>
                        <a:ext cx="2835275" cy="1368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ounded Rectangle 10"/>
          <p:cNvSpPr/>
          <p:nvPr/>
        </p:nvSpPr>
        <p:spPr bwMode="auto">
          <a:xfrm>
            <a:off x="228600" y="2133600"/>
            <a:ext cx="3352800" cy="1981200"/>
          </a:xfrm>
          <a:prstGeom prst="roundRect">
            <a:avLst/>
          </a:prstGeom>
          <a:noFill/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495800" y="2057400"/>
          <a:ext cx="3665538" cy="177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150" name="Equation" r:id="rId6" imgW="1206360" imgH="583920" progId="Equation.DSMT4">
                  <p:embed/>
                </p:oleObj>
              </mc:Choice>
              <mc:Fallback>
                <p:oleObj name="Equation" r:id="rId6" imgW="1206360" imgH="58392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2057400"/>
                        <a:ext cx="3665538" cy="177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6"/>
          <p:cNvGrpSpPr/>
          <p:nvPr/>
        </p:nvGrpSpPr>
        <p:grpSpPr>
          <a:xfrm>
            <a:off x="609600" y="4648200"/>
            <a:ext cx="7620000" cy="1745397"/>
            <a:chOff x="609600" y="4648200"/>
            <a:chExt cx="7620000" cy="1745397"/>
          </a:xfrm>
        </p:grpSpPr>
        <p:sp>
          <p:nvSpPr>
            <p:cNvPr id="10" name="TextBox 9"/>
            <p:cNvSpPr txBox="1"/>
            <p:nvPr/>
          </p:nvSpPr>
          <p:spPr>
            <a:xfrm>
              <a:off x="609600" y="4648200"/>
              <a:ext cx="76200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lang="en-US" dirty="0" smtClean="0">
                  <a:solidFill>
                    <a:srgbClr val="4343A7"/>
                  </a:solidFill>
                </a:rPr>
                <a:t>  A* is the conjugate transpose of A</a:t>
              </a:r>
            </a:p>
            <a:p>
              <a:pPr>
                <a:buFont typeface="Arial" pitchFamily="34" charset="0"/>
                <a:buChar char="•"/>
              </a:pPr>
              <a:r>
                <a:rPr lang="en-US" dirty="0" smtClean="0">
                  <a:solidFill>
                    <a:srgbClr val="4343A7"/>
                  </a:solidFill>
                </a:rPr>
                <a:t>  norm 2 = maximum singular value of A</a:t>
              </a:r>
            </a:p>
            <a:p>
              <a:pPr>
                <a:buFont typeface="Arial" pitchFamily="34" charset="0"/>
                <a:buChar char="•"/>
              </a:pPr>
              <a:endParaRPr lang="en-US" dirty="0">
                <a:solidFill>
                  <a:srgbClr val="4343A7"/>
                </a:solidFill>
              </a:endParaRPr>
            </a:p>
          </p:txBody>
        </p:sp>
        <p:grpSp>
          <p:nvGrpSpPr>
            <p:cNvPr id="3" name="Group 15"/>
            <p:cNvGrpSpPr/>
            <p:nvPr/>
          </p:nvGrpSpPr>
          <p:grpSpPr>
            <a:xfrm>
              <a:off x="1600200" y="5486400"/>
              <a:ext cx="4495800" cy="907197"/>
              <a:chOff x="1600200" y="5486400"/>
              <a:chExt cx="4495800" cy="907197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1600200" y="5562600"/>
                <a:ext cx="3401893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For symmetrical matrices </a:t>
                </a:r>
              </a:p>
              <a:p>
                <a:endParaRPr lang="en-US" dirty="0"/>
              </a:p>
            </p:txBody>
          </p:sp>
          <p:graphicFrame>
            <p:nvGraphicFramePr>
              <p:cNvPr id="15" name="Object 14"/>
              <p:cNvGraphicFramePr>
                <a:graphicFrameLocks noChangeAspect="1"/>
              </p:cNvGraphicFramePr>
              <p:nvPr/>
            </p:nvGraphicFramePr>
            <p:xfrm>
              <a:off x="5181600" y="5486400"/>
              <a:ext cx="914400" cy="60216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0151" name="Equation" r:id="rId8" imgW="520560" imgH="342720" progId="Equation.DSMT4">
                      <p:embed/>
                    </p:oleObj>
                  </mc:Choice>
                  <mc:Fallback>
                    <p:oleObj name="Equation" r:id="rId8" imgW="520560" imgH="342720" progId="Equation.DSMT4">
                      <p:embed/>
                      <p:pic>
                        <p:nvPicPr>
                          <p:cNvPr id="0" name="Picture 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181600" y="5486400"/>
                            <a:ext cx="914400" cy="602166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381000" y="1295400"/>
            <a:ext cx="2895600" cy="1447800"/>
          </a:xfrm>
          <a:prstGeom prst="roundRect">
            <a:avLst/>
          </a:prstGeom>
          <a:solidFill>
            <a:schemeClr val="accent3">
              <a:lumMod val="95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FF0303"/>
                </a:solidFill>
                <a:latin typeface="Arial" charset="0"/>
              </a:rPr>
              <a:t>Matrix Norms-Norm2</a:t>
            </a:r>
            <a:endParaRPr lang="en-US" sz="2800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11430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685800" y="1371601"/>
          <a:ext cx="251800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172" name="Equation" r:id="rId4" imgW="1206360" imgH="583920" progId="Equation.DSMT4">
                  <p:embed/>
                </p:oleObj>
              </mc:Choice>
              <mc:Fallback>
                <p:oleObj name="Equation" r:id="rId4" imgW="1206360" imgH="5839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371601"/>
                        <a:ext cx="2518008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4038600" y="2362200"/>
          <a:ext cx="3448143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173" name="Equation" r:id="rId6" imgW="1904760" imgH="1473120" progId="Equation.DSMT4">
                  <p:embed/>
                </p:oleObj>
              </mc:Choice>
              <mc:Fallback>
                <p:oleObj name="Equation" r:id="rId6" imgW="1904760" imgH="147312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2362200"/>
                        <a:ext cx="3448143" cy="2667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ounded Rectangle 12"/>
          <p:cNvSpPr/>
          <p:nvPr/>
        </p:nvSpPr>
        <p:spPr bwMode="auto">
          <a:xfrm>
            <a:off x="3733800" y="1981200"/>
            <a:ext cx="4114800" cy="3733800"/>
          </a:xfrm>
          <a:prstGeom prst="roundRect">
            <a:avLst/>
          </a:prstGeom>
          <a:noFill/>
          <a:ln w="19050" cap="flat" cmpd="sng" algn="ctr">
            <a:solidFill>
              <a:srgbClr val="4343A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" name="Group 15"/>
          <p:cNvGrpSpPr/>
          <p:nvPr/>
        </p:nvGrpSpPr>
        <p:grpSpPr>
          <a:xfrm>
            <a:off x="152400" y="3505200"/>
            <a:ext cx="3276600" cy="2971800"/>
            <a:chOff x="152400" y="3505200"/>
            <a:chExt cx="3276600" cy="2971800"/>
          </a:xfrm>
        </p:grpSpPr>
        <p:grpSp>
          <p:nvGrpSpPr>
            <p:cNvPr id="3" name="Group 14"/>
            <p:cNvGrpSpPr/>
            <p:nvPr/>
          </p:nvGrpSpPr>
          <p:grpSpPr>
            <a:xfrm>
              <a:off x="152400" y="3505200"/>
              <a:ext cx="3276600" cy="2971800"/>
              <a:chOff x="152400" y="3505200"/>
              <a:chExt cx="3276600" cy="2971800"/>
            </a:xfrm>
          </p:grpSpPr>
          <p:sp>
            <p:nvSpPr>
              <p:cNvPr id="14" name="Rounded Rectangle 13"/>
              <p:cNvSpPr/>
              <p:nvPr/>
            </p:nvSpPr>
            <p:spPr bwMode="auto">
              <a:xfrm>
                <a:off x="152400" y="3505200"/>
                <a:ext cx="3048000" cy="297180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609600" y="3657600"/>
                <a:ext cx="2819400" cy="2769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>
                    <a:solidFill>
                      <a:srgbClr val="FF0000"/>
                    </a:solidFill>
                  </a:rPr>
                  <a:t>Matlab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:</a:t>
                </a:r>
              </a:p>
              <a:p>
                <a:endParaRPr lang="en-US" dirty="0" smtClean="0"/>
              </a:p>
              <a:p>
                <a:r>
                  <a:rPr lang="en-US" sz="1800" dirty="0" smtClean="0"/>
                  <a:t>s=</a:t>
                </a:r>
                <a:r>
                  <a:rPr lang="en-US" sz="1800" dirty="0" err="1" smtClean="0"/>
                  <a:t>svd</a:t>
                </a:r>
                <a:r>
                  <a:rPr lang="en-US" sz="1800" dirty="0" smtClean="0"/>
                  <a:t>(A)</a:t>
                </a:r>
              </a:p>
              <a:p>
                <a:r>
                  <a:rPr lang="en-US" sz="1800" dirty="0" smtClean="0"/>
                  <a:t>       (</a:t>
                </a:r>
                <a:r>
                  <a:rPr lang="en-US" sz="1800" dirty="0" smtClean="0">
                    <a:solidFill>
                      <a:srgbClr val="FF0000"/>
                    </a:solidFill>
                  </a:rPr>
                  <a:t>5.1167</a:t>
                </a:r>
                <a:r>
                  <a:rPr lang="en-US" sz="1800" dirty="0" smtClean="0"/>
                  <a:t>, 1.9544)</a:t>
                </a:r>
              </a:p>
              <a:p>
                <a:r>
                  <a:rPr lang="en-US" sz="1800" dirty="0" smtClean="0"/>
                  <a:t>Or</a:t>
                </a:r>
              </a:p>
              <a:p>
                <a:r>
                  <a:rPr lang="en-US" sz="1800" dirty="0" smtClean="0"/>
                  <a:t>     </a:t>
                </a:r>
                <a:r>
                  <a:rPr lang="en-US" sz="1800" dirty="0" err="1" smtClean="0"/>
                  <a:t>smax</a:t>
                </a:r>
                <a:r>
                  <a:rPr lang="en-US" sz="1800" dirty="0" smtClean="0"/>
                  <a:t>=norm(A)</a:t>
                </a:r>
              </a:p>
              <a:p>
                <a:endParaRPr lang="en-US" sz="1800" dirty="0" smtClean="0"/>
              </a:p>
              <a:p>
                <a:r>
                  <a:rPr lang="en-US" sz="1800" dirty="0" smtClean="0"/>
                  <a:t>    </a:t>
                </a:r>
                <a:r>
                  <a:rPr lang="en-US" sz="1800" dirty="0" smtClean="0">
                    <a:solidFill>
                      <a:srgbClr val="FF0000"/>
                    </a:solidFill>
                  </a:rPr>
                  <a:t>5.1167</a:t>
                </a:r>
                <a:endParaRPr lang="en-US" sz="1800" dirty="0" smtClean="0"/>
              </a:p>
              <a:p>
                <a:endParaRPr lang="en-US" sz="1800" dirty="0"/>
              </a:p>
            </p:txBody>
          </p:sp>
        </p:grpSp>
        <p:sp>
          <p:nvSpPr>
            <p:cNvPr id="10" name="Notched Right Arrow 9"/>
            <p:cNvSpPr/>
            <p:nvPr/>
          </p:nvSpPr>
          <p:spPr bwMode="auto">
            <a:xfrm>
              <a:off x="381000" y="4800600"/>
              <a:ext cx="228600" cy="76200"/>
            </a:xfrm>
            <a:prstGeom prst="notched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1" name="Notched Right Arrow 10"/>
            <p:cNvSpPr/>
            <p:nvPr/>
          </p:nvSpPr>
          <p:spPr bwMode="auto">
            <a:xfrm>
              <a:off x="304800" y="5638800"/>
              <a:ext cx="228600" cy="76200"/>
            </a:xfrm>
            <a:prstGeom prst="notched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381000" y="1295400"/>
            <a:ext cx="2895600" cy="1447800"/>
          </a:xfrm>
          <a:prstGeom prst="roundRect">
            <a:avLst/>
          </a:prstGeom>
          <a:solidFill>
            <a:schemeClr val="accent3">
              <a:lumMod val="95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b="1" dirty="0" smtClean="0">
                <a:solidFill>
                  <a:srgbClr val="FF0303"/>
                </a:solidFill>
                <a:latin typeface="Arial" charset="0"/>
              </a:rPr>
              <a:t>Matrix Norms-Norm2</a:t>
            </a:r>
            <a:endParaRPr lang="en-US" sz="2800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11430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685800" y="1371601"/>
          <a:ext cx="251800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196" name="Equation" r:id="rId4" imgW="1206360" imgH="583920" progId="Equation.DSMT4">
                  <p:embed/>
                </p:oleObj>
              </mc:Choice>
              <mc:Fallback>
                <p:oleObj name="Equation" r:id="rId4" imgW="1206360" imgH="5839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371601"/>
                        <a:ext cx="2518008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4038600" y="2590800"/>
          <a:ext cx="4297362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197" name="Equation" r:id="rId6" imgW="2374560" imgH="1473120" progId="Equation.DSMT4">
                  <p:embed/>
                </p:oleObj>
              </mc:Choice>
              <mc:Fallback>
                <p:oleObj name="Equation" r:id="rId6" imgW="2374560" imgH="147312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2590800"/>
                        <a:ext cx="4297362" cy="2667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ounded Rectangle 12"/>
          <p:cNvSpPr/>
          <p:nvPr/>
        </p:nvSpPr>
        <p:spPr bwMode="auto">
          <a:xfrm>
            <a:off x="3733800" y="1981200"/>
            <a:ext cx="4876800" cy="3733800"/>
          </a:xfrm>
          <a:prstGeom prst="roundRect">
            <a:avLst/>
          </a:prstGeom>
          <a:noFill/>
          <a:ln w="19050" cap="flat" cmpd="sng" algn="ctr">
            <a:solidFill>
              <a:srgbClr val="4343A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" name="Group 14"/>
          <p:cNvGrpSpPr/>
          <p:nvPr/>
        </p:nvGrpSpPr>
        <p:grpSpPr>
          <a:xfrm>
            <a:off x="152400" y="3505200"/>
            <a:ext cx="3276600" cy="2971800"/>
            <a:chOff x="152400" y="3505200"/>
            <a:chExt cx="3276600" cy="2971800"/>
          </a:xfrm>
        </p:grpSpPr>
        <p:grpSp>
          <p:nvGrpSpPr>
            <p:cNvPr id="3" name="Group 14"/>
            <p:cNvGrpSpPr/>
            <p:nvPr/>
          </p:nvGrpSpPr>
          <p:grpSpPr>
            <a:xfrm>
              <a:off x="152400" y="3505200"/>
              <a:ext cx="3276600" cy="2971800"/>
              <a:chOff x="152400" y="3505200"/>
              <a:chExt cx="3276600" cy="2971800"/>
            </a:xfrm>
          </p:grpSpPr>
          <p:sp>
            <p:nvSpPr>
              <p:cNvPr id="14" name="Rounded Rectangle 13"/>
              <p:cNvSpPr/>
              <p:nvPr/>
            </p:nvSpPr>
            <p:spPr bwMode="auto">
              <a:xfrm>
                <a:off x="152400" y="3505200"/>
                <a:ext cx="3048000" cy="297180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609600" y="3657600"/>
                <a:ext cx="2819400" cy="2769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>
                    <a:solidFill>
                      <a:srgbClr val="FF0000"/>
                    </a:solidFill>
                  </a:rPr>
                  <a:t>Matlab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:</a:t>
                </a:r>
              </a:p>
              <a:p>
                <a:endParaRPr lang="en-US" dirty="0" smtClean="0"/>
              </a:p>
              <a:p>
                <a:r>
                  <a:rPr lang="en-US" sz="1800" dirty="0" smtClean="0"/>
                  <a:t>s=</a:t>
                </a:r>
                <a:r>
                  <a:rPr lang="en-US" sz="1800" dirty="0" err="1" smtClean="0"/>
                  <a:t>svd</a:t>
                </a:r>
                <a:r>
                  <a:rPr lang="en-US" sz="1800" dirty="0" smtClean="0"/>
                  <a:t>(A)</a:t>
                </a:r>
              </a:p>
              <a:p>
                <a:r>
                  <a:rPr lang="en-US" sz="1800" dirty="0" smtClean="0"/>
                  <a:t>       (</a:t>
                </a:r>
                <a:r>
                  <a:rPr lang="en-US" sz="1800" dirty="0" smtClean="0">
                    <a:solidFill>
                      <a:srgbClr val="FF0000"/>
                    </a:solidFill>
                  </a:rPr>
                  <a:t>5.3317</a:t>
                </a:r>
                <a:r>
                  <a:rPr lang="en-US" sz="1800" dirty="0" smtClean="0"/>
                  <a:t>, 2.1385)</a:t>
                </a:r>
              </a:p>
              <a:p>
                <a:r>
                  <a:rPr lang="en-US" sz="1800" dirty="0" smtClean="0"/>
                  <a:t>Or</a:t>
                </a:r>
              </a:p>
              <a:p>
                <a:r>
                  <a:rPr lang="en-US" sz="1800" dirty="0" smtClean="0"/>
                  <a:t>     </a:t>
                </a:r>
                <a:r>
                  <a:rPr lang="en-US" sz="1800" dirty="0" err="1" smtClean="0"/>
                  <a:t>smax</a:t>
                </a:r>
                <a:r>
                  <a:rPr lang="en-US" sz="1800" dirty="0" smtClean="0"/>
                  <a:t>=norm(A)</a:t>
                </a:r>
              </a:p>
              <a:p>
                <a:endParaRPr lang="en-US" sz="1800" dirty="0" smtClean="0"/>
              </a:p>
              <a:p>
                <a:r>
                  <a:rPr lang="en-US" sz="1800" dirty="0" smtClean="0"/>
                  <a:t> </a:t>
                </a:r>
                <a:r>
                  <a:rPr lang="en-US" sz="1800" dirty="0" smtClean="0">
                    <a:solidFill>
                      <a:srgbClr val="FF0000"/>
                    </a:solidFill>
                  </a:rPr>
                  <a:t>5.3317</a:t>
                </a:r>
                <a:endParaRPr lang="en-US" sz="1800" dirty="0" smtClean="0"/>
              </a:p>
              <a:p>
                <a:endParaRPr lang="en-US" sz="1800" dirty="0"/>
              </a:p>
            </p:txBody>
          </p:sp>
        </p:grpSp>
        <p:sp>
          <p:nvSpPr>
            <p:cNvPr id="10" name="Notched Right Arrow 9"/>
            <p:cNvSpPr/>
            <p:nvPr/>
          </p:nvSpPr>
          <p:spPr bwMode="auto">
            <a:xfrm>
              <a:off x="381000" y="4800600"/>
              <a:ext cx="228600" cy="76200"/>
            </a:xfrm>
            <a:prstGeom prst="notched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1" name="Notched Right Arrow 10"/>
            <p:cNvSpPr/>
            <p:nvPr/>
          </p:nvSpPr>
          <p:spPr bwMode="auto">
            <a:xfrm>
              <a:off x="304800" y="5638800"/>
              <a:ext cx="228600" cy="76200"/>
            </a:xfrm>
            <a:prstGeom prst="notched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Matrix Norms- </a:t>
            </a:r>
            <a:r>
              <a:rPr lang="en-US" sz="3200" b="1" i="1" dirty="0" smtClean="0">
                <a:solidFill>
                  <a:srgbClr val="FF0303"/>
                </a:solidFill>
                <a:latin typeface="Arial" charset="0"/>
              </a:rPr>
              <a:t>Properties</a:t>
            </a:r>
            <a:endParaRPr lang="en-US" sz="3200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66800" y="1295400"/>
          <a:ext cx="6553200" cy="431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219" name="Equation" r:id="rId4" imgW="3416040" imgH="2247840" progId="Equation.DSMT4">
                  <p:embed/>
                </p:oleObj>
              </mc:Choice>
              <mc:Fallback>
                <p:oleObj name="Equation" r:id="rId4" imgW="3416040" imgH="22478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295400"/>
                        <a:ext cx="6553200" cy="4311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2209800" y="5334000"/>
            <a:ext cx="2057400" cy="1371600"/>
          </a:xfrm>
          <a:prstGeom prst="roundRect">
            <a:avLst/>
          </a:prstGeom>
          <a:solidFill>
            <a:schemeClr val="accent3">
              <a:lumMod val="95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Condition Number</a:t>
            </a:r>
            <a:endParaRPr lang="en-US" sz="3200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438400" y="1333499"/>
          <a:ext cx="4572000" cy="52886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243" name="Equation" r:id="rId4" imgW="3200400" imgH="4190760" progId="Equation.DSMT4">
                  <p:embed/>
                </p:oleObj>
              </mc:Choice>
              <mc:Fallback>
                <p:oleObj name="Equation" r:id="rId4" imgW="3200400" imgH="41907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333499"/>
                        <a:ext cx="4572000" cy="528864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1295400" y="1600200"/>
            <a:ext cx="5943600" cy="2743200"/>
          </a:xfrm>
          <a:prstGeom prst="roundRect">
            <a:avLst/>
          </a:prstGeom>
          <a:solidFill>
            <a:schemeClr val="accent3">
              <a:lumMod val="95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200" b="1" dirty="0" smtClean="0">
                <a:solidFill>
                  <a:srgbClr val="FF0303"/>
                </a:solidFill>
                <a:latin typeface="Arial" charset="0"/>
              </a:rPr>
              <a:t>Condition Number</a:t>
            </a:r>
            <a:endParaRPr lang="en-US" sz="3200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639888" y="1377950"/>
          <a:ext cx="5378450" cy="288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268" name="Equation" r:id="rId4" imgW="2743200" imgH="1663560" progId="Equation.DSMT4">
                  <p:embed/>
                </p:oleObj>
              </mc:Choice>
              <mc:Fallback>
                <p:oleObj name="Equation" r:id="rId4" imgW="2743200" imgH="166356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9888" y="1377950"/>
                        <a:ext cx="5378450" cy="2884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0691" name="Object 3"/>
          <p:cNvGraphicFramePr>
            <a:graphicFrameLocks noChangeAspect="1"/>
          </p:cNvGraphicFramePr>
          <p:nvPr/>
        </p:nvGraphicFramePr>
        <p:xfrm>
          <a:off x="762000" y="4800600"/>
          <a:ext cx="1828800" cy="12422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269" name="Equation" r:id="rId6" imgW="1346040" imgH="914400" progId="Equation.DSMT4">
                  <p:embed/>
                </p:oleObj>
              </mc:Choice>
              <mc:Fallback>
                <p:oleObj name="Equation" r:id="rId6" imgW="1346040" imgH="9144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4800600"/>
                        <a:ext cx="1828800" cy="12422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29000" y="4953000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cond</a:t>
            </a:r>
            <a:r>
              <a:rPr lang="en-US" dirty="0" smtClean="0"/>
              <a:t>(A)= 2984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b="1" i="1" dirty="0" smtClean="0">
                <a:solidFill>
                  <a:srgbClr val="FF0303"/>
                </a:solidFill>
                <a:latin typeface="Arial" charset="0"/>
              </a:rPr>
              <a:t>ILL- Conditioned Matrix- MATLAB Experiment</a:t>
            </a:r>
            <a:endParaRPr lang="en-US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1000" y="982177"/>
            <a:ext cx="76200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a =</a:t>
            </a:r>
          </a:p>
          <a:p>
            <a:endParaRPr lang="en-US" sz="1800" dirty="0" smtClean="0"/>
          </a:p>
          <a:p>
            <a:r>
              <a:rPr lang="en-US" sz="1800" dirty="0" smtClean="0"/>
              <a:t>     1     2     3     4     5</a:t>
            </a:r>
          </a:p>
          <a:p>
            <a:r>
              <a:rPr lang="en-US" sz="1800" dirty="0" smtClean="0"/>
              <a:t>     2     3     4     5     6</a:t>
            </a:r>
          </a:p>
          <a:p>
            <a:r>
              <a:rPr lang="en-US" sz="1800" dirty="0" smtClean="0"/>
              <a:t>     3     4     5     6     7</a:t>
            </a:r>
          </a:p>
          <a:p>
            <a:r>
              <a:rPr lang="en-US" sz="1800" dirty="0" smtClean="0"/>
              <a:t>     4     5     6     7     8</a:t>
            </a:r>
          </a:p>
          <a:p>
            <a:r>
              <a:rPr lang="en-US" sz="1800" dirty="0" smtClean="0"/>
              <a:t>     5     6     7     8     9</a:t>
            </a:r>
          </a:p>
          <a:p>
            <a:endParaRPr lang="en-US" sz="1800" dirty="0" smtClean="0"/>
          </a:p>
          <a:p>
            <a:r>
              <a:rPr lang="en-US" sz="1800" dirty="0" smtClean="0"/>
              <a:t>&gt;&gt; b=inv(a)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Warning: Matrix is close to singular or badly scaled.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         Results may be inaccurate. RCOND = 5.176174e-018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90600" y="4343400"/>
            <a:ext cx="65532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 smtClean="0">
                <a:solidFill>
                  <a:srgbClr val="0000FF"/>
                </a:solidFill>
              </a:rPr>
              <a:t>b = 1.0e+015 *</a:t>
            </a:r>
          </a:p>
          <a:p>
            <a:endParaRPr lang="pt-BR" sz="1800" dirty="0" smtClean="0">
              <a:solidFill>
                <a:srgbClr val="0000FF"/>
              </a:solidFill>
            </a:endParaRPr>
          </a:p>
          <a:p>
            <a:r>
              <a:rPr lang="pt-BR" sz="1800" dirty="0" smtClean="0">
                <a:solidFill>
                  <a:srgbClr val="0000FF"/>
                </a:solidFill>
              </a:rPr>
              <a:t>   -0.4850    1.2010   -0.4850   -0.6929    0.4619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 1.2010   -2.4019    1.2010    0.0000   -0.0000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-0.4850    1.2010   -1.6109    1.5589   -0.6640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-0.6929    0.0000    1.5589   -0.3464   -0.5196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 0.4619   -0.0000   -0.6640   -0.5196    0.7217</a:t>
            </a:r>
            <a:endParaRPr lang="en-US" sz="1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24600" y="2971800"/>
            <a:ext cx="2057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rgbClr val="0000FF"/>
                </a:solidFill>
              </a:rPr>
              <a:t>cond</a:t>
            </a:r>
            <a:r>
              <a:rPr lang="en-US" sz="1600" dirty="0" smtClean="0">
                <a:solidFill>
                  <a:srgbClr val="0000FF"/>
                </a:solidFill>
              </a:rPr>
              <a:t>(a)= 9.6864e+017</a:t>
            </a:r>
            <a:endParaRPr lang="en-US" sz="1600" dirty="0">
              <a:solidFill>
                <a:srgbClr val="0000FF"/>
              </a:solidFill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6324600" y="2819400"/>
            <a:ext cx="2362200" cy="685800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0" y="129540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is called </a:t>
            </a:r>
            <a:r>
              <a:rPr lang="en-US" dirty="0" err="1" smtClean="0"/>
              <a:t>Hankel</a:t>
            </a:r>
            <a:r>
              <a:rPr lang="en-US" dirty="0" smtClean="0"/>
              <a:t> matrix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b="1" i="1" dirty="0" smtClean="0">
                <a:solidFill>
                  <a:srgbClr val="FF0303"/>
                </a:solidFill>
                <a:latin typeface="Arial" charset="0"/>
              </a:rPr>
              <a:t>ILL- Conditioned Matrix- MATLAB Experiment</a:t>
            </a:r>
            <a:endParaRPr lang="en-US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1000" y="982177"/>
            <a:ext cx="76200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a =</a:t>
            </a:r>
          </a:p>
          <a:p>
            <a:endParaRPr lang="en-US" sz="1800" dirty="0" smtClean="0"/>
          </a:p>
          <a:p>
            <a:r>
              <a:rPr lang="en-US" sz="1800" dirty="0" smtClean="0"/>
              <a:t>     1     2     3     4     5</a:t>
            </a:r>
          </a:p>
          <a:p>
            <a:r>
              <a:rPr lang="en-US" sz="1800" dirty="0" smtClean="0"/>
              <a:t>     2     3     4     5     6</a:t>
            </a:r>
          </a:p>
          <a:p>
            <a:r>
              <a:rPr lang="en-US" sz="1800" dirty="0" smtClean="0"/>
              <a:t>     3     4     5     6     7</a:t>
            </a:r>
          </a:p>
          <a:p>
            <a:r>
              <a:rPr lang="en-US" sz="1800" dirty="0" smtClean="0"/>
              <a:t>     4     5     6     7     8</a:t>
            </a:r>
          </a:p>
          <a:p>
            <a:r>
              <a:rPr lang="en-US" sz="1800" dirty="0" smtClean="0"/>
              <a:t>     5     6     7     8     9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81400" y="1143000"/>
            <a:ext cx="4724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 smtClean="0">
                <a:solidFill>
                  <a:srgbClr val="0000FF"/>
                </a:solidFill>
              </a:rPr>
              <a:t>b = inv(a)=1.0e+015 *</a:t>
            </a:r>
          </a:p>
          <a:p>
            <a:endParaRPr lang="pt-BR" sz="1800" dirty="0" smtClean="0">
              <a:solidFill>
                <a:srgbClr val="0000FF"/>
              </a:solidFill>
            </a:endParaRPr>
          </a:p>
          <a:p>
            <a:r>
              <a:rPr lang="pt-BR" sz="1800" dirty="0" smtClean="0">
                <a:solidFill>
                  <a:srgbClr val="0000FF"/>
                </a:solidFill>
              </a:rPr>
              <a:t>   -0.4850    1.2010   -0.4850   -0.6929    0.4619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 1.2010   -2.4019    1.2010    0.0000   -0.0000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-0.4850    1.2010   -1.6109    1.5589   -0.6640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-0.6929    0.0000    1.5589   -0.3464   -0.5196</a:t>
            </a:r>
          </a:p>
          <a:p>
            <a:r>
              <a:rPr lang="pt-BR" sz="1800" dirty="0" smtClean="0">
                <a:solidFill>
                  <a:srgbClr val="0000FF"/>
                </a:solidFill>
              </a:rPr>
              <a:t>    0.4619   -0.0000   -0.6640   -0.5196    0.7217</a:t>
            </a:r>
            <a:endParaRPr lang="en-US" sz="1800" dirty="0">
              <a:solidFill>
                <a:srgbClr val="0000FF"/>
              </a:solidFill>
            </a:endParaRPr>
          </a:p>
        </p:txBody>
      </p:sp>
      <p:grpSp>
        <p:nvGrpSpPr>
          <p:cNvPr id="2" name="Group 16"/>
          <p:cNvGrpSpPr/>
          <p:nvPr/>
        </p:nvGrpSpPr>
        <p:grpSpPr>
          <a:xfrm>
            <a:off x="1828800" y="3200400"/>
            <a:ext cx="6172200" cy="3429000"/>
            <a:chOff x="1828800" y="3200400"/>
            <a:chExt cx="6172200" cy="3429000"/>
          </a:xfrm>
        </p:grpSpPr>
        <p:sp>
          <p:nvSpPr>
            <p:cNvPr id="16" name="Rounded Rectangle 15"/>
            <p:cNvSpPr/>
            <p:nvPr/>
          </p:nvSpPr>
          <p:spPr bwMode="auto">
            <a:xfrm>
              <a:off x="1828800" y="3200400"/>
              <a:ext cx="6172200" cy="3429000"/>
            </a:xfrm>
            <a:prstGeom prst="round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graphicFrame>
          <p:nvGraphicFramePr>
            <p:cNvPr id="15" name="Object 14"/>
            <p:cNvGraphicFramePr>
              <a:graphicFrameLocks noChangeAspect="1"/>
            </p:cNvGraphicFramePr>
            <p:nvPr/>
          </p:nvGraphicFramePr>
          <p:xfrm>
            <a:off x="2209800" y="3657599"/>
            <a:ext cx="4648200" cy="24901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6291" name="Equation" r:id="rId4" imgW="2133360" imgH="1143000" progId="Equation.DSMT4">
                    <p:embed/>
                  </p:oleObj>
                </mc:Choice>
                <mc:Fallback>
                  <p:oleObj name="Equation" r:id="rId4" imgW="2133360" imgH="11430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9800" y="3657599"/>
                          <a:ext cx="4648200" cy="249010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b="1" i="1" dirty="0" smtClean="0">
                <a:solidFill>
                  <a:srgbClr val="FF0303"/>
                </a:solidFill>
                <a:latin typeface="Arial" charset="0"/>
              </a:rPr>
              <a:t>Can permutation changes the Condition Number</a:t>
            </a:r>
            <a:endParaRPr lang="en-US" b="1" i="1" dirty="0">
              <a:solidFill>
                <a:srgbClr val="FF0303"/>
              </a:solidFill>
              <a:latin typeface="Arial" charset="0"/>
            </a:endParaRPr>
          </a:p>
        </p:txBody>
      </p:sp>
      <p:sp>
        <p:nvSpPr>
          <p:cNvPr id="544771" name="Line 3"/>
          <p:cNvSpPr>
            <a:spLocks noChangeShapeType="1"/>
          </p:cNvSpPr>
          <p:nvPr/>
        </p:nvSpPr>
        <p:spPr bwMode="auto">
          <a:xfrm>
            <a:off x="0" y="914400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85800" y="1676400"/>
            <a:ext cx="72627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</a:rPr>
              <a:t>Given B=PAQ; where P and Q are permutation matrices;</a:t>
            </a:r>
          </a:p>
          <a:p>
            <a:endParaRPr lang="en-US" i="1" dirty="0" smtClean="0">
              <a:solidFill>
                <a:srgbClr val="0000FF"/>
              </a:solidFill>
            </a:endParaRPr>
          </a:p>
          <a:p>
            <a:r>
              <a:rPr lang="en-US" i="1" dirty="0" smtClean="0">
                <a:solidFill>
                  <a:srgbClr val="0000FF"/>
                </a:solidFill>
              </a:rPr>
              <a:t>Prove that A and B has the same condition number.</a:t>
            </a:r>
            <a:endParaRPr lang="en-US" i="1" dirty="0">
              <a:solidFill>
                <a:srgbClr val="0000FF"/>
              </a:solidFill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457200" y="1371600"/>
            <a:ext cx="8305800" cy="2514600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Designs\Artsy.pot</Template>
  <TotalTime>17509</TotalTime>
  <Words>1892</Words>
  <Application>Microsoft Office PowerPoint</Application>
  <PresentationFormat>On-screen Show (4:3)</PresentationFormat>
  <Paragraphs>975</Paragraphs>
  <Slides>88</Slides>
  <Notes>88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88</vt:i4>
      </vt:variant>
    </vt:vector>
  </HeadingPairs>
  <TitlesOfParts>
    <vt:vector size="96" baseType="lpstr">
      <vt:lpstr>Arial</vt:lpstr>
      <vt:lpstr>Times New Roman</vt:lpstr>
      <vt:lpstr>Wingdings</vt:lpstr>
      <vt:lpstr>Symbol</vt:lpstr>
      <vt:lpstr>Calibri</vt:lpstr>
      <vt:lpstr>Default Design</vt:lpstr>
      <vt:lpstr>Office Theme</vt:lpstr>
      <vt:lpstr>Equation</vt:lpstr>
      <vt:lpstr>PowerPoint Presentation</vt:lpstr>
      <vt:lpstr>PowerPoint Presentation</vt:lpstr>
      <vt:lpstr>PowerPoint Presentation</vt:lpstr>
      <vt:lpstr>Diagonally Dominant Matrices</vt:lpstr>
      <vt:lpstr>Diagonally Dominant Matrices</vt:lpstr>
      <vt:lpstr>Diagonally Dominant Matrices</vt:lpstr>
      <vt:lpstr>Diagonally Dominant Matrices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 Decomposition</dc:title>
  <dc:creator>Michel Nakhla</dc:creator>
  <cp:lastModifiedBy>sbnouri</cp:lastModifiedBy>
  <cp:revision>518</cp:revision>
  <dcterms:created xsi:type="dcterms:W3CDTF">2001-04-04T17:38:16Z</dcterms:created>
  <dcterms:modified xsi:type="dcterms:W3CDTF">2013-10-10T19:26:57Z</dcterms:modified>
</cp:coreProperties>
</file>