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4"/>
  </p:handoutMasterIdLst>
  <p:sldIdLst>
    <p:sldId id="256" r:id="rId2"/>
    <p:sldId id="257" r:id="rId3"/>
    <p:sldId id="258" r:id="rId4"/>
    <p:sldId id="259" r:id="rId5"/>
    <p:sldId id="260" r:id="rId6"/>
    <p:sldId id="267" r:id="rId7"/>
    <p:sldId id="261" r:id="rId8"/>
    <p:sldId id="262" r:id="rId9"/>
    <p:sldId id="263" r:id="rId10"/>
    <p:sldId id="264" r:id="rId11"/>
    <p:sldId id="265" r:id="rId12"/>
    <p:sldId id="266" r:id="rId13"/>
  </p:sldIdLst>
  <p:sldSz cx="9144000" cy="6858000" type="screen4x3"/>
  <p:notesSz cx="6954838" cy="9240838"/>
  <p:defaultTextStyle>
    <a:defPPr>
      <a:defRPr lang="en-CA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130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546" tIns="46273" rIns="92546" bIns="46273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40175" y="0"/>
            <a:ext cx="30130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546" tIns="46273" rIns="92546" bIns="46273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1331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777288"/>
            <a:ext cx="30130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546" tIns="46273" rIns="92546" bIns="46273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1331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40175" y="8777288"/>
            <a:ext cx="30130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546" tIns="46273" rIns="92546" bIns="46273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46445B4F-4603-4E53-86FF-C4915BB93CDC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B77631-8E58-4CEB-8FE0-02A7BE286D16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2C9025-C07C-4C09-B505-A44E30584220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E38292-B172-4988-95CF-4C40CBE0E4F8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030D85-18ED-4C0C-A6F3-E781CFCCE056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9A4B4A-BE18-49A8-AF8D-30CF6FBC2F1F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751391-3451-406A-8941-E1419EE49EC7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72DAA1-F0F7-4844-BF6E-074F9DB99C1D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665637-4EED-42BD-B26C-8FFD378C1702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63CDBF-3186-4129-B0D5-59EBF8F03674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FFBE6-0609-45AF-857F-4841D9D09837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6B3CDB-95F3-4138-B0EE-D02E88EADDD7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A848B5-1F1D-45AD-8044-32A9674A41F6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CA" smtClean="0"/>
              <a:t>Click to edit Master title style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6B77338E-14A7-471A-960B-A3CE8FE69CA4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39750" y="692150"/>
            <a:ext cx="7920038" cy="1800225"/>
          </a:xfrm>
        </p:spPr>
        <p:txBody>
          <a:bodyPr/>
          <a:lstStyle/>
          <a:p>
            <a:pPr eaLnBrk="1" hangingPunct="1"/>
            <a:r>
              <a:rPr lang="en-CA" smtClean="0"/>
              <a:t>4.3 Electronegativity and Polarity</a:t>
            </a:r>
            <a:br>
              <a:rPr lang="en-CA" smtClean="0"/>
            </a:br>
            <a:r>
              <a:rPr lang="en-CA" smtClean="0"/>
              <a:t>4.5 Molecular Polarity</a:t>
            </a:r>
          </a:p>
        </p:txBody>
      </p:sp>
      <p:pic>
        <p:nvPicPr>
          <p:cNvPr id="4099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450" y="2997200"/>
            <a:ext cx="6265863" cy="3109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sz="4000" b="1" smtClean="0">
                <a:latin typeface="Times New Roman" pitchFamily="18" charset="0"/>
              </a:rPr>
              <a:t>Electronegativity and the Polarity of Bonds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CA" dirty="0" smtClean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sz="2400" b="1" smtClean="0">
                <a:latin typeface="Times New Roman" pitchFamily="18" charset="0"/>
              </a:rPr>
              <a:t>Electronegativity</a:t>
            </a:r>
            <a:r>
              <a:rPr lang="en-CA" sz="2400" smtClean="0">
                <a:latin typeface="Times New Roman" pitchFamily="18" charset="0"/>
              </a:rPr>
              <a:t>: a measure of the tendency of an atom to attract a bonding pair of electrons</a:t>
            </a:r>
            <a:r>
              <a:rPr lang="en-CA" sz="4000" smtClean="0"/>
              <a:t> 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CA" sz="2800" smtClean="0">
                <a:latin typeface="Times New Roman" pitchFamily="18" charset="0"/>
              </a:rPr>
              <a:t>The atom that has the greater ability to keep the electrons is said to be more electronegative and is indicated by δ- (Greek lowercase symbol for delta).  </a:t>
            </a:r>
          </a:p>
          <a:p>
            <a:pPr eaLnBrk="1" hangingPunct="1">
              <a:lnSpc>
                <a:spcPct val="90000"/>
              </a:lnSpc>
            </a:pPr>
            <a:r>
              <a:rPr lang="en-CA" sz="2800" smtClean="0">
                <a:latin typeface="Times New Roman" pitchFamily="18" charset="0"/>
              </a:rPr>
              <a:t>The other less electronegative atom is indicated by δ+.</a:t>
            </a:r>
          </a:p>
          <a:p>
            <a:pPr eaLnBrk="1" hangingPunct="1">
              <a:lnSpc>
                <a:spcPct val="90000"/>
              </a:lnSpc>
            </a:pPr>
            <a:r>
              <a:rPr lang="en-CA" sz="2800" smtClean="0">
                <a:latin typeface="Times New Roman" pitchFamily="18" charset="0"/>
              </a:rPr>
              <a:t>Pauling investigated the different electronegative abilities of elements and assigned most elements an electronegativity value (the Pauling scale).  </a:t>
            </a:r>
          </a:p>
          <a:p>
            <a:pPr eaLnBrk="1" hangingPunct="1">
              <a:lnSpc>
                <a:spcPct val="90000"/>
              </a:lnSpc>
            </a:pPr>
            <a:r>
              <a:rPr lang="en-CA" sz="2800" smtClean="0">
                <a:latin typeface="Times New Roman" pitchFamily="18" charset="0"/>
              </a:rPr>
              <a:t>This value is located under the atomic number on the periodic table in the back of your book.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68313" y="765175"/>
            <a:ext cx="4038600" cy="4525963"/>
          </a:xfrm>
        </p:spPr>
        <p:txBody>
          <a:bodyPr/>
          <a:lstStyle/>
          <a:p>
            <a:pPr eaLnBrk="1" hangingPunct="1"/>
            <a:r>
              <a:rPr lang="en-CA" sz="2800" smtClean="0">
                <a:latin typeface="Times New Roman" pitchFamily="18" charset="0"/>
              </a:rPr>
              <a:t>Electronegativity increases from left to right and as you go up a group (family)   (Fig. 1).  </a:t>
            </a:r>
          </a:p>
          <a:p>
            <a:pPr eaLnBrk="1" hangingPunct="1"/>
            <a:r>
              <a:rPr lang="en-CA" sz="2800" smtClean="0">
                <a:latin typeface="Times New Roman" pitchFamily="18" charset="0"/>
              </a:rPr>
              <a:t>Fluorine (the most electronegative element) is assigned a value of 4.0, and values range down to cesium and francium, which are the least electronegative at 0.7.</a:t>
            </a:r>
          </a:p>
        </p:txBody>
      </p:sp>
      <p:pic>
        <p:nvPicPr>
          <p:cNvPr id="7171" name="Picture 4" descr="ptene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859338" y="549275"/>
            <a:ext cx="3492500" cy="2203450"/>
          </a:xfrm>
          <a:noFill/>
        </p:spPr>
      </p:pic>
      <p:sp>
        <p:nvSpPr>
          <p:cNvPr id="7172" name="Rectangle 7"/>
          <p:cNvSpPr>
            <a:spLocks noChangeArrowheads="1"/>
          </p:cNvSpPr>
          <p:nvPr/>
        </p:nvSpPr>
        <p:spPr bwMode="auto">
          <a:xfrm>
            <a:off x="4140200" y="2852738"/>
            <a:ext cx="47180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n-CA" b="1"/>
              <a:t>Figure 1.  Trends in Electronegativity</a:t>
            </a:r>
            <a:r>
              <a:rPr lang="en-CA"/>
              <a:t>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smtClean="0"/>
              <a:t>What makes a bond polar?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CA" dirty="0" smtClean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Bonding Continuum </a:t>
            </a:r>
          </a:p>
        </p:txBody>
      </p:sp>
      <p:pic>
        <p:nvPicPr>
          <p:cNvPr id="921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68413"/>
            <a:ext cx="6908800" cy="292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0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35513" y="4076700"/>
            <a:ext cx="4408487" cy="278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052513"/>
            <a:ext cx="8229600" cy="4525962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CA" b="1" dirty="0" smtClean="0"/>
              <a:t>Polar bonds</a:t>
            </a:r>
            <a:r>
              <a:rPr lang="en-CA" dirty="0" smtClean="0"/>
              <a:t> (ionic bonds) have an </a:t>
            </a:r>
            <a:r>
              <a:rPr lang="en-CA" dirty="0" err="1" smtClean="0"/>
              <a:t>electronegativity</a:t>
            </a:r>
            <a:r>
              <a:rPr lang="en-CA" dirty="0" smtClean="0"/>
              <a:t> difference that is greater than 1.7.  </a:t>
            </a:r>
          </a:p>
          <a:p>
            <a:pPr eaLnBrk="1" hangingPunct="1">
              <a:lnSpc>
                <a:spcPct val="90000"/>
              </a:lnSpc>
            </a:pPr>
            <a:r>
              <a:rPr lang="en-CA" dirty="0" smtClean="0"/>
              <a:t>In polar bonds electrons are not shared equally and as a result one end of the bond to be negative and the other to be positive. 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836613"/>
            <a:ext cx="8229600" cy="4525962"/>
          </a:xfrm>
        </p:spPr>
        <p:txBody>
          <a:bodyPr/>
          <a:lstStyle/>
          <a:p>
            <a:pPr eaLnBrk="1" hangingPunct="1"/>
            <a:r>
              <a:rPr lang="en-CA" sz="2800" dirty="0" smtClean="0"/>
              <a:t>A </a:t>
            </a:r>
            <a:r>
              <a:rPr lang="en-CA" sz="2800" b="1" dirty="0" smtClean="0"/>
              <a:t>polar covalent bond</a:t>
            </a:r>
            <a:r>
              <a:rPr lang="en-CA" sz="2800" dirty="0" smtClean="0"/>
              <a:t> has an </a:t>
            </a:r>
            <a:r>
              <a:rPr lang="en-CA" sz="2800" dirty="0" err="1" smtClean="0"/>
              <a:t>electronegativity</a:t>
            </a:r>
            <a:r>
              <a:rPr lang="en-CA" sz="2800" dirty="0" smtClean="0"/>
              <a:t> value between 0.5 and 1.7.  </a:t>
            </a:r>
          </a:p>
          <a:p>
            <a:pPr eaLnBrk="1" hangingPunct="1"/>
            <a:r>
              <a:rPr lang="en-CA" sz="2800" dirty="0" smtClean="0"/>
              <a:t>Polar covalent bonds share electrons somewhat unequally.    </a:t>
            </a:r>
          </a:p>
          <a:p>
            <a:pPr eaLnBrk="1" hangingPunct="1"/>
            <a:r>
              <a:rPr lang="en-CA" sz="2800" b="1" dirty="0" err="1" smtClean="0"/>
              <a:t>Nonpolar</a:t>
            </a:r>
            <a:r>
              <a:rPr lang="en-CA" sz="2800" b="1" dirty="0" smtClean="0"/>
              <a:t> bonds</a:t>
            </a:r>
            <a:r>
              <a:rPr lang="en-CA" sz="2800" dirty="0" smtClean="0"/>
              <a:t> (covalent bonds) have an </a:t>
            </a:r>
            <a:r>
              <a:rPr lang="en-CA" sz="2800" dirty="0" err="1" smtClean="0"/>
              <a:t>electronegativity</a:t>
            </a:r>
            <a:r>
              <a:rPr lang="en-CA" sz="2800" dirty="0" smtClean="0"/>
              <a:t> difference between 0 and 0.5.  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b="1" u="sng" smtClean="0"/>
              <a:t>Polar Molecules</a:t>
            </a:r>
            <a:endParaRPr lang="en-CA" b="1" smtClean="0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CA" dirty="0" smtClean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sz="2400" b="1" smtClean="0"/>
              <a:t>Nonpolar Molecule</a:t>
            </a:r>
            <a:r>
              <a:rPr lang="en-CA" sz="2400" smtClean="0"/>
              <a:t>: a molecule</a:t>
            </a:r>
            <a:r>
              <a:rPr lang="en-CA" sz="4000" smtClean="0"/>
              <a:t> </a:t>
            </a:r>
            <a:r>
              <a:rPr lang="en-CA" sz="2400" smtClean="0"/>
              <a:t>that has either nonpolar bonds or polar bonds whose dipoles cancel to zero</a:t>
            </a:r>
            <a:br>
              <a:rPr lang="en-CA" sz="2400" smtClean="0"/>
            </a:br>
            <a:r>
              <a:rPr lang="en-CA" sz="2400" smtClean="0"/>
              <a:t>	- generally symmetrical molecules</a:t>
            </a:r>
          </a:p>
        </p:txBody>
      </p:sp>
      <p:sp>
        <p:nvSpPr>
          <p:cNvPr id="1028" name="Rectangle 5"/>
          <p:cNvSpPr>
            <a:spLocks noChangeArrowheads="1"/>
          </p:cNvSpPr>
          <p:nvPr/>
        </p:nvSpPr>
        <p:spPr bwMode="auto">
          <a:xfrm>
            <a:off x="2305050" y="2778125"/>
            <a:ext cx="226695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n-US"/>
          </a:p>
        </p:txBody>
      </p:sp>
      <p:graphicFrame>
        <p:nvGraphicFramePr>
          <p:cNvPr id="1026" name="Object 4"/>
          <p:cNvGraphicFramePr>
            <a:graphicFrameLocks noChangeAspect="1"/>
          </p:cNvGraphicFramePr>
          <p:nvPr/>
        </p:nvGraphicFramePr>
        <p:xfrm>
          <a:off x="2124075" y="2781300"/>
          <a:ext cx="2516188" cy="2781300"/>
        </p:xfrm>
        <a:graphic>
          <a:graphicData uri="http://schemas.openxmlformats.org/presentationml/2006/ole">
            <p:oleObj spid="_x0000_s1026" name="Bitmap Image" r:id="rId3" imgW="2333333" imgH="2580952" progId="PBrush">
              <p:embed/>
            </p:oleObj>
          </a:graphicData>
        </a:graphic>
      </p:graphicFrame>
      <p:graphicFrame>
        <p:nvGraphicFramePr>
          <p:cNvPr id="11280" name="Group 16"/>
          <p:cNvGraphicFramePr>
            <a:graphicFrameLocks noGrp="1"/>
          </p:cNvGraphicFramePr>
          <p:nvPr/>
        </p:nvGraphicFramePr>
        <p:xfrm>
          <a:off x="2051050" y="3068638"/>
          <a:ext cx="6370638" cy="2954338"/>
        </p:xfrm>
        <a:graphic>
          <a:graphicData uri="http://schemas.openxmlformats.org/drawingml/2006/table">
            <a:tbl>
              <a:tblPr/>
              <a:tblGrid>
                <a:gridCol w="3186113"/>
                <a:gridCol w="3184525"/>
              </a:tblGrid>
              <a:tr h="29543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CA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sz="2400" b="1" smtClean="0"/>
              <a:t>Polar molecule</a:t>
            </a:r>
            <a:r>
              <a:rPr lang="en-CA" sz="2400" smtClean="0"/>
              <a:t>: a molecule that</a:t>
            </a:r>
            <a:r>
              <a:rPr lang="en-CA" sz="4000" smtClean="0"/>
              <a:t> </a:t>
            </a:r>
            <a:r>
              <a:rPr lang="en-CA" sz="2400" smtClean="0"/>
              <a:t>has some polar bonds with dipoles that do not cancel to zero</a:t>
            </a:r>
            <a:br>
              <a:rPr lang="en-CA" sz="2400" smtClean="0"/>
            </a:br>
            <a:r>
              <a:rPr lang="en-CA" sz="2400" smtClean="0"/>
              <a:t>	- generally non-symmetrical molecules</a:t>
            </a:r>
          </a:p>
        </p:txBody>
      </p:sp>
      <p:sp>
        <p:nvSpPr>
          <p:cNvPr id="2052" name="Rectangle 5"/>
          <p:cNvSpPr>
            <a:spLocks noChangeArrowheads="1"/>
          </p:cNvSpPr>
          <p:nvPr/>
        </p:nvSpPr>
        <p:spPr bwMode="auto">
          <a:xfrm>
            <a:off x="0" y="29622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2050" name="Object 4"/>
          <p:cNvGraphicFramePr>
            <a:graphicFrameLocks noChangeAspect="1"/>
          </p:cNvGraphicFramePr>
          <p:nvPr/>
        </p:nvGraphicFramePr>
        <p:xfrm>
          <a:off x="611188" y="2420938"/>
          <a:ext cx="3563937" cy="2425700"/>
        </p:xfrm>
        <a:graphic>
          <a:graphicData uri="http://schemas.openxmlformats.org/presentationml/2006/ole">
            <p:oleObj spid="_x0000_s2050" name="Bitmap Image" r:id="rId3" imgW="2333333" imgH="1580952" progId="PBrush">
              <p:embed/>
            </p:oleObj>
          </a:graphicData>
        </a:graphic>
      </p:graphicFrame>
      <p:sp>
        <p:nvSpPr>
          <p:cNvPr id="2054" name="Rectangle 7"/>
          <p:cNvSpPr>
            <a:spLocks noChangeArrowheads="1"/>
          </p:cNvSpPr>
          <p:nvPr/>
        </p:nvSpPr>
        <p:spPr bwMode="auto">
          <a:xfrm>
            <a:off x="1403350" y="5805488"/>
            <a:ext cx="6026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n-CA"/>
              <a:t>Table 1 on pg. 251- List of polar and nonpolar molecules. 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Homework</a:t>
            </a:r>
          </a:p>
        </p:txBody>
      </p:sp>
      <p:sp>
        <p:nvSpPr>
          <p:cNvPr id="13315" name="Content Placeholder 2"/>
          <p:cNvSpPr>
            <a:spLocks noGrp="1"/>
          </p:cNvSpPr>
          <p:nvPr>
            <p:ph idx="1"/>
          </p:nvPr>
        </p:nvSpPr>
        <p:spPr>
          <a:xfrm>
            <a:off x="323850" y="1557338"/>
            <a:ext cx="8229600" cy="4525962"/>
          </a:xfrm>
        </p:spPr>
        <p:txBody>
          <a:bodyPr/>
          <a:lstStyle/>
          <a:p>
            <a:pPr>
              <a:buFontTx/>
              <a:buNone/>
            </a:pPr>
            <a:endParaRPr lang="en-US" smtClean="0"/>
          </a:p>
          <a:p>
            <a:r>
              <a:rPr lang="en-US" smtClean="0"/>
              <a:t>Pg 221 #1, 3-7, 10</a:t>
            </a:r>
          </a:p>
          <a:p>
            <a:r>
              <a:rPr lang="en-US" smtClean="0"/>
              <a:t>Pg 229 #1-7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314</Words>
  <Application>Microsoft Office PowerPoint</Application>
  <PresentationFormat>On-screen Show (4:3)</PresentationFormat>
  <Paragraphs>25</Paragraphs>
  <Slides>12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4" baseType="lpstr">
      <vt:lpstr>Default Design</vt:lpstr>
      <vt:lpstr>Bitmap Image</vt:lpstr>
      <vt:lpstr>4.3 Electronegativity and Polarity 4.5 Molecular Polarity</vt:lpstr>
      <vt:lpstr>Electronegativity and the Polarity of Bonds</vt:lpstr>
      <vt:lpstr>Electronegativity: a measure of the tendency of an atom to attract a bonding pair of electrons </vt:lpstr>
      <vt:lpstr>Slide 4</vt:lpstr>
      <vt:lpstr>What makes a bond polar?</vt:lpstr>
      <vt:lpstr>Bonding Continuum </vt:lpstr>
      <vt:lpstr>Slide 7</vt:lpstr>
      <vt:lpstr>Slide 8</vt:lpstr>
      <vt:lpstr>Polar Molecules</vt:lpstr>
      <vt:lpstr>Nonpolar Molecule: a molecule that has either nonpolar bonds or polar bonds whose dipoles cancel to zero  - generally symmetrical molecules</vt:lpstr>
      <vt:lpstr>Polar molecule: a molecule that has some polar bonds with dipoles that do not cancel to zero  - generally non-symmetrical molecules</vt:lpstr>
      <vt:lpstr>Homework</vt:lpstr>
    </vt:vector>
  </TitlesOfParts>
  <Company>HCData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4.4 Polarity</dc:title>
  <dc:creator>K</dc:creator>
  <cp:lastModifiedBy>ICT</cp:lastModifiedBy>
  <cp:revision>15</cp:revision>
  <dcterms:created xsi:type="dcterms:W3CDTF">2012-04-16T01:33:08Z</dcterms:created>
  <dcterms:modified xsi:type="dcterms:W3CDTF">2013-04-02T18:35:00Z</dcterms:modified>
</cp:coreProperties>
</file>