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28"/>
  </p:notes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84" r:id="rId15"/>
    <p:sldId id="273" r:id="rId16"/>
    <p:sldId id="285" r:id="rId17"/>
    <p:sldId id="274" r:id="rId18"/>
    <p:sldId id="282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3" r:id="rId2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3AABE"/>
    <a:srgbClr val="2DB1B1"/>
    <a:srgbClr val="3B9EA3"/>
    <a:srgbClr val="0099FF"/>
    <a:srgbClr val="FF0000"/>
    <a:srgbClr val="99CC99"/>
    <a:srgbClr val="009999"/>
    <a:srgbClr val="00CC99"/>
    <a:srgbClr val="00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05" autoAdjust="0"/>
    <p:restoredTop sz="78814" autoAdjust="0"/>
  </p:normalViewPr>
  <p:slideViewPr>
    <p:cSldViewPr snapToGrid="0">
      <p:cViewPr varScale="1">
        <p:scale>
          <a:sx n="81" d="100"/>
          <a:sy n="81" d="100"/>
        </p:scale>
        <p:origin x="-2184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8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213E33-86DD-174C-A4CB-77D0D46F8046}" type="datetimeFigureOut">
              <a:rPr lang="en-US" smtClean="0"/>
              <a:t>12-12-14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9E6FDF-9318-E74E-ACCB-0DF801F46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099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SANG=</a:t>
            </a:r>
          </a:p>
          <a:p>
            <a:pPr marL="228600" indent="-228600">
              <a:buAutoNum type="arabicPeriod"/>
            </a:pPr>
            <a:r>
              <a:rPr lang="en-US" baseline="0" dirty="0" err="1" smtClean="0"/>
              <a:t>Tissu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liquide</a:t>
            </a:r>
            <a:r>
              <a:rPr lang="en-US" baseline="0" dirty="0" smtClean="0"/>
              <a:t> = </a:t>
            </a:r>
            <a:r>
              <a:rPr lang="en-US" baseline="0" dirty="0" err="1" smtClean="0"/>
              <a:t>deux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couelurs</a:t>
            </a:r>
            <a:r>
              <a:rPr lang="en-US" baseline="0" dirty="0" smtClean="0"/>
              <a:t> avec </a:t>
            </a:r>
            <a:r>
              <a:rPr lang="en-US" baseline="0" dirty="0" err="1" smtClean="0"/>
              <a:t>quantite</a:t>
            </a:r>
            <a:r>
              <a:rPr lang="en-US" baseline="0" dirty="0" smtClean="0"/>
              <a:t> de O.  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Plus </a:t>
            </a:r>
            <a:r>
              <a:rPr lang="en-US" baseline="0" dirty="0" err="1" smtClean="0"/>
              <a:t>visqueux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eau.</a:t>
            </a:r>
          </a:p>
          <a:p>
            <a:pPr marL="228600" indent="-228600">
              <a:buAutoNum type="arabicPeriod"/>
            </a:pPr>
            <a:r>
              <a:rPr lang="en-US" baseline="0" dirty="0" err="1" smtClean="0"/>
              <a:t>Ph</a:t>
            </a:r>
            <a:r>
              <a:rPr lang="en-US" baseline="0" dirty="0" smtClean="0"/>
              <a:t> et T.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5L chez </a:t>
            </a:r>
            <a:r>
              <a:rPr lang="en-US" baseline="0" dirty="0" err="1" smtClean="0"/>
              <a:t>adulte</a:t>
            </a:r>
            <a:r>
              <a:rPr lang="en-US" baseline="0" dirty="0" smtClean="0"/>
              <a:t>.  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Sang fait de plasma (qui a elements </a:t>
            </a:r>
            <a:r>
              <a:rPr lang="en-US" baseline="0" dirty="0" err="1" smtClean="0"/>
              <a:t>figuré</a:t>
            </a:r>
            <a:r>
              <a:rPr lang="en-US" baseline="0" dirty="0" smtClean="0"/>
              <a:t>=globules rouges, globules </a:t>
            </a:r>
            <a:r>
              <a:rPr lang="en-US" baseline="0" dirty="0" err="1" smtClean="0"/>
              <a:t>blancs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plaquettes</a:t>
            </a:r>
            <a:r>
              <a:rPr lang="en-US" baseline="0" dirty="0" smtClean="0"/>
              <a:t>).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8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Cellules plus dense </a:t>
            </a:r>
            <a:r>
              <a:rPr lang="en-US" dirty="0" err="1" smtClean="0"/>
              <a:t>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liquide</a:t>
            </a:r>
            <a:r>
              <a:rPr lang="en-US" baseline="0" dirty="0" smtClean="0"/>
              <a:t>= 3 couches= erythrocytes, </a:t>
            </a:r>
            <a:r>
              <a:rPr lang="en-US" baseline="0" dirty="0" err="1" smtClean="0"/>
              <a:t>couche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leukocydaire</a:t>
            </a:r>
            <a:r>
              <a:rPr lang="en-US" baseline="0" dirty="0" smtClean="0"/>
              <a:t> et plasma.  (</a:t>
            </a:r>
            <a:r>
              <a:rPr lang="en-US" baseline="0" dirty="0" err="1" smtClean="0"/>
              <a:t>leucocydaire</a:t>
            </a:r>
            <a:r>
              <a:rPr lang="en-US" baseline="0" dirty="0" smtClean="0"/>
              <a:t>=globule </a:t>
            </a:r>
            <a:r>
              <a:rPr lang="en-US" baseline="0" dirty="0" err="1" smtClean="0"/>
              <a:t>blancs</a:t>
            </a:r>
            <a:r>
              <a:rPr lang="en-US" baseline="0" dirty="0" smtClean="0"/>
              <a:t>).  Erythrocytes=volume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imp (45%).  </a:t>
            </a:r>
          </a:p>
          <a:p>
            <a:r>
              <a:rPr lang="en-US" baseline="0" dirty="0" smtClean="0"/>
              <a:t>Hematocrit=% de volume </a:t>
            </a:r>
            <a:r>
              <a:rPr lang="en-US" baseline="0" dirty="0" err="1" smtClean="0"/>
              <a:t>occuper</a:t>
            </a:r>
            <a:r>
              <a:rPr lang="en-US" baseline="0" dirty="0" smtClean="0"/>
              <a:t> par cellules rouges.  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Fonctiosn</a:t>
            </a:r>
            <a:r>
              <a:rPr lang="en-US" baseline="0" dirty="0" smtClean="0"/>
              <a:t> du sang=distribution (</a:t>
            </a:r>
            <a:r>
              <a:rPr lang="en-US" baseline="0" dirty="0" err="1" smtClean="0"/>
              <a:t>gaz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respiratoire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comme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carbonique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oxygene</a:t>
            </a:r>
            <a:r>
              <a:rPr lang="en-US" baseline="0" dirty="0" smtClean="0"/>
              <a:t>), (</a:t>
            </a:r>
            <a:r>
              <a:rPr lang="en-US" baseline="0" dirty="0" err="1" smtClean="0"/>
              <a:t>nutrimnets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dechets</a:t>
            </a:r>
            <a:r>
              <a:rPr lang="en-US" baseline="0" dirty="0" smtClean="0"/>
              <a:t>, hormones).  Sang=element </a:t>
            </a:r>
            <a:r>
              <a:rPr lang="en-US" baseline="0" dirty="0" err="1" smtClean="0"/>
              <a:t>regulateur</a:t>
            </a:r>
            <a:r>
              <a:rPr lang="en-US" baseline="0" dirty="0" smtClean="0"/>
              <a:t>=temp </a:t>
            </a:r>
            <a:r>
              <a:rPr lang="en-US" baseline="0" dirty="0" err="1" smtClean="0"/>
              <a:t>corproelle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Aussi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controel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pH.</a:t>
            </a:r>
            <a:r>
              <a:rPr lang="en-US" baseline="0" dirty="0" smtClean="0"/>
              <a:t>  Sang </a:t>
            </a:r>
            <a:r>
              <a:rPr lang="en-US" baseline="0" dirty="0" err="1" smtClean="0"/>
              <a:t>impliqué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volume </a:t>
            </a:r>
            <a:r>
              <a:rPr lang="en-US" baseline="0" dirty="0" err="1" smtClean="0"/>
              <a:t>liquidien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Hémostase</a:t>
            </a:r>
            <a:r>
              <a:rPr lang="en-US" baseline="0" dirty="0" smtClean="0"/>
              <a:t>=coagulation.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07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Proetines</a:t>
            </a:r>
            <a:r>
              <a:rPr lang="en-US" dirty="0" smtClean="0"/>
              <a:t> </a:t>
            </a:r>
            <a:r>
              <a:rPr lang="en-US" dirty="0" err="1" smtClean="0"/>
              <a:t>dans</a:t>
            </a:r>
            <a:r>
              <a:rPr lang="en-US" dirty="0" smtClean="0"/>
              <a:t> </a:t>
            </a:r>
            <a:r>
              <a:rPr lang="en-US" dirty="0" err="1" smtClean="0"/>
              <a:t>plsma</a:t>
            </a:r>
            <a:r>
              <a:rPr lang="en-US" dirty="0" smtClean="0"/>
              <a:t> = </a:t>
            </a:r>
            <a:r>
              <a:rPr lang="en-US" dirty="0" err="1" smtClean="0"/>
              <a:t>tres</a:t>
            </a:r>
            <a:r>
              <a:rPr lang="en-US" dirty="0" smtClean="0"/>
              <a:t> imp!!! </a:t>
            </a:r>
            <a:r>
              <a:rPr lang="en-US" dirty="0" err="1" smtClean="0"/>
              <a:t>Tres</a:t>
            </a:r>
            <a:r>
              <a:rPr lang="en-US" dirty="0" smtClean="0"/>
              <a:t> riche en </a:t>
            </a:r>
            <a:r>
              <a:rPr lang="en-US" dirty="0" err="1" smtClean="0"/>
              <a:t>proteines</a:t>
            </a:r>
            <a:r>
              <a:rPr lang="en-US" dirty="0" smtClean="0"/>
              <a:t>.  </a:t>
            </a:r>
            <a:r>
              <a:rPr lang="en-US" dirty="0" err="1" smtClean="0"/>
              <a:t>Decrit</a:t>
            </a:r>
            <a:r>
              <a:rPr lang="en-US" dirty="0" smtClean="0"/>
              <a:t> les types: </a:t>
            </a:r>
            <a:r>
              <a:rPr lang="en-US" dirty="0" err="1" smtClean="0"/>
              <a:t>protene</a:t>
            </a:r>
            <a:r>
              <a:rPr lang="en-US" baseline="0" dirty="0" smtClean="0"/>
              <a:t> la plus </a:t>
            </a:r>
            <a:r>
              <a:rPr lang="en-US" baseline="0" dirty="0" err="1" smtClean="0"/>
              <a:t>abondante</a:t>
            </a:r>
            <a:r>
              <a:rPr lang="en-US" baseline="0" dirty="0" smtClean="0"/>
              <a:t>=</a:t>
            </a:r>
            <a:r>
              <a:rPr lang="en-US" baseline="0" dirty="0" err="1" smtClean="0"/>
              <a:t>albumine</a:t>
            </a:r>
            <a:r>
              <a:rPr lang="en-US" baseline="0" dirty="0" smtClean="0"/>
              <a:t>.  C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blanc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d’oeuf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Ceci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transporteur</a:t>
            </a:r>
            <a:r>
              <a:rPr lang="en-US" baseline="0" dirty="0" smtClean="0"/>
              <a:t> non </a:t>
            </a:r>
            <a:r>
              <a:rPr lang="en-US" baseline="0" dirty="0" err="1" smtClean="0"/>
              <a:t>specifique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peut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distruber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le corps.  </a:t>
            </a:r>
            <a:r>
              <a:rPr lang="en-US" baseline="0" dirty="0" err="1" smtClean="0"/>
              <a:t>Aussi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albumine</a:t>
            </a:r>
            <a:r>
              <a:rPr lang="en-US" baseline="0" dirty="0" smtClean="0"/>
              <a:t> = tampon de pH . </a:t>
            </a:r>
            <a:r>
              <a:rPr lang="en-US" baseline="0" dirty="0" err="1" smtClean="0"/>
              <a:t>Aussi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contribue</a:t>
            </a:r>
            <a:r>
              <a:rPr lang="en-US" baseline="0" dirty="0" smtClean="0"/>
              <a:t> a la </a:t>
            </a:r>
            <a:r>
              <a:rPr lang="en-US" baseline="0" dirty="0" err="1" smtClean="0"/>
              <a:t>pression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osmotque</a:t>
            </a:r>
            <a:r>
              <a:rPr lang="en-US" baseline="0" dirty="0" smtClean="0"/>
              <a:t>.  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Globuline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deuxieme</a:t>
            </a:r>
            <a:r>
              <a:rPr lang="en-US" baseline="0" dirty="0" smtClean="0"/>
              <a:t>.  Il y a alpha et beta qui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transporteurs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specifique</a:t>
            </a:r>
            <a:r>
              <a:rPr lang="en-US" baseline="0" dirty="0" smtClean="0"/>
              <a:t> de substances.  Gamma= les </a:t>
            </a:r>
            <a:r>
              <a:rPr lang="en-US" baseline="0" dirty="0" err="1" smtClean="0"/>
              <a:t>anticorps</a:t>
            </a:r>
            <a:r>
              <a:rPr lang="en-US" baseline="0" dirty="0" smtClean="0"/>
              <a:t>.  Coagulation= </a:t>
            </a:r>
            <a:r>
              <a:rPr lang="en-US" baseline="0" dirty="0" err="1" smtClean="0"/>
              <a:t>si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breche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sa</a:t>
            </a:r>
            <a:r>
              <a:rPr lang="en-US" baseline="0" dirty="0" smtClean="0"/>
              <a:t> aide.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748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Globules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rpuges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transporte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oxygene</a:t>
            </a:r>
            <a:r>
              <a:rPr lang="en-US" baseline="0" dirty="0" smtClean="0"/>
              <a:t>.  C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cellule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petite C un </a:t>
            </a:r>
            <a:r>
              <a:rPr lang="en-US" baseline="0" dirty="0" err="1" smtClean="0"/>
              <a:t>disque</a:t>
            </a:r>
            <a:r>
              <a:rPr lang="en-US" baseline="0" dirty="0" smtClean="0"/>
              <a:t> biconcave.  </a:t>
            </a:r>
            <a:r>
              <a:rPr lang="en-US" baseline="0" dirty="0" err="1" smtClean="0"/>
              <a:t>Cette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forme</a:t>
            </a:r>
            <a:r>
              <a:rPr lang="en-US" baseline="0" dirty="0" smtClean="0"/>
              <a:t>=</a:t>
            </a:r>
            <a:r>
              <a:rPr lang="en-US" baseline="0" dirty="0" err="1" smtClean="0"/>
              <a:t>bcp</a:t>
            </a:r>
            <a:r>
              <a:rPr lang="en-US" baseline="0" dirty="0" smtClean="0"/>
              <a:t> de surface de membrane par </a:t>
            </a:r>
            <a:r>
              <a:rPr lang="en-US" baseline="0" dirty="0" err="1" smtClean="0"/>
              <a:t>rapprot</a:t>
            </a:r>
            <a:r>
              <a:rPr lang="en-US" baseline="0" dirty="0" smtClean="0"/>
              <a:t> a volume.  Globule rouge=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flexible.  C </a:t>
            </a:r>
            <a:r>
              <a:rPr lang="en-US" baseline="0" dirty="0" err="1" smtClean="0"/>
              <a:t>cellues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anuclée</a:t>
            </a:r>
            <a:r>
              <a:rPr lang="en-US" baseline="0" dirty="0" smtClean="0"/>
              <a:t> (ejection de </a:t>
            </a:r>
            <a:r>
              <a:rPr lang="en-US" baseline="0" dirty="0" err="1" smtClean="0"/>
              <a:t>noyau</a:t>
            </a:r>
            <a:r>
              <a:rPr lang="en-US" baseline="0" dirty="0" smtClean="0"/>
              <a:t>) (pas de </a:t>
            </a:r>
            <a:r>
              <a:rPr lang="en-US" baseline="0" dirty="0" err="1" smtClean="0"/>
              <a:t>mitochondires</a:t>
            </a:r>
            <a:r>
              <a:rPr lang="en-US" baseline="0" dirty="0" smtClean="0"/>
              <a:t>).  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Focntion</a:t>
            </a:r>
            <a:r>
              <a:rPr lang="en-US" baseline="0" dirty="0" smtClean="0"/>
              <a:t> transport </a:t>
            </a:r>
            <a:r>
              <a:rPr lang="en-US" baseline="0" dirty="0" err="1" smtClean="0"/>
              <a:t>oxygene</a:t>
            </a:r>
            <a:r>
              <a:rPr lang="en-US" baseline="0" dirty="0" smtClean="0"/>
              <a:t> et un </a:t>
            </a:r>
            <a:r>
              <a:rPr lang="en-US" baseline="0" dirty="0" err="1" smtClean="0"/>
              <a:t>peu</a:t>
            </a:r>
            <a:r>
              <a:rPr lang="en-US" baseline="0" dirty="0" smtClean="0"/>
              <a:t> de CO2.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0906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Hemoglobine</a:t>
            </a:r>
            <a:r>
              <a:rPr lang="en-US" dirty="0" smtClean="0"/>
              <a:t> </a:t>
            </a:r>
            <a:r>
              <a:rPr lang="en-US" dirty="0" err="1" smtClean="0"/>
              <a:t>transporte</a:t>
            </a:r>
            <a:r>
              <a:rPr lang="en-US" dirty="0" smtClean="0"/>
              <a:t> </a:t>
            </a:r>
            <a:r>
              <a:rPr lang="en-US" dirty="0" err="1" smtClean="0"/>
              <a:t>oxygene</a:t>
            </a:r>
            <a:r>
              <a:rPr lang="en-US" dirty="0" smtClean="0"/>
              <a:t>= c </a:t>
            </a:r>
            <a:r>
              <a:rPr lang="en-US" dirty="0" err="1" smtClean="0"/>
              <a:t>une</a:t>
            </a:r>
            <a:r>
              <a:rPr lang="en-US" dirty="0" smtClean="0"/>
              <a:t> </a:t>
            </a:r>
            <a:r>
              <a:rPr lang="en-US" dirty="0" err="1" smtClean="0"/>
              <a:t>proteine</a:t>
            </a:r>
            <a:r>
              <a:rPr lang="en-US" dirty="0" smtClean="0"/>
              <a:t> qui a </a:t>
            </a:r>
            <a:r>
              <a:rPr lang="en-US" dirty="0" err="1" smtClean="0"/>
              <a:t>une</a:t>
            </a:r>
            <a:r>
              <a:rPr lang="en-US" dirty="0" smtClean="0"/>
              <a:t> structure </a:t>
            </a:r>
            <a:r>
              <a:rPr lang="en-US" dirty="0" err="1" smtClean="0"/>
              <a:t>quateraire</a:t>
            </a:r>
            <a:r>
              <a:rPr lang="en-US" dirty="0" smtClean="0"/>
              <a:t>.  </a:t>
            </a:r>
            <a:r>
              <a:rPr lang="en-US" dirty="0" err="1" smtClean="0"/>
              <a:t>Contient</a:t>
            </a:r>
            <a:r>
              <a:rPr lang="en-US" dirty="0" smtClean="0"/>
              <a:t> </a:t>
            </a:r>
            <a:r>
              <a:rPr lang="en-US" dirty="0" err="1" smtClean="0"/>
              <a:t>quatre</a:t>
            </a:r>
            <a:r>
              <a:rPr lang="en-US" dirty="0" smtClean="0"/>
              <a:t> chain </a:t>
            </a:r>
            <a:r>
              <a:rPr lang="en-US" dirty="0" err="1" smtClean="0"/>
              <a:t>polypetidique</a:t>
            </a:r>
            <a:r>
              <a:rPr lang="en-US" dirty="0" smtClean="0"/>
              <a:t>.  </a:t>
            </a:r>
            <a:r>
              <a:rPr lang="en-US" dirty="0" err="1" smtClean="0"/>
              <a:t>Deux</a:t>
            </a:r>
            <a:r>
              <a:rPr lang="en-US" dirty="0" smtClean="0"/>
              <a:t> chains alpha et </a:t>
            </a:r>
            <a:r>
              <a:rPr lang="en-US" dirty="0" err="1" smtClean="0"/>
              <a:t>deux</a:t>
            </a:r>
            <a:r>
              <a:rPr lang="en-US" dirty="0" smtClean="0"/>
              <a:t> beta.  </a:t>
            </a:r>
            <a:r>
              <a:rPr lang="en-US" dirty="0" err="1" smtClean="0"/>
              <a:t>Chaque</a:t>
            </a:r>
            <a:r>
              <a:rPr lang="en-US" dirty="0" smtClean="0"/>
              <a:t> chain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associer</a:t>
            </a:r>
            <a:r>
              <a:rPr lang="en-US" dirty="0" smtClean="0"/>
              <a:t> a un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groupement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Heme</a:t>
            </a:r>
            <a:r>
              <a:rPr lang="en-US" baseline="0" dirty="0" smtClean="0"/>
              <a:t> qui a ion de </a:t>
            </a:r>
            <a:r>
              <a:rPr lang="en-US" baseline="0" dirty="0" err="1" smtClean="0"/>
              <a:t>fer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Ceci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imp pour </a:t>
            </a:r>
            <a:r>
              <a:rPr lang="en-US" baseline="0" dirty="0" err="1" smtClean="0"/>
              <a:t>associer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oxygene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Ors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lié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oxyhgene</a:t>
            </a:r>
            <a:r>
              <a:rPr lang="en-US" baseline="0" dirty="0" smtClean="0"/>
              <a:t>=</a:t>
            </a:r>
            <a:r>
              <a:rPr lang="en-US" baseline="0" dirty="0" err="1" smtClean="0"/>
              <a:t>oxyhemoglobine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quand</a:t>
            </a:r>
            <a:r>
              <a:rPr lang="en-US" baseline="0" dirty="0" smtClean="0"/>
              <a:t> pas=</a:t>
            </a:r>
            <a:r>
              <a:rPr lang="en-US" baseline="0" dirty="0" err="1" smtClean="0"/>
              <a:t>desohemoglobine</a:t>
            </a:r>
            <a:r>
              <a:rPr lang="en-US" baseline="0" dirty="0" smtClean="0"/>
              <a:t>.  </a:t>
            </a:r>
          </a:p>
          <a:p>
            <a:endParaRPr lang="en-US" baseline="0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Quand</a:t>
            </a:r>
            <a:r>
              <a:rPr lang="en-US" dirty="0" smtClean="0"/>
              <a:t> riche en </a:t>
            </a:r>
            <a:r>
              <a:rPr lang="en-US" dirty="0" err="1" smtClean="0"/>
              <a:t>oxygene</a:t>
            </a:r>
            <a:r>
              <a:rPr lang="en-US" dirty="0" smtClean="0"/>
              <a:t> ne </a:t>
            </a:r>
            <a:r>
              <a:rPr lang="en-US" dirty="0" err="1" smtClean="0"/>
              <a:t>relache</a:t>
            </a:r>
            <a:r>
              <a:rPr lang="en-US" dirty="0" smtClean="0"/>
              <a:t> pas </a:t>
            </a:r>
            <a:r>
              <a:rPr lang="en-US" dirty="0" err="1" smtClean="0"/>
              <a:t>oxygene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quand</a:t>
            </a:r>
            <a:r>
              <a:rPr lang="en-US" dirty="0" smtClean="0"/>
              <a:t> </a:t>
            </a:r>
            <a:r>
              <a:rPr lang="en-US" dirty="0" err="1" smtClean="0"/>
              <a:t>pauvre</a:t>
            </a:r>
            <a:r>
              <a:rPr lang="en-US" dirty="0" smtClean="0"/>
              <a:t> </a:t>
            </a:r>
            <a:r>
              <a:rPr lang="en-US" dirty="0" err="1" smtClean="0"/>
              <a:t>relache</a:t>
            </a:r>
            <a:r>
              <a:rPr lang="en-US" dirty="0" smtClean="0"/>
              <a:t>.</a:t>
            </a:r>
            <a:r>
              <a:rPr lang="en-US" baseline="0" dirty="0" smtClean="0"/>
              <a:t> 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se lie pas </a:t>
            </a:r>
            <a:r>
              <a:rPr lang="en-US" baseline="0" dirty="0" err="1" smtClean="0"/>
              <a:t>fortement</a:t>
            </a:r>
            <a:r>
              <a:rPr lang="en-US" baseline="0" dirty="0" smtClean="0"/>
              <a:t>.  </a:t>
            </a:r>
            <a:endParaRPr lang="en-US" dirty="0" smtClean="0"/>
          </a:p>
          <a:p>
            <a:r>
              <a:rPr lang="en-US" dirty="0" err="1" smtClean="0"/>
              <a:t>Peut</a:t>
            </a:r>
            <a:r>
              <a:rPr lang="en-US" dirty="0" smtClean="0"/>
              <a:t> </a:t>
            </a:r>
            <a:r>
              <a:rPr lang="en-US" dirty="0" err="1" smtClean="0"/>
              <a:t>aussi</a:t>
            </a:r>
            <a:r>
              <a:rPr lang="en-US" dirty="0" smtClean="0"/>
              <a:t> </a:t>
            </a:r>
            <a:r>
              <a:rPr lang="en-US" dirty="0" err="1" smtClean="0"/>
              <a:t>lier</a:t>
            </a:r>
            <a:r>
              <a:rPr lang="en-US" dirty="0" smtClean="0"/>
              <a:t> Co2=</a:t>
            </a:r>
            <a:r>
              <a:rPr lang="en-US" dirty="0" err="1" smtClean="0"/>
              <a:t>donc</a:t>
            </a:r>
            <a:r>
              <a:rPr lang="en-US" dirty="0" smtClean="0"/>
              <a:t> </a:t>
            </a:r>
            <a:r>
              <a:rPr lang="en-US" dirty="0" err="1" smtClean="0"/>
              <a:t>vesteur</a:t>
            </a:r>
            <a:r>
              <a:rPr lang="en-US" dirty="0" smtClean="0"/>
              <a:t> de Co2=</a:t>
            </a:r>
            <a:r>
              <a:rPr lang="en-US" dirty="0" err="1" smtClean="0"/>
              <a:t>carbhemoglobine</a:t>
            </a:r>
            <a:r>
              <a:rPr lang="en-US" smtClean="0"/>
              <a:t>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8221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HEMATOpoiese</a:t>
            </a:r>
            <a:r>
              <a:rPr lang="en-US" dirty="0" smtClean="0"/>
              <a:t>=production des cellules </a:t>
            </a:r>
            <a:r>
              <a:rPr lang="en-US" dirty="0" err="1" smtClean="0"/>
              <a:t>sanguins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toutes</a:t>
            </a:r>
            <a:r>
              <a:rPr lang="en-US" baseline="0" dirty="0" smtClean="0"/>
              <a:t>)(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fait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moelle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osseuse</a:t>
            </a:r>
            <a:r>
              <a:rPr lang="en-US" baseline="0" dirty="0" smtClean="0"/>
              <a:t> rouge).  </a:t>
            </a:r>
            <a:r>
              <a:rPr lang="en-US" baseline="0" dirty="0" err="1" smtClean="0"/>
              <a:t>Tous</a:t>
            </a:r>
            <a:r>
              <a:rPr lang="en-US" baseline="0" dirty="0" smtClean="0"/>
              <a:t> cellules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fait de </a:t>
            </a:r>
            <a:r>
              <a:rPr lang="en-US" baseline="0" dirty="0" err="1" smtClean="0"/>
              <a:t>hemocytoblaste</a:t>
            </a:r>
            <a:r>
              <a:rPr lang="en-US" baseline="0" dirty="0" smtClean="0"/>
              <a:t>=fait de meme cellule </a:t>
            </a:r>
            <a:r>
              <a:rPr lang="en-US" baseline="0" dirty="0" err="1" smtClean="0"/>
              <a:t>souche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Peut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diviser</a:t>
            </a:r>
            <a:r>
              <a:rPr lang="en-US" baseline="0" dirty="0" smtClean="0"/>
              <a:t> en </a:t>
            </a:r>
            <a:r>
              <a:rPr lang="en-US" baseline="0" dirty="0" err="1" smtClean="0"/>
              <a:t>deux</a:t>
            </a:r>
            <a:r>
              <a:rPr lang="en-US" baseline="0" dirty="0" smtClean="0"/>
              <a:t> cellules </a:t>
            </a:r>
            <a:r>
              <a:rPr lang="en-US" baseline="0" dirty="0" err="1" smtClean="0"/>
              <a:t>filles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ces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deux</a:t>
            </a:r>
            <a:r>
              <a:rPr lang="en-US" baseline="0" dirty="0" smtClean="0"/>
              <a:t> cellules </a:t>
            </a:r>
            <a:r>
              <a:rPr lang="en-US" baseline="0" dirty="0" err="1" smtClean="0"/>
              <a:t>devient</a:t>
            </a:r>
            <a:r>
              <a:rPr lang="en-US" baseline="0" dirty="0" smtClean="0"/>
              <a:t> cellule mere et </a:t>
            </a:r>
            <a:r>
              <a:rPr lang="en-US" baseline="0" dirty="0" err="1" smtClean="0"/>
              <a:t>l’autre</a:t>
            </a:r>
            <a:r>
              <a:rPr lang="en-US" baseline="0" dirty="0" smtClean="0"/>
              <a:t> se </a:t>
            </a:r>
            <a:r>
              <a:rPr lang="en-US" baseline="0" dirty="0" err="1" smtClean="0"/>
              <a:t>diverencie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Quand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differencie</a:t>
            </a:r>
            <a:r>
              <a:rPr lang="en-US" baseline="0" dirty="0" smtClean="0"/>
              <a:t> c non-reversible. </a:t>
            </a:r>
          </a:p>
          <a:p>
            <a:r>
              <a:rPr lang="en-US" baseline="0" dirty="0" err="1" smtClean="0"/>
              <a:t>Hematopoeiese</a:t>
            </a:r>
            <a:r>
              <a:rPr lang="en-US" baseline="0" dirty="0" smtClean="0"/>
              <a:t> des globules rouges=</a:t>
            </a:r>
            <a:r>
              <a:rPr lang="en-US" baseline="0" dirty="0" err="1" smtClean="0"/>
              <a:t>eryhtropoiese</a:t>
            </a:r>
            <a:endParaRPr lang="en-US" baseline="0" dirty="0" smtClean="0"/>
          </a:p>
          <a:p>
            <a:r>
              <a:rPr lang="en-US" baseline="0" dirty="0" err="1" smtClean="0"/>
              <a:t>Plueieurs</a:t>
            </a:r>
            <a:r>
              <a:rPr lang="en-US" baseline="0" dirty="0" smtClean="0"/>
              <a:t> types de </a:t>
            </a:r>
            <a:r>
              <a:rPr lang="en-US" baseline="0" dirty="0" err="1" smtClean="0"/>
              <a:t>erythronblastes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precurseur</a:t>
            </a:r>
            <a:r>
              <a:rPr lang="en-US" baseline="0" dirty="0" smtClean="0"/>
              <a:t> des globules rouges)(</a:t>
            </a:r>
            <a:r>
              <a:rPr lang="en-US" baseline="0" dirty="0" err="1" smtClean="0"/>
              <a:t>retrouve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dnas</a:t>
            </a:r>
            <a:r>
              <a:rPr lang="en-US" baseline="0" dirty="0" smtClean="0"/>
              <a:t>  </a:t>
            </a:r>
            <a:r>
              <a:rPr lang="en-US" baseline="0" dirty="0" err="1" smtClean="0"/>
              <a:t>moelle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osseurse</a:t>
            </a:r>
            <a:r>
              <a:rPr lang="en-US" baseline="0" dirty="0" smtClean="0"/>
              <a:t> rouge a </a:t>
            </a:r>
            <a:r>
              <a:rPr lang="en-US" baseline="0" dirty="0" err="1" smtClean="0"/>
              <a:t>exterieur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vaisseau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sanguin</a:t>
            </a:r>
            <a:r>
              <a:rPr lang="en-US" baseline="0" dirty="0" smtClean="0"/>
              <a:t>) 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ils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toutes</a:t>
            </a:r>
            <a:r>
              <a:rPr lang="en-US" baseline="0" dirty="0" smtClean="0"/>
              <a:t> 3 phases.  Phase 1 = </a:t>
            </a:r>
            <a:r>
              <a:rPr lang="en-US" baseline="0" dirty="0" err="1" smtClean="0"/>
              <a:t>synthese</a:t>
            </a:r>
            <a:r>
              <a:rPr lang="en-US" baseline="0" dirty="0" smtClean="0"/>
              <a:t> de ribosome (structure </a:t>
            </a:r>
            <a:r>
              <a:rPr lang="en-US" baseline="0" dirty="0" err="1" smtClean="0"/>
              <a:t>essentiel</a:t>
            </a:r>
            <a:r>
              <a:rPr lang="en-US" baseline="0" dirty="0" smtClean="0"/>
              <a:t> pour </a:t>
            </a:r>
            <a:r>
              <a:rPr lang="en-US" baseline="0" dirty="0" err="1" smtClean="0"/>
              <a:t>synthese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proteines</a:t>
            </a:r>
            <a:r>
              <a:rPr lang="en-US" baseline="0" dirty="0" smtClean="0"/>
              <a:t>).  Phase 2= formation et accumulation de </a:t>
            </a:r>
            <a:r>
              <a:rPr lang="en-US" baseline="0" dirty="0" err="1" smtClean="0"/>
              <a:t>hemoglobine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besoin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noyau</a:t>
            </a:r>
            <a:r>
              <a:rPr lang="en-US" baseline="0" dirty="0" smtClean="0"/>
              <a:t> a se point).  </a:t>
            </a:r>
            <a:r>
              <a:rPr lang="en-US" baseline="0" dirty="0" err="1" smtClean="0"/>
              <a:t>Aussi</a:t>
            </a:r>
            <a:r>
              <a:rPr lang="en-US" baseline="0" dirty="0" smtClean="0"/>
              <a:t> division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possible.  Phase 3= Ejection du </a:t>
            </a:r>
            <a:r>
              <a:rPr lang="en-US" baseline="0" dirty="0" err="1" smtClean="0"/>
              <a:t>noyau</a:t>
            </a:r>
            <a:r>
              <a:rPr lang="en-US" baseline="0" dirty="0" smtClean="0"/>
              <a:t>.  Reticulocyte=</a:t>
            </a:r>
            <a:r>
              <a:rPr lang="en-US" baseline="0" dirty="0" err="1" smtClean="0"/>
              <a:t>jeune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eyrhtocyte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rentre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circulation sanguine et </a:t>
            </a:r>
            <a:r>
              <a:rPr lang="en-US" baseline="0" dirty="0" err="1" smtClean="0"/>
              <a:t>va</a:t>
            </a:r>
            <a:r>
              <a:rPr lang="en-US" baseline="0" dirty="0" smtClean="0"/>
              <a:t> partout.  </a:t>
            </a:r>
          </a:p>
          <a:p>
            <a:r>
              <a:rPr lang="en-US" baseline="0" dirty="0" err="1" smtClean="0"/>
              <a:t>Réticulocyte</a:t>
            </a:r>
            <a:r>
              <a:rPr lang="en-US" baseline="0" dirty="0" smtClean="0"/>
              <a:t>=</a:t>
            </a:r>
            <a:r>
              <a:rPr lang="en-US" baseline="0" dirty="0" err="1" smtClean="0"/>
              <a:t>jeune</a:t>
            </a:r>
            <a:r>
              <a:rPr lang="en-US" baseline="0" dirty="0" smtClean="0"/>
              <a:t> erythrocyte qui </a:t>
            </a:r>
            <a:r>
              <a:rPr lang="en-US" baseline="0" dirty="0" err="1" smtClean="0"/>
              <a:t>rentre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la circulation sanguine.  </a:t>
            </a:r>
          </a:p>
          <a:p>
            <a:r>
              <a:rPr lang="en-US" baseline="0" dirty="0" smtClean="0"/>
              <a:t>La </a:t>
            </a:r>
            <a:r>
              <a:rPr lang="en-US" baseline="0" dirty="0" err="1" smtClean="0"/>
              <a:t>durée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semaine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l’erythropoeise</a:t>
            </a:r>
            <a:r>
              <a:rPr lang="en-US" baseline="0" dirty="0" smtClean="0"/>
              <a:t>.  </a:t>
            </a:r>
          </a:p>
          <a:p>
            <a:r>
              <a:rPr lang="en-US" baseline="0" dirty="0" err="1" smtClean="0"/>
              <a:t>Tres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vite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produire</a:t>
            </a:r>
            <a:r>
              <a:rPr lang="en-US" baseline="0" dirty="0" smtClean="0"/>
              <a:t> globule rouge 200 </a:t>
            </a:r>
            <a:r>
              <a:rPr lang="en-US" baseline="0" dirty="0" err="1" smtClean="0"/>
              <a:t>millards</a:t>
            </a:r>
            <a:r>
              <a:rPr lang="en-US" baseline="0" dirty="0" smtClean="0"/>
              <a:t> par </a:t>
            </a:r>
            <a:r>
              <a:rPr lang="en-US" baseline="0" dirty="0" err="1" smtClean="0"/>
              <a:t>jours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Controler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etroutement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aussi</a:t>
            </a:r>
            <a:r>
              <a:rPr lang="en-US" baseline="0" dirty="0" smtClean="0"/>
              <a:t> on </a:t>
            </a:r>
            <a:r>
              <a:rPr lang="en-US" baseline="0" dirty="0" err="1" smtClean="0"/>
              <a:t>perd</a:t>
            </a:r>
            <a:r>
              <a:rPr lang="en-US" baseline="0" dirty="0" smtClean="0"/>
              <a:t> le meme </a:t>
            </a:r>
            <a:r>
              <a:rPr lang="en-US" baseline="0" dirty="0" err="1" smtClean="0"/>
              <a:t>montant</a:t>
            </a:r>
            <a:r>
              <a:rPr lang="en-US" baseline="0" dirty="0" smtClean="0"/>
              <a:t> par </a:t>
            </a:r>
            <a:r>
              <a:rPr lang="en-US" baseline="0" dirty="0" err="1" smtClean="0"/>
              <a:t>jours</a:t>
            </a:r>
            <a:r>
              <a:rPr lang="en-US" baseline="0" dirty="0" smtClean="0"/>
              <a:t>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939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cette</a:t>
            </a:r>
            <a:r>
              <a:rPr lang="en-US" baseline="0" dirty="0" smtClean="0"/>
              <a:t> diminution et </a:t>
            </a:r>
            <a:r>
              <a:rPr lang="en-US" baseline="0" dirty="0" err="1" smtClean="0"/>
              <a:t>augmenetation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due a la regulation de </a:t>
            </a:r>
            <a:r>
              <a:rPr lang="en-US" baseline="0" dirty="0" err="1" smtClean="0"/>
              <a:t>l’érythropoeise</a:t>
            </a:r>
            <a:r>
              <a:rPr lang="en-US" baseline="0" dirty="0" smtClean="0"/>
              <a:t>.  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Nombre</a:t>
            </a:r>
            <a:r>
              <a:rPr lang="en-US" baseline="0" dirty="0" smtClean="0"/>
              <a:t> de globules rouges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le sang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constant car </a:t>
            </a:r>
            <a:r>
              <a:rPr lang="en-US" baseline="0" dirty="0" err="1" smtClean="0"/>
              <a:t>si</a:t>
            </a:r>
            <a:r>
              <a:rPr lang="en-US" baseline="0" dirty="0" smtClean="0"/>
              <a:t> pas </a:t>
            </a:r>
            <a:r>
              <a:rPr lang="en-US" baseline="0" dirty="0" err="1" smtClean="0"/>
              <a:t>asser</a:t>
            </a:r>
            <a:r>
              <a:rPr lang="en-US" baseline="0" dirty="0" smtClean="0"/>
              <a:t> pas </a:t>
            </a:r>
            <a:r>
              <a:rPr lang="en-US" baseline="0" dirty="0" err="1" smtClean="0"/>
              <a:t>asser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oxygene</a:t>
            </a:r>
            <a:r>
              <a:rPr lang="en-US" baseline="0" dirty="0" smtClean="0"/>
              <a:t>.  Si a trop </a:t>
            </a:r>
            <a:r>
              <a:rPr lang="en-US" baseline="0" dirty="0" err="1" smtClean="0"/>
              <a:t>devient</a:t>
            </a:r>
            <a:r>
              <a:rPr lang="en-US" baseline="0" dirty="0" smtClean="0"/>
              <a:t> trop </a:t>
            </a:r>
            <a:r>
              <a:rPr lang="en-US" baseline="0" dirty="0" err="1" smtClean="0"/>
              <a:t>visqeuux</a:t>
            </a:r>
            <a:r>
              <a:rPr lang="en-US" baseline="0" dirty="0" smtClean="0"/>
              <a:t> (pas debit </a:t>
            </a:r>
            <a:r>
              <a:rPr lang="en-US" baseline="0" dirty="0" err="1" smtClean="0"/>
              <a:t>normale</a:t>
            </a:r>
            <a:r>
              <a:rPr lang="en-US" baseline="0" dirty="0" smtClean="0"/>
              <a:t>) (</a:t>
            </a:r>
            <a:r>
              <a:rPr lang="en-US" baseline="0" dirty="0" err="1" smtClean="0"/>
              <a:t>probleme</a:t>
            </a:r>
            <a:r>
              <a:rPr lang="en-US" baseline="0" dirty="0" smtClean="0"/>
              <a:t> avec le </a:t>
            </a:r>
            <a:r>
              <a:rPr lang="en-US" baseline="0" dirty="0" err="1" smtClean="0"/>
              <a:t>dopage</a:t>
            </a:r>
            <a:r>
              <a:rPr lang="en-US" baseline="0" dirty="0" smtClean="0"/>
              <a:t>).  Le </a:t>
            </a:r>
            <a:r>
              <a:rPr lang="en-US" baseline="0" dirty="0" err="1" smtClean="0"/>
              <a:t>nombre</a:t>
            </a:r>
            <a:r>
              <a:rPr lang="en-US" baseline="0" dirty="0" smtClean="0"/>
              <a:t> de globule rouge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controler</a:t>
            </a:r>
            <a:r>
              <a:rPr lang="en-US" baseline="0" dirty="0" smtClean="0"/>
              <a:t> par les reins.  Le </a:t>
            </a:r>
            <a:r>
              <a:rPr lang="en-US" baseline="0" dirty="0" err="1" smtClean="0"/>
              <a:t>detecteur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les reins </a:t>
            </a:r>
            <a:r>
              <a:rPr lang="en-US" baseline="0" dirty="0" err="1" smtClean="0"/>
              <a:t>ets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taux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d’oxyegene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ceci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le stimulus=</a:t>
            </a:r>
            <a:r>
              <a:rPr lang="en-US" baseline="0" dirty="0" err="1" smtClean="0"/>
              <a:t>hypoxie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Declenche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reponse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reinale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libere</a:t>
            </a:r>
            <a:r>
              <a:rPr lang="en-US" baseline="0" dirty="0" smtClean="0"/>
              <a:t> hormone </a:t>
            </a:r>
            <a:r>
              <a:rPr lang="en-US" baseline="0" dirty="0" err="1" smtClean="0"/>
              <a:t>erethropoetine</a:t>
            </a:r>
            <a:r>
              <a:rPr lang="en-US" baseline="0" dirty="0" smtClean="0"/>
              <a:t> (EPO).  EPO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glycoproteine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produite</a:t>
            </a:r>
            <a:r>
              <a:rPr lang="en-US" baseline="0" dirty="0" smtClean="0"/>
              <a:t> par les reins.  </a:t>
            </a:r>
            <a:r>
              <a:rPr lang="en-US" baseline="0" dirty="0" err="1" smtClean="0"/>
              <a:t>Hypoxemie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causer par </a:t>
            </a:r>
            <a:r>
              <a:rPr lang="en-US" baseline="0" dirty="0" err="1" smtClean="0"/>
              <a:t>manque</a:t>
            </a:r>
            <a:r>
              <a:rPr lang="en-US" baseline="0" dirty="0" smtClean="0"/>
              <a:t> de globule rouge et </a:t>
            </a:r>
            <a:r>
              <a:rPr lang="en-US" baseline="0" dirty="0" err="1" smtClean="0"/>
              <a:t>ceci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augmente</a:t>
            </a:r>
            <a:r>
              <a:rPr lang="en-US" baseline="0" dirty="0" smtClean="0"/>
              <a:t> EPO.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644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Aussi</a:t>
            </a:r>
            <a:r>
              <a:rPr lang="en-US" dirty="0" smtClean="0"/>
              <a:t> </a:t>
            </a:r>
            <a:r>
              <a:rPr lang="en-US" dirty="0" err="1" smtClean="0"/>
              <a:t>augmente</a:t>
            </a:r>
            <a:r>
              <a:rPr lang="en-US" dirty="0" smtClean="0"/>
              <a:t> </a:t>
            </a:r>
            <a:r>
              <a:rPr lang="en-US" dirty="0" err="1" smtClean="0"/>
              <a:t>activité</a:t>
            </a:r>
            <a:r>
              <a:rPr lang="en-US" dirty="0" smtClean="0"/>
              <a:t> de </a:t>
            </a:r>
            <a:r>
              <a:rPr lang="en-US" dirty="0" err="1" smtClean="0"/>
              <a:t>synthese</a:t>
            </a:r>
            <a:r>
              <a:rPr lang="en-US" dirty="0" smtClean="0"/>
              <a:t> des ribosomes.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5558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Cycle de vie limiter 3-4 </a:t>
            </a:r>
            <a:r>
              <a:rPr lang="en-US" dirty="0" err="1" smtClean="0"/>
              <a:t>mois</a:t>
            </a:r>
            <a:r>
              <a:rPr lang="en-US" dirty="0" smtClean="0"/>
              <a:t>.  Globule</a:t>
            </a:r>
            <a:r>
              <a:rPr lang="en-US" baseline="0" dirty="0" smtClean="0"/>
              <a:t> rouge a pas de </a:t>
            </a:r>
            <a:r>
              <a:rPr lang="en-US" baseline="0" dirty="0" err="1" smtClean="0"/>
              <a:t>noyau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peut</a:t>
            </a:r>
            <a:r>
              <a:rPr lang="en-US" baseline="0" dirty="0" smtClean="0"/>
              <a:t> pas se </a:t>
            </a:r>
            <a:r>
              <a:rPr lang="en-US" baseline="0" dirty="0" err="1" smtClean="0"/>
              <a:t>reparer</a:t>
            </a:r>
            <a:r>
              <a:rPr lang="en-US" baseline="0" dirty="0" smtClean="0"/>
              <a:t>.  Il </a:t>
            </a:r>
            <a:r>
              <a:rPr lang="en-US" baseline="0" dirty="0" err="1" smtClean="0"/>
              <a:t>devient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moins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efficace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Viellise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rapidement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Reconnu</a:t>
            </a:r>
            <a:r>
              <a:rPr lang="en-US" baseline="0" dirty="0" smtClean="0"/>
              <a:t> par </a:t>
            </a:r>
            <a:r>
              <a:rPr lang="en-US" baseline="0" dirty="0" err="1" smtClean="0"/>
              <a:t>macrophagocytes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Ces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macrophagocytes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trouver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la rate, le </a:t>
            </a:r>
            <a:r>
              <a:rPr lang="en-US" baseline="0" dirty="0" err="1" smtClean="0"/>
              <a:t>foie</a:t>
            </a:r>
            <a:r>
              <a:rPr lang="en-US" baseline="0" dirty="0" smtClean="0"/>
              <a:t> et la </a:t>
            </a:r>
            <a:r>
              <a:rPr lang="en-US" baseline="0" dirty="0" err="1" smtClean="0"/>
              <a:t>moelle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osseuse</a:t>
            </a:r>
            <a:r>
              <a:rPr lang="en-US" baseline="0" dirty="0" smtClean="0"/>
              <a:t> rouge. 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qu’on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enlever</a:t>
            </a:r>
            <a:r>
              <a:rPr lang="en-US" baseline="0" dirty="0" smtClean="0"/>
              <a:t> la rate? </a:t>
            </a:r>
            <a:r>
              <a:rPr lang="en-US" baseline="0" dirty="0" err="1" smtClean="0"/>
              <a:t>Oui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probleme</a:t>
            </a:r>
            <a:r>
              <a:rPr lang="en-US" baseline="0" dirty="0" smtClean="0"/>
              <a:t> avec regulation de </a:t>
            </a:r>
            <a:r>
              <a:rPr lang="en-US" baseline="0" dirty="0" err="1" smtClean="0"/>
              <a:t>vieux</a:t>
            </a:r>
            <a:r>
              <a:rPr lang="en-US" baseline="0" dirty="0" smtClean="0"/>
              <a:t> globules rouges.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381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Hemostase</a:t>
            </a:r>
            <a:r>
              <a:rPr lang="en-US" dirty="0" smtClean="0"/>
              <a:t>=</a:t>
            </a:r>
            <a:r>
              <a:rPr lang="en-US" dirty="0" err="1" smtClean="0"/>
              <a:t>arret</a:t>
            </a:r>
            <a:r>
              <a:rPr lang="en-US" dirty="0" smtClean="0"/>
              <a:t> du </a:t>
            </a:r>
            <a:r>
              <a:rPr lang="en-US" dirty="0" err="1" smtClean="0"/>
              <a:t>sainguement</a:t>
            </a:r>
            <a:r>
              <a:rPr lang="en-US" dirty="0" smtClean="0"/>
              <a:t>.  </a:t>
            </a:r>
            <a:r>
              <a:rPr lang="en-US" dirty="0" err="1" smtClean="0"/>
              <a:t>Plaquettes</a:t>
            </a:r>
            <a:r>
              <a:rPr lang="en-US" dirty="0" smtClean="0"/>
              <a:t> </a:t>
            </a:r>
            <a:r>
              <a:rPr lang="en-US" dirty="0" err="1" smtClean="0"/>
              <a:t>sont</a:t>
            </a:r>
            <a:r>
              <a:rPr lang="en-US" dirty="0" smtClean="0"/>
              <a:t> </a:t>
            </a:r>
            <a:r>
              <a:rPr lang="en-US" dirty="0" err="1" smtClean="0"/>
              <a:t>relié</a:t>
            </a:r>
            <a:r>
              <a:rPr lang="en-US" dirty="0" smtClean="0"/>
              <a:t> a </a:t>
            </a:r>
            <a:r>
              <a:rPr lang="en-US" dirty="0" err="1" smtClean="0"/>
              <a:t>hemostase</a:t>
            </a:r>
            <a:r>
              <a:rPr lang="en-US" dirty="0" smtClean="0"/>
              <a:t>=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arret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saignements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Arret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hemorragie</a:t>
            </a:r>
            <a:r>
              <a:rPr lang="en-US" baseline="0" dirty="0" smtClean="0"/>
              <a:t>.  Les </a:t>
            </a:r>
            <a:r>
              <a:rPr lang="en-US" baseline="0" dirty="0" err="1" smtClean="0"/>
              <a:t>plaquettes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fragements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cytoplasmique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forme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moelle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osseuse</a:t>
            </a:r>
            <a:r>
              <a:rPr lang="en-US" baseline="0" dirty="0" smtClean="0"/>
              <a:t> rouge= </a:t>
            </a:r>
            <a:r>
              <a:rPr lang="en-US" baseline="0" dirty="0" err="1" smtClean="0"/>
              <a:t>megacaryocytes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petites=form de </a:t>
            </a:r>
            <a:r>
              <a:rPr lang="en-US" baseline="0" dirty="0" err="1" smtClean="0"/>
              <a:t>disque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anucleique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continet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paquette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organites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cellulaires</a:t>
            </a:r>
            <a:r>
              <a:rPr lang="en-US" baseline="0" dirty="0" smtClean="0"/>
              <a:t>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0099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Lorsque</a:t>
            </a:r>
            <a:r>
              <a:rPr lang="en-US" dirty="0" smtClean="0"/>
              <a:t> division </a:t>
            </a:r>
            <a:r>
              <a:rPr lang="en-US" dirty="0" err="1" smtClean="0"/>
              <a:t>cellulaire</a:t>
            </a:r>
            <a:r>
              <a:rPr lang="en-US" dirty="0" smtClean="0"/>
              <a:t> </a:t>
            </a:r>
            <a:r>
              <a:rPr lang="en-US" dirty="0" err="1" smtClean="0"/>
              <a:t>noyau</a:t>
            </a:r>
            <a:r>
              <a:rPr lang="en-US" baseline="0" dirty="0" smtClean="0"/>
              <a:t> se </a:t>
            </a:r>
            <a:r>
              <a:rPr lang="en-US" baseline="0" dirty="0" err="1" smtClean="0"/>
              <a:t>divise</a:t>
            </a:r>
            <a:r>
              <a:rPr lang="en-US" baseline="0" dirty="0" smtClean="0"/>
              <a:t> pas.  </a:t>
            </a:r>
          </a:p>
          <a:p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err="1" smtClean="0"/>
              <a:t>Foie</a:t>
            </a:r>
            <a:r>
              <a:rPr lang="en-US" baseline="0" dirty="0" smtClean="0"/>
              <a:t> important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formation de TPO.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1445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Hemostase</a:t>
            </a:r>
            <a:r>
              <a:rPr lang="en-US" dirty="0" smtClean="0"/>
              <a:t>=reactions qui </a:t>
            </a:r>
            <a:r>
              <a:rPr lang="en-US" dirty="0" err="1" smtClean="0"/>
              <a:t>arrete</a:t>
            </a:r>
            <a:r>
              <a:rPr lang="en-US" dirty="0" smtClean="0"/>
              <a:t> un </a:t>
            </a:r>
            <a:r>
              <a:rPr lang="en-US" dirty="0" err="1" smtClean="0"/>
              <a:t>sanigement</a:t>
            </a:r>
            <a:r>
              <a:rPr lang="en-US" dirty="0" smtClean="0"/>
              <a:t>.  Si pas de </a:t>
            </a:r>
            <a:r>
              <a:rPr lang="en-US" dirty="0" err="1" smtClean="0"/>
              <a:t>plaquettes</a:t>
            </a:r>
            <a:r>
              <a:rPr lang="en-US" dirty="0" smtClean="0"/>
              <a:t> on </a:t>
            </a:r>
            <a:r>
              <a:rPr lang="en-US" dirty="0" err="1" smtClean="0"/>
              <a:t>meurt</a:t>
            </a:r>
            <a:r>
              <a:rPr lang="en-US" dirty="0" smtClean="0"/>
              <a:t> </a:t>
            </a:r>
            <a:r>
              <a:rPr lang="en-US" dirty="0" err="1" smtClean="0"/>
              <a:t>dans</a:t>
            </a:r>
            <a:r>
              <a:rPr lang="en-US" dirty="0" smtClean="0"/>
              <a:t> </a:t>
            </a:r>
            <a:r>
              <a:rPr lang="en-US" dirty="0" err="1" smtClean="0"/>
              <a:t>une</a:t>
            </a:r>
            <a:r>
              <a:rPr lang="en-US" dirty="0" smtClean="0"/>
              <a:t> </a:t>
            </a:r>
            <a:r>
              <a:rPr lang="en-US" dirty="0" err="1" smtClean="0"/>
              <a:t>journee</a:t>
            </a:r>
            <a:r>
              <a:rPr lang="en-US" dirty="0" smtClean="0"/>
              <a:t>.</a:t>
            </a:r>
            <a:r>
              <a:rPr lang="en-US" baseline="0" dirty="0" smtClean="0"/>
              <a:t>  Si </a:t>
            </a:r>
            <a:r>
              <a:rPr lang="en-US" baseline="0" dirty="0" err="1" smtClean="0"/>
              <a:t>vaisseau</a:t>
            </a:r>
            <a:r>
              <a:rPr lang="en-US" baseline="0" dirty="0" smtClean="0"/>
              <a:t> se </a:t>
            </a:r>
            <a:r>
              <a:rPr lang="en-US" baseline="0" dirty="0" err="1" smtClean="0"/>
              <a:t>brise</a:t>
            </a:r>
            <a:r>
              <a:rPr lang="en-US" baseline="0" dirty="0" smtClean="0"/>
              <a:t>=</a:t>
            </a:r>
            <a:r>
              <a:rPr lang="en-US" baseline="0" dirty="0" err="1" smtClean="0"/>
              <a:t>spasme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vasculaire</a:t>
            </a:r>
            <a:r>
              <a:rPr lang="en-US" baseline="0" dirty="0" smtClean="0"/>
              <a:t>=</a:t>
            </a:r>
            <a:r>
              <a:rPr lang="en-US" baseline="0" dirty="0" err="1" smtClean="0"/>
              <a:t>va</a:t>
            </a:r>
            <a:r>
              <a:rPr lang="en-US" baseline="0" dirty="0" smtClean="0"/>
              <a:t> en contraction=pour </a:t>
            </a:r>
            <a:r>
              <a:rPr lang="en-US" baseline="0" dirty="0" err="1" smtClean="0"/>
              <a:t>diminuer</a:t>
            </a:r>
            <a:r>
              <a:rPr lang="en-US" baseline="0" dirty="0" smtClean="0"/>
              <a:t> sang qui entre en </a:t>
            </a:r>
            <a:r>
              <a:rPr lang="en-US" baseline="0" dirty="0" err="1" smtClean="0"/>
              <a:t>vaisseau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Apres</a:t>
            </a:r>
            <a:r>
              <a:rPr lang="en-US" baseline="0" dirty="0" smtClean="0"/>
              <a:t> formation du </a:t>
            </a:r>
            <a:r>
              <a:rPr lang="en-US" baseline="0" dirty="0" err="1" smtClean="0"/>
              <a:t>clou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plaquettaire</a:t>
            </a:r>
            <a:r>
              <a:rPr lang="en-US" baseline="0" dirty="0" smtClean="0"/>
              <a:t> pour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plaquette</a:t>
            </a:r>
            <a:r>
              <a:rPr lang="en-US" baseline="0" dirty="0" smtClean="0"/>
              <a:t> se rend et </a:t>
            </a:r>
            <a:r>
              <a:rPr lang="en-US" baseline="0" dirty="0" err="1" smtClean="0"/>
              <a:t>bloque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Plaquette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detcte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breche</a:t>
            </a:r>
            <a:r>
              <a:rPr lang="en-US" baseline="0" dirty="0" smtClean="0"/>
              <a:t> our </a:t>
            </a:r>
            <a:r>
              <a:rPr lang="en-US" baseline="0" dirty="0" err="1" smtClean="0"/>
              <a:t>boucher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Ensuite</a:t>
            </a:r>
            <a:r>
              <a:rPr lang="en-US" baseline="0" dirty="0" smtClean="0"/>
              <a:t>, formation du </a:t>
            </a:r>
            <a:r>
              <a:rPr lang="en-US" baseline="0" dirty="0" err="1" smtClean="0"/>
              <a:t>caillot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sanguin</a:t>
            </a:r>
            <a:r>
              <a:rPr lang="en-US" baseline="0" dirty="0" smtClean="0"/>
              <a:t> avec </a:t>
            </a:r>
            <a:r>
              <a:rPr lang="en-US" baseline="0" dirty="0" err="1" smtClean="0"/>
              <a:t>fibrine</a:t>
            </a:r>
            <a:r>
              <a:rPr lang="en-US" baseline="0" dirty="0" smtClean="0"/>
              <a:t>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0609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Cellule endothelial responsible.  </a:t>
            </a:r>
            <a:r>
              <a:rPr lang="en-US" dirty="0" err="1" smtClean="0"/>
              <a:t>Ces</a:t>
            </a:r>
            <a:r>
              <a:rPr lang="en-US" dirty="0" smtClean="0"/>
              <a:t> cellules </a:t>
            </a:r>
            <a:r>
              <a:rPr lang="en-US" dirty="0" err="1" smtClean="0"/>
              <a:t>sont</a:t>
            </a:r>
            <a:r>
              <a:rPr lang="en-US" dirty="0" smtClean="0"/>
              <a:t> </a:t>
            </a:r>
            <a:r>
              <a:rPr lang="en-US" dirty="0" err="1" smtClean="0"/>
              <a:t>importants</a:t>
            </a:r>
            <a:r>
              <a:rPr lang="en-US" dirty="0" smtClean="0"/>
              <a:t> et </a:t>
            </a:r>
            <a:r>
              <a:rPr lang="en-US" dirty="0" err="1" smtClean="0"/>
              <a:t>medie</a:t>
            </a:r>
            <a:r>
              <a:rPr lang="en-US" dirty="0" smtClean="0"/>
              <a:t> un </a:t>
            </a:r>
            <a:r>
              <a:rPr lang="en-US" dirty="0" err="1" smtClean="0"/>
              <a:t>paquets</a:t>
            </a:r>
            <a:r>
              <a:rPr lang="en-US" dirty="0" smtClean="0"/>
              <a:t> de </a:t>
            </a:r>
            <a:r>
              <a:rPr lang="en-US" dirty="0" err="1" smtClean="0"/>
              <a:t>mediateurs</a:t>
            </a:r>
            <a:r>
              <a:rPr lang="en-US" dirty="0" smtClean="0"/>
              <a:t> </a:t>
            </a:r>
            <a:r>
              <a:rPr lang="en-US" dirty="0" err="1" smtClean="0"/>
              <a:t>chimique</a:t>
            </a:r>
            <a:r>
              <a:rPr lang="en-US" dirty="0" smtClean="0"/>
              <a:t> </a:t>
            </a:r>
            <a:r>
              <a:rPr lang="en-US" dirty="0" err="1" smtClean="0"/>
              <a:t>comme</a:t>
            </a:r>
            <a:r>
              <a:rPr lang="en-US" dirty="0" smtClean="0"/>
              <a:t> la </a:t>
            </a:r>
            <a:r>
              <a:rPr lang="en-US" dirty="0" err="1" smtClean="0"/>
              <a:t>serotonine</a:t>
            </a:r>
            <a:r>
              <a:rPr lang="en-US" dirty="0" smtClean="0"/>
              <a:t>.  </a:t>
            </a:r>
            <a:r>
              <a:rPr lang="en-US" dirty="0" err="1" smtClean="0"/>
              <a:t>Paroi</a:t>
            </a:r>
            <a:r>
              <a:rPr lang="en-US" dirty="0" smtClean="0"/>
              <a:t> </a:t>
            </a:r>
            <a:r>
              <a:rPr lang="en-US" dirty="0" err="1" smtClean="0"/>
              <a:t>innervé</a:t>
            </a:r>
            <a:r>
              <a:rPr lang="en-US" dirty="0" smtClean="0"/>
              <a:t>.  </a:t>
            </a:r>
            <a:r>
              <a:rPr lang="en-US" dirty="0" err="1" smtClean="0"/>
              <a:t>Mais</a:t>
            </a:r>
            <a:r>
              <a:rPr lang="en-US" dirty="0" smtClean="0"/>
              <a:t> syst. Encore </a:t>
            </a:r>
            <a:r>
              <a:rPr lang="en-US" dirty="0" err="1" smtClean="0"/>
              <a:t>besoin</a:t>
            </a:r>
            <a:r>
              <a:rPr lang="en-US" dirty="0" smtClean="0"/>
              <a:t> </a:t>
            </a:r>
            <a:r>
              <a:rPr lang="en-US" dirty="0" err="1" smtClean="0"/>
              <a:t>oxygene</a:t>
            </a:r>
            <a:r>
              <a:rPr lang="en-US" dirty="0" smtClean="0"/>
              <a:t> </a:t>
            </a:r>
            <a:r>
              <a:rPr lang="en-US" dirty="0" err="1" smtClean="0"/>
              <a:t>donc</a:t>
            </a:r>
            <a:r>
              <a:rPr lang="en-US" dirty="0" smtClean="0"/>
              <a:t> pas </a:t>
            </a:r>
            <a:r>
              <a:rPr lang="en-US" dirty="0" err="1" smtClean="0"/>
              <a:t>complet</a:t>
            </a:r>
            <a:r>
              <a:rPr lang="en-US" dirty="0" smtClean="0"/>
              <a:t>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5546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Plaquettes</a:t>
            </a:r>
            <a:r>
              <a:rPr lang="en-US" dirty="0" smtClean="0"/>
              <a:t> </a:t>
            </a:r>
            <a:r>
              <a:rPr lang="en-US" dirty="0" err="1" smtClean="0"/>
              <a:t>detcte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breche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s’accole</a:t>
            </a:r>
            <a:r>
              <a:rPr lang="en-US" baseline="0" dirty="0" smtClean="0"/>
              <a:t> et fait boucle de </a:t>
            </a:r>
            <a:r>
              <a:rPr lang="en-US" baseline="0" dirty="0" err="1" smtClean="0"/>
              <a:t>retrocactivation</a:t>
            </a:r>
            <a:r>
              <a:rPr lang="en-US" baseline="0" dirty="0" smtClean="0"/>
              <a:t> pour former </a:t>
            </a:r>
            <a:r>
              <a:rPr lang="en-US" baseline="0" dirty="0" err="1" smtClean="0"/>
              <a:t>bouchon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Fibres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colagene</a:t>
            </a:r>
            <a:r>
              <a:rPr lang="en-US" baseline="0" dirty="0" smtClean="0"/>
              <a:t> en </a:t>
            </a:r>
            <a:r>
              <a:rPr lang="en-US" baseline="0" dirty="0" err="1" smtClean="0"/>
              <a:t>dessous</a:t>
            </a:r>
            <a:r>
              <a:rPr lang="en-US" baseline="0" dirty="0" smtClean="0"/>
              <a:t> de epithelium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responsonsable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Coallegen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rentre</a:t>
            </a:r>
            <a:r>
              <a:rPr lang="en-US" baseline="0" dirty="0" smtClean="0"/>
              <a:t> en contact avec </a:t>
            </a:r>
            <a:r>
              <a:rPr lang="en-US" baseline="0" dirty="0" err="1" smtClean="0"/>
              <a:t>plaquette</a:t>
            </a:r>
            <a:r>
              <a:rPr lang="en-US" baseline="0" dirty="0" smtClean="0"/>
              <a:t> et boucle de reaction.  </a:t>
            </a:r>
            <a:r>
              <a:rPr lang="en-US" baseline="0" dirty="0" err="1" smtClean="0"/>
              <a:t>Quand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rencontre</a:t>
            </a:r>
            <a:r>
              <a:rPr lang="en-US" baseline="0" dirty="0" smtClean="0"/>
              <a:t> avec </a:t>
            </a:r>
            <a:r>
              <a:rPr lang="en-US" baseline="0" dirty="0" err="1" smtClean="0"/>
              <a:t>collagene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plaquette</a:t>
            </a:r>
            <a:r>
              <a:rPr lang="en-US" baseline="0" dirty="0" smtClean="0"/>
              <a:t> se transform et </a:t>
            </a:r>
            <a:r>
              <a:rPr lang="en-US" baseline="0" dirty="0" err="1" smtClean="0"/>
              <a:t>Libere</a:t>
            </a:r>
            <a:r>
              <a:rPr lang="en-US" baseline="0" dirty="0" smtClean="0"/>
              <a:t> granulation (</a:t>
            </a:r>
            <a:r>
              <a:rPr lang="en-US" baseline="0" dirty="0" err="1" smtClean="0"/>
              <a:t>comme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serotonine</a:t>
            </a:r>
            <a:r>
              <a:rPr lang="en-US" baseline="0" dirty="0" smtClean="0"/>
              <a:t>) et </a:t>
            </a:r>
            <a:r>
              <a:rPr lang="en-US" baseline="0" dirty="0" err="1" smtClean="0"/>
              <a:t>libere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mediateurs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chimiques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agit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oplaquettes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avoisinantes</a:t>
            </a:r>
            <a:r>
              <a:rPr lang="en-US" baseline="0" dirty="0" smtClean="0"/>
              <a:t>.  1. ADP 2. Thromboxane A2.  </a:t>
            </a:r>
            <a:r>
              <a:rPr lang="en-US" baseline="0" dirty="0" err="1" smtClean="0"/>
              <a:t>Permet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intercation</a:t>
            </a:r>
            <a:r>
              <a:rPr lang="en-US" baseline="0" dirty="0" smtClean="0"/>
              <a:t> avec ADP et </a:t>
            </a:r>
            <a:r>
              <a:rPr lang="en-US" baseline="0" dirty="0" err="1" smtClean="0"/>
              <a:t>plaquettes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Plaquettes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devennent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collante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deuxieme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etape</a:t>
            </a:r>
            <a:r>
              <a:rPr lang="en-US" baseline="0" dirty="0" smtClean="0"/>
              <a:t>=</a:t>
            </a:r>
            <a:r>
              <a:rPr lang="en-US" baseline="0" dirty="0" err="1" smtClean="0"/>
              <a:t>aggragation</a:t>
            </a:r>
            <a:r>
              <a:rPr lang="en-US" baseline="0" dirty="0" smtClean="0"/>
              <a:t>.  Aggregation = 2 </a:t>
            </a:r>
            <a:r>
              <a:rPr lang="en-US" baseline="0" dirty="0" err="1" smtClean="0"/>
              <a:t>ieme</a:t>
            </a:r>
            <a:r>
              <a:rPr lang="en-US" baseline="0" dirty="0" smtClean="0"/>
              <a:t> phase de </a:t>
            </a:r>
            <a:r>
              <a:rPr lang="en-US" baseline="0" dirty="0" err="1" smtClean="0"/>
              <a:t>clu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plaquetaire</a:t>
            </a:r>
            <a:r>
              <a:rPr lang="en-US" baseline="0" dirty="0" smtClean="0"/>
              <a:t>.  Nouvelle </a:t>
            </a:r>
            <a:r>
              <a:rPr lang="en-US" baseline="0" dirty="0" err="1" smtClean="0"/>
              <a:t>plaquettes</a:t>
            </a:r>
            <a:r>
              <a:rPr lang="en-US" baseline="0" dirty="0" smtClean="0"/>
              <a:t> fait plus </a:t>
            </a:r>
            <a:r>
              <a:rPr lang="en-US" baseline="0" dirty="0" err="1" smtClean="0"/>
              <a:t>aggrgats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formation de </a:t>
            </a:r>
            <a:r>
              <a:rPr lang="en-US" baseline="0" dirty="0" err="1" smtClean="0"/>
              <a:t>clou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quelques</a:t>
            </a:r>
            <a:r>
              <a:rPr lang="en-US" baseline="0" dirty="0" smtClean="0"/>
              <a:t> minutes.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8926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Tres</a:t>
            </a:r>
            <a:r>
              <a:rPr lang="en-US" dirty="0" smtClean="0"/>
              <a:t> </a:t>
            </a:r>
            <a:r>
              <a:rPr lang="en-US" dirty="0" err="1" smtClean="0"/>
              <a:t>rapide</a:t>
            </a:r>
            <a:r>
              <a:rPr lang="en-US" dirty="0" smtClean="0"/>
              <a:t> </a:t>
            </a:r>
            <a:r>
              <a:rPr lang="en-US" dirty="0" err="1" smtClean="0"/>
              <a:t>maisfacilement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d’éloger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pour solidifier on fait formation de </a:t>
            </a:r>
            <a:r>
              <a:rPr lang="en-US" baseline="0" dirty="0" err="1" smtClean="0"/>
              <a:t>caillot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sanguin</a:t>
            </a:r>
            <a:r>
              <a:rPr lang="en-US" baseline="0" dirty="0" smtClean="0"/>
              <a:t> par coagulation.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141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Coagulation = </a:t>
            </a:r>
            <a:r>
              <a:rPr lang="en-US" dirty="0" err="1" smtClean="0"/>
              <a:t>trasnformation</a:t>
            </a:r>
            <a:r>
              <a:rPr lang="en-US" dirty="0" smtClean="0"/>
              <a:t> du sang de </a:t>
            </a:r>
            <a:r>
              <a:rPr lang="en-US" dirty="0" err="1" smtClean="0"/>
              <a:t>liquide</a:t>
            </a:r>
            <a:r>
              <a:rPr lang="en-US" dirty="0" smtClean="0"/>
              <a:t> a </a:t>
            </a:r>
            <a:r>
              <a:rPr lang="en-US" dirty="0" err="1" smtClean="0"/>
              <a:t>une</a:t>
            </a:r>
            <a:r>
              <a:rPr lang="en-US" dirty="0" smtClean="0"/>
              <a:t> substance </a:t>
            </a:r>
            <a:r>
              <a:rPr lang="en-US" dirty="0" err="1" smtClean="0"/>
              <a:t>gelatineuse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solide</a:t>
            </a:r>
            <a:r>
              <a:rPr lang="en-US" baseline="0" dirty="0" smtClean="0"/>
              <a:t>).  Fait </a:t>
            </a:r>
            <a:r>
              <a:rPr lang="en-US" baseline="0" dirty="0" err="1" smtClean="0"/>
              <a:t>intervenir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facteurs</a:t>
            </a:r>
            <a:r>
              <a:rPr lang="en-US" baseline="0" dirty="0" smtClean="0"/>
              <a:t> de coagulation </a:t>
            </a:r>
            <a:r>
              <a:rPr lang="en-US" baseline="0" dirty="0" err="1" smtClean="0"/>
              <a:t>quand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activé</a:t>
            </a:r>
            <a:r>
              <a:rPr lang="en-US" baseline="0" dirty="0" smtClean="0"/>
              <a:t> cause </a:t>
            </a:r>
            <a:r>
              <a:rPr lang="en-US" baseline="0" dirty="0" err="1" smtClean="0"/>
              <a:t>caillot</a:t>
            </a:r>
            <a:r>
              <a:rPr lang="en-US" baseline="0" dirty="0" smtClean="0"/>
              <a:t>.  </a:t>
            </a:r>
          </a:p>
          <a:p>
            <a:r>
              <a:rPr lang="en-US" baseline="0" dirty="0" smtClean="0"/>
              <a:t>Serum=plasma sans les </a:t>
            </a:r>
            <a:r>
              <a:rPr lang="en-US" baseline="0" dirty="0" err="1" smtClean="0"/>
              <a:t>facteurs</a:t>
            </a:r>
            <a:r>
              <a:rPr lang="en-US" baseline="0" dirty="0" smtClean="0"/>
              <a:t> de coagulation.  </a:t>
            </a:r>
          </a:p>
          <a:p>
            <a:r>
              <a:rPr lang="en-US" baseline="0" dirty="0" smtClean="0"/>
              <a:t>Coagulation = 3 </a:t>
            </a:r>
            <a:r>
              <a:rPr lang="en-US" baseline="0" dirty="0" err="1" smtClean="0"/>
              <a:t>etapes</a:t>
            </a:r>
            <a:r>
              <a:rPr lang="en-US" baseline="0" dirty="0" smtClean="0"/>
              <a:t>.  </a:t>
            </a:r>
          </a:p>
          <a:p>
            <a:r>
              <a:rPr lang="en-US" baseline="0" dirty="0" smtClean="0"/>
              <a:t>But=</a:t>
            </a:r>
            <a:r>
              <a:rPr lang="en-US" baseline="0" dirty="0" err="1" smtClean="0"/>
              <a:t>reseau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fibres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fait par la transformation </a:t>
            </a:r>
            <a:r>
              <a:rPr lang="en-US" baseline="0" dirty="0" err="1" smtClean="0"/>
              <a:t>d’une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proteine</a:t>
            </a:r>
            <a:r>
              <a:rPr lang="en-US" baseline="0" dirty="0" smtClean="0"/>
              <a:t>=</a:t>
            </a:r>
            <a:r>
              <a:rPr lang="en-US" baseline="0" dirty="0" err="1" smtClean="0"/>
              <a:t>fibrinogene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Fibrinogene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liposolbule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couper</a:t>
            </a:r>
            <a:r>
              <a:rPr lang="en-US" baseline="0" dirty="0" smtClean="0"/>
              <a:t> par enzyme en element plus petit.  </a:t>
            </a:r>
            <a:r>
              <a:rPr lang="en-US" baseline="0" dirty="0" err="1" smtClean="0"/>
              <a:t>Quand</a:t>
            </a:r>
            <a:r>
              <a:rPr lang="en-US" baseline="0" dirty="0" smtClean="0"/>
              <a:t> coupe </a:t>
            </a:r>
            <a:r>
              <a:rPr lang="en-US" baseline="0" dirty="0" err="1" smtClean="0"/>
              <a:t>interagit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devinet</a:t>
            </a:r>
            <a:r>
              <a:rPr lang="en-US" baseline="0" dirty="0" smtClean="0"/>
              <a:t> active.  </a:t>
            </a:r>
            <a:r>
              <a:rPr lang="en-US" baseline="0" dirty="0" err="1" smtClean="0"/>
              <a:t>Ceci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serie</a:t>
            </a:r>
            <a:r>
              <a:rPr lang="en-US" baseline="0" dirty="0" smtClean="0"/>
              <a:t> de reaction en </a:t>
            </a:r>
            <a:r>
              <a:rPr lang="en-US" baseline="0" dirty="0" err="1" smtClean="0"/>
              <a:t>amont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Throtrobine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inactive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quand</a:t>
            </a:r>
            <a:r>
              <a:rPr lang="en-US" baseline="0" dirty="0" smtClean="0"/>
              <a:t> transformer </a:t>
            </a:r>
            <a:r>
              <a:rPr lang="en-US" baseline="0" dirty="0" err="1" smtClean="0"/>
              <a:t>devient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activer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Throbine</a:t>
            </a:r>
            <a:r>
              <a:rPr lang="en-US" baseline="0" dirty="0" smtClean="0"/>
              <a:t> lie au </a:t>
            </a:r>
            <a:r>
              <a:rPr lang="en-US" baseline="0" dirty="0" err="1" smtClean="0"/>
              <a:t>fibrinogene</a:t>
            </a:r>
            <a:r>
              <a:rPr lang="en-US" baseline="0" dirty="0" smtClean="0"/>
              <a:t> et coupe </a:t>
            </a:r>
            <a:r>
              <a:rPr lang="en-US" baseline="0" dirty="0" err="1" smtClean="0"/>
              <a:t>extreminer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transforme</a:t>
            </a:r>
            <a:r>
              <a:rPr lang="en-US" baseline="0" dirty="0" smtClean="0"/>
              <a:t> en </a:t>
            </a:r>
            <a:r>
              <a:rPr lang="en-US" baseline="0" dirty="0" err="1" smtClean="0"/>
              <a:t>fibrine</a:t>
            </a:r>
            <a:r>
              <a:rPr lang="en-US" baseline="0" dirty="0" smtClean="0"/>
              <a:t>.  </a:t>
            </a:r>
          </a:p>
          <a:p>
            <a:r>
              <a:rPr lang="en-US" baseline="0" dirty="0" smtClean="0"/>
              <a:t>1. Formation </a:t>
            </a:r>
            <a:r>
              <a:rPr lang="en-US" baseline="0" dirty="0" err="1" smtClean="0"/>
              <a:t>activatuer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prothrobine</a:t>
            </a:r>
            <a:endParaRPr lang="en-US" baseline="0" dirty="0" smtClean="0"/>
          </a:p>
          <a:p>
            <a:r>
              <a:rPr lang="en-US" baseline="0" dirty="0" smtClean="0"/>
              <a:t>2. Conversion de la </a:t>
            </a:r>
            <a:r>
              <a:rPr lang="en-US" baseline="0" dirty="0" err="1" smtClean="0"/>
              <a:t>prothrombine</a:t>
            </a:r>
            <a:r>
              <a:rPr lang="en-US" baseline="0" dirty="0" smtClean="0"/>
              <a:t> en </a:t>
            </a:r>
            <a:r>
              <a:rPr lang="en-US" baseline="0" dirty="0" err="1" smtClean="0"/>
              <a:t>thrombine</a:t>
            </a:r>
            <a:endParaRPr lang="en-US" baseline="0" dirty="0" smtClean="0"/>
          </a:p>
          <a:p>
            <a:r>
              <a:rPr lang="en-US" baseline="0" dirty="0" smtClean="0"/>
              <a:t>3. Conversion du </a:t>
            </a:r>
            <a:r>
              <a:rPr lang="en-US" baseline="0" dirty="0" err="1" smtClean="0"/>
              <a:t>fibrinogene</a:t>
            </a:r>
            <a:r>
              <a:rPr lang="en-US" baseline="0" dirty="0" smtClean="0"/>
              <a:t> en </a:t>
            </a:r>
            <a:r>
              <a:rPr lang="en-US" baseline="0" dirty="0" err="1" smtClean="0"/>
              <a:t>fibrine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Fibrine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collante</a:t>
            </a:r>
            <a:r>
              <a:rPr lang="en-US" baseline="0" dirty="0" smtClean="0"/>
              <a:t>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58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Fibrine</a:t>
            </a:r>
            <a:r>
              <a:rPr lang="en-US" dirty="0" smtClean="0"/>
              <a:t> </a:t>
            </a:r>
            <a:r>
              <a:rPr lang="en-US" dirty="0" err="1" smtClean="0"/>
              <a:t>collante</a:t>
            </a:r>
            <a:r>
              <a:rPr lang="en-US" dirty="0" smtClean="0"/>
              <a:t>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7425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Tres</a:t>
            </a:r>
            <a:r>
              <a:rPr lang="en-US" dirty="0" smtClean="0"/>
              <a:t> complex </a:t>
            </a:r>
            <a:r>
              <a:rPr lang="en-US" dirty="0" err="1" smtClean="0"/>
              <a:t>donc</a:t>
            </a:r>
            <a:r>
              <a:rPr lang="en-US" dirty="0" smtClean="0"/>
              <a:t> </a:t>
            </a:r>
            <a:r>
              <a:rPr lang="en-US" dirty="0" err="1" smtClean="0"/>
              <a:t>faut</a:t>
            </a:r>
            <a:r>
              <a:rPr lang="en-US" dirty="0" smtClean="0"/>
              <a:t> pas savoir details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faut</a:t>
            </a:r>
            <a:r>
              <a:rPr lang="en-US" dirty="0" smtClean="0"/>
              <a:t> savoir </a:t>
            </a:r>
            <a:r>
              <a:rPr lang="en-US" dirty="0" err="1" smtClean="0"/>
              <a:t>qu’on</a:t>
            </a:r>
            <a:r>
              <a:rPr lang="en-US" dirty="0" smtClean="0"/>
              <a:t> </a:t>
            </a:r>
            <a:r>
              <a:rPr lang="en-US" dirty="0" err="1" smtClean="0"/>
              <a:t>forme</a:t>
            </a:r>
            <a:r>
              <a:rPr lang="en-US" dirty="0" smtClean="0"/>
              <a:t> </a:t>
            </a:r>
            <a:r>
              <a:rPr lang="en-US" dirty="0" err="1" smtClean="0"/>
              <a:t>activateur</a:t>
            </a:r>
            <a:r>
              <a:rPr lang="en-US" dirty="0" smtClean="0"/>
              <a:t>=</a:t>
            </a:r>
            <a:r>
              <a:rPr lang="en-US" dirty="0" err="1" smtClean="0"/>
              <a:t>rx</a:t>
            </a:r>
            <a:r>
              <a:rPr lang="en-US" dirty="0" smtClean="0"/>
              <a:t> de cascade qui fait </a:t>
            </a:r>
            <a:r>
              <a:rPr lang="en-US" dirty="0" err="1" smtClean="0"/>
              <a:t>intervenir</a:t>
            </a:r>
            <a:r>
              <a:rPr lang="en-US" dirty="0" smtClean="0"/>
              <a:t> </a:t>
            </a:r>
            <a:r>
              <a:rPr lang="en-US" dirty="0" err="1" smtClean="0"/>
              <a:t>facteurs</a:t>
            </a:r>
            <a:r>
              <a:rPr lang="en-US" dirty="0" smtClean="0"/>
              <a:t> de coagulation qui </a:t>
            </a:r>
            <a:r>
              <a:rPr lang="en-US" dirty="0" err="1" smtClean="0"/>
              <a:t>sont</a:t>
            </a:r>
            <a:r>
              <a:rPr lang="en-US" dirty="0" smtClean="0"/>
              <a:t> </a:t>
            </a:r>
            <a:r>
              <a:rPr lang="en-US" dirty="0" err="1" smtClean="0"/>
              <a:t>dans</a:t>
            </a:r>
            <a:r>
              <a:rPr lang="en-US" dirty="0" smtClean="0"/>
              <a:t> sang </a:t>
            </a:r>
            <a:r>
              <a:rPr lang="en-US" dirty="0" err="1" smtClean="0"/>
              <a:t>nommé</a:t>
            </a:r>
            <a:r>
              <a:rPr lang="en-US" dirty="0" smtClean="0"/>
              <a:t> par </a:t>
            </a:r>
            <a:r>
              <a:rPr lang="en-US" dirty="0" err="1" smtClean="0"/>
              <a:t>chiffres</a:t>
            </a:r>
            <a:r>
              <a:rPr lang="en-US" dirty="0" smtClean="0"/>
              <a:t> </a:t>
            </a:r>
            <a:r>
              <a:rPr lang="en-US" dirty="0" err="1" smtClean="0"/>
              <a:t>romains</a:t>
            </a:r>
            <a:r>
              <a:rPr lang="en-US" dirty="0" smtClean="0"/>
              <a:t>.</a:t>
            </a:r>
            <a:r>
              <a:rPr lang="en-US" baseline="0" dirty="0" smtClean="0"/>
              <a:t>  </a:t>
            </a:r>
            <a:r>
              <a:rPr lang="en-US" baseline="0" dirty="0" err="1" smtClean="0"/>
              <a:t>Deux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états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facteurs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qui </a:t>
            </a:r>
            <a:r>
              <a:rPr lang="en-US" baseline="0" dirty="0" err="1" smtClean="0"/>
              <a:t>peut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activé</a:t>
            </a:r>
            <a:r>
              <a:rPr lang="en-US" baseline="0" dirty="0" smtClean="0"/>
              <a:t> et on </a:t>
            </a:r>
            <a:r>
              <a:rPr lang="en-US" baseline="0" dirty="0" err="1" smtClean="0"/>
              <a:t>ajoute</a:t>
            </a:r>
            <a:r>
              <a:rPr lang="en-US" baseline="0" dirty="0" smtClean="0"/>
              <a:t> un a.  (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etats</a:t>
            </a:r>
            <a:r>
              <a:rPr lang="en-US" baseline="0" dirty="0" smtClean="0"/>
              <a:t> =</a:t>
            </a:r>
            <a:r>
              <a:rPr lang="en-US" baseline="0" dirty="0" err="1" smtClean="0"/>
              <a:t>inactivé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activé</a:t>
            </a:r>
            <a:r>
              <a:rPr lang="en-US" baseline="0" dirty="0" smtClean="0"/>
              <a:t>).  Formation de </a:t>
            </a:r>
            <a:r>
              <a:rPr lang="en-US" baseline="0" dirty="0" err="1" smtClean="0"/>
              <a:t>caillots</a:t>
            </a:r>
            <a:r>
              <a:rPr lang="en-US" baseline="0" dirty="0" smtClean="0"/>
              <a:t>=</a:t>
            </a:r>
            <a:r>
              <a:rPr lang="en-US" baseline="0" dirty="0" err="1" smtClean="0"/>
              <a:t>rx</a:t>
            </a:r>
            <a:r>
              <a:rPr lang="en-US" baseline="0" dirty="0" smtClean="0"/>
              <a:t> de cascade.  On a </a:t>
            </a:r>
            <a:r>
              <a:rPr lang="en-US" baseline="0" dirty="0" err="1" smtClean="0"/>
              <a:t>cet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rx</a:t>
            </a:r>
            <a:r>
              <a:rPr lang="en-US" baseline="0" dirty="0" smtClean="0"/>
              <a:t> de cascade car c un </a:t>
            </a:r>
            <a:r>
              <a:rPr lang="en-US" baseline="0" dirty="0" err="1" smtClean="0"/>
              <a:t>mecanisme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d’amplification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Ceci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phenomene</a:t>
            </a:r>
            <a:r>
              <a:rPr lang="en-US" baseline="0" dirty="0" smtClean="0"/>
              <a:t> de boule de </a:t>
            </a:r>
            <a:r>
              <a:rPr lang="en-US" baseline="0" dirty="0" err="1" smtClean="0"/>
              <a:t>neige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Deux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facons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delcnchr</a:t>
            </a:r>
            <a:r>
              <a:rPr lang="en-US" baseline="0" dirty="0" smtClean="0"/>
              <a:t>=1. </a:t>
            </a:r>
            <a:r>
              <a:rPr lang="en-US" baseline="0" dirty="0" err="1" smtClean="0"/>
              <a:t>intrinseque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extrinseque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Fcateur</a:t>
            </a:r>
            <a:r>
              <a:rPr lang="en-US" baseline="0" dirty="0" smtClean="0"/>
              <a:t> X11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sensible au </a:t>
            </a:r>
            <a:r>
              <a:rPr lang="en-US" baseline="0" dirty="0" err="1" smtClean="0"/>
              <a:t>collagene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Voie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extrinseque</a:t>
            </a:r>
            <a:r>
              <a:rPr lang="en-US" baseline="0" dirty="0" smtClean="0"/>
              <a:t>=</a:t>
            </a:r>
            <a:r>
              <a:rPr lang="en-US" baseline="0" dirty="0" err="1" smtClean="0"/>
              <a:t>delcnher</a:t>
            </a:r>
            <a:r>
              <a:rPr lang="en-US" baseline="0" dirty="0" smtClean="0"/>
              <a:t> par </a:t>
            </a:r>
            <a:r>
              <a:rPr lang="en-US" baseline="0" dirty="0" err="1" smtClean="0"/>
              <a:t>autre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facteur</a:t>
            </a:r>
            <a:r>
              <a:rPr lang="en-US" baseline="0" dirty="0" smtClean="0"/>
              <a:t>=</a:t>
            </a:r>
            <a:r>
              <a:rPr lang="en-US" baseline="0" dirty="0" err="1" smtClean="0"/>
              <a:t>facteur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tissulaire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Deux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voies</a:t>
            </a:r>
            <a:r>
              <a:rPr lang="en-US" baseline="0" dirty="0" smtClean="0"/>
              <a:t> converge </a:t>
            </a:r>
            <a:r>
              <a:rPr lang="en-US" baseline="0" dirty="0" err="1" smtClean="0"/>
              <a:t>vers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facteur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commun</a:t>
            </a:r>
            <a:r>
              <a:rPr lang="en-US" baseline="0" dirty="0" smtClean="0"/>
              <a:t>=</a:t>
            </a:r>
            <a:r>
              <a:rPr lang="en-US" baseline="0" dirty="0" err="1" smtClean="0"/>
              <a:t>facteur</a:t>
            </a:r>
            <a:r>
              <a:rPr lang="en-US" baseline="0" dirty="0" smtClean="0"/>
              <a:t> X. 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facteur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mene</a:t>
            </a:r>
            <a:r>
              <a:rPr lang="en-US" baseline="0" dirty="0" smtClean="0"/>
              <a:t> a formation du complex de la </a:t>
            </a:r>
            <a:r>
              <a:rPr lang="en-US" baseline="0" dirty="0" err="1" smtClean="0"/>
              <a:t>prothrombine</a:t>
            </a:r>
            <a:r>
              <a:rPr lang="en-US" baseline="0" dirty="0" smtClean="0"/>
              <a:t>.  Enzymes pour </a:t>
            </a:r>
            <a:r>
              <a:rPr lang="en-US" baseline="0" dirty="0" err="1" smtClean="0"/>
              <a:t>etre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activé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requiert</a:t>
            </a:r>
            <a:r>
              <a:rPr lang="en-US" baseline="0" dirty="0" smtClean="0"/>
              <a:t> du calcium.  Calcium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essentiel</a:t>
            </a:r>
            <a:r>
              <a:rPr lang="en-US" baseline="0" dirty="0" smtClean="0"/>
              <a:t> pour coagulation!  </a:t>
            </a:r>
            <a:r>
              <a:rPr lang="en-US" baseline="0" dirty="0" err="1" smtClean="0"/>
              <a:t>Aussi</a:t>
            </a:r>
            <a:r>
              <a:rPr lang="en-US" baseline="0" dirty="0" smtClean="0"/>
              <a:t> on a </a:t>
            </a:r>
            <a:r>
              <a:rPr lang="en-US" baseline="0" dirty="0" err="1" smtClean="0"/>
              <a:t>deux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voies</a:t>
            </a:r>
            <a:r>
              <a:rPr lang="en-US" baseline="0" dirty="0" smtClean="0"/>
              <a:t> car </a:t>
            </a:r>
            <a:r>
              <a:rPr lang="en-US" baseline="0" dirty="0" err="1" smtClean="0"/>
              <a:t>chauqe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voie</a:t>
            </a:r>
            <a:r>
              <a:rPr lang="en-US" baseline="0" dirty="0" smtClean="0"/>
              <a:t> se </a:t>
            </a:r>
            <a:r>
              <a:rPr lang="en-US" baseline="0" dirty="0" err="1" smtClean="0"/>
              <a:t>produit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simulatnement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extrinseque</a:t>
            </a:r>
            <a:r>
              <a:rPr lang="en-US" baseline="0" dirty="0" smtClean="0"/>
              <a:t> plus </a:t>
            </a:r>
            <a:r>
              <a:rPr lang="en-US" baseline="0" dirty="0" err="1" smtClean="0"/>
              <a:t>rapide</a:t>
            </a:r>
            <a:r>
              <a:rPr lang="en-US" baseline="0" dirty="0" smtClean="0"/>
              <a:t> car fait </a:t>
            </a:r>
            <a:r>
              <a:rPr lang="en-US" baseline="0" dirty="0" err="1" smtClean="0"/>
              <a:t>intervenir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moins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facteurs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coaugulation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voies</a:t>
            </a:r>
            <a:r>
              <a:rPr lang="en-US" baseline="0" dirty="0" smtClean="0"/>
              <a:t>=car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voie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rapide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l’autre</a:t>
            </a:r>
            <a:r>
              <a:rPr lang="en-US" baseline="0" dirty="0" smtClean="0"/>
              <a:t>=</a:t>
            </a:r>
            <a:r>
              <a:rPr lang="en-US" baseline="0" dirty="0" err="1" smtClean="0"/>
              <a:t>extrement</a:t>
            </a:r>
            <a:r>
              <a:rPr lang="en-US" baseline="0" dirty="0" smtClean="0"/>
              <a:t> amplifier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lente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Extrinseque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rapide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Intrinseque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amplifier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lente</a:t>
            </a:r>
            <a:r>
              <a:rPr lang="en-US" baseline="0" dirty="0" smtClean="0"/>
              <a:t>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9576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Hemophilies</a:t>
            </a:r>
            <a:r>
              <a:rPr lang="en-US" dirty="0" smtClean="0"/>
              <a:t>=</a:t>
            </a:r>
            <a:r>
              <a:rPr lang="en-US" dirty="0" err="1" smtClean="0"/>
              <a:t>defaut</a:t>
            </a:r>
            <a:r>
              <a:rPr lang="en-US" dirty="0" smtClean="0"/>
              <a:t> de </a:t>
            </a:r>
            <a:r>
              <a:rPr lang="en-US" dirty="0" err="1" smtClean="0"/>
              <a:t>facteur</a:t>
            </a:r>
            <a:r>
              <a:rPr lang="en-US" dirty="0" smtClean="0"/>
              <a:t> de coagulation (</a:t>
            </a:r>
            <a:r>
              <a:rPr lang="en-US" dirty="0" err="1" smtClean="0"/>
              <a:t>voie</a:t>
            </a:r>
            <a:r>
              <a:rPr lang="en-US" dirty="0" smtClean="0"/>
              <a:t> </a:t>
            </a:r>
            <a:r>
              <a:rPr lang="en-US" dirty="0" err="1" smtClean="0"/>
              <a:t>intrinseque</a:t>
            </a:r>
            <a:r>
              <a:rPr lang="en-US" dirty="0" smtClean="0"/>
              <a:t>).  </a:t>
            </a:r>
            <a:r>
              <a:rPr lang="en-US" dirty="0" err="1" smtClean="0"/>
              <a:t>Ils</a:t>
            </a:r>
            <a:r>
              <a:rPr lang="en-US" dirty="0" smtClean="0"/>
              <a:t> on </a:t>
            </a:r>
            <a:r>
              <a:rPr lang="en-US" dirty="0" err="1" smtClean="0"/>
              <a:t>seulement</a:t>
            </a:r>
            <a:r>
              <a:rPr lang="en-US" dirty="0" smtClean="0"/>
              <a:t> </a:t>
            </a:r>
            <a:r>
              <a:rPr lang="en-US" dirty="0" err="1" smtClean="0"/>
              <a:t>voie</a:t>
            </a:r>
            <a:r>
              <a:rPr lang="en-US" dirty="0" smtClean="0"/>
              <a:t> </a:t>
            </a:r>
            <a:r>
              <a:rPr lang="en-US" dirty="0" err="1" smtClean="0"/>
              <a:t>extrinseque</a:t>
            </a:r>
            <a:r>
              <a:rPr lang="en-US" dirty="0" smtClean="0"/>
              <a:t> qui </a:t>
            </a:r>
            <a:r>
              <a:rPr lang="en-US" dirty="0" err="1" smtClean="0"/>
              <a:t>ets</a:t>
            </a:r>
            <a:r>
              <a:rPr lang="en-US" dirty="0" smtClean="0"/>
              <a:t> pas </a:t>
            </a:r>
            <a:r>
              <a:rPr lang="en-US" dirty="0" err="1" smtClean="0"/>
              <a:t>aussi</a:t>
            </a:r>
            <a:r>
              <a:rPr lang="en-US" dirty="0" smtClean="0"/>
              <a:t> amplifier.  (pas </a:t>
            </a:r>
            <a:r>
              <a:rPr lang="en-US" dirty="0" err="1" smtClean="0"/>
              <a:t>besoin</a:t>
            </a:r>
            <a:r>
              <a:rPr lang="en-US" dirty="0" smtClean="0"/>
              <a:t> pour </a:t>
            </a:r>
            <a:r>
              <a:rPr lang="en-US" dirty="0" err="1" smtClean="0"/>
              <a:t>examne</a:t>
            </a:r>
            <a:r>
              <a:rPr lang="en-US" smtClean="0"/>
              <a:t>). 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E6FDF-9318-E74E-ACCB-0DF801F46A4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656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607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38872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8450" y="977900"/>
            <a:ext cx="4059238" cy="5056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10088" y="977900"/>
            <a:ext cx="4059237" cy="5056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69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773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12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2557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64244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5534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864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1163" y="261938"/>
            <a:ext cx="2154237" cy="5772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8450" y="261938"/>
            <a:ext cx="6310313" cy="5772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973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61938"/>
            <a:ext cx="86106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98450" y="977900"/>
            <a:ext cx="4059238" cy="50561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10088" y="977900"/>
            <a:ext cx="4059237" cy="50561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9800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298450" y="261938"/>
            <a:ext cx="8616950" cy="57721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814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261938"/>
            <a:ext cx="8610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8450" y="977900"/>
            <a:ext cx="8270875" cy="505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7813" name="Line 5"/>
          <p:cNvSpPr>
            <a:spLocks noChangeShapeType="1"/>
          </p:cNvSpPr>
          <p:nvPr/>
        </p:nvSpPr>
        <p:spPr bwMode="auto">
          <a:xfrm>
            <a:off x="298450" y="185738"/>
            <a:ext cx="8586788" cy="0"/>
          </a:xfrm>
          <a:prstGeom prst="line">
            <a:avLst/>
          </a:prstGeom>
          <a:noFill/>
          <a:ln w="38100">
            <a:solidFill>
              <a:srgbClr val="D9E30D"/>
            </a:solidFill>
            <a:round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47814" name="Line 6"/>
          <p:cNvSpPr>
            <a:spLocks noChangeShapeType="1"/>
          </p:cNvSpPr>
          <p:nvPr/>
        </p:nvSpPr>
        <p:spPr bwMode="auto">
          <a:xfrm>
            <a:off x="293688" y="152400"/>
            <a:ext cx="85867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9pPr>
    </p:titleStyle>
    <p:bodyStyle>
      <a:lvl1pPr marL="231775" indent="-231775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4" Type="http://schemas.openxmlformats.org/officeDocument/2006/relationships/image" Target="../media/image12.jpeg"/><Relationship Id="rId1" Type="http://schemas.openxmlformats.org/officeDocument/2006/relationships/tags" Target="../tags/tag1.xml"/><Relationship Id="rId2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61938" y="1577975"/>
            <a:ext cx="8882062" cy="465138"/>
          </a:xfrm>
        </p:spPr>
        <p:txBody>
          <a:bodyPr/>
          <a:lstStyle/>
          <a:p>
            <a:pPr marL="442913" indent="-442913" eaLnBrk="1" hangingPunct="1">
              <a:spcAft>
                <a:spcPct val="0"/>
              </a:spcAft>
              <a:buFont typeface="Wingdings" pitchFamily="2" charset="2"/>
              <a:buNone/>
            </a:pPr>
            <a:r>
              <a:rPr lang="en-CA" sz="2400" b="1" smtClean="0">
                <a:latin typeface="Arial" charset="0"/>
                <a:cs typeface="Arial" charset="0"/>
              </a:rPr>
              <a:t>1.	</a:t>
            </a:r>
            <a:r>
              <a:rPr lang="en-CA" sz="2400" b="1" u="sng" smtClean="0">
                <a:latin typeface="Arial" charset="0"/>
                <a:cs typeface="Arial" charset="0"/>
              </a:rPr>
              <a:t>CARACTÉRISTIQUES ET TYPES D’ÉLÉMENTS FIGURÉS</a:t>
            </a:r>
            <a:r>
              <a:rPr lang="en-CA" sz="240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206375" y="944563"/>
            <a:ext cx="8751888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25000"/>
              </a:spcBef>
              <a:spcAft>
                <a:spcPct val="50000"/>
              </a:spcAft>
            </a:pPr>
            <a:r>
              <a:rPr lang="fr-CA" sz="3200" b="1" i="1" dirty="0">
                <a:solidFill>
                  <a:srgbClr val="0070C0"/>
                </a:solidFill>
                <a:latin typeface="Arial" charset="0"/>
              </a:rPr>
              <a:t>4.1 Décrire la composition du </a:t>
            </a:r>
            <a:r>
              <a:rPr lang="fr-CA" sz="3200" b="1" i="1" dirty="0" smtClean="0">
                <a:solidFill>
                  <a:srgbClr val="0070C0"/>
                </a:solidFill>
                <a:latin typeface="Arial" charset="0"/>
              </a:rPr>
              <a:t>sang</a:t>
            </a:r>
            <a:endParaRPr lang="fr-CA" sz="2000" b="1" i="1" dirty="0">
              <a:solidFill>
                <a:srgbClr val="0070C0"/>
              </a:solidFill>
              <a:latin typeface="Arial" charset="0"/>
            </a:endParaRPr>
          </a:p>
        </p:txBody>
      </p:sp>
      <p:sp>
        <p:nvSpPr>
          <p:cNvPr id="3076" name="Rectangle 15"/>
          <p:cNvSpPr>
            <a:spLocks noChangeArrowheads="1"/>
          </p:cNvSpPr>
          <p:nvPr/>
        </p:nvSpPr>
        <p:spPr bwMode="auto">
          <a:xfrm>
            <a:off x="422275" y="2203450"/>
            <a:ext cx="3778250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82563" indent="-182563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700">
                <a:latin typeface="Arial" charset="0"/>
                <a:cs typeface="Arial" charset="0"/>
              </a:rPr>
              <a:t>Seul tissu liquide du corps; couleur écarlate (riche en O</a:t>
            </a:r>
            <a:r>
              <a:rPr lang="fr-CA" sz="1700" baseline="-25000">
                <a:latin typeface="Arial" charset="0"/>
                <a:cs typeface="Arial" charset="0"/>
              </a:rPr>
              <a:t>2</a:t>
            </a:r>
            <a:r>
              <a:rPr lang="fr-CA" sz="1700">
                <a:latin typeface="Arial" charset="0"/>
                <a:cs typeface="Arial" charset="0"/>
              </a:rPr>
              <a:t>) à rouge sombre (pauvre en O</a:t>
            </a:r>
            <a:r>
              <a:rPr lang="fr-CA" sz="1700" baseline="-25000">
                <a:latin typeface="Arial" charset="0"/>
                <a:cs typeface="Arial" charset="0"/>
              </a:rPr>
              <a:t>2</a:t>
            </a:r>
            <a:r>
              <a:rPr lang="fr-CA" sz="1700">
                <a:latin typeface="Arial" charset="0"/>
                <a:cs typeface="Arial" charset="0"/>
              </a:rPr>
              <a:t>).</a:t>
            </a:r>
          </a:p>
          <a:p>
            <a:pPr marL="182563" indent="-182563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700">
                <a:latin typeface="Arial" charset="0"/>
                <a:cs typeface="Arial" charset="0"/>
              </a:rPr>
              <a:t>Plus dense et visqueux que l’eau.</a:t>
            </a:r>
          </a:p>
          <a:p>
            <a:pPr marL="182563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700">
                <a:latin typeface="Arial" charset="0"/>
                <a:cs typeface="Arial" charset="0"/>
              </a:rPr>
              <a:t>pH = 7.35-7.45</a:t>
            </a:r>
          </a:p>
          <a:p>
            <a:pPr marL="182563" indent="-182563" eaLnBrk="1" hangingPunct="1">
              <a:spcAft>
                <a:spcPct val="25000"/>
              </a:spcAft>
              <a:buClr>
                <a:schemeClr val="tx1"/>
              </a:buClr>
            </a:pPr>
            <a:r>
              <a:rPr lang="fr-CA" sz="1700">
                <a:latin typeface="Arial" charset="0"/>
                <a:cs typeface="Arial" charset="0"/>
              </a:rPr>
              <a:t>	Température </a:t>
            </a:r>
            <a:r>
              <a:rPr lang="fr-CA" sz="1700">
                <a:latin typeface="Arial" charset="0"/>
                <a:cs typeface="Arial" charset="0"/>
                <a:sym typeface="Symbol" pitchFamily="18" charset="2"/>
              </a:rPr>
              <a:t> </a:t>
            </a:r>
            <a:r>
              <a:rPr lang="fr-CA" sz="1700">
                <a:latin typeface="Arial" charset="0"/>
                <a:cs typeface="Arial" charset="0"/>
              </a:rPr>
              <a:t>38</a:t>
            </a:r>
            <a:r>
              <a:rPr lang="fr-CA" sz="1700">
                <a:latin typeface="Arial" charset="0"/>
                <a:cs typeface="Arial" charset="0"/>
                <a:sym typeface="Symbol" pitchFamily="18" charset="2"/>
              </a:rPr>
              <a:t></a:t>
            </a:r>
            <a:r>
              <a:rPr lang="fr-CA" sz="1700">
                <a:latin typeface="Arial" charset="0"/>
                <a:cs typeface="Arial" charset="0"/>
              </a:rPr>
              <a:t>C</a:t>
            </a:r>
          </a:p>
          <a:p>
            <a:pPr marL="182563" indent="-182563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700">
                <a:latin typeface="Arial" charset="0"/>
                <a:cs typeface="Arial" charset="0"/>
              </a:rPr>
              <a:t>Constitue environ 8% du poids corporel (adultes: 4-5 L chez la femme; 5-6 L chez l’homme).</a:t>
            </a:r>
          </a:p>
          <a:p>
            <a:pPr marL="182563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>
                <a:latin typeface="Arial" charset="0"/>
                <a:cs typeface="Arial" charset="0"/>
              </a:rPr>
              <a:t>Composé d’</a:t>
            </a:r>
            <a:r>
              <a:rPr lang="fr-CA" sz="1600" b="1" i="1">
                <a:latin typeface="Arial" charset="0"/>
                <a:cs typeface="Arial" charset="0"/>
              </a:rPr>
              <a:t>éléments figurés</a:t>
            </a:r>
            <a:r>
              <a:rPr lang="fr-CA" sz="1600">
                <a:latin typeface="Arial" charset="0"/>
                <a:cs typeface="Arial" charset="0"/>
              </a:rPr>
              <a:t> (cellules sanguines) en suspension dans le </a:t>
            </a:r>
            <a:r>
              <a:rPr lang="fr-CA" sz="1600" b="1" i="1">
                <a:latin typeface="Arial" charset="0"/>
                <a:cs typeface="Arial" charset="0"/>
              </a:rPr>
              <a:t>plasma</a:t>
            </a:r>
            <a:r>
              <a:rPr lang="fr-CA" sz="1600" i="1">
                <a:latin typeface="Arial" charset="0"/>
                <a:cs typeface="Arial" charset="0"/>
              </a:rPr>
              <a:t>.</a:t>
            </a:r>
          </a:p>
          <a:p>
            <a:pPr marL="534988" lvl="1" indent="-173038" eaLnBrk="1" hangingPunct="1">
              <a:buClr>
                <a:schemeClr val="tx1"/>
              </a:buClr>
              <a:buFontTx/>
              <a:buChar char="•"/>
            </a:pPr>
            <a:r>
              <a:rPr lang="fr-CA" sz="1500" i="1">
                <a:latin typeface="Arial" charset="0"/>
                <a:cs typeface="Arial" charset="0"/>
              </a:rPr>
              <a:t>Éléments figurés:</a:t>
            </a:r>
          </a:p>
          <a:p>
            <a:pPr marL="900113" lvl="2" indent="-185738" eaLnBrk="1" hangingPunct="1">
              <a:buClr>
                <a:schemeClr val="tx1"/>
              </a:buClr>
              <a:buFontTx/>
              <a:buChar char="•"/>
            </a:pPr>
            <a:r>
              <a:rPr lang="fr-CA" sz="1500" i="1">
                <a:latin typeface="Arial" charset="0"/>
                <a:cs typeface="Arial" charset="0"/>
              </a:rPr>
              <a:t>Érythrocytes (globules rouges)</a:t>
            </a:r>
          </a:p>
          <a:p>
            <a:pPr marL="900113" lvl="2" indent="-185738" eaLnBrk="1" hangingPunct="1">
              <a:buClr>
                <a:schemeClr val="tx1"/>
              </a:buClr>
              <a:buFontTx/>
              <a:buChar char="•"/>
            </a:pPr>
            <a:r>
              <a:rPr lang="fr-CA" sz="1500" i="1">
                <a:latin typeface="Arial" charset="0"/>
                <a:cs typeface="Arial" charset="0"/>
              </a:rPr>
              <a:t>Leucocytes (globules blancs)</a:t>
            </a:r>
          </a:p>
          <a:p>
            <a:pPr marL="900113" lvl="2" indent="-185738" eaLnBrk="1" hangingPunct="1">
              <a:buClr>
                <a:schemeClr val="tx1"/>
              </a:buClr>
              <a:buFontTx/>
              <a:buChar char="•"/>
            </a:pPr>
            <a:r>
              <a:rPr lang="fr-CA" sz="1500" i="1">
                <a:latin typeface="Arial" charset="0"/>
                <a:cs typeface="Arial" charset="0"/>
              </a:rPr>
              <a:t>Plaquettes</a:t>
            </a:r>
          </a:p>
        </p:txBody>
      </p:sp>
      <p:sp>
        <p:nvSpPr>
          <p:cNvPr id="3077" name="Text Box 18"/>
          <p:cNvSpPr txBox="1">
            <a:spLocks noChangeArrowheads="1"/>
          </p:cNvSpPr>
          <p:nvPr/>
        </p:nvSpPr>
        <p:spPr bwMode="auto">
          <a:xfrm>
            <a:off x="257175" y="215900"/>
            <a:ext cx="8620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CA" sz="4000" b="1">
                <a:solidFill>
                  <a:srgbClr val="FF0000"/>
                </a:solidFill>
              </a:rPr>
              <a:t>4.   </a:t>
            </a:r>
            <a:r>
              <a:rPr lang="fr-CA" sz="4000" b="1">
                <a:solidFill>
                  <a:srgbClr val="FF0000"/>
                </a:solidFill>
              </a:rPr>
              <a:t>LE SANG</a:t>
            </a:r>
            <a:r>
              <a:rPr lang="fr-CA" sz="3200" b="1">
                <a:solidFill>
                  <a:srgbClr val="FF0000"/>
                </a:solidFill>
              </a:rPr>
              <a:t>   </a:t>
            </a:r>
            <a:r>
              <a:rPr lang="fr-CA" sz="3200" b="1" i="1">
                <a:solidFill>
                  <a:srgbClr val="FF0000"/>
                </a:solidFill>
              </a:rPr>
              <a:t> </a:t>
            </a:r>
            <a:r>
              <a:rPr lang="fr-CA" sz="3200" b="1">
                <a:solidFill>
                  <a:srgbClr val="FF0000"/>
                </a:solidFill>
              </a:rPr>
              <a:t>(Chapitre 17)</a:t>
            </a:r>
            <a:endParaRPr lang="fr-CA" sz="3200" b="1" i="1">
              <a:solidFill>
                <a:srgbClr val="FF0000"/>
              </a:solidFill>
            </a:endParaRPr>
          </a:p>
        </p:txBody>
      </p:sp>
      <p:grpSp>
        <p:nvGrpSpPr>
          <p:cNvPr id="3078" name="Group 31"/>
          <p:cNvGrpSpPr>
            <a:grpSpLocks/>
          </p:cNvGrpSpPr>
          <p:nvPr/>
        </p:nvGrpSpPr>
        <p:grpSpPr bwMode="auto">
          <a:xfrm>
            <a:off x="4105275" y="2173288"/>
            <a:ext cx="5038725" cy="4332287"/>
            <a:chOff x="2586" y="1468"/>
            <a:chExt cx="3174" cy="2729"/>
          </a:xfrm>
        </p:grpSpPr>
        <p:pic>
          <p:nvPicPr>
            <p:cNvPr id="3080" name="Picture 25" descr="17-02WrightStain_LE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12" b="5624"/>
            <a:stretch>
              <a:fillRect/>
            </a:stretch>
          </p:blipFill>
          <p:spPr bwMode="auto">
            <a:xfrm>
              <a:off x="2586" y="1485"/>
              <a:ext cx="3174" cy="2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1" name="Text Box 26"/>
            <p:cNvSpPr txBox="1">
              <a:spLocks noChangeArrowheads="1"/>
            </p:cNvSpPr>
            <p:nvPr/>
          </p:nvSpPr>
          <p:spPr bwMode="auto">
            <a:xfrm>
              <a:off x="3011" y="1471"/>
              <a:ext cx="610" cy="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1200" b="1">
                  <a:latin typeface="Verdana" pitchFamily="34" charset="0"/>
                </a:rPr>
                <a:t>Plaquettes</a:t>
              </a:r>
            </a:p>
          </p:txBody>
        </p:sp>
        <p:sp>
          <p:nvSpPr>
            <p:cNvPr id="3082" name="Text Box 27"/>
            <p:cNvSpPr txBox="1">
              <a:spLocks noChangeArrowheads="1"/>
            </p:cNvSpPr>
            <p:nvPr/>
          </p:nvSpPr>
          <p:spPr bwMode="auto">
            <a:xfrm>
              <a:off x="3692" y="1468"/>
              <a:ext cx="718" cy="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/>
              <a:r>
                <a:rPr lang="fr-CA" sz="1200" b="1">
                  <a:latin typeface="Verdana" pitchFamily="34" charset="0"/>
                </a:rPr>
                <a:t>Érythrocytes</a:t>
              </a:r>
            </a:p>
          </p:txBody>
        </p:sp>
        <p:sp>
          <p:nvSpPr>
            <p:cNvPr id="3083" name="Text Box 28"/>
            <p:cNvSpPr txBox="1">
              <a:spLocks noChangeArrowheads="1"/>
            </p:cNvSpPr>
            <p:nvPr/>
          </p:nvSpPr>
          <p:spPr bwMode="auto">
            <a:xfrm>
              <a:off x="4688" y="1474"/>
              <a:ext cx="556" cy="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/>
              <a:r>
                <a:rPr lang="fr-CA" sz="1200" b="1">
                  <a:latin typeface="Verdana" pitchFamily="34" charset="0"/>
                </a:rPr>
                <a:t>Monocyte</a:t>
              </a:r>
            </a:p>
          </p:txBody>
        </p:sp>
        <p:sp>
          <p:nvSpPr>
            <p:cNvPr id="3084" name="Text Box 29"/>
            <p:cNvSpPr txBox="1">
              <a:spLocks noChangeArrowheads="1"/>
            </p:cNvSpPr>
            <p:nvPr/>
          </p:nvSpPr>
          <p:spPr bwMode="auto">
            <a:xfrm>
              <a:off x="4154" y="3991"/>
              <a:ext cx="691" cy="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1200" b="1">
                  <a:latin typeface="Verdana" pitchFamily="34" charset="0"/>
                </a:rPr>
                <a:t>Lymphocyte</a:t>
              </a:r>
            </a:p>
          </p:txBody>
        </p:sp>
        <p:sp>
          <p:nvSpPr>
            <p:cNvPr id="3085" name="Text Box 30"/>
            <p:cNvSpPr txBox="1">
              <a:spLocks noChangeArrowheads="1"/>
            </p:cNvSpPr>
            <p:nvPr/>
          </p:nvSpPr>
          <p:spPr bwMode="auto">
            <a:xfrm>
              <a:off x="2849" y="3928"/>
              <a:ext cx="772" cy="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/>
              <a:r>
                <a:rPr lang="fr-CA" sz="1200" b="1">
                  <a:latin typeface="Verdana" pitchFamily="34" charset="0"/>
                </a:rPr>
                <a:t>Granulocytes neutrophiles</a:t>
              </a:r>
            </a:p>
          </p:txBody>
        </p:sp>
      </p:grpSp>
      <p:sp>
        <p:nvSpPr>
          <p:cNvPr id="3079" name="Text Box 22"/>
          <p:cNvSpPr txBox="1">
            <a:spLocks noChangeArrowheads="1"/>
          </p:cNvSpPr>
          <p:nvPr/>
        </p:nvSpPr>
        <p:spPr bwMode="auto">
          <a:xfrm>
            <a:off x="8145463" y="6423025"/>
            <a:ext cx="841375" cy="295275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8000" tIns="36000" rIns="18000" bIns="360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>
                <a:solidFill>
                  <a:schemeClr val="accent2"/>
                </a:solidFill>
                <a:latin typeface="Arial" charset="0"/>
              </a:rPr>
              <a:t>Fig. 17.2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306388"/>
            <a:ext cx="5073650" cy="350837"/>
          </a:xfrm>
          <a:noFill/>
        </p:spPr>
        <p:txBody>
          <a:bodyPr lIns="54000" tIns="10800" rIns="54000"/>
          <a:lstStyle/>
          <a:p>
            <a:pPr marL="182563" indent="-182563" eaLnBrk="1" hangingPunct="1"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</a:pPr>
            <a:r>
              <a:rPr lang="fr-CA" sz="1700" smtClean="0">
                <a:latin typeface="Arial" charset="0"/>
                <a:cs typeface="Arial" charset="0"/>
              </a:rPr>
              <a:t>Par centrifugation du sang, on obtient 3 couches:</a:t>
            </a:r>
            <a:endParaRPr lang="fr-CA" sz="1700" smtClean="0">
              <a:latin typeface="Arial" charset="0"/>
            </a:endParaRPr>
          </a:p>
        </p:txBody>
      </p:sp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0" y="3652838"/>
            <a:ext cx="9144000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82563" indent="-182563" algn="ctr" eaLnBrk="1" hangingPunct="1">
              <a:spcAft>
                <a:spcPct val="25000"/>
              </a:spcAft>
              <a:buClr>
                <a:schemeClr val="tx1"/>
              </a:buClr>
            </a:pPr>
            <a:r>
              <a:rPr lang="fr-CA" sz="1600" b="1">
                <a:latin typeface="Arial" charset="0"/>
                <a:cs typeface="Arial" charset="0"/>
              </a:rPr>
              <a:t>Hématocrite:</a:t>
            </a:r>
            <a:r>
              <a:rPr lang="fr-CA" sz="1600">
                <a:latin typeface="Arial" charset="0"/>
                <a:cs typeface="Arial" charset="0"/>
              </a:rPr>
              <a:t>  % en volume occupé par les érythrocytes = (volume des GR) / (volume total) x 100</a:t>
            </a:r>
          </a:p>
        </p:txBody>
      </p:sp>
      <p:sp>
        <p:nvSpPr>
          <p:cNvPr id="4100" name="Rectangle 12"/>
          <p:cNvSpPr>
            <a:spLocks noChangeArrowheads="1"/>
          </p:cNvSpPr>
          <p:nvPr/>
        </p:nvSpPr>
        <p:spPr bwMode="auto">
          <a:xfrm>
            <a:off x="193675" y="4161726"/>
            <a:ext cx="8766175" cy="261778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2000" tIns="36000" rIns="36000" bIns="36000"/>
          <a:lstStyle/>
          <a:p>
            <a:pPr eaLnBrk="1" hangingPunct="1">
              <a:spcAft>
                <a:spcPct val="10000"/>
              </a:spcAft>
              <a:buClr>
                <a:schemeClr val="tx1"/>
              </a:buClr>
            </a:pPr>
            <a:r>
              <a:rPr lang="fr-CA" sz="2400" b="1" dirty="0">
                <a:latin typeface="Arial" charset="0"/>
                <a:cs typeface="Arial" charset="0"/>
              </a:rPr>
              <a:t>2.  </a:t>
            </a:r>
            <a:r>
              <a:rPr lang="fr-CA" sz="2400" b="1" u="sng" dirty="0">
                <a:latin typeface="Arial" charset="0"/>
                <a:cs typeface="Arial" charset="0"/>
              </a:rPr>
              <a:t>FONCTIONS DU SANG</a:t>
            </a:r>
            <a:endParaRPr lang="fr-CA" sz="2400" u="sng" dirty="0">
              <a:latin typeface="Arial" charset="0"/>
              <a:cs typeface="Arial" charset="0"/>
            </a:endParaRPr>
          </a:p>
          <a:p>
            <a:pPr marL="365125" lvl="1" indent="-185738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Distribution (transport):  ex.: gaz respiratoires, nutriments, déchets métaboliques, hormones</a:t>
            </a:r>
          </a:p>
          <a:p>
            <a:pPr marL="365125" lvl="1" indent="-185738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Régulation</a:t>
            </a:r>
          </a:p>
          <a:p>
            <a:pPr marL="714375" lvl="2" indent="-169863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 dirty="0">
                <a:latin typeface="Arial" charset="0"/>
                <a:cs typeface="Arial" charset="0"/>
              </a:rPr>
              <a:t>Température corporelle (distribution, conservation et dissipation de la chaleur)</a:t>
            </a:r>
          </a:p>
          <a:p>
            <a:pPr marL="714375" lvl="2" indent="-169863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 dirty="0">
                <a:latin typeface="Arial" charset="0"/>
                <a:cs typeface="Arial" charset="0"/>
              </a:rPr>
              <a:t>pH (tampons du plasma: protéines, bicarbonate, phosphate)</a:t>
            </a:r>
          </a:p>
          <a:p>
            <a:pPr marL="714375" lvl="2" indent="-169863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 dirty="0">
                <a:latin typeface="Arial" charset="0"/>
                <a:cs typeface="Arial" charset="0"/>
              </a:rPr>
              <a:t>Maintien du volume liquidien</a:t>
            </a:r>
          </a:p>
          <a:p>
            <a:pPr marL="365125" lvl="1" indent="-185738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Protection</a:t>
            </a:r>
          </a:p>
          <a:p>
            <a:pPr marL="714375" lvl="2" indent="-169863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 dirty="0">
                <a:latin typeface="Arial" charset="0"/>
                <a:cs typeface="Arial" charset="0"/>
              </a:rPr>
              <a:t>Prévention de l’hémorragie (</a:t>
            </a:r>
            <a:r>
              <a:rPr lang="fr-CA" sz="1600" i="1" dirty="0">
                <a:latin typeface="Arial" charset="0"/>
                <a:cs typeface="Arial" charset="0"/>
              </a:rPr>
              <a:t>hémostase</a:t>
            </a:r>
            <a:r>
              <a:rPr lang="fr-CA" sz="1600" dirty="0">
                <a:latin typeface="Arial" charset="0"/>
                <a:cs typeface="Arial" charset="0"/>
              </a:rPr>
              <a:t>)</a:t>
            </a:r>
          </a:p>
          <a:p>
            <a:pPr marL="714375" lvl="2" indent="-169863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 dirty="0">
                <a:latin typeface="Arial" charset="0"/>
                <a:cs typeface="Arial" charset="0"/>
              </a:rPr>
              <a:t>Prévention des infections (par les leucocytes, anticorps, protéines du complément)</a:t>
            </a:r>
          </a:p>
        </p:txBody>
      </p:sp>
      <p:pic>
        <p:nvPicPr>
          <p:cNvPr id="4101" name="Picture 15" descr="17-01MajorBlood_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52"/>
          <a:stretch>
            <a:fillRect/>
          </a:stretch>
        </p:blipFill>
        <p:spPr bwMode="auto">
          <a:xfrm>
            <a:off x="0" y="623888"/>
            <a:ext cx="9144000" cy="303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Text Box 7"/>
          <p:cNvSpPr txBox="1">
            <a:spLocks noChangeArrowheads="1"/>
          </p:cNvSpPr>
          <p:nvPr/>
        </p:nvSpPr>
        <p:spPr bwMode="auto">
          <a:xfrm>
            <a:off x="7845425" y="661988"/>
            <a:ext cx="938213" cy="311150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>
                <a:solidFill>
                  <a:schemeClr val="accent2"/>
                </a:solidFill>
                <a:latin typeface="Arial" charset="0"/>
              </a:rPr>
              <a:t>Fig. 17.1</a:t>
            </a:r>
          </a:p>
        </p:txBody>
      </p:sp>
      <p:sp>
        <p:nvSpPr>
          <p:cNvPr id="4103" name="Text Box 23"/>
          <p:cNvSpPr txBox="1">
            <a:spLocks noChangeArrowheads="1"/>
          </p:cNvSpPr>
          <p:nvPr/>
        </p:nvSpPr>
        <p:spPr bwMode="auto">
          <a:xfrm>
            <a:off x="6523038" y="1757363"/>
            <a:ext cx="1004887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000" tIns="10800" rIns="18000" bIns="108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000" b="1">
                <a:latin typeface="Verdana" pitchFamily="34" charset="0"/>
              </a:rPr>
              <a:t>Plasma </a:t>
            </a:r>
            <a:r>
              <a:rPr lang="fr-CA" sz="1000">
                <a:latin typeface="Verdana" pitchFamily="34" charset="0"/>
              </a:rPr>
              <a:t>(55%)</a:t>
            </a:r>
            <a:endParaRPr lang="fr-CA" sz="1000" b="1">
              <a:latin typeface="Verdana" pitchFamily="34" charset="0"/>
            </a:endParaRPr>
          </a:p>
        </p:txBody>
      </p:sp>
      <p:sp>
        <p:nvSpPr>
          <p:cNvPr id="4104" name="Text Box 24"/>
          <p:cNvSpPr txBox="1">
            <a:spLocks noChangeArrowheads="1"/>
          </p:cNvSpPr>
          <p:nvPr/>
        </p:nvSpPr>
        <p:spPr bwMode="auto">
          <a:xfrm>
            <a:off x="6518275" y="2316163"/>
            <a:ext cx="1974850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000" b="1">
                <a:latin typeface="Verdana" pitchFamily="34" charset="0"/>
              </a:rPr>
              <a:t>Couche leucocytaire </a:t>
            </a:r>
            <a:r>
              <a:rPr lang="fr-CA" sz="1000">
                <a:latin typeface="Verdana" pitchFamily="34" charset="0"/>
              </a:rPr>
              <a:t>leucocytes+ plaquettes</a:t>
            </a:r>
          </a:p>
          <a:p>
            <a:r>
              <a:rPr lang="fr-CA" sz="1000">
                <a:latin typeface="Verdana" pitchFamily="34" charset="0"/>
              </a:rPr>
              <a:t>(&lt; 1%)</a:t>
            </a:r>
            <a:endParaRPr lang="fr-CA" sz="1000" b="1">
              <a:latin typeface="Verdana" pitchFamily="34" charset="0"/>
            </a:endParaRPr>
          </a:p>
        </p:txBody>
      </p:sp>
      <p:sp>
        <p:nvSpPr>
          <p:cNvPr id="4105" name="Text Box 25"/>
          <p:cNvSpPr txBox="1">
            <a:spLocks noChangeArrowheads="1"/>
          </p:cNvSpPr>
          <p:nvPr/>
        </p:nvSpPr>
        <p:spPr bwMode="auto">
          <a:xfrm>
            <a:off x="6561138" y="2924175"/>
            <a:ext cx="1395412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000" tIns="10800" rIns="18000" bIns="108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000" b="1">
                <a:latin typeface="Verdana" pitchFamily="34" charset="0"/>
              </a:rPr>
              <a:t>Érythrocytes </a:t>
            </a:r>
            <a:r>
              <a:rPr lang="fr-CA" sz="1000">
                <a:latin typeface="Verdana" pitchFamily="34" charset="0"/>
              </a:rPr>
              <a:t>(45%)</a:t>
            </a:r>
            <a:endParaRPr lang="fr-CA" sz="1000" b="1">
              <a:latin typeface="Verdana" pitchFamily="34" charset="0"/>
            </a:endParaRPr>
          </a:p>
        </p:txBody>
      </p:sp>
      <p:sp>
        <p:nvSpPr>
          <p:cNvPr id="4106" name="Text Box 26"/>
          <p:cNvSpPr txBox="1">
            <a:spLocks noChangeArrowheads="1"/>
          </p:cNvSpPr>
          <p:nvPr/>
        </p:nvSpPr>
        <p:spPr bwMode="auto">
          <a:xfrm>
            <a:off x="8358188" y="2776538"/>
            <a:ext cx="7556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000" tIns="10800" rIns="18000" bIns="108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 b="1">
                <a:latin typeface="Verdana" pitchFamily="34" charset="0"/>
              </a:rPr>
              <a:t>Éléments</a:t>
            </a:r>
          </a:p>
          <a:p>
            <a:r>
              <a:rPr lang="fr-CA" sz="1100" b="1">
                <a:latin typeface="Verdana" pitchFamily="34" charset="0"/>
              </a:rPr>
              <a:t>figurés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6"/>
          <p:cNvSpPr>
            <a:spLocks noChangeArrowheads="1"/>
          </p:cNvSpPr>
          <p:nvPr/>
        </p:nvSpPr>
        <p:spPr bwMode="auto">
          <a:xfrm>
            <a:off x="304800" y="427038"/>
            <a:ext cx="8551863" cy="5857875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Aft>
                <a:spcPct val="25000"/>
              </a:spcAft>
              <a:buClr>
                <a:schemeClr val="tx1"/>
              </a:buClr>
            </a:pPr>
            <a:r>
              <a:rPr lang="fr-CA" sz="2400" b="1">
                <a:latin typeface="Arial" charset="0"/>
                <a:cs typeface="Arial" charset="0"/>
              </a:rPr>
              <a:t>3.  </a:t>
            </a:r>
            <a:r>
              <a:rPr lang="fr-CA" sz="2400" b="1" u="sng">
                <a:latin typeface="Arial" charset="0"/>
                <a:cs typeface="Arial" charset="0"/>
              </a:rPr>
              <a:t>LE PLASMA SANGUIN</a:t>
            </a:r>
            <a:endParaRPr lang="fr-CA" sz="2400" u="sng">
              <a:latin typeface="Arial" charset="0"/>
              <a:cs typeface="Arial" charset="0"/>
            </a:endParaRPr>
          </a:p>
          <a:p>
            <a:pPr marL="620713" lvl="1" indent="-182563" eaLnBrk="1" hangingPunct="1">
              <a:spcAft>
                <a:spcPct val="25000"/>
              </a:spcAft>
              <a:buClr>
                <a:schemeClr val="tx1"/>
              </a:buClr>
            </a:pPr>
            <a:r>
              <a:rPr lang="fr-CA" sz="1600">
                <a:latin typeface="Arial" charset="0"/>
                <a:cs typeface="Arial" charset="0"/>
              </a:rPr>
              <a:t>Liquide visqueux de couleur jaunâtre; 90% eau, et &gt; 100 solutés différents:</a:t>
            </a:r>
            <a:endParaRPr lang="fr-CA" sz="1600" b="1">
              <a:latin typeface="Arial" charset="0"/>
              <a:cs typeface="Arial" charset="0"/>
            </a:endParaRPr>
          </a:p>
          <a:p>
            <a:pPr marL="620713" lvl="1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 b="1">
                <a:latin typeface="Arial" charset="0"/>
                <a:cs typeface="Arial" charset="0"/>
              </a:rPr>
              <a:t>Protéines: </a:t>
            </a:r>
            <a:r>
              <a:rPr lang="fr-CA" sz="1600">
                <a:latin typeface="Arial" charset="0"/>
                <a:cs typeface="Arial" charset="0"/>
              </a:rPr>
              <a:t>produites pour la plupart par le </a:t>
            </a:r>
            <a:r>
              <a:rPr lang="fr-CA" sz="1600" u="sng">
                <a:latin typeface="Arial" charset="0"/>
                <a:cs typeface="Arial" charset="0"/>
              </a:rPr>
              <a:t>foie</a:t>
            </a:r>
            <a:r>
              <a:rPr lang="fr-CA" sz="1600">
                <a:latin typeface="Arial" charset="0"/>
                <a:cs typeface="Arial" charset="0"/>
              </a:rPr>
              <a:t> (à l’exception des globulines gamma)</a:t>
            </a:r>
            <a:endParaRPr lang="fr-CA" sz="1600" i="1">
              <a:latin typeface="Arial" charset="0"/>
              <a:cs typeface="Arial" charset="0"/>
            </a:endParaRPr>
          </a:p>
          <a:p>
            <a:pPr marL="982663" lvl="2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 i="1">
                <a:latin typeface="Arial" charset="0"/>
                <a:cs typeface="Arial" charset="0"/>
              </a:rPr>
              <a:t>Albumine</a:t>
            </a:r>
            <a:r>
              <a:rPr lang="fr-CA" sz="1600">
                <a:latin typeface="Arial" charset="0"/>
                <a:cs typeface="Arial" charset="0"/>
              </a:rPr>
              <a:t>: environ 60% de toutes les protéines.</a:t>
            </a:r>
          </a:p>
          <a:p>
            <a:pPr marL="1346200" lvl="3" indent="-184150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>
                <a:latin typeface="Arial" charset="0"/>
                <a:cs typeface="Arial" charset="0"/>
              </a:rPr>
              <a:t>Transporteur non spécifique de différentes substances: ions, lipides, folate, bilirubine, …</a:t>
            </a:r>
          </a:p>
          <a:p>
            <a:pPr marL="1346200" lvl="3" indent="-184150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>
                <a:latin typeface="Arial" charset="0"/>
                <a:cs typeface="Arial" charset="0"/>
              </a:rPr>
              <a:t>Tampon de pH important</a:t>
            </a:r>
          </a:p>
          <a:p>
            <a:pPr marL="1346200" lvl="3" indent="-184150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>
                <a:latin typeface="Arial" charset="0"/>
                <a:cs typeface="Arial" charset="0"/>
              </a:rPr>
              <a:t>Important contributeur de la pression osmotique</a:t>
            </a:r>
            <a:endParaRPr lang="fr-CA" sz="1600" i="1">
              <a:latin typeface="Arial" charset="0"/>
              <a:cs typeface="Arial" charset="0"/>
            </a:endParaRPr>
          </a:p>
          <a:p>
            <a:pPr marL="982663" lvl="2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 i="1">
                <a:latin typeface="Arial" charset="0"/>
                <a:cs typeface="Arial" charset="0"/>
              </a:rPr>
              <a:t>Globulines</a:t>
            </a:r>
            <a:r>
              <a:rPr lang="fr-CA" sz="1600">
                <a:latin typeface="Arial" charset="0"/>
                <a:cs typeface="Arial" charset="0"/>
              </a:rPr>
              <a:t>:</a:t>
            </a:r>
            <a:endParaRPr lang="fr-CA" sz="1600" i="1">
              <a:latin typeface="Arial" charset="0"/>
              <a:cs typeface="Arial" charset="0"/>
            </a:endParaRPr>
          </a:p>
          <a:p>
            <a:pPr marL="1346200" lvl="3" indent="-184150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 i="1">
                <a:latin typeface="Arial" charset="0"/>
                <a:cs typeface="Arial" charset="0"/>
              </a:rPr>
              <a:t>Alpha </a:t>
            </a:r>
            <a:r>
              <a:rPr lang="fr-CA" sz="1600">
                <a:latin typeface="Arial" charset="0"/>
                <a:cs typeface="Arial" charset="0"/>
              </a:rPr>
              <a:t>et</a:t>
            </a:r>
            <a:r>
              <a:rPr lang="fr-CA" sz="1600" i="1">
                <a:latin typeface="Arial" charset="0"/>
                <a:cs typeface="Arial" charset="0"/>
              </a:rPr>
              <a:t> bêta</a:t>
            </a:r>
            <a:r>
              <a:rPr lang="fr-CA" sz="1600">
                <a:latin typeface="Arial" charset="0"/>
                <a:cs typeface="Arial" charset="0"/>
              </a:rPr>
              <a:t>: principalement des protéines qui servent au transport spécifique de diverses substances (ex.: Fe</a:t>
            </a:r>
            <a:r>
              <a:rPr lang="fr-CA" sz="1600" baseline="30000">
                <a:latin typeface="Arial" charset="0"/>
                <a:cs typeface="Arial" charset="0"/>
              </a:rPr>
              <a:t>2+</a:t>
            </a:r>
            <a:r>
              <a:rPr lang="fr-CA" sz="1600">
                <a:latin typeface="Arial" charset="0"/>
                <a:cs typeface="Arial" charset="0"/>
              </a:rPr>
              <a:t> , vitamine B</a:t>
            </a:r>
            <a:r>
              <a:rPr lang="fr-CA" sz="1600" baseline="-25000">
                <a:latin typeface="Arial" charset="0"/>
                <a:cs typeface="Arial" charset="0"/>
              </a:rPr>
              <a:t>12</a:t>
            </a:r>
            <a:r>
              <a:rPr lang="fr-CA" sz="1600">
                <a:latin typeface="Arial" charset="0"/>
                <a:cs typeface="Arial" charset="0"/>
              </a:rPr>
              <a:t>, lipoprotéines, …)</a:t>
            </a:r>
            <a:endParaRPr lang="fr-CA" sz="1600" i="1">
              <a:latin typeface="Arial" charset="0"/>
              <a:cs typeface="Arial" charset="0"/>
            </a:endParaRPr>
          </a:p>
          <a:p>
            <a:pPr marL="1346200" lvl="3" indent="-184150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 i="1">
                <a:latin typeface="Arial" charset="0"/>
                <a:cs typeface="Arial" charset="0"/>
              </a:rPr>
              <a:t>Gamma</a:t>
            </a:r>
            <a:r>
              <a:rPr lang="fr-CA" sz="1600">
                <a:latin typeface="Arial" charset="0"/>
                <a:cs typeface="Arial" charset="0"/>
              </a:rPr>
              <a:t>: </a:t>
            </a:r>
            <a:r>
              <a:rPr lang="fr-CA" sz="1600" u="sng">
                <a:latin typeface="Arial" charset="0"/>
                <a:cs typeface="Arial" charset="0"/>
              </a:rPr>
              <a:t>anticorps</a:t>
            </a:r>
            <a:r>
              <a:rPr lang="fr-CA" sz="1600">
                <a:latin typeface="Arial" charset="0"/>
                <a:cs typeface="Arial" charset="0"/>
              </a:rPr>
              <a:t> produits par les </a:t>
            </a:r>
            <a:r>
              <a:rPr lang="fr-CA" sz="1600" u="sng">
                <a:latin typeface="Arial" charset="0"/>
                <a:cs typeface="Arial" charset="0"/>
              </a:rPr>
              <a:t>plasmocytes</a:t>
            </a:r>
            <a:r>
              <a:rPr lang="fr-CA" sz="1600">
                <a:latin typeface="Arial" charset="0"/>
                <a:cs typeface="Arial" charset="0"/>
              </a:rPr>
              <a:t>.</a:t>
            </a:r>
            <a:r>
              <a:rPr lang="fr-CA" sz="1600" b="1">
                <a:latin typeface="Arial" charset="0"/>
                <a:cs typeface="Arial" charset="0"/>
              </a:rPr>
              <a:t> </a:t>
            </a:r>
            <a:endParaRPr lang="fr-CA" sz="1600" i="1">
              <a:latin typeface="Arial" charset="0"/>
              <a:cs typeface="Arial" charset="0"/>
            </a:endParaRPr>
          </a:p>
          <a:p>
            <a:pPr marL="982663" lvl="2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 i="1">
                <a:latin typeface="Arial" charset="0"/>
                <a:cs typeface="Arial" charset="0"/>
              </a:rPr>
              <a:t>Facteurs de coagulation</a:t>
            </a:r>
            <a:r>
              <a:rPr lang="fr-CA" sz="1600">
                <a:latin typeface="Arial" charset="0"/>
                <a:cs typeface="Arial" charset="0"/>
              </a:rPr>
              <a:t>:  4 % des protéines plasmatiques; incluent </a:t>
            </a:r>
            <a:r>
              <a:rPr lang="fr-CA" sz="1600" i="1">
                <a:latin typeface="Arial" charset="0"/>
                <a:cs typeface="Arial" charset="0"/>
              </a:rPr>
              <a:t>fibrinogène</a:t>
            </a:r>
            <a:r>
              <a:rPr lang="fr-CA" sz="1600">
                <a:latin typeface="Arial" charset="0"/>
                <a:cs typeface="Arial" charset="0"/>
              </a:rPr>
              <a:t>, </a:t>
            </a:r>
            <a:r>
              <a:rPr lang="fr-CA" sz="1600" i="1">
                <a:latin typeface="Arial" charset="0"/>
                <a:cs typeface="Arial" charset="0"/>
              </a:rPr>
              <a:t>prothrombine</a:t>
            </a:r>
            <a:r>
              <a:rPr lang="fr-CA" sz="1600">
                <a:latin typeface="Arial" charset="0"/>
                <a:cs typeface="Arial" charset="0"/>
              </a:rPr>
              <a:t>, etc…</a:t>
            </a:r>
            <a:endParaRPr lang="fr-CA" sz="1600" b="1">
              <a:latin typeface="Arial" charset="0"/>
              <a:cs typeface="Arial" charset="0"/>
            </a:endParaRPr>
          </a:p>
          <a:p>
            <a:pPr marL="982663" lvl="2" indent="-182563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>
                <a:latin typeface="Arial" charset="0"/>
                <a:cs typeface="Arial" charset="0"/>
              </a:rPr>
              <a:t>Autres: ex.: hormones, enzymes</a:t>
            </a:r>
            <a:endParaRPr lang="fr-CA" sz="1600" b="1">
              <a:latin typeface="Arial" charset="0"/>
              <a:cs typeface="Arial" charset="0"/>
            </a:endParaRPr>
          </a:p>
          <a:p>
            <a:pPr marL="620713" lvl="1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 b="1">
                <a:latin typeface="Arial" charset="0"/>
                <a:cs typeface="Arial" charset="0"/>
              </a:rPr>
              <a:t>Électrolytes:</a:t>
            </a:r>
            <a:endParaRPr lang="fr-CA" sz="1600">
              <a:latin typeface="Arial" charset="0"/>
              <a:cs typeface="Arial" charset="0"/>
            </a:endParaRPr>
          </a:p>
          <a:p>
            <a:pPr marL="982663" lvl="2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>
                <a:latin typeface="Arial" charset="0"/>
                <a:cs typeface="Arial" charset="0"/>
              </a:rPr>
              <a:t>Cations: Na</a:t>
            </a:r>
            <a:r>
              <a:rPr lang="fr-CA" sz="1600" baseline="30000">
                <a:latin typeface="Arial" charset="0"/>
                <a:cs typeface="Arial" charset="0"/>
              </a:rPr>
              <a:t>+</a:t>
            </a:r>
            <a:r>
              <a:rPr lang="fr-CA" sz="1600">
                <a:latin typeface="Arial" charset="0"/>
                <a:cs typeface="Arial" charset="0"/>
              </a:rPr>
              <a:t> (le plus abondant), K</a:t>
            </a:r>
            <a:r>
              <a:rPr lang="fr-CA" sz="1600" baseline="30000">
                <a:latin typeface="Arial" charset="0"/>
                <a:cs typeface="Arial" charset="0"/>
              </a:rPr>
              <a:t>+</a:t>
            </a:r>
            <a:r>
              <a:rPr lang="fr-CA" sz="1600">
                <a:latin typeface="Arial" charset="0"/>
                <a:cs typeface="Arial" charset="0"/>
              </a:rPr>
              <a:t>, Ca</a:t>
            </a:r>
            <a:r>
              <a:rPr lang="fr-CA" sz="1600" baseline="30000">
                <a:latin typeface="Arial" charset="0"/>
                <a:cs typeface="Arial" charset="0"/>
              </a:rPr>
              <a:t>2+</a:t>
            </a:r>
            <a:r>
              <a:rPr lang="fr-CA" sz="1600">
                <a:latin typeface="Arial" charset="0"/>
                <a:cs typeface="Arial" charset="0"/>
              </a:rPr>
              <a:t>, Mg</a:t>
            </a:r>
            <a:r>
              <a:rPr lang="fr-CA" sz="1600" baseline="30000">
                <a:latin typeface="Arial" charset="0"/>
                <a:cs typeface="Arial" charset="0"/>
              </a:rPr>
              <a:t>2+</a:t>
            </a:r>
            <a:r>
              <a:rPr lang="fr-CA" sz="1600">
                <a:latin typeface="Arial" charset="0"/>
                <a:cs typeface="Arial" charset="0"/>
              </a:rPr>
              <a:t>, …</a:t>
            </a:r>
          </a:p>
          <a:p>
            <a:pPr marL="982663" lvl="2" indent="-182563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>
                <a:latin typeface="Arial" charset="0"/>
                <a:cs typeface="Arial" charset="0"/>
              </a:rPr>
              <a:t>Anions: Cl</a:t>
            </a:r>
            <a:r>
              <a:rPr lang="fr-CA" sz="1600" baseline="30000">
                <a:latin typeface="Arial" charset="0"/>
                <a:cs typeface="Arial" charset="0"/>
                <a:sym typeface="Symbol" pitchFamily="18" charset="2"/>
              </a:rPr>
              <a:t></a:t>
            </a:r>
            <a:r>
              <a:rPr lang="fr-CA" sz="1600">
                <a:latin typeface="Arial" charset="0"/>
                <a:cs typeface="Arial" charset="0"/>
              </a:rPr>
              <a:t> (le plus abondant), HCO</a:t>
            </a:r>
            <a:r>
              <a:rPr lang="fr-CA" sz="1600" baseline="-25000">
                <a:latin typeface="Arial" charset="0"/>
                <a:cs typeface="Arial" charset="0"/>
              </a:rPr>
              <a:t>3</a:t>
            </a:r>
            <a:r>
              <a:rPr lang="fr-CA" sz="1600" baseline="30000">
                <a:latin typeface="Arial" charset="0"/>
                <a:cs typeface="Arial" charset="0"/>
                <a:sym typeface="Symbol" pitchFamily="18" charset="2"/>
              </a:rPr>
              <a:t></a:t>
            </a:r>
            <a:r>
              <a:rPr lang="fr-CA" sz="1600">
                <a:latin typeface="Arial" charset="0"/>
                <a:cs typeface="Arial" charset="0"/>
              </a:rPr>
              <a:t>, H</a:t>
            </a:r>
            <a:r>
              <a:rPr lang="fr-CA" sz="1600" baseline="-25000">
                <a:latin typeface="Arial" charset="0"/>
                <a:cs typeface="Arial" charset="0"/>
              </a:rPr>
              <a:t>2</a:t>
            </a:r>
            <a:r>
              <a:rPr lang="fr-CA" sz="1600">
                <a:latin typeface="Arial" charset="0"/>
                <a:cs typeface="Arial" charset="0"/>
              </a:rPr>
              <a:t>PO</a:t>
            </a:r>
            <a:r>
              <a:rPr lang="fr-CA" sz="1600" baseline="-25000">
                <a:latin typeface="Arial" charset="0"/>
                <a:cs typeface="Arial" charset="0"/>
              </a:rPr>
              <a:t>4</a:t>
            </a:r>
            <a:r>
              <a:rPr lang="fr-CA" sz="1600" baseline="30000">
                <a:latin typeface="Arial" charset="0"/>
                <a:cs typeface="Arial" charset="0"/>
                <a:sym typeface="Symbol" pitchFamily="18" charset="2"/>
              </a:rPr>
              <a:t></a:t>
            </a:r>
            <a:r>
              <a:rPr lang="fr-CA" sz="1600">
                <a:latin typeface="Arial" charset="0"/>
                <a:cs typeface="Arial" charset="0"/>
              </a:rPr>
              <a:t>, SO</a:t>
            </a:r>
            <a:r>
              <a:rPr lang="fr-CA" sz="1600" baseline="-25000">
                <a:latin typeface="Arial" charset="0"/>
                <a:cs typeface="Arial" charset="0"/>
              </a:rPr>
              <a:t>4</a:t>
            </a:r>
            <a:r>
              <a:rPr lang="fr-CA" sz="1600" baseline="30000">
                <a:latin typeface="Arial" charset="0"/>
                <a:cs typeface="Arial" charset="0"/>
                <a:sym typeface="Symbol" pitchFamily="18" charset="2"/>
              </a:rPr>
              <a:t>2</a:t>
            </a:r>
            <a:r>
              <a:rPr lang="fr-CA" sz="1600">
                <a:latin typeface="Arial" charset="0"/>
                <a:cs typeface="Arial" charset="0"/>
              </a:rPr>
              <a:t>, …</a:t>
            </a:r>
            <a:r>
              <a:rPr lang="fr-CA" sz="1600" b="1">
                <a:latin typeface="Arial" charset="0"/>
                <a:cs typeface="Arial" charset="0"/>
              </a:rPr>
              <a:t> </a:t>
            </a:r>
          </a:p>
          <a:p>
            <a:pPr marL="620713" lvl="1" indent="-182563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 b="1">
                <a:latin typeface="Arial" charset="0"/>
                <a:cs typeface="Arial" charset="0"/>
              </a:rPr>
              <a:t>Nutriments:  </a:t>
            </a:r>
            <a:r>
              <a:rPr lang="fr-CA" sz="1600">
                <a:latin typeface="Arial" charset="0"/>
                <a:cs typeface="Arial" charset="0"/>
              </a:rPr>
              <a:t>Glucose, acides aminés, lipides, vitamines</a:t>
            </a:r>
            <a:r>
              <a:rPr lang="fr-CA" sz="1600" b="1">
                <a:latin typeface="Arial" charset="0"/>
                <a:cs typeface="Arial" charset="0"/>
              </a:rPr>
              <a:t> </a:t>
            </a:r>
          </a:p>
          <a:p>
            <a:pPr marL="620713" lvl="1" indent="-182563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 b="1">
                <a:latin typeface="Arial" charset="0"/>
                <a:cs typeface="Arial" charset="0"/>
              </a:rPr>
              <a:t>Sous-produits du métabolisme cellulaire:  </a:t>
            </a:r>
            <a:r>
              <a:rPr lang="fr-CA" sz="1600">
                <a:latin typeface="Arial" charset="0"/>
                <a:cs typeface="Arial" charset="0"/>
              </a:rPr>
              <a:t>ex.: urée, créatinine, acide lactique, …</a:t>
            </a:r>
            <a:endParaRPr lang="fr-CA" sz="1600" b="1">
              <a:latin typeface="Arial" charset="0"/>
              <a:cs typeface="Arial" charset="0"/>
            </a:endParaRPr>
          </a:p>
          <a:p>
            <a:pPr marL="620713" lvl="1" indent="-182563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 b="1">
                <a:latin typeface="Arial" charset="0"/>
                <a:cs typeface="Arial" charset="0"/>
              </a:rPr>
              <a:t>Gaz respiratoires: </a:t>
            </a:r>
            <a:r>
              <a:rPr lang="fr-CA" sz="1600">
                <a:latin typeface="Arial" charset="0"/>
                <a:cs typeface="Arial" charset="0"/>
              </a:rPr>
              <a:t>O</a:t>
            </a:r>
            <a:r>
              <a:rPr lang="fr-CA" sz="1600" baseline="-25000">
                <a:latin typeface="Arial" charset="0"/>
                <a:cs typeface="Arial" charset="0"/>
              </a:rPr>
              <a:t>2</a:t>
            </a:r>
            <a:r>
              <a:rPr lang="fr-CA" sz="1600">
                <a:latin typeface="Arial" charset="0"/>
                <a:cs typeface="Arial" charset="0"/>
              </a:rPr>
              <a:t> et CO</a:t>
            </a:r>
            <a:r>
              <a:rPr lang="fr-CA" sz="1600" baseline="-25000">
                <a:latin typeface="Arial" charset="0"/>
                <a:cs typeface="Arial" charset="0"/>
              </a:rPr>
              <a:t>2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39700" y="1358900"/>
            <a:ext cx="8164513" cy="511175"/>
          </a:xfrm>
        </p:spPr>
        <p:txBody>
          <a:bodyPr/>
          <a:lstStyle/>
          <a:p>
            <a:pPr marL="357188" indent="-357188" eaLnBrk="1" hangingPunct="1">
              <a:spcAft>
                <a:spcPct val="0"/>
              </a:spcAft>
              <a:buFont typeface="Wingdings" pitchFamily="2" charset="2"/>
              <a:buNone/>
            </a:pPr>
            <a:r>
              <a:rPr lang="en-CA" sz="2400" b="1" smtClean="0">
                <a:latin typeface="Arial" charset="0"/>
                <a:cs typeface="Arial" charset="0"/>
              </a:rPr>
              <a:t>1.</a:t>
            </a:r>
            <a:r>
              <a:rPr lang="en-CA" sz="2000" b="1" smtClean="0">
                <a:latin typeface="Arial" charset="0"/>
                <a:cs typeface="Arial" charset="0"/>
              </a:rPr>
              <a:t>	</a:t>
            </a:r>
            <a:r>
              <a:rPr lang="fr-CA" sz="2400" b="1" u="sng" smtClean="0">
                <a:latin typeface="Arial" charset="0"/>
                <a:cs typeface="Arial" charset="0"/>
              </a:rPr>
              <a:t>STRUCTURE ET FONCTION DES ÉRYTHROCYTES</a:t>
            </a:r>
            <a:endParaRPr lang="fr-CA" sz="2400" u="sng" smtClean="0">
              <a:latin typeface="Arial" charset="0"/>
              <a:cs typeface="Arial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252413" y="230188"/>
            <a:ext cx="822960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/>
          <a:lstStyle/>
          <a:p>
            <a:pPr marL="720725" indent="-720725" eaLnBrk="1" hangingPunct="1">
              <a:spcBef>
                <a:spcPct val="100000"/>
              </a:spcBef>
              <a:spcAft>
                <a:spcPct val="100000"/>
              </a:spcAft>
            </a:pPr>
            <a:r>
              <a:rPr lang="fr-CA" sz="3200" b="1" i="1" dirty="0">
                <a:solidFill>
                  <a:srgbClr val="0070C0"/>
                </a:solidFill>
                <a:latin typeface="Arial" charset="0"/>
              </a:rPr>
              <a:t>4.2	Érythrocytes:  décrire leur structure, fonction et cycle de </a:t>
            </a:r>
            <a:r>
              <a:rPr lang="fr-CA" sz="3200" b="1" i="1" dirty="0" smtClean="0">
                <a:solidFill>
                  <a:srgbClr val="0070C0"/>
                </a:solidFill>
                <a:latin typeface="Arial" charset="0"/>
              </a:rPr>
              <a:t>vie</a:t>
            </a:r>
            <a:endParaRPr lang="fr-CA" sz="3000" b="1" i="1" dirty="0">
              <a:solidFill>
                <a:srgbClr val="0070C0"/>
              </a:solidFill>
              <a:latin typeface="Arial" charset="0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498475" y="1879600"/>
            <a:ext cx="4316413" cy="469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82563" indent="-182563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b="1">
                <a:latin typeface="Arial" charset="0"/>
                <a:cs typeface="Arial" charset="0"/>
              </a:rPr>
              <a:t>Structure:</a:t>
            </a:r>
            <a:endParaRPr lang="fr-CA">
              <a:latin typeface="Arial" charset="0"/>
              <a:cs typeface="Arial" charset="0"/>
            </a:endParaRPr>
          </a:p>
          <a:p>
            <a:pPr marL="534988" lvl="1" indent="-17303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500" u="sng">
                <a:latin typeface="Arial" charset="0"/>
                <a:cs typeface="Arial" charset="0"/>
              </a:rPr>
              <a:t>Disques biconcaves</a:t>
            </a:r>
            <a:r>
              <a:rPr lang="fr-CA" sz="1500">
                <a:latin typeface="Arial" charset="0"/>
                <a:cs typeface="Arial" charset="0"/>
              </a:rPr>
              <a:t> (7-8 </a:t>
            </a:r>
            <a:r>
              <a:rPr lang="fr-CA" sz="1500">
                <a:latin typeface="Arial" charset="0"/>
                <a:cs typeface="Arial" charset="0"/>
                <a:sym typeface="Symbol" pitchFamily="18" charset="2"/>
              </a:rPr>
              <a:t></a:t>
            </a:r>
            <a:r>
              <a:rPr lang="fr-CA" sz="1500">
                <a:latin typeface="Arial" charset="0"/>
                <a:cs typeface="Arial" charset="0"/>
              </a:rPr>
              <a:t>m de diamètre)</a:t>
            </a:r>
          </a:p>
          <a:p>
            <a:pPr marL="979488" lvl="2" indent="-265113" eaLnBrk="1" hangingPunct="1">
              <a:spcAft>
                <a:spcPct val="25000"/>
              </a:spcAft>
              <a:buClr>
                <a:schemeClr val="tx1"/>
              </a:buClr>
            </a:pPr>
            <a:r>
              <a:rPr lang="fr-CA" sz="15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500">
                <a:latin typeface="Arial" charset="0"/>
                <a:cs typeface="Arial" charset="0"/>
              </a:rPr>
              <a:t>	grand rapport surface / volume.</a:t>
            </a:r>
          </a:p>
          <a:p>
            <a:pPr marL="534988" lvl="1" indent="-17303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500" u="sng">
                <a:latin typeface="Arial" charset="0"/>
                <a:cs typeface="Arial" charset="0"/>
              </a:rPr>
              <a:t>Très flexibles</a:t>
            </a:r>
          </a:p>
          <a:p>
            <a:pPr marL="979488" lvl="2" indent="-265113" eaLnBrk="1" hangingPunct="1">
              <a:spcAft>
                <a:spcPct val="25000"/>
              </a:spcAft>
              <a:buClr>
                <a:schemeClr val="tx1"/>
              </a:buClr>
            </a:pPr>
            <a:r>
              <a:rPr lang="fr-CA" sz="15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500">
                <a:latin typeface="Arial" charset="0"/>
                <a:cs typeface="Arial" charset="0"/>
              </a:rPr>
              <a:t>	peuvent se déformer et s’étirer dans les petits capillaires sanguins dont le diamètre est &lt; 8 </a:t>
            </a:r>
            <a:r>
              <a:rPr lang="fr-CA" sz="1500">
                <a:latin typeface="Arial" charset="0"/>
                <a:cs typeface="Arial" charset="0"/>
                <a:sym typeface="Symbol" pitchFamily="18" charset="2"/>
              </a:rPr>
              <a:t></a:t>
            </a:r>
            <a:r>
              <a:rPr lang="fr-CA" sz="1500">
                <a:latin typeface="Arial" charset="0"/>
                <a:cs typeface="Arial" charset="0"/>
              </a:rPr>
              <a:t>m.</a:t>
            </a:r>
            <a:endParaRPr lang="fr-CA" sz="1500" u="sng">
              <a:latin typeface="Arial" charset="0"/>
              <a:cs typeface="Arial" charset="0"/>
            </a:endParaRPr>
          </a:p>
          <a:p>
            <a:pPr marL="534988" lvl="1" indent="-17303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500" u="sng">
                <a:latin typeface="Arial" charset="0"/>
                <a:cs typeface="Arial" charset="0"/>
              </a:rPr>
              <a:t>Anucléés</a:t>
            </a:r>
          </a:p>
          <a:p>
            <a:pPr marL="979488" lvl="2" indent="-265113" eaLnBrk="1" hangingPunct="1">
              <a:spcAft>
                <a:spcPct val="25000"/>
              </a:spcAft>
              <a:buClr>
                <a:schemeClr val="tx1"/>
              </a:buClr>
            </a:pPr>
            <a:r>
              <a:rPr lang="fr-CA" sz="15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500">
                <a:latin typeface="Arial" charset="0"/>
                <a:cs typeface="Arial" charset="0"/>
              </a:rPr>
              <a:t>	ne peuvent pas se reproduire, ni synthétiser des protéines.</a:t>
            </a:r>
            <a:endParaRPr lang="fr-CA" sz="1500" u="sng">
              <a:latin typeface="Arial" charset="0"/>
              <a:cs typeface="Arial" charset="0"/>
            </a:endParaRPr>
          </a:p>
          <a:p>
            <a:pPr marL="534988" lvl="1" indent="-17303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500" u="sng">
                <a:latin typeface="Arial" charset="0"/>
                <a:cs typeface="Arial" charset="0"/>
              </a:rPr>
              <a:t>Sans mitochondries</a:t>
            </a:r>
          </a:p>
          <a:p>
            <a:pPr marL="979488" lvl="2" indent="-265113" eaLnBrk="1" hangingPunct="1">
              <a:spcAft>
                <a:spcPct val="25000"/>
              </a:spcAft>
              <a:buClr>
                <a:schemeClr val="tx1"/>
              </a:buClr>
            </a:pPr>
            <a:r>
              <a:rPr lang="fr-CA" sz="15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500">
                <a:latin typeface="Arial" charset="0"/>
                <a:cs typeface="Arial" charset="0"/>
              </a:rPr>
              <a:t> génèrent l’ATP de façon anaérobique</a:t>
            </a:r>
          </a:p>
          <a:p>
            <a:pPr marL="534988" lvl="1" indent="-173038" eaLnBrk="1" hangingPunct="1">
              <a:spcAft>
                <a:spcPct val="5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500">
                <a:latin typeface="Arial" charset="0"/>
                <a:cs typeface="Arial" charset="0"/>
              </a:rPr>
              <a:t>Essentiellement des “sacs” d’hémoglobine (plus de 97% de leur poids sec est de l’hémoglobine)</a:t>
            </a:r>
            <a:endParaRPr lang="fr-CA" sz="1500" b="1">
              <a:latin typeface="Arial" charset="0"/>
              <a:cs typeface="Arial" charset="0"/>
            </a:endParaRPr>
          </a:p>
          <a:p>
            <a:pPr marL="182563" indent="-182563" eaLnBrk="1" hangingPunct="1">
              <a:buClr>
                <a:schemeClr val="tx1"/>
              </a:buClr>
              <a:buFontTx/>
              <a:buChar char="•"/>
            </a:pPr>
            <a:r>
              <a:rPr lang="fr-CA" b="1">
                <a:latin typeface="Arial" charset="0"/>
                <a:cs typeface="Arial" charset="0"/>
              </a:rPr>
              <a:t>Fonction:</a:t>
            </a:r>
            <a:endParaRPr lang="fr-CA">
              <a:latin typeface="Arial" charset="0"/>
              <a:cs typeface="Arial" charset="0"/>
            </a:endParaRPr>
          </a:p>
          <a:p>
            <a:pPr marL="534988" lvl="1" indent="-17303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500">
                <a:latin typeface="Arial" charset="0"/>
                <a:cs typeface="Arial" charset="0"/>
              </a:rPr>
              <a:t>Transportent l’O</a:t>
            </a:r>
            <a:r>
              <a:rPr lang="fr-CA" sz="1500" baseline="-25000">
                <a:latin typeface="Arial" charset="0"/>
                <a:cs typeface="Arial" charset="0"/>
              </a:rPr>
              <a:t>2</a:t>
            </a:r>
            <a:r>
              <a:rPr lang="fr-CA" sz="1500">
                <a:latin typeface="Arial" charset="0"/>
                <a:cs typeface="Arial" charset="0"/>
              </a:rPr>
              <a:t> des poumons aux tissus; transportent le  CO</a:t>
            </a:r>
            <a:r>
              <a:rPr lang="fr-CA" sz="1500" baseline="-25000">
                <a:latin typeface="Arial" charset="0"/>
                <a:cs typeface="Arial" charset="0"/>
              </a:rPr>
              <a:t>2</a:t>
            </a:r>
            <a:r>
              <a:rPr lang="fr-CA" sz="1500">
                <a:latin typeface="Arial" charset="0"/>
                <a:cs typeface="Arial" charset="0"/>
              </a:rPr>
              <a:t> des tissus aux poumons.</a:t>
            </a:r>
          </a:p>
        </p:txBody>
      </p:sp>
      <p:pic>
        <p:nvPicPr>
          <p:cNvPr id="6149" name="Picture 9" descr="17-03erythrocytes_l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9" r="6429" b="6178"/>
          <a:stretch>
            <a:fillRect/>
          </a:stretch>
        </p:blipFill>
        <p:spPr>
          <a:xfrm>
            <a:off x="5024438" y="1939925"/>
            <a:ext cx="3859212" cy="4754563"/>
          </a:xfrm>
          <a:noFill/>
          <a:ln w="6350">
            <a:noFill/>
            <a:miter lim="800000"/>
            <a:headEnd/>
            <a:tailEnd/>
          </a:ln>
        </p:spPr>
      </p:pic>
      <p:sp>
        <p:nvSpPr>
          <p:cNvPr id="6151" name="Text Box 12"/>
          <p:cNvSpPr txBox="1">
            <a:spLocks noChangeArrowheads="1"/>
          </p:cNvSpPr>
          <p:nvPr/>
        </p:nvSpPr>
        <p:spPr bwMode="auto">
          <a:xfrm>
            <a:off x="5727700" y="3227388"/>
            <a:ext cx="1830388" cy="234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10800" rIns="54000" bIns="108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400">
                <a:latin typeface="Verdana" pitchFamily="34" charset="0"/>
              </a:rPr>
              <a:t>Coupe transversale</a:t>
            </a:r>
          </a:p>
        </p:txBody>
      </p:sp>
      <p:sp>
        <p:nvSpPr>
          <p:cNvPr id="6152" name="Text Box 13"/>
          <p:cNvSpPr txBox="1">
            <a:spLocks noChangeArrowheads="1"/>
          </p:cNvSpPr>
          <p:nvPr/>
        </p:nvSpPr>
        <p:spPr bwMode="auto">
          <a:xfrm>
            <a:off x="5781675" y="6413500"/>
            <a:ext cx="1525588" cy="234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10800" rIns="54000" bIns="108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400">
                <a:latin typeface="Verdana" pitchFamily="34" charset="0"/>
              </a:rPr>
              <a:t>Face supérieure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8134350" y="6453188"/>
            <a:ext cx="912813" cy="314325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 dirty="0">
                <a:solidFill>
                  <a:schemeClr val="accent2"/>
                </a:solidFill>
                <a:latin typeface="Arial" charset="0"/>
              </a:rPr>
              <a:t>Fig. </a:t>
            </a:r>
            <a:r>
              <a:rPr lang="en-US" sz="1400" b="1" dirty="0" smtClean="0">
                <a:solidFill>
                  <a:schemeClr val="accent2"/>
                </a:solidFill>
                <a:latin typeface="Arial" charset="0"/>
              </a:rPr>
              <a:t>17.3</a:t>
            </a:r>
            <a:endParaRPr lang="en-US" sz="1400" b="1" dirty="0">
              <a:solidFill>
                <a:schemeClr val="accent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127000" y="317500"/>
            <a:ext cx="8062913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Aft>
                <a:spcPct val="10000"/>
              </a:spcAft>
              <a:buClr>
                <a:schemeClr val="tx1"/>
              </a:buClr>
            </a:pPr>
            <a:r>
              <a:rPr lang="fr-CA" sz="1600" b="1">
                <a:latin typeface="Arial" charset="0"/>
                <a:cs typeface="Arial" charset="0"/>
              </a:rPr>
              <a:t> </a:t>
            </a:r>
            <a:r>
              <a:rPr lang="fr-CA" sz="2400" b="1">
                <a:latin typeface="Arial" charset="0"/>
                <a:cs typeface="Arial" charset="0"/>
              </a:rPr>
              <a:t>2.  </a:t>
            </a:r>
            <a:r>
              <a:rPr lang="fr-CA" sz="2400" b="1" u="sng">
                <a:latin typeface="Arial" charset="0"/>
                <a:cs typeface="Arial" charset="0"/>
              </a:rPr>
              <a:t>STRUCTURE DE L’HÉMOGLOBINE</a:t>
            </a:r>
            <a:r>
              <a:rPr lang="fr-CA" sz="2400" b="1">
                <a:latin typeface="Arial" charset="0"/>
                <a:cs typeface="Arial" charset="0"/>
              </a:rPr>
              <a:t>:</a:t>
            </a:r>
            <a:endParaRPr lang="fr-CA" sz="2400">
              <a:latin typeface="Arial" charset="0"/>
              <a:cs typeface="Arial" charset="0"/>
            </a:endParaRPr>
          </a:p>
          <a:p>
            <a:pPr marL="633413" lvl="1" indent="-173038" eaLnBrk="1" hangingPunct="1">
              <a:spcBef>
                <a:spcPct val="20000"/>
              </a:spcBef>
              <a:spcAft>
                <a:spcPct val="10000"/>
              </a:spcAft>
              <a:buClr>
                <a:schemeClr val="tx1"/>
              </a:buClr>
              <a:buSzPct val="85000"/>
              <a:buFont typeface="Symbol" pitchFamily="18" charset="2"/>
              <a:buChar char="-"/>
            </a:pPr>
            <a:r>
              <a:rPr lang="fr-CA" sz="1600">
                <a:latin typeface="Arial" charset="0"/>
                <a:cs typeface="Arial" charset="0"/>
              </a:rPr>
              <a:t>Constituées de la protéine </a:t>
            </a:r>
            <a:r>
              <a:rPr lang="fr-CA" sz="1600" i="1">
                <a:latin typeface="Arial" charset="0"/>
                <a:cs typeface="Arial" charset="0"/>
              </a:rPr>
              <a:t>globine</a:t>
            </a:r>
            <a:r>
              <a:rPr lang="fr-CA" sz="1600">
                <a:latin typeface="Arial" charset="0"/>
                <a:cs typeface="Arial" charset="0"/>
              </a:rPr>
              <a:t> liée à 4 groupements </a:t>
            </a:r>
            <a:r>
              <a:rPr lang="fr-CA" sz="1600" i="1">
                <a:latin typeface="Arial" charset="0"/>
                <a:cs typeface="Arial" charset="0"/>
              </a:rPr>
              <a:t>hèmes</a:t>
            </a:r>
            <a:r>
              <a:rPr lang="fr-CA" sz="1600">
                <a:latin typeface="Arial" charset="0"/>
                <a:cs typeface="Arial" charset="0"/>
              </a:rPr>
              <a:t>.</a:t>
            </a:r>
            <a:endParaRPr lang="fr-CA" sz="1600" i="1">
              <a:latin typeface="Arial" charset="0"/>
              <a:cs typeface="Arial" charset="0"/>
            </a:endParaRPr>
          </a:p>
          <a:p>
            <a:pPr marL="935038" lvl="2" indent="-187325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 b="1" i="1">
                <a:latin typeface="Arial" charset="0"/>
                <a:cs typeface="Arial" charset="0"/>
              </a:rPr>
              <a:t>Globine</a:t>
            </a:r>
            <a:r>
              <a:rPr lang="fr-CA" sz="1600" b="1">
                <a:latin typeface="Arial" charset="0"/>
                <a:cs typeface="Arial" charset="0"/>
              </a:rPr>
              <a:t>:  </a:t>
            </a:r>
            <a:r>
              <a:rPr lang="fr-CA" sz="1600">
                <a:latin typeface="Arial" charset="0"/>
                <a:cs typeface="Arial" charset="0"/>
              </a:rPr>
              <a:t>Constituée de 4 chaînes polypeptidiques: 2 alpha (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</a:t>
            </a:r>
            <a:r>
              <a:rPr lang="fr-CA" sz="1600">
                <a:latin typeface="Arial" charset="0"/>
                <a:cs typeface="Arial" charset="0"/>
              </a:rPr>
              <a:t>) et 2 bêta (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</a:t>
            </a:r>
            <a:r>
              <a:rPr lang="fr-CA" sz="1600">
                <a:latin typeface="Arial" charset="0"/>
                <a:cs typeface="Arial" charset="0"/>
              </a:rPr>
              <a:t>).</a:t>
            </a:r>
          </a:p>
          <a:p>
            <a:pPr marL="1222375" lvl="3" indent="-173038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>
                <a:latin typeface="Arial" charset="0"/>
                <a:cs typeface="Arial" charset="0"/>
              </a:rPr>
              <a:t>Chacune des chaînes est liée à un groupement hème.</a:t>
            </a:r>
            <a:endParaRPr lang="fr-CA" sz="1600" i="1">
              <a:latin typeface="Arial" charset="0"/>
              <a:cs typeface="Arial" charset="0"/>
            </a:endParaRPr>
          </a:p>
          <a:p>
            <a:pPr marL="935038" lvl="2" indent="-187325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 b="1" i="1">
                <a:latin typeface="Arial" charset="0"/>
                <a:cs typeface="Arial" charset="0"/>
              </a:rPr>
              <a:t>Hème</a:t>
            </a:r>
            <a:r>
              <a:rPr lang="fr-CA" sz="1600" b="1">
                <a:latin typeface="Arial" charset="0"/>
                <a:cs typeface="Arial" charset="0"/>
              </a:rPr>
              <a:t>:  </a:t>
            </a:r>
            <a:r>
              <a:rPr lang="fr-CA" sz="1600">
                <a:latin typeface="Arial" charset="0"/>
                <a:cs typeface="Arial" charset="0"/>
              </a:rPr>
              <a:t>Structure en anneau avec un ion Fe</a:t>
            </a:r>
            <a:r>
              <a:rPr lang="fr-CA" sz="1600" baseline="30000">
                <a:latin typeface="Arial" charset="0"/>
                <a:cs typeface="Arial" charset="0"/>
              </a:rPr>
              <a:t>2+</a:t>
            </a:r>
            <a:r>
              <a:rPr lang="fr-CA" sz="1600">
                <a:latin typeface="Arial" charset="0"/>
                <a:cs typeface="Arial" charset="0"/>
              </a:rPr>
              <a:t> en son centre.</a:t>
            </a:r>
          </a:p>
          <a:p>
            <a:pPr marL="1222375" lvl="3" indent="-173038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>
                <a:latin typeface="Arial" charset="0"/>
                <a:cs typeface="Arial" charset="0"/>
              </a:rPr>
              <a:t>Chaque Fe</a:t>
            </a:r>
            <a:r>
              <a:rPr lang="fr-CA" sz="1600" baseline="30000">
                <a:latin typeface="Arial" charset="0"/>
                <a:cs typeface="Arial" charset="0"/>
              </a:rPr>
              <a:t>2+</a:t>
            </a:r>
            <a:r>
              <a:rPr lang="fr-CA" sz="1600">
                <a:latin typeface="Arial" charset="0"/>
                <a:cs typeface="Arial" charset="0"/>
              </a:rPr>
              <a:t> peut se lier </a:t>
            </a:r>
            <a:r>
              <a:rPr lang="fr-CA" sz="1600" u="sng">
                <a:latin typeface="Arial" charset="0"/>
                <a:cs typeface="Arial" charset="0"/>
              </a:rPr>
              <a:t>réversiblemen</a:t>
            </a:r>
            <a:r>
              <a:rPr lang="fr-CA" sz="1600">
                <a:latin typeface="Arial" charset="0"/>
                <a:cs typeface="Arial" charset="0"/>
              </a:rPr>
              <a:t>t à une molécule d’O</a:t>
            </a:r>
            <a:r>
              <a:rPr lang="fr-CA" sz="1600" baseline="-25000">
                <a:latin typeface="Arial" charset="0"/>
                <a:cs typeface="Arial" charset="0"/>
              </a:rPr>
              <a:t>2</a:t>
            </a:r>
            <a:r>
              <a:rPr lang="fr-CA" sz="1600">
                <a:latin typeface="Arial" charset="0"/>
                <a:cs typeface="Arial" charset="0"/>
              </a:rPr>
              <a:t>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4 O</a:t>
            </a:r>
            <a:r>
              <a:rPr lang="fr-CA" sz="1600" baseline="-25000">
                <a:latin typeface="Arial" charset="0"/>
                <a:cs typeface="Arial" charset="0"/>
              </a:rPr>
              <a:t>2</a:t>
            </a:r>
            <a:r>
              <a:rPr lang="fr-CA" sz="1600">
                <a:latin typeface="Arial" charset="0"/>
                <a:cs typeface="Arial" charset="0"/>
              </a:rPr>
              <a:t> par hémoglobine.</a:t>
            </a:r>
          </a:p>
          <a:p>
            <a:pPr marL="633413" lvl="1" indent="-173038" eaLnBrk="1" hangingPunct="1">
              <a:spcAft>
                <a:spcPct val="10000"/>
              </a:spcAft>
              <a:buClr>
                <a:schemeClr val="tx1"/>
              </a:buClr>
              <a:buSzPct val="85000"/>
              <a:buFont typeface="Symbol" pitchFamily="18" charset="2"/>
              <a:buChar char="-"/>
            </a:pPr>
            <a:r>
              <a:rPr lang="fr-CA" sz="1600">
                <a:latin typeface="Arial" charset="0"/>
                <a:cs typeface="Arial" charset="0"/>
              </a:rPr>
              <a:t>Les molécules de CO</a:t>
            </a:r>
            <a:r>
              <a:rPr lang="fr-CA" sz="1600" baseline="-25000">
                <a:latin typeface="Arial" charset="0"/>
                <a:cs typeface="Arial" charset="0"/>
              </a:rPr>
              <a:t>2</a:t>
            </a:r>
            <a:r>
              <a:rPr lang="fr-CA" sz="1600">
                <a:latin typeface="Arial" charset="0"/>
                <a:cs typeface="Arial" charset="0"/>
              </a:rPr>
              <a:t> peuvent aussi se lier réversiblement à l’hémoglobine, mais ils se lient aux acides aminés de la globine plutôt qu’aux hèmes.</a:t>
            </a:r>
            <a:endParaRPr lang="fr-CA" sz="1600" i="1">
              <a:latin typeface="Arial" charset="0"/>
              <a:cs typeface="Arial" charset="0"/>
            </a:endParaRPr>
          </a:p>
        </p:txBody>
      </p:sp>
      <p:pic>
        <p:nvPicPr>
          <p:cNvPr id="7171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7" t="20801" r="6401" b="16354"/>
          <a:stretch>
            <a:fillRect/>
          </a:stretch>
        </p:blipFill>
        <p:spPr bwMode="auto">
          <a:xfrm>
            <a:off x="2744788" y="3152775"/>
            <a:ext cx="6159500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8134350" y="6453188"/>
            <a:ext cx="912813" cy="314325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>
                <a:solidFill>
                  <a:schemeClr val="accent2"/>
                </a:solidFill>
                <a:latin typeface="Arial" charset="0"/>
              </a:rPr>
              <a:t>Fig. 17.4</a:t>
            </a:r>
          </a:p>
        </p:txBody>
      </p:sp>
      <p:sp>
        <p:nvSpPr>
          <p:cNvPr id="7173" name="Text Box 13"/>
          <p:cNvSpPr txBox="1">
            <a:spLocks noChangeArrowheads="1"/>
          </p:cNvSpPr>
          <p:nvPr/>
        </p:nvSpPr>
        <p:spPr bwMode="auto">
          <a:xfrm>
            <a:off x="182563" y="3140075"/>
            <a:ext cx="2493962" cy="23876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112713" indent="-112713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fr-CA" sz="1500" b="1" i="1">
                <a:latin typeface="Arial" charset="0"/>
              </a:rPr>
              <a:t>Oxyhémoglobine</a:t>
            </a:r>
          </a:p>
          <a:p>
            <a:r>
              <a:rPr lang="fr-CA" sz="1500" b="1">
                <a:latin typeface="Arial" charset="0"/>
              </a:rPr>
              <a:t>	(</a:t>
            </a:r>
            <a:r>
              <a:rPr lang="fr-CA" sz="1500" b="1" i="1">
                <a:latin typeface="Arial" charset="0"/>
              </a:rPr>
              <a:t>Hb-4O</a:t>
            </a:r>
            <a:r>
              <a:rPr lang="fr-CA" sz="1500" b="1" i="1" baseline="-25000">
                <a:latin typeface="Arial" charset="0"/>
              </a:rPr>
              <a:t>2</a:t>
            </a:r>
            <a:r>
              <a:rPr lang="fr-CA" sz="1500" b="1">
                <a:latin typeface="Arial" charset="0"/>
              </a:rPr>
              <a:t>):</a:t>
            </a:r>
          </a:p>
          <a:p>
            <a:r>
              <a:rPr lang="fr-CA" sz="1500">
                <a:latin typeface="Arial" charset="0"/>
              </a:rPr>
              <a:t>	Hémoglobine liée à l’O</a:t>
            </a:r>
            <a:r>
              <a:rPr lang="fr-CA" sz="1500" baseline="-25000">
                <a:latin typeface="Arial" charset="0"/>
              </a:rPr>
              <a:t>2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fr-CA" sz="1500" b="1" i="1">
                <a:latin typeface="Arial" charset="0"/>
              </a:rPr>
              <a:t>Désoxyhémoglobine</a:t>
            </a:r>
          </a:p>
          <a:p>
            <a:r>
              <a:rPr lang="fr-CA" sz="1500" b="1">
                <a:latin typeface="Arial" charset="0"/>
              </a:rPr>
              <a:t>	(</a:t>
            </a:r>
            <a:r>
              <a:rPr lang="fr-CA" sz="1500" b="1" i="1">
                <a:latin typeface="Arial" charset="0"/>
              </a:rPr>
              <a:t>Hb</a:t>
            </a:r>
            <a:r>
              <a:rPr lang="fr-CA" sz="1500" b="1">
                <a:latin typeface="Arial" charset="0"/>
              </a:rPr>
              <a:t>):</a:t>
            </a:r>
          </a:p>
          <a:p>
            <a:r>
              <a:rPr lang="fr-CA" sz="1500">
                <a:latin typeface="Arial" charset="0"/>
              </a:rPr>
              <a:t>	Hémoglobine sans O</a:t>
            </a:r>
            <a:r>
              <a:rPr lang="fr-CA" sz="1500" baseline="-25000">
                <a:latin typeface="Arial" charset="0"/>
              </a:rPr>
              <a:t>2</a:t>
            </a:r>
            <a:endParaRPr lang="fr-CA" sz="1500">
              <a:latin typeface="Arial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fr-CA" sz="1500" b="1" i="1">
                <a:latin typeface="Arial" charset="0"/>
              </a:rPr>
              <a:t>Carbhémoglobine</a:t>
            </a:r>
          </a:p>
          <a:p>
            <a:r>
              <a:rPr lang="fr-CA" sz="1500" b="1">
                <a:latin typeface="Arial" charset="0"/>
              </a:rPr>
              <a:t>	(Hb-CO</a:t>
            </a:r>
            <a:r>
              <a:rPr lang="fr-CA" sz="1500" b="1" baseline="-25000">
                <a:latin typeface="Arial" charset="0"/>
              </a:rPr>
              <a:t>2</a:t>
            </a:r>
            <a:r>
              <a:rPr lang="fr-CA" sz="1500" b="1">
                <a:latin typeface="Arial" charset="0"/>
              </a:rPr>
              <a:t>):</a:t>
            </a:r>
          </a:p>
          <a:p>
            <a:r>
              <a:rPr lang="fr-CA" sz="1500">
                <a:latin typeface="Arial" charset="0"/>
              </a:rPr>
              <a:t>	Hémoglobine liée au CO</a:t>
            </a:r>
            <a:r>
              <a:rPr lang="fr-CA" sz="1500" baseline="-25000">
                <a:latin typeface="Arial" charset="0"/>
              </a:rPr>
              <a:t>2</a:t>
            </a:r>
            <a:endParaRPr lang="en-US" sz="1500" i="1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57163" y="298450"/>
            <a:ext cx="8986837" cy="471488"/>
          </a:xfrm>
        </p:spPr>
        <p:txBody>
          <a:bodyPr/>
          <a:lstStyle/>
          <a:p>
            <a:pPr marL="392113" indent="-392113" eaLnBrk="1" hangingPunct="1">
              <a:lnSpc>
                <a:spcPct val="90000"/>
              </a:lnSpc>
              <a:spcAft>
                <a:spcPct val="0"/>
              </a:spcAft>
              <a:buFont typeface="Wingdings" pitchFamily="2" charset="2"/>
              <a:buNone/>
            </a:pPr>
            <a:r>
              <a:rPr lang="en-CA" sz="2400" b="1" smtClean="0">
                <a:latin typeface="Arial" charset="0"/>
                <a:cs typeface="Arial" charset="0"/>
              </a:rPr>
              <a:t>3.	</a:t>
            </a:r>
            <a:r>
              <a:rPr lang="en-CA" sz="2400" b="1" u="sng" smtClean="0">
                <a:latin typeface="Arial" charset="0"/>
                <a:cs typeface="Arial" charset="0"/>
              </a:rPr>
              <a:t>PRODUCTION DES ÉLÉMENTS FIGURÉS</a:t>
            </a:r>
            <a:endParaRPr lang="en-CA" sz="2400" u="sng" smtClean="0">
              <a:latin typeface="Arial" charset="0"/>
              <a:cs typeface="Arial" charset="0"/>
            </a:endParaRPr>
          </a:p>
        </p:txBody>
      </p:sp>
      <p:sp>
        <p:nvSpPr>
          <p:cNvPr id="8195" name="Rectangle 12"/>
          <p:cNvSpPr>
            <a:spLocks noChangeArrowheads="1"/>
          </p:cNvSpPr>
          <p:nvPr/>
        </p:nvSpPr>
        <p:spPr bwMode="auto">
          <a:xfrm>
            <a:off x="206375" y="5253038"/>
            <a:ext cx="8751888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 bIns="10800"/>
          <a:lstStyle/>
          <a:p>
            <a:pPr marL="182563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 b="1" i="1">
                <a:latin typeface="Arial" charset="0"/>
                <a:cs typeface="Arial" charset="0"/>
              </a:rPr>
              <a:t>Réticulocytes</a:t>
            </a:r>
            <a:r>
              <a:rPr lang="fr-CA" sz="1600" b="1">
                <a:latin typeface="Arial" charset="0"/>
                <a:cs typeface="Arial" charset="0"/>
              </a:rPr>
              <a:t>: </a:t>
            </a:r>
            <a:r>
              <a:rPr lang="fr-CA" sz="1600">
                <a:latin typeface="Arial" charset="0"/>
                <a:cs typeface="Arial" charset="0"/>
              </a:rPr>
              <a:t>jeunes érythrocytes qui entrent dans la circulation sanguine;</a:t>
            </a:r>
            <a:r>
              <a:rPr lang="fr-CA" sz="1600" b="1">
                <a:latin typeface="Arial" charset="0"/>
                <a:cs typeface="Arial" charset="0"/>
              </a:rPr>
              <a:t> </a:t>
            </a:r>
            <a:r>
              <a:rPr lang="fr-CA" sz="1600">
                <a:latin typeface="Arial" charset="0"/>
                <a:cs typeface="Arial" charset="0"/>
              </a:rPr>
              <a:t>cellules anucléées qui contiennent encore certains organites (ribosomes, RE rugueux).</a:t>
            </a:r>
          </a:p>
          <a:p>
            <a:pPr marL="534988" lvl="1" indent="-173038" eaLnBrk="1" hangingPunct="1">
              <a:spcAft>
                <a:spcPct val="25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>
                <a:latin typeface="Arial" charset="0"/>
                <a:cs typeface="Arial" charset="0"/>
              </a:rPr>
              <a:t>Atteignent leur pleine maturité (i.e. deviennent des érythrocytes) après 1 à 2 jours.</a:t>
            </a:r>
          </a:p>
          <a:p>
            <a:pPr marL="182563" indent="-182563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>
                <a:latin typeface="Arial" charset="0"/>
                <a:cs typeface="Arial" charset="0"/>
              </a:rPr>
              <a:t>Durée de l’érythropoïèse (du proérythroblaste au réticulocyte): 5 à 7 jours</a:t>
            </a:r>
          </a:p>
          <a:p>
            <a:pPr marL="182563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>
                <a:latin typeface="Arial" charset="0"/>
                <a:cs typeface="Arial" charset="0"/>
              </a:rPr>
              <a:t>Vitesse de la production d’érythrocytes: environ 200x10</a:t>
            </a:r>
            <a:r>
              <a:rPr lang="fr-CA" sz="1600" baseline="30000">
                <a:latin typeface="Arial" charset="0"/>
                <a:cs typeface="Arial" charset="0"/>
              </a:rPr>
              <a:t>9</a:t>
            </a:r>
            <a:r>
              <a:rPr lang="fr-CA" sz="1600">
                <a:latin typeface="Arial" charset="0"/>
                <a:cs typeface="Arial" charset="0"/>
              </a:rPr>
              <a:t> par jour; = 2,5 millions par seconde!</a:t>
            </a:r>
          </a:p>
        </p:txBody>
      </p:sp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7948613" y="4929188"/>
            <a:ext cx="11953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400" b="1">
                <a:solidFill>
                  <a:schemeClr val="accent2"/>
                </a:solidFill>
                <a:latin typeface="Arial" charset="0"/>
              </a:rPr>
              <a:t>Figure 17.5</a:t>
            </a:r>
          </a:p>
        </p:txBody>
      </p:sp>
      <p:grpSp>
        <p:nvGrpSpPr>
          <p:cNvPr id="8197" name="Group 30"/>
          <p:cNvGrpSpPr>
            <a:grpSpLocks/>
          </p:cNvGrpSpPr>
          <p:nvPr/>
        </p:nvGrpSpPr>
        <p:grpSpPr bwMode="auto">
          <a:xfrm>
            <a:off x="0" y="2551113"/>
            <a:ext cx="9144000" cy="2457450"/>
            <a:chOff x="0" y="1607"/>
            <a:chExt cx="5760" cy="1548"/>
          </a:xfrm>
        </p:grpSpPr>
        <p:pic>
          <p:nvPicPr>
            <p:cNvPr id="8199" name="Picture 17" descr="17-05Erythropoiesis_UN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868"/>
            <a:stretch>
              <a:fillRect/>
            </a:stretch>
          </p:blipFill>
          <p:spPr bwMode="auto">
            <a:xfrm>
              <a:off x="0" y="1607"/>
              <a:ext cx="5760" cy="1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0" name="Text Box 18"/>
            <p:cNvSpPr txBox="1">
              <a:spLocks noChangeArrowheads="1"/>
            </p:cNvSpPr>
            <p:nvPr/>
          </p:nvSpPr>
          <p:spPr bwMode="auto">
            <a:xfrm>
              <a:off x="1985" y="1880"/>
              <a:ext cx="1019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900" b="1">
                  <a:latin typeface="Verdana" pitchFamily="34" charset="0"/>
                </a:rPr>
                <a:t>Phase 1</a:t>
              </a:r>
            </a:p>
            <a:p>
              <a:r>
                <a:rPr lang="fr-CA" sz="900">
                  <a:latin typeface="Verdana" pitchFamily="34" charset="0"/>
                </a:rPr>
                <a:t>Synthèse des ribosomes</a:t>
              </a:r>
            </a:p>
          </p:txBody>
        </p:sp>
        <p:sp>
          <p:nvSpPr>
            <p:cNvPr id="8201" name="Text Box 19"/>
            <p:cNvSpPr txBox="1">
              <a:spLocks noChangeArrowheads="1"/>
            </p:cNvSpPr>
            <p:nvPr/>
          </p:nvSpPr>
          <p:spPr bwMode="auto">
            <a:xfrm>
              <a:off x="3044" y="1904"/>
              <a:ext cx="1064" cy="1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10800" rIns="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900" b="1">
                  <a:latin typeface="Verdana" pitchFamily="34" charset="0"/>
                </a:rPr>
                <a:t>Phase 2</a:t>
              </a:r>
            </a:p>
            <a:p>
              <a:r>
                <a:rPr lang="fr-CA" sz="900">
                  <a:latin typeface="Verdana" pitchFamily="34" charset="0"/>
                </a:rPr>
                <a:t>Accumulation d’hémoglobine</a:t>
              </a:r>
            </a:p>
          </p:txBody>
        </p:sp>
        <p:sp>
          <p:nvSpPr>
            <p:cNvPr id="8202" name="Text Box 20"/>
            <p:cNvSpPr txBox="1">
              <a:spLocks noChangeArrowheads="1"/>
            </p:cNvSpPr>
            <p:nvPr/>
          </p:nvSpPr>
          <p:spPr bwMode="auto">
            <a:xfrm>
              <a:off x="4292" y="1901"/>
              <a:ext cx="677" cy="1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10800" rIns="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900" b="1">
                  <a:latin typeface="Verdana" pitchFamily="34" charset="0"/>
                </a:rPr>
                <a:t>Phase 3</a:t>
              </a:r>
            </a:p>
            <a:p>
              <a:r>
                <a:rPr lang="fr-CA" sz="900">
                  <a:latin typeface="Verdana" pitchFamily="34" charset="0"/>
                </a:rPr>
                <a:t>Éjection du noyau</a:t>
              </a:r>
            </a:p>
          </p:txBody>
        </p:sp>
        <p:sp>
          <p:nvSpPr>
            <p:cNvPr id="8203" name="Text Box 21"/>
            <p:cNvSpPr txBox="1">
              <a:spLocks noChangeArrowheads="1"/>
            </p:cNvSpPr>
            <p:nvPr/>
          </p:nvSpPr>
          <p:spPr bwMode="auto">
            <a:xfrm>
              <a:off x="212" y="1781"/>
              <a:ext cx="677" cy="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10800" rIns="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1000" b="1">
                  <a:latin typeface="Verdana" pitchFamily="34" charset="0"/>
                </a:rPr>
                <a:t>Cellule souche</a:t>
              </a:r>
            </a:p>
          </p:txBody>
        </p:sp>
        <p:sp>
          <p:nvSpPr>
            <p:cNvPr id="8204" name="Text Box 22"/>
            <p:cNvSpPr txBox="1">
              <a:spLocks noChangeArrowheads="1"/>
            </p:cNvSpPr>
            <p:nvPr/>
          </p:nvSpPr>
          <p:spPr bwMode="auto">
            <a:xfrm>
              <a:off x="1127" y="1778"/>
              <a:ext cx="677" cy="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10800" rIns="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1000" b="1">
                  <a:latin typeface="Verdana" pitchFamily="34" charset="0"/>
                </a:rPr>
                <a:t>Précurseur des érythrocytes</a:t>
              </a:r>
            </a:p>
          </p:txBody>
        </p:sp>
        <p:sp>
          <p:nvSpPr>
            <p:cNvPr id="8205" name="Text Box 23"/>
            <p:cNvSpPr txBox="1">
              <a:spLocks noChangeArrowheads="1"/>
            </p:cNvSpPr>
            <p:nvPr/>
          </p:nvSpPr>
          <p:spPr bwMode="auto">
            <a:xfrm>
              <a:off x="2060" y="1739"/>
              <a:ext cx="1136" cy="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10800" rIns="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1000" b="1">
                  <a:latin typeface="Verdana" pitchFamily="34" charset="0"/>
                </a:rPr>
                <a:t>Différenciation cellulaire</a:t>
              </a:r>
            </a:p>
          </p:txBody>
        </p:sp>
        <p:sp>
          <p:nvSpPr>
            <p:cNvPr id="8206" name="Text Box 24"/>
            <p:cNvSpPr txBox="1">
              <a:spLocks noChangeArrowheads="1"/>
            </p:cNvSpPr>
            <p:nvPr/>
          </p:nvSpPr>
          <p:spPr bwMode="auto">
            <a:xfrm>
              <a:off x="206" y="2918"/>
              <a:ext cx="713" cy="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10800" rIns="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1100">
                  <a:latin typeface="Verdana" pitchFamily="34" charset="0"/>
                </a:rPr>
                <a:t>Hémocytoblaste</a:t>
              </a:r>
            </a:p>
          </p:txBody>
        </p:sp>
        <p:sp>
          <p:nvSpPr>
            <p:cNvPr id="8207" name="Text Box 25"/>
            <p:cNvSpPr txBox="1">
              <a:spLocks noChangeArrowheads="1"/>
            </p:cNvSpPr>
            <p:nvPr/>
          </p:nvSpPr>
          <p:spPr bwMode="auto">
            <a:xfrm>
              <a:off x="1094" y="2924"/>
              <a:ext cx="785" cy="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10800" rIns="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1100">
                  <a:latin typeface="Verdana" pitchFamily="34" charset="0"/>
                </a:rPr>
                <a:t>Proérythtroblaste</a:t>
              </a:r>
            </a:p>
          </p:txBody>
        </p:sp>
        <p:sp>
          <p:nvSpPr>
            <p:cNvPr id="8208" name="Text Box 26"/>
            <p:cNvSpPr txBox="1">
              <a:spLocks noChangeArrowheads="1"/>
            </p:cNvSpPr>
            <p:nvPr/>
          </p:nvSpPr>
          <p:spPr bwMode="auto">
            <a:xfrm>
              <a:off x="2864" y="2930"/>
              <a:ext cx="713" cy="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10800" rIns="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1100">
                  <a:latin typeface="Verdana" pitchFamily="34" charset="0"/>
                </a:rPr>
                <a:t>Érythtroblastes</a:t>
              </a:r>
            </a:p>
          </p:txBody>
        </p:sp>
        <p:sp>
          <p:nvSpPr>
            <p:cNvPr id="8209" name="Text Box 27"/>
            <p:cNvSpPr txBox="1">
              <a:spLocks noChangeArrowheads="1"/>
            </p:cNvSpPr>
            <p:nvPr/>
          </p:nvSpPr>
          <p:spPr bwMode="auto">
            <a:xfrm>
              <a:off x="4607" y="2909"/>
              <a:ext cx="569" cy="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10800" rIns="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1100">
                  <a:latin typeface="Verdana" pitchFamily="34" charset="0"/>
                </a:rPr>
                <a:t>Réticulocyte</a:t>
              </a:r>
            </a:p>
          </p:txBody>
        </p:sp>
        <p:sp>
          <p:nvSpPr>
            <p:cNvPr id="8210" name="Text Box 28"/>
            <p:cNvSpPr txBox="1">
              <a:spLocks noChangeArrowheads="1"/>
            </p:cNvSpPr>
            <p:nvPr/>
          </p:nvSpPr>
          <p:spPr bwMode="auto">
            <a:xfrm>
              <a:off x="5252" y="2861"/>
              <a:ext cx="380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10800" rIns="0" bIns="10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fr-CA" sz="1100">
                  <a:latin typeface="Verdana" pitchFamily="34" charset="0"/>
                </a:rPr>
                <a:t>Érythro-cyte</a:t>
              </a:r>
            </a:p>
          </p:txBody>
        </p:sp>
      </p:grpSp>
      <p:sp>
        <p:nvSpPr>
          <p:cNvPr id="8198" name="Rectangle 4"/>
          <p:cNvSpPr>
            <a:spLocks noChangeArrowheads="1"/>
          </p:cNvSpPr>
          <p:nvPr/>
        </p:nvSpPr>
        <p:spPr bwMode="auto">
          <a:xfrm>
            <a:off x="347663" y="674688"/>
            <a:ext cx="8494712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82563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 b="1" i="1">
                <a:latin typeface="Arial" charset="0"/>
                <a:cs typeface="Arial" charset="0"/>
              </a:rPr>
              <a:t>Hématopoïèse</a:t>
            </a:r>
            <a:r>
              <a:rPr lang="fr-CA" sz="1600" b="1">
                <a:latin typeface="Arial" charset="0"/>
                <a:cs typeface="Arial" charset="0"/>
              </a:rPr>
              <a:t>: </a:t>
            </a:r>
            <a:r>
              <a:rPr lang="fr-CA" sz="1600">
                <a:latin typeface="Arial" charset="0"/>
                <a:cs typeface="Arial" charset="0"/>
              </a:rPr>
              <a:t>production des cellules sanguines; dans la </a:t>
            </a:r>
            <a:r>
              <a:rPr lang="fr-CA" sz="1600" u="sng">
                <a:latin typeface="Arial" charset="0"/>
                <a:cs typeface="Arial" charset="0"/>
              </a:rPr>
              <a:t>moelle osseuse rouge des os</a:t>
            </a:r>
          </a:p>
          <a:p>
            <a:pPr marL="182563" indent="-182563" eaLnBrk="1" hangingPunct="1">
              <a:buClr>
                <a:schemeClr val="tx1"/>
              </a:buClr>
              <a:buFontTx/>
              <a:buChar char="•"/>
            </a:pPr>
            <a:r>
              <a:rPr lang="fr-CA" sz="1600" b="1" i="1">
                <a:latin typeface="Arial" charset="0"/>
                <a:cs typeface="Arial" charset="0"/>
              </a:rPr>
              <a:t>Hémocytoblaste</a:t>
            </a:r>
            <a:r>
              <a:rPr lang="fr-CA" sz="1600" b="1">
                <a:latin typeface="Arial" charset="0"/>
                <a:cs typeface="Arial" charset="0"/>
              </a:rPr>
              <a:t>: </a:t>
            </a:r>
            <a:r>
              <a:rPr lang="fr-CA" sz="1600">
                <a:latin typeface="Arial" charset="0"/>
                <a:cs typeface="Arial" charset="0"/>
              </a:rPr>
              <a:t>cellule souche de </a:t>
            </a:r>
            <a:r>
              <a:rPr lang="fr-CA" sz="1600" u="sng">
                <a:latin typeface="Arial" charset="0"/>
                <a:cs typeface="Arial" charset="0"/>
              </a:rPr>
              <a:t>tous</a:t>
            </a:r>
            <a:r>
              <a:rPr lang="fr-CA" sz="1600">
                <a:latin typeface="Arial" charset="0"/>
                <a:cs typeface="Arial" charset="0"/>
              </a:rPr>
              <a:t> les éléments figurés (G.R., G.B., plaquettes)</a:t>
            </a:r>
            <a:endParaRPr lang="fr-CA" sz="1600" b="1" i="1">
              <a:latin typeface="Arial" charset="0"/>
              <a:cs typeface="Arial" charset="0"/>
            </a:endParaRPr>
          </a:p>
          <a:p>
            <a:pPr marL="182563" indent="-1825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fr-CA" sz="1600" b="1" i="1">
                <a:latin typeface="Arial" charset="0"/>
                <a:cs typeface="Arial" charset="0"/>
              </a:rPr>
              <a:t>Érythropoïèse</a:t>
            </a:r>
            <a:r>
              <a:rPr lang="fr-CA" sz="1600" b="1">
                <a:latin typeface="Arial" charset="0"/>
                <a:cs typeface="Arial" charset="0"/>
              </a:rPr>
              <a:t>: </a:t>
            </a:r>
            <a:r>
              <a:rPr lang="fr-CA" sz="1600">
                <a:latin typeface="Arial" charset="0"/>
                <a:cs typeface="Arial" charset="0"/>
              </a:rPr>
              <a:t>production des globules rouges</a:t>
            </a:r>
            <a:endParaRPr lang="fr-CA" sz="1600" u="sng">
              <a:latin typeface="Arial" charset="0"/>
              <a:cs typeface="Arial" charset="0"/>
            </a:endParaRPr>
          </a:p>
          <a:p>
            <a:pPr marL="182563" indent="-182563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b="1" u="sng">
                <a:latin typeface="Arial" charset="0"/>
                <a:cs typeface="Arial" charset="0"/>
              </a:rPr>
              <a:t>Étapes de l’érythropoïèse</a:t>
            </a:r>
            <a:r>
              <a:rPr lang="fr-CA" b="1">
                <a:latin typeface="Arial" charset="0"/>
                <a:cs typeface="Arial" charset="0"/>
              </a:rPr>
              <a:t>:</a:t>
            </a:r>
          </a:p>
          <a:p>
            <a:pPr marL="534988" lvl="1" indent="-173038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>
                <a:latin typeface="Arial" charset="0"/>
                <a:cs typeface="Arial" charset="0"/>
              </a:rPr>
              <a:t>Hémocytoblaste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</a:t>
            </a:r>
            <a:r>
              <a:rPr lang="fr-CA" sz="1600" i="1">
                <a:latin typeface="Arial" charset="0"/>
                <a:cs typeface="Arial" charset="0"/>
              </a:rPr>
              <a:t>cellule souche myéloïde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</a:t>
            </a:r>
            <a:r>
              <a:rPr lang="fr-CA" sz="1600" i="1">
                <a:latin typeface="Arial" charset="0"/>
                <a:cs typeface="Arial" charset="0"/>
              </a:rPr>
              <a:t> proérythroblaste</a:t>
            </a:r>
            <a:r>
              <a:rPr lang="fr-CA" sz="1600">
                <a:latin typeface="Arial" charset="0"/>
                <a:cs typeface="Arial" charset="0"/>
              </a:rPr>
              <a:t>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</a:t>
            </a:r>
            <a:r>
              <a:rPr lang="fr-CA" sz="1600" i="1">
                <a:latin typeface="Arial" charset="0"/>
                <a:cs typeface="Arial" charset="0"/>
              </a:rPr>
              <a:t>érythroblaste</a:t>
            </a:r>
          </a:p>
          <a:p>
            <a:pPr marL="534988" lvl="1" indent="-17303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>
                <a:latin typeface="Arial" charset="0"/>
                <a:cs typeface="Arial" charset="0"/>
              </a:rPr>
              <a:t>Érythroblaste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</a:t>
            </a:r>
            <a:r>
              <a:rPr lang="fr-CA" sz="1600" i="1">
                <a:latin typeface="Arial" charset="0"/>
                <a:cs typeface="Arial" charset="0"/>
              </a:rPr>
              <a:t>réticulocyte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.</a:t>
            </a:r>
            <a:endParaRPr lang="fr-CA" sz="1600" i="1">
              <a:latin typeface="Arial" charset="0"/>
              <a:cs typeface="Arial" charset="0"/>
            </a:endParaRPr>
          </a:p>
          <a:p>
            <a:pPr marL="534988" lvl="1" indent="-173038" eaLnBrk="1" hangingPunct="1"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fr-CA" sz="1600">
                <a:latin typeface="Arial" charset="0"/>
                <a:cs typeface="Arial" charset="0"/>
              </a:rPr>
              <a:t>	Cette étape consiste en trois phases principales, avec des cellules distinctes: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3" descr="17-06ErythrRegulat_U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" r="4195" b="5226"/>
          <a:stretch>
            <a:fillRect/>
          </a:stretch>
        </p:blipFill>
        <p:spPr bwMode="auto">
          <a:xfrm>
            <a:off x="1208088" y="2314575"/>
            <a:ext cx="7059612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8189913" y="6470650"/>
            <a:ext cx="858837" cy="295275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8000" tIns="36000" rIns="18000" bIns="360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>
                <a:solidFill>
                  <a:schemeClr val="accent2"/>
                </a:solidFill>
                <a:latin typeface="Arial" charset="0"/>
              </a:rPr>
              <a:t>Fig. 17.6</a:t>
            </a:r>
          </a:p>
        </p:txBody>
      </p:sp>
      <p:sp>
        <p:nvSpPr>
          <p:cNvPr id="9220" name="Text Box 14"/>
          <p:cNvSpPr txBox="1">
            <a:spLocks noChangeArrowheads="1"/>
          </p:cNvSpPr>
          <p:nvPr/>
        </p:nvSpPr>
        <p:spPr bwMode="auto">
          <a:xfrm>
            <a:off x="3352800" y="3209925"/>
            <a:ext cx="24701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8000" rIns="18000" bIns="18000" anchor="ctr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900" b="1">
                <a:latin typeface="Verdana" pitchFamily="34" charset="0"/>
              </a:rPr>
              <a:t>Concentration sanguine normale d’O</a:t>
            </a:r>
            <a:r>
              <a:rPr lang="fr-CA" sz="900" b="1" baseline="-10000">
                <a:latin typeface="Verdana" pitchFamily="34" charset="0"/>
              </a:rPr>
              <a:t>2</a:t>
            </a:r>
            <a:endParaRPr lang="fr-CA" sz="900" b="1">
              <a:latin typeface="Verdana" pitchFamily="34" charset="0"/>
            </a:endParaRPr>
          </a:p>
        </p:txBody>
      </p:sp>
      <p:sp>
        <p:nvSpPr>
          <p:cNvPr id="9221" name="Text Box 15"/>
          <p:cNvSpPr txBox="1">
            <a:spLocks noChangeArrowheads="1"/>
          </p:cNvSpPr>
          <p:nvPr/>
        </p:nvSpPr>
        <p:spPr bwMode="auto">
          <a:xfrm rot="1483276">
            <a:off x="2995613" y="2674938"/>
            <a:ext cx="992187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36000" bIns="360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900" b="1">
                <a:latin typeface="Verdana" pitchFamily="34" charset="0"/>
              </a:rPr>
              <a:t>Déséquilibre</a:t>
            </a:r>
          </a:p>
        </p:txBody>
      </p:sp>
      <p:sp>
        <p:nvSpPr>
          <p:cNvPr id="9222" name="Text Box 16"/>
          <p:cNvSpPr txBox="1">
            <a:spLocks noChangeArrowheads="1"/>
          </p:cNvSpPr>
          <p:nvPr/>
        </p:nvSpPr>
        <p:spPr bwMode="auto">
          <a:xfrm rot="1483276">
            <a:off x="5032375" y="3630613"/>
            <a:ext cx="992188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36000" bIns="360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900" b="1">
                <a:latin typeface="Verdana" pitchFamily="34" charset="0"/>
              </a:rPr>
              <a:t>Déséquilibre</a:t>
            </a:r>
          </a:p>
        </p:txBody>
      </p:sp>
      <p:sp>
        <p:nvSpPr>
          <p:cNvPr id="9223" name="Text Box 17"/>
          <p:cNvSpPr txBox="1">
            <a:spLocks noChangeArrowheads="1"/>
          </p:cNvSpPr>
          <p:nvPr/>
        </p:nvSpPr>
        <p:spPr bwMode="auto">
          <a:xfrm>
            <a:off x="6356350" y="3328988"/>
            <a:ext cx="1584325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20000"/>
              </a:spcAft>
            </a:pPr>
            <a:r>
              <a:rPr lang="fr-CA" sz="1000" b="1">
                <a:latin typeface="Verdana" pitchFamily="34" charset="0"/>
              </a:rPr>
              <a:t>Stimulus:</a:t>
            </a:r>
          </a:p>
          <a:p>
            <a:pPr>
              <a:spcAft>
                <a:spcPct val="20000"/>
              </a:spcAft>
            </a:pPr>
            <a:r>
              <a:rPr lang="fr-CA" sz="900" b="1">
                <a:latin typeface="Verdana" pitchFamily="34" charset="0"/>
              </a:rPr>
              <a:t>Hypoxémie (diminution de la concentration sanguine d’O</a:t>
            </a:r>
            <a:r>
              <a:rPr lang="fr-CA" sz="900" b="1" baseline="-10000">
                <a:latin typeface="Verdana" pitchFamily="34" charset="0"/>
              </a:rPr>
              <a:t>2</a:t>
            </a:r>
            <a:r>
              <a:rPr lang="fr-CA" sz="900" b="1">
                <a:latin typeface="Verdana" pitchFamily="34" charset="0"/>
              </a:rPr>
              <a:t>)</a:t>
            </a:r>
          </a:p>
        </p:txBody>
      </p:sp>
      <p:sp>
        <p:nvSpPr>
          <p:cNvPr id="9224" name="Text Box 18"/>
          <p:cNvSpPr txBox="1">
            <a:spLocks noChangeArrowheads="1"/>
          </p:cNvSpPr>
          <p:nvPr/>
        </p:nvSpPr>
        <p:spPr bwMode="auto">
          <a:xfrm>
            <a:off x="6523038" y="5624513"/>
            <a:ext cx="201295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6000" tIns="54000" rIns="126000" bIns="54000" anchor="ctr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20000"/>
              </a:spcAft>
            </a:pPr>
            <a:r>
              <a:rPr lang="fr-CA" sz="1000" b="1">
                <a:latin typeface="Verdana" pitchFamily="34" charset="0"/>
              </a:rPr>
              <a:t>Libération de l’hormone érythropoïétine par les reins (principalement)</a:t>
            </a:r>
          </a:p>
        </p:txBody>
      </p:sp>
      <p:sp>
        <p:nvSpPr>
          <p:cNvPr id="9225" name="Text Box 19"/>
          <p:cNvSpPr txBox="1">
            <a:spLocks noChangeArrowheads="1"/>
          </p:cNvSpPr>
          <p:nvPr/>
        </p:nvSpPr>
        <p:spPr bwMode="auto">
          <a:xfrm>
            <a:off x="4168775" y="4754563"/>
            <a:ext cx="22209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8000" rIns="0" bIns="180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20000"/>
              </a:spcAft>
            </a:pPr>
            <a:r>
              <a:rPr lang="fr-CA" sz="1000" b="1">
                <a:latin typeface="Verdana" pitchFamily="34" charset="0"/>
              </a:rPr>
              <a:t>Diminution de la concentration sanguine d’O</a:t>
            </a:r>
            <a:r>
              <a:rPr lang="fr-CA" sz="1000" b="1" baseline="-10000">
                <a:latin typeface="Verdana" pitchFamily="34" charset="0"/>
              </a:rPr>
              <a:t>2</a:t>
            </a:r>
            <a:endParaRPr lang="fr-CA" sz="1000" b="1">
              <a:latin typeface="Verdana" pitchFamily="34" charset="0"/>
            </a:endParaRPr>
          </a:p>
        </p:txBody>
      </p:sp>
      <p:sp>
        <p:nvSpPr>
          <p:cNvPr id="9226" name="Text Box 20"/>
          <p:cNvSpPr txBox="1">
            <a:spLocks noChangeArrowheads="1"/>
          </p:cNvSpPr>
          <p:nvPr/>
        </p:nvSpPr>
        <p:spPr bwMode="auto">
          <a:xfrm>
            <a:off x="3611563" y="5789613"/>
            <a:ext cx="1304925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54000" rIns="36000" bIns="54000" anchor="ctr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20000"/>
              </a:spcAft>
            </a:pPr>
            <a:r>
              <a:rPr lang="fr-CA" sz="1000" b="1">
                <a:latin typeface="Verdana" pitchFamily="34" charset="0"/>
              </a:rPr>
              <a:t>Stimulation de la moelle osseuse rouge par l’érythropoïétine</a:t>
            </a:r>
          </a:p>
        </p:txBody>
      </p:sp>
      <p:sp>
        <p:nvSpPr>
          <p:cNvPr id="9227" name="Text Box 21"/>
          <p:cNvSpPr txBox="1">
            <a:spLocks noChangeArrowheads="1"/>
          </p:cNvSpPr>
          <p:nvPr/>
        </p:nvSpPr>
        <p:spPr bwMode="auto">
          <a:xfrm>
            <a:off x="2217738" y="4019550"/>
            <a:ext cx="17208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8000" rIns="0" bIns="180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20000"/>
              </a:spcAft>
            </a:pPr>
            <a:r>
              <a:rPr lang="fr-CA" sz="1000" b="1">
                <a:latin typeface="Verdana" pitchFamily="34" charset="0"/>
              </a:rPr>
              <a:t>Augmentation de la concentration sanguine d’O</a:t>
            </a:r>
            <a:r>
              <a:rPr lang="fr-CA" sz="1000" b="1" baseline="-10000">
                <a:latin typeface="Verdana" pitchFamily="34" charset="0"/>
              </a:rPr>
              <a:t>2</a:t>
            </a:r>
            <a:endParaRPr lang="fr-CA" sz="1000" b="1">
              <a:latin typeface="Verdana" pitchFamily="34" charset="0"/>
            </a:endParaRPr>
          </a:p>
        </p:txBody>
      </p:sp>
      <p:sp>
        <p:nvSpPr>
          <p:cNvPr id="9228" name="Text Box 22"/>
          <p:cNvSpPr txBox="1">
            <a:spLocks noChangeArrowheads="1"/>
          </p:cNvSpPr>
          <p:nvPr/>
        </p:nvSpPr>
        <p:spPr bwMode="auto">
          <a:xfrm>
            <a:off x="769938" y="5794375"/>
            <a:ext cx="1303337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54000" rIns="36000" bIns="54000" anchor="ctr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20000"/>
              </a:spcAft>
            </a:pPr>
            <a:r>
              <a:rPr lang="fr-CA" sz="1000" b="1">
                <a:latin typeface="Verdana" pitchFamily="34" charset="0"/>
              </a:rPr>
              <a:t>Augmentation de l’érythropoïèse </a:t>
            </a:r>
            <a:r>
              <a:rPr lang="fr-CA" sz="1000" b="1">
                <a:latin typeface="Verdana" pitchFamily="34" charset="0"/>
                <a:sym typeface="Symbol" pitchFamily="18" charset="2"/>
              </a:rPr>
              <a:t> </a:t>
            </a:r>
            <a:r>
              <a:rPr lang="fr-CA" sz="1000" b="1">
                <a:latin typeface="Verdana" pitchFamily="34" charset="0"/>
              </a:rPr>
              <a:t>Augmentation du nombre d’érythrocytes</a:t>
            </a:r>
          </a:p>
        </p:txBody>
      </p:sp>
      <p:sp>
        <p:nvSpPr>
          <p:cNvPr id="9229" name="Rectangle 3"/>
          <p:cNvSpPr>
            <a:spLocks noChangeArrowheads="1"/>
          </p:cNvSpPr>
          <p:nvPr/>
        </p:nvSpPr>
        <p:spPr bwMode="auto">
          <a:xfrm>
            <a:off x="0" y="295275"/>
            <a:ext cx="9144000" cy="234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Aft>
                <a:spcPct val="10000"/>
              </a:spcAft>
              <a:buClr>
                <a:schemeClr val="tx1"/>
              </a:buClr>
            </a:pPr>
            <a:r>
              <a:rPr lang="fr-CA" sz="2400" b="1" dirty="0">
                <a:latin typeface="Arial" charset="0"/>
                <a:cs typeface="Arial" charset="0"/>
              </a:rPr>
              <a:t> 4. </a:t>
            </a:r>
            <a:r>
              <a:rPr lang="fr-CA" sz="2400" b="1" u="sng" dirty="0">
                <a:latin typeface="Arial" charset="0"/>
                <a:cs typeface="Arial" charset="0"/>
              </a:rPr>
              <a:t>RÉGULATION DE L’ÉRYTHROPOÏÈSE</a:t>
            </a:r>
            <a:endParaRPr lang="fr-CA" sz="2400" dirty="0">
              <a:latin typeface="Arial" charset="0"/>
              <a:cs typeface="Arial" charset="0"/>
            </a:endParaRPr>
          </a:p>
          <a:p>
            <a:pPr marL="520700" lvl="1" indent="-173038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Le nombre de G.R. dans le sang demeure remarquablement constant </a:t>
            </a:r>
            <a:r>
              <a:rPr lang="fr-CA" sz="1600" dirty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 dirty="0">
                <a:latin typeface="Arial" charset="0"/>
                <a:cs typeface="Arial" charset="0"/>
              </a:rPr>
              <a:t> équilibre entre leur production et leur destruction.</a:t>
            </a:r>
          </a:p>
          <a:p>
            <a:pPr marL="520700" lvl="1" indent="-173038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Si quantité insuffisante de G.R.: </a:t>
            </a:r>
            <a:r>
              <a:rPr lang="fr-CA" sz="1600" i="1" dirty="0">
                <a:latin typeface="Arial" charset="0"/>
                <a:cs typeface="Arial" charset="0"/>
              </a:rPr>
              <a:t>hypoxémie</a:t>
            </a:r>
            <a:r>
              <a:rPr lang="fr-CA" sz="1600" dirty="0">
                <a:latin typeface="Arial" charset="0"/>
                <a:cs typeface="Arial" charset="0"/>
              </a:rPr>
              <a:t> (manque d’O</a:t>
            </a:r>
            <a:r>
              <a:rPr lang="fr-CA" sz="1600" baseline="-10000" dirty="0">
                <a:latin typeface="Arial" charset="0"/>
                <a:cs typeface="Arial" charset="0"/>
              </a:rPr>
              <a:t>2</a:t>
            </a:r>
            <a:r>
              <a:rPr lang="fr-CA" sz="1600" dirty="0">
                <a:latin typeface="Arial" charset="0"/>
                <a:cs typeface="Arial" charset="0"/>
              </a:rPr>
              <a:t>); </a:t>
            </a:r>
          </a:p>
          <a:p>
            <a:pPr marL="520700" lvl="1" indent="-173038" eaLnBrk="1" hangingPunct="1">
              <a:spcAft>
                <a:spcPct val="10000"/>
              </a:spcAft>
              <a:buClr>
                <a:schemeClr val="tx1"/>
              </a:buClr>
            </a:pPr>
            <a:r>
              <a:rPr lang="fr-CA" sz="1600" dirty="0">
                <a:latin typeface="Arial" charset="0"/>
                <a:cs typeface="Arial" charset="0"/>
              </a:rPr>
              <a:t>	Si trop de G.R: le sang devient très visqueux </a:t>
            </a:r>
            <a:r>
              <a:rPr lang="fr-CA" sz="1600" dirty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 dirty="0">
                <a:latin typeface="Arial" charset="0"/>
                <a:cs typeface="Arial" charset="0"/>
              </a:rPr>
              <a:t> mauvaise circulation.</a:t>
            </a:r>
          </a:p>
          <a:p>
            <a:pPr marL="520700" lvl="1" indent="-173038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Le contrôle de l’érythropoïèse se fait par l’entremise d’une hormone: l’</a:t>
            </a:r>
            <a:r>
              <a:rPr lang="fr-CA" sz="1600" b="1" i="1" dirty="0">
                <a:latin typeface="Arial" charset="0"/>
                <a:cs typeface="Arial" charset="0"/>
              </a:rPr>
              <a:t>érythropoïétine</a:t>
            </a:r>
            <a:r>
              <a:rPr lang="fr-CA" sz="1600" i="1" dirty="0">
                <a:latin typeface="Arial" charset="0"/>
                <a:cs typeface="Arial" charset="0"/>
              </a:rPr>
              <a:t> </a:t>
            </a:r>
            <a:r>
              <a:rPr lang="fr-CA" sz="1600" dirty="0">
                <a:latin typeface="Arial" charset="0"/>
                <a:cs typeface="Arial" charset="0"/>
              </a:rPr>
              <a:t>(</a:t>
            </a:r>
            <a:r>
              <a:rPr lang="fr-CA" sz="1600" i="1" dirty="0">
                <a:latin typeface="Arial" charset="0"/>
                <a:cs typeface="Arial" charset="0"/>
              </a:rPr>
              <a:t>EPO</a:t>
            </a:r>
            <a:r>
              <a:rPr lang="fr-CA" sz="1600" dirty="0">
                <a:latin typeface="Arial" charset="0"/>
                <a:cs typeface="Arial" charset="0"/>
              </a:rPr>
              <a:t>)</a:t>
            </a:r>
            <a:r>
              <a:rPr lang="fr-CA" sz="1600" i="1" dirty="0">
                <a:latin typeface="Arial" charset="0"/>
                <a:cs typeface="Arial" charset="0"/>
              </a:rPr>
              <a:t>.</a:t>
            </a:r>
          </a:p>
          <a:p>
            <a:pPr marL="520700" lvl="1" indent="-173038" eaLnBrk="1" hangingPunct="1">
              <a:spcAft>
                <a:spcPct val="10000"/>
              </a:spcAft>
              <a:buClr>
                <a:schemeClr val="tx1"/>
              </a:buClr>
            </a:pPr>
            <a:r>
              <a:rPr lang="fr-CA" sz="1600" dirty="0">
                <a:latin typeface="Arial" charset="0"/>
                <a:cs typeface="Arial" charset="0"/>
                <a:sym typeface="Symbol" pitchFamily="18" charset="2"/>
              </a:rPr>
              <a:t>	</a:t>
            </a:r>
            <a:r>
              <a:rPr lang="fr-CA" sz="1600" dirty="0">
                <a:latin typeface="Arial" charset="0"/>
                <a:cs typeface="Arial" charset="0"/>
              </a:rPr>
              <a:t> Hypoxémie </a:t>
            </a:r>
            <a:r>
              <a:rPr lang="fr-CA" sz="1600" dirty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 dirty="0">
                <a:latin typeface="Arial" charset="0"/>
                <a:cs typeface="Arial" charset="0"/>
              </a:rPr>
              <a:t> reins </a:t>
            </a:r>
            <a:r>
              <a:rPr lang="fr-CA" sz="1600" dirty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 dirty="0">
                <a:latin typeface="Arial" charset="0"/>
                <a:cs typeface="Arial" charset="0"/>
              </a:rPr>
              <a:t> EPO </a:t>
            </a:r>
            <a:r>
              <a:rPr lang="fr-CA" sz="1600" dirty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 dirty="0">
                <a:latin typeface="Arial" charset="0"/>
                <a:cs typeface="Arial" charset="0"/>
              </a:rPr>
              <a:t> </a:t>
            </a:r>
            <a:r>
              <a:rPr lang="fr-CA" sz="1600" dirty="0">
                <a:latin typeface="Arial" charset="0"/>
                <a:cs typeface="Arial" charset="0"/>
                <a:sym typeface="Symbol" pitchFamily="18" charset="2"/>
              </a:rPr>
              <a:t></a:t>
            </a:r>
            <a:r>
              <a:rPr lang="fr-CA" sz="1600" dirty="0">
                <a:latin typeface="Arial" charset="0"/>
                <a:cs typeface="Arial" charset="0"/>
              </a:rPr>
              <a:t> érythropoïèse dans la moelle osseuse rouge</a:t>
            </a:r>
          </a:p>
          <a:p>
            <a:pPr marL="520700" lvl="1" indent="-173038" eaLnBrk="1" hangingPunct="1">
              <a:spcAft>
                <a:spcPct val="10000"/>
              </a:spcAft>
              <a:buClr>
                <a:schemeClr val="tx1"/>
              </a:buClr>
            </a:pPr>
            <a:r>
              <a:rPr lang="fr-CA" sz="1600" dirty="0">
                <a:latin typeface="Arial" charset="0"/>
                <a:cs typeface="Arial" charset="0"/>
              </a:rPr>
              <a:t>	</a:t>
            </a:r>
            <a:r>
              <a:rPr lang="fr-CA" sz="1600" dirty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 dirty="0">
                <a:latin typeface="Arial" charset="0"/>
                <a:cs typeface="Arial" charset="0"/>
              </a:rPr>
              <a:t> </a:t>
            </a:r>
            <a:r>
              <a:rPr lang="fr-CA" sz="1600" dirty="0">
                <a:latin typeface="Arial" charset="0"/>
                <a:cs typeface="Arial" charset="0"/>
                <a:sym typeface="Symbol" pitchFamily="18" charset="2"/>
              </a:rPr>
              <a:t></a:t>
            </a:r>
            <a:r>
              <a:rPr lang="fr-CA" sz="1600" dirty="0">
                <a:latin typeface="Arial" charset="0"/>
                <a:cs typeface="Arial" charset="0"/>
              </a:rPr>
              <a:t> hématocrite.</a:t>
            </a:r>
            <a:r>
              <a:rPr lang="fr-FR" sz="1600" dirty="0">
                <a:latin typeface="Arial" charset="0"/>
                <a:cs typeface="Arial" charset="0"/>
              </a:rPr>
              <a:t> </a:t>
            </a:r>
            <a:endParaRPr lang="en-CA" sz="15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304800" y="427038"/>
            <a:ext cx="8551863" cy="518795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  <a:tabLst>
                <a:tab pos="0" algn="l"/>
              </a:tabLst>
            </a:pPr>
            <a:r>
              <a:rPr lang="en-CA" b="1" i="1">
                <a:latin typeface="Arial" charset="0"/>
                <a:cs typeface="Arial" charset="0"/>
              </a:rPr>
              <a:t> </a:t>
            </a:r>
            <a:r>
              <a:rPr lang="fr-CA" sz="2000" b="1" i="1">
                <a:latin typeface="Arial" charset="0"/>
                <a:cs typeface="Arial" charset="0"/>
              </a:rPr>
              <a:t>Érythropoïétine </a:t>
            </a:r>
            <a:r>
              <a:rPr lang="fr-CA" sz="2000" b="1">
                <a:latin typeface="Arial" charset="0"/>
                <a:cs typeface="Arial" charset="0"/>
              </a:rPr>
              <a:t>(</a:t>
            </a:r>
            <a:r>
              <a:rPr lang="fr-CA" sz="2000" b="1" i="1">
                <a:latin typeface="Arial" charset="0"/>
                <a:cs typeface="Arial" charset="0"/>
              </a:rPr>
              <a:t>EPO</a:t>
            </a:r>
            <a:r>
              <a:rPr lang="fr-CA" sz="2000" b="1">
                <a:latin typeface="Arial" charset="0"/>
                <a:cs typeface="Arial" charset="0"/>
              </a:rPr>
              <a:t>):</a:t>
            </a:r>
          </a:p>
          <a:p>
            <a:pPr marL="361950" lvl="1" indent="-182563" eaLnBrk="1" hangingPunct="1">
              <a:spcAft>
                <a:spcPct val="50000"/>
              </a:spcAft>
              <a:buClr>
                <a:schemeClr val="tx1"/>
              </a:buClr>
              <a:buFont typeface="Arial" charset="0"/>
              <a:buChar char="−"/>
              <a:tabLst>
                <a:tab pos="0" algn="l"/>
              </a:tabLst>
            </a:pPr>
            <a:r>
              <a:rPr lang="fr-CA" sz="1600">
                <a:latin typeface="Arial" charset="0"/>
                <a:cs typeface="Arial" charset="0"/>
              </a:rPr>
              <a:t>Glycoprotéine produite principalement (&gt;90%) par les reins (le reste par le foie)</a:t>
            </a:r>
          </a:p>
          <a:p>
            <a:pPr marL="361950" lvl="1" indent="-182563" eaLnBrk="1" hangingPunct="1">
              <a:spcAft>
                <a:spcPct val="10000"/>
              </a:spcAft>
              <a:buClr>
                <a:schemeClr val="tx1"/>
              </a:buClr>
              <a:buFont typeface="Arial" charset="0"/>
              <a:buChar char="−"/>
              <a:tabLst>
                <a:tab pos="0" algn="l"/>
              </a:tabLst>
            </a:pPr>
            <a:r>
              <a:rPr lang="fr-CA" sz="1600">
                <a:latin typeface="Arial" charset="0"/>
                <a:cs typeface="Arial" charset="0"/>
              </a:rPr>
              <a:t>Stimulus de la production de l’EPO: </a:t>
            </a:r>
            <a:r>
              <a:rPr lang="fr-CA" sz="1600" u="sng">
                <a:latin typeface="Arial" charset="0"/>
                <a:cs typeface="Arial" charset="0"/>
              </a:rPr>
              <a:t>hypoxémie</a:t>
            </a:r>
            <a:r>
              <a:rPr lang="fr-CA" sz="1600">
                <a:latin typeface="Arial" charset="0"/>
                <a:cs typeface="Arial" charset="0"/>
              </a:rPr>
              <a:t>, qui peut être causée par:</a:t>
            </a:r>
          </a:p>
          <a:p>
            <a:pPr marL="723900" lvl="2" indent="-182563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  <a:tabLst>
                <a:tab pos="0" algn="l"/>
              </a:tabLst>
            </a:pPr>
            <a:r>
              <a:rPr lang="fr-CA" sz="1600">
                <a:latin typeface="Arial" charset="0"/>
                <a:cs typeface="Arial" charset="0"/>
              </a:rPr>
              <a:t>Diminution du taux de G.R. (ex.: suite à une hémorragie)</a:t>
            </a:r>
          </a:p>
          <a:p>
            <a:pPr marL="723900" lvl="2" indent="-182563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  <a:tabLst>
                <a:tab pos="0" algn="l"/>
              </a:tabLst>
            </a:pPr>
            <a:r>
              <a:rPr lang="fr-CA" sz="1600">
                <a:latin typeface="Arial" charset="0"/>
                <a:cs typeface="Arial" charset="0"/>
              </a:rPr>
              <a:t>Diminution de l’accès à de l’O</a:t>
            </a:r>
            <a:r>
              <a:rPr lang="fr-CA" sz="1600" baseline="-25000">
                <a:latin typeface="Arial" charset="0"/>
                <a:cs typeface="Arial" charset="0"/>
              </a:rPr>
              <a:t>2</a:t>
            </a:r>
            <a:r>
              <a:rPr lang="fr-CA" sz="1600">
                <a:latin typeface="Arial" charset="0"/>
                <a:cs typeface="Arial" charset="0"/>
              </a:rPr>
              <a:t> (ex.: en haute altitude, suite à des maladies pulmonaires) </a:t>
            </a:r>
          </a:p>
          <a:p>
            <a:pPr marL="723900" lvl="2" indent="-182563" eaLnBrk="1" hangingPunct="1">
              <a:spcAft>
                <a:spcPct val="5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  <a:tabLst>
                <a:tab pos="0" algn="l"/>
              </a:tabLst>
            </a:pPr>
            <a:r>
              <a:rPr lang="fr-CA" sz="1600">
                <a:latin typeface="Arial" charset="0"/>
                <a:cs typeface="Arial" charset="0"/>
              </a:rPr>
              <a:t>Augmentation de la demande en O</a:t>
            </a:r>
            <a:r>
              <a:rPr lang="fr-CA" sz="1600" baseline="-25000">
                <a:latin typeface="Arial" charset="0"/>
                <a:cs typeface="Arial" charset="0"/>
              </a:rPr>
              <a:t>2</a:t>
            </a:r>
            <a:r>
              <a:rPr lang="fr-CA" sz="1600">
                <a:latin typeface="Arial" charset="0"/>
                <a:cs typeface="Arial" charset="0"/>
              </a:rPr>
              <a:t> par les tissus (ex. exercices aérobiques répétés).</a:t>
            </a:r>
          </a:p>
          <a:p>
            <a:pPr marL="361950" lvl="1" indent="-182563" eaLnBrk="1" hangingPunct="1">
              <a:spcAft>
                <a:spcPct val="50000"/>
              </a:spcAft>
              <a:buClr>
                <a:schemeClr val="tx1"/>
              </a:buClr>
              <a:buFont typeface="Arial" charset="0"/>
              <a:buChar char="−"/>
              <a:tabLst>
                <a:tab pos="0" algn="l"/>
              </a:tabLst>
            </a:pPr>
            <a:r>
              <a:rPr lang="fr-CA" sz="1600">
                <a:latin typeface="Arial" charset="0"/>
                <a:cs typeface="Arial" charset="0"/>
              </a:rPr>
              <a:t>Inversement, un excès du taux d’érythrocytes causerait une diminution de la production d’EPO.</a:t>
            </a:r>
          </a:p>
          <a:p>
            <a:pPr marL="361950" lvl="1" indent="-182563" eaLnBrk="1" hangingPunct="1">
              <a:spcAft>
                <a:spcPct val="10000"/>
              </a:spcAft>
              <a:buClr>
                <a:schemeClr val="tx1"/>
              </a:buClr>
              <a:buFont typeface="Arial" charset="0"/>
              <a:buChar char="−"/>
              <a:tabLst>
                <a:tab pos="0" algn="l"/>
              </a:tabLst>
            </a:pPr>
            <a:r>
              <a:rPr lang="fr-CA" sz="1600">
                <a:latin typeface="Arial" charset="0"/>
                <a:cs typeface="Arial" charset="0"/>
              </a:rPr>
              <a:t>Mécanismes d’action de l’EPO:</a:t>
            </a:r>
          </a:p>
          <a:p>
            <a:pPr marL="723900" lvl="2" indent="-182563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  <a:tabLst>
                <a:tab pos="0" algn="l"/>
              </a:tabLst>
            </a:pPr>
            <a:r>
              <a:rPr lang="fr-CA" sz="1600">
                <a:latin typeface="Arial" charset="0"/>
                <a:cs typeface="Arial" charset="0"/>
              </a:rPr>
              <a:t>Se lie à  des récepteurs sur les précurseurs des érythrocytes (proérythroblastes, érythroblastes)</a:t>
            </a:r>
          </a:p>
          <a:p>
            <a:pPr marL="723900" lvl="2" indent="-182563" eaLnBrk="1" hangingPunct="1">
              <a:spcAft>
                <a:spcPct val="25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  <a:tabLst>
                <a:tab pos="0" algn="l"/>
              </a:tabLst>
            </a:pPr>
            <a:r>
              <a:rPr lang="fr-CA" sz="1600">
                <a:latin typeface="Arial" charset="0"/>
                <a:cs typeface="Arial" charset="0"/>
              </a:rPr>
              <a:t>Cette interaction EPO-récepteur entraîne une accélération de la différentiation et multiplication des cellules,  de la synthèse de l’hémoglobine, de la formation des réticulocytes.</a:t>
            </a:r>
          </a:p>
          <a:p>
            <a:pPr marL="723900" lvl="2" indent="-182563" eaLnBrk="1" hangingPunct="1">
              <a:spcAft>
                <a:spcPct val="25000"/>
              </a:spcAft>
              <a:buClr>
                <a:schemeClr val="tx1"/>
              </a:buClr>
              <a:tabLst>
                <a:tab pos="0" algn="l"/>
              </a:tabLst>
            </a:pP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	</a:t>
            </a:r>
            <a:r>
              <a:rPr lang="fr-CA" sz="1600">
                <a:latin typeface="Arial" charset="0"/>
                <a:cs typeface="Arial" charset="0"/>
              </a:rPr>
              <a:t> L’EPO peut diminuer de moitié la durée de l’érythropoïèse (de 5-7 jours à seulement 3 jours).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228600" y="982663"/>
            <a:ext cx="3760788" cy="3133725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168275" indent="-168275" eaLnBrk="1" hangingPunct="1">
              <a:spcAft>
                <a:spcPct val="10000"/>
              </a:spcAft>
              <a:buClr>
                <a:schemeClr val="tx1"/>
              </a:buClr>
              <a:buSzPct val="85000"/>
              <a:buFont typeface="Symbol" pitchFamily="18" charset="2"/>
              <a:buChar char="-"/>
            </a:pPr>
            <a:r>
              <a:rPr lang="fr-CA" sz="1700">
                <a:latin typeface="Arial" charset="0"/>
                <a:cs typeface="Arial" charset="0"/>
              </a:rPr>
              <a:t>Durée de vie des G.R.: </a:t>
            </a:r>
            <a:r>
              <a:rPr lang="fr-CA" sz="1700">
                <a:latin typeface="Arial" charset="0"/>
                <a:cs typeface="Arial" charset="0"/>
                <a:sym typeface="Symbol" pitchFamily="18" charset="2"/>
              </a:rPr>
              <a:t></a:t>
            </a:r>
            <a:r>
              <a:rPr lang="fr-CA" sz="1700">
                <a:latin typeface="Arial" charset="0"/>
                <a:cs typeface="Arial" charset="0"/>
              </a:rPr>
              <a:t> 120 jours.</a:t>
            </a:r>
          </a:p>
          <a:p>
            <a:pPr marL="455613" lvl="1" indent="-173038" eaLnBrk="1" hangingPunct="1">
              <a:spcAft>
                <a:spcPct val="50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</a:pPr>
            <a:r>
              <a:rPr lang="fr-CA" sz="1600">
                <a:latin typeface="Arial" charset="0"/>
                <a:cs typeface="Arial" charset="0"/>
              </a:rPr>
              <a:t>Limitée parce que les G.R. ne peuvent pas synthétiser de nouvelles protéines.</a:t>
            </a:r>
          </a:p>
          <a:p>
            <a:pPr marL="168275" indent="-168275" eaLnBrk="1" hangingPunct="1">
              <a:buClr>
                <a:schemeClr val="tx1"/>
              </a:buClr>
              <a:buSzPct val="85000"/>
              <a:buFont typeface="Symbol" pitchFamily="18" charset="2"/>
              <a:buChar char="-"/>
            </a:pPr>
            <a:r>
              <a:rPr lang="fr-CA" sz="1700">
                <a:latin typeface="Arial" charset="0"/>
                <a:cs typeface="Arial" charset="0"/>
              </a:rPr>
              <a:t>Les vieux érythrocytes non fonctionnels sont reconnus et détruits par les macrophagocytes présents dans:</a:t>
            </a:r>
          </a:p>
          <a:p>
            <a:pPr marL="455613" lvl="1" indent="-173038" eaLnBrk="1" hangingPunct="1">
              <a:buClr>
                <a:schemeClr val="tx1"/>
              </a:buClr>
              <a:buSzPct val="80000"/>
              <a:buFont typeface="Wingdings" pitchFamily="2" charset="2"/>
              <a:buChar char="§"/>
            </a:pPr>
            <a:r>
              <a:rPr lang="fr-CA" sz="1700">
                <a:latin typeface="Arial" charset="0"/>
                <a:cs typeface="Arial" charset="0"/>
              </a:rPr>
              <a:t>Rate</a:t>
            </a:r>
          </a:p>
          <a:p>
            <a:pPr marL="455613" lvl="1" indent="-173038" eaLnBrk="1" hangingPunct="1">
              <a:buClr>
                <a:schemeClr val="tx1"/>
              </a:buClr>
              <a:buSzPct val="80000"/>
              <a:buFont typeface="Wingdings" pitchFamily="2" charset="2"/>
              <a:buChar char="§"/>
            </a:pPr>
            <a:r>
              <a:rPr lang="fr-CA" sz="1700">
                <a:latin typeface="Arial" charset="0"/>
                <a:cs typeface="Arial" charset="0"/>
              </a:rPr>
              <a:t>Foie</a:t>
            </a:r>
          </a:p>
          <a:p>
            <a:pPr marL="455613" lvl="1" indent="-173038" eaLnBrk="1" hangingPunct="1">
              <a:buClr>
                <a:schemeClr val="tx1"/>
              </a:buClr>
              <a:buSzPct val="80000"/>
              <a:buFont typeface="Wingdings" pitchFamily="2" charset="2"/>
              <a:buChar char="§"/>
            </a:pPr>
            <a:r>
              <a:rPr lang="fr-CA" sz="1700">
                <a:latin typeface="Arial" charset="0"/>
                <a:cs typeface="Arial" charset="0"/>
              </a:rPr>
              <a:t>Moelle osseuse rouge</a:t>
            </a:r>
          </a:p>
        </p:txBody>
      </p:sp>
      <p:sp>
        <p:nvSpPr>
          <p:cNvPr id="11267" name="Rectangle 8"/>
          <p:cNvSpPr>
            <a:spLocks noChangeArrowheads="1"/>
          </p:cNvSpPr>
          <p:nvPr/>
        </p:nvSpPr>
        <p:spPr bwMode="auto">
          <a:xfrm>
            <a:off x="187325" y="4852988"/>
            <a:ext cx="8070850" cy="1903412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b="1">
                <a:latin typeface="Arial" charset="0"/>
                <a:cs typeface="Arial" charset="0"/>
              </a:rPr>
              <a:t>  Besoins nutritionnels pour l’érythropoïèse:</a:t>
            </a:r>
          </a:p>
          <a:p>
            <a:pPr marL="352425" lvl="1" indent="-173038" eaLnBrk="1" hangingPunct="1">
              <a:spcAft>
                <a:spcPct val="20000"/>
              </a:spcAft>
              <a:buClr>
                <a:schemeClr val="tx1"/>
              </a:buClr>
              <a:buSzPct val="85000"/>
              <a:buFont typeface="Symbol" pitchFamily="18" charset="2"/>
              <a:buChar char="-"/>
            </a:pPr>
            <a:r>
              <a:rPr lang="fr-CA" sz="1700">
                <a:latin typeface="Arial" charset="0"/>
                <a:cs typeface="Arial" charset="0"/>
              </a:rPr>
              <a:t>Les érythrocytes sont parmi les cellules ayant le plus haut taux de production.</a:t>
            </a:r>
          </a:p>
          <a:p>
            <a:pPr marL="352425" lvl="1" indent="-173038" eaLnBrk="1" hangingPunct="1">
              <a:buClr>
                <a:schemeClr val="tx1"/>
              </a:buClr>
              <a:buSzPct val="85000"/>
              <a:buFont typeface="Symbol" pitchFamily="18" charset="2"/>
              <a:buChar char="-"/>
            </a:pPr>
            <a:r>
              <a:rPr lang="fr-CA" sz="1700">
                <a:latin typeface="Arial" charset="0"/>
                <a:cs typeface="Arial" charset="0"/>
              </a:rPr>
              <a:t>Matériaux nécessaires à leur production comprennent:</a:t>
            </a:r>
          </a:p>
          <a:p>
            <a:pPr marL="719138" lvl="2" indent="-187325" eaLnBrk="1" hangingPunct="1">
              <a:buClr>
                <a:schemeClr val="tx1"/>
              </a:buClr>
              <a:buFontTx/>
              <a:buChar char="•"/>
            </a:pPr>
            <a:r>
              <a:rPr lang="fr-CA" sz="1600">
                <a:latin typeface="Arial" charset="0"/>
                <a:cs typeface="Arial" charset="0"/>
              </a:rPr>
              <a:t>Acides aminés, lipides, glucides</a:t>
            </a:r>
          </a:p>
          <a:p>
            <a:pPr marL="719138" lvl="2" indent="-187325" eaLnBrk="1" hangingPunct="1">
              <a:buClr>
                <a:schemeClr val="tx1"/>
              </a:buClr>
              <a:buFontTx/>
              <a:buChar char="•"/>
            </a:pPr>
            <a:r>
              <a:rPr lang="fr-CA" sz="1600">
                <a:latin typeface="Arial" charset="0"/>
                <a:cs typeface="Arial" charset="0"/>
              </a:rPr>
              <a:t>Fer</a:t>
            </a:r>
          </a:p>
          <a:p>
            <a:pPr marL="719138" lvl="2" indent="-187325" eaLnBrk="1" hangingPunct="1">
              <a:buClr>
                <a:schemeClr val="tx1"/>
              </a:buClr>
              <a:buFontTx/>
              <a:buChar char="•"/>
            </a:pPr>
            <a:r>
              <a:rPr lang="fr-CA" sz="1600">
                <a:latin typeface="Arial" charset="0"/>
                <a:cs typeface="Arial" charset="0"/>
              </a:rPr>
              <a:t>Vitamines, en particulier B</a:t>
            </a:r>
            <a:r>
              <a:rPr lang="fr-CA" sz="1600" baseline="-25000">
                <a:latin typeface="Arial" charset="0"/>
                <a:cs typeface="Arial" charset="0"/>
              </a:rPr>
              <a:t>12</a:t>
            </a:r>
            <a:r>
              <a:rPr lang="fr-CA" sz="1600">
                <a:latin typeface="Arial" charset="0"/>
                <a:cs typeface="Arial" charset="0"/>
              </a:rPr>
              <a:t> et acide folique (folate)</a:t>
            </a:r>
          </a:p>
          <a:p>
            <a:pPr marL="719138" lvl="2" indent="-187325" eaLnBrk="1" hangingPunct="1">
              <a:buClr>
                <a:schemeClr val="tx1"/>
              </a:buClr>
            </a:pP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	</a:t>
            </a:r>
            <a:r>
              <a:rPr lang="fr-CA" sz="1600">
                <a:latin typeface="Arial" charset="0"/>
                <a:cs typeface="Arial" charset="0"/>
              </a:rPr>
              <a:t> requis pour la synthèse d’ADN et donc pour la multiplication cellulaire </a:t>
            </a:r>
          </a:p>
        </p:txBody>
      </p:sp>
      <p:pic>
        <p:nvPicPr>
          <p:cNvPr id="1126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5"/>
          <a:stretch>
            <a:fillRect/>
          </a:stretch>
        </p:blipFill>
        <p:spPr bwMode="auto">
          <a:xfrm>
            <a:off x="4351338" y="581025"/>
            <a:ext cx="4532312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4"/>
          <p:cNvSpPr txBox="1">
            <a:spLocks noChangeArrowheads="1"/>
          </p:cNvSpPr>
          <p:nvPr/>
        </p:nvSpPr>
        <p:spPr bwMode="auto">
          <a:xfrm>
            <a:off x="7985125" y="436563"/>
            <a:ext cx="919163" cy="311150"/>
          </a:xfrm>
          <a:prstGeom prst="rect">
            <a:avLst/>
          </a:prstGeom>
          <a:noFill/>
          <a:ln w="635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>
                <a:solidFill>
                  <a:schemeClr val="accent2"/>
                </a:solidFill>
                <a:latin typeface="Arial" charset="0"/>
              </a:rPr>
              <a:t>Fig. 17.7</a:t>
            </a:r>
          </a:p>
        </p:txBody>
      </p:sp>
      <p:sp>
        <p:nvSpPr>
          <p:cNvPr id="11270" name="Rectangle 11"/>
          <p:cNvSpPr>
            <a:spLocks noChangeArrowheads="1"/>
          </p:cNvSpPr>
          <p:nvPr/>
        </p:nvSpPr>
        <p:spPr bwMode="auto">
          <a:xfrm>
            <a:off x="157163" y="298450"/>
            <a:ext cx="8986837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92113" indent="-392113" eaLnBrk="1" hangingPunct="1">
              <a:lnSpc>
                <a:spcPct val="90000"/>
              </a:lnSpc>
              <a:buClr>
                <a:srgbClr val="0989C9"/>
              </a:buClr>
              <a:buSzPct val="60000"/>
              <a:buFont typeface="Wingdings" pitchFamily="2" charset="2"/>
              <a:buNone/>
            </a:pPr>
            <a:r>
              <a:rPr lang="en-CA" sz="2400" b="1">
                <a:latin typeface="Arial" charset="0"/>
                <a:cs typeface="Arial" charset="0"/>
              </a:rPr>
              <a:t>5.	</a:t>
            </a:r>
            <a:r>
              <a:rPr lang="en-CA" sz="2400" b="1" u="sng">
                <a:latin typeface="Arial" charset="0"/>
                <a:cs typeface="Arial" charset="0"/>
              </a:rPr>
              <a:t>CYCLE DE VIE DES ÉRYTHROCYTES</a:t>
            </a:r>
            <a:endParaRPr lang="en-CA" sz="2400" u="sng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234950" y="487363"/>
            <a:ext cx="4545013" cy="5924550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179388" indent="-179388" eaLnBrk="1" hangingPunct="1">
              <a:buClr>
                <a:schemeClr val="tx1"/>
              </a:buClr>
              <a:buFontTx/>
              <a:buChar char="•"/>
            </a:pPr>
            <a:r>
              <a:rPr lang="fr-CA" b="1">
                <a:latin typeface="Arial" charset="0"/>
                <a:cs typeface="Arial" charset="0"/>
              </a:rPr>
              <a:t>Destinée et recyclage des composantes de l’hémoglobine:</a:t>
            </a:r>
          </a:p>
          <a:p>
            <a:pPr marL="533400" lvl="1" indent="-174625" eaLnBrk="1" hangingPunct="1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700">
                <a:latin typeface="Arial" charset="0"/>
                <a:cs typeface="Arial" charset="0"/>
              </a:rPr>
              <a:t>Hémoglobine </a:t>
            </a:r>
            <a:r>
              <a:rPr lang="fr-CA" sz="17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700">
                <a:latin typeface="Arial" charset="0"/>
                <a:cs typeface="Arial" charset="0"/>
              </a:rPr>
              <a:t> globine + hème</a:t>
            </a:r>
          </a:p>
          <a:p>
            <a:pPr marL="533400" lvl="1" indent="-174625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700">
                <a:latin typeface="Arial" charset="0"/>
                <a:cs typeface="Arial" charset="0"/>
              </a:rPr>
              <a:t>Globine </a:t>
            </a:r>
            <a:r>
              <a:rPr lang="fr-CA" sz="17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700">
                <a:latin typeface="Arial" charset="0"/>
                <a:cs typeface="Arial" charset="0"/>
              </a:rPr>
              <a:t> acides aminés </a:t>
            </a:r>
            <a:r>
              <a:rPr lang="fr-CA" sz="17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700">
                <a:latin typeface="Arial" charset="0"/>
                <a:cs typeface="Arial" charset="0"/>
              </a:rPr>
              <a:t> dans la circulation</a:t>
            </a:r>
          </a:p>
          <a:p>
            <a:pPr marL="533400" lvl="1" indent="-174625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700">
                <a:latin typeface="Arial" charset="0"/>
                <a:cs typeface="Arial" charset="0"/>
              </a:rPr>
              <a:t>Hème </a:t>
            </a:r>
            <a:r>
              <a:rPr lang="fr-CA" sz="17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700">
                <a:latin typeface="Arial" charset="0"/>
                <a:cs typeface="Arial" charset="0"/>
              </a:rPr>
              <a:t> bilirubine + Fe</a:t>
            </a:r>
            <a:r>
              <a:rPr lang="fr-CA" sz="1700" baseline="30000">
                <a:latin typeface="Arial" charset="0"/>
                <a:cs typeface="Arial" charset="0"/>
              </a:rPr>
              <a:t>2+</a:t>
            </a:r>
          </a:p>
          <a:p>
            <a:pPr marL="533400" lvl="1" indent="-174625" eaLnBrk="1" hangingPunct="1">
              <a:buClr>
                <a:schemeClr val="tx1"/>
              </a:buClr>
              <a:buFontTx/>
              <a:buChar char="•"/>
            </a:pPr>
            <a:r>
              <a:rPr lang="fr-CA" sz="1700">
                <a:latin typeface="Arial" charset="0"/>
                <a:cs typeface="Arial" charset="0"/>
              </a:rPr>
              <a:t>La bilirubine est un pigment jaune libéré dans la circulation par les macrophagocytes</a:t>
            </a:r>
          </a:p>
          <a:p>
            <a:pPr marL="969963" lvl="2" indent="-257175" eaLnBrk="1" hangingPunct="1">
              <a:buClr>
                <a:schemeClr val="tx1"/>
              </a:buClr>
              <a:buFont typeface="Symbol" pitchFamily="18" charset="2"/>
              <a:buChar char="®"/>
            </a:pPr>
            <a:r>
              <a:rPr lang="fr-CA" sz="1700">
                <a:latin typeface="Arial" charset="0"/>
                <a:cs typeface="Arial" charset="0"/>
              </a:rPr>
              <a:t>Se lie à l’albumine pour être transportée vers le foie.</a:t>
            </a:r>
          </a:p>
          <a:p>
            <a:pPr marL="969963" lvl="2" indent="-257175" eaLnBrk="1" hangingPunct="1">
              <a:buClr>
                <a:schemeClr val="tx1"/>
              </a:buClr>
              <a:buFont typeface="Symbol" pitchFamily="18" charset="2"/>
              <a:buChar char="®"/>
            </a:pPr>
            <a:r>
              <a:rPr lang="fr-CA" sz="1700">
                <a:latin typeface="Arial" charset="0"/>
                <a:cs typeface="Arial" charset="0"/>
              </a:rPr>
              <a:t>Captée et transformée par le foie.</a:t>
            </a:r>
          </a:p>
          <a:p>
            <a:pPr marL="969963" lvl="2" indent="-257175" eaLnBrk="1" hangingPunct="1">
              <a:spcAft>
                <a:spcPct val="25000"/>
              </a:spcAft>
              <a:buClr>
                <a:schemeClr val="tx1"/>
              </a:buClr>
              <a:buFont typeface="Symbol" pitchFamily="18" charset="2"/>
              <a:buChar char="®"/>
            </a:pPr>
            <a:r>
              <a:rPr lang="fr-CA" sz="1700">
                <a:latin typeface="Arial" charset="0"/>
                <a:cs typeface="Arial" charset="0"/>
              </a:rPr>
              <a:t>Sécrétée dans l’intestin.</a:t>
            </a:r>
          </a:p>
          <a:p>
            <a:pPr marL="533400" lvl="1" indent="-174625" eaLnBrk="1" hangingPunct="1">
              <a:buClr>
                <a:schemeClr val="tx1"/>
              </a:buClr>
              <a:buFontTx/>
              <a:buChar char="•"/>
            </a:pPr>
            <a:r>
              <a:rPr lang="fr-CA" sz="1700">
                <a:latin typeface="Arial" charset="0"/>
                <a:cs typeface="Arial" charset="0"/>
              </a:rPr>
              <a:t>Fe</a:t>
            </a:r>
            <a:r>
              <a:rPr lang="fr-CA" sz="1700" baseline="30000">
                <a:latin typeface="Arial" charset="0"/>
                <a:cs typeface="Arial" charset="0"/>
              </a:rPr>
              <a:t>2+</a:t>
            </a:r>
            <a:r>
              <a:rPr lang="fr-CA" sz="1700">
                <a:latin typeface="Arial" charset="0"/>
                <a:cs typeface="Arial" charset="0"/>
              </a:rPr>
              <a:t>:</a:t>
            </a:r>
          </a:p>
          <a:p>
            <a:pPr marL="969963" lvl="2" indent="-257175" eaLnBrk="1" hangingPunct="1">
              <a:buClr>
                <a:schemeClr val="tx1"/>
              </a:buClr>
              <a:buSzPct val="85000"/>
              <a:buFont typeface="Symbol" pitchFamily="18" charset="2"/>
              <a:buChar char="-"/>
            </a:pPr>
            <a:r>
              <a:rPr lang="fr-CA" sz="1700">
                <a:latin typeface="Arial" charset="0"/>
                <a:cs typeface="Arial" charset="0"/>
              </a:rPr>
              <a:t>libéré dans la circulation (se lie à la </a:t>
            </a:r>
            <a:r>
              <a:rPr lang="fr-CA" sz="1700" i="1">
                <a:latin typeface="Arial" charset="0"/>
                <a:cs typeface="Arial" charset="0"/>
              </a:rPr>
              <a:t>transferrine, </a:t>
            </a:r>
            <a:r>
              <a:rPr lang="fr-CA" sz="1700">
                <a:latin typeface="Arial" charset="0"/>
                <a:cs typeface="Arial" charset="0"/>
              </a:rPr>
              <a:t>une globuline bêta, pour être transporté vers la moelle osseuse rouge)</a:t>
            </a:r>
          </a:p>
          <a:p>
            <a:pPr marL="969963" lvl="2" indent="-257175" eaLnBrk="1" hangingPunct="1">
              <a:buClr>
                <a:schemeClr val="tx1"/>
              </a:buClr>
              <a:buSzPct val="85000"/>
              <a:buFont typeface="Symbol" pitchFamily="18" charset="2"/>
              <a:buChar char="-"/>
            </a:pPr>
            <a:r>
              <a:rPr lang="fr-CA" sz="1700">
                <a:latin typeface="Arial" charset="0"/>
                <a:cs typeface="Arial" charset="0"/>
              </a:rPr>
              <a:t>ou emmagasiné, principalement dans le foie, sous une forme liée à la </a:t>
            </a:r>
            <a:r>
              <a:rPr lang="fr-CA" sz="1700" i="1">
                <a:latin typeface="Arial" charset="0"/>
                <a:cs typeface="Arial" charset="0"/>
              </a:rPr>
              <a:t>ferritine </a:t>
            </a:r>
            <a:r>
              <a:rPr lang="fr-CA" sz="1700">
                <a:latin typeface="Arial" charset="0"/>
                <a:cs typeface="Arial" charset="0"/>
              </a:rPr>
              <a:t>ou l’</a:t>
            </a:r>
            <a:r>
              <a:rPr lang="fr-CA" sz="1700" i="1">
                <a:latin typeface="Arial" charset="0"/>
                <a:cs typeface="Arial" charset="0"/>
              </a:rPr>
              <a:t>hémosidérine</a:t>
            </a:r>
            <a:r>
              <a:rPr lang="fr-CA" sz="1700">
                <a:latin typeface="Arial" charset="0"/>
                <a:cs typeface="Arial" charset="0"/>
              </a:rPr>
              <a:t>.</a:t>
            </a:r>
            <a:endParaRPr lang="fr-CA" sz="1700"/>
          </a:p>
        </p:txBody>
      </p:sp>
      <p:pic>
        <p:nvPicPr>
          <p:cNvPr id="12291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0" y="523875"/>
            <a:ext cx="4011613" cy="633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 Box 11"/>
          <p:cNvSpPr txBox="1">
            <a:spLocks noChangeArrowheads="1"/>
          </p:cNvSpPr>
          <p:nvPr/>
        </p:nvSpPr>
        <p:spPr bwMode="auto">
          <a:xfrm>
            <a:off x="5000625" y="419100"/>
            <a:ext cx="935038" cy="311150"/>
          </a:xfrm>
          <a:prstGeom prst="rect">
            <a:avLst/>
          </a:prstGeom>
          <a:noFill/>
          <a:ln w="635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>
                <a:solidFill>
                  <a:schemeClr val="accent2"/>
                </a:solidFill>
                <a:latin typeface="Arial" charset="0"/>
              </a:rPr>
              <a:t>Fig. 17.7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52425" y="866775"/>
            <a:ext cx="4076700" cy="511175"/>
          </a:xfrm>
        </p:spPr>
        <p:txBody>
          <a:bodyPr/>
          <a:lstStyle/>
          <a:p>
            <a:pPr marL="352425" indent="-352425" eaLnBrk="1" hangingPunct="1">
              <a:spcAft>
                <a:spcPct val="0"/>
              </a:spcAft>
              <a:buFont typeface="Wingdings" pitchFamily="2" charset="2"/>
              <a:buNone/>
            </a:pPr>
            <a:r>
              <a:rPr lang="en-CA" sz="2400" b="1" smtClean="0">
                <a:latin typeface="Arial" charset="0"/>
                <a:cs typeface="Arial" charset="0"/>
              </a:rPr>
              <a:t>1.</a:t>
            </a:r>
            <a:r>
              <a:rPr lang="en-CA" sz="2000" b="1" smtClean="0">
                <a:latin typeface="Arial" charset="0"/>
                <a:cs typeface="Arial" charset="0"/>
              </a:rPr>
              <a:t>	</a:t>
            </a:r>
            <a:r>
              <a:rPr lang="en-CA" sz="2400" b="1" u="sng" smtClean="0">
                <a:latin typeface="Arial" charset="0"/>
                <a:cs typeface="Arial" charset="0"/>
              </a:rPr>
              <a:t>PLAQUETTES</a:t>
            </a:r>
            <a:endParaRPr lang="en-CA" sz="2400" u="sng" smtClean="0">
              <a:latin typeface="Arial" charset="0"/>
              <a:cs typeface="Arial" charset="0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82563" y="219075"/>
            <a:ext cx="8634412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720725" indent="-720725" eaLnBrk="1" hangingPunct="1">
              <a:spcBef>
                <a:spcPct val="100000"/>
              </a:spcBef>
              <a:spcAft>
                <a:spcPct val="100000"/>
              </a:spcAft>
            </a:pPr>
            <a:r>
              <a:rPr lang="fr-CA" sz="3200" b="1" i="1" dirty="0">
                <a:solidFill>
                  <a:srgbClr val="0070C0"/>
                </a:solidFill>
                <a:latin typeface="Arial" charset="0"/>
              </a:rPr>
              <a:t>4.3	</a:t>
            </a:r>
            <a:r>
              <a:rPr lang="fr-CA" sz="3200" b="1" i="1" dirty="0" smtClean="0">
                <a:solidFill>
                  <a:srgbClr val="0070C0"/>
                </a:solidFill>
                <a:latin typeface="Arial" charset="0"/>
              </a:rPr>
              <a:t>Hémostase</a:t>
            </a:r>
            <a:endParaRPr lang="fr-CA" sz="3000" b="1" i="1" dirty="0">
              <a:solidFill>
                <a:srgbClr val="0070C0"/>
              </a:solidFill>
              <a:latin typeface="Arial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722313" y="1414463"/>
            <a:ext cx="7753350" cy="310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182563" indent="-1825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fr-CA">
                <a:latin typeface="Arial" charset="0"/>
                <a:cs typeface="Arial" charset="0"/>
              </a:rPr>
              <a:t>Fragments cytoplasmiques de </a:t>
            </a:r>
            <a:r>
              <a:rPr lang="fr-CA" i="1">
                <a:latin typeface="Arial" charset="0"/>
                <a:cs typeface="Arial" charset="0"/>
              </a:rPr>
              <a:t>mégacaryocytes</a:t>
            </a:r>
            <a:r>
              <a:rPr lang="fr-CA">
                <a:latin typeface="Arial" charset="0"/>
                <a:cs typeface="Arial" charset="0"/>
              </a:rPr>
              <a:t>.</a:t>
            </a:r>
          </a:p>
          <a:p>
            <a:pPr marL="182563" indent="-1825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fr-CA">
                <a:latin typeface="Arial" charset="0"/>
                <a:cs typeface="Arial" charset="0"/>
              </a:rPr>
              <a:t>Toutes petites, en forme de disque (2-4 </a:t>
            </a:r>
            <a:r>
              <a:rPr lang="fr-CA">
                <a:latin typeface="Arial" charset="0"/>
                <a:cs typeface="Arial" charset="0"/>
                <a:sym typeface="Symbol" pitchFamily="18" charset="2"/>
              </a:rPr>
              <a:t></a:t>
            </a:r>
            <a:r>
              <a:rPr lang="fr-CA">
                <a:latin typeface="Arial" charset="0"/>
                <a:cs typeface="Arial" charset="0"/>
              </a:rPr>
              <a:t>m de diamètre; volume = environ 1/10 de celui d’un érythrocyte)</a:t>
            </a:r>
            <a:endParaRPr lang="fr-CA" u="sng">
              <a:latin typeface="Arial" charset="0"/>
              <a:cs typeface="Arial" charset="0"/>
            </a:endParaRPr>
          </a:p>
          <a:p>
            <a:pPr marL="182563" indent="-1825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fr-CA" u="sng">
                <a:latin typeface="Arial" charset="0"/>
                <a:cs typeface="Arial" charset="0"/>
              </a:rPr>
              <a:t>Anucléées</a:t>
            </a:r>
            <a:r>
              <a:rPr lang="fr-CA">
                <a:latin typeface="Arial" charset="0"/>
                <a:cs typeface="Arial" charset="0"/>
              </a:rPr>
              <a:t> (durée de vie = 5 à 10 jours)</a:t>
            </a:r>
          </a:p>
          <a:p>
            <a:pPr marL="182563" indent="-1825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fr-CA">
                <a:latin typeface="Arial" charset="0"/>
                <a:cs typeface="Arial" charset="0"/>
              </a:rPr>
              <a:t>Contiennent des mitochondries, RE, lysosomes, glycogène, filaments d’actine et de myosine.</a:t>
            </a:r>
          </a:p>
          <a:p>
            <a:pPr marL="182563" indent="-1825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fr-CA">
                <a:latin typeface="Arial" charset="0"/>
                <a:cs typeface="Arial" charset="0"/>
              </a:rPr>
              <a:t>Contiennent plusieurs types de granulations qui renferment une grande variété de substances impliquées dans la coagulation et la réfection des tissus.</a:t>
            </a:r>
            <a:endParaRPr lang="fr-CA" b="1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 descr="17-12GenesisPlate_U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29"/>
          <a:stretch>
            <a:fillRect/>
          </a:stretch>
        </p:blipFill>
        <p:spPr bwMode="auto">
          <a:xfrm>
            <a:off x="514350" y="3509963"/>
            <a:ext cx="8115300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223838" y="347663"/>
            <a:ext cx="8747125" cy="309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b="1">
                <a:latin typeface="Arial" charset="0"/>
                <a:cs typeface="Arial" charset="0"/>
              </a:rPr>
              <a:t> Formation des plaquettes:</a:t>
            </a:r>
          </a:p>
          <a:p>
            <a:pPr marL="279400" lvl="1" indent="-165100" eaLnBrk="1" hangingPunct="1">
              <a:buClr>
                <a:schemeClr val="tx1"/>
              </a:buClr>
              <a:buFontTx/>
              <a:buChar char="•"/>
            </a:pPr>
            <a:r>
              <a:rPr lang="fr-CA" sz="1600" u="sng">
                <a:latin typeface="Arial" charset="0"/>
                <a:cs typeface="Arial" charset="0"/>
              </a:rPr>
              <a:t>Dans la moelle osseuse rouge</a:t>
            </a:r>
            <a:r>
              <a:rPr lang="fr-CA" sz="1600">
                <a:latin typeface="Arial" charset="0"/>
                <a:cs typeface="Arial" charset="0"/>
              </a:rPr>
              <a:t>:</a:t>
            </a:r>
            <a:endParaRPr lang="fr-CA" sz="1600" i="1">
              <a:latin typeface="Arial" charset="0"/>
              <a:cs typeface="Arial" charset="0"/>
            </a:endParaRPr>
          </a:p>
          <a:p>
            <a:pPr marL="522288" lvl="2" indent="-128588" eaLnBrk="1" hangingPunct="1">
              <a:buClr>
                <a:schemeClr val="tx1"/>
              </a:buClr>
            </a:pPr>
            <a:r>
              <a:rPr lang="fr-CA" sz="1600" i="1">
                <a:latin typeface="Arial" charset="0"/>
                <a:cs typeface="Arial" charset="0"/>
              </a:rPr>
              <a:t>Hémocytoblaste</a:t>
            </a:r>
            <a:r>
              <a:rPr lang="fr-CA" sz="1600">
                <a:latin typeface="Arial" charset="0"/>
                <a:cs typeface="Arial" charset="0"/>
              </a:rPr>
              <a:t>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</a:t>
            </a:r>
            <a:r>
              <a:rPr lang="fr-CA" sz="1600" i="1">
                <a:latin typeface="Arial" charset="0"/>
                <a:cs typeface="Arial" charset="0"/>
              </a:rPr>
              <a:t>cellule souche myéloïde</a:t>
            </a:r>
            <a:r>
              <a:rPr lang="fr-CA" sz="1600">
                <a:latin typeface="Arial" charset="0"/>
                <a:cs typeface="Arial" charset="0"/>
              </a:rPr>
              <a:t>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</a:t>
            </a:r>
            <a:r>
              <a:rPr lang="fr-CA" sz="1600" i="1">
                <a:latin typeface="Arial" charset="0"/>
                <a:cs typeface="Arial" charset="0"/>
              </a:rPr>
              <a:t>mégacaryoblaste</a:t>
            </a:r>
            <a:r>
              <a:rPr lang="fr-CA" sz="1600">
                <a:latin typeface="Arial" charset="0"/>
                <a:cs typeface="Arial" charset="0"/>
              </a:rPr>
              <a:t>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 </a:t>
            </a:r>
            <a:r>
              <a:rPr lang="fr-CA" sz="1600" i="1">
                <a:latin typeface="Arial" charset="0"/>
                <a:cs typeface="Arial" charset="0"/>
              </a:rPr>
              <a:t>mégacaryocyte</a:t>
            </a:r>
          </a:p>
          <a:p>
            <a:pPr marL="522288" lvl="2" indent="-128588" eaLnBrk="1" hangingPunct="1">
              <a:spcAft>
                <a:spcPct val="25000"/>
              </a:spcAft>
              <a:buClr>
                <a:schemeClr val="tx1"/>
              </a:buClr>
            </a:pP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plaquettes</a:t>
            </a:r>
            <a:endParaRPr lang="fr-CA" sz="1600" b="1">
              <a:latin typeface="Arial" charset="0"/>
              <a:cs typeface="Arial" charset="0"/>
            </a:endParaRPr>
          </a:p>
          <a:p>
            <a:pPr marL="279400" lvl="1" indent="-165100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 b="1">
                <a:latin typeface="Arial" charset="0"/>
                <a:cs typeface="Arial" charset="0"/>
              </a:rPr>
              <a:t>Mégacaryocytes:</a:t>
            </a:r>
            <a:r>
              <a:rPr lang="fr-CA" sz="1600">
                <a:latin typeface="Arial" charset="0"/>
                <a:cs typeface="Arial" charset="0"/>
              </a:rPr>
              <a:t> cellules très grosses qui se fragmentent en milliers de plaquettes, lesquelles entrent dans la circulation sanguine.</a:t>
            </a:r>
          </a:p>
          <a:p>
            <a:pPr marL="279400" lvl="1" indent="-165100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>
                <a:latin typeface="Arial" charset="0"/>
                <a:cs typeface="Arial" charset="0"/>
              </a:rPr>
              <a:t>Taux de production: 1-2 millions de plaquettes par seconde.</a:t>
            </a:r>
          </a:p>
          <a:p>
            <a:pPr marL="279400" lvl="1" indent="-165100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600" u="sng">
                <a:latin typeface="Arial" charset="0"/>
                <a:cs typeface="Arial" charset="0"/>
              </a:rPr>
              <a:t>Régulation de la production</a:t>
            </a:r>
            <a:r>
              <a:rPr lang="fr-CA" sz="1600">
                <a:latin typeface="Arial" charset="0"/>
                <a:cs typeface="Arial" charset="0"/>
              </a:rPr>
              <a:t>:</a:t>
            </a:r>
          </a:p>
          <a:p>
            <a:pPr marL="522288" lvl="2" indent="-12858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>
                <a:latin typeface="Arial" charset="0"/>
                <a:cs typeface="Arial" charset="0"/>
              </a:rPr>
              <a:t>Principalement par la </a:t>
            </a:r>
            <a:r>
              <a:rPr lang="fr-CA" sz="1600" b="1" i="1">
                <a:latin typeface="Arial" charset="0"/>
                <a:cs typeface="Arial" charset="0"/>
              </a:rPr>
              <a:t>thrombopoïétine</a:t>
            </a:r>
            <a:r>
              <a:rPr lang="fr-CA" sz="1600" b="1">
                <a:latin typeface="Arial" charset="0"/>
                <a:cs typeface="Arial" charset="0"/>
              </a:rPr>
              <a:t> (</a:t>
            </a:r>
            <a:r>
              <a:rPr lang="fr-CA" sz="1600" b="1" i="1">
                <a:latin typeface="Arial" charset="0"/>
                <a:cs typeface="Arial" charset="0"/>
              </a:rPr>
              <a:t>TPO</a:t>
            </a:r>
            <a:r>
              <a:rPr lang="fr-CA" sz="1600" b="1">
                <a:latin typeface="Arial" charset="0"/>
                <a:cs typeface="Arial" charset="0"/>
              </a:rPr>
              <a:t>):</a:t>
            </a:r>
            <a:r>
              <a:rPr lang="fr-CA" sz="1600">
                <a:latin typeface="Arial" charset="0"/>
                <a:cs typeface="Arial" charset="0"/>
              </a:rPr>
              <a:t> hormone produite par plusieurs organes, y compris le foie.</a:t>
            </a:r>
          </a:p>
          <a:p>
            <a:pPr marL="522288" lvl="2" indent="-12858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>
                <a:latin typeface="Arial" charset="0"/>
                <a:cs typeface="Arial" charset="0"/>
              </a:rPr>
              <a:t>Une diminution du taux de plaquette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</a:t>
            </a:r>
            <a:r>
              <a:rPr lang="fr-CA" sz="1600">
                <a:latin typeface="Arial" charset="0"/>
                <a:cs typeface="Arial" charset="0"/>
              </a:rPr>
              <a:t> TPO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</a:t>
            </a:r>
            <a:r>
              <a:rPr lang="fr-CA" sz="1600">
                <a:latin typeface="Arial" charset="0"/>
                <a:cs typeface="Arial" charset="0"/>
              </a:rPr>
              <a:t> formation de plaquettes</a:t>
            </a:r>
          </a:p>
          <a:p>
            <a:pPr marL="522288" lvl="2" indent="-12858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>
                <a:latin typeface="Arial" charset="0"/>
                <a:cs typeface="Arial" charset="0"/>
              </a:rPr>
              <a:t>Inversement: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</a:t>
            </a:r>
            <a:r>
              <a:rPr lang="fr-CA" sz="1600">
                <a:latin typeface="Arial" charset="0"/>
                <a:cs typeface="Arial" charset="0"/>
              </a:rPr>
              <a:t> du taux de plaquettes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</a:t>
            </a:r>
            <a:r>
              <a:rPr lang="fr-CA" sz="1600">
                <a:latin typeface="Arial" charset="0"/>
                <a:cs typeface="Arial" charset="0"/>
              </a:rPr>
              <a:t> TPO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</a:t>
            </a:r>
            <a:r>
              <a:rPr lang="fr-CA" sz="1600">
                <a:latin typeface="Arial" charset="0"/>
                <a:cs typeface="Arial" charset="0"/>
              </a:rPr>
              <a:t> formation des plaquettes</a:t>
            </a: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8123238" y="6553200"/>
            <a:ext cx="928687" cy="257175"/>
          </a:xfrm>
          <a:prstGeom prst="rect">
            <a:avLst/>
          </a:prstGeom>
          <a:noFill/>
          <a:ln w="635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45720" tIns="18288" rIns="45720" bIns="18288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>
                <a:solidFill>
                  <a:schemeClr val="accent2"/>
                </a:solidFill>
                <a:latin typeface="Arial" charset="0"/>
              </a:rPr>
              <a:t>Fig. 17.12</a:t>
            </a:r>
          </a:p>
        </p:txBody>
      </p:sp>
      <p:sp>
        <p:nvSpPr>
          <p:cNvPr id="14341" name="Text Box 28"/>
          <p:cNvSpPr txBox="1">
            <a:spLocks noChangeArrowheads="1"/>
          </p:cNvSpPr>
          <p:nvPr/>
        </p:nvSpPr>
        <p:spPr bwMode="auto">
          <a:xfrm>
            <a:off x="833438" y="3813175"/>
            <a:ext cx="1074737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 bIns="108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000" b="1">
                <a:latin typeface="Verdana" pitchFamily="34" charset="0"/>
              </a:rPr>
              <a:t>Cellule souche</a:t>
            </a:r>
          </a:p>
        </p:txBody>
      </p:sp>
      <p:sp>
        <p:nvSpPr>
          <p:cNvPr id="14342" name="Text Box 30"/>
          <p:cNvSpPr txBox="1">
            <a:spLocks noChangeArrowheads="1"/>
          </p:cNvSpPr>
          <p:nvPr/>
        </p:nvSpPr>
        <p:spPr bwMode="auto">
          <a:xfrm>
            <a:off x="2382838" y="3757613"/>
            <a:ext cx="18034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 bIns="108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000" b="1">
                <a:latin typeface="Verdana" pitchFamily="34" charset="0"/>
              </a:rPr>
              <a:t>Différenciation cellulaire</a:t>
            </a:r>
          </a:p>
        </p:txBody>
      </p:sp>
      <p:sp>
        <p:nvSpPr>
          <p:cNvPr id="14343" name="Text Box 31"/>
          <p:cNvSpPr txBox="1">
            <a:spLocks noChangeArrowheads="1"/>
          </p:cNvSpPr>
          <p:nvPr/>
        </p:nvSpPr>
        <p:spPr bwMode="auto">
          <a:xfrm>
            <a:off x="784225" y="6156325"/>
            <a:ext cx="113188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 bIns="108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Hémocytoblaste</a:t>
            </a:r>
          </a:p>
        </p:txBody>
      </p:sp>
      <p:sp>
        <p:nvSpPr>
          <p:cNvPr id="14344" name="Text Box 32"/>
          <p:cNvSpPr txBox="1">
            <a:spLocks noChangeArrowheads="1"/>
          </p:cNvSpPr>
          <p:nvPr/>
        </p:nvSpPr>
        <p:spPr bwMode="auto">
          <a:xfrm>
            <a:off x="2332038" y="6165850"/>
            <a:ext cx="1246187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 bIns="108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Mégacaryoblaste</a:t>
            </a:r>
          </a:p>
        </p:txBody>
      </p:sp>
      <p:sp>
        <p:nvSpPr>
          <p:cNvPr id="14345" name="Text Box 34"/>
          <p:cNvSpPr txBox="1">
            <a:spLocks noChangeArrowheads="1"/>
          </p:cNvSpPr>
          <p:nvPr/>
        </p:nvSpPr>
        <p:spPr bwMode="auto">
          <a:xfrm>
            <a:off x="5816600" y="6142038"/>
            <a:ext cx="11255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 bIns="108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Mégacaryocyte</a:t>
            </a:r>
          </a:p>
        </p:txBody>
      </p:sp>
      <p:sp>
        <p:nvSpPr>
          <p:cNvPr id="14346" name="Text Box 35"/>
          <p:cNvSpPr txBox="1">
            <a:spLocks noChangeArrowheads="1"/>
          </p:cNvSpPr>
          <p:nvPr/>
        </p:nvSpPr>
        <p:spPr bwMode="auto">
          <a:xfrm>
            <a:off x="7561263" y="6135688"/>
            <a:ext cx="75565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 bIns="108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Plaquettes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84150" y="252413"/>
            <a:ext cx="4076700" cy="511175"/>
          </a:xfrm>
        </p:spPr>
        <p:txBody>
          <a:bodyPr/>
          <a:lstStyle/>
          <a:p>
            <a:pPr marL="352425" indent="-352425" eaLnBrk="1" hangingPunct="1">
              <a:spcAft>
                <a:spcPct val="0"/>
              </a:spcAft>
              <a:buFont typeface="Wingdings" pitchFamily="2" charset="2"/>
              <a:buNone/>
            </a:pPr>
            <a:r>
              <a:rPr lang="fr-CA" sz="2400" b="1" dirty="0" smtClean="0">
                <a:latin typeface="Arial" charset="0"/>
                <a:cs typeface="Arial" charset="0"/>
              </a:rPr>
              <a:t>2.	</a:t>
            </a:r>
            <a:r>
              <a:rPr lang="fr-CA" sz="2400" b="1" u="sng" dirty="0" smtClean="0">
                <a:latin typeface="Arial" charset="0"/>
                <a:cs typeface="Arial" charset="0"/>
              </a:rPr>
              <a:t>HÉMOSTASE</a:t>
            </a:r>
          </a:p>
        </p:txBody>
      </p:sp>
      <p:pic>
        <p:nvPicPr>
          <p:cNvPr id="15367" name="Picture 7" descr="C:\OLD_PC\backup\DriveD\michel\Marieb\HAP8e_IRDVD\Chapter_17\B_JPEG_Images_and_Tables\b_unlabeled\figure_17_13_unlabele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2" t="930" r="40189" b="5143"/>
          <a:stretch/>
        </p:blipFill>
        <p:spPr bwMode="auto">
          <a:xfrm>
            <a:off x="4906434" y="253344"/>
            <a:ext cx="4034366" cy="654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454025" y="763588"/>
            <a:ext cx="4740275" cy="431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66700" indent="-266700" eaLnBrk="1" hangingPunct="1">
              <a:spcAft>
                <a:spcPct val="25000"/>
              </a:spcAft>
              <a:buClr>
                <a:schemeClr val="tx1"/>
              </a:buClr>
              <a:buFont typeface="Arial" pitchFamily="34" charset="0"/>
              <a:buChar char="‒"/>
            </a:pPr>
            <a:r>
              <a:rPr lang="fr-CA" sz="2000" dirty="0">
                <a:latin typeface="Arial" charset="0"/>
                <a:cs typeface="Arial" charset="0"/>
              </a:rPr>
              <a:t>Séquence de réactions qui arrêtent le saignement suite à la rupture d’un vaisseau sanguin.</a:t>
            </a:r>
          </a:p>
          <a:p>
            <a:pPr marL="266700" indent="-266700" eaLnBrk="1" hangingPunct="1">
              <a:spcAft>
                <a:spcPct val="25000"/>
              </a:spcAft>
              <a:buClr>
                <a:schemeClr val="tx1"/>
              </a:buClr>
              <a:buFont typeface="Arial" pitchFamily="34" charset="0"/>
              <a:buChar char="‒"/>
            </a:pPr>
            <a:r>
              <a:rPr lang="fr-CA" sz="2000" dirty="0">
                <a:latin typeface="Arial" charset="0"/>
                <a:cs typeface="Arial" charset="0"/>
              </a:rPr>
              <a:t>Fait intervenir principalement: les </a:t>
            </a:r>
            <a:r>
              <a:rPr lang="fr-CA" sz="2000" u="sng" dirty="0">
                <a:latin typeface="Arial" charset="0"/>
                <a:cs typeface="Arial" charset="0"/>
              </a:rPr>
              <a:t>vaisseaux sanguins</a:t>
            </a:r>
            <a:r>
              <a:rPr lang="fr-CA" sz="2000" dirty="0">
                <a:latin typeface="Arial" charset="0"/>
                <a:cs typeface="Arial" charset="0"/>
              </a:rPr>
              <a:t>, les </a:t>
            </a:r>
            <a:r>
              <a:rPr lang="fr-CA" sz="2000" u="sng" dirty="0">
                <a:latin typeface="Arial" charset="0"/>
                <a:cs typeface="Arial" charset="0"/>
              </a:rPr>
              <a:t>plaquettes</a:t>
            </a:r>
            <a:r>
              <a:rPr lang="fr-CA" sz="2000" dirty="0">
                <a:latin typeface="Arial" charset="0"/>
                <a:cs typeface="Arial" charset="0"/>
              </a:rPr>
              <a:t>, et les </a:t>
            </a:r>
            <a:r>
              <a:rPr lang="fr-CA" sz="2000" u="sng" dirty="0">
                <a:latin typeface="Arial" charset="0"/>
                <a:cs typeface="Arial" charset="0"/>
              </a:rPr>
              <a:t>facteurs de coagulation</a:t>
            </a:r>
            <a:r>
              <a:rPr lang="fr-CA" sz="2000" dirty="0" smtClean="0">
                <a:latin typeface="Arial" charset="0"/>
                <a:cs typeface="Arial" charset="0"/>
              </a:rPr>
              <a:t>.</a:t>
            </a:r>
            <a:endParaRPr lang="fr-CA" sz="2000" dirty="0">
              <a:latin typeface="Arial" charset="0"/>
              <a:cs typeface="Arial" charset="0"/>
            </a:endParaRPr>
          </a:p>
          <a:p>
            <a:pPr marL="266700" indent="-266700" eaLnBrk="1" hangingPunct="1">
              <a:buClr>
                <a:schemeClr val="tx1"/>
              </a:buClr>
              <a:buFont typeface="Arial" pitchFamily="34" charset="0"/>
              <a:buChar char="‒"/>
            </a:pPr>
            <a:r>
              <a:rPr lang="fr-CA" sz="2000" dirty="0">
                <a:latin typeface="Arial" charset="0"/>
                <a:cs typeface="Arial" charset="0"/>
              </a:rPr>
              <a:t>Consiste en trois phases:</a:t>
            </a:r>
          </a:p>
          <a:p>
            <a:pPr marL="622300" lvl="1" indent="-355600" eaLnBrk="1" hangingPunct="1">
              <a:buClr>
                <a:schemeClr val="tx1"/>
              </a:buClr>
            </a:pPr>
            <a:r>
              <a:rPr lang="fr-CA" sz="2000" b="1" dirty="0" smtClean="0">
                <a:solidFill>
                  <a:srgbClr val="23AABE"/>
                </a:solidFill>
                <a:latin typeface="Arial" charset="0"/>
                <a:cs typeface="Arial" charset="0"/>
                <a:sym typeface="Wingdings 2"/>
              </a:rPr>
              <a:t>  </a:t>
            </a:r>
            <a:r>
              <a:rPr lang="fr-CA" sz="2000" b="1" i="1" dirty="0" smtClean="0">
                <a:solidFill>
                  <a:srgbClr val="23AABE"/>
                </a:solidFill>
                <a:latin typeface="Arial" charset="0"/>
                <a:cs typeface="Arial" charset="0"/>
              </a:rPr>
              <a:t>Spasme vasculaire</a:t>
            </a:r>
            <a:endParaRPr lang="fr-CA" sz="2000" b="1" dirty="0">
              <a:solidFill>
                <a:srgbClr val="23AABE"/>
              </a:solidFill>
              <a:latin typeface="Arial" charset="0"/>
              <a:cs typeface="Arial" charset="0"/>
            </a:endParaRPr>
          </a:p>
          <a:p>
            <a:pPr marL="622300" lvl="1" indent="-355600" eaLnBrk="1" hangingPunct="1">
              <a:buClr>
                <a:schemeClr val="tx1"/>
              </a:buClr>
            </a:pPr>
            <a:r>
              <a:rPr lang="fr-CA" sz="2000" b="1" dirty="0" smtClean="0">
                <a:solidFill>
                  <a:srgbClr val="23AABE"/>
                </a:solidFill>
                <a:latin typeface="Arial" charset="0"/>
                <a:cs typeface="Arial" charset="0"/>
                <a:sym typeface="Wingdings 2"/>
              </a:rPr>
              <a:t> 	</a:t>
            </a:r>
            <a:r>
              <a:rPr lang="fr-CA" sz="2000" b="1" i="1" dirty="0" smtClean="0">
                <a:solidFill>
                  <a:srgbClr val="23AABE"/>
                </a:solidFill>
                <a:latin typeface="Arial" charset="0"/>
                <a:cs typeface="Arial" charset="0"/>
              </a:rPr>
              <a:t>Formation </a:t>
            </a:r>
            <a:r>
              <a:rPr lang="fr-CA" sz="2000" b="1" i="1" dirty="0">
                <a:solidFill>
                  <a:srgbClr val="23AABE"/>
                </a:solidFill>
                <a:latin typeface="Arial" charset="0"/>
                <a:cs typeface="Arial" charset="0"/>
              </a:rPr>
              <a:t>du clou plaquettaire</a:t>
            </a:r>
            <a:endParaRPr lang="fr-CA" sz="2000" b="1" dirty="0">
              <a:solidFill>
                <a:srgbClr val="23AABE"/>
              </a:solidFill>
              <a:latin typeface="Arial" charset="0"/>
              <a:cs typeface="Arial" charset="0"/>
            </a:endParaRPr>
          </a:p>
          <a:p>
            <a:pPr marL="622300" lvl="1" indent="-355600" eaLnBrk="1" hangingPunct="1">
              <a:buClr>
                <a:schemeClr val="tx1"/>
              </a:buClr>
            </a:pPr>
            <a:r>
              <a:rPr lang="fr-CA" sz="2000" b="1" dirty="0" smtClean="0">
                <a:solidFill>
                  <a:srgbClr val="23AABE"/>
                </a:solidFill>
                <a:latin typeface="Arial" charset="0"/>
                <a:cs typeface="Arial" charset="0"/>
                <a:sym typeface="Wingdings 2"/>
              </a:rPr>
              <a:t> 	</a:t>
            </a:r>
            <a:r>
              <a:rPr lang="fr-CA" sz="2000" b="1" i="1" dirty="0" smtClean="0">
                <a:solidFill>
                  <a:srgbClr val="23AABE"/>
                </a:solidFill>
                <a:latin typeface="Arial" charset="0"/>
                <a:cs typeface="Arial" charset="0"/>
              </a:rPr>
              <a:t>Coagulation</a:t>
            </a:r>
            <a:endParaRPr lang="fr-CA" sz="2000" b="1" dirty="0">
              <a:solidFill>
                <a:srgbClr val="23AABE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Text Box 23"/>
          <p:cNvSpPr txBox="1">
            <a:spLocks noChangeArrowheads="1"/>
          </p:cNvSpPr>
          <p:nvPr/>
        </p:nvSpPr>
        <p:spPr bwMode="auto">
          <a:xfrm>
            <a:off x="4229100" y="6270625"/>
            <a:ext cx="965200" cy="257175"/>
          </a:xfrm>
          <a:prstGeom prst="rect">
            <a:avLst/>
          </a:prstGeom>
          <a:noFill/>
          <a:ln w="635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45720" tIns="18288" rIns="45720" bIns="18288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 dirty="0">
                <a:solidFill>
                  <a:schemeClr val="accent2"/>
                </a:solidFill>
                <a:latin typeface="Arial" charset="0"/>
              </a:rPr>
              <a:t>Fig. 17.13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204788" y="277812"/>
            <a:ext cx="4502537" cy="543718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Aft>
                <a:spcPct val="25000"/>
              </a:spcAft>
              <a:buClr>
                <a:schemeClr val="tx1"/>
              </a:buClr>
            </a:pPr>
            <a:r>
              <a:rPr lang="fr-CA" sz="2000" b="1" dirty="0">
                <a:solidFill>
                  <a:srgbClr val="23AABE"/>
                </a:solidFill>
                <a:latin typeface="Arial" charset="0"/>
                <a:cs typeface="Arial" charset="0"/>
                <a:sym typeface="Wingdings 2"/>
              </a:rPr>
              <a:t></a:t>
            </a:r>
            <a:r>
              <a:rPr lang="fr-CA" sz="2000" b="1" i="1" dirty="0" smtClean="0">
                <a:solidFill>
                  <a:srgbClr val="23AABE"/>
                </a:solidFill>
                <a:latin typeface="Arial" charset="0"/>
                <a:cs typeface="Arial" charset="0"/>
              </a:rPr>
              <a:t>  </a:t>
            </a:r>
            <a:r>
              <a:rPr lang="fr-CA" sz="2000" b="1" i="1" u="sng" dirty="0" smtClean="0">
                <a:solidFill>
                  <a:srgbClr val="23AABE"/>
                </a:solidFill>
                <a:latin typeface="Arial" charset="0"/>
                <a:cs typeface="Arial" charset="0"/>
              </a:rPr>
              <a:t>Spasme vasculaire</a:t>
            </a:r>
            <a:endParaRPr lang="fr-CA" sz="2000" dirty="0">
              <a:solidFill>
                <a:srgbClr val="23AABE"/>
              </a:solidFill>
              <a:latin typeface="Arial" charset="0"/>
              <a:cs typeface="Arial" charset="0"/>
            </a:endParaRPr>
          </a:p>
          <a:p>
            <a:pPr marL="538163" lvl="1" indent="-180975" eaLnBrk="1" hangingPunct="1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85000"/>
              <a:buFont typeface="Symbol" pitchFamily="18" charset="2"/>
              <a:buChar char="-"/>
            </a:pPr>
            <a:r>
              <a:rPr lang="fr-CA" dirty="0">
                <a:latin typeface="Arial" charset="0"/>
                <a:cs typeface="Arial" charset="0"/>
              </a:rPr>
              <a:t>Constriction du vaisseau (« </a:t>
            </a:r>
            <a:r>
              <a:rPr lang="fr-CA" dirty="0" smtClean="0">
                <a:latin typeface="Arial" charset="0"/>
                <a:cs typeface="Arial" charset="0"/>
              </a:rPr>
              <a:t>vaso-constriction</a:t>
            </a:r>
            <a:r>
              <a:rPr lang="fr-CA" dirty="0">
                <a:latin typeface="Arial" charset="0"/>
                <a:cs typeface="Arial" charset="0"/>
              </a:rPr>
              <a:t> ») en réponse à sa lésion.</a:t>
            </a:r>
          </a:p>
          <a:p>
            <a:pPr marL="538163" lvl="1" indent="-180975" eaLnBrk="1" hangingPunct="1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85000"/>
              <a:buFont typeface="Symbol" pitchFamily="18" charset="2"/>
              <a:buChar char="-"/>
            </a:pPr>
            <a:r>
              <a:rPr lang="fr-CA" dirty="0">
                <a:latin typeface="Arial" charset="0"/>
                <a:cs typeface="Arial" charset="0"/>
              </a:rPr>
              <a:t>Immédiat (0-1 minute) mais transitoire (plusieurs minutes jusqu’à une heure environ)</a:t>
            </a:r>
          </a:p>
          <a:p>
            <a:pPr marL="720725" lvl="2" indent="-180975" eaLnBrk="1" hangingPunct="1">
              <a:spcAft>
                <a:spcPct val="25000"/>
              </a:spcAft>
              <a:buClr>
                <a:schemeClr val="tx1"/>
              </a:buClr>
            </a:pPr>
            <a:r>
              <a:rPr lang="fr-CA" dirty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dirty="0">
                <a:latin typeface="Arial" charset="0"/>
                <a:cs typeface="Arial" charset="0"/>
              </a:rPr>
              <a:t> donne le temps nécessaire à la formation du clou plaquettaire et à la coagulation.</a:t>
            </a:r>
          </a:p>
          <a:p>
            <a:pPr marL="538163" lvl="1" indent="-180975" eaLnBrk="1" hangingPunct="1">
              <a:spcBef>
                <a:spcPts val="600"/>
              </a:spcBef>
              <a:buClr>
                <a:schemeClr val="tx1"/>
              </a:buClr>
              <a:buSzPct val="85000"/>
              <a:buFont typeface="Symbol" pitchFamily="18" charset="2"/>
              <a:buChar char="-"/>
            </a:pPr>
            <a:r>
              <a:rPr lang="fr-CA" dirty="0">
                <a:latin typeface="Arial" charset="0"/>
                <a:cs typeface="Arial" charset="0"/>
              </a:rPr>
              <a:t>Déclenché par:</a:t>
            </a:r>
          </a:p>
          <a:p>
            <a:pPr marL="720725" lvl="2" indent="-180975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dirty="0">
                <a:latin typeface="Arial" charset="0"/>
                <a:cs typeface="Arial" charset="0"/>
              </a:rPr>
              <a:t>Des médiateurs chimiques libérés par les cellules endothéliales et les plaquettes</a:t>
            </a:r>
          </a:p>
          <a:p>
            <a:pPr marL="720725" lvl="2" indent="-180975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fr-CA" dirty="0">
                <a:latin typeface="Arial" charset="0"/>
                <a:cs typeface="Arial" charset="0"/>
              </a:rPr>
              <a:t>	(ex.: </a:t>
            </a:r>
            <a:r>
              <a:rPr lang="fr-CA" i="1" dirty="0">
                <a:latin typeface="Arial" charset="0"/>
                <a:cs typeface="Arial" charset="0"/>
              </a:rPr>
              <a:t>sérotonine</a:t>
            </a:r>
            <a:r>
              <a:rPr lang="fr-CA" dirty="0">
                <a:latin typeface="Arial" charset="0"/>
                <a:cs typeface="Arial" charset="0"/>
              </a:rPr>
              <a:t>, </a:t>
            </a:r>
            <a:r>
              <a:rPr lang="fr-CA" i="1" dirty="0" err="1">
                <a:latin typeface="Arial" charset="0"/>
                <a:cs typeface="Arial" charset="0"/>
              </a:rPr>
              <a:t>thromboxane</a:t>
            </a:r>
            <a:r>
              <a:rPr lang="fr-CA" i="1" dirty="0">
                <a:latin typeface="Arial" charset="0"/>
                <a:cs typeface="Arial" charset="0"/>
              </a:rPr>
              <a:t> A</a:t>
            </a:r>
            <a:r>
              <a:rPr lang="fr-CA" dirty="0">
                <a:latin typeface="Arial" charset="0"/>
                <a:cs typeface="Arial" charset="0"/>
              </a:rPr>
              <a:t>2)</a:t>
            </a:r>
          </a:p>
          <a:p>
            <a:pPr marL="720725" lvl="2" indent="-180975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dirty="0">
                <a:latin typeface="Arial" charset="0"/>
                <a:cs typeface="Arial" charset="0"/>
              </a:rPr>
              <a:t>Des réflexes nerveux initiés par les récepteurs à la douleur.</a:t>
            </a:r>
          </a:p>
        </p:txBody>
      </p:sp>
      <p:pic>
        <p:nvPicPr>
          <p:cNvPr id="8" name="Picture 7" descr="C:\OLD_PC\backup\DriveD\michel\Marieb\HAP8e_IRDVD\Chapter_17\B_JPEG_Images_and_Tables\b_unlabeled\figure_17_13_unlabele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3" t="387" r="57078" b="72216"/>
          <a:stretch/>
        </p:blipFill>
        <p:spPr bwMode="auto">
          <a:xfrm>
            <a:off x="5139499" y="711300"/>
            <a:ext cx="3904401" cy="339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5518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7" descr="C:\OLD_PC\backup\DriveD\michel\Marieb\HAP8e_IRDVD\Chapter_17\B_JPEG_Images_and_Tables\b_unlabeled\figure_17_13_unlabele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2" t="27162" r="64082" b="29429"/>
          <a:stretch/>
        </p:blipFill>
        <p:spPr bwMode="auto">
          <a:xfrm>
            <a:off x="5710455" y="900000"/>
            <a:ext cx="3130570" cy="5478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6" name="Rectangle 5"/>
          <p:cNvSpPr>
            <a:spLocks noChangeArrowheads="1"/>
          </p:cNvSpPr>
          <p:nvPr/>
        </p:nvSpPr>
        <p:spPr bwMode="auto">
          <a:xfrm>
            <a:off x="220663" y="582613"/>
            <a:ext cx="5185331" cy="61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7800" indent="-177800" eaLnBrk="1" hangingPunct="1">
              <a:spcAft>
                <a:spcPct val="10000"/>
              </a:spcAft>
              <a:buClr>
                <a:schemeClr val="tx1"/>
              </a:buClr>
              <a:buFont typeface="Arial" pitchFamily="34" charset="0"/>
              <a:buChar char="‒"/>
            </a:pPr>
            <a:r>
              <a:rPr lang="fr-CA" sz="1600" dirty="0">
                <a:latin typeface="Arial" charset="0"/>
                <a:cs typeface="Arial" charset="0"/>
              </a:rPr>
              <a:t>Accumulation des plaquettes au site endommagé</a:t>
            </a:r>
          </a:p>
          <a:p>
            <a:pPr marL="177800" indent="-177800" eaLnBrk="1" hangingPunct="1">
              <a:spcAft>
                <a:spcPct val="10000"/>
              </a:spcAft>
              <a:buClr>
                <a:schemeClr val="tx1"/>
              </a:buClr>
              <a:buFont typeface="Arial" pitchFamily="34" charset="0"/>
              <a:buChar char="‒"/>
            </a:pPr>
            <a:r>
              <a:rPr lang="fr-CA" sz="1600" dirty="0">
                <a:latin typeface="Arial" charset="0"/>
                <a:cs typeface="Arial" charset="0"/>
              </a:rPr>
              <a:t>Déclenchée lorsque les plaquettes viennent en contact avec les fibres collagènes du tissu conjonctif</a:t>
            </a:r>
          </a:p>
          <a:p>
            <a:pPr marL="177800" indent="-177800" eaLnBrk="1" hangingPunct="1">
              <a:spcAft>
                <a:spcPct val="10000"/>
              </a:spcAft>
              <a:buClr>
                <a:schemeClr val="tx1"/>
              </a:buClr>
              <a:buFont typeface="Arial" pitchFamily="34" charset="0"/>
              <a:buChar char="‒"/>
            </a:pPr>
            <a:r>
              <a:rPr lang="fr-CA" sz="1600" dirty="0">
                <a:latin typeface="Arial" charset="0"/>
                <a:cs typeface="Arial" charset="0"/>
              </a:rPr>
              <a:t>Consiste en deux phases majeures:</a:t>
            </a:r>
          </a:p>
          <a:p>
            <a:pPr marL="466725" lvl="1" indent="-239713" eaLnBrk="1" hangingPunct="1">
              <a:buClr>
                <a:schemeClr val="tx1"/>
              </a:buClr>
              <a:buFontTx/>
              <a:buAutoNum type="arabicPeriod"/>
            </a:pPr>
            <a:r>
              <a:rPr lang="fr-CA" sz="1600" b="1" dirty="0">
                <a:latin typeface="Arial" charset="0"/>
                <a:cs typeface="Arial" charset="0"/>
              </a:rPr>
              <a:t>Adhésion des plaquettes</a:t>
            </a:r>
            <a:endParaRPr lang="fr-CA" sz="1600" dirty="0">
              <a:latin typeface="Arial" charset="0"/>
              <a:cs typeface="Arial" charset="0"/>
            </a:endParaRPr>
          </a:p>
          <a:p>
            <a:pPr marL="690563" lvl="2" indent="-109538" eaLnBrk="1" hangingPunct="1">
              <a:spcAft>
                <a:spcPct val="25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 dirty="0">
                <a:latin typeface="Arial" charset="0"/>
                <a:cs typeface="Arial" charset="0"/>
              </a:rPr>
              <a:t>Les plaquettes entrent en contact avec les fibres collagènes et s’y collent.</a:t>
            </a:r>
          </a:p>
          <a:p>
            <a:pPr marL="466725" lvl="1" indent="-239713" eaLnBrk="1" hangingPunct="1">
              <a:buClr>
                <a:schemeClr val="tx1"/>
              </a:buClr>
              <a:buFontTx/>
              <a:buAutoNum type="arabicPeriod"/>
            </a:pPr>
            <a:r>
              <a:rPr lang="fr-CA" sz="1600" b="1" dirty="0">
                <a:latin typeface="Arial" charset="0"/>
                <a:cs typeface="Arial" charset="0"/>
              </a:rPr>
              <a:t>Activation des plaquettes et agrégation</a:t>
            </a:r>
            <a:r>
              <a:rPr lang="fr-CA" sz="1600" dirty="0">
                <a:latin typeface="Arial" charset="0"/>
                <a:cs typeface="Arial" charset="0"/>
              </a:rPr>
              <a:t>.</a:t>
            </a:r>
          </a:p>
          <a:p>
            <a:pPr marL="690563" lvl="2" indent="-10953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 b="1" dirty="0">
                <a:latin typeface="Arial" charset="0"/>
                <a:cs typeface="Arial" charset="0"/>
              </a:rPr>
              <a:t>Activation:</a:t>
            </a:r>
          </a:p>
          <a:p>
            <a:pPr marL="690563" lvl="2" indent="-109538" eaLnBrk="1" hangingPunct="1">
              <a:buClr>
                <a:schemeClr val="tx1"/>
              </a:buClr>
            </a:pPr>
            <a:r>
              <a:rPr lang="fr-CA" sz="1600" dirty="0">
                <a:latin typeface="Arial" charset="0"/>
                <a:cs typeface="Arial" charset="0"/>
              </a:rPr>
              <a:t>	L’adhésion transforme les plaquettes, les rendent collantes et provoque la libération du contenu de leurs granulations:</a:t>
            </a:r>
            <a:endParaRPr lang="fr-CA" sz="1600" i="1" dirty="0">
              <a:latin typeface="Arial" charset="0"/>
              <a:cs typeface="Arial" charset="0"/>
            </a:endParaRPr>
          </a:p>
          <a:p>
            <a:pPr marL="969963" lvl="3" indent="-165100" eaLnBrk="1" hangingPunct="1">
              <a:buClr>
                <a:schemeClr val="tx1"/>
              </a:buClr>
              <a:buFontTx/>
              <a:buChar char="•"/>
            </a:pPr>
            <a:r>
              <a:rPr lang="fr-CA" sz="1600" i="1" dirty="0">
                <a:latin typeface="Arial" charset="0"/>
                <a:cs typeface="Arial" charset="0"/>
              </a:rPr>
              <a:t>Sérotonine</a:t>
            </a:r>
            <a:r>
              <a:rPr lang="fr-CA" sz="1600" dirty="0">
                <a:latin typeface="Arial" charset="0"/>
                <a:cs typeface="Arial" charset="0"/>
              </a:rPr>
              <a:t>: augmente les spasmes vasculaires.</a:t>
            </a:r>
            <a:endParaRPr lang="fr-CA" sz="1600" i="1" dirty="0">
              <a:latin typeface="Arial" charset="0"/>
              <a:cs typeface="Arial" charset="0"/>
            </a:endParaRPr>
          </a:p>
          <a:p>
            <a:pPr marL="969963" lvl="3" indent="-165100" eaLnBrk="1" hangingPunct="1">
              <a:buClr>
                <a:schemeClr val="tx1"/>
              </a:buClr>
              <a:buFontTx/>
              <a:buChar char="•"/>
            </a:pPr>
            <a:r>
              <a:rPr lang="fr-CA" sz="1600" i="1" dirty="0">
                <a:latin typeface="Arial" charset="0"/>
                <a:cs typeface="Arial" charset="0"/>
              </a:rPr>
              <a:t>ADP</a:t>
            </a:r>
            <a:r>
              <a:rPr lang="fr-CA" sz="1600" dirty="0">
                <a:latin typeface="Arial" charset="0"/>
                <a:cs typeface="Arial" charset="0"/>
              </a:rPr>
              <a:t>: déclenche l’agrégation.</a:t>
            </a:r>
            <a:endParaRPr lang="fr-CA" sz="1600" i="1" dirty="0">
              <a:latin typeface="Arial" charset="0"/>
              <a:cs typeface="Arial" charset="0"/>
            </a:endParaRPr>
          </a:p>
          <a:p>
            <a:pPr marL="969963" lvl="3" indent="-165100" eaLnBrk="1" hangingPunct="1">
              <a:buClr>
                <a:schemeClr val="tx1"/>
              </a:buClr>
              <a:buFontTx/>
              <a:buChar char="•"/>
            </a:pPr>
            <a:r>
              <a:rPr lang="fr-CA" sz="1600" i="1" dirty="0">
                <a:latin typeface="Arial" charset="0"/>
                <a:cs typeface="Arial" charset="0"/>
              </a:rPr>
              <a:t>Thromboxane A</a:t>
            </a:r>
            <a:r>
              <a:rPr lang="fr-CA" sz="1600" baseline="-25000" dirty="0">
                <a:latin typeface="Arial" charset="0"/>
                <a:cs typeface="Arial" charset="0"/>
              </a:rPr>
              <a:t>2</a:t>
            </a:r>
            <a:r>
              <a:rPr lang="fr-CA" sz="1600" dirty="0">
                <a:latin typeface="Arial" charset="0"/>
                <a:cs typeface="Arial" charset="0"/>
              </a:rPr>
              <a:t> (</a:t>
            </a:r>
            <a:r>
              <a:rPr lang="fr-CA" sz="1600" i="1" dirty="0">
                <a:latin typeface="Arial" charset="0"/>
                <a:cs typeface="Arial" charset="0"/>
              </a:rPr>
              <a:t>TXA</a:t>
            </a:r>
            <a:r>
              <a:rPr lang="fr-CA" sz="1600" i="1" baseline="-25000" dirty="0">
                <a:latin typeface="Arial" charset="0"/>
                <a:cs typeface="Arial" charset="0"/>
              </a:rPr>
              <a:t>2</a:t>
            </a:r>
            <a:r>
              <a:rPr lang="fr-CA" sz="1600" baseline="-25000" dirty="0">
                <a:latin typeface="Arial" charset="0"/>
                <a:cs typeface="Arial" charset="0"/>
              </a:rPr>
              <a:t>,</a:t>
            </a:r>
            <a:r>
              <a:rPr lang="fr-CA" sz="1600" b="1" i="1" dirty="0">
                <a:latin typeface="Arial" charset="0"/>
                <a:cs typeface="Arial" charset="0"/>
              </a:rPr>
              <a:t> </a:t>
            </a:r>
            <a:r>
              <a:rPr lang="fr-CA" sz="1600" dirty="0">
                <a:latin typeface="Arial" charset="0"/>
                <a:cs typeface="Arial" charset="0"/>
              </a:rPr>
              <a:t>une </a:t>
            </a:r>
            <a:r>
              <a:rPr lang="fr-CA" sz="1600" dirty="0" smtClean="0">
                <a:latin typeface="Arial" charset="0"/>
                <a:cs typeface="Arial" charset="0"/>
              </a:rPr>
              <a:t>prosta-glandine): </a:t>
            </a:r>
            <a:r>
              <a:rPr lang="fr-CA" sz="1600" dirty="0">
                <a:latin typeface="Arial" charset="0"/>
                <a:cs typeface="Arial" charset="0"/>
              </a:rPr>
              <a:t>stimule à la fois la vaso-constriction et l’agrégation des plaquettes.</a:t>
            </a:r>
          </a:p>
          <a:p>
            <a:pPr marL="690563" lvl="2" indent="-10953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600" b="1" dirty="0">
                <a:latin typeface="Arial" charset="0"/>
                <a:cs typeface="Arial" charset="0"/>
              </a:rPr>
              <a:t>Agrégation:</a:t>
            </a:r>
          </a:p>
          <a:p>
            <a:pPr marL="690563" lvl="2" indent="-109538" eaLnBrk="1" hangingPunct="1">
              <a:buClr>
                <a:schemeClr val="tx1"/>
              </a:buClr>
            </a:pPr>
            <a:r>
              <a:rPr lang="fr-CA" sz="1600" dirty="0">
                <a:latin typeface="Arial" charset="0"/>
                <a:cs typeface="Arial" charset="0"/>
              </a:rPr>
              <a:t>	ADP et TXA</a:t>
            </a:r>
            <a:r>
              <a:rPr lang="fr-CA" sz="1600" baseline="-25000" dirty="0">
                <a:latin typeface="Arial" charset="0"/>
                <a:cs typeface="Arial" charset="0"/>
              </a:rPr>
              <a:t>2 </a:t>
            </a:r>
            <a:r>
              <a:rPr lang="fr-CA" sz="1600" dirty="0">
                <a:latin typeface="Arial" charset="0"/>
                <a:cs typeface="Arial" charset="0"/>
              </a:rPr>
              <a:t>activent les plaquettes avoisinantes, ce qui provoque leur adhésion sur les plaquettes déjà activées.</a:t>
            </a:r>
          </a:p>
          <a:p>
            <a:pPr marL="466725" lvl="1" indent="-239713" eaLnBrk="1" hangingPunct="1">
              <a:spcBef>
                <a:spcPct val="25000"/>
              </a:spcBef>
              <a:buClr>
                <a:schemeClr val="tx1"/>
              </a:buClr>
              <a:buFont typeface="Symbol" pitchFamily="18" charset="2"/>
              <a:buChar char="®"/>
            </a:pPr>
            <a:r>
              <a:rPr lang="fr-CA" sz="1600" dirty="0">
                <a:latin typeface="Arial" charset="0"/>
                <a:cs typeface="Arial" charset="0"/>
              </a:rPr>
              <a:t>Phénomène de rétroactivation</a:t>
            </a:r>
          </a:p>
          <a:p>
            <a:pPr marL="466725" lvl="1" indent="-239713" eaLnBrk="1" hangingPunct="1">
              <a:buClr>
                <a:schemeClr val="tx1"/>
              </a:buClr>
              <a:buFont typeface="Symbol" pitchFamily="18" charset="2"/>
              <a:buChar char="®"/>
            </a:pPr>
            <a:r>
              <a:rPr lang="fr-CA" sz="1600" dirty="0">
                <a:latin typeface="Arial" charset="0"/>
                <a:cs typeface="Arial" charset="0"/>
              </a:rPr>
              <a:t>Formation du </a:t>
            </a:r>
            <a:r>
              <a:rPr lang="fr-CA" sz="1600" b="1" i="1" dirty="0">
                <a:latin typeface="Arial" charset="0"/>
                <a:cs typeface="Arial" charset="0"/>
              </a:rPr>
              <a:t>clou plaquettaire</a:t>
            </a:r>
            <a:r>
              <a:rPr lang="fr-CA" sz="1600" dirty="0">
                <a:latin typeface="Arial" charset="0"/>
                <a:cs typeface="Arial" charset="0"/>
              </a:rPr>
              <a:t>. </a:t>
            </a:r>
          </a:p>
        </p:txBody>
      </p:sp>
      <p:sp>
        <p:nvSpPr>
          <p:cNvPr id="16388" name="Text Box 15"/>
          <p:cNvSpPr txBox="1">
            <a:spLocks noChangeArrowheads="1"/>
          </p:cNvSpPr>
          <p:nvPr/>
        </p:nvSpPr>
        <p:spPr bwMode="auto">
          <a:xfrm>
            <a:off x="4763" y="204788"/>
            <a:ext cx="44545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Aft>
                <a:spcPct val="45000"/>
              </a:spcAft>
              <a:buClr>
                <a:schemeClr val="tx1"/>
              </a:buClr>
            </a:pPr>
            <a:r>
              <a:rPr lang="fr-CA" sz="2000" b="1" dirty="0">
                <a:solidFill>
                  <a:srgbClr val="23AABE"/>
                </a:solidFill>
                <a:latin typeface="Arial" charset="0"/>
                <a:cs typeface="Arial" charset="0"/>
                <a:sym typeface="Wingdings 2"/>
              </a:rPr>
              <a:t></a:t>
            </a:r>
            <a:r>
              <a:rPr lang="fr-CA" sz="2000" b="1" i="1" dirty="0" smtClean="0">
                <a:solidFill>
                  <a:srgbClr val="23AABE"/>
                </a:solidFill>
                <a:latin typeface="Arial" charset="0"/>
                <a:cs typeface="Arial" charset="0"/>
              </a:rPr>
              <a:t>  </a:t>
            </a:r>
            <a:r>
              <a:rPr lang="fr-CA" sz="2000" b="1" i="1" u="sng" dirty="0">
                <a:solidFill>
                  <a:srgbClr val="23AABE"/>
                </a:solidFill>
                <a:latin typeface="Arial" charset="0"/>
                <a:cs typeface="Arial" charset="0"/>
              </a:rPr>
              <a:t>Formation du clou </a:t>
            </a:r>
            <a:r>
              <a:rPr lang="fr-CA" sz="2000" b="1" i="1" u="sng" dirty="0" smtClean="0">
                <a:solidFill>
                  <a:srgbClr val="23AABE"/>
                </a:solidFill>
                <a:latin typeface="Arial" charset="0"/>
                <a:cs typeface="Arial" charset="0"/>
              </a:rPr>
              <a:t>plaquettaire</a:t>
            </a:r>
            <a:endParaRPr lang="fr-CA" sz="2000" dirty="0">
              <a:solidFill>
                <a:srgbClr val="23AABE"/>
              </a:solidFill>
              <a:latin typeface="Arial" charset="0"/>
              <a:cs typeface="Arial" charset="0"/>
            </a:endParaRPr>
          </a:p>
        </p:txBody>
      </p:sp>
      <p:sp>
        <p:nvSpPr>
          <p:cNvPr id="16390" name="Text Box 18"/>
          <p:cNvSpPr txBox="1">
            <a:spLocks noChangeArrowheads="1"/>
          </p:cNvSpPr>
          <p:nvPr/>
        </p:nvSpPr>
        <p:spPr bwMode="auto">
          <a:xfrm>
            <a:off x="8131507" y="3351328"/>
            <a:ext cx="7810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000" b="1" dirty="0">
                <a:latin typeface="Verdana" pitchFamily="34" charset="0"/>
              </a:rPr>
              <a:t>Plaquettes</a:t>
            </a:r>
          </a:p>
        </p:txBody>
      </p:sp>
      <p:sp>
        <p:nvSpPr>
          <p:cNvPr id="16391" name="Text Box 20"/>
          <p:cNvSpPr txBox="1">
            <a:spLocks noChangeArrowheads="1"/>
          </p:cNvSpPr>
          <p:nvPr/>
        </p:nvSpPr>
        <p:spPr bwMode="auto">
          <a:xfrm>
            <a:off x="6531554" y="3184720"/>
            <a:ext cx="7794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000" b="1" dirty="0">
                <a:latin typeface="Verdana" pitchFamily="34" charset="0"/>
              </a:rPr>
              <a:t>Fibres collagènes</a:t>
            </a:r>
          </a:p>
        </p:txBody>
      </p:sp>
      <p:sp>
        <p:nvSpPr>
          <p:cNvPr id="16392" name="Text Box 21"/>
          <p:cNvSpPr txBox="1">
            <a:spLocks noChangeArrowheads="1"/>
          </p:cNvSpPr>
          <p:nvPr/>
        </p:nvSpPr>
        <p:spPr bwMode="auto">
          <a:xfrm>
            <a:off x="5322850" y="469901"/>
            <a:ext cx="37235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200" b="1" dirty="0">
                <a:latin typeface="Verdana" pitchFamily="34" charset="0"/>
              </a:rPr>
              <a:t>Lésion de l’endothélium et mise à </a:t>
            </a:r>
            <a:r>
              <a:rPr lang="fr-CA" sz="1200" b="1" dirty="0" smtClean="0">
                <a:latin typeface="Verdana" pitchFamily="34" charset="0"/>
              </a:rPr>
              <a:t>nu </a:t>
            </a:r>
            <a:r>
              <a:rPr lang="fr-CA" sz="1200" b="1" dirty="0">
                <a:latin typeface="Verdana" pitchFamily="34" charset="0"/>
              </a:rPr>
              <a:t>des fibres collagènes; adhésion des plaquettes</a:t>
            </a:r>
          </a:p>
        </p:txBody>
      </p:sp>
      <p:sp>
        <p:nvSpPr>
          <p:cNvPr id="16395" name="Rectangle 24"/>
          <p:cNvSpPr>
            <a:spLocks noChangeArrowheads="1"/>
          </p:cNvSpPr>
          <p:nvPr/>
        </p:nvSpPr>
        <p:spPr bwMode="auto">
          <a:xfrm>
            <a:off x="260350" y="430213"/>
            <a:ext cx="4776788" cy="622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cxnSp>
        <p:nvCxnSpPr>
          <p:cNvPr id="3" name="Connecteur droit 2"/>
          <p:cNvCxnSpPr/>
          <p:nvPr/>
        </p:nvCxnSpPr>
        <p:spPr bwMode="auto">
          <a:xfrm flipH="1">
            <a:off x="7025268" y="2958790"/>
            <a:ext cx="683942" cy="32563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" name="Connecteur droit 4"/>
          <p:cNvCxnSpPr/>
          <p:nvPr/>
        </p:nvCxnSpPr>
        <p:spPr bwMode="auto">
          <a:xfrm flipH="1">
            <a:off x="7025268" y="3204117"/>
            <a:ext cx="683942" cy="8030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Connecteur droit 17"/>
          <p:cNvCxnSpPr/>
          <p:nvPr/>
        </p:nvCxnSpPr>
        <p:spPr bwMode="auto">
          <a:xfrm>
            <a:off x="7709210" y="2765502"/>
            <a:ext cx="513363" cy="57161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Connecteur droit 19"/>
          <p:cNvCxnSpPr/>
          <p:nvPr/>
        </p:nvCxnSpPr>
        <p:spPr bwMode="auto">
          <a:xfrm>
            <a:off x="8103220" y="2691161"/>
            <a:ext cx="119353" cy="645959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14"/>
          <p:cNvSpPr>
            <a:spLocks noChangeArrowheads="1"/>
          </p:cNvSpPr>
          <p:nvPr/>
        </p:nvSpPr>
        <p:spPr bwMode="auto">
          <a:xfrm>
            <a:off x="382859" y="677736"/>
            <a:ext cx="5014331" cy="318797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268288" indent="-268288" eaLnBrk="1" hangingPunct="1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Font typeface="Arial" pitchFamily="34" charset="0"/>
              <a:buChar char="‒"/>
            </a:pPr>
            <a:r>
              <a:rPr lang="fr-CA" dirty="0">
                <a:latin typeface="Arial" charset="0"/>
                <a:cs typeface="Arial" charset="0"/>
              </a:rPr>
              <a:t>Le clou plaquettaire est circonscrit au site endommagé à cause de la présence d’inhibiteurs, telle la </a:t>
            </a:r>
            <a:r>
              <a:rPr lang="fr-CA" i="1" dirty="0" err="1">
                <a:latin typeface="Arial" charset="0"/>
                <a:cs typeface="Arial" charset="0"/>
              </a:rPr>
              <a:t>prostacycline</a:t>
            </a:r>
            <a:r>
              <a:rPr lang="fr-CA" b="1" dirty="0">
                <a:latin typeface="Arial" charset="0"/>
                <a:cs typeface="Arial" charset="0"/>
              </a:rPr>
              <a:t> </a:t>
            </a:r>
            <a:r>
              <a:rPr lang="fr-CA" dirty="0">
                <a:latin typeface="Arial" charset="0"/>
                <a:cs typeface="Arial" charset="0"/>
              </a:rPr>
              <a:t>(</a:t>
            </a:r>
            <a:r>
              <a:rPr lang="fr-CA" i="1" dirty="0">
                <a:latin typeface="Arial" charset="0"/>
                <a:cs typeface="Arial" charset="0"/>
              </a:rPr>
              <a:t>PGI</a:t>
            </a:r>
            <a:r>
              <a:rPr lang="fr-CA" i="1" baseline="-25000" dirty="0">
                <a:latin typeface="Arial" charset="0"/>
                <a:cs typeface="Arial" charset="0"/>
              </a:rPr>
              <a:t>2</a:t>
            </a:r>
            <a:r>
              <a:rPr lang="fr-CA" dirty="0">
                <a:latin typeface="Arial" charset="0"/>
                <a:cs typeface="Arial" charset="0"/>
              </a:rPr>
              <a:t>), libérés par les cellules endothéliales saines. </a:t>
            </a:r>
          </a:p>
          <a:p>
            <a:pPr marL="268288" indent="-268288" eaLnBrk="1" hangingPunct="1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Font typeface="Arial" pitchFamily="34" charset="0"/>
              <a:buChar char="‒"/>
            </a:pPr>
            <a:r>
              <a:rPr lang="fr-CA" dirty="0">
                <a:latin typeface="Arial" charset="0"/>
                <a:cs typeface="Arial" charset="0"/>
              </a:rPr>
              <a:t>La formation du clou plaquettaire est rapide (&lt; 5 min) et efficace. </a:t>
            </a:r>
          </a:p>
          <a:p>
            <a:pPr marL="268288" indent="-268288" eaLnBrk="1" hangingPunct="1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Font typeface="Arial" pitchFamily="34" charset="0"/>
              <a:buChar char="‒"/>
            </a:pPr>
            <a:r>
              <a:rPr lang="fr-CA" dirty="0">
                <a:latin typeface="Arial" charset="0"/>
                <a:cs typeface="Arial" charset="0"/>
              </a:rPr>
              <a:t>Le clou est relativement instable, cependant. En plus du clou plaquettaire, la </a:t>
            </a:r>
            <a:r>
              <a:rPr lang="fr-CA" b="1" i="1" dirty="0">
                <a:latin typeface="Arial" charset="0"/>
                <a:cs typeface="Arial" charset="0"/>
              </a:rPr>
              <a:t>coagulation </a:t>
            </a:r>
            <a:r>
              <a:rPr lang="fr-CA" dirty="0">
                <a:latin typeface="Arial" charset="0"/>
                <a:cs typeface="Arial" charset="0"/>
              </a:rPr>
              <a:t>est requise pour empêcher l’hémorragie de façon permanente.</a:t>
            </a:r>
          </a:p>
        </p:txBody>
      </p:sp>
      <p:pic>
        <p:nvPicPr>
          <p:cNvPr id="10" name="Picture 7" descr="C:\OLD_PC\backup\DriveD\michel\Marieb\HAP8e_IRDVD\Chapter_17\B_JPEG_Images_and_Tables\b_unlabeled\figure_17_13_unlabele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2" t="47900" r="64082" b="3801"/>
          <a:stretch/>
        </p:blipFill>
        <p:spPr bwMode="auto">
          <a:xfrm>
            <a:off x="5672254" y="350634"/>
            <a:ext cx="2953179" cy="575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44912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4"/>
          <p:cNvSpPr>
            <a:spLocks noChangeArrowheads="1"/>
          </p:cNvSpPr>
          <p:nvPr/>
        </p:nvSpPr>
        <p:spPr bwMode="auto">
          <a:xfrm rot="5400000">
            <a:off x="5430044" y="2867819"/>
            <a:ext cx="1187450" cy="639762"/>
          </a:xfrm>
          <a:prstGeom prst="parallelogram">
            <a:avLst>
              <a:gd name="adj" fmla="val 46402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7411" name="Text Box 7"/>
          <p:cNvSpPr txBox="1">
            <a:spLocks noChangeArrowheads="1"/>
          </p:cNvSpPr>
          <p:nvPr/>
        </p:nvSpPr>
        <p:spPr bwMode="auto">
          <a:xfrm>
            <a:off x="211061" y="263644"/>
            <a:ext cx="475494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Aft>
                <a:spcPct val="45000"/>
              </a:spcAft>
              <a:buClr>
                <a:schemeClr val="tx1"/>
              </a:buClr>
            </a:pPr>
            <a:r>
              <a:rPr lang="fr-CA" sz="2000" b="1" dirty="0" smtClean="0">
                <a:solidFill>
                  <a:srgbClr val="23AABE"/>
                </a:solidFill>
                <a:latin typeface="Arial" charset="0"/>
                <a:cs typeface="Arial" charset="0"/>
                <a:sym typeface="Wingdings 2"/>
              </a:rPr>
              <a:t> </a:t>
            </a:r>
            <a:r>
              <a:rPr lang="fr-CA" sz="2000" b="1" i="1" u="sng" dirty="0" smtClean="0">
                <a:solidFill>
                  <a:srgbClr val="23AABE"/>
                </a:solidFill>
                <a:latin typeface="Arial" charset="0"/>
                <a:cs typeface="Arial" charset="0"/>
              </a:rPr>
              <a:t>Coagulation </a:t>
            </a:r>
            <a:r>
              <a:rPr lang="fr-CA" sz="2000" b="1" i="1" u="sng" dirty="0">
                <a:solidFill>
                  <a:srgbClr val="23AABE"/>
                </a:solidFill>
                <a:latin typeface="Arial" charset="0"/>
                <a:cs typeface="Arial" charset="0"/>
              </a:rPr>
              <a:t>(formation du caillot</a:t>
            </a:r>
            <a:r>
              <a:rPr lang="fr-CA" sz="2000" b="1" i="1" u="sng" dirty="0" smtClean="0">
                <a:solidFill>
                  <a:srgbClr val="23AABE"/>
                </a:solidFill>
                <a:latin typeface="Arial" charset="0"/>
                <a:cs typeface="Arial" charset="0"/>
              </a:rPr>
              <a:t>)</a:t>
            </a:r>
            <a:r>
              <a:rPr lang="en-CA" sz="2000" dirty="0" smtClean="0">
                <a:solidFill>
                  <a:srgbClr val="23AABE"/>
                </a:solidFill>
                <a:latin typeface="Arial" charset="0"/>
                <a:cs typeface="Arial" charset="0"/>
              </a:rPr>
              <a:t> </a:t>
            </a:r>
            <a:endParaRPr lang="fr-FR" sz="2000" dirty="0">
              <a:solidFill>
                <a:srgbClr val="23AABE"/>
              </a:solidFill>
              <a:latin typeface="Arial" charset="0"/>
              <a:cs typeface="Arial" charset="0"/>
            </a:endParaRPr>
          </a:p>
        </p:txBody>
      </p:sp>
      <p:pic>
        <p:nvPicPr>
          <p:cNvPr id="17412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9"/>
          <a:stretch>
            <a:fillRect/>
          </a:stretch>
        </p:blipFill>
        <p:spPr bwMode="auto">
          <a:xfrm>
            <a:off x="5310188" y="442913"/>
            <a:ext cx="3667125" cy="641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Rectangle 3"/>
          <p:cNvSpPr>
            <a:spLocks noChangeArrowheads="1"/>
          </p:cNvSpPr>
          <p:nvPr/>
        </p:nvSpPr>
        <p:spPr bwMode="auto">
          <a:xfrm>
            <a:off x="236538" y="710892"/>
            <a:ext cx="4875212" cy="580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68275" indent="-168275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en-CA" sz="1600" dirty="0">
                <a:latin typeface="Arial" charset="0"/>
                <a:cs typeface="Arial" charset="0"/>
              </a:rPr>
              <a:t>“</a:t>
            </a:r>
            <a:r>
              <a:rPr lang="fr-CA" sz="1600" dirty="0">
                <a:latin typeface="Arial" charset="0"/>
                <a:cs typeface="Arial" charset="0"/>
              </a:rPr>
              <a:t>Transformation du sang en masse gélatineuse”; se produit en quelque 10 minutes.</a:t>
            </a:r>
          </a:p>
          <a:p>
            <a:pPr marL="168275" indent="-168275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Fait intervenir des </a:t>
            </a:r>
            <a:r>
              <a:rPr lang="fr-CA" sz="1600" b="1" i="1" dirty="0">
                <a:latin typeface="Arial" charset="0"/>
                <a:cs typeface="Arial" charset="0"/>
              </a:rPr>
              <a:t>facteurs de coagulation</a:t>
            </a:r>
            <a:r>
              <a:rPr lang="fr-CA" sz="1600" dirty="0">
                <a:latin typeface="Arial" charset="0"/>
                <a:cs typeface="Arial" charset="0"/>
              </a:rPr>
              <a:t>.</a:t>
            </a:r>
            <a:endParaRPr lang="fr-CA" sz="1600" i="1" dirty="0">
              <a:latin typeface="Arial" charset="0"/>
              <a:cs typeface="Arial" charset="0"/>
            </a:endParaRPr>
          </a:p>
          <a:p>
            <a:pPr marL="168275" indent="-168275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 i="1" dirty="0">
                <a:latin typeface="Arial" charset="0"/>
                <a:cs typeface="Arial" charset="0"/>
              </a:rPr>
              <a:t>Sérum</a:t>
            </a:r>
            <a:r>
              <a:rPr lang="fr-CA" sz="1600" dirty="0">
                <a:latin typeface="Arial" charset="0"/>
                <a:cs typeface="Arial" charset="0"/>
              </a:rPr>
              <a:t>: plasma sans les facteurs de coagulation.</a:t>
            </a:r>
          </a:p>
          <a:p>
            <a:pPr marL="168275" indent="-168275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Consiste en trois étapes essentielles:</a:t>
            </a:r>
            <a:endParaRPr lang="fr-CA" sz="1600" b="1" i="1" dirty="0">
              <a:latin typeface="Arial" charset="0"/>
              <a:cs typeface="Arial" charset="0"/>
            </a:endParaRPr>
          </a:p>
          <a:p>
            <a:pPr marL="522288" lvl="1" indent="-239713" eaLnBrk="1" hangingPunct="1">
              <a:buClr>
                <a:schemeClr val="tx1"/>
              </a:buClr>
              <a:buFont typeface="Wingdings 2" pitchFamily="18" charset="2"/>
              <a:buChar char="j"/>
            </a:pPr>
            <a:r>
              <a:rPr lang="fr-CA" sz="1500" b="1" i="1" dirty="0">
                <a:latin typeface="Arial" charset="0"/>
                <a:cs typeface="Arial" charset="0"/>
              </a:rPr>
              <a:t>Formation de l’activateur de la prothrombine</a:t>
            </a:r>
          </a:p>
          <a:p>
            <a:pPr marL="522288" lvl="1" indent="-239713" eaLnBrk="1" hangingPunct="1">
              <a:spcAft>
                <a:spcPct val="25000"/>
              </a:spcAft>
              <a:buClr>
                <a:schemeClr val="tx1"/>
              </a:buClr>
              <a:buFont typeface="Wingdings 2" pitchFamily="18" charset="2"/>
              <a:buNone/>
            </a:pPr>
            <a:r>
              <a:rPr lang="fr-CA" sz="1500" dirty="0">
                <a:latin typeface="Arial" charset="0"/>
                <a:cs typeface="Arial" charset="0"/>
              </a:rPr>
              <a:t>	Résultat d’une cascade de réactions impliquant une douzaine de facteurs de coagulation. </a:t>
            </a:r>
          </a:p>
          <a:p>
            <a:pPr marL="522288" lvl="1" indent="-239713" eaLnBrk="1" hangingPunct="1">
              <a:buClr>
                <a:schemeClr val="tx1"/>
              </a:buClr>
              <a:buFont typeface="Wingdings 2" pitchFamily="18" charset="2"/>
              <a:buChar char="k"/>
            </a:pPr>
            <a:r>
              <a:rPr lang="fr-CA" sz="1500" b="1" i="1" dirty="0">
                <a:latin typeface="Arial" charset="0"/>
                <a:cs typeface="Arial" charset="0"/>
              </a:rPr>
              <a:t>Conversion de la prothrombine en thrombine</a:t>
            </a:r>
            <a:endParaRPr lang="fr-CA" sz="1500" dirty="0">
              <a:latin typeface="Arial" charset="0"/>
              <a:cs typeface="Arial" charset="0"/>
            </a:endParaRPr>
          </a:p>
          <a:p>
            <a:pPr marL="522288" lvl="1" indent="-239713" eaLnBrk="1" hangingPunct="1">
              <a:buClr>
                <a:schemeClr val="tx1"/>
              </a:buClr>
              <a:buFont typeface="Wingdings 2" pitchFamily="18" charset="2"/>
              <a:buNone/>
            </a:pPr>
            <a:r>
              <a:rPr lang="fr-CA" sz="1500" dirty="0">
                <a:latin typeface="Arial" charset="0"/>
                <a:cs typeface="Arial" charset="0"/>
              </a:rPr>
              <a:t>	Catalysée par l’activateur de la prothrombine.</a:t>
            </a:r>
            <a:endParaRPr lang="fr-CA" sz="1500" i="1" dirty="0">
              <a:latin typeface="Arial" charset="0"/>
              <a:cs typeface="Arial" charset="0"/>
            </a:endParaRPr>
          </a:p>
          <a:p>
            <a:pPr marL="801688" lvl="2" indent="-165100" eaLnBrk="1" hangingPunct="1"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500" i="1" dirty="0">
                <a:latin typeface="Arial" charset="0"/>
                <a:cs typeface="Arial" charset="0"/>
              </a:rPr>
              <a:t>Prothrombine</a:t>
            </a:r>
            <a:r>
              <a:rPr lang="fr-CA" sz="1500" dirty="0">
                <a:latin typeface="Arial" charset="0"/>
                <a:cs typeface="Arial" charset="0"/>
              </a:rPr>
              <a:t>: protéine plasmatique produite par le foie.</a:t>
            </a:r>
            <a:endParaRPr lang="fr-CA" sz="1500" i="1" dirty="0">
              <a:latin typeface="Arial" charset="0"/>
              <a:cs typeface="Arial" charset="0"/>
            </a:endParaRPr>
          </a:p>
          <a:p>
            <a:pPr marL="801688" lvl="2" indent="-165100" eaLnBrk="1" hangingPunct="1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500" i="1" dirty="0">
                <a:latin typeface="Arial" charset="0"/>
                <a:cs typeface="Arial" charset="0"/>
              </a:rPr>
              <a:t>Thrombine</a:t>
            </a:r>
            <a:r>
              <a:rPr lang="fr-CA" sz="1500" dirty="0">
                <a:latin typeface="Arial" charset="0"/>
                <a:cs typeface="Arial" charset="0"/>
              </a:rPr>
              <a:t>: provient du clivage de la prothrombine par son activateur.</a:t>
            </a:r>
            <a:endParaRPr lang="fr-CA" sz="1500" b="1" i="1" dirty="0">
              <a:latin typeface="Arial" charset="0"/>
              <a:cs typeface="Arial" charset="0"/>
            </a:endParaRPr>
          </a:p>
          <a:p>
            <a:pPr marL="522288" lvl="1" indent="-239713" eaLnBrk="1" hangingPunct="1">
              <a:buClr>
                <a:schemeClr val="tx1"/>
              </a:buClr>
              <a:buFont typeface="Wingdings 2" pitchFamily="18" charset="2"/>
              <a:buChar char="l"/>
            </a:pPr>
            <a:r>
              <a:rPr lang="fr-CA" sz="1500" b="1" i="1" dirty="0">
                <a:latin typeface="Arial" charset="0"/>
                <a:cs typeface="Arial" charset="0"/>
              </a:rPr>
              <a:t>Conversion du fibrinogène en fibrine</a:t>
            </a:r>
            <a:endParaRPr lang="fr-CA" sz="1500" dirty="0">
              <a:latin typeface="Arial" charset="0"/>
              <a:cs typeface="Arial" charset="0"/>
            </a:endParaRPr>
          </a:p>
          <a:p>
            <a:pPr marL="522288" lvl="1" indent="-239713" eaLnBrk="1" hangingPunct="1">
              <a:spcAft>
                <a:spcPct val="10000"/>
              </a:spcAft>
              <a:buClr>
                <a:schemeClr val="tx1"/>
              </a:buClr>
              <a:buFont typeface="Wingdings 2" pitchFamily="18" charset="2"/>
              <a:buNone/>
            </a:pPr>
            <a:r>
              <a:rPr lang="fr-CA" sz="1500" dirty="0">
                <a:latin typeface="Arial" charset="0"/>
                <a:cs typeface="Arial" charset="0"/>
              </a:rPr>
              <a:t>	Réaction catalysée par la thrombine.</a:t>
            </a:r>
            <a:endParaRPr lang="fr-CA" sz="1500" i="1" dirty="0">
              <a:latin typeface="Arial" charset="0"/>
              <a:cs typeface="Arial" charset="0"/>
            </a:endParaRPr>
          </a:p>
          <a:p>
            <a:pPr marL="801688" lvl="2" indent="-165100" eaLnBrk="1" hangingPunct="1">
              <a:spcAft>
                <a:spcPct val="10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500" i="1" dirty="0">
                <a:latin typeface="Arial" charset="0"/>
                <a:cs typeface="Arial" charset="0"/>
              </a:rPr>
              <a:t>Fibrinogène</a:t>
            </a:r>
            <a:r>
              <a:rPr lang="fr-CA" sz="1500" dirty="0">
                <a:latin typeface="Arial" charset="0"/>
                <a:cs typeface="Arial" charset="0"/>
              </a:rPr>
              <a:t>: protéine plasmatique produite par le foie; </a:t>
            </a:r>
            <a:r>
              <a:rPr lang="fr-CA" sz="1500" u="sng" dirty="0">
                <a:latin typeface="Arial" charset="0"/>
                <a:cs typeface="Arial" charset="0"/>
              </a:rPr>
              <a:t>soluble</a:t>
            </a:r>
            <a:r>
              <a:rPr lang="fr-CA" sz="1500" dirty="0">
                <a:latin typeface="Arial" charset="0"/>
                <a:cs typeface="Arial" charset="0"/>
              </a:rPr>
              <a:t>.</a:t>
            </a:r>
            <a:endParaRPr lang="fr-CA" sz="1500" i="1" dirty="0">
              <a:latin typeface="Arial" charset="0"/>
              <a:cs typeface="Arial" charset="0"/>
            </a:endParaRPr>
          </a:p>
          <a:p>
            <a:pPr marL="801688" lvl="2" indent="-165100" eaLnBrk="1" hangingPunct="1"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500" i="1" dirty="0">
                <a:latin typeface="Arial" charset="0"/>
                <a:cs typeface="Arial" charset="0"/>
              </a:rPr>
              <a:t>Fibrine</a:t>
            </a:r>
            <a:r>
              <a:rPr lang="fr-CA" sz="1500" dirty="0">
                <a:latin typeface="Arial" charset="0"/>
                <a:cs typeface="Arial" charset="0"/>
              </a:rPr>
              <a:t>: molécules qui interagissent  automatiquement entre elles pour former de longs brins </a:t>
            </a:r>
            <a:r>
              <a:rPr lang="fr-CA" sz="1500" u="sng" dirty="0">
                <a:latin typeface="Arial" charset="0"/>
                <a:cs typeface="Arial" charset="0"/>
              </a:rPr>
              <a:t>insolubles</a:t>
            </a:r>
            <a:r>
              <a:rPr lang="fr-CA" sz="1500" dirty="0">
                <a:latin typeface="Arial" charset="0"/>
                <a:cs typeface="Arial" charset="0"/>
              </a:rPr>
              <a:t>. Ces fibres emprisonnent les plaquettes et le plasma  pour former un caillot gélatineux.</a:t>
            </a:r>
          </a:p>
        </p:txBody>
      </p:sp>
      <p:sp>
        <p:nvSpPr>
          <p:cNvPr id="17414" name="Text Box 13"/>
          <p:cNvSpPr txBox="1">
            <a:spLocks noChangeArrowheads="1"/>
          </p:cNvSpPr>
          <p:nvPr/>
        </p:nvSpPr>
        <p:spPr bwMode="auto">
          <a:xfrm>
            <a:off x="7233421" y="6600825"/>
            <a:ext cx="1858536" cy="252377"/>
          </a:xfrm>
          <a:prstGeom prst="rect">
            <a:avLst/>
          </a:prstGeom>
          <a:noFill/>
          <a:ln w="635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45720" tIns="18288" rIns="45720" bIns="18288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dirty="0" err="1" smtClean="0">
                <a:solidFill>
                  <a:schemeClr val="accent2"/>
                </a:solidFill>
                <a:latin typeface="Arial" charset="0"/>
              </a:rPr>
              <a:t>Marieb</a:t>
            </a:r>
            <a:r>
              <a:rPr lang="en-US" sz="1400" dirty="0" smtClean="0">
                <a:solidFill>
                  <a:schemeClr val="accent2"/>
                </a:solidFill>
                <a:latin typeface="Arial" charset="0"/>
              </a:rPr>
              <a:t>, 3ème </a:t>
            </a:r>
            <a:r>
              <a:rPr lang="en-US" sz="1400" dirty="0" err="1" smtClean="0">
                <a:solidFill>
                  <a:schemeClr val="accent2"/>
                </a:solidFill>
                <a:latin typeface="Arial" charset="0"/>
              </a:rPr>
              <a:t>éd</a:t>
            </a:r>
            <a:r>
              <a:rPr lang="en-US" sz="1400" dirty="0" smtClean="0">
                <a:solidFill>
                  <a:schemeClr val="accent2"/>
                </a:solidFill>
                <a:latin typeface="Arial" charset="0"/>
              </a:rPr>
              <a:t>.</a:t>
            </a:r>
            <a:endParaRPr lang="en-US" sz="1400" dirty="0">
              <a:solidFill>
                <a:schemeClr val="accent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7-14erythfibrin_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14"/>
          <a:stretch>
            <a:fillRect/>
          </a:stretch>
        </p:blipFill>
        <p:spPr bwMode="auto">
          <a:xfrm>
            <a:off x="1212850" y="527050"/>
            <a:ext cx="6154738" cy="605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7680325" y="6261100"/>
            <a:ext cx="1077913" cy="311150"/>
          </a:xfrm>
          <a:prstGeom prst="rect">
            <a:avLst/>
          </a:prstGeom>
          <a:noFill/>
          <a:ln w="635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 dirty="0">
                <a:solidFill>
                  <a:schemeClr val="accent2"/>
                </a:solidFill>
                <a:latin typeface="Arial" charset="0"/>
              </a:rPr>
              <a:t>Fig. </a:t>
            </a:r>
            <a:r>
              <a:rPr lang="en-US" sz="1400" b="1" dirty="0" smtClean="0">
                <a:solidFill>
                  <a:schemeClr val="accent2"/>
                </a:solidFill>
                <a:latin typeface="Arial" charset="0"/>
              </a:rPr>
              <a:t>17.15</a:t>
            </a:r>
            <a:endParaRPr lang="en-US" sz="1400" b="1" dirty="0">
              <a:solidFill>
                <a:schemeClr val="accent2"/>
              </a:solidFill>
              <a:latin typeface="Arial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83089" y="103857"/>
            <a:ext cx="6458898" cy="511175"/>
          </a:xfrm>
          <a:noFill/>
        </p:spPr>
        <p:txBody>
          <a:bodyPr/>
          <a:lstStyle/>
          <a:p>
            <a:pPr marL="268288" indent="-268288" eaLnBrk="1" hangingPunct="1">
              <a:spcAft>
                <a:spcPct val="0"/>
              </a:spcAft>
              <a:buClr>
                <a:schemeClr val="tx1"/>
              </a:buClr>
              <a:buSzPct val="115000"/>
              <a:buNone/>
            </a:pPr>
            <a:r>
              <a:rPr lang="en-CA" sz="1800" b="1" u="sng" dirty="0" smtClean="0">
                <a:latin typeface="Arial" charset="0"/>
                <a:cs typeface="Arial" charset="0"/>
              </a:rPr>
              <a:t>FORMATION DE L’ACTIVATEUR DE LA PROTHROMBINE</a:t>
            </a:r>
            <a:r>
              <a:rPr lang="en-CA" sz="2400" u="sng" dirty="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200102" y="547030"/>
            <a:ext cx="5448530" cy="6097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Aft>
                <a:spcPct val="10000"/>
              </a:spcAft>
              <a:buClr>
                <a:schemeClr val="tx1"/>
              </a:buClr>
            </a:pPr>
            <a:r>
              <a:rPr lang="fr-CA" sz="1700" u="sng" dirty="0">
                <a:latin typeface="Arial" charset="0"/>
                <a:cs typeface="Arial" charset="0"/>
              </a:rPr>
              <a:t>Deux voies de formation</a:t>
            </a:r>
            <a:r>
              <a:rPr lang="fr-CA" sz="1700" dirty="0">
                <a:latin typeface="Arial" charset="0"/>
                <a:cs typeface="Arial" charset="0"/>
              </a:rPr>
              <a:t>:</a:t>
            </a:r>
            <a:endParaRPr lang="fr-CA" sz="1700" b="1" i="1" dirty="0">
              <a:latin typeface="Arial" charset="0"/>
              <a:cs typeface="Arial" charset="0"/>
            </a:endParaRPr>
          </a:p>
          <a:p>
            <a:pPr marL="176213" lvl="1" indent="-176213" eaLnBrk="1" hangingPunct="1">
              <a:spcBef>
                <a:spcPts val="600"/>
              </a:spcBef>
              <a:buClr>
                <a:schemeClr val="tx1"/>
              </a:buClr>
              <a:buFontTx/>
              <a:buChar char="•"/>
            </a:pPr>
            <a:r>
              <a:rPr lang="fr-CA" sz="1600" b="1" i="1" dirty="0">
                <a:latin typeface="Arial" charset="0"/>
                <a:cs typeface="Arial" charset="0"/>
              </a:rPr>
              <a:t>Voie intrinsèque</a:t>
            </a:r>
            <a:r>
              <a:rPr lang="fr-CA" sz="1600" b="1" dirty="0">
                <a:latin typeface="Arial" charset="0"/>
                <a:cs typeface="Arial" charset="0"/>
              </a:rPr>
              <a:t>:</a:t>
            </a:r>
            <a:endParaRPr lang="fr-CA" sz="1600" dirty="0">
              <a:latin typeface="Arial" charset="0"/>
              <a:cs typeface="Arial" charset="0"/>
            </a:endParaRPr>
          </a:p>
          <a:p>
            <a:pPr marL="361950" lvl="2" indent="-185738" eaLnBrk="1" hangingPunct="1">
              <a:spcBef>
                <a:spcPts val="30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</a:pPr>
            <a:r>
              <a:rPr lang="fr-CA" sz="1500" dirty="0" smtClean="0">
                <a:latin typeface="Arial" charset="0"/>
                <a:cs typeface="Arial" charset="0"/>
              </a:rPr>
              <a:t>Implique </a:t>
            </a:r>
            <a:r>
              <a:rPr lang="fr-CA" sz="1500" dirty="0">
                <a:latin typeface="Arial" charset="0"/>
                <a:cs typeface="Arial" charset="0"/>
              </a:rPr>
              <a:t>des facteurs qui sont présents dans le sang.</a:t>
            </a:r>
          </a:p>
          <a:p>
            <a:pPr marL="361950" lvl="2" indent="-185738" eaLnBrk="1" hangingPunct="1">
              <a:spcBef>
                <a:spcPts val="30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</a:pPr>
            <a:r>
              <a:rPr lang="fr-CA" sz="1500" dirty="0">
                <a:latin typeface="Arial" charset="0"/>
                <a:cs typeface="Arial" charset="0"/>
              </a:rPr>
              <a:t>Déclenchée par contact du </a:t>
            </a:r>
            <a:r>
              <a:rPr lang="fr-CA" sz="1500" i="1" dirty="0">
                <a:latin typeface="Arial" charset="0"/>
                <a:cs typeface="Arial" charset="0"/>
              </a:rPr>
              <a:t>facteur XII</a:t>
            </a:r>
            <a:r>
              <a:rPr lang="fr-CA" sz="1500" dirty="0">
                <a:latin typeface="Arial" charset="0"/>
                <a:cs typeface="Arial" charset="0"/>
              </a:rPr>
              <a:t> et des plaquettes avec le collagène. (Peut se produire à l’extérieur du corps, ex.: par contact avec une surface de verre)</a:t>
            </a:r>
            <a:endParaRPr lang="fr-CA" sz="1500" b="1" i="1" dirty="0">
              <a:latin typeface="Arial" charset="0"/>
              <a:cs typeface="Arial" charset="0"/>
            </a:endParaRPr>
          </a:p>
          <a:p>
            <a:pPr marL="176213" lvl="1" indent="-176213" eaLnBrk="1" hangingPunct="1">
              <a:spcBef>
                <a:spcPts val="600"/>
              </a:spcBef>
              <a:buClr>
                <a:schemeClr val="tx1"/>
              </a:buClr>
              <a:buFontTx/>
              <a:buChar char="•"/>
            </a:pPr>
            <a:r>
              <a:rPr lang="fr-CA" sz="1600" b="1" i="1" dirty="0">
                <a:latin typeface="Arial" charset="0"/>
                <a:cs typeface="Arial" charset="0"/>
              </a:rPr>
              <a:t>Voie extrinsèque</a:t>
            </a:r>
            <a:r>
              <a:rPr lang="fr-CA" sz="1600" b="1" dirty="0">
                <a:latin typeface="Arial" charset="0"/>
                <a:cs typeface="Arial" charset="0"/>
              </a:rPr>
              <a:t>:</a:t>
            </a:r>
            <a:endParaRPr lang="fr-CA" sz="1600" dirty="0">
              <a:latin typeface="Arial" charset="0"/>
              <a:cs typeface="Arial" charset="0"/>
            </a:endParaRPr>
          </a:p>
          <a:p>
            <a:pPr marL="361950" lvl="2" indent="-185738" eaLnBrk="1" hangingPunct="1">
              <a:spcAft>
                <a:spcPct val="2500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</a:pPr>
            <a:r>
              <a:rPr lang="fr-CA" sz="1500" dirty="0">
                <a:latin typeface="Arial" charset="0"/>
                <a:cs typeface="Arial" charset="0"/>
              </a:rPr>
              <a:t>Déclenchée par un complexe de facteurs, le </a:t>
            </a:r>
            <a:r>
              <a:rPr lang="fr-CA" sz="1500" i="1" dirty="0">
                <a:latin typeface="Arial" charset="0"/>
                <a:cs typeface="Arial" charset="0"/>
              </a:rPr>
              <a:t>facteur tissulaire</a:t>
            </a:r>
            <a:r>
              <a:rPr lang="fr-CA" sz="1500" dirty="0">
                <a:latin typeface="Arial" charset="0"/>
                <a:cs typeface="Arial" charset="0"/>
              </a:rPr>
              <a:t>, libéré par les cellules endommagées de la paroi vasculaire.</a:t>
            </a:r>
          </a:p>
          <a:p>
            <a:pPr marL="265113" lvl="1" indent="-265113" eaLnBrk="1" hangingPunct="1">
              <a:spcBef>
                <a:spcPts val="1200"/>
              </a:spcBef>
              <a:spcAft>
                <a:spcPct val="25000"/>
              </a:spcAft>
              <a:buClr>
                <a:schemeClr val="tx1"/>
              </a:buClr>
              <a:buSzPct val="90000"/>
              <a:buFont typeface="Wingdings 2" pitchFamily="18" charset="2"/>
              <a:buChar char=""/>
            </a:pPr>
            <a:r>
              <a:rPr lang="fr-CA" sz="1600" dirty="0">
                <a:latin typeface="Arial" charset="0"/>
                <a:cs typeface="Arial" charset="0"/>
              </a:rPr>
              <a:t>Les deux voies mènent à l’activation d’un intermédiaire commun, le </a:t>
            </a:r>
            <a:r>
              <a:rPr lang="fr-CA" sz="1600" i="1" u="sng" dirty="0">
                <a:latin typeface="Arial" charset="0"/>
                <a:cs typeface="Arial" charset="0"/>
              </a:rPr>
              <a:t>facteur X</a:t>
            </a:r>
            <a:r>
              <a:rPr lang="fr-CA" sz="1600" dirty="0">
                <a:latin typeface="Arial" charset="0"/>
                <a:cs typeface="Arial" charset="0"/>
              </a:rPr>
              <a:t>.</a:t>
            </a:r>
          </a:p>
          <a:p>
            <a:pPr marL="265113" lvl="1" indent="-265113" eaLnBrk="1" hangingPunct="1">
              <a:spcAft>
                <a:spcPct val="25000"/>
              </a:spcAft>
              <a:buClr>
                <a:schemeClr val="tx1"/>
              </a:buClr>
              <a:buSzPct val="90000"/>
              <a:buFont typeface="Wingdings 2" pitchFamily="18" charset="2"/>
              <a:buChar char=""/>
            </a:pPr>
            <a:r>
              <a:rPr lang="fr-CA" sz="1600" dirty="0">
                <a:latin typeface="Arial" charset="0"/>
                <a:cs typeface="Arial" charset="0"/>
              </a:rPr>
              <a:t>Le facteur X activé se combine avec d’autres facteurs pour former le complexe </a:t>
            </a:r>
            <a:r>
              <a:rPr lang="fr-CA" sz="1600" i="1" dirty="0">
                <a:latin typeface="Arial" charset="0"/>
                <a:cs typeface="Arial" charset="0"/>
              </a:rPr>
              <a:t>activateur de la prothrombine</a:t>
            </a:r>
            <a:r>
              <a:rPr lang="fr-CA" sz="1600" dirty="0">
                <a:latin typeface="Arial" charset="0"/>
                <a:cs typeface="Arial" charset="0"/>
              </a:rPr>
              <a:t>.</a:t>
            </a:r>
          </a:p>
          <a:p>
            <a:pPr marL="265113" lvl="1" indent="-265113" eaLnBrk="1" hangingPunct="1">
              <a:buClr>
                <a:schemeClr val="tx1"/>
              </a:buClr>
              <a:buSzPct val="90000"/>
              <a:buFont typeface="Wingdings 2" pitchFamily="18" charset="2"/>
              <a:buChar char=""/>
            </a:pPr>
            <a:r>
              <a:rPr lang="fr-CA" sz="1600" dirty="0">
                <a:latin typeface="Arial" charset="0"/>
                <a:cs typeface="Arial" charset="0"/>
              </a:rPr>
              <a:t>Chacune des deux voies, de même que la voie finale commune, nécessitent des </a:t>
            </a:r>
            <a:r>
              <a:rPr lang="fr-CA" sz="1600" u="sng" dirty="0">
                <a:latin typeface="Arial" charset="0"/>
                <a:cs typeface="Arial" charset="0"/>
              </a:rPr>
              <a:t>ions calcium</a:t>
            </a:r>
            <a:r>
              <a:rPr lang="fr-CA" sz="1600" dirty="0">
                <a:latin typeface="Arial" charset="0"/>
                <a:cs typeface="Arial" charset="0"/>
              </a:rPr>
              <a:t>.</a:t>
            </a:r>
          </a:p>
          <a:p>
            <a:pPr marL="630238" lvl="1" indent="-331788" eaLnBrk="1" hangingPunct="1">
              <a:spcAft>
                <a:spcPct val="50000"/>
              </a:spcAft>
              <a:buClr>
                <a:schemeClr val="tx1"/>
              </a:buClr>
            </a:pPr>
            <a:r>
              <a:rPr lang="fr-CA" sz="1600" dirty="0">
                <a:latin typeface="Arial" charset="0"/>
                <a:cs typeface="Arial" charset="0"/>
              </a:rPr>
              <a:t> </a:t>
            </a:r>
            <a:r>
              <a:rPr lang="fr-CA" sz="1600" dirty="0" smtClean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 dirty="0">
                <a:latin typeface="Arial" charset="0"/>
                <a:cs typeface="Arial" charset="0"/>
                <a:sym typeface="Symbol" pitchFamily="18" charset="2"/>
              </a:rPr>
              <a:t>	</a:t>
            </a:r>
            <a:r>
              <a:rPr lang="fr-CA" sz="1600" dirty="0" smtClean="0">
                <a:latin typeface="Arial" charset="0"/>
                <a:cs typeface="Arial" charset="0"/>
              </a:rPr>
              <a:t>Sans </a:t>
            </a:r>
            <a:r>
              <a:rPr lang="fr-CA" sz="1600" dirty="0">
                <a:latin typeface="Arial" charset="0"/>
                <a:cs typeface="Arial" charset="0"/>
              </a:rPr>
              <a:t>Ca</a:t>
            </a:r>
            <a:r>
              <a:rPr lang="fr-CA" sz="1600" baseline="30000" dirty="0">
                <a:latin typeface="Arial" charset="0"/>
                <a:cs typeface="Arial" charset="0"/>
              </a:rPr>
              <a:t>2+</a:t>
            </a:r>
            <a:r>
              <a:rPr lang="fr-CA" sz="1600" dirty="0">
                <a:latin typeface="Arial" charset="0"/>
                <a:cs typeface="Arial" charset="0"/>
              </a:rPr>
              <a:t>, la coagulation ne peut </a:t>
            </a:r>
            <a:r>
              <a:rPr lang="fr-CA" sz="1600" dirty="0" smtClean="0">
                <a:latin typeface="Arial" charset="0"/>
                <a:cs typeface="Arial" charset="0"/>
              </a:rPr>
              <a:t>pas se </a:t>
            </a:r>
            <a:r>
              <a:rPr lang="fr-CA" sz="1600" dirty="0">
                <a:latin typeface="Arial" charset="0"/>
                <a:cs typeface="Arial" charset="0"/>
              </a:rPr>
              <a:t>faire.</a:t>
            </a:r>
          </a:p>
          <a:p>
            <a:pPr marL="538163" indent="-273050" eaLnBrk="1" hangingPunct="1">
              <a:spcBef>
                <a:spcPts val="3600"/>
              </a:spcBef>
              <a:buClr>
                <a:schemeClr val="tx1"/>
              </a:buClr>
              <a:tabLst>
                <a:tab pos="538163" algn="l"/>
              </a:tabLst>
            </a:pPr>
            <a:r>
              <a:rPr lang="fr-CA" sz="14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**	Quel </a:t>
            </a:r>
            <a:r>
              <a:rPr lang="fr-CA" sz="14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est l’avantage physiologique des réactions en cascade?</a:t>
            </a:r>
          </a:p>
          <a:p>
            <a:pPr marL="538163" indent="-273050" eaLnBrk="1" hangingPunct="1">
              <a:spcBef>
                <a:spcPct val="20000"/>
              </a:spcBef>
              <a:buClr>
                <a:schemeClr val="tx1"/>
              </a:buClr>
              <a:tabLst>
                <a:tab pos="538163" algn="l"/>
              </a:tabLst>
            </a:pPr>
            <a:r>
              <a:rPr lang="fr-CA" sz="14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**	Chaque </a:t>
            </a:r>
            <a:r>
              <a:rPr lang="fr-CA" sz="14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voie se produit simultanément mais la voie extrinsèque est plus rapide, pourquoi?</a:t>
            </a:r>
          </a:p>
          <a:p>
            <a:pPr marL="223838" lvl="1" indent="-109538" eaLnBrk="1" hangingPunct="1">
              <a:spcAft>
                <a:spcPct val="25000"/>
              </a:spcAft>
              <a:buClr>
                <a:schemeClr val="tx1"/>
              </a:buClr>
            </a:pPr>
            <a:endParaRPr lang="fr-CA" sz="1400" dirty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pic>
        <p:nvPicPr>
          <p:cNvPr id="8194" name="Picture 2" descr="http://cw2.erpi.com/cw/marieb/userfiles/17_Fig_17_14_p_751.jpg"/>
          <p:cNvPicPr>
            <a:picLocks noChangeAspect="1" noChangeArrowheads="1"/>
          </p:cNvPicPr>
          <p:nvPr/>
        </p:nvPicPr>
        <p:blipFill>
          <a:blip r:embed="rId3" cstate="print"/>
          <a:srcRect t="1512" b="10583"/>
          <a:stretch>
            <a:fillRect/>
          </a:stretch>
        </p:blipFill>
        <p:spPr bwMode="auto">
          <a:xfrm>
            <a:off x="5692876" y="546246"/>
            <a:ext cx="3187698" cy="6255038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</p:pic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5856289" y="6488217"/>
            <a:ext cx="1020762" cy="25179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8000" rIns="18000" bIns="18000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400" b="1" dirty="0">
                <a:solidFill>
                  <a:schemeClr val="accent2"/>
                </a:solidFill>
                <a:latin typeface="Arial" charset="0"/>
              </a:rPr>
              <a:t>Fig </a:t>
            </a:r>
            <a:r>
              <a:rPr lang="en-US" sz="1400" b="1" dirty="0" smtClean="0">
                <a:solidFill>
                  <a:schemeClr val="accent2"/>
                </a:solidFill>
                <a:latin typeface="Arial" charset="0"/>
              </a:rPr>
              <a:t>17.14</a:t>
            </a:r>
            <a:endParaRPr lang="en-US" sz="14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46" name="Rectangle 45"/>
          <p:cNvSpPr/>
          <p:nvPr/>
        </p:nvSpPr>
        <p:spPr bwMode="auto">
          <a:xfrm>
            <a:off x="435076" y="5670754"/>
            <a:ext cx="5036575" cy="914400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65462" y="290554"/>
            <a:ext cx="8537575" cy="641258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en-CA" b="1" dirty="0">
                <a:latin typeface="Arial" charset="0"/>
                <a:cs typeface="Arial" charset="0"/>
              </a:rPr>
              <a:t> </a:t>
            </a:r>
            <a:r>
              <a:rPr lang="fr-CA" b="1" dirty="0">
                <a:latin typeface="Arial" charset="0"/>
                <a:cs typeface="Arial" charset="0"/>
              </a:rPr>
              <a:t>FACTEURS DE COAGULATION:</a:t>
            </a:r>
            <a:endParaRPr lang="fr-CA" dirty="0">
              <a:latin typeface="Arial" charset="0"/>
              <a:cs typeface="Arial" charset="0"/>
            </a:endParaRPr>
          </a:p>
          <a:p>
            <a:pPr marL="268288" lvl="1" indent="-153988" eaLnBrk="1" hangingPunct="1">
              <a:spcAft>
                <a:spcPct val="30000"/>
              </a:spcAft>
              <a:buClr>
                <a:schemeClr val="tx1"/>
              </a:buClr>
              <a:buFont typeface="Arial" pitchFamily="34" charset="0"/>
              <a:buChar char="‒"/>
            </a:pPr>
            <a:r>
              <a:rPr lang="fr-CA" sz="1500" dirty="0">
                <a:latin typeface="Arial" charset="0"/>
                <a:cs typeface="Arial" charset="0"/>
              </a:rPr>
              <a:t>Numérotés I à XIII selon l’ordre chronologique de leur découverte.</a:t>
            </a:r>
          </a:p>
          <a:p>
            <a:pPr marL="268288" lvl="1" indent="-153988" eaLnBrk="1" hangingPunct="1">
              <a:spcAft>
                <a:spcPct val="30000"/>
              </a:spcAft>
              <a:buClr>
                <a:schemeClr val="tx1"/>
              </a:buClr>
              <a:buFont typeface="Arial" pitchFamily="34" charset="0"/>
              <a:buChar char="‒"/>
            </a:pPr>
            <a:r>
              <a:rPr lang="fr-CA" sz="1500" dirty="0">
                <a:latin typeface="Arial" charset="0"/>
                <a:cs typeface="Arial" charset="0"/>
              </a:rPr>
              <a:t>La majorité sont des protéines plasmatiques qui, une fois activées (indiquées par le suffixe “a”, ex.: facteur IX </a:t>
            </a:r>
            <a:r>
              <a:rPr lang="fr-CA" sz="1500" dirty="0">
                <a:latin typeface="Arial" charset="0"/>
                <a:cs typeface="Arial" charset="0"/>
                <a:sym typeface="Wingdings 3" pitchFamily="18" charset="2"/>
              </a:rPr>
              <a:t></a:t>
            </a:r>
            <a:r>
              <a:rPr lang="fr-CA" sz="1500" dirty="0">
                <a:latin typeface="Arial" charset="0"/>
                <a:cs typeface="Arial" charset="0"/>
              </a:rPr>
              <a:t> facteur </a:t>
            </a:r>
            <a:r>
              <a:rPr lang="fr-CA" sz="1500" dirty="0" err="1">
                <a:latin typeface="Arial" charset="0"/>
                <a:cs typeface="Arial" charset="0"/>
              </a:rPr>
              <a:t>IXa</a:t>
            </a:r>
            <a:r>
              <a:rPr lang="fr-CA" sz="1500" dirty="0">
                <a:latin typeface="Arial" charset="0"/>
                <a:cs typeface="Arial" charset="0"/>
              </a:rPr>
              <a:t>), convertissent d’autres précurseurs en facteurs activés.</a:t>
            </a:r>
            <a:endParaRPr lang="fr-CA" sz="1500" u="sng" dirty="0">
              <a:latin typeface="Arial" charset="0"/>
              <a:cs typeface="Arial" charset="0"/>
            </a:endParaRPr>
          </a:p>
          <a:p>
            <a:pPr marL="268288" lvl="1" indent="-153988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sz="1500" u="sng" dirty="0">
                <a:latin typeface="Arial" charset="0"/>
                <a:cs typeface="Arial" charset="0"/>
              </a:rPr>
              <a:t>Thrombine</a:t>
            </a:r>
            <a:r>
              <a:rPr lang="fr-CA" sz="1500" dirty="0">
                <a:latin typeface="Arial" charset="0"/>
                <a:cs typeface="Arial" charset="0"/>
              </a:rPr>
              <a:t>: facteur central de la cascade de coagulation; responsable de 3 types majeurs d’actions:</a:t>
            </a:r>
          </a:p>
          <a:p>
            <a:pPr marL="635000" lvl="2" indent="-242888" eaLnBrk="1" hangingPunct="1">
              <a:buClr>
                <a:schemeClr val="tx1"/>
              </a:buClr>
              <a:buFontTx/>
              <a:buAutoNum type="romanLcPeriod"/>
            </a:pPr>
            <a:r>
              <a:rPr lang="fr-CA" sz="1400" dirty="0">
                <a:latin typeface="Arial" charset="0"/>
                <a:cs typeface="Arial" charset="0"/>
              </a:rPr>
              <a:t>Activation des composantes en aval de la cascade de coagulation:</a:t>
            </a:r>
          </a:p>
          <a:p>
            <a:pPr marL="914400" lvl="3" indent="-112713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400" dirty="0">
                <a:latin typeface="Arial" charset="0"/>
                <a:cs typeface="Arial" charset="0"/>
              </a:rPr>
              <a:t>Catalyse la formation de fibrine à partir du fibrinogène</a:t>
            </a:r>
          </a:p>
          <a:p>
            <a:pPr marL="914400" lvl="3" indent="-112713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400" dirty="0">
                <a:latin typeface="Arial" charset="0"/>
                <a:cs typeface="Arial" charset="0"/>
              </a:rPr>
              <a:t>Active le facteur XIII</a:t>
            </a:r>
          </a:p>
          <a:p>
            <a:pPr marL="635000" lvl="2" indent="-242888" eaLnBrk="1" hangingPunct="1">
              <a:buClr>
                <a:schemeClr val="tx1"/>
              </a:buClr>
              <a:buFontTx/>
              <a:buAutoNum type="romanLcPeriod"/>
            </a:pPr>
            <a:r>
              <a:rPr lang="fr-CA" sz="1400" dirty="0">
                <a:latin typeface="Arial" charset="0"/>
                <a:cs typeface="Arial" charset="0"/>
              </a:rPr>
              <a:t>Rétroactivation à plusieurs niveaux en amont:</a:t>
            </a:r>
          </a:p>
          <a:p>
            <a:pPr marL="914400" lvl="3" indent="-112713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400" dirty="0">
                <a:latin typeface="Arial" charset="0"/>
                <a:cs typeface="Arial" charset="0"/>
              </a:rPr>
              <a:t>Peut catalyser la formation des facteurs Va, </a:t>
            </a:r>
            <a:r>
              <a:rPr lang="fr-CA" sz="1400" dirty="0" err="1">
                <a:latin typeface="Arial" charset="0"/>
                <a:cs typeface="Arial" charset="0"/>
              </a:rPr>
              <a:t>VIIIa</a:t>
            </a:r>
            <a:r>
              <a:rPr lang="fr-CA" sz="1400" dirty="0">
                <a:latin typeface="Arial" charset="0"/>
                <a:cs typeface="Arial" charset="0"/>
              </a:rPr>
              <a:t>, et de la thrombine elle-même</a:t>
            </a:r>
          </a:p>
          <a:p>
            <a:pPr marL="635000" lvl="2" indent="-242888" eaLnBrk="1" hangingPunct="1">
              <a:buClr>
                <a:schemeClr val="tx1"/>
              </a:buClr>
              <a:buFontTx/>
              <a:buAutoNum type="romanLcPeriod"/>
            </a:pPr>
            <a:r>
              <a:rPr lang="fr-CA" sz="1400" dirty="0">
                <a:latin typeface="Arial" charset="0"/>
                <a:cs typeface="Arial" charset="0"/>
              </a:rPr>
              <a:t>Influence sur l’hémostase:</a:t>
            </a:r>
          </a:p>
          <a:p>
            <a:pPr marL="914400" lvl="3" indent="-112713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400" dirty="0">
                <a:latin typeface="Arial" charset="0"/>
                <a:cs typeface="Arial" charset="0"/>
              </a:rPr>
              <a:t>Puissant activateur des plaquettes</a:t>
            </a:r>
          </a:p>
          <a:p>
            <a:pPr marL="914400" lvl="3" indent="-112713" eaLnBrk="1" hangingPunct="1">
              <a:spcAft>
                <a:spcPct val="4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400" dirty="0">
                <a:latin typeface="Arial" charset="0"/>
                <a:cs typeface="Arial" charset="0"/>
              </a:rPr>
              <a:t>Cause la libération par les cellules endothéliales de plusieurs activateurs et inhibiteurs de l’hémostase.</a:t>
            </a:r>
          </a:p>
          <a:p>
            <a:pPr marL="268288" lvl="1" indent="-153988" eaLnBrk="1" hangingPunct="1">
              <a:spcAft>
                <a:spcPct val="30000"/>
              </a:spcAft>
              <a:buClr>
                <a:schemeClr val="tx1"/>
              </a:buClr>
              <a:buFontTx/>
              <a:buChar char="•"/>
            </a:pPr>
            <a:r>
              <a:rPr lang="fr-CA" sz="1500" dirty="0">
                <a:latin typeface="Arial" charset="0"/>
                <a:cs typeface="Arial" charset="0"/>
              </a:rPr>
              <a:t>La synthèse par le foie de la prothrombine et des facteurs VII, IX et X requiert la </a:t>
            </a:r>
            <a:r>
              <a:rPr lang="fr-CA" sz="1500" u="sng" dirty="0">
                <a:latin typeface="Arial" charset="0"/>
                <a:cs typeface="Arial" charset="0"/>
              </a:rPr>
              <a:t>vitamine K</a:t>
            </a:r>
            <a:r>
              <a:rPr lang="fr-CA" sz="1500" dirty="0">
                <a:latin typeface="Arial" charset="0"/>
                <a:cs typeface="Arial" charset="0"/>
              </a:rPr>
              <a:t>.</a:t>
            </a:r>
            <a:endParaRPr lang="fr-CA" sz="1500" u="sng" dirty="0">
              <a:latin typeface="Arial" charset="0"/>
              <a:cs typeface="Arial" charset="0"/>
            </a:endParaRPr>
          </a:p>
          <a:p>
            <a:pPr marL="268288" lvl="1" indent="-153988" eaLnBrk="1" hangingPunct="1">
              <a:spcAft>
                <a:spcPct val="30000"/>
              </a:spcAft>
              <a:buClr>
                <a:schemeClr val="tx1"/>
              </a:buClr>
              <a:buFontTx/>
              <a:buChar char="•"/>
            </a:pPr>
            <a:r>
              <a:rPr lang="fr-CA" sz="1500" u="sng" dirty="0">
                <a:latin typeface="Arial" charset="0"/>
                <a:cs typeface="Arial" charset="0"/>
              </a:rPr>
              <a:t>Facteur X</a:t>
            </a:r>
            <a:r>
              <a:rPr lang="fr-CA" sz="1500" dirty="0">
                <a:latin typeface="Arial" charset="0"/>
                <a:cs typeface="Arial" charset="0"/>
              </a:rPr>
              <a:t>: premier facteur commun des voies extrinsèque et intrinsèque</a:t>
            </a:r>
            <a:endParaRPr lang="fr-CA" sz="1500" u="sng" dirty="0">
              <a:latin typeface="Arial" charset="0"/>
              <a:cs typeface="Arial" charset="0"/>
            </a:endParaRPr>
          </a:p>
          <a:p>
            <a:pPr marL="268288" lvl="1" indent="-153988" eaLnBrk="1" hangingPunct="1">
              <a:spcAft>
                <a:spcPct val="30000"/>
              </a:spcAft>
              <a:buClr>
                <a:schemeClr val="tx1"/>
              </a:buClr>
              <a:buFontTx/>
              <a:buChar char="•"/>
            </a:pPr>
            <a:r>
              <a:rPr lang="fr-CA" sz="1500" u="sng" dirty="0">
                <a:latin typeface="Arial" charset="0"/>
                <a:cs typeface="Arial" charset="0"/>
              </a:rPr>
              <a:t>Facteur XIII</a:t>
            </a:r>
            <a:r>
              <a:rPr lang="fr-CA" sz="1500" dirty="0">
                <a:latin typeface="Arial" charset="0"/>
                <a:cs typeface="Arial" charset="0"/>
              </a:rPr>
              <a:t>: forme des liaisons covalentes entre les molécules de fibrine, augmentant ainsi énormément la résistance du réseau de fibrine.</a:t>
            </a:r>
          </a:p>
          <a:p>
            <a:pPr marL="268288" lvl="1" indent="-153988" eaLnBrk="1" hangingPunct="1">
              <a:buClr>
                <a:schemeClr val="tx1"/>
              </a:buClr>
              <a:buFontTx/>
              <a:buChar char="•"/>
            </a:pPr>
            <a:r>
              <a:rPr lang="fr-CA" sz="1500" dirty="0">
                <a:latin typeface="Arial" charset="0"/>
                <a:cs typeface="Arial" charset="0"/>
              </a:rPr>
              <a:t>Facteurs de la voie intrinsèque impliqués dans les </a:t>
            </a:r>
            <a:r>
              <a:rPr lang="fr-CA" sz="1500" b="1" i="1" dirty="0">
                <a:latin typeface="Arial" charset="0"/>
                <a:cs typeface="Arial" charset="0"/>
              </a:rPr>
              <a:t>hémophilies</a:t>
            </a:r>
            <a:r>
              <a:rPr lang="fr-CA" sz="1500" dirty="0">
                <a:latin typeface="Arial" charset="0"/>
                <a:cs typeface="Arial" charset="0"/>
              </a:rPr>
              <a:t>:</a:t>
            </a:r>
          </a:p>
          <a:p>
            <a:pPr marL="635000" lvl="2" indent="-24288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400" dirty="0">
                <a:latin typeface="Arial" charset="0"/>
                <a:cs typeface="Arial" charset="0"/>
              </a:rPr>
              <a:t>Déficience en facteur VIII entraîne l’hémophilie A</a:t>
            </a:r>
          </a:p>
          <a:p>
            <a:pPr marL="635000" lvl="2" indent="-242888" eaLnBrk="1" hangingPunct="1"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400" dirty="0">
                <a:latin typeface="Arial" charset="0"/>
                <a:cs typeface="Arial" charset="0"/>
              </a:rPr>
              <a:t>Déficience en facteur IX entraîne l’hémophilie B</a:t>
            </a:r>
          </a:p>
          <a:p>
            <a:pPr marL="635000" lvl="2" indent="-242888" eaLnBrk="1" hangingPunct="1">
              <a:spcAft>
                <a:spcPct val="25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sz="1400" dirty="0">
                <a:latin typeface="Arial" charset="0"/>
                <a:cs typeface="Arial" charset="0"/>
              </a:rPr>
              <a:t>Déficience en facteur XI entraîne l’hémophilie C</a:t>
            </a:r>
          </a:p>
          <a:p>
            <a:pPr marL="538163" lvl="2" indent="-273050" eaLnBrk="1" hangingPunct="1">
              <a:spcBef>
                <a:spcPts val="1800"/>
              </a:spcBef>
              <a:spcAft>
                <a:spcPct val="25000"/>
              </a:spcAft>
              <a:buClr>
                <a:schemeClr val="tx1"/>
              </a:buClr>
            </a:pPr>
            <a:r>
              <a:rPr lang="fr-CA" sz="14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**	L’hémophilie </a:t>
            </a:r>
            <a:r>
              <a:rPr lang="fr-CA" sz="14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C est relativement moins sévère que les formes A or B, </a:t>
            </a:r>
            <a:r>
              <a:rPr lang="fr-CA" sz="14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pourquoi </a:t>
            </a:r>
            <a:r>
              <a:rPr lang="en-CA" sz="14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?</a:t>
            </a:r>
            <a:endParaRPr lang="en-CA" sz="14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597311" y="6231194"/>
            <a:ext cx="6179573" cy="339212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17500" y="752475"/>
            <a:ext cx="8669338" cy="589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  <a:tabLst>
                <a:tab pos="360363" algn="l"/>
              </a:tabLst>
            </a:pPr>
            <a:r>
              <a:rPr lang="en-CA" b="1">
                <a:latin typeface="Arial" charset="0"/>
                <a:cs typeface="Arial" charset="0"/>
              </a:rPr>
              <a:t> </a:t>
            </a:r>
            <a:r>
              <a:rPr lang="fr-CA" sz="1600" b="1" i="1">
                <a:latin typeface="Arial" charset="0"/>
                <a:cs typeface="Arial" charset="0"/>
              </a:rPr>
              <a:t>Rétraction du caillot</a:t>
            </a:r>
            <a:r>
              <a:rPr lang="fr-CA" sz="1600" b="1">
                <a:latin typeface="Arial" charset="0"/>
                <a:cs typeface="Arial" charset="0"/>
              </a:rPr>
              <a:t>:</a:t>
            </a:r>
            <a:r>
              <a:rPr lang="fr-CA">
                <a:latin typeface="Arial" charset="0"/>
                <a:cs typeface="Arial" charset="0"/>
              </a:rPr>
              <a:t> </a:t>
            </a:r>
            <a:r>
              <a:rPr lang="fr-CA" sz="1500">
                <a:latin typeface="Arial" charset="0"/>
                <a:cs typeface="Arial" charset="0"/>
              </a:rPr>
              <a:t>se produit en 30-60 minutes</a:t>
            </a:r>
          </a:p>
          <a:p>
            <a:pPr marL="349250" lvl="1" indent="-169863" eaLnBrk="1" hangingPunct="1">
              <a:buClr>
                <a:schemeClr val="tx1"/>
              </a:buClr>
              <a:tabLst>
                <a:tab pos="360363" algn="l"/>
              </a:tabLst>
            </a:pPr>
            <a:r>
              <a:rPr lang="fr-CA" sz="1500">
                <a:latin typeface="Arial" charset="0"/>
                <a:cs typeface="Arial" charset="0"/>
              </a:rPr>
              <a:t>	Les plaquettes se contractent (via leurs filaments d’actine et de myosine), causant ainsi une traction sur les filaments de fibrine et donc un resserrement du caillot.</a:t>
            </a:r>
          </a:p>
          <a:p>
            <a:pPr marL="349250" lvl="1" indent="-169863" eaLnBrk="1" hangingPunct="1">
              <a:spcAft>
                <a:spcPct val="25000"/>
              </a:spcAft>
              <a:buClr>
                <a:schemeClr val="tx1"/>
              </a:buClr>
              <a:tabLst>
                <a:tab pos="360363" algn="l"/>
              </a:tabLst>
            </a:pPr>
            <a:r>
              <a:rPr lang="fr-CA" sz="1500">
                <a:latin typeface="Arial" charset="0"/>
                <a:cs typeface="Arial" charset="0"/>
              </a:rPr>
              <a:t>	</a:t>
            </a:r>
            <a:r>
              <a:rPr lang="fr-CA" sz="15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500" i="1">
                <a:latin typeface="Arial" charset="0"/>
                <a:cs typeface="Arial" charset="0"/>
              </a:rPr>
              <a:t> </a:t>
            </a:r>
            <a:r>
              <a:rPr lang="fr-CA" sz="1500">
                <a:latin typeface="Arial" charset="0"/>
                <a:cs typeface="Arial" charset="0"/>
              </a:rPr>
              <a:t>Le </a:t>
            </a:r>
            <a:r>
              <a:rPr lang="fr-CA" sz="1500" i="1">
                <a:latin typeface="Arial" charset="0"/>
                <a:cs typeface="Arial" charset="0"/>
              </a:rPr>
              <a:t>sérum</a:t>
            </a:r>
            <a:r>
              <a:rPr lang="fr-CA" sz="1500">
                <a:latin typeface="Arial" charset="0"/>
                <a:cs typeface="Arial" charset="0"/>
              </a:rPr>
              <a:t> est expulsé du caillot, et les bords de la lésion se rapprochent.</a:t>
            </a:r>
            <a:endParaRPr lang="fr-CA" sz="1500" b="1" i="1">
              <a:latin typeface="Arial" charset="0"/>
              <a:cs typeface="Arial" charset="0"/>
            </a:endParaRPr>
          </a:p>
          <a:p>
            <a:pPr eaLnBrk="1" hangingPunct="1">
              <a:buClr>
                <a:schemeClr val="tx1"/>
              </a:buClr>
              <a:buFontTx/>
              <a:buChar char="•"/>
              <a:tabLst>
                <a:tab pos="360363" algn="l"/>
              </a:tabLst>
            </a:pPr>
            <a:r>
              <a:rPr lang="fr-CA" sz="1700" b="1" i="1">
                <a:latin typeface="Arial" charset="0"/>
                <a:cs typeface="Arial" charset="0"/>
              </a:rPr>
              <a:t> </a:t>
            </a:r>
            <a:r>
              <a:rPr lang="fr-CA" sz="1600" b="1" i="1">
                <a:latin typeface="Arial" charset="0"/>
                <a:cs typeface="Arial" charset="0"/>
              </a:rPr>
              <a:t>Réfection du vaisseau</a:t>
            </a:r>
            <a:r>
              <a:rPr lang="fr-CA" sz="1600" b="1">
                <a:latin typeface="Arial" charset="0"/>
                <a:cs typeface="Arial" charset="0"/>
              </a:rPr>
              <a:t>:</a:t>
            </a:r>
            <a:endParaRPr lang="fr-CA" sz="1600">
              <a:latin typeface="Arial" charset="0"/>
              <a:cs typeface="Arial" charset="0"/>
            </a:endParaRPr>
          </a:p>
          <a:p>
            <a:pPr marL="349250" lvl="1" indent="-169863" eaLnBrk="1" hangingPunct="1">
              <a:spcAft>
                <a:spcPct val="25000"/>
              </a:spcAft>
              <a:buClr>
                <a:schemeClr val="tx1"/>
              </a:buClr>
              <a:tabLst>
                <a:tab pos="360363" algn="l"/>
              </a:tabLst>
            </a:pPr>
            <a:r>
              <a:rPr lang="fr-CA" sz="1600">
                <a:latin typeface="Arial" charset="0"/>
                <a:cs typeface="Arial" charset="0"/>
              </a:rPr>
              <a:t>	</a:t>
            </a:r>
            <a:r>
              <a:rPr lang="fr-CA" sz="1500">
                <a:latin typeface="Arial" charset="0"/>
                <a:cs typeface="Arial" charset="0"/>
              </a:rPr>
              <a:t>Certains facteurs de croissance, tel le </a:t>
            </a:r>
            <a:r>
              <a:rPr lang="fr-CA" sz="1500" i="1">
                <a:latin typeface="Arial" charset="0"/>
                <a:cs typeface="Arial" charset="0"/>
              </a:rPr>
              <a:t>PDGF</a:t>
            </a:r>
            <a:r>
              <a:rPr lang="fr-CA" sz="1500">
                <a:latin typeface="Arial" charset="0"/>
                <a:cs typeface="Arial" charset="0"/>
              </a:rPr>
              <a:t> (</a:t>
            </a:r>
            <a:r>
              <a:rPr lang="fr-CA" sz="1500" i="1">
                <a:latin typeface="Arial" charset="0"/>
                <a:cs typeface="Arial" charset="0"/>
              </a:rPr>
              <a:t>platelet-derived growth factor</a:t>
            </a:r>
            <a:r>
              <a:rPr lang="fr-CA" sz="1500">
                <a:latin typeface="Arial" charset="0"/>
                <a:cs typeface="Arial" charset="0"/>
              </a:rPr>
              <a:t>) libéré par les plaquettes, stimulent les fibroblastes et les cellules musculaires lisses à se diviser et à reconstruire la paroi vasculaire. </a:t>
            </a:r>
            <a:endParaRPr lang="fr-CA" sz="1500" b="1" i="1">
              <a:latin typeface="Arial" charset="0"/>
              <a:cs typeface="Arial" charset="0"/>
            </a:endParaRPr>
          </a:p>
          <a:p>
            <a:pPr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  <a:tabLst>
                <a:tab pos="360363" algn="l"/>
              </a:tabLst>
            </a:pPr>
            <a:r>
              <a:rPr lang="fr-CA" b="1" i="1">
                <a:latin typeface="Arial" charset="0"/>
                <a:cs typeface="Arial" charset="0"/>
              </a:rPr>
              <a:t> </a:t>
            </a:r>
            <a:r>
              <a:rPr lang="fr-CA" sz="1600" b="1" i="1">
                <a:latin typeface="Arial" charset="0"/>
                <a:cs typeface="Arial" charset="0"/>
              </a:rPr>
              <a:t>Fibrinolyse</a:t>
            </a:r>
            <a:r>
              <a:rPr lang="fr-CA" sz="1600" b="1">
                <a:latin typeface="Arial" charset="0"/>
                <a:cs typeface="Arial" charset="0"/>
              </a:rPr>
              <a:t>:</a:t>
            </a:r>
            <a:r>
              <a:rPr lang="fr-CA" b="1">
                <a:latin typeface="Arial" charset="0"/>
                <a:cs typeface="Arial" charset="0"/>
              </a:rPr>
              <a:t> </a:t>
            </a:r>
            <a:r>
              <a:rPr lang="fr-CA" sz="1500">
                <a:latin typeface="Arial" charset="0"/>
                <a:cs typeface="Arial" charset="0"/>
              </a:rPr>
              <a:t>Commence dans les deux jours qui suivent la lésion et continue jusqu’à la 	dissolution complète du caillot.</a:t>
            </a:r>
          </a:p>
          <a:p>
            <a:pPr marL="349250" lvl="1" indent="-169863" eaLnBrk="1" hangingPunct="1">
              <a:spcAft>
                <a:spcPct val="10000"/>
              </a:spcAft>
              <a:buClr>
                <a:schemeClr val="tx1"/>
              </a:buClr>
              <a:tabLst>
                <a:tab pos="360363" algn="l"/>
              </a:tabLst>
            </a:pPr>
            <a:r>
              <a:rPr lang="fr-CA" sz="1500">
                <a:latin typeface="Arial" charset="0"/>
                <a:cs typeface="Arial" charset="0"/>
              </a:rPr>
              <a:t>	Processus qui enlève les caillots devenus inutiles; absolument essentiel pour éviter l’obstruction des vaisseaux sanguins.</a:t>
            </a:r>
          </a:p>
          <a:p>
            <a:pPr marL="719138" lvl="2" indent="-190500" eaLnBrk="1" hangingPunct="1">
              <a:spcAft>
                <a:spcPct val="10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  <a:tabLst>
                <a:tab pos="360363" algn="l"/>
              </a:tabLst>
            </a:pPr>
            <a:r>
              <a:rPr lang="fr-CA" sz="1500" b="1" i="1">
                <a:latin typeface="Arial" charset="0"/>
                <a:cs typeface="Arial" charset="0"/>
              </a:rPr>
              <a:t>Plasmine</a:t>
            </a:r>
            <a:r>
              <a:rPr lang="fr-CA" sz="1500">
                <a:latin typeface="Arial" charset="0"/>
                <a:cs typeface="Arial" charset="0"/>
              </a:rPr>
              <a:t>: enzyme qui détruit la fibrine (de même que certains facteurs de coagulation tels le fibrinogène, la prothrombine, le facteur XII, etc...) </a:t>
            </a:r>
            <a:r>
              <a:rPr lang="fr-CA" sz="15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500">
                <a:latin typeface="Arial" charset="0"/>
                <a:cs typeface="Arial" charset="0"/>
              </a:rPr>
              <a:t> dissolution du caillot.</a:t>
            </a:r>
            <a:endParaRPr lang="fr-CA" sz="1500" b="1" i="1">
              <a:latin typeface="Arial" charset="0"/>
              <a:cs typeface="Arial" charset="0"/>
            </a:endParaRPr>
          </a:p>
          <a:p>
            <a:pPr marL="719138" lvl="2" indent="-190500" eaLnBrk="1" hangingPunct="1">
              <a:spcAft>
                <a:spcPct val="10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  <a:tabLst>
                <a:tab pos="360363" algn="l"/>
              </a:tabLst>
            </a:pPr>
            <a:r>
              <a:rPr lang="fr-CA" sz="1500" b="1" i="1">
                <a:latin typeface="Arial" charset="0"/>
                <a:cs typeface="Arial" charset="0"/>
              </a:rPr>
              <a:t>Plasminogène</a:t>
            </a:r>
            <a:r>
              <a:rPr lang="fr-CA" sz="1500" b="1">
                <a:latin typeface="Arial" charset="0"/>
                <a:cs typeface="Arial" charset="0"/>
              </a:rPr>
              <a:t>:</a:t>
            </a:r>
            <a:r>
              <a:rPr lang="fr-CA" sz="1500">
                <a:latin typeface="Arial" charset="0"/>
                <a:cs typeface="Arial" charset="0"/>
              </a:rPr>
              <a:t> protéine plasmatique qui, lorsque activée, devient la plasmine.</a:t>
            </a:r>
            <a:endParaRPr lang="fr-CA" sz="1500" b="1" i="1">
              <a:latin typeface="Arial" charset="0"/>
              <a:cs typeface="Arial" charset="0"/>
            </a:endParaRPr>
          </a:p>
          <a:p>
            <a:pPr marL="719138" lvl="2" indent="-190500" eaLnBrk="1" hangingPunct="1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  <a:tabLst>
                <a:tab pos="360363" algn="l"/>
              </a:tabLst>
            </a:pPr>
            <a:r>
              <a:rPr lang="fr-CA" sz="1500" b="1" i="1">
                <a:latin typeface="Arial" charset="0"/>
                <a:cs typeface="Arial" charset="0"/>
              </a:rPr>
              <a:t>Activateur tissulaire du plasminogène </a:t>
            </a:r>
            <a:r>
              <a:rPr lang="fr-CA" sz="1500" b="1">
                <a:latin typeface="Arial" charset="0"/>
                <a:cs typeface="Arial" charset="0"/>
              </a:rPr>
              <a:t>(</a:t>
            </a:r>
            <a:r>
              <a:rPr lang="fr-CA" sz="1500" b="1" i="1">
                <a:latin typeface="Arial" charset="0"/>
                <a:cs typeface="Arial" charset="0"/>
              </a:rPr>
              <a:t>tPA</a:t>
            </a:r>
            <a:r>
              <a:rPr lang="fr-CA" sz="1500" b="1">
                <a:latin typeface="Arial" charset="0"/>
                <a:cs typeface="Arial" charset="0"/>
              </a:rPr>
              <a:t>): </a:t>
            </a:r>
            <a:r>
              <a:rPr lang="fr-CA" sz="1500">
                <a:latin typeface="Arial" charset="0"/>
                <a:cs typeface="Arial" charset="0"/>
              </a:rPr>
              <a:t>activateur majeur du plasminogène; libéré par l’endothélium.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0488" y="349250"/>
            <a:ext cx="9053512" cy="511175"/>
          </a:xfrm>
          <a:noFill/>
        </p:spPr>
        <p:txBody>
          <a:bodyPr/>
          <a:lstStyle/>
          <a:p>
            <a:pPr marL="336550" indent="-336550" eaLnBrk="1" hangingPunct="1">
              <a:lnSpc>
                <a:spcPct val="90000"/>
              </a:lnSpc>
              <a:spcAft>
                <a:spcPct val="0"/>
              </a:spcAft>
              <a:buFont typeface="Wingdings" pitchFamily="2" charset="2"/>
              <a:buNone/>
            </a:pPr>
            <a:r>
              <a:rPr lang="fr-CA" sz="2400" b="1" smtClean="0">
                <a:latin typeface="Arial" charset="0"/>
                <a:cs typeface="Arial" charset="0"/>
              </a:rPr>
              <a:t>3.	</a:t>
            </a:r>
            <a:r>
              <a:rPr lang="fr-CA" sz="2400" b="1" u="sng" smtClean="0">
                <a:latin typeface="Arial" charset="0"/>
                <a:cs typeface="Arial" charset="0"/>
              </a:rPr>
              <a:t>RÉTRACTION DU CAILLOT, RÉFECTION ET FIBRINOLYSE</a:t>
            </a:r>
          </a:p>
        </p:txBody>
      </p:sp>
      <p:sp>
        <p:nvSpPr>
          <p:cNvPr id="496647" name="Text Box 7"/>
          <p:cNvSpPr txBox="1">
            <a:spLocks noChangeArrowheads="1"/>
          </p:cNvSpPr>
          <p:nvPr/>
        </p:nvSpPr>
        <p:spPr bwMode="auto">
          <a:xfrm>
            <a:off x="1885950" y="5184775"/>
            <a:ext cx="5692775" cy="1538288"/>
          </a:xfrm>
          <a:prstGeom prst="rect">
            <a:avLst/>
          </a:prstGeom>
          <a:solidFill>
            <a:srgbClr val="FFFFFF"/>
          </a:solidFill>
          <a:ln w="9525">
            <a:solidFill>
              <a:srgbClr val="9933FF"/>
            </a:solidFill>
            <a:miter lim="800000"/>
            <a:headEnd/>
            <a:tailEnd/>
          </a:ln>
        </p:spPr>
        <p:txBody>
          <a:bodyPr/>
          <a:lstStyle/>
          <a:p>
            <a:pPr marL="361950" lvl="1">
              <a:defRPr/>
            </a:pPr>
            <a:r>
              <a:rPr lang="fr-CA" b="1" i="1">
                <a:solidFill>
                  <a:schemeClr val="accent2"/>
                </a:solidFill>
              </a:rPr>
              <a:t>     </a:t>
            </a:r>
            <a:r>
              <a:rPr lang="fr-CA" b="1" i="1">
                <a:solidFill>
                  <a:schemeClr val="accent2"/>
                </a:solidFill>
                <a:latin typeface="Arial" charset="0"/>
                <a:cs typeface="Arial" charset="0"/>
              </a:rPr>
              <a:t>Plasminogène</a:t>
            </a:r>
          </a:p>
          <a:p>
            <a:pPr>
              <a:defRPr/>
            </a:pPr>
            <a:r>
              <a:rPr lang="fr-CA" b="1" i="1">
                <a:solidFill>
                  <a:schemeClr val="accent2"/>
                </a:solidFill>
                <a:latin typeface="Arial" charset="0"/>
                <a:cs typeface="Arial" charset="0"/>
              </a:rPr>
              <a:t>   tPA</a:t>
            </a:r>
            <a:r>
              <a:rPr lang="fr-CA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fr-CA" b="1">
                <a:solidFill>
                  <a:schemeClr val="accent2"/>
                </a:solidFill>
                <a:latin typeface="Arial" charset="0"/>
                <a:cs typeface="Arial" charset="0"/>
                <a:sym typeface="Symbol" pitchFamily="18" charset="2"/>
              </a:rPr>
              <a:t>    </a:t>
            </a:r>
            <a:r>
              <a:rPr lang="fr-CA" sz="2000" b="1">
                <a:solidFill>
                  <a:schemeClr val="accent2"/>
                </a:solidFill>
                <a:sym typeface="Wingdings" pitchFamily="2" charset="2"/>
              </a:rPr>
              <a:t></a:t>
            </a:r>
            <a:endParaRPr lang="fr-CA" sz="2000" b="1" i="1">
              <a:solidFill>
                <a:schemeClr val="accent2"/>
              </a:solidFill>
              <a:latin typeface="Arial" charset="0"/>
              <a:cs typeface="Arial" charset="0"/>
              <a:sym typeface="Wingdings" pitchFamily="2" charset="2"/>
            </a:endParaRPr>
          </a:p>
          <a:p>
            <a:pPr marL="361950" lvl="1">
              <a:defRPr/>
            </a:pPr>
            <a:r>
              <a:rPr lang="fr-CA" b="1" i="1">
                <a:solidFill>
                  <a:schemeClr val="accent2"/>
                </a:solidFill>
                <a:latin typeface="Arial" charset="0"/>
                <a:cs typeface="Arial" charset="0"/>
              </a:rPr>
              <a:t>      Plasmine </a:t>
            </a:r>
          </a:p>
          <a:p>
            <a:pPr marL="361950" lvl="1">
              <a:defRPr/>
            </a:pPr>
            <a:r>
              <a:rPr lang="fr-CA" b="1">
                <a:solidFill>
                  <a:schemeClr val="accent2"/>
                </a:solidFill>
                <a:latin typeface="Arial" charset="0"/>
                <a:cs typeface="Arial" charset="0"/>
                <a:sym typeface="Wingdings" pitchFamily="2" charset="2"/>
              </a:rPr>
              <a:t>	    </a:t>
            </a:r>
            <a:r>
              <a:rPr lang="fr-CA" sz="2000" b="1">
                <a:solidFill>
                  <a:schemeClr val="accent2"/>
                </a:solidFill>
                <a:latin typeface="Arial" charset="0"/>
                <a:cs typeface="Arial" charset="0"/>
                <a:sym typeface="Wingdings" pitchFamily="2" charset="2"/>
              </a:rPr>
              <a:t></a:t>
            </a:r>
          </a:p>
          <a:p>
            <a:pPr marL="361950" lvl="1">
              <a:defRPr/>
            </a:pPr>
            <a:r>
              <a:rPr lang="fr-CA" b="1" i="1">
                <a:solidFill>
                  <a:schemeClr val="accent2"/>
                </a:solidFill>
                <a:latin typeface="Arial" charset="0"/>
                <a:cs typeface="Arial" charset="0"/>
              </a:rPr>
              <a:t>Fibrine</a:t>
            </a:r>
            <a:r>
              <a:rPr lang="fr-CA" b="1">
                <a:solidFill>
                  <a:schemeClr val="accent2"/>
                </a:solidFill>
                <a:latin typeface="Arial" charset="0"/>
                <a:cs typeface="Arial" charset="0"/>
              </a:rPr>
              <a:t> </a:t>
            </a:r>
            <a:r>
              <a:rPr lang="fr-CA" b="1">
                <a:solidFill>
                  <a:schemeClr val="accent2"/>
                </a:solidFill>
                <a:latin typeface="Arial" charset="0"/>
                <a:cs typeface="Arial" charset="0"/>
                <a:sym typeface="Symbol" pitchFamily="18" charset="2"/>
              </a:rPr>
              <a:t> dégradation  dissolution du caillot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593725" y="868363"/>
            <a:ext cx="8461375" cy="568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Aft>
                <a:spcPct val="50000"/>
              </a:spcAft>
              <a:buClr>
                <a:schemeClr val="tx1"/>
              </a:buClr>
            </a:pPr>
            <a:r>
              <a:rPr lang="fr-CA" b="1" i="1">
                <a:latin typeface="Arial" charset="0"/>
                <a:cs typeface="Arial" charset="0"/>
              </a:rPr>
              <a:t>Anticoagulants</a:t>
            </a:r>
            <a:r>
              <a:rPr lang="fr-CA" b="1">
                <a:latin typeface="Arial" charset="0"/>
                <a:cs typeface="Arial" charset="0"/>
              </a:rPr>
              <a:t>:</a:t>
            </a:r>
            <a:r>
              <a:rPr lang="fr-CA" sz="1700">
                <a:latin typeface="Arial" charset="0"/>
                <a:cs typeface="Arial" charset="0"/>
              </a:rPr>
              <a:t> substances qui inhibent la coagulation.</a:t>
            </a:r>
          </a:p>
          <a:p>
            <a:pPr marL="279400" lvl="1" indent="-165100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 u="sng">
                <a:latin typeface="Arial" charset="0"/>
                <a:cs typeface="Arial" charset="0"/>
              </a:rPr>
              <a:t>Anticoagulants présents dans la circulation</a:t>
            </a:r>
            <a:r>
              <a:rPr lang="fr-CA" sz="1600">
                <a:latin typeface="Arial" charset="0"/>
                <a:cs typeface="Arial" charset="0"/>
              </a:rPr>
              <a:t>:</a:t>
            </a:r>
            <a:endParaRPr lang="fr-CA" sz="1600" i="1">
              <a:latin typeface="Arial" charset="0"/>
              <a:cs typeface="Arial" charset="0"/>
            </a:endParaRPr>
          </a:p>
          <a:p>
            <a:pPr marL="577850" lvl="2" indent="-184150" eaLnBrk="1" hangingPunct="1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600" b="1" i="1">
                <a:latin typeface="Arial" charset="0"/>
                <a:cs typeface="Arial" charset="0"/>
              </a:rPr>
              <a:t>Antithrombine III</a:t>
            </a:r>
            <a:r>
              <a:rPr lang="fr-CA" sz="1600" b="1">
                <a:latin typeface="Arial" charset="0"/>
                <a:cs typeface="Arial" charset="0"/>
              </a:rPr>
              <a:t>: </a:t>
            </a:r>
            <a:r>
              <a:rPr lang="fr-CA" sz="1600">
                <a:latin typeface="Arial" charset="0"/>
                <a:cs typeface="Arial" charset="0"/>
              </a:rPr>
              <a:t> globuline alpha produite par le foie; inhibe l’action de la thrombine et de plusieurs autres facteurs de coagulation.</a:t>
            </a:r>
            <a:endParaRPr lang="fr-CA" sz="1600" i="1">
              <a:latin typeface="Arial" charset="0"/>
              <a:cs typeface="Arial" charset="0"/>
            </a:endParaRPr>
          </a:p>
          <a:p>
            <a:pPr marL="577850" lvl="2" indent="-184150" eaLnBrk="1" hangingPunct="1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600" b="1" i="1">
                <a:latin typeface="Arial" charset="0"/>
                <a:cs typeface="Arial" charset="0"/>
              </a:rPr>
              <a:t>Héparine</a:t>
            </a:r>
            <a:r>
              <a:rPr lang="fr-CA" sz="1600" b="1">
                <a:latin typeface="Arial" charset="0"/>
                <a:cs typeface="Arial" charset="0"/>
              </a:rPr>
              <a:t>:  </a:t>
            </a:r>
            <a:r>
              <a:rPr lang="fr-CA" sz="1600">
                <a:latin typeface="Arial" charset="0"/>
                <a:cs typeface="Arial" charset="0"/>
              </a:rPr>
              <a:t>polysaccharide produit par diverses cellules (mastocytes, certains leucocytes, cellules endothéliales); augmentent (par plus de 100 fois) l’activité de l’antithrombine III en s’y combinant.</a:t>
            </a:r>
            <a:endParaRPr lang="fr-CA" sz="1600" i="1">
              <a:latin typeface="Arial" charset="0"/>
              <a:cs typeface="Arial" charset="0"/>
            </a:endParaRPr>
          </a:p>
          <a:p>
            <a:pPr marL="577850" lvl="2" indent="-184150" eaLnBrk="1" hangingPunct="1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600" b="1" i="1">
                <a:latin typeface="Arial" charset="0"/>
                <a:cs typeface="Arial" charset="0"/>
              </a:rPr>
              <a:t>Protéine C</a:t>
            </a:r>
            <a:r>
              <a:rPr lang="fr-CA" sz="1600" b="1">
                <a:latin typeface="Arial" charset="0"/>
                <a:cs typeface="Arial" charset="0"/>
              </a:rPr>
              <a:t>: </a:t>
            </a:r>
            <a:r>
              <a:rPr lang="fr-CA" sz="1600">
                <a:latin typeface="Arial" charset="0"/>
                <a:cs typeface="Arial" charset="0"/>
              </a:rPr>
              <a:t>protéine produite par le foie; inhibe les facteurs V et VIII.</a:t>
            </a:r>
            <a:endParaRPr lang="fr-CA" sz="1600" i="1">
              <a:latin typeface="Arial" charset="0"/>
              <a:cs typeface="Arial" charset="0"/>
            </a:endParaRPr>
          </a:p>
          <a:p>
            <a:pPr marL="577850" lvl="2" indent="-184150" eaLnBrk="1" hangingPunct="1">
              <a:spcAft>
                <a:spcPct val="75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600" b="1" i="1">
                <a:latin typeface="Arial" charset="0"/>
                <a:cs typeface="Arial" charset="0"/>
              </a:rPr>
              <a:t>PGI</a:t>
            </a:r>
            <a:r>
              <a:rPr lang="fr-CA" sz="1600" b="1" baseline="-25000">
                <a:latin typeface="Arial" charset="0"/>
                <a:cs typeface="Arial" charset="0"/>
              </a:rPr>
              <a:t>2</a:t>
            </a:r>
            <a:r>
              <a:rPr lang="fr-CA" sz="1600" b="1">
                <a:latin typeface="Arial" charset="0"/>
                <a:cs typeface="Arial" charset="0"/>
              </a:rPr>
              <a:t>:</a:t>
            </a:r>
            <a:r>
              <a:rPr lang="fr-CA" sz="1600">
                <a:latin typeface="Arial" charset="0"/>
                <a:cs typeface="Arial" charset="0"/>
              </a:rPr>
              <a:t>  libérée par les cellules endothéliales; inhibe la formation du clou plaquettaire. </a:t>
            </a:r>
            <a:endParaRPr lang="fr-CA" sz="1600" b="1" i="1">
              <a:latin typeface="Arial" charset="0"/>
              <a:cs typeface="Arial" charset="0"/>
            </a:endParaRPr>
          </a:p>
          <a:p>
            <a:pPr marL="279400" lvl="1" indent="-165100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 u="sng">
                <a:latin typeface="Arial" charset="0"/>
                <a:cs typeface="Arial" charset="0"/>
              </a:rPr>
              <a:t>Anticoagulants utilisés en médecine</a:t>
            </a:r>
            <a:r>
              <a:rPr lang="fr-CA" sz="1600" b="1">
                <a:latin typeface="Arial" charset="0"/>
                <a:cs typeface="Arial" charset="0"/>
              </a:rPr>
              <a:t>: </a:t>
            </a:r>
            <a:r>
              <a:rPr lang="fr-CA" sz="1600">
                <a:latin typeface="Arial" charset="0"/>
                <a:cs typeface="Arial" charset="0"/>
              </a:rPr>
              <a:t>pour ralentir, supprimer, ou prévenir la coagulation.</a:t>
            </a:r>
            <a:endParaRPr lang="fr-CA" sz="1600" i="1">
              <a:latin typeface="Arial" charset="0"/>
              <a:cs typeface="Arial" charset="0"/>
            </a:endParaRPr>
          </a:p>
          <a:p>
            <a:pPr marL="577850" lvl="2" indent="-184150" eaLnBrk="1" hangingPunct="1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600" b="1" i="1">
                <a:latin typeface="Arial" charset="0"/>
                <a:cs typeface="Arial" charset="0"/>
              </a:rPr>
              <a:t>Héparine</a:t>
            </a:r>
            <a:r>
              <a:rPr lang="fr-CA" sz="1600" b="1">
                <a:latin typeface="Arial" charset="0"/>
                <a:cs typeface="Arial" charset="0"/>
              </a:rPr>
              <a:t>:</a:t>
            </a:r>
            <a:r>
              <a:rPr lang="fr-CA" sz="1600">
                <a:latin typeface="Arial" charset="0"/>
                <a:cs typeface="Arial" charset="0"/>
              </a:rPr>
              <a:t> anticoagulant le plus utilisé en clinique.</a:t>
            </a:r>
            <a:endParaRPr lang="fr-CA" sz="1600" i="1">
              <a:latin typeface="Arial" charset="0"/>
              <a:cs typeface="Arial" charset="0"/>
            </a:endParaRPr>
          </a:p>
          <a:p>
            <a:pPr marL="577850" lvl="2" indent="-184150" eaLnBrk="1" hangingPunct="1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600" b="1" i="1">
                <a:latin typeface="Arial" charset="0"/>
                <a:cs typeface="Arial" charset="0"/>
              </a:rPr>
              <a:t>Aspirine</a:t>
            </a:r>
            <a:r>
              <a:rPr lang="fr-CA" sz="1600" b="1">
                <a:latin typeface="Arial" charset="0"/>
                <a:cs typeface="Arial" charset="0"/>
              </a:rPr>
              <a:t>: </a:t>
            </a:r>
            <a:r>
              <a:rPr lang="fr-CA" sz="1600">
                <a:latin typeface="Arial" charset="0"/>
                <a:cs typeface="Arial" charset="0"/>
              </a:rPr>
              <a:t>inhibe la formation de TXA</a:t>
            </a:r>
            <a:r>
              <a:rPr lang="fr-CA" sz="1600" baseline="-25000">
                <a:latin typeface="Arial" charset="0"/>
                <a:cs typeface="Arial" charset="0"/>
              </a:rPr>
              <a:t>2</a:t>
            </a:r>
            <a:r>
              <a:rPr lang="fr-CA" sz="1600">
                <a:latin typeface="Arial" charset="0"/>
                <a:cs typeface="Arial" charset="0"/>
              </a:rPr>
              <a:t> </a:t>
            </a:r>
            <a:r>
              <a:rPr lang="fr-CA" sz="160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>
                <a:latin typeface="Arial" charset="0"/>
                <a:cs typeface="Arial" charset="0"/>
              </a:rPr>
              <a:t> réduit la formation du clou plaquettaire.</a:t>
            </a:r>
            <a:endParaRPr lang="fr-CA" sz="1600" i="1">
              <a:latin typeface="Arial" charset="0"/>
              <a:cs typeface="Arial" charset="0"/>
            </a:endParaRPr>
          </a:p>
          <a:p>
            <a:pPr marL="577850" lvl="2" indent="-184150" eaLnBrk="1" hangingPunct="1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600" b="1" i="1">
                <a:latin typeface="Arial" charset="0"/>
                <a:cs typeface="Arial" charset="0"/>
              </a:rPr>
              <a:t>Coumadin</a:t>
            </a:r>
            <a:r>
              <a:rPr lang="fr-CA" sz="1600">
                <a:latin typeface="Arial" charset="0"/>
                <a:cs typeface="Arial" charset="0"/>
              </a:rPr>
              <a:t> (“</a:t>
            </a:r>
            <a:r>
              <a:rPr lang="fr-CA" sz="1600" i="1">
                <a:latin typeface="Arial" charset="0"/>
                <a:cs typeface="Arial" charset="0"/>
              </a:rPr>
              <a:t>warfarine</a:t>
            </a:r>
            <a:r>
              <a:rPr lang="fr-CA" sz="1600">
                <a:latin typeface="Arial" charset="0"/>
                <a:cs typeface="Arial" charset="0"/>
              </a:rPr>
              <a:t>”)</a:t>
            </a:r>
            <a:r>
              <a:rPr lang="fr-CA" sz="1600" b="1">
                <a:latin typeface="Arial" charset="0"/>
                <a:cs typeface="Arial" charset="0"/>
              </a:rPr>
              <a:t>: </a:t>
            </a:r>
            <a:r>
              <a:rPr lang="fr-CA" sz="1600">
                <a:latin typeface="Arial" charset="0"/>
                <a:cs typeface="Arial" charset="0"/>
              </a:rPr>
              <a:t>inhibe l’action de la </a:t>
            </a:r>
            <a:r>
              <a:rPr lang="fr-CA" sz="1600" u="sng">
                <a:latin typeface="Arial" charset="0"/>
                <a:cs typeface="Arial" charset="0"/>
              </a:rPr>
              <a:t>vitamine K</a:t>
            </a:r>
            <a:r>
              <a:rPr lang="fr-CA" sz="1600">
                <a:latin typeface="Arial" charset="0"/>
                <a:cs typeface="Arial" charset="0"/>
              </a:rPr>
              <a:t>.</a:t>
            </a:r>
            <a:endParaRPr lang="fr-CA" sz="1600" i="1">
              <a:latin typeface="Arial" charset="0"/>
              <a:cs typeface="Arial" charset="0"/>
            </a:endParaRPr>
          </a:p>
          <a:p>
            <a:pPr marL="577850" lvl="2" indent="-184150" eaLnBrk="1" hangingPunct="1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600" b="1" i="1">
                <a:latin typeface="Arial" charset="0"/>
                <a:cs typeface="Arial" charset="0"/>
              </a:rPr>
              <a:t>tPA</a:t>
            </a:r>
            <a:r>
              <a:rPr lang="fr-CA" sz="1600" b="1">
                <a:latin typeface="Arial" charset="0"/>
                <a:cs typeface="Arial" charset="0"/>
              </a:rPr>
              <a:t>: </a:t>
            </a:r>
            <a:r>
              <a:rPr lang="fr-CA" sz="1600">
                <a:latin typeface="Arial" charset="0"/>
                <a:cs typeface="Arial" charset="0"/>
              </a:rPr>
              <a:t>dissout les caillots sanguins déjà formés.</a:t>
            </a:r>
            <a:endParaRPr lang="fr-CA" sz="1600" i="1">
              <a:latin typeface="Arial" charset="0"/>
              <a:cs typeface="Arial" charset="0"/>
            </a:endParaRPr>
          </a:p>
          <a:p>
            <a:pPr marL="577850" lvl="2" indent="-184150" eaLnBrk="1" hangingPunct="1">
              <a:spcAft>
                <a:spcPct val="25000"/>
              </a:spcAft>
              <a:buClr>
                <a:schemeClr val="tx1"/>
              </a:buClr>
              <a:buSzPct val="75000"/>
              <a:buFont typeface="Wingdings" pitchFamily="2" charset="2"/>
              <a:buChar char="§"/>
            </a:pPr>
            <a:r>
              <a:rPr lang="fr-CA" sz="1600" b="1" i="1">
                <a:latin typeface="Arial" charset="0"/>
                <a:cs typeface="Arial" charset="0"/>
              </a:rPr>
              <a:t>Chélateurs de calcium</a:t>
            </a:r>
            <a:r>
              <a:rPr lang="fr-CA" sz="1600" b="1">
                <a:latin typeface="Arial" charset="0"/>
                <a:cs typeface="Arial" charset="0"/>
              </a:rPr>
              <a:t>:</a:t>
            </a:r>
            <a:r>
              <a:rPr lang="fr-CA" sz="1600">
                <a:latin typeface="Arial" charset="0"/>
                <a:cs typeface="Arial" charset="0"/>
              </a:rPr>
              <a:t> utilisés pour prévenir la coagulation à l’extérieur du corps, comme par exemple lors des collectes de sang. Les chélateurs de calcium (ex.: citrate ou oxalate) se combinent aux ions Ca</a:t>
            </a:r>
            <a:r>
              <a:rPr lang="fr-CA" sz="1600" baseline="30000">
                <a:latin typeface="Arial" charset="0"/>
                <a:cs typeface="Arial" charset="0"/>
              </a:rPr>
              <a:t>2+</a:t>
            </a:r>
            <a:r>
              <a:rPr lang="fr-CA" sz="1600">
                <a:latin typeface="Arial" charset="0"/>
                <a:cs typeface="Arial" charset="0"/>
              </a:rPr>
              <a:t> du plasma, causant ainsi une diminution de leur concentration à un niveau tel que la coagulation ne peut plus être déclenchée. 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33363" y="365125"/>
            <a:ext cx="4451350" cy="511175"/>
          </a:xfrm>
          <a:noFill/>
        </p:spPr>
        <p:txBody>
          <a:bodyPr/>
          <a:lstStyle/>
          <a:p>
            <a:pPr marL="392113" indent="-392113" eaLnBrk="1" hangingPunct="1">
              <a:spcAft>
                <a:spcPct val="0"/>
              </a:spcAft>
              <a:buClr>
                <a:schemeClr val="tx1"/>
              </a:buClr>
              <a:buSzPct val="115000"/>
              <a:buFontTx/>
              <a:buNone/>
            </a:pPr>
            <a:r>
              <a:rPr lang="en-CA" sz="2400" b="1" smtClean="0">
                <a:latin typeface="Arial" charset="0"/>
                <a:cs typeface="Arial" charset="0"/>
              </a:rPr>
              <a:t>4.	</a:t>
            </a:r>
            <a:r>
              <a:rPr lang="en-CA" sz="2400" b="1" u="sng" smtClean="0">
                <a:latin typeface="Arial" charset="0"/>
                <a:cs typeface="Arial" charset="0"/>
              </a:rPr>
              <a:t>ANTICOAGULANTS</a:t>
            </a:r>
            <a:endParaRPr lang="en-CA" sz="2400" u="sng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182563" y="257175"/>
            <a:ext cx="8634412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803275" indent="-803275" eaLnBrk="1" hangingPunct="1">
              <a:spcBef>
                <a:spcPct val="100000"/>
              </a:spcBef>
              <a:spcAft>
                <a:spcPct val="100000"/>
              </a:spcAft>
            </a:pPr>
            <a:r>
              <a:rPr lang="fr-CA" sz="3200" b="1" i="1" dirty="0">
                <a:solidFill>
                  <a:srgbClr val="0070C0"/>
                </a:solidFill>
                <a:latin typeface="Arial" charset="0"/>
              </a:rPr>
              <a:t>4.4	Groupes sanguins </a:t>
            </a:r>
            <a:r>
              <a:rPr lang="fr-CA" sz="3200" b="1" i="1" dirty="0" smtClean="0">
                <a:solidFill>
                  <a:srgbClr val="0070C0"/>
                </a:solidFill>
                <a:latin typeface="Arial" charset="0"/>
              </a:rPr>
              <a:t>humains</a:t>
            </a:r>
            <a:endParaRPr lang="fr-CA" sz="3000" i="1" dirty="0">
              <a:solidFill>
                <a:srgbClr val="0070C0"/>
              </a:solidFill>
              <a:latin typeface="Arial" charset="0"/>
            </a:endParaRPr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722313" y="1625600"/>
            <a:ext cx="7551737" cy="301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82563" indent="-1825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fr-CA">
                <a:latin typeface="Arial" charset="0"/>
                <a:cs typeface="Arial" charset="0"/>
              </a:rPr>
              <a:t>La surface des érythrocytes contient un assortiment génétiquement déterminé de glycolipides, glycoprotéines et protéines qui agissent comme </a:t>
            </a:r>
            <a:r>
              <a:rPr lang="fr-CA" i="1">
                <a:latin typeface="Arial" charset="0"/>
                <a:cs typeface="Arial" charset="0"/>
              </a:rPr>
              <a:t>antigènes</a:t>
            </a:r>
            <a:r>
              <a:rPr lang="fr-CA">
                <a:latin typeface="Arial" charset="0"/>
                <a:cs typeface="Arial" charset="0"/>
              </a:rPr>
              <a:t>. </a:t>
            </a:r>
          </a:p>
          <a:p>
            <a:pPr marL="182563" indent="-1825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fr-CA">
                <a:latin typeface="Arial" charset="0"/>
                <a:cs typeface="Arial" charset="0"/>
              </a:rPr>
              <a:t>Plus de 100 antigènes peuvent être détectés sur les globules rouges, mais deux groupes majeurs risquent de causer des problèmes très graves d’</a:t>
            </a:r>
            <a:r>
              <a:rPr lang="fr-CA" i="1">
                <a:latin typeface="Arial" charset="0"/>
                <a:cs typeface="Arial" charset="0"/>
              </a:rPr>
              <a:t>agglutination</a:t>
            </a:r>
            <a:r>
              <a:rPr lang="fr-CA">
                <a:latin typeface="Arial" charset="0"/>
                <a:cs typeface="Arial" charset="0"/>
              </a:rPr>
              <a:t> suite à une transfusion: les groupes </a:t>
            </a:r>
            <a:r>
              <a:rPr lang="fr-CA" b="1" i="1">
                <a:latin typeface="Arial" charset="0"/>
                <a:cs typeface="Arial" charset="0"/>
              </a:rPr>
              <a:t>ABO</a:t>
            </a:r>
            <a:r>
              <a:rPr lang="fr-CA">
                <a:latin typeface="Arial" charset="0"/>
                <a:cs typeface="Arial" charset="0"/>
              </a:rPr>
              <a:t> et </a:t>
            </a:r>
            <a:r>
              <a:rPr lang="fr-CA" b="1" i="1">
                <a:latin typeface="Arial" charset="0"/>
                <a:cs typeface="Arial" charset="0"/>
              </a:rPr>
              <a:t>Rh</a:t>
            </a:r>
            <a:r>
              <a:rPr lang="fr-CA">
                <a:latin typeface="Arial" charset="0"/>
                <a:cs typeface="Arial" charset="0"/>
              </a:rPr>
              <a:t>. </a:t>
            </a:r>
          </a:p>
          <a:p>
            <a:pPr marL="182563" indent="-182563" eaLnBrk="1" hangingPunct="1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fr-CA">
                <a:latin typeface="Arial" charset="0"/>
                <a:cs typeface="Arial" charset="0"/>
              </a:rPr>
              <a:t>Les antigènes sont appelés </a:t>
            </a:r>
            <a:r>
              <a:rPr lang="fr-CA" i="1" u="sng">
                <a:latin typeface="Arial" charset="0"/>
                <a:cs typeface="Arial" charset="0"/>
              </a:rPr>
              <a:t>agglutinogènes</a:t>
            </a:r>
            <a:r>
              <a:rPr lang="fr-CA">
                <a:latin typeface="Arial" charset="0"/>
                <a:cs typeface="Arial" charset="0"/>
              </a:rPr>
              <a:t>, et les anticorps (globulines gamma) qui se lient spécifiquement à eux sont appelés </a:t>
            </a:r>
            <a:r>
              <a:rPr lang="fr-CA" i="1" u="sng">
                <a:latin typeface="Arial" charset="0"/>
                <a:cs typeface="Arial" charset="0"/>
              </a:rPr>
              <a:t>agglutinines</a:t>
            </a:r>
            <a:r>
              <a:rPr lang="fr-CA">
                <a:latin typeface="Arial" charset="0"/>
                <a:cs typeface="Arial" charset="0"/>
              </a:rPr>
              <a:t> parce qu’ils provoquent des réactions d’agglutination.</a:t>
            </a:r>
          </a:p>
        </p:txBody>
      </p:sp>
      <p:sp>
        <p:nvSpPr>
          <p:cNvPr id="23556" name="Rectangle 9"/>
          <p:cNvSpPr>
            <a:spLocks noChangeArrowheads="1"/>
          </p:cNvSpPr>
          <p:nvPr/>
        </p:nvSpPr>
        <p:spPr bwMode="auto">
          <a:xfrm>
            <a:off x="285750" y="1033463"/>
            <a:ext cx="75850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52425" indent="-352425" eaLnBrk="1" hangingPunct="1">
              <a:buClr>
                <a:srgbClr val="0989C9"/>
              </a:buClr>
              <a:buSzPct val="60000"/>
              <a:buFont typeface="Wingdings" pitchFamily="2" charset="2"/>
              <a:buNone/>
            </a:pPr>
            <a:r>
              <a:rPr lang="fr-CA" sz="2400" b="1">
                <a:latin typeface="Arial" charset="0"/>
                <a:cs typeface="Arial" charset="0"/>
              </a:rPr>
              <a:t>1.	</a:t>
            </a:r>
            <a:r>
              <a:rPr lang="fr-CA" sz="2400" b="1" u="sng">
                <a:latin typeface="Arial" charset="0"/>
                <a:cs typeface="Arial" charset="0"/>
              </a:rPr>
              <a:t>AGGLUTINOGÈNES ET AGGLUTININES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182563" y="257175"/>
            <a:ext cx="8634412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92113" indent="-392113" eaLnBrk="1" hangingPunct="1">
              <a:spcBef>
                <a:spcPct val="100000"/>
              </a:spcBef>
              <a:spcAft>
                <a:spcPct val="100000"/>
              </a:spcAft>
            </a:pPr>
            <a:r>
              <a:rPr lang="fr-CA" sz="2400" b="1">
                <a:latin typeface="Arial" charset="0"/>
                <a:cs typeface="Arial" charset="0"/>
              </a:rPr>
              <a:t>2.	</a:t>
            </a:r>
            <a:r>
              <a:rPr lang="fr-CA" sz="2400" b="1" u="sng">
                <a:latin typeface="Arial" charset="0"/>
              </a:rPr>
              <a:t>GROUPES SANGUINS DU SYSTÈME ABO</a:t>
            </a:r>
            <a:r>
              <a:rPr lang="en-CA" sz="2400" b="1" i="1">
                <a:latin typeface="Arial" charset="0"/>
              </a:rPr>
              <a:t> </a:t>
            </a:r>
            <a:endParaRPr lang="en-US" sz="2400" b="1" i="1">
              <a:latin typeface="Arial" charset="0"/>
            </a:endParaRPr>
          </a:p>
        </p:txBody>
      </p:sp>
      <p:sp>
        <p:nvSpPr>
          <p:cNvPr id="1028" name="Rectangle 3"/>
          <p:cNvSpPr>
            <a:spLocks noChangeArrowheads="1"/>
          </p:cNvSpPr>
          <p:nvPr/>
        </p:nvSpPr>
        <p:spPr bwMode="auto">
          <a:xfrm>
            <a:off x="557213" y="663575"/>
            <a:ext cx="8455025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82563" indent="-182563" eaLnBrk="1" hangingPunct="1">
              <a:spcAft>
                <a:spcPts val="0"/>
              </a:spcAft>
              <a:buClr>
                <a:schemeClr val="tx1"/>
              </a:buClr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Basé sur deux </a:t>
            </a:r>
            <a:r>
              <a:rPr lang="fr-CA" sz="1600" i="1" dirty="0">
                <a:latin typeface="Arial" charset="0"/>
                <a:cs typeface="Arial" charset="0"/>
              </a:rPr>
              <a:t>agglutinogènes</a:t>
            </a:r>
            <a:r>
              <a:rPr lang="fr-CA" sz="1600" dirty="0">
                <a:latin typeface="Arial" charset="0"/>
                <a:cs typeface="Arial" charset="0"/>
              </a:rPr>
              <a:t> </a:t>
            </a:r>
            <a:r>
              <a:rPr lang="fr-CA" sz="1600" dirty="0" smtClean="0">
                <a:latin typeface="Arial" charset="0"/>
                <a:cs typeface="Arial" charset="0"/>
              </a:rPr>
              <a:t>(antigènes) appelés </a:t>
            </a:r>
            <a:r>
              <a:rPr lang="fr-CA" sz="1600" dirty="0">
                <a:latin typeface="Arial" charset="0"/>
                <a:cs typeface="Arial" charset="0"/>
              </a:rPr>
              <a:t>A et </a:t>
            </a:r>
            <a:r>
              <a:rPr lang="fr-CA" sz="1600" dirty="0" smtClean="0">
                <a:latin typeface="Arial" charset="0"/>
                <a:cs typeface="Arial" charset="0"/>
              </a:rPr>
              <a:t>B</a:t>
            </a:r>
          </a:p>
          <a:p>
            <a:pPr eaLnBrk="1" hangingPunct="1">
              <a:spcAft>
                <a:spcPct val="25000"/>
              </a:spcAft>
              <a:buClr>
                <a:schemeClr val="tx1"/>
              </a:buClr>
              <a:tabLst>
                <a:tab pos="176213" algn="l"/>
              </a:tabLst>
            </a:pPr>
            <a:r>
              <a:rPr lang="fr-CA" sz="1600" dirty="0" smtClean="0">
                <a:latin typeface="Arial" charset="0"/>
                <a:cs typeface="Arial" charset="0"/>
              </a:rPr>
              <a:t>	</a:t>
            </a:r>
            <a:r>
              <a:rPr lang="fr-CA" sz="1600" dirty="0" smtClean="0">
                <a:latin typeface="Arial" charset="0"/>
                <a:cs typeface="Arial" charset="0"/>
                <a:sym typeface="Symbol"/>
              </a:rPr>
              <a:t> </a:t>
            </a:r>
            <a:r>
              <a:rPr lang="fr-CA" sz="1600" dirty="0" smtClean="0">
                <a:latin typeface="Arial" charset="0"/>
                <a:cs typeface="Arial" charset="0"/>
              </a:rPr>
              <a:t>donne </a:t>
            </a:r>
            <a:r>
              <a:rPr lang="fr-CA" sz="1600" dirty="0">
                <a:latin typeface="Arial" charset="0"/>
                <a:cs typeface="Arial" charset="0"/>
              </a:rPr>
              <a:t>4 types: </a:t>
            </a:r>
            <a:r>
              <a:rPr lang="fr-CA" sz="1600" b="1" i="1" dirty="0">
                <a:latin typeface="Arial" charset="0"/>
                <a:cs typeface="Arial" charset="0"/>
              </a:rPr>
              <a:t>A</a:t>
            </a:r>
            <a:r>
              <a:rPr lang="fr-CA" sz="1600" dirty="0">
                <a:latin typeface="Arial" charset="0"/>
                <a:cs typeface="Arial" charset="0"/>
              </a:rPr>
              <a:t>, </a:t>
            </a:r>
            <a:r>
              <a:rPr lang="fr-CA" sz="1600" b="1" i="1" dirty="0">
                <a:latin typeface="Arial" charset="0"/>
                <a:cs typeface="Arial" charset="0"/>
              </a:rPr>
              <a:t>B</a:t>
            </a:r>
            <a:r>
              <a:rPr lang="fr-CA" sz="1600" dirty="0">
                <a:latin typeface="Arial" charset="0"/>
                <a:cs typeface="Arial" charset="0"/>
              </a:rPr>
              <a:t>, </a:t>
            </a:r>
            <a:r>
              <a:rPr lang="fr-CA" sz="1600" b="1" i="1" dirty="0">
                <a:latin typeface="Arial" charset="0"/>
                <a:cs typeface="Arial" charset="0"/>
              </a:rPr>
              <a:t>AB</a:t>
            </a:r>
            <a:r>
              <a:rPr lang="fr-CA" sz="1600" dirty="0">
                <a:latin typeface="Arial" charset="0"/>
                <a:cs typeface="Arial" charset="0"/>
              </a:rPr>
              <a:t>, et </a:t>
            </a:r>
            <a:r>
              <a:rPr lang="fr-CA" sz="1600" b="1" i="1" dirty="0">
                <a:latin typeface="Arial" charset="0"/>
                <a:cs typeface="Arial" charset="0"/>
              </a:rPr>
              <a:t>O</a:t>
            </a:r>
            <a:r>
              <a:rPr lang="fr-CA" sz="1600" dirty="0">
                <a:latin typeface="Arial" charset="0"/>
                <a:cs typeface="Arial" charset="0"/>
              </a:rPr>
              <a:t>.</a:t>
            </a:r>
          </a:p>
          <a:p>
            <a:pPr marL="182563" indent="-182563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Tous les gens développent </a:t>
            </a:r>
            <a:r>
              <a:rPr lang="fr-CA" sz="1600" u="sng" dirty="0">
                <a:latin typeface="Arial" charset="0"/>
                <a:cs typeface="Arial" charset="0"/>
              </a:rPr>
              <a:t>spontanément</a:t>
            </a:r>
            <a:r>
              <a:rPr lang="fr-CA" sz="1600" dirty="0">
                <a:latin typeface="Arial" charset="0"/>
                <a:cs typeface="Arial" charset="0"/>
              </a:rPr>
              <a:t> après leur naissance des agglutinines contre les agglutinogènes qui ne sont </a:t>
            </a:r>
            <a:r>
              <a:rPr lang="fr-CA" sz="1600" u="sng" dirty="0">
                <a:latin typeface="Arial" charset="0"/>
                <a:cs typeface="Arial" charset="0"/>
              </a:rPr>
              <a:t>pas</a:t>
            </a:r>
            <a:r>
              <a:rPr lang="fr-CA" sz="1600" dirty="0">
                <a:latin typeface="Arial" charset="0"/>
                <a:cs typeface="Arial" charset="0"/>
              </a:rPr>
              <a:t> présents sur leurs érythrocytes.</a:t>
            </a:r>
          </a:p>
          <a:p>
            <a:pPr marL="182563" indent="-182563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En absence d’agglutinogène A, les </a:t>
            </a:r>
            <a:r>
              <a:rPr lang="fr-CA" sz="1600" i="1" u="sng" dirty="0">
                <a:latin typeface="Arial" charset="0"/>
                <a:cs typeface="Arial" charset="0"/>
              </a:rPr>
              <a:t>agglutinines </a:t>
            </a:r>
            <a:r>
              <a:rPr lang="fr-CA" sz="1600" i="1" u="sng" dirty="0" err="1">
                <a:latin typeface="Arial" charset="0"/>
                <a:cs typeface="Arial" charset="0"/>
              </a:rPr>
              <a:t>anti-A</a:t>
            </a:r>
            <a:r>
              <a:rPr lang="fr-CA" sz="1600" dirty="0">
                <a:latin typeface="Arial" charset="0"/>
                <a:cs typeface="Arial" charset="0"/>
              </a:rPr>
              <a:t> se retrouvent dans le plasma.</a:t>
            </a:r>
          </a:p>
          <a:p>
            <a:pPr marL="182563" indent="-182563" eaLnBrk="1" hangingPunct="1">
              <a:spcAft>
                <a:spcPct val="25000"/>
              </a:spcAft>
              <a:buClr>
                <a:schemeClr val="tx1"/>
              </a:buClr>
              <a:buFontTx/>
              <a:buChar char="•"/>
            </a:pPr>
            <a:r>
              <a:rPr lang="fr-CA" sz="1600" dirty="0">
                <a:latin typeface="Arial" charset="0"/>
                <a:cs typeface="Arial" charset="0"/>
              </a:rPr>
              <a:t>En absence d’agglutinogène B, les </a:t>
            </a:r>
            <a:r>
              <a:rPr lang="fr-CA" sz="1600" u="sng" dirty="0">
                <a:latin typeface="Arial" charset="0"/>
                <a:cs typeface="Arial" charset="0"/>
              </a:rPr>
              <a:t>a</a:t>
            </a:r>
            <a:r>
              <a:rPr lang="fr-CA" sz="1600" i="1" u="sng" dirty="0">
                <a:latin typeface="Arial" charset="0"/>
                <a:cs typeface="Arial" charset="0"/>
              </a:rPr>
              <a:t>gglutinines </a:t>
            </a:r>
            <a:r>
              <a:rPr lang="fr-CA" sz="1600" i="1" u="sng" dirty="0" err="1">
                <a:latin typeface="Arial" charset="0"/>
                <a:cs typeface="Arial" charset="0"/>
              </a:rPr>
              <a:t>anti-B</a:t>
            </a:r>
            <a:r>
              <a:rPr lang="fr-CA" sz="1600" dirty="0">
                <a:latin typeface="Arial" charset="0"/>
                <a:cs typeface="Arial" charset="0"/>
              </a:rPr>
              <a:t> se retrouvent dans le plasma.</a:t>
            </a:r>
          </a:p>
        </p:txBody>
      </p:sp>
      <p:pic>
        <p:nvPicPr>
          <p:cNvPr id="6" name="Picture 5" descr="Marieb_Tab_17_4.jpg"/>
          <p:cNvPicPr>
            <a:picLocks noChangeAspect="1"/>
          </p:cNvPicPr>
          <p:nvPr/>
        </p:nvPicPr>
        <p:blipFill>
          <a:blip r:embed="rId2" cstate="print"/>
          <a:srcRect l="1890" t="2243" r="1890" b="6168"/>
          <a:stretch>
            <a:fillRect/>
          </a:stretch>
        </p:blipFill>
        <p:spPr>
          <a:xfrm>
            <a:off x="1563329" y="2461496"/>
            <a:ext cx="6297561" cy="4040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265113" y="320675"/>
            <a:ext cx="38957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82563" indent="-182563" eaLnBrk="1" hangingPunct="1">
              <a:spcBef>
                <a:spcPct val="100000"/>
              </a:spcBef>
              <a:spcAft>
                <a:spcPct val="100000"/>
              </a:spcAft>
            </a:pPr>
            <a:r>
              <a:rPr lang="fr-CA" sz="2400" b="1" i="1">
                <a:latin typeface="Arial" charset="0"/>
                <a:cs typeface="Arial" charset="0"/>
              </a:rPr>
              <a:t>• Réactions hémolytiques</a:t>
            </a:r>
            <a:endParaRPr lang="fr-CA" sz="2400" b="1">
              <a:solidFill>
                <a:srgbClr val="0989C9"/>
              </a:solidFill>
              <a:latin typeface="Arial" charset="0"/>
            </a:endParaRPr>
          </a:p>
        </p:txBody>
      </p:sp>
      <p:pic>
        <p:nvPicPr>
          <p:cNvPr id="24579" name="Picture 11" descr="17-15BloodTyping_LE.jpg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1"/>
          <a:stretch>
            <a:fillRect/>
          </a:stretch>
        </p:blipFill>
        <p:spPr>
          <a:xfrm>
            <a:off x="4975225" y="671513"/>
            <a:ext cx="4168775" cy="5702300"/>
          </a:xfrm>
          <a:noFill/>
        </p:spPr>
      </p:pic>
      <p:sp>
        <p:nvSpPr>
          <p:cNvPr id="24580" name="Text Box 13"/>
          <p:cNvSpPr txBox="1">
            <a:spLocks noChangeArrowheads="1"/>
          </p:cNvSpPr>
          <p:nvPr/>
        </p:nvSpPr>
        <p:spPr bwMode="auto">
          <a:xfrm>
            <a:off x="7396163" y="2201863"/>
            <a:ext cx="973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200">
                <a:latin typeface="Verdana" pitchFamily="34" charset="0"/>
              </a:rPr>
              <a:t>G.R.</a:t>
            </a:r>
          </a:p>
          <a:p>
            <a:pPr algn="ctr"/>
            <a:r>
              <a:rPr lang="fr-CA" sz="1200">
                <a:latin typeface="Verdana" pitchFamily="34" charset="0"/>
              </a:rPr>
              <a:t>agglutinés</a:t>
            </a:r>
            <a:endParaRPr lang="en-US" sz="1200">
              <a:latin typeface="Verdana" pitchFamily="34" charset="0"/>
            </a:endParaRPr>
          </a:p>
        </p:txBody>
      </p:sp>
      <p:sp>
        <p:nvSpPr>
          <p:cNvPr id="24581" name="Text Box 14"/>
          <p:cNvSpPr txBox="1">
            <a:spLocks noChangeArrowheads="1"/>
          </p:cNvSpPr>
          <p:nvPr/>
        </p:nvSpPr>
        <p:spPr bwMode="auto">
          <a:xfrm>
            <a:off x="8154988" y="987425"/>
            <a:ext cx="8112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400" b="1">
                <a:latin typeface="Verdana" pitchFamily="34" charset="0"/>
              </a:rPr>
              <a:t>Anti-B</a:t>
            </a:r>
            <a:endParaRPr lang="en-US" sz="1400" b="1">
              <a:latin typeface="Verdana" pitchFamily="34" charset="0"/>
            </a:endParaRPr>
          </a:p>
        </p:txBody>
      </p:sp>
      <p:sp>
        <p:nvSpPr>
          <p:cNvPr id="24582" name="Text Box 15"/>
          <p:cNvSpPr txBox="1">
            <a:spLocks noChangeArrowheads="1"/>
          </p:cNvSpPr>
          <p:nvPr/>
        </p:nvSpPr>
        <p:spPr bwMode="auto">
          <a:xfrm>
            <a:off x="6762750" y="977900"/>
            <a:ext cx="8143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400" b="1">
                <a:latin typeface="Verdana" pitchFamily="34" charset="0"/>
              </a:rPr>
              <a:t>Anti-A</a:t>
            </a:r>
            <a:endParaRPr lang="en-US" sz="1400" b="1">
              <a:latin typeface="Verdana" pitchFamily="34" charset="0"/>
            </a:endParaRPr>
          </a:p>
        </p:txBody>
      </p:sp>
      <p:sp>
        <p:nvSpPr>
          <p:cNvPr id="24583" name="Text Box 16"/>
          <p:cNvSpPr txBox="1">
            <a:spLocks noChangeArrowheads="1"/>
          </p:cNvSpPr>
          <p:nvPr/>
        </p:nvSpPr>
        <p:spPr bwMode="auto">
          <a:xfrm>
            <a:off x="7437438" y="504825"/>
            <a:ext cx="9239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600" b="1">
                <a:latin typeface="Verdana" pitchFamily="34" charset="0"/>
              </a:rPr>
              <a:t>Sérum</a:t>
            </a:r>
            <a:endParaRPr lang="en-US" sz="1600" b="1">
              <a:latin typeface="Verdana" pitchFamily="34" charset="0"/>
            </a:endParaRPr>
          </a:p>
        </p:txBody>
      </p:sp>
      <p:sp>
        <p:nvSpPr>
          <p:cNvPr id="24584" name="Text Box 17"/>
          <p:cNvSpPr txBox="1">
            <a:spLocks noChangeArrowheads="1"/>
          </p:cNvSpPr>
          <p:nvPr/>
        </p:nvSpPr>
        <p:spPr bwMode="auto">
          <a:xfrm>
            <a:off x="5189538" y="411163"/>
            <a:ext cx="15875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600" b="1">
                <a:solidFill>
                  <a:srgbClr val="0066FF"/>
                </a:solidFill>
                <a:latin typeface="Verdana" pitchFamily="34" charset="0"/>
              </a:rPr>
              <a:t>Sang de </a:t>
            </a:r>
          </a:p>
          <a:p>
            <a:pPr algn="ctr"/>
            <a:r>
              <a:rPr lang="fr-CA" sz="1600" b="1">
                <a:solidFill>
                  <a:srgbClr val="0066FF"/>
                </a:solidFill>
                <a:latin typeface="Verdana" pitchFamily="34" charset="0"/>
              </a:rPr>
              <a:t>l’échantillon</a:t>
            </a:r>
            <a:endParaRPr lang="en-US" sz="1600" b="1">
              <a:solidFill>
                <a:srgbClr val="0066FF"/>
              </a:solidFill>
              <a:latin typeface="Verdana" pitchFamily="34" charset="0"/>
            </a:endParaRPr>
          </a:p>
        </p:txBody>
      </p:sp>
      <p:sp>
        <p:nvSpPr>
          <p:cNvPr id="24585" name="Text Box 18"/>
          <p:cNvSpPr txBox="1">
            <a:spLocks noChangeArrowheads="1"/>
          </p:cNvSpPr>
          <p:nvPr/>
        </p:nvSpPr>
        <p:spPr bwMode="auto">
          <a:xfrm>
            <a:off x="5381625" y="1516063"/>
            <a:ext cx="12414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400" b="1">
                <a:solidFill>
                  <a:srgbClr val="0066FF"/>
                </a:solidFill>
                <a:latin typeface="Verdana" pitchFamily="34" charset="0"/>
              </a:rPr>
              <a:t>Groupe AB</a:t>
            </a:r>
            <a:endParaRPr lang="en-US" sz="1400" b="1">
              <a:solidFill>
                <a:srgbClr val="0066FF"/>
              </a:solidFill>
              <a:latin typeface="Verdana" pitchFamily="34" charset="0"/>
            </a:endParaRPr>
          </a:p>
        </p:txBody>
      </p:sp>
      <p:sp>
        <p:nvSpPr>
          <p:cNvPr id="24586" name="Text Box 19"/>
          <p:cNvSpPr txBox="1">
            <a:spLocks noChangeArrowheads="1"/>
          </p:cNvSpPr>
          <p:nvPr/>
        </p:nvSpPr>
        <p:spPr bwMode="auto">
          <a:xfrm>
            <a:off x="5457825" y="3027363"/>
            <a:ext cx="11033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400" b="1">
                <a:solidFill>
                  <a:srgbClr val="0066FF"/>
                </a:solidFill>
                <a:latin typeface="Verdana" pitchFamily="34" charset="0"/>
              </a:rPr>
              <a:t>Groupe B</a:t>
            </a:r>
            <a:endParaRPr lang="en-US" sz="1400" b="1">
              <a:solidFill>
                <a:srgbClr val="0066FF"/>
              </a:solidFill>
              <a:latin typeface="Verdana" pitchFamily="34" charset="0"/>
            </a:endParaRPr>
          </a:p>
        </p:txBody>
      </p:sp>
      <p:sp>
        <p:nvSpPr>
          <p:cNvPr id="24587" name="Text Box 20"/>
          <p:cNvSpPr txBox="1">
            <a:spLocks noChangeArrowheads="1"/>
          </p:cNvSpPr>
          <p:nvPr/>
        </p:nvSpPr>
        <p:spPr bwMode="auto">
          <a:xfrm>
            <a:off x="5456238" y="4449763"/>
            <a:ext cx="11064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400" b="1">
                <a:solidFill>
                  <a:srgbClr val="0066FF"/>
                </a:solidFill>
                <a:latin typeface="Verdana" pitchFamily="34" charset="0"/>
              </a:rPr>
              <a:t>Groupe A</a:t>
            </a:r>
            <a:endParaRPr lang="en-US" sz="1400" b="1">
              <a:solidFill>
                <a:srgbClr val="0066FF"/>
              </a:solidFill>
              <a:latin typeface="Verdana" pitchFamily="34" charset="0"/>
            </a:endParaRPr>
          </a:p>
        </p:txBody>
      </p:sp>
      <p:sp>
        <p:nvSpPr>
          <p:cNvPr id="24588" name="Text Box 21"/>
          <p:cNvSpPr txBox="1">
            <a:spLocks noChangeArrowheads="1"/>
          </p:cNvSpPr>
          <p:nvPr/>
        </p:nvSpPr>
        <p:spPr bwMode="auto">
          <a:xfrm>
            <a:off x="5438775" y="5845175"/>
            <a:ext cx="11191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400" b="1">
                <a:solidFill>
                  <a:srgbClr val="0066FF"/>
                </a:solidFill>
                <a:latin typeface="Verdana" pitchFamily="34" charset="0"/>
              </a:rPr>
              <a:t>Groupe O</a:t>
            </a:r>
            <a:endParaRPr lang="en-US" sz="1400" b="1">
              <a:solidFill>
                <a:srgbClr val="0066FF"/>
              </a:solidFill>
              <a:latin typeface="Verdana" pitchFamily="34" charset="0"/>
            </a:endParaRPr>
          </a:p>
        </p:txBody>
      </p:sp>
      <p:sp>
        <p:nvSpPr>
          <p:cNvPr id="24589" name="Rectangle 3"/>
          <p:cNvSpPr>
            <a:spLocks noChangeArrowheads="1"/>
          </p:cNvSpPr>
          <p:nvPr/>
        </p:nvSpPr>
        <p:spPr bwMode="auto">
          <a:xfrm>
            <a:off x="509945" y="782792"/>
            <a:ext cx="4283280" cy="5146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182563" indent="-182563" defTabSz="803275" eaLnBrk="1" hangingPunct="1">
              <a:spcAft>
                <a:spcPct val="25000"/>
              </a:spcAft>
              <a:buClr>
                <a:schemeClr val="tx1"/>
              </a:buClr>
              <a:buSzPct val="110000"/>
              <a:buFontTx/>
              <a:buChar char="•"/>
              <a:tabLst>
                <a:tab pos="803275" algn="l"/>
              </a:tabLst>
            </a:pPr>
            <a:r>
              <a:rPr lang="fr-CA" sz="1600" dirty="0">
                <a:latin typeface="Arial" charset="0"/>
                <a:cs typeface="Arial" charset="0"/>
              </a:rPr>
              <a:t>Si le sang du receveur contient des agglutinines contre le sang du donneur, une </a:t>
            </a:r>
            <a:r>
              <a:rPr lang="fr-CA" sz="1600" b="1" i="1" dirty="0">
                <a:latin typeface="Arial" charset="0"/>
                <a:cs typeface="Arial" charset="0"/>
              </a:rPr>
              <a:t>réaction hémolytique</a:t>
            </a:r>
            <a:r>
              <a:rPr lang="fr-CA" sz="1600" dirty="0">
                <a:latin typeface="Arial" charset="0"/>
                <a:cs typeface="Arial" charset="0"/>
              </a:rPr>
              <a:t> s’ensuit: agglutination et lyse des globules rouges étrangers.</a:t>
            </a:r>
          </a:p>
          <a:p>
            <a:pPr marL="361950" lvl="1" indent="-185738" defTabSz="803275" eaLnBrk="1" hangingPunct="1">
              <a:spcAft>
                <a:spcPts val="300"/>
              </a:spcAft>
              <a:buClr>
                <a:schemeClr val="tx1"/>
              </a:buClr>
              <a:buSzPct val="100000"/>
              <a:buFont typeface="Arial" pitchFamily="34" charset="0"/>
              <a:buChar char="‒"/>
              <a:tabLst>
                <a:tab pos="803275" algn="l"/>
              </a:tabLst>
            </a:pPr>
            <a:r>
              <a:rPr lang="fr-CA" sz="1500" dirty="0">
                <a:latin typeface="Arial" charset="0"/>
                <a:cs typeface="Arial" charset="0"/>
              </a:rPr>
              <a:t>Les G.R. agglutinés nuisent à la circulation dans les petits vaisseaux sanguins.</a:t>
            </a:r>
          </a:p>
          <a:p>
            <a:pPr marL="358775" lvl="1" indent="-173038" defTabSz="803275" eaLnBrk="1" hangingPunct="1">
              <a:buClr>
                <a:schemeClr val="tx1"/>
              </a:buClr>
              <a:buSzPct val="100000"/>
              <a:buFont typeface="Arial" pitchFamily="34" charset="0"/>
              <a:buChar char="‒"/>
              <a:tabLst>
                <a:tab pos="803275" algn="l"/>
              </a:tabLst>
            </a:pPr>
            <a:r>
              <a:rPr lang="fr-CA" sz="1500" dirty="0">
                <a:latin typeface="Arial" charset="0"/>
                <a:cs typeface="Arial" charset="0"/>
              </a:rPr>
              <a:t>Les G.R. sont éventuellement détruits par le système immunitaire.</a:t>
            </a:r>
          </a:p>
          <a:p>
            <a:pPr marL="627063" lvl="1" indent="-265113" defTabSz="803275" eaLnBrk="1" hangingPunct="1">
              <a:buClr>
                <a:schemeClr val="tx1"/>
              </a:buClr>
              <a:buFont typeface="Symbol"/>
              <a:buChar char="®"/>
              <a:tabLst>
                <a:tab pos="627063" algn="l"/>
              </a:tabLst>
            </a:pPr>
            <a:r>
              <a:rPr lang="fr-CA" sz="1500" i="1" dirty="0" smtClean="0">
                <a:latin typeface="Arial" charset="0"/>
                <a:cs typeface="Arial" charset="0"/>
              </a:rPr>
              <a:t>Hémolyse</a:t>
            </a:r>
            <a:r>
              <a:rPr lang="fr-CA" sz="1500" dirty="0" smtClean="0">
                <a:latin typeface="Arial" charset="0"/>
                <a:cs typeface="Arial" charset="0"/>
              </a:rPr>
              <a:t> </a:t>
            </a:r>
            <a:r>
              <a:rPr lang="fr-CA" sz="1500" dirty="0">
                <a:latin typeface="Arial" charset="0"/>
                <a:cs typeface="Arial" charset="0"/>
              </a:rPr>
              <a:t>(lyse des érythrocytes)</a:t>
            </a:r>
          </a:p>
          <a:p>
            <a:pPr marL="627063" lvl="1" indent="-265113" defTabSz="803275" eaLnBrk="1" hangingPunct="1">
              <a:buClr>
                <a:schemeClr val="tx1"/>
              </a:buClr>
              <a:buFont typeface="Symbol"/>
              <a:buChar char="®"/>
              <a:tabLst>
                <a:tab pos="627063" algn="l"/>
              </a:tabLst>
            </a:pPr>
            <a:r>
              <a:rPr lang="fr-CA" sz="1500" dirty="0" smtClean="0">
                <a:latin typeface="Arial" charset="0"/>
                <a:cs typeface="Arial" charset="0"/>
              </a:rPr>
              <a:t>Libération </a:t>
            </a:r>
            <a:r>
              <a:rPr lang="fr-CA" sz="1500" dirty="0">
                <a:latin typeface="Arial" charset="0"/>
                <a:cs typeface="Arial" charset="0"/>
              </a:rPr>
              <a:t>d’hémoglobine dans le plasma</a:t>
            </a:r>
          </a:p>
          <a:p>
            <a:pPr marL="627063" lvl="1" indent="-265113" defTabSz="803275" eaLnBrk="1" hangingPunct="1">
              <a:buClr>
                <a:schemeClr val="tx1"/>
              </a:buClr>
              <a:tabLst>
                <a:tab pos="627063" algn="l"/>
              </a:tabLst>
            </a:pPr>
            <a:r>
              <a:rPr lang="fr-CA" sz="1500" dirty="0" smtClean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500" dirty="0" smtClean="0">
                <a:latin typeface="Arial" charset="0"/>
                <a:cs typeface="Arial" charset="0"/>
              </a:rPr>
              <a:t> 	Peut </a:t>
            </a:r>
            <a:r>
              <a:rPr lang="fr-CA" sz="1500" dirty="0">
                <a:latin typeface="Arial" charset="0"/>
                <a:cs typeface="Arial" charset="0"/>
              </a:rPr>
              <a:t>causer l’</a:t>
            </a:r>
            <a:r>
              <a:rPr lang="fr-CA" sz="1500" u="sng" dirty="0">
                <a:latin typeface="Arial" charset="0"/>
                <a:cs typeface="Arial" charset="0"/>
              </a:rPr>
              <a:t>insuffisance </a:t>
            </a:r>
            <a:r>
              <a:rPr lang="fr-CA" sz="1500" u="sng" dirty="0" smtClean="0">
                <a:latin typeface="Arial" charset="0"/>
                <a:cs typeface="Arial" charset="0"/>
              </a:rPr>
              <a:t>rénale</a:t>
            </a:r>
            <a:r>
              <a:rPr lang="fr-CA" sz="1500" dirty="0">
                <a:latin typeface="Arial" charset="0"/>
                <a:cs typeface="Arial" charset="0"/>
              </a:rPr>
              <a:t> </a:t>
            </a:r>
            <a:r>
              <a:rPr lang="fr-CA" sz="1500" dirty="0" smtClean="0">
                <a:latin typeface="Arial" charset="0"/>
                <a:cs typeface="Arial" charset="0"/>
              </a:rPr>
              <a:t> (l’effet </a:t>
            </a:r>
            <a:r>
              <a:rPr lang="fr-CA" sz="1500" dirty="0">
                <a:latin typeface="Arial" charset="0"/>
                <a:cs typeface="Arial" charset="0"/>
              </a:rPr>
              <a:t>le plus dangereux des transfusions incompatibles</a:t>
            </a:r>
            <a:r>
              <a:rPr lang="fr-CA" sz="1500" dirty="0" smtClean="0">
                <a:latin typeface="Arial" charset="0"/>
                <a:cs typeface="Arial" charset="0"/>
              </a:rPr>
              <a:t>).</a:t>
            </a:r>
          </a:p>
          <a:p>
            <a:pPr marL="182563" indent="-182563" defTabSz="803275" eaLnBrk="1" hangingPunct="1">
              <a:spcBef>
                <a:spcPts val="600"/>
              </a:spcBef>
              <a:spcAft>
                <a:spcPct val="25000"/>
              </a:spcAft>
              <a:buClr>
                <a:schemeClr val="tx1"/>
              </a:buClr>
              <a:buSzPct val="110000"/>
              <a:buFontTx/>
              <a:buChar char="•"/>
              <a:tabLst>
                <a:tab pos="803275" algn="l"/>
              </a:tabLst>
            </a:pPr>
            <a:r>
              <a:rPr lang="fr-CA" sz="1600" dirty="0" smtClean="0">
                <a:latin typeface="Arial" charset="0"/>
                <a:cs typeface="Arial" charset="0"/>
              </a:rPr>
              <a:t>Groupe AB: le plasma ne contient ni des </a:t>
            </a:r>
            <a:r>
              <a:rPr lang="fr-CA" sz="1600" dirty="0" err="1" smtClean="0">
                <a:latin typeface="Arial" charset="0"/>
                <a:cs typeface="Arial" charset="0"/>
              </a:rPr>
              <a:t>anti-A</a:t>
            </a:r>
            <a:r>
              <a:rPr lang="fr-CA" sz="1600" dirty="0" smtClean="0">
                <a:latin typeface="Arial" charset="0"/>
                <a:cs typeface="Arial" charset="0"/>
              </a:rPr>
              <a:t> ni des </a:t>
            </a:r>
            <a:r>
              <a:rPr lang="fr-CA" sz="1600" dirty="0" err="1" smtClean="0">
                <a:latin typeface="Arial" charset="0"/>
                <a:cs typeface="Arial" charset="0"/>
              </a:rPr>
              <a:t>anti-B</a:t>
            </a:r>
            <a:r>
              <a:rPr lang="fr-CA" sz="1600" dirty="0" smtClean="0">
                <a:latin typeface="Arial" charset="0"/>
                <a:cs typeface="Arial" charset="0"/>
              </a:rPr>
              <a:t> </a:t>
            </a:r>
            <a:r>
              <a:rPr lang="fr-CA" sz="1600" dirty="0" smtClean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 dirty="0" smtClean="0">
                <a:latin typeface="Arial" charset="0"/>
                <a:cs typeface="Arial" charset="0"/>
              </a:rPr>
              <a:t> “receveur universel”.</a:t>
            </a:r>
          </a:p>
          <a:p>
            <a:pPr marL="182563" indent="-182563" defTabSz="803275" eaLnBrk="1" hangingPunct="1"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10000"/>
              <a:buFontTx/>
              <a:buChar char="•"/>
              <a:tabLst>
                <a:tab pos="803275" algn="l"/>
              </a:tabLst>
            </a:pPr>
            <a:r>
              <a:rPr lang="fr-CA" sz="1600" dirty="0" smtClean="0">
                <a:latin typeface="Arial" charset="0"/>
                <a:cs typeface="Arial" charset="0"/>
              </a:rPr>
              <a:t>Groupe </a:t>
            </a:r>
            <a:r>
              <a:rPr lang="fr-CA" sz="1600" dirty="0">
                <a:latin typeface="Arial" charset="0"/>
                <a:cs typeface="Arial" charset="0"/>
              </a:rPr>
              <a:t>O: les érythrocytes ne contiennent pas les agglutinogènes A et B </a:t>
            </a:r>
            <a:r>
              <a:rPr lang="fr-CA" sz="1600" dirty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600" dirty="0">
                <a:latin typeface="Arial" charset="0"/>
                <a:cs typeface="Arial" charset="0"/>
              </a:rPr>
              <a:t> “donneur universel”.</a:t>
            </a:r>
          </a:p>
        </p:txBody>
      </p:sp>
      <p:sp>
        <p:nvSpPr>
          <p:cNvPr id="24590" name="Text Box 22"/>
          <p:cNvSpPr txBox="1">
            <a:spLocks noChangeArrowheads="1"/>
          </p:cNvSpPr>
          <p:nvPr/>
        </p:nvSpPr>
        <p:spPr bwMode="auto">
          <a:xfrm>
            <a:off x="4578350" y="6553200"/>
            <a:ext cx="45656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400" b="1" dirty="0">
                <a:solidFill>
                  <a:schemeClr val="accent2"/>
                </a:solidFill>
                <a:latin typeface="Arial" charset="0"/>
              </a:rPr>
              <a:t>Figure </a:t>
            </a:r>
            <a:r>
              <a:rPr lang="fr-CA" sz="1400" b="1" dirty="0" smtClean="0">
                <a:solidFill>
                  <a:schemeClr val="accent2"/>
                </a:solidFill>
                <a:latin typeface="Arial" charset="0"/>
              </a:rPr>
              <a:t>17.16    </a:t>
            </a:r>
            <a:r>
              <a:rPr lang="fr-CA" sz="1400" b="1" dirty="0">
                <a:solidFill>
                  <a:schemeClr val="accent2"/>
                </a:solidFill>
                <a:latin typeface="Arial" charset="0"/>
              </a:rPr>
              <a:t>Détermination des groupes sanguins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4861" y="6164827"/>
            <a:ext cx="3930444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65113" indent="-265113"/>
            <a:r>
              <a:rPr lang="fr-CA" sz="14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** 	Il est rare que le sang du donneur cause l’agglutination des G.R. du receveur; pourquoi?</a:t>
            </a:r>
            <a:endParaRPr lang="fr-CA" sz="14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12263" y="715144"/>
            <a:ext cx="8413750" cy="5970587"/>
          </a:xfrm>
          <a:noFill/>
          <a:ln>
            <a:noFill/>
            <a:miter lim="800000"/>
            <a:headEnd/>
            <a:tailEnd/>
          </a:ln>
        </p:spPr>
        <p:txBody>
          <a:bodyPr tIns="82800" bIns="82800"/>
          <a:lstStyle/>
          <a:p>
            <a:pPr marL="182563" indent="-182563" eaLnBrk="1" hangingPunct="1">
              <a:spcAft>
                <a:spcPct val="20000"/>
              </a:spcAft>
              <a:buClr>
                <a:schemeClr val="tx1"/>
              </a:buClr>
              <a:buSzPct val="75000"/>
            </a:pPr>
            <a:r>
              <a:rPr lang="fr-CA" sz="15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Il existe au moins 8 agglutinogènes Rh différents, mais le plus réactif est</a:t>
            </a:r>
            <a:r>
              <a:rPr lang="fr-CA" sz="1500" dirty="0" smtClean="0">
                <a:latin typeface="Arial" charset="0"/>
                <a:cs typeface="Arial" charset="0"/>
              </a:rPr>
              <a:t> l’</a:t>
            </a:r>
            <a:r>
              <a:rPr lang="fr-CA" sz="1500" i="1" dirty="0" smtClean="0">
                <a:latin typeface="Arial" charset="0"/>
                <a:cs typeface="Arial" charset="0"/>
              </a:rPr>
              <a:t>agglutinogène D</a:t>
            </a:r>
            <a:r>
              <a:rPr lang="fr-CA" sz="1500" dirty="0" smtClean="0">
                <a:latin typeface="Arial" charset="0"/>
                <a:cs typeface="Arial" charset="0"/>
              </a:rPr>
              <a:t>, découvert chez les singes </a:t>
            </a:r>
            <a:r>
              <a:rPr lang="fr-CA" sz="1500" i="1" dirty="0" smtClean="0">
                <a:latin typeface="Arial" charset="0"/>
                <a:cs typeface="Arial" charset="0"/>
              </a:rPr>
              <a:t>rhésus</a:t>
            </a:r>
            <a:r>
              <a:rPr lang="fr-CA" sz="1500" dirty="0" smtClean="0">
                <a:latin typeface="Arial" charset="0"/>
                <a:cs typeface="Arial" charset="0"/>
              </a:rPr>
              <a:t>.</a:t>
            </a:r>
            <a:endParaRPr lang="fr-CA" sz="15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marL="182563" indent="-182563" eaLnBrk="1" hangingPunct="1">
              <a:spcAft>
                <a:spcPct val="0"/>
              </a:spcAft>
              <a:buClr>
                <a:schemeClr val="tx1"/>
              </a:buClr>
              <a:buSzPct val="75000"/>
            </a:pPr>
            <a:r>
              <a:rPr lang="fr-CA" sz="1500" dirty="0" smtClean="0">
                <a:latin typeface="Arial" charset="0"/>
                <a:cs typeface="Arial" charset="0"/>
              </a:rPr>
              <a:t>Les individus dont les G.R. ont l’agglutinogène D sont désignés </a:t>
            </a:r>
            <a:r>
              <a:rPr lang="fr-CA" sz="1500" b="1" dirty="0" smtClean="0">
                <a:latin typeface="Arial" charset="0"/>
                <a:cs typeface="Arial" charset="0"/>
              </a:rPr>
              <a:t>Rh</a:t>
            </a:r>
            <a:r>
              <a:rPr lang="fr-CA" sz="1500" b="1" baseline="40000" dirty="0" smtClean="0">
                <a:latin typeface="Arial" charset="0"/>
                <a:cs typeface="Arial" charset="0"/>
              </a:rPr>
              <a:t>+</a:t>
            </a:r>
            <a:r>
              <a:rPr lang="fr-CA" sz="1500" dirty="0" smtClean="0">
                <a:latin typeface="Arial" charset="0"/>
                <a:cs typeface="Arial" charset="0"/>
              </a:rPr>
              <a:t>.</a:t>
            </a:r>
            <a:endParaRPr lang="fr-CA" sz="1500" b="1" baseline="40000" dirty="0" smtClean="0">
              <a:latin typeface="Arial" charset="0"/>
              <a:cs typeface="Arial" charset="0"/>
            </a:endParaRPr>
          </a:p>
          <a:p>
            <a:pPr marL="182563" indent="-182563" eaLnBrk="1" hangingPunct="1"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fr-CA" sz="1500" dirty="0" smtClean="0">
                <a:latin typeface="Arial" charset="0"/>
                <a:cs typeface="Arial" charset="0"/>
              </a:rPr>
              <a:t>	Ceux dont les G.R. n’ont pas l’agglutinogène D sont désignés </a:t>
            </a:r>
            <a:r>
              <a:rPr lang="fr-CA" sz="1500" b="1" dirty="0" smtClean="0">
                <a:latin typeface="Arial" charset="0"/>
                <a:cs typeface="Arial" charset="0"/>
              </a:rPr>
              <a:t>Rh</a:t>
            </a:r>
            <a:r>
              <a:rPr lang="fr-CA" sz="1500" b="1" baseline="50000" dirty="0" smtClean="0">
                <a:latin typeface="Arial" charset="0"/>
                <a:cs typeface="Arial" charset="0"/>
                <a:sym typeface="Symbol" pitchFamily="18" charset="2"/>
              </a:rPr>
              <a:t></a:t>
            </a:r>
            <a:r>
              <a:rPr lang="fr-CA" sz="1500" dirty="0" smtClean="0">
                <a:latin typeface="Arial" charset="0"/>
                <a:cs typeface="Arial" charset="0"/>
              </a:rPr>
              <a:t>. </a:t>
            </a:r>
          </a:p>
          <a:p>
            <a:pPr marL="182563" indent="-182563" eaLnBrk="1" hangingPunct="1">
              <a:spcAft>
                <a:spcPct val="20000"/>
              </a:spcAft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fr-CA" sz="1600" dirty="0" smtClean="0">
                <a:latin typeface="Arial" charset="0"/>
                <a:cs typeface="Arial" charset="0"/>
              </a:rPr>
              <a:t>	% de gens Rh</a:t>
            </a:r>
            <a:r>
              <a:rPr lang="fr-CA" sz="1600" baseline="40000" dirty="0" smtClean="0">
                <a:latin typeface="Arial" charset="0"/>
                <a:cs typeface="Arial" charset="0"/>
              </a:rPr>
              <a:t>+</a:t>
            </a:r>
            <a:r>
              <a:rPr lang="fr-CA" sz="1600" dirty="0" smtClean="0">
                <a:latin typeface="Arial" charset="0"/>
                <a:cs typeface="Arial" charset="0"/>
              </a:rPr>
              <a:t> en Amérique du nord: Blancs: 85%; Noirs: 95%; Asiatiques: 100%</a:t>
            </a:r>
          </a:p>
          <a:p>
            <a:pPr marL="182563" indent="-182563" eaLnBrk="1" hangingPunct="1">
              <a:spcAft>
                <a:spcPct val="20000"/>
              </a:spcAft>
              <a:buClr>
                <a:schemeClr val="tx1"/>
              </a:buClr>
              <a:buSzPct val="75000"/>
            </a:pPr>
            <a:r>
              <a:rPr lang="fr-CA" sz="15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Les agglutinines anti-Rh ne sont pas spontanément présentes chez les individus Rh</a:t>
            </a:r>
            <a:r>
              <a:rPr lang="fr-CA" sz="1500" baseline="50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–</a:t>
            </a:r>
            <a:r>
              <a:rPr lang="fr-CA" sz="15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.</a:t>
            </a:r>
          </a:p>
          <a:p>
            <a:pPr marL="182563" indent="-182563" eaLnBrk="1" hangingPunct="1">
              <a:spcAft>
                <a:spcPct val="0"/>
              </a:spcAft>
              <a:buClr>
                <a:schemeClr val="tx1"/>
              </a:buClr>
              <a:buSzPct val="75000"/>
            </a:pPr>
            <a:r>
              <a:rPr lang="fr-CA" sz="15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Cependant, si une personne Rh</a:t>
            </a:r>
            <a:r>
              <a:rPr lang="fr-CA" sz="1500" baseline="50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–</a:t>
            </a:r>
            <a:r>
              <a:rPr lang="fr-CA" sz="15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reçoit du sang Rh</a:t>
            </a:r>
            <a:r>
              <a:rPr lang="fr-CA" sz="1500" baseline="40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+</a:t>
            </a:r>
            <a:r>
              <a:rPr lang="fr-CA" sz="15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, des agglutinines anti-Rh sont produits.</a:t>
            </a:r>
          </a:p>
          <a:p>
            <a:pPr marL="469900" lvl="1" indent="-173038" eaLnBrk="1" hangingPunct="1">
              <a:spcAft>
                <a:spcPct val="0"/>
              </a:spcAft>
              <a:buClr>
                <a:schemeClr val="tx1"/>
              </a:buClr>
              <a:buSzTx/>
              <a:buFont typeface="Symbol" pitchFamily="18" charset="2"/>
              <a:buChar char="®"/>
            </a:pPr>
            <a:r>
              <a:rPr lang="fr-CA" sz="1500" dirty="0" smtClean="0">
                <a:latin typeface="Arial" charset="0"/>
                <a:cs typeface="Arial" charset="0"/>
              </a:rPr>
              <a:t> Première transfusion: réaction hémolytique généralement absente.</a:t>
            </a:r>
            <a:endParaRPr lang="fr-CA" sz="1500" dirty="0" smtClean="0">
              <a:latin typeface="Arial" charset="0"/>
              <a:cs typeface="Arial" charset="0"/>
              <a:sym typeface="Symbol" pitchFamily="18" charset="2"/>
            </a:endParaRPr>
          </a:p>
          <a:p>
            <a:pPr marL="469900" lvl="1" indent="-173038" eaLnBrk="1" hangingPunct="1">
              <a:spcAft>
                <a:spcPct val="40000"/>
              </a:spcAft>
              <a:buClr>
                <a:schemeClr val="tx1"/>
              </a:buClr>
              <a:buSzTx/>
              <a:buFont typeface="Symbol" pitchFamily="18" charset="2"/>
              <a:buChar char="®"/>
            </a:pPr>
            <a:r>
              <a:rPr lang="fr-CA" sz="1500" dirty="0" smtClean="0">
                <a:latin typeface="Arial" charset="0"/>
                <a:cs typeface="Arial" charset="0"/>
              </a:rPr>
              <a:t> Transfusions subséquentes: réactions hémolytiques similaires à celles du système ABO.</a:t>
            </a:r>
          </a:p>
          <a:p>
            <a:pPr marL="182563" indent="-182563" eaLnBrk="1" hangingPunct="1">
              <a:spcAft>
                <a:spcPct val="0"/>
              </a:spcAft>
              <a:buClr>
                <a:schemeClr val="tx1"/>
              </a:buClr>
              <a:buSzPct val="75000"/>
            </a:pPr>
            <a:r>
              <a:rPr lang="fr-CA" sz="1600" b="1" i="1" dirty="0" smtClean="0">
                <a:latin typeface="Arial" charset="0"/>
                <a:cs typeface="Arial" charset="0"/>
              </a:rPr>
              <a:t>Maladie</a:t>
            </a:r>
            <a:r>
              <a:rPr lang="fr-CA" sz="1600" dirty="0" smtClean="0">
                <a:latin typeface="Arial" charset="0"/>
                <a:cs typeface="Arial" charset="0"/>
              </a:rPr>
              <a:t> </a:t>
            </a:r>
            <a:r>
              <a:rPr lang="fr-CA" sz="1600" b="1" i="1" dirty="0" smtClean="0">
                <a:latin typeface="Arial" charset="0"/>
                <a:cs typeface="Arial" charset="0"/>
              </a:rPr>
              <a:t>hémolytique du nouveau-né, MHNN (érythroblastose fœtale):</a:t>
            </a:r>
          </a:p>
          <a:p>
            <a:pPr marL="361950" lvl="1" indent="-185738" eaLnBrk="1" hangingPunct="1"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</a:pPr>
            <a:r>
              <a:rPr lang="fr-CA" sz="1500" dirty="0" smtClean="0">
                <a:latin typeface="Arial" charset="0"/>
                <a:cs typeface="Arial" charset="0"/>
              </a:rPr>
              <a:t>Maladie du fœtus et nouveau-né caractérisée par l’agglutination et la lyse des G.R. du fœtus.</a:t>
            </a:r>
          </a:p>
          <a:p>
            <a:pPr marL="361950" lvl="1" indent="-185738" eaLnBrk="1" hangingPunct="1"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</a:pPr>
            <a:r>
              <a:rPr lang="fr-CA" sz="1500" dirty="0" smtClean="0">
                <a:latin typeface="Arial" charset="0"/>
                <a:cs typeface="Arial" charset="0"/>
              </a:rPr>
              <a:t>Conditions responsables de la MHNN:</a:t>
            </a:r>
          </a:p>
          <a:p>
            <a:pPr marL="538163" lvl="2" indent="-176213" eaLnBrk="1" hangingPunct="1">
              <a:spcAft>
                <a:spcPct val="0"/>
              </a:spcAft>
              <a:buClr>
                <a:schemeClr val="tx1"/>
              </a:buClr>
              <a:buSzTx/>
              <a:buFont typeface="Arial" pitchFamily="34" charset="0"/>
              <a:buChar char="‒"/>
            </a:pPr>
            <a:r>
              <a:rPr lang="fr-CA" sz="1500" dirty="0" smtClean="0">
                <a:latin typeface="Arial" charset="0"/>
                <a:cs typeface="Arial" charset="0"/>
              </a:rPr>
              <a:t>Une mère Rh</a:t>
            </a:r>
            <a:r>
              <a:rPr lang="fr-CA" sz="1500" baseline="50000" dirty="0" smtClean="0">
                <a:latin typeface="Arial" charset="0"/>
                <a:cs typeface="Arial" charset="0"/>
                <a:sym typeface="Symbol" pitchFamily="18" charset="2"/>
              </a:rPr>
              <a:t></a:t>
            </a:r>
            <a:r>
              <a:rPr lang="fr-CA" sz="1500" dirty="0" smtClean="0">
                <a:latin typeface="Arial" charset="0"/>
                <a:cs typeface="Arial" charset="0"/>
              </a:rPr>
              <a:t> </a:t>
            </a:r>
            <a:r>
              <a:rPr lang="fr-CA" sz="1500" dirty="0" err="1" smtClean="0">
                <a:latin typeface="Arial" charset="0"/>
                <a:cs typeface="Arial" charset="0"/>
              </a:rPr>
              <a:t>qu</a:t>
            </a:r>
            <a:r>
              <a:rPr lang="fr-CA" sz="1500" dirty="0" smtClean="0">
                <a:latin typeface="Arial" charset="0"/>
                <a:cs typeface="Arial" charset="0"/>
              </a:rPr>
              <a:t> porte un </a:t>
            </a:r>
            <a:r>
              <a:rPr lang="fr-CA" sz="1500" dirty="0" err="1" smtClean="0">
                <a:latin typeface="Arial" charset="0"/>
                <a:cs typeface="Arial" charset="0"/>
              </a:rPr>
              <a:t>foetus</a:t>
            </a:r>
            <a:r>
              <a:rPr lang="fr-CA" sz="1500" dirty="0" smtClean="0">
                <a:latin typeface="Arial" charset="0"/>
                <a:cs typeface="Arial" charset="0"/>
              </a:rPr>
              <a:t> Rh</a:t>
            </a:r>
            <a:r>
              <a:rPr lang="fr-CA" sz="1500" baseline="40000" dirty="0" smtClean="0">
                <a:latin typeface="Arial" charset="0"/>
                <a:cs typeface="Arial" charset="0"/>
              </a:rPr>
              <a:t>+</a:t>
            </a:r>
            <a:r>
              <a:rPr lang="fr-CA" sz="1500" dirty="0" smtClean="0">
                <a:latin typeface="Arial" charset="0"/>
                <a:cs typeface="Arial" charset="0"/>
              </a:rPr>
              <a:t>.</a:t>
            </a:r>
          </a:p>
          <a:p>
            <a:pPr marL="538163" lvl="2" indent="-176213" eaLnBrk="1" hangingPunct="1">
              <a:spcAft>
                <a:spcPct val="0"/>
              </a:spcAft>
              <a:buClr>
                <a:schemeClr val="tx1"/>
              </a:buClr>
              <a:buSzTx/>
              <a:buFont typeface="Arial" pitchFamily="34" charset="0"/>
              <a:buChar char="‒"/>
            </a:pPr>
            <a:r>
              <a:rPr lang="fr-CA" sz="1500" dirty="0" smtClean="0">
                <a:latin typeface="Arial" charset="0"/>
                <a:cs typeface="Arial" charset="0"/>
              </a:rPr>
              <a:t>1ère grossesse: normalement sans problème. Cependant, à l’accouchement il y a souvent contact entre le sang de la mère et celui de l’enfant.</a:t>
            </a:r>
          </a:p>
          <a:p>
            <a:pPr marL="538163" lvl="2" indent="0" eaLnBrk="1" hangingPunct="1"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fr-CA" sz="1500" dirty="0" smtClean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500" dirty="0" smtClean="0">
                <a:latin typeface="Arial" charset="0"/>
                <a:cs typeface="Arial" charset="0"/>
              </a:rPr>
              <a:t> Production d’anti-Rh par la mère.</a:t>
            </a:r>
          </a:p>
          <a:p>
            <a:pPr marL="538163" lvl="2" indent="-176213" eaLnBrk="1" hangingPunct="1">
              <a:spcAft>
                <a:spcPct val="0"/>
              </a:spcAft>
              <a:buClr>
                <a:schemeClr val="tx1"/>
              </a:buClr>
              <a:buSzTx/>
              <a:buFont typeface="Arial" pitchFamily="34" charset="0"/>
              <a:buChar char="‒"/>
            </a:pPr>
            <a:r>
              <a:rPr lang="fr-CA" sz="1500" dirty="0" smtClean="0">
                <a:latin typeface="Arial" charset="0"/>
                <a:cs typeface="Arial" charset="0"/>
              </a:rPr>
              <a:t>2ème grossesse d’un </a:t>
            </a:r>
            <a:r>
              <a:rPr lang="fr-CA" sz="1500" dirty="0" err="1" smtClean="0">
                <a:latin typeface="Arial" charset="0"/>
                <a:cs typeface="Arial" charset="0"/>
              </a:rPr>
              <a:t>foetus</a:t>
            </a:r>
            <a:r>
              <a:rPr lang="fr-CA" sz="1500" dirty="0" smtClean="0">
                <a:latin typeface="Arial" charset="0"/>
                <a:cs typeface="Arial" charset="0"/>
              </a:rPr>
              <a:t> Rh</a:t>
            </a:r>
            <a:r>
              <a:rPr lang="fr-CA" sz="1500" baseline="40000" dirty="0" smtClean="0">
                <a:latin typeface="Arial" charset="0"/>
                <a:cs typeface="Arial" charset="0"/>
              </a:rPr>
              <a:t>+</a:t>
            </a:r>
            <a:r>
              <a:rPr lang="fr-CA" sz="1500" dirty="0" smtClean="0">
                <a:latin typeface="Arial" charset="0"/>
                <a:cs typeface="Arial" charset="0"/>
              </a:rPr>
              <a:t>:  les agglutinines anti-Rh traversent le placenta et attaquent le sang du fœtus.</a:t>
            </a:r>
          </a:p>
          <a:p>
            <a:pPr marL="538163" lvl="2" indent="0" eaLnBrk="1" hangingPunct="1">
              <a:spcAft>
                <a:spcPct val="20000"/>
              </a:spcAft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fr-CA" sz="1500" dirty="0" smtClean="0">
                <a:latin typeface="Arial" charset="0"/>
                <a:cs typeface="Arial" charset="0"/>
                <a:sym typeface="Symbol" pitchFamily="18" charset="2"/>
              </a:rPr>
              <a:t></a:t>
            </a:r>
            <a:r>
              <a:rPr lang="fr-CA" sz="1500" dirty="0" smtClean="0">
                <a:latin typeface="Arial" charset="0"/>
                <a:cs typeface="Arial" charset="0"/>
              </a:rPr>
              <a:t> Érythroblastose fœtale.</a:t>
            </a:r>
          </a:p>
          <a:p>
            <a:pPr marL="361950" lvl="1" indent="-185738" eaLnBrk="1" hangingPunct="1">
              <a:spcAft>
                <a:spcPct val="0"/>
              </a:spcAft>
              <a:buClr>
                <a:schemeClr val="tx1"/>
              </a:buClr>
              <a:buSzTx/>
              <a:buFontTx/>
              <a:buChar char="•"/>
            </a:pPr>
            <a:r>
              <a:rPr lang="fr-CA" sz="1500" dirty="0" smtClean="0">
                <a:latin typeface="Arial" charset="0"/>
                <a:cs typeface="Arial" charset="0"/>
              </a:rPr>
              <a:t>Prévention de la MHNN:</a:t>
            </a:r>
          </a:p>
          <a:p>
            <a:pPr marL="361950" lvl="2" indent="0" eaLnBrk="1" hangingPunct="1">
              <a:spcAft>
                <a:spcPct val="0"/>
              </a:spcAft>
              <a:buClr>
                <a:schemeClr val="tx1"/>
              </a:buClr>
              <a:buSzPct val="75000"/>
              <a:buNone/>
            </a:pPr>
            <a:r>
              <a:rPr lang="fr-CA" sz="1500" dirty="0" smtClean="0">
                <a:latin typeface="Arial" charset="0"/>
                <a:cs typeface="Arial" charset="0"/>
              </a:rPr>
              <a:t>Par l’injection d’anticorps anti-Rh (appelés </a:t>
            </a:r>
            <a:r>
              <a:rPr lang="fr-CA" sz="1500" i="1" dirty="0" err="1" smtClean="0">
                <a:latin typeface="Arial" charset="0"/>
                <a:cs typeface="Arial" charset="0"/>
              </a:rPr>
              <a:t>RhoGAM</a:t>
            </a:r>
            <a:r>
              <a:rPr lang="fr-CA" sz="1500" dirty="0" smtClean="0">
                <a:latin typeface="Arial" charset="0"/>
                <a:cs typeface="Arial" charset="0"/>
              </a:rPr>
              <a:t>) à la mère Rh</a:t>
            </a:r>
            <a:r>
              <a:rPr lang="fr-CA" sz="1500" baseline="50000" dirty="0" smtClean="0">
                <a:latin typeface="Arial" charset="0"/>
                <a:cs typeface="Arial" charset="0"/>
                <a:sym typeface="Symbol" pitchFamily="18" charset="2"/>
              </a:rPr>
              <a:t></a:t>
            </a:r>
            <a:r>
              <a:rPr lang="fr-CA" sz="1500" dirty="0" smtClean="0">
                <a:latin typeface="Arial" charset="0"/>
                <a:cs typeface="Arial" charset="0"/>
              </a:rPr>
              <a:t> avant ou tout de suite après un accouchement, une fausse-couche ou un avortement.</a:t>
            </a:r>
          </a:p>
          <a:p>
            <a:pPr marL="625475" lvl="1" indent="-265113" eaLnBrk="1" hangingPunct="1">
              <a:spcAft>
                <a:spcPct val="0"/>
              </a:spcAft>
              <a:buClr>
                <a:schemeClr val="tx1"/>
              </a:buClr>
              <a:buSzPct val="100000"/>
              <a:buFont typeface="Symbol"/>
              <a:buChar char="®"/>
            </a:pPr>
            <a:r>
              <a:rPr lang="fr-CA" sz="1500" dirty="0" smtClean="0">
                <a:latin typeface="Arial" charset="0"/>
                <a:cs typeface="Arial" charset="0"/>
              </a:rPr>
              <a:t>Les anticorps </a:t>
            </a:r>
            <a:r>
              <a:rPr lang="fr-CA" sz="1500" dirty="0" err="1" smtClean="0">
                <a:latin typeface="Arial" charset="0"/>
                <a:cs typeface="Arial" charset="0"/>
              </a:rPr>
              <a:t>RhoGAM</a:t>
            </a:r>
            <a:r>
              <a:rPr lang="fr-CA" sz="1500" dirty="0" smtClean="0">
                <a:latin typeface="Arial" charset="0"/>
                <a:cs typeface="Arial" charset="0"/>
              </a:rPr>
              <a:t> se lient et inactivent les agglutinogènes Rh du bébé.</a:t>
            </a:r>
          </a:p>
          <a:p>
            <a:pPr marL="625475" lvl="1" indent="-265113" eaLnBrk="1" hangingPunct="1">
              <a:spcAft>
                <a:spcPct val="0"/>
              </a:spcAft>
              <a:buClr>
                <a:schemeClr val="tx1"/>
              </a:buClr>
              <a:buSzPct val="100000"/>
              <a:buFont typeface="Symbol"/>
              <a:buChar char="®"/>
            </a:pPr>
            <a:r>
              <a:rPr lang="fr-CA" sz="1500" dirty="0" smtClean="0">
                <a:latin typeface="Arial" charset="0"/>
                <a:cs typeface="Arial" charset="0"/>
              </a:rPr>
              <a:t>Le système immunitaire n’est pas sensibilisé.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title"/>
          </p:nvPr>
        </p:nvSpPr>
        <p:spPr>
          <a:xfrm>
            <a:off x="239713" y="293688"/>
            <a:ext cx="4338637" cy="506412"/>
          </a:xfrm>
          <a:noFill/>
        </p:spPr>
        <p:txBody>
          <a:bodyPr/>
          <a:lstStyle/>
          <a:p>
            <a:pPr marL="336550" indent="-336550" eaLnBrk="1" hangingPunct="1"/>
            <a:r>
              <a:rPr lang="fr-CA" sz="2400" smtClean="0">
                <a:solidFill>
                  <a:schemeClr val="tx1"/>
                </a:solidFill>
              </a:rPr>
              <a:t>3.	</a:t>
            </a:r>
            <a:r>
              <a:rPr lang="fr-CA" sz="2400" u="sng" smtClean="0">
                <a:solidFill>
                  <a:schemeClr val="tx1"/>
                </a:solidFill>
              </a:rPr>
              <a:t>LE SYSTÈME Rh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IMAGE_TITLE" val="c:\my documents\gtk_ppt\hap7_jpegs\17_artpresentation\17-14erythfibrin_l.jpg"/>
</p:tagLst>
</file>

<file path=ppt/theme/theme1.xml><?xml version="1.0" encoding="utf-8"?>
<a:theme xmlns:a="http://schemas.openxmlformats.org/drawingml/2006/main" name="HAP7">
  <a:themeElements>
    <a:clrScheme name="HAP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AP7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HAP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HAP7_lecture_notes:HAP7.pot</Template>
  <TotalTime>5888</TotalTime>
  <Words>3881</Words>
  <Application>Microsoft Macintosh PowerPoint</Application>
  <PresentationFormat>On-screen Show (4:3)</PresentationFormat>
  <Paragraphs>437</Paragraphs>
  <Slides>26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HAP7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3. LE SYSTÈME Rh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1a</dc:title>
  <dc:creator>gtk</dc:creator>
  <cp:lastModifiedBy>Tia Giguere</cp:lastModifiedBy>
  <cp:revision>547</cp:revision>
  <dcterms:created xsi:type="dcterms:W3CDTF">2002-11-19T06:42:31Z</dcterms:created>
  <dcterms:modified xsi:type="dcterms:W3CDTF">2012-12-15T01:32:34Z</dcterms:modified>
</cp:coreProperties>
</file>