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3"/>
  </p:notesMasterIdLst>
  <p:handoutMasterIdLst>
    <p:handoutMasterId r:id="rId34"/>
  </p:handoutMasterIdLst>
  <p:sldIdLst>
    <p:sldId id="256" r:id="rId2"/>
    <p:sldId id="346" r:id="rId3"/>
    <p:sldId id="257" r:id="rId4"/>
    <p:sldId id="280" r:id="rId5"/>
    <p:sldId id="338" r:id="rId6"/>
    <p:sldId id="339" r:id="rId7"/>
    <p:sldId id="312" r:id="rId8"/>
    <p:sldId id="313" r:id="rId9"/>
    <p:sldId id="337" r:id="rId10"/>
    <p:sldId id="331" r:id="rId11"/>
    <p:sldId id="309" r:id="rId12"/>
    <p:sldId id="336" r:id="rId13"/>
    <p:sldId id="294" r:id="rId14"/>
    <p:sldId id="295" r:id="rId15"/>
    <p:sldId id="314" r:id="rId16"/>
    <p:sldId id="296" r:id="rId17"/>
    <p:sldId id="298" r:id="rId18"/>
    <p:sldId id="299" r:id="rId19"/>
    <p:sldId id="302" r:id="rId20"/>
    <p:sldId id="300" r:id="rId21"/>
    <p:sldId id="310" r:id="rId22"/>
    <p:sldId id="307" r:id="rId23"/>
    <p:sldId id="315" r:id="rId24"/>
    <p:sldId id="316" r:id="rId25"/>
    <p:sldId id="318" r:id="rId26"/>
    <p:sldId id="319" r:id="rId27"/>
    <p:sldId id="345" r:id="rId28"/>
    <p:sldId id="320" r:id="rId29"/>
    <p:sldId id="327" r:id="rId30"/>
    <p:sldId id="328" r:id="rId31"/>
    <p:sldId id="330" r:id="rId32"/>
  </p:sldIdLst>
  <p:sldSz cx="9144000" cy="6858000" type="screen4x3"/>
  <p:notesSz cx="6950075" cy="91678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0000FF"/>
    <a:srgbClr val="FF5050"/>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786" y="228"/>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5772"/>
    </p:cViewPr>
  </p:sorterViewPr>
  <p:notesViewPr>
    <p:cSldViewPr>
      <p:cViewPr varScale="1">
        <p:scale>
          <a:sx n="64" d="100"/>
          <a:sy n="64" d="100"/>
        </p:scale>
        <p:origin x="-1886" y="-86"/>
      </p:cViewPr>
      <p:guideLst>
        <p:guide orient="horz" pos="2888"/>
        <p:guide pos="218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1" y="1"/>
            <a:ext cx="3011906" cy="457893"/>
          </a:xfrm>
          <a:prstGeom prst="rect">
            <a:avLst/>
          </a:prstGeom>
          <a:noFill/>
          <a:ln w="9525">
            <a:noFill/>
            <a:miter lim="800000"/>
            <a:headEnd/>
            <a:tailEnd/>
          </a:ln>
          <a:effectLst/>
        </p:spPr>
        <p:txBody>
          <a:bodyPr vert="horz" wrap="square" lIns="94354" tIns="47177" rIns="94354" bIns="47177" numCol="1" anchor="t" anchorCtr="0" compatLnSpc="1">
            <a:prstTxWarp prst="textNoShape">
              <a:avLst/>
            </a:prstTxWarp>
          </a:bodyPr>
          <a:lstStyle>
            <a:lvl1pPr defTabSz="943745">
              <a:defRPr sz="1200" smtClean="0"/>
            </a:lvl1pPr>
          </a:lstStyle>
          <a:p>
            <a:pPr>
              <a:defRPr/>
            </a:pPr>
            <a:endParaRPr lang="fr-FR"/>
          </a:p>
        </p:txBody>
      </p:sp>
      <p:sp>
        <p:nvSpPr>
          <p:cNvPr id="15363" name="Rectangle 3"/>
          <p:cNvSpPr>
            <a:spLocks noGrp="1" noChangeArrowheads="1"/>
          </p:cNvSpPr>
          <p:nvPr>
            <p:ph type="dt" sz="quarter" idx="1"/>
          </p:nvPr>
        </p:nvSpPr>
        <p:spPr bwMode="auto">
          <a:xfrm>
            <a:off x="3936615" y="1"/>
            <a:ext cx="3011906" cy="457893"/>
          </a:xfrm>
          <a:prstGeom prst="rect">
            <a:avLst/>
          </a:prstGeom>
          <a:noFill/>
          <a:ln w="9525">
            <a:noFill/>
            <a:miter lim="800000"/>
            <a:headEnd/>
            <a:tailEnd/>
          </a:ln>
          <a:effectLst/>
        </p:spPr>
        <p:txBody>
          <a:bodyPr vert="horz" wrap="square" lIns="94354" tIns="47177" rIns="94354" bIns="47177" numCol="1" anchor="t" anchorCtr="0" compatLnSpc="1">
            <a:prstTxWarp prst="textNoShape">
              <a:avLst/>
            </a:prstTxWarp>
          </a:bodyPr>
          <a:lstStyle>
            <a:lvl1pPr algn="r" defTabSz="943745">
              <a:defRPr sz="1200" smtClean="0"/>
            </a:lvl1pPr>
          </a:lstStyle>
          <a:p>
            <a:pPr>
              <a:defRPr/>
            </a:pPr>
            <a:endParaRPr lang="fr-FR"/>
          </a:p>
        </p:txBody>
      </p:sp>
      <p:sp>
        <p:nvSpPr>
          <p:cNvPr id="15364" name="Rectangle 4"/>
          <p:cNvSpPr>
            <a:spLocks noGrp="1" noChangeArrowheads="1"/>
          </p:cNvSpPr>
          <p:nvPr>
            <p:ph type="ftr" sz="quarter" idx="2"/>
          </p:nvPr>
        </p:nvSpPr>
        <p:spPr bwMode="auto">
          <a:xfrm>
            <a:off x="1" y="8708499"/>
            <a:ext cx="3011906" cy="457893"/>
          </a:xfrm>
          <a:prstGeom prst="rect">
            <a:avLst/>
          </a:prstGeom>
          <a:noFill/>
          <a:ln w="9525">
            <a:noFill/>
            <a:miter lim="800000"/>
            <a:headEnd/>
            <a:tailEnd/>
          </a:ln>
          <a:effectLst/>
        </p:spPr>
        <p:txBody>
          <a:bodyPr vert="horz" wrap="square" lIns="94354" tIns="47177" rIns="94354" bIns="47177" numCol="1" anchor="b" anchorCtr="0" compatLnSpc="1">
            <a:prstTxWarp prst="textNoShape">
              <a:avLst/>
            </a:prstTxWarp>
          </a:bodyPr>
          <a:lstStyle>
            <a:lvl1pPr defTabSz="943745">
              <a:defRPr sz="1200" smtClean="0"/>
            </a:lvl1pPr>
          </a:lstStyle>
          <a:p>
            <a:pPr>
              <a:defRPr/>
            </a:pPr>
            <a:endParaRPr lang="fr-FR"/>
          </a:p>
        </p:txBody>
      </p:sp>
      <p:sp>
        <p:nvSpPr>
          <p:cNvPr id="15365" name="Rectangle 5"/>
          <p:cNvSpPr>
            <a:spLocks noGrp="1" noChangeArrowheads="1"/>
          </p:cNvSpPr>
          <p:nvPr>
            <p:ph type="sldNum" sz="quarter" idx="3"/>
          </p:nvPr>
        </p:nvSpPr>
        <p:spPr bwMode="auto">
          <a:xfrm>
            <a:off x="3936615" y="8708499"/>
            <a:ext cx="3011906" cy="457893"/>
          </a:xfrm>
          <a:prstGeom prst="rect">
            <a:avLst/>
          </a:prstGeom>
          <a:noFill/>
          <a:ln w="9525">
            <a:noFill/>
            <a:miter lim="800000"/>
            <a:headEnd/>
            <a:tailEnd/>
          </a:ln>
          <a:effectLst/>
        </p:spPr>
        <p:txBody>
          <a:bodyPr vert="horz" wrap="square" lIns="94354" tIns="47177" rIns="94354" bIns="47177" numCol="1" anchor="b" anchorCtr="0" compatLnSpc="1">
            <a:prstTxWarp prst="textNoShape">
              <a:avLst/>
            </a:prstTxWarp>
          </a:bodyPr>
          <a:lstStyle>
            <a:lvl1pPr algn="r" defTabSz="943745">
              <a:defRPr sz="1200" smtClean="0"/>
            </a:lvl1pPr>
          </a:lstStyle>
          <a:p>
            <a:pPr>
              <a:defRPr/>
            </a:pPr>
            <a:fld id="{E25F5F49-D901-4165-B110-60BB4A0F7DD1}" type="slidenum">
              <a:rPr lang="fr-FR"/>
              <a:pPr>
                <a:defRPr/>
              </a:pPr>
              <a:t>‹#›</a:t>
            </a:fld>
            <a:endParaRPr lang="fr-FR"/>
          </a:p>
        </p:txBody>
      </p:sp>
    </p:spTree>
    <p:extLst>
      <p:ext uri="{BB962C8B-B14F-4D97-AF65-F5344CB8AC3E}">
        <p14:creationId xmlns:p14="http://schemas.microsoft.com/office/powerpoint/2010/main" val="24454258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1"/>
            <a:ext cx="3011906" cy="457893"/>
          </a:xfrm>
          <a:prstGeom prst="rect">
            <a:avLst/>
          </a:prstGeom>
          <a:noFill/>
          <a:ln w="9525">
            <a:noFill/>
            <a:miter lim="800000"/>
            <a:headEnd/>
            <a:tailEnd/>
          </a:ln>
          <a:effectLst/>
        </p:spPr>
        <p:txBody>
          <a:bodyPr vert="horz" wrap="square" lIns="94354" tIns="47177" rIns="94354" bIns="47177" numCol="1" anchor="t" anchorCtr="0" compatLnSpc="1">
            <a:prstTxWarp prst="textNoShape">
              <a:avLst/>
            </a:prstTxWarp>
          </a:bodyPr>
          <a:lstStyle>
            <a:lvl1pPr defTabSz="943745">
              <a:defRPr sz="1200" smtClean="0"/>
            </a:lvl1pPr>
          </a:lstStyle>
          <a:p>
            <a:pPr>
              <a:defRPr/>
            </a:pPr>
            <a:endParaRPr lang="fr-FR"/>
          </a:p>
        </p:txBody>
      </p:sp>
      <p:sp>
        <p:nvSpPr>
          <p:cNvPr id="3075" name="Rectangle 3"/>
          <p:cNvSpPr>
            <a:spLocks noGrp="1" noChangeArrowheads="1"/>
          </p:cNvSpPr>
          <p:nvPr>
            <p:ph type="dt" idx="1"/>
          </p:nvPr>
        </p:nvSpPr>
        <p:spPr bwMode="auto">
          <a:xfrm>
            <a:off x="3936615" y="1"/>
            <a:ext cx="3011906" cy="457893"/>
          </a:xfrm>
          <a:prstGeom prst="rect">
            <a:avLst/>
          </a:prstGeom>
          <a:noFill/>
          <a:ln w="9525">
            <a:noFill/>
            <a:miter lim="800000"/>
            <a:headEnd/>
            <a:tailEnd/>
          </a:ln>
          <a:effectLst/>
        </p:spPr>
        <p:txBody>
          <a:bodyPr vert="horz" wrap="square" lIns="94354" tIns="47177" rIns="94354" bIns="47177" numCol="1" anchor="t" anchorCtr="0" compatLnSpc="1">
            <a:prstTxWarp prst="textNoShape">
              <a:avLst/>
            </a:prstTxWarp>
          </a:bodyPr>
          <a:lstStyle>
            <a:lvl1pPr algn="r" defTabSz="943745">
              <a:defRPr sz="1200" smtClean="0"/>
            </a:lvl1pPr>
          </a:lstStyle>
          <a:p>
            <a:pPr>
              <a:defRPr/>
            </a:pPr>
            <a:endParaRPr lang="fr-FR"/>
          </a:p>
        </p:txBody>
      </p:sp>
      <p:sp>
        <p:nvSpPr>
          <p:cNvPr id="13316" name="Rectangle 4"/>
          <p:cNvSpPr>
            <a:spLocks noGrp="1" noRot="1" noChangeAspect="1" noChangeArrowheads="1" noTextEdit="1"/>
          </p:cNvSpPr>
          <p:nvPr>
            <p:ph type="sldImg" idx="2"/>
          </p:nvPr>
        </p:nvSpPr>
        <p:spPr bwMode="auto">
          <a:xfrm>
            <a:off x="1185863" y="688975"/>
            <a:ext cx="4579937" cy="34353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94698" y="4354250"/>
            <a:ext cx="5560681" cy="4123880"/>
          </a:xfrm>
          <a:prstGeom prst="rect">
            <a:avLst/>
          </a:prstGeom>
          <a:noFill/>
          <a:ln w="9525">
            <a:noFill/>
            <a:miter lim="800000"/>
            <a:headEnd/>
            <a:tailEnd/>
          </a:ln>
          <a:effectLst/>
        </p:spPr>
        <p:txBody>
          <a:bodyPr vert="horz" wrap="square" lIns="94354" tIns="47177" rIns="94354" bIns="47177" numCol="1" anchor="t" anchorCtr="0" compatLnSpc="1">
            <a:prstTxWarp prst="textNoShape">
              <a:avLst/>
            </a:prstTxWarp>
          </a:bodyPr>
          <a:lstStyle/>
          <a:p>
            <a:pPr lvl="0"/>
            <a:r>
              <a:rPr lang="fr-FR" noProof="0" smtClean="0"/>
              <a:t>Click to edit Master text styles</a:t>
            </a:r>
          </a:p>
          <a:p>
            <a:pPr lvl="1"/>
            <a:r>
              <a:rPr lang="fr-FR" noProof="0" smtClean="0"/>
              <a:t>Second level</a:t>
            </a:r>
          </a:p>
          <a:p>
            <a:pPr lvl="2"/>
            <a:r>
              <a:rPr lang="fr-FR" noProof="0" smtClean="0"/>
              <a:t>Third level</a:t>
            </a:r>
          </a:p>
          <a:p>
            <a:pPr lvl="3"/>
            <a:r>
              <a:rPr lang="fr-FR" noProof="0" smtClean="0"/>
              <a:t>Fourth level</a:t>
            </a:r>
          </a:p>
          <a:p>
            <a:pPr lvl="4"/>
            <a:r>
              <a:rPr lang="fr-FR" noProof="0" smtClean="0"/>
              <a:t>Fifth level</a:t>
            </a:r>
          </a:p>
        </p:txBody>
      </p:sp>
      <p:sp>
        <p:nvSpPr>
          <p:cNvPr id="3078" name="Rectangle 6"/>
          <p:cNvSpPr>
            <a:spLocks noGrp="1" noChangeArrowheads="1"/>
          </p:cNvSpPr>
          <p:nvPr>
            <p:ph type="ftr" sz="quarter" idx="4"/>
          </p:nvPr>
        </p:nvSpPr>
        <p:spPr bwMode="auto">
          <a:xfrm>
            <a:off x="1" y="8708499"/>
            <a:ext cx="3011906" cy="457893"/>
          </a:xfrm>
          <a:prstGeom prst="rect">
            <a:avLst/>
          </a:prstGeom>
          <a:noFill/>
          <a:ln w="9525">
            <a:noFill/>
            <a:miter lim="800000"/>
            <a:headEnd/>
            <a:tailEnd/>
          </a:ln>
          <a:effectLst/>
        </p:spPr>
        <p:txBody>
          <a:bodyPr vert="horz" wrap="square" lIns="94354" tIns="47177" rIns="94354" bIns="47177" numCol="1" anchor="b" anchorCtr="0" compatLnSpc="1">
            <a:prstTxWarp prst="textNoShape">
              <a:avLst/>
            </a:prstTxWarp>
          </a:bodyPr>
          <a:lstStyle>
            <a:lvl1pPr defTabSz="943745">
              <a:defRPr sz="1200" smtClean="0"/>
            </a:lvl1pPr>
          </a:lstStyle>
          <a:p>
            <a:pPr>
              <a:defRPr/>
            </a:pPr>
            <a:endParaRPr lang="fr-FR"/>
          </a:p>
        </p:txBody>
      </p:sp>
      <p:sp>
        <p:nvSpPr>
          <p:cNvPr id="3079" name="Rectangle 7"/>
          <p:cNvSpPr>
            <a:spLocks noGrp="1" noChangeArrowheads="1"/>
          </p:cNvSpPr>
          <p:nvPr>
            <p:ph type="sldNum" sz="quarter" idx="5"/>
          </p:nvPr>
        </p:nvSpPr>
        <p:spPr bwMode="auto">
          <a:xfrm>
            <a:off x="3936615" y="8708499"/>
            <a:ext cx="3011906" cy="457893"/>
          </a:xfrm>
          <a:prstGeom prst="rect">
            <a:avLst/>
          </a:prstGeom>
          <a:noFill/>
          <a:ln w="9525">
            <a:noFill/>
            <a:miter lim="800000"/>
            <a:headEnd/>
            <a:tailEnd/>
          </a:ln>
          <a:effectLst/>
        </p:spPr>
        <p:txBody>
          <a:bodyPr vert="horz" wrap="square" lIns="94354" tIns="47177" rIns="94354" bIns="47177" numCol="1" anchor="b" anchorCtr="0" compatLnSpc="1">
            <a:prstTxWarp prst="textNoShape">
              <a:avLst/>
            </a:prstTxWarp>
          </a:bodyPr>
          <a:lstStyle>
            <a:lvl1pPr algn="r" defTabSz="943745">
              <a:defRPr sz="1200" smtClean="0"/>
            </a:lvl1pPr>
          </a:lstStyle>
          <a:p>
            <a:pPr>
              <a:defRPr/>
            </a:pPr>
            <a:fld id="{7EA24833-B2E0-4BD9-A39E-496442B86699}" type="slidenum">
              <a:rPr lang="fr-FR"/>
              <a:pPr>
                <a:defRPr/>
              </a:pPr>
              <a:t>‹#›</a:t>
            </a:fld>
            <a:endParaRPr lang="fr-FR"/>
          </a:p>
        </p:txBody>
      </p:sp>
    </p:spTree>
    <p:extLst>
      <p:ext uri="{BB962C8B-B14F-4D97-AF65-F5344CB8AC3E}">
        <p14:creationId xmlns:p14="http://schemas.microsoft.com/office/powerpoint/2010/main" val="239276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p>
            <a:fld id="{121C4EA0-B36A-429F-8BC3-67CC6268E348}" type="slidenum">
              <a:rPr lang="fr-FR"/>
              <a:pPr/>
              <a:t>1</a:t>
            </a:fld>
            <a:endParaRPr lang="fr-F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407589D4-0466-423C-88C0-64FD08838B45}" type="slidenum">
              <a:rPr lang="fr-FR"/>
              <a:pPr/>
              <a:t>2</a:t>
            </a:fld>
            <a:endParaRPr lang="fr-F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87F5F219-14CB-44AC-A2D3-2D7FF8043924}" type="slidenum">
              <a:rPr lang="fr-FR"/>
              <a:pPr/>
              <a:t>3</a:t>
            </a:fld>
            <a:endParaRPr lang="fr-F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407589D4-0466-423C-88C0-64FD08838B45}" type="slidenum">
              <a:rPr lang="fr-FR"/>
              <a:pPr/>
              <a:t>4</a:t>
            </a:fld>
            <a:endParaRPr lang="fr-F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5</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6</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C6CFB6-2D66-42DC-8607-95C9BC415724}" type="slidenum">
              <a:rPr lang="fr-FR"/>
              <a:pPr/>
              <a:t>7</a:t>
            </a:fld>
            <a:endParaRPr lang="fr-FR"/>
          </a:p>
        </p:txBody>
      </p:sp>
      <p:sp>
        <p:nvSpPr>
          <p:cNvPr id="523266" name="Rectangle 2"/>
          <p:cNvSpPr>
            <a:spLocks noGrp="1" noRot="1" noChangeAspect="1" noChangeArrowheads="1" noTextEdit="1"/>
          </p:cNvSpPr>
          <p:nvPr>
            <p:ph type="sldImg"/>
          </p:nvPr>
        </p:nvSpPr>
        <p:spPr>
          <a:ln/>
        </p:spPr>
      </p:sp>
      <p:sp>
        <p:nvSpPr>
          <p:cNvPr id="5232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059A1C-BE90-4FE5-8D85-76DAB05F4513}" type="slidenum">
              <a:rPr lang="fr-FR"/>
              <a:pPr/>
              <a:t>8</a:t>
            </a:fld>
            <a:endParaRPr lang="fr-FR"/>
          </a:p>
        </p:txBody>
      </p:sp>
      <p:sp>
        <p:nvSpPr>
          <p:cNvPr id="525314" name="Rectangle 2"/>
          <p:cNvSpPr>
            <a:spLocks noGrp="1" noRot="1" noChangeAspect="1" noChangeArrowheads="1" noTextEdit="1"/>
          </p:cNvSpPr>
          <p:nvPr>
            <p:ph type="sldImg"/>
          </p:nvPr>
        </p:nvSpPr>
        <p:spPr>
          <a:ln/>
        </p:spPr>
      </p:sp>
      <p:sp>
        <p:nvSpPr>
          <p:cNvPr id="525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9</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407589D4-0466-423C-88C0-64FD08838B45}" type="slidenum">
              <a:rPr lang="fr-FR"/>
              <a:pPr/>
              <a:t>11</a:t>
            </a:fld>
            <a:endParaRPr lang="fr-F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ln/>
        </p:spPr>
      </p:sp>
      <p:sp>
        <p:nvSpPr>
          <p:cNvPr id="39938" name="Rectangle 3"/>
          <p:cNvSpPr>
            <a:spLocks noGrp="1" noChangeArrowheads="1"/>
          </p:cNvSpPr>
          <p:nvPr>
            <p:ph type="body" idx="1"/>
          </p:nvPr>
        </p:nvSpPr>
        <p:spPr>
          <a:noFill/>
          <a:ln/>
        </p:spPr>
        <p:txBody>
          <a:bodyPr/>
          <a:lstStyle/>
          <a:p>
            <a:endParaRPr lang="fr-CA"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13</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14</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15</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16</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17</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18</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19</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20</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407589D4-0466-423C-88C0-64FD08838B45}" type="slidenum">
              <a:rPr lang="fr-FR"/>
              <a:pPr/>
              <a:t>21</a:t>
            </a:fld>
            <a:endParaRPr lang="fr-F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D6E8F123-6209-430C-A867-E767942FC135}" type="slidenum">
              <a:rPr lang="fr-FR"/>
              <a:pPr/>
              <a:t>22</a:t>
            </a:fld>
            <a:endParaRPr lang="fr-F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7"/>
          <p:cNvSpPr txBox="1">
            <a:spLocks noGrp="1" noChangeArrowheads="1"/>
          </p:cNvSpPr>
          <p:nvPr/>
        </p:nvSpPr>
        <p:spPr bwMode="auto">
          <a:xfrm>
            <a:off x="3936767" y="8707831"/>
            <a:ext cx="3011699" cy="458391"/>
          </a:xfrm>
          <a:prstGeom prst="rect">
            <a:avLst/>
          </a:prstGeom>
          <a:noFill/>
          <a:ln w="9525">
            <a:noFill/>
            <a:miter lim="800000"/>
            <a:headEnd/>
            <a:tailEnd/>
          </a:ln>
        </p:spPr>
        <p:txBody>
          <a:bodyPr lIns="91922" tIns="45962" rIns="91922" bIns="45962" anchor="b"/>
          <a:lstStyle/>
          <a:p>
            <a:pPr algn="r" defTabSz="919294"/>
            <a:fld id="{1094D288-56B5-4C40-8419-84615D873FAC}" type="slidenum">
              <a:rPr lang="en-US" sz="1200"/>
              <a:pPr algn="r" defTabSz="919294"/>
              <a:t>27</a:t>
            </a:fld>
            <a:endParaRPr lang="en-US" sz="1200" dirty="0"/>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p:spPr>
        <p:txBody>
          <a:bodyPr lIns="91922" tIns="45962" rIns="91922" bIns="45962"/>
          <a:lstStyle/>
          <a:p>
            <a:pPr eaLnBrk="1" hangingPunct="1"/>
            <a:endParaRPr lang="fr-CA"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2386A3-2E31-4C9B-B0BE-45709ADB9841}" type="slidenum">
              <a:rPr lang="en-US" smtClean="0"/>
              <a:pPr/>
              <a:t>31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CA"/>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3752841006"/>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1212117358"/>
      </p:ext>
    </p:extLst>
  </p:cSld>
  <p:clrMapOvr>
    <a:masterClrMapping/>
  </p:clrMapOvr>
  <p:hf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2812769090"/>
      </p:ext>
    </p:extLst>
  </p:cSld>
  <p:clrMapOvr>
    <a:masterClrMapping/>
  </p:clrMapOvr>
  <p:hf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4"/>
          <p:cNvSpPr>
            <a:spLocks noGrp="1"/>
          </p:cNvSpPr>
          <p:nvPr>
            <p:ph type="dt" sz="half" idx="10"/>
          </p:nvPr>
        </p:nvSpPr>
        <p:spPr/>
        <p:txBody>
          <a:bodyPr/>
          <a:lstStyle/>
          <a:p>
            <a:pPr>
              <a:defRPr/>
            </a:pPr>
            <a:r>
              <a:rPr lang="en-US" smtClean="0"/>
              <a:t>Eric Champagne</a:t>
            </a: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1446084189"/>
      </p:ext>
    </p:extLst>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7" name="Espace réservé de la date 6"/>
          <p:cNvSpPr>
            <a:spLocks noGrp="1"/>
          </p:cNvSpPr>
          <p:nvPr>
            <p:ph type="dt" sz="half" idx="10"/>
          </p:nvPr>
        </p:nvSpPr>
        <p:spPr/>
        <p:txBody>
          <a:bodyPr/>
          <a:lstStyle/>
          <a:p>
            <a:pPr>
              <a:defRPr/>
            </a:pPr>
            <a:r>
              <a:rPr lang="en-US" smtClean="0"/>
              <a:t>Eric Champagne</a:t>
            </a:r>
            <a:endParaRPr lang="fr-FR"/>
          </a:p>
        </p:txBody>
      </p:sp>
      <p:sp>
        <p:nvSpPr>
          <p:cNvPr id="8" name="Espace réservé du pied de page 7"/>
          <p:cNvSpPr>
            <a:spLocks noGrp="1"/>
          </p:cNvSpPr>
          <p:nvPr>
            <p:ph type="ftr" sz="quarter" idx="11"/>
          </p:nvPr>
        </p:nvSpPr>
        <p:spPr/>
        <p:txBody>
          <a:bodyPr/>
          <a:lstStyle/>
          <a:p>
            <a:pPr>
              <a:defRPr/>
            </a:pPr>
            <a:endParaRPr lang="fr-FR"/>
          </a:p>
        </p:txBody>
      </p:sp>
      <p:sp>
        <p:nvSpPr>
          <p:cNvPr id="9" name="Espace réservé du numéro de diapositive 8"/>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3867880122"/>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e la date 2"/>
          <p:cNvSpPr>
            <a:spLocks noGrp="1"/>
          </p:cNvSpPr>
          <p:nvPr>
            <p:ph type="dt" sz="half" idx="10"/>
          </p:nvPr>
        </p:nvSpPr>
        <p:spPr/>
        <p:txBody>
          <a:bodyPr/>
          <a:lstStyle/>
          <a:p>
            <a:pPr>
              <a:defRPr/>
            </a:pPr>
            <a:r>
              <a:rPr lang="en-US" smtClean="0"/>
              <a:t>Eric Champagne</a:t>
            </a:r>
            <a:endParaRPr lang="fr-FR"/>
          </a:p>
        </p:txBody>
      </p:sp>
      <p:sp>
        <p:nvSpPr>
          <p:cNvPr id="4" name="Espace réservé du pied de page 3"/>
          <p:cNvSpPr>
            <a:spLocks noGrp="1"/>
          </p:cNvSpPr>
          <p:nvPr>
            <p:ph type="ftr" sz="quarter" idx="11"/>
          </p:nvPr>
        </p:nvSpPr>
        <p:spPr/>
        <p:txBody>
          <a:bodyPr/>
          <a:lstStyle/>
          <a:p>
            <a:pPr>
              <a:defRPr/>
            </a:pPr>
            <a:endParaRPr lang="fr-FR"/>
          </a:p>
        </p:txBody>
      </p:sp>
      <p:sp>
        <p:nvSpPr>
          <p:cNvPr id="5" name="Espace réservé du numéro de diapositive 4"/>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3539850354"/>
      </p:ext>
    </p:extLst>
  </p:cSld>
  <p:clrMapOvr>
    <a:masterClrMapping/>
  </p:clrMapOvr>
  <p:hf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a:defRPr/>
            </a:pPr>
            <a:r>
              <a:rPr lang="en-US" smtClean="0"/>
              <a:t>Eric Champagne</a:t>
            </a:r>
            <a:endParaRPr lang="fr-FR"/>
          </a:p>
        </p:txBody>
      </p:sp>
      <p:sp>
        <p:nvSpPr>
          <p:cNvPr id="3" name="Espace réservé du pied de page 2"/>
          <p:cNvSpPr>
            <a:spLocks noGrp="1"/>
          </p:cNvSpPr>
          <p:nvPr>
            <p:ph type="ftr" sz="quarter" idx="11"/>
          </p:nvPr>
        </p:nvSpPr>
        <p:spPr/>
        <p:txBody>
          <a:bodyPr/>
          <a:lstStyle/>
          <a:p>
            <a:pPr>
              <a:defRPr/>
            </a:pPr>
            <a:endParaRPr lang="fr-FR"/>
          </a:p>
        </p:txBody>
      </p:sp>
      <p:sp>
        <p:nvSpPr>
          <p:cNvPr id="4" name="Espace réservé du numéro de diapositive 3"/>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4052881674"/>
      </p:ext>
    </p:extLst>
  </p:cSld>
  <p:clrMapOvr>
    <a:masterClrMapping/>
  </p:clrMapOvr>
  <p:hf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r>
              <a:rPr lang="en-US" smtClean="0"/>
              <a:t>Eric Champagne</a:t>
            </a: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3936835208"/>
      </p:ext>
    </p:extLst>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pPr>
              <a:defRPr/>
            </a:pPr>
            <a:r>
              <a:rPr lang="en-US" smtClean="0"/>
              <a:t>Eric Champagne</a:t>
            </a:r>
            <a:endParaRPr lang="fr-FR"/>
          </a:p>
        </p:txBody>
      </p:sp>
      <p:sp>
        <p:nvSpPr>
          <p:cNvPr id="6" name="Espace réservé du pied de page 5"/>
          <p:cNvSpPr>
            <a:spLocks noGrp="1"/>
          </p:cNvSpPr>
          <p:nvPr>
            <p:ph type="ftr" sz="quarter" idx="11"/>
          </p:nvPr>
        </p:nvSpPr>
        <p:spPr/>
        <p:txBody>
          <a:bodyPr/>
          <a:lstStyle/>
          <a:p>
            <a:pPr>
              <a:defRPr/>
            </a:pPr>
            <a:endParaRPr lang="fr-FR"/>
          </a:p>
        </p:txBody>
      </p:sp>
      <p:sp>
        <p:nvSpPr>
          <p:cNvPr id="7" name="Espace réservé du numéro de diapositive 6"/>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998914650"/>
      </p:ext>
    </p:extLst>
  </p:cSld>
  <p:clrMapOvr>
    <a:masterClrMapping/>
  </p:clrMapOvr>
  <p:hf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2875837938"/>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pied de page 4"/>
          <p:cNvSpPr>
            <a:spLocks noGrp="1"/>
          </p:cNvSpPr>
          <p:nvPr>
            <p:ph type="ftr" sz="quarter" idx="11"/>
          </p:nvPr>
        </p:nvSpPr>
        <p:spPr/>
        <p:txBody>
          <a:bodyPr/>
          <a:lstStyle/>
          <a:p>
            <a:pPr>
              <a:defRPr/>
            </a:pPr>
            <a:endParaRPr lang="fr-FR"/>
          </a:p>
        </p:txBody>
      </p:sp>
      <p:sp>
        <p:nvSpPr>
          <p:cNvPr id="6" name="Espace réservé du numéro de diapositive 5"/>
          <p:cNvSpPr>
            <a:spLocks noGrp="1"/>
          </p:cNvSpPr>
          <p:nvPr>
            <p:ph type="sldNum" sz="quarter" idx="12"/>
          </p:nvPr>
        </p:nvSpPr>
        <p:spPr/>
        <p:txBody>
          <a:bodyPr/>
          <a:lstStyle/>
          <a:p>
            <a:pPr>
              <a:defRPr/>
            </a:pPr>
            <a:fld id="{3A0B2BD8-A1B8-4737-964D-B194B553C903}" type="slidenum">
              <a:rPr lang="fr-FR" smtClean="0"/>
              <a:pPr>
                <a:defRPr/>
              </a:pPr>
              <a:t>‹#›</a:t>
            </a:fld>
            <a:endParaRPr lang="fr-FR"/>
          </a:p>
        </p:txBody>
      </p:sp>
    </p:spTree>
    <p:extLst>
      <p:ext uri="{BB962C8B-B14F-4D97-AF65-F5344CB8AC3E}">
        <p14:creationId xmlns:p14="http://schemas.microsoft.com/office/powerpoint/2010/main" val="3507574381"/>
      </p:ext>
    </p:extLst>
  </p:cSld>
  <p:clrMapOvr>
    <a:masterClrMapping/>
  </p:clrMapOvr>
  <p:hf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en-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r>
              <a:rPr lang="en-US" smtClean="0"/>
              <a:t>Eric Champagne</a:t>
            </a: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3A0B2BD8-A1B8-4737-964D-B194B553C903}" type="slidenum">
              <a:rPr lang="fr-FR" smtClean="0"/>
              <a:pPr>
                <a:defRPr/>
              </a:pPr>
              <a:t>‹#›</a:t>
            </a:fld>
            <a:endParaRPr lang="fr-FR"/>
          </a:p>
        </p:txBody>
      </p:sp>
      <p:sp>
        <p:nvSpPr>
          <p:cNvPr id="7" name="Line 9"/>
          <p:cNvSpPr>
            <a:spLocks noChangeShapeType="1"/>
          </p:cNvSpPr>
          <p:nvPr userDrawn="1"/>
        </p:nvSpPr>
        <p:spPr bwMode="auto">
          <a:xfrm>
            <a:off x="468313" y="5734050"/>
            <a:ext cx="8207375" cy="0"/>
          </a:xfrm>
          <a:prstGeom prst="line">
            <a:avLst/>
          </a:prstGeom>
          <a:noFill/>
          <a:ln w="9525">
            <a:solidFill>
              <a:schemeClr val="tx1"/>
            </a:solidFill>
            <a:round/>
            <a:headEnd/>
            <a:tailEnd/>
          </a:ln>
          <a:effectLst/>
        </p:spPr>
        <p:txBody>
          <a:bodyPr/>
          <a:lstStyle/>
          <a:p>
            <a:pPr>
              <a:defRPr/>
            </a:pPr>
            <a:endParaRPr lang="en-US"/>
          </a:p>
        </p:txBody>
      </p:sp>
    </p:spTree>
    <p:extLst>
      <p:ext uri="{BB962C8B-B14F-4D97-AF65-F5344CB8AC3E}">
        <p14:creationId xmlns:p14="http://schemas.microsoft.com/office/powerpoint/2010/main" val="22960386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1382713"/>
            <a:ext cx="7772400" cy="1470025"/>
          </a:xfrm>
        </p:spPr>
        <p:txBody>
          <a:bodyPr>
            <a:normAutofit fontScale="90000"/>
          </a:bodyPr>
          <a:lstStyle/>
          <a:p>
            <a:pPr algn="l" eaLnBrk="1" hangingPunct="1"/>
            <a:r>
              <a:rPr lang="fr-CA" sz="4000" dirty="0" smtClean="0"/>
              <a:t>La vérification et l’évaluation de programme comme outils de gestion et de contrôle</a:t>
            </a:r>
            <a:r>
              <a:rPr lang="fr-CA" sz="4000" dirty="0"/>
              <a:t> </a:t>
            </a:r>
            <a:r>
              <a:rPr lang="fr-CA" sz="4000" dirty="0" smtClean="0"/>
              <a:t>dans le contexte de la GAR </a:t>
            </a:r>
            <a:r>
              <a:rPr lang="fr-FR" sz="4000" dirty="0" smtClean="0"/>
              <a:t/>
            </a:r>
            <a:br>
              <a:rPr lang="fr-FR" sz="4000" dirty="0" smtClean="0"/>
            </a:br>
            <a:r>
              <a:rPr lang="fr-FR" sz="4000" dirty="0" smtClean="0"/>
              <a:t/>
            </a:r>
            <a:br>
              <a:rPr lang="fr-FR" sz="4000" dirty="0" smtClean="0"/>
            </a:br>
            <a:endParaRPr lang="fr-FR" sz="1600" dirty="0" smtClean="0"/>
          </a:p>
        </p:txBody>
      </p:sp>
      <p:sp>
        <p:nvSpPr>
          <p:cNvPr id="2051" name="Rectangle 3"/>
          <p:cNvSpPr>
            <a:spLocks noGrp="1" noChangeArrowheads="1"/>
          </p:cNvSpPr>
          <p:nvPr>
            <p:ph type="subTitle" idx="1"/>
          </p:nvPr>
        </p:nvSpPr>
        <p:spPr>
          <a:xfrm>
            <a:off x="4683125" y="4365104"/>
            <a:ext cx="3417888" cy="1031875"/>
          </a:xfrm>
        </p:spPr>
        <p:txBody>
          <a:bodyPr>
            <a:normAutofit/>
          </a:bodyPr>
          <a:lstStyle/>
          <a:p>
            <a:pPr algn="r" eaLnBrk="1" hangingPunct="1">
              <a:lnSpc>
                <a:spcPct val="120000"/>
              </a:lnSpc>
            </a:pPr>
            <a:r>
              <a:rPr lang="en-CA" sz="1400" dirty="0" err="1" smtClean="0"/>
              <a:t>Professeur</a:t>
            </a:r>
            <a:r>
              <a:rPr lang="en-CA" sz="1400" dirty="0" smtClean="0"/>
              <a:t> Eric Champagne</a:t>
            </a:r>
          </a:p>
          <a:p>
            <a:pPr algn="r" eaLnBrk="1" hangingPunct="1">
              <a:lnSpc>
                <a:spcPct val="120000"/>
              </a:lnSpc>
            </a:pPr>
            <a:r>
              <a:rPr lang="fr-FR" sz="1400" dirty="0" smtClean="0"/>
              <a:t>Gestion dans le secteur public</a:t>
            </a:r>
            <a:br>
              <a:rPr lang="fr-FR" sz="1400" dirty="0" smtClean="0"/>
            </a:br>
            <a:r>
              <a:rPr lang="fr-FR" sz="1400" dirty="0" smtClean="0"/>
              <a:t>PAP 2720</a:t>
            </a:r>
          </a:p>
        </p:txBody>
      </p:sp>
      <p:pic>
        <p:nvPicPr>
          <p:cNvPr id="2052" name="Picture 6" descr="Logo"/>
          <p:cNvPicPr>
            <a:picLocks noChangeAspect="1" noChangeArrowheads="1"/>
          </p:cNvPicPr>
          <p:nvPr/>
        </p:nvPicPr>
        <p:blipFill>
          <a:blip r:embed="rId3" cstate="print"/>
          <a:srcRect/>
          <a:stretch>
            <a:fillRect/>
          </a:stretch>
        </p:blipFill>
        <p:spPr bwMode="auto">
          <a:xfrm>
            <a:off x="900113" y="4508500"/>
            <a:ext cx="1008062" cy="941388"/>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fade">
                                      <p:cBhvr>
                                        <p:cTn id="1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a:xfrm>
            <a:off x="467544" y="2130425"/>
            <a:ext cx="8280920" cy="1470025"/>
          </a:xfrm>
        </p:spPr>
        <p:txBody>
          <a:bodyPr>
            <a:normAutofit fontScale="90000"/>
          </a:bodyPr>
          <a:lstStyle/>
          <a:p>
            <a:pPr marL="609600" indent="-609600">
              <a:lnSpc>
                <a:spcPct val="105000"/>
              </a:lnSpc>
              <a:spcBef>
                <a:spcPct val="85000"/>
              </a:spcBef>
            </a:pPr>
            <a:r>
              <a:rPr lang="fr-CA" dirty="0" smtClean="0"/>
              <a:t>Question de départ:</a:t>
            </a:r>
            <a:br>
              <a:rPr lang="fr-CA" dirty="0" smtClean="0"/>
            </a:br>
            <a:r>
              <a:rPr lang="fr-CA" dirty="0"/>
              <a:t/>
            </a:r>
            <a:br>
              <a:rPr lang="fr-CA" dirty="0"/>
            </a:br>
            <a:r>
              <a:rPr lang="fr-CA" dirty="0" smtClean="0"/>
              <a:t>La conformité aux règles, aux lois </a:t>
            </a:r>
            <a:r>
              <a:rPr lang="fr-CA" dirty="0"/>
              <a:t>garantit-elle les résultats</a:t>
            </a:r>
            <a:r>
              <a:rPr lang="fr-CA" dirty="0" smtClean="0"/>
              <a:t>? </a:t>
            </a:r>
          </a:p>
        </p:txBody>
      </p:sp>
    </p:spTree>
    <p:extLst>
      <p:ext uri="{BB962C8B-B14F-4D97-AF65-F5344CB8AC3E}">
        <p14:creationId xmlns:p14="http://schemas.microsoft.com/office/powerpoint/2010/main" val="231548734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53975"/>
            <a:ext cx="8229600" cy="1143000"/>
          </a:xfrm>
        </p:spPr>
        <p:txBody>
          <a:bodyPr>
            <a:normAutofit/>
          </a:bodyPr>
          <a:lstStyle/>
          <a:p>
            <a:pPr eaLnBrk="1" hangingPunct="1"/>
            <a:r>
              <a:rPr lang="fr-CA" sz="3600" dirty="0" smtClean="0"/>
              <a:t>Objectifs</a:t>
            </a:r>
            <a:r>
              <a:rPr lang="en-CA" sz="3600" dirty="0" smtClean="0"/>
              <a:t> de la séance</a:t>
            </a:r>
            <a:endParaRPr lang="fr-FR" sz="3600" dirty="0" smtClean="0"/>
          </a:p>
        </p:txBody>
      </p:sp>
      <p:sp>
        <p:nvSpPr>
          <p:cNvPr id="13315" name="Rectangle 3"/>
          <p:cNvSpPr>
            <a:spLocks noGrp="1" noChangeArrowheads="1"/>
          </p:cNvSpPr>
          <p:nvPr>
            <p:ph idx="1"/>
          </p:nvPr>
        </p:nvSpPr>
        <p:spPr>
          <a:xfrm>
            <a:off x="457200" y="1641475"/>
            <a:ext cx="8229600" cy="4308475"/>
          </a:xfrm>
        </p:spPr>
        <p:txBody>
          <a:bodyPr/>
          <a:lstStyle/>
          <a:p>
            <a:pPr marL="609600" indent="-609600" eaLnBrk="1" hangingPunct="1">
              <a:lnSpc>
                <a:spcPct val="105000"/>
              </a:lnSpc>
              <a:spcBef>
                <a:spcPct val="85000"/>
              </a:spcBef>
              <a:buFontTx/>
              <a:buAutoNum type="arabicPeriod"/>
            </a:pPr>
            <a:r>
              <a:rPr lang="fr-CA" dirty="0" smtClean="0"/>
              <a:t>Une définition du contrôle et de son utilité dans la gestion axée sur les résultats</a:t>
            </a:r>
          </a:p>
          <a:p>
            <a:pPr marL="609600" indent="-609600" eaLnBrk="1" hangingPunct="1">
              <a:lnSpc>
                <a:spcPct val="105000"/>
              </a:lnSpc>
              <a:spcBef>
                <a:spcPct val="85000"/>
              </a:spcBef>
              <a:buFontTx/>
              <a:buAutoNum type="arabicPeriod"/>
            </a:pPr>
            <a:r>
              <a:rPr lang="fr-CA" dirty="0" smtClean="0"/>
              <a:t>La vérification comme outil de contrôle</a:t>
            </a:r>
          </a:p>
          <a:p>
            <a:pPr marL="609600" indent="-609600" eaLnBrk="1" hangingPunct="1">
              <a:lnSpc>
                <a:spcPct val="105000"/>
              </a:lnSpc>
              <a:spcBef>
                <a:spcPct val="85000"/>
              </a:spcBef>
              <a:buFontTx/>
              <a:buAutoNum type="arabicPeriod"/>
            </a:pPr>
            <a:r>
              <a:rPr lang="fr-CA" dirty="0" smtClean="0"/>
              <a:t>L’évaluation comme outil de contrôle</a:t>
            </a:r>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3074" name="Slide Number Placeholder 5"/>
          <p:cNvSpPr>
            <a:spLocks noGrp="1"/>
          </p:cNvSpPr>
          <p:nvPr>
            <p:ph type="sldNum" sz="quarter" idx="12"/>
          </p:nvPr>
        </p:nvSpPr>
        <p:spPr>
          <a:noFill/>
        </p:spPr>
        <p:txBody>
          <a:bodyPr/>
          <a:lstStyle/>
          <a:p>
            <a:fld id="{0CB9193E-9007-44FB-9EC4-67ABB5EB2FE5}" type="slidenum">
              <a:rPr lang="fr-FR"/>
              <a:pPr/>
              <a:t>3</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a:xfrm>
            <a:off x="467544" y="2130425"/>
            <a:ext cx="8280920" cy="1470025"/>
          </a:xfrm>
        </p:spPr>
        <p:txBody>
          <a:bodyPr>
            <a:normAutofit fontScale="90000"/>
          </a:bodyPr>
          <a:lstStyle/>
          <a:p>
            <a:pPr marL="609600" indent="-609600">
              <a:lnSpc>
                <a:spcPct val="105000"/>
              </a:lnSpc>
              <a:spcBef>
                <a:spcPct val="85000"/>
              </a:spcBef>
            </a:pPr>
            <a:r>
              <a:rPr lang="fr-CA" dirty="0" smtClean="0"/>
              <a:t>Une définition du contrôle</a:t>
            </a:r>
            <a:br>
              <a:rPr lang="fr-CA" dirty="0" smtClean="0"/>
            </a:br>
            <a:r>
              <a:rPr lang="fr-CA" dirty="0" smtClean="0"/>
              <a:t>et de son utilité dans la GAR</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FR" sz="3000" b="1" dirty="0" smtClean="0"/>
              <a:t>Le système de contrôle – une définition</a:t>
            </a:r>
            <a:endParaRPr lang="fr-FR" sz="3000" dirty="0" smtClean="0"/>
          </a:p>
        </p:txBody>
      </p:sp>
      <p:sp>
        <p:nvSpPr>
          <p:cNvPr id="581635" name="Rectangle 3"/>
          <p:cNvSpPr>
            <a:spLocks noGrp="1" noChangeArrowheads="1"/>
          </p:cNvSpPr>
          <p:nvPr>
            <p:ph idx="1"/>
          </p:nvPr>
        </p:nvSpPr>
        <p:spPr>
          <a:xfrm>
            <a:off x="457200" y="980729"/>
            <a:ext cx="8229600" cy="4752528"/>
          </a:xfrm>
        </p:spPr>
        <p:txBody>
          <a:bodyPr>
            <a:normAutofit fontScale="92500"/>
          </a:bodyPr>
          <a:lstStyle/>
          <a:p>
            <a:pPr indent="0">
              <a:lnSpc>
                <a:spcPct val="150000"/>
              </a:lnSpc>
              <a:spcBef>
                <a:spcPct val="0"/>
              </a:spcBef>
              <a:buFontTx/>
              <a:buNone/>
            </a:pPr>
            <a:r>
              <a:rPr lang="fr-CA" dirty="0" smtClean="0"/>
              <a:t>C’est l’ensemble des procédés, méthodes, structures qui permettent à une organisation d’assurer la protection de son patrimoine,  la qualité de ses informations, le bon fonctionnement de ses processus, </a:t>
            </a:r>
            <a:r>
              <a:rPr lang="fr-CA" dirty="0"/>
              <a:t>et de rendre compte de </a:t>
            </a:r>
            <a:r>
              <a:rPr lang="fr-CA" dirty="0" smtClean="0"/>
              <a:t>sa gestion et de sa performance</a:t>
            </a:r>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5</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FR" sz="3000" b="1" dirty="0" smtClean="0"/>
              <a:t>Le système de contrôle – ses objectifs</a:t>
            </a:r>
            <a:endParaRPr lang="fr-FR" sz="3000" dirty="0" smtClean="0"/>
          </a:p>
        </p:txBody>
      </p:sp>
      <p:sp>
        <p:nvSpPr>
          <p:cNvPr id="581635" name="Rectangle 3"/>
          <p:cNvSpPr>
            <a:spLocks noGrp="1" noChangeArrowheads="1"/>
          </p:cNvSpPr>
          <p:nvPr>
            <p:ph idx="1"/>
          </p:nvPr>
        </p:nvSpPr>
        <p:spPr>
          <a:xfrm>
            <a:off x="457200" y="908720"/>
            <a:ext cx="8229600" cy="4968552"/>
          </a:xfrm>
        </p:spPr>
        <p:txBody>
          <a:bodyPr>
            <a:noAutofit/>
          </a:bodyPr>
          <a:lstStyle/>
          <a:p>
            <a:pPr>
              <a:lnSpc>
                <a:spcPct val="90000"/>
              </a:lnSpc>
              <a:spcBef>
                <a:spcPct val="50000"/>
              </a:spcBef>
            </a:pPr>
            <a:r>
              <a:rPr lang="fr-CA" sz="2400" dirty="0" smtClean="0"/>
              <a:t>Assurer le respect des exigences légales et réglementaires</a:t>
            </a:r>
          </a:p>
          <a:p>
            <a:pPr>
              <a:lnSpc>
                <a:spcPct val="90000"/>
              </a:lnSpc>
              <a:spcBef>
                <a:spcPct val="50000"/>
              </a:spcBef>
            </a:pPr>
            <a:r>
              <a:rPr lang="fr-CA" sz="2400" dirty="0" smtClean="0"/>
              <a:t>Assurer la fiabilité et la précision des données afin de permettre une prise de décision informée</a:t>
            </a:r>
          </a:p>
          <a:p>
            <a:pPr>
              <a:lnSpc>
                <a:spcPct val="90000"/>
              </a:lnSpc>
              <a:spcBef>
                <a:spcPct val="50000"/>
              </a:spcBef>
            </a:pPr>
            <a:r>
              <a:rPr lang="fr-CA" sz="2400" dirty="0" smtClean="0"/>
              <a:t>Protéger les actifs et prévenir la fraude</a:t>
            </a:r>
          </a:p>
          <a:p>
            <a:pPr>
              <a:lnSpc>
                <a:spcPct val="90000"/>
              </a:lnSpc>
              <a:spcBef>
                <a:spcPct val="50000"/>
              </a:spcBef>
            </a:pPr>
            <a:r>
              <a:rPr lang="fr-CA" sz="2400" dirty="0" smtClean="0"/>
              <a:t>Identifier et minimiser les risques de gestion</a:t>
            </a:r>
          </a:p>
          <a:p>
            <a:pPr>
              <a:lnSpc>
                <a:spcPct val="90000"/>
              </a:lnSpc>
              <a:spcBef>
                <a:spcPct val="50000"/>
              </a:spcBef>
            </a:pPr>
            <a:r>
              <a:rPr lang="fr-CA" sz="2400" dirty="0" smtClean="0"/>
              <a:t>Utiliser les ressources humaines et les actifs de l’organisation d’une façon optimale</a:t>
            </a:r>
          </a:p>
          <a:p>
            <a:pPr>
              <a:lnSpc>
                <a:spcPct val="90000"/>
              </a:lnSpc>
              <a:spcBef>
                <a:spcPct val="50000"/>
              </a:spcBef>
            </a:pPr>
            <a:r>
              <a:rPr lang="fr-CA" sz="2400" dirty="0" smtClean="0"/>
              <a:t>Assurer la réalisation des objectifs de l’organisation, afin d’aider l’Administration à rencontrer leurs obligations de gouvernance et de reddition de compte</a:t>
            </a:r>
            <a:r>
              <a:rPr lang="fr-CA" sz="2000" dirty="0" smtClean="0"/>
              <a:t> </a:t>
            </a:r>
            <a:r>
              <a:rPr lang="fr-FR" sz="1800" dirty="0" smtClean="0"/>
              <a:t>(</a:t>
            </a:r>
            <a:r>
              <a:rPr lang="fr-CA" sz="1800" dirty="0" smtClean="0"/>
              <a:t>l’obligation de répondre d’une responsabilité que l’on a confié à une personne – deux parties: résultats attendus et rapport sur l’atteinte du résultat)</a:t>
            </a:r>
            <a:endParaRPr lang="fr-CA" sz="2400" dirty="0" smtClean="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a:xfrm>
            <a:off x="457200" y="53975"/>
            <a:ext cx="8229600" cy="1143000"/>
          </a:xfrm>
        </p:spPr>
        <p:txBody>
          <a:bodyPr>
            <a:normAutofit fontScale="90000"/>
          </a:bodyPr>
          <a:lstStyle/>
          <a:p>
            <a:r>
              <a:rPr lang="fr-CA" sz="3400" dirty="0" smtClean="0"/>
              <a:t>L’opérationnalisation du système de contrôle :</a:t>
            </a:r>
            <a:br>
              <a:rPr lang="fr-CA" sz="3400" dirty="0" smtClean="0"/>
            </a:br>
            <a:r>
              <a:rPr lang="fr-CA" sz="3400" dirty="0" smtClean="0"/>
              <a:t>Le  </a:t>
            </a:r>
            <a:r>
              <a:rPr lang="fr-CA" sz="3400" dirty="0"/>
              <a:t>concept </a:t>
            </a:r>
            <a:r>
              <a:rPr lang="fr-CA" sz="3400" dirty="0" smtClean="0"/>
              <a:t>de «</a:t>
            </a:r>
            <a:r>
              <a:rPr lang="fr-CA" sz="3400" dirty="0"/>
              <a:t> centre de responsabilité » (CR)</a:t>
            </a:r>
            <a:endParaRPr lang="fr-FR" sz="3400" dirty="0"/>
          </a:p>
        </p:txBody>
      </p:sp>
      <p:sp>
        <p:nvSpPr>
          <p:cNvPr id="522243" name="Rectangle 3"/>
          <p:cNvSpPr>
            <a:spLocks noGrp="1" noChangeArrowheads="1"/>
          </p:cNvSpPr>
          <p:nvPr>
            <p:ph idx="1"/>
          </p:nvPr>
        </p:nvSpPr>
        <p:spPr>
          <a:xfrm>
            <a:off x="457200" y="1496789"/>
            <a:ext cx="8229600" cy="4308475"/>
          </a:xfrm>
        </p:spPr>
        <p:txBody>
          <a:bodyPr/>
          <a:lstStyle/>
          <a:p>
            <a:pPr marL="609600" indent="-609600">
              <a:lnSpc>
                <a:spcPct val="105000"/>
              </a:lnSpc>
              <a:spcBef>
                <a:spcPct val="85000"/>
              </a:spcBef>
              <a:buFontTx/>
              <a:buAutoNum type="arabicPeriod"/>
            </a:pPr>
            <a:r>
              <a:rPr lang="fr-CA" sz="2500" dirty="0"/>
              <a:t>Permet de définir « précisément » la responsabilité des cadres et de leurs obligation de rendre des comptes quant à la réalisation des objectifs et des plans</a:t>
            </a:r>
          </a:p>
          <a:p>
            <a:pPr marL="609600" indent="-609600">
              <a:lnSpc>
                <a:spcPct val="105000"/>
              </a:lnSpc>
              <a:spcBef>
                <a:spcPct val="85000"/>
              </a:spcBef>
              <a:buFontTx/>
              <a:buAutoNum type="arabicPeriod"/>
            </a:pPr>
            <a:r>
              <a:rPr lang="fr-CA" sz="2500" dirty="0"/>
              <a:t>Lien entre structure organisationnelle et centre de responsabilité: </a:t>
            </a:r>
            <a:r>
              <a:rPr lang="fr-CA" sz="2500" dirty="0" smtClean="0"/>
              <a:t>Le CR </a:t>
            </a:r>
            <a:r>
              <a:rPr lang="fr-CA" sz="2500" dirty="0"/>
              <a:t>est responsable de tout ce qui se passe à l’intérieur d’une unité </a:t>
            </a:r>
            <a:r>
              <a:rPr lang="fr-CA" sz="2500" dirty="0" smtClean="0"/>
              <a:t>organisationnelle</a:t>
            </a:r>
          </a:p>
          <a:p>
            <a:pPr marL="609600" indent="-609600">
              <a:lnSpc>
                <a:spcPct val="105000"/>
              </a:lnSpc>
              <a:spcBef>
                <a:spcPct val="85000"/>
              </a:spcBef>
              <a:buFontTx/>
              <a:buAutoNum type="arabicPeriod"/>
            </a:pPr>
            <a:r>
              <a:rPr lang="fr-CA" sz="2500" dirty="0" smtClean="0"/>
              <a:t>Le contrôle est destiné à évaluer si les CR exécutent bien leur travail</a:t>
            </a:r>
            <a:endParaRPr lang="fr-CA" sz="2500" dirty="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7" name="Slide Number Placeholder 5"/>
          <p:cNvSpPr>
            <a:spLocks noGrp="1"/>
          </p:cNvSpPr>
          <p:nvPr>
            <p:ph type="sldNum" sz="quarter" idx="12"/>
          </p:nvPr>
        </p:nvSpPr>
        <p:spPr/>
        <p:txBody>
          <a:bodyPr/>
          <a:lstStyle/>
          <a:p>
            <a:fld id="{4519FEC9-E793-4C25-AC06-C8514F27F4CE}" type="slidenum">
              <a:rPr lang="fr-FR"/>
              <a:pPr/>
              <a:t>7</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2242"/>
                                        </p:tgtEl>
                                        <p:attrNameLst>
                                          <p:attrName>style.visibility</p:attrName>
                                        </p:attrNameLst>
                                      </p:cBhvr>
                                      <p:to>
                                        <p:strVal val="visible"/>
                                      </p:to>
                                    </p:set>
                                    <p:animEffect transition="in" filter="fade">
                                      <p:cBhvr>
                                        <p:cTn id="7" dur="2000"/>
                                        <p:tgtEl>
                                          <p:spTgt spid="5222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2243"/>
                                        </p:tgtEl>
                                        <p:attrNameLst>
                                          <p:attrName>style.visibility</p:attrName>
                                        </p:attrNameLst>
                                      </p:cBhvr>
                                      <p:to>
                                        <p:strVal val="visible"/>
                                      </p:to>
                                    </p:set>
                                    <p:animEffect transition="in" filter="fade">
                                      <p:cBhvr>
                                        <p:cTn id="10" dur="2000"/>
                                        <p:tgtEl>
                                          <p:spTgt spid="522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42" grpId="0"/>
      <p:bldP spid="522243"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4290" name="Rectangle 2"/>
          <p:cNvSpPr>
            <a:spLocks noGrp="1" noChangeArrowheads="1"/>
          </p:cNvSpPr>
          <p:nvPr>
            <p:ph type="title"/>
          </p:nvPr>
        </p:nvSpPr>
        <p:spPr>
          <a:xfrm>
            <a:off x="457200" y="53975"/>
            <a:ext cx="8229600" cy="782737"/>
          </a:xfrm>
        </p:spPr>
        <p:txBody>
          <a:bodyPr/>
          <a:lstStyle/>
          <a:p>
            <a:r>
              <a:rPr lang="fr-CA" sz="3400" dirty="0" smtClean="0"/>
              <a:t>Système de contrôle </a:t>
            </a:r>
            <a:r>
              <a:rPr lang="fr-CA" sz="3400" dirty="0"/>
              <a:t>et CR</a:t>
            </a:r>
            <a:endParaRPr lang="fr-FR" sz="3400" dirty="0"/>
          </a:p>
        </p:txBody>
      </p:sp>
      <p:sp>
        <p:nvSpPr>
          <p:cNvPr id="524291" name="Rectangle 3"/>
          <p:cNvSpPr>
            <a:spLocks noGrp="1" noChangeArrowheads="1"/>
          </p:cNvSpPr>
          <p:nvPr>
            <p:ph idx="1"/>
          </p:nvPr>
        </p:nvSpPr>
        <p:spPr>
          <a:xfrm>
            <a:off x="457200" y="908720"/>
            <a:ext cx="8229600" cy="4752528"/>
          </a:xfrm>
        </p:spPr>
        <p:txBody>
          <a:bodyPr/>
          <a:lstStyle/>
          <a:p>
            <a:pPr marL="609600" indent="-609600">
              <a:spcBef>
                <a:spcPct val="55000"/>
              </a:spcBef>
              <a:buFontTx/>
              <a:buAutoNum type="arabicPeriod"/>
            </a:pPr>
            <a:r>
              <a:rPr lang="fr-CA" sz="2000" dirty="0"/>
              <a:t>Gestionnaires utilisent diverses </a:t>
            </a:r>
            <a:r>
              <a:rPr lang="fr-CA" sz="2000" dirty="0" smtClean="0"/>
              <a:t>procédures, processus opérationnels ou cadre de mesure du rendement afin de suivre le </a:t>
            </a:r>
            <a:r>
              <a:rPr lang="fr-CA" sz="2000" dirty="0"/>
              <a:t>rendement de leur </a:t>
            </a:r>
            <a:r>
              <a:rPr lang="fr-CA" sz="2000" dirty="0" smtClean="0"/>
              <a:t>organisation</a:t>
            </a:r>
            <a:endParaRPr lang="fr-CA" sz="2000" dirty="0"/>
          </a:p>
          <a:p>
            <a:pPr marL="609600" indent="-609600">
              <a:spcBef>
                <a:spcPct val="55000"/>
              </a:spcBef>
              <a:buFontTx/>
              <a:buAutoNum type="arabicPeriod"/>
            </a:pPr>
            <a:r>
              <a:rPr lang="fr-CA" sz="2000" dirty="0"/>
              <a:t>Formes de </a:t>
            </a:r>
            <a:r>
              <a:rPr lang="fr-CA" sz="2000" dirty="0" smtClean="0"/>
              <a:t>procédures et processus opérationnels:</a:t>
            </a:r>
            <a:endParaRPr lang="fr-CA" sz="2000" dirty="0"/>
          </a:p>
          <a:p>
            <a:pPr marL="990600" lvl="1" indent="-533400">
              <a:spcBef>
                <a:spcPct val="55000"/>
              </a:spcBef>
              <a:buFontTx/>
              <a:buChar char="•"/>
            </a:pPr>
            <a:r>
              <a:rPr lang="fr-CA" sz="2000" dirty="0"/>
              <a:t>Budgétaire (planification des ressources)</a:t>
            </a:r>
          </a:p>
          <a:p>
            <a:pPr marL="990600" lvl="1" indent="-533400">
              <a:spcBef>
                <a:spcPct val="55000"/>
              </a:spcBef>
              <a:buFontTx/>
              <a:buChar char="•"/>
            </a:pPr>
            <a:r>
              <a:rPr lang="fr-CA" sz="2000" dirty="0"/>
              <a:t>Financière (gestion des dépenses)</a:t>
            </a:r>
          </a:p>
          <a:p>
            <a:pPr marL="990600" lvl="1" indent="-533400">
              <a:spcBef>
                <a:spcPct val="55000"/>
              </a:spcBef>
              <a:buFontTx/>
              <a:buChar char="•"/>
            </a:pPr>
            <a:r>
              <a:rPr lang="fr-CA" sz="2000" dirty="0"/>
              <a:t>Opérations (RH, ressources matérielles et physiques, etc.)</a:t>
            </a:r>
          </a:p>
          <a:p>
            <a:pPr marL="990600" lvl="1" indent="-533400">
              <a:spcBef>
                <a:spcPct val="55000"/>
              </a:spcBef>
              <a:buFontTx/>
              <a:buChar char="•"/>
            </a:pPr>
            <a:r>
              <a:rPr lang="fr-CA" sz="2000" dirty="0"/>
              <a:t>Acquisitions/approvisionnement/voyages, etc</a:t>
            </a:r>
            <a:r>
              <a:rPr lang="fr-CA" sz="2000" dirty="0" smtClean="0"/>
              <a:t>.</a:t>
            </a:r>
          </a:p>
          <a:p>
            <a:pPr marL="990600" lvl="1" indent="-533400">
              <a:spcBef>
                <a:spcPct val="55000"/>
              </a:spcBef>
              <a:buFontTx/>
              <a:buChar char="•"/>
            </a:pPr>
            <a:r>
              <a:rPr lang="fr-CA" sz="2000" dirty="0" smtClean="0"/>
              <a:t>Mise en œuvre de programmes</a:t>
            </a:r>
            <a:endParaRPr lang="fr-CA" sz="2000" dirty="0"/>
          </a:p>
          <a:p>
            <a:pPr marL="590550" indent="-533400">
              <a:spcBef>
                <a:spcPct val="55000"/>
              </a:spcBef>
              <a:buFont typeface="+mj-lt"/>
              <a:buAutoNum type="arabicPeriod"/>
            </a:pPr>
            <a:r>
              <a:rPr lang="fr-CA" sz="2000" dirty="0" smtClean="0"/>
              <a:t>Le contrôle sert à vérifier si ces procédures, processus opérationnels, cadre de mesure du rendement ont été respectées (conformité)</a:t>
            </a:r>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 name="Slide Number Placeholder 5"/>
          <p:cNvSpPr>
            <a:spLocks noGrp="1"/>
          </p:cNvSpPr>
          <p:nvPr>
            <p:ph type="sldNum" sz="quarter" idx="12"/>
          </p:nvPr>
        </p:nvSpPr>
        <p:spPr/>
        <p:txBody>
          <a:bodyPr/>
          <a:lstStyle/>
          <a:p>
            <a:fld id="{B840780A-7CCA-4192-ACD4-72FBE87A883B}" type="slidenum">
              <a:rPr lang="fr-FR"/>
              <a:pPr/>
              <a:t>8</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4290"/>
                                        </p:tgtEl>
                                        <p:attrNameLst>
                                          <p:attrName>style.visibility</p:attrName>
                                        </p:attrNameLst>
                                      </p:cBhvr>
                                      <p:to>
                                        <p:strVal val="visible"/>
                                      </p:to>
                                    </p:set>
                                    <p:animEffect transition="in" filter="fade">
                                      <p:cBhvr>
                                        <p:cTn id="7" dur="2000"/>
                                        <p:tgtEl>
                                          <p:spTgt spid="52429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4291"/>
                                        </p:tgtEl>
                                        <p:attrNameLst>
                                          <p:attrName>style.visibility</p:attrName>
                                        </p:attrNameLst>
                                      </p:cBhvr>
                                      <p:to>
                                        <p:strVal val="visible"/>
                                      </p:to>
                                    </p:set>
                                    <p:animEffect transition="in" filter="fade">
                                      <p:cBhvr>
                                        <p:cTn id="10" dur="2000"/>
                                        <p:tgtEl>
                                          <p:spTgt spid="524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290" grpId="0"/>
      <p:bldP spid="524291"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normAutofit fontScale="90000"/>
          </a:bodyPr>
          <a:lstStyle/>
          <a:p>
            <a:pPr eaLnBrk="1" hangingPunct="1"/>
            <a:r>
              <a:rPr lang="fr-FR" sz="3000" b="1" dirty="0" smtClean="0"/>
              <a:t>La ‘fonction’ contrôle dans l’organisation </a:t>
            </a:r>
            <a:br>
              <a:rPr lang="fr-FR" sz="3000" b="1" dirty="0" smtClean="0"/>
            </a:br>
            <a:r>
              <a:rPr lang="fr-FR" sz="3000" b="1" dirty="0" smtClean="0"/>
              <a:t>- Nature des contrôles</a:t>
            </a:r>
            <a:endParaRPr lang="fr-FR" sz="3000" dirty="0" smtClean="0"/>
          </a:p>
        </p:txBody>
      </p:sp>
      <p:sp>
        <p:nvSpPr>
          <p:cNvPr id="581635" name="Rectangle 3"/>
          <p:cNvSpPr>
            <a:spLocks noGrp="1" noChangeArrowheads="1"/>
          </p:cNvSpPr>
          <p:nvPr>
            <p:ph idx="1"/>
          </p:nvPr>
        </p:nvSpPr>
        <p:spPr>
          <a:xfrm>
            <a:off x="457200" y="1124744"/>
            <a:ext cx="8435280" cy="4752528"/>
          </a:xfrm>
        </p:spPr>
        <p:txBody>
          <a:bodyPr>
            <a:normAutofit/>
          </a:bodyPr>
          <a:lstStyle/>
          <a:p>
            <a:r>
              <a:rPr lang="fr-CA" dirty="0" smtClean="0"/>
              <a:t>Contrôles internes</a:t>
            </a:r>
          </a:p>
          <a:p>
            <a:pPr lvl="1"/>
            <a:r>
              <a:rPr lang="fr-CA" dirty="0" smtClean="0"/>
              <a:t>suivi de gestion </a:t>
            </a:r>
            <a:r>
              <a:rPr lang="fr-CA" sz="2000" dirty="0" smtClean="0"/>
              <a:t>(efficacité, efficience)</a:t>
            </a:r>
            <a:endParaRPr lang="fr-CA" dirty="0" smtClean="0"/>
          </a:p>
          <a:p>
            <a:pPr lvl="1"/>
            <a:r>
              <a:rPr lang="fr-CA" dirty="0" smtClean="0"/>
              <a:t>vérification interne </a:t>
            </a:r>
            <a:r>
              <a:rPr lang="fr-CA" sz="2000" dirty="0" smtClean="0"/>
              <a:t>(économie, protection des actifs, conformité)</a:t>
            </a:r>
            <a:endParaRPr lang="fr-CA" dirty="0" smtClean="0"/>
          </a:p>
          <a:p>
            <a:pPr marL="457200" lvl="1" indent="0">
              <a:buNone/>
            </a:pPr>
            <a:endParaRPr lang="fr-CA" sz="2000" dirty="0" smtClean="0"/>
          </a:p>
          <a:p>
            <a:r>
              <a:rPr lang="fr-CA" dirty="0" smtClean="0"/>
              <a:t>Contrôles externes</a:t>
            </a:r>
          </a:p>
          <a:p>
            <a:pPr lvl="1"/>
            <a:r>
              <a:rPr lang="fr-CA" dirty="0" smtClean="0"/>
              <a:t>vérification externe </a:t>
            </a:r>
            <a:r>
              <a:rPr lang="fr-CA" sz="2000" dirty="0" smtClean="0"/>
              <a:t>(conformité, finances, optimisation, etc.)</a:t>
            </a:r>
            <a:endParaRPr lang="fr-CA" dirty="0" smtClean="0"/>
          </a:p>
          <a:p>
            <a:pPr lvl="1"/>
            <a:r>
              <a:rPr lang="fr-CA" dirty="0" smtClean="0"/>
              <a:t>Enquêtes, examens , mandats spéciaux</a:t>
            </a:r>
          </a:p>
          <a:p>
            <a:pPr lvl="1"/>
            <a:r>
              <a:rPr lang="fr-CA" dirty="0" smtClean="0"/>
              <a:t>Évaluation </a:t>
            </a:r>
            <a:r>
              <a:rPr lang="fr-CA" dirty="0"/>
              <a:t>de </a:t>
            </a:r>
            <a:r>
              <a:rPr lang="fr-CA" dirty="0" smtClean="0"/>
              <a:t>programmes</a:t>
            </a:r>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9</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a:p>
        </p:txBody>
      </p:sp>
      <p:sp>
        <p:nvSpPr>
          <p:cNvPr id="4" name="Espace réservé de la date 3"/>
          <p:cNvSpPr>
            <a:spLocks noGrp="1"/>
          </p:cNvSpPr>
          <p:nvPr>
            <p:ph type="dt" sz="half" idx="10"/>
          </p:nvPr>
        </p:nvSpPr>
        <p:spPr/>
        <p:txBody>
          <a:bodyPr/>
          <a:lstStyle/>
          <a:p>
            <a:pPr>
              <a:defRPr/>
            </a:pPr>
            <a:r>
              <a:rPr lang="en-US" smtClean="0"/>
              <a:t>Eric Champagne</a:t>
            </a:r>
            <a:endParaRPr lang="fr-FR"/>
          </a:p>
        </p:txBody>
      </p:sp>
      <p:sp>
        <p:nvSpPr>
          <p:cNvPr id="5" name="Espace réservé du numéro de diapositive 4"/>
          <p:cNvSpPr>
            <a:spLocks noGrp="1"/>
          </p:cNvSpPr>
          <p:nvPr>
            <p:ph type="sldNum" sz="quarter" idx="12"/>
          </p:nvPr>
        </p:nvSpPr>
        <p:spPr/>
        <p:txBody>
          <a:bodyPr/>
          <a:lstStyle/>
          <a:p>
            <a:pPr>
              <a:defRPr/>
            </a:pPr>
            <a:fld id="{3A0B2BD8-A1B8-4737-964D-B194B553C903}" type="slidenum">
              <a:rPr lang="fr-FR" smtClean="0"/>
              <a:pPr>
                <a:defRPr/>
              </a:pPr>
              <a:t>10</a:t>
            </a:fld>
            <a:endParaRPr lang="fr-FR"/>
          </a:p>
        </p:txBody>
      </p:sp>
      <p:pic>
        <p:nvPicPr>
          <p:cNvPr id="6" name="Image 5" descr="types et sites des contrôles.jpg"/>
          <p:cNvPicPr>
            <a:picLocks noChangeAspect="1"/>
          </p:cNvPicPr>
          <p:nvPr/>
        </p:nvPicPr>
        <p:blipFill>
          <a:blip r:embed="rId2" cstate="print"/>
          <a:stretch>
            <a:fillRect/>
          </a:stretch>
        </p:blipFill>
        <p:spPr>
          <a:xfrm>
            <a:off x="0" y="0"/>
            <a:ext cx="9177228" cy="6858000"/>
          </a:xfrm>
          <a:prstGeom prst="rect">
            <a:avLst/>
          </a:prstGeom>
        </p:spPr>
      </p:pic>
      <p:sp>
        <p:nvSpPr>
          <p:cNvPr id="7" name="ZoneTexte 6"/>
          <p:cNvSpPr txBox="1"/>
          <p:nvPr/>
        </p:nvSpPr>
        <p:spPr>
          <a:xfrm>
            <a:off x="323528" y="6536377"/>
            <a:ext cx="3096344" cy="276999"/>
          </a:xfrm>
          <a:prstGeom prst="rect">
            <a:avLst/>
          </a:prstGeom>
          <a:noFill/>
        </p:spPr>
        <p:txBody>
          <a:bodyPr wrap="square" rtlCol="0">
            <a:spAutoFit/>
          </a:bodyPr>
          <a:lstStyle/>
          <a:p>
            <a:r>
              <a:rPr lang="fr-CA" sz="1200" dirty="0" smtClean="0"/>
              <a:t>Lucie Rouillard, </a:t>
            </a:r>
            <a:r>
              <a:rPr lang="fr-CA" sz="1200" dirty="0" err="1" smtClean="0"/>
              <a:t>PhD</a:t>
            </a:r>
            <a:endParaRPr lang="fr-CA" sz="1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pPr eaLnBrk="1" hangingPunct="1"/>
            <a:r>
              <a:rPr lang="fr-CA" dirty="0" smtClean="0"/>
              <a:t>La </a:t>
            </a:r>
            <a:r>
              <a:rPr lang="fr-CA" smtClean="0"/>
              <a:t>vérification comme</a:t>
            </a:r>
            <a:br>
              <a:rPr lang="fr-CA" smtClean="0"/>
            </a:br>
            <a:r>
              <a:rPr lang="fr-CA" smtClean="0"/>
              <a:t>outil </a:t>
            </a:r>
            <a:r>
              <a:rPr lang="fr-CA" dirty="0" smtClean="0"/>
              <a:t>de contrôle</a:t>
            </a:r>
            <a:endParaRPr lang="fr-FR" dirty="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p:txBody>
          <a:bodyPr/>
          <a:lstStyle/>
          <a:p>
            <a:pPr>
              <a:defRPr/>
            </a:pPr>
            <a:fld id="{00327BDD-67B1-4584-AB3F-79AF79833AE5}" type="slidenum">
              <a:rPr lang="en-US"/>
              <a:pPr>
                <a:defRPr/>
              </a:pPr>
              <a:t>12</a:t>
            </a:fld>
            <a:endParaRPr lang="en-US" dirty="0"/>
          </a:p>
        </p:txBody>
      </p:sp>
      <p:sp>
        <p:nvSpPr>
          <p:cNvPr id="4" name="Rectangle 6"/>
          <p:cNvSpPr txBox="1">
            <a:spLocks noGrp="1" noChangeArrowheads="1"/>
          </p:cNvSpPr>
          <p:nvPr/>
        </p:nvSpPr>
        <p:spPr bwMode="auto">
          <a:xfrm>
            <a:off x="6840538" y="6451600"/>
            <a:ext cx="2133600" cy="180975"/>
          </a:xfrm>
          <a:prstGeom prst="rect">
            <a:avLst/>
          </a:prstGeom>
          <a:noFill/>
          <a:ln>
            <a:miter lim="800000"/>
            <a:headEnd/>
            <a:tailEnd/>
          </a:ln>
        </p:spPr>
        <p:txBody>
          <a:bodyPr anchor="ctr"/>
          <a:lstStyle/>
          <a:p>
            <a:pPr algn="r">
              <a:defRPr/>
            </a:pPr>
            <a:fld id="{1CFC98A7-0087-4C1D-B220-6B2BC41AA014}" type="slidenum">
              <a:rPr lang="en-US" sz="1200">
                <a:solidFill>
                  <a:schemeClr val="bg1"/>
                </a:solidFill>
                <a:effectLst>
                  <a:outerShdw blurRad="38100" dist="38100" dir="2700000" algn="tl">
                    <a:srgbClr val="C0C0C0"/>
                  </a:outerShdw>
                </a:effectLst>
                <a:cs typeface="+mn-cs"/>
              </a:rPr>
              <a:pPr algn="r">
                <a:defRPr/>
              </a:pPr>
              <a:t>12</a:t>
            </a:fld>
            <a:endParaRPr lang="en-US" sz="1200" dirty="0">
              <a:solidFill>
                <a:schemeClr val="bg1"/>
              </a:solidFill>
              <a:effectLst>
                <a:outerShdw blurRad="38100" dist="38100" dir="2700000" algn="tl">
                  <a:srgbClr val="C0C0C0"/>
                </a:outerShdw>
              </a:effectLst>
              <a:cs typeface="+mn-cs"/>
            </a:endParaRPr>
          </a:p>
        </p:txBody>
      </p:sp>
      <p:sp>
        <p:nvSpPr>
          <p:cNvPr id="38915" name="Rectangle 2"/>
          <p:cNvSpPr>
            <a:spLocks noGrp="1" noChangeArrowheads="1"/>
          </p:cNvSpPr>
          <p:nvPr>
            <p:ph type="title"/>
          </p:nvPr>
        </p:nvSpPr>
        <p:spPr/>
        <p:txBody>
          <a:bodyPr>
            <a:normAutofit/>
          </a:bodyPr>
          <a:lstStyle/>
          <a:p>
            <a:pPr eaLnBrk="1" hangingPunct="1"/>
            <a:r>
              <a:rPr lang="fr-CA" sz="3200" dirty="0" smtClean="0"/>
              <a:t>Définition du suivi de gestion</a:t>
            </a:r>
          </a:p>
        </p:txBody>
      </p:sp>
      <p:sp>
        <p:nvSpPr>
          <p:cNvPr id="16388" name="Rectangle 3"/>
          <p:cNvSpPr>
            <a:spLocks noGrp="1" noChangeArrowheads="1"/>
          </p:cNvSpPr>
          <p:nvPr>
            <p:ph type="body" idx="1"/>
          </p:nvPr>
        </p:nvSpPr>
        <p:spPr>
          <a:xfrm>
            <a:off x="250825" y="1556792"/>
            <a:ext cx="8353425" cy="4536504"/>
          </a:xfrm>
        </p:spPr>
        <p:txBody>
          <a:bodyPr>
            <a:normAutofit/>
          </a:bodyPr>
          <a:lstStyle/>
          <a:p>
            <a:pPr eaLnBrk="1" hangingPunct="1">
              <a:buFontTx/>
              <a:buNone/>
              <a:defRPr/>
            </a:pPr>
            <a:r>
              <a:rPr lang="fr-CA" dirty="0" smtClean="0"/>
              <a:t>	Une activité de contrôle continue qui se concentre sur les opérations courantes, en cherchant à assurer l’intégrité financière et la performance des ressources. Il est généralement effectué par les gestionnaires/cadres.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FR" sz="3000" b="1" dirty="0" smtClean="0"/>
              <a:t>Qu’est-ce que la vérification?</a:t>
            </a:r>
            <a:endParaRPr lang="fr-FR" sz="3000" dirty="0" smtClean="0"/>
          </a:p>
        </p:txBody>
      </p:sp>
      <p:sp>
        <p:nvSpPr>
          <p:cNvPr id="581635" name="Rectangle 3"/>
          <p:cNvSpPr>
            <a:spLocks noGrp="1" noChangeArrowheads="1"/>
          </p:cNvSpPr>
          <p:nvPr>
            <p:ph idx="1"/>
          </p:nvPr>
        </p:nvSpPr>
        <p:spPr>
          <a:xfrm>
            <a:off x="457200" y="980729"/>
            <a:ext cx="8229600" cy="4752528"/>
          </a:xfrm>
        </p:spPr>
        <p:txBody>
          <a:bodyPr>
            <a:normAutofit lnSpcReduction="10000"/>
          </a:bodyPr>
          <a:lstStyle/>
          <a:p>
            <a:pPr marL="609600" indent="-609600" eaLnBrk="1" hangingPunct="1">
              <a:spcBef>
                <a:spcPct val="65000"/>
              </a:spcBef>
              <a:buFontTx/>
              <a:buAutoNum type="arabicPeriod"/>
            </a:pPr>
            <a:r>
              <a:rPr lang="fr-CA" sz="2800" dirty="0" smtClean="0"/>
              <a:t>La vérification sert à analyser les pratiques et les activités de gestion (processus opérationnels) dans une organisation. </a:t>
            </a:r>
          </a:p>
          <a:p>
            <a:pPr marL="609600" indent="-609600" eaLnBrk="1" hangingPunct="1">
              <a:spcBef>
                <a:spcPct val="65000"/>
              </a:spcBef>
              <a:buFontTx/>
              <a:buAutoNum type="arabicPeriod"/>
            </a:pPr>
            <a:r>
              <a:rPr lang="fr-CA" sz="2800" dirty="0" smtClean="0"/>
              <a:t>La vérification fournit l'assurance du respect de l'utilisation des processus de gouvernance, de gestion des risques et de contrôle au sein de leurs organisations. </a:t>
            </a:r>
          </a:p>
          <a:p>
            <a:pPr marL="609600" indent="-609600" eaLnBrk="1" hangingPunct="1">
              <a:spcBef>
                <a:spcPct val="65000"/>
              </a:spcBef>
              <a:buFontTx/>
              <a:buAutoNum type="arabicPeriod"/>
            </a:pPr>
            <a:r>
              <a:rPr lang="fr-CA" sz="2800" dirty="0" smtClean="0"/>
              <a:t>La vérification tient lieu de contrôle de la gestion et est normalement effectuée par des vérificateurs (et non les gestionnaires eux-mêmes)</a:t>
            </a:r>
          </a:p>
          <a:p>
            <a:pPr marL="609600" indent="-609600" eaLnBrk="1" hangingPunct="1">
              <a:spcBef>
                <a:spcPct val="65000"/>
              </a:spcBef>
              <a:buFontTx/>
              <a:buAutoNum type="arabicPeriod"/>
            </a:pPr>
            <a:endParaRPr lang="fr-FR" sz="2500" dirty="0" smtClean="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13</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44624"/>
            <a:ext cx="8229600" cy="792435"/>
          </a:xfrm>
        </p:spPr>
        <p:txBody>
          <a:bodyPr/>
          <a:lstStyle/>
          <a:p>
            <a:pPr eaLnBrk="1" hangingPunct="1"/>
            <a:r>
              <a:rPr lang="fr-FR" sz="3000" b="1" dirty="0" smtClean="0"/>
              <a:t>À quoi sert la vérification?</a:t>
            </a:r>
            <a:endParaRPr lang="fr-FR" sz="3000" dirty="0" smtClean="0"/>
          </a:p>
        </p:txBody>
      </p:sp>
      <p:sp>
        <p:nvSpPr>
          <p:cNvPr id="581635" name="Rectangle 3"/>
          <p:cNvSpPr>
            <a:spLocks noGrp="1" noChangeArrowheads="1"/>
          </p:cNvSpPr>
          <p:nvPr>
            <p:ph idx="1"/>
          </p:nvPr>
        </p:nvSpPr>
        <p:spPr>
          <a:xfrm>
            <a:off x="457200" y="765051"/>
            <a:ext cx="8229600" cy="5112568"/>
          </a:xfrm>
        </p:spPr>
        <p:txBody>
          <a:bodyPr>
            <a:normAutofit/>
          </a:bodyPr>
          <a:lstStyle/>
          <a:p>
            <a:pPr marL="609600" indent="-609600" eaLnBrk="1" hangingPunct="1">
              <a:spcBef>
                <a:spcPct val="65000"/>
              </a:spcBef>
              <a:buFontTx/>
              <a:buAutoNum type="arabicPeriod"/>
            </a:pPr>
            <a:r>
              <a:rPr lang="fr-CA" sz="2400" b="1" dirty="0" smtClean="0"/>
              <a:t>Respect des règles de gestion. </a:t>
            </a:r>
            <a:r>
              <a:rPr lang="fr-CA" sz="2400" dirty="0" smtClean="0"/>
              <a:t>Sert à vérifier que les règles et procédures sont appliquées de manière appropriée (conformité)</a:t>
            </a:r>
          </a:p>
          <a:p>
            <a:pPr marL="609600" indent="-609600" eaLnBrk="1" hangingPunct="1">
              <a:spcBef>
                <a:spcPct val="65000"/>
              </a:spcBef>
              <a:buFontTx/>
              <a:buAutoNum type="arabicPeriod"/>
            </a:pPr>
            <a:r>
              <a:rPr lang="fr-CA" sz="2400" b="1" dirty="0" smtClean="0"/>
              <a:t>Optimisation des ressources</a:t>
            </a:r>
            <a:r>
              <a:rPr lang="fr-CA" sz="2400" dirty="0" smtClean="0"/>
              <a:t>. La vérification joue un rôle clé pour s'assurer que les ressources publiques sont optimisées.</a:t>
            </a:r>
          </a:p>
          <a:p>
            <a:pPr marL="609600" indent="-609600">
              <a:spcBef>
                <a:spcPct val="65000"/>
              </a:spcBef>
              <a:buFontTx/>
              <a:buAutoNum type="arabicPeriod"/>
            </a:pPr>
            <a:r>
              <a:rPr lang="fr-CA" sz="2400" b="1" dirty="0" smtClean="0"/>
              <a:t>Bonne gouvernance</a:t>
            </a:r>
            <a:r>
              <a:rPr lang="fr-CA" sz="2400" dirty="0"/>
              <a:t>.</a:t>
            </a:r>
            <a:r>
              <a:rPr lang="fr-CA" sz="2400" dirty="0" smtClean="0"/>
              <a:t> sachant qu’ils peuvent ou vont être vérifiés périodiquement – les gestionnaires et les fonctionnaires tendent à se conformer davantage aux procédures administratives et légales. La vérification contribue de cette façon à la responsabilisation et à la transparence. </a:t>
            </a:r>
          </a:p>
          <a:p>
            <a:pPr marL="609600" indent="-609600" eaLnBrk="1" hangingPunct="1">
              <a:spcBef>
                <a:spcPct val="65000"/>
              </a:spcBef>
              <a:buFontTx/>
              <a:buAutoNum type="arabicPeriod"/>
            </a:pPr>
            <a:endParaRPr lang="fr-CA" sz="2400" dirty="0" smtClean="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14</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67544" y="0"/>
            <a:ext cx="8229600" cy="706090"/>
          </a:xfrm>
        </p:spPr>
        <p:txBody>
          <a:bodyPr/>
          <a:lstStyle/>
          <a:p>
            <a:pPr eaLnBrk="1" hangingPunct="1"/>
            <a:r>
              <a:rPr lang="fr-FR" sz="3000" b="1" dirty="0" smtClean="0"/>
              <a:t>Que vérifie-t-on?</a:t>
            </a:r>
            <a:endParaRPr lang="fr-FR" sz="3000" dirty="0" smtClean="0"/>
          </a:p>
        </p:txBody>
      </p:sp>
      <p:sp>
        <p:nvSpPr>
          <p:cNvPr id="12" name="Content Placeholder 11"/>
          <p:cNvSpPr>
            <a:spLocks noGrp="1"/>
          </p:cNvSpPr>
          <p:nvPr>
            <p:ph sz="half" idx="1"/>
          </p:nvPr>
        </p:nvSpPr>
        <p:spPr>
          <a:xfrm>
            <a:off x="457200" y="587821"/>
            <a:ext cx="8219256" cy="4929411"/>
          </a:xfrm>
        </p:spPr>
        <p:txBody>
          <a:bodyPr>
            <a:noAutofit/>
          </a:bodyPr>
          <a:lstStyle/>
          <a:p>
            <a:r>
              <a:rPr lang="fr-CA" sz="2000" dirty="0" smtClean="0"/>
              <a:t>L’appréciation des processus assurant la conformité aux lois, aux règlements, aux politiques et aux directives;</a:t>
            </a:r>
          </a:p>
          <a:p>
            <a:r>
              <a:rPr lang="fr-CA" sz="2000" dirty="0" smtClean="0"/>
              <a:t>La procédure comptable, la gestion des systèmes financiers</a:t>
            </a:r>
          </a:p>
          <a:p>
            <a:r>
              <a:rPr lang="fr-CA" sz="2000" dirty="0" smtClean="0"/>
              <a:t>La vérification de l’efficacité et de l’efficience des activités</a:t>
            </a:r>
            <a:br>
              <a:rPr lang="fr-CA" sz="2000" dirty="0" smtClean="0"/>
            </a:br>
            <a:r>
              <a:rPr lang="fr-CA" sz="2000" dirty="0" smtClean="0"/>
              <a:t>(optimisation des ressources);</a:t>
            </a:r>
          </a:p>
          <a:p>
            <a:r>
              <a:rPr lang="fr-CA" sz="2000" dirty="0" smtClean="0"/>
              <a:t>L’évaluation de la fiabilité et de l’intégrité de l’information financière ou non financière;</a:t>
            </a:r>
          </a:p>
          <a:p>
            <a:r>
              <a:rPr lang="fr-CA" sz="2000" dirty="0" smtClean="0"/>
              <a:t>La validation des données du rapport annuel de gestion et des États financiers;</a:t>
            </a:r>
          </a:p>
          <a:p>
            <a:r>
              <a:rPr lang="fr-CA" sz="2000" dirty="0" smtClean="0"/>
              <a:t>L’évaluation des risques associés à la mise en œuvre des orientations inscrites dans un plan stratégique;</a:t>
            </a:r>
          </a:p>
          <a:p>
            <a:r>
              <a:rPr lang="fr-CA" sz="2000" dirty="0" smtClean="0"/>
              <a:t>L’efficacité et/ou la sécurité des systèmes informationnels (logiciels et parcs informatiques) présentement utilisés ou en développement;</a:t>
            </a:r>
          </a:p>
          <a:p>
            <a:r>
              <a:rPr lang="fr-CA" sz="2000" dirty="0" smtClean="0"/>
              <a:t>L’évaluation des mesures de protection des renseignements (privés ; publics) détenus par l’organisation;</a:t>
            </a:r>
          </a:p>
          <a:p>
            <a:endParaRPr lang="en-US" sz="2000" dirty="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15</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67544" y="0"/>
            <a:ext cx="8229600" cy="706090"/>
          </a:xfrm>
        </p:spPr>
        <p:txBody>
          <a:bodyPr/>
          <a:lstStyle/>
          <a:p>
            <a:pPr eaLnBrk="1" hangingPunct="1"/>
            <a:r>
              <a:rPr lang="fr-FR" sz="3000" b="1" dirty="0" smtClean="0"/>
              <a:t>Que vérifie-t-on?</a:t>
            </a:r>
            <a:endParaRPr lang="fr-FR" sz="3000" dirty="0" smtClean="0"/>
          </a:p>
        </p:txBody>
      </p:sp>
      <p:sp>
        <p:nvSpPr>
          <p:cNvPr id="12" name="Content Placeholder 11"/>
          <p:cNvSpPr>
            <a:spLocks noGrp="1"/>
          </p:cNvSpPr>
          <p:nvPr>
            <p:ph sz="half" idx="1"/>
          </p:nvPr>
        </p:nvSpPr>
        <p:spPr>
          <a:xfrm>
            <a:off x="457200" y="803845"/>
            <a:ext cx="8219256" cy="4929411"/>
          </a:xfrm>
        </p:spPr>
        <p:txBody>
          <a:bodyPr/>
          <a:lstStyle/>
          <a:p>
            <a:r>
              <a:rPr lang="fr-FR" sz="2000" dirty="0" smtClean="0"/>
              <a:t>La qualité et la pertinence des contrats offerts à des fournisseurs de biens ou de services ;</a:t>
            </a:r>
            <a:endParaRPr lang="en-US" sz="2000" dirty="0" smtClean="0"/>
          </a:p>
          <a:p>
            <a:r>
              <a:rPr lang="fr-FR" sz="2000" dirty="0" smtClean="0"/>
              <a:t>Qualité des mécanismes de gestion des processus de travail et de l’utilisation des ressources humaines;</a:t>
            </a:r>
            <a:endParaRPr lang="en-US" sz="2000" dirty="0" smtClean="0"/>
          </a:p>
          <a:p>
            <a:r>
              <a:rPr lang="fr-FR" sz="2000" dirty="0" smtClean="0"/>
              <a:t>L’analyse des activités de la gouvernance corporative;</a:t>
            </a:r>
            <a:endParaRPr lang="en-US" sz="2000" dirty="0" smtClean="0"/>
          </a:p>
          <a:p>
            <a:r>
              <a:rPr lang="fr-FR" sz="2000" dirty="0" smtClean="0"/>
              <a:t>L’évaluation des systèmes de management de la qualité;</a:t>
            </a:r>
            <a:endParaRPr lang="en-US" sz="2000" dirty="0" smtClean="0"/>
          </a:p>
          <a:p>
            <a:r>
              <a:rPr lang="fr-FR" sz="2000" dirty="0" smtClean="0"/>
              <a:t>L’évaluation des pratiques relatives au maintien et à la protection des biens et autres actifs publics;</a:t>
            </a:r>
            <a:endParaRPr lang="en-US" sz="2000" dirty="0" smtClean="0"/>
          </a:p>
          <a:p>
            <a:r>
              <a:rPr lang="fr-FR" sz="2000" dirty="0" smtClean="0"/>
              <a:t>L’évaluation des processus de prévention et de détection des erreurs et de la fraude;</a:t>
            </a:r>
            <a:endParaRPr lang="en-US" sz="2000" dirty="0" smtClean="0"/>
          </a:p>
          <a:p>
            <a:r>
              <a:rPr lang="fr-FR" sz="2000" dirty="0" smtClean="0"/>
              <a:t>La qualité des systèmes de contrôles (vérification interne/externe et évaluation) en place. </a:t>
            </a:r>
            <a:endParaRPr lang="en-US" sz="2000" dirty="0" smtClean="0"/>
          </a:p>
          <a:p>
            <a:r>
              <a:rPr lang="fr-FR" sz="2000" dirty="0" smtClean="0"/>
              <a:t>Etc. </a:t>
            </a:r>
            <a:endParaRPr lang="en-US" sz="2000" dirty="0" smtClean="0"/>
          </a:p>
          <a:p>
            <a:endParaRPr lang="en-US" sz="2000" dirty="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16</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nvPr>
        </p:nvGraphicFramePr>
        <p:xfrm>
          <a:off x="395536" y="1196975"/>
          <a:ext cx="8363272" cy="4357624"/>
        </p:xfrm>
        <a:graphic>
          <a:graphicData uri="http://schemas.openxmlformats.org/drawingml/2006/table">
            <a:tbl>
              <a:tblPr firstRow="1" bandRow="1">
                <a:tableStyleId>{5C22544A-7EE6-4342-B048-85BDC9FD1C3A}</a:tableStyleId>
              </a:tblPr>
              <a:tblGrid>
                <a:gridCol w="4181636"/>
                <a:gridCol w="4181636"/>
              </a:tblGrid>
              <a:tr h="370840">
                <a:tc>
                  <a:txBody>
                    <a:bodyPr/>
                    <a:lstStyle/>
                    <a:p>
                      <a:pPr algn="ctr"/>
                      <a:r>
                        <a:rPr lang="en-CA" dirty="0" smtClean="0"/>
                        <a:t>Interne</a:t>
                      </a:r>
                      <a:endParaRPr lang="en-US" dirty="0"/>
                    </a:p>
                  </a:txBody>
                  <a:tcPr/>
                </a:tc>
                <a:tc>
                  <a:txBody>
                    <a:bodyPr/>
                    <a:lstStyle/>
                    <a:p>
                      <a:pPr algn="ctr"/>
                      <a:r>
                        <a:rPr lang="en-CA" dirty="0" err="1" smtClean="0"/>
                        <a:t>Externe</a:t>
                      </a:r>
                      <a:endParaRPr lang="en-US" dirty="0"/>
                    </a:p>
                  </a:txBody>
                  <a:tcPr/>
                </a:tc>
              </a:tr>
              <a:tr h="370840">
                <a:tc>
                  <a:txBody>
                    <a:bodyPr/>
                    <a:lstStyle/>
                    <a:p>
                      <a:pPr marL="609600" indent="-609600">
                        <a:lnSpc>
                          <a:spcPct val="90000"/>
                        </a:lnSpc>
                        <a:spcBef>
                          <a:spcPct val="50000"/>
                        </a:spcBef>
                        <a:buFontTx/>
                        <a:buAutoNum type="arabicPeriod"/>
                      </a:pPr>
                      <a:r>
                        <a:rPr lang="fr-CA" sz="1800" dirty="0" smtClean="0"/>
                        <a:t>Effectuée par les cadres ou les vérificateurs internes d’une unité ou d’un ministère ou même d’une agence centrale (p. ex. SCT)</a:t>
                      </a:r>
                    </a:p>
                    <a:p>
                      <a:pPr marL="609600" indent="-609600">
                        <a:lnSpc>
                          <a:spcPct val="90000"/>
                        </a:lnSpc>
                        <a:spcBef>
                          <a:spcPct val="50000"/>
                        </a:spcBef>
                        <a:buFontTx/>
                        <a:buAutoNum type="arabicPeriod"/>
                      </a:pPr>
                      <a:r>
                        <a:rPr lang="fr-CA" sz="1800" dirty="0" smtClean="0"/>
                        <a:t>Procédures de contrôle automatiques</a:t>
                      </a:r>
                    </a:p>
                    <a:p>
                      <a:pPr marL="609600" indent="-609600">
                        <a:lnSpc>
                          <a:spcPct val="90000"/>
                        </a:lnSpc>
                        <a:spcBef>
                          <a:spcPct val="50000"/>
                        </a:spcBef>
                        <a:buFontTx/>
                        <a:buAutoNum type="arabicPeriod"/>
                      </a:pPr>
                      <a:r>
                        <a:rPr lang="fr-CA" sz="1800" dirty="0" smtClean="0"/>
                        <a:t>Application des lois et des procédures</a:t>
                      </a:r>
                    </a:p>
                    <a:p>
                      <a:pPr marL="609600" indent="-609600">
                        <a:lnSpc>
                          <a:spcPct val="90000"/>
                        </a:lnSpc>
                        <a:spcBef>
                          <a:spcPct val="50000"/>
                        </a:spcBef>
                        <a:buFontTx/>
                        <a:buAutoNum type="arabicPeriod"/>
                      </a:pPr>
                      <a:r>
                        <a:rPr lang="fr-CA" sz="1800" dirty="0" smtClean="0"/>
                        <a:t>Contrôle des opérations et financier sont de bons exemples…</a:t>
                      </a:r>
                    </a:p>
                    <a:p>
                      <a:endParaRPr lang="en-US" dirty="0"/>
                    </a:p>
                  </a:txBody>
                  <a:tcPr/>
                </a:tc>
                <a:tc>
                  <a:txBody>
                    <a:bodyPr/>
                    <a:lstStyle/>
                    <a:p>
                      <a:pPr marL="609600" indent="-609600">
                        <a:lnSpc>
                          <a:spcPct val="90000"/>
                        </a:lnSpc>
                        <a:spcBef>
                          <a:spcPct val="50000"/>
                        </a:spcBef>
                        <a:buFontTx/>
                        <a:buAutoNum type="arabicPeriod"/>
                      </a:pPr>
                      <a:r>
                        <a:rPr lang="fr-CA" sz="1800" dirty="0" smtClean="0"/>
                        <a:t>Effectuée par vérificateurs externes (privés)</a:t>
                      </a:r>
                    </a:p>
                    <a:p>
                      <a:pPr marL="609600" indent="-609600">
                        <a:lnSpc>
                          <a:spcPct val="90000"/>
                        </a:lnSpc>
                        <a:spcBef>
                          <a:spcPct val="50000"/>
                        </a:spcBef>
                        <a:buFontTx/>
                        <a:buAutoNum type="arabicPeriod"/>
                      </a:pPr>
                      <a:r>
                        <a:rPr lang="fr-CA" sz="1800" dirty="0" smtClean="0"/>
                        <a:t>Effectuée par organisations indépendantes (Vérificateur général) </a:t>
                      </a:r>
                    </a:p>
                    <a:p>
                      <a:pPr marL="609600" indent="-609600">
                        <a:lnSpc>
                          <a:spcPct val="90000"/>
                        </a:lnSpc>
                        <a:spcBef>
                          <a:spcPct val="50000"/>
                        </a:spcBef>
                        <a:buFontTx/>
                        <a:buAutoNum type="arabicPeriod"/>
                      </a:pPr>
                      <a:r>
                        <a:rPr lang="fr-CA" sz="1800" dirty="0" smtClean="0"/>
                        <a:t>Contrôle législatif par les élus (comités parlementaires, commissions de l’Assemblée Nationale, Conseil des ministres, etc.)</a:t>
                      </a:r>
                    </a:p>
                    <a:p>
                      <a:pPr marL="609600" indent="-609600">
                        <a:lnSpc>
                          <a:spcPct val="90000"/>
                        </a:lnSpc>
                        <a:spcBef>
                          <a:spcPct val="50000"/>
                        </a:spcBef>
                        <a:buFontTx/>
                        <a:buAutoNum type="arabicPeriod"/>
                      </a:pPr>
                      <a:r>
                        <a:rPr lang="fr-CA" sz="1800" dirty="0" smtClean="0"/>
                        <a:t>On vérifie quoi? la conformité avec les lois et procédures, l’efficience, la gestion (opérations, finances, etc.)</a:t>
                      </a:r>
                    </a:p>
                    <a:p>
                      <a:endParaRPr lang="en-US" dirty="0"/>
                    </a:p>
                  </a:txBody>
                  <a:tcPr/>
                </a:tc>
              </a:tr>
            </a:tbl>
          </a:graphicData>
        </a:graphic>
      </p:graphicFrame>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17</a:t>
            </a:fld>
            <a:endParaRPr lang="fr-FR"/>
          </a:p>
        </p:txBody>
      </p:sp>
      <p:sp>
        <p:nvSpPr>
          <p:cNvPr id="10" name="Rectangle 2"/>
          <p:cNvSpPr txBox="1">
            <a:spLocks noChangeArrowheads="1"/>
          </p:cNvSpPr>
          <p:nvPr/>
        </p:nvSpPr>
        <p:spPr bwMode="auto">
          <a:xfrm>
            <a:off x="457200" y="116285"/>
            <a:ext cx="8229600" cy="79243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3000" b="1" i="0" u="none" strike="noStrike" kern="0" cap="none" spc="0" normalizeH="0" baseline="0" noProof="0" dirty="0" smtClean="0">
                <a:ln>
                  <a:noFill/>
                </a:ln>
                <a:solidFill>
                  <a:schemeClr val="tx2"/>
                </a:solidFill>
                <a:effectLst/>
                <a:uLnTx/>
                <a:uFillTx/>
                <a:latin typeface="+mj-lt"/>
                <a:ea typeface="+mj-ea"/>
                <a:cs typeface="+mj-cs"/>
              </a:rPr>
              <a:t>Deux ‘natures’ de vérifications</a:t>
            </a:r>
            <a:endParaRPr kumimoji="0" lang="fr-FR" sz="3000" b="0" i="0" u="none" strike="noStrike" kern="0" cap="none" spc="0" normalizeH="0" baseline="0" noProof="0" dirty="0" smtClean="0">
              <a:ln>
                <a:noFill/>
              </a:ln>
              <a:solidFill>
                <a:schemeClr val="tx2"/>
              </a:solidFill>
              <a:effectLst/>
              <a:uLnTx/>
              <a:uFillTx/>
              <a:latin typeface="+mj-lt"/>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395536" y="476672"/>
            <a:ext cx="8229600" cy="792435"/>
          </a:xfrm>
        </p:spPr>
        <p:txBody>
          <a:bodyPr>
            <a:normAutofit fontScale="90000"/>
          </a:bodyPr>
          <a:lstStyle/>
          <a:p>
            <a:pPr eaLnBrk="1" hangingPunct="1"/>
            <a:r>
              <a:rPr lang="fr-FR" sz="3000" b="1" dirty="0" smtClean="0"/>
              <a:t>2 institutions fédérales importantes</a:t>
            </a:r>
            <a:br>
              <a:rPr lang="fr-FR" sz="3000" b="1" dirty="0" smtClean="0"/>
            </a:br>
            <a:r>
              <a:rPr lang="fr-FR" sz="3000" b="1" dirty="0" smtClean="0"/>
              <a:t>en matière de vérification</a:t>
            </a:r>
            <a:endParaRPr lang="fr-FR" sz="3000" dirty="0" smtClean="0"/>
          </a:p>
        </p:txBody>
      </p:sp>
      <p:sp>
        <p:nvSpPr>
          <p:cNvPr id="581635" name="Rectangle 3"/>
          <p:cNvSpPr>
            <a:spLocks noGrp="1" noChangeArrowheads="1"/>
          </p:cNvSpPr>
          <p:nvPr>
            <p:ph idx="1"/>
          </p:nvPr>
        </p:nvSpPr>
        <p:spPr>
          <a:xfrm>
            <a:off x="457200" y="2060847"/>
            <a:ext cx="8229600" cy="3672409"/>
          </a:xfrm>
        </p:spPr>
        <p:txBody>
          <a:bodyPr/>
          <a:lstStyle/>
          <a:p>
            <a:pPr marL="609600" indent="-609600">
              <a:spcBef>
                <a:spcPct val="65000"/>
              </a:spcBef>
              <a:buFontTx/>
              <a:buAutoNum type="arabicPeriod"/>
            </a:pPr>
            <a:r>
              <a:rPr lang="fr-FR" sz="2500" dirty="0" smtClean="0"/>
              <a:t>Vérificateur général - Externe</a:t>
            </a:r>
          </a:p>
          <a:p>
            <a:pPr marL="609600" indent="-609600" eaLnBrk="1" hangingPunct="1">
              <a:spcBef>
                <a:spcPct val="65000"/>
              </a:spcBef>
              <a:buFontTx/>
              <a:buAutoNum type="arabicPeriod"/>
            </a:pPr>
            <a:r>
              <a:rPr lang="fr-FR" sz="2500" dirty="0" smtClean="0"/>
              <a:t>Contrôleur général - Interne</a:t>
            </a:r>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18</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FR" sz="3000" b="1" dirty="0" smtClean="0"/>
              <a:t>Vérificateur général du Canada</a:t>
            </a:r>
            <a:endParaRPr lang="fr-FR" sz="3000" dirty="0" smtClean="0"/>
          </a:p>
        </p:txBody>
      </p:sp>
      <p:sp>
        <p:nvSpPr>
          <p:cNvPr id="581635" name="Rectangle 3"/>
          <p:cNvSpPr>
            <a:spLocks noGrp="1" noChangeArrowheads="1"/>
          </p:cNvSpPr>
          <p:nvPr>
            <p:ph idx="1"/>
          </p:nvPr>
        </p:nvSpPr>
        <p:spPr>
          <a:xfrm>
            <a:off x="457200" y="1124744"/>
            <a:ext cx="8229600" cy="4752528"/>
          </a:xfrm>
        </p:spPr>
        <p:txBody>
          <a:bodyPr>
            <a:normAutofit/>
          </a:bodyPr>
          <a:lstStyle/>
          <a:p>
            <a:pPr marL="609600" indent="-609600" eaLnBrk="1" hangingPunct="1">
              <a:spcBef>
                <a:spcPct val="65000"/>
              </a:spcBef>
              <a:buFontTx/>
              <a:buAutoNum type="arabicPeriod"/>
            </a:pPr>
            <a:r>
              <a:rPr lang="fr-CA" sz="2400" dirty="0" smtClean="0"/>
              <a:t>Le BVG est le « vérificateur législatif » de l’administration fédérale (pour le compte des élus). </a:t>
            </a:r>
          </a:p>
          <a:p>
            <a:pPr marL="609600" indent="-609600" eaLnBrk="1" hangingPunct="1">
              <a:spcBef>
                <a:spcPct val="65000"/>
              </a:spcBef>
              <a:buFontTx/>
              <a:buAutoNum type="arabicPeriod"/>
            </a:pPr>
            <a:r>
              <a:rPr lang="fr-CA" sz="2400" dirty="0" smtClean="0"/>
              <a:t>Vérifie les activités du gouvernement fédéral et fournit au Parlement, </a:t>
            </a:r>
            <a:r>
              <a:rPr lang="fr-CA" sz="2400" u="sng" dirty="0" smtClean="0"/>
              <a:t>de manière indépendante</a:t>
            </a:r>
            <a:r>
              <a:rPr lang="fr-CA" sz="2400" dirty="0" smtClean="0"/>
              <a:t>, de l'information, une assurance et des avis sur la gestion fédérale des fonds publics. </a:t>
            </a:r>
          </a:p>
          <a:p>
            <a:pPr marL="609600" indent="-609600" eaLnBrk="1" hangingPunct="1">
              <a:spcBef>
                <a:spcPct val="65000"/>
              </a:spcBef>
              <a:buFontTx/>
              <a:buAutoNum type="arabicPeriod"/>
            </a:pPr>
            <a:r>
              <a:rPr lang="fr-CA" sz="2400" dirty="0" smtClean="0"/>
              <a:t>Le BVG peut formuler des commentaires sur la « mise en œuvre » d’une politique dans ses rapports, mais il ne commente pas la politique elle-même.</a:t>
            </a:r>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19</a:t>
            </a:fld>
            <a:endParaRPr lang="fr-FR"/>
          </a:p>
        </p:txBody>
      </p:sp>
      <p:sp>
        <p:nvSpPr>
          <p:cNvPr id="7" name="TextBox 6"/>
          <p:cNvSpPr txBox="1"/>
          <p:nvPr/>
        </p:nvSpPr>
        <p:spPr>
          <a:xfrm>
            <a:off x="5917433" y="5229200"/>
            <a:ext cx="2831031" cy="369332"/>
          </a:xfrm>
          <a:prstGeom prst="rect">
            <a:avLst/>
          </a:prstGeom>
          <a:noFill/>
        </p:spPr>
        <p:txBody>
          <a:bodyPr wrap="none" rtlCol="0">
            <a:spAutoFit/>
          </a:bodyPr>
          <a:lstStyle/>
          <a:p>
            <a:pPr algn="r"/>
            <a:r>
              <a:rPr lang="en-CA" sz="1400" dirty="0" smtClean="0">
                <a:latin typeface="+mn-lt"/>
              </a:rPr>
              <a:t>Source: http://www.oag-bvg.gc.ca</a:t>
            </a:r>
            <a:r>
              <a:rPr lang="en-CA" dirty="0" smtClean="0">
                <a:latin typeface="+mn-lt"/>
              </a:rPr>
              <a:t>/</a:t>
            </a:r>
            <a:endParaRPr lang="en-US" dirty="0">
              <a:latin typeface="+mn-l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FR" sz="3000" b="1" dirty="0" smtClean="0"/>
              <a:t>Contrôleur général du Canada</a:t>
            </a:r>
            <a:endParaRPr lang="fr-FR" sz="3000" dirty="0" smtClean="0"/>
          </a:p>
        </p:txBody>
      </p:sp>
      <p:sp>
        <p:nvSpPr>
          <p:cNvPr id="581635" name="Rectangle 3"/>
          <p:cNvSpPr>
            <a:spLocks noGrp="1" noChangeArrowheads="1"/>
          </p:cNvSpPr>
          <p:nvPr>
            <p:ph idx="1"/>
          </p:nvPr>
        </p:nvSpPr>
        <p:spPr>
          <a:xfrm>
            <a:off x="457200" y="980729"/>
            <a:ext cx="8229600" cy="4752528"/>
          </a:xfrm>
        </p:spPr>
        <p:txBody>
          <a:bodyPr/>
          <a:lstStyle/>
          <a:p>
            <a:pPr marL="609600" indent="-609600" eaLnBrk="1" hangingPunct="1">
              <a:spcBef>
                <a:spcPct val="65000"/>
              </a:spcBef>
              <a:buFontTx/>
              <a:buAutoNum type="arabicPeriod"/>
            </a:pPr>
            <a:r>
              <a:rPr lang="fr-CA" sz="2600" dirty="0" smtClean="0"/>
              <a:t>Le BCG est une structure du Secrétariat du Conseil du Trésor et est responsable de la </a:t>
            </a:r>
            <a:r>
              <a:rPr lang="fr-CA" sz="2600" i="1" dirty="0" smtClean="0"/>
              <a:t>Politique sur la vérification interne</a:t>
            </a:r>
            <a:r>
              <a:rPr lang="fr-CA" sz="2600" dirty="0" smtClean="0"/>
              <a:t> et du bon fonctionnement de la collectivité de la vérification interne du gouvernement fédéral.</a:t>
            </a:r>
          </a:p>
          <a:p>
            <a:pPr marL="609600" indent="-609600" eaLnBrk="1" hangingPunct="1">
              <a:spcBef>
                <a:spcPct val="65000"/>
              </a:spcBef>
              <a:buFontTx/>
              <a:buAutoNum type="arabicPeriod"/>
            </a:pPr>
            <a:r>
              <a:rPr lang="fr-CA" sz="2600" dirty="0" smtClean="0"/>
              <a:t>Doit s’assurer de mettre en place et d’assurer la compétence de la fonction de vérification interne au sein de chaque ministère</a:t>
            </a:r>
            <a:endParaRPr lang="fr-FR" sz="2600" dirty="0" smtClean="0"/>
          </a:p>
        </p:txBody>
      </p:sp>
      <p:sp>
        <p:nvSpPr>
          <p:cNvPr id="6" name="Date Placeholder 5"/>
          <p:cNvSpPr>
            <a:spLocks noGrp="1"/>
          </p:cNvSpPr>
          <p:nvPr>
            <p:ph type="dt" sz="half" idx="10"/>
          </p:nvPr>
        </p:nvSpPr>
        <p:spPr/>
        <p:txBody>
          <a:bodyPr/>
          <a:lstStyle/>
          <a:p>
            <a:pPr>
              <a:defRPr/>
            </a:pPr>
            <a:r>
              <a:rPr lang="en-US" smtClean="0"/>
              <a:t>Eric Champagne</a:t>
            </a:r>
            <a:endParaRPr lang="fr-FR" dirty="0"/>
          </a:p>
        </p:txBody>
      </p:sp>
      <p:sp>
        <p:nvSpPr>
          <p:cNvPr id="5122" name="Slide Number Placeholder 5"/>
          <p:cNvSpPr>
            <a:spLocks noGrp="1"/>
          </p:cNvSpPr>
          <p:nvPr>
            <p:ph type="sldNum" sz="quarter" idx="12"/>
          </p:nvPr>
        </p:nvSpPr>
        <p:spPr>
          <a:noFill/>
        </p:spPr>
        <p:txBody>
          <a:bodyPr/>
          <a:lstStyle/>
          <a:p>
            <a:fld id="{374EAF3A-12EF-48C6-AC40-E2DE4A43947B}" type="slidenum">
              <a:rPr lang="fr-FR"/>
              <a:pPr/>
              <a:t>20</a:t>
            </a:fld>
            <a:endParaRPr lang="fr-FR"/>
          </a:p>
        </p:txBody>
      </p:sp>
      <p:sp>
        <p:nvSpPr>
          <p:cNvPr id="7" name="TextBox 6"/>
          <p:cNvSpPr txBox="1"/>
          <p:nvPr/>
        </p:nvSpPr>
        <p:spPr>
          <a:xfrm>
            <a:off x="2051720" y="5805264"/>
            <a:ext cx="5750357" cy="369332"/>
          </a:xfrm>
          <a:prstGeom prst="rect">
            <a:avLst/>
          </a:prstGeom>
          <a:noFill/>
        </p:spPr>
        <p:txBody>
          <a:bodyPr wrap="none" rtlCol="0">
            <a:spAutoFit/>
          </a:bodyPr>
          <a:lstStyle/>
          <a:p>
            <a:r>
              <a:rPr lang="en-CA" dirty="0" smtClean="0"/>
              <a:t>Source: http://www.tbs-sct.gc.ca/ocg-bcg/index-fra.asp</a:t>
            </a:r>
            <a:endParaRPr lang="en-US"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1635"/>
                                        </p:tgtEl>
                                        <p:attrNameLst>
                                          <p:attrName>style.visibility</p:attrName>
                                        </p:attrNameLst>
                                      </p:cBhvr>
                                      <p:to>
                                        <p:strVal val="visible"/>
                                      </p:to>
                                    </p:set>
                                    <p:animEffect transition="in" filter="fade">
                                      <p:cBhvr>
                                        <p:cTn id="10" dur="2000"/>
                                        <p:tgtEl>
                                          <p:spTgt spid="5816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P spid="58163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pPr eaLnBrk="1" hangingPunct="1"/>
            <a:r>
              <a:rPr lang="fr-CA" dirty="0" smtClean="0"/>
              <a:t>L’évaluation de programme comme outil de contrôle</a:t>
            </a:r>
            <a:endParaRPr lang="fr-FR" dirty="0" smtClean="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1634" name="Rectangle 2"/>
          <p:cNvSpPr>
            <a:spLocks noGrp="1" noChangeArrowheads="1"/>
          </p:cNvSpPr>
          <p:nvPr>
            <p:ph type="title"/>
          </p:nvPr>
        </p:nvSpPr>
        <p:spPr>
          <a:xfrm>
            <a:off x="457200" y="116285"/>
            <a:ext cx="8229600" cy="792435"/>
          </a:xfrm>
        </p:spPr>
        <p:txBody>
          <a:bodyPr/>
          <a:lstStyle/>
          <a:p>
            <a:pPr eaLnBrk="1" hangingPunct="1"/>
            <a:r>
              <a:rPr lang="fr-CA" sz="3000" b="1" smtClean="0"/>
              <a:t>Différences entre vérification et évaluation</a:t>
            </a:r>
            <a:endParaRPr lang="fr-CA" sz="3000" smtClean="0"/>
          </a:p>
        </p:txBody>
      </p:sp>
      <p:graphicFrame>
        <p:nvGraphicFramePr>
          <p:cNvPr id="8" name="Content Placeholder 7"/>
          <p:cNvGraphicFramePr>
            <a:graphicFrameLocks noGrp="1"/>
          </p:cNvGraphicFramePr>
          <p:nvPr>
            <p:ph idx="1"/>
          </p:nvPr>
        </p:nvGraphicFramePr>
        <p:xfrm>
          <a:off x="457200" y="1600200"/>
          <a:ext cx="8229600" cy="262128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fr-CA" sz="2000" noProof="0" dirty="0" smtClean="0"/>
                        <a:t>Suivi/Vérification</a:t>
                      </a:r>
                      <a:endParaRPr lang="fr-CA" sz="2000" noProof="0" dirty="0"/>
                    </a:p>
                  </a:txBody>
                  <a:tcPr/>
                </a:tc>
                <a:tc>
                  <a:txBody>
                    <a:bodyPr/>
                    <a:lstStyle/>
                    <a:p>
                      <a:pPr algn="ctr"/>
                      <a:r>
                        <a:rPr lang="fr-CA" sz="2000" noProof="0" smtClean="0"/>
                        <a:t>Évaluation de programme</a:t>
                      </a:r>
                      <a:endParaRPr lang="fr-CA" sz="2000" noProof="0"/>
                    </a:p>
                  </a:txBody>
                  <a:tcPr/>
                </a:tc>
              </a:tr>
              <a:tr h="370840">
                <a:tc>
                  <a:txBody>
                    <a:bodyPr/>
                    <a:lstStyle/>
                    <a:p>
                      <a:r>
                        <a:rPr lang="fr-CA" sz="2000" noProof="0" dirty="0" smtClean="0"/>
                        <a:t>Analyse des systèmes,</a:t>
                      </a:r>
                      <a:r>
                        <a:rPr lang="fr-CA" sz="2000" baseline="0" noProof="0" dirty="0" smtClean="0"/>
                        <a:t> des processus opérationnels des organisations publiques</a:t>
                      </a:r>
                    </a:p>
                    <a:p>
                      <a:endParaRPr lang="fr-CA" sz="2000" baseline="0" noProof="0" dirty="0" smtClean="0"/>
                    </a:p>
                    <a:p>
                      <a:endParaRPr lang="fr-CA" sz="2000" baseline="0" noProof="0" dirty="0" smtClean="0"/>
                    </a:p>
                    <a:p>
                      <a:endParaRPr lang="fr-CA" sz="2000" baseline="0" noProof="0" dirty="0" smtClean="0"/>
                    </a:p>
                    <a:p>
                      <a:r>
                        <a:rPr lang="fr-CA" sz="2000" baseline="0" noProof="0" dirty="0" smtClean="0"/>
                        <a:t>‘Fait-on bien les choses?’</a:t>
                      </a:r>
                      <a:endParaRPr lang="fr-CA" sz="2000" noProof="0" dirty="0"/>
                    </a:p>
                  </a:txBody>
                  <a:tcPr/>
                </a:tc>
                <a:tc>
                  <a:txBody>
                    <a:bodyPr/>
                    <a:lstStyle/>
                    <a:p>
                      <a:r>
                        <a:rPr lang="fr-CA" sz="2000" noProof="0" dirty="0" smtClean="0"/>
                        <a:t>Évaluation</a:t>
                      </a:r>
                      <a:r>
                        <a:rPr lang="fr-CA" sz="2000" baseline="0" noProof="0" dirty="0" smtClean="0"/>
                        <a:t> de l’efficacité (résultats) et de l’efficience (mise en œuvre/fonctionnement) d’un programme public</a:t>
                      </a:r>
                    </a:p>
                    <a:p>
                      <a:endParaRPr lang="fr-CA" sz="2000" baseline="0" noProof="0" dirty="0" smtClean="0"/>
                    </a:p>
                    <a:p>
                      <a:endParaRPr lang="fr-CA" sz="2000" baseline="0" noProof="0" dirty="0" smtClean="0"/>
                    </a:p>
                    <a:p>
                      <a:r>
                        <a:rPr lang="fr-CA" sz="2000" baseline="0" noProof="0" dirty="0" smtClean="0"/>
                        <a:t>‘Fait-on les bonnes choses?’</a:t>
                      </a:r>
                      <a:endParaRPr lang="fr-CA" sz="2000" noProof="0" dirty="0"/>
                    </a:p>
                  </a:txBody>
                  <a:tcPr/>
                </a:tc>
              </a:tr>
            </a:tbl>
          </a:graphicData>
        </a:graphic>
      </p:graphicFrame>
      <p:sp>
        <p:nvSpPr>
          <p:cNvPr id="6" name="Date Placeholder 5"/>
          <p:cNvSpPr>
            <a:spLocks noGrp="1"/>
          </p:cNvSpPr>
          <p:nvPr>
            <p:ph type="dt" sz="half" idx="10"/>
          </p:nvPr>
        </p:nvSpPr>
        <p:spPr/>
        <p:txBody>
          <a:bodyPr/>
          <a:lstStyle/>
          <a:p>
            <a:pPr>
              <a:defRPr/>
            </a:pPr>
            <a:r>
              <a:rPr lang="fr-CA" smtClean="0"/>
              <a:t>Eric Champagne</a:t>
            </a:r>
            <a:endParaRPr lang="fr-CA"/>
          </a:p>
        </p:txBody>
      </p:sp>
      <p:sp>
        <p:nvSpPr>
          <p:cNvPr id="5122" name="Slide Number Placeholder 5"/>
          <p:cNvSpPr>
            <a:spLocks noGrp="1"/>
          </p:cNvSpPr>
          <p:nvPr>
            <p:ph type="sldNum" sz="quarter" idx="12"/>
          </p:nvPr>
        </p:nvSpPr>
        <p:spPr>
          <a:noFill/>
        </p:spPr>
        <p:txBody>
          <a:bodyPr/>
          <a:lstStyle/>
          <a:p>
            <a:fld id="{374EAF3A-12EF-48C6-AC40-E2DE4A43947B}" type="slidenum">
              <a:rPr lang="fr-CA" smtClean="0"/>
              <a:pPr/>
              <a:t>22</a:t>
            </a:fld>
            <a:endParaRPr lang="fr-CA"/>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1634"/>
                                        </p:tgtEl>
                                        <p:attrNameLst>
                                          <p:attrName>style.visibility</p:attrName>
                                        </p:attrNameLst>
                                      </p:cBhvr>
                                      <p:to>
                                        <p:strVal val="visible"/>
                                      </p:to>
                                    </p:set>
                                    <p:animEffect transition="in" filter="fade">
                                      <p:cBhvr>
                                        <p:cTn id="7" dur="2000"/>
                                        <p:tgtEl>
                                          <p:spTgt spid="5816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16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827584" y="0"/>
            <a:ext cx="7498080" cy="792088"/>
          </a:xfrm>
        </p:spPr>
        <p:txBody>
          <a:bodyPr/>
          <a:lstStyle/>
          <a:p>
            <a:r>
              <a:rPr lang="fr-CA" sz="3200" dirty="0" smtClean="0"/>
              <a:t>Évaluation et programme</a:t>
            </a:r>
            <a:endParaRPr lang="fr-CA" sz="3200" dirty="0"/>
          </a:p>
        </p:txBody>
      </p:sp>
      <p:sp>
        <p:nvSpPr>
          <p:cNvPr id="3" name="Rectangle 2"/>
          <p:cNvSpPr>
            <a:spLocks noGrp="1"/>
          </p:cNvSpPr>
          <p:nvPr>
            <p:ph idx="1"/>
          </p:nvPr>
        </p:nvSpPr>
        <p:spPr>
          <a:xfrm>
            <a:off x="395536" y="980728"/>
            <a:ext cx="7498080" cy="5040560"/>
          </a:xfrm>
        </p:spPr>
        <p:txBody>
          <a:bodyPr>
            <a:normAutofit fontScale="62500" lnSpcReduction="20000"/>
          </a:bodyPr>
          <a:lstStyle/>
          <a:p>
            <a:pPr>
              <a:lnSpc>
                <a:spcPct val="120000"/>
              </a:lnSpc>
              <a:spcAft>
                <a:spcPts val="600"/>
              </a:spcAft>
            </a:pPr>
            <a:r>
              <a:rPr lang="fr-CA" u="sng" dirty="0" smtClean="0"/>
              <a:t>Programme</a:t>
            </a:r>
            <a:r>
              <a:rPr lang="fr-CA" dirty="0" smtClean="0"/>
              <a:t> (</a:t>
            </a:r>
            <a:r>
              <a:rPr lang="fr-CA" dirty="0" err="1" smtClean="0"/>
              <a:t>Ridde</a:t>
            </a:r>
            <a:r>
              <a:rPr lang="fr-CA" dirty="0" smtClean="0"/>
              <a:t> et </a:t>
            </a:r>
            <a:r>
              <a:rPr lang="fr-CA" dirty="0" err="1" smtClean="0"/>
              <a:t>Dagenais</a:t>
            </a:r>
            <a:r>
              <a:rPr lang="fr-CA" dirty="0" smtClean="0"/>
              <a:t>/Plante) : ensemble cohérent, organisé et structuré d’objectifs, de moyens et de personnes qui l’animent. Il se justifie sur la base d’un besoin/problème social. Il sert à </a:t>
            </a:r>
            <a:r>
              <a:rPr lang="fr-CA" u="sng" dirty="0" smtClean="0"/>
              <a:t>transformer une situation</a:t>
            </a:r>
            <a:r>
              <a:rPr lang="fr-CA" dirty="0" smtClean="0"/>
              <a:t>. Il est contrôlé et mis en œuvre par des personnes. </a:t>
            </a:r>
          </a:p>
          <a:p>
            <a:pPr>
              <a:lnSpc>
                <a:spcPct val="120000"/>
              </a:lnSpc>
              <a:spcAft>
                <a:spcPts val="600"/>
              </a:spcAft>
            </a:pPr>
            <a:r>
              <a:rPr lang="fr-CA" u="sng" dirty="0" err="1" smtClean="0"/>
              <a:t>Evaluation</a:t>
            </a:r>
            <a:r>
              <a:rPr lang="fr-CA" dirty="0" smtClean="0"/>
              <a:t> (</a:t>
            </a:r>
            <a:r>
              <a:rPr lang="fr-CA" dirty="0" err="1" smtClean="0"/>
              <a:t>Ridde</a:t>
            </a:r>
            <a:r>
              <a:rPr lang="fr-CA" dirty="0" smtClean="0"/>
              <a:t> et </a:t>
            </a:r>
            <a:r>
              <a:rPr lang="fr-CA" dirty="0" err="1" smtClean="0"/>
              <a:t>Dagenais</a:t>
            </a:r>
            <a:r>
              <a:rPr lang="fr-CA" dirty="0" smtClean="0"/>
              <a:t>): acte permettant de </a:t>
            </a:r>
            <a:r>
              <a:rPr lang="fr-CA" b="1" dirty="0" smtClean="0"/>
              <a:t>porter un jugement sur le fonctionnement et l’efficacité d’un programme </a:t>
            </a:r>
            <a:r>
              <a:rPr lang="fr-CA" dirty="0" smtClean="0"/>
              <a:t>selon une démarche méthodologique rigoureuse et critique fondée sur une collecte systématique de données dans le but de prendre des décisions. </a:t>
            </a:r>
          </a:p>
          <a:p>
            <a:pPr>
              <a:lnSpc>
                <a:spcPct val="120000"/>
              </a:lnSpc>
              <a:spcAft>
                <a:spcPts val="600"/>
              </a:spcAft>
            </a:pPr>
            <a:r>
              <a:rPr lang="fr-CA" dirty="0" smtClean="0"/>
              <a:t>Une évaluation servirait donc, entre autres, à évaluer/mesurer les </a:t>
            </a:r>
            <a:r>
              <a:rPr lang="fr-CA" u="sng" dirty="0" smtClean="0"/>
              <a:t>changements</a:t>
            </a:r>
            <a:r>
              <a:rPr lang="fr-CA" dirty="0" smtClean="0"/>
              <a:t> engendrés ou produits à la suite de la mise en œuvre d’un programme et expliquer les raisons du succès ou de l’échec du programme</a:t>
            </a:r>
          </a:p>
          <a:p>
            <a:pPr>
              <a:lnSpc>
                <a:spcPct val="100000"/>
              </a:lnSpc>
              <a:spcAft>
                <a:spcPts val="600"/>
              </a:spcAft>
            </a:pPr>
            <a:endParaRPr lang="fr-CA" dirty="0"/>
          </a:p>
        </p:txBody>
      </p:sp>
      <p:sp>
        <p:nvSpPr>
          <p:cNvPr id="4" name="Date Placeholder 3"/>
          <p:cNvSpPr>
            <a:spLocks noGrp="1"/>
          </p:cNvSpPr>
          <p:nvPr>
            <p:ph type="dt" sz="half" idx="10"/>
          </p:nvPr>
        </p:nvSpPr>
        <p:spPr/>
        <p:txBody>
          <a:bodyPr/>
          <a:lstStyle/>
          <a:p>
            <a:pPr>
              <a:defRPr/>
            </a:pPr>
            <a:r>
              <a:rPr lang="en-US" smtClean="0"/>
              <a:t>Eric Champagne</a:t>
            </a:r>
            <a:endParaRPr lang="fr-FR"/>
          </a:p>
        </p:txBody>
      </p:sp>
      <p:sp>
        <p:nvSpPr>
          <p:cNvPr id="5" name="Slide Number Placeholder 4"/>
          <p:cNvSpPr>
            <a:spLocks noGrp="1"/>
          </p:cNvSpPr>
          <p:nvPr>
            <p:ph type="sldNum" sz="quarter" idx="12"/>
          </p:nvPr>
        </p:nvSpPr>
        <p:spPr/>
        <p:txBody>
          <a:bodyPr/>
          <a:lstStyle/>
          <a:p>
            <a:pPr>
              <a:defRPr/>
            </a:pPr>
            <a:fld id="{AA3452EF-144C-4AE9-855E-2019BA02BB81}" type="slidenum">
              <a:rPr lang="fr-FR" smtClean="0"/>
              <a:pPr>
                <a:defRPr/>
              </a:pPr>
              <a:t>23</a:t>
            </a:fld>
            <a:endParaRPr lang="fr-F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83568" y="188640"/>
            <a:ext cx="7498080" cy="1143000"/>
          </a:xfrm>
        </p:spPr>
        <p:txBody>
          <a:bodyPr>
            <a:noAutofit/>
          </a:bodyPr>
          <a:lstStyle/>
          <a:p>
            <a:r>
              <a:rPr lang="fr-CA" sz="3000" dirty="0" smtClean="0"/>
              <a:t>Chaîne logique de résultats</a:t>
            </a:r>
            <a:br>
              <a:rPr lang="fr-CA" sz="3000" dirty="0" smtClean="0"/>
            </a:br>
            <a:r>
              <a:rPr lang="fr-CA" sz="3000" dirty="0" smtClean="0"/>
              <a:t>d’un programme (théorie du programme)</a:t>
            </a:r>
            <a:endParaRPr lang="fr-CA" sz="3000" dirty="0"/>
          </a:p>
        </p:txBody>
      </p:sp>
      <p:sp>
        <p:nvSpPr>
          <p:cNvPr id="6" name="Date Placeholder 5"/>
          <p:cNvSpPr>
            <a:spLocks noGrp="1"/>
          </p:cNvSpPr>
          <p:nvPr>
            <p:ph type="dt" sz="half" idx="10"/>
          </p:nvPr>
        </p:nvSpPr>
        <p:spPr/>
        <p:txBody>
          <a:bodyPr/>
          <a:lstStyle/>
          <a:p>
            <a:pPr>
              <a:defRPr/>
            </a:pPr>
            <a:r>
              <a:rPr lang="en-US" smtClean="0"/>
              <a:t>Eric Champagne</a:t>
            </a:r>
            <a:endParaRPr lang="fr-FR"/>
          </a:p>
        </p:txBody>
      </p:sp>
      <p:sp>
        <p:nvSpPr>
          <p:cNvPr id="7" name="Slide Number Placeholder 6"/>
          <p:cNvSpPr>
            <a:spLocks noGrp="1"/>
          </p:cNvSpPr>
          <p:nvPr>
            <p:ph type="sldNum" sz="quarter" idx="12"/>
          </p:nvPr>
        </p:nvSpPr>
        <p:spPr/>
        <p:txBody>
          <a:bodyPr/>
          <a:lstStyle/>
          <a:p>
            <a:pPr>
              <a:defRPr/>
            </a:pPr>
            <a:fld id="{AA3452EF-144C-4AE9-855E-2019BA02BB81}" type="slidenum">
              <a:rPr lang="fr-FR" smtClean="0"/>
              <a:pPr>
                <a:defRPr/>
              </a:pPr>
              <a:t>24</a:t>
            </a:fld>
            <a:endParaRPr lang="fr-FR"/>
          </a:p>
        </p:txBody>
      </p:sp>
      <p:pic>
        <p:nvPicPr>
          <p:cNvPr id="1026" name="Picture 2"/>
          <p:cNvPicPr>
            <a:picLocks noChangeAspect="1" noChangeArrowheads="1"/>
          </p:cNvPicPr>
          <p:nvPr/>
        </p:nvPicPr>
        <p:blipFill>
          <a:blip r:embed="rId3" cstate="print"/>
          <a:srcRect/>
          <a:stretch>
            <a:fillRect/>
          </a:stretch>
        </p:blipFill>
        <p:spPr bwMode="auto">
          <a:xfrm>
            <a:off x="682243" y="1484784"/>
            <a:ext cx="7690454" cy="1296144"/>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682243" y="2924944"/>
            <a:ext cx="7706181" cy="2016224"/>
          </a:xfrm>
          <a:prstGeom prst="rect">
            <a:avLst/>
          </a:prstGeom>
          <a:noFill/>
          <a:ln w="9525">
            <a:noFill/>
            <a:miter lim="800000"/>
            <a:headEnd/>
            <a:tailEnd/>
          </a:ln>
        </p:spPr>
      </p:pic>
      <p:sp>
        <p:nvSpPr>
          <p:cNvPr id="10" name="TextBox 9"/>
          <p:cNvSpPr txBox="1"/>
          <p:nvPr/>
        </p:nvSpPr>
        <p:spPr>
          <a:xfrm>
            <a:off x="682243" y="4941168"/>
            <a:ext cx="6909840" cy="784830"/>
          </a:xfrm>
          <a:prstGeom prst="rect">
            <a:avLst/>
          </a:prstGeom>
          <a:noFill/>
        </p:spPr>
        <p:txBody>
          <a:bodyPr wrap="none" rtlCol="0">
            <a:spAutoFit/>
          </a:bodyPr>
          <a:lstStyle/>
          <a:p>
            <a:r>
              <a:rPr lang="en-CA" sz="1500" dirty="0" smtClean="0"/>
              <a:t>Source: ACDI (2010).  </a:t>
            </a:r>
            <a:r>
              <a:rPr lang="fr-CA" sz="1500" dirty="0" smtClean="0"/>
              <a:t>Gestion axée sur les résultats – </a:t>
            </a:r>
            <a:br>
              <a:rPr lang="fr-CA" sz="1500" dirty="0" smtClean="0"/>
            </a:br>
            <a:r>
              <a:rPr lang="fr-CA" sz="1500" dirty="0" smtClean="0"/>
              <a:t>Énoncé de principe 2008 : Définitions révisées des principaux termes</a:t>
            </a:r>
            <a:r>
              <a:rPr lang="en-CA" sz="1500" dirty="0" smtClean="0"/>
              <a:t/>
            </a:r>
            <a:br>
              <a:rPr lang="en-CA" sz="1500" dirty="0" smtClean="0"/>
            </a:br>
            <a:r>
              <a:rPr lang="en-CA" sz="1500" dirty="0" smtClean="0"/>
              <a:t>http://www.acdi-cida.gc.ca/acdi-cida/acdi-cida.nsf/fra/ANN-102094249-J4B#pdf</a:t>
            </a:r>
            <a:endParaRPr lang="en-US" sz="15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899592" y="25886"/>
            <a:ext cx="7498080" cy="1143000"/>
          </a:xfrm>
        </p:spPr>
        <p:txBody>
          <a:bodyPr>
            <a:noAutofit/>
          </a:bodyPr>
          <a:lstStyle/>
          <a:p>
            <a:r>
              <a:rPr lang="fr-CA" sz="4000" dirty="0" smtClean="0"/>
              <a:t>Définition</a:t>
            </a:r>
            <a:br>
              <a:rPr lang="fr-CA" sz="4000" dirty="0" smtClean="0"/>
            </a:br>
            <a:r>
              <a:rPr lang="fr-FR" sz="4000" dirty="0" smtClean="0"/>
              <a:t>Évaluation </a:t>
            </a:r>
            <a:r>
              <a:rPr lang="fr-FR" sz="4000" dirty="0"/>
              <a:t>de programme</a:t>
            </a:r>
            <a:endParaRPr lang="fr-CA" sz="4000" dirty="0"/>
          </a:p>
        </p:txBody>
      </p:sp>
      <p:sp>
        <p:nvSpPr>
          <p:cNvPr id="3" name="Rectangle 2"/>
          <p:cNvSpPr>
            <a:spLocks noGrp="1"/>
          </p:cNvSpPr>
          <p:nvPr>
            <p:ph idx="1"/>
          </p:nvPr>
        </p:nvSpPr>
        <p:spPr>
          <a:xfrm>
            <a:off x="467544" y="1412776"/>
            <a:ext cx="8136904" cy="4896544"/>
          </a:xfrm>
        </p:spPr>
        <p:txBody>
          <a:bodyPr>
            <a:normAutofit/>
          </a:bodyPr>
          <a:lstStyle/>
          <a:p>
            <a:pPr marL="17100" indent="0">
              <a:lnSpc>
                <a:spcPct val="120000"/>
              </a:lnSpc>
              <a:buNone/>
            </a:pPr>
            <a:r>
              <a:rPr lang="fr-FR" sz="2900" dirty="0" smtClean="0"/>
              <a:t>Un examen approfondi d'un programme visant à déterminer le degré de réussite en fonction de la réalisation des résultats établis au départ. L’évaluation a généralement lieu à la fin d’un cycle (3 à 5 ans). Elle sert à tirer des leçons de l’expérience et à proposer des recommandation afin d’améliorer la performance du programme.  </a:t>
            </a:r>
            <a:endParaRPr lang="en-US" sz="2900" dirty="0" smtClean="0"/>
          </a:p>
        </p:txBody>
      </p:sp>
      <p:sp>
        <p:nvSpPr>
          <p:cNvPr id="5" name="Date Placeholder 4"/>
          <p:cNvSpPr>
            <a:spLocks noGrp="1"/>
          </p:cNvSpPr>
          <p:nvPr>
            <p:ph type="dt" sz="half" idx="10"/>
          </p:nvPr>
        </p:nvSpPr>
        <p:spPr/>
        <p:txBody>
          <a:bodyPr/>
          <a:lstStyle/>
          <a:p>
            <a:pPr>
              <a:defRPr/>
            </a:pPr>
            <a:r>
              <a:rPr lang="en-US" smtClean="0"/>
              <a:t>Eric Champagne</a:t>
            </a:r>
            <a:endParaRPr lang="fr-FR"/>
          </a:p>
        </p:txBody>
      </p:sp>
      <p:sp>
        <p:nvSpPr>
          <p:cNvPr id="6" name="Slide Number Placeholder 5"/>
          <p:cNvSpPr>
            <a:spLocks noGrp="1"/>
          </p:cNvSpPr>
          <p:nvPr>
            <p:ph type="sldNum" sz="quarter" idx="12"/>
          </p:nvPr>
        </p:nvSpPr>
        <p:spPr/>
        <p:txBody>
          <a:bodyPr/>
          <a:lstStyle/>
          <a:p>
            <a:pPr>
              <a:defRPr/>
            </a:pPr>
            <a:fld id="{AA3452EF-144C-4AE9-855E-2019BA02BB81}" type="slidenum">
              <a:rPr lang="fr-FR" smtClean="0"/>
              <a:pPr>
                <a:defRPr/>
              </a:pPr>
              <a:t>25</a:t>
            </a:fld>
            <a:endParaRPr lang="fr-F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013904" y="116632"/>
            <a:ext cx="7498080" cy="710952"/>
          </a:xfrm>
        </p:spPr>
        <p:txBody>
          <a:bodyPr/>
          <a:lstStyle/>
          <a:p>
            <a:r>
              <a:rPr lang="fr-CA" sz="3600" dirty="0" smtClean="0"/>
              <a:t>Complémentarité</a:t>
            </a:r>
            <a:endParaRPr lang="fr-CA" sz="3600" dirty="0"/>
          </a:p>
        </p:txBody>
      </p:sp>
      <p:graphicFrame>
        <p:nvGraphicFramePr>
          <p:cNvPr id="6" name="Content Placeholder 5"/>
          <p:cNvGraphicFramePr>
            <a:graphicFrameLocks noGrp="1"/>
          </p:cNvGraphicFramePr>
          <p:nvPr>
            <p:ph idx="1"/>
          </p:nvPr>
        </p:nvGraphicFramePr>
        <p:xfrm>
          <a:off x="539552" y="836712"/>
          <a:ext cx="8208912" cy="4759790"/>
        </p:xfrm>
        <a:graphic>
          <a:graphicData uri="http://schemas.openxmlformats.org/drawingml/2006/table">
            <a:tbl>
              <a:tblPr firstRow="1" bandRow="1">
                <a:tableStyleId>{5C22544A-7EE6-4342-B048-85BDC9FD1C3A}</a:tableStyleId>
              </a:tblPr>
              <a:tblGrid>
                <a:gridCol w="4104456"/>
                <a:gridCol w="4104456"/>
              </a:tblGrid>
              <a:tr h="767554">
                <a:tc>
                  <a:txBody>
                    <a:bodyPr/>
                    <a:lstStyle/>
                    <a:p>
                      <a:r>
                        <a:rPr lang="en-CA" dirty="0" err="1" smtClean="0"/>
                        <a:t>Mesure</a:t>
                      </a:r>
                      <a:r>
                        <a:rPr lang="en-CA" dirty="0" smtClean="0"/>
                        <a:t> du </a:t>
                      </a:r>
                      <a:r>
                        <a:rPr lang="en-CA" dirty="0" err="1" smtClean="0"/>
                        <a:t>rendement</a:t>
                      </a:r>
                      <a:r>
                        <a:rPr lang="en-CA" dirty="0" smtClean="0"/>
                        <a:t> (</a:t>
                      </a:r>
                      <a:r>
                        <a:rPr lang="en-CA" dirty="0" err="1" smtClean="0"/>
                        <a:t>suivi</a:t>
                      </a:r>
                      <a:r>
                        <a:rPr lang="en-CA" dirty="0" smtClean="0"/>
                        <a:t>)</a:t>
                      </a:r>
                      <a:endParaRPr lang="en-US" dirty="0"/>
                    </a:p>
                  </a:txBody>
                  <a:tcPr/>
                </a:tc>
                <a:tc>
                  <a:txBody>
                    <a:bodyPr/>
                    <a:lstStyle/>
                    <a:p>
                      <a:r>
                        <a:rPr lang="en-CA" dirty="0" err="1" smtClean="0"/>
                        <a:t>Évaluation</a:t>
                      </a:r>
                      <a:endParaRPr lang="en-US" dirty="0"/>
                    </a:p>
                  </a:txBody>
                  <a:tcPr/>
                </a:tc>
              </a:tr>
              <a:tr h="767554">
                <a:tc>
                  <a:txBody>
                    <a:bodyPr/>
                    <a:lstStyle/>
                    <a:p>
                      <a:pPr algn="l" fontAlgn="ctr"/>
                      <a:r>
                        <a:rPr lang="fr-FR" sz="1500" b="0" i="0" u="none" strike="noStrike" dirty="0">
                          <a:solidFill>
                            <a:srgbClr val="000000"/>
                          </a:solidFill>
                          <a:latin typeface="Arial"/>
                        </a:rPr>
                        <a:t>Clarifie les objectifs du programme</a:t>
                      </a:r>
                      <a:endParaRPr lang="en-US" sz="1500" b="0" i="0" u="none" strike="noStrike" dirty="0">
                        <a:solidFill>
                          <a:srgbClr val="000000"/>
                        </a:solidFill>
                        <a:latin typeface="Arial"/>
                      </a:endParaRPr>
                    </a:p>
                  </a:txBody>
                  <a:tcPr marR="7620" marT="7620" marB="0" anchor="ctr"/>
                </a:tc>
                <a:tc>
                  <a:txBody>
                    <a:bodyPr/>
                    <a:lstStyle/>
                    <a:p>
                      <a:pPr algn="l" fontAlgn="ctr"/>
                      <a:r>
                        <a:rPr lang="fr-FR" sz="1500" b="0" i="0" u="none" strike="noStrike">
                          <a:solidFill>
                            <a:srgbClr val="000000"/>
                          </a:solidFill>
                          <a:latin typeface="Arial"/>
                        </a:rPr>
                        <a:t>Étudie pourquoi les résultats visés ont ou n’ont pas été atteints</a:t>
                      </a:r>
                      <a:endParaRPr lang="en-US" sz="1500" b="0" i="0" u="none" strike="noStrike">
                        <a:solidFill>
                          <a:srgbClr val="000000"/>
                        </a:solidFill>
                        <a:latin typeface="Arial"/>
                      </a:endParaRPr>
                    </a:p>
                  </a:txBody>
                  <a:tcPr marR="7620" marT="7620" marB="0" anchor="ctr"/>
                </a:tc>
              </a:tr>
              <a:tr h="767554">
                <a:tc>
                  <a:txBody>
                    <a:bodyPr/>
                    <a:lstStyle/>
                    <a:p>
                      <a:pPr algn="l" fontAlgn="ctr"/>
                      <a:r>
                        <a:rPr lang="fr-FR" sz="1500" b="0" i="0" u="none" strike="noStrike" dirty="0">
                          <a:solidFill>
                            <a:srgbClr val="000000"/>
                          </a:solidFill>
                          <a:latin typeface="Arial"/>
                        </a:rPr>
                        <a:t>Lie les activités et les ressources correspondantes aux objectifs</a:t>
                      </a:r>
                      <a:endParaRPr lang="en-US" sz="1500" b="0" i="0" u="none" strike="noStrike" dirty="0">
                        <a:solidFill>
                          <a:srgbClr val="000000"/>
                        </a:solidFill>
                        <a:latin typeface="Arial"/>
                      </a:endParaRPr>
                    </a:p>
                  </a:txBody>
                  <a:tcPr marR="7620" marT="7620" marB="0" anchor="ctr"/>
                </a:tc>
                <a:tc>
                  <a:txBody>
                    <a:bodyPr/>
                    <a:lstStyle/>
                    <a:p>
                      <a:pPr algn="l" fontAlgn="ctr"/>
                      <a:r>
                        <a:rPr lang="fr-FR" sz="1500" b="0" i="0" u="none" strike="noStrike">
                          <a:solidFill>
                            <a:srgbClr val="000000"/>
                          </a:solidFill>
                          <a:latin typeface="Arial"/>
                        </a:rPr>
                        <a:t>Évalue les contributions spécifiques de certaines activités et leurs effets sur les résultats</a:t>
                      </a:r>
                      <a:endParaRPr lang="en-US" sz="1500" b="0" i="0" u="none" strike="noStrike">
                        <a:solidFill>
                          <a:srgbClr val="000000"/>
                        </a:solidFill>
                        <a:latin typeface="Arial"/>
                      </a:endParaRPr>
                    </a:p>
                  </a:txBody>
                  <a:tcPr marR="7620" marT="7620" marB="0" anchor="ctr"/>
                </a:tc>
              </a:tr>
              <a:tr h="767554">
                <a:tc>
                  <a:txBody>
                    <a:bodyPr/>
                    <a:lstStyle/>
                    <a:p>
                      <a:pPr algn="l" fontAlgn="ctr"/>
                      <a:r>
                        <a:rPr lang="fr-FR" sz="1500" b="0" i="0" u="none" strike="noStrike" dirty="0">
                          <a:solidFill>
                            <a:srgbClr val="000000"/>
                          </a:solidFill>
                          <a:latin typeface="Arial"/>
                        </a:rPr>
                        <a:t>Formule les objectifs en indicateurs de performance et définit des cibles</a:t>
                      </a:r>
                      <a:endParaRPr lang="en-US" sz="1500" b="0" i="0" u="none" strike="noStrike" dirty="0">
                        <a:solidFill>
                          <a:srgbClr val="000000"/>
                        </a:solidFill>
                        <a:latin typeface="Arial"/>
                      </a:endParaRPr>
                    </a:p>
                  </a:txBody>
                  <a:tcPr marR="7620" marT="7620" marB="0" anchor="ctr"/>
                </a:tc>
                <a:tc>
                  <a:txBody>
                    <a:bodyPr/>
                    <a:lstStyle/>
                    <a:p>
                      <a:pPr algn="l" fontAlgn="ctr"/>
                      <a:r>
                        <a:rPr lang="fr-FR" sz="1500" b="0" i="0" u="none" strike="noStrike" dirty="0" smtClean="0">
                          <a:solidFill>
                            <a:srgbClr val="000000"/>
                          </a:solidFill>
                          <a:latin typeface="Arial"/>
                        </a:rPr>
                        <a:t>Questionne les objectifs et examine </a:t>
                      </a:r>
                      <a:r>
                        <a:rPr lang="fr-FR" sz="1500" b="0" i="0" u="none" strike="noStrike" dirty="0">
                          <a:solidFill>
                            <a:srgbClr val="000000"/>
                          </a:solidFill>
                          <a:latin typeface="Arial"/>
                        </a:rPr>
                        <a:t>le processus de mise en œuvre</a:t>
                      </a:r>
                      <a:endParaRPr lang="en-US" sz="1500" b="0" i="0" u="none" strike="noStrike" dirty="0">
                        <a:solidFill>
                          <a:srgbClr val="000000"/>
                        </a:solidFill>
                        <a:latin typeface="Arial"/>
                      </a:endParaRPr>
                    </a:p>
                  </a:txBody>
                  <a:tcPr marR="7620" marT="7620" marB="0" anchor="ctr"/>
                </a:tc>
              </a:tr>
              <a:tr h="767554">
                <a:tc>
                  <a:txBody>
                    <a:bodyPr/>
                    <a:lstStyle/>
                    <a:p>
                      <a:pPr algn="l" fontAlgn="ctr"/>
                      <a:r>
                        <a:rPr lang="fr-FR" sz="1500" b="0" i="0" u="none" strike="noStrike">
                          <a:solidFill>
                            <a:srgbClr val="000000"/>
                          </a:solidFill>
                          <a:latin typeface="Arial"/>
                        </a:rPr>
                        <a:t>Collecte systématiquement des données sur ces indicateurs et compare les résultats obtenus avec les cibles</a:t>
                      </a:r>
                      <a:endParaRPr lang="en-US" sz="1500" b="0" i="0" u="none" strike="noStrike">
                        <a:solidFill>
                          <a:srgbClr val="000000"/>
                        </a:solidFill>
                        <a:latin typeface="Arial"/>
                      </a:endParaRPr>
                    </a:p>
                  </a:txBody>
                  <a:tcPr marR="7620" marT="7620" marB="0" anchor="ctr"/>
                </a:tc>
                <a:tc>
                  <a:txBody>
                    <a:bodyPr/>
                    <a:lstStyle/>
                    <a:p>
                      <a:pPr algn="l" fontAlgn="ctr"/>
                      <a:r>
                        <a:rPr lang="fr-FR" sz="1500" b="0" i="0" u="none" strike="noStrike" dirty="0">
                          <a:solidFill>
                            <a:srgbClr val="000000"/>
                          </a:solidFill>
                          <a:latin typeface="Arial"/>
                        </a:rPr>
                        <a:t>Étudie les </a:t>
                      </a:r>
                      <a:r>
                        <a:rPr lang="fr-FR" sz="1500" b="0" i="0" u="none" strike="noStrike" dirty="0" smtClean="0">
                          <a:solidFill>
                            <a:srgbClr val="000000"/>
                          </a:solidFill>
                          <a:latin typeface="Arial"/>
                        </a:rPr>
                        <a:t>relations cause-effet et les résultats </a:t>
                      </a:r>
                      <a:r>
                        <a:rPr lang="fr-FR" sz="1500" b="0" i="0" u="none" strike="noStrike" dirty="0">
                          <a:solidFill>
                            <a:srgbClr val="000000"/>
                          </a:solidFill>
                          <a:latin typeface="Arial"/>
                        </a:rPr>
                        <a:t>non voulus</a:t>
                      </a:r>
                      <a:endParaRPr lang="en-US" sz="1500" b="0" i="0" u="none" strike="noStrike" dirty="0">
                        <a:solidFill>
                          <a:srgbClr val="000000"/>
                        </a:solidFill>
                        <a:latin typeface="Arial"/>
                      </a:endParaRPr>
                    </a:p>
                  </a:txBody>
                  <a:tcPr marR="7620" marT="7620" marB="0" anchor="ctr"/>
                </a:tc>
              </a:tr>
              <a:tr h="914756">
                <a:tc>
                  <a:txBody>
                    <a:bodyPr/>
                    <a:lstStyle/>
                    <a:p>
                      <a:pPr algn="l" fontAlgn="ctr"/>
                      <a:r>
                        <a:rPr lang="fr-FR" sz="1500" b="0" i="0" u="none" strike="noStrike">
                          <a:solidFill>
                            <a:srgbClr val="000000"/>
                          </a:solidFill>
                          <a:latin typeface="Arial"/>
                        </a:rPr>
                        <a:t>Rend compte des progrès aux gestionnaires et leur signale la présence de problèmes</a:t>
                      </a:r>
                      <a:endParaRPr lang="en-US" sz="1500" b="0" i="0" u="none" strike="noStrike">
                        <a:solidFill>
                          <a:srgbClr val="000000"/>
                        </a:solidFill>
                        <a:latin typeface="Arial"/>
                      </a:endParaRPr>
                    </a:p>
                  </a:txBody>
                  <a:tcPr marR="7620" marT="7620" marB="0" anchor="ctr"/>
                </a:tc>
                <a:tc>
                  <a:txBody>
                    <a:bodyPr/>
                    <a:lstStyle/>
                    <a:p>
                      <a:pPr algn="l" fontAlgn="ctr"/>
                      <a:r>
                        <a:rPr lang="fr-FR" sz="1500" b="0" i="0" u="none" strike="noStrike" dirty="0">
                          <a:solidFill>
                            <a:srgbClr val="000000"/>
                          </a:solidFill>
                          <a:latin typeface="Arial"/>
                        </a:rPr>
                        <a:t>Détermine les leçons à retenir, met en relief les réalisations significatives ou le potentiel d’un programme, et suggère des recommandations pour des améliorations</a:t>
                      </a:r>
                      <a:endParaRPr lang="en-US" sz="1500" b="0" i="0" u="none" strike="noStrike" dirty="0">
                        <a:solidFill>
                          <a:srgbClr val="000000"/>
                        </a:solidFill>
                        <a:latin typeface="Arial"/>
                      </a:endParaRPr>
                    </a:p>
                  </a:txBody>
                  <a:tcPr marR="7620" marT="7620" marB="0" anchor="ctr"/>
                </a:tc>
              </a:tr>
            </a:tbl>
          </a:graphicData>
        </a:graphic>
      </p:graphicFrame>
      <p:sp>
        <p:nvSpPr>
          <p:cNvPr id="5" name="Date Placeholder 4"/>
          <p:cNvSpPr>
            <a:spLocks noGrp="1"/>
          </p:cNvSpPr>
          <p:nvPr>
            <p:ph type="dt" sz="half" idx="10"/>
          </p:nvPr>
        </p:nvSpPr>
        <p:spPr>
          <a:xfrm>
            <a:off x="35496" y="5957193"/>
            <a:ext cx="2133600" cy="476250"/>
          </a:xfrm>
        </p:spPr>
        <p:txBody>
          <a:bodyPr/>
          <a:lstStyle/>
          <a:p>
            <a:pPr>
              <a:defRPr/>
            </a:pPr>
            <a:r>
              <a:rPr lang="en-US" smtClean="0"/>
              <a:t>Eric Champagne</a:t>
            </a:r>
            <a:endParaRPr lang="fr-FR"/>
          </a:p>
        </p:txBody>
      </p:sp>
      <p:sp>
        <p:nvSpPr>
          <p:cNvPr id="8" name="Slide Number Placeholder 7"/>
          <p:cNvSpPr>
            <a:spLocks noGrp="1"/>
          </p:cNvSpPr>
          <p:nvPr>
            <p:ph type="sldNum" sz="quarter" idx="12"/>
          </p:nvPr>
        </p:nvSpPr>
        <p:spPr>
          <a:xfrm>
            <a:off x="6131496" y="5957193"/>
            <a:ext cx="2133600" cy="476250"/>
          </a:xfrm>
        </p:spPr>
        <p:txBody>
          <a:bodyPr/>
          <a:lstStyle/>
          <a:p>
            <a:pPr>
              <a:defRPr/>
            </a:pPr>
            <a:fld id="{AA3452EF-144C-4AE9-855E-2019BA02BB81}" type="slidenum">
              <a:rPr lang="fr-FR" smtClean="0"/>
              <a:pPr>
                <a:defRPr/>
              </a:pPr>
              <a:t>26</a:t>
            </a:fld>
            <a:endParaRPr lang="fr-FR"/>
          </a:p>
        </p:txBody>
      </p:sp>
      <p:sp>
        <p:nvSpPr>
          <p:cNvPr id="7" name="TextBox 6"/>
          <p:cNvSpPr txBox="1"/>
          <p:nvPr/>
        </p:nvSpPr>
        <p:spPr>
          <a:xfrm>
            <a:off x="2267744" y="5805264"/>
            <a:ext cx="4899996" cy="523220"/>
          </a:xfrm>
          <a:prstGeom prst="rect">
            <a:avLst/>
          </a:prstGeom>
          <a:noFill/>
        </p:spPr>
        <p:txBody>
          <a:bodyPr wrap="none" rtlCol="0">
            <a:spAutoFit/>
          </a:bodyPr>
          <a:lstStyle/>
          <a:p>
            <a:r>
              <a:rPr lang="en-CA" sz="1400" dirty="0" smtClean="0"/>
              <a:t>Source: </a:t>
            </a:r>
            <a:r>
              <a:rPr lang="en-CA" sz="1400" dirty="0" err="1" smtClean="0"/>
              <a:t>Kusek</a:t>
            </a:r>
            <a:r>
              <a:rPr lang="en-CA" sz="1400" dirty="0" smtClean="0"/>
              <a:t> &amp; </a:t>
            </a:r>
            <a:r>
              <a:rPr lang="en-CA" sz="1400" dirty="0" err="1" smtClean="0"/>
              <a:t>Rist</a:t>
            </a:r>
            <a:r>
              <a:rPr lang="en-CA" sz="1400" dirty="0" smtClean="0"/>
              <a:t> (2004). Ten Steps to a Results-Based</a:t>
            </a:r>
            <a:br>
              <a:rPr lang="en-CA" sz="1400" dirty="0" smtClean="0"/>
            </a:br>
            <a:r>
              <a:rPr lang="en-CA" sz="1400" dirty="0" smtClean="0"/>
              <a:t>Monitoring and Evaluation System, The World Bank.</a:t>
            </a:r>
            <a:endParaRPr lang="en-US" sz="1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sldNum" sz="quarter" idx="10"/>
          </p:nvPr>
        </p:nvSpPr>
        <p:spPr/>
        <p:txBody>
          <a:bodyPr/>
          <a:lstStyle/>
          <a:p>
            <a:pPr>
              <a:defRPr/>
            </a:pPr>
            <a:fld id="{C1DE096E-26E2-4BF5-AF00-5678E3B73D12}" type="slidenum">
              <a:rPr lang="en-US"/>
              <a:pPr>
                <a:defRPr/>
              </a:pPr>
              <a:t>27</a:t>
            </a:fld>
            <a:endParaRPr lang="en-US" dirty="0"/>
          </a:p>
        </p:txBody>
      </p:sp>
      <p:sp>
        <p:nvSpPr>
          <p:cNvPr id="7" name="Slide Number Placeholder 6"/>
          <p:cNvSpPr txBox="1">
            <a:spLocks noGrp="1" noChangeArrowheads="1"/>
          </p:cNvSpPr>
          <p:nvPr/>
        </p:nvSpPr>
        <p:spPr bwMode="auto">
          <a:xfrm>
            <a:off x="6840538" y="6451600"/>
            <a:ext cx="2133600" cy="180975"/>
          </a:xfrm>
          <a:prstGeom prst="rect">
            <a:avLst/>
          </a:prstGeom>
          <a:noFill/>
          <a:ln>
            <a:miter lim="800000"/>
            <a:headEnd/>
            <a:tailEnd/>
          </a:ln>
        </p:spPr>
        <p:txBody>
          <a:bodyPr anchor="ctr"/>
          <a:lstStyle/>
          <a:p>
            <a:pPr algn="r">
              <a:defRPr/>
            </a:pPr>
            <a:fld id="{CD990A3E-E6A6-4874-8CED-6AB060388608}" type="slidenum">
              <a:rPr lang="en-US" sz="1200">
                <a:solidFill>
                  <a:schemeClr val="bg1"/>
                </a:solidFill>
                <a:effectLst>
                  <a:outerShdw blurRad="38100" dist="38100" dir="2700000" algn="tl">
                    <a:srgbClr val="C0C0C0"/>
                  </a:outerShdw>
                </a:effectLst>
                <a:cs typeface="+mn-cs"/>
              </a:rPr>
              <a:pPr algn="r">
                <a:defRPr/>
              </a:pPr>
              <a:t>27</a:t>
            </a:fld>
            <a:endParaRPr lang="en-US" sz="1200" dirty="0">
              <a:solidFill>
                <a:schemeClr val="bg1"/>
              </a:solidFill>
              <a:effectLst>
                <a:outerShdw blurRad="38100" dist="38100" dir="2700000" algn="tl">
                  <a:srgbClr val="C0C0C0"/>
                </a:outerShdw>
              </a:effectLst>
              <a:cs typeface="+mn-cs"/>
            </a:endParaRPr>
          </a:p>
        </p:txBody>
      </p:sp>
      <p:sp>
        <p:nvSpPr>
          <p:cNvPr id="75779" name="Rectangle 2"/>
          <p:cNvSpPr>
            <a:spLocks noGrp="1" noChangeArrowheads="1"/>
          </p:cNvSpPr>
          <p:nvPr>
            <p:ph type="title" idx="4294967295"/>
          </p:nvPr>
        </p:nvSpPr>
        <p:spPr>
          <a:xfrm>
            <a:off x="142875" y="215900"/>
            <a:ext cx="8858250" cy="517525"/>
          </a:xfrm>
        </p:spPr>
        <p:txBody>
          <a:bodyPr anchor="t">
            <a:noAutofit/>
          </a:bodyPr>
          <a:lstStyle/>
          <a:p>
            <a:pPr eaLnBrk="1" hangingPunct="1"/>
            <a:r>
              <a:rPr lang="fr-CA" sz="2800" dirty="0" smtClean="0"/>
              <a:t>Mise en garde sur la mesure du rendement</a:t>
            </a:r>
          </a:p>
        </p:txBody>
      </p:sp>
      <p:sp>
        <p:nvSpPr>
          <p:cNvPr id="75780" name="Rectangle 3"/>
          <p:cNvSpPr>
            <a:spLocks noGrp="1" noChangeArrowheads="1"/>
          </p:cNvSpPr>
          <p:nvPr>
            <p:ph type="body" idx="4294967295"/>
          </p:nvPr>
        </p:nvSpPr>
        <p:spPr>
          <a:xfrm>
            <a:off x="216668" y="908720"/>
            <a:ext cx="8459788" cy="5046662"/>
          </a:xfrm>
        </p:spPr>
        <p:txBody>
          <a:bodyPr/>
          <a:lstStyle/>
          <a:p>
            <a:pPr eaLnBrk="1" hangingPunct="1"/>
            <a:r>
              <a:rPr lang="fr-CA" sz="2400" dirty="0" smtClean="0"/>
              <a:t>Attention aux effets pervers - le choix des indicateurs peut influencer, voire dicter, les attitudes et les comportements  </a:t>
            </a:r>
          </a:p>
          <a:p>
            <a:pPr marL="669925" lvl="1" indent="-325438" eaLnBrk="1" hangingPunct="1"/>
            <a:r>
              <a:rPr lang="fr-CA" sz="2000" dirty="0" smtClean="0"/>
              <a:t>ne pas mesurer les mauvaises choses</a:t>
            </a:r>
          </a:p>
          <a:p>
            <a:pPr marL="669925" lvl="1" indent="-325438" eaLnBrk="1" hangingPunct="1"/>
            <a:r>
              <a:rPr lang="fr-CA" sz="2000" dirty="0" smtClean="0"/>
              <a:t>ne pas utiliser à mauvais escient l’information obtenue de la mesure dans votre gestion.</a:t>
            </a:r>
          </a:p>
          <a:p>
            <a:pPr eaLnBrk="1" hangingPunct="1">
              <a:buFontTx/>
              <a:buNone/>
            </a:pPr>
            <a:endParaRPr lang="fr-CA" sz="800" dirty="0" smtClean="0"/>
          </a:p>
          <a:p>
            <a:pPr eaLnBrk="1" hangingPunct="1"/>
            <a:r>
              <a:rPr lang="fr-CA" sz="2400" dirty="0" smtClean="0"/>
              <a:t>Attention aussi à la validité et la sensibilité des indicateurs ‘consolidés’</a:t>
            </a:r>
          </a:p>
          <a:p>
            <a:pPr marL="669925" lvl="1" indent="-325438" eaLnBrk="1" hangingPunct="1"/>
            <a:r>
              <a:rPr lang="fr-CA" sz="2000" dirty="0" smtClean="0"/>
              <a:t>ne pas confondre niveau d’activités et niveau d’avancement (</a:t>
            </a:r>
            <a:r>
              <a:rPr lang="fr-CA" sz="2000" i="1" dirty="0" smtClean="0"/>
              <a:t>le temps écoulé et les dépenses engagées ne sont pas de vrais indicateurs d’avancement</a:t>
            </a:r>
            <a:r>
              <a:rPr lang="fr-CA" sz="2000" dirty="0" smtClean="0"/>
              <a:t>)</a:t>
            </a:r>
          </a:p>
          <a:p>
            <a:pPr marL="669925" lvl="1" indent="-325438" eaLnBrk="1" hangingPunct="1"/>
            <a:r>
              <a:rPr lang="fr-CA" sz="2000" dirty="0" smtClean="0"/>
              <a:t>attention à la signification de certains indicateurs (</a:t>
            </a:r>
            <a:r>
              <a:rPr lang="fr-CA" sz="2000" i="1" dirty="0" smtClean="0"/>
              <a:t>si on vous dit que le projet est à 75% d’avancement, veut-on dire que 75% des tâches sont à 100% complétées ou que 100% des tâches sont à 75% complétées?)</a:t>
            </a:r>
            <a:r>
              <a:rPr lang="fr-CA" dirty="0" smtClean="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899592" y="0"/>
            <a:ext cx="7498080" cy="1052736"/>
          </a:xfrm>
        </p:spPr>
        <p:txBody>
          <a:bodyPr>
            <a:normAutofit/>
          </a:bodyPr>
          <a:lstStyle/>
          <a:p>
            <a:r>
              <a:rPr lang="fr-CA" sz="4000" dirty="0" smtClean="0"/>
              <a:t>2 finalités de l’évaluation</a:t>
            </a:r>
            <a:endParaRPr lang="fr-CA" sz="4000" dirty="0"/>
          </a:p>
        </p:txBody>
      </p:sp>
      <p:sp>
        <p:nvSpPr>
          <p:cNvPr id="3" name="Rectangle 2"/>
          <p:cNvSpPr>
            <a:spLocks noGrp="1"/>
          </p:cNvSpPr>
          <p:nvPr>
            <p:ph idx="1"/>
          </p:nvPr>
        </p:nvSpPr>
        <p:spPr>
          <a:xfrm>
            <a:off x="467544" y="1124744"/>
            <a:ext cx="7930128" cy="5040560"/>
          </a:xfrm>
        </p:spPr>
        <p:txBody>
          <a:bodyPr>
            <a:normAutofit/>
          </a:bodyPr>
          <a:lstStyle/>
          <a:p>
            <a:pPr marL="916686" lvl="1" indent="-514350">
              <a:lnSpc>
                <a:spcPct val="100000"/>
              </a:lnSpc>
              <a:spcAft>
                <a:spcPts val="600"/>
              </a:spcAft>
              <a:buFont typeface="+mj-lt"/>
              <a:buAutoNum type="arabicPeriod"/>
            </a:pPr>
            <a:r>
              <a:rPr lang="fr-CA" sz="2700" dirty="0" smtClean="0"/>
              <a:t>Outil de gestion (évaluation participative et souvent interne dans le but d’améliorer un programme – formative) </a:t>
            </a:r>
          </a:p>
          <a:p>
            <a:pPr marL="916686" lvl="1" indent="-514350">
              <a:lnSpc>
                <a:spcPct val="100000"/>
              </a:lnSpc>
              <a:spcAft>
                <a:spcPts val="600"/>
              </a:spcAft>
              <a:buFont typeface="+mj-lt"/>
              <a:buAutoNum type="arabicPeriod"/>
            </a:pPr>
            <a:r>
              <a:rPr lang="fr-CA" sz="2700" dirty="0" smtClean="0"/>
              <a:t>Contrôle et reddition de compte (évaluation indépendante et externe dans une perspective d’imputabilité – sommative)</a:t>
            </a:r>
          </a:p>
          <a:p>
            <a:pPr marL="642366" indent="-514350">
              <a:lnSpc>
                <a:spcPct val="100000"/>
              </a:lnSpc>
              <a:spcAft>
                <a:spcPts val="600"/>
              </a:spcAft>
            </a:pPr>
            <a:r>
              <a:rPr lang="fr-CA" sz="2700" i="1" dirty="0" smtClean="0"/>
              <a:t>Les deux approches sont utiles et importantes et doivent être utilisées selon les circonstances et les besoins</a:t>
            </a:r>
          </a:p>
          <a:p>
            <a:pPr marL="916686" lvl="1" indent="-514350">
              <a:lnSpc>
                <a:spcPct val="100000"/>
              </a:lnSpc>
              <a:spcAft>
                <a:spcPts val="600"/>
              </a:spcAft>
              <a:buFont typeface="+mj-lt"/>
              <a:buAutoNum type="arabicPeriod"/>
            </a:pPr>
            <a:endParaRPr lang="fr-CA" dirty="0" smtClean="0"/>
          </a:p>
          <a:p>
            <a:pPr>
              <a:lnSpc>
                <a:spcPct val="100000"/>
              </a:lnSpc>
              <a:spcAft>
                <a:spcPts val="600"/>
              </a:spcAft>
            </a:pPr>
            <a:endParaRPr lang="fr-CA" dirty="0"/>
          </a:p>
        </p:txBody>
      </p:sp>
      <p:sp>
        <p:nvSpPr>
          <p:cNvPr id="4" name="Date Placeholder 3"/>
          <p:cNvSpPr>
            <a:spLocks noGrp="1"/>
          </p:cNvSpPr>
          <p:nvPr>
            <p:ph type="dt" sz="half" idx="10"/>
          </p:nvPr>
        </p:nvSpPr>
        <p:spPr/>
        <p:txBody>
          <a:bodyPr/>
          <a:lstStyle/>
          <a:p>
            <a:pPr>
              <a:defRPr/>
            </a:pPr>
            <a:r>
              <a:rPr lang="en-US" smtClean="0"/>
              <a:t>Eric Champagne</a:t>
            </a:r>
            <a:endParaRPr lang="fr-FR"/>
          </a:p>
        </p:txBody>
      </p:sp>
      <p:sp>
        <p:nvSpPr>
          <p:cNvPr id="5" name="Slide Number Placeholder 4"/>
          <p:cNvSpPr>
            <a:spLocks noGrp="1"/>
          </p:cNvSpPr>
          <p:nvPr>
            <p:ph type="sldNum" sz="quarter" idx="12"/>
          </p:nvPr>
        </p:nvSpPr>
        <p:spPr/>
        <p:txBody>
          <a:bodyPr/>
          <a:lstStyle/>
          <a:p>
            <a:pPr>
              <a:defRPr/>
            </a:pPr>
            <a:fld id="{AA3452EF-144C-4AE9-855E-2019BA02BB81}" type="slidenum">
              <a:rPr lang="fr-FR" smtClean="0"/>
              <a:pPr>
                <a:defRPr/>
              </a:pPr>
              <a:t>28</a:t>
            </a:fld>
            <a:endParaRPr lang="fr-F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187624" y="153144"/>
            <a:ext cx="7498080" cy="971600"/>
          </a:xfrm>
        </p:spPr>
        <p:txBody>
          <a:bodyPr>
            <a:normAutofit/>
          </a:bodyPr>
          <a:lstStyle/>
          <a:p>
            <a:r>
              <a:rPr lang="fr-CA" dirty="0" smtClean="0"/>
              <a:t>Le dispositif institutionnel</a:t>
            </a:r>
            <a:endParaRPr lang="fr-CA" dirty="0"/>
          </a:p>
        </p:txBody>
      </p:sp>
      <p:sp>
        <p:nvSpPr>
          <p:cNvPr id="8" name="Content Placeholder 7"/>
          <p:cNvSpPr>
            <a:spLocks noGrp="1"/>
          </p:cNvSpPr>
          <p:nvPr>
            <p:ph idx="1"/>
          </p:nvPr>
        </p:nvSpPr>
        <p:spPr>
          <a:xfrm>
            <a:off x="323528" y="1124744"/>
            <a:ext cx="8229600" cy="4525963"/>
          </a:xfrm>
        </p:spPr>
        <p:txBody>
          <a:bodyPr>
            <a:normAutofit fontScale="92500"/>
          </a:bodyPr>
          <a:lstStyle/>
          <a:p>
            <a:r>
              <a:rPr lang="fr-CA" sz="2900" dirty="0" smtClean="0"/>
              <a:t>Pour que l’évaluation de programme fonctionne dans le secteur public, on a d’abord besoin d’un système:</a:t>
            </a:r>
          </a:p>
          <a:p>
            <a:pPr lvl="1">
              <a:lnSpc>
                <a:spcPct val="110000"/>
              </a:lnSpc>
              <a:spcBef>
                <a:spcPts val="600"/>
              </a:spcBef>
              <a:spcAft>
                <a:spcPts val="600"/>
              </a:spcAft>
            </a:pPr>
            <a:r>
              <a:rPr lang="fr-CA" sz="2000" dirty="0" smtClean="0"/>
              <a:t>Politiques d’évaluation (2009)</a:t>
            </a:r>
          </a:p>
          <a:p>
            <a:pPr lvl="1">
              <a:lnSpc>
                <a:spcPct val="110000"/>
              </a:lnSpc>
              <a:spcBef>
                <a:spcPts val="600"/>
              </a:spcBef>
              <a:spcAft>
                <a:spcPts val="600"/>
              </a:spcAft>
            </a:pPr>
            <a:r>
              <a:rPr lang="fr-CA" sz="2000" dirty="0" smtClean="0"/>
              <a:t>Dispositif institutionnel de l’évaluation</a:t>
            </a:r>
          </a:p>
          <a:p>
            <a:pPr lvl="1">
              <a:lnSpc>
                <a:spcPct val="110000"/>
              </a:lnSpc>
              <a:spcBef>
                <a:spcPts val="600"/>
              </a:spcBef>
              <a:spcAft>
                <a:spcPts val="600"/>
              </a:spcAft>
            </a:pPr>
            <a:r>
              <a:rPr lang="fr-CA" sz="2000" dirty="0" smtClean="0"/>
              <a:t>Instance responsable (ex. SCT)</a:t>
            </a:r>
          </a:p>
          <a:p>
            <a:pPr lvl="1">
              <a:lnSpc>
                <a:spcPct val="110000"/>
              </a:lnSpc>
              <a:spcBef>
                <a:spcPts val="600"/>
              </a:spcBef>
              <a:spcAft>
                <a:spcPts val="600"/>
              </a:spcAft>
            </a:pPr>
            <a:r>
              <a:rPr lang="fr-CA" sz="2000" dirty="0" smtClean="0"/>
              <a:t>Normes et règles de l’évaluation</a:t>
            </a:r>
          </a:p>
          <a:p>
            <a:pPr lvl="1">
              <a:lnSpc>
                <a:spcPct val="110000"/>
              </a:lnSpc>
              <a:spcBef>
                <a:spcPts val="600"/>
              </a:spcBef>
              <a:spcAft>
                <a:spcPts val="600"/>
              </a:spcAft>
            </a:pPr>
            <a:r>
              <a:rPr lang="fr-CA" sz="2000" dirty="0" smtClean="0"/>
              <a:t>Processus plus ou moins formel d’utilisation des informations et des leçons tirées des évaluations (système parlementaire; valeurs et procédures de l’administration publique)</a:t>
            </a:r>
          </a:p>
          <a:p>
            <a:pPr lvl="1">
              <a:lnSpc>
                <a:spcPct val="110000"/>
              </a:lnSpc>
              <a:spcBef>
                <a:spcPts val="600"/>
              </a:spcBef>
              <a:spcAft>
                <a:spcPts val="600"/>
              </a:spcAft>
            </a:pPr>
            <a:r>
              <a:rPr lang="fr-CA" sz="2000" dirty="0" smtClean="0"/>
              <a:t>Principes de relations contractuelles entre commanditaires et évaluateurs</a:t>
            </a:r>
          </a:p>
          <a:p>
            <a:pPr lvl="1">
              <a:lnSpc>
                <a:spcPct val="110000"/>
              </a:lnSpc>
              <a:spcBef>
                <a:spcPts val="600"/>
              </a:spcBef>
              <a:spcAft>
                <a:spcPts val="600"/>
              </a:spcAft>
            </a:pPr>
            <a:endParaRPr lang="en-US" dirty="0"/>
          </a:p>
        </p:txBody>
      </p:sp>
      <p:sp>
        <p:nvSpPr>
          <p:cNvPr id="4" name="Date Placeholder 3"/>
          <p:cNvSpPr>
            <a:spLocks noGrp="1"/>
          </p:cNvSpPr>
          <p:nvPr>
            <p:ph type="dt" sz="half" idx="10"/>
          </p:nvPr>
        </p:nvSpPr>
        <p:spPr/>
        <p:txBody>
          <a:bodyPr/>
          <a:lstStyle/>
          <a:p>
            <a:pPr>
              <a:defRPr/>
            </a:pPr>
            <a:r>
              <a:rPr lang="en-US" smtClean="0"/>
              <a:t>Eric Champagne</a:t>
            </a:r>
            <a:endParaRPr lang="fr-FR"/>
          </a:p>
        </p:txBody>
      </p:sp>
      <p:sp>
        <p:nvSpPr>
          <p:cNvPr id="5" name="Slide Number Placeholder 4"/>
          <p:cNvSpPr>
            <a:spLocks noGrp="1"/>
          </p:cNvSpPr>
          <p:nvPr>
            <p:ph type="sldNum" sz="quarter" idx="12"/>
          </p:nvPr>
        </p:nvSpPr>
        <p:spPr/>
        <p:txBody>
          <a:bodyPr/>
          <a:lstStyle/>
          <a:p>
            <a:pPr>
              <a:defRPr/>
            </a:pPr>
            <a:fld id="{AA3452EF-144C-4AE9-855E-2019BA02BB81}" type="slidenum">
              <a:rPr lang="fr-FR" smtClean="0"/>
              <a:pPr>
                <a:defRPr/>
              </a:pPr>
              <a:t>29</a:t>
            </a:fld>
            <a:endParaRPr lang="fr-F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83568" y="0"/>
            <a:ext cx="7498080" cy="1143000"/>
          </a:xfrm>
        </p:spPr>
        <p:txBody>
          <a:bodyPr>
            <a:noAutofit/>
          </a:bodyPr>
          <a:lstStyle/>
          <a:p>
            <a:r>
              <a:rPr lang="fr-CA" sz="3500" dirty="0" smtClean="0">
                <a:solidFill>
                  <a:schemeClr val="tx1"/>
                </a:solidFill>
                <a:effectLst/>
              </a:rPr>
              <a:t>Politique d’évaluation 2009</a:t>
            </a:r>
            <a:endParaRPr lang="fr-CA" sz="3500" dirty="0">
              <a:solidFill>
                <a:schemeClr val="tx1"/>
              </a:solidFill>
              <a:effectLst/>
            </a:endParaRPr>
          </a:p>
        </p:txBody>
      </p:sp>
      <p:sp>
        <p:nvSpPr>
          <p:cNvPr id="5" name="Content Placeholder 4"/>
          <p:cNvSpPr>
            <a:spLocks noGrp="1"/>
          </p:cNvSpPr>
          <p:nvPr>
            <p:ph idx="1"/>
          </p:nvPr>
        </p:nvSpPr>
        <p:spPr>
          <a:xfrm>
            <a:off x="611560" y="1052736"/>
            <a:ext cx="7498080" cy="5112568"/>
          </a:xfrm>
        </p:spPr>
        <p:txBody>
          <a:bodyPr>
            <a:noAutofit/>
          </a:bodyPr>
          <a:lstStyle/>
          <a:p>
            <a:pPr>
              <a:lnSpc>
                <a:spcPct val="100000"/>
              </a:lnSpc>
              <a:spcBef>
                <a:spcPts val="0"/>
              </a:spcBef>
            </a:pPr>
            <a:r>
              <a:rPr lang="fr-CA" sz="1800" b="1" dirty="0" smtClean="0"/>
              <a:t>Objectif de la politique </a:t>
            </a:r>
          </a:p>
          <a:p>
            <a:pPr lvl="1">
              <a:lnSpc>
                <a:spcPct val="100000"/>
              </a:lnSpc>
              <a:spcBef>
                <a:spcPts val="600"/>
              </a:spcBef>
              <a:spcAft>
                <a:spcPts val="600"/>
              </a:spcAft>
            </a:pPr>
            <a:r>
              <a:rPr lang="fr-CA" sz="1500" dirty="0" smtClean="0"/>
              <a:t>Faire en sorte que le gouvernement dispose en temps voulu de renseignements stratégiques, objectifs et solides au sujet du rendement de ses politiques, programmes et initiatives, pour produire de meilleurs résultats pour les Canadiens et les Canadiennes.</a:t>
            </a:r>
          </a:p>
          <a:p>
            <a:pPr>
              <a:lnSpc>
                <a:spcPct val="100000"/>
              </a:lnSpc>
              <a:spcBef>
                <a:spcPts val="0"/>
              </a:spcBef>
            </a:pPr>
            <a:endParaRPr lang="fr-CA" sz="1800" b="1" dirty="0" smtClean="0"/>
          </a:p>
          <a:p>
            <a:pPr>
              <a:lnSpc>
                <a:spcPct val="100000"/>
              </a:lnSpc>
              <a:spcBef>
                <a:spcPts val="0"/>
              </a:spcBef>
            </a:pPr>
            <a:r>
              <a:rPr lang="fr-CA" sz="1800" b="1" dirty="0" smtClean="0"/>
              <a:t>Énoncé de la politique </a:t>
            </a:r>
          </a:p>
          <a:p>
            <a:pPr lvl="1">
              <a:lnSpc>
                <a:spcPct val="100000"/>
              </a:lnSpc>
              <a:spcBef>
                <a:spcPts val="600"/>
              </a:spcBef>
              <a:spcAft>
                <a:spcPts val="600"/>
              </a:spcAft>
            </a:pPr>
            <a:r>
              <a:rPr lang="fr-CA" sz="1500" dirty="0" smtClean="0"/>
              <a:t>Le gouvernement a pour politique que les ministères et organismes incorporent l'évaluation dans leurs pratiques de gestion :</a:t>
            </a:r>
          </a:p>
          <a:p>
            <a:pPr lvl="2">
              <a:lnSpc>
                <a:spcPct val="100000"/>
              </a:lnSpc>
              <a:spcBef>
                <a:spcPts val="600"/>
              </a:spcBef>
              <a:spcAft>
                <a:spcPts val="600"/>
              </a:spcAft>
            </a:pPr>
            <a:r>
              <a:rPr lang="fr-CA" sz="1500" dirty="0" smtClean="0"/>
              <a:t>pour aider la direction à concevoir des politiques, programmes et initiatives qui indiquent clairement les résultats attendus et comportent dès le départ des systèmes valides de mesure du rendement, d'établissement de rapports et de reddition de comptes; </a:t>
            </a:r>
          </a:p>
          <a:p>
            <a:pPr lvl="2">
              <a:lnSpc>
                <a:spcPct val="100000"/>
              </a:lnSpc>
              <a:spcBef>
                <a:spcPts val="600"/>
              </a:spcBef>
              <a:spcAft>
                <a:spcPts val="600"/>
              </a:spcAft>
            </a:pPr>
            <a:r>
              <a:rPr lang="fr-CA" sz="1500" dirty="0" smtClean="0"/>
              <a:t>pour aider la direction à évaluer d'une manière rigoureuse et objective les résultats des politiques, initiatives et programmes gouvernementaux.</a:t>
            </a:r>
            <a:endParaRPr lang="fr-CA" sz="28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1003560" y="-99392"/>
            <a:ext cx="7498080" cy="1143000"/>
          </a:xfrm>
        </p:spPr>
        <p:txBody>
          <a:bodyPr>
            <a:noAutofit/>
          </a:bodyPr>
          <a:lstStyle/>
          <a:p>
            <a:r>
              <a:rPr lang="fr-CA" sz="3500" dirty="0" smtClean="0">
                <a:solidFill>
                  <a:schemeClr val="tx1"/>
                </a:solidFill>
                <a:effectLst/>
              </a:rPr>
              <a:t>Politique d’évaluation 2009</a:t>
            </a:r>
            <a:endParaRPr lang="fr-CA" sz="3500" dirty="0">
              <a:solidFill>
                <a:schemeClr val="tx1"/>
              </a:solidFill>
              <a:effectLst/>
            </a:endParaRPr>
          </a:p>
        </p:txBody>
      </p:sp>
      <p:sp>
        <p:nvSpPr>
          <p:cNvPr id="5" name="Content Placeholder 4"/>
          <p:cNvSpPr>
            <a:spLocks noGrp="1"/>
          </p:cNvSpPr>
          <p:nvPr>
            <p:ph idx="1"/>
          </p:nvPr>
        </p:nvSpPr>
        <p:spPr>
          <a:xfrm>
            <a:off x="467544" y="764704"/>
            <a:ext cx="8136904" cy="5112568"/>
          </a:xfrm>
        </p:spPr>
        <p:txBody>
          <a:bodyPr>
            <a:noAutofit/>
          </a:bodyPr>
          <a:lstStyle/>
          <a:p>
            <a:pPr>
              <a:lnSpc>
                <a:spcPct val="100000"/>
              </a:lnSpc>
              <a:spcAft>
                <a:spcPts val="600"/>
              </a:spcAft>
            </a:pPr>
            <a:r>
              <a:rPr lang="fr-CA" sz="2500" dirty="0" smtClean="0"/>
              <a:t>L'utilisation des évaluations pour satisfaire aux exigences du Système de gestion des dépenses, notamment le degré d'utilisation des données d'évaluation au sein du ministère:</a:t>
            </a:r>
          </a:p>
          <a:p>
            <a:pPr lvl="1">
              <a:lnSpc>
                <a:spcPct val="100000"/>
              </a:lnSpc>
              <a:spcBef>
                <a:spcPts val="600"/>
              </a:spcBef>
              <a:spcAft>
                <a:spcPts val="600"/>
              </a:spcAft>
            </a:pPr>
            <a:r>
              <a:rPr lang="fr-CA" sz="2000" dirty="0" smtClean="0"/>
              <a:t>pour exercer une gestion axée sur les résultats et pour éclairer les décisions relatives à la réaffectation des ressources;</a:t>
            </a:r>
          </a:p>
          <a:p>
            <a:pPr lvl="1">
              <a:lnSpc>
                <a:spcPct val="100000"/>
              </a:lnSpc>
              <a:spcBef>
                <a:spcPts val="600"/>
              </a:spcBef>
              <a:spcAft>
                <a:spcPts val="600"/>
              </a:spcAft>
            </a:pPr>
            <a:r>
              <a:rPr lang="fr-CA" sz="2000" dirty="0" smtClean="0"/>
              <a:t>pour étayer les propositions présentées au Cabinet, y compris les présentations au Conseil du Trésor et les mémoires au Cabinet;</a:t>
            </a:r>
          </a:p>
          <a:p>
            <a:pPr lvl="1">
              <a:lnSpc>
                <a:spcPct val="100000"/>
              </a:lnSpc>
              <a:spcBef>
                <a:spcPts val="600"/>
              </a:spcBef>
              <a:spcAft>
                <a:spcPts val="600"/>
              </a:spcAft>
            </a:pPr>
            <a:r>
              <a:rPr lang="fr-CA" sz="2000" dirty="0" smtClean="0"/>
              <a:t>pour fournir des éléments probants à utiliser dans les examens stratégiques des dépenses de programmes;</a:t>
            </a:r>
          </a:p>
          <a:p>
            <a:pPr lvl="1">
              <a:lnSpc>
                <a:spcPct val="100000"/>
              </a:lnSpc>
              <a:spcBef>
                <a:spcPts val="600"/>
              </a:spcBef>
              <a:spcAft>
                <a:spcPts val="600"/>
              </a:spcAft>
            </a:pPr>
            <a:r>
              <a:rPr lang="fr-CA" sz="2000" dirty="0" smtClean="0"/>
              <a:t>pour favoriser la responsabilisation à l'égard du Parlement, en partie par le biais des rapports au public.</a:t>
            </a:r>
          </a:p>
          <a:p>
            <a:pPr>
              <a:lnSpc>
                <a:spcPct val="100000"/>
              </a:lnSpc>
              <a:spcAft>
                <a:spcPts val="600"/>
              </a:spcAft>
            </a:pPr>
            <a:endParaRPr lang="fr-CA" sz="28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8280</TotalTime>
  <Words>1808</Words>
  <Application>Microsoft Office PowerPoint</Application>
  <PresentationFormat>On-screen Show (4:3)</PresentationFormat>
  <Paragraphs>239</Paragraphs>
  <Slides>31</Slides>
  <Notes>30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Thème Office</vt:lpstr>
      <vt:lpstr>La vérification et l’évaluation de programme comme outils de gestion et de contrôle dans le contexte de la GAR   </vt:lpstr>
      <vt:lpstr>Question de départ:  La conformité aux règles, aux lois garantit-elle les résultats? </vt:lpstr>
      <vt:lpstr>Objectifs de la séance</vt:lpstr>
      <vt:lpstr>Une définition du contrôle et de son utilité dans la GAR</vt:lpstr>
      <vt:lpstr>Le système de contrôle – une définition</vt:lpstr>
      <vt:lpstr>Le système de contrôle – ses objectifs</vt:lpstr>
      <vt:lpstr>L’opérationnalisation du système de contrôle : Le  concept de « centre de responsabilité » (CR)</vt:lpstr>
      <vt:lpstr>Système de contrôle et CR</vt:lpstr>
      <vt:lpstr>La ‘fonction’ contrôle dans l’organisation  - Nature des contrôles</vt:lpstr>
      <vt:lpstr>PowerPoint Presentation</vt:lpstr>
      <vt:lpstr>La vérification comme outil de contrôle</vt:lpstr>
      <vt:lpstr>Définition du suivi de gestion</vt:lpstr>
      <vt:lpstr>Qu’est-ce que la vérification?</vt:lpstr>
      <vt:lpstr>À quoi sert la vérification?</vt:lpstr>
      <vt:lpstr>Que vérifie-t-on?</vt:lpstr>
      <vt:lpstr>Que vérifie-t-on?</vt:lpstr>
      <vt:lpstr>PowerPoint Presentation</vt:lpstr>
      <vt:lpstr>2 institutions fédérales importantes en matière de vérification</vt:lpstr>
      <vt:lpstr>Vérificateur général du Canada</vt:lpstr>
      <vt:lpstr>Contrôleur général du Canada</vt:lpstr>
      <vt:lpstr>L’évaluation de programme comme outil de contrôle</vt:lpstr>
      <vt:lpstr>Différences entre vérification et évaluation</vt:lpstr>
      <vt:lpstr>Évaluation et programme</vt:lpstr>
      <vt:lpstr>Chaîne logique de résultats d’un programme (théorie du programme)</vt:lpstr>
      <vt:lpstr>Définition Évaluation de programme</vt:lpstr>
      <vt:lpstr>Complémentarité</vt:lpstr>
      <vt:lpstr>Mise en garde sur la mesure du rendement</vt:lpstr>
      <vt:lpstr>2 finalités de l’évaluation</vt:lpstr>
      <vt:lpstr>Le dispositif institutionnel</vt:lpstr>
      <vt:lpstr>Politique d’évaluation 2009</vt:lpstr>
      <vt:lpstr>Politique d’évaluation 2009</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métier de gestionnaire public d’hier à aujourd’hui  Séance du 9 janvier 2009</dc:title>
  <dc:creator>Eric Champagne</dc:creator>
  <cp:lastModifiedBy>Eric</cp:lastModifiedBy>
  <cp:revision>309</cp:revision>
  <cp:lastPrinted>2013-02-27T17:48:36Z</cp:lastPrinted>
  <dcterms:created xsi:type="dcterms:W3CDTF">2009-01-08T15:04:08Z</dcterms:created>
  <dcterms:modified xsi:type="dcterms:W3CDTF">2013-02-27T17:49:03Z</dcterms:modified>
</cp:coreProperties>
</file>