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8" r:id="rId4"/>
    <p:sldId id="259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8" r:id="rId13"/>
    <p:sldId id="279" r:id="rId14"/>
    <p:sldId id="280" r:id="rId15"/>
    <p:sldId id="281" r:id="rId16"/>
    <p:sldId id="282" r:id="rId17"/>
    <p:sldId id="299" r:id="rId18"/>
    <p:sldId id="283" r:id="rId19"/>
    <p:sldId id="286" r:id="rId20"/>
    <p:sldId id="288" r:id="rId21"/>
    <p:sldId id="289" r:id="rId22"/>
    <p:sldId id="290" r:id="rId23"/>
    <p:sldId id="291" r:id="rId24"/>
    <p:sldId id="294" r:id="rId25"/>
    <p:sldId id="295" r:id="rId26"/>
    <p:sldId id="296" r:id="rId27"/>
    <p:sldId id="297" r:id="rId28"/>
    <p:sldId id="298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1" d="100"/>
          <a:sy n="61" d="100"/>
        </p:scale>
        <p:origin x="-120" y="-4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F93A-0055-6146-BF94-E33962305357}" type="datetimeFigureOut">
              <a:rPr lang="en-US" smtClean="0"/>
              <a:t>12-10-14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94ECD-BEAD-2745-A71F-397715C90F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347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F93A-0055-6146-BF94-E33962305357}" type="datetimeFigureOut">
              <a:rPr lang="en-US" smtClean="0"/>
              <a:t>12-10-14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94ECD-BEAD-2745-A71F-397715C90F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843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F93A-0055-6146-BF94-E33962305357}" type="datetimeFigureOut">
              <a:rPr lang="en-US" smtClean="0"/>
              <a:t>12-10-14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94ECD-BEAD-2745-A71F-397715C90F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801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F93A-0055-6146-BF94-E33962305357}" type="datetimeFigureOut">
              <a:rPr lang="en-US" smtClean="0"/>
              <a:t>12-10-14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94ECD-BEAD-2745-A71F-397715C90F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242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F93A-0055-6146-BF94-E33962305357}" type="datetimeFigureOut">
              <a:rPr lang="en-US" smtClean="0"/>
              <a:t>12-10-14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94ECD-BEAD-2745-A71F-397715C90F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31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F93A-0055-6146-BF94-E33962305357}" type="datetimeFigureOut">
              <a:rPr lang="en-US" smtClean="0"/>
              <a:t>12-10-14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94ECD-BEAD-2745-A71F-397715C90F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066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F93A-0055-6146-BF94-E33962305357}" type="datetimeFigureOut">
              <a:rPr lang="en-US" smtClean="0"/>
              <a:t>12-10-14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94ECD-BEAD-2745-A71F-397715C90F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865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F93A-0055-6146-BF94-E33962305357}" type="datetimeFigureOut">
              <a:rPr lang="en-US" smtClean="0"/>
              <a:t>12-10-14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94ECD-BEAD-2745-A71F-397715C90F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211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F93A-0055-6146-BF94-E33962305357}" type="datetimeFigureOut">
              <a:rPr lang="en-US" smtClean="0"/>
              <a:t>12-10-14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94ECD-BEAD-2745-A71F-397715C90F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691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F93A-0055-6146-BF94-E33962305357}" type="datetimeFigureOut">
              <a:rPr lang="en-US" smtClean="0"/>
              <a:t>12-10-14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94ECD-BEAD-2745-A71F-397715C90F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984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F93A-0055-6146-BF94-E33962305357}" type="datetimeFigureOut">
              <a:rPr lang="en-US" smtClean="0"/>
              <a:t>12-10-14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94ECD-BEAD-2745-A71F-397715C90F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220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6F93A-0055-6146-BF94-E33962305357}" type="datetimeFigureOut">
              <a:rPr lang="en-US" smtClean="0"/>
              <a:t>12-10-14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94ECD-BEAD-2745-A71F-397715C90F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972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LIN 1300 Study Notes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October 14</a:t>
            </a:r>
            <a:r>
              <a:rPr lang="en-US" baseline="30000" dirty="0" smtClean="0"/>
              <a:t>th</a:t>
            </a:r>
            <a:r>
              <a:rPr lang="en-US" dirty="0" smtClean="0"/>
              <a:t> 2012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5784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Ferdinand de Saussure’s diagram of the signs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Signified- concept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Signifier- form </a:t>
            </a:r>
          </a:p>
          <a:p>
            <a:endParaRPr lang="en-US" dirty="0"/>
          </a:p>
        </p:txBody>
      </p:sp>
      <p:pic>
        <p:nvPicPr>
          <p:cNvPr id="4" name="Picture 3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2012" y="3352983"/>
            <a:ext cx="5239022" cy="3494882"/>
          </a:xfrm>
          <a:prstGeom prst="rect">
            <a:avLst/>
          </a:prstGeom>
        </p:spPr>
      </p:pic>
      <p:sp>
        <p:nvSpPr>
          <p:cNvPr id="5" name="Oval 4"/>
          <p:cNvSpPr>
            <a:spLocks noChangeArrowheads="1"/>
          </p:cNvSpPr>
          <p:nvPr/>
        </p:nvSpPr>
        <p:spPr bwMode="auto">
          <a:xfrm>
            <a:off x="330351" y="4100831"/>
            <a:ext cx="3563937" cy="2520950"/>
          </a:xfrm>
          <a:prstGeom prst="ellipse">
            <a:avLst/>
          </a:prstGeom>
          <a:solidFill>
            <a:srgbClr val="FADA7A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38100" dir="14699968" algn="t" rotWithShape="0">
              <a:srgbClr val="000000">
                <a:alpha val="59998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6" name="Picture 6" descr="C:\Users\portable\AppData\Local\Microsoft\Windows\Temporary Internet Files\Content.IE5\G7R3MG8L\MC90043620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213" y="3907350"/>
            <a:ext cx="1008062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6"/>
          <p:cNvCxnSpPr>
            <a:cxnSpLocks noChangeShapeType="1"/>
          </p:cNvCxnSpPr>
          <p:nvPr/>
        </p:nvCxnSpPr>
        <p:spPr bwMode="auto">
          <a:xfrm>
            <a:off x="400778" y="5331338"/>
            <a:ext cx="3563937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>
            <a:outerShdw blurRad="63500" dist="25400" dir="14699927" algn="t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1360600" y="5540375"/>
            <a:ext cx="15113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714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lvl="3" eaLnBrk="1" hangingPunct="1"/>
            <a:r>
              <a:rPr lang="en-CA" sz="3200" dirty="0">
                <a:latin typeface="Lucida Sans Unicode" charset="0"/>
              </a:rPr>
              <a:t>[ </a:t>
            </a:r>
            <a:r>
              <a:rPr lang="en-CA" sz="3200" dirty="0" err="1">
                <a:latin typeface="Lucida Sans Unicode" charset="0"/>
                <a:cs typeface="Lucida Sans Unicode" charset="0"/>
              </a:rPr>
              <a:t>kat</a:t>
            </a:r>
            <a:r>
              <a:rPr lang="en-CA" sz="3200" dirty="0">
                <a:latin typeface="Lucida Sans Unicode" charset="0"/>
                <a:cs typeface="Lucida Sans Unicode" charset="0"/>
              </a:rPr>
              <a:t> </a:t>
            </a:r>
            <a:r>
              <a:rPr lang="en-CA" sz="3200" dirty="0">
                <a:latin typeface="Lucida Sans Unicode" charset="0"/>
              </a:rPr>
              <a:t>]</a:t>
            </a:r>
            <a:endParaRPr lang="en-CA" sz="3200" dirty="0"/>
          </a:p>
        </p:txBody>
      </p:sp>
    </p:spTree>
    <p:extLst>
      <p:ext uri="{BB962C8B-B14F-4D97-AF65-F5344CB8AC3E}">
        <p14:creationId xmlns:p14="http://schemas.microsoft.com/office/powerpoint/2010/main" val="1267224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entury Gothic"/>
                <a:cs typeface="Century Gothic"/>
              </a:rPr>
              <a:t>Linguistic Signs 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0611"/>
            <a:ext cx="8229600" cy="5007291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buFont typeface="Arial"/>
              <a:buAutoNum type="arabicPeriod"/>
            </a:pPr>
            <a:r>
              <a:rPr lang="en-US" dirty="0" smtClean="0">
                <a:latin typeface="Century Gothic"/>
                <a:cs typeface="Century Gothic"/>
              </a:rPr>
              <a:t>Arbitrary - </a:t>
            </a:r>
            <a:r>
              <a:rPr lang="en-US" dirty="0">
                <a:latin typeface="Century Gothic"/>
                <a:cs typeface="Century Gothic"/>
              </a:rPr>
              <a:t> allow us to arbitrarily associate concepts with sound </a:t>
            </a:r>
            <a:r>
              <a:rPr lang="en-US" dirty="0" smtClean="0">
                <a:latin typeface="Century Gothic"/>
                <a:cs typeface="Century Gothic"/>
              </a:rPr>
              <a:t>patterns, different signifiers for different languages. The link between the concept and the sound pattern don’t have to be obvious, which is contrary to visual signs </a:t>
            </a:r>
            <a:endParaRPr lang="en-US" dirty="0">
              <a:latin typeface="Century Gothic"/>
              <a:cs typeface="Century Gothic"/>
            </a:endParaRPr>
          </a:p>
          <a:p>
            <a:pPr marL="0" indent="0">
              <a:buNone/>
            </a:pPr>
            <a:endParaRPr lang="en-US" dirty="0" smtClean="0">
              <a:latin typeface="Century Gothic"/>
              <a:cs typeface="Century Gothic"/>
            </a:endParaRPr>
          </a:p>
          <a:p>
            <a:pPr marL="514350" indent="-514350">
              <a:buFont typeface="Arial"/>
              <a:buAutoNum type="arabicPeriod"/>
            </a:pPr>
            <a:r>
              <a:rPr lang="en-US" dirty="0" smtClean="0">
                <a:latin typeface="Century Gothic"/>
                <a:cs typeface="Century Gothic"/>
              </a:rPr>
              <a:t>Conventional - </a:t>
            </a:r>
            <a:r>
              <a:rPr lang="en-US" dirty="0">
                <a:latin typeface="Century Gothic"/>
                <a:cs typeface="Century Gothic"/>
              </a:rPr>
              <a:t>individuals who speak the same code agreeing on a set of conventions, which is found in a language like </a:t>
            </a:r>
            <a:r>
              <a:rPr lang="en-US" dirty="0" smtClean="0">
                <a:latin typeface="Century Gothic"/>
                <a:cs typeface="Century Gothic"/>
              </a:rPr>
              <a:t>English. Signs have </a:t>
            </a:r>
            <a:r>
              <a:rPr lang="en-US" dirty="0">
                <a:latin typeface="Century Gothic"/>
                <a:cs typeface="Century Gothic"/>
              </a:rPr>
              <a:t>to be learned through experience, they are not innate to </a:t>
            </a:r>
            <a:r>
              <a:rPr lang="en-US" dirty="0" smtClean="0">
                <a:latin typeface="Century Gothic"/>
                <a:cs typeface="Century Gothic"/>
              </a:rPr>
              <a:t>us. </a:t>
            </a:r>
            <a:r>
              <a:rPr lang="en-US" dirty="0">
                <a:latin typeface="Century Gothic"/>
                <a:cs typeface="Century Gothic"/>
              </a:rPr>
              <a:t>However, the ability to distinguish meaning by associating signifiers and signified is an innate </a:t>
            </a:r>
            <a:r>
              <a:rPr lang="en-US" dirty="0" smtClean="0">
                <a:latin typeface="Century Gothic"/>
                <a:cs typeface="Century Gothic"/>
              </a:rPr>
              <a:t>one</a:t>
            </a:r>
          </a:p>
          <a:p>
            <a:pPr marL="514350" indent="-514350">
              <a:buFont typeface="Arial"/>
              <a:buAutoNum type="arabicPeriod"/>
            </a:pPr>
            <a:endParaRPr lang="en-US" dirty="0">
              <a:latin typeface="Century Gothic"/>
              <a:cs typeface="Century Gothic"/>
            </a:endParaRPr>
          </a:p>
          <a:p>
            <a:pPr marL="514350" indent="-514350">
              <a:buFont typeface="Arial"/>
              <a:buAutoNum type="arabicPeriod"/>
            </a:pPr>
            <a:r>
              <a:rPr lang="en-US" dirty="0" smtClean="0">
                <a:latin typeface="Century Gothic"/>
                <a:cs typeface="Century Gothic"/>
              </a:rPr>
              <a:t>Linear - Represented </a:t>
            </a:r>
            <a:r>
              <a:rPr lang="en-US" dirty="0">
                <a:latin typeface="Century Gothic"/>
                <a:cs typeface="Century Gothic"/>
              </a:rPr>
              <a:t>on a time axis with one element after each other following each other chronologically </a:t>
            </a:r>
          </a:p>
          <a:p>
            <a:r>
              <a:rPr lang="en-US" dirty="0">
                <a:latin typeface="Century Gothic"/>
                <a:cs typeface="Century Gothic"/>
              </a:rPr>
              <a:t>ie. Tap </a:t>
            </a:r>
            <a:r>
              <a:rPr lang="en-US" dirty="0">
                <a:latin typeface="Century Gothic"/>
                <a:cs typeface="Century Gothic"/>
                <a:sym typeface="Wingdings"/>
              </a:rPr>
              <a:t> [t] + [a] + [p] </a:t>
            </a:r>
            <a:endParaRPr lang="en-US" dirty="0" smtClean="0">
              <a:latin typeface="Century Gothic"/>
              <a:cs typeface="Century Gothic"/>
              <a:sym typeface="Wingdings"/>
            </a:endParaRPr>
          </a:p>
          <a:p>
            <a:r>
              <a:rPr lang="en-US" dirty="0" smtClean="0">
                <a:latin typeface="Century Gothic"/>
                <a:cs typeface="Century Gothic"/>
                <a:sym typeface="Wingdings"/>
              </a:rPr>
              <a:t>Encoding/ decoding does not happen simultaneously, each element is decoded in turn </a:t>
            </a:r>
          </a:p>
          <a:p>
            <a:r>
              <a:rPr lang="en-US" dirty="0">
                <a:latin typeface="Century Gothic"/>
                <a:cs typeface="Century Gothic"/>
                <a:sym typeface="Wingdings"/>
              </a:rPr>
              <a:t>This is opposed to a message transmitted through a visual sign such as a stop sign </a:t>
            </a:r>
            <a:endParaRPr lang="en-US" dirty="0">
              <a:latin typeface="Century Gothic"/>
              <a:cs typeface="Century Gothic"/>
            </a:endParaRPr>
          </a:p>
          <a:p>
            <a:pPr marL="0" indent="0">
              <a:buNone/>
            </a:pPr>
            <a:endParaRPr lang="en-US" dirty="0">
              <a:sym typeface="Wingdings"/>
            </a:endParaRPr>
          </a:p>
          <a:p>
            <a:pPr marL="514350" indent="-514350">
              <a:buAutoNum type="arabicPeriod"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730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CA" sz="2800" dirty="0" smtClean="0">
                <a:latin typeface="Century Gothic" charset="0"/>
                <a:ea typeface="ＭＳ Ｐゴシック" charset="0"/>
                <a:cs typeface="ＭＳ Ｐゴシック" charset="0"/>
              </a:rPr>
              <a:t>Langage vs. langue vs. parole</a:t>
            </a:r>
          </a:p>
          <a:p>
            <a:pPr marL="457200" lvl="1" indent="0">
              <a:buNone/>
            </a:pPr>
            <a:r>
              <a:rPr lang="en-CA" sz="2400" dirty="0" smtClean="0">
                <a:latin typeface="Century Gothic" charset="0"/>
                <a:ea typeface="ＭＳ Ｐゴシック" charset="0"/>
              </a:rPr>
              <a:t>Abstract faculty vs. actual use by an individual</a:t>
            </a:r>
          </a:p>
          <a:p>
            <a:pPr marL="457200" lvl="1" indent="0">
              <a:buNone/>
            </a:pPr>
            <a:endParaRPr lang="en-CA" sz="2400" dirty="0">
              <a:latin typeface="Century Gothic" charset="0"/>
              <a:ea typeface="ＭＳ Ｐゴシック" charset="0"/>
            </a:endParaRPr>
          </a:p>
          <a:p>
            <a:pPr lvl="1">
              <a:buFont typeface="Arial"/>
              <a:buChar char="•"/>
            </a:pPr>
            <a:r>
              <a:rPr lang="en-CA" sz="2400" dirty="0" smtClean="0">
                <a:latin typeface="Century Gothic" charset="0"/>
                <a:ea typeface="ＭＳ Ｐゴシック" charset="0"/>
              </a:rPr>
              <a:t>Langage- the natural inherent and universal ability humans have to create languages or codes to communicate  </a:t>
            </a:r>
          </a:p>
          <a:p>
            <a:pPr lvl="1">
              <a:buFont typeface="Arial"/>
              <a:buChar char="•"/>
            </a:pPr>
            <a:r>
              <a:rPr lang="en-CA" sz="2400" dirty="0" smtClean="0">
                <a:latin typeface="Century Gothic" charset="0"/>
                <a:ea typeface="ＭＳ Ｐゴシック" charset="0"/>
              </a:rPr>
              <a:t>Langue- </a:t>
            </a:r>
            <a:r>
              <a:rPr lang="en-CA" sz="2400" dirty="0" smtClean="0">
                <a:latin typeface="Century Gothic" charset="0"/>
                <a:ea typeface="ＭＳ Ｐゴシック" charset="0"/>
              </a:rPr>
              <a:t>a particular and concrete linguistic system used for communication ie. English, French, Spanish, Japanese etc. </a:t>
            </a:r>
          </a:p>
          <a:p>
            <a:pPr lvl="1">
              <a:buFont typeface="Arial"/>
              <a:buChar char="•"/>
            </a:pPr>
            <a:r>
              <a:rPr lang="en-CA" sz="2400" dirty="0" smtClean="0">
                <a:latin typeface="Century Gothic" charset="0"/>
                <a:ea typeface="ＭＳ Ｐゴシック" charset="0"/>
              </a:rPr>
              <a:t>Progression from abstract to concrete</a:t>
            </a:r>
          </a:p>
          <a:p>
            <a:pPr marL="457200" lvl="1" indent="0">
              <a:buNone/>
            </a:pPr>
            <a:r>
              <a:rPr lang="en-CA" sz="2400" dirty="0">
                <a:latin typeface="Century Gothic" charset="0"/>
                <a:ea typeface="ＭＳ Ｐゴシック" charset="0"/>
              </a:rPr>
              <a:t> </a:t>
            </a:r>
            <a:r>
              <a:rPr lang="en-CA" sz="2400" dirty="0" smtClean="0">
                <a:latin typeface="Century Gothic" charset="0"/>
                <a:ea typeface="ＭＳ Ｐゴシック" charset="0"/>
              </a:rPr>
              <a:t>  Langage </a:t>
            </a:r>
            <a:r>
              <a:rPr lang="en-CA" sz="2400" dirty="0" smtClean="0">
                <a:latin typeface="Century Gothic" charset="0"/>
                <a:ea typeface="ＭＳ Ｐゴシック" charset="0"/>
                <a:sym typeface="Wingdings"/>
              </a:rPr>
              <a:t> language  parole </a:t>
            </a:r>
            <a:endParaRPr lang="en-CA" sz="2400" dirty="0" smtClean="0">
              <a:latin typeface="Century Gothic" charset="0"/>
              <a:ea typeface="ＭＳ Ｐゴシック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618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Displacement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Context/ time of reference </a:t>
            </a:r>
          </a:p>
          <a:p>
            <a:r>
              <a:rPr lang="en-US" dirty="0">
                <a:latin typeface="Century Gothic"/>
                <a:cs typeface="Century Gothic"/>
              </a:rPr>
              <a:t>Humans can talk about past/present/ future/ hypothetical events</a:t>
            </a:r>
          </a:p>
          <a:p>
            <a:r>
              <a:rPr lang="en-US" dirty="0">
                <a:latin typeface="Century Gothic"/>
                <a:cs typeface="Century Gothic"/>
              </a:rPr>
              <a:t>ie. Honeybees however can communicate displacement to others about how to find food in a horizontal way only in alignment with the sun to produce an angle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111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Productivity &amp; Creativity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Humans have a large number of units of meaning in language (words, morphemes)</a:t>
            </a:r>
          </a:p>
          <a:p>
            <a:r>
              <a:rPr lang="en-US" dirty="0">
                <a:latin typeface="Century Gothic"/>
                <a:cs typeface="Century Gothic"/>
              </a:rPr>
              <a:t>Non human primates have a fixed number that doesn’t grow, can’t combine to create new meaning (ie. about 36 calls for a chimpanzee)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8111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Complexity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Human language is fairly complex</a:t>
            </a:r>
          </a:p>
          <a:p>
            <a:r>
              <a:rPr lang="en-US" dirty="0">
                <a:latin typeface="Century Gothic"/>
                <a:cs typeface="Century Gothic"/>
              </a:rPr>
              <a:t>Learning a second, third etc. language is usually difficult for us </a:t>
            </a:r>
          </a:p>
          <a:p>
            <a:r>
              <a:rPr lang="en-US" dirty="0">
                <a:latin typeface="Century Gothic"/>
                <a:cs typeface="Century Gothic"/>
              </a:rPr>
              <a:t>We learn our first language/ mother tongue within the first 5 years of our lives </a:t>
            </a:r>
          </a:p>
          <a:p>
            <a:r>
              <a:rPr lang="en-US" dirty="0">
                <a:latin typeface="Century Gothic"/>
                <a:cs typeface="Century Gothic"/>
              </a:rPr>
              <a:t>Word order is very important, specific to language</a:t>
            </a:r>
          </a:p>
          <a:p>
            <a:endParaRPr lang="en-US" dirty="0">
              <a:latin typeface="Century Gothic"/>
              <a:cs typeface="Century Gothic"/>
            </a:endParaRPr>
          </a:p>
          <a:p>
            <a:r>
              <a:rPr lang="en-US" dirty="0">
                <a:latin typeface="Century Gothic"/>
                <a:cs typeface="Century Gothic"/>
              </a:rPr>
              <a:t>Non human primates lack structure in their language compared to humans</a:t>
            </a:r>
          </a:p>
          <a:p>
            <a:endParaRPr lang="en-US" dirty="0">
              <a:latin typeface="Century Gothic"/>
              <a:cs typeface="Century Gothic"/>
            </a:endParaRPr>
          </a:p>
          <a:p>
            <a:r>
              <a:rPr lang="en-US" dirty="0">
                <a:latin typeface="Century Gothic"/>
                <a:cs typeface="Century Gothic"/>
              </a:rPr>
              <a:t>Morphemes- units of meaning</a:t>
            </a:r>
          </a:p>
          <a:p>
            <a:r>
              <a:rPr lang="en-US" dirty="0">
                <a:latin typeface="Century Gothic"/>
                <a:cs typeface="Century Gothic"/>
              </a:rPr>
              <a:t>Syntax- sentence composition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7239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Cultural Transmission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Language is acquired from our environments</a:t>
            </a:r>
          </a:p>
          <a:p>
            <a:r>
              <a:rPr lang="en-US" dirty="0">
                <a:latin typeface="Century Gothic"/>
                <a:cs typeface="Century Gothic"/>
              </a:rPr>
              <a:t>We aren’t born knowing any specific language, only the capacity to learn it</a:t>
            </a:r>
          </a:p>
          <a:p>
            <a:r>
              <a:rPr lang="en-US" dirty="0">
                <a:latin typeface="Century Gothic"/>
                <a:cs typeface="Century Gothic"/>
              </a:rPr>
              <a:t>If children aren’t exposed to language in an early age, the learning process is affected</a:t>
            </a:r>
          </a:p>
          <a:p>
            <a:r>
              <a:rPr lang="en-US" dirty="0">
                <a:latin typeface="Century Gothic"/>
                <a:cs typeface="Century Gothic"/>
              </a:rPr>
              <a:t>We need language in our surroundings</a:t>
            </a:r>
          </a:p>
          <a:p>
            <a:r>
              <a:rPr lang="en-US" dirty="0">
                <a:latin typeface="Century Gothic"/>
                <a:cs typeface="Century Gothic"/>
              </a:rPr>
              <a:t>Animals are born with a set of signals that are produced instinctively </a:t>
            </a:r>
          </a:p>
          <a:p>
            <a:r>
              <a:rPr lang="en-US" dirty="0">
                <a:latin typeface="Century Gothic"/>
                <a:cs typeface="Century Gothic"/>
              </a:rPr>
              <a:t>Programmed genetically, this led to a debate about whether human language is genetically programmed </a:t>
            </a:r>
          </a:p>
          <a:p>
            <a:r>
              <a:rPr lang="en-US" dirty="0">
                <a:latin typeface="Century Gothic"/>
                <a:cs typeface="Century Gothic"/>
              </a:rPr>
              <a:t>ie. Birds do not sing with an “accent”, they sing like all of the others around them </a:t>
            </a:r>
          </a:p>
          <a:p>
            <a:r>
              <a:rPr lang="en-US" dirty="0">
                <a:latin typeface="Century Gothic"/>
                <a:cs typeface="Century Gothic"/>
              </a:rPr>
              <a:t>Ie. Chimpanzees produce noise that is not influenced by their surroundings whatsoever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4603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Duality of patterning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>
                <a:latin typeface="Century Gothic"/>
                <a:cs typeface="Century Gothic"/>
              </a:rPr>
              <a:t>Morphemes can be divided into units of sound that alone cannot carry meaning </a:t>
            </a:r>
          </a:p>
          <a:p>
            <a:endParaRPr lang="en-US" dirty="0">
              <a:latin typeface="Century Gothic"/>
              <a:cs typeface="Century Gothic"/>
            </a:endParaRPr>
          </a:p>
          <a:p>
            <a:r>
              <a:rPr lang="en-US" dirty="0">
                <a:latin typeface="Century Gothic"/>
                <a:cs typeface="Century Gothic"/>
              </a:rPr>
              <a:t>ie. Cat </a:t>
            </a:r>
            <a:r>
              <a:rPr lang="en-US" dirty="0">
                <a:latin typeface="Century Gothic"/>
                <a:cs typeface="Century Gothic"/>
                <a:sym typeface="Wingdings"/>
              </a:rPr>
              <a:t> </a:t>
            </a:r>
            <a:r>
              <a:rPr lang="en-US" dirty="0" smtClean="0">
                <a:latin typeface="Century Gothic"/>
                <a:cs typeface="Century Gothic"/>
                <a:sym typeface="Wingdings"/>
              </a:rPr>
              <a:t>[k]+[a]+[t] </a:t>
            </a:r>
            <a:endParaRPr lang="en-US" dirty="0">
              <a:latin typeface="Century Gothic"/>
              <a:cs typeface="Century Gothic"/>
              <a:sym typeface="Wingdings"/>
            </a:endParaRPr>
          </a:p>
          <a:p>
            <a:endParaRPr lang="en-US" dirty="0">
              <a:latin typeface="Century Gothic"/>
              <a:cs typeface="Century Gothic"/>
              <a:sym typeface="Wingdings"/>
            </a:endParaRPr>
          </a:p>
          <a:p>
            <a:r>
              <a:rPr lang="en-US" dirty="0">
                <a:latin typeface="Century Gothic"/>
                <a:cs typeface="Century Gothic"/>
                <a:sym typeface="Wingdings"/>
              </a:rPr>
              <a:t>In animals however, “woof” is not </a:t>
            </a:r>
            <a:r>
              <a:rPr lang="en-US" dirty="0" smtClean="0">
                <a:latin typeface="Century Gothic"/>
                <a:cs typeface="Century Gothic"/>
                <a:sym typeface="Wingdings"/>
              </a:rPr>
              <a:t>[w]+[</a:t>
            </a:r>
            <a:r>
              <a:rPr lang="en-US" dirty="0" err="1" smtClean="0">
                <a:latin typeface="Century Gothic"/>
                <a:cs typeface="Century Gothic"/>
                <a:sym typeface="Wingdings"/>
              </a:rPr>
              <a:t>oo</a:t>
            </a:r>
            <a:r>
              <a:rPr lang="en-US" dirty="0" smtClean="0">
                <a:latin typeface="Century Gothic"/>
                <a:cs typeface="Century Gothic"/>
                <a:sym typeface="Wingdings"/>
              </a:rPr>
              <a:t>]+[f]</a:t>
            </a:r>
            <a:endParaRPr lang="en-US" dirty="0">
              <a:latin typeface="Century Gothic"/>
              <a:cs typeface="Century Gothic"/>
              <a:sym typeface="Wingdings"/>
            </a:endParaRPr>
          </a:p>
          <a:p>
            <a:r>
              <a:rPr lang="en-US" dirty="0">
                <a:latin typeface="Century Gothic"/>
                <a:cs typeface="Century Gothic"/>
                <a:sym typeface="Wingdings"/>
              </a:rPr>
              <a:t>In this situation, dogs do not separate acoustic signals, signal cannot be divided into smaller units, therefore dogs do not have the ability to pattern sounds like humans can </a:t>
            </a:r>
            <a:endParaRPr lang="en-US" dirty="0">
              <a:latin typeface="Century Gothic"/>
              <a:cs typeface="Century Gothic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604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Acquisition of Language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Chimpanzees produce 20,000 utterances</a:t>
            </a:r>
          </a:p>
          <a:p>
            <a:r>
              <a:rPr lang="en-US" dirty="0">
                <a:latin typeface="Century Gothic"/>
                <a:cs typeface="Century Gothic"/>
              </a:rPr>
              <a:t>Signs exist independently without syntax</a:t>
            </a:r>
          </a:p>
          <a:p>
            <a:r>
              <a:rPr lang="en-US" dirty="0">
                <a:latin typeface="Century Gothic"/>
                <a:cs typeface="Century Gothic"/>
              </a:rPr>
              <a:t>He only knows what we teach him</a:t>
            </a:r>
          </a:p>
          <a:p>
            <a:r>
              <a:rPr lang="en-US" dirty="0">
                <a:latin typeface="Century Gothic"/>
                <a:cs typeface="Century Gothic"/>
              </a:rPr>
              <a:t>Can associate a signifier with a signified </a:t>
            </a:r>
          </a:p>
          <a:p>
            <a:r>
              <a:rPr lang="en-US" dirty="0">
                <a:latin typeface="Century Gothic"/>
                <a:cs typeface="Century Gothic"/>
              </a:rPr>
              <a:t>Can communicate but can’t develop a system</a:t>
            </a:r>
          </a:p>
          <a:p>
            <a:endParaRPr lang="en-US" dirty="0">
              <a:latin typeface="Century Gothic"/>
              <a:cs typeface="Century Gothic"/>
            </a:endParaRPr>
          </a:p>
          <a:p>
            <a:r>
              <a:rPr lang="en-US" dirty="0">
                <a:latin typeface="Century Gothic"/>
                <a:cs typeface="Century Gothic"/>
              </a:rPr>
              <a:t>Conclusion: can chimpanzees learn to communicate using a system developed by humans? Yes</a:t>
            </a:r>
          </a:p>
          <a:p>
            <a:r>
              <a:rPr lang="en-US" dirty="0">
                <a:latin typeface="Century Gothic"/>
                <a:cs typeface="Century Gothic"/>
              </a:rPr>
              <a:t>Is it comparable to the acquisition of human language? NO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0323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Other species can’t learn human language, but can we teach it to them?</a:t>
            </a:r>
          </a:p>
          <a:p>
            <a:r>
              <a:rPr lang="en-US" dirty="0">
                <a:latin typeface="Century Gothic"/>
                <a:cs typeface="Century Gothic"/>
              </a:rPr>
              <a:t>Extensive research performed </a:t>
            </a:r>
          </a:p>
          <a:p>
            <a:r>
              <a:rPr lang="en-US" dirty="0">
                <a:latin typeface="Century Gothic"/>
                <a:cs typeface="Century Gothic"/>
              </a:rPr>
              <a:t>ie. Chimpanzees raised like human babies</a:t>
            </a:r>
          </a:p>
          <a:p>
            <a:r>
              <a:rPr lang="en-US" dirty="0">
                <a:latin typeface="Century Gothic"/>
                <a:cs typeface="Century Gothic"/>
              </a:rPr>
              <a:t>Can’t cognitively/ physically produce human language</a:t>
            </a:r>
          </a:p>
          <a:p>
            <a:r>
              <a:rPr lang="en-US" dirty="0">
                <a:latin typeface="Century Gothic"/>
                <a:cs typeface="Century Gothic"/>
              </a:rPr>
              <a:t>Vocal tract is not formed in a way that is able to produce humanely recognized sound</a:t>
            </a:r>
          </a:p>
          <a:p>
            <a:r>
              <a:rPr lang="en-US" dirty="0">
                <a:latin typeface="Century Gothic"/>
                <a:cs typeface="Century Gothic"/>
              </a:rPr>
              <a:t>Human babies share the same physiological traits</a:t>
            </a:r>
          </a:p>
          <a:p>
            <a:r>
              <a:rPr lang="en-US" dirty="0">
                <a:latin typeface="Century Gothic"/>
                <a:cs typeface="Century Gothic"/>
              </a:rPr>
              <a:t>However, chimpanzees are adept at learning sign language  </a:t>
            </a:r>
          </a:p>
          <a:p>
            <a:r>
              <a:rPr lang="en-US" dirty="0">
                <a:latin typeface="Century Gothic"/>
                <a:cs typeface="Century Gothic"/>
              </a:rPr>
              <a:t>ie. </a:t>
            </a:r>
            <a:r>
              <a:rPr lang="en-US" dirty="0" err="1">
                <a:latin typeface="Century Gothic"/>
                <a:cs typeface="Century Gothic"/>
              </a:rPr>
              <a:t>Nim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Chimpsky</a:t>
            </a:r>
            <a:endParaRPr lang="en-US" dirty="0">
              <a:latin typeface="Century Gothic"/>
              <a:cs typeface="Century Gothic"/>
            </a:endParaRPr>
          </a:p>
          <a:p>
            <a:r>
              <a:rPr lang="en-US" dirty="0">
                <a:latin typeface="Century Gothic"/>
                <a:cs typeface="Century Gothic"/>
              </a:rPr>
              <a:t>The vocabulary is around a dozen signs, mostly related to food and eating</a:t>
            </a:r>
          </a:p>
          <a:p>
            <a:r>
              <a:rPr lang="en-US" dirty="0">
                <a:latin typeface="Century Gothic"/>
                <a:cs typeface="Century Gothic"/>
              </a:rPr>
              <a:t>Has no innovation/ doesn’t explore the possibility of forming sentences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7225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2 general theories to how language is acquired</a:t>
            </a:r>
          </a:p>
          <a:p>
            <a:r>
              <a:rPr lang="en-US" dirty="0">
                <a:latin typeface="Century Gothic"/>
                <a:cs typeface="Century Gothic"/>
              </a:rPr>
              <a:t>General cognitive ability- everything is acquired from the environment/ acquired </a:t>
            </a:r>
          </a:p>
          <a:p>
            <a:r>
              <a:rPr lang="en-US" dirty="0">
                <a:latin typeface="Century Gothic"/>
                <a:cs typeface="Century Gothic"/>
              </a:rPr>
              <a:t>Language specific genetic program- innate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270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Century Gothic"/>
                <a:cs typeface="Century Gothic"/>
              </a:rPr>
              <a:t>Language is </a:t>
            </a:r>
            <a:r>
              <a:rPr lang="en-US" dirty="0" smtClean="0">
                <a:latin typeface="Century Gothic"/>
                <a:cs typeface="Century Gothic"/>
              </a:rPr>
              <a:t>Acquired</a:t>
            </a:r>
            <a:r>
              <a:rPr lang="en-US" dirty="0">
                <a:latin typeface="Century Gothic"/>
                <a:cs typeface="Century Gothic"/>
              </a:rPr>
              <a:t>- </a:t>
            </a:r>
            <a:r>
              <a:rPr lang="en-US" dirty="0" smtClean="0">
                <a:latin typeface="Century Gothic"/>
                <a:cs typeface="Century Gothic"/>
              </a:rPr>
              <a:t>Behaviorist Theory 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Behaviorism- study of language as a behavior</a:t>
            </a:r>
          </a:p>
          <a:p>
            <a:r>
              <a:rPr lang="en-US" dirty="0">
                <a:latin typeface="Century Gothic"/>
                <a:cs typeface="Century Gothic"/>
              </a:rPr>
              <a:t>Explains general acquisition of everything, not just language </a:t>
            </a:r>
          </a:p>
          <a:p>
            <a:r>
              <a:rPr lang="en-US" dirty="0">
                <a:latin typeface="Century Gothic"/>
                <a:cs typeface="Century Gothic"/>
              </a:rPr>
              <a:t>Some people try to apply behaviorism to linguistic</a:t>
            </a:r>
          </a:p>
          <a:p>
            <a:r>
              <a:rPr lang="en-US" dirty="0">
                <a:latin typeface="Century Gothic"/>
                <a:cs typeface="Century Gothic"/>
              </a:rPr>
              <a:t>Acquired through both biological and environmental factors </a:t>
            </a:r>
          </a:p>
          <a:p>
            <a:r>
              <a:rPr lang="en-US" dirty="0">
                <a:latin typeface="Century Gothic"/>
                <a:cs typeface="Century Gothic"/>
              </a:rPr>
              <a:t>No genetic program specific for language acquisition in our brains </a:t>
            </a:r>
          </a:p>
          <a:p>
            <a:r>
              <a:rPr lang="en-US" dirty="0">
                <a:latin typeface="Century Gothic"/>
                <a:cs typeface="Century Gothic"/>
              </a:rPr>
              <a:t>We learn language thanks to our general cognitive processes </a:t>
            </a:r>
          </a:p>
          <a:p>
            <a:r>
              <a:rPr lang="en-US" dirty="0">
                <a:latin typeface="Century Gothic"/>
                <a:cs typeface="Century Gothic"/>
              </a:rPr>
              <a:t>ie. Learning a sport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0563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Practice- we hear something and practice/ repeat it </a:t>
            </a:r>
          </a:p>
          <a:p>
            <a:r>
              <a:rPr lang="en-US" dirty="0">
                <a:latin typeface="Century Gothic"/>
                <a:cs typeface="Century Gothic"/>
              </a:rPr>
              <a:t>Feedback- our learning is reinforced due to the feedback we receive</a:t>
            </a:r>
          </a:p>
          <a:p>
            <a:r>
              <a:rPr lang="en-US" dirty="0">
                <a:latin typeface="Century Gothic"/>
                <a:cs typeface="Century Gothic"/>
              </a:rPr>
              <a:t>Positive/ praise, negative/correction </a:t>
            </a:r>
          </a:p>
          <a:p>
            <a:r>
              <a:rPr lang="en-US" dirty="0">
                <a:latin typeface="Century Gothic"/>
                <a:cs typeface="Century Gothic"/>
              </a:rPr>
              <a:t>*Based on behaviorism, this could be what allows language to be acquired</a:t>
            </a:r>
          </a:p>
          <a:p>
            <a:r>
              <a:rPr lang="en-US" dirty="0">
                <a:latin typeface="Century Gothic"/>
                <a:cs typeface="Century Gothic"/>
              </a:rPr>
              <a:t>Linguistics is the accumulation of habits due to imitation and practice </a:t>
            </a:r>
          </a:p>
          <a:p>
            <a:r>
              <a:rPr lang="en-US" dirty="0">
                <a:latin typeface="Century Gothic"/>
                <a:cs typeface="Century Gothic"/>
              </a:rPr>
              <a:t>Habit formation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5068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Century Gothic"/>
                <a:cs typeface="Century Gothic"/>
              </a:rPr>
              <a:t>The Environment and </a:t>
            </a:r>
            <a:r>
              <a:rPr lang="en-US" dirty="0" smtClean="0">
                <a:latin typeface="Century Gothic"/>
                <a:cs typeface="Century Gothic"/>
              </a:rPr>
              <a:t>Language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>
                <a:latin typeface="Century Gothic"/>
                <a:cs typeface="Century Gothic"/>
              </a:rPr>
              <a:t>The environment plays a huge role in the acquisition process </a:t>
            </a:r>
          </a:p>
          <a:p>
            <a:r>
              <a:rPr lang="en-US" dirty="0">
                <a:latin typeface="Century Gothic"/>
                <a:cs typeface="Century Gothic"/>
              </a:rPr>
              <a:t>ie. Variation in the way we speak because everyone is subject to different linguistic input</a:t>
            </a:r>
          </a:p>
          <a:p>
            <a:r>
              <a:rPr lang="en-US" dirty="0">
                <a:latin typeface="Century Gothic"/>
                <a:cs typeface="Century Gothic"/>
              </a:rPr>
              <a:t>Language is defined as a social behavior</a:t>
            </a:r>
          </a:p>
          <a:p>
            <a:r>
              <a:rPr lang="en-US" dirty="0">
                <a:latin typeface="Century Gothic"/>
                <a:cs typeface="Century Gothic"/>
              </a:rPr>
              <a:t>ie. Men, women speak differently </a:t>
            </a:r>
          </a:p>
          <a:p>
            <a:r>
              <a:rPr lang="en-US" dirty="0">
                <a:latin typeface="Century Gothic"/>
                <a:cs typeface="Century Gothic"/>
              </a:rPr>
              <a:t>Behaviorism can explain the aspects of language that are regular and routinized </a:t>
            </a:r>
          </a:p>
          <a:p>
            <a:r>
              <a:rPr lang="en-US" dirty="0">
                <a:latin typeface="Century Gothic"/>
                <a:cs typeface="Century Gothic"/>
              </a:rPr>
              <a:t>ie. Hearing something repeatedly can lead to habit and repetition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1880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What we hear in the environment is not necessarily what we hear in language</a:t>
            </a:r>
          </a:p>
          <a:p>
            <a:r>
              <a:rPr lang="en-US" dirty="0">
                <a:latin typeface="Century Gothic"/>
                <a:cs typeface="Century Gothic"/>
              </a:rPr>
              <a:t>Ie. Children exposed to very basic linguistic sources still develop a complex linguistic system </a:t>
            </a:r>
          </a:p>
          <a:p>
            <a:r>
              <a:rPr lang="en-US" dirty="0">
                <a:latin typeface="Century Gothic"/>
                <a:cs typeface="Century Gothic"/>
              </a:rPr>
              <a:t>Behaviorism can’t account for the speech errors they make that they would of never heard from an adult </a:t>
            </a:r>
          </a:p>
          <a:p>
            <a:r>
              <a:rPr lang="en-US" dirty="0">
                <a:latin typeface="Century Gothic"/>
                <a:cs typeface="Century Gothic"/>
              </a:rPr>
              <a:t>“what do you think what cookie monster eats”, incorrect syntax that wouldn’t be heard from an external source </a:t>
            </a:r>
          </a:p>
          <a:p>
            <a:r>
              <a:rPr lang="en-US" dirty="0">
                <a:latin typeface="Century Gothic"/>
                <a:cs typeface="Century Gothic"/>
              </a:rPr>
              <a:t>Therefore there must be another system they imitate </a:t>
            </a:r>
          </a:p>
          <a:p>
            <a:r>
              <a:rPr lang="en-US" dirty="0">
                <a:latin typeface="Century Gothic"/>
                <a:cs typeface="Century Gothic"/>
              </a:rPr>
              <a:t>Can’t be explained through practice and imitation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30595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Critical Period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>
                <a:latin typeface="Century Gothic"/>
                <a:cs typeface="Century Gothic"/>
              </a:rPr>
              <a:t>Critical period- A period in the life of an organism during which this organism may be affected by exogenous influences more easily than at other times.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The organism is more sensitive to the stimulation in the environment during a critical period that at other times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The critical period influences the process of language acquisition </a:t>
            </a:r>
            <a:endParaRPr lang="en-US" dirty="0"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4288358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Behaviorism also can’t explain how 2 children will not learn the same 2 words at the same time</a:t>
            </a:r>
          </a:p>
          <a:p>
            <a:r>
              <a:rPr lang="en-US" dirty="0">
                <a:latin typeface="Century Gothic"/>
                <a:cs typeface="Century Gothic"/>
              </a:rPr>
              <a:t>However there is a range of common developmental milestones ie most children will produce first words around the age of 1</a:t>
            </a:r>
          </a:p>
          <a:p>
            <a:r>
              <a:rPr lang="en-US" dirty="0">
                <a:latin typeface="Century Gothic"/>
                <a:cs typeface="Century Gothic"/>
              </a:rPr>
              <a:t>There is something common and universal that is at work that behaviorism is not a part of </a:t>
            </a:r>
          </a:p>
          <a:p>
            <a:r>
              <a:rPr lang="en-US" dirty="0">
                <a:latin typeface="Century Gothic"/>
                <a:cs typeface="Century Gothic"/>
              </a:rPr>
              <a:t>Behaviorism says we learn due to the feedback we receive</a:t>
            </a:r>
          </a:p>
          <a:p>
            <a:r>
              <a:rPr lang="en-US" dirty="0">
                <a:latin typeface="Century Gothic"/>
                <a:cs typeface="Century Gothic"/>
              </a:rPr>
              <a:t>Kids make generalizations about language  (ie wrongly conjugating a verb) which they can’t correct thru feedback</a:t>
            </a:r>
          </a:p>
          <a:p>
            <a:r>
              <a:rPr lang="en-US" dirty="0">
                <a:latin typeface="Century Gothic"/>
                <a:cs typeface="Century Gothic"/>
              </a:rPr>
              <a:t>Therefore behaviorism could not be implicated in the acquisition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9430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Language emerges due to a genetic trait</a:t>
            </a:r>
          </a:p>
          <a:p>
            <a:r>
              <a:rPr lang="en-US" dirty="0">
                <a:latin typeface="Century Gothic"/>
                <a:cs typeface="Century Gothic"/>
              </a:rPr>
              <a:t>Innatism- Chomsky</a:t>
            </a:r>
          </a:p>
          <a:p>
            <a:r>
              <a:rPr lang="en-US" dirty="0">
                <a:latin typeface="Century Gothic"/>
                <a:cs typeface="Century Gothic"/>
              </a:rPr>
              <a:t>Many linguists believe in innatism but don</a:t>
            </a:r>
            <a:r>
              <a:rPr lang="fr-FR" dirty="0">
                <a:latin typeface="Century Gothic"/>
                <a:cs typeface="Century Gothic"/>
              </a:rPr>
              <a:t>’</a:t>
            </a:r>
            <a:r>
              <a:rPr lang="en-US" dirty="0">
                <a:latin typeface="Century Gothic"/>
                <a:cs typeface="Century Gothic"/>
              </a:rPr>
              <a:t>t 100% agree with Chomsky’s theory and usually tone it down to make it more plausible</a:t>
            </a:r>
          </a:p>
          <a:p>
            <a:r>
              <a:rPr lang="en-US" dirty="0">
                <a:latin typeface="Century Gothic"/>
                <a:cs typeface="Century Gothic"/>
              </a:rPr>
              <a:t>Why languages have the structure they have </a:t>
            </a:r>
          </a:p>
          <a:p>
            <a:r>
              <a:rPr lang="en-US" dirty="0">
                <a:latin typeface="Century Gothic"/>
                <a:cs typeface="Century Gothic"/>
              </a:rPr>
              <a:t>In innatism: humans have a genetic predisposition for language acquisition. We develop language like an organ or learning to walk </a:t>
            </a:r>
          </a:p>
          <a:p>
            <a:r>
              <a:rPr lang="en-US" dirty="0">
                <a:latin typeface="Century Gothic"/>
                <a:cs typeface="Century Gothic"/>
              </a:rPr>
              <a:t>“Langage”- the psychological ability </a:t>
            </a:r>
          </a:p>
          <a:p>
            <a:r>
              <a:rPr lang="en-US" dirty="0">
                <a:latin typeface="Century Gothic"/>
                <a:cs typeface="Century Gothic"/>
              </a:rPr>
              <a:t> Innatism does not believe that the environment plays an important role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5901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Universal Grammar (UG)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Chomsky</a:t>
            </a:r>
          </a:p>
          <a:p>
            <a:r>
              <a:rPr lang="en-US" dirty="0">
                <a:latin typeface="Century Gothic"/>
                <a:cs typeface="Century Gothic"/>
              </a:rPr>
              <a:t>Originally called language acquisition device</a:t>
            </a:r>
          </a:p>
          <a:p>
            <a:r>
              <a:rPr lang="en-US" dirty="0">
                <a:latin typeface="Century Gothic"/>
                <a:cs typeface="Century Gothic"/>
              </a:rPr>
              <a:t>Has all the principles that are universal to all languages</a:t>
            </a:r>
          </a:p>
          <a:p>
            <a:r>
              <a:rPr lang="en-US" dirty="0">
                <a:latin typeface="Century Gothic"/>
                <a:cs typeface="Century Gothic"/>
              </a:rPr>
              <a:t>Contains principles that all languages have in common </a:t>
            </a:r>
          </a:p>
          <a:p>
            <a:r>
              <a:rPr lang="en-US" dirty="0">
                <a:latin typeface="Century Gothic"/>
                <a:cs typeface="Century Gothic"/>
              </a:rPr>
              <a:t>In a sentence, a language always has a verb </a:t>
            </a:r>
          </a:p>
          <a:p>
            <a:r>
              <a:rPr lang="en-US" dirty="0">
                <a:latin typeface="Century Gothic"/>
                <a:cs typeface="Century Gothic"/>
              </a:rPr>
              <a:t>The “skeleton” of language </a:t>
            </a:r>
          </a:p>
          <a:p>
            <a:r>
              <a:rPr lang="en-US" dirty="0">
                <a:latin typeface="Century Gothic"/>
                <a:cs typeface="Century Gothic"/>
              </a:rPr>
              <a:t>Relative to our exposure to language </a:t>
            </a:r>
          </a:p>
          <a:p>
            <a:r>
              <a:rPr lang="en-US" dirty="0">
                <a:latin typeface="Century Gothic"/>
                <a:cs typeface="Century Gothic"/>
              </a:rPr>
              <a:t>Syntax parameters vary according to language </a:t>
            </a:r>
          </a:p>
          <a:p>
            <a:r>
              <a:rPr lang="en-US" dirty="0">
                <a:latin typeface="Century Gothic"/>
                <a:cs typeface="Century Gothic"/>
              </a:rPr>
              <a:t>ie. French vs. English, English vs. Japanese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06948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Innatism describes what behaviorism can’t </a:t>
            </a:r>
          </a:p>
          <a:p>
            <a:r>
              <a:rPr lang="en-US" dirty="0">
                <a:latin typeface="Century Gothic"/>
                <a:cs typeface="Century Gothic"/>
              </a:rPr>
              <a:t>Children learn language quickly because the ability is already programmed into their brains</a:t>
            </a:r>
          </a:p>
          <a:p>
            <a:r>
              <a:rPr lang="en-US" dirty="0">
                <a:latin typeface="Century Gothic"/>
                <a:cs typeface="Century Gothic"/>
              </a:rPr>
              <a:t>Language acquisition happens in the same way/ same time to all children who are without development issues </a:t>
            </a:r>
          </a:p>
          <a:p>
            <a:r>
              <a:rPr lang="en-US" dirty="0">
                <a:latin typeface="Century Gothic"/>
                <a:cs typeface="Century Gothic"/>
              </a:rPr>
              <a:t>Questions not answered:</a:t>
            </a:r>
          </a:p>
          <a:p>
            <a:r>
              <a:rPr lang="en-US" dirty="0">
                <a:latin typeface="Century Gothic"/>
                <a:cs typeface="Century Gothic"/>
              </a:rPr>
              <a:t>Where does universal grammar come from?</a:t>
            </a:r>
          </a:p>
          <a:p>
            <a:r>
              <a:rPr lang="en-US" dirty="0">
                <a:latin typeface="Century Gothic"/>
                <a:cs typeface="Century Gothic"/>
              </a:rPr>
              <a:t>What is the “language gene”, what does it look like?</a:t>
            </a:r>
          </a:p>
          <a:p>
            <a:r>
              <a:rPr lang="en-US" dirty="0">
                <a:latin typeface="Century Gothic"/>
                <a:cs typeface="Century Gothic"/>
              </a:rPr>
              <a:t>No evidence </a:t>
            </a:r>
          </a:p>
          <a:p>
            <a:r>
              <a:rPr lang="en-US" dirty="0">
                <a:latin typeface="Century Gothic"/>
                <a:cs typeface="Century Gothic"/>
              </a:rPr>
              <a:t>What knowledge comes from universal grammar and what part is acquired from the environment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2421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Personal opinion: (common belief</a:t>
            </a:r>
            <a:r>
              <a:rPr lang="en-US" dirty="0" smtClean="0">
                <a:latin typeface="Century Gothic"/>
                <a:cs typeface="Century Gothic"/>
              </a:rPr>
              <a:t>)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Language </a:t>
            </a:r>
            <a:r>
              <a:rPr lang="en-US" dirty="0">
                <a:latin typeface="Century Gothic"/>
                <a:cs typeface="Century Gothic"/>
              </a:rPr>
              <a:t>is a combination of innate and acquired </a:t>
            </a:r>
          </a:p>
          <a:p>
            <a:r>
              <a:rPr lang="en-US" dirty="0">
                <a:latin typeface="Century Gothic"/>
                <a:cs typeface="Century Gothic"/>
              </a:rPr>
              <a:t>A lot of evidence beyond what innatism can explain that language could be in part </a:t>
            </a:r>
            <a:r>
              <a:rPr lang="en-US" dirty="0" smtClean="0">
                <a:latin typeface="Century Gothic"/>
                <a:cs typeface="Century Gothic"/>
              </a:rPr>
              <a:t>innate</a:t>
            </a:r>
          </a:p>
          <a:p>
            <a:r>
              <a:rPr lang="en-US" dirty="0">
                <a:latin typeface="Century Gothic"/>
                <a:cs typeface="Century Gothic"/>
              </a:rPr>
              <a:t>Language is specific to our species</a:t>
            </a:r>
            <a:endParaRPr lang="en-US" dirty="0" smtClean="0">
              <a:latin typeface="Century Gothic"/>
              <a:cs typeface="Century Gothic"/>
            </a:endParaRPr>
          </a:p>
          <a:p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>
                <a:latin typeface="Century Gothic"/>
                <a:cs typeface="Century Gothic"/>
              </a:rPr>
              <a:t>Different from any language we obverse in other species</a:t>
            </a:r>
          </a:p>
          <a:p>
            <a:r>
              <a:rPr lang="en-US" dirty="0">
                <a:latin typeface="Century Gothic"/>
                <a:cs typeface="Century Gothic"/>
              </a:rPr>
              <a:t>We can’t teach it to other species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1622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Language acquisition is affected by a sensitive/critical period </a:t>
            </a:r>
          </a:p>
          <a:p>
            <a:endParaRPr lang="en-US" dirty="0"/>
          </a:p>
          <a:p>
            <a:r>
              <a:rPr lang="en-US" dirty="0"/>
              <a:t>Quote </a:t>
            </a:r>
            <a:r>
              <a:rPr lang="en-US" dirty="0" err="1"/>
              <a:t>etc</a:t>
            </a:r>
            <a:endParaRPr lang="en-US" dirty="0"/>
          </a:p>
          <a:p>
            <a:r>
              <a:rPr lang="en-US" dirty="0"/>
              <a:t>We have a critical period for learning language </a:t>
            </a:r>
          </a:p>
          <a:p>
            <a:r>
              <a:rPr lang="en-US" dirty="0"/>
              <a:t>Defined beginning/ defined end</a:t>
            </a:r>
          </a:p>
          <a:p>
            <a:r>
              <a:rPr lang="en-US" dirty="0"/>
              <a:t>If you’re programmed to learn something and you’re exposed to it, there is a large chance you will learn it during that time</a:t>
            </a:r>
          </a:p>
          <a:p>
            <a:r>
              <a:rPr lang="en-US" dirty="0"/>
              <a:t>ie. How birds need to learn to sing within a period of seven weeks, after that they become desensitized and it becomes harder to learn </a:t>
            </a:r>
          </a:p>
          <a:p>
            <a:r>
              <a:rPr lang="en-US" dirty="0"/>
              <a:t>Same with humans</a:t>
            </a:r>
          </a:p>
          <a:p>
            <a:r>
              <a:rPr lang="en-US" dirty="0"/>
              <a:t>If we are exposed to language out of out critical period, it becomes increasingly difficult to learn </a:t>
            </a:r>
          </a:p>
          <a:p>
            <a:r>
              <a:rPr lang="en-US" dirty="0"/>
              <a:t>- Late exposure</a:t>
            </a:r>
          </a:p>
          <a:p>
            <a:r>
              <a:rPr lang="en-US" dirty="0"/>
              <a:t>- Aphasia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6005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Genie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Found at the age of 13 (mental age was around the equivalent of a three year old)</a:t>
            </a:r>
          </a:p>
          <a:p>
            <a:r>
              <a:rPr lang="en-US" dirty="0">
                <a:latin typeface="Century Gothic"/>
                <a:cs typeface="Century Gothic"/>
              </a:rPr>
              <a:t>Highly underdeveloped/ abused</a:t>
            </a:r>
          </a:p>
          <a:p>
            <a:r>
              <a:rPr lang="en-US" dirty="0">
                <a:latin typeface="Century Gothic"/>
                <a:cs typeface="Century Gothic"/>
              </a:rPr>
              <a:t>Punished for trying to produce sounds</a:t>
            </a:r>
          </a:p>
          <a:p>
            <a:r>
              <a:rPr lang="en-US" dirty="0">
                <a:latin typeface="Century Gothic"/>
                <a:cs typeface="Century Gothic"/>
              </a:rPr>
              <a:t>Had no communication system </a:t>
            </a:r>
          </a:p>
          <a:p>
            <a:r>
              <a:rPr lang="en-US" dirty="0">
                <a:latin typeface="Century Gothic"/>
                <a:cs typeface="Century Gothic"/>
              </a:rPr>
              <a:t>Studied during her rehabilitation </a:t>
            </a:r>
          </a:p>
          <a:p>
            <a:r>
              <a:rPr lang="en-US" dirty="0">
                <a:latin typeface="Century Gothic"/>
                <a:cs typeface="Century Gothic"/>
              </a:rPr>
              <a:t>Tried to teach her social and linguistic behaviors  </a:t>
            </a:r>
          </a:p>
          <a:p>
            <a:r>
              <a:rPr lang="en-US" dirty="0">
                <a:latin typeface="Century Gothic"/>
                <a:cs typeface="Century Gothic"/>
              </a:rPr>
              <a:t>They  could never teach her how to speak English to generalized standards </a:t>
            </a:r>
          </a:p>
          <a:p>
            <a:r>
              <a:rPr lang="en-US" dirty="0">
                <a:latin typeface="Century Gothic"/>
                <a:cs typeface="Century Gothic"/>
              </a:rPr>
              <a:t>Is this due to her exposure occurring out the critical period or because she was extremely physiologically damaged </a:t>
            </a:r>
          </a:p>
          <a:p>
            <a:r>
              <a:rPr lang="en-US" dirty="0">
                <a:latin typeface="Century Gothic"/>
                <a:cs typeface="Century Gothic"/>
              </a:rPr>
              <a:t>Large indication that language occurs independently from other cognitive processes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01587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Aphasia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A language impairment that occurs due to brain damage</a:t>
            </a:r>
          </a:p>
          <a:p>
            <a:r>
              <a:rPr lang="en-US" dirty="0">
                <a:latin typeface="Century Gothic"/>
                <a:cs typeface="Century Gothic"/>
              </a:rPr>
              <a:t>The recovery pattern in aphasia patients is relative to the age of the patient at the time their injury was received </a:t>
            </a:r>
          </a:p>
          <a:p>
            <a:r>
              <a:rPr lang="en-US" dirty="0">
                <a:latin typeface="Century Gothic"/>
                <a:cs typeface="Century Gothic"/>
              </a:rPr>
              <a:t>Past the age of ten, the brain injury could cause the loss of linguistic ability that can be as serious as an adult </a:t>
            </a:r>
          </a:p>
          <a:p>
            <a:r>
              <a:rPr lang="en-US" dirty="0">
                <a:latin typeface="Century Gothic"/>
                <a:cs typeface="Century Gothic"/>
              </a:rPr>
              <a:t>This is evidence that a critical or sensitive period could exist AND is genetically programmed </a:t>
            </a:r>
          </a:p>
          <a:p>
            <a:r>
              <a:rPr lang="en-US" dirty="0">
                <a:latin typeface="Century Gothic"/>
                <a:cs typeface="Century Gothic"/>
              </a:rPr>
              <a:t>Therefore innateness in language is relevant </a:t>
            </a:r>
          </a:p>
          <a:p>
            <a:r>
              <a:rPr lang="en-US" dirty="0">
                <a:latin typeface="Century Gothic"/>
                <a:cs typeface="Century Gothic"/>
              </a:rPr>
              <a:t>When/why does the critical period happen</a:t>
            </a:r>
          </a:p>
          <a:p>
            <a:r>
              <a:rPr lang="en-US" dirty="0">
                <a:latin typeface="Century Gothic"/>
                <a:cs typeface="Century Gothic"/>
              </a:rPr>
              <a:t>Difficult for language to relocate to another part of the brain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1389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Children know a lot more about language than what they are exposed to </a:t>
            </a:r>
          </a:p>
          <a:p>
            <a:r>
              <a:rPr lang="en-US" dirty="0">
                <a:latin typeface="Century Gothic"/>
                <a:cs typeface="Century Gothic"/>
              </a:rPr>
              <a:t>Productivity- we hear a finite amount sentences, but we can produce an infinite number of new sentences</a:t>
            </a:r>
          </a:p>
          <a:p>
            <a:r>
              <a:rPr lang="en-US" dirty="0">
                <a:latin typeface="Century Gothic"/>
                <a:cs typeface="Century Gothic"/>
              </a:rPr>
              <a:t>Errors- we see errors in children that are supplied thru input </a:t>
            </a:r>
          </a:p>
          <a:p>
            <a:r>
              <a:rPr lang="en-US" dirty="0">
                <a:latin typeface="Century Gothic"/>
                <a:cs typeface="Century Gothic"/>
              </a:rPr>
              <a:t>All children make similar linguistic errors, this relates to the universal principles of grammar</a:t>
            </a:r>
          </a:p>
          <a:p>
            <a:r>
              <a:rPr lang="en-US" dirty="0">
                <a:latin typeface="Century Gothic"/>
                <a:cs typeface="Century Gothic"/>
              </a:rPr>
              <a:t>ie. A child won’t say something that is completely unseen in any known language </a:t>
            </a:r>
          </a:p>
          <a:p>
            <a:r>
              <a:rPr lang="en-US" dirty="0">
                <a:latin typeface="Century Gothic"/>
                <a:cs typeface="Century Gothic"/>
              </a:rPr>
              <a:t>Children are able to define what is grammatical or not even without being told </a:t>
            </a:r>
          </a:p>
          <a:p>
            <a:r>
              <a:rPr lang="en-US" dirty="0">
                <a:latin typeface="Century Gothic"/>
                <a:cs typeface="Century Gothic"/>
              </a:rPr>
              <a:t>We know about the structure of language without having studied it</a:t>
            </a:r>
          </a:p>
          <a:p>
            <a:r>
              <a:rPr lang="en-US" dirty="0">
                <a:latin typeface="Century Gothic"/>
                <a:cs typeface="Century Gothic"/>
              </a:rPr>
              <a:t>We have found indication that when we’re born our brains are already equipped with parts that are specific to language acquisition 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63575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>
                <a:latin typeface="Century Gothic"/>
                <a:cs typeface="Century Gothic"/>
              </a:rPr>
              <a:t>Dichotic listening 2 auditory processes in our brains- linguistic and acoustic </a:t>
            </a:r>
          </a:p>
          <a:p>
            <a:r>
              <a:rPr lang="en-US" dirty="0">
                <a:latin typeface="Century Gothic"/>
                <a:cs typeface="Century Gothic"/>
              </a:rPr>
              <a:t>Electroencephalography- measures electricity coming from brain</a:t>
            </a:r>
          </a:p>
          <a:p>
            <a:r>
              <a:rPr lang="en-US" dirty="0">
                <a:latin typeface="Century Gothic"/>
                <a:cs typeface="Century Gothic"/>
              </a:rPr>
              <a:t>Functional magnetic resonance imaging- measures blood flow </a:t>
            </a:r>
          </a:p>
          <a:p>
            <a:r>
              <a:rPr lang="en-US" dirty="0">
                <a:latin typeface="Century Gothic"/>
                <a:cs typeface="Century Gothic"/>
              </a:rPr>
              <a:t>Indicates specialization of certain regions for language processing even in the first days of life</a:t>
            </a:r>
          </a:p>
          <a:p>
            <a:r>
              <a:rPr lang="en-US" dirty="0">
                <a:latin typeface="Century Gothic"/>
                <a:cs typeface="Century Gothic"/>
              </a:rPr>
              <a:t>Evidence for innateness </a:t>
            </a:r>
          </a:p>
          <a:p>
            <a:r>
              <a:rPr lang="en-US" dirty="0">
                <a:latin typeface="Century Gothic"/>
                <a:cs typeface="Century Gothic"/>
              </a:rPr>
              <a:t>Clear association between our ability to learn language and our ability to do other things </a:t>
            </a:r>
          </a:p>
          <a:p>
            <a:r>
              <a:rPr lang="en-US" dirty="0">
                <a:latin typeface="Century Gothic"/>
                <a:cs typeface="Century Gothic"/>
              </a:rPr>
              <a:t>SLI- kids have normal cognitive development, however cannot learn the morphology of their language </a:t>
            </a:r>
          </a:p>
          <a:p>
            <a:r>
              <a:rPr lang="en-US" dirty="0">
                <a:latin typeface="Century Gothic"/>
                <a:cs typeface="Century Gothic"/>
              </a:rPr>
              <a:t>Prominent more in language with complicated morphology ie French, Spanish</a:t>
            </a:r>
          </a:p>
          <a:p>
            <a:r>
              <a:rPr lang="en-US" dirty="0">
                <a:latin typeface="Century Gothic"/>
                <a:cs typeface="Century Gothic"/>
              </a:rPr>
              <a:t>Opposite- Williams syndrome- cognitive issues with no or very little linguistic issues </a:t>
            </a:r>
          </a:p>
          <a:p>
            <a:r>
              <a:rPr lang="en-US" dirty="0">
                <a:latin typeface="Century Gothic"/>
                <a:cs typeface="Century Gothic"/>
              </a:rPr>
              <a:t>Conclusion: cognitive and language specific functions occur separately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6933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Century Gothic"/>
                <a:cs typeface="Century Gothic"/>
              </a:rPr>
              <a:t>Language develops in a similar way even if it is invented </a:t>
            </a:r>
          </a:p>
          <a:p>
            <a:r>
              <a:rPr lang="en-US" dirty="0">
                <a:latin typeface="Century Gothic"/>
                <a:cs typeface="Century Gothic"/>
              </a:rPr>
              <a:t>Goldin-Meadow studies </a:t>
            </a:r>
          </a:p>
          <a:p>
            <a:r>
              <a:rPr lang="en-US" dirty="0">
                <a:latin typeface="Century Gothic"/>
                <a:cs typeface="Century Gothic"/>
              </a:rPr>
              <a:t>10 deaf children not exposed to sign language for the first 1-4 years </a:t>
            </a:r>
          </a:p>
          <a:p>
            <a:r>
              <a:rPr lang="en-US" dirty="0">
                <a:latin typeface="Century Gothic"/>
                <a:cs typeface="Century Gothic"/>
              </a:rPr>
              <a:t>Develop their own sign language </a:t>
            </a:r>
          </a:p>
          <a:p>
            <a:r>
              <a:rPr lang="en-US" dirty="0">
                <a:latin typeface="Century Gothic"/>
                <a:cs typeface="Century Gothic"/>
              </a:rPr>
              <a:t>This happened in the same way that any other language would of developed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356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2029</Words>
  <Application>Microsoft Macintosh PowerPoint</Application>
  <PresentationFormat>On-screen Show (4:3)</PresentationFormat>
  <Paragraphs>199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LIN 1300 Study Notes</vt:lpstr>
      <vt:lpstr>PowerPoint Presentation</vt:lpstr>
      <vt:lpstr>Linguistic Signs </vt:lpstr>
      <vt:lpstr>PowerPoint Presentation</vt:lpstr>
      <vt:lpstr>Displacement</vt:lpstr>
      <vt:lpstr>Productivity &amp; Creativity</vt:lpstr>
      <vt:lpstr>Complexity</vt:lpstr>
      <vt:lpstr>Cultural Transmission</vt:lpstr>
      <vt:lpstr>Duality of patterning</vt:lpstr>
      <vt:lpstr>Acquisition of Language</vt:lpstr>
      <vt:lpstr>PowerPoint Presentation</vt:lpstr>
      <vt:lpstr>PowerPoint Presentation</vt:lpstr>
      <vt:lpstr>Language is Acquired- Behaviorist Theory </vt:lpstr>
      <vt:lpstr>PowerPoint Presentation</vt:lpstr>
      <vt:lpstr>The Environment and Language</vt:lpstr>
      <vt:lpstr>PowerPoint Presentation</vt:lpstr>
      <vt:lpstr>Critical Period</vt:lpstr>
      <vt:lpstr>PowerPoint Presentation</vt:lpstr>
      <vt:lpstr>PowerPoint Presentation</vt:lpstr>
      <vt:lpstr>Universal Grammar (UG)</vt:lpstr>
      <vt:lpstr>PowerPoint Presentation</vt:lpstr>
      <vt:lpstr>PowerPoint Presentation</vt:lpstr>
      <vt:lpstr>PowerPoint Presentation</vt:lpstr>
      <vt:lpstr>Genie</vt:lpstr>
      <vt:lpstr>Aphasia</vt:lpstr>
      <vt:lpstr>PowerPoint Presentation</vt:lpstr>
      <vt:lpstr>PowerPoint Presentation</vt:lpstr>
      <vt:lpstr>PowerPoint Presentation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 1300 Study Notes</dc:title>
  <dc:creator>Belinda Mae Garcia-Breadmore</dc:creator>
  <cp:lastModifiedBy>Belinda Mae Garcia-Breadmore</cp:lastModifiedBy>
  <cp:revision>12</cp:revision>
  <dcterms:created xsi:type="dcterms:W3CDTF">2012-10-14T20:33:41Z</dcterms:created>
  <dcterms:modified xsi:type="dcterms:W3CDTF">2012-10-15T01:04:28Z</dcterms:modified>
</cp:coreProperties>
</file>