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150" r:id="rId1"/>
  </p:sldMasterIdLst>
  <p:notesMasterIdLst>
    <p:notesMasterId r:id="rId33"/>
  </p:notesMasterIdLst>
  <p:handoutMasterIdLst>
    <p:handoutMasterId r:id="rId34"/>
  </p:handoutMasterIdLst>
  <p:sldIdLst>
    <p:sldId id="256" r:id="rId2"/>
    <p:sldId id="632" r:id="rId3"/>
    <p:sldId id="671" r:id="rId4"/>
    <p:sldId id="600" r:id="rId5"/>
    <p:sldId id="656" r:id="rId6"/>
    <p:sldId id="657" r:id="rId7"/>
    <p:sldId id="658" r:id="rId8"/>
    <p:sldId id="659" r:id="rId9"/>
    <p:sldId id="582" r:id="rId10"/>
    <p:sldId id="663" r:id="rId11"/>
    <p:sldId id="585" r:id="rId12"/>
    <p:sldId id="586" r:id="rId13"/>
    <p:sldId id="666" r:id="rId14"/>
    <p:sldId id="668" r:id="rId15"/>
    <p:sldId id="613" r:id="rId16"/>
    <p:sldId id="664" r:id="rId17"/>
    <p:sldId id="614" r:id="rId18"/>
    <p:sldId id="626" r:id="rId19"/>
    <p:sldId id="665" r:id="rId20"/>
    <p:sldId id="652" r:id="rId21"/>
    <p:sldId id="653" r:id="rId22"/>
    <p:sldId id="654" r:id="rId23"/>
    <p:sldId id="588" r:id="rId24"/>
    <p:sldId id="608" r:id="rId25"/>
    <p:sldId id="591" r:id="rId26"/>
    <p:sldId id="592" r:id="rId27"/>
    <p:sldId id="670" r:id="rId28"/>
    <p:sldId id="594" r:id="rId29"/>
    <p:sldId id="660" r:id="rId30"/>
    <p:sldId id="669" r:id="rId31"/>
    <p:sldId id="662" r:id="rId32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6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675" autoAdjust="0"/>
    <p:restoredTop sz="88780" autoAdjust="0"/>
  </p:normalViewPr>
  <p:slideViewPr>
    <p:cSldViewPr snapToObjects="1">
      <p:cViewPr varScale="1">
        <p:scale>
          <a:sx n="64" d="100"/>
          <a:sy n="64" d="100"/>
        </p:scale>
        <p:origin x="-104" y="-6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98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18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notesMaster" Target="notesMasters/notesMaster1.xml"/><Relationship Id="rId34" Type="http://schemas.openxmlformats.org/officeDocument/2006/relationships/handoutMaster" Target="handoutMasters/handoutMaster1.xml"/><Relationship Id="rId35" Type="http://schemas.openxmlformats.org/officeDocument/2006/relationships/printerSettings" Target="printerSettings/printerSettings1.bin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viewProps" Target="viewProps.xml"/><Relationship Id="rId38" Type="http://schemas.openxmlformats.org/officeDocument/2006/relationships/theme" Target="theme/theme1.xml"/><Relationship Id="rId3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AA78BCB-5CA4-4D2D-8475-86366AE255EC}" type="datetimeFigureOut">
              <a:rPr lang="en-US"/>
              <a:pPr>
                <a:defRPr/>
              </a:pPr>
              <a:t>16-11-18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44F106D-BAC5-46A4-A813-BB478B4712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75604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E985C14-A551-42E8-9BE4-D76EA27F22CB}" type="datetimeFigureOut">
              <a:rPr lang="en-US"/>
              <a:pPr>
                <a:defRPr/>
              </a:pPr>
              <a:t>16-11-18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noProof="0" smtClean="0"/>
              <a:t>Click to edit Master text styles</a:t>
            </a:r>
          </a:p>
          <a:p>
            <a:pPr lvl="1"/>
            <a:r>
              <a:rPr lang="en-CA" noProof="0" smtClean="0"/>
              <a:t>Second level</a:t>
            </a:r>
          </a:p>
          <a:p>
            <a:pPr lvl="2"/>
            <a:r>
              <a:rPr lang="en-CA" noProof="0" smtClean="0"/>
              <a:t>Third level</a:t>
            </a:r>
          </a:p>
          <a:p>
            <a:pPr lvl="3"/>
            <a:r>
              <a:rPr lang="en-CA" noProof="0" smtClean="0"/>
              <a:t>Fourth level</a:t>
            </a:r>
          </a:p>
          <a:p>
            <a:pPr lvl="4"/>
            <a:r>
              <a:rPr lang="en-CA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4B4C32E-4F01-4E81-A43D-24762C246F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8640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5B8F66B-1A22-4F1A-9856-F242F8D1316B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8942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9119110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6790486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4251482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4586062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6625738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9238625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5269220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A313B4-170B-4F1B-9E79-C40167D678A4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8766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5365482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A313B4-170B-4F1B-9E79-C40167D678A4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7226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A313B4-170B-4F1B-9E79-C40167D678A4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0363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985064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2061370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18346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7AD5C28-B86D-4C48-BC3D-50F9A04DCD62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0820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7AD5C28-B86D-4C48-BC3D-50F9A04DCD62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4378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1591491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617314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5544413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A313B4-170B-4F1B-9E79-C40167D678A4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16340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A313B4-170B-4F1B-9E79-C40167D678A4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93937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A313B4-170B-4F1B-9E79-C40167D678A4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5300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A313B4-170B-4F1B-9E79-C40167D678A4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7055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A313B4-170B-4F1B-9E79-C40167D678A4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35630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A313B4-170B-4F1B-9E79-C40167D678A4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26200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118939758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617360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2575" y="228600"/>
            <a:ext cx="4235450" cy="41878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5" name="Rectangle 4"/>
          <p:cNvSpPr/>
          <p:nvPr/>
        </p:nvSpPr>
        <p:spPr>
          <a:xfrm>
            <a:off x="6802438" y="228600"/>
            <a:ext cx="2057400" cy="20383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4624388" y="2378075"/>
            <a:ext cx="2057400" cy="20383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425450" y="174625"/>
            <a:ext cx="412750" cy="83185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8" name="Rectangle 7"/>
          <p:cNvSpPr/>
          <p:nvPr/>
        </p:nvSpPr>
        <p:spPr>
          <a:xfrm>
            <a:off x="4624388" y="228600"/>
            <a:ext cx="2057400" cy="20383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6802438" y="2378075"/>
            <a:ext cx="2057400" cy="20383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>
          <a:xfrm>
            <a:off x="4800600" y="6426200"/>
            <a:ext cx="1231900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4B07B0EF-5A45-4FB1-9B88-EB9CE4D69120}" type="datetime1">
              <a:rPr lang="en-US" smtClean="0"/>
              <a:pPr>
                <a:defRPr/>
              </a:pPr>
              <a:t>16-11-18</a:t>
            </a:fld>
            <a:endParaRPr lang="en-US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11900" y="6426200"/>
            <a:ext cx="261620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10550" y="282575"/>
            <a:ext cx="64135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223838" y="228600"/>
            <a:ext cx="260350" cy="5540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6" name="Rectangle 5"/>
          <p:cNvSpPr/>
          <p:nvPr/>
        </p:nvSpPr>
        <p:spPr>
          <a:xfrm>
            <a:off x="8067675" y="282575"/>
            <a:ext cx="92075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F0E51-7C11-4940-8D5A-D1A913037098}" type="datetime1">
              <a:rPr lang="en-US" smtClean="0"/>
              <a:pPr>
                <a:defRPr/>
              </a:pPr>
              <a:t>16-11-18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0886B-D297-4B71-903E-894863DFEB1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66100" y="282575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223838" y="228600"/>
            <a:ext cx="260350" cy="5540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474" y="134471"/>
            <a:ext cx="7556313" cy="995082"/>
          </a:xfrm>
        </p:spPr>
        <p:txBody>
          <a:bodyPr anchor="b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498518" y="1129553"/>
            <a:ext cx="7558960" cy="774700"/>
          </a:xfrm>
        </p:spPr>
        <p:txBody>
          <a:bodyPr rtlCol="0">
            <a:noAutofit/>
          </a:bodyPr>
          <a:lstStyle>
            <a:lvl1pPr marL="0" indent="0">
              <a:buNone/>
              <a:defRPr kumimoji="0" sz="2400" b="0" i="0" u="none" strike="noStrike" kern="1200" cap="none" spc="0" normalizeH="0" baseline="0">
                <a:ln>
                  <a:noFill/>
                </a:ln>
                <a:solidFill>
                  <a:schemeClr val="accent3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A5AEA6-5527-4F28-B610-1AC9CD093A1F}" type="datetime1">
              <a:rPr lang="en-US" smtClean="0"/>
              <a:pPr>
                <a:defRPr/>
              </a:pPr>
              <a:t>16-11-18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463630-00FB-43FA-9D7C-061E94FA320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82575" y="228600"/>
            <a:ext cx="4235450" cy="41878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83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9" name="Rectangle 8"/>
          <p:cNvSpPr/>
          <p:nvPr/>
        </p:nvSpPr>
        <p:spPr>
          <a:xfrm>
            <a:off x="4624388" y="2378075"/>
            <a:ext cx="2057400" cy="20383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425450" y="174625"/>
            <a:ext cx="412750" cy="83185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00600" y="4624668"/>
            <a:ext cx="4038600" cy="93345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00600" y="5562599"/>
            <a:ext cx="4038600" cy="748553"/>
          </a:xfrm>
        </p:spPr>
        <p:txBody>
          <a:bodyPr>
            <a:normAutofit/>
          </a:bodyPr>
          <a:lstStyle>
            <a:lvl1pPr marL="0" indent="0" algn="l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2"/>
          </p:nvPr>
        </p:nvSpPr>
        <p:spPr>
          <a:xfrm>
            <a:off x="4624388" y="228600"/>
            <a:ext cx="2057400" cy="203911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noProof="0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7440"/>
            <a:ext cx="2057400" cy="203911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noProof="0"/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1779494"/>
            <a:ext cx="3086100" cy="2040905"/>
          </a:xfrm>
        </p:spPr>
        <p:txBody>
          <a:bodyPr lIns="45720" rIns="45720">
            <a:noAutofit/>
          </a:bodyPr>
          <a:lstStyle>
            <a:lvl1pPr marL="0" indent="0" algn="ctr">
              <a:buNone/>
              <a:defRPr sz="4600">
                <a:solidFill>
                  <a:schemeClr val="bg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4"/>
          </p:nvPr>
        </p:nvSpPr>
        <p:spPr>
          <a:xfrm>
            <a:off x="4800600" y="6426200"/>
            <a:ext cx="1231900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D0E4CF2F-A898-43BB-B971-0D1681A4E7DF}" type="datetime1">
              <a:rPr lang="en-US" smtClean="0"/>
              <a:pPr>
                <a:defRPr/>
              </a:pPr>
              <a:t>16-11-18</a:t>
            </a:fld>
            <a:endParaRPr lang="en-US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5"/>
          </p:nvPr>
        </p:nvSpPr>
        <p:spPr>
          <a:xfrm>
            <a:off x="6311900" y="6426200"/>
            <a:ext cx="2616200" cy="365125"/>
          </a:xfrm>
        </p:spPr>
        <p:txBody>
          <a:bodyPr/>
          <a:lstStyle>
            <a:lvl1pPr algn="r"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58813" y="228600"/>
            <a:ext cx="8201025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2003425" y="3111500"/>
            <a:ext cx="260350" cy="61436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40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6" name="Rectangle 5"/>
          <p:cNvSpPr/>
          <p:nvPr/>
        </p:nvSpPr>
        <p:spPr>
          <a:xfrm>
            <a:off x="285750" y="228600"/>
            <a:ext cx="212725" cy="6345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3124200"/>
            <a:ext cx="5638800" cy="1362075"/>
          </a:xfrm>
        </p:spPr>
        <p:txBody>
          <a:bodyPr anchor="b">
            <a:normAutofit/>
          </a:bodyPr>
          <a:lstStyle>
            <a:lvl1pPr algn="l">
              <a:defRPr sz="3200" b="0" cap="none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4495800"/>
            <a:ext cx="5638800" cy="1500187"/>
          </a:xfrm>
        </p:spPr>
        <p:txBody>
          <a:bodyPr>
            <a:normAutofit/>
          </a:bodyPr>
          <a:lstStyle>
            <a:lvl1pPr marL="0" indent="0">
              <a:buNone/>
              <a:defRPr sz="14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658813" y="6248400"/>
            <a:ext cx="1474787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6DEDD925-C5CF-4D7C-B14D-F7F7DDBDF1BB}" type="datetime1">
              <a:rPr lang="en-US" smtClean="0"/>
              <a:pPr>
                <a:defRPr/>
              </a:pPr>
              <a:t>16-11-18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86000" y="6248400"/>
            <a:ext cx="5638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05800" y="6248400"/>
            <a:ext cx="55403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3B767C-53D3-4BDE-A3D8-930D3347148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210550" y="282575"/>
            <a:ext cx="64135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8067675" y="282575"/>
            <a:ext cx="92075" cy="16002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23838" y="228600"/>
            <a:ext cx="260350" cy="5540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9987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19248-4BF6-4B18-8D21-849332A3F8D7}" type="datetime1">
              <a:rPr lang="en-US" smtClean="0"/>
              <a:pPr>
                <a:defRPr/>
              </a:pPr>
              <a:t>16-11-18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6FADB-9E64-44DC-902F-6FBC437AD39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100" y="282575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23838" y="228600"/>
            <a:ext cx="260350" cy="5540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541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99878" y="2447365"/>
            <a:ext cx="3657600" cy="367879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7541" y="2070847"/>
            <a:ext cx="3657600" cy="322729"/>
          </a:xfrm>
          <a:prstGeom prst="rect">
            <a:avLst/>
          </a:prstGeom>
          <a:solidFill>
            <a:schemeClr val="accent3"/>
          </a:solidFill>
        </p:spPr>
        <p:txBody>
          <a:bodyPr tIns="0" bIns="0" anchor="ctr">
            <a:noAutofit/>
          </a:bodyPr>
          <a:lstStyle>
            <a:lvl1pPr marL="0" indent="0" algn="ctr"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99878" y="2070847"/>
            <a:ext cx="3657600" cy="32272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tIns="0" bIns="0" anchor="ctr">
            <a:noAutofit/>
          </a:bodyPr>
          <a:lstStyle>
            <a:lvl1pPr marL="0" indent="0" algn="ctr"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9A294-D348-4CEC-BA2D-4AD36704B3C5}" type="datetime1">
              <a:rPr lang="en-US" smtClean="0"/>
              <a:pPr>
                <a:defRPr/>
              </a:pPr>
              <a:t>16-11-18</a:t>
            </a:fld>
            <a:endParaRPr lang="en-US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81253-9427-4FFD-A9C2-FD8C9F80532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23838" y="228600"/>
            <a:ext cx="260350" cy="5540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6" name="Rectangle 5"/>
          <p:cNvSpPr/>
          <p:nvPr/>
        </p:nvSpPr>
        <p:spPr>
          <a:xfrm>
            <a:off x="8166100" y="282575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8517" y="1985963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13" name="Content Placeholder 2"/>
          <p:cNvSpPr>
            <a:spLocks noGrp="1"/>
          </p:cNvSpPr>
          <p:nvPr>
            <p:ph sz="half" idx="14"/>
          </p:nvPr>
        </p:nvSpPr>
        <p:spPr>
          <a:xfrm>
            <a:off x="498517" y="4164965"/>
            <a:ext cx="7569157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028DA-D338-4F1E-81D1-D058AFA589C4}" type="datetime1">
              <a:rPr lang="en-US" smtClean="0"/>
              <a:pPr>
                <a:defRPr/>
              </a:pPr>
              <a:t>16-11-18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CDCA17-B2B0-4C34-89C4-CE9B7ECF658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8166100" y="282575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223838" y="228600"/>
            <a:ext cx="260350" cy="5540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11" name="Content Placeholder 2"/>
          <p:cNvSpPr>
            <a:spLocks noGrp="1"/>
          </p:cNvSpPr>
          <p:nvPr>
            <p:ph sz="half" idx="15"/>
          </p:nvPr>
        </p:nvSpPr>
        <p:spPr>
          <a:xfrm>
            <a:off x="498518" y="1985963"/>
            <a:ext cx="3657600" cy="4140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13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70F4E-4338-4EB0-B534-05C9D746BC42}" type="datetime1">
              <a:rPr lang="en-US" smtClean="0"/>
              <a:pPr>
                <a:defRPr/>
              </a:pPr>
              <a:t>16-11-18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3F9B2F-69C9-4B6F-936C-7DFDD10A42F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100" y="282575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223838" y="228600"/>
            <a:ext cx="260350" cy="5540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12" name="Content Placeholder 2"/>
          <p:cNvSpPr>
            <a:spLocks noGrp="1"/>
          </p:cNvSpPr>
          <p:nvPr>
            <p:ph sz="half" idx="17"/>
          </p:nvPr>
        </p:nvSpPr>
        <p:spPr>
          <a:xfrm>
            <a:off x="502920" y="1985963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14" name="Content Placeholder 2"/>
          <p:cNvSpPr>
            <a:spLocks noGrp="1"/>
          </p:cNvSpPr>
          <p:nvPr>
            <p:ph sz="half" idx="18"/>
          </p:nvPr>
        </p:nvSpPr>
        <p:spPr>
          <a:xfrm>
            <a:off x="502920" y="4164965"/>
            <a:ext cx="3657413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15" name="Content Placeholder 2"/>
          <p:cNvSpPr>
            <a:spLocks noGrp="1"/>
          </p:cNvSpPr>
          <p:nvPr>
            <p:ph sz="half" idx="1"/>
          </p:nvPr>
        </p:nvSpPr>
        <p:spPr>
          <a:xfrm>
            <a:off x="4410075" y="1985963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16" name="Content Placeholder 2"/>
          <p:cNvSpPr>
            <a:spLocks noGrp="1"/>
          </p:cNvSpPr>
          <p:nvPr>
            <p:ph sz="half" idx="16"/>
          </p:nvPr>
        </p:nvSpPr>
        <p:spPr>
          <a:xfrm>
            <a:off x="4410075" y="4169664"/>
            <a:ext cx="3657600" cy="196596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8E18B-E894-41AC-B5D9-EAA33DA8AF6C}" type="datetime1">
              <a:rPr lang="en-US" smtClean="0"/>
              <a:pPr>
                <a:defRPr/>
              </a:pPr>
              <a:t>16-11-18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A2D2D-6F34-46F8-B930-1FDBE97EBCE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8166100" y="282575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223838" y="228600"/>
            <a:ext cx="260350" cy="5540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07DF4F-1CA7-4E1E-86BA-6668A1202AA9}" type="datetime1">
              <a:rPr lang="en-US" smtClean="0"/>
              <a:pPr>
                <a:defRPr/>
              </a:pPr>
              <a:t>16-11-18</a:t>
            </a:fld>
            <a:endParaRPr lang="en-US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D8415-8D6D-4450-9452-E36BAAC313A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66100" y="282575"/>
            <a:ext cx="685800" cy="3016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5CEC-8B4C-46E4-B9C8-C33DF60645A5}" type="datetime1">
              <a:rPr lang="en-US" smtClean="0"/>
              <a:pPr>
                <a:defRPr/>
              </a:pPr>
              <a:t>16-11-18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94B24A-4AA0-4AD7-8A1A-E291D896AE8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2575" y="228600"/>
            <a:ext cx="3451225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425450" y="174625"/>
            <a:ext cx="412750" cy="83185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5" y="2571750"/>
            <a:ext cx="3255264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8775" y="273050"/>
            <a:ext cx="4597399" cy="585311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3" y="3733800"/>
            <a:ext cx="3255264" cy="23923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400" y="6423025"/>
            <a:ext cx="15367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2B47F3-925E-43B2-B4A4-CFFF68E8FE30}" type="datetime1">
              <a:rPr lang="en-US" smtClean="0"/>
              <a:pPr>
                <a:defRPr/>
              </a:pPr>
              <a:t>16-11-18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859213" y="6423025"/>
            <a:ext cx="33162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66100" y="282575"/>
            <a:ext cx="685800" cy="3016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3989388" y="3370263"/>
            <a:ext cx="220662" cy="36988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24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9404" y="3124200"/>
            <a:ext cx="3898272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6" y="228600"/>
            <a:ext cx="3460658" cy="634523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69404" y="3995737"/>
            <a:ext cx="3898272" cy="21478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7391400" y="6423025"/>
            <a:ext cx="15367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838E37-B028-41CF-A248-CE16540605C0}" type="datetime1">
              <a:rPr lang="en-US" smtClean="0"/>
              <a:pPr>
                <a:defRPr/>
              </a:pPr>
              <a:t>16-11-18</a:t>
            </a:fld>
            <a:endParaRPr lang="en-US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191000" y="6423025"/>
            <a:ext cx="300513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260AEB-CC2B-4456-B6E9-BDC4A26F5AA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802438" y="228600"/>
            <a:ext cx="2057400" cy="20383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6" name="Rectangle 5"/>
          <p:cNvSpPr/>
          <p:nvPr/>
        </p:nvSpPr>
        <p:spPr>
          <a:xfrm>
            <a:off x="6802438" y="2378075"/>
            <a:ext cx="2057400" cy="20383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27025" y="4632325"/>
            <a:ext cx="220663" cy="369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24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6505" y="4424082"/>
            <a:ext cx="6191157" cy="83371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28600"/>
            <a:ext cx="6378389" cy="4187952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6505" y="5257799"/>
            <a:ext cx="6191157" cy="8858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E9F98E-215E-42B3-BDBD-D08270EC336E}" type="datetime1">
              <a:rPr lang="en-US" smtClean="0"/>
              <a:pPr>
                <a:defRPr/>
              </a:pPr>
              <a:t>16-11-18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16BC2-AB25-4437-B61D-E50274A1F85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82575" y="228600"/>
            <a:ext cx="6386513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425450" y="174625"/>
            <a:ext cx="412750" cy="83185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8" name="Rectangle 7"/>
          <p:cNvSpPr/>
          <p:nvPr/>
        </p:nvSpPr>
        <p:spPr>
          <a:xfrm>
            <a:off x="6802438" y="228600"/>
            <a:ext cx="2057400" cy="20383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6181611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6179566" cy="23923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6802438" y="2374940"/>
            <a:ext cx="2057400" cy="203911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noProof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6802438" y="4535424"/>
            <a:ext cx="2057400" cy="203911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noProof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5"/>
          </p:nvPr>
        </p:nvSpPr>
        <p:spPr>
          <a:xfrm>
            <a:off x="5211763" y="6235700"/>
            <a:ext cx="1349375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52DEA9DF-6B72-4D0B-8454-E49E3BFC61B9}" type="datetime1">
              <a:rPr lang="en-US" smtClean="0"/>
              <a:pPr>
                <a:defRPr/>
              </a:pPr>
              <a:t>16-11-18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6"/>
          </p:nvPr>
        </p:nvSpPr>
        <p:spPr>
          <a:xfrm>
            <a:off x="381000" y="6235700"/>
            <a:ext cx="4648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55681C-458C-4594-B670-3CAABAB7B3D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82575" y="228600"/>
            <a:ext cx="4235450" cy="6345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425450" y="174625"/>
            <a:ext cx="412750" cy="83185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54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9" name="Rectangle 8"/>
          <p:cNvSpPr/>
          <p:nvPr/>
        </p:nvSpPr>
        <p:spPr>
          <a:xfrm>
            <a:off x="6802438" y="228600"/>
            <a:ext cx="2057400" cy="203835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10" name="Rectangle 9"/>
          <p:cNvSpPr/>
          <p:nvPr/>
        </p:nvSpPr>
        <p:spPr>
          <a:xfrm>
            <a:off x="4624388" y="4535488"/>
            <a:ext cx="2057400" cy="203835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554" y="2571750"/>
            <a:ext cx="4016633" cy="1162050"/>
          </a:xfrm>
        </p:spPr>
        <p:txBody>
          <a:bodyPr anchor="b">
            <a:normAutofit/>
          </a:bodyPr>
          <a:lstStyle>
            <a:lvl1pPr algn="l">
              <a:defRPr sz="2600" b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94" y="3733800"/>
            <a:ext cx="4015304" cy="23923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4624388" y="228600"/>
            <a:ext cx="2057400" cy="203911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noProof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4624388" y="2381663"/>
            <a:ext cx="2057400" cy="203911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noProof="0"/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5"/>
          </p:nvPr>
        </p:nvSpPr>
        <p:spPr>
          <a:xfrm>
            <a:off x="6803136" y="2381662"/>
            <a:ext cx="2057400" cy="418795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noProof="0"/>
          </a:p>
        </p:txBody>
      </p:sp>
      <p:sp>
        <p:nvSpPr>
          <p:cNvPr id="11" name="Date Placeholder 4"/>
          <p:cNvSpPr>
            <a:spLocks noGrp="1"/>
          </p:cNvSpPr>
          <p:nvPr>
            <p:ph type="dt" sz="half" idx="16"/>
          </p:nvPr>
        </p:nvSpPr>
        <p:spPr>
          <a:xfrm>
            <a:off x="3048000" y="6235700"/>
            <a:ext cx="1347788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5602F143-4305-45C1-AF21-BF370D982FFF}" type="datetime1">
              <a:rPr lang="en-US" smtClean="0"/>
              <a:pPr>
                <a:defRPr/>
              </a:pPr>
              <a:t>16-11-18</a:t>
            </a:fld>
            <a:endParaRPr lang="en-US"/>
          </a:p>
        </p:txBody>
      </p:sp>
      <p:sp>
        <p:nvSpPr>
          <p:cNvPr id="15" name="Footer Placeholder 5"/>
          <p:cNvSpPr>
            <a:spLocks noGrp="1"/>
          </p:cNvSpPr>
          <p:nvPr>
            <p:ph type="ftr" sz="quarter" idx="17"/>
          </p:nvPr>
        </p:nvSpPr>
        <p:spPr>
          <a:xfrm>
            <a:off x="381000" y="6235700"/>
            <a:ext cx="25908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EF059-4DA2-4F28-A7F5-F45FD64D10B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s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166100" y="282575"/>
            <a:ext cx="685800" cy="3016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4749800" y="3370263"/>
            <a:ext cx="220663" cy="36988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24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3124200"/>
            <a:ext cx="3108960" cy="871538"/>
          </a:xfrm>
        </p:spPr>
        <p:txBody>
          <a:bodyPr anchor="b">
            <a:normAutofit/>
          </a:bodyPr>
          <a:lstStyle>
            <a:lvl1pPr algn="l">
              <a:defRPr sz="2600" b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77905" y="2365248"/>
            <a:ext cx="4240119" cy="4187952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3995737"/>
            <a:ext cx="3108960" cy="21478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/>
          </p:nvPr>
        </p:nvSpPr>
        <p:spPr>
          <a:xfrm>
            <a:off x="277905" y="228600"/>
            <a:ext cx="2057400" cy="203911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noProof="0"/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4"/>
          </p:nvPr>
        </p:nvSpPr>
        <p:spPr>
          <a:xfrm>
            <a:off x="2460625" y="228600"/>
            <a:ext cx="2057400" cy="2039112"/>
          </a:xfrm>
        </p:spPr>
        <p:txBody>
          <a:bodyPr rtlCol="0">
            <a:normAutofit/>
          </a:bodyPr>
          <a:lstStyle>
            <a:lvl1pPr>
              <a:buNone/>
              <a:defRPr/>
            </a:lvl1pPr>
          </a:lstStyle>
          <a:p>
            <a:pPr lvl="0"/>
            <a:r>
              <a:rPr lang="en-US" noProof="0" smtClean="0"/>
              <a:t>Click icon to add picture</a:t>
            </a:r>
            <a:endParaRPr noProof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5"/>
          </p:nvPr>
        </p:nvSpPr>
        <p:spPr>
          <a:xfrm>
            <a:off x="7391400" y="6423025"/>
            <a:ext cx="15367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811F60-86F0-48D3-B2DF-59C20DA1E36C}" type="datetime1">
              <a:rPr lang="en-US" smtClean="0"/>
              <a:pPr>
                <a:defRPr/>
              </a:pPr>
              <a:t>16-11-18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6"/>
          </p:nvPr>
        </p:nvSpPr>
        <p:spPr>
          <a:xfrm>
            <a:off x="4191000" y="6423025"/>
            <a:ext cx="300513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AD67B-14B7-4454-A132-1B3F84B99D5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66100" y="282575"/>
            <a:ext cx="685800" cy="1600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223838" y="228600"/>
            <a:ext cx="260350" cy="55403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6D77DD-9D0A-4E27-9C4F-F990B2DC3269}" type="datetime1">
              <a:rPr lang="en-US" smtClean="0"/>
              <a:pPr>
                <a:defRPr/>
              </a:pPr>
              <a:t>16-11-18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8733D-7B76-4BDB-A86F-B4B4719CBAA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66100" y="282575"/>
            <a:ext cx="685800" cy="30162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/>
          </a:p>
        </p:txBody>
      </p:sp>
      <p:sp>
        <p:nvSpPr>
          <p:cNvPr id="5" name="TextBox 4"/>
          <p:cNvSpPr txBox="1"/>
          <p:nvPr/>
        </p:nvSpPr>
        <p:spPr>
          <a:xfrm rot="16200000">
            <a:off x="8593932" y="561181"/>
            <a:ext cx="260350" cy="55403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sz="3600" b="1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cs typeface="+mn-cs"/>
              </a:rPr>
              <a:t>+</a:t>
            </a: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95772" y="954742"/>
            <a:ext cx="681318" cy="51714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58756"/>
            <a:ext cx="6858000" cy="518486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066C4-8CB8-4CF2-978C-D00FC5E4FBAF}" type="datetime1">
              <a:rPr lang="en-US" smtClean="0"/>
              <a:pPr>
                <a:defRPr/>
              </a:pPr>
              <a:t>16-11-18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DC38F-6A14-4040-BF5A-AA19CAB502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8475" y="484188"/>
            <a:ext cx="7556500" cy="1116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8475" y="1981200"/>
            <a:ext cx="7556500" cy="414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794500" y="642302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70298F0-A4DE-457A-B812-DC00CB672ADE}" type="datetime1">
              <a:rPr lang="en-US" smtClean="0"/>
              <a:pPr>
                <a:defRPr/>
              </a:pPr>
              <a:t>16-11-18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1613" y="6423025"/>
            <a:ext cx="61229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305800" y="242888"/>
            <a:ext cx="5540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A36A54C-7CFE-4117-8A24-9955E4FBD27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51" r:id="rId1"/>
    <p:sldLayoutId id="2147484152" r:id="rId2"/>
    <p:sldLayoutId id="2147484153" r:id="rId3"/>
    <p:sldLayoutId id="2147484154" r:id="rId4"/>
    <p:sldLayoutId id="2147484155" r:id="rId5"/>
    <p:sldLayoutId id="2147484156" r:id="rId6"/>
    <p:sldLayoutId id="2147484157" r:id="rId7"/>
    <p:sldLayoutId id="2147484158" r:id="rId8"/>
    <p:sldLayoutId id="2147484159" r:id="rId9"/>
    <p:sldLayoutId id="2147484160" r:id="rId10"/>
    <p:sldLayoutId id="2147484161" r:id="rId11"/>
    <p:sldLayoutId id="2147484162" r:id="rId12"/>
    <p:sldLayoutId id="2147484163" r:id="rId13"/>
    <p:sldLayoutId id="2147484164" r:id="rId14"/>
    <p:sldLayoutId id="2147484165" r:id="rId15"/>
    <p:sldLayoutId id="2147484166" r:id="rId16"/>
    <p:sldLayoutId id="2147484167" r:id="rId17"/>
    <p:sldLayoutId id="2147484168" r:id="rId18"/>
    <p:sldLayoutId id="2147484169" r:id="rId19"/>
    <p:sldLayoutId id="2147484170" r:id="rId20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Rockwell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Rockwell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Rockwell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Rockwell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Rockwell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Rockwell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Rockwell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Rockwell" pitchFamily="18" charset="0"/>
        </a:defRPr>
      </a:lvl9pPr>
    </p:titleStyle>
    <p:bodyStyle>
      <a:lvl1pPr marL="228600" indent="-228600" algn="l" rtl="0" eaLnBrk="1" fontAlgn="base" hangingPunct="1">
        <a:spcBef>
          <a:spcPts val="2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000" kern="1200">
          <a:solidFill>
            <a:srgbClr val="595959"/>
          </a:solidFill>
          <a:latin typeface="+mn-lt"/>
          <a:ea typeface="+mn-ea"/>
          <a:cs typeface="+mn-cs"/>
        </a:defRPr>
      </a:lvl1pPr>
      <a:lvl2pPr marL="457200" indent="-228600" algn="l" rtl="0" eaLnBrk="1" fontAlgn="base" hangingPunct="1">
        <a:spcBef>
          <a:spcPts val="600"/>
        </a:spcBef>
        <a:spcAft>
          <a:spcPct val="0"/>
        </a:spcAft>
        <a:buClr>
          <a:srgbClr val="B870B8"/>
        </a:buClr>
        <a:buSzPct val="75000"/>
        <a:buFont typeface="Wingdings" pitchFamily="2" charset="2"/>
        <a:buChar char="n"/>
        <a:defRPr kern="1200">
          <a:solidFill>
            <a:srgbClr val="595959"/>
          </a:solidFill>
          <a:latin typeface="+mn-lt"/>
          <a:ea typeface="+mn-ea"/>
          <a:cs typeface="+mn-cs"/>
        </a:defRPr>
      </a:lvl2pPr>
      <a:lvl3pPr marL="685800" indent="-228600" algn="l" rtl="0" eaLnBrk="1" fontAlgn="base" hangingPunct="1">
        <a:spcBef>
          <a:spcPts val="6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ern="1200">
          <a:solidFill>
            <a:srgbClr val="595959"/>
          </a:solidFill>
          <a:latin typeface="+mn-lt"/>
          <a:ea typeface="+mn-ea"/>
          <a:cs typeface="+mn-cs"/>
        </a:defRPr>
      </a:lvl3pPr>
      <a:lvl4pPr marL="914400" indent="-228600" algn="l" rtl="0" eaLnBrk="1" fontAlgn="base" hangingPunct="1">
        <a:spcBef>
          <a:spcPts val="600"/>
        </a:spcBef>
        <a:spcAft>
          <a:spcPct val="0"/>
        </a:spcAft>
        <a:buClr>
          <a:srgbClr val="B870B8"/>
        </a:buClr>
        <a:buSzPct val="75000"/>
        <a:buFont typeface="Wingdings" pitchFamily="2" charset="2"/>
        <a:buChar char="n"/>
        <a:defRPr kern="1200">
          <a:solidFill>
            <a:srgbClr val="595959"/>
          </a:solidFill>
          <a:latin typeface="+mn-lt"/>
          <a:ea typeface="+mn-ea"/>
          <a:cs typeface="+mn-cs"/>
        </a:defRPr>
      </a:lvl4pPr>
      <a:lvl5pPr marL="1143000" indent="-228600" algn="l" rtl="0" eaLnBrk="1" fontAlgn="base" hangingPunct="1">
        <a:spcBef>
          <a:spcPts val="6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ern="1200">
          <a:solidFill>
            <a:srgbClr val="595959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4" Type="http://schemas.openxmlformats.org/officeDocument/2006/relationships/image" Target="../media/image2.png"/><Relationship Id="rId5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NsndhCQ5hRY" TargetMode="External"/><Relationship Id="rId4" Type="http://schemas.openxmlformats.org/officeDocument/2006/relationships/image" Target="../media/image1.jpeg"/><Relationship Id="rId5" Type="http://schemas.openxmlformats.org/officeDocument/2006/relationships/image" Target="../media/image2.png"/><Relationship Id="rId6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3" name="Picture 5" descr="iStock_000007227652XSmal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50100" y="685800"/>
            <a:ext cx="142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35550" y="2667000"/>
            <a:ext cx="1143000" cy="151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6" name="Picture 8" descr="A+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8200" y="685800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6660232" y="5805264"/>
            <a:ext cx="2173350" cy="749300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3600" dirty="0" smtClean="0"/>
              <a:t>Week 10</a:t>
            </a:r>
            <a:endParaRPr lang="en-US" sz="3600" dirty="0"/>
          </a:p>
        </p:txBody>
      </p:sp>
      <p:sp>
        <p:nvSpPr>
          <p:cNvPr id="12" name="Title 1"/>
          <p:cNvSpPr>
            <a:spLocks noGrp="1"/>
          </p:cNvSpPr>
          <p:nvPr/>
        </p:nvSpPr>
        <p:spPr bwMode="auto">
          <a:xfrm>
            <a:off x="838200" y="4799806"/>
            <a:ext cx="7982272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Rockwell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Rockwell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Rockwell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Rockwell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Rockwell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Rockwell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Rockwell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accent1"/>
                </a:solidFill>
                <a:latin typeface="Rockwell" pitchFamily="18" charset="0"/>
              </a:defRPr>
            </a:lvl9pPr>
          </a:lstStyle>
          <a:p>
            <a:pPr algn="r" eaLnBrk="1" fontAlgn="auto" hangingPunct="1">
              <a:spcAft>
                <a:spcPts val="0"/>
              </a:spcAft>
              <a:defRPr/>
            </a:pPr>
            <a:r>
              <a:rPr lang="en-US" dirty="0" smtClean="0"/>
              <a:t>Achieving Success in Changing Environments – 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en-US" dirty="0" smtClean="0"/>
              <a:t>Teams, Teamwork and Decision Making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n-US" sz="5000"/>
              <a:t>“The price of greatness is responsibility.”</a:t>
            </a:r>
          </a:p>
          <a:p>
            <a:pPr algn="ctr">
              <a:lnSpc>
                <a:spcPct val="90000"/>
              </a:lnSpc>
              <a:buFontTx/>
              <a:buNone/>
            </a:pPr>
            <a:r>
              <a:rPr lang="en-US" sz="4600"/>
              <a:t>Sir Winston Churchill</a:t>
            </a:r>
          </a:p>
        </p:txBody>
      </p:sp>
      <p:sp>
        <p:nvSpPr>
          <p:cNvPr id="4098" name="Slide Number Placeholder 3"/>
          <p:cNvSpPr>
            <a:spLocks noGrp="1"/>
          </p:cNvSpPr>
          <p:nvPr>
            <p:ph type="sldNum" sz="quarter" idx="12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D481F979-59F2-4348-A60C-347A1FA09798}" type="slidenum">
              <a:rPr lang="en-US" sz="1400"/>
              <a:pPr algn="r" eaLnBrk="1" hangingPunct="1"/>
              <a:t>2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27625375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9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9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9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9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6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3"/>
          <p:cNvSpPr>
            <a:spLocks noGrp="1" noChangeArrowheads="1"/>
          </p:cNvSpPr>
          <p:nvPr>
            <p:ph idx="1"/>
          </p:nvPr>
        </p:nvSpPr>
        <p:spPr>
          <a:xfrm>
            <a:off x="687908" y="1372269"/>
            <a:ext cx="7556500" cy="4144963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r>
              <a:rPr lang="en-US" sz="5000" dirty="0" smtClean="0"/>
              <a:t>“Leaders don’t force people to follow. They invite them on a journey”</a:t>
            </a:r>
            <a:endParaRPr lang="en-US" sz="5000" dirty="0"/>
          </a:p>
          <a:p>
            <a:pPr algn="ctr">
              <a:lnSpc>
                <a:spcPct val="90000"/>
              </a:lnSpc>
              <a:buFontTx/>
              <a:buNone/>
            </a:pPr>
            <a:r>
              <a:rPr lang="en-US" sz="4600" i="1" dirty="0" smtClean="0"/>
              <a:t>Charles S. Lauer</a:t>
            </a:r>
            <a:endParaRPr lang="en-US" sz="4600" i="1" dirty="0"/>
          </a:p>
        </p:txBody>
      </p:sp>
      <p:sp>
        <p:nvSpPr>
          <p:cNvPr id="4098" name="Slide Number Placeholder 3"/>
          <p:cNvSpPr>
            <a:spLocks noGrp="1"/>
          </p:cNvSpPr>
          <p:nvPr>
            <p:ph type="sldNum" sz="quarter" idx="12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D481F979-59F2-4348-A60C-347A1FA09798}" type="slidenum">
              <a:rPr lang="en-US" sz="1400"/>
              <a:pPr algn="r" eaLnBrk="1" hangingPunct="1"/>
              <a:t>3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2290630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9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95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9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950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06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latin typeface="Arial" pitchFamily="34" charset="0"/>
                <a:cs typeface="Arial" pitchFamily="34" charset="0"/>
              </a:rPr>
              <a:t>Today’s Agenda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eaLnBrk="1" hangingPunct="1">
              <a:spcBef>
                <a:spcPts val="1200"/>
              </a:spcBef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Motivation</a:t>
            </a:r>
          </a:p>
          <a:p>
            <a:pPr marL="457200" indent="-457200" eaLnBrk="1" hangingPunct="1">
              <a:spcBef>
                <a:spcPts val="1200"/>
              </a:spcBef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Types of teams</a:t>
            </a:r>
          </a:p>
          <a:p>
            <a:pPr marL="457200" indent="-457200" eaLnBrk="1" hangingPunct="1">
              <a:spcBef>
                <a:spcPts val="1200"/>
              </a:spcBef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Teamwork and group interaction</a:t>
            </a:r>
          </a:p>
          <a:p>
            <a:pPr marL="457200" indent="-457200" eaLnBrk="1" hangingPunct="1">
              <a:spcBef>
                <a:spcPts val="1200"/>
              </a:spcBef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Decision making models</a:t>
            </a:r>
          </a:p>
          <a:p>
            <a:pPr marL="457200" indent="-457200" eaLnBrk="1" hangingPunct="1">
              <a:spcBef>
                <a:spcPts val="1200"/>
              </a:spcBef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A fun video to check out (if there is time)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76C524-39B5-4217-8075-A3DCBDE9B6B2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260648"/>
            <a:ext cx="7556500" cy="568548"/>
          </a:xfrm>
        </p:spPr>
        <p:txBody>
          <a:bodyPr wrap="square" tIns="45720" bIns="45720" anchor="t"/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Motivation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48" name="Rectangle 3"/>
          <p:cNvSpPr>
            <a:spLocks noGrp="1" noChangeArrowheads="1"/>
          </p:cNvSpPr>
          <p:nvPr>
            <p:ph idx="1"/>
          </p:nvPr>
        </p:nvSpPr>
        <p:spPr>
          <a:xfrm>
            <a:off x="831924" y="1412776"/>
            <a:ext cx="7556500" cy="4472136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Motivation:</a:t>
            </a:r>
          </a:p>
          <a:p>
            <a:pPr lvl="2">
              <a:spcAft>
                <a:spcPts val="600"/>
              </a:spcAft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Its an 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internal drive that causes people to behave in a certain way to meet a need</a:t>
            </a:r>
          </a:p>
          <a:p>
            <a:pPr lvl="2">
              <a:spcAft>
                <a:spcPts val="600"/>
              </a:spcAft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Motivation comes from within</a:t>
            </a:r>
          </a:p>
          <a:p>
            <a:pPr lvl="2">
              <a:spcAft>
                <a:spcPts val="600"/>
              </a:spcAft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There are several factors that contribute to motivation (not just monetary)</a:t>
            </a:r>
          </a:p>
        </p:txBody>
      </p:sp>
      <p:sp>
        <p:nvSpPr>
          <p:cNvPr id="6146" name="Slide Number Placeholder 3"/>
          <p:cNvSpPr>
            <a:spLocks noGrp="1"/>
          </p:cNvSpPr>
          <p:nvPr>
            <p:ph type="sldNum" sz="quarter" idx="12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259EA0CE-8A3F-4DE7-83E3-5EDF522742E2}" type="slidenum">
              <a:rPr lang="en-US" sz="1400"/>
              <a:pPr algn="r" eaLnBrk="1" hangingPunct="1"/>
              <a:t>5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37087925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3"/>
          <p:cNvSpPr>
            <a:spLocks noGrp="1"/>
          </p:cNvSpPr>
          <p:nvPr>
            <p:ph type="sldNum" sz="quarter" idx="12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0760AE35-B3CD-4404-ABB7-B49C3BC0423B}" type="slidenum">
              <a:rPr lang="en-US" sz="1400"/>
              <a:pPr algn="r" eaLnBrk="1" hangingPunct="1"/>
              <a:t>6</a:t>
            </a:fld>
            <a:endParaRPr lang="en-US" sz="1400"/>
          </a:p>
        </p:txBody>
      </p:sp>
      <p:grpSp>
        <p:nvGrpSpPr>
          <p:cNvPr id="8195" name="Group 16"/>
          <p:cNvGrpSpPr>
            <a:grpSpLocks/>
          </p:cNvGrpSpPr>
          <p:nvPr/>
        </p:nvGrpSpPr>
        <p:grpSpPr bwMode="auto">
          <a:xfrm>
            <a:off x="990600" y="260648"/>
            <a:ext cx="7162800" cy="6151563"/>
            <a:chOff x="672" y="288"/>
            <a:chExt cx="4512" cy="3731"/>
          </a:xfrm>
        </p:grpSpPr>
        <p:sp>
          <p:nvSpPr>
            <p:cNvPr id="8197" name="AutoShape 5"/>
            <p:cNvSpPr>
              <a:spLocks noChangeAspect="1" noChangeArrowheads="1"/>
            </p:cNvSpPr>
            <p:nvPr/>
          </p:nvSpPr>
          <p:spPr bwMode="auto">
            <a:xfrm>
              <a:off x="672" y="288"/>
              <a:ext cx="4512" cy="37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 sz="1800">
                <a:cs typeface="Arial" charset="0"/>
              </a:endParaRPr>
            </a:p>
          </p:txBody>
        </p:sp>
        <p:grpSp>
          <p:nvGrpSpPr>
            <p:cNvPr id="8198" name="Group 6"/>
            <p:cNvGrpSpPr>
              <a:grpSpLocks/>
            </p:cNvGrpSpPr>
            <p:nvPr/>
          </p:nvGrpSpPr>
          <p:grpSpPr bwMode="auto">
            <a:xfrm>
              <a:off x="672" y="375"/>
              <a:ext cx="4283" cy="3274"/>
              <a:chOff x="3028" y="6033"/>
              <a:chExt cx="8236" cy="6336"/>
            </a:xfrm>
          </p:grpSpPr>
          <p:sp>
            <p:nvSpPr>
              <p:cNvPr id="8199" name="Rectangle 7"/>
              <p:cNvSpPr>
                <a:spLocks noChangeArrowheads="1"/>
              </p:cNvSpPr>
              <p:nvPr/>
            </p:nvSpPr>
            <p:spPr bwMode="auto">
              <a:xfrm>
                <a:off x="3028" y="6033"/>
                <a:ext cx="8236" cy="10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75895" tIns="37948" rIns="75895" bIns="37948" anchor="ctr"/>
              <a:lstStyle/>
              <a:p>
                <a:r>
                  <a:rPr lang="en-US" sz="3800" b="1" dirty="0" smtClean="0">
                    <a:solidFill>
                      <a:schemeClr val="tx2"/>
                    </a:solidFill>
                    <a:cs typeface="Arial" charset="0"/>
                  </a:rPr>
                  <a:t>Motivation:</a:t>
                </a:r>
                <a:endParaRPr lang="en-US" sz="3800" b="1" dirty="0">
                  <a:solidFill>
                    <a:schemeClr val="tx2"/>
                  </a:solidFill>
                  <a:cs typeface="Arial" charset="0"/>
                </a:endParaRPr>
              </a:p>
              <a:p>
                <a:r>
                  <a:rPr lang="en-US" sz="3800" b="1" dirty="0" smtClean="0">
                    <a:solidFill>
                      <a:schemeClr val="tx2"/>
                    </a:solidFill>
                    <a:cs typeface="Arial" charset="0"/>
                  </a:rPr>
                  <a:t>Drivers </a:t>
                </a:r>
                <a:r>
                  <a:rPr lang="en-US" sz="3800" b="1" dirty="0">
                    <a:solidFill>
                      <a:schemeClr val="tx2"/>
                    </a:solidFill>
                    <a:cs typeface="Arial" charset="0"/>
                  </a:rPr>
                  <a:t>in the Workplace</a:t>
                </a:r>
                <a:endParaRPr lang="en-US" sz="3600" b="1" dirty="0">
                  <a:cs typeface="Arial" charset="0"/>
                </a:endParaRPr>
              </a:p>
            </p:txBody>
          </p:sp>
          <p:sp>
            <p:nvSpPr>
              <p:cNvPr id="8200" name="AutoShape 8"/>
              <p:cNvSpPr>
                <a:spLocks noChangeArrowheads="1"/>
              </p:cNvSpPr>
              <p:nvPr/>
            </p:nvSpPr>
            <p:spPr bwMode="auto">
              <a:xfrm>
                <a:off x="3635" y="7537"/>
                <a:ext cx="6923" cy="4832"/>
              </a:xfrm>
              <a:prstGeom prst="triangle">
                <a:avLst>
                  <a:gd name="adj" fmla="val 50000"/>
                </a:avLst>
              </a:prstGeom>
              <a:solidFill>
                <a:srgbClr val="009999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n-US" sz="1800">
                  <a:cs typeface="Arial" charset="0"/>
                </a:endParaRPr>
              </a:p>
            </p:txBody>
          </p:sp>
          <p:sp>
            <p:nvSpPr>
              <p:cNvPr id="8201" name="Text Box 9"/>
              <p:cNvSpPr txBox="1">
                <a:spLocks noChangeArrowheads="1"/>
              </p:cNvSpPr>
              <p:nvPr/>
            </p:nvSpPr>
            <p:spPr bwMode="auto">
              <a:xfrm>
                <a:off x="3174" y="11536"/>
                <a:ext cx="8030" cy="44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75895" tIns="37948" rIns="75895" bIns="37948"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2000" b="1">
                    <a:solidFill>
                      <a:srgbClr val="FF00FF"/>
                    </a:solidFill>
                    <a:cs typeface="Arial" charset="0"/>
                  </a:rPr>
                  <a:t>Physiological</a:t>
                </a:r>
                <a:r>
                  <a:rPr lang="en-US" sz="2000" b="1">
                    <a:solidFill>
                      <a:srgbClr val="000000"/>
                    </a:solidFill>
                    <a:cs typeface="Arial" charset="0"/>
                  </a:rPr>
                  <a:t>—Basic Wages</a:t>
                </a:r>
              </a:p>
            </p:txBody>
          </p:sp>
          <p:sp>
            <p:nvSpPr>
              <p:cNvPr id="8202" name="Text Box 10"/>
              <p:cNvSpPr txBox="1">
                <a:spLocks noChangeArrowheads="1"/>
              </p:cNvSpPr>
              <p:nvPr/>
            </p:nvSpPr>
            <p:spPr bwMode="auto">
              <a:xfrm>
                <a:off x="4095" y="10698"/>
                <a:ext cx="6373" cy="44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75895" tIns="37948" rIns="75895" bIns="37948"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2000" b="1">
                    <a:solidFill>
                      <a:srgbClr val="FF00FF"/>
                    </a:solidFill>
                    <a:cs typeface="Arial" charset="0"/>
                  </a:rPr>
                  <a:t>Safety</a:t>
                </a:r>
                <a:r>
                  <a:rPr lang="en-US" sz="2000" b="1">
                    <a:solidFill>
                      <a:srgbClr val="000000"/>
                    </a:solidFill>
                    <a:cs typeface="Arial" charset="0"/>
                  </a:rPr>
                  <a:t>—Job Security/Environment </a:t>
                </a:r>
              </a:p>
            </p:txBody>
          </p:sp>
          <p:sp>
            <p:nvSpPr>
              <p:cNvPr id="8203" name="Text Box 11"/>
              <p:cNvSpPr txBox="1">
                <a:spLocks noChangeArrowheads="1"/>
              </p:cNvSpPr>
              <p:nvPr/>
            </p:nvSpPr>
            <p:spPr bwMode="auto">
              <a:xfrm>
                <a:off x="4836" y="9861"/>
                <a:ext cx="4430" cy="448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75895" tIns="37948" rIns="75895" bIns="37948"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2000" b="1">
                    <a:solidFill>
                      <a:srgbClr val="FF00FF"/>
                    </a:solidFill>
                    <a:cs typeface="Arial" charset="0"/>
                  </a:rPr>
                  <a:t>Social</a:t>
                </a:r>
                <a:r>
                  <a:rPr lang="en-US" sz="2000" b="1">
                    <a:solidFill>
                      <a:srgbClr val="000000"/>
                    </a:solidFill>
                    <a:cs typeface="Arial" charset="0"/>
                  </a:rPr>
                  <a:t>—Informal Groups</a:t>
                </a:r>
              </a:p>
            </p:txBody>
          </p:sp>
          <p:sp>
            <p:nvSpPr>
              <p:cNvPr id="8204" name="Text Box 12"/>
              <p:cNvSpPr txBox="1">
                <a:spLocks noChangeArrowheads="1"/>
              </p:cNvSpPr>
              <p:nvPr/>
            </p:nvSpPr>
            <p:spPr bwMode="auto">
              <a:xfrm>
                <a:off x="4557" y="8932"/>
                <a:ext cx="5355" cy="44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75895" tIns="37948" rIns="75895" bIns="37948"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2000" b="1">
                    <a:solidFill>
                      <a:srgbClr val="FF00FF"/>
                    </a:solidFill>
                    <a:cs typeface="Arial" charset="0"/>
                  </a:rPr>
                  <a:t>Esteem</a:t>
                </a:r>
                <a:r>
                  <a:rPr lang="en-US" sz="2000" b="1">
                    <a:solidFill>
                      <a:srgbClr val="000000"/>
                    </a:solidFill>
                    <a:cs typeface="Arial" charset="0"/>
                  </a:rPr>
                  <a:t>—Recognition/Respect</a:t>
                </a:r>
                <a:endParaRPr lang="en-US" sz="1800">
                  <a:cs typeface="Arial" charset="0"/>
                </a:endParaRPr>
              </a:p>
            </p:txBody>
          </p:sp>
          <p:sp>
            <p:nvSpPr>
              <p:cNvPr id="8205" name="Text Box 13"/>
              <p:cNvSpPr txBox="1">
                <a:spLocks noChangeArrowheads="1"/>
              </p:cNvSpPr>
              <p:nvPr/>
            </p:nvSpPr>
            <p:spPr bwMode="auto">
              <a:xfrm>
                <a:off x="4282" y="7725"/>
                <a:ext cx="6186" cy="45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75895" tIns="37948" rIns="75895" bIns="37948">
                <a:spAutoFit/>
              </a:bodyPr>
              <a:lstStyle>
                <a:lvl1pPr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 sz="2800"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algn="ctr" eaLnBrk="1" hangingPunct="1"/>
                <a:r>
                  <a:rPr lang="en-US" sz="2000" b="1">
                    <a:solidFill>
                      <a:srgbClr val="FF00FF"/>
                    </a:solidFill>
                    <a:cs typeface="Arial" charset="0"/>
                  </a:rPr>
                  <a:t>Self-actualization</a:t>
                </a:r>
                <a:r>
                  <a:rPr lang="en-US" sz="2000" b="1">
                    <a:solidFill>
                      <a:srgbClr val="000000"/>
                    </a:solidFill>
                    <a:cs typeface="Arial" charset="0"/>
                  </a:rPr>
                  <a:t>—Expand Skills</a:t>
                </a:r>
              </a:p>
            </p:txBody>
          </p:sp>
        </p:grpSp>
      </p:grpSp>
      <p:sp>
        <p:nvSpPr>
          <p:cNvPr id="8196" name="TextBox 1"/>
          <p:cNvSpPr txBox="1">
            <a:spLocks noChangeArrowheads="1"/>
          </p:cNvSpPr>
          <p:nvPr/>
        </p:nvSpPr>
        <p:spPr bwMode="auto">
          <a:xfrm>
            <a:off x="7924800" y="6019800"/>
            <a:ext cx="8382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800"/>
              <a:t>Figure 11-1</a:t>
            </a:r>
          </a:p>
        </p:txBody>
      </p:sp>
    </p:spTree>
    <p:extLst>
      <p:ext uri="{BB962C8B-B14F-4D97-AF65-F5344CB8AC3E}">
        <p14:creationId xmlns:p14="http://schemas.microsoft.com/office/powerpoint/2010/main" val="27191551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>
          <a:xfrm>
            <a:off x="543892" y="260648"/>
            <a:ext cx="7556500" cy="712564"/>
          </a:xfrm>
        </p:spPr>
        <p:txBody>
          <a:bodyPr wrap="square" tIns="45720" bIns="45720" anchor="t"/>
          <a:lstStyle/>
          <a:p>
            <a:r>
              <a:rPr lang="en-US" sz="3200" b="1" dirty="0" smtClean="0">
                <a:latin typeface="Arial" pitchFamily="34" charset="0"/>
                <a:cs typeface="Arial" pitchFamily="34" charset="0"/>
              </a:rPr>
              <a:t>Motivation: McClelland’s Theories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244" name="Rectangle 3"/>
          <p:cNvSpPr>
            <a:spLocks noGrp="1" noChangeArrowheads="1"/>
          </p:cNvSpPr>
          <p:nvPr>
            <p:ph idx="1"/>
          </p:nvPr>
        </p:nvSpPr>
        <p:spPr>
          <a:xfrm>
            <a:off x="1187624" y="1261120"/>
            <a:ext cx="6665813" cy="4688160"/>
          </a:xfrm>
        </p:spPr>
        <p:txBody>
          <a:bodyPr/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McClelland’s Theory of Needs</a:t>
            </a:r>
          </a:p>
          <a:p>
            <a:pPr lvl="1">
              <a:spcBef>
                <a:spcPts val="1200"/>
              </a:spcBef>
              <a:spcAft>
                <a:spcPts val="1200"/>
              </a:spcAft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Achievement</a:t>
            </a:r>
          </a:p>
          <a:p>
            <a:pPr lvl="1">
              <a:spcBef>
                <a:spcPts val="1200"/>
              </a:spcBef>
              <a:spcAft>
                <a:spcPts val="1200"/>
              </a:spcAft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Power</a:t>
            </a:r>
          </a:p>
          <a:p>
            <a:pPr lvl="1">
              <a:spcBef>
                <a:spcPts val="1200"/>
              </a:spcBef>
              <a:spcAft>
                <a:spcPts val="1200"/>
              </a:spcAft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Affiliation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Victor Vroom’s Expectancy Theory</a:t>
            </a:r>
          </a:p>
          <a:p>
            <a:pPr lvl="1">
              <a:spcBef>
                <a:spcPts val="1200"/>
              </a:spcBef>
              <a:spcAft>
                <a:spcPts val="1200"/>
              </a:spcAft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Behavior 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is based 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on outcome</a:t>
            </a:r>
          </a:p>
        </p:txBody>
      </p:sp>
      <p:sp>
        <p:nvSpPr>
          <p:cNvPr id="9218" name="Slide Number Placeholder 3"/>
          <p:cNvSpPr>
            <a:spLocks noGrp="1"/>
          </p:cNvSpPr>
          <p:nvPr>
            <p:ph type="sldNum" sz="quarter" idx="12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5125078D-3CB3-4F4A-A1B5-CF07FCD8125F}" type="slidenum">
              <a:rPr lang="en-US" sz="1400"/>
              <a:pPr algn="r" eaLnBrk="1" hangingPunct="1"/>
              <a:t>7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41041140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543892" y="188640"/>
            <a:ext cx="7556500" cy="712564"/>
          </a:xfrm>
        </p:spPr>
        <p:txBody>
          <a:bodyPr wrap="square" tIns="45720" bIns="45720" anchor="t"/>
          <a:lstStyle/>
          <a:p>
            <a:r>
              <a:rPr lang="en-US" b="1" dirty="0" smtClean="0">
                <a:latin typeface="Arial" pitchFamily="34" charset="0"/>
                <a:cs typeface="Arial" pitchFamily="34" charset="0"/>
              </a:rPr>
              <a:t>Motivation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268" name="Rectangle 3"/>
          <p:cNvSpPr>
            <a:spLocks noGrp="1" noChangeArrowheads="1"/>
          </p:cNvSpPr>
          <p:nvPr>
            <p:ph idx="1"/>
          </p:nvPr>
        </p:nvSpPr>
        <p:spPr>
          <a:xfrm>
            <a:off x="831924" y="1333128"/>
            <a:ext cx="7556500" cy="4688160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Who can motivate you</a:t>
            </a:r>
          </a:p>
          <a:p>
            <a:pPr lvl="1">
              <a:spcAft>
                <a:spcPts val="600"/>
              </a:spcAft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A facilitator can provide you the tools but</a:t>
            </a:r>
          </a:p>
          <a:p>
            <a:pPr lvl="1">
              <a:spcAft>
                <a:spcPts val="600"/>
              </a:spcAft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Only you can motivate 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you</a:t>
            </a:r>
            <a:endParaRPr lang="en-US" sz="3000" dirty="0">
              <a:latin typeface="Arial" pitchFamily="34" charset="0"/>
              <a:cs typeface="Arial" pitchFamily="34" charset="0"/>
            </a:endParaRPr>
          </a:p>
          <a:p>
            <a:pPr lvl="1">
              <a:spcAft>
                <a:spcPts val="600"/>
              </a:spcAft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Others can only provide a motivating environment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When having an nonproductive day</a:t>
            </a:r>
          </a:p>
          <a:p>
            <a:pPr lvl="1">
              <a:spcAft>
                <a:spcPts val="600"/>
              </a:spcAft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Use self-talk and your goals to get back on track</a:t>
            </a:r>
          </a:p>
        </p:txBody>
      </p:sp>
      <p:sp>
        <p:nvSpPr>
          <p:cNvPr id="10242" name="Slide Number Placeholder 3"/>
          <p:cNvSpPr>
            <a:spLocks noGrp="1"/>
          </p:cNvSpPr>
          <p:nvPr>
            <p:ph type="sldNum" sz="quarter" idx="12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43B35698-7352-46AF-BA72-85BB2F2A0C5E}" type="slidenum">
              <a:rPr lang="en-US" sz="1400"/>
              <a:pPr algn="r" eaLnBrk="1" hangingPunct="1"/>
              <a:t>8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39014455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2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2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498475" y="188640"/>
            <a:ext cx="7556500" cy="1116012"/>
          </a:xfrm>
        </p:spPr>
        <p:txBody>
          <a:bodyPr/>
          <a:lstStyle/>
          <a:p>
            <a:pPr eaLnBrk="1" hangingPunct="1"/>
            <a:r>
              <a:rPr lang="en-US" b="1" dirty="0" smtClean="0">
                <a:latin typeface="Arial" pitchFamily="34" charset="0"/>
                <a:cs typeface="Arial" pitchFamily="34" charset="0"/>
              </a:rPr>
              <a:t>What is a Team?</a:t>
            </a:r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831924" y="1156245"/>
            <a:ext cx="7556500" cy="5297091"/>
          </a:xfrm>
        </p:spPr>
        <p:txBody>
          <a:bodyPr/>
          <a:lstStyle/>
          <a:p>
            <a:pPr marL="463550" indent="-463550" eaLnBrk="1" hangingPunct="1"/>
            <a:r>
              <a:rPr lang="en-US" sz="3000" dirty="0" smtClean="0">
                <a:latin typeface="Arial" pitchFamily="34" charset="0"/>
                <a:cs typeface="Arial" pitchFamily="34" charset="0"/>
              </a:rPr>
              <a:t>A team is a special type of group</a:t>
            </a:r>
          </a:p>
          <a:p>
            <a:pPr marL="463550" indent="-463550" eaLnBrk="1" hangingPunct="1"/>
            <a:r>
              <a:rPr lang="en-US" sz="3000" dirty="0" smtClean="0">
                <a:latin typeface="Arial" pitchFamily="34" charset="0"/>
                <a:cs typeface="Arial" pitchFamily="34" charset="0"/>
              </a:rPr>
              <a:t>Team members have some    complementary skills</a:t>
            </a:r>
          </a:p>
          <a:p>
            <a:pPr marL="463550" indent="-463550" eaLnBrk="1" hangingPunct="1"/>
            <a:r>
              <a:rPr lang="en-US" sz="3000" dirty="0" smtClean="0">
                <a:latin typeface="Arial" pitchFamily="34" charset="0"/>
                <a:cs typeface="Arial" pitchFamily="34" charset="0"/>
              </a:rPr>
              <a:t>Team members should be committed to a common purpose</a:t>
            </a:r>
          </a:p>
          <a:p>
            <a:pPr marL="463550" indent="-463550" eaLnBrk="1" hangingPunct="1"/>
            <a:r>
              <a:rPr lang="en-US" sz="3000" dirty="0" smtClean="0">
                <a:latin typeface="Arial" pitchFamily="34" charset="0"/>
                <a:cs typeface="Arial" pitchFamily="34" charset="0"/>
              </a:rPr>
              <a:t>Team members must agree on performance goals</a:t>
            </a:r>
          </a:p>
          <a:p>
            <a:pPr marL="463550" indent="-463550" eaLnBrk="1" hangingPunct="1"/>
            <a:r>
              <a:rPr lang="en-US" sz="3000" dirty="0" smtClean="0">
                <a:latin typeface="Arial" pitchFamily="34" charset="0"/>
                <a:cs typeface="Arial" pitchFamily="34" charset="0"/>
              </a:rPr>
              <a:t>A team must be in agreement as to the approach to complete a task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2"/>
          <p:cNvSpPr>
            <a:spLocks noGrp="1" noChangeArrowheads="1"/>
          </p:cNvSpPr>
          <p:nvPr>
            <p:ph type="title"/>
          </p:nvPr>
        </p:nvSpPr>
        <p:spPr>
          <a:xfrm>
            <a:off x="615900" y="260648"/>
            <a:ext cx="7556500" cy="1116012"/>
          </a:xfrm>
        </p:spPr>
        <p:txBody>
          <a:bodyPr wrap="square" tIns="45720" bIns="45720" anchor="t"/>
          <a:lstStyle/>
          <a:p>
            <a:r>
              <a:rPr lang="en-US" sz="3000" b="1" dirty="0">
                <a:latin typeface="Arial" pitchFamily="34" charset="0"/>
                <a:cs typeface="Arial" pitchFamily="34" charset="0"/>
              </a:rPr>
              <a:t>TEAMS AND PERFORMANCE </a:t>
            </a:r>
            <a:br>
              <a:rPr lang="en-US" sz="3000" b="1" dirty="0">
                <a:latin typeface="Arial" pitchFamily="34" charset="0"/>
                <a:cs typeface="Arial" pitchFamily="34" charset="0"/>
              </a:rPr>
            </a:br>
            <a:r>
              <a:rPr lang="en-US" sz="3000" b="1" dirty="0">
                <a:latin typeface="Arial" pitchFamily="34" charset="0"/>
                <a:cs typeface="Arial" pitchFamily="34" charset="0"/>
              </a:rPr>
              <a:t>Types of Teams</a:t>
            </a:r>
          </a:p>
        </p:txBody>
      </p:sp>
      <p:sp>
        <p:nvSpPr>
          <p:cNvPr id="19460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1440160"/>
            <a:ext cx="8208912" cy="5373216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30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Formal: 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developed within the formal organizational 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structure</a:t>
            </a:r>
            <a:endParaRPr lang="en-US" sz="30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30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Informal: 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individuals who get together outside the formal structure </a:t>
            </a:r>
          </a:p>
          <a:p>
            <a:pPr>
              <a:lnSpc>
                <a:spcPct val="90000"/>
              </a:lnSpc>
            </a:pPr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Virtual teams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function through electronic 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means</a:t>
            </a:r>
          </a:p>
          <a:p>
            <a:pPr marL="228600" lvl="3">
              <a:lnSpc>
                <a:spcPct val="90000"/>
              </a:lnSpc>
              <a:spcBef>
                <a:spcPts val="2000"/>
              </a:spcBef>
              <a:buClr>
                <a:schemeClr val="accent1"/>
              </a:buClr>
            </a:pPr>
            <a:r>
              <a:rPr lang="en-US" sz="3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Face to Face teams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(traditional approach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)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 typically interact primarily in face to face 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meetings</a:t>
            </a:r>
          </a:p>
          <a:p>
            <a:pPr>
              <a:lnSpc>
                <a:spcPct val="90000"/>
              </a:lnSpc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Trust is key in all types</a:t>
            </a:r>
            <a:endParaRPr lang="en-US" sz="3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90000"/>
              </a:lnSpc>
            </a:pPr>
            <a:endParaRPr lang="en-US" sz="3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410" name="Slide Number Placeholder 3"/>
          <p:cNvSpPr>
            <a:spLocks noGrp="1"/>
          </p:cNvSpPr>
          <p:nvPr>
            <p:ph type="sldNum" sz="quarter" idx="12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BCBCC3DB-5921-4F47-8FF1-11FD88944A9A}" type="slidenum">
              <a:rPr lang="en-US" sz="1400"/>
              <a:pPr algn="r" eaLnBrk="1" hangingPunct="1"/>
              <a:t>10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395766872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4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615900" y="260648"/>
            <a:ext cx="7556500" cy="1116012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Advantages and Disadvantages of  Teams</a:t>
            </a:r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498475" y="1412776"/>
            <a:ext cx="7556500" cy="4968552"/>
          </a:xfrm>
        </p:spPr>
        <p:txBody>
          <a:bodyPr/>
          <a:lstStyle/>
          <a:p>
            <a:pPr marL="463550" indent="-463550"/>
            <a:r>
              <a:rPr lang="en-US" sz="2800" dirty="0" smtClean="0">
                <a:latin typeface="Arial" pitchFamily="34" charset="0"/>
                <a:cs typeface="Arial" pitchFamily="34" charset="0"/>
              </a:rPr>
              <a:t>Advantages:</a:t>
            </a:r>
          </a:p>
          <a:p>
            <a:pPr marL="920750" lvl="2" indent="-463550"/>
            <a:r>
              <a:rPr lang="en-US" sz="2800" dirty="0" smtClean="0">
                <a:latin typeface="Arial" pitchFamily="34" charset="0"/>
                <a:cs typeface="Arial" pitchFamily="34" charset="0"/>
              </a:rPr>
              <a:t>Synergy – the team is stronger than one</a:t>
            </a:r>
          </a:p>
          <a:p>
            <a:pPr marL="920750" lvl="2" indent="-463550"/>
            <a:r>
              <a:rPr lang="en-US" sz="2800" dirty="0" smtClean="0">
                <a:latin typeface="Arial" pitchFamily="34" charset="0"/>
                <a:cs typeface="Arial" pitchFamily="34" charset="0"/>
              </a:rPr>
              <a:t>High Productivity – a group ensures the task is completed</a:t>
            </a:r>
          </a:p>
          <a:p>
            <a:pPr marL="920750" lvl="2" indent="-463550"/>
            <a:r>
              <a:rPr lang="en-US" sz="2800" dirty="0" smtClean="0">
                <a:latin typeface="Arial" pitchFamily="34" charset="0"/>
                <a:cs typeface="Arial" pitchFamily="34" charset="0"/>
              </a:rPr>
              <a:t>Acceptance and Commitment – each feels ownership of decisions and pitfalls</a:t>
            </a:r>
          </a:p>
          <a:p>
            <a:pPr marL="920750" lvl="2" indent="-463550"/>
            <a:r>
              <a:rPr lang="en-US" sz="2800" dirty="0" smtClean="0">
                <a:latin typeface="Arial" pitchFamily="34" charset="0"/>
                <a:cs typeface="Arial" pitchFamily="34" charset="0"/>
              </a:rPr>
              <a:t>Avoidance of Major Errors – team members will evaluate each other</a:t>
            </a:r>
          </a:p>
          <a:p>
            <a:pPr marL="920750" lvl="2" indent="-463550"/>
            <a:r>
              <a:rPr lang="en-US" sz="2800" dirty="0" smtClean="0">
                <a:latin typeface="Arial" pitchFamily="34" charset="0"/>
                <a:cs typeface="Arial" pitchFamily="34" charset="0"/>
              </a:rPr>
              <a:t>Increased Job Satisfaction – when the team wins we all win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615900" y="260648"/>
            <a:ext cx="7556500" cy="1116012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Advantages and Disadvantages of  Teams</a:t>
            </a:r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759916" y="1444277"/>
            <a:ext cx="7556500" cy="5009059"/>
          </a:xfrm>
        </p:spPr>
        <p:txBody>
          <a:bodyPr/>
          <a:lstStyle/>
          <a:p>
            <a:pPr marL="463550" indent="-463550"/>
            <a:r>
              <a:rPr lang="en-US" sz="2800" dirty="0" smtClean="0">
                <a:latin typeface="Arial" pitchFamily="34" charset="0"/>
                <a:cs typeface="Arial" pitchFamily="34" charset="0"/>
              </a:rPr>
              <a:t>Disadvantages:</a:t>
            </a:r>
          </a:p>
          <a:p>
            <a:pPr marL="920750" lvl="2" indent="-463550"/>
            <a:r>
              <a:rPr lang="en-US" sz="2800" dirty="0" smtClean="0">
                <a:latin typeface="Arial" pitchFamily="34" charset="0"/>
                <a:cs typeface="Arial" pitchFamily="34" charset="0"/>
              </a:rPr>
              <a:t>Time Wasting – less talk more work</a:t>
            </a:r>
          </a:p>
          <a:p>
            <a:pPr marL="920750" lvl="2" indent="-463550"/>
            <a:r>
              <a:rPr lang="en-US" sz="2800" dirty="0" smtClean="0">
                <a:latin typeface="Arial" pitchFamily="34" charset="0"/>
                <a:cs typeface="Arial" pitchFamily="34" charset="0"/>
              </a:rPr>
              <a:t>Pressure to Conform – team members tend to succumb to an influencer</a:t>
            </a:r>
          </a:p>
          <a:p>
            <a:pPr marL="920750" lvl="2" indent="-463550"/>
            <a:r>
              <a:rPr lang="en-US" sz="2800" dirty="0" smtClean="0">
                <a:latin typeface="Arial" pitchFamily="34" charset="0"/>
                <a:cs typeface="Arial" pitchFamily="34" charset="0"/>
              </a:rPr>
              <a:t>Shirking Responsibility – needs specific assignment</a:t>
            </a:r>
          </a:p>
          <a:p>
            <a:pPr marL="920750" lvl="2" indent="-463550"/>
            <a:r>
              <a:rPr lang="en-US" sz="2800" dirty="0" smtClean="0">
                <a:latin typeface="Arial" pitchFamily="34" charset="0"/>
                <a:cs typeface="Arial" pitchFamily="34" charset="0"/>
              </a:rPr>
              <a:t>Fostering Conflict – bickering can erupt</a:t>
            </a:r>
          </a:p>
          <a:p>
            <a:pPr marL="920750" lvl="2" indent="-463550"/>
            <a:r>
              <a:rPr lang="en-US" sz="2800" dirty="0" smtClean="0">
                <a:latin typeface="Arial" pitchFamily="34" charset="0"/>
                <a:cs typeface="Arial" pitchFamily="34" charset="0"/>
              </a:rPr>
              <a:t>Groupthink – an extreme form of consensus. The group values getting along more than getting the job done.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78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>
            <a:off x="615900" y="260648"/>
            <a:ext cx="7556500" cy="784572"/>
          </a:xfrm>
        </p:spPr>
        <p:txBody>
          <a:bodyPr wrap="square" tIns="45720" bIns="45720" anchor="t"/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Characteristics of a Team Member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532" name="Rectangle 3"/>
          <p:cNvSpPr>
            <a:spLocks noGrp="1" noChangeArrowheads="1"/>
          </p:cNvSpPr>
          <p:nvPr>
            <p:ph idx="1"/>
          </p:nvPr>
        </p:nvSpPr>
        <p:spPr>
          <a:xfrm>
            <a:off x="971600" y="1196752"/>
            <a:ext cx="7272808" cy="5184576"/>
          </a:xfrm>
        </p:spPr>
        <p:txBody>
          <a:bodyPr/>
          <a:lstStyle/>
          <a:p>
            <a:r>
              <a:rPr lang="en-US" sz="3000" dirty="0" smtClean="0">
                <a:latin typeface="Arial" pitchFamily="34" charset="0"/>
                <a:cs typeface="Arial" pitchFamily="34" charset="0"/>
              </a:rPr>
              <a:t>A team members knows the team 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goals and objectives</a:t>
            </a:r>
          </a:p>
          <a:p>
            <a:r>
              <a:rPr lang="en-US" sz="3000" dirty="0">
                <a:latin typeface="Arial" pitchFamily="34" charset="0"/>
                <a:cs typeface="Arial" pitchFamily="34" charset="0"/>
              </a:rPr>
              <a:t>Every activity should contribute to team goals and objectives</a:t>
            </a:r>
          </a:p>
          <a:p>
            <a:r>
              <a:rPr lang="en-US" sz="30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Team </a:t>
            </a:r>
            <a:r>
              <a:rPr lang="en-US" sz="3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members are:</a:t>
            </a:r>
            <a:endParaRPr lang="en-US" sz="30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marL="669925" lvl="1" indent="-325438"/>
            <a:r>
              <a:rPr lang="en-US" sz="3000" dirty="0">
                <a:latin typeface="Arial" pitchFamily="34" charset="0"/>
                <a:cs typeface="Arial" pitchFamily="34" charset="0"/>
              </a:rPr>
              <a:t>Trustworthy</a:t>
            </a:r>
          </a:p>
          <a:p>
            <a:pPr marL="669925" lvl="1" indent="-325438"/>
            <a:r>
              <a:rPr lang="en-US" sz="3000" dirty="0">
                <a:latin typeface="Arial" pitchFamily="34" charset="0"/>
                <a:cs typeface="Arial" pitchFamily="34" charset="0"/>
              </a:rPr>
              <a:t>Performer</a:t>
            </a:r>
          </a:p>
          <a:p>
            <a:pPr marL="669925" lvl="1" indent="-325438"/>
            <a:r>
              <a:rPr lang="en-US" sz="3000" dirty="0">
                <a:latin typeface="Arial" pitchFamily="34" charset="0"/>
                <a:cs typeface="Arial" pitchFamily="34" charset="0"/>
              </a:rPr>
              <a:t>Efficient</a:t>
            </a:r>
          </a:p>
          <a:p>
            <a:pPr marL="669925" lvl="1" indent="-325438"/>
            <a:r>
              <a:rPr lang="en-US" sz="3000" dirty="0">
                <a:latin typeface="Arial" pitchFamily="34" charset="0"/>
                <a:cs typeface="Arial" pitchFamily="34" charset="0"/>
              </a:rPr>
              <a:t>Communicator</a:t>
            </a:r>
          </a:p>
        </p:txBody>
      </p:sp>
      <p:sp>
        <p:nvSpPr>
          <p:cNvPr id="20482" name="Slide Number Placeholder 3"/>
          <p:cNvSpPr>
            <a:spLocks noGrp="1"/>
          </p:cNvSpPr>
          <p:nvPr>
            <p:ph type="sldNum" sz="quarter" idx="12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C69D02FF-9348-4C01-BD54-ADAEC11F9A19}" type="slidenum">
              <a:rPr lang="en-US" sz="1400"/>
              <a:pPr algn="r" eaLnBrk="1" hangingPunct="1"/>
              <a:t>13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26389416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5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5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5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5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5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build="p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"/>
          <p:cNvSpPr>
            <a:spLocks noGrp="1" noChangeArrowheads="1"/>
          </p:cNvSpPr>
          <p:nvPr>
            <p:ph type="title"/>
          </p:nvPr>
        </p:nvSpPr>
        <p:spPr>
          <a:xfrm>
            <a:off x="615900" y="296764"/>
            <a:ext cx="7556500" cy="1116012"/>
          </a:xfrm>
        </p:spPr>
        <p:txBody>
          <a:bodyPr wrap="square" tIns="45720" bIns="45720" anchor="t"/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Characteristics of a Team Member:</a:t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The Problem Child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604" name="Rectangle 3"/>
          <p:cNvSpPr>
            <a:spLocks noGrp="1" noChangeArrowheads="1"/>
          </p:cNvSpPr>
          <p:nvPr>
            <p:ph idx="1"/>
          </p:nvPr>
        </p:nvSpPr>
        <p:spPr>
          <a:xfrm>
            <a:off x="323528" y="1477144"/>
            <a:ext cx="7807326" cy="4976192"/>
          </a:xfrm>
        </p:spPr>
        <p:txBody>
          <a:bodyPr/>
          <a:lstStyle/>
          <a:p>
            <a:r>
              <a:rPr lang="en-US" sz="3000" dirty="0" smtClean="0">
                <a:latin typeface="Arial" pitchFamily="34" charset="0"/>
                <a:cs typeface="Arial" pitchFamily="34" charset="0"/>
              </a:rPr>
              <a:t>Work on strengthening the trust relationship</a:t>
            </a:r>
            <a:endParaRPr lang="en-US" sz="3000" dirty="0">
              <a:latin typeface="Arial" pitchFamily="34" charset="0"/>
              <a:cs typeface="Arial" pitchFamily="34" charset="0"/>
            </a:endParaRPr>
          </a:p>
          <a:p>
            <a:r>
              <a:rPr lang="en-US" sz="3000" dirty="0">
                <a:latin typeface="Arial" pitchFamily="34" charset="0"/>
                <a:cs typeface="Arial" pitchFamily="34" charset="0"/>
              </a:rPr>
              <a:t>Do not dump work on others</a:t>
            </a:r>
          </a:p>
          <a:p>
            <a:r>
              <a:rPr lang="en-US" sz="3000" dirty="0">
                <a:latin typeface="Arial" pitchFamily="34" charset="0"/>
                <a:cs typeface="Arial" pitchFamily="34" charset="0"/>
              </a:rPr>
              <a:t>Work around a </a:t>
            </a:r>
            <a:r>
              <a:rPr lang="en-US" sz="3000" dirty="0" smtClean="0">
                <a:latin typeface="Arial" pitchFamily="34" charset="0"/>
                <a:cs typeface="Arial" pitchFamily="34" charset="0"/>
              </a:rPr>
              <a:t>non productive </a:t>
            </a:r>
            <a:r>
              <a:rPr lang="en-US" sz="3000" dirty="0">
                <a:latin typeface="Arial" pitchFamily="34" charset="0"/>
                <a:cs typeface="Arial" pitchFamily="34" charset="0"/>
              </a:rPr>
              <a:t>team member</a:t>
            </a:r>
          </a:p>
          <a:p>
            <a:r>
              <a:rPr lang="en-US" sz="3000" dirty="0">
                <a:latin typeface="Arial" pitchFamily="34" charset="0"/>
                <a:cs typeface="Arial" pitchFamily="34" charset="0"/>
              </a:rPr>
              <a:t>Team will eventually dismiss a poor performer</a:t>
            </a:r>
          </a:p>
          <a:p>
            <a:r>
              <a:rPr lang="en-US" sz="3000" dirty="0">
                <a:latin typeface="Arial" pitchFamily="34" charset="0"/>
                <a:cs typeface="Arial" pitchFamily="34" charset="0"/>
              </a:rPr>
              <a:t>Address performance issues in a respectful and diplomatic manner</a:t>
            </a:r>
          </a:p>
        </p:txBody>
      </p:sp>
      <p:sp>
        <p:nvSpPr>
          <p:cNvPr id="23554" name="Slide Number Placeholder 3"/>
          <p:cNvSpPr>
            <a:spLocks noGrp="1"/>
          </p:cNvSpPr>
          <p:nvPr>
            <p:ph type="sldNum" sz="quarter" idx="12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55FACFC8-F07D-4F22-AEC0-82BFBEAEC703}" type="slidenum">
              <a:rPr lang="en-US" sz="1400"/>
              <a:pPr algn="r" eaLnBrk="1" hangingPunct="1"/>
              <a:t>14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216221306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60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539552" y="224756"/>
            <a:ext cx="7556500" cy="1116012"/>
          </a:xfrm>
        </p:spPr>
        <p:txBody>
          <a:bodyPr/>
          <a:lstStyle/>
          <a:p>
            <a:r>
              <a:rPr lang="en-CA" b="1" dirty="0" smtClean="0"/>
              <a:t>Formation - Types of teams</a:t>
            </a: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755576" y="1412776"/>
            <a:ext cx="7556500" cy="4144963"/>
          </a:xfrm>
        </p:spPr>
        <p:txBody>
          <a:bodyPr/>
          <a:lstStyle/>
          <a:p>
            <a:pPr marL="463550" indent="-463550"/>
            <a:r>
              <a:rPr lang="en-CA" sz="4000" dirty="0" smtClean="0"/>
              <a:t>Teams that run things</a:t>
            </a:r>
          </a:p>
          <a:p>
            <a:pPr marL="463550" indent="-463550"/>
            <a:r>
              <a:rPr lang="en-CA" sz="4000" dirty="0" smtClean="0"/>
              <a:t>Teams that recommend things</a:t>
            </a:r>
          </a:p>
          <a:p>
            <a:pPr marL="463550" indent="-463550"/>
            <a:r>
              <a:rPr lang="en-CA" sz="4000" dirty="0" smtClean="0"/>
              <a:t>Teams that make or do things</a:t>
            </a:r>
          </a:p>
          <a:p>
            <a:pPr marL="463550" indent="-463550"/>
            <a:r>
              <a:rPr lang="en-CA" sz="4000" dirty="0" smtClean="0"/>
              <a:t>What type of team are you?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A9E35C-E7C4-4CB6-88C5-086401761F73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>
          <a:xfrm>
            <a:off x="615900" y="260648"/>
            <a:ext cx="7556500" cy="1116012"/>
          </a:xfrm>
        </p:spPr>
        <p:txBody>
          <a:bodyPr wrap="square" tIns="45720" bIns="45720" anchor="t"/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Team Formation</a:t>
            </a:r>
            <a:br>
              <a:rPr lang="en-US" sz="3000" b="1" dirty="0" smtClean="0">
                <a:latin typeface="Arial" pitchFamily="34" charset="0"/>
                <a:cs typeface="Arial" pitchFamily="34" charset="0"/>
              </a:rPr>
            </a:b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Stages </a:t>
            </a:r>
            <a:r>
              <a:rPr lang="en-US" sz="3000" b="1" dirty="0">
                <a:latin typeface="Arial" pitchFamily="34" charset="0"/>
                <a:cs typeface="Arial" pitchFamily="34" charset="0"/>
              </a:rPr>
              <a:t>of Team Development</a:t>
            </a:r>
          </a:p>
        </p:txBody>
      </p:sp>
      <p:sp>
        <p:nvSpPr>
          <p:cNvPr id="18434" name="Slide Number Placeholder 3"/>
          <p:cNvSpPr>
            <a:spLocks noGrp="1"/>
          </p:cNvSpPr>
          <p:nvPr>
            <p:ph type="sldNum" sz="quarter" idx="12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7879D32D-E676-44B7-8467-B339CB5ACFFA}" type="slidenum">
              <a:rPr lang="en-US" sz="1400"/>
              <a:pPr algn="r" eaLnBrk="1" hangingPunct="1"/>
              <a:t>16</a:t>
            </a:fld>
            <a:endParaRPr lang="en-US" sz="1400"/>
          </a:p>
        </p:txBody>
      </p:sp>
      <p:grpSp>
        <p:nvGrpSpPr>
          <p:cNvPr id="18436" name="Group 32"/>
          <p:cNvGrpSpPr>
            <a:grpSpLocks/>
          </p:cNvGrpSpPr>
          <p:nvPr/>
        </p:nvGrpSpPr>
        <p:grpSpPr bwMode="auto">
          <a:xfrm>
            <a:off x="899592" y="1772816"/>
            <a:ext cx="7321006" cy="4061387"/>
            <a:chOff x="864" y="890"/>
            <a:chExt cx="3328" cy="1839"/>
          </a:xfrm>
        </p:grpSpPr>
        <p:sp>
          <p:nvSpPr>
            <p:cNvPr id="18442" name="Text Box 26"/>
            <p:cNvSpPr txBox="1">
              <a:spLocks noChangeArrowheads="1"/>
            </p:cNvSpPr>
            <p:nvPr/>
          </p:nvSpPr>
          <p:spPr bwMode="auto">
            <a:xfrm>
              <a:off x="2141" y="890"/>
              <a:ext cx="768" cy="26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400" dirty="0">
                  <a:solidFill>
                    <a:schemeClr val="bg1"/>
                  </a:solidFill>
                  <a:cs typeface="Arial" charset="0"/>
                </a:rPr>
                <a:t>FORMING</a:t>
              </a:r>
            </a:p>
          </p:txBody>
        </p:sp>
        <p:sp>
          <p:nvSpPr>
            <p:cNvPr id="18443" name="Text Box 27"/>
            <p:cNvSpPr txBox="1">
              <a:spLocks noChangeArrowheads="1"/>
            </p:cNvSpPr>
            <p:nvPr/>
          </p:nvSpPr>
          <p:spPr bwMode="auto">
            <a:xfrm>
              <a:off x="3286" y="1584"/>
              <a:ext cx="906" cy="266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400" dirty="0">
                  <a:cs typeface="Arial" charset="0"/>
                </a:rPr>
                <a:t>STORMING</a:t>
              </a:r>
            </a:p>
          </p:txBody>
        </p:sp>
        <p:sp>
          <p:nvSpPr>
            <p:cNvPr id="18444" name="Text Box 28"/>
            <p:cNvSpPr txBox="1">
              <a:spLocks noChangeArrowheads="1"/>
            </p:cNvSpPr>
            <p:nvPr/>
          </p:nvSpPr>
          <p:spPr bwMode="auto">
            <a:xfrm>
              <a:off x="3175" y="2457"/>
              <a:ext cx="930" cy="266"/>
            </a:xfrm>
            <a:prstGeom prst="rect">
              <a:avLst/>
            </a:prstGeom>
            <a:solidFill>
              <a:srgbClr val="99CC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400" dirty="0">
                  <a:solidFill>
                    <a:schemeClr val="bg1"/>
                  </a:solidFill>
                  <a:cs typeface="Arial" charset="0"/>
                </a:rPr>
                <a:t>NORMING</a:t>
              </a:r>
            </a:p>
          </p:txBody>
        </p:sp>
        <p:sp>
          <p:nvSpPr>
            <p:cNvPr id="18445" name="Text Box 29"/>
            <p:cNvSpPr txBox="1">
              <a:spLocks noChangeArrowheads="1"/>
            </p:cNvSpPr>
            <p:nvPr/>
          </p:nvSpPr>
          <p:spPr bwMode="auto">
            <a:xfrm>
              <a:off x="1045" y="2463"/>
              <a:ext cx="1067" cy="266"/>
            </a:xfrm>
            <a:prstGeom prst="rect">
              <a:avLst/>
            </a:prstGeom>
            <a:solidFill>
              <a:srgbClr val="33CC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400" dirty="0">
                  <a:cs typeface="Arial" charset="0"/>
                </a:rPr>
                <a:t>PERFORMING</a:t>
              </a:r>
            </a:p>
          </p:txBody>
        </p:sp>
        <p:sp>
          <p:nvSpPr>
            <p:cNvPr id="18446" name="Text Box 30"/>
            <p:cNvSpPr txBox="1">
              <a:spLocks noChangeArrowheads="1"/>
            </p:cNvSpPr>
            <p:nvPr/>
          </p:nvSpPr>
          <p:spPr bwMode="auto">
            <a:xfrm>
              <a:off x="864" y="1584"/>
              <a:ext cx="1015" cy="26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sz="2400" dirty="0">
                  <a:cs typeface="Arial" charset="0"/>
                </a:rPr>
                <a:t>ADJOURNING</a:t>
              </a:r>
            </a:p>
          </p:txBody>
        </p:sp>
      </p:grpSp>
      <p:sp>
        <p:nvSpPr>
          <p:cNvPr id="18437" name="AutoShape 33"/>
          <p:cNvSpPr>
            <a:spLocks noChangeArrowheads="1"/>
          </p:cNvSpPr>
          <p:nvPr/>
        </p:nvSpPr>
        <p:spPr bwMode="auto">
          <a:xfrm rot="2595323">
            <a:off x="5960860" y="2329771"/>
            <a:ext cx="533400" cy="483969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38" name="AutoShape 34"/>
          <p:cNvSpPr>
            <a:spLocks noChangeArrowheads="1"/>
          </p:cNvSpPr>
          <p:nvPr/>
        </p:nvSpPr>
        <p:spPr bwMode="auto">
          <a:xfrm rot="6707014">
            <a:off x="6738916" y="4269061"/>
            <a:ext cx="677556" cy="3810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39" name="AutoShape 35"/>
          <p:cNvSpPr>
            <a:spLocks noChangeArrowheads="1"/>
          </p:cNvSpPr>
          <p:nvPr/>
        </p:nvSpPr>
        <p:spPr bwMode="auto">
          <a:xfrm rot="10800000">
            <a:off x="4531548" y="5233498"/>
            <a:ext cx="533400" cy="483969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40" name="AutoShape 36"/>
          <p:cNvSpPr>
            <a:spLocks noChangeArrowheads="1"/>
          </p:cNvSpPr>
          <p:nvPr/>
        </p:nvSpPr>
        <p:spPr bwMode="auto">
          <a:xfrm rot="-6275150">
            <a:off x="1946899" y="4213575"/>
            <a:ext cx="677556" cy="3810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8441" name="AutoShape 37"/>
          <p:cNvSpPr>
            <a:spLocks noChangeArrowheads="1"/>
          </p:cNvSpPr>
          <p:nvPr/>
        </p:nvSpPr>
        <p:spPr bwMode="auto">
          <a:xfrm rot="18838579">
            <a:off x="2703962" y="2364181"/>
            <a:ext cx="677556" cy="3810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8172400" y="6381328"/>
            <a:ext cx="42511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err="1" smtClean="0"/>
              <a:t>ipecc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7579823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Title 1"/>
          <p:cNvSpPr>
            <a:spLocks noGrp="1"/>
          </p:cNvSpPr>
          <p:nvPr>
            <p:ph type="title"/>
          </p:nvPr>
        </p:nvSpPr>
        <p:spPr>
          <a:xfrm>
            <a:off x="498475" y="124148"/>
            <a:ext cx="7556500" cy="784572"/>
          </a:xfrm>
        </p:spPr>
        <p:txBody>
          <a:bodyPr/>
          <a:lstStyle/>
          <a:p>
            <a:r>
              <a:rPr lang="en-CA" b="1" dirty="0" smtClean="0"/>
              <a:t>The Team Building Process</a:t>
            </a: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D59347F-5B67-4948-BC9C-E5290991947F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029247" y="980728"/>
            <a:ext cx="2982913" cy="13681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CA" sz="2800" dirty="0"/>
              <a:t>Step 1</a:t>
            </a:r>
          </a:p>
          <a:p>
            <a:pPr algn="ctr">
              <a:defRPr/>
            </a:pPr>
            <a:r>
              <a:rPr lang="en-CA" sz="2800" dirty="0" smtClean="0"/>
              <a:t>Opportunity Identification</a:t>
            </a:r>
            <a:endParaRPr lang="en-CA" sz="2800" dirty="0"/>
          </a:p>
        </p:txBody>
      </p:sp>
      <p:sp>
        <p:nvSpPr>
          <p:cNvPr id="5" name="Rectangle 4"/>
          <p:cNvSpPr/>
          <p:nvPr/>
        </p:nvSpPr>
        <p:spPr>
          <a:xfrm>
            <a:off x="6660232" y="2780928"/>
            <a:ext cx="2160240" cy="172402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CA" sz="2800" dirty="0"/>
              <a:t>Step 2</a:t>
            </a:r>
          </a:p>
          <a:p>
            <a:pPr algn="ctr">
              <a:defRPr/>
            </a:pPr>
            <a:r>
              <a:rPr lang="en-CA" sz="2800" dirty="0"/>
              <a:t>Data Gathering </a:t>
            </a:r>
          </a:p>
          <a:p>
            <a:pPr algn="ctr">
              <a:defRPr/>
            </a:pPr>
            <a:r>
              <a:rPr lang="en-CA" sz="2800" dirty="0"/>
              <a:t>Analysis</a:t>
            </a:r>
          </a:p>
        </p:txBody>
      </p:sp>
      <p:sp>
        <p:nvSpPr>
          <p:cNvPr id="6" name="Rectangle 5"/>
          <p:cNvSpPr/>
          <p:nvPr/>
        </p:nvSpPr>
        <p:spPr>
          <a:xfrm>
            <a:off x="5202070" y="5049180"/>
            <a:ext cx="1746194" cy="140415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CA" sz="2800" dirty="0"/>
              <a:t>Step 3</a:t>
            </a:r>
          </a:p>
          <a:p>
            <a:pPr algn="ctr">
              <a:defRPr/>
            </a:pPr>
            <a:r>
              <a:rPr lang="en-CA" sz="2800" dirty="0"/>
              <a:t>Planning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1979712" y="5049180"/>
            <a:ext cx="1944216" cy="140415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CA" sz="2800" dirty="0"/>
              <a:t>Step 4</a:t>
            </a:r>
          </a:p>
          <a:p>
            <a:pPr algn="ctr">
              <a:defRPr/>
            </a:pPr>
            <a:r>
              <a:rPr lang="en-CA" sz="2800" dirty="0"/>
              <a:t>Action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323528" y="2785096"/>
            <a:ext cx="2088232" cy="172402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CA" sz="2800" dirty="0"/>
              <a:t>Step 5</a:t>
            </a:r>
          </a:p>
          <a:p>
            <a:pPr algn="ctr">
              <a:defRPr/>
            </a:pPr>
            <a:r>
              <a:rPr lang="en-CA" sz="2800" dirty="0"/>
              <a:t>Evaluation</a:t>
            </a:r>
          </a:p>
        </p:txBody>
      </p:sp>
      <p:cxnSp>
        <p:nvCxnSpPr>
          <p:cNvPr id="12" name="Straight Arrow Connector 11"/>
          <p:cNvCxnSpPr>
            <a:stCxn id="6" idx="1"/>
            <a:endCxn id="7" idx="3"/>
          </p:cNvCxnSpPr>
          <p:nvPr/>
        </p:nvCxnSpPr>
        <p:spPr>
          <a:xfrm flipH="1">
            <a:off x="3923928" y="5751258"/>
            <a:ext cx="1278142" cy="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Oval 16"/>
          <p:cNvSpPr/>
          <p:nvPr/>
        </p:nvSpPr>
        <p:spPr>
          <a:xfrm>
            <a:off x="2916089" y="2780928"/>
            <a:ext cx="3240087" cy="1980308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CA" sz="2800" dirty="0"/>
              <a:t>Teamwork</a:t>
            </a:r>
          </a:p>
          <a:p>
            <a:pPr algn="ctr">
              <a:defRPr/>
            </a:pPr>
            <a:r>
              <a:rPr lang="en-CA" sz="2800" dirty="0"/>
              <a:t>Member Participation</a:t>
            </a:r>
          </a:p>
        </p:txBody>
      </p:sp>
      <p:cxnSp>
        <p:nvCxnSpPr>
          <p:cNvPr id="11" name="Elbow Connector 10"/>
          <p:cNvCxnSpPr>
            <a:stCxn id="4" idx="3"/>
            <a:endCxn id="5" idx="0"/>
          </p:cNvCxnSpPr>
          <p:nvPr/>
        </p:nvCxnSpPr>
        <p:spPr>
          <a:xfrm>
            <a:off x="6012160" y="1664804"/>
            <a:ext cx="1728192" cy="1116124"/>
          </a:xfrm>
          <a:prstGeom prst="bentConnector2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24"/>
          <p:cNvCxnSpPr>
            <a:endCxn id="6" idx="3"/>
          </p:cNvCxnSpPr>
          <p:nvPr/>
        </p:nvCxnSpPr>
        <p:spPr>
          <a:xfrm rot="5400000">
            <a:off x="6725530" y="4743636"/>
            <a:ext cx="1230356" cy="784888"/>
          </a:xfrm>
          <a:prstGeom prst="bentConnector2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2" name="Elbow Connector 31"/>
          <p:cNvCxnSpPr>
            <a:stCxn id="7" idx="1"/>
            <a:endCxn id="8" idx="2"/>
          </p:cNvCxnSpPr>
          <p:nvPr/>
        </p:nvCxnSpPr>
        <p:spPr>
          <a:xfrm rot="10800000">
            <a:off x="1367644" y="4509120"/>
            <a:ext cx="612068" cy="1242138"/>
          </a:xfrm>
          <a:prstGeom prst="bentConnector2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7" name="Elbow Connector 36"/>
          <p:cNvCxnSpPr>
            <a:stCxn id="8" idx="0"/>
            <a:endCxn id="4" idx="1"/>
          </p:cNvCxnSpPr>
          <p:nvPr/>
        </p:nvCxnSpPr>
        <p:spPr>
          <a:xfrm rot="5400000" flipH="1" flipV="1">
            <a:off x="1638299" y="1394149"/>
            <a:ext cx="1120292" cy="1661603"/>
          </a:xfrm>
          <a:prstGeom prst="bentConnector2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stCxn id="17" idx="5"/>
            <a:endCxn id="6" idx="0"/>
          </p:cNvCxnSpPr>
          <p:nvPr/>
        </p:nvCxnSpPr>
        <p:spPr>
          <a:xfrm>
            <a:off x="5681676" y="4471227"/>
            <a:ext cx="393491" cy="577953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>
            <a:stCxn id="17" idx="6"/>
            <a:endCxn id="5" idx="1"/>
          </p:cNvCxnSpPr>
          <p:nvPr/>
        </p:nvCxnSpPr>
        <p:spPr>
          <a:xfrm flipV="1">
            <a:off x="6156176" y="3642940"/>
            <a:ext cx="504056" cy="128142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17" idx="0"/>
            <a:endCxn id="4" idx="2"/>
          </p:cNvCxnSpPr>
          <p:nvPr/>
        </p:nvCxnSpPr>
        <p:spPr>
          <a:xfrm flipH="1" flipV="1">
            <a:off x="4520704" y="2348880"/>
            <a:ext cx="15429" cy="432048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stCxn id="17" idx="2"/>
            <a:endCxn id="8" idx="3"/>
          </p:cNvCxnSpPr>
          <p:nvPr/>
        </p:nvCxnSpPr>
        <p:spPr>
          <a:xfrm flipH="1" flipV="1">
            <a:off x="2411760" y="3647108"/>
            <a:ext cx="504329" cy="123974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stCxn id="17" idx="3"/>
            <a:endCxn id="7" idx="0"/>
          </p:cNvCxnSpPr>
          <p:nvPr/>
        </p:nvCxnSpPr>
        <p:spPr>
          <a:xfrm flipH="1">
            <a:off x="2951820" y="4471227"/>
            <a:ext cx="438769" cy="577953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xmlns:p14="http://schemas.microsoft.com/office/powerpoint/2010/main"/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498475" y="44624"/>
            <a:ext cx="7556500" cy="712564"/>
          </a:xfrm>
        </p:spPr>
        <p:txBody>
          <a:bodyPr/>
          <a:lstStyle/>
          <a:p>
            <a:pPr eaLnBrk="1" hangingPunct="1"/>
            <a:r>
              <a:rPr lang="en-US" b="1" dirty="0" smtClean="0"/>
              <a:t>The 12 C’s of Team 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52736"/>
            <a:ext cx="8645525" cy="5544616"/>
          </a:xfrm>
          <a:solidFill>
            <a:schemeClr val="bg1"/>
          </a:solidFill>
        </p:spPr>
        <p:txBody>
          <a:bodyPr rtlCol="0">
            <a:noAutofit/>
          </a:bodyPr>
          <a:lstStyle/>
          <a:p>
            <a:pPr marL="0" indent="0">
              <a:spcBef>
                <a:spcPts val="600"/>
              </a:spcBef>
              <a:spcAft>
                <a:spcPts val="1200"/>
              </a:spcAft>
              <a:buNone/>
            </a:pP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Successful team building, that creates  effective, focused work teams, requires attention to each of the following: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342900" lvl="0" indent="-342900">
              <a:spcBef>
                <a:spcPts val="600"/>
              </a:spcBef>
              <a:spcAft>
                <a:spcPts val="1200"/>
              </a:spcAft>
              <a:buSzPct val="100000"/>
              <a:buFont typeface="+mj-lt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Clear Expectations are ensured</a:t>
            </a:r>
          </a:p>
          <a:p>
            <a:pPr marL="342900" lvl="0" indent="-342900">
              <a:spcBef>
                <a:spcPts val="600"/>
              </a:spcBef>
              <a:spcAft>
                <a:spcPts val="1200"/>
              </a:spcAft>
              <a:buSzPct val="100000"/>
              <a:buFont typeface="+mj-lt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Context: All team members are clear on the what and how</a:t>
            </a:r>
          </a:p>
          <a:p>
            <a:pPr marL="342900" lvl="0" indent="-342900">
              <a:spcBef>
                <a:spcPts val="600"/>
              </a:spcBef>
              <a:spcAft>
                <a:spcPts val="1200"/>
              </a:spcAft>
              <a:buSzPct val="100000"/>
              <a:buFont typeface="+mj-lt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Commitment: All team members are committed to the goal</a:t>
            </a:r>
          </a:p>
          <a:p>
            <a:pPr marL="342900" lvl="0" indent="-342900">
              <a:spcBef>
                <a:spcPts val="600"/>
              </a:spcBef>
              <a:spcAft>
                <a:spcPts val="1200"/>
              </a:spcAft>
              <a:buSzPct val="100000"/>
              <a:buFont typeface="+mj-lt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Competence: Does the team possess all necessary skills</a:t>
            </a:r>
          </a:p>
          <a:p>
            <a:pPr marL="342900" lvl="0" indent="-342900">
              <a:spcBef>
                <a:spcPts val="600"/>
              </a:spcBef>
              <a:spcAft>
                <a:spcPts val="1200"/>
              </a:spcAft>
              <a:buSzPct val="100000"/>
              <a:buFont typeface="+mj-lt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Charter: Is the focus of the team clearly spelled out</a:t>
            </a:r>
          </a:p>
          <a:p>
            <a:pPr marL="342900" lvl="0" indent="-342900">
              <a:spcBef>
                <a:spcPts val="600"/>
              </a:spcBef>
              <a:spcAft>
                <a:spcPts val="1200"/>
              </a:spcAft>
              <a:buSzPct val="100000"/>
              <a:buFont typeface="+mj-lt"/>
              <a:buAutoNum type="arabicPeriod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Control: Is the team empowered and is it aware of its boundaries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A9E35C-E7C4-4CB6-88C5-086401761F73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6408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498475" y="44624"/>
            <a:ext cx="7556500" cy="712564"/>
          </a:xfrm>
        </p:spPr>
        <p:txBody>
          <a:bodyPr/>
          <a:lstStyle/>
          <a:p>
            <a:pPr eaLnBrk="1" hangingPunct="1"/>
            <a:r>
              <a:rPr lang="en-US" b="1" dirty="0" smtClean="0"/>
              <a:t>The 12 C’s of Team 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836712"/>
            <a:ext cx="8645525" cy="5760640"/>
          </a:xfrm>
          <a:solidFill>
            <a:schemeClr val="bg1"/>
          </a:solidFill>
        </p:spPr>
        <p:txBody>
          <a:bodyPr rtlCol="0">
            <a:noAutofit/>
          </a:bodyPr>
          <a:lstStyle/>
          <a:p>
            <a:pPr marL="0" indent="0">
              <a:spcBef>
                <a:spcPts val="600"/>
              </a:spcBef>
              <a:spcAft>
                <a:spcPts val="1200"/>
              </a:spcAft>
              <a:buNone/>
            </a:pP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Successful team building, that creates  effective, focused work teams, requires attention to each of the following: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57200" lvl="0" indent="-457200">
              <a:spcBef>
                <a:spcPts val="600"/>
              </a:spcBef>
              <a:spcAft>
                <a:spcPts val="1200"/>
              </a:spcAft>
              <a:buSzPct val="100000"/>
              <a:buFont typeface="+mj-lt"/>
              <a:buAutoNum type="arabicPeriod" startAt="7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Collaboration: Are team members ready to work together</a:t>
            </a:r>
          </a:p>
          <a:p>
            <a:pPr marL="457200" lvl="0" indent="-457200">
              <a:spcBef>
                <a:spcPts val="600"/>
              </a:spcBef>
              <a:spcAft>
                <a:spcPts val="1200"/>
              </a:spcAft>
              <a:buSzPct val="100000"/>
              <a:buFont typeface="+mj-lt"/>
              <a:buAutoNum type="arabicPeriod" startAt="7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Communication: Are all lines of communication clear</a:t>
            </a:r>
          </a:p>
          <a:p>
            <a:pPr marL="457200" lvl="0" indent="-457200">
              <a:spcBef>
                <a:spcPts val="600"/>
              </a:spcBef>
              <a:spcAft>
                <a:spcPts val="1200"/>
              </a:spcAft>
              <a:buSzPct val="100000"/>
              <a:buFont typeface="+mj-lt"/>
              <a:buAutoNum type="arabicPeriod" startAt="7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Creative Innovation: Does the organization value creative thinking</a:t>
            </a:r>
          </a:p>
          <a:p>
            <a:pPr marL="457200" lvl="0" indent="-457200">
              <a:spcBef>
                <a:spcPts val="600"/>
              </a:spcBef>
              <a:spcAft>
                <a:spcPts val="1200"/>
              </a:spcAft>
              <a:buSzPct val="100000"/>
              <a:buFont typeface="+mj-lt"/>
              <a:buAutoNum type="arabicPeriod" startAt="7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Consequences: Is the team willing to be accountable</a:t>
            </a:r>
          </a:p>
          <a:p>
            <a:pPr marL="457200" lvl="0" indent="-457200">
              <a:spcBef>
                <a:spcPts val="600"/>
              </a:spcBef>
              <a:spcAft>
                <a:spcPts val="1200"/>
              </a:spcAft>
              <a:buSzPct val="100000"/>
              <a:buFont typeface="+mj-lt"/>
              <a:buAutoNum type="arabicPeriod" startAt="7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Coordination: Are all tasks adequately planned out</a:t>
            </a:r>
          </a:p>
          <a:p>
            <a:pPr marL="457200" lvl="0" indent="-457200">
              <a:spcBef>
                <a:spcPts val="600"/>
              </a:spcBef>
              <a:spcAft>
                <a:spcPts val="1200"/>
              </a:spcAft>
              <a:buSzPct val="100000"/>
              <a:buFont typeface="+mj-lt"/>
              <a:buAutoNum type="arabicPeriod" startAt="7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Cultural change: Is the team aware of the culture of the organization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A9E35C-E7C4-4CB6-88C5-086401761F73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3931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Title 1"/>
          <p:cNvSpPr>
            <a:spLocks noGrp="1"/>
          </p:cNvSpPr>
          <p:nvPr>
            <p:ph type="title"/>
          </p:nvPr>
        </p:nvSpPr>
        <p:spPr>
          <a:xfrm>
            <a:off x="615900" y="260648"/>
            <a:ext cx="7556500" cy="712564"/>
          </a:xfrm>
        </p:spPr>
        <p:txBody>
          <a:bodyPr wrap="square" tIns="45720" bIns="45720" anchor="t"/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Team Meetings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628" name="Content Placeholder 2"/>
          <p:cNvSpPr>
            <a:spLocks noGrp="1"/>
          </p:cNvSpPr>
          <p:nvPr>
            <p:ph idx="1"/>
          </p:nvPr>
        </p:nvSpPr>
        <p:spPr>
          <a:xfrm>
            <a:off x="1074539" y="1124744"/>
            <a:ext cx="7025853" cy="5336232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A meeting is a common form of team interaction and workplace communication</a:t>
            </a:r>
          </a:p>
          <a:p>
            <a:pPr lvl="1">
              <a:spcAft>
                <a:spcPts val="600"/>
              </a:spcAft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Types of meetings:</a:t>
            </a:r>
          </a:p>
          <a:p>
            <a:pPr marL="1069975" lvl="2" indent="-325438">
              <a:spcAft>
                <a:spcPts val="600"/>
              </a:spcAft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Informational</a:t>
            </a:r>
          </a:p>
          <a:p>
            <a:pPr marL="1069975" lvl="2" indent="-325438">
              <a:spcAft>
                <a:spcPts val="600"/>
              </a:spcAft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Discussion driven</a:t>
            </a:r>
          </a:p>
          <a:p>
            <a:pPr marL="1069975" lvl="2" indent="-325438">
              <a:spcAft>
                <a:spcPts val="600"/>
              </a:spcAft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Decisional</a:t>
            </a:r>
          </a:p>
          <a:p>
            <a:pPr marL="1069975" lvl="2" indent="-325438">
              <a:spcAft>
                <a:spcPts val="600"/>
              </a:spcAft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Combination</a:t>
            </a:r>
          </a:p>
          <a:p>
            <a:pPr lvl="1">
              <a:spcAft>
                <a:spcPts val="600"/>
              </a:spcAft>
            </a:pPr>
            <a:r>
              <a:rPr lang="en-US" sz="3000" dirty="0">
                <a:latin typeface="Arial" pitchFamily="34" charset="0"/>
                <a:cs typeface="Arial" pitchFamily="34" charset="0"/>
              </a:rPr>
              <a:t>Formal or informal </a:t>
            </a:r>
          </a:p>
        </p:txBody>
      </p:sp>
      <p:sp>
        <p:nvSpPr>
          <p:cNvPr id="24578" name="Slide Number Placeholder 3"/>
          <p:cNvSpPr>
            <a:spLocks noGrp="1"/>
          </p:cNvSpPr>
          <p:nvPr>
            <p:ph type="sldNum" sz="quarter" idx="12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F0A3D835-DB97-48A5-A093-D5B9E2D926DA}" type="slidenum">
              <a:rPr lang="en-US" sz="1400"/>
              <a:pPr algn="r" eaLnBrk="1" hangingPunct="1"/>
              <a:t>20</a:t>
            </a:fld>
            <a:endParaRPr lang="en-US" sz="1400"/>
          </a:p>
        </p:txBody>
      </p:sp>
    </p:spTree>
    <p:extLst>
      <p:ext uri="{BB962C8B-B14F-4D97-AF65-F5344CB8AC3E}">
        <p14:creationId xmlns:p14="http://schemas.microsoft.com/office/powerpoint/2010/main" val="41943101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6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6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6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6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6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6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Content Placeholder 2"/>
          <p:cNvSpPr>
            <a:spLocks noGrp="1"/>
          </p:cNvSpPr>
          <p:nvPr>
            <p:ph idx="1"/>
          </p:nvPr>
        </p:nvSpPr>
        <p:spPr>
          <a:xfrm>
            <a:off x="759916" y="1012229"/>
            <a:ext cx="7556500" cy="5513115"/>
          </a:xfrm>
        </p:spPr>
        <p:txBody>
          <a:bodyPr/>
          <a:lstStyle/>
          <a:p>
            <a:r>
              <a:rPr lang="en-US" sz="2800" b="1" dirty="0" smtClean="0">
                <a:latin typeface="Arial" pitchFamily="34" charset="0"/>
                <a:cs typeface="Arial" pitchFamily="34" charset="0"/>
              </a:rPr>
              <a:t>Use a Meeting 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agenda: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en-US" sz="2800" dirty="0" smtClean="0">
                <a:latin typeface="Arial" pitchFamily="34" charset="0"/>
                <a:cs typeface="Arial" pitchFamily="34" charset="0"/>
              </a:rPr>
              <a:t>Its an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outline of major topics and activities that are scheduled to be addressed during a meeting</a:t>
            </a:r>
          </a:p>
          <a:p>
            <a:pPr marL="898525" lvl="2" indent="-325438"/>
            <a:r>
              <a:rPr lang="en-US" sz="2800" dirty="0">
                <a:latin typeface="Arial" pitchFamily="34" charset="0"/>
                <a:cs typeface="Arial" pitchFamily="34" charset="0"/>
              </a:rPr>
              <a:t>Normally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distribute it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to all attendees prior to the meeting</a:t>
            </a:r>
          </a:p>
          <a:p>
            <a:pPr marL="898525" lvl="2" indent="-325438"/>
            <a:r>
              <a:rPr lang="en-US" sz="2800" dirty="0">
                <a:latin typeface="Arial" pitchFamily="34" charset="0"/>
                <a:cs typeface="Arial" pitchFamily="34" charset="0"/>
              </a:rPr>
              <a:t>Read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the agenda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prior to meeting</a:t>
            </a:r>
          </a:p>
          <a:p>
            <a:pPr marL="898525" lvl="2" indent="-325438"/>
            <a:r>
              <a:rPr lang="en-US" sz="2800" dirty="0">
                <a:latin typeface="Arial" pitchFamily="34" charset="0"/>
                <a:cs typeface="Arial" pitchFamily="34" charset="0"/>
              </a:rPr>
              <a:t>Notify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the person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in charge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if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you would like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an item added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on agenda</a:t>
            </a:r>
          </a:p>
          <a:p>
            <a:pPr marL="898525" lvl="2" indent="-325438"/>
            <a:r>
              <a:rPr lang="en-US" sz="2800" dirty="0">
                <a:latin typeface="Arial" pitchFamily="34" charset="0"/>
                <a:cs typeface="Arial" pitchFamily="34" charset="0"/>
              </a:rPr>
              <a:t>If you are presenting, plan ahead and prepare handouts for each attendee if necessary</a:t>
            </a:r>
          </a:p>
        </p:txBody>
      </p:sp>
      <p:sp>
        <p:nvSpPr>
          <p:cNvPr id="25602" name="Slide Number Placeholder 3"/>
          <p:cNvSpPr>
            <a:spLocks noGrp="1"/>
          </p:cNvSpPr>
          <p:nvPr>
            <p:ph type="sldNum" sz="quarter" idx="12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152C8A3E-F5E4-469E-997D-D628C7AFBE51}" type="slidenum">
              <a:rPr lang="en-US" sz="1400"/>
              <a:pPr algn="r" eaLnBrk="1" hangingPunct="1"/>
              <a:t>21</a:t>
            </a:fld>
            <a:endParaRPr lang="en-US" sz="140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15900" y="260648"/>
            <a:ext cx="7556500" cy="712564"/>
          </a:xfrm>
        </p:spPr>
        <p:txBody>
          <a:bodyPr wrap="square" tIns="45720" bIns="45720" anchor="t"/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Team Meetings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7508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76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6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76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76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6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6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build="p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Content Placeholder 2"/>
          <p:cNvSpPr>
            <a:spLocks noGrp="1"/>
          </p:cNvSpPr>
          <p:nvPr>
            <p:ph idx="1"/>
          </p:nvPr>
        </p:nvSpPr>
        <p:spPr>
          <a:xfrm>
            <a:off x="759916" y="1156245"/>
            <a:ext cx="7556500" cy="5297091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Face-to-face meetings</a:t>
            </a:r>
          </a:p>
          <a:p>
            <a:pPr marL="669925" lvl="1" indent="-325438">
              <a:spcAft>
                <a:spcPts val="600"/>
              </a:spcAf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Are most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common</a:t>
            </a:r>
          </a:p>
          <a:p>
            <a:pPr marL="669925" lvl="1" indent="-325438">
              <a:spcAft>
                <a:spcPts val="600"/>
              </a:spcAf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Always arrive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early</a:t>
            </a:r>
          </a:p>
          <a:p>
            <a:pPr marL="669925" lvl="1" indent="-325438">
              <a:spcAft>
                <a:spcPts val="600"/>
              </a:spcAft>
            </a:pPr>
            <a:r>
              <a:rPr lang="en-US" sz="2800" dirty="0">
                <a:latin typeface="Arial" pitchFamily="34" charset="0"/>
                <a:cs typeface="Arial" pitchFamily="34" charset="0"/>
              </a:rPr>
              <a:t>Do not sit at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the head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of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the table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unless invited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>
                <a:latin typeface="Arial" pitchFamily="34" charset="0"/>
                <a:cs typeface="Arial" pitchFamily="34" charset="0"/>
              </a:rPr>
              <a:t>Meeting Chair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Is the individual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in charge of meeting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2800" b="1" dirty="0">
                <a:latin typeface="Arial" pitchFamily="34" charset="0"/>
                <a:cs typeface="Arial" pitchFamily="34" charset="0"/>
              </a:rPr>
              <a:t>Roberts Rules of Order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Is an excellent guide </a:t>
            </a:r>
            <a:r>
              <a:rPr lang="en-US" sz="2800" dirty="0">
                <a:latin typeface="Arial" pitchFamily="34" charset="0"/>
                <a:cs typeface="Arial" pitchFamily="34" charset="0"/>
              </a:rPr>
              <a:t>to running meetings (also called Parliamentary Procedure)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626" name="Slide Number Placeholder 3"/>
          <p:cNvSpPr>
            <a:spLocks noGrp="1"/>
          </p:cNvSpPr>
          <p:nvPr>
            <p:ph type="sldNum" sz="quarter" idx="12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fld id="{34C50B1F-5D0A-4379-9D7D-43824A2A9BFD}" type="slidenum">
              <a:rPr lang="en-US" sz="1400"/>
              <a:pPr algn="r" eaLnBrk="1" hangingPunct="1"/>
              <a:t>22</a:t>
            </a:fld>
            <a:endParaRPr lang="en-US" sz="140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15900" y="260648"/>
            <a:ext cx="7556500" cy="712564"/>
          </a:xfrm>
        </p:spPr>
        <p:txBody>
          <a:bodyPr wrap="square" tIns="45720" bIns="45720" anchor="t"/>
          <a:lstStyle/>
          <a:p>
            <a:r>
              <a:rPr lang="en-US" sz="3000" b="1" dirty="0" smtClean="0">
                <a:latin typeface="Arial" pitchFamily="34" charset="0"/>
                <a:cs typeface="Arial" pitchFamily="34" charset="0"/>
              </a:rPr>
              <a:t>Team Meetings</a:t>
            </a:r>
            <a:endParaRPr lang="en-US" sz="3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600868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615900" y="260648"/>
            <a:ext cx="7556500" cy="1116012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Decision Making Models</a:t>
            </a:r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755576" y="1412776"/>
            <a:ext cx="7556500" cy="4616152"/>
          </a:xfrm>
        </p:spPr>
        <p:txBody>
          <a:bodyPr/>
          <a:lstStyle/>
          <a:p>
            <a:pPr marL="463550" indent="-463550">
              <a:spcBef>
                <a:spcPts val="1200"/>
              </a:spcBef>
              <a:spcAft>
                <a:spcPts val="1200"/>
              </a:spcAft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Gaining consensus to a decision from a group can be a daunting task.  Two models help:</a:t>
            </a:r>
          </a:p>
          <a:p>
            <a:pPr marL="920750" lvl="2" indent="-463550">
              <a:spcBef>
                <a:spcPts val="1200"/>
              </a:spcBef>
              <a:spcAft>
                <a:spcPts val="1200"/>
              </a:spcAft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Rational Model</a:t>
            </a:r>
          </a:p>
          <a:p>
            <a:pPr marL="1377950" lvl="4" indent="-463550">
              <a:spcBef>
                <a:spcPts val="1200"/>
              </a:spcBef>
              <a:spcAft>
                <a:spcPts val="1200"/>
              </a:spcAft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Grounded in establishing goals; alternatives; understanding consequences; strive for optimum results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543892" y="260648"/>
            <a:ext cx="7556500" cy="1116012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Decision Making Models</a:t>
            </a:r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759916" y="1156245"/>
            <a:ext cx="7556500" cy="5009059"/>
          </a:xfrm>
        </p:spPr>
        <p:txBody>
          <a:bodyPr/>
          <a:lstStyle/>
          <a:p>
            <a:pPr marL="463550" indent="-463550">
              <a:spcBef>
                <a:spcPts val="1200"/>
              </a:spcBef>
              <a:spcAft>
                <a:spcPts val="1200"/>
              </a:spcAft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Gaining consensus to a decision from a group can be a daunting task.  Two models help:</a:t>
            </a:r>
          </a:p>
          <a:p>
            <a:pPr marL="920750" lvl="2" indent="-463550">
              <a:spcAft>
                <a:spcPts val="600"/>
              </a:spcAft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Political Model</a:t>
            </a:r>
          </a:p>
          <a:p>
            <a:pPr marL="1377950" lvl="4" indent="-463550">
              <a:spcAft>
                <a:spcPts val="600"/>
              </a:spcAft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The most difficult to get through</a:t>
            </a:r>
          </a:p>
          <a:p>
            <a:pPr marL="1377950" lvl="4" indent="-463550">
              <a:spcAft>
                <a:spcPts val="600"/>
              </a:spcAft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People come with pre-conceived notions</a:t>
            </a:r>
          </a:p>
          <a:p>
            <a:pPr marL="1377950" lvl="4" indent="-463550">
              <a:spcAft>
                <a:spcPts val="600"/>
              </a:spcAft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Decisions typically based on who do we want to please first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8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615900" y="268164"/>
            <a:ext cx="7556500" cy="712564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Brainstorming Technique</a:t>
            </a:r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755576" y="1156245"/>
            <a:ext cx="7556500" cy="5369099"/>
          </a:xfrm>
        </p:spPr>
        <p:txBody>
          <a:bodyPr/>
          <a:lstStyle/>
          <a:p>
            <a:pPr marL="463550" indent="-463550">
              <a:spcBef>
                <a:spcPts val="0"/>
              </a:spcBef>
              <a:spcAft>
                <a:spcPts val="1200"/>
              </a:spcAft>
            </a:pP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What is “brainstorming”?</a:t>
            </a:r>
          </a:p>
          <a:p>
            <a:pPr marL="1149350" lvl="3" indent="-463550"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A group problem solving technique  that promotes creativity by encouraging idea generation through non-critical discussion</a:t>
            </a:r>
          </a:p>
          <a:p>
            <a:pPr marL="463550" indent="-463550"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Brainstorming is widely used by organizations wanting to develop new products or services.</a:t>
            </a:r>
          </a:p>
          <a:p>
            <a:pPr marL="463550" indent="-463550">
              <a:spcBef>
                <a:spcPts val="0"/>
              </a:spcBef>
              <a:spcAft>
                <a:spcPts val="1200"/>
              </a:spcAft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Brainstorming is often misinterpreted as people getting together for a friendly chat about a decision.  It is exactly the opposite.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78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615900" y="260648"/>
            <a:ext cx="7556500" cy="640556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Steps to Applying Brainstorming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755576" y="1333128"/>
            <a:ext cx="7556500" cy="4256112"/>
          </a:xfrm>
        </p:spPr>
        <p:txBody>
          <a:bodyPr/>
          <a:lstStyle/>
          <a:p>
            <a:pPr marL="463550" indent="-463550">
              <a:spcBef>
                <a:spcPts val="1200"/>
              </a:spcBef>
              <a:buFont typeface="+mj-lt"/>
              <a:buAutoNum type="arabicPeriod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Group size should be limited to no more than 7 people.</a:t>
            </a:r>
          </a:p>
          <a:p>
            <a:pPr marL="463550" indent="-463550">
              <a:spcBef>
                <a:spcPts val="1200"/>
              </a:spcBef>
              <a:buFont typeface="+mj-lt"/>
              <a:buAutoNum type="arabicPeriod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Everyone gets a chance to suggest an alternative.</a:t>
            </a:r>
          </a:p>
          <a:p>
            <a:pPr marL="457200" indent="-457200">
              <a:spcBef>
                <a:spcPts val="1200"/>
              </a:spcBef>
              <a:buFont typeface="+mj-lt"/>
              <a:buAutoNum type="arabicPeriod" startAt="3"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No criticism is permitted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spcBef>
                <a:spcPts val="1200"/>
              </a:spcBef>
              <a:buFont typeface="+mj-lt"/>
              <a:buAutoNum type="arabicPeriod" startAt="3"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Freewheeling is encouraged.  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spcBef>
                <a:spcPts val="1200"/>
              </a:spcBef>
              <a:buFont typeface="+mj-lt"/>
              <a:buAutoNum type="arabicPeriod" startAt="3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Outlandish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ideas can prove useful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615900" y="260648"/>
            <a:ext cx="7556500" cy="640556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Arial" pitchFamily="34" charset="0"/>
                <a:cs typeface="Arial" pitchFamily="34" charset="0"/>
              </a:rPr>
              <a:t>Steps to Applying Brainstorming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755576" y="1405136"/>
            <a:ext cx="7556500" cy="4832176"/>
          </a:xfrm>
        </p:spPr>
        <p:txBody>
          <a:bodyPr/>
          <a:lstStyle/>
          <a:p>
            <a:pPr marL="514350" indent="-514350">
              <a:spcBef>
                <a:spcPts val="1200"/>
              </a:spcBef>
              <a:buFont typeface="+mj-lt"/>
              <a:buAutoNum type="arabicPeriod" startAt="6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more ideas that are presented the better the odds of a solution.</a:t>
            </a:r>
          </a:p>
          <a:p>
            <a:pPr marL="514350" indent="-514350">
              <a:spcBef>
                <a:spcPts val="1200"/>
              </a:spcBef>
              <a:buFont typeface="+mj-lt"/>
              <a:buAutoNum type="arabicPeriod" startAt="6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Hitchhiking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or piggybacking 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is essential.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pPr marL="514350" indent="-514350">
              <a:spcBef>
                <a:spcPts val="1200"/>
              </a:spcBef>
              <a:buFont typeface="+mj-lt"/>
              <a:buAutoNum type="arabicPeriod" startAt="6"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Someone needs to take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notes.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pPr marL="514350" indent="-514350">
              <a:spcBef>
                <a:spcPts val="1200"/>
              </a:spcBef>
              <a:buFont typeface="+mj-lt"/>
              <a:buAutoNum type="arabicPeriod" startAt="6"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Invite outsiders to brainstorming sessions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.</a:t>
            </a:r>
            <a:endParaRPr lang="en-US" sz="3200" dirty="0">
              <a:latin typeface="Arial" pitchFamily="34" charset="0"/>
              <a:cs typeface="Arial" pitchFamily="34" charset="0"/>
            </a:endParaRPr>
          </a:p>
          <a:p>
            <a:pPr marL="514350" indent="-514350">
              <a:spcBef>
                <a:spcPts val="1200"/>
              </a:spcBef>
              <a:buFont typeface="+mj-lt"/>
              <a:buAutoNum type="arabicPeriod" startAt="6"/>
            </a:pPr>
            <a:r>
              <a:rPr lang="en-US" sz="3200" dirty="0">
                <a:latin typeface="Arial" pitchFamily="34" charset="0"/>
                <a:cs typeface="Arial" pitchFamily="34" charset="0"/>
              </a:rPr>
              <a:t>Do not over structure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3200" dirty="0">
                <a:latin typeface="Arial" pitchFamily="34" charset="0"/>
                <a:cs typeface="Arial" pitchFamily="34" charset="0"/>
              </a:rPr>
              <a:t>model.</a:t>
            </a:r>
          </a:p>
          <a:p>
            <a:pPr marL="457200" indent="-457200">
              <a:spcBef>
                <a:spcPts val="1200"/>
              </a:spcBef>
              <a:buFont typeface="+mj-lt"/>
              <a:buAutoNum type="arabicPeriod"/>
            </a:pPr>
            <a:endParaRPr lang="en-US" sz="3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851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7556500" cy="1116012"/>
          </a:xfrm>
        </p:spPr>
        <p:txBody>
          <a:bodyPr/>
          <a:lstStyle/>
          <a:p>
            <a:pPr eaLnBrk="1" hangingPunct="1"/>
            <a:r>
              <a:rPr lang="en-US" b="1" dirty="0" smtClean="0">
                <a:latin typeface="Arial" pitchFamily="34" charset="0"/>
                <a:cs typeface="Arial" pitchFamily="34" charset="0"/>
              </a:rPr>
              <a:t>The Nominal Group Technique</a:t>
            </a:r>
          </a:p>
        </p:txBody>
      </p:sp>
      <p:sp>
        <p:nvSpPr>
          <p:cNvPr id="37891" name="Content Placeholder 2"/>
          <p:cNvSpPr>
            <a:spLocks noGrp="1"/>
          </p:cNvSpPr>
          <p:nvPr>
            <p:ph idx="1"/>
          </p:nvPr>
        </p:nvSpPr>
        <p:spPr>
          <a:xfrm>
            <a:off x="759916" y="1484784"/>
            <a:ext cx="7556500" cy="4144963"/>
          </a:xfrm>
        </p:spPr>
        <p:txBody>
          <a:bodyPr/>
          <a:lstStyle/>
          <a:p>
            <a:pPr marL="463550" indent="-463550">
              <a:spcBef>
                <a:spcPts val="1200"/>
              </a:spcBef>
              <a:spcAft>
                <a:spcPts val="1200"/>
              </a:spcAft>
            </a:pPr>
            <a:r>
              <a:rPr lang="en-US" sz="3000" b="1" dirty="0" smtClean="0">
                <a:latin typeface="Arial" pitchFamily="34" charset="0"/>
                <a:cs typeface="Arial" pitchFamily="34" charset="0"/>
              </a:rPr>
              <a:t>What is “nominal group technique”?</a:t>
            </a:r>
          </a:p>
          <a:p>
            <a:pPr marL="1149350" lvl="3" indent="-463550">
              <a:spcBef>
                <a:spcPts val="1200"/>
              </a:spcBef>
              <a:spcAft>
                <a:spcPts val="1200"/>
              </a:spcAft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It is a structured meeting of a small group of individuals with little room for discussion or debate</a:t>
            </a:r>
          </a:p>
          <a:p>
            <a:pPr marL="463550" indent="-463550">
              <a:spcBef>
                <a:spcPts val="1200"/>
              </a:spcBef>
              <a:spcAft>
                <a:spcPts val="1200"/>
              </a:spcAft>
            </a:pPr>
            <a:r>
              <a:rPr lang="en-US" sz="3000" dirty="0" smtClean="0">
                <a:latin typeface="Arial" pitchFamily="34" charset="0"/>
                <a:cs typeface="Arial" pitchFamily="34" charset="0"/>
              </a:rPr>
              <a:t>Nominal group techniques are typically used to make decisions, for example, on what vendor to use for a specific service.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78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300" y="457353"/>
            <a:ext cx="5550892" cy="784572"/>
          </a:xfrm>
        </p:spPr>
        <p:txBody>
          <a:bodyPr/>
          <a:lstStyle/>
          <a:p>
            <a:r>
              <a:rPr lang="en-US" sz="3200" b="1" dirty="0" smtClean="0">
                <a:latin typeface="Arial" pitchFamily="34" charset="0"/>
                <a:cs typeface="Arial" pitchFamily="34" charset="0"/>
              </a:rPr>
              <a:t>Activity Hybrid 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90886B-D297-4B71-903E-894863DFEB13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730696" y="1268760"/>
            <a:ext cx="7585720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smtClean="0"/>
              <a:t>On the internet, research different potential job opportunities in the field you are presently pursuing.</a:t>
            </a:r>
          </a:p>
          <a:p>
            <a:pPr marL="342900" indent="-342900"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smtClean="0"/>
              <a:t>On the internet, research a number of different sites where salary information is posted and find what your ideal job would pay</a:t>
            </a:r>
          </a:p>
          <a:p>
            <a:pPr marL="342900" indent="-342900"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 smtClean="0"/>
              <a:t>There is no submission requirement for this hybrid</a:t>
            </a:r>
          </a:p>
          <a:p>
            <a:pPr>
              <a:spcBef>
                <a:spcPts val="1200"/>
              </a:spcBef>
              <a:spcAft>
                <a:spcPts val="600"/>
              </a:spcAft>
            </a:pPr>
            <a:r>
              <a:rPr lang="en-US" sz="2400" b="1" u="sng" dirty="0" smtClean="0"/>
              <a:t>Textbooks Reading </a:t>
            </a:r>
            <a:r>
              <a:rPr lang="en-US" sz="2400" b="1" u="sng" dirty="0"/>
              <a:t>Assignment:</a:t>
            </a:r>
            <a:endParaRPr lang="en-US" sz="2400" dirty="0"/>
          </a:p>
          <a:p>
            <a:pPr marL="0" lvl="2">
              <a:spcBef>
                <a:spcPts val="1200"/>
              </a:spcBef>
              <a:spcAft>
                <a:spcPts val="600"/>
              </a:spcAft>
            </a:pPr>
            <a:r>
              <a:rPr lang="en-US" sz="2400" dirty="0" smtClean="0"/>
              <a:t>Read </a:t>
            </a:r>
            <a:r>
              <a:rPr lang="en-US" sz="2400" dirty="0"/>
              <a:t>chapter </a:t>
            </a:r>
            <a:r>
              <a:rPr lang="en-US" sz="2400" dirty="0" smtClean="0"/>
              <a:t>12 </a:t>
            </a:r>
            <a:r>
              <a:rPr lang="en-US" sz="2400" dirty="0"/>
              <a:t>of the mandatory textbook, Professionalism: Skills for Workplace Success, </a:t>
            </a:r>
            <a:r>
              <a:rPr lang="en-US" sz="2400" dirty="0" smtClean="0"/>
              <a:t>4</a:t>
            </a:r>
            <a:r>
              <a:rPr lang="en-US" sz="2400" baseline="30000" dirty="0" smtClean="0"/>
              <a:t>th</a:t>
            </a:r>
            <a:r>
              <a:rPr lang="en-US" sz="2400" dirty="0" smtClean="0"/>
              <a:t> </a:t>
            </a:r>
            <a:r>
              <a:rPr lang="en-US" sz="2400" dirty="0"/>
              <a:t>Edition.</a:t>
            </a:r>
          </a:p>
        </p:txBody>
      </p:sp>
    </p:spTree>
    <p:extLst>
      <p:ext uri="{BB962C8B-B14F-4D97-AF65-F5344CB8AC3E}">
        <p14:creationId xmlns:p14="http://schemas.microsoft.com/office/powerpoint/2010/main" val="32421295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3820" y="4869160"/>
            <a:ext cx="6682556" cy="720080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  <a:hlinkClick r:id="rId3"/>
              </a:rPr>
              <a:t>Teamwork and Collaboration</a:t>
            </a:r>
            <a:endParaRPr lang="en-US" sz="32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532" name="Picture 5" descr="iStock_000007227652XSmall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50100" y="685800"/>
            <a:ext cx="1422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14400" y="381000"/>
            <a:ext cx="2965450" cy="393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7" descr="iStock_blocksXSmall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876800" y="2743200"/>
            <a:ext cx="152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ubtitle 2"/>
          <p:cNvSpPr txBox="1">
            <a:spLocks/>
          </p:cNvSpPr>
          <p:nvPr/>
        </p:nvSpPr>
        <p:spPr bwMode="auto">
          <a:xfrm>
            <a:off x="1187624" y="5733256"/>
            <a:ext cx="6984776" cy="7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defTabSz="457200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chemeClr val="accent1"/>
              </a:buClr>
              <a:buSzPct val="75000"/>
              <a:buFont typeface="Wingdings" pitchFamily="2" charset="2"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With permission from: </a:t>
            </a:r>
            <a:r>
              <a:rPr kumimoji="0" 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RSAnimate</a:t>
            </a: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(www.theRSA.org) and</a:t>
            </a:r>
            <a:r>
              <a:rPr kumimoji="0" lang="en-US" sz="20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1" i="0" u="none" strike="noStrike" kern="1200" cap="none" spc="0" normalizeH="0" noProof="0" dirty="0" err="1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CognitiveMedia</a:t>
            </a:r>
            <a:r>
              <a:rPr kumimoji="0" lang="en-US" sz="20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(www.cognitivemedia.co.uk</a:t>
            </a:r>
            <a:r>
              <a:rPr lang="en-US" sz="2000" b="1" dirty="0" smtClean="0">
                <a:solidFill>
                  <a:srgbClr val="002060"/>
                </a:solidFill>
                <a:latin typeface="+mn-lt"/>
                <a:cs typeface="+mn-cs"/>
              </a:rPr>
              <a:t>)</a:t>
            </a:r>
            <a:endParaRPr kumimoji="0" lang="en-US" sz="2000" b="1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chemeClr val="accent1"/>
              </a:buClr>
              <a:buSzPct val="75000"/>
              <a:buFont typeface="Wingdings" pitchFamily="2" charset="2"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02667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3" descr="iStock_000009311779Smal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5616" y="2780928"/>
            <a:ext cx="6934200" cy="396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0" name="Title 1"/>
          <p:cNvSpPr>
            <a:spLocks noGrp="1"/>
          </p:cNvSpPr>
          <p:nvPr>
            <p:ph type="title"/>
          </p:nvPr>
        </p:nvSpPr>
        <p:spPr>
          <a:xfrm>
            <a:off x="1979712" y="1052736"/>
            <a:ext cx="5009629" cy="2434034"/>
          </a:xfrm>
        </p:spPr>
        <p:txBody>
          <a:bodyPr/>
          <a:lstStyle/>
          <a:p>
            <a:pPr eaLnBrk="1" hangingPunct="1"/>
            <a:r>
              <a:rPr lang="en-US" sz="12800" b="1" dirty="0" smtClean="0">
                <a:latin typeface="Arial" pitchFamily="34" charset="0"/>
                <a:cs typeface="Arial" pitchFamily="34" charset="0"/>
              </a:rPr>
              <a:t>Q &amp; A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76C524-39B5-4217-8075-A3DCBDE9B6B2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4458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Theme2">
  <a:themeElements>
    <a:clrScheme name="Advantage">
      <a:dk1>
        <a:sysClr val="windowText" lastClr="000000"/>
      </a:dk1>
      <a:lt1>
        <a:sysClr val="window" lastClr="FFFFFF"/>
      </a:lt1>
      <a:dk2>
        <a:srgbClr val="2B142D"/>
      </a:dk2>
      <a:lt2>
        <a:srgbClr val="C3AFCC"/>
      </a:lt2>
      <a:accent1>
        <a:srgbClr val="663366"/>
      </a:accent1>
      <a:accent2>
        <a:srgbClr val="330F42"/>
      </a:accent2>
      <a:accent3>
        <a:srgbClr val="666699"/>
      </a:accent3>
      <a:accent4>
        <a:srgbClr val="999966"/>
      </a:accent4>
      <a:accent5>
        <a:srgbClr val="F7901E"/>
      </a:accent5>
      <a:accent6>
        <a:srgbClr val="A3A101"/>
      </a:accent6>
      <a:hlink>
        <a:srgbClr val="BC5FBC"/>
      </a:hlink>
      <a:folHlink>
        <a:srgbClr val="9775A7"/>
      </a:folHlink>
    </a:clrScheme>
    <a:fontScheme name="Advantage">
      <a:majorFont>
        <a:latin typeface="Rockwell"/>
        <a:ea typeface=""/>
        <a:cs typeface=""/>
        <a:font script="Jpan" typeface="ＭＳ ゴシック"/>
      </a:majorFont>
      <a:minorFont>
        <a:latin typeface="Rockwell"/>
        <a:ea typeface=""/>
        <a:cs typeface=""/>
        <a:font script="Jpan" typeface="ＭＳ ゴシック"/>
      </a:minorFont>
    </a:fontScheme>
    <a:fmtScheme name="Advantage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6000000" scaled="1"/>
        </a:gradFill>
        <a:gradFill rotWithShape="1">
          <a:gsLst>
            <a:gs pos="0">
              <a:schemeClr val="phClr">
                <a:shade val="40000"/>
                <a:alpha val="100000"/>
                <a:satMod val="150000"/>
                <a:lumMod val="100000"/>
              </a:schemeClr>
            </a:gs>
            <a:gs pos="100000">
              <a:schemeClr val="phClr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FFFFFF">
                <a:alpha val="75000"/>
              </a:srgbClr>
            </a:innerShdw>
            <a:outerShdw blurRad="63500" dist="25400" dir="5400000" rotWithShape="0">
              <a:srgbClr val="808080">
                <a:alpha val="7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twoPt" dir="tl">
              <a:rot lat="0" lon="0" rev="4500000"/>
            </a:lightRig>
          </a:scene3d>
          <a:sp3d>
            <a:bevelT w="635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1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>
          <a:gsLst>
            <a:gs pos="0">
              <a:schemeClr val="accent1">
                <a:shade val="40000"/>
                <a:satMod val="150000"/>
                <a:lumMod val="100000"/>
                <a:alpha val="25000"/>
              </a:schemeClr>
            </a:gs>
            <a:gs pos="100000">
              <a:schemeClr val="accent1">
                <a:tint val="70000"/>
                <a:shade val="100000"/>
                <a:alpha val="100000"/>
                <a:satMod val="200000"/>
                <a:lumMod val="100000"/>
              </a:schemeClr>
            </a:gs>
          </a:gsLst>
        </a:gradFill>
      </a:spPr>
      <a:bodyPr rtlCol="0" anchor="t" anchorCtr="0"/>
      <a:lstStyle>
        <a:defPPr>
          <a:defRPr b="1" dirty="0" smtClean="0">
            <a:solidFill>
              <a:schemeClr val="tx1"/>
            </a:solidFill>
          </a:defRPr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3400</TotalTime>
  <Words>1279</Words>
  <Application>Microsoft Macintosh PowerPoint</Application>
  <PresentationFormat>On-screen Show (4:3)</PresentationFormat>
  <Paragraphs>225</Paragraphs>
  <Slides>31</Slides>
  <Notes>28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Theme2</vt:lpstr>
      <vt:lpstr>PowerPoint Presentation</vt:lpstr>
      <vt:lpstr>PowerPoint Presentation</vt:lpstr>
      <vt:lpstr>PowerPoint Presentation</vt:lpstr>
      <vt:lpstr>Today’s Agenda</vt:lpstr>
      <vt:lpstr>Motivation</vt:lpstr>
      <vt:lpstr>PowerPoint Presentation</vt:lpstr>
      <vt:lpstr>Motivation: McClelland’s Theories</vt:lpstr>
      <vt:lpstr>Motivation</vt:lpstr>
      <vt:lpstr>What is a Team?</vt:lpstr>
      <vt:lpstr>TEAMS AND PERFORMANCE  Types of Teams</vt:lpstr>
      <vt:lpstr>Advantages and Disadvantages of  Teams</vt:lpstr>
      <vt:lpstr>Advantages and Disadvantages of  Teams</vt:lpstr>
      <vt:lpstr>Characteristics of a Team Member</vt:lpstr>
      <vt:lpstr>Characteristics of a Team Member: The Problem Child</vt:lpstr>
      <vt:lpstr>Formation - Types of teams</vt:lpstr>
      <vt:lpstr>Team Formation Stages of Team Development</vt:lpstr>
      <vt:lpstr>The Team Building Process</vt:lpstr>
      <vt:lpstr>The 12 C’s of Team Formation</vt:lpstr>
      <vt:lpstr>The 12 C’s of Team Formation</vt:lpstr>
      <vt:lpstr>Team Meetings</vt:lpstr>
      <vt:lpstr>Team Meetings</vt:lpstr>
      <vt:lpstr>Team Meetings</vt:lpstr>
      <vt:lpstr>Decision Making Models</vt:lpstr>
      <vt:lpstr>Decision Making Models</vt:lpstr>
      <vt:lpstr>Brainstorming Technique</vt:lpstr>
      <vt:lpstr>Steps to Applying Brainstorming</vt:lpstr>
      <vt:lpstr>Steps to Applying Brainstorming</vt:lpstr>
      <vt:lpstr>The Nominal Group Technique</vt:lpstr>
      <vt:lpstr>Activity Hybrid 5</vt:lpstr>
      <vt:lpstr>PowerPoint Presentation</vt:lpstr>
      <vt:lpstr>Q &amp; 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Achieving Succeess</dc:title>
  <dc:creator>Phil Beals</dc:creator>
  <cp:lastModifiedBy>Natasha Guindon</cp:lastModifiedBy>
  <cp:revision>427</cp:revision>
  <cp:lastPrinted>2010-09-02T21:03:21Z</cp:lastPrinted>
  <dcterms:created xsi:type="dcterms:W3CDTF">2010-09-25T11:52:11Z</dcterms:created>
  <dcterms:modified xsi:type="dcterms:W3CDTF">2016-11-19T00:27:32Z</dcterms:modified>
</cp:coreProperties>
</file>