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6"/>
  </p:notesMasterIdLst>
  <p:handoutMasterIdLst>
    <p:handoutMasterId r:id="rId67"/>
  </p:handoutMasterIdLst>
  <p:sldIdLst>
    <p:sldId id="316" r:id="rId2"/>
    <p:sldId id="468" r:id="rId3"/>
    <p:sldId id="411" r:id="rId4"/>
    <p:sldId id="462" r:id="rId5"/>
    <p:sldId id="343" r:id="rId6"/>
    <p:sldId id="347" r:id="rId7"/>
    <p:sldId id="349" r:id="rId8"/>
    <p:sldId id="345" r:id="rId9"/>
    <p:sldId id="365" r:id="rId10"/>
    <p:sldId id="350" r:id="rId11"/>
    <p:sldId id="351" r:id="rId12"/>
    <p:sldId id="409" r:id="rId13"/>
    <p:sldId id="353" r:id="rId14"/>
    <p:sldId id="354" r:id="rId15"/>
    <p:sldId id="356" r:id="rId16"/>
    <p:sldId id="357" r:id="rId17"/>
    <p:sldId id="445" r:id="rId18"/>
    <p:sldId id="358" r:id="rId19"/>
    <p:sldId id="458" r:id="rId20"/>
    <p:sldId id="444" r:id="rId21"/>
    <p:sldId id="362" r:id="rId22"/>
    <p:sldId id="363" r:id="rId23"/>
    <p:sldId id="467" r:id="rId24"/>
    <p:sldId id="414" r:id="rId25"/>
    <p:sldId id="417" r:id="rId26"/>
    <p:sldId id="419" r:id="rId27"/>
    <p:sldId id="421" r:id="rId28"/>
    <p:sldId id="422" r:id="rId29"/>
    <p:sldId id="423" r:id="rId30"/>
    <p:sldId id="424" r:id="rId31"/>
    <p:sldId id="425" r:id="rId32"/>
    <p:sldId id="426" r:id="rId33"/>
    <p:sldId id="432" r:id="rId34"/>
    <p:sldId id="437" r:id="rId35"/>
    <p:sldId id="433" r:id="rId36"/>
    <p:sldId id="440" r:id="rId37"/>
    <p:sldId id="435" r:id="rId38"/>
    <p:sldId id="436" r:id="rId39"/>
    <p:sldId id="469" r:id="rId40"/>
    <p:sldId id="427" r:id="rId41"/>
    <p:sldId id="428" r:id="rId42"/>
    <p:sldId id="429" r:id="rId43"/>
    <p:sldId id="368" r:id="rId44"/>
    <p:sldId id="451" r:id="rId45"/>
    <p:sldId id="371" r:id="rId46"/>
    <p:sldId id="372" r:id="rId47"/>
    <p:sldId id="373" r:id="rId48"/>
    <p:sldId id="374" r:id="rId49"/>
    <p:sldId id="375" r:id="rId50"/>
    <p:sldId id="376" r:id="rId51"/>
    <p:sldId id="378" r:id="rId52"/>
    <p:sldId id="379" r:id="rId53"/>
    <p:sldId id="385" r:id="rId54"/>
    <p:sldId id="441" r:id="rId55"/>
    <p:sldId id="381" r:id="rId56"/>
    <p:sldId id="460" r:id="rId57"/>
    <p:sldId id="380" r:id="rId58"/>
    <p:sldId id="384" r:id="rId59"/>
    <p:sldId id="461" r:id="rId60"/>
    <p:sldId id="386" r:id="rId61"/>
    <p:sldId id="318" r:id="rId62"/>
    <p:sldId id="416" r:id="rId63"/>
    <p:sldId id="370" r:id="rId64"/>
    <p:sldId id="390" r:id="rId6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1E27"/>
    <a:srgbClr val="66CCFF"/>
    <a:srgbClr val="408EEC"/>
    <a:srgbClr val="000099"/>
    <a:srgbClr val="5BA8E7"/>
    <a:srgbClr val="33A8DD"/>
    <a:srgbClr val="6699FF"/>
    <a:srgbClr val="34343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2928" y="-688"/>
      </p:cViewPr>
      <p:guideLst>
        <p:guide orient="horz" pos="2160"/>
        <p:guide pos="2880"/>
      </p:guideLst>
    </p:cSldViewPr>
  </p:slideViewPr>
  <p:notesTextViewPr>
    <p:cViewPr>
      <p:scale>
        <a:sx n="100" d="100"/>
        <a:sy n="100" d="100"/>
      </p:scale>
      <p:origin x="0" y="0"/>
    </p:cViewPr>
  </p:notesTextViewPr>
  <p:sorterViewPr>
    <p:cViewPr>
      <p:scale>
        <a:sx n="175" d="100"/>
        <a:sy n="175" d="100"/>
      </p:scale>
      <p:origin x="0" y="28552"/>
    </p:cViewPr>
  </p:sorterViewPr>
  <p:notesViewPr>
    <p:cSldViewPr snapToGrid="0">
      <p:cViewPr varScale="1">
        <p:scale>
          <a:sx n="66" d="100"/>
          <a:sy n="66" d="100"/>
        </p:scale>
        <p:origin x="-2772" y="-114"/>
      </p:cViewPr>
      <p:guideLst>
        <p:guide orient="horz" pos="2880"/>
        <p:guide pos="2160"/>
      </p:guideLst>
    </p:cSldViewPr>
  </p:notesViewPr>
  <p:gridSpacing cx="38405" cy="384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notesMaster" Target="notesMasters/notesMaster1.xml"/><Relationship Id="rId67" Type="http://schemas.openxmlformats.org/officeDocument/2006/relationships/handoutMaster" Target="handoutMasters/handoutMaster1.xml"/><Relationship Id="rId68" Type="http://schemas.openxmlformats.org/officeDocument/2006/relationships/printerSettings" Target="printerSettings/printerSettings1.bin"/><Relationship Id="rId69" Type="http://schemas.openxmlformats.org/officeDocument/2006/relationships/presProps" Target="presProp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viewProps" Target="viewProps.xml"/><Relationship Id="rId71" Type="http://schemas.openxmlformats.org/officeDocument/2006/relationships/theme" Target="theme/theme1.xml"/><Relationship Id="rId72"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696CDCB-FF93-5340-B836-5DAEE732C932}" type="datetimeFigureOut">
              <a:rPr lang="en-US" smtClean="0"/>
              <a:t>16-10-28</a:t>
            </a:fld>
            <a:endParaRPr lang="en-CA"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258BFE3-431C-F546-99A4-FF2512E95F0A}" type="slidenum">
              <a:rPr lang="en-CA" smtClean="0"/>
              <a:t>‹#›</a:t>
            </a:fld>
            <a:endParaRPr lang="en-CA" dirty="0"/>
          </a:p>
        </p:txBody>
      </p:sp>
    </p:spTree>
    <p:extLst>
      <p:ext uri="{BB962C8B-B14F-4D97-AF65-F5344CB8AC3E}">
        <p14:creationId xmlns:p14="http://schemas.microsoft.com/office/powerpoint/2010/main" val="32150212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cs typeface="Arial" charset="0"/>
              </a:defRPr>
            </a:lvl1pPr>
          </a:lstStyle>
          <a:p>
            <a:pPr>
              <a:defRPr/>
            </a:pPr>
            <a:fld id="{B9E32422-C3AD-4D46-A941-6A3A86D27298}" type="datetimeFigureOut">
              <a:rPr lang="en-US"/>
              <a:pPr>
                <a:defRPr/>
              </a:pPr>
              <a:t>16-10-28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cs typeface="Arial" charset="0"/>
              </a:defRPr>
            </a:lvl1pPr>
          </a:lstStyle>
          <a:p>
            <a:pPr>
              <a:defRPr/>
            </a:pPr>
            <a:fld id="{89344CEC-904D-7849-BE35-39D2605BFB50}" type="slidenum">
              <a:rPr lang="en-US"/>
              <a:pPr>
                <a:defRPr/>
              </a:pPr>
              <a:t>‹#›</a:t>
            </a:fld>
            <a:endParaRPr lang="en-US" dirty="0"/>
          </a:p>
        </p:txBody>
      </p:sp>
    </p:spTree>
    <p:extLst>
      <p:ext uri="{BB962C8B-B14F-4D97-AF65-F5344CB8AC3E}">
        <p14:creationId xmlns:p14="http://schemas.microsoft.com/office/powerpoint/2010/main" val="26822840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813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6D594F9-1AA4-6841-A4C4-B2EAC948F11A}" type="slidenum">
              <a:rPr lang="en-US" sz="1200">
                <a:latin typeface="Calibri" charset="0"/>
              </a:rPr>
              <a:pPr eaLnBrk="1" hangingPunct="1"/>
              <a:t>1</a:t>
            </a:fld>
            <a:endParaRPr lang="en-US" sz="1200" dirty="0">
              <a:latin typeface="Calibri" charset="0"/>
            </a:endParaRPr>
          </a:p>
        </p:txBody>
      </p:sp>
      <p:sp>
        <p:nvSpPr>
          <p:cNvPr id="48131" name="Notes Placeholder 5"/>
          <p:cNvSpPr>
            <a:spLocks noGrp="1"/>
          </p:cNvSpPr>
          <p:nvPr>
            <p:ph type="body" sz="quarter" idx="11"/>
          </p:nvPr>
        </p:nvSpPr>
        <p:spPr bwMode="auto">
          <a:xfrm>
            <a:off x="581025" y="4265613"/>
            <a:ext cx="5588000" cy="28860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fontAlgn="t" hangingPunct="1">
              <a:spcBef>
                <a:spcPct val="0"/>
              </a:spcBef>
            </a:pPr>
            <a:r>
              <a:rPr lang="en-US" b="1" dirty="0">
                <a:latin typeface="Calibri" charset="0"/>
              </a:rPr>
              <a:t>Automatic animation</a:t>
            </a:r>
            <a:endParaRPr lang="en-US" dirty="0">
              <a:latin typeface="Calibri" charset="0"/>
            </a:endParaRPr>
          </a:p>
          <a:p>
            <a:pPr eaLnBrk="1" fontAlgn="t" hangingPunct="1">
              <a:spcBef>
                <a:spcPct val="0"/>
              </a:spcBef>
            </a:pPr>
            <a:endParaRPr lang="en-US" dirty="0">
              <a:latin typeface="Calibri" charset="0"/>
            </a:endParaRPr>
          </a:p>
          <a:p>
            <a:pPr eaLnBrk="1" hangingPunct="1">
              <a:spcBef>
                <a:spcPct val="0"/>
              </a:spcBef>
            </a:pPr>
            <a:endParaRPr lang="en-US" dirty="0">
              <a:latin typeface="Calibri" charset="0"/>
            </a:endParaRPr>
          </a:p>
        </p:txBody>
      </p:sp>
    </p:spTree>
    <p:extLst>
      <p:ext uri="{BB962C8B-B14F-4D97-AF65-F5344CB8AC3E}">
        <p14:creationId xmlns:p14="http://schemas.microsoft.com/office/powerpoint/2010/main" val="194295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300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a:t>
            </a:r>
          </a:p>
          <a:p>
            <a:pPr eaLnBrk="1" hangingPunct="1">
              <a:spcBef>
                <a:spcPct val="0"/>
              </a:spcBef>
            </a:pPr>
            <a:r>
              <a:rPr lang="en-US" dirty="0">
                <a:latin typeface="Calibri" charset="0"/>
              </a:rPr>
              <a:t>APA Learning Goal 4: Application of Psychology</a:t>
            </a:r>
          </a:p>
        </p:txBody>
      </p:sp>
      <p:sp>
        <p:nvSpPr>
          <p:cNvPr id="1300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B427BEC-3A27-1449-AC93-B4C3A5D75D47}" type="slidenum">
              <a:rPr lang="en-US" sz="1200">
                <a:latin typeface="Calibri" charset="0"/>
              </a:rPr>
              <a:pPr eaLnBrk="1" hangingPunct="1"/>
              <a:t>2</a:t>
            </a:fld>
            <a:endParaRPr lang="en-US" sz="1200" dirty="0">
              <a:latin typeface="Calibri" charset="0"/>
            </a:endParaRPr>
          </a:p>
        </p:txBody>
      </p:sp>
    </p:spTree>
    <p:extLst>
      <p:ext uri="{BB962C8B-B14F-4D97-AF65-F5344CB8AC3E}">
        <p14:creationId xmlns:p14="http://schemas.microsoft.com/office/powerpoint/2010/main" val="2527526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32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 for bullets.</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Movie on the next slide.</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p:txBody>
      </p:sp>
      <p:sp>
        <p:nvSpPr>
          <p:cNvPr id="532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69C94F8-87A1-F44A-B9D6-D2A45E3370C0}" type="slidenum">
              <a:rPr lang="en-US" sz="1200">
                <a:latin typeface="Calibri" charset="0"/>
              </a:rPr>
              <a:pPr eaLnBrk="1" hangingPunct="1"/>
              <a:t>5</a:t>
            </a:fld>
            <a:endParaRPr lang="en-US" sz="1200" dirty="0">
              <a:latin typeface="Calibri" charset="0"/>
            </a:endParaRPr>
          </a:p>
        </p:txBody>
      </p:sp>
    </p:spTree>
    <p:extLst>
      <p:ext uri="{BB962C8B-B14F-4D97-AF65-F5344CB8AC3E}">
        <p14:creationId xmlns:p14="http://schemas.microsoft.com/office/powerpoint/2010/main" val="354200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120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show the answer.</a:t>
            </a:r>
          </a:p>
          <a:p>
            <a:pPr eaLnBrk="1" hangingPunct="1">
              <a:spcBef>
                <a:spcPct val="0"/>
              </a:spcBef>
            </a:pPr>
            <a:r>
              <a:rPr lang="en-US" dirty="0">
                <a:latin typeface="Calibri" charset="0"/>
              </a:rPr>
              <a:t>Tell students that the answer is </a:t>
            </a:r>
            <a:r>
              <a:rPr lang="ja-JP" altLang="en-US">
                <a:latin typeface="Calibri" charset="0"/>
              </a:rPr>
              <a:t>“</a:t>
            </a:r>
            <a:r>
              <a:rPr lang="en-US" altLang="ja-JP" dirty="0">
                <a:latin typeface="Calibri" charset="0"/>
              </a:rPr>
              <a:t>none of the above</a:t>
            </a:r>
            <a:r>
              <a:rPr lang="ja-JP" altLang="en-US">
                <a:latin typeface="Calibri" charset="0"/>
              </a:rPr>
              <a:t>”</a:t>
            </a:r>
            <a:r>
              <a:rPr lang="en-US" altLang="ja-JP" dirty="0">
                <a:latin typeface="Calibri" charset="0"/>
              </a:rPr>
              <a:t> because memories are always changing, recorded in parallel rather than in a linear narrative.</a:t>
            </a:r>
          </a:p>
          <a:p>
            <a:pPr eaLnBrk="1" hangingPunct="1">
              <a:spcBef>
                <a:spcPct val="0"/>
              </a:spcBef>
            </a:pPr>
            <a:endParaRPr lang="en-US" dirty="0">
              <a:latin typeface="Calibri" charset="0"/>
            </a:endParaRPr>
          </a:p>
        </p:txBody>
      </p:sp>
      <p:sp>
        <p:nvSpPr>
          <p:cNvPr id="5120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4DB741C-9448-7D48-A1FE-E392CA5B83EC}" type="slidenum">
              <a:rPr lang="en-US" sz="1200">
                <a:latin typeface="Calibri" charset="0"/>
              </a:rPr>
              <a:pPr eaLnBrk="1" hangingPunct="1"/>
              <a:t>6</a:t>
            </a:fld>
            <a:endParaRPr lang="en-US" sz="1200" dirty="0">
              <a:latin typeface="Calibri" charset="0"/>
            </a:endParaRPr>
          </a:p>
        </p:txBody>
      </p:sp>
    </p:spTree>
    <p:extLst>
      <p:ext uri="{BB962C8B-B14F-4D97-AF65-F5344CB8AC3E}">
        <p14:creationId xmlns:p14="http://schemas.microsoft.com/office/powerpoint/2010/main" val="2458879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Encoding definition.</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reveal Storage definition.</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reveal Retrieval definition.</a:t>
            </a:r>
          </a:p>
          <a:p>
            <a:pPr eaLnBrk="1" hangingPunct="1">
              <a:spcBef>
                <a:spcPct val="0"/>
              </a:spcBef>
            </a:pPr>
            <a:endParaRPr lang="en-US" dirty="0">
              <a:latin typeface="Calibri" charset="0"/>
            </a:endParaRPr>
          </a:p>
          <a:p>
            <a:pPr eaLnBrk="1" hangingPunct="1">
              <a:spcBef>
                <a:spcPct val="0"/>
              </a:spcBef>
            </a:pPr>
            <a:r>
              <a:rPr lang="en-US" dirty="0">
                <a:latin typeface="Calibri" charset="0"/>
              </a:rPr>
              <a:t>Memory involves getting information, such as perceptions, feelings, or thoughts, into the brain (encoding), retaining that information (storage), and being able to pull it out later (retrieval). One model views human memory as somewhat similar to a computer</a:t>
            </a:r>
            <a:r>
              <a:rPr lang="ja-JP" altLang="en-US">
                <a:latin typeface="Calibri" charset="0"/>
              </a:rPr>
              <a:t>’</a:t>
            </a:r>
            <a:r>
              <a:rPr lang="en-US" altLang="ja-JP" dirty="0">
                <a:latin typeface="Calibri" charset="0"/>
              </a:rPr>
              <a:t>s information processing system. However, human memories are more complex and fragile and than a computer memory. The brain processes memories at different stages simultaneously while a computer processes information sequentially.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8097B60-A10A-7F44-B49C-F6BE71302164}" type="slidenum">
              <a:rPr lang="en-US" sz="1200">
                <a:latin typeface="Calibri" charset="0"/>
              </a:rPr>
              <a:pPr eaLnBrk="1" hangingPunct="1"/>
              <a:t>7</a:t>
            </a:fld>
            <a:endParaRPr lang="en-US" sz="1200" dirty="0">
              <a:latin typeface="Calibri" charset="0"/>
            </a:endParaRPr>
          </a:p>
        </p:txBody>
      </p:sp>
    </p:spTree>
    <p:extLst>
      <p:ext uri="{BB962C8B-B14F-4D97-AF65-F5344CB8AC3E}">
        <p14:creationId xmlns:p14="http://schemas.microsoft.com/office/powerpoint/2010/main" val="1984202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14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each bullet and the corresponding animation.</a:t>
            </a:r>
          </a:p>
          <a:p>
            <a:pPr eaLnBrk="1" hangingPunct="1">
              <a:spcBef>
                <a:spcPct val="0"/>
              </a:spcBef>
            </a:pPr>
            <a:r>
              <a:rPr lang="en-US" dirty="0">
                <a:latin typeface="Calibri" charset="0"/>
              </a:rPr>
              <a:t>This is Atkinson and Shiffrin</a:t>
            </a:r>
            <a:r>
              <a:rPr lang="ja-JP" altLang="en-US" dirty="0">
                <a:latin typeface="Calibri" charset="0"/>
              </a:rPr>
              <a:t>’</a:t>
            </a:r>
            <a:r>
              <a:rPr lang="en-US" altLang="ja-JP" dirty="0">
                <a:latin typeface="Calibri" charset="0"/>
              </a:rPr>
              <a:t>s Three-Stage Model of Memory (1968). This model has been modified to allow for the fact that some information enters long-term memory without passing through the first two stages. Also, the modified model discusses working memory instead of short-term memory and concentrates on the active processing of information in this stage.</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614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75FD7E7-4E42-A242-BEF0-362E81E8A11C}" type="slidenum">
              <a:rPr lang="en-US" sz="1200">
                <a:latin typeface="Calibri" charset="0"/>
              </a:rPr>
              <a:pPr eaLnBrk="1" hangingPunct="1"/>
              <a:t>8</a:t>
            </a:fld>
            <a:endParaRPr lang="en-US" sz="1200" dirty="0">
              <a:latin typeface="Calibri" charset="0"/>
            </a:endParaRPr>
          </a:p>
        </p:txBody>
      </p:sp>
    </p:spTree>
    <p:extLst>
      <p:ext uri="{BB962C8B-B14F-4D97-AF65-F5344CB8AC3E}">
        <p14:creationId xmlns:p14="http://schemas.microsoft.com/office/powerpoint/2010/main" val="4286921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75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show answer. </a:t>
            </a:r>
            <a:r>
              <a:rPr lang="en-US" dirty="0">
                <a:latin typeface="Calibri" charset="0"/>
              </a:rPr>
              <a:t>For most of us, the information was not processed into short-term memory.</a:t>
            </a:r>
          </a:p>
          <a:p>
            <a:pPr eaLnBrk="1" hangingPunct="1">
              <a:spcBef>
                <a:spcPct val="0"/>
              </a:spcBef>
            </a:pPr>
            <a:r>
              <a:rPr lang="en-US" i="1" dirty="0">
                <a:latin typeface="Calibri" charset="0"/>
              </a:rPr>
              <a:t> </a:t>
            </a:r>
            <a:endParaRPr lang="en-US" dirty="0">
              <a:latin typeface="Calibri" charset="0"/>
            </a:endParaRPr>
          </a:p>
          <a:p>
            <a:pPr eaLnBrk="1" hangingPunct="1">
              <a:spcBef>
                <a:spcPct val="0"/>
              </a:spcBef>
            </a:pPr>
            <a:r>
              <a:rPr lang="en-US" dirty="0">
                <a:latin typeface="Calibri" charset="0"/>
              </a:rPr>
              <a:t>APA Learning Goal 1: Knowledge Base of Psychology</a:t>
            </a:r>
          </a:p>
          <a:p>
            <a:pPr eaLnBrk="1" hangingPunct="1">
              <a:spcBef>
                <a:spcPct val="0"/>
              </a:spcBef>
            </a:pPr>
            <a:endParaRPr lang="en-US" dirty="0">
              <a:latin typeface="Calibri" charset="0"/>
            </a:endParaRPr>
          </a:p>
        </p:txBody>
      </p:sp>
      <p:sp>
        <p:nvSpPr>
          <p:cNvPr id="675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743DCD1-FCA0-BA43-965C-2DEAB7041FC0}" type="slidenum">
              <a:rPr lang="en-US" sz="1200">
                <a:latin typeface="Calibri" charset="0"/>
              </a:rPr>
              <a:pPr eaLnBrk="1" hangingPunct="1"/>
              <a:t>9</a:t>
            </a:fld>
            <a:endParaRPr lang="en-US" sz="1200" dirty="0">
              <a:latin typeface="Calibri" charset="0"/>
            </a:endParaRPr>
          </a:p>
        </p:txBody>
      </p:sp>
    </p:spTree>
    <p:extLst>
      <p:ext uri="{BB962C8B-B14F-4D97-AF65-F5344CB8AC3E}">
        <p14:creationId xmlns:p14="http://schemas.microsoft.com/office/powerpoint/2010/main" val="4186418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96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each bullet/graphic.</a:t>
            </a:r>
          </a:p>
          <a:p>
            <a:pPr eaLnBrk="1" hangingPunct="1">
              <a:spcBef>
                <a:spcPct val="0"/>
              </a:spcBef>
            </a:pPr>
            <a:r>
              <a:rPr lang="en-US" dirty="0">
                <a:latin typeface="Calibri" charset="0"/>
              </a:rPr>
              <a:t>The </a:t>
            </a:r>
            <a:r>
              <a:rPr lang="ja-JP" altLang="en-US" dirty="0">
                <a:latin typeface="Calibri" charset="0"/>
              </a:rPr>
              <a:t>“</a:t>
            </a:r>
            <a:r>
              <a:rPr lang="en-US" altLang="ja-JP" dirty="0">
                <a:latin typeface="Calibri" charset="0"/>
              </a:rPr>
              <a:t>where you ate</a:t>
            </a:r>
            <a:r>
              <a:rPr lang="ja-JP" altLang="en-US" dirty="0">
                <a:latin typeface="Calibri" charset="0"/>
              </a:rPr>
              <a:t>”</a:t>
            </a:r>
            <a:r>
              <a:rPr lang="en-US" altLang="ja-JP" dirty="0">
                <a:latin typeface="Calibri" charset="0"/>
              </a:rPr>
              <a:t> example demonstrates that, as long as it is not in too much detail (like the exact design of a penny), we pick up some information without making a conscious effort to learn it.  Other examples:  the words to a song you don</a:t>
            </a:r>
            <a:r>
              <a:rPr lang="ja-JP" altLang="en-US" dirty="0">
                <a:latin typeface="Calibri" charset="0"/>
              </a:rPr>
              <a:t>’</a:t>
            </a:r>
            <a:r>
              <a:rPr lang="en-US" altLang="ja-JP" dirty="0">
                <a:latin typeface="Calibri" charset="0"/>
              </a:rPr>
              <a:t>t like but you</a:t>
            </a:r>
            <a:r>
              <a:rPr lang="ja-JP" altLang="en-US" dirty="0">
                <a:latin typeface="Calibri" charset="0"/>
              </a:rPr>
              <a:t>’</a:t>
            </a:r>
            <a:r>
              <a:rPr lang="en-US" altLang="ja-JP" dirty="0">
                <a:latin typeface="Calibri" charset="0"/>
              </a:rPr>
              <a:t>ve heard a lot.  </a:t>
            </a:r>
          </a:p>
          <a:p>
            <a:pPr eaLnBrk="1" hangingPunct="1">
              <a:spcBef>
                <a:spcPct val="0"/>
              </a:spcBef>
            </a:pPr>
            <a:r>
              <a:rPr lang="en-US" dirty="0">
                <a:latin typeface="Calibri" charset="0"/>
              </a:rPr>
              <a:t> </a:t>
            </a:r>
          </a:p>
          <a:p>
            <a:pPr eaLnBrk="1" hangingPunct="1">
              <a:spcBef>
                <a:spcPct val="0"/>
              </a:spcBef>
            </a:pPr>
            <a:r>
              <a:rPr lang="en-US" dirty="0">
                <a:latin typeface="Calibri" charset="0"/>
              </a:rPr>
              <a:t>Some information is only retained through effort and attention. We can boost memory through rehearsal, or conscious repetition, of information. </a:t>
            </a:r>
            <a:r>
              <a:rPr lang="en-US" i="1" dirty="0">
                <a:latin typeface="Calibri" charset="0"/>
              </a:rPr>
              <a:t>Rehearsal</a:t>
            </a:r>
            <a:r>
              <a:rPr lang="en-US" dirty="0">
                <a:latin typeface="Calibri" charset="0"/>
              </a:rPr>
              <a:t> is repeating an address or phone number so you can use it in 5 minutes.</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696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1342ED4-8D2D-1545-9054-A73045C5FD6A}" type="slidenum">
              <a:rPr lang="en-US" sz="1200">
                <a:latin typeface="Calibri" charset="0"/>
              </a:rPr>
              <a:pPr eaLnBrk="1" hangingPunct="1"/>
              <a:t>10</a:t>
            </a:fld>
            <a:endParaRPr lang="en-US" sz="1200" dirty="0">
              <a:latin typeface="Calibri" charset="0"/>
            </a:endParaRPr>
          </a:p>
        </p:txBody>
      </p:sp>
    </p:spTree>
    <p:extLst>
      <p:ext uri="{BB962C8B-B14F-4D97-AF65-F5344CB8AC3E}">
        <p14:creationId xmlns:p14="http://schemas.microsoft.com/office/powerpoint/2010/main" val="27889615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16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a:t>
            </a:r>
          </a:p>
        </p:txBody>
      </p:sp>
      <p:sp>
        <p:nvSpPr>
          <p:cNvPr id="7168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50563D3-A615-FB4C-BB5C-83C34578AB64}" type="slidenum">
              <a:rPr lang="en-US" sz="1200">
                <a:latin typeface="Calibri" charset="0"/>
              </a:rPr>
              <a:pPr eaLnBrk="1" hangingPunct="1"/>
              <a:t>11</a:t>
            </a:fld>
            <a:endParaRPr lang="en-US" sz="1200" dirty="0">
              <a:latin typeface="Calibri" charset="0"/>
            </a:endParaRPr>
          </a:p>
        </p:txBody>
      </p:sp>
    </p:spTree>
    <p:extLst>
      <p:ext uri="{BB962C8B-B14F-4D97-AF65-F5344CB8AC3E}">
        <p14:creationId xmlns:p14="http://schemas.microsoft.com/office/powerpoint/2010/main" val="3135051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37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The pioneer researcher of verbal memory, Hermann Ebbinghaus (1850-1909) studied his own learning and forgetting of lists of nonsense syllables. He found that the day after learning a list of syllables, he could remember only a few of them. However, he found that if he practiced the list for a longer time on the first day, it took him fewer practices to remember the list on subsequent days. The more time we spend learning novel information, the more we retain.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737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90F4C9D-7B6E-B842-9007-99F16A0132F3}" type="slidenum">
              <a:rPr lang="en-US" sz="1200">
                <a:latin typeface="Calibri" charset="0"/>
              </a:rPr>
              <a:pPr eaLnBrk="1" hangingPunct="1"/>
              <a:t>12</a:t>
            </a:fld>
            <a:endParaRPr lang="en-US" sz="1200" dirty="0">
              <a:latin typeface="Calibri" charset="0"/>
            </a:endParaRPr>
          </a:p>
        </p:txBody>
      </p:sp>
    </p:spTree>
    <p:extLst>
      <p:ext uri="{BB962C8B-B14F-4D97-AF65-F5344CB8AC3E}">
        <p14:creationId xmlns:p14="http://schemas.microsoft.com/office/powerpoint/2010/main" val="2533244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577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Also ask students: Why would Ebbinghaus use nonsense syllables? Answer:  to eliminate prelearning effects, that is, to make sure the information was not something he already might have partly known.</a:t>
            </a:r>
          </a:p>
        </p:txBody>
      </p:sp>
      <p:sp>
        <p:nvSpPr>
          <p:cNvPr id="7577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BE288E9-F9A4-C946-A22B-06E8748299CC}" type="slidenum">
              <a:rPr lang="en-US" sz="1200">
                <a:latin typeface="Calibri" charset="0"/>
              </a:rPr>
              <a:pPr eaLnBrk="1" hangingPunct="1"/>
              <a:t>13</a:t>
            </a:fld>
            <a:endParaRPr lang="en-US" sz="1200" dirty="0">
              <a:latin typeface="Calibri" charset="0"/>
            </a:endParaRPr>
          </a:p>
        </p:txBody>
      </p:sp>
    </p:spTree>
    <p:extLst>
      <p:ext uri="{BB962C8B-B14F-4D97-AF65-F5344CB8AC3E}">
        <p14:creationId xmlns:p14="http://schemas.microsoft.com/office/powerpoint/2010/main" val="2039264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78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The </a:t>
            </a:r>
            <a:r>
              <a:rPr lang="en-US" i="1" dirty="0">
                <a:latin typeface="Calibri" charset="0"/>
              </a:rPr>
              <a:t>spacing effect</a:t>
            </a:r>
            <a:r>
              <a:rPr lang="en-US" dirty="0">
                <a:latin typeface="Calibri" charset="0"/>
              </a:rPr>
              <a:t> is the tendency for distributed study or practice to yield better long term retention than is achieved through massed study or practice.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778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5B3271D-21E8-CB4D-B9FA-C0EE756F2ED2}" type="slidenum">
              <a:rPr lang="en-US" sz="1200">
                <a:latin typeface="Calibri" charset="0"/>
              </a:rPr>
              <a:pPr eaLnBrk="1" hangingPunct="1"/>
              <a:t>14</a:t>
            </a:fld>
            <a:endParaRPr lang="en-US" sz="1200" dirty="0">
              <a:latin typeface="Calibri" charset="0"/>
            </a:endParaRPr>
          </a:p>
        </p:txBody>
      </p:sp>
    </p:spTree>
    <p:extLst>
      <p:ext uri="{BB962C8B-B14F-4D97-AF65-F5344CB8AC3E}">
        <p14:creationId xmlns:p14="http://schemas.microsoft.com/office/powerpoint/2010/main" val="3389173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192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 for bullets.</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enlarge graph and reveal question.</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p:txBody>
      </p:sp>
      <p:sp>
        <p:nvSpPr>
          <p:cNvPr id="8192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9E7EAD7-FB8E-F345-AE7D-FD9BCB61FBE2}" type="slidenum">
              <a:rPr lang="en-US" sz="1200">
                <a:latin typeface="Calibri" charset="0"/>
              </a:rPr>
              <a:pPr eaLnBrk="1" hangingPunct="1"/>
              <a:t>15</a:t>
            </a:fld>
            <a:endParaRPr lang="en-US" sz="1200" dirty="0">
              <a:latin typeface="Calibri" charset="0"/>
            </a:endParaRPr>
          </a:p>
        </p:txBody>
      </p:sp>
    </p:spTree>
    <p:extLst>
      <p:ext uri="{BB962C8B-B14F-4D97-AF65-F5344CB8AC3E}">
        <p14:creationId xmlns:p14="http://schemas.microsoft.com/office/powerpoint/2010/main" val="2379772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39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a:t>
            </a:r>
          </a:p>
          <a:p>
            <a:pPr eaLnBrk="1" hangingPunct="1">
              <a:spcBef>
                <a:spcPct val="0"/>
              </a:spcBef>
            </a:pPr>
            <a:r>
              <a:rPr lang="en-US" dirty="0">
                <a:latin typeface="Calibri" charset="0"/>
              </a:rPr>
              <a:t>APA Learning Goal 1: Knowledge Base of Psychology</a:t>
            </a:r>
          </a:p>
        </p:txBody>
      </p:sp>
      <p:sp>
        <p:nvSpPr>
          <p:cNvPr id="839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FAEFCFA-0997-7F42-A476-3C7F5825BAB0}" type="slidenum">
              <a:rPr lang="en-US" sz="1200">
                <a:latin typeface="Calibri" charset="0"/>
              </a:rPr>
              <a:pPr eaLnBrk="1" hangingPunct="1"/>
              <a:t>16</a:t>
            </a:fld>
            <a:endParaRPr lang="en-US" sz="1200" dirty="0">
              <a:latin typeface="Calibri" charset="0"/>
            </a:endParaRPr>
          </a:p>
        </p:txBody>
      </p:sp>
    </p:spTree>
    <p:extLst>
      <p:ext uri="{BB962C8B-B14F-4D97-AF65-F5344CB8AC3E}">
        <p14:creationId xmlns:p14="http://schemas.microsoft.com/office/powerpoint/2010/main" val="38845618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60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 and show bar on graph.</a:t>
            </a:r>
          </a:p>
          <a:p>
            <a:pPr eaLnBrk="1" hangingPunct="1">
              <a:spcBef>
                <a:spcPct val="0"/>
              </a:spcBef>
            </a:pPr>
            <a:r>
              <a:rPr lang="en-US" dirty="0">
                <a:latin typeface="Calibri" charset="0"/>
              </a:rPr>
              <a:t>Encoding for meaning helps us retain information in long-term memory. Attending to the sound of a word (rhymes with…) or how it looks (written capitals or lower case letters) doesn</a:t>
            </a:r>
            <a:r>
              <a:rPr lang="ja-JP" altLang="en-US" dirty="0">
                <a:latin typeface="Calibri" charset="0"/>
              </a:rPr>
              <a:t>’</a:t>
            </a:r>
            <a:r>
              <a:rPr lang="en-US" altLang="ja-JP" dirty="0">
                <a:latin typeface="Calibri" charset="0"/>
              </a:rPr>
              <a:t>t yield as much retention of the word. One way to boost memory is to link the information to something you already know or to make it meaningful in some way. </a:t>
            </a:r>
          </a:p>
          <a:p>
            <a:pPr eaLnBrk="1" hangingPunct="1">
              <a:spcBef>
                <a:spcPct val="0"/>
              </a:spcBef>
            </a:pPr>
            <a:r>
              <a:rPr lang="en-US" dirty="0">
                <a:latin typeface="Calibri" charset="0"/>
              </a:rPr>
              <a:t> </a:t>
            </a:r>
          </a:p>
          <a:p>
            <a:pPr eaLnBrk="1" hangingPunct="1">
              <a:spcBef>
                <a:spcPct val="0"/>
              </a:spcBef>
            </a:pPr>
            <a:r>
              <a:rPr lang="en-US" dirty="0">
                <a:latin typeface="Calibri" charset="0"/>
              </a:rPr>
              <a:t>Another resource is the ActivePsych </a:t>
            </a:r>
            <a:r>
              <a:rPr lang="ja-JP" altLang="en-US" dirty="0">
                <a:latin typeface="Calibri" charset="0"/>
              </a:rPr>
              <a:t>“</a:t>
            </a:r>
            <a:r>
              <a:rPr lang="en-US" altLang="ja-JP" dirty="0">
                <a:latin typeface="Calibri" charset="0"/>
              </a:rPr>
              <a:t>Levels of Processing</a:t>
            </a:r>
            <a:r>
              <a:rPr lang="ja-JP" altLang="en-US" dirty="0">
                <a:latin typeface="Calibri" charset="0"/>
              </a:rPr>
              <a:t>”</a:t>
            </a:r>
            <a:r>
              <a:rPr lang="en-US" altLang="ja-JP" dirty="0">
                <a:latin typeface="Calibri" charset="0"/>
              </a:rPr>
              <a:t> activity to demonstrate which type of encoding promotes better memory for lists of words. Give students a question that is visually-, acoustically-, or semantically-oriented and flash the list of words. Record which type of encoding promotes better memory. </a:t>
            </a:r>
            <a:r>
              <a:rPr lang="ja-JP" altLang="en-US" dirty="0">
                <a:latin typeface="Calibri" charset="0"/>
              </a:rPr>
              <a:t>“</a:t>
            </a:r>
            <a:r>
              <a:rPr lang="en-US" altLang="ja-JP" dirty="0">
                <a:latin typeface="Calibri" charset="0"/>
              </a:rPr>
              <a:t>Consider this</a:t>
            </a:r>
            <a:r>
              <a:rPr lang="ja-JP" altLang="en-US" dirty="0">
                <a:latin typeface="Calibri" charset="0"/>
              </a:rPr>
              <a:t>”</a:t>
            </a:r>
            <a:r>
              <a:rPr lang="en-US" altLang="ja-JP" dirty="0">
                <a:latin typeface="Calibri" charset="0"/>
              </a:rPr>
              <a:t> questions promote in-class discussion and critical thinking.</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3: Critical Thinking Skills in Psychology</a:t>
            </a:r>
          </a:p>
        </p:txBody>
      </p:sp>
      <p:sp>
        <p:nvSpPr>
          <p:cNvPr id="860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4A369A5-74C6-814C-B1D8-C86FBA78CE44}" type="slidenum">
              <a:rPr lang="en-US" sz="1200">
                <a:latin typeface="Calibri" charset="0"/>
              </a:rPr>
              <a:pPr eaLnBrk="1" hangingPunct="1"/>
              <a:t>18</a:t>
            </a:fld>
            <a:endParaRPr lang="en-US" sz="1200" dirty="0">
              <a:latin typeface="Calibri" charset="0"/>
            </a:endParaRPr>
          </a:p>
        </p:txBody>
      </p:sp>
    </p:spTree>
    <p:extLst>
      <p:ext uri="{BB962C8B-B14F-4D97-AF65-F5344CB8AC3E}">
        <p14:creationId xmlns:p14="http://schemas.microsoft.com/office/powerpoint/2010/main" val="947216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80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show words. Automatic animation for rest of slide.</a:t>
            </a:r>
          </a:p>
          <a:p>
            <a:pPr eaLnBrk="1" hangingPunct="1">
              <a:spcBef>
                <a:spcPct val="0"/>
              </a:spcBef>
            </a:pPr>
            <a:r>
              <a:rPr lang="en-US" dirty="0">
                <a:latin typeface="Calibri" charset="0"/>
              </a:rPr>
              <a:t>Consider the following words: piano, process, cigar, inherent, void, fire, pencil. </a:t>
            </a:r>
          </a:p>
          <a:p>
            <a:pPr eaLnBrk="1" hangingPunct="1">
              <a:spcBef>
                <a:spcPct val="0"/>
              </a:spcBef>
            </a:pPr>
            <a:r>
              <a:rPr lang="en-US" dirty="0">
                <a:latin typeface="Calibri" charset="0"/>
              </a:rPr>
              <a:t> </a:t>
            </a:r>
          </a:p>
          <a:p>
            <a:pPr eaLnBrk="1" hangingPunct="1">
              <a:spcBef>
                <a:spcPct val="0"/>
              </a:spcBef>
            </a:pPr>
            <a:r>
              <a:rPr lang="en-US" dirty="0">
                <a:latin typeface="Calibri" charset="0"/>
              </a:rPr>
              <a:t>Ask students which words they remember from the list. You can easily bring an image of a piano or cigar to mind but cannot easily associate an image with the words </a:t>
            </a:r>
            <a:r>
              <a:rPr lang="ja-JP" altLang="en-US">
                <a:latin typeface="Calibri" charset="0"/>
              </a:rPr>
              <a:t>“</a:t>
            </a:r>
            <a:r>
              <a:rPr lang="en-US" altLang="ja-JP" dirty="0">
                <a:latin typeface="Calibri" charset="0"/>
              </a:rPr>
              <a:t>process,</a:t>
            </a:r>
            <a:r>
              <a:rPr lang="ja-JP" altLang="en-US">
                <a:latin typeface="Calibri" charset="0"/>
              </a:rPr>
              <a:t>”</a:t>
            </a:r>
            <a:r>
              <a:rPr lang="en-US" altLang="ja-JP" dirty="0">
                <a:latin typeface="Calibri" charset="0"/>
              </a:rPr>
              <a:t> </a:t>
            </a:r>
            <a:r>
              <a:rPr lang="ja-JP" altLang="en-US">
                <a:latin typeface="Calibri" charset="0"/>
              </a:rPr>
              <a:t>“</a:t>
            </a:r>
            <a:r>
              <a:rPr lang="en-US" altLang="ja-JP" dirty="0">
                <a:latin typeface="Calibri" charset="0"/>
              </a:rPr>
              <a:t>inherent,</a:t>
            </a:r>
            <a:r>
              <a:rPr lang="ja-JP" altLang="en-US">
                <a:latin typeface="Calibri" charset="0"/>
              </a:rPr>
              <a:t>”</a:t>
            </a:r>
            <a:r>
              <a:rPr lang="en-US" altLang="ja-JP" dirty="0">
                <a:latin typeface="Calibri" charset="0"/>
              </a:rPr>
              <a:t> or </a:t>
            </a:r>
            <a:r>
              <a:rPr lang="ja-JP" altLang="en-US">
                <a:latin typeface="Calibri" charset="0"/>
              </a:rPr>
              <a:t>“</a:t>
            </a:r>
            <a:r>
              <a:rPr lang="en-US" altLang="ja-JP" dirty="0">
                <a:latin typeface="Calibri" charset="0"/>
              </a:rPr>
              <a:t>vague.</a:t>
            </a:r>
            <a:r>
              <a:rPr lang="ja-JP" altLang="en-US">
                <a:latin typeface="Calibri" charset="0"/>
              </a:rPr>
              <a:t>”</a:t>
            </a:r>
            <a:r>
              <a:rPr lang="en-US" altLang="ja-JP" dirty="0">
                <a:latin typeface="Calibri" charset="0"/>
              </a:rPr>
              <a:t> Therefore, chances are that you will remember the concrete nouns better. </a:t>
            </a:r>
          </a:p>
          <a:p>
            <a:pPr eaLnBrk="1" hangingPunct="1">
              <a:spcBef>
                <a:spcPct val="0"/>
              </a:spcBef>
            </a:pPr>
            <a:r>
              <a:rPr lang="en-US" dirty="0">
                <a:latin typeface="Calibri" charset="0"/>
              </a:rPr>
              <a:t> </a:t>
            </a:r>
          </a:p>
          <a:p>
            <a:pPr eaLnBrk="1" hangingPunct="1">
              <a:spcBef>
                <a:spcPct val="0"/>
              </a:spcBef>
            </a:pPr>
            <a:r>
              <a:rPr lang="en-US" dirty="0">
                <a:latin typeface="Calibri" charset="0"/>
              </a:rPr>
              <a:t>Visual encoding stores new memories by converting them into mental pictures. We more easily remember words that are concrete nouns because they lend themselves to visual imagery giving us two codes for the word. </a:t>
            </a:r>
          </a:p>
          <a:p>
            <a:pPr eaLnBrk="1" hangingPunct="1">
              <a:spcBef>
                <a:spcPct val="0"/>
              </a:spcBef>
            </a:pPr>
            <a:r>
              <a:rPr lang="en-US" dirty="0">
                <a:latin typeface="Calibri" charset="0"/>
              </a:rPr>
              <a:t> </a:t>
            </a:r>
          </a:p>
          <a:p>
            <a:pPr eaLnBrk="1" hangingPunct="1">
              <a:spcBef>
                <a:spcPct val="0"/>
              </a:spcBef>
            </a:pPr>
            <a:r>
              <a:rPr lang="en-US" dirty="0">
                <a:latin typeface="Calibri" charset="0"/>
              </a:rPr>
              <a:t>Because vivid images help remembering, we often remember the best moments of excitement or pleasure and the worst moments of an experience while forgetting the mundane.</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3: Critical Thinking Skills in Psychology</a:t>
            </a:r>
          </a:p>
        </p:txBody>
      </p:sp>
      <p:sp>
        <p:nvSpPr>
          <p:cNvPr id="880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74DB88F-FA57-4941-B26E-41090311CB77}" type="slidenum">
              <a:rPr lang="en-US" sz="1200">
                <a:latin typeface="Calibri" charset="0"/>
              </a:rPr>
              <a:pPr eaLnBrk="1" hangingPunct="1"/>
              <a:t>19</a:t>
            </a:fld>
            <a:endParaRPr lang="en-US" sz="1200" dirty="0">
              <a:latin typeface="Calibri" charset="0"/>
            </a:endParaRPr>
          </a:p>
        </p:txBody>
      </p:sp>
    </p:spTree>
    <p:extLst>
      <p:ext uri="{BB962C8B-B14F-4D97-AF65-F5344CB8AC3E}">
        <p14:creationId xmlns:p14="http://schemas.microsoft.com/office/powerpoint/2010/main" val="38331698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01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line of letters. </a:t>
            </a:r>
          </a:p>
          <a:p>
            <a:pPr eaLnBrk="1" hangingPunct="1">
              <a:spcBef>
                <a:spcPct val="0"/>
              </a:spcBef>
            </a:pPr>
            <a:r>
              <a:rPr lang="en-US" dirty="0">
                <a:latin typeface="Calibri" charset="0"/>
              </a:rPr>
              <a:t>(Disappears after 5 seconds.) Ask your students to write down as many letters as they can from the first list. </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reveal the </a:t>
            </a:r>
            <a:r>
              <a:rPr lang="ja-JP" altLang="en-US" b="1">
                <a:latin typeface="Calibri" charset="0"/>
              </a:rPr>
              <a:t>“</a:t>
            </a:r>
            <a:r>
              <a:rPr lang="en-US" altLang="ja-JP" b="1" dirty="0">
                <a:latin typeface="Calibri" charset="0"/>
              </a:rPr>
              <a:t>chunked</a:t>
            </a:r>
            <a:r>
              <a:rPr lang="ja-JP" altLang="en-US" b="1">
                <a:latin typeface="Calibri" charset="0"/>
              </a:rPr>
              <a:t>”</a:t>
            </a:r>
            <a:r>
              <a:rPr lang="en-US" altLang="ja-JP" b="1" dirty="0">
                <a:latin typeface="Calibri" charset="0"/>
              </a:rPr>
              <a:t> list </a:t>
            </a:r>
          </a:p>
          <a:p>
            <a:pPr eaLnBrk="1" hangingPunct="1">
              <a:spcBef>
                <a:spcPct val="0"/>
              </a:spcBef>
            </a:pPr>
            <a:r>
              <a:rPr lang="en-US" dirty="0">
                <a:latin typeface="Calibri" charset="0"/>
              </a:rPr>
              <a:t>(Disappears after 5 seconds.) Ask how many letters they can recall.</a:t>
            </a:r>
          </a:p>
          <a:p>
            <a:pPr eaLnBrk="1" hangingPunct="1">
              <a:spcBef>
                <a:spcPct val="0"/>
              </a:spcBef>
            </a:pPr>
            <a:endParaRPr lang="en-US" dirty="0">
              <a:latin typeface="Calibri" charset="0"/>
            </a:endParaRPr>
          </a:p>
          <a:p>
            <a:pPr eaLnBrk="1" hangingPunct="1">
              <a:spcBef>
                <a:spcPct val="0"/>
              </a:spcBef>
            </a:pPr>
            <a:r>
              <a:rPr lang="en-US" dirty="0">
                <a:latin typeface="Calibri" charset="0"/>
              </a:rPr>
              <a:t>They should find this list much easier to reproduce because it was organized into familiar and manageable chunks. This type of organizational encoding is called </a:t>
            </a:r>
            <a:r>
              <a:rPr lang="en-US" i="1" dirty="0">
                <a:latin typeface="Calibri" charset="0"/>
              </a:rPr>
              <a:t>chunking.</a:t>
            </a:r>
            <a:endParaRPr lang="en-US" dirty="0">
              <a:latin typeface="Calibri" charset="0"/>
            </a:endParaRP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reveal mnemonic information</a:t>
            </a:r>
          </a:p>
          <a:p>
            <a:pPr eaLnBrk="1" hangingPunct="1">
              <a:spcBef>
                <a:spcPct val="0"/>
              </a:spcBef>
            </a:pPr>
            <a:r>
              <a:rPr lang="en-US" dirty="0">
                <a:latin typeface="Calibri" charset="0"/>
              </a:rPr>
              <a:t>To use a peg-word system, memorize a jingle, and then count by peg words, such as bun, shoe, tree, etc. instead of numbers. The next step is to associate the peg words with items to be remembered: Imagine carrots in a bun, pour milk into a shoe, drape paper towels over a tree branch, and so on, to remember a shopping list.</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4: Application of Psychology</a:t>
            </a:r>
          </a:p>
        </p:txBody>
      </p:sp>
      <p:sp>
        <p:nvSpPr>
          <p:cNvPr id="901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195D3CC-FD25-9A4C-8115-3B5285EB4D6F}" type="slidenum">
              <a:rPr lang="en-US" sz="1200">
                <a:latin typeface="Calibri" charset="0"/>
              </a:rPr>
              <a:pPr eaLnBrk="1" hangingPunct="1"/>
              <a:t>20</a:t>
            </a:fld>
            <a:endParaRPr lang="en-US" sz="1200" dirty="0">
              <a:latin typeface="Calibri" charset="0"/>
            </a:endParaRPr>
          </a:p>
        </p:txBody>
      </p:sp>
    </p:spTree>
    <p:extLst>
      <p:ext uri="{BB962C8B-B14F-4D97-AF65-F5344CB8AC3E}">
        <p14:creationId xmlns:p14="http://schemas.microsoft.com/office/powerpoint/2010/main" val="29241347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216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Organizing concepts into hierarchical groups reveals logical connections among the items and helps us remember them. Organizational encoding allows for deeper processing.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3: Critical Thinking Skills in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4: Application of Psychology</a:t>
            </a:r>
          </a:p>
        </p:txBody>
      </p:sp>
      <p:sp>
        <p:nvSpPr>
          <p:cNvPr id="9216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45522D3-646D-204B-AEA9-6EF42530C641}" type="slidenum">
              <a:rPr lang="en-US" sz="1200">
                <a:latin typeface="Calibri" charset="0"/>
              </a:rPr>
              <a:pPr eaLnBrk="1" hangingPunct="1"/>
              <a:t>21</a:t>
            </a:fld>
            <a:endParaRPr lang="en-US" sz="1200" dirty="0">
              <a:latin typeface="Calibri" charset="0"/>
            </a:endParaRPr>
          </a:p>
        </p:txBody>
      </p:sp>
    </p:spTree>
    <p:extLst>
      <p:ext uri="{BB962C8B-B14F-4D97-AF65-F5344CB8AC3E}">
        <p14:creationId xmlns:p14="http://schemas.microsoft.com/office/powerpoint/2010/main" val="10239851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42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Organizing words or concepts into hierarchies helps us to remember them better.</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4: Application of Psychology</a:t>
            </a:r>
          </a:p>
        </p:txBody>
      </p:sp>
      <p:sp>
        <p:nvSpPr>
          <p:cNvPr id="942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EEEF0C5-0F06-2745-89C0-3B7EE0B6CA5D}" type="slidenum">
              <a:rPr lang="en-US" sz="1200">
                <a:latin typeface="Calibri" charset="0"/>
              </a:rPr>
              <a:pPr eaLnBrk="1" hangingPunct="1"/>
              <a:t>22</a:t>
            </a:fld>
            <a:endParaRPr lang="en-US" sz="1200" dirty="0">
              <a:latin typeface="Calibri" charset="0"/>
            </a:endParaRPr>
          </a:p>
        </p:txBody>
      </p:sp>
    </p:spTree>
    <p:extLst>
      <p:ext uri="{BB962C8B-B14F-4D97-AF65-F5344CB8AC3E}">
        <p14:creationId xmlns:p14="http://schemas.microsoft.com/office/powerpoint/2010/main" val="1260890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Encoding definition.</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reveal Storage definition.</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reveal Retrieval definition.</a:t>
            </a:r>
          </a:p>
          <a:p>
            <a:pPr eaLnBrk="1" hangingPunct="1">
              <a:spcBef>
                <a:spcPct val="0"/>
              </a:spcBef>
            </a:pPr>
            <a:endParaRPr lang="en-US" dirty="0">
              <a:latin typeface="Calibri" charset="0"/>
            </a:endParaRPr>
          </a:p>
          <a:p>
            <a:pPr eaLnBrk="1" hangingPunct="1">
              <a:spcBef>
                <a:spcPct val="0"/>
              </a:spcBef>
            </a:pPr>
            <a:r>
              <a:rPr lang="en-US" dirty="0">
                <a:latin typeface="Calibri" charset="0"/>
              </a:rPr>
              <a:t>Memory involves getting information, such as perceptions, feelings, or thoughts, into the brain (encoding), retaining that information (storage), and being able to pull it out later (retrieval). One model views human memory as somewhat similar to a computer</a:t>
            </a:r>
            <a:r>
              <a:rPr lang="ja-JP" altLang="en-US">
                <a:latin typeface="Calibri" charset="0"/>
              </a:rPr>
              <a:t>’</a:t>
            </a:r>
            <a:r>
              <a:rPr lang="en-US" altLang="ja-JP" dirty="0">
                <a:latin typeface="Calibri" charset="0"/>
              </a:rPr>
              <a:t>s information processing system. However, human memories are more complex and fragile and than a computer memory. The brain processes memories at different stages simultaneously while a computer processes information sequentially.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8097B60-A10A-7F44-B49C-F6BE71302164}" type="slidenum">
              <a:rPr lang="en-US" sz="1200">
                <a:latin typeface="Calibri" charset="0"/>
              </a:rPr>
              <a:pPr eaLnBrk="1" hangingPunct="1"/>
              <a:t>23</a:t>
            </a:fld>
            <a:endParaRPr lang="en-US" sz="1200" dirty="0">
              <a:latin typeface="Calibri" charset="0"/>
            </a:endParaRPr>
          </a:p>
        </p:txBody>
      </p:sp>
    </p:spTree>
    <p:extLst>
      <p:ext uri="{BB962C8B-B14F-4D97-AF65-F5344CB8AC3E}">
        <p14:creationId xmlns:p14="http://schemas.microsoft.com/office/powerpoint/2010/main" val="2870354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993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C1C5176-4518-944E-8F8C-214CB16FB366}" type="slidenum">
              <a:rPr lang="en-US" sz="1200">
                <a:latin typeface="Calibri" charset="0"/>
              </a:rPr>
              <a:pPr eaLnBrk="1" hangingPunct="1"/>
              <a:t>24</a:t>
            </a:fld>
            <a:endParaRPr lang="en-US" sz="1200" dirty="0">
              <a:latin typeface="Calibri" charset="0"/>
            </a:endParaRPr>
          </a:p>
        </p:txBody>
      </p:sp>
      <p:sp>
        <p:nvSpPr>
          <p:cNvPr id="39939" name="Notes Placeholder 5"/>
          <p:cNvSpPr>
            <a:spLocks noGrp="1"/>
          </p:cNvSpPr>
          <p:nvPr>
            <p:ph type="body" sz="quarter" idx="11"/>
          </p:nvPr>
        </p:nvSpPr>
        <p:spPr bwMode="auto">
          <a:xfrm>
            <a:off x="581025" y="4265613"/>
            <a:ext cx="5588000" cy="28860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fontAlgn="t" hangingPunct="1">
              <a:spcBef>
                <a:spcPct val="0"/>
              </a:spcBef>
            </a:pPr>
            <a:r>
              <a:rPr lang="en-US" b="1" dirty="0">
                <a:latin typeface="Calibri" charset="0"/>
              </a:rPr>
              <a:t>Automatic animation</a:t>
            </a:r>
            <a:endParaRPr lang="en-US" dirty="0">
              <a:latin typeface="Calibri" charset="0"/>
            </a:endParaRPr>
          </a:p>
          <a:p>
            <a:pPr eaLnBrk="1" fontAlgn="t" hangingPunct="1">
              <a:spcBef>
                <a:spcPct val="0"/>
              </a:spcBef>
            </a:pPr>
            <a:endParaRPr lang="en-US" dirty="0">
              <a:latin typeface="Calibri" charset="0"/>
            </a:endParaRPr>
          </a:p>
          <a:p>
            <a:pPr eaLnBrk="1" hangingPunct="1">
              <a:spcBef>
                <a:spcPct val="0"/>
              </a:spcBef>
            </a:pPr>
            <a:endParaRPr lang="en-US" dirty="0">
              <a:latin typeface="Calibri" charset="0"/>
            </a:endParaRPr>
          </a:p>
        </p:txBody>
      </p:sp>
    </p:spTree>
    <p:extLst>
      <p:ext uri="{BB962C8B-B14F-4D97-AF65-F5344CB8AC3E}">
        <p14:creationId xmlns:p14="http://schemas.microsoft.com/office/powerpoint/2010/main" val="2548983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50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show definition of iconic memory.</a:t>
            </a:r>
          </a:p>
          <a:p>
            <a:pPr eaLnBrk="1" hangingPunct="1">
              <a:spcBef>
                <a:spcPct val="0"/>
              </a:spcBef>
            </a:pPr>
            <a:r>
              <a:rPr lang="en-US" b="1" dirty="0">
                <a:latin typeface="Calibri" charset="0"/>
              </a:rPr>
              <a:t>Click to show definition of echoic memory.</a:t>
            </a:r>
          </a:p>
        </p:txBody>
      </p:sp>
      <p:sp>
        <p:nvSpPr>
          <p:cNvPr id="450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7BDCD10-E9DB-3C48-910B-D14EABEED877}" type="slidenum">
              <a:rPr lang="en-US" sz="1200">
                <a:latin typeface="Calibri" charset="0"/>
              </a:rPr>
              <a:pPr eaLnBrk="1" hangingPunct="1"/>
              <a:t>25</a:t>
            </a:fld>
            <a:endParaRPr lang="en-US" sz="1200" dirty="0">
              <a:latin typeface="Calibri" charset="0"/>
            </a:endParaRPr>
          </a:p>
        </p:txBody>
      </p:sp>
    </p:spTree>
    <p:extLst>
      <p:ext uri="{BB962C8B-B14F-4D97-AF65-F5344CB8AC3E}">
        <p14:creationId xmlns:p14="http://schemas.microsoft.com/office/powerpoint/2010/main" val="22988707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91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APA Learning Goal 1: Knowledge Base of Psychology</a:t>
            </a:r>
          </a:p>
        </p:txBody>
      </p:sp>
      <p:sp>
        <p:nvSpPr>
          <p:cNvPr id="491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036E785-FDE8-3B43-A663-8C56202E52BA}" type="slidenum">
              <a:rPr lang="en-US" sz="1200">
                <a:latin typeface="Calibri" charset="0"/>
              </a:rPr>
              <a:pPr eaLnBrk="1" hangingPunct="1"/>
              <a:t>26</a:t>
            </a:fld>
            <a:endParaRPr lang="en-US" sz="1200" dirty="0">
              <a:latin typeface="Calibri" charset="0"/>
            </a:endParaRPr>
          </a:p>
        </p:txBody>
      </p:sp>
    </p:spTree>
    <p:extLst>
      <p:ext uri="{BB962C8B-B14F-4D97-AF65-F5344CB8AC3E}">
        <p14:creationId xmlns:p14="http://schemas.microsoft.com/office/powerpoint/2010/main" val="8439291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32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the answer to the questions.</a:t>
            </a:r>
          </a:p>
          <a:p>
            <a:pPr eaLnBrk="1" hangingPunct="1">
              <a:spcBef>
                <a:spcPct val="0"/>
              </a:spcBef>
            </a:pPr>
            <a:r>
              <a:rPr lang="en-US" dirty="0">
                <a:latin typeface="Calibri" charset="0"/>
              </a:rPr>
              <a:t>Visual memory holds a large amount of information for a brief period of time.</a:t>
            </a:r>
          </a:p>
          <a:p>
            <a:pPr eaLnBrk="1" hangingPunct="1">
              <a:spcBef>
                <a:spcPct val="0"/>
              </a:spcBef>
            </a:pPr>
            <a:r>
              <a:rPr lang="en-US" dirty="0">
                <a:latin typeface="Calibri" charset="0"/>
              </a:rPr>
              <a:t>This fleeting visual memory is </a:t>
            </a:r>
            <a:r>
              <a:rPr lang="en-US" i="1" dirty="0">
                <a:latin typeface="Calibri" charset="0"/>
              </a:rPr>
              <a:t>iconic memory</a:t>
            </a:r>
            <a:r>
              <a:rPr lang="en-US" dirty="0">
                <a:latin typeface="Calibri" charset="0"/>
              </a:rPr>
              <a:t>.</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532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DA013E0-8797-0A4B-84DC-291E618CF00C}" type="slidenum">
              <a:rPr lang="en-US" sz="1200">
                <a:latin typeface="Calibri" charset="0"/>
              </a:rPr>
              <a:pPr eaLnBrk="1" hangingPunct="1"/>
              <a:t>27</a:t>
            </a:fld>
            <a:endParaRPr lang="en-US" sz="1200" dirty="0">
              <a:latin typeface="Calibri" charset="0"/>
            </a:endParaRPr>
          </a:p>
        </p:txBody>
      </p:sp>
    </p:spTree>
    <p:extLst>
      <p:ext uri="{BB962C8B-B14F-4D97-AF65-F5344CB8AC3E}">
        <p14:creationId xmlns:p14="http://schemas.microsoft.com/office/powerpoint/2010/main" val="2786355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529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Peterson and Peterson (1958) asked participants to remember 3 consonant groups and at the same time, asked them to count backwards by 3s. When the participants were not able to rehearse the consonant groups, they quickly forgot them.</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5529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F2DAFA0-8484-5E45-8D43-12EDBF9C54FE}" type="slidenum">
              <a:rPr lang="en-US" sz="1200">
                <a:latin typeface="Calibri" charset="0"/>
              </a:rPr>
              <a:pPr eaLnBrk="1" hangingPunct="1"/>
              <a:t>28</a:t>
            </a:fld>
            <a:endParaRPr lang="en-US" sz="1200" dirty="0">
              <a:latin typeface="Calibri" charset="0"/>
            </a:endParaRPr>
          </a:p>
        </p:txBody>
      </p:sp>
    </p:spTree>
    <p:extLst>
      <p:ext uri="{BB962C8B-B14F-4D97-AF65-F5344CB8AC3E}">
        <p14:creationId xmlns:p14="http://schemas.microsoft.com/office/powerpoint/2010/main" val="15211248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73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show phone number, then click again to fade.</a:t>
            </a:r>
          </a:p>
          <a:p>
            <a:pPr eaLnBrk="1" hangingPunct="1">
              <a:spcBef>
                <a:spcPct val="0"/>
              </a:spcBef>
            </a:pPr>
            <a:r>
              <a:rPr lang="en-US" dirty="0">
                <a:latin typeface="Calibri" charset="0"/>
              </a:rPr>
              <a:t>Can you remember this number? Can you still remember this number if you wait 5 minutes? What strategy might you use to remember it? What does this tell you about short-term memory?</a:t>
            </a:r>
          </a:p>
          <a:p>
            <a:pPr eaLnBrk="1" hangingPunct="1">
              <a:spcBef>
                <a:spcPct val="0"/>
              </a:spcBef>
            </a:pPr>
            <a:r>
              <a:rPr lang="en-US" b="1" dirty="0">
                <a:latin typeface="Calibri" charset="0"/>
              </a:rPr>
              <a:t>Click to reveal short term memory and points that go with it.</a:t>
            </a:r>
          </a:p>
          <a:p>
            <a:pPr eaLnBrk="1" hangingPunct="1">
              <a:spcBef>
                <a:spcPct val="0"/>
              </a:spcBef>
            </a:pPr>
            <a:r>
              <a:rPr lang="en-US" b="1" dirty="0">
                <a:latin typeface="Calibri" charset="0"/>
              </a:rPr>
              <a:t>Click to reveal long-term memory and points that go with it.</a:t>
            </a:r>
          </a:p>
          <a:p>
            <a:pPr eaLnBrk="1" hangingPunct="1">
              <a:spcBef>
                <a:spcPct val="0"/>
              </a:spcBef>
            </a:pPr>
            <a:endParaRPr lang="en-US" dirty="0">
              <a:latin typeface="Calibri" charset="0"/>
            </a:endParaRP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3: Critical Thinking Skills in Psychology</a:t>
            </a:r>
          </a:p>
        </p:txBody>
      </p:sp>
      <p:sp>
        <p:nvSpPr>
          <p:cNvPr id="573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0DBEDAF-9EFE-9E42-BF6B-6F0EC678BC90}" type="slidenum">
              <a:rPr lang="en-US" sz="1200">
                <a:latin typeface="Calibri" charset="0"/>
              </a:rPr>
              <a:pPr eaLnBrk="1" hangingPunct="1"/>
              <a:t>29</a:t>
            </a:fld>
            <a:endParaRPr lang="en-US" sz="1200" dirty="0">
              <a:latin typeface="Calibri" charset="0"/>
            </a:endParaRPr>
          </a:p>
        </p:txBody>
      </p:sp>
    </p:spTree>
    <p:extLst>
      <p:ext uri="{BB962C8B-B14F-4D97-AF65-F5344CB8AC3E}">
        <p14:creationId xmlns:p14="http://schemas.microsoft.com/office/powerpoint/2010/main" val="19961678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The aplysia was classically conditioned to withdraw its gill when squirted with water and given an electric shock. This strengthened the connections between neurons and made the transmission of the signal faster in the future. The organism learned (or remembered to) withdraw its gill more quickly when it received an electrical shock.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3173F7E-5ED3-BD46-9ADB-4D9BEE45E689}" type="slidenum">
              <a:rPr lang="en-US" sz="1200">
                <a:latin typeface="Calibri" charset="0"/>
              </a:rPr>
              <a:pPr eaLnBrk="1" hangingPunct="1"/>
              <a:t>30</a:t>
            </a:fld>
            <a:endParaRPr lang="en-US" sz="1200" dirty="0">
              <a:latin typeface="Calibri" charset="0"/>
            </a:endParaRPr>
          </a:p>
        </p:txBody>
      </p:sp>
    </p:spTree>
    <p:extLst>
      <p:ext uri="{BB962C8B-B14F-4D97-AF65-F5344CB8AC3E}">
        <p14:creationId xmlns:p14="http://schemas.microsoft.com/office/powerpoint/2010/main" val="42614409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14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 </a:t>
            </a:r>
          </a:p>
          <a:p>
            <a:pPr eaLnBrk="1" hangingPunct="1">
              <a:spcBef>
                <a:spcPct val="0"/>
              </a:spcBef>
            </a:pPr>
            <a:r>
              <a:rPr lang="en-US" dirty="0">
                <a:latin typeface="Calibri" charset="0"/>
              </a:rPr>
              <a:t>The aplysia was classically conditioned to withdraw its gill when squirted with water and given an electric shock. This strengthened the connections between neurons and made the transmission of the signal faster in the future. The organism learned (or remembered to) withdraw its gill more quickly when it received an electrical shock.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614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727ED66-1505-E645-B199-911E6D916338}" type="slidenum">
              <a:rPr lang="en-US" sz="1200">
                <a:latin typeface="Calibri" charset="0"/>
              </a:rPr>
              <a:pPr eaLnBrk="1" hangingPunct="1"/>
              <a:t>31</a:t>
            </a:fld>
            <a:endParaRPr lang="en-US" sz="1200" dirty="0">
              <a:latin typeface="Calibri" charset="0"/>
            </a:endParaRPr>
          </a:p>
        </p:txBody>
      </p:sp>
    </p:spTree>
    <p:extLst>
      <p:ext uri="{BB962C8B-B14F-4D97-AF65-F5344CB8AC3E}">
        <p14:creationId xmlns:p14="http://schemas.microsoft.com/office/powerpoint/2010/main" val="14754039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34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634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039BD24-ACAA-AD4C-BCE3-9EDE7B13CFFA}" type="slidenum">
              <a:rPr lang="en-US" sz="1200">
                <a:latin typeface="Calibri" charset="0"/>
              </a:rPr>
              <a:pPr eaLnBrk="1" hangingPunct="1"/>
              <a:t>32</a:t>
            </a:fld>
            <a:endParaRPr lang="en-US" sz="1200" dirty="0">
              <a:latin typeface="Calibri" charset="0"/>
            </a:endParaRPr>
          </a:p>
        </p:txBody>
      </p:sp>
    </p:spTree>
    <p:extLst>
      <p:ext uri="{BB962C8B-B14F-4D97-AF65-F5344CB8AC3E}">
        <p14:creationId xmlns:p14="http://schemas.microsoft.com/office/powerpoint/2010/main" val="34129104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577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show graphic with types of explicit memory. (Semantic, episodic)</a:t>
            </a:r>
          </a:p>
          <a:p>
            <a:pPr eaLnBrk="1" hangingPunct="1">
              <a:spcBef>
                <a:spcPct val="0"/>
              </a:spcBef>
            </a:pPr>
            <a:endParaRPr lang="en-US" b="1" dirty="0">
              <a:latin typeface="Calibri" charset="0"/>
            </a:endParaRPr>
          </a:p>
          <a:p>
            <a:pPr eaLnBrk="1" hangingPunct="1">
              <a:spcBef>
                <a:spcPct val="0"/>
              </a:spcBef>
            </a:pPr>
            <a:r>
              <a:rPr lang="en-US" dirty="0">
                <a:latin typeface="Calibri" charset="0"/>
              </a:rPr>
              <a:t>APA Learning Goal 1: Knowledge Base of Psychology</a:t>
            </a:r>
          </a:p>
        </p:txBody>
      </p:sp>
      <p:sp>
        <p:nvSpPr>
          <p:cNvPr id="7577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9770F1C-AE94-7C41-BCF8-0E3906CD316D}" type="slidenum">
              <a:rPr lang="en-US" sz="1200">
                <a:latin typeface="Calibri" charset="0"/>
              </a:rPr>
              <a:pPr eaLnBrk="1" hangingPunct="1"/>
              <a:t>33</a:t>
            </a:fld>
            <a:endParaRPr lang="en-US" sz="1200" dirty="0">
              <a:latin typeface="Calibri" charset="0"/>
            </a:endParaRPr>
          </a:p>
        </p:txBody>
      </p:sp>
    </p:spTree>
    <p:extLst>
      <p:ext uri="{BB962C8B-B14F-4D97-AF65-F5344CB8AC3E}">
        <p14:creationId xmlns:p14="http://schemas.microsoft.com/office/powerpoint/2010/main" val="1526878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60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Video on next slide.</a:t>
            </a:r>
          </a:p>
          <a:p>
            <a:pPr eaLnBrk="1" hangingPunct="1">
              <a:spcBef>
                <a:spcPct val="0"/>
              </a:spcBef>
            </a:pPr>
            <a:endParaRPr lang="en-US" b="1" dirty="0">
              <a:latin typeface="Calibri" charset="0"/>
            </a:endParaRPr>
          </a:p>
          <a:p>
            <a:pPr eaLnBrk="1" hangingPunct="1">
              <a:spcBef>
                <a:spcPct val="0"/>
              </a:spcBef>
            </a:pPr>
            <a:r>
              <a:rPr lang="en-US" dirty="0">
                <a:latin typeface="Calibri" charset="0"/>
              </a:rPr>
              <a:t>The video clip shows E.P., who suffered a virus infection that destroyed parts of his brain including the temporal lobes and hippocampus. Notice how his cognitive skills are intact suggesting that he still has implicit memory. He also has retained procedural memory and memory for facts and knowledge acquired before the infection. However, he forgets having met the researchers, repeats stories he has told them, and has no memory of tests that were administered to him that day. He is unable to form explicit memories. This suggests that the hippocampus is crucial in recording new explicit memories.</a:t>
            </a:r>
            <a:endParaRPr lang="en-US" b="1" dirty="0">
              <a:latin typeface="Calibri" charset="0"/>
            </a:endParaRPr>
          </a:p>
        </p:txBody>
      </p:sp>
      <p:sp>
        <p:nvSpPr>
          <p:cNvPr id="860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8AA0DFA-A13B-9B4C-ACFD-43D2FDC2ED48}" type="slidenum">
              <a:rPr lang="en-US" sz="1200">
                <a:latin typeface="Calibri" charset="0"/>
              </a:rPr>
              <a:pPr eaLnBrk="1" hangingPunct="1"/>
              <a:t>34</a:t>
            </a:fld>
            <a:endParaRPr lang="en-US" sz="1200" dirty="0">
              <a:latin typeface="Calibri" charset="0"/>
            </a:endParaRPr>
          </a:p>
        </p:txBody>
      </p:sp>
    </p:spTree>
    <p:extLst>
      <p:ext uri="{BB962C8B-B14F-4D97-AF65-F5344CB8AC3E}">
        <p14:creationId xmlns:p14="http://schemas.microsoft.com/office/powerpoint/2010/main" val="11327808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78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Click to show types of implicit memory.</a:t>
            </a:r>
          </a:p>
          <a:p>
            <a:pPr eaLnBrk="1" hangingPunct="1">
              <a:spcBef>
                <a:spcPct val="0"/>
              </a:spcBef>
            </a:pPr>
            <a:r>
              <a:rPr lang="en-US" dirty="0">
                <a:latin typeface="Calibri" charset="0"/>
              </a:rPr>
              <a:t>Procedural memory: Knowing how to do things.</a:t>
            </a:r>
          </a:p>
          <a:p>
            <a:pPr eaLnBrk="1" hangingPunct="1">
              <a:spcBef>
                <a:spcPct val="0"/>
              </a:spcBef>
            </a:pPr>
            <a:r>
              <a:rPr lang="en-US" dirty="0">
                <a:latin typeface="Calibri" charset="0"/>
              </a:rPr>
              <a:t>Priming: Enhanced ability to think of something due to recent exposure.APA Learning Goal 1: Knowledge Base of Psychology</a:t>
            </a:r>
          </a:p>
        </p:txBody>
      </p:sp>
      <p:sp>
        <p:nvSpPr>
          <p:cNvPr id="778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5DADCDA-9433-B345-B941-65EFE8A9D855}" type="slidenum">
              <a:rPr lang="en-US" sz="1200">
                <a:latin typeface="Calibri" charset="0"/>
              </a:rPr>
              <a:pPr eaLnBrk="1" hangingPunct="1"/>
              <a:t>35</a:t>
            </a:fld>
            <a:endParaRPr lang="en-US" sz="1200" dirty="0">
              <a:latin typeface="Calibri" charset="0"/>
            </a:endParaRPr>
          </a:p>
        </p:txBody>
      </p:sp>
    </p:spTree>
    <p:extLst>
      <p:ext uri="{BB962C8B-B14F-4D97-AF65-F5344CB8AC3E}">
        <p14:creationId xmlns:p14="http://schemas.microsoft.com/office/powerpoint/2010/main" val="29857306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216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9216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8F01B29-B796-CB49-A808-59C222AFF7B1}" type="slidenum">
              <a:rPr lang="en-US" sz="1200">
                <a:latin typeface="Calibri" charset="0"/>
              </a:rPr>
              <a:pPr eaLnBrk="1" hangingPunct="1"/>
              <a:t>36</a:t>
            </a:fld>
            <a:endParaRPr lang="en-US" sz="1200" dirty="0">
              <a:latin typeface="Calibri" charset="0"/>
            </a:endParaRPr>
          </a:p>
        </p:txBody>
      </p:sp>
    </p:spTree>
    <p:extLst>
      <p:ext uri="{BB962C8B-B14F-4D97-AF65-F5344CB8AC3E}">
        <p14:creationId xmlns:p14="http://schemas.microsoft.com/office/powerpoint/2010/main" val="28392577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192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Cli</a:t>
            </a:r>
            <a:r>
              <a:rPr lang="en-US" b="1" dirty="0">
                <a:latin typeface="Calibri" charset="0"/>
              </a:rPr>
              <a:t>ck to reveal bullets and graphic.</a:t>
            </a:r>
          </a:p>
          <a:p>
            <a:pPr eaLnBrk="1" hangingPunct="1">
              <a:spcBef>
                <a:spcPct val="0"/>
              </a:spcBef>
            </a:pPr>
            <a:r>
              <a:rPr lang="en-US" dirty="0">
                <a:latin typeface="Calibri" charset="0"/>
              </a:rPr>
              <a:t>The surgery on H.M.</a:t>
            </a:r>
            <a:r>
              <a:rPr lang="ja-JP" altLang="en-US">
                <a:latin typeface="Calibri" charset="0"/>
              </a:rPr>
              <a:t>’</a:t>
            </a:r>
            <a:r>
              <a:rPr lang="en-US" altLang="ja-JP" dirty="0">
                <a:latin typeface="Calibri" charset="0"/>
              </a:rPr>
              <a:t>s temporal lobes caused bilateral damage to his hippocampus. This led to deficits in forming new explicit memories but did not affect his implicit memory.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8192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CD64EED-71E1-F742-9B0B-907C29ECB8B8}" type="slidenum">
              <a:rPr lang="en-US" sz="1200">
                <a:latin typeface="Calibri" charset="0"/>
              </a:rPr>
              <a:pPr eaLnBrk="1" hangingPunct="1"/>
              <a:t>37</a:t>
            </a:fld>
            <a:endParaRPr lang="en-US" sz="1200" dirty="0">
              <a:latin typeface="Calibri" charset="0"/>
            </a:endParaRPr>
          </a:p>
        </p:txBody>
      </p:sp>
    </p:spTree>
    <p:extLst>
      <p:ext uri="{BB962C8B-B14F-4D97-AF65-F5344CB8AC3E}">
        <p14:creationId xmlns:p14="http://schemas.microsoft.com/office/powerpoint/2010/main" val="40380091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39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839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FDB8146-CD3A-DE4F-B760-A9EF2C449EED}" type="slidenum">
              <a:rPr lang="en-US" sz="1200">
                <a:latin typeface="Calibri" charset="0"/>
              </a:rPr>
              <a:pPr eaLnBrk="1" hangingPunct="1"/>
              <a:t>38</a:t>
            </a:fld>
            <a:endParaRPr lang="en-US" sz="1200" dirty="0">
              <a:latin typeface="Calibri" charset="0"/>
            </a:endParaRPr>
          </a:p>
        </p:txBody>
      </p:sp>
    </p:spTree>
    <p:extLst>
      <p:ext uri="{BB962C8B-B14F-4D97-AF65-F5344CB8AC3E}">
        <p14:creationId xmlns:p14="http://schemas.microsoft.com/office/powerpoint/2010/main" val="19529698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39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839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FDB8146-CD3A-DE4F-B760-A9EF2C449EED}" type="slidenum">
              <a:rPr lang="en-US" sz="1200">
                <a:latin typeface="Calibri" charset="0"/>
              </a:rPr>
              <a:pPr eaLnBrk="1" hangingPunct="1"/>
              <a:t>39</a:t>
            </a:fld>
            <a:endParaRPr lang="en-US" sz="1200" dirty="0">
              <a:latin typeface="Calibri" charset="0"/>
            </a:endParaRPr>
          </a:p>
        </p:txBody>
      </p:sp>
    </p:spTree>
    <p:extLst>
      <p:ext uri="{BB962C8B-B14F-4D97-AF65-F5344CB8AC3E}">
        <p14:creationId xmlns:p14="http://schemas.microsoft.com/office/powerpoint/2010/main" val="19529698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55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a:t>
            </a:r>
          </a:p>
          <a:p>
            <a:pPr eaLnBrk="1" hangingPunct="1">
              <a:spcBef>
                <a:spcPct val="0"/>
              </a:spcBef>
            </a:pPr>
            <a:r>
              <a:rPr lang="en-US" dirty="0">
                <a:latin typeface="Calibri" charset="0"/>
              </a:rPr>
              <a:t>Heightened memory for emotional or traumatic experiences is adaptive because these memories alert us to potential dangers. The opposite is also true; weaker emotion means weaker memories. People given drugs to mute the stress response do not remember the emotionally arousing details of an upsetting story.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655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5ED4BEB-1C0B-0846-AF05-9EE1222B13DE}" type="slidenum">
              <a:rPr lang="en-US" sz="1200">
                <a:latin typeface="Calibri" charset="0"/>
              </a:rPr>
              <a:pPr eaLnBrk="1" hangingPunct="1"/>
              <a:t>40</a:t>
            </a:fld>
            <a:endParaRPr lang="en-US" sz="1200" dirty="0">
              <a:latin typeface="Calibri" charset="0"/>
            </a:endParaRPr>
          </a:p>
        </p:txBody>
      </p:sp>
    </p:spTree>
    <p:extLst>
      <p:ext uri="{BB962C8B-B14F-4D97-AF65-F5344CB8AC3E}">
        <p14:creationId xmlns:p14="http://schemas.microsoft.com/office/powerpoint/2010/main" val="17069081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75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Flashbulb memories seem etched in our minds. However, as people relive the event and discuss it with others, these memories may become distorted. </a:t>
            </a:r>
          </a:p>
          <a:p>
            <a:pPr eaLnBrk="1" hangingPunct="1">
              <a:spcBef>
                <a:spcPct val="0"/>
              </a:spcBef>
            </a:pPr>
            <a:r>
              <a:rPr lang="en-US" dirty="0">
                <a:latin typeface="Calibri" charset="0"/>
              </a:rPr>
              <a:t> </a:t>
            </a:r>
          </a:p>
          <a:p>
            <a:pPr eaLnBrk="1" hangingPunct="1">
              <a:spcBef>
                <a:spcPct val="0"/>
              </a:spcBef>
            </a:pPr>
            <a:r>
              <a:rPr lang="en-US" dirty="0">
                <a:latin typeface="Calibri" charset="0"/>
              </a:rPr>
              <a:t>Besides the attacks on 9-11-2001, what are some recent flashbulb memories for Americans? What are some examples of distorted flashbulb memories?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3: Critical Thinking Skills in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4: Application of Psychology</a:t>
            </a:r>
          </a:p>
        </p:txBody>
      </p:sp>
      <p:sp>
        <p:nvSpPr>
          <p:cNvPr id="675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61FCF5F-FBDC-1849-B469-5A6C02EFB92F}" type="slidenum">
              <a:rPr lang="en-US" sz="1200">
                <a:latin typeface="Calibri" charset="0"/>
              </a:rPr>
              <a:pPr eaLnBrk="1" hangingPunct="1"/>
              <a:t>41</a:t>
            </a:fld>
            <a:endParaRPr lang="en-US" sz="1200" dirty="0">
              <a:latin typeface="Calibri" charset="0"/>
            </a:endParaRPr>
          </a:p>
        </p:txBody>
      </p:sp>
    </p:spTree>
    <p:extLst>
      <p:ext uri="{BB962C8B-B14F-4D97-AF65-F5344CB8AC3E}">
        <p14:creationId xmlns:p14="http://schemas.microsoft.com/office/powerpoint/2010/main" val="37341783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96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b="1" dirty="0">
              <a:latin typeface="Calibri" charset="0"/>
            </a:endParaRPr>
          </a:p>
          <a:p>
            <a:pPr eaLnBrk="1" hangingPunct="1">
              <a:spcBef>
                <a:spcPct val="0"/>
              </a:spcBef>
            </a:pPr>
            <a:r>
              <a:rPr lang="en-US" b="1" dirty="0">
                <a:latin typeface="Calibri" charset="0"/>
              </a:rPr>
              <a:t>Video on the next slide.</a:t>
            </a:r>
          </a:p>
          <a:p>
            <a:pPr eaLnBrk="1" hangingPunct="1">
              <a:spcBef>
                <a:spcPct val="0"/>
              </a:spcBef>
            </a:pPr>
            <a:r>
              <a:rPr lang="en-US" dirty="0">
                <a:latin typeface="Calibri" charset="0"/>
              </a:rPr>
              <a:t>This video clip describes emotional memory and its persistence.  The video focuses on two researchers</a:t>
            </a:r>
            <a:r>
              <a:rPr lang="ja-JP" altLang="en-US" dirty="0">
                <a:latin typeface="Calibri" charset="0"/>
              </a:rPr>
              <a:t>’</a:t>
            </a:r>
            <a:r>
              <a:rPr lang="en-US" altLang="ja-JP" dirty="0">
                <a:latin typeface="Calibri" charset="0"/>
              </a:rPr>
              <a:t> work developing drugs that block memory as well as on ethical questions that arise. It features an interview with James McGaugh, who discusses his work with rats and memory. He administers propranolol to rats to block memories of the position of a platform in water. </a:t>
            </a:r>
          </a:p>
          <a:p>
            <a:pPr eaLnBrk="1" hangingPunct="1">
              <a:spcBef>
                <a:spcPct val="0"/>
              </a:spcBef>
            </a:pPr>
            <a:r>
              <a:rPr lang="en-US" dirty="0">
                <a:latin typeface="Calibri" charset="0"/>
              </a:rPr>
              <a:t> </a:t>
            </a:r>
          </a:p>
          <a:p>
            <a:pPr eaLnBrk="1" hangingPunct="1">
              <a:spcBef>
                <a:spcPct val="0"/>
              </a:spcBef>
            </a:pPr>
            <a:r>
              <a:rPr lang="en-US" dirty="0">
                <a:latin typeface="Calibri" charset="0"/>
              </a:rPr>
              <a:t>Roger Pittman applied McGaugh</a:t>
            </a:r>
            <a:r>
              <a:rPr lang="ja-JP" altLang="en-US" dirty="0">
                <a:latin typeface="Calibri" charset="0"/>
              </a:rPr>
              <a:t>’</a:t>
            </a:r>
            <a:r>
              <a:rPr lang="en-US" altLang="ja-JP" dirty="0">
                <a:latin typeface="Calibri" charset="0"/>
              </a:rPr>
              <a:t>s work to treating PTSD sufferers to see if propranolol can ease PTSD symptoms. </a:t>
            </a:r>
          </a:p>
          <a:p>
            <a:pPr eaLnBrk="1" hangingPunct="1">
              <a:spcBef>
                <a:spcPct val="0"/>
              </a:spcBef>
            </a:pPr>
            <a:r>
              <a:rPr lang="en-US" dirty="0">
                <a:latin typeface="Calibri" charset="0"/>
              </a:rPr>
              <a:t> </a:t>
            </a:r>
          </a:p>
          <a:p>
            <a:pPr eaLnBrk="1" hangingPunct="1">
              <a:spcBef>
                <a:spcPct val="0"/>
              </a:spcBef>
            </a:pPr>
            <a:r>
              <a:rPr lang="en-US" dirty="0">
                <a:latin typeface="Calibri" charset="0"/>
              </a:rPr>
              <a:t>Finally, the ethical questions surrounding a drug that blocks or weakens emotional memory are discussed. Should drugs like propranolol be legal? In all situations or just some?</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3: Critical Thinking Skills in Psychology</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5: Values in Psychology</a:t>
            </a:r>
          </a:p>
        </p:txBody>
      </p:sp>
      <p:sp>
        <p:nvSpPr>
          <p:cNvPr id="696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48E53D1-4404-604C-80AA-A6425B11A16C}" type="slidenum">
              <a:rPr lang="en-US" sz="1200">
                <a:latin typeface="Calibri" charset="0"/>
              </a:rPr>
              <a:pPr eaLnBrk="1" hangingPunct="1"/>
              <a:t>42</a:t>
            </a:fld>
            <a:endParaRPr lang="en-US" sz="1200" dirty="0">
              <a:latin typeface="Calibri" charset="0"/>
            </a:endParaRPr>
          </a:p>
        </p:txBody>
      </p:sp>
    </p:spTree>
    <p:extLst>
      <p:ext uri="{BB962C8B-B14F-4D97-AF65-F5344CB8AC3E}">
        <p14:creationId xmlns:p14="http://schemas.microsoft.com/office/powerpoint/2010/main" val="8974781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625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3ACA0D9-6309-5140-BAEC-926AD7673ACB}" type="slidenum">
              <a:rPr lang="en-US" sz="1200">
                <a:latin typeface="Calibri" charset="0"/>
              </a:rPr>
              <a:pPr eaLnBrk="1" hangingPunct="1"/>
              <a:t>43</a:t>
            </a:fld>
            <a:endParaRPr lang="en-US" sz="1200" dirty="0">
              <a:latin typeface="Calibri" charset="0"/>
            </a:endParaRPr>
          </a:p>
        </p:txBody>
      </p:sp>
      <p:sp>
        <p:nvSpPr>
          <p:cNvPr id="96259" name="Notes Placeholder 5"/>
          <p:cNvSpPr>
            <a:spLocks noGrp="1"/>
          </p:cNvSpPr>
          <p:nvPr>
            <p:ph type="body" sz="quarter" idx="11"/>
          </p:nvPr>
        </p:nvSpPr>
        <p:spPr bwMode="auto">
          <a:xfrm>
            <a:off x="581025" y="4265613"/>
            <a:ext cx="5588000" cy="28860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fontAlgn="t" hangingPunct="1">
              <a:spcBef>
                <a:spcPct val="0"/>
              </a:spcBef>
            </a:pPr>
            <a:r>
              <a:rPr lang="en-US" b="1" dirty="0">
                <a:latin typeface="Calibri" charset="0"/>
              </a:rPr>
              <a:t>Automatic animation</a:t>
            </a:r>
            <a:endParaRPr lang="en-US" dirty="0">
              <a:latin typeface="Calibri" charset="0"/>
            </a:endParaRPr>
          </a:p>
          <a:p>
            <a:pPr eaLnBrk="1" fontAlgn="t" hangingPunct="1">
              <a:spcBef>
                <a:spcPct val="0"/>
              </a:spcBef>
            </a:pPr>
            <a:endParaRPr lang="en-US" dirty="0">
              <a:latin typeface="Calibri" charset="0"/>
            </a:endParaRPr>
          </a:p>
          <a:p>
            <a:pPr eaLnBrk="1" hangingPunct="1">
              <a:spcBef>
                <a:spcPct val="0"/>
              </a:spcBef>
            </a:pPr>
            <a:endParaRPr lang="en-US" dirty="0">
              <a:latin typeface="Calibri" charset="0"/>
            </a:endParaRPr>
          </a:p>
        </p:txBody>
      </p:sp>
    </p:spTree>
    <p:extLst>
      <p:ext uri="{BB962C8B-B14F-4D97-AF65-F5344CB8AC3E}">
        <p14:creationId xmlns:p14="http://schemas.microsoft.com/office/powerpoint/2010/main" val="42649036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93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Recall is a measure of memory in which you have to retrieve information that was encoded earlier, such as a fill-in-the-blank test.</a:t>
            </a:r>
          </a:p>
          <a:p>
            <a:pPr eaLnBrk="1" hangingPunct="1">
              <a:spcBef>
                <a:spcPct val="0"/>
              </a:spcBef>
            </a:pPr>
            <a:r>
              <a:rPr lang="en-US" dirty="0">
                <a:latin typeface="Calibri" charset="0"/>
              </a:rPr>
              <a:t> </a:t>
            </a:r>
          </a:p>
          <a:p>
            <a:pPr eaLnBrk="1" hangingPunct="1">
              <a:spcBef>
                <a:spcPct val="0"/>
              </a:spcBef>
            </a:pPr>
            <a:r>
              <a:rPr lang="en-US" dirty="0">
                <a:latin typeface="Calibri" charset="0"/>
              </a:rPr>
              <a:t>Recognition is a measure of memory in which you need only to recognize information that was encoded earlier. </a:t>
            </a:r>
          </a:p>
          <a:p>
            <a:pPr eaLnBrk="1" hangingPunct="1">
              <a:spcBef>
                <a:spcPct val="0"/>
              </a:spcBef>
            </a:pPr>
            <a:r>
              <a:rPr lang="en-US" dirty="0">
                <a:latin typeface="Calibri" charset="0"/>
              </a:rPr>
              <a:t> </a:t>
            </a:r>
          </a:p>
          <a:p>
            <a:pPr eaLnBrk="1" hangingPunct="1">
              <a:spcBef>
                <a:spcPct val="0"/>
              </a:spcBef>
            </a:pPr>
            <a:r>
              <a:rPr lang="en-US" dirty="0">
                <a:latin typeface="Calibri" charset="0"/>
              </a:rPr>
              <a:t>Relearning is a measure of memory that assesses the amount of time saved when learning something for a second time.</a:t>
            </a:r>
          </a:p>
          <a:p>
            <a:pPr eaLnBrk="1" hangingPunct="1">
              <a:spcBef>
                <a:spcPct val="0"/>
              </a:spcBef>
            </a:pPr>
            <a:r>
              <a:rPr lang="en-US" dirty="0">
                <a:latin typeface="Calibri" charset="0"/>
              </a:rPr>
              <a:t> </a:t>
            </a:r>
          </a:p>
          <a:p>
            <a:pPr eaLnBrk="1" hangingPunct="1">
              <a:spcBef>
                <a:spcPct val="0"/>
              </a:spcBef>
            </a:pPr>
            <a:r>
              <a:rPr lang="en-US" dirty="0">
                <a:latin typeface="Calibri" charset="0"/>
              </a:rPr>
              <a:t>Recognition memory is quicker and faster than recall memory.  Relearning speed also reveals memory. If we have learned something in the past but have since forgotten it, we will relearn it more quickly the second time.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993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8D4332C-8610-FA4E-8B0A-631B187CC33D}" type="slidenum">
              <a:rPr lang="en-US" sz="1200">
                <a:latin typeface="Calibri" charset="0"/>
              </a:rPr>
              <a:pPr eaLnBrk="1" hangingPunct="1"/>
              <a:t>45</a:t>
            </a:fld>
            <a:endParaRPr lang="en-US" sz="1200" dirty="0">
              <a:latin typeface="Calibri" charset="0"/>
            </a:endParaRPr>
          </a:p>
        </p:txBody>
      </p:sp>
    </p:spTree>
    <p:extLst>
      <p:ext uri="{BB962C8B-B14F-4D97-AF65-F5344CB8AC3E}">
        <p14:creationId xmlns:p14="http://schemas.microsoft.com/office/powerpoint/2010/main" val="21018098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0137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start demonstration of experiment.</a:t>
            </a:r>
          </a:p>
          <a:p>
            <a:pPr eaLnBrk="1" hangingPunct="1">
              <a:spcBef>
                <a:spcPct val="0"/>
              </a:spcBef>
            </a:pPr>
            <a:r>
              <a:rPr lang="en-US" b="1" dirty="0">
                <a:latin typeface="Calibri" charset="0"/>
              </a:rPr>
              <a:t>Click to show water/water sequence.</a:t>
            </a:r>
          </a:p>
          <a:p>
            <a:pPr eaLnBrk="1" hangingPunct="1">
              <a:spcBef>
                <a:spcPct val="0"/>
              </a:spcBef>
            </a:pPr>
            <a:r>
              <a:rPr lang="en-US" b="1" dirty="0">
                <a:latin typeface="Calibri" charset="0"/>
              </a:rPr>
              <a:t>Click to show land/land sequence.</a:t>
            </a:r>
          </a:p>
          <a:p>
            <a:pPr eaLnBrk="1" hangingPunct="1">
              <a:spcBef>
                <a:spcPct val="0"/>
              </a:spcBef>
            </a:pPr>
            <a:r>
              <a:rPr lang="en-US" b="1" dirty="0">
                <a:latin typeface="Calibri" charset="0"/>
              </a:rPr>
              <a:t>Click to show different contexts sequence.</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p:txBody>
      </p:sp>
      <p:sp>
        <p:nvSpPr>
          <p:cNvPr id="10137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26FA263-69A7-494E-8852-7F06A6411BA7}" type="slidenum">
              <a:rPr lang="en-US" sz="1200">
                <a:latin typeface="Calibri" charset="0"/>
              </a:rPr>
              <a:pPr eaLnBrk="1" hangingPunct="1"/>
              <a:t>46</a:t>
            </a:fld>
            <a:endParaRPr lang="en-US" sz="1200" dirty="0">
              <a:latin typeface="Calibri" charset="0"/>
            </a:endParaRPr>
          </a:p>
        </p:txBody>
      </p:sp>
    </p:spTree>
    <p:extLst>
      <p:ext uri="{BB962C8B-B14F-4D97-AF65-F5344CB8AC3E}">
        <p14:creationId xmlns:p14="http://schemas.microsoft.com/office/powerpoint/2010/main" val="24930746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034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The cartoon shows a man having difficulty with state-dependent retrieval.  Drinkers may also be subject to other context effects, such as familiar places they drank.  These contexts may serve as cues to memories about drinking, and also may serve as triggers for cravings to drink.</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1034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71B547D-A7A3-8744-9D7D-97E12D4CE1CB}" type="slidenum">
              <a:rPr lang="en-US" sz="1200">
                <a:latin typeface="Calibri" charset="0"/>
              </a:rPr>
              <a:pPr eaLnBrk="1" hangingPunct="1"/>
              <a:t>47</a:t>
            </a:fld>
            <a:endParaRPr lang="en-US" sz="1200" dirty="0">
              <a:latin typeface="Calibri" charset="0"/>
            </a:endParaRPr>
          </a:p>
        </p:txBody>
      </p:sp>
    </p:spTree>
    <p:extLst>
      <p:ext uri="{BB962C8B-B14F-4D97-AF65-F5344CB8AC3E}">
        <p14:creationId xmlns:p14="http://schemas.microsoft.com/office/powerpoint/2010/main" val="40447250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054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a:t>
            </a:r>
          </a:p>
          <a:p>
            <a:pPr eaLnBrk="1" hangingPunct="1">
              <a:spcBef>
                <a:spcPct val="0"/>
              </a:spcBef>
            </a:pPr>
            <a:r>
              <a:rPr lang="en-US" dirty="0">
                <a:latin typeface="Calibri" charset="0"/>
              </a:rPr>
              <a:t>Yo-Yo Ma lost his $2.5 million cello when he forgot that he</a:t>
            </a:r>
            <a:r>
              <a:rPr lang="ja-JP" altLang="en-US">
                <a:latin typeface="Calibri" charset="0"/>
              </a:rPr>
              <a:t>’</a:t>
            </a:r>
            <a:r>
              <a:rPr lang="en-US" altLang="ja-JP" dirty="0">
                <a:latin typeface="Calibri" charset="0"/>
              </a:rPr>
              <a:t>d placed the instrument in a taxi</a:t>
            </a:r>
            <a:r>
              <a:rPr lang="ja-JP" altLang="en-US">
                <a:latin typeface="Calibri" charset="0"/>
              </a:rPr>
              <a:t>’</a:t>
            </a:r>
            <a:r>
              <a:rPr lang="en-US" altLang="ja-JP" dirty="0">
                <a:latin typeface="Calibri" charset="0"/>
              </a:rPr>
              <a:t>s trunk minutes earlier.  After a 10-minute trip, he paid the driver and left the cab, forgetting his cello. Minutes later, he realized what he had done and called the police. Fortunately, they tracked down the taxi and recovered the instrument. </a:t>
            </a:r>
          </a:p>
          <a:p>
            <a:pPr eaLnBrk="1" hangingPunct="1">
              <a:spcBef>
                <a:spcPct val="0"/>
              </a:spcBef>
            </a:pPr>
            <a:r>
              <a:rPr lang="en-US" dirty="0">
                <a:latin typeface="Calibri" charset="0"/>
              </a:rPr>
              <a:t> </a:t>
            </a:r>
          </a:p>
          <a:p>
            <a:pPr eaLnBrk="1" hangingPunct="1">
              <a:spcBef>
                <a:spcPct val="0"/>
              </a:spcBef>
            </a:pPr>
            <a:r>
              <a:rPr lang="en-US" dirty="0">
                <a:latin typeface="Calibri" charset="0"/>
              </a:rPr>
              <a:t>Transience is not likely to blame. If someone had reminded Mr. Ma about his instrument, he surely would have recalled where he put it. Instead, he was a victim of absentmindedness, a lapse in attention that results in memory failure.</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1054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D48E412-A228-2142-B450-411B0DC5DD5A}" type="slidenum">
              <a:rPr lang="en-US" sz="1200">
                <a:latin typeface="Calibri" charset="0"/>
              </a:rPr>
              <a:pPr eaLnBrk="1" hangingPunct="1"/>
              <a:t>48</a:t>
            </a:fld>
            <a:endParaRPr lang="en-US" sz="1200" dirty="0">
              <a:latin typeface="Calibri" charset="0"/>
            </a:endParaRPr>
          </a:p>
        </p:txBody>
      </p:sp>
    </p:spTree>
    <p:extLst>
      <p:ext uri="{BB962C8B-B14F-4D97-AF65-F5344CB8AC3E}">
        <p14:creationId xmlns:p14="http://schemas.microsoft.com/office/powerpoint/2010/main" val="7685975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0752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p:txBody>
      </p:sp>
      <p:sp>
        <p:nvSpPr>
          <p:cNvPr id="10752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B790DA5-767F-0447-A3E7-9A9AAB41C460}" type="slidenum">
              <a:rPr lang="en-US" sz="1200">
                <a:latin typeface="Calibri" charset="0"/>
              </a:rPr>
              <a:pPr eaLnBrk="1" hangingPunct="1"/>
              <a:t>49</a:t>
            </a:fld>
            <a:endParaRPr lang="en-US" sz="1200" dirty="0">
              <a:latin typeface="Calibri" charset="0"/>
            </a:endParaRPr>
          </a:p>
        </p:txBody>
      </p:sp>
    </p:spTree>
    <p:extLst>
      <p:ext uri="{BB962C8B-B14F-4D97-AF65-F5344CB8AC3E}">
        <p14:creationId xmlns:p14="http://schemas.microsoft.com/office/powerpoint/2010/main" val="365179943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095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Harry Bahrick studied the forgetting curve for Spanish learned in school. People were tested for their retention of Spanish at different times ranging from 1 to 50 years. Three years after completing the Spanish course, people forgot a lot of what they had learned. However, 25 years later, people had not forgotten much more. Their forgetting leveled off.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1095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7DF6CBA-3ACB-534D-8DA8-1C3B8F86FCDF}" type="slidenum">
              <a:rPr lang="en-US" sz="1200">
                <a:latin typeface="Calibri" charset="0"/>
              </a:rPr>
              <a:pPr eaLnBrk="1" hangingPunct="1"/>
              <a:t>50</a:t>
            </a:fld>
            <a:endParaRPr lang="en-US" sz="1200" dirty="0">
              <a:latin typeface="Calibri" charset="0"/>
            </a:endParaRPr>
          </a:p>
        </p:txBody>
      </p:sp>
    </p:spTree>
    <p:extLst>
      <p:ext uri="{BB962C8B-B14F-4D97-AF65-F5344CB8AC3E}">
        <p14:creationId xmlns:p14="http://schemas.microsoft.com/office/powerpoint/2010/main" val="39846300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136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1136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83E0FCC-8752-5A4C-B307-62322D345CE9}" type="slidenum">
              <a:rPr lang="en-US" sz="1200">
                <a:latin typeface="Calibri" charset="0"/>
              </a:rPr>
              <a:pPr eaLnBrk="1" hangingPunct="1"/>
              <a:t>51</a:t>
            </a:fld>
            <a:endParaRPr lang="en-US" sz="1200" dirty="0">
              <a:latin typeface="Calibri" charset="0"/>
            </a:endParaRPr>
          </a:p>
        </p:txBody>
      </p:sp>
    </p:spTree>
    <p:extLst>
      <p:ext uri="{BB962C8B-B14F-4D97-AF65-F5344CB8AC3E}">
        <p14:creationId xmlns:p14="http://schemas.microsoft.com/office/powerpoint/2010/main" val="118722970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157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1157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CF68B74-7C62-FA43-9831-1C0E78773CD8}" type="slidenum">
              <a:rPr lang="en-US" sz="1200">
                <a:latin typeface="Calibri" charset="0"/>
              </a:rPr>
              <a:pPr eaLnBrk="1" hangingPunct="1"/>
              <a:t>52</a:t>
            </a:fld>
            <a:endParaRPr lang="en-US" sz="1200" dirty="0">
              <a:latin typeface="Calibri" charset="0"/>
            </a:endParaRPr>
          </a:p>
        </p:txBody>
      </p:sp>
    </p:spTree>
    <p:extLst>
      <p:ext uri="{BB962C8B-B14F-4D97-AF65-F5344CB8AC3E}">
        <p14:creationId xmlns:p14="http://schemas.microsoft.com/office/powerpoint/2010/main" val="168911455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2800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show definitions of source memory and source misattribution.</a:t>
            </a:r>
          </a:p>
          <a:p>
            <a:pPr eaLnBrk="1" hangingPunct="1">
              <a:spcBef>
                <a:spcPct val="0"/>
              </a:spcBef>
            </a:pPr>
            <a:r>
              <a:rPr lang="en-US" dirty="0">
                <a:latin typeface="Calibri" charset="0"/>
              </a:rPr>
              <a:t>APA Learning Goal 1: Knowledge Base of Psychology</a:t>
            </a:r>
          </a:p>
        </p:txBody>
      </p:sp>
      <p:sp>
        <p:nvSpPr>
          <p:cNvPr id="12800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016C23D-92A3-D248-8199-AD95F7D639E3}" type="slidenum">
              <a:rPr lang="en-US" sz="1200">
                <a:latin typeface="Calibri" charset="0"/>
              </a:rPr>
              <a:pPr eaLnBrk="1" hangingPunct="1"/>
              <a:t>53</a:t>
            </a:fld>
            <a:endParaRPr lang="en-US" sz="1200" dirty="0">
              <a:latin typeface="Calibri" charset="0"/>
            </a:endParaRPr>
          </a:p>
        </p:txBody>
      </p:sp>
    </p:spTree>
    <p:extLst>
      <p:ext uri="{BB962C8B-B14F-4D97-AF65-F5344CB8AC3E}">
        <p14:creationId xmlns:p14="http://schemas.microsoft.com/office/powerpoint/2010/main" val="294777872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42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Anterograde amnesia is the inability to transfer information from short-term memory into long-term memory. Retrograde amnesia is the inability to acquire information before a particular date. Both types of amnesia usually result after the date of a brain injury or brain surgery. Damage to the hippocampus often results in anterograde amnesia but not retrograde amnesia. This suggests that the hippocampus plays a role in the consolidation of memory. </a:t>
            </a:r>
          </a:p>
          <a:p>
            <a:pPr eaLnBrk="1" hangingPunct="1">
              <a:spcBef>
                <a:spcPct val="0"/>
              </a:spcBef>
            </a:pPr>
            <a:endParaRPr lang="en-US" dirty="0">
              <a:latin typeface="Calibri" charset="0"/>
            </a:endParaRPr>
          </a:p>
          <a:p>
            <a:pPr eaLnBrk="1" hangingPunct="1">
              <a:spcBef>
                <a:spcPct val="0"/>
              </a:spcBef>
            </a:pPr>
            <a:r>
              <a:rPr lang="en-US" b="1" dirty="0">
                <a:latin typeface="Calibri" charset="0"/>
              </a:rPr>
              <a:t>Video on the next slide.</a:t>
            </a:r>
          </a:p>
          <a:p>
            <a:pPr eaLnBrk="1" hangingPunct="1">
              <a:spcBef>
                <a:spcPct val="0"/>
              </a:spcBef>
            </a:pPr>
            <a:r>
              <a:rPr lang="en-US" dirty="0">
                <a:latin typeface="Calibri" charset="0"/>
              </a:rPr>
              <a:t>The video clip of Clive Wearing shows the effects of anterograde amnesia on Wearing</a:t>
            </a:r>
            <a:r>
              <a:rPr lang="ja-JP" altLang="en-US">
                <a:latin typeface="Calibri" charset="0"/>
              </a:rPr>
              <a:t>’</a:t>
            </a:r>
            <a:r>
              <a:rPr lang="en-US" altLang="ja-JP" dirty="0">
                <a:latin typeface="Calibri" charset="0"/>
              </a:rPr>
              <a:t>s life. Wearing suffered anterograde amnesia as well as retrograde amnesia after an encephalitis virus attacked his brain. Like H.M., Wearing is unable to consolidate new memories. He cannot remember waking up in the morning or writing in his diary, and he cannot remember people he has only just met. He also has little memory for events and people in his life from before his illness. His procedural memory is still intact, and through repetition, he is able to acquire new procedural memories.</a:t>
            </a:r>
          </a:p>
          <a:p>
            <a:pPr eaLnBrk="1" hangingPunct="1">
              <a:spcBef>
                <a:spcPct val="0"/>
              </a:spcBef>
            </a:pPr>
            <a:endParaRPr lang="en-US" dirty="0">
              <a:latin typeface="Calibri" charset="0"/>
            </a:endParaRP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942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2B22A82-3B43-A04E-9B97-E7E5B8E4027F}" type="slidenum">
              <a:rPr lang="en-US" sz="1200">
                <a:latin typeface="Calibri" charset="0"/>
              </a:rPr>
              <a:pPr eaLnBrk="1" hangingPunct="1"/>
              <a:t>54</a:t>
            </a:fld>
            <a:endParaRPr lang="en-US" sz="1200" dirty="0">
              <a:latin typeface="Calibri" charset="0"/>
            </a:endParaRPr>
          </a:p>
        </p:txBody>
      </p:sp>
    </p:spTree>
    <p:extLst>
      <p:ext uri="{BB962C8B-B14F-4D97-AF65-F5344CB8AC3E}">
        <p14:creationId xmlns:p14="http://schemas.microsoft.com/office/powerpoint/2010/main" val="121918287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198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Psychologist Elizabeth Loftus has shown how eyewitnesses reconstruct their memories when questioned. The way a question is phrased can influence people</a:t>
            </a:r>
            <a:r>
              <a:rPr lang="ja-JP" altLang="en-US">
                <a:latin typeface="Calibri" charset="0"/>
              </a:rPr>
              <a:t>’</a:t>
            </a:r>
            <a:r>
              <a:rPr lang="en-US" altLang="ja-JP" dirty="0">
                <a:latin typeface="Calibri" charset="0"/>
              </a:rPr>
              <a:t>s memory of an event and lead to the </a:t>
            </a:r>
            <a:r>
              <a:rPr lang="en-US" altLang="ja-JP" i="1" dirty="0">
                <a:latin typeface="Calibri" charset="0"/>
              </a:rPr>
              <a:t>misinformation effect</a:t>
            </a:r>
            <a:r>
              <a:rPr lang="en-US" altLang="ja-JP" dirty="0">
                <a:latin typeface="Calibri" charset="0"/>
              </a:rPr>
              <a:t>. Participants who were asked how fast two cars were going when they </a:t>
            </a:r>
            <a:r>
              <a:rPr lang="en-US" altLang="ja-JP" i="1" dirty="0">
                <a:latin typeface="Calibri" charset="0"/>
              </a:rPr>
              <a:t>smashed</a:t>
            </a:r>
            <a:r>
              <a:rPr lang="en-US" altLang="ja-JP" dirty="0">
                <a:latin typeface="Calibri" charset="0"/>
              </a:rPr>
              <a:t> into each other remembered seeing broken glass when asked a week later.</a:t>
            </a:r>
          </a:p>
          <a:p>
            <a:pPr eaLnBrk="1" hangingPunct="1">
              <a:spcBef>
                <a:spcPct val="0"/>
              </a:spcBef>
            </a:pPr>
            <a:endParaRPr lang="en-US" dirty="0">
              <a:latin typeface="Calibri" charset="0"/>
            </a:endParaRPr>
          </a:p>
          <a:p>
            <a:pPr eaLnBrk="1" hangingPunct="1">
              <a:spcBef>
                <a:spcPct val="0"/>
              </a:spcBef>
            </a:pPr>
            <a:r>
              <a:rPr lang="en-US" dirty="0">
                <a:latin typeface="Calibri" charset="0"/>
              </a:rPr>
              <a:t>Watch the video on the next slide. The video clip shows how false memories can be implanted. Researchers showed participants digitally altered pictures depicting the participant as a child in a hot air balloon several times. People then </a:t>
            </a:r>
            <a:r>
              <a:rPr lang="ja-JP" altLang="en-US">
                <a:latin typeface="Calibri" charset="0"/>
              </a:rPr>
              <a:t>“</a:t>
            </a:r>
            <a:r>
              <a:rPr lang="en-US" altLang="ja-JP" dirty="0">
                <a:latin typeface="Calibri" charset="0"/>
              </a:rPr>
              <a:t>remembered</a:t>
            </a:r>
            <a:r>
              <a:rPr lang="ja-JP" altLang="en-US">
                <a:latin typeface="Calibri" charset="0"/>
              </a:rPr>
              <a:t>”</a:t>
            </a:r>
            <a:r>
              <a:rPr lang="en-US" altLang="ja-JP" dirty="0">
                <a:latin typeface="Calibri" charset="0"/>
              </a:rPr>
              <a:t> taking a ride in a hot air balloon as a child in vivid detail.  </a:t>
            </a:r>
          </a:p>
          <a:p>
            <a:pPr eaLnBrk="1" hangingPunct="1">
              <a:spcBef>
                <a:spcPct val="0"/>
              </a:spcBef>
            </a:pPr>
            <a:r>
              <a:rPr lang="en-US" dirty="0">
                <a:latin typeface="Calibri" charset="0"/>
              </a:rPr>
              <a:t>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1198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3780D79-CDA4-8742-AADD-17F857F33F5C}" type="slidenum">
              <a:rPr lang="en-US" sz="1200">
                <a:latin typeface="Calibri" charset="0"/>
              </a:rPr>
              <a:pPr eaLnBrk="1" hangingPunct="1"/>
              <a:t>55</a:t>
            </a:fld>
            <a:endParaRPr lang="en-US" sz="1200" dirty="0">
              <a:latin typeface="Calibri" charset="0"/>
            </a:endParaRPr>
          </a:p>
        </p:txBody>
      </p:sp>
    </p:spTree>
    <p:extLst>
      <p:ext uri="{BB962C8B-B14F-4D97-AF65-F5344CB8AC3E}">
        <p14:creationId xmlns:p14="http://schemas.microsoft.com/office/powerpoint/2010/main" val="4683070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198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Psychologist Elizabeth Loftus has shown how eyewitnesses reconstruct their memories when questioned. The way a question is phrased can influence people</a:t>
            </a:r>
            <a:r>
              <a:rPr lang="ja-JP" altLang="en-US">
                <a:latin typeface="Calibri" charset="0"/>
              </a:rPr>
              <a:t>’</a:t>
            </a:r>
            <a:r>
              <a:rPr lang="en-US" altLang="ja-JP" dirty="0">
                <a:latin typeface="Calibri" charset="0"/>
              </a:rPr>
              <a:t>s memory of an event and lead to the </a:t>
            </a:r>
            <a:r>
              <a:rPr lang="en-US" altLang="ja-JP" i="1" dirty="0">
                <a:latin typeface="Calibri" charset="0"/>
              </a:rPr>
              <a:t>misinformation effect</a:t>
            </a:r>
            <a:r>
              <a:rPr lang="en-US" altLang="ja-JP" dirty="0">
                <a:latin typeface="Calibri" charset="0"/>
              </a:rPr>
              <a:t>. Participants who were asked how fast two cars were going when they </a:t>
            </a:r>
            <a:r>
              <a:rPr lang="en-US" altLang="ja-JP" i="1" dirty="0">
                <a:latin typeface="Calibri" charset="0"/>
              </a:rPr>
              <a:t>smashed</a:t>
            </a:r>
            <a:r>
              <a:rPr lang="en-US" altLang="ja-JP" dirty="0">
                <a:latin typeface="Calibri" charset="0"/>
              </a:rPr>
              <a:t> into each other remembered seeing broken glass when asked a week later.</a:t>
            </a:r>
          </a:p>
          <a:p>
            <a:pPr eaLnBrk="1" hangingPunct="1">
              <a:spcBef>
                <a:spcPct val="0"/>
              </a:spcBef>
            </a:pPr>
            <a:endParaRPr lang="en-US" dirty="0">
              <a:latin typeface="Calibri" charset="0"/>
            </a:endParaRPr>
          </a:p>
          <a:p>
            <a:pPr eaLnBrk="1" hangingPunct="1">
              <a:spcBef>
                <a:spcPct val="0"/>
              </a:spcBef>
            </a:pPr>
            <a:r>
              <a:rPr lang="en-US" dirty="0">
                <a:latin typeface="Calibri" charset="0"/>
              </a:rPr>
              <a:t>Watch the video on the next slide. The video clip shows how false memories can be implanted. Researchers showed participants digitally altered pictures depicting the participant as a child in a hot air balloon several times. People then </a:t>
            </a:r>
            <a:r>
              <a:rPr lang="ja-JP" altLang="en-US">
                <a:latin typeface="Calibri" charset="0"/>
              </a:rPr>
              <a:t>“</a:t>
            </a:r>
            <a:r>
              <a:rPr lang="en-US" altLang="ja-JP" dirty="0">
                <a:latin typeface="Calibri" charset="0"/>
              </a:rPr>
              <a:t>remembered</a:t>
            </a:r>
            <a:r>
              <a:rPr lang="ja-JP" altLang="en-US">
                <a:latin typeface="Calibri" charset="0"/>
              </a:rPr>
              <a:t>”</a:t>
            </a:r>
            <a:r>
              <a:rPr lang="en-US" altLang="ja-JP" dirty="0">
                <a:latin typeface="Calibri" charset="0"/>
              </a:rPr>
              <a:t> taking a ride in a hot air balloon as a child in vivid detail.  </a:t>
            </a:r>
          </a:p>
          <a:p>
            <a:pPr eaLnBrk="1" hangingPunct="1">
              <a:spcBef>
                <a:spcPct val="0"/>
              </a:spcBef>
            </a:pPr>
            <a:r>
              <a:rPr lang="en-US" dirty="0">
                <a:latin typeface="Calibri" charset="0"/>
              </a:rPr>
              <a:t> </a:t>
            </a:r>
          </a:p>
          <a:p>
            <a:pPr eaLnBrk="1" hangingPunct="1">
              <a:spcBef>
                <a:spcPct val="0"/>
              </a:spcBef>
            </a:pPr>
            <a:r>
              <a:rPr lang="en-US" dirty="0">
                <a:latin typeface="Calibri" charset="0"/>
              </a:rPr>
              <a:t> </a:t>
            </a:r>
          </a:p>
          <a:p>
            <a:pPr eaLnBrk="1" hangingPunct="1">
              <a:spcBef>
                <a:spcPct val="0"/>
              </a:spcBef>
            </a:pPr>
            <a:r>
              <a:rPr lang="en-US" dirty="0">
                <a:latin typeface="Calibri" charset="0"/>
              </a:rPr>
              <a:t>APA Learning Goal 1: Knowledge Base of Psychology</a:t>
            </a:r>
          </a:p>
        </p:txBody>
      </p:sp>
      <p:sp>
        <p:nvSpPr>
          <p:cNvPr id="1198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3780D79-CDA4-8742-AADD-17F857F33F5C}" type="slidenum">
              <a:rPr lang="en-US" sz="1200">
                <a:latin typeface="Calibri" charset="0"/>
              </a:rPr>
              <a:pPr eaLnBrk="1" hangingPunct="1"/>
              <a:t>56</a:t>
            </a:fld>
            <a:endParaRPr lang="en-US" sz="1200" dirty="0">
              <a:latin typeface="Calibri" charset="0"/>
            </a:endParaRPr>
          </a:p>
        </p:txBody>
      </p:sp>
    </p:spTree>
    <p:extLst>
      <p:ext uri="{BB962C8B-B14F-4D97-AF65-F5344CB8AC3E}">
        <p14:creationId xmlns:p14="http://schemas.microsoft.com/office/powerpoint/2010/main" val="45726887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1776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Calibri" charset="0"/>
              </a:rPr>
              <a:t>Click to reveal bullets.</a:t>
            </a:r>
          </a:p>
          <a:p>
            <a:pPr eaLnBrk="1" hangingPunct="1">
              <a:spcBef>
                <a:spcPct val="0"/>
              </a:spcBef>
            </a:pPr>
            <a:r>
              <a:rPr lang="en-US" dirty="0">
                <a:latin typeface="Calibri" charset="0"/>
              </a:rPr>
              <a:t>APA Learning Goal 1: Knowledge Base of Psychology</a:t>
            </a:r>
          </a:p>
        </p:txBody>
      </p:sp>
      <p:sp>
        <p:nvSpPr>
          <p:cNvPr id="11776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664D1E8-307A-6A49-86EE-82FF16CFBC30}" type="slidenum">
              <a:rPr lang="en-US" sz="1200">
                <a:latin typeface="Calibri" charset="0"/>
              </a:rPr>
              <a:pPr eaLnBrk="1" hangingPunct="1"/>
              <a:t>57</a:t>
            </a:fld>
            <a:endParaRPr lang="en-US" sz="1200" dirty="0">
              <a:latin typeface="Calibri" charset="0"/>
            </a:endParaRPr>
          </a:p>
        </p:txBody>
      </p:sp>
    </p:spTree>
    <p:extLst>
      <p:ext uri="{BB962C8B-B14F-4D97-AF65-F5344CB8AC3E}">
        <p14:creationId xmlns:p14="http://schemas.microsoft.com/office/powerpoint/2010/main" val="272815630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259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p:txBody>
      </p:sp>
      <p:sp>
        <p:nvSpPr>
          <p:cNvPr id="1259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7B6693E-6120-664A-84B9-A6CA42EE5C7B}" type="slidenum">
              <a:rPr lang="en-US" sz="1200">
                <a:latin typeface="Calibri" charset="0"/>
              </a:rPr>
              <a:pPr eaLnBrk="1" hangingPunct="1"/>
              <a:t>58</a:t>
            </a:fld>
            <a:endParaRPr lang="en-US" sz="1200" dirty="0">
              <a:latin typeface="Calibri" charset="0"/>
            </a:endParaRPr>
          </a:p>
        </p:txBody>
      </p:sp>
    </p:spTree>
    <p:extLst>
      <p:ext uri="{BB962C8B-B14F-4D97-AF65-F5344CB8AC3E}">
        <p14:creationId xmlns:p14="http://schemas.microsoft.com/office/powerpoint/2010/main" val="399380831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259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bullets.</a:t>
            </a:r>
          </a:p>
          <a:p>
            <a:pPr eaLnBrk="1" hangingPunct="1">
              <a:spcBef>
                <a:spcPct val="0"/>
              </a:spcBef>
            </a:pPr>
            <a:endParaRPr lang="en-US" dirty="0">
              <a:latin typeface="Calibri" charset="0"/>
            </a:endParaRPr>
          </a:p>
          <a:p>
            <a:pPr eaLnBrk="1" hangingPunct="1">
              <a:spcBef>
                <a:spcPct val="0"/>
              </a:spcBef>
            </a:pPr>
            <a:r>
              <a:rPr lang="en-US" dirty="0">
                <a:latin typeface="Calibri" charset="0"/>
              </a:rPr>
              <a:t>APA Learning Goal 1: Knowledge Base of Psychology</a:t>
            </a:r>
          </a:p>
        </p:txBody>
      </p:sp>
      <p:sp>
        <p:nvSpPr>
          <p:cNvPr id="1259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7B6693E-6120-664A-84B9-A6CA42EE5C7B}" type="slidenum">
              <a:rPr lang="en-US" sz="1200">
                <a:latin typeface="Calibri" charset="0"/>
              </a:rPr>
              <a:pPr eaLnBrk="1" hangingPunct="1"/>
              <a:t>59</a:t>
            </a:fld>
            <a:endParaRPr lang="en-US" sz="1200" dirty="0">
              <a:latin typeface="Calibri" charset="0"/>
            </a:endParaRPr>
          </a:p>
        </p:txBody>
      </p:sp>
    </p:spTree>
    <p:extLst>
      <p:ext uri="{BB962C8B-B14F-4D97-AF65-F5344CB8AC3E}">
        <p14:creationId xmlns:p14="http://schemas.microsoft.com/office/powerpoint/2010/main" val="346307762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300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Automatic animation</a:t>
            </a:r>
          </a:p>
          <a:p>
            <a:pPr eaLnBrk="1" hangingPunct="1">
              <a:spcBef>
                <a:spcPct val="0"/>
              </a:spcBef>
            </a:pPr>
            <a:r>
              <a:rPr lang="en-US" dirty="0">
                <a:latin typeface="Calibri" charset="0"/>
              </a:rPr>
              <a:t>APA Learning Goal 4: Application of Psychology</a:t>
            </a:r>
          </a:p>
        </p:txBody>
      </p:sp>
      <p:sp>
        <p:nvSpPr>
          <p:cNvPr id="1300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B427BEC-3A27-1449-AC93-B4C3A5D75D47}" type="slidenum">
              <a:rPr lang="en-US" sz="1200">
                <a:latin typeface="Calibri" charset="0"/>
              </a:rPr>
              <a:pPr eaLnBrk="1" hangingPunct="1"/>
              <a:t>60</a:t>
            </a:fld>
            <a:endParaRPr lang="en-US" sz="1200" dirty="0">
              <a:latin typeface="Calibri" charset="0"/>
            </a:endParaRPr>
          </a:p>
        </p:txBody>
      </p:sp>
    </p:spTree>
    <p:extLst>
      <p:ext uri="{BB962C8B-B14F-4D97-AF65-F5344CB8AC3E}">
        <p14:creationId xmlns:p14="http://schemas.microsoft.com/office/powerpoint/2010/main" val="252752697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7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each question, then the answer.</a:t>
            </a:r>
          </a:p>
        </p:txBody>
      </p:sp>
      <p:sp>
        <p:nvSpPr>
          <p:cNvPr id="167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BE22D47-08A7-0F48-890E-B3C1749ABA2F}" type="slidenum">
              <a:rPr lang="en-US" sz="1200">
                <a:latin typeface="Calibri" charset="0"/>
              </a:rPr>
              <a:pPr eaLnBrk="1" hangingPunct="1"/>
              <a:t>61</a:t>
            </a:fld>
            <a:endParaRPr lang="en-US" sz="1200" dirty="0">
              <a:latin typeface="Calibri" charset="0"/>
            </a:endParaRPr>
          </a:p>
        </p:txBody>
      </p:sp>
    </p:spTree>
    <p:extLst>
      <p:ext uri="{BB962C8B-B14F-4D97-AF65-F5344CB8AC3E}">
        <p14:creationId xmlns:p14="http://schemas.microsoft.com/office/powerpoint/2010/main" val="3153973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301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each question, then the answer.</a:t>
            </a:r>
          </a:p>
        </p:txBody>
      </p:sp>
      <p:sp>
        <p:nvSpPr>
          <p:cNvPr id="4301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FB97F41-AC99-904D-A625-91393E254135}" type="slidenum">
              <a:rPr lang="en-US" sz="1200">
                <a:latin typeface="Calibri" charset="0"/>
              </a:rPr>
              <a:pPr eaLnBrk="1" hangingPunct="1"/>
              <a:t>62</a:t>
            </a:fld>
            <a:endParaRPr lang="en-US" sz="1200" dirty="0">
              <a:latin typeface="Calibri" charset="0"/>
            </a:endParaRPr>
          </a:p>
        </p:txBody>
      </p:sp>
    </p:spTree>
    <p:extLst>
      <p:ext uri="{BB962C8B-B14F-4D97-AF65-F5344CB8AC3E}">
        <p14:creationId xmlns:p14="http://schemas.microsoft.com/office/powerpoint/2010/main" val="90822755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99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each question, then the answer.</a:t>
            </a:r>
          </a:p>
        </p:txBody>
      </p:sp>
      <p:sp>
        <p:nvSpPr>
          <p:cNvPr id="1699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CDE5FE1-C317-8D4A-AD17-3071D37F5FD3}" type="slidenum">
              <a:rPr lang="en-US" sz="1200">
                <a:latin typeface="Calibri" charset="0"/>
              </a:rPr>
              <a:pPr eaLnBrk="1" hangingPunct="1"/>
              <a:t>63</a:t>
            </a:fld>
            <a:endParaRPr lang="en-US" sz="1200" dirty="0">
              <a:latin typeface="Calibri" charset="0"/>
            </a:endParaRPr>
          </a:p>
        </p:txBody>
      </p:sp>
    </p:spTree>
    <p:extLst>
      <p:ext uri="{BB962C8B-B14F-4D97-AF65-F5344CB8AC3E}">
        <p14:creationId xmlns:p14="http://schemas.microsoft.com/office/powerpoint/2010/main" val="32293663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720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b="1" dirty="0">
                <a:latin typeface="Calibri" charset="0"/>
              </a:rPr>
              <a:t>Click to reveal each question, then the answer.</a:t>
            </a:r>
          </a:p>
        </p:txBody>
      </p:sp>
      <p:sp>
        <p:nvSpPr>
          <p:cNvPr id="1720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6FE9F70-21E5-014C-8203-B7A4911D72C4}" type="slidenum">
              <a:rPr lang="en-US" sz="1200">
                <a:latin typeface="Calibri" charset="0"/>
              </a:rPr>
              <a:pPr eaLnBrk="1" hangingPunct="1"/>
              <a:t>64</a:t>
            </a:fld>
            <a:endParaRPr lang="en-US" sz="1200" dirty="0">
              <a:latin typeface="Calibri" charset="0"/>
            </a:endParaRPr>
          </a:p>
        </p:txBody>
      </p:sp>
    </p:spTree>
    <p:extLst>
      <p:ext uri="{BB962C8B-B14F-4D97-AF65-F5344CB8AC3E}">
        <p14:creationId xmlns:p14="http://schemas.microsoft.com/office/powerpoint/2010/main" val="3145880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descr="7131_7.1.22c.jpg"/>
          <p:cNvPicPr>
            <a:picLocks noChangeAspect="1"/>
          </p:cNvPicPr>
          <p:nvPr userDrawn="1"/>
        </p:nvPicPr>
        <p:blipFill>
          <a:blip r:embed="rId2" cstate="email">
            <a:extLst>
              <a:ext uri="{28A0092B-C50C-407E-A947-70E740481C1C}">
                <a14:useLocalDpi xmlns:a14="http://schemas.microsoft.com/office/drawing/2010/main" val="0"/>
              </a:ext>
            </a:extLst>
          </a:blip>
          <a:srcRect l="8812" t="3397" r="224" b="4776"/>
          <a:stretch>
            <a:fillRect/>
          </a:stretch>
        </p:blipFill>
        <p:spPr bwMode="auto">
          <a:xfrm>
            <a:off x="574675" y="955675"/>
            <a:ext cx="8569325" cy="590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worth logo stack.jpg"/>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bwMode="auto">
          <a:xfrm>
            <a:off x="190500" y="230188"/>
            <a:ext cx="14049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ctrTitle"/>
          </p:nvPr>
        </p:nvSpPr>
        <p:spPr>
          <a:xfrm>
            <a:off x="313898" y="3840709"/>
            <a:ext cx="2988860" cy="1447800"/>
          </a:xfrm>
        </p:spPr>
        <p:txBody>
          <a:bodyPr tIns="0" bIns="0">
            <a:scene3d>
              <a:camera prst="orthographicFront"/>
              <a:lightRig rig="threePt" dir="t">
                <a:rot lat="0" lon="0" rev="4800000"/>
              </a:lightRig>
            </a:scene3d>
            <a:sp3d prstMaterial="matte">
              <a:bevelT w="50800" h="10160"/>
            </a:sp3d>
          </a:bodyPr>
          <a:lstStyle>
            <a:lvl1pPr algn="l">
              <a:defRPr sz="4700" b="1">
                <a:solidFill>
                  <a:srgbClr val="C00000"/>
                </a:solidFill>
              </a:defRPr>
            </a:lvl1pPr>
            <a:extLst/>
          </a:lstStyle>
          <a:p>
            <a:r>
              <a:rPr lang="en-US" smtClean="0"/>
              <a:t>Click to edit Master title style</a:t>
            </a:r>
            <a:endParaRPr lang="en-US" dirty="0"/>
          </a:p>
        </p:txBody>
      </p:sp>
      <p:sp>
        <p:nvSpPr>
          <p:cNvPr id="16" name="Subtitle 2"/>
          <p:cNvSpPr>
            <a:spLocks noGrp="1"/>
          </p:cNvSpPr>
          <p:nvPr>
            <p:ph type="subTitle" idx="1"/>
          </p:nvPr>
        </p:nvSpPr>
        <p:spPr>
          <a:xfrm>
            <a:off x="1814756" y="213259"/>
            <a:ext cx="6960754" cy="1118616"/>
          </a:xfrm>
        </p:spPr>
        <p:txBody>
          <a:bodyPr lIns="118872" tIns="0" rIns="45720" bIns="0">
            <a:normAutofit/>
          </a:bodyPr>
          <a:lstStyle>
            <a:lvl1pPr marL="0" indent="0" algn="l">
              <a:buNone/>
              <a:defRPr sz="2400" cap="small" baseline="0">
                <a:solidFill>
                  <a:srgbClr val="C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dirty="0"/>
          </a:p>
        </p:txBody>
      </p:sp>
    </p:spTree>
    <p:extLst>
      <p:ext uri="{BB962C8B-B14F-4D97-AF65-F5344CB8AC3E}">
        <p14:creationId xmlns:p14="http://schemas.microsoft.com/office/powerpoint/2010/main" val="471487701"/>
      </p:ext>
    </p:extLst>
  </p:cSld>
  <p:clrMapOvr>
    <a:masterClrMapping/>
  </p:clrMapOvr>
  <p:transition xmlns:p14="http://schemas.microsoft.com/office/powerpoint/2010/mai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EBC4832C-FB0D-1E42-86DB-E157CA177DFB}" type="datetimeFigureOut">
              <a:rPr lang="en-US"/>
              <a:pPr>
                <a:defRPr/>
              </a:pPr>
              <a:t>16-10-28</a:t>
            </a:fld>
            <a:endParaRPr lang="en-US" dirty="0"/>
          </a:p>
        </p:txBody>
      </p:sp>
      <p:sp>
        <p:nvSpPr>
          <p:cNvPr id="5" name="Footer Placeholder 4"/>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45652F9-8665-484F-A7CE-C6A28511AF19}" type="slidenum">
              <a:rPr lang="en-US"/>
              <a:pPr>
                <a:defRPr/>
              </a:pPr>
              <a:t>‹#›</a:t>
            </a:fld>
            <a:endParaRPr lang="en-US" dirty="0"/>
          </a:p>
        </p:txBody>
      </p:sp>
    </p:spTree>
    <p:extLst>
      <p:ext uri="{BB962C8B-B14F-4D97-AF65-F5344CB8AC3E}">
        <p14:creationId xmlns:p14="http://schemas.microsoft.com/office/powerpoint/2010/main" val="3269025433"/>
      </p:ext>
    </p:extLst>
  </p:cSld>
  <p:clrMapOvr>
    <a:masterClrMapping/>
  </p:clrMapOvr>
  <p:transition xmlns:p14="http://schemas.microsoft.com/office/powerpoint/2010/mai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49808" y="118872"/>
            <a:ext cx="8013192" cy="1636776"/>
          </a:xfrm>
        </p:spPr>
        <p:txBody>
          <a:bodyPr tIns="0" rIns="91440" bIns="0" anchor="b">
            <a:scene3d>
              <a:camera prst="orthographicFront"/>
              <a:lightRig rig="threePt" dir="t">
                <a:rot lat="0" lon="0" rev="4800000"/>
              </a:lightRig>
            </a:scene3d>
            <a:sp3d prstMaterial="matte">
              <a:bevelT w="50800" h="10160"/>
            </a:sp3d>
          </a:bodyPr>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4" name="Date Placeholder 3"/>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EC8884D-946F-D546-9E90-8DAD5BC37136}" type="datetimeFigureOut">
              <a:rPr lang="en-US"/>
              <a:pPr>
                <a:defRPr/>
              </a:pPr>
              <a:t>16-10-28</a:t>
            </a:fld>
            <a:endParaRPr lang="en-US" dirty="0"/>
          </a:p>
        </p:txBody>
      </p:sp>
      <p:sp>
        <p:nvSpPr>
          <p:cNvPr id="5" name="Footer Placeholder 4"/>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19F7297-40FF-F943-BCFF-E80DC97889B0}" type="slidenum">
              <a:rPr lang="en-US"/>
              <a:pPr>
                <a:defRPr/>
              </a:pPr>
              <a:t>‹#›</a:t>
            </a:fld>
            <a:endParaRPr lang="en-US" dirty="0"/>
          </a:p>
        </p:txBody>
      </p:sp>
    </p:spTree>
    <p:extLst>
      <p:ext uri="{BB962C8B-B14F-4D97-AF65-F5344CB8AC3E}">
        <p14:creationId xmlns:p14="http://schemas.microsoft.com/office/powerpoint/2010/main" val="1445775009"/>
      </p:ext>
    </p:extLst>
  </p:cSld>
  <p:clrMapOvr>
    <a:masterClrMapping/>
  </p:clrMapOvr>
  <p:transition xmlns:p14="http://schemas.microsoft.com/office/powerpoint/2010/mai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7D13FC2-0454-3446-ABE5-9449C67983E4}" type="datetimeFigureOut">
              <a:rPr lang="en-US"/>
              <a:pPr>
                <a:defRPr/>
              </a:pPr>
              <a:t>16-10-28</a:t>
            </a:fld>
            <a:endParaRPr lang="en-US" dirty="0"/>
          </a:p>
        </p:txBody>
      </p:sp>
      <p:sp>
        <p:nvSpPr>
          <p:cNvPr id="6" name="Footer Placeholder 5"/>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7" name="Slide Number Placeholder 6"/>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B58323E-42FE-F344-A6F0-DE3F40C742FD}" type="slidenum">
              <a:rPr lang="en-US"/>
              <a:pPr>
                <a:defRPr/>
              </a:pPr>
              <a:t>‹#›</a:t>
            </a:fld>
            <a:endParaRPr lang="en-US" dirty="0"/>
          </a:p>
        </p:txBody>
      </p:sp>
    </p:spTree>
    <p:extLst>
      <p:ext uri="{BB962C8B-B14F-4D97-AF65-F5344CB8AC3E}">
        <p14:creationId xmlns:p14="http://schemas.microsoft.com/office/powerpoint/2010/main" val="1702286614"/>
      </p:ext>
    </p:extLst>
  </p:cSld>
  <p:clrMapOvr>
    <a:masterClrMapping/>
  </p:clrMapOvr>
  <p:transition xmlns:p14="http://schemas.microsoft.com/office/powerpoint/2010/mai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D7CDD60-60CF-EC41-9765-F81E3215C73B}" type="datetimeFigureOut">
              <a:rPr lang="en-US"/>
              <a:pPr>
                <a:defRPr/>
              </a:pPr>
              <a:t>16-10-28</a:t>
            </a:fld>
            <a:endParaRPr lang="en-US" dirty="0"/>
          </a:p>
        </p:txBody>
      </p:sp>
      <p:sp>
        <p:nvSpPr>
          <p:cNvPr id="8" name="Footer Placeholder 7"/>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9" name="Slide Number Placeholder 8"/>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E7BF9C27-25F8-0B44-8CBA-C8BCE5031B73}" type="slidenum">
              <a:rPr lang="en-US"/>
              <a:pPr>
                <a:defRPr/>
              </a:pPr>
              <a:t>‹#›</a:t>
            </a:fld>
            <a:endParaRPr lang="en-US" dirty="0"/>
          </a:p>
        </p:txBody>
      </p:sp>
    </p:spTree>
    <p:extLst>
      <p:ext uri="{BB962C8B-B14F-4D97-AF65-F5344CB8AC3E}">
        <p14:creationId xmlns:p14="http://schemas.microsoft.com/office/powerpoint/2010/main" val="1939450480"/>
      </p:ext>
    </p:extLst>
  </p:cSld>
  <p:clrMapOvr>
    <a:masterClrMapping/>
  </p:clrMapOvr>
  <p:transition xmlns:p14="http://schemas.microsoft.com/office/powerpoint/2010/mai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2"/>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31AF61AC-B247-2848-9EA7-CC61209F201F}" type="datetimeFigureOut">
              <a:rPr lang="en-US"/>
              <a:pPr>
                <a:defRPr/>
              </a:pPr>
              <a:t>16-10-28</a:t>
            </a:fld>
            <a:endParaRPr lang="en-US" dirty="0"/>
          </a:p>
        </p:txBody>
      </p:sp>
      <p:sp>
        <p:nvSpPr>
          <p:cNvPr id="4" name="Footer Placeholder 3"/>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5" name="Slide Number Placeholder 4"/>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00AF11D8-F53E-1B46-80A6-89CE28754D1F}" type="slidenum">
              <a:rPr lang="en-US"/>
              <a:pPr>
                <a:defRPr/>
              </a:pPr>
              <a:t>‹#›</a:t>
            </a:fld>
            <a:endParaRPr lang="en-US" dirty="0"/>
          </a:p>
        </p:txBody>
      </p:sp>
    </p:spTree>
    <p:extLst>
      <p:ext uri="{BB962C8B-B14F-4D97-AF65-F5344CB8AC3E}">
        <p14:creationId xmlns:p14="http://schemas.microsoft.com/office/powerpoint/2010/main" val="2379742301"/>
      </p:ext>
    </p:extLst>
  </p:cSld>
  <p:clrMapOvr>
    <a:masterClrMapping/>
  </p:clrMapOvr>
  <p:transition xmlns:p14="http://schemas.microsoft.com/office/powerpoint/2010/mai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17612C57-3A98-404A-AEBA-52C7C51D1ED9}" type="datetimeFigureOut">
              <a:rPr lang="en-US"/>
              <a:pPr>
                <a:defRPr/>
              </a:pPr>
              <a:t>16-10-28</a:t>
            </a:fld>
            <a:endParaRPr lang="en-US" dirty="0"/>
          </a:p>
        </p:txBody>
      </p:sp>
      <p:sp>
        <p:nvSpPr>
          <p:cNvPr id="3" name="Footer Placeholder 2"/>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4" name="Slide Number Placeholder 3"/>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788AC4D-1C56-D44A-B534-3AF40B27BDB1}" type="slidenum">
              <a:rPr lang="en-US"/>
              <a:pPr>
                <a:defRPr/>
              </a:pPr>
              <a:t>‹#›</a:t>
            </a:fld>
            <a:endParaRPr lang="en-US" dirty="0"/>
          </a:p>
        </p:txBody>
      </p:sp>
    </p:spTree>
    <p:extLst>
      <p:ext uri="{BB962C8B-B14F-4D97-AF65-F5344CB8AC3E}">
        <p14:creationId xmlns:p14="http://schemas.microsoft.com/office/powerpoint/2010/main" val="1360060397"/>
      </p:ext>
    </p:extLst>
  </p:cSld>
  <p:clrMapOvr>
    <a:masterClrMapping/>
  </p:clrMapOvr>
  <p:transition xmlns:p14="http://schemas.microsoft.com/office/powerpoint/2010/mai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6523FF61-5051-1945-87D3-756156EA6B26}" type="datetimeFigureOut">
              <a:rPr lang="en-US"/>
              <a:pPr>
                <a:defRPr/>
              </a:pPr>
              <a:t>16-10-28</a:t>
            </a:fld>
            <a:endParaRPr lang="en-US" dirty="0"/>
          </a:p>
        </p:txBody>
      </p:sp>
      <p:sp>
        <p:nvSpPr>
          <p:cNvPr id="8" name="Footer Placeholder 5"/>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9" name="Slide Number Placeholder 6"/>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A6923721-FEF7-E445-BF0A-7C4CFA76C032}" type="slidenum">
              <a:rPr lang="en-US"/>
              <a:pPr>
                <a:defRPr/>
              </a:pPr>
              <a:t>‹#›</a:t>
            </a:fld>
            <a:endParaRPr lang="en-US" dirty="0"/>
          </a:p>
        </p:txBody>
      </p:sp>
    </p:spTree>
    <p:extLst>
      <p:ext uri="{BB962C8B-B14F-4D97-AF65-F5344CB8AC3E}">
        <p14:creationId xmlns:p14="http://schemas.microsoft.com/office/powerpoint/2010/main" val="1549902260"/>
      </p:ext>
    </p:extLst>
  </p:cSld>
  <p:clrMapOvr>
    <a:masterClrMapping/>
  </p:clrMapOvr>
  <p:transition xmlns:p14="http://schemas.microsoft.com/office/powerpoint/2010/mai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1FD80A0-C44F-D44D-9E38-ED2FF25DC3C7}" type="datetimeFigureOut">
              <a:rPr lang="en-US"/>
              <a:pPr>
                <a:defRPr/>
              </a:pPr>
              <a:t>16-10-28</a:t>
            </a:fld>
            <a:endParaRPr lang="en-US" dirty="0"/>
          </a:p>
        </p:txBody>
      </p:sp>
      <p:sp>
        <p:nvSpPr>
          <p:cNvPr id="8" name="Footer Placeholder 5"/>
          <p:cNvSpPr>
            <a:spLocks noGrp="1"/>
          </p:cNvSpPr>
          <p:nvPr>
            <p:ph type="ftr" sz="quarter" idx="11"/>
          </p:nvPr>
        </p:nvSpPr>
        <p:spPr>
          <a:xfrm>
            <a:off x="3035300" y="1169988"/>
            <a:ext cx="5194300" cy="201612"/>
          </a:xfrm>
          <a:prstGeom prst="rect">
            <a:avLst/>
          </a:prstGeom>
        </p:spPr>
        <p:txBody>
          <a:bodyPr/>
          <a:lstStyle>
            <a:lvl1pPr fontAlgn="auto">
              <a:spcBef>
                <a:spcPts val="0"/>
              </a:spcBef>
              <a:spcAft>
                <a:spcPts val="0"/>
              </a:spcAft>
              <a:defRPr>
                <a:solidFill>
                  <a:schemeClr val="bg1">
                    <a:shade val="50000"/>
                  </a:schemeClr>
                </a:solidFill>
                <a:latin typeface="+mn-lt"/>
                <a:ea typeface="+mn-ea"/>
                <a:cs typeface="+mn-cs"/>
              </a:defRPr>
            </a:lvl1pPr>
          </a:lstStyle>
          <a:p>
            <a:pPr>
              <a:defRPr/>
            </a:pPr>
            <a:endParaRPr lang="en-US" dirty="0"/>
          </a:p>
        </p:txBody>
      </p:sp>
      <p:sp>
        <p:nvSpPr>
          <p:cNvPr id="9" name="Slide Number Placeholder 6"/>
          <p:cNvSpPr>
            <a:spLocks noGrp="1"/>
          </p:cNvSpPr>
          <p:nvPr>
            <p:ph type="sldNum" sz="quarter" idx="12"/>
          </p:nvPr>
        </p:nvSpPr>
        <p:spPr>
          <a:xfrm>
            <a:off x="8339138" y="1169988"/>
            <a:ext cx="733425" cy="201612"/>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9D04FBC0-05ED-C94F-9828-049102151407}" type="slidenum">
              <a:rPr lang="en-US"/>
              <a:pPr>
                <a:defRPr/>
              </a:pPr>
              <a:t>‹#›</a:t>
            </a:fld>
            <a:endParaRPr lang="en-US" dirty="0"/>
          </a:p>
        </p:txBody>
      </p:sp>
    </p:spTree>
    <p:extLst>
      <p:ext uri="{BB962C8B-B14F-4D97-AF65-F5344CB8AC3E}">
        <p14:creationId xmlns:p14="http://schemas.microsoft.com/office/powerpoint/2010/main" val="1485189221"/>
      </p:ext>
    </p:extLst>
  </p:cSld>
  <p:clrMapOvr>
    <a:masterClrMapping/>
  </p:clrMapOvr>
  <p:transition xmlns:p14="http://schemas.microsoft.com/office/powerpoint/2010/mai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58716099-723E-1A47-966D-B67B268B35BA}" type="datetimeFigureOut">
              <a:rPr lang="en-US"/>
              <a:pPr>
                <a:defRPr/>
              </a:pPr>
              <a:t>16-10-28</a:t>
            </a:fld>
            <a:endParaRPr lang="en-US" dirty="0"/>
          </a:p>
        </p:txBody>
      </p:sp>
      <p:sp>
        <p:nvSpPr>
          <p:cNvPr id="5" name="Footer Placeholder 4"/>
          <p:cNvSpPr>
            <a:spLocks noGrp="1"/>
          </p:cNvSpPr>
          <p:nvPr>
            <p:ph type="ftr" sz="quarter" idx="11"/>
          </p:nvPr>
        </p:nvSpPr>
        <p:spPr>
          <a:xfrm>
            <a:off x="2640013" y="6477000"/>
            <a:ext cx="5508625" cy="274638"/>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F9DF4FD-AEB3-EB4F-B522-3C027953EDA6}" type="slidenum">
              <a:rPr lang="en-US"/>
              <a:pPr>
                <a:defRPr/>
              </a:pPr>
              <a:t>‹#›</a:t>
            </a:fld>
            <a:endParaRPr lang="en-US" dirty="0"/>
          </a:p>
        </p:txBody>
      </p:sp>
    </p:spTree>
    <p:extLst>
      <p:ext uri="{BB962C8B-B14F-4D97-AF65-F5344CB8AC3E}">
        <p14:creationId xmlns:p14="http://schemas.microsoft.com/office/powerpoint/2010/main" val="1938407916"/>
      </p:ext>
    </p:extLst>
  </p:cSld>
  <p:clrMapOvr>
    <a:masterClrMapping/>
  </p:clrMapOvr>
  <p:transition xmlns:p14="http://schemas.microsoft.com/office/powerpoint/2010/mai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3"/>
          <p:cNvSpPr>
            <a:spLocks noChangeArrowheads="1"/>
          </p:cNvSpPr>
          <p:nvPr/>
        </p:nvSpPr>
        <p:spPr bwMode="invGray">
          <a:xfrm>
            <a:off x="6599238" y="0"/>
            <a:ext cx="46037" cy="6858000"/>
          </a:xfrm>
          <a:prstGeom prst="rect">
            <a:avLst/>
          </a:prstGeom>
          <a:solidFill>
            <a:srgbClr val="FFFFFF"/>
          </a:solidFill>
          <a:ln>
            <a:noFill/>
          </a:ln>
          <a:effectLst>
            <a:outerShdw blurRad="31750" dist="10160" dir="10800000" algn="tl" rotWithShape="0">
              <a:srgbClr val="000000">
                <a:alpha val="59999"/>
              </a:srgbClr>
            </a:outerShdw>
          </a:effectLst>
          <a:extLst>
            <a:ext uri="{91240B29-F687-4f45-9708-019B960494DF}">
              <a14:hiddenLine xmlns:a14="http://schemas.microsoft.com/office/drawing/2010/main" w="48000" cmpd="thickThin">
                <a:solidFill>
                  <a:srgbClr val="000000"/>
                </a:solidFill>
                <a:miter lim="800000"/>
                <a:headEnd/>
                <a:tailEnd/>
              </a14:hiddenLine>
            </a:ext>
          </a:extLst>
        </p:spPr>
        <p:txBody>
          <a:bodyPr anchor="ctr"/>
          <a:lstStyle>
            <a:extLst/>
          </a:lstStyle>
          <a:p>
            <a:pPr algn="ctr" fontAlgn="auto">
              <a:spcBef>
                <a:spcPts val="0"/>
              </a:spcBef>
              <a:spcAft>
                <a:spcPts val="0"/>
              </a:spcAft>
              <a:defRPr/>
            </a:pPr>
            <a:endParaRPr lang="en-US" dirty="0">
              <a:solidFill>
                <a:schemeClr val="lt1"/>
              </a:solidFill>
              <a:latin typeface="+mn-lt"/>
              <a:ea typeface="+mn-ea"/>
              <a:cs typeface="+mn-cs"/>
            </a:endParaRPr>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a:xfrm>
            <a:off x="457200" y="6477000"/>
            <a:ext cx="2133600"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41742DE0-E6F3-4F49-AD45-2FC3EAD33790}" type="datetimeFigureOut">
              <a:rPr lang="en-US"/>
              <a:pPr>
                <a:defRPr/>
              </a:pPr>
              <a:t>16-10-28</a:t>
            </a:fld>
            <a:endParaRPr lang="en-US" dirty="0"/>
          </a:p>
        </p:txBody>
      </p:sp>
      <p:sp>
        <p:nvSpPr>
          <p:cNvPr id="7" name="Footer Placeholder 4"/>
          <p:cNvSpPr>
            <a:spLocks noGrp="1"/>
          </p:cNvSpPr>
          <p:nvPr>
            <p:ph type="ftr" sz="quarter" idx="11"/>
          </p:nvPr>
        </p:nvSpPr>
        <p:spPr>
          <a:xfrm>
            <a:off x="2640013" y="6376988"/>
            <a:ext cx="3836987"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8" name="Slide Number Placeholder 5"/>
          <p:cNvSpPr>
            <a:spLocks noGrp="1"/>
          </p:cNvSpPr>
          <p:nvPr>
            <p:ph type="sldNum" sz="quarter" idx="12"/>
          </p:nvPr>
        </p:nvSpPr>
        <p:spPr>
          <a:xfrm>
            <a:off x="8204200" y="6477000"/>
            <a:ext cx="733425" cy="274638"/>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B8324D4A-1EB8-FF47-93AB-F2D0DCE33BD5}" type="slidenum">
              <a:rPr lang="en-US"/>
              <a:pPr>
                <a:defRPr/>
              </a:pPr>
              <a:t>‹#›</a:t>
            </a:fld>
            <a:endParaRPr lang="en-US" dirty="0"/>
          </a:p>
        </p:txBody>
      </p:sp>
    </p:spTree>
    <p:extLst>
      <p:ext uri="{BB962C8B-B14F-4D97-AF65-F5344CB8AC3E}">
        <p14:creationId xmlns:p14="http://schemas.microsoft.com/office/powerpoint/2010/main" val="3205682672"/>
      </p:ext>
    </p:extLst>
  </p:cSld>
  <p:clrMapOvr>
    <a:masterClrMapping/>
  </p:clrMapOvr>
  <p:transition xmlns:p14="http://schemas.microsoft.com/office/powerpoint/2010/mai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39713E5-FF6F-A24C-A1EF-15FCFEE49C37}"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5BBFF3CF-4B8B-C642-925F-E2772FD38D9E}" type="slidenum">
              <a:rPr lang="en-US"/>
              <a:pPr>
                <a:defRPr/>
              </a:pPr>
              <a:t>‹#›</a:t>
            </a:fld>
            <a:endParaRPr lang="en-US" dirty="0"/>
          </a:p>
        </p:txBody>
      </p:sp>
    </p:spTree>
    <p:extLst>
      <p:ext uri="{BB962C8B-B14F-4D97-AF65-F5344CB8AC3E}">
        <p14:creationId xmlns:p14="http://schemas.microsoft.com/office/powerpoint/2010/main" val="1404632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8162F65-6D53-414C-A0E3-787CCBAFE25D}"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6425C98-D8B0-4F4D-A419-C2E0B874F75D}" type="slidenum">
              <a:rPr lang="en-US"/>
              <a:pPr>
                <a:defRPr/>
              </a:pPr>
              <a:t>‹#›</a:t>
            </a:fld>
            <a:endParaRPr lang="en-US" dirty="0"/>
          </a:p>
        </p:txBody>
      </p:sp>
    </p:spTree>
    <p:extLst>
      <p:ext uri="{BB962C8B-B14F-4D97-AF65-F5344CB8AC3E}">
        <p14:creationId xmlns:p14="http://schemas.microsoft.com/office/powerpoint/2010/main" val="33040238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BFD0956F-6667-4A41-AA61-8634F805429C}"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5ACC7BE-19A0-CD4A-B575-70011829803F}" type="slidenum">
              <a:rPr lang="en-US"/>
              <a:pPr>
                <a:defRPr/>
              </a:pPr>
              <a:t>‹#›</a:t>
            </a:fld>
            <a:endParaRPr lang="en-US" dirty="0"/>
          </a:p>
        </p:txBody>
      </p:sp>
    </p:spTree>
    <p:extLst>
      <p:ext uri="{BB962C8B-B14F-4D97-AF65-F5344CB8AC3E}">
        <p14:creationId xmlns:p14="http://schemas.microsoft.com/office/powerpoint/2010/main" val="3178876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E5FD014-9068-7644-BA8C-00B3873C327F}"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704683D-9946-804A-8971-8BFBF1007113}" type="slidenum">
              <a:rPr lang="en-US"/>
              <a:pPr>
                <a:defRPr/>
              </a:pPr>
              <a:t>‹#›</a:t>
            </a:fld>
            <a:endParaRPr lang="en-US" dirty="0"/>
          </a:p>
        </p:txBody>
      </p:sp>
    </p:spTree>
    <p:extLst>
      <p:ext uri="{BB962C8B-B14F-4D97-AF65-F5344CB8AC3E}">
        <p14:creationId xmlns:p14="http://schemas.microsoft.com/office/powerpoint/2010/main" val="3630701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AA3F869-800B-5D4B-A1E2-783E75BFDE54}"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9D88FFD-9BCD-354C-984F-F84BFC1B5234}" type="slidenum">
              <a:rPr lang="en-US"/>
              <a:pPr>
                <a:defRPr/>
              </a:pPr>
              <a:t>‹#›</a:t>
            </a:fld>
            <a:endParaRPr lang="en-US" dirty="0"/>
          </a:p>
        </p:txBody>
      </p:sp>
    </p:spTree>
    <p:extLst>
      <p:ext uri="{BB962C8B-B14F-4D97-AF65-F5344CB8AC3E}">
        <p14:creationId xmlns:p14="http://schemas.microsoft.com/office/powerpoint/2010/main" val="22274708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31CF80CB-4908-504C-921E-FE104D176195}"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4AB0350E-628A-164B-BC52-BF649EE77069}" type="slidenum">
              <a:rPr lang="en-US"/>
              <a:pPr>
                <a:defRPr/>
              </a:pPr>
              <a:t>‹#›</a:t>
            </a:fld>
            <a:endParaRPr lang="en-US" dirty="0"/>
          </a:p>
        </p:txBody>
      </p:sp>
    </p:spTree>
    <p:extLst>
      <p:ext uri="{BB962C8B-B14F-4D97-AF65-F5344CB8AC3E}">
        <p14:creationId xmlns:p14="http://schemas.microsoft.com/office/powerpoint/2010/main" val="3816712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B95745C-9EA1-3242-96F8-4FCC3B82DB3C}"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018991B1-BEF8-D646-81D0-1C396E7A149E}" type="slidenum">
              <a:rPr lang="en-US"/>
              <a:pPr>
                <a:defRPr/>
              </a:pPr>
              <a:t>‹#›</a:t>
            </a:fld>
            <a:endParaRPr lang="en-US" dirty="0"/>
          </a:p>
        </p:txBody>
      </p:sp>
    </p:spTree>
    <p:extLst>
      <p:ext uri="{BB962C8B-B14F-4D97-AF65-F5344CB8AC3E}">
        <p14:creationId xmlns:p14="http://schemas.microsoft.com/office/powerpoint/2010/main" val="1932728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8B006DAC-4722-6548-95E1-9ECAC4FBA4CE}"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582D106-79B4-5743-858A-75AC389D9A5F}" type="slidenum">
              <a:rPr lang="en-US"/>
              <a:pPr>
                <a:defRPr/>
              </a:pPr>
              <a:t>‹#›</a:t>
            </a:fld>
            <a:endParaRPr lang="en-US" dirty="0"/>
          </a:p>
        </p:txBody>
      </p:sp>
    </p:spTree>
    <p:extLst>
      <p:ext uri="{BB962C8B-B14F-4D97-AF65-F5344CB8AC3E}">
        <p14:creationId xmlns:p14="http://schemas.microsoft.com/office/powerpoint/2010/main" val="3078164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9944D1FE-AFC3-A345-B7A8-DFC7C0F119FA}"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0FB73DFF-0D36-E04E-A94B-1D9BE6C8EB53}" type="slidenum">
              <a:rPr lang="en-US"/>
              <a:pPr>
                <a:defRPr/>
              </a:pPr>
              <a:t>‹#›</a:t>
            </a:fld>
            <a:endParaRPr lang="en-US" dirty="0"/>
          </a:p>
        </p:txBody>
      </p:sp>
    </p:spTree>
    <p:extLst>
      <p:ext uri="{BB962C8B-B14F-4D97-AF65-F5344CB8AC3E}">
        <p14:creationId xmlns:p14="http://schemas.microsoft.com/office/powerpoint/2010/main" val="3479702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63F296F-D765-DE42-88DC-E8AC5FFDCC87}"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11F83DCE-915E-F943-9C18-088259D1E7A8}" type="slidenum">
              <a:rPr lang="en-US"/>
              <a:pPr>
                <a:defRPr/>
              </a:pPr>
              <a:t>‹#›</a:t>
            </a:fld>
            <a:endParaRPr lang="en-US" dirty="0"/>
          </a:p>
        </p:txBody>
      </p:sp>
    </p:spTree>
    <p:extLst>
      <p:ext uri="{BB962C8B-B14F-4D97-AF65-F5344CB8AC3E}">
        <p14:creationId xmlns:p14="http://schemas.microsoft.com/office/powerpoint/2010/main" val="29188567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B41C194-31B2-724D-9FD3-B49EF07A9DA2}"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0C0A9A8-E9BC-834B-A90D-62F218F25C48}" type="slidenum">
              <a:rPr lang="en-US"/>
              <a:pPr>
                <a:defRPr/>
              </a:pPr>
              <a:t>‹#›</a:t>
            </a:fld>
            <a:endParaRPr lang="en-US" dirty="0"/>
          </a:p>
        </p:txBody>
      </p:sp>
    </p:spTree>
    <p:extLst>
      <p:ext uri="{BB962C8B-B14F-4D97-AF65-F5344CB8AC3E}">
        <p14:creationId xmlns:p14="http://schemas.microsoft.com/office/powerpoint/2010/main" val="28054050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DEB805AC-8456-E741-92B6-6F074A05E8A6}"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B35F551-C526-4E47-B00C-279132395FFF}" type="slidenum">
              <a:rPr lang="en-US"/>
              <a:pPr>
                <a:defRPr/>
              </a:pPr>
              <a:t>‹#›</a:t>
            </a:fld>
            <a:endParaRPr lang="en-US" dirty="0"/>
          </a:p>
        </p:txBody>
      </p:sp>
    </p:spTree>
    <p:extLst>
      <p:ext uri="{BB962C8B-B14F-4D97-AF65-F5344CB8AC3E}">
        <p14:creationId xmlns:p14="http://schemas.microsoft.com/office/powerpoint/2010/main" val="35461963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8AFEFCF4-D9A7-CC4F-A1C4-D30C2225603F}"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8F64445-1908-394E-9CE2-D40332A2590D}" type="slidenum">
              <a:rPr lang="en-US"/>
              <a:pPr>
                <a:defRPr/>
              </a:pPr>
              <a:t>‹#›</a:t>
            </a:fld>
            <a:endParaRPr lang="en-US" dirty="0"/>
          </a:p>
        </p:txBody>
      </p:sp>
    </p:spTree>
    <p:extLst>
      <p:ext uri="{BB962C8B-B14F-4D97-AF65-F5344CB8AC3E}">
        <p14:creationId xmlns:p14="http://schemas.microsoft.com/office/powerpoint/2010/main" val="17498249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19CF1FF0-5EFB-914B-BFBB-47721F1B3AED}"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10BA07D9-43DF-5745-898F-473E945F9AF4}" type="slidenum">
              <a:rPr lang="en-US"/>
              <a:pPr>
                <a:defRPr/>
              </a:pPr>
              <a:t>‹#›</a:t>
            </a:fld>
            <a:endParaRPr lang="en-US" dirty="0"/>
          </a:p>
        </p:txBody>
      </p:sp>
    </p:spTree>
    <p:extLst>
      <p:ext uri="{BB962C8B-B14F-4D97-AF65-F5344CB8AC3E}">
        <p14:creationId xmlns:p14="http://schemas.microsoft.com/office/powerpoint/2010/main" val="8868789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9F70BD0-C431-8344-8FF9-1E2756CA3A8C}"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D663B886-E038-D942-AB4C-54990882F443}" type="slidenum">
              <a:rPr lang="en-US"/>
              <a:pPr>
                <a:defRPr/>
              </a:pPr>
              <a:t>‹#›</a:t>
            </a:fld>
            <a:endParaRPr lang="en-US" dirty="0"/>
          </a:p>
        </p:txBody>
      </p:sp>
    </p:spTree>
    <p:extLst>
      <p:ext uri="{BB962C8B-B14F-4D97-AF65-F5344CB8AC3E}">
        <p14:creationId xmlns:p14="http://schemas.microsoft.com/office/powerpoint/2010/main" val="14925300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02E2ECF-BDB9-6343-968D-2BF4266DDAB3}"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02D23C1A-090D-814B-9DB7-B68308D20A7A}" type="slidenum">
              <a:rPr lang="en-US"/>
              <a:pPr>
                <a:defRPr/>
              </a:pPr>
              <a:t>‹#›</a:t>
            </a:fld>
            <a:endParaRPr lang="en-US" dirty="0"/>
          </a:p>
        </p:txBody>
      </p:sp>
    </p:spTree>
    <p:extLst>
      <p:ext uri="{BB962C8B-B14F-4D97-AF65-F5344CB8AC3E}">
        <p14:creationId xmlns:p14="http://schemas.microsoft.com/office/powerpoint/2010/main" val="10502687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D551C52-5AAA-C140-9E25-5044DDEE8569}"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9DB2E3E7-BE21-5F44-8E7C-99C5271B1E66}" type="slidenum">
              <a:rPr lang="en-US"/>
              <a:pPr>
                <a:defRPr/>
              </a:pPr>
              <a:t>‹#›</a:t>
            </a:fld>
            <a:endParaRPr lang="en-US" dirty="0"/>
          </a:p>
        </p:txBody>
      </p:sp>
    </p:spTree>
    <p:extLst>
      <p:ext uri="{BB962C8B-B14F-4D97-AF65-F5344CB8AC3E}">
        <p14:creationId xmlns:p14="http://schemas.microsoft.com/office/powerpoint/2010/main" val="16757281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877245AB-BC36-1F49-9EEF-BD754A032AC5}"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51ADFB10-21B1-2143-814A-584231FC02D5}" type="slidenum">
              <a:rPr lang="en-US"/>
              <a:pPr>
                <a:defRPr/>
              </a:pPr>
              <a:t>‹#›</a:t>
            </a:fld>
            <a:endParaRPr lang="en-US" dirty="0"/>
          </a:p>
        </p:txBody>
      </p:sp>
    </p:spTree>
    <p:extLst>
      <p:ext uri="{BB962C8B-B14F-4D97-AF65-F5344CB8AC3E}">
        <p14:creationId xmlns:p14="http://schemas.microsoft.com/office/powerpoint/2010/main" val="40211221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8155CF4D-4E27-734D-84F1-628CF7FA6E0D}"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A852BF0E-F2C2-C24B-9019-F9AF5443BD56}" type="slidenum">
              <a:rPr lang="en-US"/>
              <a:pPr>
                <a:defRPr/>
              </a:pPr>
              <a:t>‹#›</a:t>
            </a:fld>
            <a:endParaRPr lang="en-US" dirty="0"/>
          </a:p>
        </p:txBody>
      </p:sp>
    </p:spTree>
    <p:extLst>
      <p:ext uri="{BB962C8B-B14F-4D97-AF65-F5344CB8AC3E}">
        <p14:creationId xmlns:p14="http://schemas.microsoft.com/office/powerpoint/2010/main" val="23579888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4C4FA5D-AB3D-4A45-9576-81D41B92EA25}"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32122FF1-B0E2-154E-A563-667C1732F052}" type="slidenum">
              <a:rPr lang="en-US"/>
              <a:pPr>
                <a:defRPr/>
              </a:pPr>
              <a:t>‹#›</a:t>
            </a:fld>
            <a:endParaRPr lang="en-US" dirty="0"/>
          </a:p>
        </p:txBody>
      </p:sp>
    </p:spTree>
    <p:extLst>
      <p:ext uri="{BB962C8B-B14F-4D97-AF65-F5344CB8AC3E}">
        <p14:creationId xmlns:p14="http://schemas.microsoft.com/office/powerpoint/2010/main" val="20363117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45BC25DE-38C3-764A-8FA3-7D854B4F8903}"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C2B60A4-F930-F64A-B851-A0CFA0822FAD}" type="slidenum">
              <a:rPr lang="en-US"/>
              <a:pPr>
                <a:defRPr/>
              </a:pPr>
              <a:t>‹#›</a:t>
            </a:fld>
            <a:endParaRPr lang="en-US" dirty="0"/>
          </a:p>
        </p:txBody>
      </p:sp>
    </p:spTree>
    <p:extLst>
      <p:ext uri="{BB962C8B-B14F-4D97-AF65-F5344CB8AC3E}">
        <p14:creationId xmlns:p14="http://schemas.microsoft.com/office/powerpoint/2010/main" val="4808347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521DB946-F4D8-834E-A1BD-D31307DB9E11}"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36099924-1DC8-774E-B12C-0422E0ECCC7E}" type="slidenum">
              <a:rPr lang="en-US"/>
              <a:pPr>
                <a:defRPr/>
              </a:pPr>
              <a:t>‹#›</a:t>
            </a:fld>
            <a:endParaRPr lang="en-US" dirty="0"/>
          </a:p>
        </p:txBody>
      </p:sp>
    </p:spTree>
    <p:extLst>
      <p:ext uri="{BB962C8B-B14F-4D97-AF65-F5344CB8AC3E}">
        <p14:creationId xmlns:p14="http://schemas.microsoft.com/office/powerpoint/2010/main" val="19623722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F9B8A34-9EEA-B745-A0DD-8F474945B490}"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E8A3B47A-20E4-BA41-8E9F-0A4D87700E0C}" type="slidenum">
              <a:rPr lang="en-US"/>
              <a:pPr>
                <a:defRPr/>
              </a:pPr>
              <a:t>‹#›</a:t>
            </a:fld>
            <a:endParaRPr lang="en-US" dirty="0"/>
          </a:p>
        </p:txBody>
      </p:sp>
    </p:spTree>
    <p:extLst>
      <p:ext uri="{BB962C8B-B14F-4D97-AF65-F5344CB8AC3E}">
        <p14:creationId xmlns:p14="http://schemas.microsoft.com/office/powerpoint/2010/main" val="29562744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4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E8F8FB19-E726-4847-92E5-F9DEA1609558}"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A858430-F748-0F45-BB27-B2CFEF2987F1}" type="slidenum">
              <a:rPr lang="en-US"/>
              <a:pPr>
                <a:defRPr/>
              </a:pPr>
              <a:t>‹#›</a:t>
            </a:fld>
            <a:endParaRPr lang="en-US" dirty="0"/>
          </a:p>
        </p:txBody>
      </p:sp>
    </p:spTree>
    <p:extLst>
      <p:ext uri="{BB962C8B-B14F-4D97-AF65-F5344CB8AC3E}">
        <p14:creationId xmlns:p14="http://schemas.microsoft.com/office/powerpoint/2010/main" val="30989766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CCD26C0-9713-4A41-A70C-F0FC93DDABAD}"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DAB15EFD-6CD8-2D45-92D3-8BEECA0D4825}" type="slidenum">
              <a:rPr lang="en-US"/>
              <a:pPr>
                <a:defRPr/>
              </a:pPr>
              <a:t>‹#›</a:t>
            </a:fld>
            <a:endParaRPr lang="en-US" dirty="0"/>
          </a:p>
        </p:txBody>
      </p:sp>
    </p:spTree>
    <p:extLst>
      <p:ext uri="{BB962C8B-B14F-4D97-AF65-F5344CB8AC3E}">
        <p14:creationId xmlns:p14="http://schemas.microsoft.com/office/powerpoint/2010/main" val="5706179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CA130E0-FC86-B346-AC4C-439AA89DC2EF}"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D765432-DFA3-944E-9D88-70D89C50CF54}" type="slidenum">
              <a:rPr lang="en-US"/>
              <a:pPr>
                <a:defRPr/>
              </a:pPr>
              <a:t>‹#›</a:t>
            </a:fld>
            <a:endParaRPr lang="en-US" dirty="0"/>
          </a:p>
        </p:txBody>
      </p:sp>
    </p:spTree>
    <p:extLst>
      <p:ext uri="{BB962C8B-B14F-4D97-AF65-F5344CB8AC3E}">
        <p14:creationId xmlns:p14="http://schemas.microsoft.com/office/powerpoint/2010/main" val="5559638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9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70A4228-0DF2-234E-8D2D-BD5235468C19}"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9D09DEF8-BE56-3D49-939E-6AD056007F8E}" type="slidenum">
              <a:rPr lang="en-US"/>
              <a:pPr>
                <a:defRPr/>
              </a:pPr>
              <a:t>‹#›</a:t>
            </a:fld>
            <a:endParaRPr lang="en-US" dirty="0"/>
          </a:p>
        </p:txBody>
      </p:sp>
    </p:spTree>
    <p:extLst>
      <p:ext uri="{BB962C8B-B14F-4D97-AF65-F5344CB8AC3E}">
        <p14:creationId xmlns:p14="http://schemas.microsoft.com/office/powerpoint/2010/main" val="12596722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40B2FD5D-F0CE-8649-BE4D-07262AE9080E}"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0425F2A-1E63-6D4A-BBE8-81E5394A1322}" type="slidenum">
              <a:rPr lang="en-US"/>
              <a:pPr>
                <a:defRPr/>
              </a:pPr>
              <a:t>‹#›</a:t>
            </a:fld>
            <a:endParaRPr lang="en-US" dirty="0"/>
          </a:p>
        </p:txBody>
      </p:sp>
    </p:spTree>
    <p:extLst>
      <p:ext uri="{BB962C8B-B14F-4D97-AF65-F5344CB8AC3E}">
        <p14:creationId xmlns:p14="http://schemas.microsoft.com/office/powerpoint/2010/main" val="11728105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4F9123CE-310C-F54C-82FA-19CF335AD103}"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8C38DED9-37AE-704C-8BE6-39A14F2364CA}" type="slidenum">
              <a:rPr lang="en-US"/>
              <a:pPr>
                <a:defRPr/>
              </a:pPr>
              <a:t>‹#›</a:t>
            </a:fld>
            <a:endParaRPr lang="en-US" dirty="0"/>
          </a:p>
        </p:txBody>
      </p:sp>
    </p:spTree>
    <p:extLst>
      <p:ext uri="{BB962C8B-B14F-4D97-AF65-F5344CB8AC3E}">
        <p14:creationId xmlns:p14="http://schemas.microsoft.com/office/powerpoint/2010/main" val="11638723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80BC5320-0934-6242-8A26-253E5BB9A81C}"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85DCF9B-557C-F849-83DD-606FEDCDBF51}" type="slidenum">
              <a:rPr lang="en-US"/>
              <a:pPr>
                <a:defRPr/>
              </a:pPr>
              <a:t>‹#›</a:t>
            </a:fld>
            <a:endParaRPr lang="en-US" dirty="0"/>
          </a:p>
        </p:txBody>
      </p:sp>
    </p:spTree>
    <p:extLst>
      <p:ext uri="{BB962C8B-B14F-4D97-AF65-F5344CB8AC3E}">
        <p14:creationId xmlns:p14="http://schemas.microsoft.com/office/powerpoint/2010/main" val="37273748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1F09B9E7-FFAE-904F-95F6-DB9E3ECF2448}"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D0CA225-CAF3-A248-9F77-56983F1F45DA}" type="slidenum">
              <a:rPr lang="en-US"/>
              <a:pPr>
                <a:defRPr/>
              </a:pPr>
              <a:t>‹#›</a:t>
            </a:fld>
            <a:endParaRPr lang="en-US" dirty="0"/>
          </a:p>
        </p:txBody>
      </p:sp>
    </p:spTree>
    <p:extLst>
      <p:ext uri="{BB962C8B-B14F-4D97-AF65-F5344CB8AC3E}">
        <p14:creationId xmlns:p14="http://schemas.microsoft.com/office/powerpoint/2010/main" val="22012551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229D0FE6-ECE7-7C49-99E9-EA4B5A50DDBC}"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D5DAD8CF-2C58-1242-9528-D5DE486D6323}" type="slidenum">
              <a:rPr lang="en-US"/>
              <a:pPr>
                <a:defRPr/>
              </a:pPr>
              <a:t>‹#›</a:t>
            </a:fld>
            <a:endParaRPr lang="en-US" dirty="0"/>
          </a:p>
        </p:txBody>
      </p:sp>
    </p:spTree>
    <p:extLst>
      <p:ext uri="{BB962C8B-B14F-4D97-AF65-F5344CB8AC3E}">
        <p14:creationId xmlns:p14="http://schemas.microsoft.com/office/powerpoint/2010/main" val="9923938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64BD42D8-A829-D14C-84C1-C0D9DAB9F9FA}"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950E5957-21D1-3049-86E6-8003E109BB62}" type="slidenum">
              <a:rPr lang="en-US"/>
              <a:pPr>
                <a:defRPr/>
              </a:pPr>
              <a:t>‹#›</a:t>
            </a:fld>
            <a:endParaRPr lang="en-US" dirty="0"/>
          </a:p>
        </p:txBody>
      </p:sp>
    </p:spTree>
    <p:extLst>
      <p:ext uri="{BB962C8B-B14F-4D97-AF65-F5344CB8AC3E}">
        <p14:creationId xmlns:p14="http://schemas.microsoft.com/office/powerpoint/2010/main" val="15190941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0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B919FFA0-FA7A-814C-A6B8-71A2538D1592}"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90CF9621-48D8-5D47-8C2D-E6ECEE5DB1F1}" type="slidenum">
              <a:rPr lang="en-US"/>
              <a:pPr>
                <a:defRPr/>
              </a:pPr>
              <a:t>‹#›</a:t>
            </a:fld>
            <a:endParaRPr lang="en-US" dirty="0"/>
          </a:p>
        </p:txBody>
      </p:sp>
    </p:spTree>
    <p:extLst>
      <p:ext uri="{BB962C8B-B14F-4D97-AF65-F5344CB8AC3E}">
        <p14:creationId xmlns:p14="http://schemas.microsoft.com/office/powerpoint/2010/main" val="28845972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C8994B8A-1FCA-3546-9825-7FE777E46736}"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7FB4DACF-E68D-6D43-8BA1-74885A02EEB2}" type="slidenum">
              <a:rPr lang="en-US"/>
              <a:pPr>
                <a:defRPr/>
              </a:pPr>
              <a:t>‹#›</a:t>
            </a:fld>
            <a:endParaRPr lang="en-US" dirty="0"/>
          </a:p>
        </p:txBody>
      </p:sp>
    </p:spTree>
    <p:extLst>
      <p:ext uri="{BB962C8B-B14F-4D97-AF65-F5344CB8AC3E}">
        <p14:creationId xmlns:p14="http://schemas.microsoft.com/office/powerpoint/2010/main" val="37169268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981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5D6B4E76-919F-0542-A084-C9D60E3E2909}" type="datetimeFigureOut">
              <a:rPr lang="en-US"/>
              <a:pPr>
                <a:defRPr/>
              </a:pPr>
              <a:t>16-10-28</a:t>
            </a:fld>
            <a:endParaRPr lang="en-US" dirty="0"/>
          </a:p>
        </p:txBody>
      </p:sp>
      <p:sp>
        <p:nvSpPr>
          <p:cNvPr id="5" name="Footer Placeholder 4"/>
          <p:cNvSpPr>
            <a:spLocks noGrp="1"/>
          </p:cNvSpPr>
          <p:nvPr>
            <p:ph type="ftr" sz="quarter" idx="11"/>
          </p:nvPr>
        </p:nvSpPr>
        <p:spPr>
          <a:xfrm>
            <a:off x="4238625" y="6356350"/>
            <a:ext cx="24384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dirty="0"/>
          </a:p>
        </p:txBody>
      </p:sp>
      <p:sp>
        <p:nvSpPr>
          <p:cNvPr id="6" name="Slide Number Placeholder 5"/>
          <p:cNvSpPr>
            <a:spLocks noGrp="1"/>
          </p:cNvSpPr>
          <p:nvPr>
            <p:ph type="sldNum" sz="quarter" idx="12"/>
          </p:nvPr>
        </p:nvSpPr>
        <p:spPr>
          <a:xfrm>
            <a:off x="67818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cs typeface="Arial" charset="0"/>
              </a:defRPr>
            </a:lvl1pPr>
          </a:lstStyle>
          <a:p>
            <a:pPr>
              <a:defRPr/>
            </a:pPr>
            <a:fld id="{FF24285D-3D98-344F-9749-E181E533F982}" type="slidenum">
              <a:rPr lang="en-US"/>
              <a:pPr>
                <a:defRPr/>
              </a:pPr>
              <a:t>‹#›</a:t>
            </a:fld>
            <a:endParaRPr lang="en-US" dirty="0"/>
          </a:p>
        </p:txBody>
      </p:sp>
    </p:spTree>
    <p:extLst>
      <p:ext uri="{BB962C8B-B14F-4D97-AF65-F5344CB8AC3E}">
        <p14:creationId xmlns:p14="http://schemas.microsoft.com/office/powerpoint/2010/main" val="926537286"/>
      </p:ext>
    </p:extLst>
  </p:cSld>
  <p:clrMapOvr>
    <a:masterClrMapping/>
  </p:clrMapOvr>
</p:sldLayout>
</file>

<file path=ppt/slideMasters/_rels/slideMaster1.xml.rels><?xml version="1.0" encoding="UTF-8" standalone="yes"?>
<Relationships xmlns="http://schemas.openxmlformats.org/package/2006/relationships"><Relationship Id="rId46" Type="http://schemas.openxmlformats.org/officeDocument/2006/relationships/slideLayout" Target="../slideLayouts/slideLayout46.xml"/><Relationship Id="rId47" Type="http://schemas.openxmlformats.org/officeDocument/2006/relationships/slideLayout" Target="../slideLayouts/slideLayout47.xml"/><Relationship Id="rId48" Type="http://schemas.openxmlformats.org/officeDocument/2006/relationships/theme" Target="../theme/theme1.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9" Type="http://schemas.openxmlformats.org/officeDocument/2006/relationships/slideLayout" Target="../slideLayouts/slideLayout9.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3" Type="http://schemas.openxmlformats.org/officeDocument/2006/relationships/slideLayout" Target="../slideLayouts/slideLayout33.xml"/><Relationship Id="rId34" Type="http://schemas.openxmlformats.org/officeDocument/2006/relationships/slideLayout" Target="../slideLayouts/slideLayout34.xml"/><Relationship Id="rId35" Type="http://schemas.openxmlformats.org/officeDocument/2006/relationships/slideLayout" Target="../slideLayouts/slideLayout35.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37" Type="http://schemas.openxmlformats.org/officeDocument/2006/relationships/slideLayout" Target="../slideLayouts/slideLayout37.xml"/><Relationship Id="rId38" Type="http://schemas.openxmlformats.org/officeDocument/2006/relationships/slideLayout" Target="../slideLayouts/slideLayout38.xml"/><Relationship Id="rId39" Type="http://schemas.openxmlformats.org/officeDocument/2006/relationships/slideLayout" Target="../slideLayouts/slideLayout39.xml"/><Relationship Id="rId40" Type="http://schemas.openxmlformats.org/officeDocument/2006/relationships/slideLayout" Target="../slideLayouts/slideLayout40.xml"/><Relationship Id="rId41" Type="http://schemas.openxmlformats.org/officeDocument/2006/relationships/slideLayout" Target="../slideLayouts/slideLayout41.xml"/><Relationship Id="rId42" Type="http://schemas.openxmlformats.org/officeDocument/2006/relationships/slideLayout" Target="../slideLayouts/slideLayout42.xml"/><Relationship Id="rId43" Type="http://schemas.openxmlformats.org/officeDocument/2006/relationships/slideLayout" Target="../slideLayouts/slideLayout43.xml"/><Relationship Id="rId44" Type="http://schemas.openxmlformats.org/officeDocument/2006/relationships/slideLayout" Target="../slideLayouts/slideLayout44.xml"/><Relationship Id="rId45"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bodyPr>
          <a:lstStyle>
            <a:extLst/>
          </a:lstStyle>
          <a:p>
            <a:r>
              <a:rPr lang="en-US" dirty="0" smtClean="0"/>
              <a:t>Click to edit Master title style</a:t>
            </a:r>
            <a:endParaRPr lang="en-US" dirty="0"/>
          </a:p>
        </p:txBody>
      </p:sp>
      <p:sp>
        <p:nvSpPr>
          <p:cNvPr id="1027"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54864" tIns="9144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4694" r:id="rId1"/>
    <p:sldLayoutId id="2147484695" r:id="rId2"/>
    <p:sldLayoutId id="2147484696" r:id="rId3"/>
    <p:sldLayoutId id="2147484697" r:id="rId4"/>
    <p:sldLayoutId id="2147484698" r:id="rId5"/>
    <p:sldLayoutId id="2147484699" r:id="rId6"/>
    <p:sldLayoutId id="2147484700" r:id="rId7"/>
    <p:sldLayoutId id="2147484701" r:id="rId8"/>
    <p:sldLayoutId id="2147484702" r:id="rId9"/>
    <p:sldLayoutId id="2147484703" r:id="rId10"/>
    <p:sldLayoutId id="2147484704" r:id="rId11"/>
    <p:sldLayoutId id="2147484705" r:id="rId12"/>
    <p:sldLayoutId id="2147484706" r:id="rId13"/>
    <p:sldLayoutId id="2147484707" r:id="rId14"/>
    <p:sldLayoutId id="2147484708" r:id="rId15"/>
    <p:sldLayoutId id="2147484709" r:id="rId16"/>
    <p:sldLayoutId id="2147484710" r:id="rId17"/>
    <p:sldLayoutId id="2147484711" r:id="rId18"/>
    <p:sldLayoutId id="2147484712" r:id="rId19"/>
    <p:sldLayoutId id="2147484713" r:id="rId20"/>
    <p:sldLayoutId id="2147484714" r:id="rId21"/>
    <p:sldLayoutId id="2147484715" r:id="rId22"/>
    <p:sldLayoutId id="2147484716" r:id="rId23"/>
    <p:sldLayoutId id="2147484717" r:id="rId24"/>
    <p:sldLayoutId id="2147484718" r:id="rId25"/>
    <p:sldLayoutId id="2147484719" r:id="rId26"/>
    <p:sldLayoutId id="2147484720" r:id="rId27"/>
    <p:sldLayoutId id="2147484721" r:id="rId28"/>
    <p:sldLayoutId id="2147484722" r:id="rId29"/>
    <p:sldLayoutId id="2147484723" r:id="rId30"/>
    <p:sldLayoutId id="2147484724" r:id="rId31"/>
    <p:sldLayoutId id="2147484725" r:id="rId32"/>
    <p:sldLayoutId id="2147484726" r:id="rId33"/>
    <p:sldLayoutId id="2147484727" r:id="rId34"/>
    <p:sldLayoutId id="2147484728" r:id="rId35"/>
    <p:sldLayoutId id="2147484730" r:id="rId36"/>
    <p:sldLayoutId id="2147484731" r:id="rId37"/>
    <p:sldLayoutId id="2147484732" r:id="rId38"/>
    <p:sldLayoutId id="2147484734" r:id="rId39"/>
    <p:sldLayoutId id="2147484735" r:id="rId40"/>
    <p:sldLayoutId id="2147484736" r:id="rId41"/>
    <p:sldLayoutId id="2147484737" r:id="rId42"/>
    <p:sldLayoutId id="2147484739" r:id="rId43"/>
    <p:sldLayoutId id="2147484740" r:id="rId44"/>
    <p:sldLayoutId id="2147484741" r:id="rId45"/>
    <p:sldLayoutId id="2147484743" r:id="rId46"/>
    <p:sldLayoutId id="2147484744" r:id="rId47"/>
  </p:sldLayoutIdLst>
  <p:transition xmlns:p14="http://schemas.microsoft.com/office/powerpoint/2010/main">
    <p:fade/>
  </p:transition>
  <p:timing>
    <p:tnLst>
      <p:par>
        <p:cTn xmlns:p14="http://schemas.microsoft.com/office/powerpoint/2010/main" id="1" dur="indefinite" restart="never" nodeType="tmRoot"/>
      </p:par>
    </p:tnLst>
  </p:timing>
  <p:txStyles>
    <p:titleStyle>
      <a:lvl1pPr algn="l" rtl="0" eaLnBrk="0" fontAlgn="base" hangingPunct="0">
        <a:spcBef>
          <a:spcPct val="0"/>
        </a:spcBef>
        <a:spcAft>
          <a:spcPct val="0"/>
        </a:spcAft>
        <a:defRPr sz="4500" b="1" kern="1200">
          <a:ln w="12700">
            <a:solidFill>
              <a:schemeClr val="tx2"/>
            </a:solidFill>
            <a:prstDash val="solid"/>
          </a:ln>
          <a:solidFill>
            <a:srgbClr val="8FD5F1"/>
          </a:solidFill>
          <a:effectLst>
            <a:outerShdw blurRad="50800" dist="38100" dir="2700000" algn="tl" rotWithShape="0">
              <a:prstClr val="black">
                <a:alpha val="40000"/>
              </a:prstClr>
            </a:outerShdw>
          </a:effectLst>
          <a:latin typeface="+mj-lt"/>
          <a:ea typeface="ＭＳ Ｐゴシック" charset="0"/>
          <a:cs typeface="ＭＳ Ｐゴシック" charset="0"/>
        </a:defRPr>
      </a:lvl1pPr>
      <a:lvl2pPr algn="l" rtl="0" eaLnBrk="0" fontAlgn="base" hangingPunct="0">
        <a:spcBef>
          <a:spcPct val="0"/>
        </a:spcBef>
        <a:spcAft>
          <a:spcPct val="0"/>
        </a:spcAft>
        <a:defRPr sz="4500" b="1">
          <a:solidFill>
            <a:srgbClr val="8FD5F1"/>
          </a:solidFill>
          <a:latin typeface="Franklin Gothic Demi" pitchFamily="34" charset="0"/>
          <a:ea typeface="ＭＳ Ｐゴシック" charset="0"/>
          <a:cs typeface="ＭＳ Ｐゴシック" charset="0"/>
        </a:defRPr>
      </a:lvl2pPr>
      <a:lvl3pPr algn="l" rtl="0" eaLnBrk="0" fontAlgn="base" hangingPunct="0">
        <a:spcBef>
          <a:spcPct val="0"/>
        </a:spcBef>
        <a:spcAft>
          <a:spcPct val="0"/>
        </a:spcAft>
        <a:defRPr sz="4500" b="1">
          <a:solidFill>
            <a:srgbClr val="8FD5F1"/>
          </a:solidFill>
          <a:latin typeface="Franklin Gothic Demi" pitchFamily="34" charset="0"/>
          <a:ea typeface="ＭＳ Ｐゴシック" charset="0"/>
          <a:cs typeface="ＭＳ Ｐゴシック" charset="0"/>
        </a:defRPr>
      </a:lvl3pPr>
      <a:lvl4pPr algn="l" rtl="0" eaLnBrk="0" fontAlgn="base" hangingPunct="0">
        <a:spcBef>
          <a:spcPct val="0"/>
        </a:spcBef>
        <a:spcAft>
          <a:spcPct val="0"/>
        </a:spcAft>
        <a:defRPr sz="4500" b="1">
          <a:solidFill>
            <a:srgbClr val="8FD5F1"/>
          </a:solidFill>
          <a:latin typeface="Franklin Gothic Demi" pitchFamily="34" charset="0"/>
          <a:ea typeface="ＭＳ Ｐゴシック" charset="0"/>
          <a:cs typeface="ＭＳ Ｐゴシック" charset="0"/>
        </a:defRPr>
      </a:lvl4pPr>
      <a:lvl5pPr algn="l" rtl="0" eaLnBrk="0" fontAlgn="base" hangingPunct="0">
        <a:spcBef>
          <a:spcPct val="0"/>
        </a:spcBef>
        <a:spcAft>
          <a:spcPct val="0"/>
        </a:spcAft>
        <a:defRPr sz="4500" b="1">
          <a:solidFill>
            <a:srgbClr val="8FD5F1"/>
          </a:solidFill>
          <a:latin typeface="Franklin Gothic Demi" pitchFamily="34" charset="0"/>
          <a:ea typeface="ＭＳ Ｐゴシック" charset="0"/>
          <a:cs typeface="ＭＳ Ｐゴシック" charset="0"/>
        </a:defRPr>
      </a:lvl5pPr>
      <a:lvl6pPr marL="457200" algn="l" rtl="0" fontAlgn="base">
        <a:spcBef>
          <a:spcPct val="0"/>
        </a:spcBef>
        <a:spcAft>
          <a:spcPct val="0"/>
        </a:spcAft>
        <a:defRPr sz="4500" b="1">
          <a:solidFill>
            <a:srgbClr val="8FD5F1"/>
          </a:solidFill>
          <a:latin typeface="Franklin Gothic Demi" pitchFamily="34" charset="0"/>
        </a:defRPr>
      </a:lvl6pPr>
      <a:lvl7pPr marL="914400" algn="l" rtl="0" fontAlgn="base">
        <a:spcBef>
          <a:spcPct val="0"/>
        </a:spcBef>
        <a:spcAft>
          <a:spcPct val="0"/>
        </a:spcAft>
        <a:defRPr sz="4500" b="1">
          <a:solidFill>
            <a:srgbClr val="8FD5F1"/>
          </a:solidFill>
          <a:latin typeface="Franklin Gothic Demi" pitchFamily="34" charset="0"/>
        </a:defRPr>
      </a:lvl7pPr>
      <a:lvl8pPr marL="1371600" algn="l" rtl="0" fontAlgn="base">
        <a:spcBef>
          <a:spcPct val="0"/>
        </a:spcBef>
        <a:spcAft>
          <a:spcPct val="0"/>
        </a:spcAft>
        <a:defRPr sz="4500" b="1">
          <a:solidFill>
            <a:srgbClr val="8FD5F1"/>
          </a:solidFill>
          <a:latin typeface="Franklin Gothic Demi" pitchFamily="34" charset="0"/>
        </a:defRPr>
      </a:lvl8pPr>
      <a:lvl9pPr marL="1828800" algn="l" rtl="0" fontAlgn="base">
        <a:spcBef>
          <a:spcPct val="0"/>
        </a:spcBef>
        <a:spcAft>
          <a:spcPct val="0"/>
        </a:spcAft>
        <a:defRPr sz="4500" b="1">
          <a:solidFill>
            <a:srgbClr val="8FD5F1"/>
          </a:solidFill>
          <a:latin typeface="Franklin Gothic Demi"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charset="0"/>
        <a:buChar char=""/>
        <a:defRPr sz="3200" kern="1200">
          <a:solidFill>
            <a:schemeClr val="tx1"/>
          </a:solidFill>
          <a:latin typeface="+mn-lt"/>
          <a:ea typeface="ＭＳ Ｐゴシック" charset="0"/>
          <a:cs typeface="ＭＳ Ｐゴシック" charset="0"/>
        </a:defRPr>
      </a:lvl1pPr>
      <a:lvl2pPr marL="730250" indent="-273050" algn="l" rtl="0" eaLnBrk="0" fontAlgn="base" hangingPunct="0">
        <a:spcBef>
          <a:spcPct val="20000"/>
        </a:spcBef>
        <a:spcAft>
          <a:spcPct val="0"/>
        </a:spcAft>
        <a:buClr>
          <a:schemeClr val="accent2"/>
        </a:buClr>
        <a:buSzPct val="90000"/>
        <a:buFont typeface="Wingdings" charset="0"/>
        <a:buChar char=""/>
        <a:defRPr sz="2800" kern="1200">
          <a:solidFill>
            <a:schemeClr val="tx1"/>
          </a:solidFill>
          <a:latin typeface="+mn-lt"/>
          <a:ea typeface="ＭＳ Ｐゴシック" charset="0"/>
          <a:cs typeface="+mn-cs"/>
        </a:defRPr>
      </a:lvl2pPr>
      <a:lvl3pPr marL="995363" indent="-228600" algn="l" rtl="0" eaLnBrk="0" fontAlgn="base" hangingPunct="0">
        <a:spcBef>
          <a:spcPct val="20000"/>
        </a:spcBef>
        <a:spcAft>
          <a:spcPct val="0"/>
        </a:spcAft>
        <a:buClr>
          <a:srgbClr val="8ED5F1"/>
        </a:buClr>
        <a:buFont typeface="Arial" charset="0"/>
        <a:buChar char="▪"/>
        <a:defRPr sz="2400" kern="1200">
          <a:solidFill>
            <a:schemeClr val="tx1"/>
          </a:solidFill>
          <a:latin typeface="+mn-lt"/>
          <a:ea typeface="ＭＳ Ｐゴシック" charset="0"/>
          <a:cs typeface="+mn-cs"/>
        </a:defRPr>
      </a:lvl3pPr>
      <a:lvl4pPr marL="1216025" indent="-182563" algn="l" rtl="0" eaLnBrk="0" fontAlgn="base" hangingPunct="0">
        <a:spcBef>
          <a:spcPct val="20000"/>
        </a:spcBef>
        <a:spcAft>
          <a:spcPct val="0"/>
        </a:spcAft>
        <a:buClr>
          <a:srgbClr val="39639D"/>
        </a:buClr>
        <a:buFont typeface="Arial" charset="0"/>
        <a:buChar char="▪"/>
        <a:defRPr sz="2000" kern="1200">
          <a:solidFill>
            <a:schemeClr val="tx1"/>
          </a:solidFill>
          <a:latin typeface="+mn-lt"/>
          <a:ea typeface="ＭＳ Ｐゴシック" charset="0"/>
          <a:cs typeface="+mn-cs"/>
        </a:defRPr>
      </a:lvl4pPr>
      <a:lvl5pPr marL="1425575" indent="-182563" algn="l" rtl="0" eaLnBrk="0" fontAlgn="base" hangingPunct="0">
        <a:spcBef>
          <a:spcPct val="20000"/>
        </a:spcBef>
        <a:spcAft>
          <a:spcPct val="0"/>
        </a:spcAft>
        <a:buClr>
          <a:srgbClr val="A3171E"/>
        </a:buClr>
        <a:buFont typeface="Wingdings 3" charset="0"/>
        <a:buChar char=""/>
        <a:defRPr lang="en-US" sz="2000" kern="1200">
          <a:solidFill>
            <a:schemeClr val="tx1"/>
          </a:solidFill>
          <a:latin typeface="+mn-lt"/>
          <a:ea typeface="ＭＳ Ｐゴシック" charset="0"/>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slide" Target="slide6.xml"/><Relationship Id="rId5" Type="http://schemas.openxmlformats.org/officeDocument/2006/relationships/slide" Target="slide7.xml"/><Relationship Id="rId6" Type="http://schemas.openxmlformats.org/officeDocument/2006/relationships/slide" Target="slide8.xml"/><Relationship Id="rId7" Type="http://schemas.openxmlformats.org/officeDocument/2006/relationships/slide" Target="slide47.xml"/><Relationship Id="rId8" Type="http://schemas.openxmlformats.org/officeDocument/2006/relationships/slide" Target="slide15.xml"/><Relationship Id="rId9" Type="http://schemas.openxmlformats.org/officeDocument/2006/relationships/slide" Target="slide18.xml"/><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8.jpe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1" Type="http://schemas.openxmlformats.org/officeDocument/2006/relationships/slideLayout" Target="../slideLayouts/slideLayout15.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17.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xml"/><Relationship Id="rId3" Type="http://schemas.openxmlformats.org/officeDocument/2006/relationships/image" Target="../media/image1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0.xml"/><Relationship Id="rId3" Type="http://schemas.openxmlformats.org/officeDocument/2006/relationships/image" Target="../media/image16.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2.xml"/><Relationship Id="rId3"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1" Type="http://schemas.openxmlformats.org/officeDocument/2006/relationships/slideLayout" Target="../slideLayouts/slideLayout23.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21.png"/><Relationship Id="rId5" Type="http://schemas.openxmlformats.org/officeDocument/2006/relationships/image" Target="../media/image22.png"/><Relationship Id="rId1" Type="http://schemas.openxmlformats.org/officeDocument/2006/relationships/slideLayout" Target="../slideLayouts/slideLayout24.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1" Type="http://schemas.openxmlformats.org/officeDocument/2006/relationships/image" Target="../media/image31.png"/><Relationship Id="rId12" Type="http://schemas.openxmlformats.org/officeDocument/2006/relationships/image" Target="../media/image32.png"/><Relationship Id="rId1" Type="http://schemas.openxmlformats.org/officeDocument/2006/relationships/slideLayout" Target="../slideLayouts/slideLayout25.xml"/><Relationship Id="rId2" Type="http://schemas.openxmlformats.org/officeDocument/2006/relationships/notesSlide" Target="../notesSlides/notesSlide15.xml"/><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8" Type="http://schemas.openxmlformats.org/officeDocument/2006/relationships/image" Target="../media/image28.png"/><Relationship Id="rId9" Type="http://schemas.openxmlformats.org/officeDocument/2006/relationships/image" Target="../media/image29.png"/><Relationship Id="rId10" Type="http://schemas.openxmlformats.org/officeDocument/2006/relationships/image" Target="../media/image3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8.xml"/><Relationship Id="rId3" Type="http://schemas.openxmlformats.org/officeDocument/2006/relationships/image" Target="../media/image3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9.xml"/><Relationship Id="rId3" Type="http://schemas.openxmlformats.org/officeDocument/2006/relationships/image" Target="../media/image3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slide" Target="slide6.xml"/><Relationship Id="rId5" Type="http://schemas.openxmlformats.org/officeDocument/2006/relationships/slide" Target="slide10.xml"/><Relationship Id="rId6" Type="http://schemas.openxmlformats.org/officeDocument/2006/relationships/slide" Target="slide11.xml"/><Relationship Id="rId7" Type="http://schemas.openxmlformats.org/officeDocument/2006/relationships/slide" Target="slide17.xml"/><Relationship Id="rId8" Type="http://schemas.openxmlformats.org/officeDocument/2006/relationships/slide" Target="slide33.xml"/><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4" Type="http://schemas.openxmlformats.org/officeDocument/2006/relationships/image" Target="../media/image36.jpeg"/><Relationship Id="rId1" Type="http://schemas.openxmlformats.org/officeDocument/2006/relationships/slideLayout" Target="../slideLayouts/slideLayout38.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3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4.xml"/><Relationship Id="rId3"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4" Type="http://schemas.openxmlformats.org/officeDocument/2006/relationships/image" Target="../media/image40.png"/><Relationship Id="rId5" Type="http://schemas.openxmlformats.org/officeDocument/2006/relationships/image" Target="../media/image41.png"/><Relationship Id="rId6" Type="http://schemas.openxmlformats.org/officeDocument/2006/relationships/image" Target="../media/image9.png"/><Relationship Id="rId7" Type="http://schemas.openxmlformats.org/officeDocument/2006/relationships/image" Target="../media/image11.png"/><Relationship Id="rId8" Type="http://schemas.openxmlformats.org/officeDocument/2006/relationships/image" Target="../media/image12.png"/><Relationship Id="rId1" Type="http://schemas.openxmlformats.org/officeDocument/2006/relationships/slideLayout" Target="../slideLayouts/slideLayout16.xml"/><Relationship Id="rId2" Type="http://schemas.openxmlformats.org/officeDocument/2006/relationships/notesSlide" Target="../notesSlides/notesSlide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8.xml"/><Relationship Id="rId3" Type="http://schemas.openxmlformats.org/officeDocument/2006/relationships/image" Target="../media/image42.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9.xml"/><Relationship Id="rId3" Type="http://schemas.openxmlformats.org/officeDocument/2006/relationships/image" Target="../media/image4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0.xml"/><Relationship Id="rId3" Type="http://schemas.openxmlformats.org/officeDocument/2006/relationships/image" Target="../media/image4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5.xml"/><Relationship Id="rId2" Type="http://schemas.openxmlformats.org/officeDocument/2006/relationships/notesSlide" Target="../notesSlides/notesSlide31.xml"/><Relationship Id="rId3" Type="http://schemas.openxmlformats.org/officeDocument/2006/relationships/image" Target="../media/image45.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2.xml"/><Relationship Id="rId3" Type="http://schemas.openxmlformats.org/officeDocument/2006/relationships/image" Target="../media/image4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6.xml"/><Relationship Id="rId2" Type="http://schemas.openxmlformats.org/officeDocument/2006/relationships/notesSlide" Target="../notesSlides/notesSlide33.xml"/><Relationship Id="rId3" Type="http://schemas.openxmlformats.org/officeDocument/2006/relationships/image" Target="../media/image4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4.xml"/><Relationship Id="rId3" Type="http://schemas.openxmlformats.org/officeDocument/2006/relationships/image" Target="../media/image4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35.xml"/><Relationship Id="rId3" Type="http://schemas.openxmlformats.org/officeDocument/2006/relationships/image" Target="../media/image4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36.xml"/><Relationship Id="rId3" Type="http://schemas.openxmlformats.org/officeDocument/2006/relationships/hyperlink" Target="http://www.bbc.com/future/story/20160125-the-blessing-and-curse-of-the-people-who-never-forget"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7.xml"/><Relationship Id="rId3" Type="http://schemas.openxmlformats.org/officeDocument/2006/relationships/image" Target="../media/image5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8.xml"/><Relationship Id="rId3" Type="http://schemas.openxmlformats.org/officeDocument/2006/relationships/image" Target="../media/image5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9.xml"/><Relationship Id="rId3" Type="http://schemas.openxmlformats.org/officeDocument/2006/relationships/image" Target="../media/image52.jpe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slide" Target="slide10.xml"/><Relationship Id="rId5" Type="http://schemas.openxmlformats.org/officeDocument/2006/relationships/slide" Target="slide7.xml"/><Relationship Id="rId6" Type="http://schemas.openxmlformats.org/officeDocument/2006/relationships/slide" Target="slide47.xml"/><Relationship Id="rId7" Type="http://schemas.openxmlformats.org/officeDocument/2006/relationships/slide" Target="slide51.xml"/><Relationship Id="rId8" Type="http://schemas.openxmlformats.org/officeDocument/2006/relationships/slide" Target="slide57.xml"/><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4" Type="http://schemas.openxmlformats.org/officeDocument/2006/relationships/image" Target="../media/image54.jpeg"/><Relationship Id="rId5" Type="http://schemas.openxmlformats.org/officeDocument/2006/relationships/image" Target="../media/image55.jpeg"/><Relationship Id="rId6" Type="http://schemas.openxmlformats.org/officeDocument/2006/relationships/image" Target="../media/image56.jpeg"/><Relationship Id="rId7" Type="http://schemas.openxmlformats.org/officeDocument/2006/relationships/image" Target="../media/image57.jpeg"/><Relationship Id="rId1" Type="http://schemas.openxmlformats.org/officeDocument/2006/relationships/slideLayout" Target="../slideLayouts/slideLayout30.xml"/><Relationship Id="rId2" Type="http://schemas.openxmlformats.org/officeDocument/2006/relationships/notesSlide" Target="../notesSlides/notesSlide4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2.xml"/><Relationship Id="rId3" Type="http://schemas.openxmlformats.org/officeDocument/2006/relationships/image" Target="../media/image5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43.xml"/><Relationship Id="rId3" Type="http://schemas.openxmlformats.org/officeDocument/2006/relationships/image" Target="../media/image59.jpeg"/></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4" Type="http://schemas.openxmlformats.org/officeDocument/2006/relationships/hyperlink" Target="http://www.youtube.com/watch?v=lgAurilSDXQ" TargetMode="External"/><Relationship Id="rId1" Type="http://schemas.openxmlformats.org/officeDocument/2006/relationships/slideLayout" Target="../slideLayouts/slideLayout33.xml"/><Relationship Id="rId2" Type="http://schemas.openxmlformats.org/officeDocument/2006/relationships/notesSlide" Target="../notesSlides/notesSlide44.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4" Type="http://schemas.openxmlformats.org/officeDocument/2006/relationships/image" Target="../media/image62.png"/><Relationship Id="rId1" Type="http://schemas.openxmlformats.org/officeDocument/2006/relationships/slideLayout" Target="../slideLayouts/slideLayout34.xml"/><Relationship Id="rId2" Type="http://schemas.openxmlformats.org/officeDocument/2006/relationships/notesSlide" Target="../notesSlides/notesSlide45.xml"/></Relationships>
</file>

<file path=ppt/slides/_rels/slide50.xml.rels><?xml version="1.0" encoding="UTF-8" standalone="yes"?>
<Relationships xmlns="http://schemas.openxmlformats.org/package/2006/relationships"><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6.png"/><Relationship Id="rId1" Type="http://schemas.openxmlformats.org/officeDocument/2006/relationships/slideLayout" Target="../slideLayouts/slideLayout35.xml"/><Relationship Id="rId2" Type="http://schemas.openxmlformats.org/officeDocument/2006/relationships/notesSlide" Target="../notesSlides/notesSlide4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47.xml"/><Relationship Id="rId3" Type="http://schemas.openxmlformats.org/officeDocument/2006/relationships/image" Target="../media/image6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48.xml"/><Relationship Id="rId3" Type="http://schemas.openxmlformats.org/officeDocument/2006/relationships/image" Target="../media/image68.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4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50.xml"/><Relationship Id="rId3" Type="http://schemas.openxmlformats.org/officeDocument/2006/relationships/hyperlink" Target="http://en.wikipedia.org/wiki/Clive_Wearing"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69.png"/><Relationship Id="rId4" Type="http://schemas.openxmlformats.org/officeDocument/2006/relationships/image" Target="../media/image70.png"/><Relationship Id="rId1" Type="http://schemas.openxmlformats.org/officeDocument/2006/relationships/slideLayout" Target="../slideLayouts/slideLayout38.xml"/><Relationship Id="rId2" Type="http://schemas.openxmlformats.org/officeDocument/2006/relationships/notesSlide" Target="../notesSlides/notesSlide5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2.xml"/><Relationship Id="rId3" Type="http://schemas.openxmlformats.org/officeDocument/2006/relationships/hyperlink" Target="http://www.youtube.com/watch?v=x6fRH5MLBIU" TargetMode="Externa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53.xml"/><Relationship Id="rId3" Type="http://schemas.openxmlformats.org/officeDocument/2006/relationships/image" Target="../media/image71.jpeg"/></Relationships>
</file>

<file path=ppt/slides/_rels/slide58.xml.rels><?xml version="1.0" encoding="UTF-8" standalone="yes"?>
<Relationships xmlns="http://schemas.openxmlformats.org/package/2006/relationships"><Relationship Id="rId3" Type="http://schemas.openxmlformats.org/officeDocument/2006/relationships/image" Target="../media/image72.jpeg"/><Relationship Id="rId4" Type="http://schemas.openxmlformats.org/officeDocument/2006/relationships/hyperlink" Target="https://www.youtube.com/watch?v=PB2OegI6wvI" TargetMode="External"/><Relationship Id="rId1" Type="http://schemas.openxmlformats.org/officeDocument/2006/relationships/slideLayout" Target="../slideLayouts/slideLayout39.xml"/><Relationship Id="rId2" Type="http://schemas.openxmlformats.org/officeDocument/2006/relationships/notesSlide" Target="../notesSlides/notesSlide5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55.xml"/><Relationship Id="rId3" Type="http://schemas.openxmlformats.org/officeDocument/2006/relationships/hyperlink" Target="https://www.youtube.com/watch?v=58AxIGmjEP4"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56.xml"/><Relationship Id="rId3" Type="http://schemas.openxmlformats.org/officeDocument/2006/relationships/hyperlink" Target="https://www.youtube.com/watch?v=bSycdIx-C48" TargetMode="Externa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bwMode="auto">
          <a:xfrm>
            <a:off x="1744663" y="280988"/>
            <a:ext cx="7094537" cy="744537"/>
          </a:xfrm>
          <a:prstGeom prst="rect">
            <a:avLst/>
          </a:prstGeom>
          <a:noFill/>
          <a:ln w="9525">
            <a:noFill/>
            <a:miter lim="800000"/>
            <a:headEnd/>
            <a:tailEnd/>
          </a:ln>
        </p:spPr>
        <p:txBody>
          <a:bodyPr lIns="118872" tIns="0" rIns="45720" bIns="0"/>
          <a:lstStyle/>
          <a:p>
            <a:pPr fontAlgn="auto">
              <a:spcBef>
                <a:spcPts val="0"/>
              </a:spcBef>
              <a:spcAft>
                <a:spcPts val="0"/>
              </a:spcAft>
              <a:buClr>
                <a:schemeClr val="accent1"/>
              </a:buClr>
              <a:buSzPct val="80000"/>
              <a:buFont typeface="Wingdings 2"/>
              <a:buNone/>
              <a:defRPr/>
            </a:pPr>
            <a:r>
              <a:rPr lang="en-US" sz="2400" b="1" cap="small" dirty="0">
                <a:solidFill>
                  <a:srgbClr val="C00000"/>
                </a:solidFill>
                <a:latin typeface="Arial" pitchFamily="34" charset="0"/>
                <a:ea typeface="+mn-ea"/>
                <a:cs typeface="Arial" pitchFamily="34" charset="0"/>
              </a:rPr>
              <a:t>Interactive Presentation Slides </a:t>
            </a:r>
          </a:p>
          <a:p>
            <a:pPr fontAlgn="auto">
              <a:spcBef>
                <a:spcPts val="0"/>
              </a:spcBef>
              <a:spcAft>
                <a:spcPts val="0"/>
              </a:spcAft>
              <a:buClr>
                <a:schemeClr val="accent1"/>
              </a:buClr>
              <a:buSzPct val="80000"/>
              <a:buFont typeface="Wingdings 2"/>
              <a:buNone/>
              <a:defRPr/>
            </a:pPr>
            <a:r>
              <a:rPr lang="en-US" sz="2400" b="1" cap="small" dirty="0">
                <a:solidFill>
                  <a:srgbClr val="C00000"/>
                </a:solidFill>
                <a:latin typeface="Arial" pitchFamily="34" charset="0"/>
                <a:ea typeface="+mn-ea"/>
                <a:cs typeface="Arial" pitchFamily="34" charset="0"/>
              </a:rPr>
              <a:t>For Introductory Psychology</a:t>
            </a:r>
          </a:p>
        </p:txBody>
      </p:sp>
      <p:sp>
        <p:nvSpPr>
          <p:cNvPr id="6" name="Title 1" descr="line drawing; side view of a person's head, with mutli-colored squiggly lines representing the brain and consciousness" title="Introduction to Memory and Encoding - intro slide"/>
          <p:cNvSpPr txBox="1">
            <a:spLocks/>
          </p:cNvSpPr>
          <p:nvPr/>
        </p:nvSpPr>
        <p:spPr>
          <a:xfrm>
            <a:off x="192504" y="2134714"/>
            <a:ext cx="3497661" cy="1428044"/>
          </a:xfrm>
          <a:prstGeom prst="rect">
            <a:avLst/>
          </a:prstGeom>
        </p:spPr>
        <p:txBody>
          <a:bodyPr tIns="0" rIns="45720" bIns="0" anchor="ctr">
            <a:scene3d>
              <a:camera prst="orthographicFront"/>
              <a:lightRig rig="threePt" dir="t">
                <a:rot lat="0" lon="0" rev="4800000"/>
              </a:lightRig>
            </a:scene3d>
            <a:sp3d prstMaterial="matte">
              <a:bevelT w="50800" h="10160"/>
            </a:sp3d>
          </a:bodyPr>
          <a:lstStyle/>
          <a:p>
            <a:pPr fontAlgn="auto">
              <a:spcAft>
                <a:spcPts val="0"/>
              </a:spcAft>
              <a:defRPr/>
            </a:pPr>
            <a:r>
              <a:rPr lang="en-US" sz="4400" dirty="0">
                <a:ln w="18415" cmpd="sng">
                  <a:solidFill>
                    <a:srgbClr val="FFFFFF"/>
                  </a:solidFill>
                  <a:prstDash val="solid"/>
                </a:ln>
                <a:solidFill>
                  <a:srgbClr val="C00000"/>
                </a:solidFill>
                <a:effectLst>
                  <a:outerShdw blurRad="50800" dist="38100" dir="5400000" algn="t" rotWithShape="0">
                    <a:prstClr val="black">
                      <a:alpha val="40000"/>
                    </a:prstClr>
                  </a:outerShdw>
                </a:effectLst>
                <a:latin typeface="Franklin Gothic Demi" pitchFamily="34" charset="0"/>
                <a:ea typeface="+mj-ea"/>
                <a:cs typeface="+mj-cs"/>
              </a:rPr>
              <a:t>Introduction to Memory and Encoding</a:t>
            </a:r>
          </a:p>
        </p:txBody>
      </p:sp>
      <p:pic>
        <p:nvPicPr>
          <p:cNvPr id="32771" name="Picture 4" descr="Worth Publishers logo" title="Worth Publishers"/>
          <p:cNvPicPr>
            <a:picLocks noChangeAspect="1"/>
          </p:cNvPicPr>
          <p:nvPr/>
        </p:nvPicPr>
        <p:blipFill>
          <a:blip r:embed="rId3" cstate="email">
            <a:extLst>
              <a:ext uri="{28A0092B-C50C-407E-A947-70E740481C1C}">
                <a14:useLocalDpi xmlns:a14="http://schemas.microsoft.com/office/drawing/2010/main" val="0"/>
              </a:ext>
            </a:extLst>
          </a:blip>
          <a:srcRect t="17445" b="17366"/>
          <a:stretch>
            <a:fillRect/>
          </a:stretch>
        </p:blipFill>
        <p:spPr bwMode="auto">
          <a:xfrm>
            <a:off x="206375" y="228600"/>
            <a:ext cx="14112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p:cNvSpPr>
            <a:spLocks noChangeArrowheads="1"/>
          </p:cNvSpPr>
          <p:nvPr/>
        </p:nvSpPr>
        <p:spPr bwMode="auto">
          <a:xfrm>
            <a:off x="360997" y="4213194"/>
            <a:ext cx="7453313" cy="60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ts val="1200"/>
              </a:spcBef>
            </a:pPr>
            <a:r>
              <a:rPr lang="en-US" dirty="0">
                <a:hlinkClick r:id="rId4" action="ppaction://hlinksldjump"/>
              </a:rPr>
              <a:t>What is Memory?</a:t>
            </a:r>
            <a:endParaRPr lang="en-US" dirty="0"/>
          </a:p>
          <a:p>
            <a:pPr>
              <a:spcBef>
                <a:spcPts val="1200"/>
              </a:spcBef>
            </a:pPr>
            <a:r>
              <a:rPr lang="en-US" dirty="0">
                <a:hlinkClick r:id="rId5" action="ppaction://hlinksldjump"/>
              </a:rPr>
              <a:t>Memory Processes</a:t>
            </a:r>
            <a:endParaRPr lang="en-US" dirty="0"/>
          </a:p>
          <a:p>
            <a:pPr>
              <a:spcBef>
                <a:spcPts val="1200"/>
              </a:spcBef>
            </a:pPr>
            <a:r>
              <a:rPr lang="en-US" dirty="0">
                <a:hlinkClick r:id="rId6" action="ppaction://hlinksldjump"/>
              </a:rPr>
              <a:t>The Three-Stage Model of Memory</a:t>
            </a:r>
            <a:endParaRPr lang="en-US" dirty="0">
              <a:hlinkClick r:id="rId7" action="ppaction://hlinksldjump"/>
            </a:endParaRPr>
          </a:p>
          <a:p>
            <a:pPr>
              <a:spcBef>
                <a:spcPts val="1200"/>
              </a:spcBef>
            </a:pPr>
            <a:r>
              <a:rPr lang="en-US" dirty="0">
                <a:hlinkClick r:id="rId8" action="ppaction://hlinksldjump"/>
              </a:rPr>
              <a:t>The Retention Curve</a:t>
            </a:r>
            <a:endParaRPr lang="en-US" dirty="0"/>
          </a:p>
          <a:p>
            <a:pPr>
              <a:spcBef>
                <a:spcPts val="1200"/>
              </a:spcBef>
            </a:pPr>
            <a:r>
              <a:rPr lang="en-US" dirty="0">
                <a:hlinkClick r:id="rId9" action="ppaction://hlinksldjump"/>
              </a:rPr>
              <a:t>Deep Processing</a:t>
            </a:r>
            <a:endParaRPr lang="en-US" dirty="0"/>
          </a:p>
          <a:p>
            <a:pPr>
              <a:spcBef>
                <a:spcPts val="1200"/>
              </a:spcBef>
            </a:pPr>
            <a:endParaRPr lang="en-US" dirty="0"/>
          </a:p>
          <a:p>
            <a:pPr>
              <a:spcBef>
                <a:spcPts val="1200"/>
              </a:spcBef>
            </a:pPr>
            <a:endParaRPr lang="en-US" dirty="0"/>
          </a:p>
          <a:p>
            <a:pPr>
              <a:spcBef>
                <a:spcPts val="1200"/>
              </a:spcBef>
            </a:pPr>
            <a:endParaRPr lang="en-US" dirty="0"/>
          </a:p>
          <a:p>
            <a:pPr>
              <a:spcBef>
                <a:spcPts val="1200"/>
              </a:spcBef>
            </a:pPr>
            <a:endParaRPr lang="en-US" sz="2400" dirty="0"/>
          </a:p>
          <a:p>
            <a:pPr>
              <a:spcBef>
                <a:spcPts val="1200"/>
              </a:spcBef>
            </a:pPr>
            <a:endParaRPr lang="en-US" sz="2400" dirty="0"/>
          </a:p>
          <a:p>
            <a:pPr>
              <a:spcBef>
                <a:spcPts val="1200"/>
              </a:spcBef>
            </a:pPr>
            <a:endParaRPr lang="en-US" sz="2400" dirty="0"/>
          </a:p>
          <a:p>
            <a:pPr>
              <a:spcBef>
                <a:spcPts val="1200"/>
              </a:spcBef>
            </a:pPr>
            <a:endParaRPr lang="en-US" sz="2400" dirty="0"/>
          </a:p>
          <a:p>
            <a:pPr>
              <a:spcBef>
                <a:spcPts val="1200"/>
              </a:spcBef>
            </a:pPr>
            <a:endParaRPr lang="en-US" sz="2400" dirty="0"/>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2000"/>
                                        <p:tgtEl>
                                          <p:spTgt spid="4">
                                            <p:txEl>
                                              <p:pRg st="1" end="1"/>
                                            </p:txEl>
                                          </p:spTgt>
                                        </p:tgtEl>
                                      </p:cBhvr>
                                    </p:animEffect>
                                  </p:childTnLst>
                                </p:cTn>
                              </p:par>
                              <p:par>
                                <p:cTn id="11" presetID="39" presetClass="entr" presetSubtype="0" ac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289151" y="808507"/>
            <a:ext cx="8374331" cy="2762250"/>
          </a:xfrm>
        </p:spPr>
        <p:txBody>
          <a:bodyPr/>
          <a:lstStyle/>
          <a:p>
            <a:pPr marL="736600" lvl="1" indent="-292100" eaLnBrk="1" hangingPunct="1">
              <a:spcBef>
                <a:spcPct val="0"/>
              </a:spcBef>
              <a:buClr>
                <a:srgbClr val="C00000"/>
              </a:buClr>
              <a:buSzPct val="100000"/>
              <a:buFont typeface="Wingdings" charset="0"/>
              <a:buChar char="§"/>
            </a:pPr>
            <a:r>
              <a:rPr lang="en-US" sz="2400" dirty="0">
                <a:latin typeface="Arial" charset="0"/>
              </a:rPr>
              <a:t>Use distributed (spaced) practice</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cs typeface="Arial" charset="0"/>
              </a:rPr>
              <a:t>Cramming works short-term, but long-term recall/recognition is weak…and cramming can give interference to earlier learning</a:t>
            </a:r>
            <a:endParaRPr lang="en-US" sz="2000" dirty="0">
              <a:latin typeface="Arial" charset="0"/>
              <a:cs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Make the material meaningful</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Unrelated lists are harder to remember:  “attach” a concept to a visual image</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smtClean="0">
                <a:latin typeface="Arial" charset="0"/>
              </a:rPr>
              <a:t>Use active </a:t>
            </a:r>
            <a:r>
              <a:rPr lang="en-US" sz="2400" dirty="0">
                <a:latin typeface="Arial" charset="0"/>
              </a:rPr>
              <a:t>retrieval cues</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E.g., recall where on page a specific concept is located</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Use mnemonic devices</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Grouping, chunking, hierarchies</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Minimize interference</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E.g., don’t study PSY1101 and PSY1102 in sequence</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Sleep more</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Lots of sleep helps memories consolidate overnight</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Test </a:t>
            </a:r>
            <a:r>
              <a:rPr lang="en-US" sz="2400" dirty="0" smtClean="0">
                <a:latin typeface="Arial" charset="0"/>
              </a:rPr>
              <a:t>yourself</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use “test questions” in textbook</a:t>
            </a:r>
            <a:endParaRPr lang="en-US" sz="2000" dirty="0">
              <a:latin typeface="Arial" charset="0"/>
            </a:endParaRPr>
          </a:p>
        </p:txBody>
      </p:sp>
      <p:sp>
        <p:nvSpPr>
          <p:cNvPr id="5" name="Rectangle 4"/>
          <p:cNvSpPr/>
          <p:nvPr/>
        </p:nvSpPr>
        <p:spPr>
          <a:xfrm>
            <a:off x="200025" y="119063"/>
            <a:ext cx="9299575" cy="584200"/>
          </a:xfrm>
          <a:prstGeom prst="rect">
            <a:avLst/>
          </a:prstGeom>
        </p:spPr>
        <p:txBody>
          <a:bodyPr>
            <a:spAutoFit/>
          </a:bodyPr>
          <a:lstStyle/>
          <a:p>
            <a:pPr fontAlgn="auto">
              <a:spcBef>
                <a:spcPts val="0"/>
              </a:spcBef>
              <a:spcAft>
                <a:spcPts val="0"/>
              </a:spcAft>
              <a:buClr>
                <a:srgbClr val="2DA2BF"/>
              </a:buClr>
              <a:buSzPct val="80000"/>
              <a:defRPr/>
            </a:pPr>
            <a:r>
              <a:rPr lang="en-US" sz="3200" dirty="0" smtClean="0">
                <a:solidFill>
                  <a:srgbClr val="000000"/>
                </a:solidFill>
                <a:latin typeface="+mj-lt"/>
                <a:ea typeface="+mn-ea"/>
                <a:cs typeface="+mn-cs"/>
              </a:rPr>
              <a:t>Practical suggestions to </a:t>
            </a:r>
            <a:r>
              <a:rPr lang="en-US" sz="3200" dirty="0">
                <a:solidFill>
                  <a:srgbClr val="000000"/>
                </a:solidFill>
                <a:latin typeface="+mj-lt"/>
                <a:ea typeface="+mn-ea"/>
                <a:cs typeface="+mn-cs"/>
              </a:rPr>
              <a:t>improve </a:t>
            </a:r>
            <a:r>
              <a:rPr lang="en-US" sz="3200" dirty="0" smtClean="0">
                <a:solidFill>
                  <a:srgbClr val="000000"/>
                </a:solidFill>
                <a:latin typeface="+mj-lt"/>
                <a:ea typeface="+mn-ea"/>
                <a:cs typeface="+mn-cs"/>
              </a:rPr>
              <a:t>memory</a:t>
            </a:r>
            <a:endParaRPr lang="en-US" sz="3200" dirty="0">
              <a:solidFill>
                <a:srgbClr val="000000"/>
              </a:solidFill>
              <a:latin typeface="+mj-lt"/>
              <a:ea typeface="+mn-ea"/>
              <a:cs typeface="+mn-cs"/>
            </a:endParaRPr>
          </a:p>
        </p:txBody>
      </p:sp>
    </p:spTree>
    <p:extLst>
      <p:ext uri="{BB962C8B-B14F-4D97-AF65-F5344CB8AC3E}">
        <p14:creationId xmlns:p14="http://schemas.microsoft.com/office/powerpoint/2010/main" val="1665508852"/>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fade">
                                      <p:cBhvr>
                                        <p:cTn id="10" dur="2000"/>
                                        <p:tgtEl>
                                          <p:spTgt spid="12">
                                            <p:txEl>
                                              <p:pRg st="1" end="1"/>
                                            </p:txEl>
                                          </p:spTgt>
                                        </p:tgtEl>
                                      </p:cBhvr>
                                    </p:animEffect>
                                  </p:childTnLst>
                                </p:cTn>
                              </p:par>
                            </p:childTnLst>
                          </p:cTn>
                        </p:par>
                      </p:childTnLst>
                    </p:cTn>
                  </p:par>
                  <p:par>
                    <p:cTn id="11" fill="hold">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2000"/>
                                        <p:tgtEl>
                                          <p:spTgt spid="12">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fade">
                                      <p:cBhvr>
                                        <p:cTn id="18" dur="2000"/>
                                        <p:tgtEl>
                                          <p:spTgt spid="12">
                                            <p:txEl>
                                              <p:pRg st="3" end="3"/>
                                            </p:txEl>
                                          </p:spTgt>
                                        </p:tgtEl>
                                      </p:cBhvr>
                                    </p:animEffect>
                                  </p:childTnLst>
                                </p:cTn>
                              </p:par>
                            </p:childTnLst>
                          </p:cTn>
                        </p:par>
                      </p:childTnLst>
                    </p:cTn>
                  </p:par>
                  <p:par>
                    <p:cTn id="19" fill="hold">
                      <p:stCondLst>
                        <p:cond delay="indefinite"/>
                      </p:stCondLst>
                      <p:childTnLst>
                        <p:par>
                          <p:cTn id="20" fill="hold" nodeType="after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2000"/>
                                        <p:tgtEl>
                                          <p:spTgt spid="12">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fade">
                                      <p:cBhvr>
                                        <p:cTn id="26" dur="2000"/>
                                        <p:tgtEl>
                                          <p:spTgt spid="12">
                                            <p:txEl>
                                              <p:pRg st="5" end="5"/>
                                            </p:txEl>
                                          </p:spTgt>
                                        </p:tgtEl>
                                      </p:cBhvr>
                                    </p:animEffect>
                                  </p:childTnLst>
                                </p:cTn>
                              </p:par>
                            </p:childTnLst>
                          </p:cTn>
                        </p:par>
                      </p:childTnLst>
                    </p:cTn>
                  </p:par>
                  <p:par>
                    <p:cTn id="27" fill="hold">
                      <p:stCondLst>
                        <p:cond delay="indefinite"/>
                      </p:stCondLst>
                      <p:childTnLst>
                        <p:par>
                          <p:cTn id="28" fill="hold" nodeType="after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animEffect transition="in" filter="fade">
                                      <p:cBhvr>
                                        <p:cTn id="31" dur="2000"/>
                                        <p:tgtEl>
                                          <p:spTgt spid="12">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xEl>
                                              <p:pRg st="7" end="7"/>
                                            </p:txEl>
                                          </p:spTgt>
                                        </p:tgtEl>
                                        <p:attrNameLst>
                                          <p:attrName>style.visibility</p:attrName>
                                        </p:attrNameLst>
                                      </p:cBhvr>
                                      <p:to>
                                        <p:strVal val="visible"/>
                                      </p:to>
                                    </p:set>
                                    <p:animEffect transition="in" filter="fade">
                                      <p:cBhvr>
                                        <p:cTn id="34" dur="2000"/>
                                        <p:tgtEl>
                                          <p:spTgt spid="12">
                                            <p:txEl>
                                              <p:pRg st="7" end="7"/>
                                            </p:txEl>
                                          </p:spTgt>
                                        </p:tgtEl>
                                      </p:cBhvr>
                                    </p:animEffect>
                                  </p:childTnLst>
                                </p:cTn>
                              </p:par>
                            </p:childTnLst>
                          </p:cTn>
                        </p:par>
                      </p:childTnLst>
                    </p:cTn>
                  </p:par>
                  <p:par>
                    <p:cTn id="35" fill="hold">
                      <p:stCondLst>
                        <p:cond delay="indefinite"/>
                      </p:stCondLst>
                      <p:childTnLst>
                        <p:par>
                          <p:cTn id="36" fill="hold" nodeType="after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animEffect transition="in" filter="fade">
                                      <p:cBhvr>
                                        <p:cTn id="39" dur="2000"/>
                                        <p:tgtEl>
                                          <p:spTgt spid="12">
                                            <p:txEl>
                                              <p:pRg st="8" end="8"/>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2">
                                            <p:txEl>
                                              <p:pRg st="9" end="9"/>
                                            </p:txEl>
                                          </p:spTgt>
                                        </p:tgtEl>
                                        <p:attrNameLst>
                                          <p:attrName>style.visibility</p:attrName>
                                        </p:attrNameLst>
                                      </p:cBhvr>
                                      <p:to>
                                        <p:strVal val="visible"/>
                                      </p:to>
                                    </p:set>
                                    <p:animEffect transition="in" filter="fade">
                                      <p:cBhvr>
                                        <p:cTn id="42" dur="2000"/>
                                        <p:tgtEl>
                                          <p:spTgt spid="12">
                                            <p:txEl>
                                              <p:pRg st="9" end="9"/>
                                            </p:txEl>
                                          </p:spTgt>
                                        </p:tgtEl>
                                      </p:cBhvr>
                                    </p:animEffect>
                                  </p:childTnLst>
                                </p:cTn>
                              </p:par>
                            </p:childTnLst>
                          </p:cTn>
                        </p:par>
                      </p:childTnLst>
                    </p:cTn>
                  </p:par>
                  <p:par>
                    <p:cTn id="43" fill="hold">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10" end="10"/>
                                            </p:txEl>
                                          </p:spTgt>
                                        </p:tgtEl>
                                        <p:attrNameLst>
                                          <p:attrName>style.visibility</p:attrName>
                                        </p:attrNameLst>
                                      </p:cBhvr>
                                      <p:to>
                                        <p:strVal val="visible"/>
                                      </p:to>
                                    </p:set>
                                    <p:animEffect transition="in" filter="fade">
                                      <p:cBhvr>
                                        <p:cTn id="47" dur="2000"/>
                                        <p:tgtEl>
                                          <p:spTgt spid="12">
                                            <p:txEl>
                                              <p:pRg st="10" end="1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2">
                                            <p:txEl>
                                              <p:pRg st="11" end="11"/>
                                            </p:txEl>
                                          </p:spTgt>
                                        </p:tgtEl>
                                        <p:attrNameLst>
                                          <p:attrName>style.visibility</p:attrName>
                                        </p:attrNameLst>
                                      </p:cBhvr>
                                      <p:to>
                                        <p:strVal val="visible"/>
                                      </p:to>
                                    </p:set>
                                    <p:animEffect transition="in" filter="fade">
                                      <p:cBhvr>
                                        <p:cTn id="50" dur="2000"/>
                                        <p:tgtEl>
                                          <p:spTgt spid="12">
                                            <p:txEl>
                                              <p:pRg st="11" end="11"/>
                                            </p:txEl>
                                          </p:spTgt>
                                        </p:tgtEl>
                                      </p:cBhvr>
                                    </p:animEffect>
                                  </p:childTnLst>
                                </p:cTn>
                              </p:par>
                            </p:childTnLst>
                          </p:cTn>
                        </p:par>
                      </p:childTnLst>
                    </p:cTn>
                  </p:par>
                  <p:par>
                    <p:cTn id="51" fill="hold">
                      <p:stCondLst>
                        <p:cond delay="indefinite"/>
                      </p:stCondLst>
                      <p:childTnLst>
                        <p:par>
                          <p:cTn id="52" fill="hold" nodeType="after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xEl>
                                              <p:pRg st="12" end="12"/>
                                            </p:txEl>
                                          </p:spTgt>
                                        </p:tgtEl>
                                        <p:attrNameLst>
                                          <p:attrName>style.visibility</p:attrName>
                                        </p:attrNameLst>
                                      </p:cBhvr>
                                      <p:to>
                                        <p:strVal val="visible"/>
                                      </p:to>
                                    </p:set>
                                    <p:animEffect transition="in" filter="fade">
                                      <p:cBhvr>
                                        <p:cTn id="55" dur="2000"/>
                                        <p:tgtEl>
                                          <p:spTgt spid="12">
                                            <p:txEl>
                                              <p:pRg st="12" end="12"/>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2">
                                            <p:txEl>
                                              <p:pRg st="13" end="13"/>
                                            </p:txEl>
                                          </p:spTgt>
                                        </p:tgtEl>
                                        <p:attrNameLst>
                                          <p:attrName>style.visibility</p:attrName>
                                        </p:attrNameLst>
                                      </p:cBhvr>
                                      <p:to>
                                        <p:strVal val="visible"/>
                                      </p:to>
                                    </p:set>
                                    <p:animEffect transition="in" filter="fade">
                                      <p:cBhvr>
                                        <p:cTn id="58" dur="2000"/>
                                        <p:tgtEl>
                                          <p:spTgt spid="1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bldLvl="2"/>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6210" y="952579"/>
            <a:ext cx="6679046" cy="5078314"/>
          </a:xfrm>
          <a:prstGeom prst="rect">
            <a:avLst/>
          </a:prstGeom>
          <a:noFill/>
        </p:spPr>
        <p:txBody>
          <a:bodyPr wrap="square" rtlCol="0">
            <a:spAutoFit/>
          </a:bodyPr>
          <a:lstStyle/>
          <a:p>
            <a:r>
              <a:rPr lang="en-CA" dirty="0" smtClean="0"/>
              <a:t>How much information comes in to our senses….</a:t>
            </a:r>
          </a:p>
          <a:p>
            <a:endParaRPr lang="en-CA" dirty="0"/>
          </a:p>
          <a:p>
            <a:r>
              <a:rPr lang="en-CA" dirty="0" smtClean="0"/>
              <a:t>During waking hours, </a:t>
            </a:r>
          </a:p>
          <a:p>
            <a:r>
              <a:rPr lang="en-CA" dirty="0" smtClean="0"/>
              <a:t>we “see” a different image about 4 times/second</a:t>
            </a:r>
          </a:p>
          <a:p>
            <a:r>
              <a:rPr lang="en-CA" dirty="0" smtClean="0"/>
              <a:t>Each “image” fires about 1 million neurons in the retina alone</a:t>
            </a:r>
          </a:p>
          <a:p>
            <a:endParaRPr lang="en-CA" dirty="0"/>
          </a:p>
          <a:p>
            <a:pPr marL="285750" indent="-285750">
              <a:buFont typeface="Arial" panose="020B0604020202020204" pitchFamily="34" charset="0"/>
              <a:buChar char="•"/>
            </a:pPr>
            <a:r>
              <a:rPr lang="en-CA" dirty="0" smtClean="0"/>
              <a:t>4 million bits/second</a:t>
            </a:r>
          </a:p>
          <a:p>
            <a:pPr marL="285750" indent="-285750">
              <a:buFont typeface="Arial" panose="020B0604020202020204" pitchFamily="34" charset="0"/>
              <a:buChar char="•"/>
            </a:pPr>
            <a:endParaRPr lang="en-CA" dirty="0"/>
          </a:p>
          <a:p>
            <a:pPr marL="285750" indent="-285750">
              <a:buFont typeface="Arial" panose="020B0604020202020204" pitchFamily="34" charset="0"/>
              <a:buChar char="•"/>
            </a:pPr>
            <a:r>
              <a:rPr lang="en-CA" dirty="0" smtClean="0"/>
              <a:t>14 billion bits/hour</a:t>
            </a:r>
          </a:p>
          <a:p>
            <a:pPr marL="285750" indent="-285750">
              <a:buFont typeface="Arial" panose="020B0604020202020204" pitchFamily="34" charset="0"/>
              <a:buChar char="•"/>
            </a:pPr>
            <a:endParaRPr lang="en-CA" dirty="0"/>
          </a:p>
          <a:p>
            <a:pPr marL="285750" indent="-285750">
              <a:buFont typeface="Arial" panose="020B0604020202020204" pitchFamily="34" charset="0"/>
              <a:buChar char="•"/>
            </a:pPr>
            <a:r>
              <a:rPr lang="en-CA" dirty="0" smtClean="0"/>
              <a:t>330 billion bits /day…</a:t>
            </a:r>
          </a:p>
          <a:p>
            <a:endParaRPr lang="en-CA" dirty="0"/>
          </a:p>
          <a:p>
            <a:r>
              <a:rPr lang="en-CA" dirty="0" smtClean="0"/>
              <a:t>and that’s </a:t>
            </a:r>
            <a:r>
              <a:rPr lang="en-CA" dirty="0" smtClean="0">
                <a:solidFill>
                  <a:srgbClr val="FF0000"/>
                </a:solidFill>
              </a:rPr>
              <a:t>just</a:t>
            </a:r>
            <a:r>
              <a:rPr lang="en-CA" dirty="0" smtClean="0"/>
              <a:t> the retinal image.</a:t>
            </a:r>
          </a:p>
          <a:p>
            <a:endParaRPr lang="en-CA" dirty="0"/>
          </a:p>
          <a:p>
            <a:r>
              <a:rPr lang="en-CA" dirty="0" smtClean="0"/>
              <a:t>We don’t remember much of it, and we don’t remember much of all the sensory information we get from our other senses…or much of the neural processing that goes on after the initial sensation.</a:t>
            </a:r>
            <a:endParaRPr lang="en-CA" dirty="0"/>
          </a:p>
        </p:txBody>
      </p:sp>
    </p:spTree>
    <p:extLst>
      <p:ext uri="{BB962C8B-B14F-4D97-AF65-F5344CB8AC3E}">
        <p14:creationId xmlns:p14="http://schemas.microsoft.com/office/powerpoint/2010/main" val="1722888387"/>
      </p:ext>
    </p:extLst>
  </p:cSld>
  <p:clrMapOvr>
    <a:masterClrMapping/>
  </p:clrMapOvr>
  <p:transition xmlns:p14="http://schemas.microsoft.com/office/powerpoint/2010/mai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8515" y="926926"/>
            <a:ext cx="7553195" cy="3416320"/>
          </a:xfrm>
          <a:prstGeom prst="rect">
            <a:avLst/>
          </a:prstGeom>
          <a:noFill/>
        </p:spPr>
        <p:txBody>
          <a:bodyPr wrap="square" rtlCol="0">
            <a:spAutoFit/>
          </a:bodyPr>
          <a:lstStyle/>
          <a:p>
            <a:r>
              <a:rPr lang="fr-CA" sz="2400" dirty="0" smtClean="0"/>
              <a:t>How do we decide what to keep?</a:t>
            </a:r>
          </a:p>
          <a:p>
            <a:endParaRPr lang="fr-CA" sz="2400" dirty="0"/>
          </a:p>
          <a:p>
            <a:r>
              <a:rPr lang="fr-CA" sz="2400" dirty="0" smtClean="0"/>
              <a:t>How do we keep it from getting lost amongst all the billions of things still coming at us?</a:t>
            </a:r>
          </a:p>
          <a:p>
            <a:endParaRPr lang="fr-CA" sz="2400" dirty="0"/>
          </a:p>
          <a:p>
            <a:r>
              <a:rPr lang="fr-CA" sz="2400" dirty="0" smtClean="0"/>
              <a:t>How do we decide what to ignore?  Do we ­actually decide?</a:t>
            </a:r>
          </a:p>
          <a:p>
            <a:endParaRPr lang="fr-CA" sz="2400" dirty="0"/>
          </a:p>
          <a:p>
            <a:r>
              <a:rPr lang="fr-CA" sz="2400" dirty="0" smtClean="0"/>
              <a:t>How do we get things back out?</a:t>
            </a:r>
            <a:endParaRPr lang="en-CA" sz="2400" dirty="0"/>
          </a:p>
        </p:txBody>
      </p:sp>
    </p:spTree>
    <p:extLst>
      <p:ext uri="{BB962C8B-B14F-4D97-AF65-F5344CB8AC3E}">
        <p14:creationId xmlns:p14="http://schemas.microsoft.com/office/powerpoint/2010/main" val="1037811304"/>
      </p:ext>
    </p:extLst>
  </p:cSld>
  <p:clrMapOvr>
    <a:masterClrMapping/>
  </p:clrMapOvr>
  <p:transition xmlns:p14="http://schemas.microsoft.com/office/powerpoint/2010/mai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3405188" y="0"/>
            <a:ext cx="5738812"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Rectangle 18"/>
          <p:cNvSpPr/>
          <p:nvPr/>
        </p:nvSpPr>
        <p:spPr>
          <a:xfrm>
            <a:off x="339634" y="2153652"/>
            <a:ext cx="3101397" cy="1455821"/>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marL="228600" indent="-228600" defTabSz="755650" fontAlgn="auto">
              <a:lnSpc>
                <a:spcPct val="90000"/>
              </a:lnSpc>
              <a:spcBef>
                <a:spcPts val="0"/>
              </a:spcBef>
              <a:spcAft>
                <a:spcPct val="35000"/>
              </a:spcAft>
              <a:buClr>
                <a:srgbClr val="C00000"/>
              </a:buClr>
              <a:buFont typeface="Wingdings" pitchFamily="2" charset="2"/>
              <a:buChar char="§"/>
              <a:defRPr/>
            </a:pPr>
            <a:r>
              <a:rPr lang="en-US" sz="2400" dirty="0"/>
              <a:t>Learning that has </a:t>
            </a:r>
            <a:r>
              <a:rPr lang="en-US" sz="2400" dirty="0">
                <a:solidFill>
                  <a:srgbClr val="FF0000"/>
                </a:solidFill>
              </a:rPr>
              <a:t>persisted</a:t>
            </a:r>
            <a:r>
              <a:rPr lang="en-US" sz="2400" dirty="0"/>
              <a:t> over time</a:t>
            </a:r>
          </a:p>
          <a:p>
            <a:pPr marL="228600" indent="-228600" defTabSz="755650" fontAlgn="auto">
              <a:lnSpc>
                <a:spcPct val="90000"/>
              </a:lnSpc>
              <a:spcBef>
                <a:spcPts val="0"/>
              </a:spcBef>
              <a:spcAft>
                <a:spcPct val="35000"/>
              </a:spcAft>
              <a:buClr>
                <a:srgbClr val="C00000"/>
              </a:buClr>
              <a:buFont typeface="Wingdings" pitchFamily="2" charset="2"/>
              <a:buChar char="§"/>
              <a:defRPr/>
            </a:pPr>
            <a:r>
              <a:rPr lang="en-US" sz="2400" dirty="0"/>
              <a:t>Information that has been </a:t>
            </a:r>
            <a:r>
              <a:rPr lang="en-US" sz="2400" dirty="0">
                <a:solidFill>
                  <a:srgbClr val="FF0000"/>
                </a:solidFill>
              </a:rPr>
              <a:t>stored</a:t>
            </a:r>
            <a:r>
              <a:rPr lang="en-US" sz="2400" dirty="0"/>
              <a:t> over time</a:t>
            </a:r>
          </a:p>
          <a:p>
            <a:pPr marL="228600" indent="-228600" defTabSz="755650" fontAlgn="auto">
              <a:lnSpc>
                <a:spcPct val="90000"/>
              </a:lnSpc>
              <a:spcBef>
                <a:spcPts val="0"/>
              </a:spcBef>
              <a:spcAft>
                <a:spcPct val="35000"/>
              </a:spcAft>
              <a:buClr>
                <a:srgbClr val="C00000"/>
              </a:buClr>
              <a:buFont typeface="Wingdings" pitchFamily="2" charset="2"/>
              <a:buChar char="§"/>
              <a:defRPr/>
            </a:pPr>
            <a:r>
              <a:rPr lang="en-US" sz="2400" dirty="0"/>
              <a:t>Information that can be </a:t>
            </a:r>
            <a:r>
              <a:rPr lang="en-US" sz="2400" dirty="0">
                <a:solidFill>
                  <a:srgbClr val="FF0000"/>
                </a:solidFill>
              </a:rPr>
              <a:t>retrieved</a:t>
            </a:r>
            <a:r>
              <a:rPr lang="en-US" sz="2400" dirty="0"/>
              <a:t> over time</a:t>
            </a:r>
            <a:endParaRPr lang="en-US" sz="1700" dirty="0"/>
          </a:p>
        </p:txBody>
      </p:sp>
      <p:sp>
        <p:nvSpPr>
          <p:cNvPr id="17" name="Rectangle 16"/>
          <p:cNvSpPr/>
          <p:nvPr/>
        </p:nvSpPr>
        <p:spPr>
          <a:xfrm>
            <a:off x="4538665" y="3011162"/>
            <a:ext cx="4042770"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
        <p:nvSpPr>
          <p:cNvPr id="15" name="Rectangle 14"/>
          <p:cNvSpPr/>
          <p:nvPr/>
        </p:nvSpPr>
        <p:spPr>
          <a:xfrm>
            <a:off x="4538665" y="4020181"/>
            <a:ext cx="4042770"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
        <p:nvSpPr>
          <p:cNvPr id="20" name="Content Placeholder 1"/>
          <p:cNvSpPr txBox="1">
            <a:spLocks/>
          </p:cNvSpPr>
          <p:nvPr/>
        </p:nvSpPr>
        <p:spPr>
          <a:xfrm>
            <a:off x="0" y="420688"/>
            <a:ext cx="3451225" cy="457200"/>
          </a:xfrm>
          <a:prstGeom prst="rect">
            <a:avLst/>
          </a:prstGeom>
        </p:spPr>
        <p:txBody>
          <a:bodyPr/>
          <a:lstStyle/>
          <a:p>
            <a:pPr marL="438912" indent="-320040" fontAlgn="auto">
              <a:spcBef>
                <a:spcPts val="0"/>
              </a:spcBef>
              <a:spcAft>
                <a:spcPts val="0"/>
              </a:spcAft>
              <a:buClr>
                <a:schemeClr val="accent1"/>
              </a:buClr>
              <a:buSzPct val="80000"/>
              <a:buFont typeface="Wingdings 2"/>
              <a:buNone/>
              <a:defRPr/>
            </a:pPr>
            <a:r>
              <a:rPr lang="en-US" sz="2800" b="1" dirty="0" smtClean="0">
                <a:latin typeface="+mj-lt"/>
                <a:ea typeface="+mn-ea"/>
                <a:cs typeface="+mn-cs"/>
              </a:rPr>
              <a:t>Key attributes of memory</a:t>
            </a:r>
            <a:endParaRPr lang="en-US" sz="2800" b="1" dirty="0">
              <a:latin typeface="+mj-lt"/>
              <a:ea typeface="+mn-ea"/>
              <a:cs typeface="+mn-cs"/>
            </a:endParaRPr>
          </a:p>
        </p:txBody>
      </p:sp>
      <p:pic>
        <p:nvPicPr>
          <p:cNvPr id="69634" name="Picture 2" descr="In a cartoon drawing, a man with his head opened at the top to expose a library filing card system, is flipping through the cards to locate and retrieve a memory." title="What is Memory?"/>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605213" y="877888"/>
            <a:ext cx="5356225" cy="53308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5" name="Straight Connector 24"/>
          <p:cNvCxnSpPr>
            <a:cxnSpLocks noChangeShapeType="1"/>
          </p:cNvCxnSpPr>
          <p:nvPr/>
        </p:nvCxnSpPr>
        <p:spPr bwMode="auto">
          <a:xfrm rot="16200000" flipH="1">
            <a:off x="15082" y="3421856"/>
            <a:ext cx="6858000" cy="14287"/>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txBox="1">
            <a:spLocks/>
          </p:cNvSpPr>
          <p:nvPr/>
        </p:nvSpPr>
        <p:spPr>
          <a:xfrm>
            <a:off x="0" y="0"/>
            <a:ext cx="8229600" cy="642938"/>
          </a:xfrm>
          <a:prstGeom prst="rect">
            <a:avLst/>
          </a:prstGeom>
        </p:spPr>
        <p:txBody>
          <a:bodyPr>
            <a:normAutofit/>
          </a:bodyPr>
          <a:lstStyle/>
          <a:p>
            <a:pPr marL="438912" indent="-320040" fontAlgn="auto">
              <a:spcBef>
                <a:spcPts val="0"/>
              </a:spcBef>
              <a:spcAft>
                <a:spcPts val="0"/>
              </a:spcAft>
              <a:buClr>
                <a:schemeClr val="accent1"/>
              </a:buClr>
              <a:buSzPct val="80000"/>
              <a:buFont typeface="Wingdings 2"/>
              <a:buNone/>
              <a:defRPr/>
            </a:pPr>
            <a:r>
              <a:rPr lang="en-US" sz="3200" dirty="0">
                <a:latin typeface="+mj-lt"/>
                <a:ea typeface="+mn-ea"/>
                <a:cs typeface="+mn-cs"/>
              </a:rPr>
              <a:t>What is Memory?</a:t>
            </a:r>
            <a:endParaRPr lang="en-US" sz="3200" b="1" dirty="0">
              <a:latin typeface="+mj-lt"/>
              <a:ea typeface="+mn-ea"/>
              <a:cs typeface="+mn-cs"/>
            </a:endParaRPr>
          </a:p>
        </p:txBody>
      </p:sp>
      <p:pic>
        <p:nvPicPr>
          <p:cNvPr id="68611" name="Picture 3" descr="Laptop computer" title="Computer"/>
          <p:cNvPicPr>
            <a:picLocks noChangeAspect="1" noChangeArrowheads="1"/>
          </p:cNvPicPr>
          <p:nvPr/>
        </p:nvPicPr>
        <p:blipFill>
          <a:blip r:embed="rId3" cstate="email">
            <a:extLst>
              <a:ext uri="{28A0092B-C50C-407E-A947-70E740481C1C}">
                <a14:useLocalDpi xmlns:a14="http://schemas.microsoft.com/office/drawing/2010/main" val="0"/>
              </a:ext>
            </a:extLst>
          </a:blip>
          <a:srcRect l="7509" r="11339"/>
          <a:stretch>
            <a:fillRect/>
          </a:stretch>
        </p:blipFill>
        <p:spPr bwMode="auto">
          <a:xfrm>
            <a:off x="5473700" y="1160463"/>
            <a:ext cx="367030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2" name="Picture 4" descr="Pen and writing journal" title="Journal"/>
          <p:cNvPicPr>
            <a:picLocks noChangeAspect="1" noChangeArrowheads="1"/>
          </p:cNvPicPr>
          <p:nvPr/>
        </p:nvPicPr>
        <p:blipFill>
          <a:blip r:embed="rId4" cstate="email">
            <a:extLst>
              <a:ext uri="{28A0092B-C50C-407E-A947-70E740481C1C}">
                <a14:useLocalDpi xmlns:a14="http://schemas.microsoft.com/office/drawing/2010/main" val="0"/>
              </a:ext>
            </a:extLst>
          </a:blip>
          <a:srcRect t="7454" b="13589"/>
          <a:stretch>
            <a:fillRect/>
          </a:stretch>
        </p:blipFill>
        <p:spPr bwMode="auto">
          <a:xfrm>
            <a:off x="3641725" y="4519613"/>
            <a:ext cx="4143375"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0" name="Picture 2" descr="Digital video camera" title="Digital video camera"/>
          <p:cNvPicPr>
            <a:picLocks noChangeAspect="1" noChangeArrowheads="1"/>
          </p:cNvPicPr>
          <p:nvPr/>
        </p:nvPicPr>
        <p:blipFill>
          <a:blip r:embed="rId5" cstate="email">
            <a:extLst>
              <a:ext uri="{28A0092B-C50C-407E-A947-70E740481C1C}">
                <a14:useLocalDpi xmlns:a14="http://schemas.microsoft.com/office/drawing/2010/main" val="0"/>
              </a:ext>
            </a:extLst>
          </a:blip>
          <a:srcRect l="5626" r="3278"/>
          <a:stretch>
            <a:fillRect/>
          </a:stretch>
        </p:blipFill>
        <p:spPr bwMode="auto">
          <a:xfrm>
            <a:off x="0" y="1449388"/>
            <a:ext cx="444182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746125" y="4138613"/>
            <a:ext cx="2874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b="1" i="1" dirty="0">
                <a:solidFill>
                  <a:srgbClr val="C00000"/>
                </a:solidFill>
              </a:rPr>
              <a:t>Digital video camera</a:t>
            </a:r>
          </a:p>
        </p:txBody>
      </p:sp>
      <p:sp>
        <p:nvSpPr>
          <p:cNvPr id="8" name="TextBox 7"/>
          <p:cNvSpPr txBox="1">
            <a:spLocks noChangeArrowheads="1"/>
          </p:cNvSpPr>
          <p:nvPr/>
        </p:nvSpPr>
        <p:spPr bwMode="auto">
          <a:xfrm>
            <a:off x="7346950" y="3713163"/>
            <a:ext cx="1339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b="1" i="1" dirty="0">
                <a:solidFill>
                  <a:srgbClr val="C00000"/>
                </a:solidFill>
              </a:rPr>
              <a:t>Computer</a:t>
            </a:r>
          </a:p>
        </p:txBody>
      </p:sp>
      <p:sp>
        <p:nvSpPr>
          <p:cNvPr id="9" name="TextBox 8"/>
          <p:cNvSpPr txBox="1">
            <a:spLocks noChangeArrowheads="1"/>
          </p:cNvSpPr>
          <p:nvPr/>
        </p:nvSpPr>
        <p:spPr bwMode="auto">
          <a:xfrm>
            <a:off x="6718300" y="6296025"/>
            <a:ext cx="1338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b="1" i="1" dirty="0">
                <a:solidFill>
                  <a:srgbClr val="C00000"/>
                </a:solidFill>
              </a:rPr>
              <a:t>Journal</a:t>
            </a:r>
          </a:p>
        </p:txBody>
      </p:sp>
      <p:sp>
        <p:nvSpPr>
          <p:cNvPr id="3" name="Rectangle 2"/>
          <p:cNvSpPr>
            <a:spLocks noChangeArrowheads="1"/>
          </p:cNvSpPr>
          <p:nvPr/>
        </p:nvSpPr>
        <p:spPr bwMode="auto">
          <a:xfrm>
            <a:off x="877888" y="633413"/>
            <a:ext cx="79406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i="1" dirty="0">
                <a:solidFill>
                  <a:srgbClr val="C00000"/>
                </a:solidFill>
              </a:rPr>
              <a:t>Which of the following does the memory system in the brain most closely resemble?</a:t>
            </a:r>
          </a:p>
        </p:txBody>
      </p:sp>
      <p:cxnSp>
        <p:nvCxnSpPr>
          <p:cNvPr id="12" name="Straight Connector 11"/>
          <p:cNvCxnSpPr>
            <a:endCxn id="9" idx="0"/>
          </p:cNvCxnSpPr>
          <p:nvPr/>
        </p:nvCxnSpPr>
        <p:spPr>
          <a:xfrm>
            <a:off x="2881313" y="1890713"/>
            <a:ext cx="4505325" cy="4405312"/>
          </a:xfrm>
          <a:prstGeom prst="line">
            <a:avLst/>
          </a:prstGeom>
          <a:ln w="254000">
            <a:solidFill>
              <a:srgbClr val="D71E27"/>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flipV="1">
            <a:off x="2105025" y="1428750"/>
            <a:ext cx="5573713" cy="4884738"/>
          </a:xfrm>
          <a:prstGeom prst="line">
            <a:avLst/>
          </a:prstGeom>
          <a:ln w="254000">
            <a:solidFill>
              <a:srgbClr val="D71E27"/>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nodeType="afterGroup">
                            <p:stCondLst>
                              <p:cond delay="2000"/>
                            </p:stCondLst>
                            <p:childTnLst>
                              <p:par>
                                <p:cTn id="9" presetID="31" presetClass="entr" presetSubtype="0" fill="hold" nodeType="afterEffect">
                                  <p:stCondLst>
                                    <p:cond delay="1000"/>
                                  </p:stCondLst>
                                  <p:iterate type="lt">
                                    <p:tmPct val="5000"/>
                                  </p:iterate>
                                  <p:childTnLst>
                                    <p:set>
                                      <p:cBhvr>
                                        <p:cTn id="10" dur="1" fill="hold">
                                          <p:stCondLst>
                                            <p:cond delay="0"/>
                                          </p:stCondLst>
                                        </p:cTn>
                                        <p:tgtEl>
                                          <p:spTgt spid="68610"/>
                                        </p:tgtEl>
                                        <p:attrNameLst>
                                          <p:attrName>style.visibility</p:attrName>
                                        </p:attrNameLst>
                                      </p:cBhvr>
                                      <p:to>
                                        <p:strVal val="visible"/>
                                      </p:to>
                                    </p:set>
                                    <p:anim calcmode="lin" valueType="num">
                                      <p:cBhvr>
                                        <p:cTn id="11" dur="1000" fill="hold"/>
                                        <p:tgtEl>
                                          <p:spTgt spid="68610"/>
                                        </p:tgtEl>
                                        <p:attrNameLst>
                                          <p:attrName>ppt_w</p:attrName>
                                        </p:attrNameLst>
                                      </p:cBhvr>
                                      <p:tavLst>
                                        <p:tav tm="0">
                                          <p:val>
                                            <p:fltVal val="0"/>
                                          </p:val>
                                        </p:tav>
                                        <p:tav tm="100000">
                                          <p:val>
                                            <p:strVal val="#ppt_w"/>
                                          </p:val>
                                        </p:tav>
                                      </p:tavLst>
                                    </p:anim>
                                    <p:anim calcmode="lin" valueType="num">
                                      <p:cBhvr>
                                        <p:cTn id="12" dur="1000" fill="hold"/>
                                        <p:tgtEl>
                                          <p:spTgt spid="68610"/>
                                        </p:tgtEl>
                                        <p:attrNameLst>
                                          <p:attrName>ppt_h</p:attrName>
                                        </p:attrNameLst>
                                      </p:cBhvr>
                                      <p:tavLst>
                                        <p:tav tm="0">
                                          <p:val>
                                            <p:fltVal val="0"/>
                                          </p:val>
                                        </p:tav>
                                        <p:tav tm="100000">
                                          <p:val>
                                            <p:strVal val="#ppt_h"/>
                                          </p:val>
                                        </p:tav>
                                      </p:tavLst>
                                    </p:anim>
                                    <p:anim calcmode="lin" valueType="num">
                                      <p:cBhvr>
                                        <p:cTn id="13" dur="1000" fill="hold"/>
                                        <p:tgtEl>
                                          <p:spTgt spid="68610"/>
                                        </p:tgtEl>
                                        <p:attrNameLst>
                                          <p:attrName>style.rotation</p:attrName>
                                        </p:attrNameLst>
                                      </p:cBhvr>
                                      <p:tavLst>
                                        <p:tav tm="0">
                                          <p:val>
                                            <p:fltVal val="90"/>
                                          </p:val>
                                        </p:tav>
                                        <p:tav tm="100000">
                                          <p:val>
                                            <p:fltVal val="0"/>
                                          </p:val>
                                        </p:tav>
                                      </p:tavLst>
                                    </p:anim>
                                    <p:animEffect transition="in" filter="fade">
                                      <p:cBhvr>
                                        <p:cTn id="14" dur="1000"/>
                                        <p:tgtEl>
                                          <p:spTgt spid="68610"/>
                                        </p:tgtEl>
                                      </p:cBhvr>
                                    </p:animEffect>
                                  </p:childTnLst>
                                </p:cTn>
                              </p:par>
                            </p:childTnLst>
                          </p:cTn>
                        </p:par>
                        <p:par>
                          <p:cTn id="15" fill="hold" nodeType="afterGroup">
                            <p:stCondLst>
                              <p:cond delay="4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childTnLst>
                          </p:cTn>
                        </p:par>
                        <p:par>
                          <p:cTn id="19" fill="hold" nodeType="afterGroup">
                            <p:stCondLst>
                              <p:cond delay="6000"/>
                            </p:stCondLst>
                            <p:childTnLst>
                              <p:par>
                                <p:cTn id="20" presetID="31" presetClass="entr" presetSubtype="0" fill="hold" nodeType="afterEffect">
                                  <p:stCondLst>
                                    <p:cond delay="1000"/>
                                  </p:stCondLst>
                                  <p:iterate type="lt">
                                    <p:tmPct val="5000"/>
                                  </p:iterate>
                                  <p:childTnLst>
                                    <p:set>
                                      <p:cBhvr>
                                        <p:cTn id="21" dur="1" fill="hold">
                                          <p:stCondLst>
                                            <p:cond delay="0"/>
                                          </p:stCondLst>
                                        </p:cTn>
                                        <p:tgtEl>
                                          <p:spTgt spid="68611"/>
                                        </p:tgtEl>
                                        <p:attrNameLst>
                                          <p:attrName>style.visibility</p:attrName>
                                        </p:attrNameLst>
                                      </p:cBhvr>
                                      <p:to>
                                        <p:strVal val="visible"/>
                                      </p:to>
                                    </p:set>
                                    <p:anim calcmode="lin" valueType="num">
                                      <p:cBhvr>
                                        <p:cTn id="22" dur="1000" fill="hold"/>
                                        <p:tgtEl>
                                          <p:spTgt spid="68611"/>
                                        </p:tgtEl>
                                        <p:attrNameLst>
                                          <p:attrName>ppt_w</p:attrName>
                                        </p:attrNameLst>
                                      </p:cBhvr>
                                      <p:tavLst>
                                        <p:tav tm="0">
                                          <p:val>
                                            <p:fltVal val="0"/>
                                          </p:val>
                                        </p:tav>
                                        <p:tav tm="100000">
                                          <p:val>
                                            <p:strVal val="#ppt_w"/>
                                          </p:val>
                                        </p:tav>
                                      </p:tavLst>
                                    </p:anim>
                                    <p:anim calcmode="lin" valueType="num">
                                      <p:cBhvr>
                                        <p:cTn id="23" dur="1000" fill="hold"/>
                                        <p:tgtEl>
                                          <p:spTgt spid="68611"/>
                                        </p:tgtEl>
                                        <p:attrNameLst>
                                          <p:attrName>ppt_h</p:attrName>
                                        </p:attrNameLst>
                                      </p:cBhvr>
                                      <p:tavLst>
                                        <p:tav tm="0">
                                          <p:val>
                                            <p:fltVal val="0"/>
                                          </p:val>
                                        </p:tav>
                                        <p:tav tm="100000">
                                          <p:val>
                                            <p:strVal val="#ppt_h"/>
                                          </p:val>
                                        </p:tav>
                                      </p:tavLst>
                                    </p:anim>
                                    <p:anim calcmode="lin" valueType="num">
                                      <p:cBhvr>
                                        <p:cTn id="24" dur="1000" fill="hold"/>
                                        <p:tgtEl>
                                          <p:spTgt spid="68611"/>
                                        </p:tgtEl>
                                        <p:attrNameLst>
                                          <p:attrName>style.rotation</p:attrName>
                                        </p:attrNameLst>
                                      </p:cBhvr>
                                      <p:tavLst>
                                        <p:tav tm="0">
                                          <p:val>
                                            <p:fltVal val="90"/>
                                          </p:val>
                                        </p:tav>
                                        <p:tav tm="100000">
                                          <p:val>
                                            <p:fltVal val="0"/>
                                          </p:val>
                                        </p:tav>
                                      </p:tavLst>
                                    </p:anim>
                                    <p:animEffect transition="in" filter="fade">
                                      <p:cBhvr>
                                        <p:cTn id="25" dur="1000"/>
                                        <p:tgtEl>
                                          <p:spTgt spid="68611"/>
                                        </p:tgtEl>
                                      </p:cBhvr>
                                    </p:animEffect>
                                  </p:childTnLst>
                                </p:cTn>
                              </p:par>
                            </p:childTnLst>
                          </p:cTn>
                        </p:par>
                        <p:par>
                          <p:cTn id="26" fill="hold" nodeType="afterGroup">
                            <p:stCondLst>
                              <p:cond delay="8000"/>
                            </p:stCondLst>
                            <p:childTnLst>
                              <p:par>
                                <p:cTn id="27" presetID="10"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0"/>
                                        <p:tgtEl>
                                          <p:spTgt spid="8"/>
                                        </p:tgtEl>
                                      </p:cBhvr>
                                    </p:animEffect>
                                  </p:childTnLst>
                                </p:cTn>
                              </p:par>
                            </p:childTnLst>
                          </p:cTn>
                        </p:par>
                        <p:par>
                          <p:cTn id="30" fill="hold" nodeType="afterGroup">
                            <p:stCondLst>
                              <p:cond delay="10000"/>
                            </p:stCondLst>
                            <p:childTnLst>
                              <p:par>
                                <p:cTn id="31" presetID="31" presetClass="entr" presetSubtype="0" fill="hold" nodeType="afterEffect">
                                  <p:stCondLst>
                                    <p:cond delay="1000"/>
                                  </p:stCondLst>
                                  <p:iterate type="lt">
                                    <p:tmPct val="5000"/>
                                  </p:iterate>
                                  <p:childTnLst>
                                    <p:set>
                                      <p:cBhvr>
                                        <p:cTn id="32" dur="1" fill="hold">
                                          <p:stCondLst>
                                            <p:cond delay="0"/>
                                          </p:stCondLst>
                                        </p:cTn>
                                        <p:tgtEl>
                                          <p:spTgt spid="68612"/>
                                        </p:tgtEl>
                                        <p:attrNameLst>
                                          <p:attrName>style.visibility</p:attrName>
                                        </p:attrNameLst>
                                      </p:cBhvr>
                                      <p:to>
                                        <p:strVal val="visible"/>
                                      </p:to>
                                    </p:set>
                                    <p:anim calcmode="lin" valueType="num">
                                      <p:cBhvr>
                                        <p:cTn id="33" dur="1000" fill="hold"/>
                                        <p:tgtEl>
                                          <p:spTgt spid="68612"/>
                                        </p:tgtEl>
                                        <p:attrNameLst>
                                          <p:attrName>ppt_w</p:attrName>
                                        </p:attrNameLst>
                                      </p:cBhvr>
                                      <p:tavLst>
                                        <p:tav tm="0">
                                          <p:val>
                                            <p:fltVal val="0"/>
                                          </p:val>
                                        </p:tav>
                                        <p:tav tm="100000">
                                          <p:val>
                                            <p:strVal val="#ppt_w"/>
                                          </p:val>
                                        </p:tav>
                                      </p:tavLst>
                                    </p:anim>
                                    <p:anim calcmode="lin" valueType="num">
                                      <p:cBhvr>
                                        <p:cTn id="34" dur="1000" fill="hold"/>
                                        <p:tgtEl>
                                          <p:spTgt spid="68612"/>
                                        </p:tgtEl>
                                        <p:attrNameLst>
                                          <p:attrName>ppt_h</p:attrName>
                                        </p:attrNameLst>
                                      </p:cBhvr>
                                      <p:tavLst>
                                        <p:tav tm="0">
                                          <p:val>
                                            <p:fltVal val="0"/>
                                          </p:val>
                                        </p:tav>
                                        <p:tav tm="100000">
                                          <p:val>
                                            <p:strVal val="#ppt_h"/>
                                          </p:val>
                                        </p:tav>
                                      </p:tavLst>
                                    </p:anim>
                                    <p:anim calcmode="lin" valueType="num">
                                      <p:cBhvr>
                                        <p:cTn id="35" dur="1000" fill="hold"/>
                                        <p:tgtEl>
                                          <p:spTgt spid="68612"/>
                                        </p:tgtEl>
                                        <p:attrNameLst>
                                          <p:attrName>style.rotation</p:attrName>
                                        </p:attrNameLst>
                                      </p:cBhvr>
                                      <p:tavLst>
                                        <p:tav tm="0">
                                          <p:val>
                                            <p:fltVal val="90"/>
                                          </p:val>
                                        </p:tav>
                                        <p:tav tm="100000">
                                          <p:val>
                                            <p:fltVal val="0"/>
                                          </p:val>
                                        </p:tav>
                                      </p:tavLst>
                                    </p:anim>
                                    <p:animEffect transition="in" filter="fade">
                                      <p:cBhvr>
                                        <p:cTn id="36" dur="1000"/>
                                        <p:tgtEl>
                                          <p:spTgt spid="68612"/>
                                        </p:tgtEl>
                                      </p:cBhvr>
                                    </p:animEffect>
                                  </p:childTnLst>
                                </p:cTn>
                              </p:par>
                            </p:childTnLst>
                          </p:cTn>
                        </p:par>
                        <p:par>
                          <p:cTn id="37" fill="hold" nodeType="afterGroup">
                            <p:stCondLst>
                              <p:cond delay="12000"/>
                            </p:stCondLst>
                            <p:childTnLst>
                              <p:par>
                                <p:cTn id="38" presetID="10"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2000"/>
                                        <p:tgtEl>
                                          <p:spTgt spid="9"/>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par>
                          <p:cTn id="46" fill="hold" nodeType="afterGroup">
                            <p:stCondLst>
                              <p:cond delay="500"/>
                            </p:stCondLst>
                            <p:childTnLst>
                              <p:par>
                                <p:cTn id="47" presetID="22" presetClass="entr" presetSubtype="1"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352550"/>
            <a:ext cx="9144000" cy="550545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7" name="Down Arrow 36"/>
          <p:cNvSpPr/>
          <p:nvPr/>
        </p:nvSpPr>
        <p:spPr>
          <a:xfrm>
            <a:off x="415925" y="-234950"/>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 name="Oval 12"/>
          <p:cNvSpPr/>
          <p:nvPr/>
        </p:nvSpPr>
        <p:spPr>
          <a:xfrm>
            <a:off x="358878" y="2096465"/>
            <a:ext cx="2559984"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b="1" dirty="0">
                <a:solidFill>
                  <a:srgbClr val="C00000"/>
                </a:solidFill>
                <a:latin typeface="+mj-lt"/>
              </a:rPr>
              <a:t>Encoding</a:t>
            </a:r>
          </a:p>
        </p:txBody>
      </p:sp>
      <p:sp>
        <p:nvSpPr>
          <p:cNvPr id="38" name="Down Arrow 37"/>
          <p:cNvSpPr/>
          <p:nvPr/>
        </p:nvSpPr>
        <p:spPr>
          <a:xfrm>
            <a:off x="3435350" y="-238125"/>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4" name="Oval 12"/>
          <p:cNvSpPr/>
          <p:nvPr/>
        </p:nvSpPr>
        <p:spPr>
          <a:xfrm>
            <a:off x="3477125" y="2111735"/>
            <a:ext cx="2424491"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b="1" dirty="0">
                <a:solidFill>
                  <a:srgbClr val="C00000"/>
                </a:solidFill>
                <a:latin typeface="+mj-lt"/>
              </a:rPr>
              <a:t>Storage</a:t>
            </a:r>
          </a:p>
        </p:txBody>
      </p:sp>
      <p:sp>
        <p:nvSpPr>
          <p:cNvPr id="12" name="Content Placeholder 2"/>
          <p:cNvSpPr>
            <a:spLocks noGrp="1"/>
          </p:cNvSpPr>
          <p:nvPr>
            <p:ph idx="1"/>
          </p:nvPr>
        </p:nvSpPr>
        <p:spPr>
          <a:xfrm>
            <a:off x="198438" y="241300"/>
            <a:ext cx="5766211" cy="1008063"/>
          </a:xfrm>
        </p:spPr>
        <p:txBody>
          <a:bodyPr rtlCol="0">
            <a:normAutofit fontScale="85000" lnSpcReduction="10000"/>
          </a:bodyPr>
          <a:lstStyle/>
          <a:p>
            <a:pPr marL="0" indent="0" eaLnBrk="1" fontAlgn="auto" hangingPunct="1">
              <a:spcBef>
                <a:spcPts val="0"/>
              </a:spcBef>
              <a:spcAft>
                <a:spcPts val="0"/>
              </a:spcAft>
              <a:buFont typeface="Arial" charset="0"/>
              <a:buNone/>
              <a:defRPr/>
            </a:pPr>
            <a:r>
              <a:rPr lang="en-US" b="1" dirty="0" smtClean="0">
                <a:latin typeface="+mj-lt"/>
                <a:ea typeface="+mn-ea"/>
                <a:cs typeface="+mn-cs"/>
              </a:rPr>
              <a:t>Memory Processes: memory is a </a:t>
            </a:r>
            <a:r>
              <a:rPr lang="en-US" b="1" dirty="0" smtClean="0">
                <a:solidFill>
                  <a:srgbClr val="FF0000"/>
                </a:solidFill>
                <a:latin typeface="+mj-lt"/>
                <a:ea typeface="+mn-ea"/>
                <a:cs typeface="+mn-cs"/>
              </a:rPr>
              <a:t>process</a:t>
            </a:r>
            <a:r>
              <a:rPr lang="en-US" b="1" dirty="0" smtClean="0">
                <a:latin typeface="+mj-lt"/>
                <a:ea typeface="+mn-ea"/>
                <a:cs typeface="+mn-cs"/>
              </a:rPr>
              <a:t>, not a storage device</a:t>
            </a:r>
            <a:endParaRPr lang="en-US" sz="2800" b="1" dirty="0" smtClean="0">
              <a:latin typeface="+mj-lt"/>
              <a:ea typeface="+mn-ea"/>
              <a:cs typeface="+mn-cs"/>
            </a:endParaRPr>
          </a:p>
        </p:txBody>
      </p:sp>
      <p:cxnSp>
        <p:nvCxnSpPr>
          <p:cNvPr id="36" name="Straight Connector 35"/>
          <p:cNvCxnSpPr>
            <a:cxnSpLocks noChangeShapeType="1"/>
          </p:cNvCxnSpPr>
          <p:nvPr/>
        </p:nvCxnSpPr>
        <p:spPr bwMode="auto">
          <a:xfrm rot="10800000" flipV="1">
            <a:off x="0" y="1325563"/>
            <a:ext cx="9144000" cy="301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8" name="Down Arrow 17"/>
          <p:cNvSpPr/>
          <p:nvPr/>
        </p:nvSpPr>
        <p:spPr>
          <a:xfrm>
            <a:off x="6450013" y="-241300"/>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Oval 12"/>
          <p:cNvSpPr/>
          <p:nvPr/>
        </p:nvSpPr>
        <p:spPr>
          <a:xfrm>
            <a:off x="6493039" y="2096495"/>
            <a:ext cx="2424491"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b="1" dirty="0">
                <a:solidFill>
                  <a:srgbClr val="C00000"/>
                </a:solidFill>
                <a:latin typeface="+mj-lt"/>
              </a:rPr>
              <a:t>Retrieval</a:t>
            </a:r>
          </a:p>
        </p:txBody>
      </p:sp>
      <p:sp>
        <p:nvSpPr>
          <p:cNvPr id="21" name="Rounded Rectangle 20"/>
          <p:cNvSpPr>
            <a:spLocks noChangeArrowheads="1"/>
          </p:cNvSpPr>
          <p:nvPr/>
        </p:nvSpPr>
        <p:spPr bwMode="auto">
          <a:xfrm>
            <a:off x="493713" y="3762375"/>
            <a:ext cx="2346325" cy="1293813"/>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Getting information into memory</a:t>
            </a:r>
          </a:p>
        </p:txBody>
      </p:sp>
      <p:sp>
        <p:nvSpPr>
          <p:cNvPr id="23" name="Rounded Rectangle 22"/>
          <p:cNvSpPr>
            <a:spLocks noChangeArrowheads="1"/>
          </p:cNvSpPr>
          <p:nvPr/>
        </p:nvSpPr>
        <p:spPr bwMode="auto">
          <a:xfrm>
            <a:off x="3536950" y="3770313"/>
            <a:ext cx="2298700" cy="1293812"/>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Retaining information in memory</a:t>
            </a:r>
          </a:p>
        </p:txBody>
      </p:sp>
      <p:sp>
        <p:nvSpPr>
          <p:cNvPr id="24" name="Rounded Rectangle 23"/>
          <p:cNvSpPr>
            <a:spLocks noChangeArrowheads="1"/>
          </p:cNvSpPr>
          <p:nvPr/>
        </p:nvSpPr>
        <p:spPr bwMode="auto">
          <a:xfrm>
            <a:off x="6461125" y="3765550"/>
            <a:ext cx="2486025" cy="2486025"/>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Recalling or using previously encoded and stored information</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up)">
                                      <p:cBhvr>
                                        <p:cTn id="12" dur="1000"/>
                                        <p:tgtEl>
                                          <p:spTgt spid="37"/>
                                        </p:tgtEl>
                                      </p:cBhvr>
                                    </p:animEffect>
                                  </p:childTnLst>
                                </p:cTn>
                              </p:par>
                            </p:childTnLst>
                          </p:cTn>
                        </p:par>
                        <p:par>
                          <p:cTn id="13" fill="hold" nodeType="afterGroup">
                            <p:stCondLst>
                              <p:cond delay="10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par>
                          <p:cTn id="17" fill="hold" nodeType="afterGroup">
                            <p:stCondLst>
                              <p:cond delay="2000"/>
                            </p:stCondLst>
                            <p:childTnLst>
                              <p:par>
                                <p:cTn id="18" presetID="10" presetClass="entr" presetSubtype="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up)">
                                      <p:cBhvr>
                                        <p:cTn id="25" dur="1000"/>
                                        <p:tgtEl>
                                          <p:spTgt spid="38"/>
                                        </p:tgtEl>
                                      </p:cBhvr>
                                    </p:animEffect>
                                  </p:childTnLst>
                                </p:cTn>
                              </p:par>
                            </p:childTnLst>
                          </p:cTn>
                        </p:par>
                        <p:par>
                          <p:cTn id="26" fill="hold" nodeType="afterGroup">
                            <p:stCondLst>
                              <p:cond delay="1000"/>
                            </p:stCondLst>
                            <p:childTnLst>
                              <p:par>
                                <p:cTn id="27" presetID="10" presetClass="entr" presetSubtype="0"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childTnLst>
                                </p:cTn>
                              </p:par>
                            </p:childTnLst>
                          </p:cTn>
                        </p:par>
                        <p:par>
                          <p:cTn id="30" fill="hold" nodeType="afterGroup">
                            <p:stCondLst>
                              <p:cond delay="2000"/>
                            </p:stCondLst>
                            <p:childTnLst>
                              <p:par>
                                <p:cTn id="31" presetID="10" presetClass="entr" presetSubtype="0"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1000"/>
                                        <p:tgtEl>
                                          <p:spTgt spid="2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1000"/>
                                        <p:tgtEl>
                                          <p:spTgt spid="18"/>
                                        </p:tgtEl>
                                      </p:cBhvr>
                                    </p:animEffect>
                                  </p:childTnLst>
                                </p:cTn>
                              </p:par>
                            </p:childTnLst>
                          </p:cTn>
                        </p:par>
                        <p:par>
                          <p:cTn id="39" fill="hold" nodeType="afterGroup">
                            <p:stCondLst>
                              <p:cond delay="1000"/>
                            </p:stCondLst>
                            <p:childTnLst>
                              <p:par>
                                <p:cTn id="40" presetID="10" presetClass="entr" presetSubtype="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childTnLst>
                                </p:cTn>
                              </p:par>
                            </p:childTnLst>
                          </p:cTn>
                        </p:par>
                        <p:par>
                          <p:cTn id="43" fill="hold" nodeType="afterGroup">
                            <p:stCondLst>
                              <p:cond delay="2000"/>
                            </p:stCondLst>
                            <p:childTnLst>
                              <p:par>
                                <p:cTn id="44" presetID="10" presetClass="entr" presetSubtype="0"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ectangle 61" descr="This model has been modified to allow for the fact that some information enters long-term memory without passing through the first two stages. Also, the modified model discusses working memory instead of short-term memory and concentrates on the active processing of information in this stage.&#10;&#10;" title="The Three-Stage Model of Memory "/>
          <p:cNvSpPr/>
          <p:nvPr/>
        </p:nvSpPr>
        <p:spPr>
          <a:xfrm>
            <a:off x="0" y="3416300"/>
            <a:ext cx="9144000" cy="34417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63" name="Straight Connector 62"/>
          <p:cNvCxnSpPr>
            <a:cxnSpLocks noChangeShapeType="1"/>
          </p:cNvCxnSpPr>
          <p:nvPr/>
        </p:nvCxnSpPr>
        <p:spPr bwMode="auto">
          <a:xfrm rot="10800000" flipV="1">
            <a:off x="0" y="3359150"/>
            <a:ext cx="9144000" cy="30163"/>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pic>
        <p:nvPicPr>
          <p:cNvPr id="31" name="Picture 30" descr="Sensory memory"/>
          <p:cNvPicPr>
            <a:picLocks noChangeAspect="1"/>
          </p:cNvPicPr>
          <p:nvPr/>
        </p:nvPicPr>
        <p:blipFill>
          <a:blip r:embed="rId3">
            <a:extLst>
              <a:ext uri="{28A0092B-C50C-407E-A947-70E740481C1C}">
                <a14:useLocalDpi xmlns:a14="http://schemas.microsoft.com/office/drawing/2010/main" val="0"/>
              </a:ext>
            </a:extLst>
          </a:blip>
          <a:srcRect l="31039" t="15305" r="61967" b="71329"/>
          <a:stretch>
            <a:fillRect/>
          </a:stretch>
        </p:blipFill>
        <p:spPr bwMode="auto">
          <a:xfrm>
            <a:off x="2586038" y="5068888"/>
            <a:ext cx="1095375" cy="98266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157163" y="257175"/>
            <a:ext cx="8758237" cy="2751138"/>
          </a:xfrm>
        </p:spPr>
        <p:txBody>
          <a:bodyPr/>
          <a:lstStyle/>
          <a:p>
            <a:pPr marL="0" indent="0" eaLnBrk="1" hangingPunct="1">
              <a:buFont typeface="Arial" charset="0"/>
              <a:buNone/>
            </a:pPr>
            <a:r>
              <a:rPr lang="en-US" sz="2800" b="1" dirty="0">
                <a:latin typeface="Arial" charset="0"/>
              </a:rPr>
              <a:t>The Three-Stage Model of Memory</a:t>
            </a:r>
          </a:p>
          <a:p>
            <a:pPr marL="736600" lvl="1" indent="-292100" eaLnBrk="1" hangingPunct="1">
              <a:buFont typeface="Wingdings" charset="0"/>
              <a:buChar char="§"/>
            </a:pPr>
            <a:r>
              <a:rPr lang="en-US" sz="2600" dirty="0">
                <a:latin typeface="Arial" charset="0"/>
              </a:rPr>
              <a:t>Sensory input from the environment is recorded as fleeting </a:t>
            </a:r>
            <a:r>
              <a:rPr lang="en-US" sz="2600" dirty="0">
                <a:solidFill>
                  <a:srgbClr val="FF0000"/>
                </a:solidFill>
                <a:latin typeface="Arial" charset="0"/>
              </a:rPr>
              <a:t>sensory memory</a:t>
            </a:r>
            <a:r>
              <a:rPr lang="en-US" sz="2600" dirty="0">
                <a:latin typeface="Arial" charset="0"/>
              </a:rPr>
              <a:t>.</a:t>
            </a:r>
            <a:endParaRPr lang="en-US" sz="2600" dirty="0">
              <a:latin typeface="Arial" charset="0"/>
              <a:cs typeface="Arial" charset="0"/>
            </a:endParaRPr>
          </a:p>
          <a:p>
            <a:pPr marL="736600" lvl="1" indent="-292100" eaLnBrk="1" hangingPunct="1">
              <a:buFont typeface="Wingdings" charset="0"/>
              <a:buChar char="§"/>
            </a:pPr>
            <a:r>
              <a:rPr lang="en-US" sz="2600" dirty="0">
                <a:latin typeface="Arial" charset="0"/>
              </a:rPr>
              <a:t>Information is processed in short-</a:t>
            </a:r>
            <a:r>
              <a:rPr lang="en-US" sz="2600" dirty="0" smtClean="0">
                <a:latin typeface="Arial" charset="0"/>
              </a:rPr>
              <a:t>term/</a:t>
            </a:r>
            <a:r>
              <a:rPr lang="en-US" sz="2600" dirty="0" smtClean="0">
                <a:solidFill>
                  <a:srgbClr val="FF0000"/>
                </a:solidFill>
                <a:latin typeface="Arial" charset="0"/>
              </a:rPr>
              <a:t>working  </a:t>
            </a:r>
            <a:r>
              <a:rPr lang="en-US" sz="2600" dirty="0">
                <a:solidFill>
                  <a:srgbClr val="FF0000"/>
                </a:solidFill>
                <a:latin typeface="Arial" charset="0"/>
              </a:rPr>
              <a:t>memory.</a:t>
            </a:r>
          </a:p>
          <a:p>
            <a:pPr marL="736600" lvl="1" indent="-292100" eaLnBrk="1" hangingPunct="1">
              <a:buFont typeface="Wingdings" charset="0"/>
              <a:buChar char="§"/>
            </a:pPr>
            <a:r>
              <a:rPr lang="en-US" sz="2600" dirty="0">
                <a:latin typeface="Arial" charset="0"/>
              </a:rPr>
              <a:t>Information is encoded into </a:t>
            </a:r>
            <a:r>
              <a:rPr lang="en-US" sz="2600" dirty="0">
                <a:solidFill>
                  <a:srgbClr val="FF0000"/>
                </a:solidFill>
                <a:latin typeface="Arial" charset="0"/>
              </a:rPr>
              <a:t>long-term memory </a:t>
            </a:r>
            <a:r>
              <a:rPr lang="en-US" sz="2600" dirty="0">
                <a:latin typeface="Arial" charset="0"/>
              </a:rPr>
              <a:t>for later retrieval.</a:t>
            </a:r>
          </a:p>
        </p:txBody>
      </p:sp>
      <p:pic>
        <p:nvPicPr>
          <p:cNvPr id="30" name="Picture 29" descr="External events"/>
          <p:cNvPicPr>
            <a:picLocks noChangeAspect="1"/>
          </p:cNvPicPr>
          <p:nvPr/>
        </p:nvPicPr>
        <p:blipFill>
          <a:blip r:embed="rId4">
            <a:extLst>
              <a:ext uri="{28A0092B-C50C-407E-A947-70E740481C1C}">
                <a14:useLocalDpi xmlns:a14="http://schemas.microsoft.com/office/drawing/2010/main" val="0"/>
              </a:ext>
            </a:extLst>
          </a:blip>
          <a:srcRect l="1813" t="15668" r="91524" b="70967"/>
          <a:stretch>
            <a:fillRect/>
          </a:stretch>
        </p:blipFill>
        <p:spPr bwMode="auto">
          <a:xfrm>
            <a:off x="180975" y="5010150"/>
            <a:ext cx="1009650" cy="9525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descr="Working/short-term memory"/>
          <p:cNvPicPr>
            <a:picLocks noChangeAspect="1"/>
          </p:cNvPicPr>
          <p:nvPr/>
        </p:nvPicPr>
        <p:blipFill>
          <a:blip r:embed="rId5">
            <a:extLst>
              <a:ext uri="{28A0092B-C50C-407E-A947-70E740481C1C}">
                <a14:useLocalDpi xmlns:a14="http://schemas.microsoft.com/office/drawing/2010/main" val="0"/>
              </a:ext>
            </a:extLst>
          </a:blip>
          <a:srcRect l="60248" t="16026" r="29498" b="71330"/>
          <a:stretch>
            <a:fillRect/>
          </a:stretch>
        </p:blipFill>
        <p:spPr bwMode="auto">
          <a:xfrm>
            <a:off x="4667250" y="5103813"/>
            <a:ext cx="1647825" cy="9080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descr="long-term memory"/>
          <p:cNvPicPr>
            <a:picLocks noChangeAspect="1"/>
          </p:cNvPicPr>
          <p:nvPr/>
        </p:nvPicPr>
        <p:blipFill>
          <a:blip r:embed="rId6">
            <a:extLst>
              <a:ext uri="{28A0092B-C50C-407E-A947-70E740481C1C}">
                <a14:useLocalDpi xmlns:a14="http://schemas.microsoft.com/office/drawing/2010/main" val="0"/>
              </a:ext>
            </a:extLst>
          </a:blip>
          <a:srcRect l="90987" t="16389" r="1215" b="70605"/>
          <a:stretch>
            <a:fillRect/>
          </a:stretch>
        </p:blipFill>
        <p:spPr bwMode="auto">
          <a:xfrm>
            <a:off x="7664450" y="5089525"/>
            <a:ext cx="1287463" cy="98583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Box 36"/>
          <p:cNvSpPr txBox="1"/>
          <p:nvPr/>
        </p:nvSpPr>
        <p:spPr>
          <a:xfrm>
            <a:off x="622300" y="3854450"/>
            <a:ext cx="2916238" cy="400050"/>
          </a:xfrm>
          <a:prstGeom prst="rect">
            <a:avLst/>
          </a:prstGeom>
          <a:noFill/>
          <a:effectLst/>
        </p:spPr>
        <p:txBody>
          <a:bodyPr wrap="none">
            <a:spAutoFit/>
          </a:bodyPr>
          <a:lstStyle/>
          <a:p>
            <a:pPr fontAlgn="auto">
              <a:spcBef>
                <a:spcPts val="0"/>
              </a:spcBef>
              <a:spcAft>
                <a:spcPts val="0"/>
              </a:spcAft>
              <a:defRPr/>
            </a:pPr>
            <a:r>
              <a:rPr lang="en-US" sz="2000" dirty="0">
                <a:solidFill>
                  <a:srgbClr val="C00000"/>
                </a:solidFill>
                <a:latin typeface="+mj-lt"/>
                <a:ea typeface="+mn-ea"/>
                <a:cs typeface="+mn-cs"/>
              </a:rPr>
              <a:t>Unconscious processing</a:t>
            </a:r>
          </a:p>
        </p:txBody>
      </p:sp>
      <p:sp>
        <p:nvSpPr>
          <p:cNvPr id="38" name="TextBox 37"/>
          <p:cNvSpPr txBox="1"/>
          <p:nvPr/>
        </p:nvSpPr>
        <p:spPr>
          <a:xfrm>
            <a:off x="1206500" y="4568825"/>
            <a:ext cx="1566863" cy="368300"/>
          </a:xfrm>
          <a:prstGeom prst="rect">
            <a:avLst/>
          </a:prstGeom>
          <a:noFill/>
          <a:effectLst/>
        </p:spPr>
        <p:txBody>
          <a:bodyPr wrap="none">
            <a:spAutoFit/>
          </a:bodyPr>
          <a:lstStyle/>
          <a:p>
            <a:pPr fontAlgn="auto">
              <a:spcBef>
                <a:spcPts val="0"/>
              </a:spcBef>
              <a:spcAft>
                <a:spcPts val="0"/>
              </a:spcAft>
              <a:defRPr/>
            </a:pPr>
            <a:r>
              <a:rPr lang="en-US" dirty="0">
                <a:solidFill>
                  <a:srgbClr val="C00000"/>
                </a:solidFill>
                <a:latin typeface="+mj-lt"/>
                <a:ea typeface="+mn-ea"/>
                <a:cs typeface="+mn-cs"/>
              </a:rPr>
              <a:t>Sensory input</a:t>
            </a:r>
          </a:p>
        </p:txBody>
      </p:sp>
      <p:sp>
        <p:nvSpPr>
          <p:cNvPr id="40" name="TextBox 39"/>
          <p:cNvSpPr txBox="1"/>
          <p:nvPr/>
        </p:nvSpPr>
        <p:spPr>
          <a:xfrm>
            <a:off x="3594100" y="5559425"/>
            <a:ext cx="1125538"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Encoding</a:t>
            </a:r>
          </a:p>
        </p:txBody>
      </p:sp>
      <p:sp>
        <p:nvSpPr>
          <p:cNvPr id="41" name="TextBox 40"/>
          <p:cNvSpPr txBox="1"/>
          <p:nvPr/>
        </p:nvSpPr>
        <p:spPr>
          <a:xfrm>
            <a:off x="6429375" y="5054600"/>
            <a:ext cx="1125538" cy="368300"/>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Encoding</a:t>
            </a:r>
          </a:p>
        </p:txBody>
      </p:sp>
      <p:sp>
        <p:nvSpPr>
          <p:cNvPr id="42" name="TextBox 41"/>
          <p:cNvSpPr txBox="1"/>
          <p:nvPr/>
        </p:nvSpPr>
        <p:spPr>
          <a:xfrm>
            <a:off x="6386513" y="5543550"/>
            <a:ext cx="1220787"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Retrieving</a:t>
            </a:r>
          </a:p>
        </p:txBody>
      </p:sp>
      <p:cxnSp>
        <p:nvCxnSpPr>
          <p:cNvPr id="43" name="Straight Arrow Connector 42"/>
          <p:cNvCxnSpPr/>
          <p:nvPr/>
        </p:nvCxnSpPr>
        <p:spPr>
          <a:xfrm>
            <a:off x="1182688" y="5378450"/>
            <a:ext cx="1419225"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V="1">
            <a:off x="1171575" y="5510213"/>
            <a:ext cx="1427163" cy="7937"/>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1195388" y="5670550"/>
            <a:ext cx="1419225"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31" idx="3"/>
            <a:endCxn id="32" idx="1"/>
          </p:cNvCxnSpPr>
          <p:nvPr/>
        </p:nvCxnSpPr>
        <p:spPr>
          <a:xfrm flipV="1">
            <a:off x="3681413" y="5557838"/>
            <a:ext cx="985837" cy="1587"/>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6345238" y="5410200"/>
            <a:ext cx="1309687"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6348413" y="5561013"/>
            <a:ext cx="1309687" cy="1587"/>
          </a:xfrm>
          <a:prstGeom prst="straightConnector1">
            <a:avLst/>
          </a:prstGeom>
          <a:ln>
            <a:solidFill>
              <a:schemeClr val="tx1"/>
            </a:solidFill>
            <a:headEnd type="triangle"/>
            <a:tailEnd type="triangle"/>
          </a:ln>
          <a:effectLst/>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rot="5400000">
            <a:off x="1581151" y="5111750"/>
            <a:ext cx="438150" cy="9525"/>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rot="5400000">
            <a:off x="3991768" y="5314157"/>
            <a:ext cx="455613" cy="0"/>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grpSp>
        <p:nvGrpSpPr>
          <p:cNvPr id="2" name="Group 61"/>
          <p:cNvGrpSpPr>
            <a:grpSpLocks/>
          </p:cNvGrpSpPr>
          <p:nvPr/>
        </p:nvGrpSpPr>
        <p:grpSpPr bwMode="auto">
          <a:xfrm>
            <a:off x="552450" y="4265613"/>
            <a:ext cx="7689850" cy="765175"/>
            <a:chOff x="2285206" y="3046411"/>
            <a:chExt cx="6403182" cy="764383"/>
          </a:xfrm>
        </p:grpSpPr>
        <p:cxnSp>
          <p:nvCxnSpPr>
            <p:cNvPr id="52" name="Straight Connector 51"/>
            <p:cNvCxnSpPr/>
            <p:nvPr/>
          </p:nvCxnSpPr>
          <p:spPr>
            <a:xfrm rot="5400000" flipH="1" flipV="1">
              <a:off x="1904468" y="3428734"/>
              <a:ext cx="762798" cy="1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flipH="1" flipV="1">
              <a:off x="8307122" y="3427941"/>
              <a:ext cx="761211" cy="1321"/>
            </a:xfrm>
            <a:prstGeom prst="line">
              <a:avLst/>
            </a:prstGeom>
            <a:ln>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0800000">
              <a:off x="2286528" y="3046411"/>
              <a:ext cx="6400538" cy="15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3092450" y="4438650"/>
            <a:ext cx="2451100" cy="646113"/>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Attention to important</a:t>
            </a:r>
          </a:p>
          <a:p>
            <a:pPr algn="ctr" fontAlgn="auto">
              <a:spcBef>
                <a:spcPts val="0"/>
              </a:spcBef>
              <a:spcAft>
                <a:spcPts val="0"/>
              </a:spcAft>
              <a:defRPr/>
            </a:pPr>
            <a:r>
              <a:rPr lang="en-US" dirty="0">
                <a:solidFill>
                  <a:srgbClr val="C00000"/>
                </a:solidFill>
                <a:latin typeface="+mj-lt"/>
                <a:ea typeface="+mn-ea"/>
                <a:cs typeface="+mn-cs"/>
              </a:rPr>
              <a:t>or novel information</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childTnLst>
                                </p:cTn>
                              </p:par>
                            </p:childTnLst>
                          </p:cTn>
                        </p:par>
                        <p:par>
                          <p:cTn id="8" fill="hold" nodeType="afterGroup">
                            <p:stCondLst>
                              <p:cond delay="10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1000"/>
                                        <p:tgtEl>
                                          <p:spTgt spid="3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Effect transition="in" filter="fade">
                                      <p:cBhvr>
                                        <p:cTn id="20" dur="1000"/>
                                        <p:tgtEl>
                                          <p:spTgt spid="12">
                                            <p:txEl>
                                              <p:pRg st="1" end="1"/>
                                            </p:txEl>
                                          </p:spTgt>
                                        </p:tgtEl>
                                      </p:cBhvr>
                                    </p:animEffect>
                                  </p:childTnLst>
                                </p:cTn>
                              </p:par>
                            </p:childTnLst>
                          </p:cTn>
                        </p:par>
                        <p:par>
                          <p:cTn id="21" fill="hold" nodeType="afterGroup">
                            <p:stCondLst>
                              <p:cond delay="1000"/>
                            </p:stCondLst>
                            <p:childTnLst>
                              <p:par>
                                <p:cTn id="22" presetID="22" presetClass="entr" presetSubtype="8" fill="hold"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left)">
                                      <p:cBhvr>
                                        <p:cTn id="24" dur="500"/>
                                        <p:tgtEl>
                                          <p:spTgt spid="45"/>
                                        </p:tgtEl>
                                      </p:cBhvr>
                                    </p:animEffect>
                                  </p:childTnLst>
                                </p:cTn>
                              </p:par>
                              <p:par>
                                <p:cTn id="25" presetID="22" presetClass="entr" presetSubtype="8" fill="hold"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1000"/>
                                        <p:tgtEl>
                                          <p:spTgt spid="38"/>
                                        </p:tgtEl>
                                      </p:cBhvr>
                                    </p:animEffect>
                                  </p:childTnLst>
                                </p:cTn>
                              </p:par>
                              <p:par>
                                <p:cTn id="34" presetID="22" presetClass="entr" presetSubtype="1" fill="hold" nodeType="with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wipe(up)">
                                      <p:cBhvr>
                                        <p:cTn id="36" dur="500"/>
                                        <p:tgtEl>
                                          <p:spTgt spid="49"/>
                                        </p:tgtEl>
                                      </p:cBhvr>
                                    </p:animEffect>
                                  </p:childTnLst>
                                </p:cTn>
                              </p:par>
                            </p:childTnLst>
                          </p:cTn>
                        </p:par>
                        <p:par>
                          <p:cTn id="37" fill="hold" nodeType="afterGroup">
                            <p:stCondLst>
                              <p:cond delay="2000"/>
                            </p:stCondLst>
                            <p:childTnLst>
                              <p:par>
                                <p:cTn id="38" presetID="10"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1000"/>
                                        <p:tgtEl>
                                          <p:spTgt spid="3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12">
                                            <p:txEl>
                                              <p:pRg st="2" end="2"/>
                                            </p:txEl>
                                          </p:spTgt>
                                        </p:tgtEl>
                                        <p:attrNameLst>
                                          <p:attrName>style.visibility</p:attrName>
                                        </p:attrNameLst>
                                      </p:cBhvr>
                                      <p:to>
                                        <p:strVal val="visible"/>
                                      </p:to>
                                    </p:set>
                                    <p:animEffect transition="in" filter="fade">
                                      <p:cBhvr>
                                        <p:cTn id="45" dur="1000"/>
                                        <p:tgtEl>
                                          <p:spTgt spid="12">
                                            <p:txEl>
                                              <p:pRg st="2" end="2"/>
                                            </p:txEl>
                                          </p:spTgt>
                                        </p:tgtEl>
                                      </p:cBhvr>
                                    </p:animEffect>
                                  </p:childTnLst>
                                </p:cTn>
                              </p:par>
                            </p:childTnLst>
                          </p:cTn>
                        </p:par>
                        <p:par>
                          <p:cTn id="46" fill="hold" nodeType="afterGroup">
                            <p:stCondLst>
                              <p:cond delay="1000"/>
                            </p:stCondLst>
                            <p:childTnLst>
                              <p:par>
                                <p:cTn id="47" presetID="10" presetClass="entr" presetSubtype="0"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1000"/>
                                        <p:tgtEl>
                                          <p:spTgt spid="40"/>
                                        </p:tgtEl>
                                      </p:cBhvr>
                                    </p:animEffect>
                                  </p:childTnLst>
                                </p:cTn>
                              </p:par>
                              <p:par>
                                <p:cTn id="50" presetID="22" presetClass="entr" presetSubtype="8"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left)">
                                      <p:cBhvr>
                                        <p:cTn id="52" dur="500"/>
                                        <p:tgtEl>
                                          <p:spTgt spid="4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1000"/>
                                        <p:tgtEl>
                                          <p:spTgt spid="39"/>
                                        </p:tgtEl>
                                      </p:cBhvr>
                                    </p:animEffect>
                                  </p:childTnLst>
                                </p:cTn>
                              </p:par>
                              <p:par>
                                <p:cTn id="56" presetID="22" presetClass="entr" presetSubtype="1"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up)">
                                      <p:cBhvr>
                                        <p:cTn id="58" dur="500"/>
                                        <p:tgtEl>
                                          <p:spTgt spid="50"/>
                                        </p:tgtEl>
                                      </p:cBhvr>
                                    </p:animEffect>
                                  </p:childTnLst>
                                </p:cTn>
                              </p:par>
                            </p:childTnLst>
                          </p:cTn>
                        </p:par>
                        <p:par>
                          <p:cTn id="59" fill="hold" nodeType="afterGroup">
                            <p:stCondLst>
                              <p:cond delay="2000"/>
                            </p:stCondLst>
                            <p:childTnLst>
                              <p:par>
                                <p:cTn id="60" presetID="10" presetClass="entr" presetSubtype="0" fill="hold"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1000"/>
                                        <p:tgtEl>
                                          <p:spTgt spid="32"/>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nodeType="clickEffect">
                                  <p:stCondLst>
                                    <p:cond delay="0"/>
                                  </p:stCondLst>
                                  <p:childTnLst>
                                    <p:set>
                                      <p:cBhvr>
                                        <p:cTn id="66" dur="1" fill="hold">
                                          <p:stCondLst>
                                            <p:cond delay="0"/>
                                          </p:stCondLst>
                                        </p:cTn>
                                        <p:tgtEl>
                                          <p:spTgt spid="12">
                                            <p:txEl>
                                              <p:pRg st="3" end="3"/>
                                            </p:txEl>
                                          </p:spTgt>
                                        </p:tgtEl>
                                        <p:attrNameLst>
                                          <p:attrName>style.visibility</p:attrName>
                                        </p:attrNameLst>
                                      </p:cBhvr>
                                      <p:to>
                                        <p:strVal val="visible"/>
                                      </p:to>
                                    </p:set>
                                    <p:animEffect transition="in" filter="fade">
                                      <p:cBhvr>
                                        <p:cTn id="67" dur="2000"/>
                                        <p:tgtEl>
                                          <p:spTgt spid="12">
                                            <p:txEl>
                                              <p:pRg st="3" end="3"/>
                                            </p:txEl>
                                          </p:spTgt>
                                        </p:tgtEl>
                                      </p:cBhvr>
                                    </p:animEffect>
                                  </p:childTnLst>
                                </p:cTn>
                              </p:par>
                            </p:childTnLst>
                          </p:cTn>
                        </p:par>
                        <p:par>
                          <p:cTn id="68" fill="hold" nodeType="afterGroup">
                            <p:stCondLst>
                              <p:cond delay="2000"/>
                            </p:stCondLst>
                            <p:childTnLst>
                              <p:par>
                                <p:cTn id="69" presetID="16" presetClass="entr" presetSubtype="37" fill="hold" nodeType="afterEffect">
                                  <p:stCondLst>
                                    <p:cond delay="0"/>
                                  </p:stCondLst>
                                  <p:childTnLst>
                                    <p:set>
                                      <p:cBhvr>
                                        <p:cTn id="70" dur="1" fill="hold">
                                          <p:stCondLst>
                                            <p:cond delay="0"/>
                                          </p:stCondLst>
                                        </p:cTn>
                                        <p:tgtEl>
                                          <p:spTgt spid="48"/>
                                        </p:tgtEl>
                                        <p:attrNameLst>
                                          <p:attrName>style.visibility</p:attrName>
                                        </p:attrNameLst>
                                      </p:cBhvr>
                                      <p:to>
                                        <p:strVal val="visible"/>
                                      </p:to>
                                    </p:set>
                                    <p:animEffect transition="in" filter="barn(outVertical)">
                                      <p:cBhvr>
                                        <p:cTn id="71" dur="500"/>
                                        <p:tgtEl>
                                          <p:spTgt spid="4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1000"/>
                                        <p:tgtEl>
                                          <p:spTgt spid="41"/>
                                        </p:tgtEl>
                                      </p:cBhvr>
                                    </p:animEffect>
                                  </p:childTnLst>
                                </p:cTn>
                              </p:par>
                              <p:par>
                                <p:cTn id="75" presetID="22" presetClass="entr" presetSubtype="8" fill="hold"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500"/>
                                        <p:tgtEl>
                                          <p:spTgt spid="4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1000"/>
                                        <p:tgtEl>
                                          <p:spTgt spid="42"/>
                                        </p:tgtEl>
                                      </p:cBhvr>
                                    </p:animEffect>
                                  </p:childTnLst>
                                </p:cTn>
                              </p:par>
                            </p:childTnLst>
                          </p:cTn>
                        </p:par>
                        <p:par>
                          <p:cTn id="81" fill="hold" nodeType="afterGroup">
                            <p:stCondLst>
                              <p:cond delay="3000"/>
                            </p:stCondLst>
                            <p:childTnLst>
                              <p:par>
                                <p:cTn id="82" presetID="10" presetClass="entr" presetSubtype="0" fill="hold" nodeType="after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40" grpId="0"/>
      <p:bldP spid="41" grpId="0"/>
      <p:bldP spid="42" grpId="0"/>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descr="For most of us, the information was not processed into short-term memory.&#10;&#10;External events require Sensory input to become part of Sensory memory.&#10;Attention to detail or important information is given, thereby encoding the event into Working or short-term memory.&#10;Encoding continues into Long-term memory where events can later be retrieved." title="The Three-Stage Model of Memory "/>
          <p:cNvSpPr/>
          <p:nvPr/>
        </p:nvSpPr>
        <p:spPr>
          <a:xfrm>
            <a:off x="0" y="1352550"/>
            <a:ext cx="9144000" cy="550545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27" name="Straight Connector 26"/>
          <p:cNvCxnSpPr>
            <a:cxnSpLocks noChangeShapeType="1"/>
          </p:cNvCxnSpPr>
          <p:nvPr/>
        </p:nvCxnSpPr>
        <p:spPr bwMode="auto">
          <a:xfrm rot="10800000" flipV="1">
            <a:off x="0" y="1338263"/>
            <a:ext cx="9144000" cy="301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pic>
        <p:nvPicPr>
          <p:cNvPr id="2" name="Picture 1" descr="slide4_3StageModelMem-2.png"/>
          <p:cNvPicPr>
            <a:picLocks noChangeAspect="1"/>
          </p:cNvPicPr>
          <p:nvPr/>
        </p:nvPicPr>
        <p:blipFill>
          <a:blip r:embed="rId3">
            <a:extLst>
              <a:ext uri="{28A0092B-C50C-407E-A947-70E740481C1C}">
                <a14:useLocalDpi xmlns:a14="http://schemas.microsoft.com/office/drawing/2010/main" val="0"/>
              </a:ext>
            </a:extLst>
          </a:blip>
          <a:srcRect l="31039" t="15305" r="61967" b="71329"/>
          <a:stretch>
            <a:fillRect/>
          </a:stretch>
        </p:blipFill>
        <p:spPr bwMode="auto">
          <a:xfrm>
            <a:off x="2586038" y="3913188"/>
            <a:ext cx="1095375" cy="9842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lide4_3StageModelMem-1.png"/>
          <p:cNvPicPr>
            <a:picLocks noChangeAspect="1"/>
          </p:cNvPicPr>
          <p:nvPr/>
        </p:nvPicPr>
        <p:blipFill>
          <a:blip r:embed="rId4">
            <a:extLst>
              <a:ext uri="{28A0092B-C50C-407E-A947-70E740481C1C}">
                <a14:useLocalDpi xmlns:a14="http://schemas.microsoft.com/office/drawing/2010/main" val="0"/>
              </a:ext>
            </a:extLst>
          </a:blip>
          <a:srcRect l="1813" t="15668" r="91524" b="70967"/>
          <a:stretch>
            <a:fillRect/>
          </a:stretch>
        </p:blipFill>
        <p:spPr bwMode="auto">
          <a:xfrm>
            <a:off x="180975" y="3854450"/>
            <a:ext cx="1009650" cy="9525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slide4_3StageModelMem-3.png"/>
          <p:cNvPicPr>
            <a:picLocks noChangeAspect="1"/>
          </p:cNvPicPr>
          <p:nvPr/>
        </p:nvPicPr>
        <p:blipFill>
          <a:blip r:embed="rId5">
            <a:extLst>
              <a:ext uri="{28A0092B-C50C-407E-A947-70E740481C1C}">
                <a14:useLocalDpi xmlns:a14="http://schemas.microsoft.com/office/drawing/2010/main" val="0"/>
              </a:ext>
            </a:extLst>
          </a:blip>
          <a:srcRect l="60248" t="16026" r="29498" b="71330"/>
          <a:stretch>
            <a:fillRect/>
          </a:stretch>
        </p:blipFill>
        <p:spPr bwMode="auto">
          <a:xfrm>
            <a:off x="4667250" y="3949700"/>
            <a:ext cx="1647825" cy="906463"/>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slide4_3StageModelMem-4.png"/>
          <p:cNvPicPr>
            <a:picLocks noChangeAspect="1"/>
          </p:cNvPicPr>
          <p:nvPr/>
        </p:nvPicPr>
        <p:blipFill>
          <a:blip r:embed="rId6">
            <a:extLst>
              <a:ext uri="{28A0092B-C50C-407E-A947-70E740481C1C}">
                <a14:useLocalDpi xmlns:a14="http://schemas.microsoft.com/office/drawing/2010/main" val="0"/>
              </a:ext>
            </a:extLst>
          </a:blip>
          <a:srcRect l="90987" t="16389" r="1215" b="70605"/>
          <a:stretch>
            <a:fillRect/>
          </a:stretch>
        </p:blipFill>
        <p:spPr bwMode="auto">
          <a:xfrm>
            <a:off x="7664450" y="3933825"/>
            <a:ext cx="1287463" cy="9874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622300" y="2698750"/>
            <a:ext cx="2916238" cy="400050"/>
          </a:xfrm>
          <a:prstGeom prst="rect">
            <a:avLst/>
          </a:prstGeom>
          <a:noFill/>
          <a:effectLst/>
        </p:spPr>
        <p:txBody>
          <a:bodyPr wrap="none">
            <a:spAutoFit/>
          </a:bodyPr>
          <a:lstStyle/>
          <a:p>
            <a:pPr fontAlgn="auto">
              <a:spcBef>
                <a:spcPts val="0"/>
              </a:spcBef>
              <a:spcAft>
                <a:spcPts val="0"/>
              </a:spcAft>
              <a:defRPr/>
            </a:pPr>
            <a:r>
              <a:rPr lang="en-US" sz="2000" dirty="0">
                <a:solidFill>
                  <a:srgbClr val="C00000"/>
                </a:solidFill>
                <a:latin typeface="+mj-lt"/>
                <a:ea typeface="+mn-ea"/>
                <a:cs typeface="+mn-cs"/>
              </a:rPr>
              <a:t>Unconscious processing</a:t>
            </a:r>
          </a:p>
        </p:txBody>
      </p:sp>
      <p:sp>
        <p:nvSpPr>
          <p:cNvPr id="7" name="TextBox 6"/>
          <p:cNvSpPr txBox="1"/>
          <p:nvPr/>
        </p:nvSpPr>
        <p:spPr>
          <a:xfrm>
            <a:off x="1206500" y="3413125"/>
            <a:ext cx="1566863" cy="369888"/>
          </a:xfrm>
          <a:prstGeom prst="rect">
            <a:avLst/>
          </a:prstGeom>
          <a:noFill/>
          <a:effectLst/>
        </p:spPr>
        <p:txBody>
          <a:bodyPr wrap="none">
            <a:spAutoFit/>
          </a:bodyPr>
          <a:lstStyle/>
          <a:p>
            <a:pPr fontAlgn="auto">
              <a:spcBef>
                <a:spcPts val="0"/>
              </a:spcBef>
              <a:spcAft>
                <a:spcPts val="0"/>
              </a:spcAft>
              <a:defRPr/>
            </a:pPr>
            <a:r>
              <a:rPr lang="en-US" dirty="0">
                <a:solidFill>
                  <a:srgbClr val="C00000"/>
                </a:solidFill>
                <a:latin typeface="+mj-lt"/>
                <a:ea typeface="+mn-ea"/>
                <a:cs typeface="+mn-cs"/>
              </a:rPr>
              <a:t>Sensory input</a:t>
            </a:r>
          </a:p>
        </p:txBody>
      </p:sp>
      <p:sp>
        <p:nvSpPr>
          <p:cNvPr id="8" name="TextBox 7"/>
          <p:cNvSpPr txBox="1"/>
          <p:nvPr/>
        </p:nvSpPr>
        <p:spPr>
          <a:xfrm>
            <a:off x="3092450" y="3282950"/>
            <a:ext cx="2451100" cy="646113"/>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Attention to important</a:t>
            </a:r>
          </a:p>
          <a:p>
            <a:pPr algn="ctr" fontAlgn="auto">
              <a:spcBef>
                <a:spcPts val="0"/>
              </a:spcBef>
              <a:spcAft>
                <a:spcPts val="0"/>
              </a:spcAft>
              <a:defRPr/>
            </a:pPr>
            <a:r>
              <a:rPr lang="en-US" dirty="0">
                <a:solidFill>
                  <a:srgbClr val="C00000"/>
                </a:solidFill>
                <a:latin typeface="+mj-lt"/>
                <a:ea typeface="+mn-ea"/>
                <a:cs typeface="+mn-cs"/>
              </a:rPr>
              <a:t>or novel information</a:t>
            </a:r>
          </a:p>
        </p:txBody>
      </p:sp>
      <p:sp>
        <p:nvSpPr>
          <p:cNvPr id="9" name="TextBox 8"/>
          <p:cNvSpPr txBox="1"/>
          <p:nvPr/>
        </p:nvSpPr>
        <p:spPr>
          <a:xfrm>
            <a:off x="3594100" y="4403725"/>
            <a:ext cx="1125538"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Encoding</a:t>
            </a:r>
          </a:p>
        </p:txBody>
      </p:sp>
      <p:sp>
        <p:nvSpPr>
          <p:cNvPr id="10" name="TextBox 9"/>
          <p:cNvSpPr txBox="1"/>
          <p:nvPr/>
        </p:nvSpPr>
        <p:spPr>
          <a:xfrm>
            <a:off x="6429375" y="3898900"/>
            <a:ext cx="1125538"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Encoding</a:t>
            </a:r>
          </a:p>
        </p:txBody>
      </p:sp>
      <p:sp>
        <p:nvSpPr>
          <p:cNvPr id="11" name="TextBox 10"/>
          <p:cNvSpPr txBox="1"/>
          <p:nvPr/>
        </p:nvSpPr>
        <p:spPr>
          <a:xfrm>
            <a:off x="6386513" y="4387850"/>
            <a:ext cx="1220787"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Retrieving</a:t>
            </a:r>
          </a:p>
        </p:txBody>
      </p:sp>
      <p:cxnSp>
        <p:nvCxnSpPr>
          <p:cNvPr id="12" name="Straight Arrow Connector 11"/>
          <p:cNvCxnSpPr/>
          <p:nvPr/>
        </p:nvCxnSpPr>
        <p:spPr>
          <a:xfrm>
            <a:off x="1182688" y="4222750"/>
            <a:ext cx="1419225"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1171575" y="4356100"/>
            <a:ext cx="1427163" cy="6350"/>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195388" y="4514850"/>
            <a:ext cx="1419225"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2" idx="3"/>
            <a:endCxn id="4" idx="1"/>
          </p:cNvCxnSpPr>
          <p:nvPr/>
        </p:nvCxnSpPr>
        <p:spPr>
          <a:xfrm flipV="1">
            <a:off x="3681413" y="4402138"/>
            <a:ext cx="985837" cy="3175"/>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6345238" y="4254500"/>
            <a:ext cx="1309687"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6348413" y="4405313"/>
            <a:ext cx="1309687" cy="1587"/>
          </a:xfrm>
          <a:prstGeom prst="straightConnector1">
            <a:avLst/>
          </a:prstGeom>
          <a:ln>
            <a:solidFill>
              <a:schemeClr val="tx1"/>
            </a:solidFill>
            <a:headEnd type="triangle"/>
            <a:tailEnd type="triangle"/>
          </a:ln>
          <a:effectLst/>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a:off x="1581151" y="3956050"/>
            <a:ext cx="438150" cy="9525"/>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5400000">
            <a:off x="3991768" y="4158457"/>
            <a:ext cx="455613" cy="0"/>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grpSp>
        <p:nvGrpSpPr>
          <p:cNvPr id="66581" name="Group 61"/>
          <p:cNvGrpSpPr>
            <a:grpSpLocks/>
          </p:cNvGrpSpPr>
          <p:nvPr/>
        </p:nvGrpSpPr>
        <p:grpSpPr bwMode="auto">
          <a:xfrm>
            <a:off x="552450" y="3109913"/>
            <a:ext cx="7689850" cy="765175"/>
            <a:chOff x="2285206" y="3046411"/>
            <a:chExt cx="6403182" cy="764383"/>
          </a:xfrm>
        </p:grpSpPr>
        <p:cxnSp>
          <p:nvCxnSpPr>
            <p:cNvPr id="21" name="Straight Connector 20"/>
            <p:cNvCxnSpPr/>
            <p:nvPr/>
          </p:nvCxnSpPr>
          <p:spPr>
            <a:xfrm rot="5400000" flipH="1" flipV="1">
              <a:off x="1904468" y="3428734"/>
              <a:ext cx="762798" cy="1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flipH="1" flipV="1">
              <a:off x="8307122" y="3427941"/>
              <a:ext cx="761211" cy="1321"/>
            </a:xfrm>
            <a:prstGeom prst="line">
              <a:avLst/>
            </a:prstGeom>
            <a:ln>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a:off x="2286528" y="3046411"/>
              <a:ext cx="6400538" cy="15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 name="Down Arrow 24"/>
          <p:cNvSpPr/>
          <p:nvPr/>
        </p:nvSpPr>
        <p:spPr>
          <a:xfrm>
            <a:off x="5365750" y="192088"/>
            <a:ext cx="698500" cy="3825875"/>
          </a:xfrm>
          <a:prstGeom prst="downArrow">
            <a:avLst>
              <a:gd name="adj1" fmla="val 50000"/>
              <a:gd name="adj2" fmla="val 3275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4" name="Rectangle 23"/>
          <p:cNvSpPr>
            <a:spLocks noChangeArrowheads="1"/>
          </p:cNvSpPr>
          <p:nvPr/>
        </p:nvSpPr>
        <p:spPr bwMode="auto">
          <a:xfrm>
            <a:off x="155575" y="269875"/>
            <a:ext cx="7231063" cy="81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lvl="1">
              <a:lnSpc>
                <a:spcPts val="2800"/>
              </a:lnSpc>
            </a:pPr>
            <a:r>
              <a:rPr lang="en-US" sz="2400" b="1" i="1" dirty="0">
                <a:solidFill>
                  <a:srgbClr val="C00000"/>
                </a:solidFill>
              </a:rPr>
              <a:t>Where did the encoding of the penny design fail to take place?</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up)">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Rectangle 7"/>
          <p:cNvSpPr/>
          <p:nvPr/>
        </p:nvSpPr>
        <p:spPr>
          <a:xfrm>
            <a:off x="4703763" y="0"/>
            <a:ext cx="4440237"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2" name="Chevron 6"/>
          <p:cNvSpPr/>
          <p:nvPr/>
        </p:nvSpPr>
        <p:spPr bwMode="auto">
          <a:xfrm>
            <a:off x="5989638" y="304800"/>
            <a:ext cx="2193925" cy="6096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82550" tIns="41275" rIns="0" bIns="41275" spcCol="1270" anchor="ctr"/>
          <a:lstStyle/>
          <a:p>
            <a:pPr algn="ctr" defTabSz="2889250" fontAlgn="auto">
              <a:lnSpc>
                <a:spcPct val="90000"/>
              </a:lnSpc>
              <a:spcBef>
                <a:spcPts val="0"/>
              </a:spcBef>
              <a:spcAft>
                <a:spcPct val="35000"/>
              </a:spcAft>
              <a:defRPr/>
            </a:pPr>
            <a:endParaRPr lang="en-US" sz="6500" dirty="0"/>
          </a:p>
        </p:txBody>
      </p:sp>
      <p:sp>
        <p:nvSpPr>
          <p:cNvPr id="25" name="Rectangle 14"/>
          <p:cNvSpPr>
            <a:spLocks noChangeArrowheads="1"/>
          </p:cNvSpPr>
          <p:nvPr/>
        </p:nvSpPr>
        <p:spPr bwMode="auto">
          <a:xfrm>
            <a:off x="227013" y="304800"/>
            <a:ext cx="3495675" cy="522288"/>
          </a:xfrm>
          <a:prstGeom prst="rect">
            <a:avLst/>
          </a:prstGeom>
          <a:noFill/>
          <a:ln w="9525">
            <a:noFill/>
            <a:miter lim="800000"/>
            <a:headEnd/>
            <a:tailEnd/>
          </a:ln>
        </p:spPr>
        <p:txBody>
          <a:bodyPr anchor="ctr">
            <a:spAutoFit/>
          </a:bodyPr>
          <a:lstStyle/>
          <a:p>
            <a:pPr fontAlgn="auto">
              <a:spcBef>
                <a:spcPts val="0"/>
              </a:spcBef>
              <a:spcAft>
                <a:spcPts val="0"/>
              </a:spcAft>
              <a:defRPr/>
            </a:pPr>
            <a:r>
              <a:rPr lang="en-US" sz="2800" b="1" dirty="0">
                <a:latin typeface="+mj-lt"/>
                <a:ea typeface="+mn-ea"/>
                <a:cs typeface="Arial" charset="0"/>
              </a:rPr>
              <a:t>Processing</a:t>
            </a:r>
          </a:p>
        </p:txBody>
      </p:sp>
      <p:sp>
        <p:nvSpPr>
          <p:cNvPr id="23" name="TextBox 22"/>
          <p:cNvSpPr txBox="1">
            <a:spLocks noChangeArrowheads="1"/>
          </p:cNvSpPr>
          <p:nvPr/>
        </p:nvSpPr>
        <p:spPr bwMode="auto">
          <a:xfrm>
            <a:off x="0" y="2170113"/>
            <a:ext cx="4367213" cy="3786187"/>
          </a:xfrm>
          <a:prstGeom prst="rect">
            <a:avLst/>
          </a:prstGeom>
          <a:noFill/>
          <a:ln>
            <a:noFill/>
          </a:ln>
          <a:extLst/>
        </p:spPr>
        <p:txBody>
          <a:bodyPr>
            <a:spAutoFit/>
          </a:bodyPr>
          <a:lstStyle>
            <a:lvl1pPr marL="228600" indent="-2286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C00000"/>
              </a:buClr>
              <a:buFont typeface="Wingdings" pitchFamily="2" charset="2"/>
              <a:buChar char="§"/>
              <a:defRPr/>
            </a:pPr>
            <a:r>
              <a:rPr lang="en-US" sz="2400" b="1" dirty="0" smtClean="0">
                <a:solidFill>
                  <a:srgbClr val="FF0000"/>
                </a:solidFill>
                <a:ea typeface="+mn-ea"/>
              </a:rPr>
              <a:t>Automatic</a:t>
            </a:r>
            <a:r>
              <a:rPr lang="en-US" sz="2400" b="1" dirty="0" smtClean="0">
                <a:ea typeface="+mn-ea"/>
              </a:rPr>
              <a:t> processing </a:t>
            </a:r>
            <a:r>
              <a:rPr lang="en-US" sz="2400" dirty="0" smtClean="0">
                <a:ea typeface="+mn-ea"/>
              </a:rPr>
              <a:t>is the unconscious encoding of information about space, time, frequency, and well-learned information.</a:t>
            </a:r>
          </a:p>
          <a:p>
            <a:pPr marL="0" indent="0" eaLnBrk="1" hangingPunct="1">
              <a:buClr>
                <a:srgbClr val="C00000"/>
              </a:buClr>
              <a:defRPr/>
            </a:pPr>
            <a:r>
              <a:rPr lang="en-US" sz="2400" dirty="0" smtClean="0">
                <a:ea typeface="+mn-ea"/>
              </a:rPr>
              <a:t> </a:t>
            </a:r>
          </a:p>
          <a:p>
            <a:pPr eaLnBrk="1" hangingPunct="1">
              <a:spcAft>
                <a:spcPts val="600"/>
              </a:spcAft>
              <a:buClr>
                <a:srgbClr val="C00000"/>
              </a:buClr>
              <a:buFont typeface="Wingdings" pitchFamily="2" charset="2"/>
              <a:buChar char="§"/>
              <a:defRPr/>
            </a:pPr>
            <a:r>
              <a:rPr lang="en-US" sz="2400" b="1" dirty="0" smtClean="0">
                <a:solidFill>
                  <a:srgbClr val="FF0000"/>
                </a:solidFill>
                <a:ea typeface="+mn-ea"/>
              </a:rPr>
              <a:t>Effortful</a:t>
            </a:r>
            <a:r>
              <a:rPr lang="en-US" sz="2400" b="1" dirty="0" smtClean="0">
                <a:ea typeface="+mn-ea"/>
              </a:rPr>
              <a:t> processing </a:t>
            </a:r>
            <a:r>
              <a:rPr lang="en-US" sz="2400" dirty="0" smtClean="0">
                <a:ea typeface="+mn-ea"/>
              </a:rPr>
              <a:t>is encoding that requires attention and conscious effort (i.e., rehearsal)</a:t>
            </a:r>
          </a:p>
        </p:txBody>
      </p:sp>
      <p:pic>
        <p:nvPicPr>
          <p:cNvPr id="24" name="Picture 23" descr="slide2EncodingAuto_Effort.png"/>
          <p:cNvPicPr>
            <a:picLocks noChangeAspect="1"/>
          </p:cNvPicPr>
          <p:nvPr/>
        </p:nvPicPr>
        <p:blipFill>
          <a:blip r:embed="rId3" cstate="email">
            <a:extLst>
              <a:ext uri="{28A0092B-C50C-407E-A947-70E740481C1C}">
                <a14:useLocalDpi xmlns:a14="http://schemas.microsoft.com/office/drawing/2010/main" val="0"/>
              </a:ext>
            </a:extLst>
          </a:blip>
          <a:srcRect r="34538"/>
          <a:stretch>
            <a:fillRect/>
          </a:stretch>
        </p:blipFill>
        <p:spPr bwMode="auto">
          <a:xfrm>
            <a:off x="4754543" y="112935"/>
            <a:ext cx="2743200" cy="64166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301850" y="1051868"/>
            <a:ext cx="36258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dirty="0"/>
              <a:t>How information gets encoded into memory</a:t>
            </a:r>
          </a:p>
        </p:txBody>
      </p:sp>
      <p:cxnSp>
        <p:nvCxnSpPr>
          <p:cNvPr id="9" name="Straight Connector 8"/>
          <p:cNvCxnSpPr>
            <a:cxnSpLocks noChangeShapeType="1"/>
          </p:cNvCxnSpPr>
          <p:nvPr/>
        </p:nvCxnSpPr>
        <p:spPr bwMode="auto">
          <a:xfrm rot="5400000" flipH="1" flipV="1">
            <a:off x="1275557" y="3417093"/>
            <a:ext cx="6858000" cy="23813"/>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pic>
        <p:nvPicPr>
          <p:cNvPr id="7" name="Picture 6" descr="Man is smiling and preparing to eat a mouthful of spaghetti from his full plate as an example of AUTOMATIC processing&#10;&#10;Student is reading her textbook at a popular coffee shop as an example of EFFORTFUL processing" title="Processing "/>
          <p:cNvPicPr>
            <a:picLocks noChangeAspect="1"/>
          </p:cNvPicPr>
          <p:nvPr/>
        </p:nvPicPr>
        <p:blipFill>
          <a:blip r:embed="rId4" cstate="email">
            <a:extLst>
              <a:ext uri="{28A0092B-C50C-407E-A947-70E740481C1C}">
                <a14:useLocalDpi xmlns:a14="http://schemas.microsoft.com/office/drawing/2010/main" val="0"/>
              </a:ext>
            </a:extLst>
          </a:blip>
          <a:srcRect l="29311"/>
          <a:stretch>
            <a:fillRect/>
          </a:stretch>
        </p:blipFill>
        <p:spPr bwMode="auto">
          <a:xfrm>
            <a:off x="5985124" y="129264"/>
            <a:ext cx="3006725" cy="65151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xEl>
                                              <p:pRg st="0" end="0"/>
                                            </p:txEl>
                                          </p:spTgt>
                                        </p:tgtEl>
                                        <p:attrNameLst>
                                          <p:attrName>style.visibility</p:attrName>
                                        </p:attrNameLst>
                                      </p:cBhvr>
                                      <p:to>
                                        <p:strVal val="visible"/>
                                      </p:to>
                                    </p:set>
                                    <p:animEffect transition="in" filter="fade">
                                      <p:cBhvr>
                                        <p:cTn id="12" dur="2000"/>
                                        <p:tgtEl>
                                          <p:spTgt spid="2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xEl>
                                              <p:pRg st="1" end="1"/>
                                            </p:txEl>
                                          </p:spTgt>
                                        </p:tgtEl>
                                        <p:attrNameLst>
                                          <p:attrName>style.visibility</p:attrName>
                                        </p:attrNameLst>
                                      </p:cBhvr>
                                      <p:to>
                                        <p:strVal val="visible"/>
                                      </p:to>
                                    </p:set>
                                    <p:animEffect transition="in" filter="fade">
                                      <p:cBhvr>
                                        <p:cTn id="17" dur="2000"/>
                                        <p:tgtEl>
                                          <p:spTgt spid="2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xit" presetSubtype="0" fill="hold" nodeType="clickEffect">
                                  <p:stCondLst>
                                    <p:cond delay="0"/>
                                  </p:stCondLst>
                                  <p:childTnLst>
                                    <p:animEffect transition="out" filter="fade">
                                      <p:cBhvr>
                                        <p:cTn id="24" dur="2000"/>
                                        <p:tgtEl>
                                          <p:spTgt spid="24"/>
                                        </p:tgtEl>
                                      </p:cBhvr>
                                    </p:animEffect>
                                    <p:set>
                                      <p:cBhvr>
                                        <p:cTn id="25" dur="1" fill="hold">
                                          <p:stCondLst>
                                            <p:cond delay="1999"/>
                                          </p:stCondLst>
                                        </p:cTn>
                                        <p:tgtEl>
                                          <p:spTgt spid="24"/>
                                        </p:tgtEl>
                                        <p:attrNameLst>
                                          <p:attrName>style.visibility</p:attrName>
                                        </p:attrNameLst>
                                      </p:cBhvr>
                                      <p:to>
                                        <p:strVal val="hidden"/>
                                      </p:to>
                                    </p:set>
                                  </p:childTnLst>
                                </p:cTn>
                              </p:par>
                              <p:par>
                                <p:cTn id="26" presetID="10" presetClass="entr" presetSubtype="0" fill="hold" nodeType="withEffect">
                                  <p:stCondLst>
                                    <p:cond delay="0"/>
                                  </p:stCondLst>
                                  <p:childTnLst>
                                    <p:set>
                                      <p:cBhvr>
                                        <p:cTn id="27" dur="1" fill="hold">
                                          <p:stCondLst>
                                            <p:cond delay="0"/>
                                          </p:stCondLst>
                                        </p:cTn>
                                        <p:tgtEl>
                                          <p:spTgt spid="23">
                                            <p:txEl>
                                              <p:pRg st="2" end="2"/>
                                            </p:txEl>
                                          </p:spTgt>
                                        </p:tgtEl>
                                        <p:attrNameLst>
                                          <p:attrName>style.visibility</p:attrName>
                                        </p:attrNameLst>
                                      </p:cBhvr>
                                      <p:to>
                                        <p:strVal val="visible"/>
                                      </p:to>
                                    </p:set>
                                    <p:animEffect transition="in" filter="fade">
                                      <p:cBhvr>
                                        <p:cTn id="28" dur="2000"/>
                                        <p:tgtEl>
                                          <p:spTgt spid="23">
                                            <p:txEl>
                                              <p:pRg st="2" end="2"/>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312738" y="3614738"/>
            <a:ext cx="3597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tabLst>
                <a:tab pos="2451100" algn="l"/>
              </a:tabLst>
            </a:pPr>
            <a:r>
              <a:rPr lang="en-US" sz="2400" b="1" dirty="0"/>
              <a:t>Hermann</a:t>
            </a:r>
            <a:r>
              <a:rPr lang="en-US" sz="2400" dirty="0"/>
              <a:t> </a:t>
            </a:r>
            <a:r>
              <a:rPr lang="en-US" sz="2400" b="1" dirty="0"/>
              <a:t>Ebbinghaus had an answer:   </a:t>
            </a:r>
            <a:endParaRPr lang="en-US" sz="2400" dirty="0"/>
          </a:p>
        </p:txBody>
      </p:sp>
      <p:pic>
        <p:nvPicPr>
          <p:cNvPr id="6" name="Picture 5" descr="Black and white photo of memory research pioneer, Hermann Ebbinghaus." title="Hermann Ebbinghaus (1850-1909)"/>
          <p:cNvPicPr>
            <a:picLocks noChangeAspect="1"/>
          </p:cNvPicPr>
          <p:nvPr/>
        </p:nvPicPr>
        <p:blipFill>
          <a:blip r:embed="rId3">
            <a:extLst>
              <a:ext uri="{28A0092B-C50C-407E-A947-70E740481C1C}">
                <a14:useLocalDpi xmlns:a14="http://schemas.microsoft.com/office/drawing/2010/main" val="0"/>
              </a:ext>
            </a:extLst>
          </a:blip>
          <a:srcRect l="77039" t="15640"/>
          <a:stretch>
            <a:fillRect/>
          </a:stretch>
        </p:blipFill>
        <p:spPr bwMode="auto">
          <a:xfrm>
            <a:off x="4306888" y="287338"/>
            <a:ext cx="4416425" cy="657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288925" y="552450"/>
            <a:ext cx="39465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b="1" i="1" dirty="0">
                <a:solidFill>
                  <a:srgbClr val="C00000"/>
                </a:solidFill>
              </a:rPr>
              <a:t>If we are going to do effortful processing to encode information, what strategies work best? </a:t>
            </a:r>
            <a:endParaRPr lang="en-US" sz="2400" i="1" dirty="0">
              <a:solidFill>
                <a:srgbClr val="C00000"/>
              </a:solidFill>
            </a:endParaRPr>
          </a:p>
        </p:txBody>
      </p:sp>
      <p:sp>
        <p:nvSpPr>
          <p:cNvPr id="8" name="Rectangle 7"/>
          <p:cNvSpPr>
            <a:spLocks noChangeArrowheads="1"/>
          </p:cNvSpPr>
          <p:nvPr/>
        </p:nvSpPr>
        <p:spPr bwMode="auto">
          <a:xfrm>
            <a:off x="1644650" y="4414838"/>
            <a:ext cx="17654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tabLst>
                <a:tab pos="2451100" algn="l"/>
              </a:tabLst>
            </a:pPr>
            <a:r>
              <a:rPr lang="en-US" sz="2400" b="1" i="1" dirty="0" smtClean="0">
                <a:solidFill>
                  <a:srgbClr val="C00000"/>
                </a:solidFill>
              </a:rPr>
              <a:t>Repetition</a:t>
            </a:r>
            <a:endParaRPr lang="en-US" sz="2400" i="1" dirty="0">
              <a:solidFill>
                <a:srgbClr val="C00000"/>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par>
                          <p:cTn id="8" fill="hold" nodeType="afterGroup">
                            <p:stCondLst>
                              <p:cond delay="1000"/>
                            </p:stCondLst>
                            <p:childTnLst>
                              <p:par>
                                <p:cTn id="9" presetID="10" presetClass="entr" presetSubtype="0" fill="hold" grpId="0" nodeType="afterEffect">
                                  <p:stCondLst>
                                    <p:cond delay="5000"/>
                                  </p:stCondLst>
                                  <p:childTnLst>
                                    <p:set>
                                      <p:cBhvr>
                                        <p:cTn id="10" dur="1" fill="hold">
                                          <p:stCondLst>
                                            <p:cond delay="0"/>
                                          </p:stCondLst>
                                        </p:cTn>
                                        <p:tgtEl>
                                          <p:spTgt spid="75777"/>
                                        </p:tgtEl>
                                        <p:attrNameLst>
                                          <p:attrName>style.visibility</p:attrName>
                                        </p:attrNameLst>
                                      </p:cBhvr>
                                      <p:to>
                                        <p:strVal val="visible"/>
                                      </p:to>
                                    </p:set>
                                    <p:animEffect transition="in" filter="fade">
                                      <p:cBhvr>
                                        <p:cTn id="11" dur="1000"/>
                                        <p:tgtEl>
                                          <p:spTgt spid="75777"/>
                                        </p:tgtEl>
                                      </p:cBhvr>
                                    </p:animEffect>
                                  </p:childTnLst>
                                </p:cTn>
                              </p:par>
                            </p:childTnLst>
                          </p:cTn>
                        </p:par>
                        <p:par>
                          <p:cTn id="12" fill="hold" nodeType="afterGroup">
                            <p:stCondLst>
                              <p:cond delay="7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par>
                          <p:cTn id="16" fill="hold" nodeType="afterGroup">
                            <p:stCondLst>
                              <p:cond delay="90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Rectangle 7"/>
          <p:cNvSpPr/>
          <p:nvPr/>
        </p:nvSpPr>
        <p:spPr>
          <a:xfrm>
            <a:off x="4343400" y="0"/>
            <a:ext cx="4800600"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9" name="Straight Connector 8"/>
          <p:cNvCxnSpPr>
            <a:cxnSpLocks noChangeShapeType="1"/>
          </p:cNvCxnSpPr>
          <p:nvPr/>
        </p:nvCxnSpPr>
        <p:spPr bwMode="auto">
          <a:xfrm rot="16200000" flipH="1">
            <a:off x="895350" y="3422650"/>
            <a:ext cx="6858000" cy="12700"/>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358775" y="2236788"/>
            <a:ext cx="3959225" cy="2943225"/>
          </a:xfrm>
        </p:spPr>
        <p:txBody>
          <a:bodyPr/>
          <a:lstStyle/>
          <a:p>
            <a:pPr marL="228600" lvl="1" indent="-228600" eaLnBrk="1" hangingPunct="1">
              <a:buClr>
                <a:srgbClr val="C00000"/>
              </a:buClr>
              <a:buFont typeface="Wingdings" charset="0"/>
              <a:buChar char="§"/>
              <a:tabLst>
                <a:tab pos="228600" algn="l"/>
              </a:tabLst>
            </a:pPr>
            <a:r>
              <a:rPr lang="en-US" sz="2500" dirty="0" smtClean="0">
                <a:latin typeface="Arial" charset="0"/>
              </a:rPr>
              <a:t>Ebbinghaus decided to attempt to memorize a list of 2400 nonsense words</a:t>
            </a:r>
          </a:p>
          <a:p>
            <a:pPr marL="228600" lvl="1" indent="-228600" eaLnBrk="1" hangingPunct="1">
              <a:buClr>
                <a:srgbClr val="C00000"/>
              </a:buClr>
              <a:buFont typeface="Wingdings" charset="0"/>
              <a:buChar char="§"/>
              <a:tabLst>
                <a:tab pos="228600" algn="l"/>
              </a:tabLst>
            </a:pPr>
            <a:r>
              <a:rPr lang="en-US" sz="2500" dirty="0" smtClean="0">
                <a:latin typeface="Arial" charset="0"/>
              </a:rPr>
              <a:t>The </a:t>
            </a:r>
            <a:r>
              <a:rPr lang="en-US" sz="2500" dirty="0">
                <a:latin typeface="Arial" charset="0"/>
              </a:rPr>
              <a:t>more times he rehearsed the list on day one, the less time it took to memorize the list on day two.</a:t>
            </a:r>
          </a:p>
        </p:txBody>
      </p:sp>
      <p:sp>
        <p:nvSpPr>
          <p:cNvPr id="72708" name="Rectangle 3"/>
          <p:cNvSpPr>
            <a:spLocks noChangeArrowheads="1"/>
          </p:cNvSpPr>
          <p:nvPr/>
        </p:nvSpPr>
        <p:spPr bwMode="auto">
          <a:xfrm>
            <a:off x="374650" y="238125"/>
            <a:ext cx="377666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2DA2BF"/>
              </a:buClr>
              <a:buSzPct val="80000"/>
            </a:pPr>
            <a:r>
              <a:rPr lang="en-US" sz="2800" b="1" dirty="0" smtClean="0">
                <a:solidFill>
                  <a:srgbClr val="000000"/>
                </a:solidFill>
              </a:rPr>
              <a:t>Ebbinghaus </a:t>
            </a:r>
            <a:r>
              <a:rPr lang="en-US" sz="2800" b="1" dirty="0">
                <a:solidFill>
                  <a:srgbClr val="000000"/>
                </a:solidFill>
              </a:rPr>
              <a:t>and </a:t>
            </a:r>
          </a:p>
          <a:p>
            <a:pPr>
              <a:buClr>
                <a:srgbClr val="2DA2BF"/>
              </a:buClr>
              <a:buSzPct val="80000"/>
            </a:pPr>
            <a:r>
              <a:rPr lang="en-US" sz="2800" b="1" dirty="0">
                <a:solidFill>
                  <a:srgbClr val="000000"/>
                </a:solidFill>
              </a:rPr>
              <a:t>The Retention (Forgetting) Curve</a:t>
            </a:r>
          </a:p>
        </p:txBody>
      </p:sp>
      <p:pic>
        <p:nvPicPr>
          <p:cNvPr id="7" name="Picture 6" descr="Chart shows that as rehearsal time increases, learning time decreases.&#10;&#10;The pioneer researcher of verbal memory, Hermann Ebbinghaus (1850-1909) studied his own learning and forgetting of lists of nonsense syllables. He found that the day after learning a list of syllables, he could remember only a few of them. However, he found that if he practiced the list for a longer time on the first day, it took him fewer practices to remember the list on subsequent days. The more time we spend learning novel information, the more we retain. &#10;" title="Hermann Ebbinghaus and The Retention (Forgetting) Curve "/>
          <p:cNvPicPr>
            <a:picLocks noChangeAspect="1" noChangeArrowheads="1"/>
          </p:cNvPicPr>
          <p:nvPr/>
        </p:nvPicPr>
        <p:blipFill>
          <a:blip r:embed="rId3" cstate="email">
            <a:extLst>
              <a:ext uri="{28A0092B-C50C-407E-A947-70E740481C1C}">
                <a14:useLocalDpi xmlns:a14="http://schemas.microsoft.com/office/drawing/2010/main" val="0"/>
              </a:ext>
            </a:extLst>
          </a:blip>
          <a:srcRect t="1556"/>
          <a:stretch>
            <a:fillRect/>
          </a:stretch>
        </p:blipFill>
        <p:spPr bwMode="auto">
          <a:xfrm>
            <a:off x="4776788" y="577850"/>
            <a:ext cx="3925887" cy="54133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909406"/>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93793" y="806163"/>
            <a:ext cx="8085161" cy="3857625"/>
          </a:xfrm>
        </p:spPr>
        <p:txBody>
          <a:bodyPr/>
          <a:lstStyle/>
          <a:p>
            <a:pPr eaLnBrk="1" hangingPunct="1">
              <a:buClr>
                <a:srgbClr val="C00000"/>
              </a:buClr>
            </a:pPr>
            <a:r>
              <a:rPr lang="en-US" sz="2800" dirty="0">
                <a:latin typeface="Arial" charset="0"/>
              </a:rPr>
              <a:t>We retain more when our learning involves more time and </a:t>
            </a:r>
            <a:r>
              <a:rPr lang="en-US" sz="2800" dirty="0" smtClean="0">
                <a:latin typeface="Arial" charset="0"/>
              </a:rPr>
              <a:t>more repetition</a:t>
            </a:r>
            <a:r>
              <a:rPr lang="en-US" sz="2800" dirty="0">
                <a:latin typeface="Arial" charset="0"/>
              </a:rPr>
              <a:t>.</a:t>
            </a:r>
          </a:p>
          <a:p>
            <a:pPr lvl="1" eaLnBrk="1" hangingPunct="1">
              <a:buClr>
                <a:srgbClr val="C00000"/>
              </a:buClr>
            </a:pPr>
            <a:r>
              <a:rPr lang="en-US" sz="2400" dirty="0">
                <a:latin typeface="Arial" charset="0"/>
              </a:rPr>
              <a:t>This result applies to learning completely novel and meaningless </a:t>
            </a:r>
            <a:r>
              <a:rPr lang="en-US" sz="2400" dirty="0" smtClean="0">
                <a:latin typeface="Arial" charset="0"/>
              </a:rPr>
              <a:t>information like nonsense syllables.</a:t>
            </a:r>
          </a:p>
          <a:p>
            <a:pPr lvl="1" eaLnBrk="1" hangingPunct="1">
              <a:buClr>
                <a:srgbClr val="C00000"/>
              </a:buClr>
            </a:pPr>
            <a:endParaRPr lang="en-US" sz="2400" dirty="0">
              <a:latin typeface="Arial" charset="0"/>
            </a:endParaRPr>
          </a:p>
          <a:p>
            <a:pPr eaLnBrk="1" hangingPunct="1">
              <a:buClr>
                <a:srgbClr val="C00000"/>
              </a:buClr>
            </a:pPr>
            <a:r>
              <a:rPr lang="en-US" sz="2800" dirty="0" smtClean="0">
                <a:latin typeface="Arial" charset="0"/>
              </a:rPr>
              <a:t>But, would </a:t>
            </a:r>
            <a:r>
              <a:rPr lang="en-US" sz="2800" dirty="0">
                <a:latin typeface="Arial" charset="0"/>
              </a:rPr>
              <a:t>this result generalize to </a:t>
            </a:r>
            <a:r>
              <a:rPr lang="en-US" sz="2800" dirty="0">
                <a:solidFill>
                  <a:srgbClr val="FF0000"/>
                </a:solidFill>
                <a:latin typeface="Arial" charset="0"/>
              </a:rPr>
              <a:t>meaningful information</a:t>
            </a:r>
            <a:r>
              <a:rPr lang="en-US" sz="2800" dirty="0">
                <a:latin typeface="Arial" charset="0"/>
              </a:rPr>
              <a:t>?  Ebbinghaus </a:t>
            </a:r>
            <a:r>
              <a:rPr lang="en-US" sz="2800" dirty="0" smtClean="0">
                <a:latin typeface="Arial" charset="0"/>
              </a:rPr>
              <a:t>found that </a:t>
            </a:r>
            <a:r>
              <a:rPr lang="en-US" sz="2800" dirty="0">
                <a:latin typeface="Arial" charset="0"/>
              </a:rPr>
              <a:t>learning meaningful information would take </a:t>
            </a:r>
            <a:r>
              <a:rPr lang="en-US" sz="2800" dirty="0" smtClean="0">
                <a:latin typeface="Arial" charset="0"/>
              </a:rPr>
              <a:t>about 1</a:t>
            </a:r>
            <a:r>
              <a:rPr lang="en-US" sz="2800" dirty="0">
                <a:latin typeface="Arial" charset="0"/>
              </a:rPr>
              <a:t>/10</a:t>
            </a:r>
            <a:r>
              <a:rPr lang="en-US" sz="2800" baseline="30000" dirty="0">
                <a:latin typeface="Arial" charset="0"/>
              </a:rPr>
              <a:t>th</a:t>
            </a:r>
            <a:r>
              <a:rPr lang="en-US" sz="2800" dirty="0">
                <a:latin typeface="Arial" charset="0"/>
              </a:rPr>
              <a:t> the </a:t>
            </a:r>
            <a:r>
              <a:rPr lang="en-US" sz="2800" dirty="0" smtClean="0">
                <a:latin typeface="Arial" charset="0"/>
              </a:rPr>
              <a:t>effort….because we can use different strategies to rehearse and </a:t>
            </a:r>
            <a:r>
              <a:rPr lang="en-US" sz="2800" dirty="0" smtClean="0">
                <a:solidFill>
                  <a:srgbClr val="FF0000"/>
                </a:solidFill>
                <a:latin typeface="Arial" charset="0"/>
              </a:rPr>
              <a:t>encode</a:t>
            </a:r>
            <a:r>
              <a:rPr lang="en-US" sz="2800" dirty="0" smtClean="0">
                <a:latin typeface="Arial" charset="0"/>
              </a:rPr>
              <a:t> information</a:t>
            </a:r>
          </a:p>
          <a:p>
            <a:pPr eaLnBrk="1" hangingPunct="1">
              <a:buClr>
                <a:srgbClr val="C00000"/>
              </a:buClr>
            </a:pPr>
            <a:endParaRPr lang="en-US" sz="2800" dirty="0">
              <a:latin typeface="Arial" charset="0"/>
            </a:endParaRPr>
          </a:p>
          <a:p>
            <a:pPr eaLnBrk="1" hangingPunct="1">
              <a:buClr>
                <a:srgbClr val="C00000"/>
              </a:buClr>
            </a:pPr>
            <a:r>
              <a:rPr lang="en-CA" sz="2800" dirty="0" smtClean="0"/>
              <a:t>What affects </a:t>
            </a:r>
            <a:r>
              <a:rPr lang="en-CA" sz="2800" dirty="0" smtClean="0">
                <a:solidFill>
                  <a:schemeClr val="accent2"/>
                </a:solidFill>
              </a:rPr>
              <a:t>encoding</a:t>
            </a:r>
            <a:r>
              <a:rPr lang="en-CA" sz="2800" dirty="0" smtClean="0"/>
              <a:t>?  Spacing</a:t>
            </a:r>
            <a:r>
              <a:rPr lang="en-CA" sz="2800" dirty="0"/>
              <a:t>, recency, and primacy effects</a:t>
            </a:r>
          </a:p>
          <a:p>
            <a:pPr eaLnBrk="1" hangingPunct="1">
              <a:buClr>
                <a:srgbClr val="C00000"/>
              </a:buClr>
            </a:pPr>
            <a:endParaRPr lang="en-US" sz="2800" dirty="0">
              <a:latin typeface="Arial" charset="0"/>
            </a:endParaRPr>
          </a:p>
        </p:txBody>
      </p:sp>
      <p:sp>
        <p:nvSpPr>
          <p:cNvPr id="74754" name="Rectangle 3"/>
          <p:cNvSpPr>
            <a:spLocks noChangeArrowheads="1"/>
          </p:cNvSpPr>
          <p:nvPr/>
        </p:nvSpPr>
        <p:spPr bwMode="auto">
          <a:xfrm>
            <a:off x="276225" y="155575"/>
            <a:ext cx="7842955"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Clr>
                <a:srgbClr val="2DA2BF"/>
              </a:buClr>
              <a:buSzPct val="80000"/>
            </a:pPr>
            <a:r>
              <a:rPr lang="en-US" sz="3200" dirty="0">
                <a:solidFill>
                  <a:srgbClr val="000000"/>
                </a:solidFill>
                <a:latin typeface="Franklin Gothic Demi" charset="0"/>
              </a:rPr>
              <a:t>What </a:t>
            </a:r>
            <a:r>
              <a:rPr lang="en-US" sz="3200" dirty="0" smtClean="0">
                <a:solidFill>
                  <a:srgbClr val="000000"/>
                </a:solidFill>
                <a:latin typeface="Franklin Gothic Demi" charset="0"/>
              </a:rPr>
              <a:t>Ebbinghaus</a:t>
            </a:r>
            <a:r>
              <a:rPr lang="ja-JP" altLang="en-US" sz="3200" dirty="0">
                <a:solidFill>
                  <a:srgbClr val="000000"/>
                </a:solidFill>
                <a:latin typeface="Franklin Gothic Demi" charset="0"/>
              </a:rPr>
              <a:t>’</a:t>
            </a:r>
            <a:r>
              <a:rPr lang="en-US" altLang="ja-JP" sz="3200" dirty="0">
                <a:solidFill>
                  <a:srgbClr val="000000"/>
                </a:solidFill>
                <a:latin typeface="Franklin Gothic Demi" charset="0"/>
              </a:rPr>
              <a:t> </a:t>
            </a:r>
            <a:r>
              <a:rPr lang="en-US" altLang="ja-JP" sz="3200" dirty="0" smtClean="0">
                <a:solidFill>
                  <a:srgbClr val="000000"/>
                </a:solidFill>
                <a:latin typeface="Franklin Gothic Demi" charset="0"/>
              </a:rPr>
              <a:t>experiments showed </a:t>
            </a:r>
            <a:endParaRPr lang="en-US" sz="3200" dirty="0">
              <a:solidFill>
                <a:srgbClr val="000000"/>
              </a:solidFill>
              <a:latin typeface="Franklin Gothic Demi" charset="0"/>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fade">
                                      <p:cBhvr>
                                        <p:cTn id="22" dur="1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509588" y="1087438"/>
            <a:ext cx="3473450" cy="3629025"/>
          </a:xfrm>
        </p:spPr>
        <p:txBody>
          <a:bodyPr/>
          <a:lstStyle/>
          <a:p>
            <a:pPr marL="228600" lvl="1" indent="-228600" eaLnBrk="1" hangingPunct="1">
              <a:spcBef>
                <a:spcPts val="1800"/>
              </a:spcBef>
              <a:buFont typeface="Wingdings" charset="0"/>
              <a:buChar char="§"/>
            </a:pPr>
            <a:r>
              <a:rPr lang="en-US" sz="2400" dirty="0">
                <a:latin typeface="Arial" charset="0"/>
              </a:rPr>
              <a:t>Information is retained better when rehearsal is distributed over time.</a:t>
            </a:r>
          </a:p>
          <a:p>
            <a:pPr marL="228600" lvl="1" indent="-228600" eaLnBrk="1" hangingPunct="1">
              <a:spcBef>
                <a:spcPts val="1800"/>
              </a:spcBef>
              <a:buFont typeface="Wingdings" charset="0"/>
              <a:buChar char="§"/>
            </a:pPr>
            <a:r>
              <a:rPr lang="en-US" sz="2400" dirty="0">
                <a:latin typeface="Arial" charset="0"/>
              </a:rPr>
              <a:t>Distributed study produces better long term recall.</a:t>
            </a:r>
          </a:p>
          <a:p>
            <a:pPr marL="228600" lvl="1" indent="-228600" eaLnBrk="1" hangingPunct="1">
              <a:spcBef>
                <a:spcPts val="1800"/>
              </a:spcBef>
              <a:buFont typeface="Wingdings" charset="0"/>
              <a:buChar char="§"/>
            </a:pPr>
            <a:r>
              <a:rPr lang="en-US" sz="2400" dirty="0">
                <a:latin typeface="Arial" charset="0"/>
              </a:rPr>
              <a:t>Massed practice (doing </a:t>
            </a:r>
            <a:r>
              <a:rPr lang="en-US" sz="2400" dirty="0" smtClean="0">
                <a:latin typeface="Arial" charset="0"/>
              </a:rPr>
              <a:t>all your </a:t>
            </a:r>
            <a:r>
              <a:rPr lang="en-US" sz="2400" dirty="0">
                <a:latin typeface="Arial" charset="0"/>
              </a:rPr>
              <a:t>studying on one day) produces speedy short term-learning but poorer long-term recall.</a:t>
            </a:r>
          </a:p>
        </p:txBody>
      </p:sp>
      <p:sp>
        <p:nvSpPr>
          <p:cNvPr id="3" name="Rectangle 2"/>
          <p:cNvSpPr/>
          <p:nvPr/>
        </p:nvSpPr>
        <p:spPr>
          <a:xfrm>
            <a:off x="288925" y="390525"/>
            <a:ext cx="6918325" cy="584200"/>
          </a:xfrm>
          <a:prstGeom prst="rect">
            <a:avLst/>
          </a:prstGeom>
        </p:spPr>
        <p:txBody>
          <a:bodyPr>
            <a:spAutoFit/>
          </a:bodyPr>
          <a:lstStyle/>
          <a:p>
            <a:pPr fontAlgn="auto">
              <a:spcBef>
                <a:spcPts val="0"/>
              </a:spcBef>
              <a:spcAft>
                <a:spcPts val="0"/>
              </a:spcAft>
              <a:buClr>
                <a:srgbClr val="2DA2BF"/>
              </a:buClr>
              <a:buSzPct val="80000"/>
              <a:defRPr/>
            </a:pPr>
            <a:r>
              <a:rPr lang="en-US" sz="3200" b="1" dirty="0">
                <a:solidFill>
                  <a:srgbClr val="000000"/>
                </a:solidFill>
                <a:latin typeface="+mj-lt"/>
                <a:ea typeface="+mn-ea"/>
                <a:cs typeface="+mn-cs"/>
              </a:rPr>
              <a:t>Spacing Effect</a:t>
            </a:r>
          </a:p>
        </p:txBody>
      </p:sp>
      <p:pic>
        <p:nvPicPr>
          <p:cNvPr id="64515" name="Picture 1" descr="Woman is speaking on her cell phone and taking notes.&#10;&#10;The spacing effect is the tendency for distributed study or practice to yield better long term retention than is achieved through massed study or practice. &#10;" title="Spacing Effect "/>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67238"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p:cNvCxnSpPr>
            <a:cxnSpLocks noChangeShapeType="1"/>
          </p:cNvCxnSpPr>
          <p:nvPr/>
        </p:nvCxnSpPr>
        <p:spPr bwMode="auto">
          <a:xfrm rot="5400000" flipH="1" flipV="1">
            <a:off x="1131094" y="3417094"/>
            <a:ext cx="6858000" cy="2381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488950" y="762000"/>
            <a:ext cx="7932738" cy="3171825"/>
          </a:xfrm>
        </p:spPr>
        <p:txBody>
          <a:bodyPr/>
          <a:lstStyle/>
          <a:p>
            <a:pPr marL="228600" indent="-228600" eaLnBrk="1" hangingPunct="1">
              <a:spcAft>
                <a:spcPts val="600"/>
              </a:spcAft>
              <a:buClr>
                <a:srgbClr val="C00000"/>
              </a:buClr>
              <a:buSzPct val="100000"/>
              <a:buFont typeface="Wingdings" charset="0"/>
              <a:buChar char="§"/>
            </a:pPr>
            <a:r>
              <a:rPr lang="en-US" sz="2400" dirty="0">
                <a:latin typeface="Arial" charset="0"/>
              </a:rPr>
              <a:t>Immediately after a list of words is read or seen, people recall the last items in a list better.</a:t>
            </a:r>
          </a:p>
          <a:p>
            <a:pPr marL="228600" indent="-228600" eaLnBrk="1" hangingPunct="1">
              <a:spcAft>
                <a:spcPts val="600"/>
              </a:spcAft>
              <a:buClr>
                <a:srgbClr val="C00000"/>
              </a:buClr>
              <a:buSzPct val="100000"/>
              <a:buFont typeface="Wingdings" charset="0"/>
              <a:buChar char="§"/>
            </a:pPr>
            <a:r>
              <a:rPr lang="en-US" sz="2400" dirty="0">
                <a:latin typeface="Arial" charset="0"/>
              </a:rPr>
              <a:t>Possible explanation:  The last items may be held in short-term memory.</a:t>
            </a:r>
          </a:p>
        </p:txBody>
      </p:sp>
      <p:grpSp>
        <p:nvGrpSpPr>
          <p:cNvPr id="2" name="Group 9" descr="Graph illustrates the recency effect.&#10;&#10;There is about a 70% chance you will recall the first word mentioned in a list of words, but by the 8th word there is a drop to about 20% recall. The final words are recalled nearly 90% of the time, illustrating the recency effect.&#10;&#10;Possible explanation: the last items may be held in short-term memory."/>
          <p:cNvGrpSpPr>
            <a:grpSpLocks/>
          </p:cNvGrpSpPr>
          <p:nvPr/>
        </p:nvGrpSpPr>
        <p:grpSpPr bwMode="auto">
          <a:xfrm>
            <a:off x="1547813" y="2478088"/>
            <a:ext cx="4721225" cy="3429000"/>
            <a:chOff x="1981200" y="1828800"/>
            <a:chExt cx="6427788" cy="4519613"/>
          </a:xfrm>
        </p:grpSpPr>
        <p:pic>
          <p:nvPicPr>
            <p:cNvPr id="6" name="Picture 5" descr="S9.png"/>
            <p:cNvPicPr>
              <a:picLocks noChangeAspect="1"/>
            </p:cNvPicPr>
            <p:nvPr/>
          </p:nvPicPr>
          <p:blipFill>
            <a:blip r:embed="rId3" cstate="email">
              <a:extLst>
                <a:ext uri="{28A0092B-C50C-407E-A947-70E740481C1C}">
                  <a14:useLocalDpi xmlns:a14="http://schemas.microsoft.com/office/drawing/2010/main" val="0"/>
                </a:ext>
              </a:extLst>
            </a:blip>
            <a:srcRect t="6264"/>
            <a:stretch>
              <a:fillRect/>
            </a:stretch>
          </p:blipFill>
          <p:spPr bwMode="auto">
            <a:xfrm>
              <a:off x="1981200" y="1828800"/>
              <a:ext cx="6427788" cy="4519613"/>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S9.orange-line.png"/>
            <p:cNvPicPr>
              <a:picLocks noChangeAspect="1"/>
            </p:cNvPicPr>
            <p:nvPr/>
          </p:nvPicPr>
          <p:blipFill>
            <a:blip r:embed="rId4" cstate="email">
              <a:extLst>
                <a:ext uri="{28A0092B-C50C-407E-A947-70E740481C1C}">
                  <a14:useLocalDpi xmlns:a14="http://schemas.microsoft.com/office/drawing/2010/main" val="0"/>
                </a:ext>
              </a:extLst>
            </a:blip>
            <a:srcRect l="29091" t="15152" r="5833" b="30101"/>
            <a:stretch>
              <a:fillRect/>
            </a:stretch>
          </p:blipFill>
          <p:spPr bwMode="auto">
            <a:xfrm>
              <a:off x="3850748" y="2257744"/>
              <a:ext cx="4184330" cy="2638534"/>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S9.orange-line-text.png"/>
            <p:cNvPicPr>
              <a:picLocks noChangeAspect="1"/>
            </p:cNvPicPr>
            <p:nvPr/>
          </p:nvPicPr>
          <p:blipFill>
            <a:blip r:embed="rId5" cstate="email">
              <a:extLst>
                <a:ext uri="{28A0092B-C50C-407E-A947-70E740481C1C}">
                  <a14:useLocalDpi xmlns:a14="http://schemas.microsoft.com/office/drawing/2010/main" val="0"/>
                </a:ext>
              </a:extLst>
            </a:blip>
            <a:srcRect l="76817" t="26869" b="58788"/>
            <a:stretch>
              <a:fillRect/>
            </a:stretch>
          </p:blipFill>
          <p:spPr bwMode="auto">
            <a:xfrm>
              <a:off x="6917672" y="2822696"/>
              <a:ext cx="1491316" cy="690496"/>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Straight Connector 16"/>
            <p:cNvCxnSpPr>
              <a:endCxn id="9" idx="0"/>
            </p:cNvCxnSpPr>
            <p:nvPr/>
          </p:nvCxnSpPr>
          <p:spPr>
            <a:xfrm rot="5400000">
              <a:off x="7488119" y="2615064"/>
              <a:ext cx="385004" cy="3025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215900" y="196850"/>
            <a:ext cx="3886200" cy="585788"/>
          </a:xfrm>
          <a:prstGeom prst="rect">
            <a:avLst/>
          </a:prstGeom>
        </p:spPr>
        <p:txBody>
          <a:bodyPr>
            <a:spAutoFit/>
          </a:bodyPr>
          <a:lstStyle/>
          <a:p>
            <a:pPr fontAlgn="auto">
              <a:spcBef>
                <a:spcPts val="0"/>
              </a:spcBef>
              <a:spcAft>
                <a:spcPts val="0"/>
              </a:spcAft>
              <a:buClr>
                <a:srgbClr val="2DA2BF"/>
              </a:buClr>
              <a:buSzPct val="80000"/>
              <a:defRPr/>
            </a:pPr>
            <a:r>
              <a:rPr lang="en-US" sz="3200" b="1" dirty="0">
                <a:solidFill>
                  <a:srgbClr val="000000"/>
                </a:solidFill>
                <a:latin typeface="+mj-lt"/>
                <a:ea typeface="+mn-ea"/>
                <a:cs typeface="+mn-cs"/>
              </a:rPr>
              <a:t>Recency Effect</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2000"/>
                                        <p:tgtEl>
                                          <p:spTgt spid="12">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6" presetClass="emph" presetSubtype="0" fill="hold" nodeType="clickEffect">
                                  <p:stCondLst>
                                    <p:cond delay="0"/>
                                  </p:stCondLst>
                                  <p:childTnLst>
                                    <p:animScale>
                                      <p:cBhvr>
                                        <p:cTn id="15" dur="2000" fill="hold"/>
                                        <p:tgtEl>
                                          <p:spTgt spid="2"/>
                                        </p:tgtEl>
                                      </p:cBhvr>
                                      <p:by x="150000" y="150000"/>
                                    </p:animScale>
                                  </p:childTnLst>
                                </p:cTn>
                              </p:par>
                              <p:par>
                                <p:cTn id="16" presetID="10" presetClass="exit" presetSubtype="0" fill="hold" grpId="1" nodeType="withEffect">
                                  <p:stCondLst>
                                    <p:cond delay="0"/>
                                  </p:stCondLst>
                                  <p:childTnLst>
                                    <p:animEffect transition="out" filter="fade">
                                      <p:cBhvr>
                                        <p:cTn id="17" dur="2000"/>
                                        <p:tgtEl>
                                          <p:spTgt spid="12">
                                            <p:txEl>
                                              <p:pRg st="0" end="0"/>
                                            </p:txEl>
                                          </p:spTgt>
                                        </p:tgtEl>
                                      </p:cBhvr>
                                    </p:animEffect>
                                    <p:set>
                                      <p:cBhvr>
                                        <p:cTn id="18" dur="1" fill="hold">
                                          <p:stCondLst>
                                            <p:cond delay="1999"/>
                                          </p:stCondLst>
                                        </p:cTn>
                                        <p:tgtEl>
                                          <p:spTgt spid="12">
                                            <p:txEl>
                                              <p:pRg st="0" end="0"/>
                                            </p:txEl>
                                          </p:spTgt>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2000"/>
                                        <p:tgtEl>
                                          <p:spTgt spid="12">
                                            <p:txEl>
                                              <p:pRg st="1" end="1"/>
                                            </p:txEl>
                                          </p:spTgt>
                                        </p:tgtEl>
                                      </p:cBhvr>
                                    </p:animEffect>
                                    <p:set>
                                      <p:cBhvr>
                                        <p:cTn id="21" dur="1" fill="hold">
                                          <p:stCondLst>
                                            <p:cond delay="1999"/>
                                          </p:stCondLst>
                                        </p:cTn>
                                        <p:tgtEl>
                                          <p:spTgt spid="12">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2" grpId="1" build="allAtOnce"/>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465138" y="762000"/>
            <a:ext cx="8402637" cy="1724025"/>
          </a:xfrm>
        </p:spPr>
        <p:txBody>
          <a:bodyPr/>
          <a:lstStyle/>
          <a:p>
            <a:pPr marL="228600" indent="-228600" eaLnBrk="1" hangingPunct="1">
              <a:spcAft>
                <a:spcPts val="600"/>
              </a:spcAft>
              <a:buClr>
                <a:srgbClr val="C00000"/>
              </a:buClr>
              <a:buSzPct val="100000"/>
              <a:buFont typeface="Wingdings" charset="0"/>
              <a:buChar char="§"/>
            </a:pPr>
            <a:r>
              <a:rPr lang="en-US" sz="2400" dirty="0">
                <a:latin typeface="Arial" charset="0"/>
              </a:rPr>
              <a:t>When exposure to a list is followed by a long delay, people recall the first items on a list better. </a:t>
            </a:r>
          </a:p>
          <a:p>
            <a:pPr marL="228600" indent="-228600" eaLnBrk="1" hangingPunct="1">
              <a:spcAft>
                <a:spcPts val="600"/>
              </a:spcAft>
              <a:buClr>
                <a:srgbClr val="C00000"/>
              </a:buClr>
              <a:buSzPct val="100000"/>
              <a:buFont typeface="Wingdings" charset="0"/>
              <a:buChar char="§"/>
            </a:pPr>
            <a:r>
              <a:rPr lang="en-US" sz="2400" dirty="0">
                <a:latin typeface="Arial" charset="0"/>
              </a:rPr>
              <a:t>Possible explanation: The attention is on the first items, and short-term memory is not helping.</a:t>
            </a:r>
          </a:p>
          <a:p>
            <a:pPr marL="228600" indent="-228600" eaLnBrk="1" hangingPunct="1">
              <a:spcAft>
                <a:spcPts val="600"/>
              </a:spcAft>
              <a:buClr>
                <a:srgbClr val="C00000"/>
              </a:buClr>
              <a:buSzPct val="100000"/>
              <a:buFont typeface="Wingdings" charset="0"/>
              <a:buChar char="§"/>
            </a:pPr>
            <a:endParaRPr lang="en-US" sz="2400" dirty="0">
              <a:latin typeface="Arial" charset="0"/>
            </a:endParaRPr>
          </a:p>
        </p:txBody>
      </p:sp>
      <p:grpSp>
        <p:nvGrpSpPr>
          <p:cNvPr id="82946" name="Group 7" descr="Graph illustrates the primacy effect.&#10;&#10;The first five words in a list are later recalled well, but diminishing from &#10;40 to 15%. There is a slight increase to 20% by the 9th word in the list, but&#10;lower by the last two.&#10;&#10;When exposure to a list is followed by a long delay, people recall the first items better, possibly because the attention is on the first items and short-term memory is not helping."/>
          <p:cNvGrpSpPr>
            <a:grpSpLocks/>
          </p:cNvGrpSpPr>
          <p:nvPr/>
        </p:nvGrpSpPr>
        <p:grpSpPr bwMode="auto">
          <a:xfrm>
            <a:off x="947738" y="2347913"/>
            <a:ext cx="6415087" cy="4510087"/>
            <a:chOff x="1981200" y="1835150"/>
            <a:chExt cx="6415088" cy="4510088"/>
          </a:xfrm>
        </p:grpSpPr>
        <p:pic>
          <p:nvPicPr>
            <p:cNvPr id="9" name="Picture 8" descr="S9.png"/>
            <p:cNvPicPr>
              <a:picLocks noChangeAspect="1"/>
            </p:cNvPicPr>
            <p:nvPr/>
          </p:nvPicPr>
          <p:blipFill>
            <a:blip r:embed="rId3" cstate="email">
              <a:extLst>
                <a:ext uri="{28A0092B-C50C-407E-A947-70E740481C1C}">
                  <a14:useLocalDpi xmlns:a14="http://schemas.microsoft.com/office/drawing/2010/main" val="0"/>
                </a:ext>
              </a:extLst>
            </a:blip>
            <a:srcRect t="6264"/>
            <a:stretch>
              <a:fillRect/>
            </a:stretch>
          </p:blipFill>
          <p:spPr bwMode="auto">
            <a:xfrm>
              <a:off x="1981200" y="1835150"/>
              <a:ext cx="6415088" cy="451008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S9.blue-line-text.png"/>
            <p:cNvPicPr>
              <a:picLocks noChangeAspect="1"/>
            </p:cNvPicPr>
            <p:nvPr/>
          </p:nvPicPr>
          <p:blipFill>
            <a:blip r:embed="rId4" cstate="email">
              <a:extLst>
                <a:ext uri="{28A0092B-C50C-407E-A947-70E740481C1C}">
                  <a14:useLocalDpi xmlns:a14="http://schemas.microsoft.com/office/drawing/2010/main" val="0"/>
                </a:ext>
              </a:extLst>
            </a:blip>
            <a:srcRect l="25304" t="68283" r="53636" b="14140"/>
            <a:stretch>
              <a:fillRect/>
            </a:stretch>
          </p:blipFill>
          <p:spPr bwMode="auto">
            <a:xfrm>
              <a:off x="3603625" y="4792663"/>
              <a:ext cx="1350962" cy="84613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S9.blue-line.png"/>
            <p:cNvPicPr>
              <a:picLocks noChangeAspect="1"/>
            </p:cNvPicPr>
            <p:nvPr/>
          </p:nvPicPr>
          <p:blipFill>
            <a:blip r:embed="rId5" cstate="email">
              <a:extLst>
                <a:ext uri="{28A0092B-C50C-407E-A947-70E740481C1C}">
                  <a14:useLocalDpi xmlns:a14="http://schemas.microsoft.com/office/drawing/2010/main" val="0"/>
                </a:ext>
              </a:extLst>
            </a:blip>
            <a:srcRect l="28636" t="52930" r="6061" b="19193"/>
            <a:stretch>
              <a:fillRect/>
            </a:stretch>
          </p:blipFill>
          <p:spPr bwMode="auto">
            <a:xfrm>
              <a:off x="3817937" y="4081462"/>
              <a:ext cx="4189414" cy="13398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Connector 13"/>
            <p:cNvCxnSpPr/>
            <p:nvPr/>
          </p:nvCxnSpPr>
          <p:spPr>
            <a:xfrm rot="5400000">
              <a:off x="3924300" y="4457701"/>
              <a:ext cx="457200" cy="2286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193675" y="198438"/>
            <a:ext cx="5618163" cy="584200"/>
          </a:xfrm>
          <a:prstGeom prst="rect">
            <a:avLst/>
          </a:prstGeom>
        </p:spPr>
        <p:txBody>
          <a:bodyPr>
            <a:spAutoFit/>
          </a:bodyPr>
          <a:lstStyle/>
          <a:p>
            <a:pPr fontAlgn="auto">
              <a:spcBef>
                <a:spcPts val="0"/>
              </a:spcBef>
              <a:spcAft>
                <a:spcPts val="0"/>
              </a:spcAft>
              <a:buClr>
                <a:srgbClr val="2DA2BF"/>
              </a:buClr>
              <a:buSzPct val="80000"/>
              <a:defRPr/>
            </a:pPr>
            <a:r>
              <a:rPr lang="en-US" sz="3200" b="1" dirty="0">
                <a:solidFill>
                  <a:srgbClr val="000000"/>
                </a:solidFill>
                <a:latin typeface="+mj-lt"/>
                <a:ea typeface="+mn-ea"/>
                <a:cs typeface="+mn-cs"/>
              </a:rPr>
              <a:t>Primacy Effect</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2000"/>
                                        <p:tgtEl>
                                          <p:spTgt spid="12">
                                            <p:txEl>
                                              <p:pRg st="1" end="1"/>
                                            </p:txEl>
                                          </p:spTgt>
                                        </p:tgtEl>
                                      </p:cBhvr>
                                    </p:animEffect>
                                  </p:childTnLst>
                                </p:cTn>
                              </p:par>
                            </p:childTnLst>
                          </p:cTn>
                        </p:par>
                        <p:par>
                          <p:cTn id="12" fill="hold" nodeType="afterGroup">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2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3600" dirty="0"/>
              <a:t>S</a:t>
            </a:r>
            <a:r>
              <a:rPr lang="en-CA" sz="3600" dirty="0" smtClean="0"/>
              <a:t>trategies for initial encoding of information</a:t>
            </a:r>
            <a:endParaRPr lang="en-CA" sz="3600" dirty="0"/>
          </a:p>
        </p:txBody>
      </p:sp>
      <p:sp>
        <p:nvSpPr>
          <p:cNvPr id="3" name="Content Placeholder 2"/>
          <p:cNvSpPr>
            <a:spLocks noGrp="1"/>
          </p:cNvSpPr>
          <p:nvPr>
            <p:ph idx="1"/>
          </p:nvPr>
        </p:nvSpPr>
        <p:spPr/>
        <p:txBody>
          <a:bodyPr/>
          <a:lstStyle/>
          <a:p>
            <a:r>
              <a:rPr lang="en-CA" dirty="0" smtClean="0"/>
              <a:t>Strategies for getting things in to memory:</a:t>
            </a:r>
          </a:p>
          <a:p>
            <a:pPr lvl="2"/>
            <a:r>
              <a:rPr lang="en-CA" dirty="0" smtClean="0"/>
              <a:t>Semantic “depth”</a:t>
            </a:r>
          </a:p>
          <a:p>
            <a:pPr lvl="2"/>
            <a:r>
              <a:rPr lang="en-CA" dirty="0" smtClean="0"/>
              <a:t>Rhyme </a:t>
            </a:r>
          </a:p>
          <a:p>
            <a:pPr lvl="2"/>
            <a:r>
              <a:rPr lang="en-CA" dirty="0" smtClean="0"/>
              <a:t>Visual</a:t>
            </a:r>
          </a:p>
          <a:p>
            <a:r>
              <a:rPr lang="en-CA" dirty="0" smtClean="0"/>
              <a:t>Limits:  about 5 – 7 “chunks” can be encoded in short-term memory</a:t>
            </a:r>
          </a:p>
          <a:p>
            <a:pPr lvl="1"/>
            <a:r>
              <a:rPr lang="en-CA" dirty="0" smtClean="0"/>
              <a:t>Some good approaches to effortful encoding</a:t>
            </a:r>
          </a:p>
          <a:p>
            <a:pPr lvl="2"/>
            <a:r>
              <a:rPr lang="en-CA" dirty="0" smtClean="0">
                <a:solidFill>
                  <a:srgbClr val="000000"/>
                </a:solidFill>
              </a:rPr>
              <a:t>C</a:t>
            </a:r>
            <a:r>
              <a:rPr lang="en-US" dirty="0" smtClean="0">
                <a:solidFill>
                  <a:srgbClr val="000000"/>
                </a:solidFill>
              </a:rPr>
              <a:t>hunking (make the chunks bigger)</a:t>
            </a:r>
          </a:p>
          <a:p>
            <a:pPr lvl="2"/>
            <a:r>
              <a:rPr lang="en-US" dirty="0" smtClean="0">
                <a:solidFill>
                  <a:srgbClr val="000000"/>
                </a:solidFill>
              </a:rPr>
              <a:t>Mnemonics (strategy tricks for remembering)</a:t>
            </a:r>
          </a:p>
          <a:p>
            <a:pPr lvl="2"/>
            <a:r>
              <a:rPr lang="en-US" dirty="0" smtClean="0">
                <a:solidFill>
                  <a:srgbClr val="000000"/>
                </a:solidFill>
              </a:rPr>
              <a:t>Hierarchies (structuring the memorization)</a:t>
            </a:r>
            <a:endParaRPr lang="en-US" dirty="0">
              <a:solidFill>
                <a:srgbClr val="000000"/>
              </a:solidFill>
            </a:endParaRPr>
          </a:p>
          <a:p>
            <a:endParaRPr lang="en-CA" dirty="0"/>
          </a:p>
        </p:txBody>
      </p:sp>
    </p:spTree>
    <p:extLst>
      <p:ext uri="{BB962C8B-B14F-4D97-AF65-F5344CB8AC3E}">
        <p14:creationId xmlns:p14="http://schemas.microsoft.com/office/powerpoint/2010/main" val="2113698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 name="Rectangle 18"/>
          <p:cNvSpPr/>
          <p:nvPr/>
        </p:nvSpPr>
        <p:spPr>
          <a:xfrm>
            <a:off x="0" y="3368675"/>
            <a:ext cx="9144000" cy="3489325"/>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20" name="Straight Connector 19"/>
          <p:cNvCxnSpPr>
            <a:cxnSpLocks noChangeShapeType="1"/>
          </p:cNvCxnSpPr>
          <p:nvPr/>
        </p:nvCxnSpPr>
        <p:spPr bwMode="auto">
          <a:xfrm rot="10800000" flipV="1">
            <a:off x="0" y="3335338"/>
            <a:ext cx="9144000" cy="301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176213" y="849313"/>
            <a:ext cx="8763000" cy="3995737"/>
          </a:xfrm>
        </p:spPr>
        <p:txBody>
          <a:bodyPr/>
          <a:lstStyle/>
          <a:p>
            <a:pPr marL="228600" indent="-228600" eaLnBrk="1" hangingPunct="1">
              <a:buClr>
                <a:srgbClr val="C00000"/>
              </a:buClr>
              <a:buFont typeface="Wingdings" charset="0"/>
              <a:buChar char="§"/>
            </a:pPr>
            <a:r>
              <a:rPr lang="en-US" sz="2400" b="1" i="1" dirty="0">
                <a:latin typeface="Arial" charset="0"/>
              </a:rPr>
              <a:t>Semantic</a:t>
            </a:r>
            <a:r>
              <a:rPr lang="en-US" sz="2400" dirty="0">
                <a:latin typeface="Arial" charset="0"/>
              </a:rPr>
              <a:t> judgment, or thinking about a word’</a:t>
            </a:r>
            <a:r>
              <a:rPr lang="en-US" altLang="ja-JP" sz="2400" dirty="0">
                <a:latin typeface="Arial" charset="0"/>
              </a:rPr>
              <a:t>s </a:t>
            </a:r>
            <a:r>
              <a:rPr lang="en-US" altLang="ja-JP" sz="2400" dirty="0">
                <a:solidFill>
                  <a:srgbClr val="FF0000"/>
                </a:solidFill>
                <a:latin typeface="Arial" charset="0"/>
              </a:rPr>
              <a:t>meaning</a:t>
            </a:r>
            <a:r>
              <a:rPr lang="en-US" altLang="ja-JP" sz="2400" dirty="0">
                <a:latin typeface="Arial" charset="0"/>
              </a:rPr>
              <a:t>, allows for deeper processing and best memory.</a:t>
            </a:r>
          </a:p>
          <a:p>
            <a:pPr marL="520700" lvl="1" indent="-228600" eaLnBrk="1" hangingPunct="1">
              <a:buClr>
                <a:srgbClr val="C00000"/>
              </a:buClr>
              <a:buFont typeface="Wingdings" charset="0"/>
              <a:buChar char="§"/>
            </a:pPr>
            <a:r>
              <a:rPr lang="en-US" sz="2000" b="1" i="1" dirty="0">
                <a:latin typeface="Arial" charset="0"/>
              </a:rPr>
              <a:t>Rhyme</a:t>
            </a:r>
            <a:r>
              <a:rPr lang="en-US" sz="2000" dirty="0">
                <a:latin typeface="Arial" charset="0"/>
              </a:rPr>
              <a:t> judgment, or attending to the word’</a:t>
            </a:r>
            <a:r>
              <a:rPr lang="en-US" altLang="ja-JP" sz="2000" dirty="0">
                <a:latin typeface="Arial" charset="0"/>
              </a:rPr>
              <a:t>s sound, results in shallow processing.</a:t>
            </a:r>
          </a:p>
          <a:p>
            <a:pPr marL="520700" lvl="1" indent="-228600" eaLnBrk="1" hangingPunct="1">
              <a:buClr>
                <a:srgbClr val="C00000"/>
              </a:buClr>
              <a:buFont typeface="Wingdings" charset="0"/>
              <a:buChar char="§"/>
            </a:pPr>
            <a:r>
              <a:rPr lang="en-US" sz="2000" b="1" i="1" dirty="0">
                <a:latin typeface="Arial" charset="0"/>
              </a:rPr>
              <a:t>Visual</a:t>
            </a:r>
            <a:r>
              <a:rPr lang="en-US" sz="2000" dirty="0">
                <a:latin typeface="Arial" charset="0"/>
              </a:rPr>
              <a:t> judgment, or attending to how the word looks (shallow processing), yields the lowest remembering.</a:t>
            </a:r>
          </a:p>
        </p:txBody>
      </p:sp>
      <p:pic>
        <p:nvPicPr>
          <p:cNvPr id="5" name="Picture 4" descr="Chart illustrates strategies for successful encoding, including: Visual judgment, Rhyme judgment, and Semantic judgment.&#10;&#10;The percentage of people who subsequently recognised the word&#10;can be as much as 90% using Semantic judgment, or thinking about a word's meaning; just under 60% using Rhyme judgment, or attending to a word's sound; and about 15% for those using Visual judgment, or attending to how a word looks.&#10;&#10;Type of judgement:  Semantic judgment (type of)&#10;Type of judgement   Rhyme judgment (rhymes with)&#10;Type of judgement   Visual judgment (written in capitals?)&#10;&#10;&#10;&#10;Encoding for meaning helps us retain information in long-term memory. Attending to the sound of a word (rhymes with…) or how it looks (written capitals or lower case letters) doesn’t yield as much retention of the word. One way to boost memory is to link the information to something you already know or to make it meaningful in some way. &#10;&#10;" title="Deep Processing"/>
          <p:cNvPicPr>
            <a:picLocks noChangeAspect="1"/>
          </p:cNvPicPr>
          <p:nvPr/>
        </p:nvPicPr>
        <p:blipFill>
          <a:blip r:embed="rId3" cstate="email">
            <a:extLst>
              <a:ext uri="{28A0092B-C50C-407E-A947-70E740481C1C}">
                <a14:useLocalDpi xmlns:a14="http://schemas.microsoft.com/office/drawing/2010/main" val="0"/>
              </a:ext>
            </a:extLst>
          </a:blip>
          <a:srcRect t="24646" b="6667"/>
          <a:stretch>
            <a:fillRect/>
          </a:stretch>
        </p:blipFill>
        <p:spPr bwMode="auto">
          <a:xfrm>
            <a:off x="1300163" y="3505200"/>
            <a:ext cx="6221412" cy="32035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11.1.png"/>
          <p:cNvPicPr>
            <a:picLocks noChangeAspect="1"/>
          </p:cNvPicPr>
          <p:nvPr/>
        </p:nvPicPr>
        <p:blipFill>
          <a:blip r:embed="rId4" cstate="email">
            <a:extLst>
              <a:ext uri="{28A0092B-C50C-407E-A947-70E740481C1C}">
                <a14:useLocalDpi xmlns:a14="http://schemas.microsoft.com/office/drawing/2010/main" val="0"/>
              </a:ext>
            </a:extLst>
          </a:blip>
          <a:srcRect l="14243" t="65456" r="73485" b="24847"/>
          <a:stretch>
            <a:fillRect/>
          </a:stretch>
        </p:blipFill>
        <p:spPr bwMode="auto">
          <a:xfrm>
            <a:off x="2185988" y="5408613"/>
            <a:ext cx="76358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11.1.1.png"/>
          <p:cNvPicPr>
            <a:picLocks noChangeAspect="1"/>
          </p:cNvPicPr>
          <p:nvPr/>
        </p:nvPicPr>
        <p:blipFill>
          <a:blip r:embed="rId5" cstate="email">
            <a:extLst>
              <a:ext uri="{28A0092B-C50C-407E-A947-70E740481C1C}">
                <a14:useLocalDpi xmlns:a14="http://schemas.microsoft.com/office/drawing/2010/main" val="0"/>
              </a:ext>
            </a:extLst>
          </a:blip>
          <a:srcRect l="39243" t="65051" r="49091" b="24242"/>
          <a:stretch>
            <a:fillRect/>
          </a:stretch>
        </p:blipFill>
        <p:spPr bwMode="auto">
          <a:xfrm>
            <a:off x="3741738" y="5389563"/>
            <a:ext cx="725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S11.2.png"/>
          <p:cNvPicPr>
            <a:picLocks noChangeAspect="1"/>
          </p:cNvPicPr>
          <p:nvPr/>
        </p:nvPicPr>
        <p:blipFill>
          <a:blip r:embed="rId6" cstate="email">
            <a:extLst>
              <a:ext uri="{28A0092B-C50C-407E-A947-70E740481C1C}">
                <a14:useLocalDpi xmlns:a14="http://schemas.microsoft.com/office/drawing/2010/main" val="0"/>
              </a:ext>
            </a:extLst>
          </a:blip>
          <a:srcRect l="14545" t="49091" r="36818" b="41010"/>
          <a:stretch>
            <a:fillRect/>
          </a:stretch>
        </p:blipFill>
        <p:spPr bwMode="auto">
          <a:xfrm>
            <a:off x="2205038" y="4645025"/>
            <a:ext cx="3025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S11.3.png"/>
          <p:cNvPicPr>
            <a:picLocks noChangeAspect="1"/>
          </p:cNvPicPr>
          <p:nvPr/>
        </p:nvPicPr>
        <p:blipFill>
          <a:blip r:embed="rId7" cstate="email">
            <a:extLst>
              <a:ext uri="{28A0092B-C50C-407E-A947-70E740481C1C}">
                <a14:useLocalDpi xmlns:a14="http://schemas.microsoft.com/office/drawing/2010/main" val="0"/>
              </a:ext>
            </a:extLst>
          </a:blip>
          <a:srcRect l="14394" t="32121" r="11971" b="57777"/>
          <a:stretch>
            <a:fillRect/>
          </a:stretch>
        </p:blipFill>
        <p:spPr bwMode="auto">
          <a:xfrm>
            <a:off x="2195513" y="3852863"/>
            <a:ext cx="458152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S11.2.1.png"/>
          <p:cNvPicPr>
            <a:picLocks noChangeAspect="1"/>
          </p:cNvPicPr>
          <p:nvPr/>
        </p:nvPicPr>
        <p:blipFill>
          <a:blip r:embed="rId8" cstate="email">
            <a:extLst>
              <a:ext uri="{28A0092B-C50C-407E-A947-70E740481C1C}">
                <a14:useLocalDpi xmlns:a14="http://schemas.microsoft.com/office/drawing/2010/main" val="0"/>
              </a:ext>
            </a:extLst>
          </a:blip>
          <a:srcRect l="51817" t="47273" r="40909" b="39192"/>
          <a:stretch>
            <a:fillRect/>
          </a:stretch>
        </p:blipFill>
        <p:spPr bwMode="auto">
          <a:xfrm>
            <a:off x="4524375" y="4560888"/>
            <a:ext cx="452438"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S11.3.1.png"/>
          <p:cNvPicPr>
            <a:picLocks noChangeAspect="1"/>
          </p:cNvPicPr>
          <p:nvPr/>
        </p:nvPicPr>
        <p:blipFill>
          <a:blip r:embed="rId9" cstate="email">
            <a:extLst>
              <a:ext uri="{28A0092B-C50C-407E-A947-70E740481C1C}">
                <a14:useLocalDpi xmlns:a14="http://schemas.microsoft.com/office/drawing/2010/main" val="0"/>
              </a:ext>
            </a:extLst>
          </a:blip>
          <a:srcRect l="67879" t="29697" r="13635" b="56970"/>
          <a:stretch>
            <a:fillRect/>
          </a:stretch>
        </p:blipFill>
        <p:spPr bwMode="auto">
          <a:xfrm>
            <a:off x="5522913" y="3740150"/>
            <a:ext cx="1150937"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S11.1.2.png"/>
          <p:cNvPicPr>
            <a:picLocks noChangeAspect="1"/>
          </p:cNvPicPr>
          <p:nvPr/>
        </p:nvPicPr>
        <p:blipFill>
          <a:blip r:embed="rId10" cstate="email">
            <a:extLst>
              <a:ext uri="{28A0092B-C50C-407E-A947-70E740481C1C}">
                <a14:useLocalDpi xmlns:a14="http://schemas.microsoft.com/office/drawing/2010/main" val="0"/>
              </a:ext>
            </a:extLst>
          </a:blip>
          <a:srcRect l="14999" t="66667" r="61061" b="25656"/>
          <a:stretch>
            <a:fillRect/>
          </a:stretch>
        </p:blipFill>
        <p:spPr bwMode="auto">
          <a:xfrm>
            <a:off x="2233613" y="5465763"/>
            <a:ext cx="1489075"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S11.2.2.png"/>
          <p:cNvPicPr>
            <a:picLocks noChangeAspect="1"/>
          </p:cNvPicPr>
          <p:nvPr/>
        </p:nvPicPr>
        <p:blipFill>
          <a:blip r:embed="rId11" cstate="email">
            <a:extLst>
              <a:ext uri="{28A0092B-C50C-407E-A947-70E740481C1C}">
                <a14:useLocalDpi xmlns:a14="http://schemas.microsoft.com/office/drawing/2010/main" val="0"/>
              </a:ext>
            </a:extLst>
          </a:blip>
          <a:srcRect l="15303" t="50101" r="64545" b="42625"/>
          <a:stretch>
            <a:fillRect/>
          </a:stretch>
        </p:blipFill>
        <p:spPr bwMode="auto">
          <a:xfrm>
            <a:off x="2252663" y="4692650"/>
            <a:ext cx="12525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S11.3.2.png"/>
          <p:cNvPicPr>
            <a:picLocks noChangeAspect="1"/>
          </p:cNvPicPr>
          <p:nvPr/>
        </p:nvPicPr>
        <p:blipFill>
          <a:blip r:embed="rId12" cstate="email">
            <a:extLst>
              <a:ext uri="{28A0092B-C50C-407E-A947-70E740481C1C}">
                <a14:useLocalDpi xmlns:a14="http://schemas.microsoft.com/office/drawing/2010/main" val="0"/>
              </a:ext>
            </a:extLst>
          </a:blip>
          <a:srcRect l="15152" t="33333" r="61969" b="58788"/>
          <a:stretch>
            <a:fillRect/>
          </a:stretch>
        </p:blipFill>
        <p:spPr bwMode="auto">
          <a:xfrm>
            <a:off x="2243138" y="3910013"/>
            <a:ext cx="1422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p:cNvSpPr/>
          <p:nvPr/>
        </p:nvSpPr>
        <p:spPr>
          <a:xfrm>
            <a:off x="7938" y="146050"/>
            <a:ext cx="9144000" cy="584200"/>
          </a:xfrm>
          <a:prstGeom prst="rect">
            <a:avLst/>
          </a:prstGeom>
        </p:spPr>
        <p:txBody>
          <a:bodyPr>
            <a:spAutoFit/>
          </a:bodyPr>
          <a:lstStyle/>
          <a:p>
            <a:pPr fontAlgn="auto">
              <a:spcBef>
                <a:spcPts val="0"/>
              </a:spcBef>
              <a:spcAft>
                <a:spcPts val="0"/>
              </a:spcAft>
              <a:buClr>
                <a:srgbClr val="2DA2BF"/>
              </a:buClr>
              <a:buSzPct val="80000"/>
              <a:defRPr/>
            </a:pPr>
            <a:r>
              <a:rPr lang="en-US" sz="3100" dirty="0">
                <a:solidFill>
                  <a:srgbClr val="000000"/>
                </a:solidFill>
                <a:latin typeface="+mj-lt"/>
                <a:ea typeface="+mn-ea"/>
                <a:cs typeface="+mn-cs"/>
              </a:rPr>
              <a:t>Strategy for successful encoding: </a:t>
            </a:r>
            <a:r>
              <a:rPr lang="en-US" sz="3100" dirty="0">
                <a:solidFill>
                  <a:srgbClr val="FF0000"/>
                </a:solidFill>
                <a:latin typeface="+mj-lt"/>
                <a:ea typeface="+mn-ea"/>
                <a:cs typeface="+mn-cs"/>
              </a:rPr>
              <a:t>Deep Processing</a:t>
            </a:r>
            <a:r>
              <a:rPr lang="en-US" sz="3200" dirty="0">
                <a:solidFill>
                  <a:srgbClr val="FF0000"/>
                </a:solidFill>
                <a:latin typeface="+mj-lt"/>
                <a:ea typeface="+mn-ea"/>
                <a:cs typeface="+mn-cs"/>
              </a:rPr>
              <a:t> </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par>
                          <p:cTn id="8" fill="hold" nodeType="afterGroup">
                            <p:stCondLst>
                              <p:cond delay="10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1000"/>
                                        <p:tgtEl>
                                          <p:spTgt spid="10"/>
                                        </p:tgtEl>
                                      </p:cBhvr>
                                    </p:animEffect>
                                  </p:childTnLst>
                                </p:cTn>
                              </p:par>
                              <p:par>
                                <p:cTn id="12" presetID="22" presetClass="entr" presetSubtype="8"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left)">
                                      <p:cBhvr>
                                        <p:cTn id="14" dur="500"/>
                                        <p:tgtEl>
                                          <p:spTgt spid="17"/>
                                        </p:tgtEl>
                                      </p:cBhvr>
                                    </p:animEffect>
                                  </p:childTnLst>
                                </p:cTn>
                              </p:par>
                              <p:par>
                                <p:cTn id="15" presetID="10"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1" end="1"/>
                                            </p:txEl>
                                          </p:spTgt>
                                        </p:tgtEl>
                                        <p:attrNameLst>
                                          <p:attrName>style.visibility</p:attrName>
                                        </p:attrNameLst>
                                      </p:cBhvr>
                                      <p:to>
                                        <p:strVal val="visible"/>
                                      </p:to>
                                    </p:set>
                                    <p:animEffect transition="in" filter="fade">
                                      <p:cBhvr>
                                        <p:cTn id="22" dur="1000"/>
                                        <p:tgtEl>
                                          <p:spTgt spid="12">
                                            <p:txEl>
                                              <p:pRg st="1" end="1"/>
                                            </p:txEl>
                                          </p:spTgt>
                                        </p:tgtEl>
                                      </p:cBhvr>
                                    </p:animEffect>
                                  </p:childTnLst>
                                </p:cTn>
                              </p:par>
                            </p:childTnLst>
                          </p:cTn>
                        </p:par>
                        <p:par>
                          <p:cTn id="23" fill="hold" nodeType="afterGroup">
                            <p:stCondLst>
                              <p:cond delay="1000"/>
                            </p:stCondLst>
                            <p:childTnLst>
                              <p:par>
                                <p:cTn id="24" presetID="22" presetClass="entr" presetSubtype="8"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000"/>
                                        <p:tgtEl>
                                          <p:spTgt spid="8"/>
                                        </p:tgtEl>
                                      </p:cBhvr>
                                    </p:animEffect>
                                  </p:childTnLst>
                                </p:cTn>
                              </p:par>
                              <p:par>
                                <p:cTn id="27" presetID="22" presetClass="entr" presetSubtype="8"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par>
                                <p:cTn id="30" presetID="10"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2" end="2"/>
                                            </p:txEl>
                                          </p:spTgt>
                                        </p:tgtEl>
                                        <p:attrNameLst>
                                          <p:attrName>style.visibility</p:attrName>
                                        </p:attrNameLst>
                                      </p:cBhvr>
                                      <p:to>
                                        <p:strVal val="visible"/>
                                      </p:to>
                                    </p:set>
                                    <p:animEffect transition="in" filter="fade">
                                      <p:cBhvr>
                                        <p:cTn id="37" dur="1000"/>
                                        <p:tgtEl>
                                          <p:spTgt spid="12">
                                            <p:txEl>
                                              <p:pRg st="2" end="2"/>
                                            </p:txEl>
                                          </p:spTgt>
                                        </p:tgtEl>
                                      </p:cBhvr>
                                    </p:animEffect>
                                  </p:childTnLst>
                                </p:cTn>
                              </p:par>
                            </p:childTnLst>
                          </p:cTn>
                        </p:par>
                        <p:par>
                          <p:cTn id="38" fill="hold" nodeType="afterGroup">
                            <p:stCondLst>
                              <p:cond delay="1000"/>
                            </p:stCondLst>
                            <p:childTnLst>
                              <p:par>
                                <p:cTn id="39" presetID="22" presetClass="entr" presetSubtype="8"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1000"/>
                                        <p:tgtEl>
                                          <p:spTgt spid="6"/>
                                        </p:tgtEl>
                                      </p:cBhvr>
                                    </p:animEffect>
                                  </p:childTnLst>
                                </p:cTn>
                              </p:par>
                              <p:par>
                                <p:cTn id="42" presetID="10" presetClass="entr" presetSubtype="0"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childTnLst>
                                </p:cTn>
                              </p:par>
                              <p:par>
                                <p:cTn id="45" presetID="2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left)">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260350" y="220663"/>
            <a:ext cx="8743322" cy="504825"/>
          </a:xfrm>
        </p:spPr>
        <p:txBody>
          <a:bodyPr rtlCol="0">
            <a:noAutofit/>
          </a:bodyPr>
          <a:lstStyle/>
          <a:p>
            <a:pPr marL="0" indent="0" eaLnBrk="1" fontAlgn="auto" hangingPunct="1">
              <a:spcBef>
                <a:spcPts val="0"/>
              </a:spcBef>
              <a:spcAft>
                <a:spcPts val="0"/>
              </a:spcAft>
              <a:buFont typeface="Arial" pitchFamily="34" charset="0"/>
              <a:buNone/>
              <a:defRPr/>
            </a:pPr>
            <a:r>
              <a:rPr lang="en-US" sz="2800" b="1" dirty="0" smtClean="0">
                <a:latin typeface="+mj-lt"/>
                <a:ea typeface="+mn-ea"/>
                <a:cs typeface="+mn-cs"/>
              </a:rPr>
              <a:t>Remember a list of unrelated words:</a:t>
            </a:r>
          </a:p>
        </p:txBody>
      </p:sp>
      <p:sp>
        <p:nvSpPr>
          <p:cNvPr id="6" name="Rectangle 5"/>
          <p:cNvSpPr/>
          <p:nvPr/>
        </p:nvSpPr>
        <p:spPr>
          <a:xfrm>
            <a:off x="1288984" y="1059144"/>
            <a:ext cx="1671533" cy="5016757"/>
          </a:xfrm>
          <a:prstGeom prst="rect">
            <a:avLst/>
          </a:prstGeom>
        </p:spPr>
        <p:txBody>
          <a:bodyPr wrap="square">
            <a:spAutoFit/>
          </a:bodyPr>
          <a:lstStyle/>
          <a:p>
            <a:pPr algn="ctr">
              <a:buFont typeface="Arial" charset="0"/>
              <a:buNone/>
            </a:pPr>
            <a:r>
              <a:rPr lang="en-US" sz="3200" dirty="0" smtClean="0"/>
              <a:t>Rhyme</a:t>
            </a:r>
          </a:p>
          <a:p>
            <a:pPr algn="ctr">
              <a:buFont typeface="Arial" charset="0"/>
              <a:buNone/>
            </a:pPr>
            <a:endParaRPr lang="en-US" sz="3200" dirty="0"/>
          </a:p>
          <a:p>
            <a:pPr algn="ctr">
              <a:buFont typeface="Arial" charset="0"/>
              <a:buNone/>
            </a:pPr>
            <a:endParaRPr lang="en-US" sz="3200" dirty="0" smtClean="0"/>
          </a:p>
          <a:p>
            <a:pPr algn="ctr">
              <a:buFont typeface="Arial" charset="0"/>
              <a:buNone/>
            </a:pPr>
            <a:r>
              <a:rPr lang="en-US" sz="3200" dirty="0" smtClean="0"/>
              <a:t>piano processcigar inherentvague </a:t>
            </a:r>
            <a:endParaRPr lang="en-US" sz="3200" dirty="0"/>
          </a:p>
          <a:p>
            <a:pPr algn="ctr">
              <a:buFont typeface="Arial" charset="0"/>
              <a:buNone/>
            </a:pPr>
            <a:r>
              <a:rPr lang="en-US" sz="3200" dirty="0" smtClean="0"/>
              <a:t>fire </a:t>
            </a:r>
            <a:endParaRPr lang="en-US" sz="3200" dirty="0"/>
          </a:p>
          <a:p>
            <a:pPr algn="ctr">
              <a:buFont typeface="Arial" charset="0"/>
              <a:buNone/>
            </a:pPr>
            <a:r>
              <a:rPr lang="en-US" sz="3200" dirty="0"/>
              <a:t>pencil</a:t>
            </a:r>
            <a:endParaRPr lang="en-US" sz="3200" b="1" dirty="0"/>
          </a:p>
        </p:txBody>
      </p:sp>
      <p:sp>
        <p:nvSpPr>
          <p:cNvPr id="8" name="Rectangle 7"/>
          <p:cNvSpPr/>
          <p:nvPr/>
        </p:nvSpPr>
        <p:spPr>
          <a:xfrm>
            <a:off x="5901090" y="1045775"/>
            <a:ext cx="1671533" cy="5016757"/>
          </a:xfrm>
          <a:prstGeom prst="rect">
            <a:avLst/>
          </a:prstGeom>
        </p:spPr>
        <p:txBody>
          <a:bodyPr wrap="square">
            <a:spAutoFit/>
          </a:bodyPr>
          <a:lstStyle/>
          <a:p>
            <a:pPr algn="ctr">
              <a:buFont typeface="Arial" charset="0"/>
              <a:buNone/>
            </a:pPr>
            <a:r>
              <a:rPr lang="en-US" sz="3200" dirty="0" smtClean="0"/>
              <a:t>Visual</a:t>
            </a:r>
          </a:p>
          <a:p>
            <a:pPr algn="ctr">
              <a:buFont typeface="Arial" charset="0"/>
              <a:buNone/>
            </a:pPr>
            <a:endParaRPr lang="en-US" sz="3200" dirty="0" smtClean="0"/>
          </a:p>
          <a:p>
            <a:pPr algn="ctr">
              <a:buFont typeface="Arial" charset="0"/>
              <a:buNone/>
            </a:pPr>
            <a:endParaRPr lang="en-US" sz="3200" dirty="0"/>
          </a:p>
          <a:p>
            <a:pPr algn="ctr">
              <a:buFont typeface="Arial" charset="0"/>
              <a:buNone/>
            </a:pPr>
            <a:r>
              <a:rPr lang="en-US" sz="3200" dirty="0" smtClean="0"/>
              <a:t>piano processcigar inherentvague </a:t>
            </a:r>
            <a:endParaRPr lang="en-US" sz="3200" dirty="0"/>
          </a:p>
          <a:p>
            <a:pPr algn="ctr">
              <a:buFont typeface="Arial" charset="0"/>
              <a:buNone/>
            </a:pPr>
            <a:r>
              <a:rPr lang="en-US" sz="3200" dirty="0" smtClean="0"/>
              <a:t>fire </a:t>
            </a:r>
            <a:endParaRPr lang="en-US" sz="3200" dirty="0"/>
          </a:p>
          <a:p>
            <a:pPr algn="ctr">
              <a:buFont typeface="Arial" charset="0"/>
              <a:buNone/>
            </a:pPr>
            <a:r>
              <a:rPr lang="en-US" sz="3200" dirty="0"/>
              <a:t>pencil</a:t>
            </a:r>
            <a:endParaRPr lang="en-US" sz="3200" b="1" dirty="0"/>
          </a:p>
        </p:txBody>
      </p:sp>
    </p:spTree>
    <p:extLst>
      <p:ext uri="{BB962C8B-B14F-4D97-AF65-F5344CB8AC3E}">
        <p14:creationId xmlns:p14="http://schemas.microsoft.com/office/powerpoint/2010/main" val="2131553620"/>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 name="Rectangle 14"/>
          <p:cNvSpPr>
            <a:spLocks noChangeArrowheads="1"/>
          </p:cNvSpPr>
          <p:nvPr/>
        </p:nvSpPr>
        <p:spPr bwMode="auto">
          <a:xfrm>
            <a:off x="144462" y="399524"/>
            <a:ext cx="8870549" cy="954107"/>
          </a:xfrm>
          <a:prstGeom prst="rect">
            <a:avLst/>
          </a:prstGeom>
          <a:noFill/>
          <a:ln w="9525">
            <a:noFill/>
            <a:miter lim="800000"/>
            <a:headEnd/>
            <a:tailEnd/>
          </a:ln>
        </p:spPr>
        <p:txBody>
          <a:bodyPr wrap="square" anchor="ctr">
            <a:spAutoFit/>
          </a:bodyPr>
          <a:lstStyle/>
          <a:p>
            <a:pPr fontAlgn="auto">
              <a:spcBef>
                <a:spcPts val="0"/>
              </a:spcBef>
              <a:spcAft>
                <a:spcPts val="0"/>
              </a:spcAft>
              <a:defRPr/>
            </a:pPr>
            <a:r>
              <a:rPr lang="en-US" sz="3200" dirty="0" smtClean="0">
                <a:latin typeface="+mj-lt"/>
                <a:ea typeface="+mn-ea"/>
                <a:cs typeface="Arial" charset="0"/>
              </a:rPr>
              <a:t>Mnemonics: </a:t>
            </a:r>
            <a:r>
              <a:rPr lang="en-US" sz="2400" dirty="0" smtClean="0">
                <a:latin typeface="+mj-lt"/>
                <a:ea typeface="+mn-ea"/>
                <a:cs typeface="Arial" charset="0"/>
              </a:rPr>
              <a:t>for remembering numbers (or anything else), we can use visual memory because of powerful associations</a:t>
            </a:r>
            <a:endParaRPr lang="en-US" sz="2400" dirty="0">
              <a:latin typeface="+mj-lt"/>
              <a:ea typeface="+mn-ea"/>
              <a:cs typeface="Arial" charset="0"/>
            </a:endParaRPr>
          </a:p>
        </p:txBody>
      </p:sp>
      <p:sp>
        <p:nvSpPr>
          <p:cNvPr id="11" name="Rectangle 10"/>
          <p:cNvSpPr>
            <a:spLocks noChangeArrowheads="1"/>
          </p:cNvSpPr>
          <p:nvPr/>
        </p:nvSpPr>
        <p:spPr bwMode="auto">
          <a:xfrm>
            <a:off x="222704" y="1565585"/>
            <a:ext cx="23510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dirty="0"/>
              <a:t>Memory aid that uses vivid imagery</a:t>
            </a:r>
          </a:p>
        </p:txBody>
      </p:sp>
      <p:sp>
        <p:nvSpPr>
          <p:cNvPr id="13" name="Content Placeholder 2"/>
          <p:cNvSpPr>
            <a:spLocks noGrp="1"/>
          </p:cNvSpPr>
          <p:nvPr>
            <p:ph idx="1"/>
          </p:nvPr>
        </p:nvSpPr>
        <p:spPr>
          <a:xfrm>
            <a:off x="342374" y="2831656"/>
            <a:ext cx="2571913" cy="3584575"/>
          </a:xfrm>
        </p:spPr>
        <p:txBody>
          <a:bodyPr/>
          <a:lstStyle/>
          <a:p>
            <a:pPr marL="0" indent="0" eaLnBrk="1" hangingPunct="1">
              <a:buFont typeface="Arial" charset="0"/>
              <a:buNone/>
            </a:pPr>
            <a:r>
              <a:rPr lang="en-US" sz="2200" b="1" dirty="0">
                <a:solidFill>
                  <a:srgbClr val="C00000"/>
                </a:solidFill>
                <a:latin typeface="Arial" charset="0"/>
              </a:rPr>
              <a:t>One is a bun.</a:t>
            </a:r>
          </a:p>
          <a:p>
            <a:pPr marL="0" indent="0" eaLnBrk="1" hangingPunct="1">
              <a:buFont typeface="Arial" charset="0"/>
              <a:buNone/>
            </a:pPr>
            <a:r>
              <a:rPr lang="en-US" sz="2200" b="1" dirty="0">
                <a:solidFill>
                  <a:srgbClr val="C00000"/>
                </a:solidFill>
                <a:latin typeface="Arial" charset="0"/>
              </a:rPr>
              <a:t>Two is a shoe.</a:t>
            </a:r>
          </a:p>
          <a:p>
            <a:pPr marL="0" indent="0" eaLnBrk="1" hangingPunct="1">
              <a:buFont typeface="Arial" charset="0"/>
              <a:buNone/>
            </a:pPr>
            <a:r>
              <a:rPr lang="en-US" sz="2200" b="1" dirty="0">
                <a:solidFill>
                  <a:srgbClr val="C00000"/>
                </a:solidFill>
                <a:latin typeface="Arial" charset="0"/>
              </a:rPr>
              <a:t>Three is a tree.</a:t>
            </a:r>
          </a:p>
          <a:p>
            <a:pPr marL="0" indent="0" eaLnBrk="1" hangingPunct="1">
              <a:buFont typeface="Arial" charset="0"/>
              <a:buNone/>
            </a:pPr>
            <a:r>
              <a:rPr lang="en-US" sz="2200" b="1" dirty="0">
                <a:solidFill>
                  <a:srgbClr val="C00000"/>
                </a:solidFill>
                <a:latin typeface="Arial" charset="0"/>
              </a:rPr>
              <a:t>Four is a door.</a:t>
            </a:r>
          </a:p>
          <a:p>
            <a:pPr marL="0" indent="0" eaLnBrk="1" hangingPunct="1">
              <a:buFont typeface="Arial" charset="0"/>
              <a:buNone/>
            </a:pPr>
            <a:r>
              <a:rPr lang="en-US" sz="2200" b="1" dirty="0">
                <a:solidFill>
                  <a:srgbClr val="C00000"/>
                </a:solidFill>
                <a:latin typeface="Arial" charset="0"/>
              </a:rPr>
              <a:t>Five is a hive.</a:t>
            </a:r>
          </a:p>
          <a:p>
            <a:pPr marL="0" indent="0" eaLnBrk="1" hangingPunct="1">
              <a:buFont typeface="Arial" charset="0"/>
              <a:buNone/>
            </a:pPr>
            <a:r>
              <a:rPr lang="en-US" sz="2200" b="1" dirty="0">
                <a:solidFill>
                  <a:srgbClr val="C00000"/>
                </a:solidFill>
                <a:latin typeface="Arial" charset="0"/>
              </a:rPr>
              <a:t>Six is sticks.</a:t>
            </a:r>
          </a:p>
          <a:p>
            <a:pPr marL="0" indent="0" eaLnBrk="1" hangingPunct="1">
              <a:buFont typeface="Arial" charset="0"/>
              <a:buNone/>
            </a:pPr>
            <a:r>
              <a:rPr lang="en-US" sz="2200" b="1" dirty="0">
                <a:solidFill>
                  <a:srgbClr val="C00000"/>
                </a:solidFill>
                <a:latin typeface="Arial" charset="0"/>
              </a:rPr>
              <a:t>Seven is heaven.</a:t>
            </a:r>
          </a:p>
          <a:p>
            <a:pPr marL="0" indent="0" eaLnBrk="1" hangingPunct="1">
              <a:buFont typeface="Arial" charset="0"/>
              <a:buNone/>
            </a:pPr>
            <a:r>
              <a:rPr lang="en-US" sz="2200" b="1" dirty="0">
                <a:solidFill>
                  <a:srgbClr val="C00000"/>
                </a:solidFill>
                <a:latin typeface="Arial" charset="0"/>
              </a:rPr>
              <a:t>Eight is a gate.</a:t>
            </a:r>
          </a:p>
          <a:p>
            <a:pPr marL="0" indent="0" eaLnBrk="1" hangingPunct="1">
              <a:buFont typeface="Arial" charset="0"/>
              <a:buNone/>
            </a:pPr>
            <a:r>
              <a:rPr lang="en-US" sz="2200" b="1" dirty="0">
                <a:solidFill>
                  <a:srgbClr val="C00000"/>
                </a:solidFill>
                <a:latin typeface="Arial" charset="0"/>
              </a:rPr>
              <a:t>Nine is a swine.</a:t>
            </a:r>
          </a:p>
          <a:p>
            <a:pPr marL="0" indent="0" eaLnBrk="1" hangingPunct="1">
              <a:buFont typeface="Arial" charset="0"/>
              <a:buNone/>
            </a:pPr>
            <a:r>
              <a:rPr lang="en-US" sz="2200" b="1" dirty="0">
                <a:solidFill>
                  <a:srgbClr val="C00000"/>
                </a:solidFill>
                <a:latin typeface="Arial" charset="0"/>
              </a:rPr>
              <a:t>Ten is a hen.</a:t>
            </a:r>
          </a:p>
        </p:txBody>
      </p:sp>
      <p:sp>
        <p:nvSpPr>
          <p:cNvPr id="2" name="Rectangle 1"/>
          <p:cNvSpPr/>
          <p:nvPr/>
        </p:nvSpPr>
        <p:spPr>
          <a:xfrm>
            <a:off x="3484434" y="1577321"/>
            <a:ext cx="4170921" cy="3693319"/>
          </a:xfrm>
          <a:prstGeom prst="rect">
            <a:avLst/>
          </a:prstGeom>
        </p:spPr>
        <p:txBody>
          <a:bodyPr wrap="none">
            <a:spAutoFit/>
          </a:bodyPr>
          <a:lstStyle/>
          <a:p>
            <a:pPr algn="ctr" fontAlgn="auto">
              <a:spcBef>
                <a:spcPts val="0"/>
              </a:spcBef>
              <a:spcAft>
                <a:spcPts val="0"/>
              </a:spcAft>
              <a:defRPr/>
            </a:pPr>
            <a:r>
              <a:rPr lang="en-US" dirty="0" smtClean="0">
                <a:solidFill>
                  <a:srgbClr val="D71E27"/>
                </a:solidFill>
              </a:rPr>
              <a:t>6136236175 </a:t>
            </a:r>
          </a:p>
          <a:p>
            <a:pPr algn="ctr" fontAlgn="auto">
              <a:spcBef>
                <a:spcPts val="0"/>
              </a:spcBef>
              <a:spcAft>
                <a:spcPts val="0"/>
              </a:spcAft>
              <a:defRPr/>
            </a:pPr>
            <a:endParaRPr lang="en-US" dirty="0">
              <a:solidFill>
                <a:srgbClr val="D71E27"/>
              </a:solidFill>
            </a:endParaRPr>
          </a:p>
          <a:p>
            <a:pPr algn="ctr" fontAlgn="auto">
              <a:spcBef>
                <a:spcPts val="0"/>
              </a:spcBef>
              <a:spcAft>
                <a:spcPts val="0"/>
              </a:spcAft>
              <a:defRPr/>
            </a:pPr>
            <a:r>
              <a:rPr lang="en-US" dirty="0" smtClean="0">
                <a:solidFill>
                  <a:srgbClr val="D71E27"/>
                </a:solidFill>
              </a:rPr>
              <a:t> becomes</a:t>
            </a:r>
          </a:p>
          <a:p>
            <a:pPr algn="ctr" fontAlgn="auto">
              <a:spcBef>
                <a:spcPts val="0"/>
              </a:spcBef>
              <a:spcAft>
                <a:spcPts val="0"/>
              </a:spcAft>
              <a:defRPr/>
            </a:pPr>
            <a:endParaRPr lang="en-US" dirty="0">
              <a:solidFill>
                <a:srgbClr val="D71E27"/>
              </a:solidFill>
            </a:endParaRPr>
          </a:p>
          <a:p>
            <a:pPr algn="ctr" fontAlgn="auto">
              <a:spcBef>
                <a:spcPts val="0"/>
              </a:spcBef>
              <a:spcAft>
                <a:spcPts val="0"/>
              </a:spcAft>
              <a:defRPr/>
            </a:pPr>
            <a:r>
              <a:rPr lang="en-US" dirty="0" smtClean="0">
                <a:solidFill>
                  <a:srgbClr val="D71E27"/>
                </a:solidFill>
              </a:rPr>
              <a:t>Sticks bun tree</a:t>
            </a:r>
          </a:p>
          <a:p>
            <a:pPr algn="ctr" fontAlgn="auto">
              <a:spcBef>
                <a:spcPts val="0"/>
              </a:spcBef>
              <a:spcAft>
                <a:spcPts val="0"/>
              </a:spcAft>
              <a:defRPr/>
            </a:pPr>
            <a:r>
              <a:rPr lang="en-US" dirty="0" smtClean="0">
                <a:solidFill>
                  <a:srgbClr val="D71E27"/>
                </a:solidFill>
              </a:rPr>
              <a:t>Sticks shoe tree</a:t>
            </a:r>
          </a:p>
          <a:p>
            <a:pPr algn="ctr" fontAlgn="auto">
              <a:spcBef>
                <a:spcPts val="0"/>
              </a:spcBef>
              <a:spcAft>
                <a:spcPts val="0"/>
              </a:spcAft>
              <a:defRPr/>
            </a:pPr>
            <a:r>
              <a:rPr lang="en-US" dirty="0" smtClean="0">
                <a:solidFill>
                  <a:srgbClr val="D71E27"/>
                </a:solidFill>
              </a:rPr>
              <a:t>Sticks bun heaven hive</a:t>
            </a:r>
          </a:p>
          <a:p>
            <a:pPr algn="ctr" fontAlgn="auto">
              <a:spcBef>
                <a:spcPts val="0"/>
              </a:spcBef>
              <a:spcAft>
                <a:spcPts val="0"/>
              </a:spcAft>
              <a:defRPr/>
            </a:pPr>
            <a:endParaRPr lang="en-US" dirty="0">
              <a:solidFill>
                <a:srgbClr val="D71E27"/>
              </a:solidFill>
            </a:endParaRPr>
          </a:p>
          <a:p>
            <a:pPr algn="ctr" fontAlgn="auto">
              <a:spcBef>
                <a:spcPts val="0"/>
              </a:spcBef>
              <a:spcAft>
                <a:spcPts val="0"/>
              </a:spcAft>
              <a:defRPr/>
            </a:pPr>
            <a:r>
              <a:rPr lang="en-US" dirty="0" smtClean="0">
                <a:solidFill>
                  <a:srgbClr val="D71E27"/>
                </a:solidFill>
              </a:rPr>
              <a:t>Becomes….</a:t>
            </a:r>
          </a:p>
          <a:p>
            <a:pPr algn="ctr" fontAlgn="auto">
              <a:spcBef>
                <a:spcPts val="0"/>
              </a:spcBef>
              <a:spcAft>
                <a:spcPts val="0"/>
              </a:spcAft>
              <a:defRPr/>
            </a:pPr>
            <a:endParaRPr lang="en-US" dirty="0" smtClean="0">
              <a:solidFill>
                <a:srgbClr val="D71E27"/>
              </a:solidFill>
            </a:endParaRPr>
          </a:p>
          <a:p>
            <a:pPr algn="ctr" fontAlgn="auto">
              <a:spcBef>
                <a:spcPts val="0"/>
              </a:spcBef>
              <a:spcAft>
                <a:spcPts val="0"/>
              </a:spcAft>
              <a:defRPr/>
            </a:pPr>
            <a:r>
              <a:rPr lang="en-US" dirty="0" smtClean="0">
                <a:solidFill>
                  <a:srgbClr val="D71E27"/>
                </a:solidFill>
              </a:rPr>
              <a:t>There’s a sticky bun in a tree and</a:t>
            </a:r>
          </a:p>
          <a:p>
            <a:pPr algn="ctr" fontAlgn="auto">
              <a:spcBef>
                <a:spcPts val="0"/>
              </a:spcBef>
              <a:spcAft>
                <a:spcPts val="0"/>
              </a:spcAft>
              <a:defRPr/>
            </a:pPr>
            <a:r>
              <a:rPr lang="en-US" dirty="0">
                <a:solidFill>
                  <a:srgbClr val="D71E27"/>
                </a:solidFill>
              </a:rPr>
              <a:t>t</a:t>
            </a:r>
            <a:r>
              <a:rPr lang="en-US" dirty="0" smtClean="0">
                <a:solidFill>
                  <a:srgbClr val="D71E27"/>
                </a:solidFill>
              </a:rPr>
              <a:t>here’s  also a sticky shoe in a tree and</a:t>
            </a:r>
          </a:p>
          <a:p>
            <a:pPr algn="ctr" fontAlgn="auto">
              <a:spcBef>
                <a:spcPts val="0"/>
              </a:spcBef>
              <a:spcAft>
                <a:spcPts val="0"/>
              </a:spcAft>
              <a:defRPr/>
            </a:pPr>
            <a:r>
              <a:rPr lang="en-US" dirty="0" smtClean="0">
                <a:solidFill>
                  <a:srgbClr val="D71E27"/>
                </a:solidFill>
              </a:rPr>
              <a:t>another sticky bun in a heavenly hive</a:t>
            </a:r>
            <a:endParaRPr lang="en-US" dirty="0">
              <a:solidFill>
                <a:srgbClr val="D71E27"/>
              </a:solidFill>
            </a:endParaRPr>
          </a:p>
        </p:txBody>
      </p:sp>
    </p:spTree>
    <p:extLst>
      <p:ext uri="{BB962C8B-B14F-4D97-AF65-F5344CB8AC3E}">
        <p14:creationId xmlns:p14="http://schemas.microsoft.com/office/powerpoint/2010/main" val="31502752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childTnLst>
                                </p:cTn>
                              </p:par>
                            </p:childTnLst>
                          </p:cTn>
                        </p:par>
                        <p:par>
                          <p:cTn id="12" fill="hold" nodeType="afterGroup">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animEffect transition="in" filter="fade">
                                      <p:cBhvr>
                                        <p:cTn id="15" dur="1000"/>
                                        <p:tgtEl>
                                          <p:spTgt spid="13">
                                            <p:txEl>
                                              <p:pRg st="0" end="0"/>
                                            </p:txEl>
                                          </p:spTgt>
                                        </p:tgtEl>
                                      </p:cBhvr>
                                    </p:animEffect>
                                  </p:childTnLst>
                                </p:cTn>
                              </p:par>
                            </p:childTnLst>
                          </p:cTn>
                        </p:par>
                        <p:par>
                          <p:cTn id="16" fill="hold" nodeType="afterGroup">
                            <p:stCondLst>
                              <p:cond delay="5000"/>
                            </p:stCondLst>
                            <p:childTnLst>
                              <p:par>
                                <p:cTn id="17" presetID="10" presetClass="entr" presetSubtype="0" fill="hold" grpId="0" nodeType="after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Effect transition="in" filter="fade">
                                      <p:cBhvr>
                                        <p:cTn id="19" dur="1000"/>
                                        <p:tgtEl>
                                          <p:spTgt spid="13">
                                            <p:txEl>
                                              <p:pRg st="1" end="1"/>
                                            </p:txEl>
                                          </p:spTgt>
                                        </p:tgtEl>
                                      </p:cBhvr>
                                    </p:animEffect>
                                  </p:childTnLst>
                                </p:cTn>
                              </p:par>
                            </p:childTnLst>
                          </p:cTn>
                        </p:par>
                        <p:par>
                          <p:cTn id="20" fill="hold" nodeType="afterGroup">
                            <p:stCondLst>
                              <p:cond delay="6000"/>
                            </p:stCondLst>
                            <p:childTnLst>
                              <p:par>
                                <p:cTn id="21" presetID="10" presetClass="entr" presetSubtype="0" fill="hold" grpId="0" nodeType="afterEffect">
                                  <p:stCondLst>
                                    <p:cond delay="0"/>
                                  </p:stCondLst>
                                  <p:childTnLst>
                                    <p:set>
                                      <p:cBhvr>
                                        <p:cTn id="22" dur="1" fill="hold">
                                          <p:stCondLst>
                                            <p:cond delay="0"/>
                                          </p:stCondLst>
                                        </p:cTn>
                                        <p:tgtEl>
                                          <p:spTgt spid="13">
                                            <p:txEl>
                                              <p:pRg st="2" end="2"/>
                                            </p:txEl>
                                          </p:spTgt>
                                        </p:tgtEl>
                                        <p:attrNameLst>
                                          <p:attrName>style.visibility</p:attrName>
                                        </p:attrNameLst>
                                      </p:cBhvr>
                                      <p:to>
                                        <p:strVal val="visible"/>
                                      </p:to>
                                    </p:set>
                                    <p:animEffect transition="in" filter="fade">
                                      <p:cBhvr>
                                        <p:cTn id="23" dur="1000"/>
                                        <p:tgtEl>
                                          <p:spTgt spid="13">
                                            <p:txEl>
                                              <p:pRg st="2" end="2"/>
                                            </p:txEl>
                                          </p:spTgt>
                                        </p:tgtEl>
                                      </p:cBhvr>
                                    </p:animEffect>
                                  </p:childTnLst>
                                </p:cTn>
                              </p:par>
                            </p:childTnLst>
                          </p:cTn>
                        </p:par>
                        <p:par>
                          <p:cTn id="24" fill="hold" nodeType="afterGroup">
                            <p:stCondLst>
                              <p:cond delay="7000"/>
                            </p:stCondLst>
                            <p:childTnLst>
                              <p:par>
                                <p:cTn id="25" presetID="10" presetClass="entr" presetSubtype="0" fill="hold" grpId="0" nodeType="after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fade">
                                      <p:cBhvr>
                                        <p:cTn id="27" dur="1000"/>
                                        <p:tgtEl>
                                          <p:spTgt spid="13">
                                            <p:txEl>
                                              <p:pRg st="3" end="3"/>
                                            </p:txEl>
                                          </p:spTgt>
                                        </p:tgtEl>
                                      </p:cBhvr>
                                    </p:animEffect>
                                  </p:childTnLst>
                                </p:cTn>
                              </p:par>
                            </p:childTnLst>
                          </p:cTn>
                        </p:par>
                        <p:par>
                          <p:cTn id="28" fill="hold" nodeType="afterGroup">
                            <p:stCondLst>
                              <p:cond delay="8000"/>
                            </p:stCondLst>
                            <p:childTnLst>
                              <p:par>
                                <p:cTn id="29" presetID="10" presetClass="entr" presetSubtype="0" fill="hold" grpId="0" nodeType="after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Effect transition="in" filter="fade">
                                      <p:cBhvr>
                                        <p:cTn id="31" dur="1000"/>
                                        <p:tgtEl>
                                          <p:spTgt spid="13">
                                            <p:txEl>
                                              <p:pRg st="4" end="4"/>
                                            </p:txEl>
                                          </p:spTgt>
                                        </p:tgtEl>
                                      </p:cBhvr>
                                    </p:animEffect>
                                  </p:childTnLst>
                                </p:cTn>
                              </p:par>
                            </p:childTnLst>
                          </p:cTn>
                        </p:par>
                        <p:par>
                          <p:cTn id="32" fill="hold" nodeType="afterGroup">
                            <p:stCondLst>
                              <p:cond delay="9000"/>
                            </p:stCondLst>
                            <p:childTnLst>
                              <p:par>
                                <p:cTn id="33" presetID="10" presetClass="entr" presetSubtype="0" fill="hold" grpId="0" nodeType="afterEffect">
                                  <p:stCondLst>
                                    <p:cond delay="0"/>
                                  </p:stCondLst>
                                  <p:childTnLst>
                                    <p:set>
                                      <p:cBhvr>
                                        <p:cTn id="34" dur="1" fill="hold">
                                          <p:stCondLst>
                                            <p:cond delay="0"/>
                                          </p:stCondLst>
                                        </p:cTn>
                                        <p:tgtEl>
                                          <p:spTgt spid="13">
                                            <p:txEl>
                                              <p:pRg st="5" end="5"/>
                                            </p:txEl>
                                          </p:spTgt>
                                        </p:tgtEl>
                                        <p:attrNameLst>
                                          <p:attrName>style.visibility</p:attrName>
                                        </p:attrNameLst>
                                      </p:cBhvr>
                                      <p:to>
                                        <p:strVal val="visible"/>
                                      </p:to>
                                    </p:set>
                                    <p:animEffect transition="in" filter="fade">
                                      <p:cBhvr>
                                        <p:cTn id="35" dur="1000"/>
                                        <p:tgtEl>
                                          <p:spTgt spid="13">
                                            <p:txEl>
                                              <p:pRg st="5" end="5"/>
                                            </p:txEl>
                                          </p:spTgt>
                                        </p:tgtEl>
                                      </p:cBhvr>
                                    </p:animEffect>
                                  </p:childTnLst>
                                </p:cTn>
                              </p:par>
                            </p:childTnLst>
                          </p:cTn>
                        </p:par>
                        <p:par>
                          <p:cTn id="36" fill="hold" nodeType="afterGroup">
                            <p:stCondLst>
                              <p:cond delay="10000"/>
                            </p:stCondLst>
                            <p:childTnLst>
                              <p:par>
                                <p:cTn id="37" presetID="10" presetClass="entr" presetSubtype="0" fill="hold" grpId="0" nodeType="afterEffect">
                                  <p:stCondLst>
                                    <p:cond delay="0"/>
                                  </p:stCondLst>
                                  <p:childTnLst>
                                    <p:set>
                                      <p:cBhvr>
                                        <p:cTn id="38" dur="1" fill="hold">
                                          <p:stCondLst>
                                            <p:cond delay="0"/>
                                          </p:stCondLst>
                                        </p:cTn>
                                        <p:tgtEl>
                                          <p:spTgt spid="13">
                                            <p:txEl>
                                              <p:pRg st="6" end="6"/>
                                            </p:txEl>
                                          </p:spTgt>
                                        </p:tgtEl>
                                        <p:attrNameLst>
                                          <p:attrName>style.visibility</p:attrName>
                                        </p:attrNameLst>
                                      </p:cBhvr>
                                      <p:to>
                                        <p:strVal val="visible"/>
                                      </p:to>
                                    </p:set>
                                    <p:animEffect transition="in" filter="fade">
                                      <p:cBhvr>
                                        <p:cTn id="39" dur="1000"/>
                                        <p:tgtEl>
                                          <p:spTgt spid="13">
                                            <p:txEl>
                                              <p:pRg st="6" end="6"/>
                                            </p:txEl>
                                          </p:spTgt>
                                        </p:tgtEl>
                                      </p:cBhvr>
                                    </p:animEffect>
                                  </p:childTnLst>
                                </p:cTn>
                              </p:par>
                            </p:childTnLst>
                          </p:cTn>
                        </p:par>
                        <p:par>
                          <p:cTn id="40" fill="hold" nodeType="afterGroup">
                            <p:stCondLst>
                              <p:cond delay="11000"/>
                            </p:stCondLst>
                            <p:childTnLst>
                              <p:par>
                                <p:cTn id="41" presetID="10" presetClass="entr" presetSubtype="0" fill="hold" grpId="0" nodeType="afterEffect">
                                  <p:stCondLst>
                                    <p:cond delay="0"/>
                                  </p:stCondLst>
                                  <p:childTnLst>
                                    <p:set>
                                      <p:cBhvr>
                                        <p:cTn id="42" dur="1" fill="hold">
                                          <p:stCondLst>
                                            <p:cond delay="0"/>
                                          </p:stCondLst>
                                        </p:cTn>
                                        <p:tgtEl>
                                          <p:spTgt spid="13">
                                            <p:txEl>
                                              <p:pRg st="7" end="7"/>
                                            </p:txEl>
                                          </p:spTgt>
                                        </p:tgtEl>
                                        <p:attrNameLst>
                                          <p:attrName>style.visibility</p:attrName>
                                        </p:attrNameLst>
                                      </p:cBhvr>
                                      <p:to>
                                        <p:strVal val="visible"/>
                                      </p:to>
                                    </p:set>
                                    <p:animEffect transition="in" filter="fade">
                                      <p:cBhvr>
                                        <p:cTn id="43" dur="1000"/>
                                        <p:tgtEl>
                                          <p:spTgt spid="13">
                                            <p:txEl>
                                              <p:pRg st="7" end="7"/>
                                            </p:txEl>
                                          </p:spTgt>
                                        </p:tgtEl>
                                      </p:cBhvr>
                                    </p:animEffect>
                                  </p:childTnLst>
                                </p:cTn>
                              </p:par>
                            </p:childTnLst>
                          </p:cTn>
                        </p:par>
                        <p:par>
                          <p:cTn id="44" fill="hold" nodeType="afterGroup">
                            <p:stCondLst>
                              <p:cond delay="12000"/>
                            </p:stCondLst>
                            <p:childTnLst>
                              <p:par>
                                <p:cTn id="45" presetID="10" presetClass="entr" presetSubtype="0" fill="hold" grpId="0" nodeType="afterEffect">
                                  <p:stCondLst>
                                    <p:cond delay="0"/>
                                  </p:stCondLst>
                                  <p:childTnLst>
                                    <p:set>
                                      <p:cBhvr>
                                        <p:cTn id="46" dur="1" fill="hold">
                                          <p:stCondLst>
                                            <p:cond delay="0"/>
                                          </p:stCondLst>
                                        </p:cTn>
                                        <p:tgtEl>
                                          <p:spTgt spid="13">
                                            <p:txEl>
                                              <p:pRg st="8" end="8"/>
                                            </p:txEl>
                                          </p:spTgt>
                                        </p:tgtEl>
                                        <p:attrNameLst>
                                          <p:attrName>style.visibility</p:attrName>
                                        </p:attrNameLst>
                                      </p:cBhvr>
                                      <p:to>
                                        <p:strVal val="visible"/>
                                      </p:to>
                                    </p:set>
                                    <p:animEffect transition="in" filter="fade">
                                      <p:cBhvr>
                                        <p:cTn id="47" dur="1000"/>
                                        <p:tgtEl>
                                          <p:spTgt spid="13">
                                            <p:txEl>
                                              <p:pRg st="8" end="8"/>
                                            </p:txEl>
                                          </p:spTgt>
                                        </p:tgtEl>
                                      </p:cBhvr>
                                    </p:animEffect>
                                  </p:childTnLst>
                                </p:cTn>
                              </p:par>
                            </p:childTnLst>
                          </p:cTn>
                        </p:par>
                        <p:par>
                          <p:cTn id="48" fill="hold" nodeType="afterGroup">
                            <p:stCondLst>
                              <p:cond delay="13000"/>
                            </p:stCondLst>
                            <p:childTnLst>
                              <p:par>
                                <p:cTn id="49" presetID="10" presetClass="entr" presetSubtype="0" fill="hold" grpId="0" nodeType="afterEffect">
                                  <p:stCondLst>
                                    <p:cond delay="0"/>
                                  </p:stCondLst>
                                  <p:childTnLst>
                                    <p:set>
                                      <p:cBhvr>
                                        <p:cTn id="50" dur="1" fill="hold">
                                          <p:stCondLst>
                                            <p:cond delay="0"/>
                                          </p:stCondLst>
                                        </p:cTn>
                                        <p:tgtEl>
                                          <p:spTgt spid="13">
                                            <p:txEl>
                                              <p:pRg st="9" end="9"/>
                                            </p:txEl>
                                          </p:spTgt>
                                        </p:tgtEl>
                                        <p:attrNameLst>
                                          <p:attrName>style.visibility</p:attrName>
                                        </p:attrNameLst>
                                      </p:cBhvr>
                                      <p:to>
                                        <p:strVal val="visible"/>
                                      </p:to>
                                    </p:set>
                                    <p:animEffect transition="in" filter="fade">
                                      <p:cBhvr>
                                        <p:cTn id="51" dur="1000"/>
                                        <p:tgtEl>
                                          <p:spTgt spid="1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build="p" bldLvl="2"/>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Rectangle 5"/>
          <p:cNvSpPr/>
          <p:nvPr/>
        </p:nvSpPr>
        <p:spPr>
          <a:xfrm>
            <a:off x="0" y="2478088"/>
            <a:ext cx="9144000" cy="4379912"/>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Content Placeholder 2"/>
          <p:cNvSpPr>
            <a:spLocks noGrp="1"/>
          </p:cNvSpPr>
          <p:nvPr>
            <p:ph idx="1"/>
          </p:nvPr>
        </p:nvSpPr>
        <p:spPr>
          <a:xfrm>
            <a:off x="309563" y="630238"/>
            <a:ext cx="8593137" cy="1800225"/>
          </a:xfrm>
        </p:spPr>
        <p:txBody>
          <a:bodyPr rtlCol="0">
            <a:normAutofit/>
          </a:bodyPr>
          <a:lstStyle/>
          <a:p>
            <a:pPr marL="396875" lvl="1" indent="-336550" eaLnBrk="1" fontAlgn="auto" hangingPunct="1">
              <a:spcBef>
                <a:spcPts val="0"/>
              </a:spcBef>
              <a:spcAft>
                <a:spcPts val="600"/>
              </a:spcAft>
              <a:buClr>
                <a:srgbClr val="C00000"/>
              </a:buClr>
              <a:buSzPct val="100000"/>
              <a:buFont typeface="Wingdings" pitchFamily="2" charset="2"/>
              <a:buChar char="§"/>
              <a:defRPr/>
            </a:pPr>
            <a:r>
              <a:rPr lang="en-US" sz="2000" dirty="0" smtClean="0">
                <a:ea typeface="+mn-ea"/>
              </a:rPr>
              <a:t>A few broad concepts divided into smaller concepts and facts</a:t>
            </a:r>
          </a:p>
          <a:p>
            <a:pPr marL="396875" lvl="1" indent="-336550" eaLnBrk="1" fontAlgn="auto" hangingPunct="1">
              <a:spcBef>
                <a:spcPts val="0"/>
              </a:spcBef>
              <a:spcAft>
                <a:spcPts val="600"/>
              </a:spcAft>
              <a:buClr>
                <a:srgbClr val="C00000"/>
              </a:buClr>
              <a:buSzPct val="100000"/>
              <a:buFont typeface="Wingdings" pitchFamily="2" charset="2"/>
              <a:buChar char="§"/>
              <a:defRPr/>
            </a:pPr>
            <a:r>
              <a:rPr lang="en-US" sz="2000" dirty="0" smtClean="0">
                <a:ea typeface="+mn-ea"/>
              </a:rPr>
              <a:t>Subdivided into even narrower concepts and facts</a:t>
            </a:r>
          </a:p>
          <a:p>
            <a:pPr marL="396875" lvl="1" indent="-336550" eaLnBrk="1" fontAlgn="auto" hangingPunct="1">
              <a:spcBef>
                <a:spcPts val="0"/>
              </a:spcBef>
              <a:spcAft>
                <a:spcPts val="600"/>
              </a:spcAft>
              <a:buClr>
                <a:srgbClr val="C00000"/>
              </a:buClr>
              <a:buSzPct val="100000"/>
              <a:buFont typeface="Wingdings" pitchFamily="2" charset="2"/>
              <a:buChar char="§"/>
              <a:defRPr/>
            </a:pPr>
            <a:r>
              <a:rPr lang="en-US" sz="2000" dirty="0" smtClean="0">
                <a:ea typeface="+mn-ea"/>
              </a:rPr>
              <a:t>Hierarchies can be used to learn concepts; this is called </a:t>
            </a:r>
            <a:r>
              <a:rPr lang="en-US" sz="2000" i="1" dirty="0" smtClean="0">
                <a:ea typeface="+mn-ea"/>
              </a:rPr>
              <a:t>organizational encoding</a:t>
            </a:r>
            <a:r>
              <a:rPr lang="en-US" sz="2000" dirty="0" smtClean="0">
                <a:ea typeface="+mn-ea"/>
              </a:rPr>
              <a:t>.</a:t>
            </a:r>
          </a:p>
        </p:txBody>
      </p:sp>
      <p:pic>
        <p:nvPicPr>
          <p:cNvPr id="5" name="Picture 4" descr="Chart describes how organizing concepts into hierarchical groups reveals logical connections among the items and helps to remember them.&#10;&#10;Organizing concepts into hierarchical groups reveals logical connections among the items and helps us remember them. Organizational encoding allows for deeper processing. &#10;&#10;The small concept of ANIMALS, is subdivided into the more narrow concepts of BIRDS and MAMMALS. Birds is further divided into WATERFOWL and SONGBIRD categories, which then include a list of such bird types; for Waterfowl: Duck, Goose, and Swan and for Songbirds: Wren, Sparrow, Warbler, and FInch.&#10;&#10;Mammals is subdivided into the categories HORSES, DOGS, and CATS&#10;which are further broken down into lists of their types: for HORSES, Arabian, Pinto, and Mustang; for DOGS, Collie, Shepherd, Terrier, and Dachshund; and for CATS, Manx, Siamese, and Persian.&#10;&#10;&#10;&#10;&#10;&#10;" title="Hierarchies "/>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7163" y="2779713"/>
            <a:ext cx="8742362" cy="30511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23850" y="147638"/>
            <a:ext cx="7459093" cy="584776"/>
          </a:xfrm>
          <a:prstGeom prst="rect">
            <a:avLst/>
          </a:prstGeom>
        </p:spPr>
        <p:txBody>
          <a:bodyPr wrap="none">
            <a:spAutoFit/>
          </a:bodyPr>
          <a:lstStyle/>
          <a:p>
            <a:pPr fontAlgn="auto">
              <a:spcBef>
                <a:spcPts val="0"/>
              </a:spcBef>
              <a:spcAft>
                <a:spcPts val="0"/>
              </a:spcAft>
              <a:buClr>
                <a:srgbClr val="2DA2BF"/>
              </a:buClr>
              <a:buSzPct val="80000"/>
              <a:defRPr/>
            </a:pPr>
            <a:r>
              <a:rPr lang="en-US" sz="3200" b="1" dirty="0" smtClean="0">
                <a:solidFill>
                  <a:srgbClr val="000000"/>
                </a:solidFill>
                <a:latin typeface="+mj-lt"/>
                <a:ea typeface="+mn-ea"/>
                <a:cs typeface="+mn-cs"/>
              </a:rPr>
              <a:t>Deep processing through hierarchies</a:t>
            </a:r>
            <a:endParaRPr lang="en-US" sz="3200" b="1" dirty="0">
              <a:solidFill>
                <a:srgbClr val="000000"/>
              </a:solidFill>
              <a:latin typeface="+mj-lt"/>
              <a:ea typeface="+mn-ea"/>
              <a:cs typeface="+mn-cs"/>
            </a:endParaRPr>
          </a:p>
        </p:txBody>
      </p:sp>
      <p:cxnSp>
        <p:nvCxnSpPr>
          <p:cNvPr id="7" name="Straight Connector 6"/>
          <p:cNvCxnSpPr>
            <a:cxnSpLocks noChangeShapeType="1"/>
          </p:cNvCxnSpPr>
          <p:nvPr/>
        </p:nvCxnSpPr>
        <p:spPr bwMode="auto">
          <a:xfrm rot="10800000" flipV="1">
            <a:off x="0" y="2444750"/>
            <a:ext cx="9144000" cy="30163"/>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2000"/>
                                        <p:tgtEl>
                                          <p:spTgt spid="12">
                                            <p:txEl>
                                              <p:pRg st="1" end="1"/>
                                            </p:txEl>
                                          </p:spTgt>
                                        </p:tgtEl>
                                      </p:cBhvr>
                                    </p:animEffect>
                                  </p:childTnLst>
                                </p:cTn>
                              </p:par>
                            </p:childTnLst>
                          </p:cTn>
                        </p:par>
                        <p:par>
                          <p:cTn id="12" fill="hold" nodeType="afterGroup">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2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3185" name="Picture 1" descr="Female student is standing, holding her open textbook, and reading it"/>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041775" y="0"/>
            <a:ext cx="51022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633413" y="2298700"/>
            <a:ext cx="3613150" cy="3781425"/>
          </a:xfrm>
        </p:spPr>
        <p:txBody>
          <a:bodyPr rtlCol="0">
            <a:normAutofit/>
          </a:bodyPr>
          <a:lstStyle/>
          <a:p>
            <a:pPr marL="0" indent="0" eaLnBrk="1" fontAlgn="auto" hangingPunct="1">
              <a:spcBef>
                <a:spcPts val="0"/>
              </a:spcBef>
              <a:spcAft>
                <a:spcPts val="600"/>
              </a:spcAft>
              <a:buFont typeface="Arial" pitchFamily="34" charset="0"/>
              <a:buNone/>
              <a:defRPr/>
            </a:pPr>
            <a:r>
              <a:rPr lang="en-US" sz="2800" dirty="0" smtClean="0">
                <a:ea typeface="+mn-ea"/>
                <a:cs typeface="+mn-cs"/>
              </a:rPr>
              <a:t>Pay attention to:</a:t>
            </a:r>
          </a:p>
          <a:p>
            <a:pPr marL="443992" indent="-292100" eaLnBrk="1" fontAlgn="auto" hangingPunct="1">
              <a:spcBef>
                <a:spcPts val="0"/>
              </a:spcBef>
              <a:spcAft>
                <a:spcPts val="600"/>
              </a:spcAft>
              <a:buClr>
                <a:srgbClr val="C00000"/>
              </a:buClr>
              <a:buSzPct val="100000"/>
              <a:buFont typeface="Wingdings" pitchFamily="2" charset="2"/>
              <a:buChar char="§"/>
              <a:defRPr/>
            </a:pPr>
            <a:r>
              <a:rPr lang="en-US" sz="2800" dirty="0" smtClean="0">
                <a:ea typeface="+mn-ea"/>
                <a:cs typeface="+mn-cs"/>
              </a:rPr>
              <a:t>Outlines</a:t>
            </a:r>
          </a:p>
          <a:p>
            <a:pPr marL="443992" indent="-292100" eaLnBrk="1" fontAlgn="auto" hangingPunct="1">
              <a:spcBef>
                <a:spcPts val="0"/>
              </a:spcBef>
              <a:spcAft>
                <a:spcPts val="600"/>
              </a:spcAft>
              <a:buClr>
                <a:srgbClr val="C00000"/>
              </a:buClr>
              <a:buSzPct val="100000"/>
              <a:buFont typeface="Wingdings" pitchFamily="2" charset="2"/>
              <a:buChar char="§"/>
              <a:defRPr/>
            </a:pPr>
            <a:r>
              <a:rPr lang="en-US" sz="2800" dirty="0" smtClean="0">
                <a:ea typeface="+mn-ea"/>
                <a:cs typeface="+mn-cs"/>
              </a:rPr>
              <a:t>Headings</a:t>
            </a:r>
          </a:p>
          <a:p>
            <a:pPr marL="443992" indent="-292100" eaLnBrk="1" fontAlgn="auto" hangingPunct="1">
              <a:spcBef>
                <a:spcPts val="0"/>
              </a:spcBef>
              <a:spcAft>
                <a:spcPts val="600"/>
              </a:spcAft>
              <a:buClr>
                <a:srgbClr val="C00000"/>
              </a:buClr>
              <a:buSzPct val="100000"/>
              <a:buFont typeface="Wingdings" pitchFamily="2" charset="2"/>
              <a:buChar char="§"/>
              <a:defRPr/>
            </a:pPr>
            <a:r>
              <a:rPr lang="en-US" sz="2800" dirty="0" smtClean="0">
                <a:ea typeface="+mn-ea"/>
                <a:cs typeface="+mn-cs"/>
              </a:rPr>
              <a:t>Preview questions and summaries</a:t>
            </a:r>
          </a:p>
          <a:p>
            <a:pPr marL="443992" indent="-292100" eaLnBrk="1" fontAlgn="auto" hangingPunct="1">
              <a:spcBef>
                <a:spcPts val="0"/>
              </a:spcBef>
              <a:spcAft>
                <a:spcPts val="600"/>
              </a:spcAft>
              <a:buClr>
                <a:srgbClr val="C00000"/>
              </a:buClr>
              <a:buSzPct val="100000"/>
              <a:buFont typeface="Wingdings" pitchFamily="2" charset="2"/>
              <a:buChar char="§"/>
              <a:defRPr/>
            </a:pPr>
            <a:r>
              <a:rPr lang="en-US" sz="2800" dirty="0" smtClean="0">
                <a:ea typeface="+mn-ea"/>
                <a:cs typeface="+mn-cs"/>
              </a:rPr>
              <a:t>Self-test questions</a:t>
            </a:r>
          </a:p>
        </p:txBody>
      </p:sp>
      <p:sp>
        <p:nvSpPr>
          <p:cNvPr id="3" name="Rectangle 2"/>
          <p:cNvSpPr/>
          <p:nvPr/>
        </p:nvSpPr>
        <p:spPr>
          <a:xfrm>
            <a:off x="157163" y="382588"/>
            <a:ext cx="3762375" cy="1570037"/>
          </a:xfrm>
          <a:prstGeom prst="rect">
            <a:avLst/>
          </a:prstGeom>
        </p:spPr>
        <p:txBody>
          <a:bodyPr>
            <a:spAutoFit/>
          </a:bodyPr>
          <a:lstStyle/>
          <a:p>
            <a:pPr fontAlgn="auto">
              <a:spcBef>
                <a:spcPts val="0"/>
              </a:spcBef>
              <a:spcAft>
                <a:spcPts val="0"/>
              </a:spcAft>
              <a:buClr>
                <a:srgbClr val="2DA2BF"/>
              </a:buClr>
              <a:buSzPct val="80000"/>
              <a:defRPr/>
            </a:pPr>
            <a:r>
              <a:rPr lang="en-US" sz="3200" b="1" dirty="0">
                <a:solidFill>
                  <a:srgbClr val="000000"/>
                </a:solidFill>
                <a:latin typeface="+mj-lt"/>
                <a:ea typeface="+mn-ea"/>
                <a:cs typeface="+mn-cs"/>
              </a:rPr>
              <a:t>Organizational Encoding Applied to Studying</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2000"/>
                                        <p:tgtEl>
                                          <p:spTgt spid="12">
                                            <p:txEl>
                                              <p:pRg st="1" end="1"/>
                                            </p:txEl>
                                          </p:spTgt>
                                        </p:tgtEl>
                                      </p:cBhvr>
                                    </p:animEffect>
                                  </p:childTnLst>
                                </p:cTn>
                              </p:par>
                            </p:childTnLst>
                          </p:cTn>
                        </p:par>
                        <p:par>
                          <p:cTn id="12" fill="hold" nodeType="afterGroup">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2000"/>
                                        <p:tgtEl>
                                          <p:spTgt spid="12">
                                            <p:txEl>
                                              <p:pRg st="2" end="2"/>
                                            </p:txEl>
                                          </p:spTgt>
                                        </p:tgtEl>
                                      </p:cBhvr>
                                    </p:animEffect>
                                  </p:childTnLst>
                                </p:cTn>
                              </p:par>
                            </p:childTnLst>
                          </p:cTn>
                        </p:par>
                        <p:par>
                          <p:cTn id="16" fill="hold" nodeType="afterGroup">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2000"/>
                                        <p:tgtEl>
                                          <p:spTgt spid="12">
                                            <p:txEl>
                                              <p:pRg st="3" end="3"/>
                                            </p:txEl>
                                          </p:spTgt>
                                        </p:tgtEl>
                                      </p:cBhvr>
                                    </p:animEffect>
                                  </p:childTnLst>
                                </p:cTn>
                              </p:par>
                            </p:childTnLst>
                          </p:cTn>
                        </p:par>
                        <p:par>
                          <p:cTn id="20" fill="hold" nodeType="afterGroup">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2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352550"/>
            <a:ext cx="9144000" cy="550545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7" name="Down Arrow 36"/>
          <p:cNvSpPr/>
          <p:nvPr/>
        </p:nvSpPr>
        <p:spPr>
          <a:xfrm>
            <a:off x="415925" y="-234950"/>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0" name="Oval 12"/>
          <p:cNvSpPr/>
          <p:nvPr/>
        </p:nvSpPr>
        <p:spPr>
          <a:xfrm>
            <a:off x="358878" y="2096465"/>
            <a:ext cx="2559984"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b="1" dirty="0">
                <a:solidFill>
                  <a:srgbClr val="C00000"/>
                </a:solidFill>
                <a:latin typeface="+mj-lt"/>
              </a:rPr>
              <a:t>Encoding</a:t>
            </a:r>
          </a:p>
        </p:txBody>
      </p:sp>
      <p:sp>
        <p:nvSpPr>
          <p:cNvPr id="38" name="Down Arrow 37"/>
          <p:cNvSpPr/>
          <p:nvPr/>
        </p:nvSpPr>
        <p:spPr>
          <a:xfrm>
            <a:off x="3435350" y="-238125"/>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4" name="Oval 12"/>
          <p:cNvSpPr/>
          <p:nvPr/>
        </p:nvSpPr>
        <p:spPr>
          <a:xfrm>
            <a:off x="3477125" y="2111735"/>
            <a:ext cx="2424491"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4800" b="1" dirty="0">
                <a:solidFill>
                  <a:srgbClr val="C00000"/>
                </a:solidFill>
                <a:latin typeface="+mj-lt"/>
              </a:rPr>
              <a:t>Storage</a:t>
            </a:r>
          </a:p>
        </p:txBody>
      </p:sp>
      <p:sp>
        <p:nvSpPr>
          <p:cNvPr id="12" name="Content Placeholder 2"/>
          <p:cNvSpPr>
            <a:spLocks noGrp="1"/>
          </p:cNvSpPr>
          <p:nvPr>
            <p:ph idx="1"/>
          </p:nvPr>
        </p:nvSpPr>
        <p:spPr>
          <a:xfrm>
            <a:off x="198438" y="241300"/>
            <a:ext cx="5766211" cy="1008063"/>
          </a:xfrm>
        </p:spPr>
        <p:txBody>
          <a:bodyPr rtlCol="0">
            <a:normAutofit fontScale="85000" lnSpcReduction="10000"/>
          </a:bodyPr>
          <a:lstStyle/>
          <a:p>
            <a:pPr marL="0" indent="0" eaLnBrk="1" fontAlgn="auto" hangingPunct="1">
              <a:spcBef>
                <a:spcPts val="0"/>
              </a:spcBef>
              <a:spcAft>
                <a:spcPts val="0"/>
              </a:spcAft>
              <a:buFont typeface="Arial" charset="0"/>
              <a:buNone/>
              <a:defRPr/>
            </a:pPr>
            <a:r>
              <a:rPr lang="en-US" b="1" dirty="0" smtClean="0">
                <a:latin typeface="+mj-lt"/>
                <a:ea typeface="+mn-ea"/>
                <a:cs typeface="+mn-cs"/>
              </a:rPr>
              <a:t>Memory Processes: memory is a </a:t>
            </a:r>
            <a:r>
              <a:rPr lang="en-US" b="1" dirty="0" smtClean="0">
                <a:solidFill>
                  <a:srgbClr val="FF0000"/>
                </a:solidFill>
                <a:latin typeface="+mj-lt"/>
                <a:ea typeface="+mn-ea"/>
                <a:cs typeface="+mn-cs"/>
              </a:rPr>
              <a:t>process</a:t>
            </a:r>
            <a:r>
              <a:rPr lang="en-US" b="1" dirty="0" smtClean="0">
                <a:latin typeface="+mj-lt"/>
                <a:ea typeface="+mn-ea"/>
                <a:cs typeface="+mn-cs"/>
              </a:rPr>
              <a:t>, not a storage device</a:t>
            </a:r>
            <a:endParaRPr lang="en-US" sz="2800" b="1" dirty="0" smtClean="0">
              <a:latin typeface="+mj-lt"/>
              <a:ea typeface="+mn-ea"/>
              <a:cs typeface="+mn-cs"/>
            </a:endParaRPr>
          </a:p>
        </p:txBody>
      </p:sp>
      <p:cxnSp>
        <p:nvCxnSpPr>
          <p:cNvPr id="36" name="Straight Connector 35"/>
          <p:cNvCxnSpPr>
            <a:cxnSpLocks noChangeShapeType="1"/>
          </p:cNvCxnSpPr>
          <p:nvPr/>
        </p:nvCxnSpPr>
        <p:spPr bwMode="auto">
          <a:xfrm rot="10800000" flipV="1">
            <a:off x="0" y="1325563"/>
            <a:ext cx="9144000" cy="301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8" name="Down Arrow 17"/>
          <p:cNvSpPr/>
          <p:nvPr/>
        </p:nvSpPr>
        <p:spPr>
          <a:xfrm>
            <a:off x="6450013" y="-241300"/>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Oval 12"/>
          <p:cNvSpPr/>
          <p:nvPr/>
        </p:nvSpPr>
        <p:spPr>
          <a:xfrm>
            <a:off x="6493039" y="2096495"/>
            <a:ext cx="2424491"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b="1" dirty="0">
                <a:solidFill>
                  <a:srgbClr val="C00000"/>
                </a:solidFill>
                <a:latin typeface="+mj-lt"/>
              </a:rPr>
              <a:t>Retrieval</a:t>
            </a:r>
          </a:p>
        </p:txBody>
      </p:sp>
      <p:sp>
        <p:nvSpPr>
          <p:cNvPr id="21" name="Rounded Rectangle 20"/>
          <p:cNvSpPr>
            <a:spLocks noChangeArrowheads="1"/>
          </p:cNvSpPr>
          <p:nvPr/>
        </p:nvSpPr>
        <p:spPr bwMode="auto">
          <a:xfrm>
            <a:off x="493713" y="3762375"/>
            <a:ext cx="2346325" cy="1293813"/>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Getting information into memory</a:t>
            </a:r>
          </a:p>
        </p:txBody>
      </p:sp>
      <p:sp>
        <p:nvSpPr>
          <p:cNvPr id="23" name="Rounded Rectangle 22"/>
          <p:cNvSpPr>
            <a:spLocks noChangeArrowheads="1"/>
          </p:cNvSpPr>
          <p:nvPr/>
        </p:nvSpPr>
        <p:spPr bwMode="auto">
          <a:xfrm>
            <a:off x="3536950" y="3770313"/>
            <a:ext cx="2298700" cy="1293812"/>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Retaining information in memory</a:t>
            </a:r>
          </a:p>
        </p:txBody>
      </p:sp>
      <p:sp>
        <p:nvSpPr>
          <p:cNvPr id="24" name="Rounded Rectangle 23"/>
          <p:cNvSpPr>
            <a:spLocks noChangeArrowheads="1"/>
          </p:cNvSpPr>
          <p:nvPr/>
        </p:nvSpPr>
        <p:spPr bwMode="auto">
          <a:xfrm>
            <a:off x="6461125" y="3765550"/>
            <a:ext cx="2486025" cy="2486025"/>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Recalling or using previously encoded and stored information</a:t>
            </a:r>
          </a:p>
        </p:txBody>
      </p:sp>
    </p:spTree>
    <p:extLst>
      <p:ext uri="{BB962C8B-B14F-4D97-AF65-F5344CB8AC3E}">
        <p14:creationId xmlns:p14="http://schemas.microsoft.com/office/powerpoint/2010/main" val="2677996686"/>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up)">
                                      <p:cBhvr>
                                        <p:cTn id="12" dur="1000"/>
                                        <p:tgtEl>
                                          <p:spTgt spid="37"/>
                                        </p:tgtEl>
                                      </p:cBhvr>
                                    </p:animEffect>
                                  </p:childTnLst>
                                </p:cTn>
                              </p:par>
                            </p:childTnLst>
                          </p:cTn>
                        </p:par>
                        <p:par>
                          <p:cTn id="13" fill="hold" nodeType="afterGroup">
                            <p:stCondLst>
                              <p:cond delay="10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par>
                          <p:cTn id="17" fill="hold" nodeType="afterGroup">
                            <p:stCondLst>
                              <p:cond delay="2000"/>
                            </p:stCondLst>
                            <p:childTnLst>
                              <p:par>
                                <p:cTn id="18" presetID="10" presetClass="entr" presetSubtype="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up)">
                                      <p:cBhvr>
                                        <p:cTn id="25" dur="1000"/>
                                        <p:tgtEl>
                                          <p:spTgt spid="38"/>
                                        </p:tgtEl>
                                      </p:cBhvr>
                                    </p:animEffect>
                                  </p:childTnLst>
                                </p:cTn>
                              </p:par>
                            </p:childTnLst>
                          </p:cTn>
                        </p:par>
                        <p:par>
                          <p:cTn id="26" fill="hold" nodeType="afterGroup">
                            <p:stCondLst>
                              <p:cond delay="1000"/>
                            </p:stCondLst>
                            <p:childTnLst>
                              <p:par>
                                <p:cTn id="27" presetID="10" presetClass="entr" presetSubtype="0"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childTnLst>
                                </p:cTn>
                              </p:par>
                            </p:childTnLst>
                          </p:cTn>
                        </p:par>
                        <p:par>
                          <p:cTn id="30" fill="hold" nodeType="afterGroup">
                            <p:stCondLst>
                              <p:cond delay="2000"/>
                            </p:stCondLst>
                            <p:childTnLst>
                              <p:par>
                                <p:cTn id="31" presetID="10" presetClass="entr" presetSubtype="0"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1000"/>
                                        <p:tgtEl>
                                          <p:spTgt spid="2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1000"/>
                                        <p:tgtEl>
                                          <p:spTgt spid="18"/>
                                        </p:tgtEl>
                                      </p:cBhvr>
                                    </p:animEffect>
                                  </p:childTnLst>
                                </p:cTn>
                              </p:par>
                            </p:childTnLst>
                          </p:cTn>
                        </p:par>
                        <p:par>
                          <p:cTn id="39" fill="hold" nodeType="afterGroup">
                            <p:stCondLst>
                              <p:cond delay="1000"/>
                            </p:stCondLst>
                            <p:childTnLst>
                              <p:par>
                                <p:cTn id="40" presetID="10" presetClass="entr" presetSubtype="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childTnLst>
                                </p:cTn>
                              </p:par>
                            </p:childTnLst>
                          </p:cTn>
                        </p:par>
                        <p:par>
                          <p:cTn id="43" fill="hold" nodeType="afterGroup">
                            <p:stCondLst>
                              <p:cond delay="2000"/>
                            </p:stCondLst>
                            <p:childTnLst>
                              <p:par>
                                <p:cTn id="44" presetID="10" presetClass="entr" presetSubtype="0"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bwMode="auto">
          <a:xfrm>
            <a:off x="1744663" y="280988"/>
            <a:ext cx="7094537" cy="744537"/>
          </a:xfrm>
          <a:prstGeom prst="rect">
            <a:avLst/>
          </a:prstGeom>
          <a:noFill/>
          <a:ln w="9525">
            <a:noFill/>
            <a:miter lim="800000"/>
            <a:headEnd/>
            <a:tailEnd/>
          </a:ln>
        </p:spPr>
        <p:txBody>
          <a:bodyPr lIns="118872" tIns="0" rIns="45720" bIns="0"/>
          <a:lstStyle/>
          <a:p>
            <a:pPr fontAlgn="auto">
              <a:spcBef>
                <a:spcPts val="0"/>
              </a:spcBef>
              <a:spcAft>
                <a:spcPts val="0"/>
              </a:spcAft>
              <a:buClr>
                <a:schemeClr val="accent1"/>
              </a:buClr>
              <a:buSzPct val="80000"/>
              <a:buFont typeface="Wingdings 2"/>
              <a:buNone/>
              <a:defRPr/>
            </a:pPr>
            <a:r>
              <a:rPr lang="en-US" sz="2400" b="1" cap="small" dirty="0">
                <a:solidFill>
                  <a:srgbClr val="C00000"/>
                </a:solidFill>
                <a:latin typeface="Arial" pitchFamily="34" charset="0"/>
                <a:ea typeface="+mn-ea"/>
                <a:cs typeface="Arial" pitchFamily="34" charset="0"/>
              </a:rPr>
              <a:t>Interactive Presentation Slides </a:t>
            </a:r>
          </a:p>
          <a:p>
            <a:pPr fontAlgn="auto">
              <a:spcBef>
                <a:spcPts val="0"/>
              </a:spcBef>
              <a:spcAft>
                <a:spcPts val="0"/>
              </a:spcAft>
              <a:buClr>
                <a:schemeClr val="accent1"/>
              </a:buClr>
              <a:buSzPct val="80000"/>
              <a:buFont typeface="Wingdings 2"/>
              <a:buNone/>
              <a:defRPr/>
            </a:pPr>
            <a:r>
              <a:rPr lang="en-US" sz="2400" b="1" cap="small" dirty="0">
                <a:solidFill>
                  <a:srgbClr val="C00000"/>
                </a:solidFill>
                <a:latin typeface="Arial" pitchFamily="34" charset="0"/>
                <a:ea typeface="+mn-ea"/>
                <a:cs typeface="Arial" pitchFamily="34" charset="0"/>
              </a:rPr>
              <a:t>For Introductory Psychology</a:t>
            </a:r>
          </a:p>
        </p:txBody>
      </p:sp>
      <p:sp>
        <p:nvSpPr>
          <p:cNvPr id="6" name="Title 1" descr="smaller line drawing; side view of a person's head, with mutli-colored squiggly lines representing the brain and consciousness" title="Storage - intro slide"/>
          <p:cNvSpPr txBox="1">
            <a:spLocks/>
          </p:cNvSpPr>
          <p:nvPr/>
        </p:nvSpPr>
        <p:spPr>
          <a:xfrm>
            <a:off x="302233" y="1501682"/>
            <a:ext cx="3497661" cy="1428044"/>
          </a:xfrm>
          <a:prstGeom prst="rect">
            <a:avLst/>
          </a:prstGeom>
        </p:spPr>
        <p:txBody>
          <a:bodyPr tIns="0" rIns="45720" bIns="0" anchor="ctr">
            <a:scene3d>
              <a:camera prst="orthographicFront"/>
              <a:lightRig rig="threePt" dir="t">
                <a:rot lat="0" lon="0" rev="4800000"/>
              </a:lightRig>
            </a:scene3d>
            <a:sp3d prstMaterial="matte">
              <a:bevelT w="50800" h="10160"/>
            </a:sp3d>
          </a:bodyPr>
          <a:lstStyle/>
          <a:p>
            <a:pPr fontAlgn="auto">
              <a:spcAft>
                <a:spcPts val="0"/>
              </a:spcAft>
              <a:defRPr/>
            </a:pPr>
            <a:r>
              <a:rPr lang="en-US" sz="4400" dirty="0">
                <a:ln w="18415" cmpd="sng">
                  <a:solidFill>
                    <a:srgbClr val="FFFFFF"/>
                  </a:solidFill>
                  <a:prstDash val="solid"/>
                </a:ln>
                <a:solidFill>
                  <a:srgbClr val="C00000"/>
                </a:solidFill>
                <a:effectLst>
                  <a:outerShdw blurRad="50800" dist="38100" dir="5400000" algn="t" rotWithShape="0">
                    <a:prstClr val="black">
                      <a:alpha val="40000"/>
                    </a:prstClr>
                  </a:outerShdw>
                </a:effectLst>
                <a:latin typeface="Franklin Gothic Demi" pitchFamily="34" charset="0"/>
                <a:ea typeface="+mj-ea"/>
                <a:cs typeface="+mj-cs"/>
              </a:rPr>
              <a:t>Storage</a:t>
            </a:r>
          </a:p>
        </p:txBody>
      </p:sp>
      <p:pic>
        <p:nvPicPr>
          <p:cNvPr id="38915" name="Picture 4" descr="Worth Publishers logo" title="Worth Publishers"/>
          <p:cNvPicPr>
            <a:picLocks noChangeAspect="1"/>
          </p:cNvPicPr>
          <p:nvPr/>
        </p:nvPicPr>
        <p:blipFill>
          <a:blip r:embed="rId3" cstate="email">
            <a:extLst>
              <a:ext uri="{28A0092B-C50C-407E-A947-70E740481C1C}">
                <a14:useLocalDpi xmlns:a14="http://schemas.microsoft.com/office/drawing/2010/main" val="0"/>
              </a:ext>
            </a:extLst>
          </a:blip>
          <a:srcRect t="17445" b="17366"/>
          <a:stretch>
            <a:fillRect/>
          </a:stretch>
        </p:blipFill>
        <p:spPr bwMode="auto">
          <a:xfrm>
            <a:off x="206375" y="228600"/>
            <a:ext cx="14112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37639" y="3527923"/>
            <a:ext cx="4572000" cy="2092881"/>
          </a:xfrm>
          <a:prstGeom prst="rect">
            <a:avLst/>
          </a:prstGeom>
        </p:spPr>
        <p:txBody>
          <a:bodyPr>
            <a:spAutoFit/>
          </a:bodyPr>
          <a:lstStyle/>
          <a:p>
            <a:pPr>
              <a:spcBef>
                <a:spcPts val="1200"/>
              </a:spcBef>
            </a:pPr>
            <a:r>
              <a:rPr lang="en-US" dirty="0">
                <a:hlinkClick r:id="rId4" action="ppaction://hlinksldjump"/>
              </a:rPr>
              <a:t>Memory Storage</a:t>
            </a:r>
            <a:endParaRPr lang="en-US" dirty="0"/>
          </a:p>
          <a:p>
            <a:pPr>
              <a:spcBef>
                <a:spcPts val="1200"/>
              </a:spcBef>
            </a:pPr>
            <a:r>
              <a:rPr lang="en-US" dirty="0">
                <a:hlinkClick r:id="rId5" action="ppaction://hlinksldjump"/>
              </a:rPr>
              <a:t>The Capacity of Memory</a:t>
            </a:r>
            <a:endParaRPr lang="en-US" dirty="0"/>
          </a:p>
          <a:p>
            <a:pPr>
              <a:spcBef>
                <a:spcPts val="1200"/>
              </a:spcBef>
            </a:pPr>
            <a:r>
              <a:rPr lang="en-US" dirty="0">
                <a:hlinkClick r:id="rId6" action="ppaction://hlinksldjump"/>
              </a:rPr>
              <a:t>Emotion and Memory</a:t>
            </a:r>
            <a:endParaRPr lang="en-US" dirty="0"/>
          </a:p>
          <a:p>
            <a:pPr>
              <a:spcBef>
                <a:spcPts val="1200"/>
              </a:spcBef>
            </a:pPr>
            <a:r>
              <a:rPr lang="en-US" dirty="0">
                <a:hlinkClick r:id="rId7" action="ppaction://hlinksldjump"/>
              </a:rPr>
              <a:t>Patient H.M.</a:t>
            </a:r>
            <a:endParaRPr lang="en-US" dirty="0"/>
          </a:p>
          <a:p>
            <a:pPr>
              <a:spcBef>
                <a:spcPts val="1200"/>
              </a:spcBef>
            </a:pPr>
            <a:r>
              <a:rPr lang="en-US" dirty="0">
                <a:hlinkClick r:id="rId8" action="ppaction://hlinksldjump"/>
              </a:rPr>
              <a:t>Amnesia</a:t>
            </a:r>
            <a:endParaRPr lang="en-US" dirty="0"/>
          </a:p>
        </p:txBody>
      </p:sp>
    </p:spTree>
    <p:extLst>
      <p:ext uri="{BB962C8B-B14F-4D97-AF65-F5344CB8AC3E}">
        <p14:creationId xmlns:p14="http://schemas.microsoft.com/office/powerpoint/2010/main" val="1370246454"/>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2000"/>
                                        <p:tgtEl>
                                          <p:spTgt spid="4">
                                            <p:txEl>
                                              <p:pRg st="1" end="1"/>
                                            </p:txEl>
                                          </p:spTgt>
                                        </p:tgtEl>
                                      </p:cBhvr>
                                    </p:animEffect>
                                  </p:childTnLst>
                                </p:cTn>
                              </p:par>
                              <p:par>
                                <p:cTn id="11" presetID="39" presetClass="entr" presetSubtype="0" ac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7475" y="1843088"/>
            <a:ext cx="3873500" cy="1570037"/>
          </a:xfrm>
          <a:prstGeom prst="rect">
            <a:avLst/>
          </a:prstGeom>
        </p:spPr>
        <p:txBody>
          <a:bodyPr>
            <a:spAutoFit/>
          </a:bodyPr>
          <a:lstStyle/>
          <a:p>
            <a:pPr fontAlgn="auto">
              <a:spcBef>
                <a:spcPts val="0"/>
              </a:spcBef>
              <a:spcAft>
                <a:spcPts val="0"/>
              </a:spcAft>
              <a:buClr>
                <a:srgbClr val="2DA2BF"/>
              </a:buClr>
              <a:buSzPct val="80000"/>
              <a:defRPr/>
            </a:pPr>
            <a:r>
              <a:rPr lang="en-US" sz="3200" dirty="0">
                <a:solidFill>
                  <a:srgbClr val="000000"/>
                </a:solidFill>
                <a:latin typeface="+mj-lt"/>
                <a:ea typeface="+mn-ea"/>
                <a:cs typeface="+mn-cs"/>
              </a:rPr>
              <a:t>The Briefest Form of Memory Storage: Sensory Memory</a:t>
            </a:r>
          </a:p>
        </p:txBody>
      </p:sp>
      <p:sp>
        <p:nvSpPr>
          <p:cNvPr id="10" name="Rectangle 9"/>
          <p:cNvSpPr>
            <a:spLocks noChangeArrowheads="1"/>
          </p:cNvSpPr>
          <p:nvPr/>
        </p:nvSpPr>
        <p:spPr bwMode="auto">
          <a:xfrm>
            <a:off x="301625" y="3735388"/>
            <a:ext cx="306705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C00000"/>
              </a:buClr>
              <a:buSzPct val="100000"/>
            </a:pPr>
            <a:r>
              <a:rPr lang="en-US" sz="2400" dirty="0">
                <a:solidFill>
                  <a:srgbClr val="000000"/>
                </a:solidFill>
              </a:rPr>
              <a:t>The immediate, initial recording of sensory information in the memory system</a:t>
            </a:r>
          </a:p>
        </p:txBody>
      </p:sp>
      <p:pic>
        <p:nvPicPr>
          <p:cNvPr id="44035" name="Picture 2" descr="Woman’s eye; close-up." title="Visual: Iconic Memory "/>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038600" y="0"/>
            <a:ext cx="51054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4" descr="Man’s ear; close-up" title="Auditory: Echoic Memory "/>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019550" y="3451225"/>
            <a:ext cx="5122863"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Connector 13"/>
          <p:cNvCxnSpPr>
            <a:cxnSpLocks noChangeShapeType="1"/>
          </p:cNvCxnSpPr>
          <p:nvPr/>
        </p:nvCxnSpPr>
        <p:spPr bwMode="auto">
          <a:xfrm rot="10800000">
            <a:off x="4017963" y="3413125"/>
            <a:ext cx="5126037" cy="6350"/>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cxnSp>
        <p:nvCxnSpPr>
          <p:cNvPr id="9" name="Straight Connector 8"/>
          <p:cNvCxnSpPr>
            <a:cxnSpLocks noChangeShapeType="1"/>
          </p:cNvCxnSpPr>
          <p:nvPr/>
        </p:nvCxnSpPr>
        <p:spPr bwMode="auto">
          <a:xfrm rot="16200000" flipH="1">
            <a:off x="592138"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3492500" y="3684588"/>
            <a:ext cx="3173413" cy="1171575"/>
          </a:xfrm>
          <a:prstGeom prst="roundRect">
            <a:avLst>
              <a:gd name="adj" fmla="val 16667"/>
            </a:avLst>
          </a:prstGeom>
          <a:gradFill rotWithShape="1">
            <a:gsLst>
              <a:gs pos="0">
                <a:srgbClr val="8D8D8D"/>
              </a:gs>
              <a:gs pos="50000">
                <a:srgbClr val="CCCCCC"/>
              </a:gs>
              <a:gs pos="100000">
                <a:srgbClr val="F2F2F2"/>
              </a:gs>
            </a:gsLst>
            <a:lin ang="2700000" scaled="1"/>
          </a:gradFill>
          <a:ln w="76200" cap="flat">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indent="-292100" algn="ctr" eaLnBrk="1" fontAlgn="auto" hangingPunct="1">
              <a:lnSpc>
                <a:spcPts val="1600"/>
              </a:lnSpc>
              <a:spcAft>
                <a:spcPts val="0"/>
              </a:spcAft>
              <a:buClr>
                <a:srgbClr val="C00000"/>
              </a:buClr>
              <a:buSzPct val="100000"/>
              <a:buFont typeface="Wingdings"/>
              <a:buNone/>
              <a:defRPr/>
            </a:pPr>
            <a:r>
              <a:rPr lang="en-US" sz="2000" dirty="0" smtClean="0">
                <a:solidFill>
                  <a:srgbClr val="C00000"/>
                </a:solidFill>
                <a:latin typeface="+mj-lt"/>
                <a:ea typeface="+mn-ea"/>
              </a:rPr>
              <a:t>Auditory: Echoic Memory</a:t>
            </a:r>
          </a:p>
          <a:p>
            <a:pPr marL="0" lvl="1" indent="-292100" algn="ctr" eaLnBrk="1" fontAlgn="auto" hangingPunct="1">
              <a:lnSpc>
                <a:spcPts val="1600"/>
              </a:lnSpc>
              <a:spcAft>
                <a:spcPts val="0"/>
              </a:spcAft>
              <a:buClr>
                <a:srgbClr val="C00000"/>
              </a:buClr>
              <a:buSzPct val="100000"/>
              <a:buFont typeface="Wingdings"/>
              <a:buNone/>
              <a:defRPr/>
            </a:pPr>
            <a:r>
              <a:rPr lang="en-US" sz="1600" dirty="0" smtClean="0">
                <a:latin typeface="+mj-lt"/>
                <a:ea typeface="+mn-ea"/>
              </a:rPr>
              <a:t>Duration: a few seconds</a:t>
            </a:r>
          </a:p>
          <a:p>
            <a:pPr marL="0" lvl="1" indent="-292100" algn="ctr" eaLnBrk="1" fontAlgn="auto" hangingPunct="1">
              <a:lnSpc>
                <a:spcPts val="1600"/>
              </a:lnSpc>
              <a:spcAft>
                <a:spcPts val="0"/>
              </a:spcAft>
              <a:buClr>
                <a:srgbClr val="C00000"/>
              </a:buClr>
              <a:buSzPct val="100000"/>
              <a:buFont typeface="Wingdings"/>
              <a:buNone/>
              <a:defRPr/>
            </a:pPr>
            <a:r>
              <a:rPr lang="en-US" sz="1600" dirty="0" smtClean="0">
                <a:latin typeface="+mj-lt"/>
                <a:ea typeface="+mn-ea"/>
              </a:rPr>
              <a:t>Example: last few words of a sentence</a:t>
            </a:r>
          </a:p>
        </p:txBody>
      </p:sp>
      <p:sp>
        <p:nvSpPr>
          <p:cNvPr id="11" name="Content Placeholder 2"/>
          <p:cNvSpPr>
            <a:spLocks/>
          </p:cNvSpPr>
          <p:nvPr/>
        </p:nvSpPr>
        <p:spPr bwMode="auto">
          <a:xfrm>
            <a:off x="2054225" y="373063"/>
            <a:ext cx="3529013" cy="1169987"/>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lIns="54864" tIns="91440">
            <a:spAutoFit/>
          </a:bodyPr>
          <a:lstStyle/>
          <a:p>
            <a:pPr marL="0" lvl="1" indent="-292100" algn="ctr">
              <a:lnSpc>
                <a:spcPts val="1600"/>
              </a:lnSpc>
              <a:spcBef>
                <a:spcPct val="20000"/>
              </a:spcBef>
              <a:buClr>
                <a:srgbClr val="C00000"/>
              </a:buClr>
              <a:buSzPct val="100000"/>
              <a:buFont typeface="Wingdings 2" charset="0"/>
              <a:buNone/>
              <a:defRPr/>
            </a:pPr>
            <a:r>
              <a:rPr lang="en-US" sz="2000" dirty="0">
                <a:solidFill>
                  <a:srgbClr val="C00000"/>
                </a:solidFill>
                <a:latin typeface="Franklin Gothic Demi" charset="0"/>
                <a:cs typeface="Arial" charset="0"/>
              </a:rPr>
              <a:t>Visual: Iconic Memory</a:t>
            </a:r>
          </a:p>
          <a:p>
            <a:pPr marL="0" lvl="1" indent="-292100" algn="ctr">
              <a:lnSpc>
                <a:spcPts val="1600"/>
              </a:lnSpc>
              <a:spcBef>
                <a:spcPct val="20000"/>
              </a:spcBef>
              <a:buClr>
                <a:srgbClr val="C00000"/>
              </a:buClr>
              <a:buSzPct val="100000"/>
              <a:defRPr/>
            </a:pPr>
            <a:r>
              <a:rPr lang="en-US" sz="1600" dirty="0">
                <a:latin typeface="Franklin Gothic Demi" charset="0"/>
                <a:cs typeface="Arial" charset="0"/>
              </a:rPr>
              <a:t>Demonstration: Sperling’s photographic recall test</a:t>
            </a:r>
          </a:p>
          <a:p>
            <a:pPr marL="0" lvl="1" indent="-292100" algn="ctr">
              <a:lnSpc>
                <a:spcPts val="1600"/>
              </a:lnSpc>
              <a:spcBef>
                <a:spcPct val="20000"/>
              </a:spcBef>
              <a:buClr>
                <a:srgbClr val="C00000"/>
              </a:buClr>
              <a:buSzPct val="100000"/>
              <a:defRPr/>
            </a:pPr>
            <a:r>
              <a:rPr lang="en-US" sz="1600" dirty="0">
                <a:latin typeface="Franklin Gothic Demi" charset="0"/>
                <a:cs typeface="Arial" charset="0"/>
              </a:rPr>
              <a:t>Duration: less than a second</a:t>
            </a:r>
            <a:r>
              <a:rPr lang="en-US" sz="1600" dirty="0" smtClean="0">
                <a:latin typeface="Franklin Gothic Demi" charset="0"/>
                <a:cs typeface="Arial" charset="0"/>
              </a:rPr>
              <a:t>.</a:t>
            </a:r>
            <a:endParaRPr lang="en-US" sz="1600" dirty="0">
              <a:latin typeface="Franklin Gothic Demi" charset="0"/>
              <a:cs typeface="Arial" charset="0"/>
            </a:endParaRPr>
          </a:p>
        </p:txBody>
      </p:sp>
    </p:spTree>
    <p:extLst>
      <p:ext uri="{BB962C8B-B14F-4D97-AF65-F5344CB8AC3E}">
        <p14:creationId xmlns:p14="http://schemas.microsoft.com/office/powerpoint/2010/main" val="2627125002"/>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17925" y="0"/>
            <a:ext cx="5426075"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Content Placeholder 2"/>
          <p:cNvSpPr>
            <a:spLocks noGrp="1"/>
          </p:cNvSpPr>
          <p:nvPr>
            <p:ph idx="1"/>
          </p:nvPr>
        </p:nvSpPr>
        <p:spPr>
          <a:xfrm>
            <a:off x="385763" y="1928813"/>
            <a:ext cx="3114675" cy="4098925"/>
          </a:xfrm>
        </p:spPr>
        <p:txBody>
          <a:bodyPr/>
          <a:lstStyle/>
          <a:p>
            <a:pPr marL="228600" lvl="1" indent="-228600" eaLnBrk="1" hangingPunct="1">
              <a:buClr>
                <a:srgbClr val="C00000"/>
              </a:buClr>
              <a:buSzPct val="100000"/>
              <a:buFont typeface="Wingdings" charset="0"/>
              <a:buChar char="§"/>
            </a:pPr>
            <a:r>
              <a:rPr lang="en-US" sz="2400" dirty="0">
                <a:latin typeface="Arial" charset="0"/>
              </a:rPr>
              <a:t>Sperling flashed letters on a screen for 1/20</a:t>
            </a:r>
            <a:r>
              <a:rPr lang="en-US" sz="2400" baseline="30000" dirty="0">
                <a:latin typeface="Arial" charset="0"/>
              </a:rPr>
              <a:t>th</a:t>
            </a:r>
            <a:r>
              <a:rPr lang="en-US" sz="2400" dirty="0">
                <a:latin typeface="Arial" charset="0"/>
              </a:rPr>
              <a:t> of a second.</a:t>
            </a:r>
          </a:p>
          <a:p>
            <a:pPr marL="228600" lvl="1" indent="-228600" eaLnBrk="1" hangingPunct="1">
              <a:buClr>
                <a:srgbClr val="C00000"/>
              </a:buClr>
              <a:buSzPct val="100000"/>
              <a:buFont typeface="Wingdings" charset="0"/>
              <a:buChar char="§"/>
            </a:pPr>
            <a:r>
              <a:rPr lang="en-US" sz="2400" dirty="0">
                <a:latin typeface="Arial" charset="0"/>
              </a:rPr>
              <a:t>He asked people how many letters they recalled.</a:t>
            </a:r>
          </a:p>
          <a:p>
            <a:pPr marL="228600" lvl="1" indent="-228600" eaLnBrk="1" hangingPunct="1">
              <a:buClr>
                <a:srgbClr val="C00000"/>
              </a:buClr>
              <a:buSzPct val="100000"/>
              <a:buFont typeface="Wingdings" charset="0"/>
              <a:buChar char="§"/>
            </a:pPr>
            <a:r>
              <a:rPr lang="en-US" sz="2400" dirty="0">
                <a:latin typeface="Arial" charset="0"/>
              </a:rPr>
              <a:t>Participants could recall only ½ of the letters.</a:t>
            </a:r>
          </a:p>
        </p:txBody>
      </p:sp>
      <p:pic>
        <p:nvPicPr>
          <p:cNvPr id="7" name="Picture 6" descr="In a cartoon drawing looking from over a student’s shoulder, the student is viewing a chart with nine letters in three rows of three letters each." title="Sperling’s Iconic Memory Experiment "/>
          <p:cNvPicPr>
            <a:picLocks noChangeAspect="1"/>
          </p:cNvPicPr>
          <p:nvPr/>
        </p:nvPicPr>
        <p:blipFill>
          <a:blip r:embed="rId3">
            <a:extLst>
              <a:ext uri="{28A0092B-C50C-407E-A947-70E740481C1C}">
                <a14:useLocalDpi xmlns:a14="http://schemas.microsoft.com/office/drawing/2010/main" val="0"/>
              </a:ext>
            </a:extLst>
          </a:blip>
          <a:srcRect l="2083" t="38065" r="63542"/>
          <a:stretch>
            <a:fillRect/>
          </a:stretch>
        </p:blipFill>
        <p:spPr bwMode="auto">
          <a:xfrm>
            <a:off x="3484563" y="952500"/>
            <a:ext cx="5659437" cy="41846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2" name="Rectangle 3"/>
          <p:cNvSpPr>
            <a:spLocks noChangeArrowheads="1"/>
          </p:cNvSpPr>
          <p:nvPr/>
        </p:nvSpPr>
        <p:spPr bwMode="auto">
          <a:xfrm>
            <a:off x="193675" y="260350"/>
            <a:ext cx="36798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2DA2BF"/>
              </a:buClr>
              <a:buSzPct val="80000"/>
            </a:pPr>
            <a:r>
              <a:rPr lang="en-US" sz="3200" dirty="0">
                <a:solidFill>
                  <a:srgbClr val="000000"/>
                </a:solidFill>
                <a:latin typeface="Franklin Gothic Demi" charset="0"/>
              </a:rPr>
              <a:t>Sperling’</a:t>
            </a:r>
            <a:r>
              <a:rPr lang="en-US" altLang="ja-JP" sz="3200" dirty="0">
                <a:solidFill>
                  <a:srgbClr val="000000"/>
                </a:solidFill>
                <a:latin typeface="Franklin Gothic Demi" charset="0"/>
              </a:rPr>
              <a:t>s Iconic Memory Experiment</a:t>
            </a:r>
            <a:endParaRPr lang="en-US" sz="3200" dirty="0">
              <a:solidFill>
                <a:srgbClr val="000000"/>
              </a:solidFill>
              <a:latin typeface="Franklin Gothic Demi" charset="0"/>
            </a:endParaRPr>
          </a:p>
        </p:txBody>
      </p:sp>
      <p:cxnSp>
        <p:nvCxnSpPr>
          <p:cNvPr id="6" name="Straight Connector 5"/>
          <p:cNvCxnSpPr>
            <a:cxnSpLocks noChangeShapeType="1"/>
          </p:cNvCxnSpPr>
          <p:nvPr/>
        </p:nvCxnSpPr>
        <p:spPr bwMode="auto">
          <a:xfrm rot="16200000" flipH="1">
            <a:off x="267494" y="3421856"/>
            <a:ext cx="6858000" cy="142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402020370"/>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782638" y="2254250"/>
            <a:ext cx="5641975" cy="4162425"/>
          </a:xfrm>
        </p:spPr>
        <p:txBody>
          <a:bodyPr rtlCol="0">
            <a:normAutofit/>
          </a:bodyPr>
          <a:lstStyle/>
          <a:p>
            <a:pPr marL="0" indent="0" eaLnBrk="1" fontAlgn="auto" hangingPunct="1">
              <a:spcBef>
                <a:spcPts val="0"/>
              </a:spcBef>
              <a:spcAft>
                <a:spcPts val="0"/>
              </a:spcAft>
              <a:buFont typeface="Wingdings 2"/>
              <a:buNone/>
              <a:defRPr/>
            </a:pPr>
            <a:r>
              <a:rPr lang="en-US" sz="2400" dirty="0" smtClean="0">
                <a:ea typeface="+mn-ea"/>
                <a:cs typeface="+mn-cs"/>
              </a:rPr>
              <a:t>With a prompt after the image is shown, recall for letters in a row was almost perfect.</a:t>
            </a:r>
          </a:p>
          <a:p>
            <a:pPr marL="228600" lvl="1" indent="0" eaLnBrk="1" fontAlgn="auto" hangingPunct="1">
              <a:spcAft>
                <a:spcPts val="0"/>
              </a:spcAft>
              <a:buFont typeface="Wingdings"/>
              <a:buNone/>
              <a:defRPr/>
            </a:pPr>
            <a:endParaRPr lang="en-US" sz="1200" b="1" i="1" dirty="0" smtClean="0">
              <a:solidFill>
                <a:srgbClr val="C00000"/>
              </a:solidFill>
              <a:ea typeface="+mn-ea"/>
            </a:endParaRPr>
          </a:p>
          <a:p>
            <a:pPr marL="0" lvl="1" indent="0" eaLnBrk="1" fontAlgn="auto" hangingPunct="1">
              <a:spcAft>
                <a:spcPts val="0"/>
              </a:spcAft>
              <a:buFont typeface="Wingdings"/>
              <a:buNone/>
              <a:defRPr/>
            </a:pPr>
            <a:r>
              <a:rPr lang="en-US" sz="2400" dirty="0" smtClean="0">
                <a:ea typeface="+mn-ea"/>
              </a:rPr>
              <a:t>When the arrow is shown right after the picture is flashed, we have time to retrieve the letters from iconic memory</a:t>
            </a:r>
          </a:p>
          <a:p>
            <a:pPr marL="0" lvl="1" indent="0" eaLnBrk="1" fontAlgn="auto" hangingPunct="1">
              <a:spcAft>
                <a:spcPts val="0"/>
              </a:spcAft>
              <a:buFont typeface="Wingdings"/>
              <a:buNone/>
              <a:defRPr/>
            </a:pPr>
            <a:endParaRPr lang="en-US" sz="2400" dirty="0" smtClean="0">
              <a:ea typeface="+mn-ea"/>
            </a:endParaRPr>
          </a:p>
          <a:p>
            <a:pPr marL="0" lvl="1" indent="0" eaLnBrk="1" fontAlgn="auto" hangingPunct="1">
              <a:spcAft>
                <a:spcPts val="0"/>
              </a:spcAft>
              <a:buFont typeface="Wingdings"/>
              <a:buNone/>
              <a:defRPr/>
            </a:pPr>
            <a:r>
              <a:rPr lang="en-US" sz="2400" dirty="0" smtClean="0">
                <a:ea typeface="+mn-ea"/>
              </a:rPr>
              <a:t>The other letters fade very rapidly from sensory memory.</a:t>
            </a:r>
          </a:p>
          <a:p>
            <a:pPr marL="736600" lvl="1" indent="-292100" algn="r" eaLnBrk="1" fontAlgn="auto" hangingPunct="1">
              <a:spcAft>
                <a:spcPts val="0"/>
              </a:spcAft>
              <a:buFont typeface="Wingdings"/>
              <a:buNone/>
              <a:defRPr/>
            </a:pPr>
            <a:endParaRPr lang="en-US" sz="2400" b="1" i="1" dirty="0" smtClean="0">
              <a:solidFill>
                <a:srgbClr val="C00000"/>
              </a:solidFill>
              <a:ea typeface="+mn-ea"/>
            </a:endParaRPr>
          </a:p>
        </p:txBody>
      </p:sp>
      <p:pic>
        <p:nvPicPr>
          <p:cNvPr id="52226" name="Picture 4" descr="In a cartoon drawing looking from over a student’s shoulder, the student is speaking the letters: S, G, K, and others.&#10;&#10;Visual memory holds a large amount of information for a brief period of time.&#10;This fleeting visual memory is iconic memory.&#10;" title="Sperling’s Iconic Memory Experiment "/>
          <p:cNvPicPr>
            <a:picLocks noChangeAspect="1"/>
          </p:cNvPicPr>
          <p:nvPr/>
        </p:nvPicPr>
        <p:blipFill>
          <a:blip r:embed="rId3">
            <a:extLst>
              <a:ext uri="{28A0092B-C50C-407E-A947-70E740481C1C}">
                <a14:useLocalDpi xmlns:a14="http://schemas.microsoft.com/office/drawing/2010/main" val="0"/>
              </a:ext>
            </a:extLst>
          </a:blip>
          <a:srcRect l="68750" t="41635"/>
          <a:stretch>
            <a:fillRect/>
          </a:stretch>
        </p:blipFill>
        <p:spPr bwMode="auto">
          <a:xfrm>
            <a:off x="3017409" y="0"/>
            <a:ext cx="6723063" cy="515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Rectangle 3"/>
          <p:cNvSpPr>
            <a:spLocks noChangeArrowheads="1"/>
          </p:cNvSpPr>
          <p:nvPr/>
        </p:nvSpPr>
        <p:spPr bwMode="auto">
          <a:xfrm>
            <a:off x="325438" y="284163"/>
            <a:ext cx="29718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2DA2BF"/>
              </a:buClr>
              <a:buSzPct val="80000"/>
            </a:pPr>
            <a:r>
              <a:rPr lang="en-US" sz="3200" dirty="0">
                <a:solidFill>
                  <a:srgbClr val="000000"/>
                </a:solidFill>
                <a:latin typeface="Franklin Gothic Demi" charset="0"/>
              </a:rPr>
              <a:t>Sperling’</a:t>
            </a:r>
            <a:r>
              <a:rPr lang="en-US" altLang="ja-JP" sz="3200" dirty="0">
                <a:solidFill>
                  <a:srgbClr val="000000"/>
                </a:solidFill>
                <a:latin typeface="Franklin Gothic Demi" charset="0"/>
              </a:rPr>
              <a:t>s Iconic Memory Experiment</a:t>
            </a:r>
            <a:endParaRPr lang="en-US" sz="3200" dirty="0">
              <a:solidFill>
                <a:srgbClr val="000000"/>
              </a:solidFill>
              <a:latin typeface="Franklin Gothic Demi" charset="0"/>
            </a:endParaRPr>
          </a:p>
        </p:txBody>
      </p:sp>
      <p:sp>
        <p:nvSpPr>
          <p:cNvPr id="2" name="TextBox 1"/>
          <p:cNvSpPr txBox="1"/>
          <p:nvPr/>
        </p:nvSpPr>
        <p:spPr>
          <a:xfrm>
            <a:off x="824713" y="6152818"/>
            <a:ext cx="8021672" cy="523220"/>
          </a:xfrm>
          <a:prstGeom prst="rect">
            <a:avLst/>
          </a:prstGeom>
          <a:noFill/>
        </p:spPr>
        <p:txBody>
          <a:bodyPr wrap="none" rtlCol="0">
            <a:spAutoFit/>
          </a:bodyPr>
          <a:lstStyle/>
          <a:p>
            <a:r>
              <a:rPr lang="en-US" sz="2800" dirty="0">
                <a:solidFill>
                  <a:srgbClr val="DA1F28"/>
                </a:solidFill>
              </a:rPr>
              <a:t>Iconic/echoic memory:  1 – 3 secs., then it’s gone </a:t>
            </a:r>
            <a:endParaRPr lang="en-CA" sz="2800" dirty="0">
              <a:solidFill>
                <a:srgbClr val="DA1F28"/>
              </a:solidFill>
            </a:endParaRPr>
          </a:p>
        </p:txBody>
      </p:sp>
    </p:spTree>
    <p:extLst>
      <p:ext uri="{BB962C8B-B14F-4D97-AF65-F5344CB8AC3E}">
        <p14:creationId xmlns:p14="http://schemas.microsoft.com/office/powerpoint/2010/main" val="2581114437"/>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10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4" end="4"/>
                                            </p:txEl>
                                          </p:spTgt>
                                        </p:tgtEl>
                                        <p:attrNameLst>
                                          <p:attrName>style.visibility</p:attrName>
                                        </p:attrNameLst>
                                      </p:cBhvr>
                                      <p:to>
                                        <p:strVal val="visible"/>
                                      </p:to>
                                    </p:set>
                                    <p:animEffect transition="in" filter="fade">
                                      <p:cBhvr>
                                        <p:cTn id="17" dur="1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241260" y="2802163"/>
            <a:ext cx="4707016" cy="4055837"/>
          </a:xfrm>
        </p:spPr>
        <p:txBody>
          <a:bodyPr rtlCol="0">
            <a:noAutofit/>
          </a:bodyPr>
          <a:lstStyle/>
          <a:p>
            <a:pPr marL="0" lvl="1" fontAlgn="auto">
              <a:spcBef>
                <a:spcPts val="0"/>
              </a:spcBef>
              <a:spcAft>
                <a:spcPts val="0"/>
              </a:spcAft>
              <a:defRPr/>
            </a:pPr>
            <a:endParaRPr lang="en-US" sz="2400" dirty="0" smtClean="0">
              <a:latin typeface="+mj-lt"/>
              <a:ea typeface="+mn-ea"/>
              <a:cs typeface="+mn-cs"/>
            </a:endParaRPr>
          </a:p>
          <a:p>
            <a:pPr marL="0" lvl="1" fontAlgn="auto">
              <a:spcBef>
                <a:spcPts val="0"/>
              </a:spcBef>
              <a:spcAft>
                <a:spcPts val="0"/>
              </a:spcAft>
              <a:defRPr/>
            </a:pPr>
            <a:r>
              <a:rPr lang="en-US" sz="2400" dirty="0" smtClean="0">
                <a:latin typeface="+mj-lt"/>
                <a:ea typeface="+mn-ea"/>
                <a:cs typeface="+mn-cs"/>
              </a:rPr>
              <a:t>Short-Term Memory  </a:t>
            </a:r>
          </a:p>
          <a:p>
            <a:pPr marL="0" lvl="1" fontAlgn="auto">
              <a:spcBef>
                <a:spcPts val="0"/>
              </a:spcBef>
              <a:spcAft>
                <a:spcPts val="0"/>
              </a:spcAft>
              <a:defRPr/>
            </a:pPr>
            <a:r>
              <a:rPr lang="en-US" sz="2000" dirty="0" smtClean="0">
                <a:latin typeface="+mj-lt"/>
                <a:ea typeface="+mn-ea"/>
              </a:rPr>
              <a:t> a</a:t>
            </a:r>
            <a:r>
              <a:rPr lang="en-US" sz="2000" dirty="0" smtClean="0"/>
              <a:t>fter </a:t>
            </a:r>
            <a:r>
              <a:rPr lang="en-US" sz="2000" dirty="0"/>
              <a:t>3 seconds, only 50% is recalled, and after 12 seconds, </a:t>
            </a:r>
            <a:r>
              <a:rPr lang="en-US" sz="2000" dirty="0">
                <a:solidFill>
                  <a:srgbClr val="FF0000"/>
                </a:solidFill>
              </a:rPr>
              <a:t>nothing </a:t>
            </a:r>
            <a:r>
              <a:rPr lang="en-US" sz="2000" dirty="0"/>
              <a:t>is </a:t>
            </a:r>
            <a:r>
              <a:rPr lang="en-US" sz="2000" dirty="0" smtClean="0"/>
              <a:t>remembered unless the material is rehearsed or encoded.</a:t>
            </a:r>
          </a:p>
          <a:p>
            <a:pPr marL="0" lvl="1" fontAlgn="auto">
              <a:spcBef>
                <a:spcPts val="0"/>
              </a:spcBef>
              <a:spcAft>
                <a:spcPts val="0"/>
              </a:spcAft>
              <a:defRPr/>
            </a:pPr>
            <a:r>
              <a:rPr lang="en-US" sz="2000" b="1" dirty="0"/>
              <a:t>Without rehearsal, most people can retain about 4-7 information chunks in their short term </a:t>
            </a:r>
            <a:r>
              <a:rPr lang="en-US" sz="2000" b="1" dirty="0" smtClean="0"/>
              <a:t>memory</a:t>
            </a:r>
            <a:endParaRPr lang="en-US" sz="2000" dirty="0" smtClean="0"/>
          </a:p>
          <a:p>
            <a:pPr marL="0" lvl="1" fontAlgn="auto">
              <a:spcBef>
                <a:spcPts val="0"/>
              </a:spcBef>
              <a:spcAft>
                <a:spcPts val="0"/>
              </a:spcAft>
              <a:defRPr/>
            </a:pPr>
            <a:r>
              <a:rPr lang="en-CA" sz="2000" dirty="0"/>
              <a:t>Encoding strategies increase the </a:t>
            </a:r>
            <a:r>
              <a:rPr lang="en-CA" sz="2000" dirty="0" smtClean="0"/>
              <a:t>number and size </a:t>
            </a:r>
            <a:r>
              <a:rPr lang="en-CA" sz="2000" dirty="0"/>
              <a:t>of “chunks” we can store in working memory</a:t>
            </a:r>
          </a:p>
          <a:p>
            <a:pPr marL="0" lvl="1" fontAlgn="auto">
              <a:spcBef>
                <a:spcPts val="0"/>
              </a:spcBef>
              <a:spcAft>
                <a:spcPts val="0"/>
              </a:spcAft>
              <a:defRPr/>
            </a:pPr>
            <a:endParaRPr lang="en-US" sz="2000" dirty="0"/>
          </a:p>
          <a:p>
            <a:pPr fontAlgn="auto">
              <a:spcBef>
                <a:spcPts val="0"/>
              </a:spcBef>
              <a:spcAft>
                <a:spcPts val="0"/>
              </a:spcAft>
              <a:defRPr/>
            </a:pPr>
            <a:endParaRPr lang="en-US" sz="2400" b="1" dirty="0"/>
          </a:p>
          <a:p>
            <a:pPr marL="0" indent="0" eaLnBrk="1" fontAlgn="auto" hangingPunct="1">
              <a:spcBef>
                <a:spcPts val="0"/>
              </a:spcBef>
              <a:spcAft>
                <a:spcPts val="0"/>
              </a:spcAft>
              <a:buFont typeface="Arial" charset="0"/>
              <a:buNone/>
              <a:defRPr/>
            </a:pPr>
            <a:endParaRPr lang="en-US" sz="2400" dirty="0" smtClean="0">
              <a:latin typeface="+mj-lt"/>
              <a:ea typeface="+mn-ea"/>
              <a:cs typeface="+mn-cs"/>
            </a:endParaRPr>
          </a:p>
        </p:txBody>
      </p:sp>
      <p:sp>
        <p:nvSpPr>
          <p:cNvPr id="5" name="Rectangle 4"/>
          <p:cNvSpPr/>
          <p:nvPr/>
        </p:nvSpPr>
        <p:spPr>
          <a:xfrm>
            <a:off x="150813" y="465138"/>
            <a:ext cx="8726487" cy="1758950"/>
          </a:xfrm>
          <a:prstGeom prst="rect">
            <a:avLst/>
          </a:prstGeom>
          <a:noFill/>
          <a:ln>
            <a:noFill/>
          </a:ln>
          <a:effectLst/>
        </p:spPr>
        <p:style>
          <a:lnRef idx="1">
            <a:schemeClr val="accent1"/>
          </a:lnRef>
          <a:fillRef idx="2">
            <a:schemeClr val="accent1"/>
          </a:fillRef>
          <a:effectRef idx="1">
            <a:schemeClr val="accent1"/>
          </a:effectRef>
          <a:fontRef idx="minor">
            <a:schemeClr val="dk1"/>
          </a:fontRef>
        </p:style>
        <p:txBody>
          <a:bodyPr anchor="ctr"/>
          <a:lstStyle/>
          <a:p>
            <a:pPr marL="0" lvl="1" fontAlgn="auto">
              <a:spcBef>
                <a:spcPts val="0"/>
              </a:spcBef>
              <a:spcAft>
                <a:spcPts val="0"/>
              </a:spcAft>
              <a:defRPr/>
            </a:pPr>
            <a:endParaRPr lang="en-US" sz="1200" b="1" dirty="0"/>
          </a:p>
        </p:txBody>
      </p:sp>
      <p:pic>
        <p:nvPicPr>
          <p:cNvPr id="6" name="Picture 5" descr="slide6_fig_8_11-1.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258006" y="3332089"/>
            <a:ext cx="3572413" cy="3125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lide6_fig_8_11-2.pn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258006" y="3332089"/>
            <a:ext cx="3572413" cy="3125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hart illustrates duration of short-term memory.&#10;&#10;Peterson and Peterson (1958) asked participants to remember 3 consonant groups and at the same time, asked them to count backwards by 3s. When the participants were not able to rehearse the consonant groups, they quickly forgot them.&#10;&#10;The graph shows the data from the experiment:&#10;the percentage who recalled consonants rapidly decayed without rehearsal,&#10;from 90% down to less than 10%  - with the time in seconds between presentation of consonants and recall request (without rehearsal)&#10;being 0 to 18 seconds.&#10;" title="The Duration of Short-Term Memory "/>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252771" y="3747257"/>
            <a:ext cx="3554969" cy="3110743"/>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p:nvPr/>
        </p:nvGrpSpPr>
        <p:grpSpPr>
          <a:xfrm>
            <a:off x="371013" y="555352"/>
            <a:ext cx="8399463" cy="2220913"/>
            <a:chOff x="552450" y="3854450"/>
            <a:chExt cx="8399463" cy="2220913"/>
          </a:xfrm>
        </p:grpSpPr>
        <p:pic>
          <p:nvPicPr>
            <p:cNvPr id="11" name="Picture 10" descr="Sensory memory"/>
            <p:cNvPicPr>
              <a:picLocks noChangeAspect="1"/>
            </p:cNvPicPr>
            <p:nvPr/>
          </p:nvPicPr>
          <p:blipFill>
            <a:blip r:embed="rId6">
              <a:extLst>
                <a:ext uri="{28A0092B-C50C-407E-A947-70E740481C1C}">
                  <a14:useLocalDpi xmlns:a14="http://schemas.microsoft.com/office/drawing/2010/main" val="0"/>
                </a:ext>
              </a:extLst>
            </a:blip>
            <a:srcRect l="31039" t="15305" r="61967" b="71329"/>
            <a:stretch>
              <a:fillRect/>
            </a:stretch>
          </p:blipFill>
          <p:spPr bwMode="auto">
            <a:xfrm>
              <a:off x="2586038" y="5068888"/>
              <a:ext cx="1095375" cy="98266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Working/short-term memory"/>
            <p:cNvPicPr>
              <a:picLocks noChangeAspect="1"/>
            </p:cNvPicPr>
            <p:nvPr/>
          </p:nvPicPr>
          <p:blipFill>
            <a:blip r:embed="rId7">
              <a:extLst>
                <a:ext uri="{28A0092B-C50C-407E-A947-70E740481C1C}">
                  <a14:useLocalDpi xmlns:a14="http://schemas.microsoft.com/office/drawing/2010/main" val="0"/>
                </a:ext>
              </a:extLst>
            </a:blip>
            <a:srcRect l="60248" t="16026" r="29498" b="71330"/>
            <a:stretch>
              <a:fillRect/>
            </a:stretch>
          </p:blipFill>
          <p:spPr bwMode="auto">
            <a:xfrm>
              <a:off x="4667250" y="5103813"/>
              <a:ext cx="1647825" cy="90805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long-term memory"/>
            <p:cNvPicPr>
              <a:picLocks noChangeAspect="1"/>
            </p:cNvPicPr>
            <p:nvPr/>
          </p:nvPicPr>
          <p:blipFill>
            <a:blip r:embed="rId8">
              <a:extLst>
                <a:ext uri="{28A0092B-C50C-407E-A947-70E740481C1C}">
                  <a14:useLocalDpi xmlns:a14="http://schemas.microsoft.com/office/drawing/2010/main" val="0"/>
                </a:ext>
              </a:extLst>
            </a:blip>
            <a:srcRect l="90987" t="16389" r="1215" b="70605"/>
            <a:stretch>
              <a:fillRect/>
            </a:stretch>
          </p:blipFill>
          <p:spPr bwMode="auto">
            <a:xfrm>
              <a:off x="7664450" y="5089525"/>
              <a:ext cx="1287463" cy="98583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622300" y="3854450"/>
              <a:ext cx="184666" cy="400110"/>
            </a:xfrm>
            <a:prstGeom prst="rect">
              <a:avLst/>
            </a:prstGeom>
            <a:noFill/>
            <a:effectLst/>
          </p:spPr>
          <p:txBody>
            <a:bodyPr wrap="none">
              <a:spAutoFit/>
            </a:bodyPr>
            <a:lstStyle/>
            <a:p>
              <a:pPr fontAlgn="auto">
                <a:spcBef>
                  <a:spcPts val="0"/>
                </a:spcBef>
                <a:spcAft>
                  <a:spcPts val="0"/>
                </a:spcAft>
                <a:defRPr/>
              </a:pPr>
              <a:endParaRPr lang="en-US" sz="2000" dirty="0">
                <a:solidFill>
                  <a:srgbClr val="C00000"/>
                </a:solidFill>
                <a:latin typeface="+mj-lt"/>
                <a:ea typeface="+mn-ea"/>
                <a:cs typeface="+mn-cs"/>
              </a:endParaRPr>
            </a:p>
          </p:txBody>
        </p:sp>
        <p:sp>
          <p:nvSpPr>
            <p:cNvPr id="16" name="TextBox 15"/>
            <p:cNvSpPr txBox="1"/>
            <p:nvPr/>
          </p:nvSpPr>
          <p:spPr>
            <a:xfrm>
              <a:off x="1206500" y="4568825"/>
              <a:ext cx="1566863" cy="368300"/>
            </a:xfrm>
            <a:prstGeom prst="rect">
              <a:avLst/>
            </a:prstGeom>
            <a:noFill/>
            <a:effectLst/>
          </p:spPr>
          <p:txBody>
            <a:bodyPr wrap="none">
              <a:spAutoFit/>
            </a:bodyPr>
            <a:lstStyle/>
            <a:p>
              <a:pPr fontAlgn="auto">
                <a:spcBef>
                  <a:spcPts val="0"/>
                </a:spcBef>
                <a:spcAft>
                  <a:spcPts val="0"/>
                </a:spcAft>
                <a:defRPr/>
              </a:pPr>
              <a:r>
                <a:rPr lang="en-US" dirty="0">
                  <a:solidFill>
                    <a:srgbClr val="C00000"/>
                  </a:solidFill>
                  <a:latin typeface="+mj-lt"/>
                  <a:ea typeface="+mn-ea"/>
                  <a:cs typeface="+mn-cs"/>
                </a:rPr>
                <a:t>Sensory input</a:t>
              </a:r>
            </a:p>
          </p:txBody>
        </p:sp>
        <p:sp>
          <p:nvSpPr>
            <p:cNvPr id="17" name="TextBox 16"/>
            <p:cNvSpPr txBox="1"/>
            <p:nvPr/>
          </p:nvSpPr>
          <p:spPr>
            <a:xfrm>
              <a:off x="3594100" y="5559425"/>
              <a:ext cx="1125538"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Encoding</a:t>
              </a:r>
            </a:p>
          </p:txBody>
        </p:sp>
        <p:sp>
          <p:nvSpPr>
            <p:cNvPr id="18" name="TextBox 17"/>
            <p:cNvSpPr txBox="1"/>
            <p:nvPr/>
          </p:nvSpPr>
          <p:spPr>
            <a:xfrm>
              <a:off x="6429375" y="5054600"/>
              <a:ext cx="1125538" cy="368300"/>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Encoding</a:t>
              </a:r>
            </a:p>
          </p:txBody>
        </p:sp>
        <p:sp>
          <p:nvSpPr>
            <p:cNvPr id="19" name="TextBox 18"/>
            <p:cNvSpPr txBox="1"/>
            <p:nvPr/>
          </p:nvSpPr>
          <p:spPr>
            <a:xfrm>
              <a:off x="6386513" y="5543550"/>
              <a:ext cx="1220787" cy="369888"/>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Retrieving</a:t>
              </a:r>
            </a:p>
          </p:txBody>
        </p:sp>
        <p:cxnSp>
          <p:nvCxnSpPr>
            <p:cNvPr id="20" name="Straight Arrow Connector 19"/>
            <p:cNvCxnSpPr/>
            <p:nvPr/>
          </p:nvCxnSpPr>
          <p:spPr>
            <a:xfrm>
              <a:off x="1182688" y="5378450"/>
              <a:ext cx="1419225"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1171575" y="5510213"/>
              <a:ext cx="1427163" cy="7937"/>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195388" y="5670550"/>
              <a:ext cx="1419225"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1" idx="3"/>
              <a:endCxn id="13" idx="1"/>
            </p:cNvCxnSpPr>
            <p:nvPr/>
          </p:nvCxnSpPr>
          <p:spPr>
            <a:xfrm flipV="1">
              <a:off x="3681413" y="5557838"/>
              <a:ext cx="985837" cy="1587"/>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6345238" y="5410200"/>
              <a:ext cx="1309687" cy="1588"/>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6348413" y="5561013"/>
              <a:ext cx="1309687" cy="1587"/>
            </a:xfrm>
            <a:prstGeom prst="straightConnector1">
              <a:avLst/>
            </a:prstGeom>
            <a:ln>
              <a:solidFill>
                <a:schemeClr val="tx1"/>
              </a:solidFill>
              <a:headEnd type="triangle"/>
              <a:tailEnd type="triangle"/>
            </a:ln>
            <a:effectLst/>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400000">
              <a:off x="1581151" y="5111750"/>
              <a:ext cx="438150" cy="9525"/>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5400000">
              <a:off x="3991768" y="5314157"/>
              <a:ext cx="455613" cy="0"/>
            </a:xfrm>
            <a:prstGeom prst="straightConnector1">
              <a:avLst/>
            </a:prstGeom>
            <a:ln>
              <a:solidFill>
                <a:schemeClr val="tx1"/>
              </a:solidFill>
              <a:tailEnd type="triangle"/>
            </a:ln>
            <a:effectLst/>
          </p:spPr>
          <p:style>
            <a:lnRef idx="1">
              <a:schemeClr val="accent1"/>
            </a:lnRef>
            <a:fillRef idx="0">
              <a:schemeClr val="accent1"/>
            </a:fillRef>
            <a:effectRef idx="0">
              <a:schemeClr val="accent1"/>
            </a:effectRef>
            <a:fontRef idx="minor">
              <a:schemeClr val="tx1"/>
            </a:fontRef>
          </p:style>
        </p:cxnSp>
        <p:grpSp>
          <p:nvGrpSpPr>
            <p:cNvPr id="28" name="Group 61"/>
            <p:cNvGrpSpPr>
              <a:grpSpLocks/>
            </p:cNvGrpSpPr>
            <p:nvPr/>
          </p:nvGrpSpPr>
          <p:grpSpPr bwMode="auto">
            <a:xfrm>
              <a:off x="552450" y="4265613"/>
              <a:ext cx="7689850" cy="765175"/>
              <a:chOff x="2285206" y="3046411"/>
              <a:chExt cx="6403182" cy="764383"/>
            </a:xfrm>
          </p:grpSpPr>
          <p:cxnSp>
            <p:nvCxnSpPr>
              <p:cNvPr id="29" name="Straight Connector 28"/>
              <p:cNvCxnSpPr/>
              <p:nvPr/>
            </p:nvCxnSpPr>
            <p:spPr>
              <a:xfrm rot="5400000" flipH="1" flipV="1">
                <a:off x="1904468" y="3428734"/>
                <a:ext cx="762798" cy="1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flipH="1" flipV="1">
                <a:off x="8307122" y="3427941"/>
                <a:ext cx="761211" cy="1321"/>
              </a:xfrm>
              <a:prstGeom prst="line">
                <a:avLst/>
              </a:prstGeom>
              <a:ln>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0800000">
                <a:off x="2286528" y="3046411"/>
                <a:ext cx="6400538" cy="15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 name="TextBox 31"/>
            <p:cNvSpPr txBox="1"/>
            <p:nvPr/>
          </p:nvSpPr>
          <p:spPr>
            <a:xfrm>
              <a:off x="3092450" y="4438650"/>
              <a:ext cx="2451100" cy="646113"/>
            </a:xfrm>
            <a:prstGeom prst="rect">
              <a:avLst/>
            </a:prstGeom>
            <a:noFill/>
            <a:effectLst/>
          </p:spPr>
          <p:txBody>
            <a:bodyPr wrap="none">
              <a:spAutoFit/>
            </a:bodyPr>
            <a:lstStyle/>
            <a:p>
              <a:pPr algn="ctr" fontAlgn="auto">
                <a:spcBef>
                  <a:spcPts val="0"/>
                </a:spcBef>
                <a:spcAft>
                  <a:spcPts val="0"/>
                </a:spcAft>
                <a:defRPr/>
              </a:pPr>
              <a:r>
                <a:rPr lang="en-US" dirty="0">
                  <a:solidFill>
                    <a:srgbClr val="C00000"/>
                  </a:solidFill>
                  <a:latin typeface="+mj-lt"/>
                  <a:ea typeface="+mn-ea"/>
                  <a:cs typeface="+mn-cs"/>
                </a:rPr>
                <a:t>Attention to important</a:t>
              </a:r>
            </a:p>
            <a:p>
              <a:pPr algn="ctr" fontAlgn="auto">
                <a:spcBef>
                  <a:spcPts val="0"/>
                </a:spcBef>
                <a:spcAft>
                  <a:spcPts val="0"/>
                </a:spcAft>
                <a:defRPr/>
              </a:pPr>
              <a:r>
                <a:rPr lang="en-US" dirty="0">
                  <a:solidFill>
                    <a:srgbClr val="C00000"/>
                  </a:solidFill>
                  <a:latin typeface="+mj-lt"/>
                  <a:ea typeface="+mn-ea"/>
                  <a:cs typeface="+mn-cs"/>
                </a:rPr>
                <a:t>or novel information</a:t>
              </a:r>
            </a:p>
          </p:txBody>
        </p:sp>
      </p:grpSp>
    </p:spTree>
    <p:extLst>
      <p:ext uri="{BB962C8B-B14F-4D97-AF65-F5344CB8AC3E}">
        <p14:creationId xmlns:p14="http://schemas.microsoft.com/office/powerpoint/2010/main" val="427898013"/>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nodeType="afterGroup">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5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nodeType="afterGroup">
                            <p:stCondLst>
                              <p:cond delay="2000"/>
                            </p:stCondLst>
                            <p:childTnLst>
                              <p:par>
                                <p:cTn id="19" presetID="2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165225"/>
            <a:ext cx="9144000" cy="5692775"/>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2" name="Rectangle 21"/>
          <p:cNvSpPr/>
          <p:nvPr/>
        </p:nvSpPr>
        <p:spPr>
          <a:xfrm>
            <a:off x="4975575" y="2977872"/>
            <a:ext cx="4005586" cy="840230"/>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chemeClr val="tx1"/>
                </a:solidFill>
              </a:rPr>
              <a:t>Unlimited capacity, but not as accurate as sensory memory or short-term memory</a:t>
            </a:r>
          </a:p>
        </p:txBody>
      </p:sp>
      <p:sp>
        <p:nvSpPr>
          <p:cNvPr id="19" name="Rectangle 18"/>
          <p:cNvSpPr/>
          <p:nvPr/>
        </p:nvSpPr>
        <p:spPr>
          <a:xfrm>
            <a:off x="274111" y="2911324"/>
            <a:ext cx="3997264" cy="844847"/>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chemeClr val="tx1"/>
                </a:solidFill>
              </a:rPr>
              <a:t>Limited in capacity – Seven </a:t>
            </a:r>
            <a:r>
              <a:rPr lang="en-US" b="1" dirty="0" smtClean="0">
                <a:solidFill>
                  <a:schemeClr val="tx1"/>
                </a:solidFill>
              </a:rPr>
              <a:t>“chunks” of </a:t>
            </a:r>
            <a:r>
              <a:rPr lang="en-US" b="1" dirty="0">
                <a:solidFill>
                  <a:schemeClr val="tx1"/>
                </a:solidFill>
              </a:rPr>
              <a:t>information can be stored +/- 2 (Miller, 1956). </a:t>
            </a:r>
          </a:p>
        </p:txBody>
      </p:sp>
      <p:sp>
        <p:nvSpPr>
          <p:cNvPr id="37" name="Down Arrow 36"/>
          <p:cNvSpPr/>
          <p:nvPr/>
        </p:nvSpPr>
        <p:spPr>
          <a:xfrm>
            <a:off x="981075" y="-922338"/>
            <a:ext cx="2438400" cy="3824288"/>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Rectangle 16"/>
          <p:cNvSpPr/>
          <p:nvPr/>
        </p:nvSpPr>
        <p:spPr>
          <a:xfrm>
            <a:off x="263047" y="4320131"/>
            <a:ext cx="4008329" cy="840230"/>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rgbClr val="000000">
                    <a:hueOff val="0"/>
                    <a:satOff val="0"/>
                    <a:lumOff val="0"/>
                    <a:alphaOff val="0"/>
                  </a:srgbClr>
                </a:solidFill>
              </a:rPr>
              <a:t>Recall is better for random digits (phone numbers) than for random letters</a:t>
            </a:r>
            <a:endParaRPr lang="en-US" sz="1700" dirty="0">
              <a:solidFill>
                <a:srgbClr val="000000">
                  <a:hueOff val="0"/>
                  <a:satOff val="0"/>
                  <a:lumOff val="0"/>
                  <a:alphaOff val="0"/>
                </a:srgbClr>
              </a:solidFill>
            </a:endParaRPr>
          </a:p>
        </p:txBody>
      </p:sp>
      <p:sp>
        <p:nvSpPr>
          <p:cNvPr id="15" name="Rectangle 14"/>
          <p:cNvSpPr/>
          <p:nvPr/>
        </p:nvSpPr>
        <p:spPr>
          <a:xfrm>
            <a:off x="249059" y="5233326"/>
            <a:ext cx="4034842" cy="590931"/>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chemeClr val="tx1"/>
                </a:solidFill>
              </a:rPr>
              <a:t>Recall is slightly better for what we hear than for what we see</a:t>
            </a:r>
          </a:p>
        </p:txBody>
      </p:sp>
      <p:sp>
        <p:nvSpPr>
          <p:cNvPr id="10" name="Oval 12"/>
          <p:cNvSpPr/>
          <p:nvPr/>
        </p:nvSpPr>
        <p:spPr>
          <a:xfrm>
            <a:off x="972982" y="1552737"/>
            <a:ext cx="2559984"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dirty="0">
                <a:solidFill>
                  <a:schemeClr val="tx1"/>
                </a:solidFill>
                <a:latin typeface="+mj-lt"/>
              </a:rPr>
              <a:t>Short-term memory</a:t>
            </a:r>
          </a:p>
        </p:txBody>
      </p:sp>
      <p:sp>
        <p:nvSpPr>
          <p:cNvPr id="38" name="Down Arrow 37"/>
          <p:cNvSpPr/>
          <p:nvPr/>
        </p:nvSpPr>
        <p:spPr>
          <a:xfrm>
            <a:off x="5618163" y="-801688"/>
            <a:ext cx="2438400" cy="3824288"/>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4" name="Oval 12"/>
          <p:cNvSpPr/>
          <p:nvPr/>
        </p:nvSpPr>
        <p:spPr>
          <a:xfrm>
            <a:off x="5674290" y="1567513"/>
            <a:ext cx="2424491"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dirty="0">
                <a:solidFill>
                  <a:schemeClr val="tx1"/>
                </a:solidFill>
                <a:latin typeface="+mj-lt"/>
              </a:rPr>
              <a:t>Long-term memory</a:t>
            </a:r>
          </a:p>
        </p:txBody>
      </p:sp>
      <p:sp>
        <p:nvSpPr>
          <p:cNvPr id="25" name="Rectangle 24"/>
          <p:cNvSpPr/>
          <p:nvPr/>
        </p:nvSpPr>
        <p:spPr>
          <a:xfrm>
            <a:off x="4963048" y="3828437"/>
            <a:ext cx="4018114" cy="341632"/>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chemeClr val="tx1"/>
                </a:solidFill>
              </a:rPr>
              <a:t>Organizes and stores information</a:t>
            </a:r>
          </a:p>
        </p:txBody>
      </p:sp>
      <p:sp>
        <p:nvSpPr>
          <p:cNvPr id="28" name="Rectangle 27"/>
          <p:cNvSpPr/>
          <p:nvPr/>
        </p:nvSpPr>
        <p:spPr>
          <a:xfrm>
            <a:off x="4940711" y="4186729"/>
            <a:ext cx="4040451" cy="590931"/>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chemeClr val="tx1"/>
                </a:solidFill>
              </a:rPr>
              <a:t>Information not stored in precise locations</a:t>
            </a:r>
          </a:p>
        </p:txBody>
      </p:sp>
      <p:sp>
        <p:nvSpPr>
          <p:cNvPr id="31" name="Rectangle 30"/>
          <p:cNvSpPr/>
          <p:nvPr/>
        </p:nvSpPr>
        <p:spPr>
          <a:xfrm>
            <a:off x="4936072" y="4808695"/>
            <a:ext cx="4032564" cy="590931"/>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r>
              <a:rPr lang="en-US" b="1" dirty="0">
                <a:solidFill>
                  <a:schemeClr val="tx1"/>
                </a:solidFill>
              </a:rPr>
              <a:t>Duration of memory storage </a:t>
            </a:r>
            <a:r>
              <a:rPr lang="en-US" b="1" dirty="0" smtClean="0">
                <a:solidFill>
                  <a:schemeClr val="tx1"/>
                </a:solidFill>
              </a:rPr>
              <a:t>relatively permanent (once stored)</a:t>
            </a:r>
            <a:endParaRPr lang="en-US" b="1" dirty="0">
              <a:solidFill>
                <a:schemeClr val="tx1"/>
              </a:solidFill>
            </a:endParaRPr>
          </a:p>
        </p:txBody>
      </p:sp>
      <p:cxnSp>
        <p:nvCxnSpPr>
          <p:cNvPr id="36" name="Straight Connector 35"/>
          <p:cNvCxnSpPr>
            <a:cxnSpLocks noChangeShapeType="1"/>
          </p:cNvCxnSpPr>
          <p:nvPr/>
        </p:nvCxnSpPr>
        <p:spPr bwMode="auto">
          <a:xfrm rot="10800000" flipV="1">
            <a:off x="0" y="1112838"/>
            <a:ext cx="9144000" cy="301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20" name="Content Placeholder 2"/>
          <p:cNvSpPr txBox="1">
            <a:spLocks/>
          </p:cNvSpPr>
          <p:nvPr/>
        </p:nvSpPr>
        <p:spPr>
          <a:xfrm>
            <a:off x="92075" y="331788"/>
            <a:ext cx="4697413" cy="657225"/>
          </a:xfrm>
          <a:prstGeom prst="rect">
            <a:avLst/>
          </a:prstGeom>
        </p:spPr>
        <p:txBody>
          <a:bodyPr lIns="54864" tIns="91440"/>
          <a:lstStyle/>
          <a:p>
            <a:pPr fontAlgn="auto">
              <a:spcBef>
                <a:spcPts val="0"/>
              </a:spcBef>
              <a:spcAft>
                <a:spcPts val="0"/>
              </a:spcAft>
              <a:buClr>
                <a:schemeClr val="accent1"/>
              </a:buClr>
              <a:buSzPct val="80000"/>
              <a:buFont typeface="Arial" charset="0"/>
              <a:buNone/>
              <a:defRPr/>
            </a:pPr>
            <a:r>
              <a:rPr lang="en-US" sz="3200" dirty="0">
                <a:latin typeface="+mj-lt"/>
                <a:ea typeface="+mn-ea"/>
                <a:cs typeface="+mn-cs"/>
              </a:rPr>
              <a:t>The Capacity of Memory</a:t>
            </a:r>
          </a:p>
        </p:txBody>
      </p:sp>
      <p:sp>
        <p:nvSpPr>
          <p:cNvPr id="23" name="Rectangle 22"/>
          <p:cNvSpPr/>
          <p:nvPr/>
        </p:nvSpPr>
        <p:spPr>
          <a:xfrm>
            <a:off x="8086071" y="2035860"/>
            <a:ext cx="4643341"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
        <p:nvSpPr>
          <p:cNvPr id="26" name="Rectangle 25"/>
          <p:cNvSpPr/>
          <p:nvPr/>
        </p:nvSpPr>
        <p:spPr>
          <a:xfrm>
            <a:off x="8083764" y="5062917"/>
            <a:ext cx="4645726"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
        <p:nvSpPr>
          <p:cNvPr id="29" name="Rectangle 28"/>
          <p:cNvSpPr/>
          <p:nvPr/>
        </p:nvSpPr>
        <p:spPr>
          <a:xfrm>
            <a:off x="226094" y="5806049"/>
            <a:ext cx="4070333" cy="346249"/>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76200">
            <a:solidFill>
              <a:schemeClr val="bg1"/>
            </a:solidFill>
          </a:ln>
          <a:effectLst>
            <a:outerShdw blurRad="50800" dist="38100" dir="5400000" algn="t" rotWithShape="0">
              <a:prstClr val="black">
                <a:alpha val="40000"/>
              </a:prstClr>
            </a:outerShdw>
          </a:effectLst>
          <a:scene3d>
            <a:camera prst="orthographicFront"/>
            <a:lightRig rig="flat" dir="t"/>
          </a:scene3d>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defTabSz="755650" fontAlgn="auto">
              <a:lnSpc>
                <a:spcPct val="90000"/>
              </a:lnSpc>
              <a:spcBef>
                <a:spcPts val="0"/>
              </a:spcBef>
              <a:spcAft>
                <a:spcPct val="35000"/>
              </a:spcAft>
              <a:defRPr/>
            </a:pPr>
            <a:endParaRPr lang="en-US" b="1" dirty="0">
              <a:solidFill>
                <a:schemeClr val="tx1"/>
              </a:solidFill>
            </a:endParaRPr>
          </a:p>
        </p:txBody>
      </p:sp>
      <p:sp>
        <p:nvSpPr>
          <p:cNvPr id="30" name="Rectangle 29"/>
          <p:cNvSpPr/>
          <p:nvPr/>
        </p:nvSpPr>
        <p:spPr>
          <a:xfrm>
            <a:off x="8792535" y="2463888"/>
            <a:ext cx="4515325"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
        <p:nvSpPr>
          <p:cNvPr id="33" name="Rectangle 32"/>
          <p:cNvSpPr/>
          <p:nvPr/>
        </p:nvSpPr>
        <p:spPr>
          <a:xfrm>
            <a:off x="8792535" y="4481926"/>
            <a:ext cx="4515325"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
        <p:nvSpPr>
          <p:cNvPr id="35" name="Rectangle 34"/>
          <p:cNvSpPr/>
          <p:nvPr/>
        </p:nvSpPr>
        <p:spPr>
          <a:xfrm>
            <a:off x="8790215" y="5490945"/>
            <a:ext cx="4517645" cy="1009019"/>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endParaRPr lang="en-US" sz="1700" dirty="0"/>
          </a:p>
        </p:txBody>
      </p:sp>
    </p:spTree>
    <p:extLst>
      <p:ext uri="{BB962C8B-B14F-4D97-AF65-F5344CB8AC3E}">
        <p14:creationId xmlns:p14="http://schemas.microsoft.com/office/powerpoint/2010/main" val="171968687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up)">
                                      <p:cBhvr>
                                        <p:cTn id="7" dur="2000"/>
                                        <p:tgtEl>
                                          <p:spTgt spid="37"/>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2000"/>
                                        <p:tgtEl>
                                          <p:spTgt spid="1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2000"/>
                                        <p:tgtEl>
                                          <p:spTgt spid="1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2000"/>
                                        <p:tgtEl>
                                          <p:spTgt spid="1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2000"/>
                                        <p:tgtEl>
                                          <p:spTgt spid="29"/>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ipe(up)">
                                      <p:cBhvr>
                                        <p:cTn id="36" dur="2000"/>
                                        <p:tgtEl>
                                          <p:spTgt spid="38"/>
                                        </p:tgtEl>
                                      </p:cBhvr>
                                    </p:animEffect>
                                  </p:childTnLst>
                                </p:cTn>
                              </p:par>
                            </p:childTnLst>
                          </p:cTn>
                        </p:par>
                        <p:par>
                          <p:cTn id="37" fill="hold" nodeType="afterGroup">
                            <p:stCondLst>
                              <p:cond delay="2000"/>
                            </p:stCondLst>
                            <p:childTnLst>
                              <p:par>
                                <p:cTn id="38" presetID="10" presetClass="entr" presetSubtype="0"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2000"/>
                                        <p:tgtEl>
                                          <p:spTgt spid="34"/>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2000"/>
                                        <p:tgtEl>
                                          <p:spTgt spid="22"/>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2000"/>
                                        <p:tgtEl>
                                          <p:spTgt spid="25"/>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nodeType="click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2000"/>
                                        <p:tgtEl>
                                          <p:spTgt spid="28"/>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524375" y="0"/>
            <a:ext cx="4619625"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9" name="Straight Connector 8"/>
          <p:cNvCxnSpPr>
            <a:cxnSpLocks noChangeShapeType="1"/>
          </p:cNvCxnSpPr>
          <p:nvPr/>
        </p:nvCxnSpPr>
        <p:spPr bwMode="auto">
          <a:xfrm rot="16200000" flipH="1">
            <a:off x="1049338"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249238" y="1339850"/>
            <a:ext cx="4298950" cy="2257425"/>
          </a:xfrm>
        </p:spPr>
        <p:txBody>
          <a:bodyPr/>
          <a:lstStyle/>
          <a:p>
            <a:pPr eaLnBrk="1" hangingPunct="1">
              <a:buClr>
                <a:srgbClr val="C00000"/>
              </a:buClr>
              <a:buSzPct val="100000"/>
            </a:pPr>
            <a:r>
              <a:rPr lang="en-US" sz="2400" dirty="0">
                <a:latin typeface="Arial" charset="0"/>
              </a:rPr>
              <a:t>A neural basis for learning and remembering associations</a:t>
            </a:r>
          </a:p>
          <a:p>
            <a:pPr eaLnBrk="1" hangingPunct="1">
              <a:buClr>
                <a:srgbClr val="C00000"/>
              </a:buClr>
              <a:buSzPct val="100000"/>
            </a:pPr>
            <a:r>
              <a:rPr lang="en-US" sz="2400" dirty="0">
                <a:latin typeface="Arial" charset="0"/>
              </a:rPr>
              <a:t>Synapses become more efficient at transmitting messages, and… </a:t>
            </a:r>
          </a:p>
          <a:p>
            <a:pPr eaLnBrk="1" hangingPunct="1">
              <a:buClr>
                <a:srgbClr val="C00000"/>
              </a:buClr>
              <a:buSzPct val="100000"/>
            </a:pPr>
            <a:r>
              <a:rPr lang="en-US" sz="2400" dirty="0">
                <a:latin typeface="Arial" charset="0"/>
              </a:rPr>
              <a:t>Increased efficiency in the synapse leads to more efficient neural circuits.</a:t>
            </a:r>
          </a:p>
          <a:p>
            <a:pPr eaLnBrk="1" hangingPunct="1">
              <a:buClr>
                <a:srgbClr val="C00000"/>
              </a:buClr>
              <a:buSzPct val="100000"/>
            </a:pPr>
            <a:r>
              <a:rPr lang="en-US" sz="2400" dirty="0">
                <a:latin typeface="Arial" charset="0"/>
              </a:rPr>
              <a:t>To test this, the aplysia (sea slug) was classically conditioned to withdraw its gill, and the neural basis for this was studied. </a:t>
            </a:r>
          </a:p>
        </p:txBody>
      </p:sp>
      <p:sp>
        <p:nvSpPr>
          <p:cNvPr id="5" name="Rectangle 4"/>
          <p:cNvSpPr/>
          <p:nvPr/>
        </p:nvSpPr>
        <p:spPr>
          <a:xfrm>
            <a:off x="263525" y="265113"/>
            <a:ext cx="4584700" cy="1200328"/>
          </a:xfrm>
          <a:prstGeom prst="rect">
            <a:avLst/>
          </a:prstGeom>
        </p:spPr>
        <p:txBody>
          <a:bodyPr>
            <a:spAutoFit/>
          </a:bodyPr>
          <a:lstStyle/>
          <a:p>
            <a:pPr fontAlgn="auto">
              <a:spcBef>
                <a:spcPts val="0"/>
              </a:spcBef>
              <a:spcAft>
                <a:spcPts val="0"/>
              </a:spcAft>
              <a:buClr>
                <a:srgbClr val="2DA2BF"/>
              </a:buClr>
              <a:buSzPct val="80000"/>
              <a:defRPr/>
            </a:pPr>
            <a:r>
              <a:rPr lang="en-US" sz="2400" dirty="0" smtClean="0">
                <a:solidFill>
                  <a:srgbClr val="000000"/>
                </a:solidFill>
                <a:latin typeface="+mj-lt"/>
                <a:ea typeface="+mn-ea"/>
                <a:cs typeface="+mn-cs"/>
              </a:rPr>
              <a:t>Neural basis for long-term memory storage:</a:t>
            </a:r>
          </a:p>
          <a:p>
            <a:pPr fontAlgn="auto">
              <a:spcBef>
                <a:spcPts val="0"/>
              </a:spcBef>
              <a:spcAft>
                <a:spcPts val="0"/>
              </a:spcAft>
              <a:buClr>
                <a:srgbClr val="2DA2BF"/>
              </a:buClr>
              <a:buSzPct val="80000"/>
              <a:defRPr/>
            </a:pPr>
            <a:r>
              <a:rPr lang="en-US" sz="2400" dirty="0" smtClean="0">
                <a:solidFill>
                  <a:srgbClr val="000000"/>
                </a:solidFill>
                <a:latin typeface="+mj-lt"/>
                <a:ea typeface="+mn-ea"/>
                <a:cs typeface="+mn-cs"/>
              </a:rPr>
              <a:t>Long</a:t>
            </a:r>
            <a:r>
              <a:rPr lang="en-US" sz="2400" dirty="0">
                <a:solidFill>
                  <a:srgbClr val="000000"/>
                </a:solidFill>
                <a:latin typeface="+mj-lt"/>
                <a:ea typeface="+mn-ea"/>
                <a:cs typeface="+mn-cs"/>
              </a:rPr>
              <a:t>-term Potentiation (LTP)</a:t>
            </a:r>
          </a:p>
        </p:txBody>
      </p:sp>
      <p:sp>
        <p:nvSpPr>
          <p:cNvPr id="7" name="Rectangle 6"/>
          <p:cNvSpPr>
            <a:spLocks noChangeArrowheads="1"/>
          </p:cNvSpPr>
          <p:nvPr/>
        </p:nvSpPr>
        <p:spPr bwMode="auto">
          <a:xfrm>
            <a:off x="4656138" y="1204913"/>
            <a:ext cx="4306887"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ja-JP" altLang="en-US" sz="4000" b="1" i="1" dirty="0">
                <a:solidFill>
                  <a:srgbClr val="C00000"/>
                </a:solidFill>
              </a:rPr>
              <a:t>“</a:t>
            </a:r>
            <a:r>
              <a:rPr lang="en-US" altLang="ja-JP" sz="4000" b="1" i="1" dirty="0">
                <a:solidFill>
                  <a:srgbClr val="C00000"/>
                </a:solidFill>
              </a:rPr>
              <a:t>Cells that fire together wire together.</a:t>
            </a:r>
            <a:r>
              <a:rPr lang="ja-JP" altLang="en-US" sz="4000" b="1" i="1" dirty="0">
                <a:solidFill>
                  <a:srgbClr val="C00000"/>
                </a:solidFill>
              </a:rPr>
              <a:t>”</a:t>
            </a:r>
            <a:r>
              <a:rPr lang="en-US" altLang="ja-JP" sz="4000" b="1" i="1" dirty="0">
                <a:solidFill>
                  <a:srgbClr val="C00000"/>
                </a:solidFill>
              </a:rPr>
              <a:t>             </a:t>
            </a:r>
          </a:p>
          <a:p>
            <a:endParaRPr lang="en-US" sz="4000" b="1" i="1" dirty="0">
              <a:solidFill>
                <a:srgbClr val="C00000"/>
              </a:solidFill>
            </a:endParaRPr>
          </a:p>
          <a:p>
            <a:pPr algn="r"/>
            <a:r>
              <a:rPr lang="en-US" sz="4000" b="1" i="1" dirty="0">
                <a:solidFill>
                  <a:srgbClr val="C00000"/>
                </a:solidFill>
              </a:rPr>
              <a:t>~Donald Hebb</a:t>
            </a:r>
          </a:p>
        </p:txBody>
      </p:sp>
    </p:spTree>
    <p:extLst>
      <p:ext uri="{BB962C8B-B14F-4D97-AF65-F5344CB8AC3E}">
        <p14:creationId xmlns:p14="http://schemas.microsoft.com/office/powerpoint/2010/main" val="3586661915"/>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1000"/>
                                        <p:tgtEl>
                                          <p:spTgt spid="12">
                                            <p:txEl>
                                              <p:pRg st="3" end="3"/>
                                            </p:txEl>
                                          </p:spTgt>
                                        </p:tgtEl>
                                      </p:cBhvr>
                                    </p:animEffect>
                                  </p:childTnLst>
                                </p:cTn>
                              </p:par>
                            </p:childTnLst>
                          </p:cTn>
                        </p:par>
                        <p:par>
                          <p:cTn id="23" fill="hold" nodeType="afterGroup">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330200" y="4243388"/>
            <a:ext cx="8416925" cy="3613150"/>
          </a:xfrm>
        </p:spPr>
        <p:txBody>
          <a:bodyPr/>
          <a:lstStyle/>
          <a:p>
            <a:pPr eaLnBrk="1" hangingPunct="1">
              <a:buClr>
                <a:srgbClr val="C00000"/>
              </a:buClr>
              <a:buSzPct val="100000"/>
            </a:pPr>
            <a:r>
              <a:rPr lang="en-US" sz="2400" dirty="0">
                <a:latin typeface="Arial" charset="0"/>
              </a:rPr>
              <a:t>Through experience, the slug withdrew its gill more quickly.</a:t>
            </a:r>
          </a:p>
          <a:p>
            <a:pPr eaLnBrk="1" hangingPunct="1">
              <a:buClr>
                <a:srgbClr val="C00000"/>
              </a:buClr>
              <a:buSzPct val="100000"/>
            </a:pPr>
            <a:r>
              <a:rPr lang="en-US" sz="2400" dirty="0">
                <a:latin typeface="Arial" charset="0"/>
              </a:rPr>
              <a:t>More serotonin was found in its synapses.</a:t>
            </a:r>
          </a:p>
          <a:p>
            <a:pPr eaLnBrk="1" hangingPunct="1">
              <a:buClr>
                <a:srgbClr val="C00000"/>
              </a:buClr>
              <a:buSzPct val="100000"/>
            </a:pPr>
            <a:r>
              <a:rPr lang="en-US" sz="2400" dirty="0">
                <a:latin typeface="Arial" charset="0"/>
              </a:rPr>
              <a:t>What was occurring:  strengthening of neural firing, also called </a:t>
            </a:r>
            <a:r>
              <a:rPr lang="en-US" sz="2400" i="1" dirty="0">
                <a:latin typeface="Arial" charset="0"/>
              </a:rPr>
              <a:t>long-term potentiation (LTP)</a:t>
            </a:r>
            <a:r>
              <a:rPr lang="en-US" sz="2400" dirty="0">
                <a:latin typeface="Arial" charset="0"/>
              </a:rPr>
              <a:t>. </a:t>
            </a:r>
          </a:p>
        </p:txBody>
      </p:sp>
      <p:pic>
        <p:nvPicPr>
          <p:cNvPr id="3" name="Picture 2" descr="An aplysia (sea slug); a colorful blob with an intricate pattern on its surface is spread out on a black background.&#10;&#10;The aplysia was classically conditioned to withdraw its gill when squirted with water and given an electric shock. This strengthened the connections between neurons and made the transmission of the signal faster in the future. The organism learned (or remembered to) withdraw its gill more quickly when it received an electrical shock. &#10;" title="Studying Long-term Potentiation"/>
          <p:cNvPicPr>
            <a:picLocks noChangeAspect="1"/>
          </p:cNvPicPr>
          <p:nvPr/>
        </p:nvPicPr>
        <p:blipFill>
          <a:blip r:embed="rId3" cstate="email">
            <a:extLst>
              <a:ext uri="{28A0092B-C50C-407E-A947-70E740481C1C}">
                <a14:useLocalDpi xmlns:a14="http://schemas.microsoft.com/office/drawing/2010/main" val="0"/>
              </a:ext>
            </a:extLst>
          </a:blip>
          <a:srcRect t="27496" b="25436"/>
          <a:stretch>
            <a:fillRect/>
          </a:stretch>
        </p:blipFill>
        <p:spPr bwMode="auto">
          <a:xfrm>
            <a:off x="-22225" y="1347788"/>
            <a:ext cx="9166225" cy="27908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65113" y="228600"/>
            <a:ext cx="6135687" cy="584200"/>
          </a:xfrm>
          <a:prstGeom prst="rect">
            <a:avLst/>
          </a:prstGeom>
        </p:spPr>
        <p:txBody>
          <a:bodyPr>
            <a:spAutoFit/>
          </a:bodyPr>
          <a:lstStyle/>
          <a:p>
            <a:pPr fontAlgn="auto">
              <a:spcBef>
                <a:spcPts val="0"/>
              </a:spcBef>
              <a:spcAft>
                <a:spcPts val="0"/>
              </a:spcAft>
              <a:buClr>
                <a:srgbClr val="2DA2BF"/>
              </a:buClr>
              <a:buSzPct val="80000"/>
              <a:defRPr/>
            </a:pPr>
            <a:r>
              <a:rPr lang="en-US" sz="3200" dirty="0">
                <a:solidFill>
                  <a:srgbClr val="000000"/>
                </a:solidFill>
                <a:latin typeface="+mj-lt"/>
                <a:ea typeface="+mn-ea"/>
                <a:cs typeface="+mn-cs"/>
              </a:rPr>
              <a:t>Studying Long-term Potentiation:</a:t>
            </a:r>
            <a:endParaRPr lang="en-US" sz="3200" dirty="0">
              <a:solidFill>
                <a:srgbClr val="C00000"/>
              </a:solidFill>
              <a:latin typeface="+mj-lt"/>
              <a:ea typeface="+mn-ea"/>
              <a:cs typeface="+mn-cs"/>
            </a:endParaRPr>
          </a:p>
        </p:txBody>
      </p:sp>
      <p:sp>
        <p:nvSpPr>
          <p:cNvPr id="5" name="Rectangle 4"/>
          <p:cNvSpPr>
            <a:spLocks noChangeArrowheads="1"/>
          </p:cNvSpPr>
          <p:nvPr/>
        </p:nvSpPr>
        <p:spPr bwMode="auto">
          <a:xfrm>
            <a:off x="336550" y="695325"/>
            <a:ext cx="92392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2DA2BF"/>
              </a:buClr>
              <a:buSzPct val="80000"/>
            </a:pPr>
            <a:r>
              <a:rPr lang="en-US" sz="3200" dirty="0">
                <a:solidFill>
                  <a:srgbClr val="C00000"/>
                </a:solidFill>
                <a:latin typeface="Franklin Gothic Demi" charset="0"/>
              </a:rPr>
              <a:t>Results of the sea slug test</a:t>
            </a:r>
          </a:p>
        </p:txBody>
      </p:sp>
    </p:spTree>
    <p:extLst>
      <p:ext uri="{BB962C8B-B14F-4D97-AF65-F5344CB8AC3E}">
        <p14:creationId xmlns:p14="http://schemas.microsoft.com/office/powerpoint/2010/main" val="352669112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xEl>
                                              <p:pRg st="0" end="0"/>
                                            </p:txEl>
                                          </p:spTgt>
                                        </p:tgtEl>
                                        <p:attrNameLst>
                                          <p:attrName>style.visibility</p:attrName>
                                        </p:attrNameLst>
                                      </p:cBhvr>
                                      <p:to>
                                        <p:strVal val="visible"/>
                                      </p:to>
                                    </p:set>
                                    <p:animEffect transition="in" filter="fade">
                                      <p:cBhvr>
                                        <p:cTn id="16" dur="1000"/>
                                        <p:tgtEl>
                                          <p:spTgt spid="12">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12">
                                            <p:txEl>
                                              <p:pRg st="1" end="1"/>
                                            </p:txEl>
                                          </p:spTgt>
                                        </p:tgtEl>
                                        <p:attrNameLst>
                                          <p:attrName>style.visibility</p:attrName>
                                        </p:attrNameLst>
                                      </p:cBhvr>
                                      <p:to>
                                        <p:strVal val="visible"/>
                                      </p:to>
                                    </p:set>
                                    <p:animEffect transition="in" filter="fade">
                                      <p:cBhvr>
                                        <p:cTn id="21" dur="2000"/>
                                        <p:tgtEl>
                                          <p:spTgt spid="12">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xEl>
                                              <p:pRg st="2" end="2"/>
                                            </p:txEl>
                                          </p:spTgt>
                                        </p:tgtEl>
                                        <p:attrNameLst>
                                          <p:attrName>style.visibility</p:attrName>
                                        </p:attrNameLst>
                                      </p:cBhvr>
                                      <p:to>
                                        <p:strVal val="visible"/>
                                      </p:to>
                                    </p:set>
                                    <p:animEffect transition="in" filter="fade">
                                      <p:cBhvr>
                                        <p:cTn id="26" dur="2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hite lab mouse is looking up from its running of a maze.&#10;&#10;" title="LTP drugs"/>
          <p:cNvPicPr>
            <a:picLocks noChangeAspect="1"/>
          </p:cNvPicPr>
          <p:nvPr/>
        </p:nvPicPr>
        <p:blipFill>
          <a:blip r:embed="rId3">
            <a:extLst>
              <a:ext uri="{28A0092B-C50C-407E-A947-70E740481C1C}">
                <a14:useLocalDpi xmlns:a14="http://schemas.microsoft.com/office/drawing/2010/main" val="0"/>
              </a:ext>
            </a:extLst>
          </a:blip>
          <a:srcRect l="10533"/>
          <a:stretch>
            <a:fillRect/>
          </a:stretch>
        </p:blipFill>
        <p:spPr bwMode="auto">
          <a:xfrm>
            <a:off x="0" y="0"/>
            <a:ext cx="9144000" cy="68580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4030663" y="1143000"/>
            <a:ext cx="4479925" cy="4921250"/>
          </a:xfrm>
          <a:solidFill>
            <a:schemeClr val="bg1"/>
          </a:solidFill>
          <a:effectLst>
            <a:outerShdw blurRad="50800" dist="38100" dir="5400000" algn="t" rotWithShape="0">
              <a:srgbClr val="000000">
                <a:alpha val="39999"/>
              </a:srgbClr>
            </a:outerShdw>
          </a:effectLst>
        </p:spPr>
        <p:txBody>
          <a:bodyPr/>
          <a:lstStyle/>
          <a:p>
            <a:pPr marL="443992" indent="-292100" eaLnBrk="1" fontAlgn="auto" hangingPunct="1">
              <a:spcBef>
                <a:spcPts val="0"/>
              </a:spcBef>
              <a:spcAft>
                <a:spcPts val="0"/>
              </a:spcAft>
              <a:buClr>
                <a:srgbClr val="C00000"/>
              </a:buClr>
              <a:buSzPct val="100000"/>
              <a:buFont typeface="Wingdings" pitchFamily="2" charset="2"/>
              <a:buChar char="§"/>
              <a:defRPr/>
            </a:pPr>
            <a:r>
              <a:rPr lang="en-US" sz="2400" dirty="0" smtClean="0">
                <a:ea typeface="+mn-ea"/>
                <a:cs typeface="+mn-cs"/>
              </a:rPr>
              <a:t>LTP-blocking drugs interfere with memory.</a:t>
            </a:r>
          </a:p>
          <a:p>
            <a:pPr marL="443992" indent="-292100" eaLnBrk="1" fontAlgn="auto" hangingPunct="1">
              <a:spcBef>
                <a:spcPts val="0"/>
              </a:spcBef>
              <a:spcAft>
                <a:spcPts val="0"/>
              </a:spcAft>
              <a:buClr>
                <a:srgbClr val="C00000"/>
              </a:buClr>
              <a:buSzPct val="100000"/>
              <a:buFont typeface="Wingdings" pitchFamily="2" charset="2"/>
              <a:buChar char="§"/>
              <a:defRPr/>
            </a:pPr>
            <a:r>
              <a:rPr lang="en-US" sz="2400" dirty="0" smtClean="0">
                <a:ea typeface="+mn-ea"/>
                <a:cs typeface="+mn-cs"/>
              </a:rPr>
              <a:t>Mice that lack an enzyme needed for LTP cannot navigate a maze.</a:t>
            </a:r>
          </a:p>
          <a:p>
            <a:pPr marL="443992" indent="-292100" eaLnBrk="1" fontAlgn="auto" hangingPunct="1">
              <a:spcBef>
                <a:spcPts val="0"/>
              </a:spcBef>
              <a:spcAft>
                <a:spcPts val="0"/>
              </a:spcAft>
              <a:buClr>
                <a:srgbClr val="C00000"/>
              </a:buClr>
              <a:buSzPct val="100000"/>
              <a:buFont typeface="Wingdings" pitchFamily="2" charset="2"/>
              <a:buChar char="§"/>
              <a:defRPr/>
            </a:pPr>
            <a:r>
              <a:rPr lang="en-US" sz="2400" dirty="0" smtClean="0">
                <a:ea typeface="+mn-ea"/>
                <a:cs typeface="+mn-cs"/>
              </a:rPr>
              <a:t>Injecting rats with a chemical that blocks LTP erases recent learning.</a:t>
            </a:r>
          </a:p>
          <a:p>
            <a:pPr marL="443992" indent="-292100" eaLnBrk="1" fontAlgn="auto" hangingPunct="1">
              <a:spcBef>
                <a:spcPts val="0"/>
              </a:spcBef>
              <a:spcAft>
                <a:spcPts val="0"/>
              </a:spcAft>
              <a:buClr>
                <a:srgbClr val="C00000"/>
              </a:buClr>
              <a:buSzPct val="100000"/>
              <a:buFont typeface="Wingdings" pitchFamily="2" charset="2"/>
              <a:buChar char="§"/>
              <a:defRPr/>
            </a:pPr>
            <a:r>
              <a:rPr lang="en-US" sz="2400" dirty="0" smtClean="0">
                <a:ea typeface="+mn-ea"/>
                <a:cs typeface="+mn-cs"/>
              </a:rPr>
              <a:t>Rats that ingest an LTP-enhancing drug learn a maze with half the number of usual mistakes.</a:t>
            </a:r>
          </a:p>
        </p:txBody>
      </p:sp>
      <p:sp>
        <p:nvSpPr>
          <p:cNvPr id="62467" name="Rectangle 4"/>
          <p:cNvSpPr>
            <a:spLocks noChangeArrowheads="1"/>
          </p:cNvSpPr>
          <p:nvPr/>
        </p:nvSpPr>
        <p:spPr bwMode="auto">
          <a:xfrm>
            <a:off x="198438" y="225425"/>
            <a:ext cx="9120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2DA2BF"/>
              </a:buClr>
              <a:buSzPct val="80000"/>
            </a:pPr>
            <a:r>
              <a:rPr lang="en-US" sz="2800" b="1" dirty="0">
                <a:solidFill>
                  <a:schemeClr val="bg1"/>
                </a:solidFill>
              </a:rPr>
              <a:t>LTP is a physical basis for memory</a:t>
            </a:r>
          </a:p>
        </p:txBody>
      </p:sp>
    </p:spTree>
    <p:extLst>
      <p:ext uri="{BB962C8B-B14F-4D97-AF65-F5344CB8AC3E}">
        <p14:creationId xmlns:p14="http://schemas.microsoft.com/office/powerpoint/2010/main" val="93047056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2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3657600"/>
            <a:ext cx="9144000" cy="32004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4"/>
          <p:cNvSpPr/>
          <p:nvPr/>
        </p:nvSpPr>
        <p:spPr>
          <a:xfrm>
            <a:off x="215900" y="193675"/>
            <a:ext cx="7208838" cy="585788"/>
          </a:xfrm>
          <a:prstGeom prst="rect">
            <a:avLst/>
          </a:prstGeom>
        </p:spPr>
        <p:txBody>
          <a:bodyPr>
            <a:spAutoFit/>
          </a:bodyPr>
          <a:lstStyle/>
          <a:p>
            <a:pPr marL="0" lvl="1" fontAlgn="auto">
              <a:spcBef>
                <a:spcPts val="0"/>
              </a:spcBef>
              <a:spcAft>
                <a:spcPts val="0"/>
              </a:spcAft>
              <a:buClr>
                <a:srgbClr val="C00000"/>
              </a:buClr>
              <a:buSzPct val="100000"/>
              <a:defRPr/>
            </a:pPr>
            <a:r>
              <a:rPr lang="en-US" sz="3200" dirty="0">
                <a:solidFill>
                  <a:srgbClr val="000000"/>
                </a:solidFill>
                <a:latin typeface="+mj-lt"/>
                <a:ea typeface="+mn-ea"/>
                <a:cs typeface="+mn-cs"/>
              </a:rPr>
              <a:t>Explicit (Declarative) Memory</a:t>
            </a:r>
          </a:p>
        </p:txBody>
      </p:sp>
      <p:sp>
        <p:nvSpPr>
          <p:cNvPr id="12" name="Content Placeholder 2"/>
          <p:cNvSpPr>
            <a:spLocks noGrp="1"/>
          </p:cNvSpPr>
          <p:nvPr>
            <p:ph idx="1"/>
          </p:nvPr>
        </p:nvSpPr>
        <p:spPr>
          <a:xfrm>
            <a:off x="309563" y="811213"/>
            <a:ext cx="8413750" cy="2786062"/>
          </a:xfrm>
        </p:spPr>
        <p:txBody>
          <a:bodyPr/>
          <a:lstStyle/>
          <a:p>
            <a:pPr marL="438150" lvl="1" indent="-319088" eaLnBrk="1" hangingPunct="1">
              <a:spcBef>
                <a:spcPct val="0"/>
              </a:spcBef>
              <a:buClr>
                <a:srgbClr val="C00000"/>
              </a:buClr>
              <a:buSzPct val="100000"/>
              <a:buFont typeface="Wingdings 2" charset="0"/>
              <a:buChar char=""/>
            </a:pPr>
            <a:r>
              <a:rPr lang="en-US" sz="2400" dirty="0">
                <a:latin typeface="Arial" charset="0"/>
              </a:rPr>
              <a:t>Processed in </a:t>
            </a:r>
            <a:r>
              <a:rPr lang="en-US" sz="2400" dirty="0" smtClean="0">
                <a:latin typeface="Arial" charset="0"/>
              </a:rPr>
              <a:t>hippocampus and frontal cortex</a:t>
            </a:r>
            <a:endParaRPr lang="en-US" sz="2400" dirty="0">
              <a:latin typeface="Arial" charset="0"/>
            </a:endParaRPr>
          </a:p>
          <a:p>
            <a:pPr marL="438150" lvl="1" indent="-319088" eaLnBrk="1" hangingPunct="1">
              <a:spcBef>
                <a:spcPct val="0"/>
              </a:spcBef>
              <a:buClr>
                <a:srgbClr val="C00000"/>
              </a:buClr>
              <a:buSzPct val="100000"/>
              <a:buFont typeface="Wingdings 2" charset="0"/>
              <a:buChar char=""/>
            </a:pPr>
            <a:r>
              <a:rPr lang="en-US" sz="2400" dirty="0">
                <a:latin typeface="Arial" charset="0"/>
              </a:rPr>
              <a:t>Memory of facts and general knowledge</a:t>
            </a:r>
          </a:p>
          <a:p>
            <a:pPr marL="438150" lvl="1" indent="-319088" eaLnBrk="1" hangingPunct="1">
              <a:spcBef>
                <a:spcPct val="0"/>
              </a:spcBef>
              <a:buClr>
                <a:srgbClr val="C00000"/>
              </a:buClr>
              <a:buSzPct val="100000"/>
              <a:buFont typeface="Wingdings 2" charset="0"/>
              <a:buChar char=""/>
            </a:pPr>
            <a:r>
              <a:rPr lang="en-US" sz="2400" dirty="0">
                <a:latin typeface="Arial" charset="0"/>
              </a:rPr>
              <a:t>Memory of personally experienced events</a:t>
            </a:r>
          </a:p>
          <a:p>
            <a:pPr marL="438150" lvl="1" indent="-319088" eaLnBrk="1" hangingPunct="1">
              <a:spcBef>
                <a:spcPct val="0"/>
              </a:spcBef>
              <a:buClr>
                <a:srgbClr val="C00000"/>
              </a:buClr>
              <a:buSzPct val="100000"/>
              <a:buFont typeface="Wingdings 2" charset="0"/>
              <a:buChar char=""/>
            </a:pPr>
            <a:r>
              <a:rPr lang="en-US" sz="2400" dirty="0">
                <a:latin typeface="Arial" charset="0"/>
              </a:rPr>
              <a:t>Memory that can be consciously recalled</a:t>
            </a:r>
          </a:p>
          <a:p>
            <a:pPr marL="438150" lvl="1" indent="-319088" eaLnBrk="1" hangingPunct="1">
              <a:spcBef>
                <a:spcPct val="0"/>
              </a:spcBef>
              <a:buClr>
                <a:srgbClr val="C00000"/>
              </a:buClr>
              <a:buSzPct val="100000"/>
              <a:buFont typeface="Wingdings 2" charset="0"/>
              <a:buChar char=""/>
            </a:pPr>
            <a:r>
              <a:rPr lang="en-US" sz="2400" dirty="0">
                <a:latin typeface="Arial" charset="0"/>
              </a:rPr>
              <a:t>Amnesia patient H.M. was unable to form new explicit memories. He couldn’</a:t>
            </a:r>
            <a:r>
              <a:rPr lang="en-US" altLang="ja-JP" sz="2400" dirty="0">
                <a:latin typeface="Arial" charset="0"/>
              </a:rPr>
              <a:t>t recall new events or facts in his life such as spending time on lessons with researchers. </a:t>
            </a:r>
          </a:p>
          <a:p>
            <a:pPr marL="438150" lvl="1" indent="-319088" eaLnBrk="1" hangingPunct="1">
              <a:spcBef>
                <a:spcPct val="0"/>
              </a:spcBef>
              <a:buClr>
                <a:srgbClr val="C00000"/>
              </a:buClr>
              <a:buSzPct val="100000"/>
              <a:buFont typeface="Wingdings 2" charset="0"/>
              <a:buChar char=""/>
            </a:pPr>
            <a:endParaRPr lang="en-US" sz="2400" dirty="0">
              <a:latin typeface="Arial" charset="0"/>
            </a:endParaRPr>
          </a:p>
        </p:txBody>
      </p:sp>
      <p:cxnSp>
        <p:nvCxnSpPr>
          <p:cNvPr id="7" name="Straight Connector 6"/>
          <p:cNvCxnSpPr>
            <a:cxnSpLocks noChangeShapeType="1"/>
          </p:cNvCxnSpPr>
          <p:nvPr/>
        </p:nvCxnSpPr>
        <p:spPr bwMode="auto">
          <a:xfrm rot="10800000">
            <a:off x="0" y="3629025"/>
            <a:ext cx="9144000" cy="4763"/>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pic>
        <p:nvPicPr>
          <p:cNvPr id="8" name="Picture 7" descr="Long-term memory&#10;&#10;Explicit memory: with conscious recall&#10;&#10;Semantic memory: facts and general knowledge&#10;Episodic memory: personally experienced events&#10;&#10;" title="Explicit (Declarative) Memory"/>
          <p:cNvPicPr>
            <a:picLocks noChangeAspect="1"/>
          </p:cNvPicPr>
          <p:nvPr/>
        </p:nvPicPr>
        <p:blipFill>
          <a:blip r:embed="rId3" cstate="email">
            <a:extLst>
              <a:ext uri="{28A0092B-C50C-407E-A947-70E740481C1C}">
                <a14:useLocalDpi xmlns:a14="http://schemas.microsoft.com/office/drawing/2010/main" val="0"/>
              </a:ext>
            </a:extLst>
          </a:blip>
          <a:srcRect r="36011"/>
          <a:stretch>
            <a:fillRect/>
          </a:stretch>
        </p:blipFill>
        <p:spPr bwMode="auto">
          <a:xfrm>
            <a:off x="2336057" y="3538150"/>
            <a:ext cx="4662534" cy="296547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7851099"/>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2000"/>
                                        <p:tgtEl>
                                          <p:spTgt spid="1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2000"/>
                                        <p:tgtEl>
                                          <p:spTgt spid="1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xit" presetSubtype="0" fill="hold" grpId="0" nodeType="clickEffect">
                                  <p:stCondLst>
                                    <p:cond delay="0"/>
                                  </p:stCondLst>
                                  <p:childTnLst>
                                    <p:animEffect transition="out" filter="fade">
                                      <p:cBhvr>
                                        <p:cTn id="31" dur="2000"/>
                                        <p:tgtEl>
                                          <p:spTgt spid="12">
                                            <p:txEl>
                                              <p:pRg st="0" end="0"/>
                                            </p:txEl>
                                          </p:spTgt>
                                        </p:tgtEl>
                                      </p:cBhvr>
                                    </p:animEffect>
                                    <p:set>
                                      <p:cBhvr>
                                        <p:cTn id="32" dur="1" fill="hold">
                                          <p:stCondLst>
                                            <p:cond delay="1999"/>
                                          </p:stCondLst>
                                        </p:cTn>
                                        <p:tgtEl>
                                          <p:spTgt spid="12">
                                            <p:txEl>
                                              <p:pRg st="0" end="0"/>
                                            </p:txEl>
                                          </p:spTgt>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2000"/>
                                        <p:tgtEl>
                                          <p:spTgt spid="12">
                                            <p:txEl>
                                              <p:pRg st="1" end="1"/>
                                            </p:txEl>
                                          </p:spTgt>
                                        </p:tgtEl>
                                      </p:cBhvr>
                                    </p:animEffect>
                                    <p:set>
                                      <p:cBhvr>
                                        <p:cTn id="35" dur="1" fill="hold">
                                          <p:stCondLst>
                                            <p:cond delay="1999"/>
                                          </p:stCondLst>
                                        </p:cTn>
                                        <p:tgtEl>
                                          <p:spTgt spid="12">
                                            <p:txEl>
                                              <p:pRg st="1" end="1"/>
                                            </p:txEl>
                                          </p:spTgt>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2000"/>
                                        <p:tgtEl>
                                          <p:spTgt spid="12">
                                            <p:txEl>
                                              <p:pRg st="2" end="2"/>
                                            </p:txEl>
                                          </p:spTgt>
                                        </p:tgtEl>
                                      </p:cBhvr>
                                    </p:animEffect>
                                    <p:set>
                                      <p:cBhvr>
                                        <p:cTn id="38" dur="1" fill="hold">
                                          <p:stCondLst>
                                            <p:cond delay="1999"/>
                                          </p:stCondLst>
                                        </p:cTn>
                                        <p:tgtEl>
                                          <p:spTgt spid="12">
                                            <p:txEl>
                                              <p:pRg st="2" end="2"/>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2000"/>
                                        <p:tgtEl>
                                          <p:spTgt spid="12">
                                            <p:txEl>
                                              <p:pRg st="3" end="3"/>
                                            </p:txEl>
                                          </p:spTgt>
                                        </p:tgtEl>
                                      </p:cBhvr>
                                    </p:animEffect>
                                    <p:set>
                                      <p:cBhvr>
                                        <p:cTn id="41" dur="1" fill="hold">
                                          <p:stCondLst>
                                            <p:cond delay="1999"/>
                                          </p:stCondLst>
                                        </p:cTn>
                                        <p:tgtEl>
                                          <p:spTgt spid="12">
                                            <p:txEl>
                                              <p:pRg st="3" end="3"/>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2000"/>
                                        <p:tgtEl>
                                          <p:spTgt spid="12">
                                            <p:txEl>
                                              <p:pRg st="4" end="4"/>
                                            </p:txEl>
                                          </p:spTgt>
                                        </p:tgtEl>
                                      </p:cBhvr>
                                    </p:animEffect>
                                    <p:set>
                                      <p:cBhvr>
                                        <p:cTn id="44" dur="1" fill="hold">
                                          <p:stCondLst>
                                            <p:cond delay="1999"/>
                                          </p:stCondLst>
                                        </p:cTn>
                                        <p:tgtEl>
                                          <p:spTgt spid="12">
                                            <p:txEl>
                                              <p:pRg st="4" end="4"/>
                                            </p:txEl>
                                          </p:spTgt>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2000"/>
                                        <p:tgtEl>
                                          <p:spTgt spid="6"/>
                                        </p:tgtEl>
                                      </p:cBhvr>
                                    </p:animEffect>
                                    <p:set>
                                      <p:cBhvr>
                                        <p:cTn id="50" dur="1" fill="hold">
                                          <p:stCondLst>
                                            <p:cond delay="1999"/>
                                          </p:stCondLst>
                                        </p:cTn>
                                        <p:tgtEl>
                                          <p:spTgt spid="6"/>
                                        </p:tgtEl>
                                        <p:attrNameLst>
                                          <p:attrName>style.visibility</p:attrName>
                                        </p:attrNameLst>
                                      </p:cBhvr>
                                      <p:to>
                                        <p:strVal val="hidden"/>
                                      </p:to>
                                    </p:set>
                                  </p:childTnLst>
                                </p:cTn>
                              </p:par>
                            </p:childTnLst>
                          </p:cTn>
                        </p:par>
                        <p:par>
                          <p:cTn id="51" fill="hold" nodeType="afterGroup">
                            <p:stCondLst>
                              <p:cond delay="2000"/>
                            </p:stCondLst>
                            <p:childTnLst>
                              <p:par>
                                <p:cTn id="52" presetID="1" presetClass="entr" presetSubtype="0"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build="allAtOnce"/>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73500" y="0"/>
            <a:ext cx="5270500"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Straight Connector 6"/>
          <p:cNvCxnSpPr>
            <a:cxnSpLocks noChangeShapeType="1"/>
          </p:cNvCxnSpPr>
          <p:nvPr/>
        </p:nvCxnSpPr>
        <p:spPr bwMode="auto">
          <a:xfrm rot="16200000" flipH="1">
            <a:off x="423863"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pic>
        <p:nvPicPr>
          <p:cNvPr id="4" name="Picture 3" descr="Side-view slice drawing of the human brain has many parts labeled, including: &#10;the hypothalamus, pituitary gland, amygdala, and the hippocampus.&#10;" title="The Hippocampus "/>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067175" y="1239838"/>
            <a:ext cx="4900613" cy="392271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182563" y="846138"/>
            <a:ext cx="3811587" cy="5229225"/>
          </a:xfrm>
        </p:spPr>
        <p:txBody>
          <a:bodyPr/>
          <a:lstStyle/>
          <a:p>
            <a:pPr marL="438150" lvl="1" indent="-319088" eaLnBrk="1" hangingPunct="1">
              <a:spcBef>
                <a:spcPct val="0"/>
              </a:spcBef>
              <a:buClr>
                <a:srgbClr val="C00000"/>
              </a:buClr>
              <a:buSzPct val="100000"/>
              <a:buFont typeface="Wingdings 2" charset="0"/>
              <a:buChar char=""/>
            </a:pPr>
            <a:r>
              <a:rPr lang="en-US" sz="2400" dirty="0">
                <a:latin typeface="Arial" charset="0"/>
              </a:rPr>
              <a:t>Processes explicit memories for facts and episodes</a:t>
            </a:r>
          </a:p>
          <a:p>
            <a:pPr marL="438150" lvl="1" indent="-319088" eaLnBrk="1" hangingPunct="1">
              <a:spcBef>
                <a:spcPct val="0"/>
              </a:spcBef>
              <a:buClr>
                <a:srgbClr val="C00000"/>
              </a:buClr>
              <a:buSzPct val="100000"/>
              <a:buFont typeface="Wingdings 2" charset="0"/>
              <a:buChar char=""/>
            </a:pPr>
            <a:r>
              <a:rPr lang="en-US" sz="2400" dirty="0">
                <a:latin typeface="Arial" charset="0"/>
              </a:rPr>
              <a:t>Feeds memories to other brain areas </a:t>
            </a:r>
            <a:r>
              <a:rPr lang="en-US" sz="2400" dirty="0" smtClean="0">
                <a:latin typeface="Arial" charset="0"/>
              </a:rPr>
              <a:t>(e.g., frontal lobes) for </a:t>
            </a:r>
            <a:r>
              <a:rPr lang="en-US" sz="2400" dirty="0">
                <a:latin typeface="Arial" charset="0"/>
              </a:rPr>
              <a:t>storage</a:t>
            </a:r>
          </a:p>
          <a:p>
            <a:pPr marL="438150" lvl="1" indent="-319088" eaLnBrk="1" hangingPunct="1">
              <a:spcBef>
                <a:spcPct val="0"/>
              </a:spcBef>
              <a:buClr>
                <a:srgbClr val="C00000"/>
              </a:buClr>
              <a:buSzPct val="100000"/>
              <a:buFont typeface="Wingdings 2" charset="0"/>
              <a:buChar char=""/>
            </a:pPr>
            <a:r>
              <a:rPr lang="en-US" sz="2400" dirty="0">
                <a:latin typeface="Arial" charset="0"/>
              </a:rPr>
              <a:t>Part of the limbic system</a:t>
            </a:r>
          </a:p>
          <a:p>
            <a:pPr marL="438150" lvl="1" indent="-319088" eaLnBrk="1" hangingPunct="1">
              <a:spcBef>
                <a:spcPct val="0"/>
              </a:spcBef>
              <a:buClr>
                <a:srgbClr val="C00000"/>
              </a:buClr>
              <a:buSzPct val="100000"/>
              <a:buFont typeface="Wingdings 2" charset="0"/>
              <a:buChar char=""/>
            </a:pPr>
            <a:r>
              <a:rPr lang="en-US" sz="2400" dirty="0">
                <a:latin typeface="Arial" charset="0"/>
              </a:rPr>
              <a:t>Active during slow-wave sleep</a:t>
            </a:r>
          </a:p>
          <a:p>
            <a:pPr marL="438150" lvl="1" indent="-319088" eaLnBrk="1" hangingPunct="1">
              <a:spcBef>
                <a:spcPct val="0"/>
              </a:spcBef>
              <a:buClr>
                <a:srgbClr val="C00000"/>
              </a:buClr>
              <a:buSzPct val="100000"/>
              <a:buFont typeface="Wingdings 2" charset="0"/>
              <a:buChar char=""/>
            </a:pPr>
            <a:r>
              <a:rPr lang="en-US" sz="2400" dirty="0">
                <a:latin typeface="Arial" charset="0"/>
              </a:rPr>
              <a:t>Hippocampus and cortex display simultaneous activity during sleep.</a:t>
            </a:r>
          </a:p>
        </p:txBody>
      </p:sp>
      <p:sp>
        <p:nvSpPr>
          <p:cNvPr id="5" name="Rectangle 4"/>
          <p:cNvSpPr/>
          <p:nvPr/>
        </p:nvSpPr>
        <p:spPr>
          <a:xfrm>
            <a:off x="277813" y="185738"/>
            <a:ext cx="3403600" cy="523875"/>
          </a:xfrm>
          <a:prstGeom prst="rect">
            <a:avLst/>
          </a:prstGeom>
        </p:spPr>
        <p:txBody>
          <a:bodyPr>
            <a:spAutoFit/>
          </a:bodyPr>
          <a:lstStyle/>
          <a:p>
            <a:pPr fontAlgn="auto">
              <a:spcBef>
                <a:spcPts val="0"/>
              </a:spcBef>
              <a:spcAft>
                <a:spcPts val="0"/>
              </a:spcAft>
              <a:buClr>
                <a:srgbClr val="2DA2BF"/>
              </a:buClr>
              <a:buSzPct val="80000"/>
              <a:defRPr/>
            </a:pPr>
            <a:r>
              <a:rPr lang="en-US" sz="2800" dirty="0">
                <a:solidFill>
                  <a:srgbClr val="000000"/>
                </a:solidFill>
                <a:latin typeface="+mj-lt"/>
                <a:ea typeface="+mn-ea"/>
                <a:cs typeface="+mn-cs"/>
              </a:rPr>
              <a:t>The Hippocampus</a:t>
            </a:r>
          </a:p>
        </p:txBody>
      </p:sp>
    </p:spTree>
    <p:extLst>
      <p:ext uri="{BB962C8B-B14F-4D97-AF65-F5344CB8AC3E}">
        <p14:creationId xmlns:p14="http://schemas.microsoft.com/office/powerpoint/2010/main" val="3005260280"/>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1000"/>
                                        <p:tgtEl>
                                          <p:spTgt spid="1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1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3019425"/>
            <a:ext cx="9144000" cy="3838575"/>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6" name="Straight Connector 5"/>
          <p:cNvCxnSpPr>
            <a:cxnSpLocks noChangeShapeType="1"/>
          </p:cNvCxnSpPr>
          <p:nvPr/>
        </p:nvCxnSpPr>
        <p:spPr bwMode="auto">
          <a:xfrm rot="10800000">
            <a:off x="0" y="3027363"/>
            <a:ext cx="9144000" cy="47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601663" y="642938"/>
            <a:ext cx="8013700" cy="2486025"/>
          </a:xfrm>
        </p:spPr>
        <p:txBody>
          <a:bodyPr/>
          <a:lstStyle/>
          <a:p>
            <a:pPr marL="438150" lvl="1" indent="-319088" eaLnBrk="1" hangingPunct="1">
              <a:spcBef>
                <a:spcPct val="0"/>
              </a:spcBef>
              <a:buClr>
                <a:srgbClr val="C00000"/>
              </a:buClr>
              <a:buSzPct val="100000"/>
              <a:buFont typeface="Wingdings 2" charset="0"/>
              <a:buChar char=""/>
            </a:pPr>
            <a:r>
              <a:rPr lang="en-US" sz="2400" dirty="0">
                <a:latin typeface="Arial" charset="0"/>
              </a:rPr>
              <a:t>Retention independent of conscious recollection</a:t>
            </a:r>
          </a:p>
          <a:p>
            <a:pPr marL="438150" lvl="1" indent="-319088" eaLnBrk="1" hangingPunct="1">
              <a:spcBef>
                <a:spcPct val="0"/>
              </a:spcBef>
              <a:buClr>
                <a:srgbClr val="C00000"/>
              </a:buClr>
              <a:buSzPct val="100000"/>
              <a:buFont typeface="Wingdings 2" charset="0"/>
              <a:buChar char=""/>
            </a:pPr>
            <a:r>
              <a:rPr lang="en-US" sz="2400" dirty="0">
                <a:latin typeface="Arial" charset="0"/>
              </a:rPr>
              <a:t>Processed by cerebellum and other brain areas</a:t>
            </a:r>
          </a:p>
          <a:p>
            <a:pPr marL="438150" lvl="1" indent="-319088" eaLnBrk="1" hangingPunct="1">
              <a:spcBef>
                <a:spcPct val="0"/>
              </a:spcBef>
              <a:buClr>
                <a:srgbClr val="C00000"/>
              </a:buClr>
              <a:buSzPct val="100000"/>
              <a:buFont typeface="Wingdings 2" charset="0"/>
              <a:buChar char=""/>
            </a:pPr>
            <a:r>
              <a:rPr lang="en-US" sz="2400" dirty="0">
                <a:latin typeface="Arial" charset="0"/>
              </a:rPr>
              <a:t>Motor and cognitive skills</a:t>
            </a:r>
          </a:p>
          <a:p>
            <a:pPr marL="438150" lvl="1" indent="-319088" eaLnBrk="1" hangingPunct="1">
              <a:spcBef>
                <a:spcPct val="0"/>
              </a:spcBef>
              <a:buClr>
                <a:srgbClr val="C00000"/>
              </a:buClr>
              <a:buSzPct val="100000"/>
              <a:buFont typeface="Wingdings 2" charset="0"/>
              <a:buChar char=""/>
            </a:pPr>
            <a:r>
              <a:rPr lang="en-US" sz="2400" dirty="0">
                <a:latin typeface="Arial" charset="0"/>
              </a:rPr>
              <a:t>Amnesia patient H.M. retained implicit memory. He could learn new skills such as copying a picture using a mirror.</a:t>
            </a:r>
          </a:p>
          <a:p>
            <a:pPr marL="438150" lvl="1" indent="-319088" eaLnBrk="1" hangingPunct="1">
              <a:spcBef>
                <a:spcPct val="0"/>
              </a:spcBef>
              <a:buClr>
                <a:srgbClr val="C00000"/>
              </a:buClr>
              <a:buSzPct val="100000"/>
              <a:buFont typeface="Wingdings 2" charset="0"/>
              <a:buChar char=""/>
            </a:pPr>
            <a:endParaRPr lang="en-US" sz="2400" dirty="0">
              <a:latin typeface="Arial" charset="0"/>
            </a:endParaRPr>
          </a:p>
        </p:txBody>
      </p:sp>
      <p:sp>
        <p:nvSpPr>
          <p:cNvPr id="7" name="Rectangle 6"/>
          <p:cNvSpPr/>
          <p:nvPr/>
        </p:nvSpPr>
        <p:spPr>
          <a:xfrm>
            <a:off x="265113" y="187325"/>
            <a:ext cx="8374062" cy="584200"/>
          </a:xfrm>
          <a:prstGeom prst="rect">
            <a:avLst/>
          </a:prstGeom>
        </p:spPr>
        <p:txBody>
          <a:bodyPr>
            <a:spAutoFit/>
          </a:bodyPr>
          <a:lstStyle/>
          <a:p>
            <a:pPr fontAlgn="auto">
              <a:spcBef>
                <a:spcPts val="0"/>
              </a:spcBef>
              <a:spcAft>
                <a:spcPts val="0"/>
              </a:spcAft>
              <a:buClr>
                <a:srgbClr val="2DA2BF"/>
              </a:buClr>
              <a:buSzPct val="80000"/>
              <a:defRPr/>
            </a:pPr>
            <a:r>
              <a:rPr lang="en-US" sz="3200" dirty="0">
                <a:solidFill>
                  <a:srgbClr val="000000"/>
                </a:solidFill>
                <a:latin typeface="+mj-lt"/>
                <a:ea typeface="+mn-ea"/>
                <a:cs typeface="+mn-cs"/>
              </a:rPr>
              <a:t>Implicit (Nondeclarative) Memory</a:t>
            </a:r>
          </a:p>
        </p:txBody>
      </p:sp>
      <p:pic>
        <p:nvPicPr>
          <p:cNvPr id="8" name="Picture 7" descr="Long-term memory&#10;&#10;Implicit memory: without conscious recall&#10;Procedural memory: motor and cognitive skills&#10;Priming: enhanced identification of objects or words" title="Implicit (Nondeclarative) Memory"/>
          <p:cNvPicPr>
            <a:picLocks noChangeAspect="1"/>
          </p:cNvPicPr>
          <p:nvPr/>
        </p:nvPicPr>
        <p:blipFill>
          <a:blip r:embed="rId3">
            <a:extLst>
              <a:ext uri="{28A0092B-C50C-407E-A947-70E740481C1C}">
                <a14:useLocalDpi xmlns:a14="http://schemas.microsoft.com/office/drawing/2010/main" val="0"/>
              </a:ext>
            </a:extLst>
          </a:blip>
          <a:srcRect l="34595"/>
          <a:stretch>
            <a:fillRect/>
          </a:stretch>
        </p:blipFill>
        <p:spPr bwMode="auto">
          <a:xfrm>
            <a:off x="1955643" y="2705029"/>
            <a:ext cx="6199556" cy="38581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284191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2000"/>
                                        <p:tgtEl>
                                          <p:spTgt spid="1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grpId="0" nodeType="clickEffect">
                                  <p:stCondLst>
                                    <p:cond delay="0"/>
                                  </p:stCondLst>
                                  <p:childTnLst>
                                    <p:animEffect transition="out" filter="fade">
                                      <p:cBhvr>
                                        <p:cTn id="26" dur="2000"/>
                                        <p:tgtEl>
                                          <p:spTgt spid="12">
                                            <p:txEl>
                                              <p:pRg st="0" end="0"/>
                                            </p:txEl>
                                          </p:spTgt>
                                        </p:tgtEl>
                                      </p:cBhvr>
                                    </p:animEffect>
                                    <p:set>
                                      <p:cBhvr>
                                        <p:cTn id="27" dur="1" fill="hold">
                                          <p:stCondLst>
                                            <p:cond delay="1999"/>
                                          </p:stCondLst>
                                        </p:cTn>
                                        <p:tgtEl>
                                          <p:spTgt spid="12">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2000"/>
                                        <p:tgtEl>
                                          <p:spTgt spid="12">
                                            <p:txEl>
                                              <p:pRg st="1" end="1"/>
                                            </p:txEl>
                                          </p:spTgt>
                                        </p:tgtEl>
                                      </p:cBhvr>
                                    </p:animEffect>
                                    <p:set>
                                      <p:cBhvr>
                                        <p:cTn id="30" dur="1" fill="hold">
                                          <p:stCondLst>
                                            <p:cond delay="1999"/>
                                          </p:stCondLst>
                                        </p:cTn>
                                        <p:tgtEl>
                                          <p:spTgt spid="12">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2000"/>
                                        <p:tgtEl>
                                          <p:spTgt spid="12">
                                            <p:txEl>
                                              <p:pRg st="2" end="2"/>
                                            </p:txEl>
                                          </p:spTgt>
                                        </p:tgtEl>
                                      </p:cBhvr>
                                    </p:animEffect>
                                    <p:set>
                                      <p:cBhvr>
                                        <p:cTn id="33" dur="1" fill="hold">
                                          <p:stCondLst>
                                            <p:cond delay="1999"/>
                                          </p:stCondLst>
                                        </p:cTn>
                                        <p:tgtEl>
                                          <p:spTgt spid="12">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2000"/>
                                        <p:tgtEl>
                                          <p:spTgt spid="12">
                                            <p:txEl>
                                              <p:pRg st="3" end="3"/>
                                            </p:txEl>
                                          </p:spTgt>
                                        </p:tgtEl>
                                      </p:cBhvr>
                                    </p:animEffect>
                                    <p:set>
                                      <p:cBhvr>
                                        <p:cTn id="36" dur="1" fill="hold">
                                          <p:stCondLst>
                                            <p:cond delay="1999"/>
                                          </p:stCondLst>
                                        </p:cTn>
                                        <p:tgtEl>
                                          <p:spTgt spid="12">
                                            <p:txEl>
                                              <p:pRg st="3" end="3"/>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2000"/>
                                        <p:tgtEl>
                                          <p:spTgt spid="6"/>
                                        </p:tgtEl>
                                      </p:cBhvr>
                                    </p:animEffect>
                                    <p:set>
                                      <p:cBhvr>
                                        <p:cTn id="39" dur="1" fill="hold">
                                          <p:stCondLst>
                                            <p:cond delay="1999"/>
                                          </p:stCondLst>
                                        </p:cTn>
                                        <p:tgtEl>
                                          <p:spTgt spid="6"/>
                                        </p:tgtEl>
                                        <p:attrNameLst>
                                          <p:attrName>style.visibility</p:attrName>
                                        </p:attrNameLst>
                                      </p:cBhvr>
                                      <p:to>
                                        <p:strVal val="hidden"/>
                                      </p:to>
                                    </p:set>
                                  </p:childTnLst>
                                </p:cTn>
                              </p:par>
                              <p:par>
                                <p:cTn id="40" presetID="10" presetClass="exit" presetSubtype="0" fill="hold" grpId="0" nodeType="withEffect">
                                  <p:stCondLst>
                                    <p:cond delay="0"/>
                                  </p:stCondLst>
                                  <p:childTnLst>
                                    <p:animEffect transition="out" filter="fade">
                                      <p:cBhvr>
                                        <p:cTn id="41" dur="2000"/>
                                        <p:tgtEl>
                                          <p:spTgt spid="5"/>
                                        </p:tgtEl>
                                      </p:cBhvr>
                                    </p:animEffect>
                                    <p:set>
                                      <p:cBhvr>
                                        <p:cTn id="42" dur="1" fill="hold">
                                          <p:stCondLst>
                                            <p:cond delay="1999"/>
                                          </p:stCondLst>
                                        </p:cTn>
                                        <p:tgtEl>
                                          <p:spTgt spid="5"/>
                                        </p:tgtEl>
                                        <p:attrNameLst>
                                          <p:attrName>style.visibility</p:attrName>
                                        </p:attrNameLst>
                                      </p:cBhvr>
                                      <p:to>
                                        <p:strVal val="hidden"/>
                                      </p:to>
                                    </p:set>
                                  </p:childTnLst>
                                </p:cTn>
                              </p:par>
                            </p:childTnLst>
                          </p:cTn>
                        </p:par>
                        <p:par>
                          <p:cTn id="43" fill="hold" nodeType="afterGroup">
                            <p:stCondLst>
                              <p:cond delay="2000"/>
                            </p:stCondLst>
                            <p:childTnLst>
                              <p:par>
                                <p:cTn id="44" presetID="10"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build="allAtOnce"/>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7" name="Picture 3" descr="View of the human brain from below shows the location of the labeled cerebellum." title="The Cerebellum "/>
          <p:cNvPicPr>
            <a:picLocks noChangeAspect="1"/>
          </p:cNvPicPr>
          <p:nvPr/>
        </p:nvPicPr>
        <p:blipFill>
          <a:blip r:embed="rId3">
            <a:extLst>
              <a:ext uri="{28A0092B-C50C-407E-A947-70E740481C1C}">
                <a14:useLocalDpi xmlns:a14="http://schemas.microsoft.com/office/drawing/2010/main" val="0"/>
              </a:ext>
            </a:extLst>
          </a:blip>
          <a:srcRect l="38773" t="3877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333375" y="942975"/>
            <a:ext cx="3203575" cy="2714625"/>
          </a:xfrm>
        </p:spPr>
        <p:txBody>
          <a:bodyPr/>
          <a:lstStyle/>
          <a:p>
            <a:pPr marL="438150" lvl="1" indent="-319088" eaLnBrk="1" hangingPunct="1">
              <a:spcBef>
                <a:spcPct val="0"/>
              </a:spcBef>
              <a:buClr>
                <a:srgbClr val="C00000"/>
              </a:buClr>
              <a:buSzPct val="100000"/>
              <a:buFont typeface="Wingdings 2" charset="0"/>
              <a:buChar char=""/>
            </a:pPr>
            <a:r>
              <a:rPr lang="en-US" sz="2400" dirty="0">
                <a:latin typeface="Arial" charset="0"/>
              </a:rPr>
              <a:t>Crucial to the formation of implicit memories</a:t>
            </a:r>
          </a:p>
          <a:p>
            <a:pPr marL="438150" lvl="1" indent="-319088" eaLnBrk="1" hangingPunct="1">
              <a:spcBef>
                <a:spcPct val="0"/>
              </a:spcBef>
              <a:buClr>
                <a:srgbClr val="C00000"/>
              </a:buClr>
              <a:buSzPct val="100000"/>
              <a:buFont typeface="Wingdings 2" charset="0"/>
              <a:buChar char=""/>
            </a:pPr>
            <a:r>
              <a:rPr lang="en-US" sz="2400" dirty="0">
                <a:latin typeface="Arial" charset="0"/>
              </a:rPr>
              <a:t>Plays key role in forming and storing memories created by classical conditioning</a:t>
            </a:r>
          </a:p>
          <a:p>
            <a:pPr marL="438150" lvl="1" indent="-319088" eaLnBrk="1" hangingPunct="1">
              <a:spcBef>
                <a:spcPct val="0"/>
              </a:spcBef>
              <a:buClr>
                <a:srgbClr val="C00000"/>
              </a:buClr>
              <a:buSzPct val="100000"/>
              <a:buFont typeface="Wingdings 2" charset="0"/>
              <a:buChar char=""/>
            </a:pPr>
            <a:r>
              <a:rPr lang="en-US" sz="2400" dirty="0">
                <a:latin typeface="Arial" charset="0"/>
              </a:rPr>
              <a:t>Damage to cerebellum disrupts forming conditioned reflexes.</a:t>
            </a:r>
          </a:p>
        </p:txBody>
      </p:sp>
      <p:sp>
        <p:nvSpPr>
          <p:cNvPr id="5" name="Rectangle 4"/>
          <p:cNvSpPr/>
          <p:nvPr/>
        </p:nvSpPr>
        <p:spPr>
          <a:xfrm>
            <a:off x="230188" y="185738"/>
            <a:ext cx="3848100" cy="584200"/>
          </a:xfrm>
          <a:prstGeom prst="rect">
            <a:avLst/>
          </a:prstGeom>
        </p:spPr>
        <p:txBody>
          <a:bodyPr>
            <a:spAutoFit/>
          </a:bodyPr>
          <a:lstStyle/>
          <a:p>
            <a:pPr fontAlgn="auto">
              <a:spcBef>
                <a:spcPts val="0"/>
              </a:spcBef>
              <a:spcAft>
                <a:spcPts val="0"/>
              </a:spcAft>
              <a:buClr>
                <a:srgbClr val="2DA2BF"/>
              </a:buClr>
              <a:buSzPct val="80000"/>
              <a:defRPr/>
            </a:pPr>
            <a:r>
              <a:rPr lang="en-US" sz="3200" dirty="0">
                <a:solidFill>
                  <a:srgbClr val="000000"/>
                </a:solidFill>
                <a:latin typeface="+mj-lt"/>
                <a:ea typeface="+mn-ea"/>
                <a:cs typeface="+mn-cs"/>
              </a:rPr>
              <a:t>The Cerebellum</a:t>
            </a:r>
          </a:p>
        </p:txBody>
      </p:sp>
    </p:spTree>
    <p:extLst>
      <p:ext uri="{BB962C8B-B14F-4D97-AF65-F5344CB8AC3E}">
        <p14:creationId xmlns:p14="http://schemas.microsoft.com/office/powerpoint/2010/main" val="4155853694"/>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73500" y="0"/>
            <a:ext cx="5270500"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Straight Connector 6"/>
          <p:cNvCxnSpPr>
            <a:cxnSpLocks noChangeShapeType="1"/>
          </p:cNvCxnSpPr>
          <p:nvPr/>
        </p:nvCxnSpPr>
        <p:spPr bwMode="auto">
          <a:xfrm rot="16200000" flipH="1">
            <a:off x="423863"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165100" y="1773238"/>
            <a:ext cx="3781425" cy="3400425"/>
          </a:xfrm>
        </p:spPr>
        <p:txBody>
          <a:bodyPr/>
          <a:lstStyle/>
          <a:p>
            <a:pPr marL="438150" lvl="1" indent="-319088" eaLnBrk="1" hangingPunct="1">
              <a:spcBef>
                <a:spcPct val="0"/>
              </a:spcBef>
              <a:buClr>
                <a:srgbClr val="C00000"/>
              </a:buClr>
              <a:buSzPct val="100000"/>
              <a:buFont typeface="Wingdings 2" charset="0"/>
              <a:buChar char=""/>
            </a:pPr>
            <a:r>
              <a:rPr lang="en-US" sz="2400" dirty="0">
                <a:latin typeface="Arial" charset="0"/>
              </a:rPr>
              <a:t>H.M. suffered from epileptic seizures.</a:t>
            </a:r>
          </a:p>
          <a:p>
            <a:pPr marL="438150" lvl="1" indent="-319088" eaLnBrk="1" hangingPunct="1">
              <a:spcBef>
                <a:spcPct val="0"/>
              </a:spcBef>
              <a:buClr>
                <a:srgbClr val="C00000"/>
              </a:buClr>
              <a:buSzPct val="100000"/>
              <a:buFont typeface="Wingdings 2" charset="0"/>
              <a:buChar char=""/>
            </a:pPr>
            <a:r>
              <a:rPr lang="en-US" sz="2400" dirty="0">
                <a:latin typeface="Arial" charset="0"/>
              </a:rPr>
              <a:t>At 27, he had parts of his temporal lobes removed to prevent seizures.</a:t>
            </a:r>
          </a:p>
          <a:p>
            <a:pPr marL="438150" lvl="1" indent="-319088" eaLnBrk="1" hangingPunct="1">
              <a:spcBef>
                <a:spcPct val="0"/>
              </a:spcBef>
              <a:buClr>
                <a:srgbClr val="C00000"/>
              </a:buClr>
              <a:buSzPct val="100000"/>
              <a:buFont typeface="Wingdings 2" charset="0"/>
              <a:buChar char=""/>
            </a:pPr>
            <a:r>
              <a:rPr lang="en-US" sz="2400" dirty="0">
                <a:latin typeface="Arial" charset="0"/>
              </a:rPr>
              <a:t>H.M. had explicit memories from </a:t>
            </a:r>
            <a:r>
              <a:rPr lang="en-US" sz="2400" dirty="0">
                <a:solidFill>
                  <a:schemeClr val="accent2"/>
                </a:solidFill>
                <a:latin typeface="Arial" charset="0"/>
              </a:rPr>
              <a:t>before</a:t>
            </a:r>
            <a:r>
              <a:rPr lang="en-US" sz="2400" dirty="0">
                <a:latin typeface="Arial" charset="0"/>
              </a:rPr>
              <a:t> the surgery.</a:t>
            </a:r>
          </a:p>
          <a:p>
            <a:pPr marL="438150" lvl="1" indent="-319088" eaLnBrk="1" hangingPunct="1">
              <a:spcBef>
                <a:spcPct val="0"/>
              </a:spcBef>
              <a:buClr>
                <a:srgbClr val="C00000"/>
              </a:buClr>
              <a:buSzPct val="100000"/>
              <a:buFont typeface="Wingdings 2" charset="0"/>
              <a:buChar char=""/>
            </a:pPr>
            <a:r>
              <a:rPr lang="en-US" sz="2400" dirty="0">
                <a:latin typeface="Arial" charset="0"/>
              </a:rPr>
              <a:t>He could NOT remember what happened </a:t>
            </a:r>
            <a:r>
              <a:rPr lang="en-US" sz="2400" dirty="0">
                <a:solidFill>
                  <a:srgbClr val="DA1F28"/>
                </a:solidFill>
                <a:latin typeface="Arial" charset="0"/>
              </a:rPr>
              <a:t>after</a:t>
            </a:r>
            <a:r>
              <a:rPr lang="en-US" sz="2400" dirty="0">
                <a:latin typeface="Arial" charset="0"/>
              </a:rPr>
              <a:t> the surgery.</a:t>
            </a:r>
          </a:p>
        </p:txBody>
      </p:sp>
      <p:pic>
        <p:nvPicPr>
          <p:cNvPr id="4" name="Picture 3" descr="Over the shoulder view of the outline of a human head shows the brain exposed, with the labeled hippocampus in clear view.&#10;&#10;The surgery on H.M.’s temporal lobes caused bilateral damage to his hippocampus. This led to deficits in forming new explicit memories but did not affect his implicit memory. &#10;&#10;&#10;" title="Patient H. M. "/>
          <p:cNvPicPr>
            <a:picLocks noChangeAspect="1"/>
          </p:cNvPicPr>
          <p:nvPr/>
        </p:nvPicPr>
        <p:blipFill>
          <a:blip r:embed="rId3" cstate="email">
            <a:extLst>
              <a:ext uri="{28A0092B-C50C-407E-A947-70E740481C1C}">
                <a14:useLocalDpi xmlns:a14="http://schemas.microsoft.com/office/drawing/2010/main" val="0"/>
              </a:ext>
            </a:extLst>
          </a:blip>
          <a:srcRect l="11696" t="6345" r="15205" b="7076"/>
          <a:stretch>
            <a:fillRect/>
          </a:stretch>
        </p:blipFill>
        <p:spPr bwMode="auto">
          <a:xfrm>
            <a:off x="3743325" y="1011238"/>
            <a:ext cx="5400675" cy="50768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96838" y="234950"/>
            <a:ext cx="3463925" cy="1077218"/>
          </a:xfrm>
          <a:prstGeom prst="rect">
            <a:avLst/>
          </a:prstGeom>
        </p:spPr>
        <p:txBody>
          <a:bodyPr>
            <a:spAutoFit/>
          </a:bodyPr>
          <a:lstStyle/>
          <a:p>
            <a:pPr fontAlgn="auto">
              <a:spcBef>
                <a:spcPts val="0"/>
              </a:spcBef>
              <a:spcAft>
                <a:spcPts val="0"/>
              </a:spcAft>
              <a:buClr>
                <a:srgbClr val="2DA2BF"/>
              </a:buClr>
              <a:buSzPct val="80000"/>
              <a:defRPr/>
            </a:pPr>
            <a:r>
              <a:rPr lang="en-US" sz="3200" dirty="0" smtClean="0">
                <a:solidFill>
                  <a:srgbClr val="000000"/>
                </a:solidFill>
                <a:latin typeface="+mj-lt"/>
                <a:ea typeface="+mn-ea"/>
                <a:cs typeface="+mn-cs"/>
              </a:rPr>
              <a:t>How we know:  Patient </a:t>
            </a:r>
            <a:r>
              <a:rPr lang="en-US" sz="3200" dirty="0">
                <a:solidFill>
                  <a:srgbClr val="000000"/>
                </a:solidFill>
                <a:latin typeface="+mj-lt"/>
                <a:ea typeface="+mn-ea"/>
                <a:cs typeface="+mn-cs"/>
              </a:rPr>
              <a:t>H. </a:t>
            </a:r>
            <a:r>
              <a:rPr lang="en-US" sz="3200" dirty="0" smtClean="0">
                <a:solidFill>
                  <a:srgbClr val="000000"/>
                </a:solidFill>
                <a:latin typeface="+mj-lt"/>
                <a:ea typeface="+mn-ea"/>
                <a:cs typeface="+mn-cs"/>
              </a:rPr>
              <a:t>M</a:t>
            </a:r>
            <a:endParaRPr lang="en-US" sz="3200" dirty="0">
              <a:solidFill>
                <a:srgbClr val="000000"/>
              </a:solidFill>
              <a:latin typeface="+mj-lt"/>
              <a:ea typeface="+mn-ea"/>
              <a:cs typeface="+mn-cs"/>
            </a:endParaRPr>
          </a:p>
        </p:txBody>
      </p:sp>
    </p:spTree>
    <p:extLst>
      <p:ext uri="{BB962C8B-B14F-4D97-AF65-F5344CB8AC3E}">
        <p14:creationId xmlns:p14="http://schemas.microsoft.com/office/powerpoint/2010/main" val="225456862"/>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par>
                          <p:cTn id="13" fill="hold" nodeType="afterGroup">
                            <p:stCondLst>
                              <p:cond delay="1000"/>
                            </p:stCondLst>
                            <p:childTnLst>
                              <p:par>
                                <p:cTn id="14" presetID="53"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2">
                                            <p:txEl>
                                              <p:pRg st="2" end="2"/>
                                            </p:txEl>
                                          </p:spTgt>
                                        </p:tgtEl>
                                        <p:attrNameLst>
                                          <p:attrName>style.visibility</p:attrName>
                                        </p:attrNameLst>
                                      </p:cBhvr>
                                      <p:to>
                                        <p:strVal val="visible"/>
                                      </p:to>
                                    </p:set>
                                    <p:animEffect transition="in" filter="fade">
                                      <p:cBhvr>
                                        <p:cTn id="23" dur="1000"/>
                                        <p:tgtEl>
                                          <p:spTgt spid="12">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xEl>
                                              <p:pRg st="3" end="3"/>
                                            </p:txEl>
                                          </p:spTgt>
                                        </p:tgtEl>
                                        <p:attrNameLst>
                                          <p:attrName>style.visibility</p:attrName>
                                        </p:attrNameLst>
                                      </p:cBhvr>
                                      <p:to>
                                        <p:strVal val="visible"/>
                                      </p:to>
                                    </p:set>
                                    <p:animEffect transition="in" filter="fade">
                                      <p:cBhvr>
                                        <p:cTn id="28" dur="1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Picture 3" descr="Black and white photo image of the patient, H. M.&#10;&#10;The surgery on H.M.’s temporal lobes caused bilateral damage to his hippocampus. This led to deficits in forming new explicit memories but did not affect his implicit memory. &#10;" title="Patient H.M."/>
          <p:cNvPicPr>
            <a:picLocks noChangeAspect="1"/>
          </p:cNvPicPr>
          <p:nvPr/>
        </p:nvPicPr>
        <p:blipFill>
          <a:blip r:embed="rId3">
            <a:extLst>
              <a:ext uri="{28A0092B-C50C-407E-A947-70E740481C1C}">
                <a14:useLocalDpi xmlns:a14="http://schemas.microsoft.com/office/drawing/2010/main" val="0"/>
              </a:ext>
            </a:extLst>
          </a:blip>
          <a:srcRect l="38773" t="3877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122238" y="244475"/>
            <a:ext cx="5081587" cy="6219825"/>
          </a:xfrm>
        </p:spPr>
        <p:txBody>
          <a:bodyPr/>
          <a:lstStyle/>
          <a:p>
            <a:pPr marL="438150" lvl="1" indent="-319088" eaLnBrk="1" hangingPunct="1">
              <a:spcBef>
                <a:spcPct val="0"/>
              </a:spcBef>
              <a:buClr>
                <a:srgbClr val="C00000"/>
              </a:buClr>
              <a:buSzPct val="100000"/>
              <a:buFont typeface="Wingdings 2" charset="0"/>
              <a:buChar char=""/>
            </a:pPr>
            <a:r>
              <a:rPr lang="en-US" sz="2400" dirty="0">
                <a:latin typeface="Arial" charset="0"/>
              </a:rPr>
              <a:t>H.M. could recognize himself at age 27 in pictures, but he could not recognize himself in the mirror as a much older man years later.</a:t>
            </a:r>
          </a:p>
          <a:p>
            <a:pPr marL="438150" lvl="1" indent="-319088" eaLnBrk="1" hangingPunct="1">
              <a:spcBef>
                <a:spcPct val="0"/>
              </a:spcBef>
              <a:buClr>
                <a:srgbClr val="C00000"/>
              </a:buClr>
              <a:buSzPct val="100000"/>
              <a:buFont typeface="Wingdings 2" charset="0"/>
              <a:buChar char=""/>
            </a:pPr>
            <a:r>
              <a:rPr lang="en-US" sz="2400" dirty="0">
                <a:latin typeface="Arial" charset="0"/>
              </a:rPr>
              <a:t>H.M. lost explicit memory for events that happened after the surgery.</a:t>
            </a:r>
          </a:p>
          <a:p>
            <a:pPr marL="438150" lvl="1" indent="-319088" eaLnBrk="1" hangingPunct="1">
              <a:spcBef>
                <a:spcPct val="0"/>
              </a:spcBef>
              <a:buClr>
                <a:srgbClr val="C00000"/>
              </a:buClr>
              <a:buSzPct val="100000"/>
              <a:buFont typeface="Wingdings 2" charset="0"/>
              <a:buChar char=""/>
            </a:pPr>
            <a:r>
              <a:rPr lang="en-US" sz="2400" dirty="0">
                <a:latin typeface="Arial" charset="0"/>
              </a:rPr>
              <a:t>H.M. retained his implicit memory: He performed normally on procedural memory and priming tasks.</a:t>
            </a:r>
          </a:p>
          <a:p>
            <a:pPr marL="438150" lvl="1" indent="-319088" eaLnBrk="1" hangingPunct="1">
              <a:spcBef>
                <a:spcPct val="0"/>
              </a:spcBef>
              <a:buClr>
                <a:srgbClr val="C00000"/>
              </a:buClr>
              <a:buSzPct val="100000"/>
              <a:buFont typeface="Wingdings 2" charset="0"/>
              <a:buChar char=""/>
            </a:pPr>
            <a:r>
              <a:rPr lang="en-US" sz="2400" dirty="0">
                <a:latin typeface="Arial" charset="0"/>
              </a:rPr>
              <a:t>This suggests that </a:t>
            </a:r>
            <a:r>
              <a:rPr lang="en-US" sz="2400" dirty="0">
                <a:solidFill>
                  <a:srgbClr val="FF0000"/>
                </a:solidFill>
                <a:latin typeface="Arial" charset="0"/>
              </a:rPr>
              <a:t>explicit memories are processed by the hippocampus.</a:t>
            </a:r>
          </a:p>
          <a:p>
            <a:pPr marL="438150" lvl="1" indent="-319088" eaLnBrk="1" hangingPunct="1">
              <a:spcBef>
                <a:spcPct val="0"/>
              </a:spcBef>
              <a:buClr>
                <a:srgbClr val="C00000"/>
              </a:buClr>
              <a:buSzPct val="100000"/>
              <a:buFont typeface="Wingdings 2" charset="0"/>
              <a:buChar char=""/>
            </a:pPr>
            <a:r>
              <a:rPr lang="en-US" sz="2400" dirty="0">
                <a:solidFill>
                  <a:srgbClr val="FF0000"/>
                </a:solidFill>
                <a:latin typeface="Arial" charset="0"/>
              </a:rPr>
              <a:t>Implicit memories are processed           elsewhere in the brain.</a:t>
            </a:r>
          </a:p>
        </p:txBody>
      </p:sp>
      <p:sp>
        <p:nvSpPr>
          <p:cNvPr id="5" name="Rectangle 4"/>
          <p:cNvSpPr/>
          <p:nvPr/>
        </p:nvSpPr>
        <p:spPr>
          <a:xfrm>
            <a:off x="5340350" y="244475"/>
            <a:ext cx="2149475" cy="523875"/>
          </a:xfrm>
          <a:prstGeom prst="rect">
            <a:avLst/>
          </a:prstGeom>
        </p:spPr>
        <p:txBody>
          <a:bodyPr wrap="none">
            <a:spAutoFit/>
          </a:bodyPr>
          <a:lstStyle/>
          <a:p>
            <a:pPr fontAlgn="auto">
              <a:spcBef>
                <a:spcPts val="0"/>
              </a:spcBef>
              <a:spcAft>
                <a:spcPts val="0"/>
              </a:spcAft>
              <a:buClr>
                <a:srgbClr val="2DA2BF"/>
              </a:buClr>
              <a:buSzPct val="80000"/>
              <a:defRPr/>
            </a:pPr>
            <a:r>
              <a:rPr lang="en-US" sz="2800" dirty="0">
                <a:solidFill>
                  <a:srgbClr val="C00000"/>
                </a:solidFill>
                <a:latin typeface="+mj-lt"/>
                <a:ea typeface="+mn-ea"/>
                <a:cs typeface="+mn-cs"/>
              </a:rPr>
              <a:t>Patient H.M.</a:t>
            </a:r>
          </a:p>
        </p:txBody>
      </p:sp>
    </p:spTree>
    <p:extLst>
      <p:ext uri="{BB962C8B-B14F-4D97-AF65-F5344CB8AC3E}">
        <p14:creationId xmlns:p14="http://schemas.microsoft.com/office/powerpoint/2010/main" val="2682860534"/>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2000"/>
                                        <p:tgtEl>
                                          <p:spTgt spid="1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2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122237" y="244475"/>
            <a:ext cx="8784657" cy="6219825"/>
          </a:xfrm>
        </p:spPr>
        <p:txBody>
          <a:bodyPr/>
          <a:lstStyle/>
          <a:p>
            <a:pPr marL="438150" lvl="1" indent="-319088" eaLnBrk="1" hangingPunct="1">
              <a:spcBef>
                <a:spcPct val="0"/>
              </a:spcBef>
              <a:buClr>
                <a:srgbClr val="C00000"/>
              </a:buClr>
              <a:buSzPct val="100000"/>
              <a:buFont typeface="Wingdings 2" charset="0"/>
              <a:buChar char=""/>
            </a:pPr>
            <a:r>
              <a:rPr lang="en-US" sz="2400" dirty="0" smtClean="0">
                <a:solidFill>
                  <a:srgbClr val="FF0000"/>
                </a:solidFill>
                <a:latin typeface="Arial" charset="0"/>
              </a:rPr>
              <a:t>The other end of the remembering spectrum:  people with “perfect” memory</a:t>
            </a:r>
          </a:p>
          <a:p>
            <a:pPr marL="438150" lvl="1" indent="-319088" eaLnBrk="1" hangingPunct="1">
              <a:spcBef>
                <a:spcPct val="0"/>
              </a:spcBef>
              <a:buClr>
                <a:srgbClr val="C00000"/>
              </a:buClr>
              <a:buSzPct val="100000"/>
              <a:buFont typeface="Wingdings 2" charset="0"/>
              <a:buChar char=""/>
            </a:pPr>
            <a:r>
              <a:rPr lang="en-US" sz="2400" dirty="0" smtClean="0">
                <a:latin typeface="Arial" charset="0"/>
              </a:rPr>
              <a:t>People with “highly </a:t>
            </a:r>
            <a:r>
              <a:rPr lang="en-US" sz="2400" dirty="0" smtClean="0"/>
              <a:t>superior </a:t>
            </a:r>
            <a:r>
              <a:rPr lang="en-US" sz="2400" dirty="0"/>
              <a:t>autobiographical </a:t>
            </a:r>
            <a:r>
              <a:rPr lang="en-US" sz="2400" dirty="0" smtClean="0"/>
              <a:t>memory” </a:t>
            </a:r>
            <a:r>
              <a:rPr lang="en-US" sz="2400" dirty="0"/>
              <a:t>(or </a:t>
            </a:r>
            <a:r>
              <a:rPr lang="en-US" sz="2400" dirty="0" smtClean="0"/>
              <a:t>HSAM) can remember details of their daily personal lives for decades past…. </a:t>
            </a:r>
          </a:p>
          <a:p>
            <a:pPr marL="703263" lvl="2" indent="-319088" eaLnBrk="1" hangingPunct="1">
              <a:spcBef>
                <a:spcPct val="0"/>
              </a:spcBef>
              <a:buClr>
                <a:srgbClr val="C00000"/>
              </a:buClr>
              <a:buSzPct val="100000"/>
              <a:buFont typeface="Wingdings 2" charset="0"/>
              <a:buChar char=""/>
            </a:pPr>
            <a:r>
              <a:rPr lang="en-US" sz="2000" dirty="0" smtClean="0">
                <a:latin typeface="Arial" charset="0"/>
              </a:rPr>
              <a:t>autobiographical (personal)</a:t>
            </a:r>
          </a:p>
          <a:p>
            <a:pPr marL="703263" lvl="2" indent="-319088" eaLnBrk="1" hangingPunct="1">
              <a:spcBef>
                <a:spcPct val="0"/>
              </a:spcBef>
              <a:buClr>
                <a:srgbClr val="C00000"/>
              </a:buClr>
              <a:buSzPct val="100000"/>
              <a:buFont typeface="Wingdings 2" charset="0"/>
              <a:buChar char=""/>
            </a:pPr>
            <a:r>
              <a:rPr lang="en-US" sz="2000" dirty="0" smtClean="0">
                <a:latin typeface="Arial" charset="0"/>
              </a:rPr>
              <a:t>no better than average for general knowledge</a:t>
            </a:r>
          </a:p>
          <a:p>
            <a:pPr marL="703263" lvl="2" indent="-319088" eaLnBrk="1" hangingPunct="1">
              <a:spcBef>
                <a:spcPct val="0"/>
              </a:spcBef>
              <a:buClr>
                <a:srgbClr val="C00000"/>
              </a:buClr>
              <a:buSzPct val="100000"/>
              <a:buFont typeface="Wingdings 2" charset="0"/>
              <a:buChar char=""/>
            </a:pPr>
            <a:r>
              <a:rPr lang="en-US" sz="2000" dirty="0" smtClean="0">
                <a:latin typeface="Arial" charset="0"/>
              </a:rPr>
              <a:t>“perfect memory” both </a:t>
            </a:r>
            <a:r>
              <a:rPr lang="en-US" sz="2000" dirty="0" smtClean="0">
                <a:latin typeface="Arial" charset="0"/>
                <a:hlinkClick r:id="rId3"/>
              </a:rPr>
              <a:t>blessing and curse</a:t>
            </a:r>
            <a:r>
              <a:rPr lang="en-US" sz="2000" dirty="0" smtClean="0">
                <a:latin typeface="Arial" charset="0"/>
              </a:rPr>
              <a:t>.. </a:t>
            </a:r>
          </a:p>
          <a:p>
            <a:pPr marL="923925" lvl="3" indent="-319088" eaLnBrk="1" hangingPunct="1">
              <a:spcBef>
                <a:spcPct val="0"/>
              </a:spcBef>
              <a:buClr>
                <a:srgbClr val="C00000"/>
              </a:buClr>
              <a:buSzPct val="100000"/>
              <a:buFont typeface="Wingdings 2" charset="0"/>
              <a:buChar char=""/>
            </a:pPr>
            <a:r>
              <a:rPr lang="en-US" dirty="0" smtClean="0">
                <a:latin typeface="Arial" charset="0"/>
              </a:rPr>
              <a:t>memory can be </a:t>
            </a:r>
            <a:r>
              <a:rPr lang="en-US" dirty="0" smtClean="0"/>
              <a:t>"</a:t>
            </a:r>
            <a:r>
              <a:rPr lang="en-US" dirty="0"/>
              <a:t>non-stop, uncontrollable and totally </a:t>
            </a:r>
            <a:r>
              <a:rPr lang="en-US" dirty="0" smtClean="0"/>
              <a:t>exhausting”</a:t>
            </a:r>
          </a:p>
          <a:p>
            <a:pPr marL="923925" lvl="3" indent="-319088" eaLnBrk="1" hangingPunct="1">
              <a:spcBef>
                <a:spcPct val="0"/>
              </a:spcBef>
              <a:buClr>
                <a:srgbClr val="C00000"/>
              </a:buClr>
              <a:buSzPct val="100000"/>
              <a:buFont typeface="Wingdings 2" charset="0"/>
              <a:buChar char=""/>
            </a:pPr>
            <a:endParaRPr lang="en-US" dirty="0">
              <a:latin typeface="Arial" charset="0"/>
            </a:endParaRPr>
          </a:p>
          <a:p>
            <a:pPr marL="438150" lvl="1" indent="-319088" eaLnBrk="1" hangingPunct="1">
              <a:spcBef>
                <a:spcPct val="0"/>
              </a:spcBef>
              <a:buClr>
                <a:srgbClr val="C00000"/>
              </a:buClr>
              <a:buSzPct val="100000"/>
              <a:buFont typeface="Wingdings 2" charset="0"/>
              <a:buChar char=""/>
            </a:pPr>
            <a:r>
              <a:rPr lang="en-US" sz="2400" dirty="0" smtClean="0">
                <a:latin typeface="Arial" charset="0"/>
              </a:rPr>
              <a:t>Eidetic memory (photographic memory)</a:t>
            </a:r>
          </a:p>
          <a:p>
            <a:pPr marL="923925" lvl="3" indent="-319088" eaLnBrk="1" hangingPunct="1">
              <a:spcBef>
                <a:spcPct val="0"/>
              </a:spcBef>
              <a:buClr>
                <a:srgbClr val="C00000"/>
              </a:buClr>
              <a:buSzPct val="100000"/>
              <a:buFont typeface="Wingdings 2" charset="0"/>
              <a:buChar char=""/>
            </a:pPr>
            <a:r>
              <a:rPr lang="en-US" sz="1600" dirty="0" smtClean="0">
                <a:latin typeface="Arial" charset="0"/>
              </a:rPr>
              <a:t>Like visual (iconic) memory, but can last for minutes, not just seconds</a:t>
            </a:r>
          </a:p>
          <a:p>
            <a:pPr marL="923925" lvl="3" indent="-319088" eaLnBrk="1" hangingPunct="1">
              <a:spcBef>
                <a:spcPct val="0"/>
              </a:spcBef>
              <a:buClr>
                <a:srgbClr val="C00000"/>
              </a:buClr>
              <a:buSzPct val="100000"/>
              <a:buFont typeface="Wingdings 2" charset="0"/>
              <a:buChar char=""/>
            </a:pPr>
            <a:r>
              <a:rPr lang="en-US" sz="1600" dirty="0" smtClean="0">
                <a:latin typeface="Arial" charset="0"/>
              </a:rPr>
              <a:t>2-5% of young children, never in adults</a:t>
            </a:r>
          </a:p>
          <a:p>
            <a:pPr marL="703263" lvl="2" indent="-319088" eaLnBrk="1" hangingPunct="1">
              <a:spcBef>
                <a:spcPct val="0"/>
              </a:spcBef>
              <a:buClr>
                <a:srgbClr val="C00000"/>
              </a:buClr>
              <a:buSzPct val="100000"/>
              <a:buFont typeface="Wingdings 2" charset="0"/>
              <a:buChar char=""/>
            </a:pPr>
            <a:endParaRPr lang="en-US" sz="2000" dirty="0" smtClean="0">
              <a:latin typeface="Arial" charset="0"/>
            </a:endParaRPr>
          </a:p>
          <a:p>
            <a:pPr marL="438150" lvl="1" indent="-319088" eaLnBrk="1" hangingPunct="1">
              <a:spcBef>
                <a:spcPct val="0"/>
              </a:spcBef>
              <a:buClr>
                <a:srgbClr val="C00000"/>
              </a:buClr>
              <a:buSzPct val="100000"/>
              <a:buFont typeface="Wingdings 2" charset="0"/>
              <a:buChar char=""/>
            </a:pPr>
            <a:r>
              <a:rPr lang="en-US" sz="2400" dirty="0" smtClean="0">
                <a:latin typeface="Arial" charset="0"/>
              </a:rPr>
              <a:t>“S”:  Russian </a:t>
            </a:r>
            <a:r>
              <a:rPr lang="en-US" sz="2400" dirty="0" smtClean="0">
                <a:latin typeface="Arial" charset="0"/>
              </a:rPr>
              <a:t>mnemonist</a:t>
            </a:r>
            <a:r>
              <a:rPr lang="en-US" sz="2400" dirty="0" smtClean="0">
                <a:latin typeface="Arial" charset="0"/>
              </a:rPr>
              <a:t> could remember and recall </a:t>
            </a:r>
          </a:p>
          <a:p>
            <a:pPr marL="703263" lvl="2" indent="-319088" eaLnBrk="1" hangingPunct="1">
              <a:spcBef>
                <a:spcPct val="0"/>
              </a:spcBef>
              <a:buClr>
                <a:srgbClr val="C00000"/>
              </a:buClr>
              <a:buSzPct val="100000"/>
              <a:buFont typeface="Wingdings 2" charset="0"/>
              <a:buChar char=""/>
            </a:pPr>
            <a:r>
              <a:rPr lang="en-US" sz="1600" dirty="0" smtClean="0">
                <a:latin typeface="Arial" charset="0"/>
              </a:rPr>
              <a:t>massive matrices of numbers or long poems in a foreign language – and it only took him a few minutes, and he would remember them for years</a:t>
            </a:r>
          </a:p>
          <a:p>
            <a:pPr marL="703263" lvl="2" indent="-319088" eaLnBrk="1" hangingPunct="1">
              <a:spcBef>
                <a:spcPct val="0"/>
              </a:spcBef>
              <a:buClr>
                <a:srgbClr val="C00000"/>
              </a:buClr>
              <a:buSzPct val="100000"/>
              <a:buFont typeface="Wingdings 2" charset="0"/>
              <a:buChar char=""/>
            </a:pPr>
            <a:r>
              <a:rPr lang="en-US" sz="1600" dirty="0" smtClean="0">
                <a:latin typeface="Arial" charset="0"/>
              </a:rPr>
              <a:t>Problem:  had to develop strategies to help him  forget </a:t>
            </a:r>
          </a:p>
        </p:txBody>
      </p:sp>
    </p:spTree>
    <p:extLst>
      <p:ext uri="{BB962C8B-B14F-4D97-AF65-F5344CB8AC3E}">
        <p14:creationId xmlns:p14="http://schemas.microsoft.com/office/powerpoint/2010/main" val="1700293464"/>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20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20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20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fade">
                                      <p:cBhvr>
                                        <p:cTn id="37" dur="2000"/>
                                        <p:tgtEl>
                                          <p:spTgt spid="1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xEl>
                                              <p:pRg st="8" end="8"/>
                                            </p:txEl>
                                          </p:spTgt>
                                        </p:tgtEl>
                                        <p:attrNameLst>
                                          <p:attrName>style.visibility</p:attrName>
                                        </p:attrNameLst>
                                      </p:cBhvr>
                                      <p:to>
                                        <p:strVal val="visible"/>
                                      </p:to>
                                    </p:set>
                                    <p:animEffect transition="in" filter="fade">
                                      <p:cBhvr>
                                        <p:cTn id="42" dur="2000"/>
                                        <p:tgtEl>
                                          <p:spTgt spid="1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2">
                                            <p:txEl>
                                              <p:pRg st="9" end="9"/>
                                            </p:txEl>
                                          </p:spTgt>
                                        </p:tgtEl>
                                        <p:attrNameLst>
                                          <p:attrName>style.visibility</p:attrName>
                                        </p:attrNameLst>
                                      </p:cBhvr>
                                      <p:to>
                                        <p:strVal val="visible"/>
                                      </p:to>
                                    </p:set>
                                    <p:animEffect transition="in" filter="fade">
                                      <p:cBhvr>
                                        <p:cTn id="47" dur="2000"/>
                                        <p:tgtEl>
                                          <p:spTgt spid="1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xEl>
                                              <p:pRg st="11" end="11"/>
                                            </p:txEl>
                                          </p:spTgt>
                                        </p:tgtEl>
                                        <p:attrNameLst>
                                          <p:attrName>style.visibility</p:attrName>
                                        </p:attrNameLst>
                                      </p:cBhvr>
                                      <p:to>
                                        <p:strVal val="visible"/>
                                      </p:to>
                                    </p:set>
                                    <p:animEffect transition="in" filter="fade">
                                      <p:cBhvr>
                                        <p:cTn id="52" dur="2000"/>
                                        <p:tgtEl>
                                          <p:spTgt spid="12">
                                            <p:txEl>
                                              <p:pRg st="11" end="1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2">
                                            <p:txEl>
                                              <p:pRg st="12" end="12"/>
                                            </p:txEl>
                                          </p:spTgt>
                                        </p:tgtEl>
                                        <p:attrNameLst>
                                          <p:attrName>style.visibility</p:attrName>
                                        </p:attrNameLst>
                                      </p:cBhvr>
                                      <p:to>
                                        <p:strVal val="visible"/>
                                      </p:to>
                                    </p:set>
                                    <p:animEffect transition="in" filter="fade">
                                      <p:cBhvr>
                                        <p:cTn id="57" dur="2000"/>
                                        <p:tgtEl>
                                          <p:spTgt spid="12">
                                            <p:txEl>
                                              <p:pRg st="12" end="1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2">
                                            <p:txEl>
                                              <p:pRg st="13" end="13"/>
                                            </p:txEl>
                                          </p:spTgt>
                                        </p:tgtEl>
                                        <p:attrNameLst>
                                          <p:attrName>style.visibility</p:attrName>
                                        </p:attrNameLst>
                                      </p:cBhvr>
                                      <p:to>
                                        <p:strVal val="visible"/>
                                      </p:to>
                                    </p:set>
                                    <p:animEffect transition="in" filter="fade">
                                      <p:cBhvr>
                                        <p:cTn id="62" dur="2000"/>
                                        <p:tgtEl>
                                          <p:spTgt spid="1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23" descr="Side-view drawing of a woman’s face shows the brain exposed and labeled to show the locations of the hippocampus and amygdala.&#10;&#10;" title="Emotion and Memory"/>
          <p:cNvPicPr>
            <a:picLocks noChangeAspect="1"/>
          </p:cNvPicPr>
          <p:nvPr/>
        </p:nvPicPr>
        <p:blipFill>
          <a:blip r:embed="rId3">
            <a:extLst>
              <a:ext uri="{28A0092B-C50C-407E-A947-70E740481C1C}">
                <a14:useLocalDpi xmlns:a14="http://schemas.microsoft.com/office/drawing/2010/main" val="0"/>
              </a:ext>
            </a:extLst>
          </a:blip>
          <a:srcRect l="33859" t="3385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510186" y="762422"/>
            <a:ext cx="7530920" cy="1391230"/>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fontAlgn="auto">
              <a:spcBef>
                <a:spcPts val="0"/>
              </a:spcBef>
              <a:spcAft>
                <a:spcPts val="0"/>
              </a:spcAft>
              <a:defRPr/>
            </a:pPr>
            <a:r>
              <a:rPr lang="en-US" sz="2400" dirty="0"/>
              <a:t>Excitement, stress, or strong emotion can strengthen memories. </a:t>
            </a:r>
            <a:endParaRPr lang="en-US" sz="2400" dirty="0" smtClean="0"/>
          </a:p>
          <a:p>
            <a:pPr marL="800100" lvl="1" indent="-342900" fontAlgn="auto">
              <a:spcBef>
                <a:spcPts val="0"/>
              </a:spcBef>
              <a:spcAft>
                <a:spcPts val="0"/>
              </a:spcAft>
              <a:buFont typeface="Arial"/>
              <a:buChar char="•"/>
              <a:defRPr/>
            </a:pPr>
            <a:r>
              <a:rPr lang="en-US" sz="2400" dirty="0" smtClean="0"/>
              <a:t>Stronger </a:t>
            </a:r>
            <a:r>
              <a:rPr lang="en-US" sz="2400" dirty="0"/>
              <a:t>memory in response to emotional situations is adaptive.</a:t>
            </a:r>
          </a:p>
        </p:txBody>
      </p:sp>
      <p:sp>
        <p:nvSpPr>
          <p:cNvPr id="48129" name="Rectangle 1"/>
          <p:cNvSpPr>
            <a:spLocks noChangeArrowheads="1"/>
          </p:cNvSpPr>
          <p:nvPr/>
        </p:nvSpPr>
        <p:spPr bwMode="auto">
          <a:xfrm>
            <a:off x="901700" y="2511415"/>
            <a:ext cx="424649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en-US" sz="2400" b="1" dirty="0">
                <a:cs typeface="Times New Roman" charset="0"/>
              </a:rPr>
              <a:t>Emotion-triggered stress hormones increase glucose </a:t>
            </a:r>
            <a:r>
              <a:rPr lang="en-US" sz="2400" b="1" dirty="0" smtClean="0">
                <a:cs typeface="Times New Roman" charset="0"/>
              </a:rPr>
              <a:t>production</a:t>
            </a:r>
          </a:p>
          <a:p>
            <a:pPr marL="342900" indent="-342900">
              <a:buFont typeface="Arial"/>
              <a:buChar char="•"/>
            </a:pPr>
            <a:r>
              <a:rPr lang="en-US" sz="2400" b="1" dirty="0" smtClean="0">
                <a:cs typeface="Times New Roman" charset="0"/>
              </a:rPr>
              <a:t>signals </a:t>
            </a:r>
            <a:r>
              <a:rPr lang="en-US" sz="2400" b="1" dirty="0">
                <a:cs typeface="Times New Roman" charset="0"/>
              </a:rPr>
              <a:t>to the brain that something important has happened. </a:t>
            </a:r>
            <a:endParaRPr lang="en-US" sz="2400" b="1" dirty="0" smtClean="0">
              <a:cs typeface="Times New Roman" charset="0"/>
            </a:endParaRPr>
          </a:p>
          <a:p>
            <a:pPr marL="342900" indent="-342900">
              <a:buFont typeface="Arial"/>
              <a:buChar char="•"/>
            </a:pPr>
            <a:r>
              <a:rPr lang="en-US" sz="2400" b="1" dirty="0" smtClean="0">
                <a:cs typeface="Times New Roman" charset="0"/>
              </a:rPr>
              <a:t>amygdala </a:t>
            </a:r>
            <a:r>
              <a:rPr lang="en-US" sz="2400" b="1" dirty="0">
                <a:cs typeface="Times New Roman" charset="0"/>
              </a:rPr>
              <a:t>boosts activity and proteins in the brain</a:t>
            </a:r>
            <a:r>
              <a:rPr lang="ja-JP" altLang="en-US" sz="2400" b="1" dirty="0">
                <a:cs typeface="Times New Roman" charset="0"/>
              </a:rPr>
              <a:t>’</a:t>
            </a:r>
            <a:r>
              <a:rPr lang="en-US" altLang="ja-JP" sz="2400" b="1" dirty="0">
                <a:cs typeface="Times New Roman" charset="0"/>
              </a:rPr>
              <a:t>s memory areas. </a:t>
            </a:r>
            <a:endParaRPr lang="en-US" sz="2400" dirty="0"/>
          </a:p>
        </p:txBody>
      </p:sp>
      <p:sp>
        <p:nvSpPr>
          <p:cNvPr id="23" name="Rectangle 22"/>
          <p:cNvSpPr/>
          <p:nvPr/>
        </p:nvSpPr>
        <p:spPr>
          <a:xfrm>
            <a:off x="169863" y="150813"/>
            <a:ext cx="4594225" cy="534987"/>
          </a:xfrm>
          <a:prstGeom prst="rect">
            <a:avLst/>
          </a:prstGeom>
        </p:spPr>
        <p:txBody>
          <a:bodyPr>
            <a:spAutoFit/>
          </a:bodyPr>
          <a:lstStyle/>
          <a:p>
            <a:pPr algn="ctr" defTabSz="666750" fontAlgn="auto">
              <a:lnSpc>
                <a:spcPct val="90000"/>
              </a:lnSpc>
              <a:spcBef>
                <a:spcPts val="0"/>
              </a:spcBef>
              <a:spcAft>
                <a:spcPct val="35000"/>
              </a:spcAft>
              <a:defRPr/>
            </a:pPr>
            <a:r>
              <a:rPr lang="en-US" sz="3200" dirty="0">
                <a:latin typeface="+mj-lt"/>
                <a:ea typeface="+mn-ea"/>
                <a:cs typeface="+mn-cs"/>
              </a:rPr>
              <a:t>Emotion and Memory</a:t>
            </a:r>
          </a:p>
        </p:txBody>
      </p:sp>
    </p:spTree>
    <p:extLst>
      <p:ext uri="{BB962C8B-B14F-4D97-AF65-F5344CB8AC3E}">
        <p14:creationId xmlns:p14="http://schemas.microsoft.com/office/powerpoint/2010/main" val="2911302877"/>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nodeType="afterGroup">
                            <p:stCondLst>
                              <p:cond delay="2000"/>
                            </p:stCondLst>
                            <p:childTnLst>
                              <p:par>
                                <p:cTn id="9" presetID="10" presetClass="entr" presetSubtype="0" fill="hold" grpId="0" nodeType="afterEffect">
                                  <p:stCondLst>
                                    <p:cond delay="5000"/>
                                  </p:stCondLst>
                                  <p:childTnLst>
                                    <p:set>
                                      <p:cBhvr>
                                        <p:cTn id="10" dur="1" fill="hold">
                                          <p:stCondLst>
                                            <p:cond delay="0"/>
                                          </p:stCondLst>
                                        </p:cTn>
                                        <p:tgtEl>
                                          <p:spTgt spid="48129"/>
                                        </p:tgtEl>
                                        <p:attrNameLst>
                                          <p:attrName>style.visibility</p:attrName>
                                        </p:attrNameLst>
                                      </p:cBhvr>
                                      <p:to>
                                        <p:strVal val="visible"/>
                                      </p:to>
                                    </p:set>
                                    <p:animEffect transition="in" filter="fade">
                                      <p:cBhvr>
                                        <p:cTn id="11" dur="2000"/>
                                        <p:tgtEl>
                                          <p:spTgt spid="48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Young woman covers her mouth in shock as she views, from across the river, smoke pouring from the World Trade Center in lower Manhattan." title="Flashbulb Memories "/>
          <p:cNvPicPr>
            <a:picLocks noChangeAspect="1"/>
          </p:cNvPicPr>
          <p:nvPr/>
        </p:nvPicPr>
        <p:blipFill>
          <a:blip r:embed="rId3">
            <a:extLst>
              <a:ext uri="{28A0092B-C50C-407E-A947-70E740481C1C}">
                <a14:useLocalDpi xmlns:a14="http://schemas.microsoft.com/office/drawing/2010/main" val="0"/>
              </a:ext>
            </a:extLst>
          </a:blip>
          <a:srcRect l="65263" t="39999"/>
          <a:stretch>
            <a:fillRect/>
          </a:stretch>
        </p:blipFill>
        <p:spPr bwMode="auto">
          <a:xfrm>
            <a:off x="3849688" y="0"/>
            <a:ext cx="5294312" cy="68580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209550" y="1184275"/>
            <a:ext cx="3473450" cy="2257425"/>
          </a:xfrm>
        </p:spPr>
        <p:txBody>
          <a:bodyPr/>
          <a:lstStyle/>
          <a:p>
            <a:pPr eaLnBrk="1" hangingPunct="1">
              <a:buClr>
                <a:srgbClr val="C00000"/>
              </a:buClr>
              <a:buSzPct val="100000"/>
            </a:pPr>
            <a:r>
              <a:rPr lang="en-US" sz="2400" dirty="0">
                <a:latin typeface="Arial" charset="0"/>
              </a:rPr>
              <a:t>Flashbulb memories are clear, detailed memories of emotionally significant events</a:t>
            </a:r>
            <a:r>
              <a:rPr lang="en-US" sz="2400" dirty="0" smtClean="0">
                <a:latin typeface="Arial" charset="0"/>
              </a:rPr>
              <a:t>.</a:t>
            </a:r>
          </a:p>
          <a:p>
            <a:pPr eaLnBrk="1" hangingPunct="1">
              <a:buClr>
                <a:srgbClr val="C00000"/>
              </a:buClr>
              <a:buSzPct val="100000"/>
            </a:pPr>
            <a:r>
              <a:rPr lang="en-US" sz="2400" dirty="0" smtClean="0">
                <a:latin typeface="Arial" charset="0"/>
              </a:rPr>
              <a:t>Often our earliest memories are for emotionally significant events</a:t>
            </a:r>
          </a:p>
          <a:p>
            <a:pPr eaLnBrk="1" hangingPunct="1">
              <a:buClr>
                <a:srgbClr val="C00000"/>
              </a:buClr>
              <a:buSzPct val="100000"/>
            </a:pPr>
            <a:r>
              <a:rPr lang="en-US" sz="2400" dirty="0" smtClean="0">
                <a:latin typeface="Arial" charset="0"/>
              </a:rPr>
              <a:t>….but remember that memories are </a:t>
            </a:r>
            <a:r>
              <a:rPr lang="en-US" sz="2400" dirty="0" smtClean="0">
                <a:solidFill>
                  <a:srgbClr val="DA1F28"/>
                </a:solidFill>
                <a:latin typeface="Arial" charset="0"/>
              </a:rPr>
              <a:t>constructed</a:t>
            </a:r>
            <a:r>
              <a:rPr lang="en-US" sz="2400" dirty="0" smtClean="0">
                <a:latin typeface="Arial" charset="0"/>
              </a:rPr>
              <a:t>, not just </a:t>
            </a:r>
            <a:r>
              <a:rPr lang="en-US" sz="2400" dirty="0" smtClean="0">
                <a:solidFill>
                  <a:srgbClr val="DA1F28"/>
                </a:solidFill>
                <a:latin typeface="Arial" charset="0"/>
              </a:rPr>
              <a:t>stored </a:t>
            </a:r>
            <a:r>
              <a:rPr lang="en-US" sz="2400" dirty="0" smtClean="0">
                <a:latin typeface="Arial" charset="0"/>
              </a:rPr>
              <a:t> -- not perfect representations of what really occurred</a:t>
            </a:r>
            <a:endParaRPr lang="en-US" sz="2400" dirty="0">
              <a:latin typeface="Arial" charset="0"/>
            </a:endParaRPr>
          </a:p>
          <a:p>
            <a:pPr eaLnBrk="1" hangingPunct="1">
              <a:buClr>
                <a:srgbClr val="C00000"/>
              </a:buClr>
              <a:buSzPct val="100000"/>
            </a:pPr>
            <a:endParaRPr lang="en-US" sz="1200" dirty="0">
              <a:latin typeface="Arial" charset="0"/>
            </a:endParaRPr>
          </a:p>
        </p:txBody>
      </p:sp>
      <p:cxnSp>
        <p:nvCxnSpPr>
          <p:cNvPr id="4" name="Straight Connector 3"/>
          <p:cNvCxnSpPr>
            <a:cxnSpLocks noChangeShapeType="1"/>
          </p:cNvCxnSpPr>
          <p:nvPr/>
        </p:nvCxnSpPr>
        <p:spPr bwMode="auto">
          <a:xfrm rot="16200000" flipH="1">
            <a:off x="447676"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6" name="Rectangle 5"/>
          <p:cNvSpPr/>
          <p:nvPr/>
        </p:nvSpPr>
        <p:spPr>
          <a:xfrm>
            <a:off x="0" y="288925"/>
            <a:ext cx="3849688" cy="585788"/>
          </a:xfrm>
          <a:prstGeom prst="rect">
            <a:avLst/>
          </a:prstGeom>
        </p:spPr>
        <p:txBody>
          <a:bodyPr>
            <a:spAutoFit/>
          </a:bodyPr>
          <a:lstStyle/>
          <a:p>
            <a:pPr fontAlgn="auto">
              <a:spcBef>
                <a:spcPts val="0"/>
              </a:spcBef>
              <a:spcAft>
                <a:spcPts val="0"/>
              </a:spcAft>
              <a:buClr>
                <a:srgbClr val="2DA2BF"/>
              </a:buClr>
              <a:buSzPct val="80000"/>
              <a:defRPr/>
            </a:pPr>
            <a:r>
              <a:rPr lang="en-US" sz="3200" dirty="0">
                <a:solidFill>
                  <a:srgbClr val="000000"/>
                </a:solidFill>
                <a:latin typeface="+mj-lt"/>
                <a:ea typeface="+mn-ea"/>
                <a:cs typeface="+mn-cs"/>
              </a:rPr>
              <a:t>Flashbulb Memories</a:t>
            </a:r>
          </a:p>
        </p:txBody>
      </p:sp>
    </p:spTree>
    <p:extLst>
      <p:ext uri="{BB962C8B-B14F-4D97-AF65-F5344CB8AC3E}">
        <p14:creationId xmlns:p14="http://schemas.microsoft.com/office/powerpoint/2010/main" val="279533945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144463" y="906463"/>
            <a:ext cx="3862387" cy="3076575"/>
          </a:xfrm>
        </p:spPr>
        <p:txBody>
          <a:bodyPr/>
          <a:lstStyle/>
          <a:p>
            <a:pPr marL="438150" lvl="1" indent="-319088" eaLnBrk="1" hangingPunct="1">
              <a:spcBef>
                <a:spcPct val="0"/>
              </a:spcBef>
              <a:buClr>
                <a:srgbClr val="C00000"/>
              </a:buClr>
              <a:buSzPct val="100000"/>
              <a:buFont typeface="Wingdings 2" charset="0"/>
              <a:buChar char=""/>
            </a:pPr>
            <a:r>
              <a:rPr lang="en-US" sz="2000" dirty="0">
                <a:latin typeface="Arial" charset="0"/>
              </a:rPr>
              <a:t>Can be persistent</a:t>
            </a:r>
          </a:p>
          <a:p>
            <a:pPr marL="438150" lvl="1" indent="-319088" eaLnBrk="1" hangingPunct="1">
              <a:spcBef>
                <a:spcPct val="0"/>
              </a:spcBef>
              <a:buClr>
                <a:srgbClr val="C00000"/>
              </a:buClr>
              <a:buSzPct val="100000"/>
              <a:buFont typeface="Wingdings 2" charset="0"/>
              <a:buChar char=""/>
            </a:pPr>
            <a:r>
              <a:rPr lang="en-US" sz="2000" dirty="0">
                <a:latin typeface="Arial" charset="0"/>
              </a:rPr>
              <a:t>Heightens the body’</a:t>
            </a:r>
            <a:r>
              <a:rPr lang="en-US" altLang="ja-JP" sz="2000" dirty="0">
                <a:latin typeface="Arial" charset="0"/>
              </a:rPr>
              <a:t>s stress response</a:t>
            </a:r>
          </a:p>
          <a:p>
            <a:pPr marL="438150" lvl="1" indent="-319088" eaLnBrk="1" hangingPunct="1">
              <a:spcBef>
                <a:spcPct val="0"/>
              </a:spcBef>
              <a:buClr>
                <a:srgbClr val="C00000"/>
              </a:buClr>
              <a:buSzPct val="100000"/>
              <a:buFont typeface="Wingdings 2" charset="0"/>
              <a:buChar char=""/>
            </a:pPr>
            <a:r>
              <a:rPr lang="en-US" sz="2000" dirty="0">
                <a:latin typeface="Arial" charset="0"/>
              </a:rPr>
              <a:t>Spurs production of the stress hormones adrenaline and cortisol</a:t>
            </a:r>
          </a:p>
          <a:p>
            <a:pPr marL="438150" lvl="1" indent="-319088" eaLnBrk="1" hangingPunct="1">
              <a:spcBef>
                <a:spcPct val="0"/>
              </a:spcBef>
              <a:buClr>
                <a:srgbClr val="C00000"/>
              </a:buClr>
              <a:buSzPct val="100000"/>
              <a:buFont typeface="Wingdings 2" charset="0"/>
              <a:buChar char=""/>
            </a:pPr>
            <a:r>
              <a:rPr lang="en-US" sz="2000" dirty="0" smtClean="0">
                <a:latin typeface="Arial" charset="0"/>
              </a:rPr>
              <a:t>Like all mental functions, critical to survival…but can also be dysfunctional. </a:t>
            </a:r>
          </a:p>
          <a:p>
            <a:pPr marL="703263" lvl="2" indent="-319088" eaLnBrk="1" hangingPunct="1">
              <a:spcBef>
                <a:spcPct val="0"/>
              </a:spcBef>
              <a:buClr>
                <a:srgbClr val="C00000"/>
              </a:buClr>
              <a:buSzPct val="100000"/>
              <a:buFont typeface="Wingdings 2" charset="0"/>
              <a:buChar char=""/>
            </a:pPr>
            <a:r>
              <a:rPr lang="en-US" sz="1800" dirty="0" smtClean="0">
                <a:latin typeface="Arial" charset="0"/>
              </a:rPr>
              <a:t>E.g., a key </a:t>
            </a:r>
            <a:r>
              <a:rPr lang="en-US" sz="1800" dirty="0">
                <a:latin typeface="Arial" charset="0"/>
              </a:rPr>
              <a:t>symptom of Post-traumatic Stress Disorder (PTSD)</a:t>
            </a:r>
          </a:p>
          <a:p>
            <a:pPr marL="438150" lvl="1" indent="-319088" eaLnBrk="1" hangingPunct="1">
              <a:spcBef>
                <a:spcPct val="0"/>
              </a:spcBef>
              <a:buClr>
                <a:srgbClr val="C00000"/>
              </a:buClr>
              <a:buSzPct val="100000"/>
              <a:buFont typeface="Wingdings 2" charset="0"/>
              <a:buChar char=""/>
            </a:pPr>
            <a:r>
              <a:rPr lang="en-US" sz="2000" dirty="0">
                <a:latin typeface="Arial" charset="0"/>
              </a:rPr>
              <a:t>Experimental treatments include drugs to block memory.</a:t>
            </a:r>
          </a:p>
        </p:txBody>
      </p:sp>
      <p:sp>
        <p:nvSpPr>
          <p:cNvPr id="3" name="Rectangle 2"/>
          <p:cNvSpPr/>
          <p:nvPr/>
        </p:nvSpPr>
        <p:spPr>
          <a:xfrm>
            <a:off x="241300" y="209550"/>
            <a:ext cx="5029200" cy="584200"/>
          </a:xfrm>
          <a:prstGeom prst="rect">
            <a:avLst/>
          </a:prstGeom>
        </p:spPr>
        <p:txBody>
          <a:bodyPr>
            <a:spAutoFit/>
          </a:bodyPr>
          <a:lstStyle/>
          <a:p>
            <a:pPr fontAlgn="auto">
              <a:spcBef>
                <a:spcPts val="0"/>
              </a:spcBef>
              <a:spcAft>
                <a:spcPts val="0"/>
              </a:spcAft>
              <a:buClr>
                <a:srgbClr val="2DA2BF"/>
              </a:buClr>
              <a:buSzPct val="80000"/>
              <a:defRPr/>
            </a:pPr>
            <a:r>
              <a:rPr lang="en-US" sz="3200" dirty="0">
                <a:solidFill>
                  <a:srgbClr val="000000"/>
                </a:solidFill>
                <a:latin typeface="+mj-lt"/>
                <a:ea typeface="+mn-ea"/>
                <a:cs typeface="+mn-cs"/>
              </a:rPr>
              <a:t>Emotional Memory</a:t>
            </a:r>
          </a:p>
        </p:txBody>
      </p:sp>
      <p:pic>
        <p:nvPicPr>
          <p:cNvPr id="68611" name="Picture 1" descr="Combat soldier wearing army fatigues is sitting on the floor and contemplating his “dog tags” which he is dangling from a chain." title="Emotional Memory "/>
          <p:cNvPicPr>
            <a:picLocks noChangeAspect="1" noChangeArrowheads="1"/>
          </p:cNvPicPr>
          <p:nvPr/>
        </p:nvPicPr>
        <p:blipFill>
          <a:blip r:embed="rId3" cstate="email">
            <a:extLst>
              <a:ext uri="{28A0092B-C50C-407E-A947-70E740481C1C}">
                <a14:useLocalDpi xmlns:a14="http://schemas.microsoft.com/office/drawing/2010/main" val="0"/>
              </a:ext>
            </a:extLst>
          </a:blip>
          <a:srcRect l="21999" r="29494"/>
          <a:stretch>
            <a:fillRect/>
          </a:stretch>
        </p:blipFill>
        <p:spPr bwMode="auto">
          <a:xfrm>
            <a:off x="4154488" y="0"/>
            <a:ext cx="49895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p:cNvCxnSpPr>
            <a:cxnSpLocks noChangeShapeType="1"/>
          </p:cNvCxnSpPr>
          <p:nvPr/>
        </p:nvCxnSpPr>
        <p:spPr bwMode="auto">
          <a:xfrm rot="16200000" flipH="1">
            <a:off x="712788"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796608950"/>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10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1000"/>
                                        <p:tgtEl>
                                          <p:spTgt spid="1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10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bwMode="auto">
          <a:xfrm>
            <a:off x="1744663" y="280988"/>
            <a:ext cx="7094537" cy="744537"/>
          </a:xfrm>
          <a:prstGeom prst="rect">
            <a:avLst/>
          </a:prstGeom>
          <a:noFill/>
          <a:ln w="9525">
            <a:noFill/>
            <a:miter lim="800000"/>
            <a:headEnd/>
            <a:tailEnd/>
          </a:ln>
        </p:spPr>
        <p:txBody>
          <a:bodyPr lIns="118872" tIns="0" rIns="45720" bIns="0"/>
          <a:lstStyle/>
          <a:p>
            <a:pPr fontAlgn="auto">
              <a:spcBef>
                <a:spcPts val="0"/>
              </a:spcBef>
              <a:spcAft>
                <a:spcPts val="0"/>
              </a:spcAft>
              <a:buClr>
                <a:schemeClr val="accent1"/>
              </a:buClr>
              <a:buSzPct val="80000"/>
              <a:buFont typeface="Wingdings 2"/>
              <a:buNone/>
              <a:defRPr/>
            </a:pPr>
            <a:r>
              <a:rPr lang="en-US" sz="2400" b="1" cap="small" dirty="0">
                <a:solidFill>
                  <a:srgbClr val="C00000"/>
                </a:solidFill>
                <a:latin typeface="Arial" pitchFamily="34" charset="0"/>
                <a:ea typeface="+mn-ea"/>
                <a:cs typeface="Arial" pitchFamily="34" charset="0"/>
              </a:rPr>
              <a:t>Interactive Presentation Slides </a:t>
            </a:r>
          </a:p>
          <a:p>
            <a:pPr fontAlgn="auto">
              <a:spcBef>
                <a:spcPts val="0"/>
              </a:spcBef>
              <a:spcAft>
                <a:spcPts val="0"/>
              </a:spcAft>
              <a:buClr>
                <a:schemeClr val="accent1"/>
              </a:buClr>
              <a:buSzPct val="80000"/>
              <a:buFont typeface="Wingdings 2"/>
              <a:buNone/>
              <a:defRPr/>
            </a:pPr>
            <a:r>
              <a:rPr lang="en-US" sz="2400" b="1" cap="small" dirty="0">
                <a:solidFill>
                  <a:srgbClr val="C00000"/>
                </a:solidFill>
                <a:latin typeface="Arial" pitchFamily="34" charset="0"/>
                <a:ea typeface="+mn-ea"/>
                <a:cs typeface="Arial" pitchFamily="34" charset="0"/>
              </a:rPr>
              <a:t>For Introductory Psychology</a:t>
            </a:r>
          </a:p>
        </p:txBody>
      </p:sp>
      <p:sp>
        <p:nvSpPr>
          <p:cNvPr id="6" name="Title 1" descr="line drawing; side view of a person's head, with mutli-colored squiggly lines representing the brain and consciousness" title="Retrieval - intro slide"/>
          <p:cNvSpPr txBox="1">
            <a:spLocks/>
          </p:cNvSpPr>
          <p:nvPr/>
        </p:nvSpPr>
        <p:spPr>
          <a:xfrm>
            <a:off x="302233" y="1109796"/>
            <a:ext cx="3497661" cy="1428044"/>
          </a:xfrm>
          <a:prstGeom prst="rect">
            <a:avLst/>
          </a:prstGeom>
        </p:spPr>
        <p:txBody>
          <a:bodyPr tIns="0" rIns="45720" bIns="0" anchor="ctr">
            <a:scene3d>
              <a:camera prst="orthographicFront"/>
              <a:lightRig rig="threePt" dir="t">
                <a:rot lat="0" lon="0" rev="4800000"/>
              </a:lightRig>
            </a:scene3d>
            <a:sp3d prstMaterial="matte">
              <a:bevelT w="50800" h="10160"/>
            </a:sp3d>
          </a:bodyPr>
          <a:lstStyle/>
          <a:p>
            <a:pPr fontAlgn="auto">
              <a:spcAft>
                <a:spcPts val="0"/>
              </a:spcAft>
              <a:defRPr/>
            </a:pPr>
            <a:r>
              <a:rPr lang="en-US" sz="4400" dirty="0">
                <a:ln w="18415" cmpd="sng">
                  <a:solidFill>
                    <a:srgbClr val="FFFFFF"/>
                  </a:solidFill>
                  <a:prstDash val="solid"/>
                </a:ln>
                <a:solidFill>
                  <a:srgbClr val="C00000"/>
                </a:solidFill>
                <a:effectLst>
                  <a:outerShdw blurRad="50800" dist="38100" dir="5400000" algn="t" rotWithShape="0">
                    <a:prstClr val="black">
                      <a:alpha val="40000"/>
                    </a:prstClr>
                  </a:outerShdw>
                </a:effectLst>
                <a:latin typeface="Franklin Gothic Demi" pitchFamily="34" charset="0"/>
                <a:ea typeface="+mj-ea"/>
                <a:cs typeface="+mj-cs"/>
              </a:rPr>
              <a:t>Retrieval</a:t>
            </a:r>
          </a:p>
        </p:txBody>
      </p:sp>
      <p:pic>
        <p:nvPicPr>
          <p:cNvPr id="29699" name="Picture 4" descr="Worth Publishers logo" title="Worth Publishers"/>
          <p:cNvPicPr>
            <a:picLocks noChangeAspect="1"/>
          </p:cNvPicPr>
          <p:nvPr/>
        </p:nvPicPr>
        <p:blipFill>
          <a:blip r:embed="rId3" cstate="email">
            <a:extLst>
              <a:ext uri="{28A0092B-C50C-407E-A947-70E740481C1C}">
                <a14:useLocalDpi xmlns:a14="http://schemas.microsoft.com/office/drawing/2010/main" val="0"/>
              </a:ext>
            </a:extLst>
          </a:blip>
          <a:srcRect t="17445" b="17366"/>
          <a:stretch>
            <a:fillRect/>
          </a:stretch>
        </p:blipFill>
        <p:spPr bwMode="auto">
          <a:xfrm>
            <a:off x="206375" y="228600"/>
            <a:ext cx="14112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p:cNvSpPr>
            <a:spLocks noChangeArrowheads="1"/>
          </p:cNvSpPr>
          <p:nvPr/>
        </p:nvSpPr>
        <p:spPr bwMode="auto">
          <a:xfrm>
            <a:off x="406357" y="2285358"/>
            <a:ext cx="3834668"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ts val="1200"/>
              </a:spcBef>
            </a:pPr>
            <a:r>
              <a:rPr lang="en-US" sz="2000" dirty="0">
                <a:hlinkClick r:id="rId4" action="ppaction://hlinksldjump"/>
              </a:rPr>
              <a:t>Retrieval</a:t>
            </a:r>
            <a:endParaRPr lang="en-US" sz="2000" dirty="0"/>
          </a:p>
          <a:p>
            <a:pPr>
              <a:spcBef>
                <a:spcPts val="1200"/>
              </a:spcBef>
            </a:pPr>
            <a:r>
              <a:rPr lang="en-US" sz="2000" dirty="0">
                <a:hlinkClick r:id="rId5" action="ppaction://hlinksldjump"/>
              </a:rPr>
              <a:t>Context Effects</a:t>
            </a:r>
            <a:endParaRPr lang="en-US" sz="2000" dirty="0"/>
          </a:p>
          <a:p>
            <a:pPr>
              <a:spcBef>
                <a:spcPts val="1200"/>
              </a:spcBef>
            </a:pPr>
            <a:r>
              <a:rPr lang="en-US" sz="2000" dirty="0">
                <a:hlinkClick r:id="rId6" action="ppaction://hlinksldjump"/>
              </a:rPr>
              <a:t>Forgetting</a:t>
            </a:r>
            <a:endParaRPr lang="en-US" sz="2000" dirty="0"/>
          </a:p>
          <a:p>
            <a:pPr>
              <a:spcBef>
                <a:spcPts val="1200"/>
              </a:spcBef>
            </a:pPr>
            <a:r>
              <a:rPr lang="en-US" sz="2000" dirty="0">
                <a:hlinkClick r:id="rId7" action="ppaction://hlinksldjump"/>
              </a:rPr>
              <a:t>False Memory</a:t>
            </a:r>
            <a:endParaRPr lang="en-US" sz="2000" dirty="0"/>
          </a:p>
          <a:p>
            <a:pPr>
              <a:spcBef>
                <a:spcPts val="1200"/>
              </a:spcBef>
            </a:pPr>
            <a:r>
              <a:rPr lang="en-US" sz="2000" dirty="0">
                <a:hlinkClick r:id="rId8" action="ppaction://hlinksldjump"/>
              </a:rPr>
              <a:t>How to Improve </a:t>
            </a:r>
            <a:r>
              <a:rPr lang="en-US" sz="2000" dirty="0" smtClean="0">
                <a:hlinkClick r:id="rId8" action="ppaction://hlinksldjump"/>
              </a:rPr>
              <a:t>Memory</a:t>
            </a:r>
            <a:endParaRPr lang="en-US" sz="2000" dirty="0" smtClean="0"/>
          </a:p>
          <a:p>
            <a:pPr>
              <a:spcBef>
                <a:spcPts val="1200"/>
              </a:spcBef>
            </a:pPr>
            <a:endParaRPr lang="en-US" sz="2000" dirty="0"/>
          </a:p>
          <a:p>
            <a:pPr>
              <a:spcBef>
                <a:spcPts val="1200"/>
              </a:spcBef>
            </a:pPr>
            <a:endParaRPr lang="en-US" sz="2000" dirty="0"/>
          </a:p>
          <a:p>
            <a:pPr>
              <a:spcBef>
                <a:spcPts val="1200"/>
              </a:spcBef>
            </a:pPr>
            <a:endParaRPr lang="en-US" sz="2000" dirty="0"/>
          </a:p>
          <a:p>
            <a:pPr>
              <a:spcBef>
                <a:spcPts val="1200"/>
              </a:spcBef>
            </a:pPr>
            <a:endParaRPr lang="en-US" sz="2000" dirty="0"/>
          </a:p>
          <a:p>
            <a:pPr>
              <a:spcBef>
                <a:spcPts val="1200"/>
              </a:spcBef>
            </a:pPr>
            <a:endParaRPr lang="en-US" sz="2000" dirty="0"/>
          </a:p>
          <a:p>
            <a:pPr>
              <a:spcBef>
                <a:spcPts val="1200"/>
              </a:spcBef>
            </a:pPr>
            <a:endParaRPr lang="en-US" sz="2000" dirty="0"/>
          </a:p>
          <a:p>
            <a:pPr>
              <a:spcBef>
                <a:spcPts val="1200"/>
              </a:spcBef>
            </a:pPr>
            <a:endParaRPr lang="en-US" sz="2000" dirty="0"/>
          </a:p>
          <a:p>
            <a:pPr>
              <a:spcBef>
                <a:spcPts val="1200"/>
              </a:spcBef>
            </a:pPr>
            <a:endParaRPr lang="en-US" sz="2000" dirty="0"/>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2000"/>
                                        <p:tgtEl>
                                          <p:spTgt spid="4">
                                            <p:txEl>
                                              <p:pRg st="1" end="1"/>
                                            </p:txEl>
                                          </p:spTgt>
                                        </p:tgtEl>
                                      </p:cBhvr>
                                    </p:animEffect>
                                  </p:childTnLst>
                                </p:cTn>
                              </p:par>
                              <p:par>
                                <p:cTn id="11" presetID="39" presetClass="entr" presetSubtype="0" ac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We don’t remember because…</a:t>
            </a:r>
          </a:p>
          <a:p>
            <a:pPr lvl="1"/>
            <a:r>
              <a:rPr lang="en-CA" dirty="0" smtClean="0"/>
              <a:t>We don’t encode information in the first place</a:t>
            </a:r>
          </a:p>
          <a:p>
            <a:pPr lvl="1"/>
            <a:r>
              <a:rPr lang="en-CA" dirty="0" smtClean="0"/>
              <a:t>We encode, but we don’t store it well</a:t>
            </a:r>
          </a:p>
          <a:p>
            <a:pPr lvl="1"/>
            <a:r>
              <a:rPr lang="en-CA" dirty="0" smtClean="0"/>
              <a:t>Storage decays</a:t>
            </a:r>
          </a:p>
          <a:p>
            <a:pPr lvl="1"/>
            <a:endParaRPr lang="en-CA" sz="1000" dirty="0" smtClean="0"/>
          </a:p>
          <a:p>
            <a:pPr marL="119062" indent="0">
              <a:buNone/>
            </a:pPr>
            <a:r>
              <a:rPr lang="en-CA" dirty="0" smtClean="0"/>
              <a:t>But even when we encode  and store </a:t>
            </a:r>
            <a:r>
              <a:rPr lang="en-CA" dirty="0"/>
              <a:t>memories, we still forget …</a:t>
            </a:r>
            <a:r>
              <a:rPr lang="en-CA" dirty="0" smtClean="0"/>
              <a:t>.</a:t>
            </a:r>
          </a:p>
          <a:p>
            <a:pPr marL="1133475" lvl="2" indent="-457200"/>
            <a:r>
              <a:rPr lang="en-CA" sz="2800" dirty="0" smtClean="0"/>
              <a:t>Recall, recognition, and re-learning</a:t>
            </a:r>
          </a:p>
          <a:p>
            <a:pPr marL="119062" indent="0">
              <a:buNone/>
            </a:pPr>
            <a:endParaRPr lang="en-CA" dirty="0"/>
          </a:p>
        </p:txBody>
      </p:sp>
      <p:sp>
        <p:nvSpPr>
          <p:cNvPr id="3" name="TextBox 2"/>
          <p:cNvSpPr txBox="1"/>
          <p:nvPr/>
        </p:nvSpPr>
        <p:spPr>
          <a:xfrm>
            <a:off x="487604" y="487630"/>
            <a:ext cx="5680962" cy="1077218"/>
          </a:xfrm>
          <a:prstGeom prst="rect">
            <a:avLst/>
          </a:prstGeom>
          <a:noFill/>
        </p:spPr>
        <p:txBody>
          <a:bodyPr wrap="none" rtlCol="0">
            <a:spAutoFit/>
          </a:bodyPr>
          <a:lstStyle/>
          <a:p>
            <a:r>
              <a:rPr lang="en-CA" sz="3200" dirty="0" smtClean="0">
                <a:solidFill>
                  <a:schemeClr val="tx2"/>
                </a:solidFill>
              </a:rPr>
              <a:t>How and why we remember…</a:t>
            </a:r>
          </a:p>
          <a:p>
            <a:r>
              <a:rPr lang="en-CA" sz="3200" dirty="0" smtClean="0">
                <a:solidFill>
                  <a:schemeClr val="tx2"/>
                </a:solidFill>
              </a:rPr>
              <a:t>and how and why we forget</a:t>
            </a:r>
            <a:endParaRPr lang="en-CA" sz="3200" dirty="0">
              <a:solidFill>
                <a:schemeClr val="tx2"/>
              </a:solidFill>
            </a:endParaRPr>
          </a:p>
        </p:txBody>
      </p:sp>
    </p:spTree>
    <p:extLst>
      <p:ext uri="{BB962C8B-B14F-4D97-AF65-F5344CB8AC3E}">
        <p14:creationId xmlns:p14="http://schemas.microsoft.com/office/powerpoint/2010/main" val="2905396396"/>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r="15405"/>
          <a:stretch>
            <a:fillRect/>
          </a:stretch>
        </p:blipFill>
        <p:spPr bwMode="auto">
          <a:xfrm>
            <a:off x="4476750" y="0"/>
            <a:ext cx="46672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Content Placeholder 2"/>
          <p:cNvSpPr>
            <a:spLocks noGrp="1"/>
          </p:cNvSpPr>
          <p:nvPr>
            <p:ph idx="1"/>
          </p:nvPr>
        </p:nvSpPr>
        <p:spPr>
          <a:xfrm>
            <a:off x="349250" y="676275"/>
            <a:ext cx="3659188" cy="1536700"/>
          </a:xfrm>
        </p:spPr>
        <p:txBody>
          <a:bodyPr/>
          <a:lstStyle/>
          <a:p>
            <a:pPr marL="0" lvl="1" indent="0" eaLnBrk="1" hangingPunct="1">
              <a:buClr>
                <a:srgbClr val="C00000"/>
              </a:buClr>
              <a:buFont typeface="Wingdings" charset="0"/>
              <a:buNone/>
            </a:pPr>
            <a:r>
              <a:rPr lang="en-US" sz="2400" dirty="0">
                <a:latin typeface="Arial" charset="0"/>
              </a:rPr>
              <a:t>Getting information out of memory</a:t>
            </a:r>
          </a:p>
        </p:txBody>
      </p:sp>
      <p:sp>
        <p:nvSpPr>
          <p:cNvPr id="98307" name="Rectangle 22"/>
          <p:cNvSpPr>
            <a:spLocks noChangeArrowheads="1"/>
          </p:cNvSpPr>
          <p:nvPr/>
        </p:nvSpPr>
        <p:spPr bwMode="auto">
          <a:xfrm>
            <a:off x="212725" y="187325"/>
            <a:ext cx="82899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b="1" dirty="0">
                <a:solidFill>
                  <a:srgbClr val="000000"/>
                </a:solidFill>
                <a:latin typeface="Franklin Gothic Demi" charset="0"/>
              </a:rPr>
              <a:t>Retrieval</a:t>
            </a:r>
            <a:endParaRPr lang="en-US" b="1" dirty="0"/>
          </a:p>
        </p:txBody>
      </p:sp>
      <p:sp>
        <p:nvSpPr>
          <p:cNvPr id="25" name="Rectangle 24"/>
          <p:cNvSpPr>
            <a:spLocks noChangeArrowheads="1"/>
          </p:cNvSpPr>
          <p:nvPr/>
        </p:nvSpPr>
        <p:spPr bwMode="auto">
          <a:xfrm>
            <a:off x="185738" y="1570038"/>
            <a:ext cx="4297362"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755650">
              <a:lnSpc>
                <a:spcPct val="90000"/>
              </a:lnSpc>
              <a:spcAft>
                <a:spcPct val="35000"/>
              </a:spcAft>
            </a:pPr>
            <a:r>
              <a:rPr lang="en-US" sz="2400" b="1" dirty="0">
                <a:solidFill>
                  <a:srgbClr val="000000"/>
                </a:solidFill>
              </a:rPr>
              <a:t>Recall—</a:t>
            </a:r>
            <a:r>
              <a:rPr lang="en-US" sz="2400" dirty="0"/>
              <a:t>bringing previously learned information into conscious awareness, as in a fill-in-the-blank question on a test  </a:t>
            </a:r>
          </a:p>
          <a:p>
            <a:pPr defTabSz="755650">
              <a:lnSpc>
                <a:spcPct val="90000"/>
              </a:lnSpc>
              <a:spcAft>
                <a:spcPct val="35000"/>
              </a:spcAft>
            </a:pPr>
            <a:r>
              <a:rPr lang="en-US" sz="2400" b="1" dirty="0"/>
              <a:t>Recognition—</a:t>
            </a:r>
            <a:r>
              <a:rPr lang="en-US" sz="2400" dirty="0"/>
              <a:t>correctly identifying previously learned information when exposed to it again, as in a multiple-choice test</a:t>
            </a:r>
          </a:p>
          <a:p>
            <a:pPr defTabSz="755650">
              <a:lnSpc>
                <a:spcPct val="90000"/>
              </a:lnSpc>
              <a:spcAft>
                <a:spcPct val="35000"/>
              </a:spcAft>
            </a:pPr>
            <a:endParaRPr lang="en-US" sz="2400" dirty="0">
              <a:solidFill>
                <a:srgbClr val="000000"/>
              </a:solidFill>
            </a:endParaRPr>
          </a:p>
          <a:p>
            <a:pPr defTabSz="755650">
              <a:lnSpc>
                <a:spcPct val="90000"/>
              </a:lnSpc>
              <a:spcAft>
                <a:spcPct val="35000"/>
              </a:spcAft>
            </a:pPr>
            <a:endParaRPr lang="en-US" sz="2400" dirty="0">
              <a:solidFill>
                <a:srgbClr val="000000"/>
              </a:solidFill>
            </a:endParaRPr>
          </a:p>
        </p:txBody>
      </p:sp>
      <p:cxnSp>
        <p:nvCxnSpPr>
          <p:cNvPr id="27" name="Straight Connector 26"/>
          <p:cNvCxnSpPr>
            <a:cxnSpLocks noChangeShapeType="1"/>
          </p:cNvCxnSpPr>
          <p:nvPr/>
        </p:nvCxnSpPr>
        <p:spPr bwMode="auto">
          <a:xfrm rot="16200000" flipH="1">
            <a:off x="1086644" y="3421856"/>
            <a:ext cx="6858000" cy="142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grpSp>
        <p:nvGrpSpPr>
          <p:cNvPr id="2" name="Group 13"/>
          <p:cNvGrpSpPr>
            <a:grpSpLocks/>
          </p:cNvGrpSpPr>
          <p:nvPr/>
        </p:nvGrpSpPr>
        <p:grpSpPr bwMode="auto">
          <a:xfrm>
            <a:off x="4710113" y="5173663"/>
            <a:ext cx="4433887" cy="650875"/>
            <a:chOff x="4559474" y="3908120"/>
            <a:chExt cx="5599134" cy="1027134"/>
          </a:xfrm>
        </p:grpSpPr>
        <p:sp>
          <p:nvSpPr>
            <p:cNvPr id="11" name="Rectangle 10"/>
            <p:cNvSpPr>
              <a:spLocks noChangeArrowheads="1"/>
            </p:cNvSpPr>
            <p:nvPr/>
          </p:nvSpPr>
          <p:spPr bwMode="auto">
            <a:xfrm>
              <a:off x="4559474" y="3908120"/>
              <a:ext cx="5599134" cy="1027134"/>
            </a:xfrm>
            <a:prstGeom prst="rect">
              <a:avLst/>
            </a:prstGeom>
            <a:solidFill>
              <a:schemeClr val="bg1"/>
            </a:solidFill>
            <a:ln>
              <a:noFill/>
            </a:ln>
            <a:effectLst>
              <a:outerShdw blurRad="50800" dist="38100" dir="5400000" algn="t" rotWithShape="0">
                <a:srgbClr val="000000">
                  <a:alpha val="39999"/>
                </a:srgbClr>
              </a:outerShdw>
            </a:effectLst>
            <a:extLst>
              <a:ext uri="{91240B29-F687-4f45-9708-019B960494DF}">
                <a14:hiddenLine xmlns:a14="http://schemas.microsoft.com/office/drawing/2010/main" w="38100">
                  <a:solidFill>
                    <a:srgbClr val="000000"/>
                  </a:solidFill>
                  <a:miter lim="800000"/>
                  <a:headEnd/>
                  <a:tailEnd/>
                </a14:hiddenLine>
              </a:ext>
            </a:extLst>
          </p:spPr>
          <p:txBody>
            <a:bodyPr anchor="ctr"/>
            <a:lstStyle/>
            <a:p>
              <a:pPr algn="ctr" fontAlgn="auto">
                <a:spcBef>
                  <a:spcPts val="0"/>
                </a:spcBef>
                <a:spcAft>
                  <a:spcPts val="0"/>
                </a:spcAft>
                <a:defRPr/>
              </a:pPr>
              <a:endParaRPr lang="en-US" dirty="0">
                <a:solidFill>
                  <a:schemeClr val="lt1"/>
                </a:solidFill>
                <a:latin typeface="+mn-lt"/>
                <a:ea typeface="+mn-ea"/>
                <a:cs typeface="+mn-cs"/>
              </a:endParaRPr>
            </a:p>
          </p:txBody>
        </p:sp>
        <p:grpSp>
          <p:nvGrpSpPr>
            <p:cNvPr id="98314" name="Group 12"/>
            <p:cNvGrpSpPr>
              <a:grpSpLocks/>
            </p:cNvGrpSpPr>
            <p:nvPr/>
          </p:nvGrpSpPr>
          <p:grpSpPr bwMode="auto">
            <a:xfrm>
              <a:off x="4747363" y="3995801"/>
              <a:ext cx="5298510" cy="826718"/>
              <a:chOff x="3695177" y="5198300"/>
              <a:chExt cx="5298510" cy="826718"/>
            </a:xfrm>
          </p:grpSpPr>
          <p:pic>
            <p:nvPicPr>
              <p:cNvPr id="98315" name="Picture 7" descr="FB image.jpg"/>
              <p:cNvPicPr>
                <a:picLocks noChangeAspect="1"/>
              </p:cNvPicPr>
              <p:nvPr/>
            </p:nvPicPr>
            <p:blipFill>
              <a:blip r:embed="rId4">
                <a:extLst>
                  <a:ext uri="{28A0092B-C50C-407E-A947-70E740481C1C}">
                    <a14:useLocalDpi xmlns:a14="http://schemas.microsoft.com/office/drawing/2010/main" val="0"/>
                  </a:ext>
                </a:extLst>
              </a:blip>
              <a:srcRect l="53632" t="1176" r="7390"/>
              <a:stretch>
                <a:fillRect/>
              </a:stretch>
            </p:blipFill>
            <p:spPr bwMode="auto">
              <a:xfrm>
                <a:off x="4809994" y="5586608"/>
                <a:ext cx="4096011" cy="4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6" name="Picture 8" descr="FB image.jpg"/>
              <p:cNvPicPr>
                <a:picLocks noChangeAspect="1"/>
              </p:cNvPicPr>
              <p:nvPr/>
            </p:nvPicPr>
            <p:blipFill>
              <a:blip r:embed="rId4">
                <a:extLst>
                  <a:ext uri="{28A0092B-C50C-407E-A947-70E740481C1C}">
                    <a14:useLocalDpi xmlns:a14="http://schemas.microsoft.com/office/drawing/2010/main" val="0"/>
                  </a:ext>
                </a:extLst>
              </a:blip>
              <a:srcRect l="3667" t="-7764" r="45912"/>
              <a:stretch>
                <a:fillRect/>
              </a:stretch>
            </p:blipFill>
            <p:spPr bwMode="auto">
              <a:xfrm>
                <a:off x="3695177" y="5198300"/>
                <a:ext cx="5298510" cy="4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45058" name="Picture 2" descr="Pencil is resting on a standard, multiple-choice test; some answer circles have been colored in.&#10;" title="Retrieval"/>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546600" y="0"/>
            <a:ext cx="4597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MC question image.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52475" y="5210175"/>
            <a:ext cx="8239125" cy="13716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MC question image.jpg"/>
          <p:cNvPicPr>
            <a:picLocks noChangeAspect="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4556239" y="973909"/>
            <a:ext cx="4356716" cy="13716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463211" y="160273"/>
            <a:ext cx="4572000" cy="595548"/>
          </a:xfrm>
          <a:prstGeom prst="rect">
            <a:avLst/>
          </a:prstGeom>
        </p:spPr>
        <p:txBody>
          <a:bodyPr>
            <a:spAutoFit/>
          </a:bodyPr>
          <a:lstStyle/>
          <a:p>
            <a:pPr defTabSz="755650">
              <a:lnSpc>
                <a:spcPct val="90000"/>
              </a:lnSpc>
              <a:spcAft>
                <a:spcPct val="35000"/>
              </a:spcAft>
            </a:pPr>
            <a:r>
              <a:rPr lang="en-US" b="1" dirty="0" smtClean="0">
                <a:solidFill>
                  <a:schemeClr val="bg1"/>
                </a:solidFill>
              </a:rPr>
              <a:t>Re-learning —</a:t>
            </a:r>
            <a:r>
              <a:rPr lang="en-US" dirty="0" smtClean="0">
                <a:solidFill>
                  <a:schemeClr val="bg1"/>
                </a:solidFill>
              </a:rPr>
              <a:t> ability to learn materials when we’ve already been exposed</a:t>
            </a:r>
            <a:endParaRPr lang="en-US" dirty="0">
              <a:solidFill>
                <a:schemeClr val="bg1"/>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2000"/>
                                        <p:tgtEl>
                                          <p:spTgt spid="2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1000"/>
                                        <p:tgtEl>
                                          <p:spTgt spid="25">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5059"/>
                                        </p:tgtEl>
                                        <p:attrNameLst>
                                          <p:attrName>style.visibility</p:attrName>
                                        </p:attrNameLst>
                                      </p:cBhvr>
                                      <p:to>
                                        <p:strVal val="visible"/>
                                      </p:to>
                                    </p:set>
                                    <p:animEffect transition="in" filter="fade">
                                      <p:cBhvr>
                                        <p:cTn id="15" dur="1000"/>
                                        <p:tgtEl>
                                          <p:spTgt spid="45059"/>
                                        </p:tgtEl>
                                      </p:cBhvr>
                                    </p:animEffect>
                                  </p:childTnLst>
                                </p:cTn>
                              </p:par>
                            </p:childTnLst>
                          </p:cTn>
                        </p:par>
                        <p:par>
                          <p:cTn id="16" fill="hold" nodeType="afterGroup">
                            <p:stCondLst>
                              <p:cond delay="1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childTnLst>
                                </p:cTn>
                              </p:par>
                              <p:par>
                                <p:cTn id="20" presetID="10" presetClass="entr" presetSubtype="0" fill="hold" nodeType="withEffect">
                                  <p:stCondLst>
                                    <p:cond delay="0"/>
                                  </p:stCondLst>
                                  <p:childTnLst>
                                    <p:set>
                                      <p:cBhvr>
                                        <p:cTn id="21" dur="1" fill="hold">
                                          <p:stCondLst>
                                            <p:cond delay="0"/>
                                          </p:stCondLst>
                                        </p:cTn>
                                        <p:tgtEl>
                                          <p:spTgt spid="45058"/>
                                        </p:tgtEl>
                                        <p:attrNameLst>
                                          <p:attrName>style.visibility</p:attrName>
                                        </p:attrNameLst>
                                      </p:cBhvr>
                                      <p:to>
                                        <p:strVal val="visible"/>
                                      </p:to>
                                    </p:set>
                                    <p:animEffect transition="in" filter="fade">
                                      <p:cBhvr>
                                        <p:cTn id="22" dur="1000"/>
                                        <p:tgtEl>
                                          <p:spTgt spid="45058"/>
                                        </p:tgtEl>
                                      </p:cBhvr>
                                    </p:animEffect>
                                  </p:childTnLst>
                                </p:cTn>
                              </p:par>
                            </p:childTnLst>
                          </p:cTn>
                        </p:par>
                        <p:par>
                          <p:cTn id="23" fill="hold" nodeType="afterGroup">
                            <p:stCondLst>
                              <p:cond delay="3000"/>
                            </p:stCondLst>
                            <p:childTnLst>
                              <p:par>
                                <p:cTn id="24" presetID="10" presetClass="entr" presetSubtype="0"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2000"/>
                                        <p:tgtEl>
                                          <p:spTgt spid="15"/>
                                        </p:tgtEl>
                                      </p:cBhvr>
                                    </p:animEffect>
                                  </p:childTnLst>
                                </p:cTn>
                              </p:par>
                            </p:childTnLst>
                          </p:cTn>
                        </p:par>
                        <p:par>
                          <p:cTn id="27" fill="hold">
                            <p:stCondLst>
                              <p:cond delay="5000"/>
                            </p:stCondLst>
                            <p:childTnLst>
                              <p:par>
                                <p:cTn id="28" presetID="10" presetClass="entr" presetSubtype="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p:cNvSpPr/>
          <p:nvPr/>
        </p:nvSpPr>
        <p:spPr>
          <a:xfrm>
            <a:off x="0" y="1757363"/>
            <a:ext cx="9144000" cy="5100637"/>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2" name="Group 42" descr="Chart illustrates Context Effects.&#10;&#10;Ability to recall is improved when in the same context as the initial experience.&#10;In an experiment, divers listened to words on land and under water.&#10;&#10;The percentage of words recalled was better when the same context for hearing and recall were matched: under water/under water and on land/on land - about 30-40%.&#10;The percentage was poorer when learning and testing/recall were not matched:&#10;under water/on land and on land/under water - about 20% .&#10;&#10;"/>
          <p:cNvGrpSpPr>
            <a:grpSpLocks/>
          </p:cNvGrpSpPr>
          <p:nvPr/>
        </p:nvGrpSpPr>
        <p:grpSpPr bwMode="auto">
          <a:xfrm>
            <a:off x="463550" y="2392363"/>
            <a:ext cx="8045450" cy="4054475"/>
            <a:chOff x="3608208" y="3746500"/>
            <a:chExt cx="4849993" cy="2823090"/>
          </a:xfrm>
        </p:grpSpPr>
        <p:pic>
          <p:nvPicPr>
            <p:cNvPr id="5133" name="Picture 24" descr="slide3_ContextEffects-1.png"/>
            <p:cNvPicPr>
              <a:picLocks noChangeAspect="1"/>
            </p:cNvPicPr>
            <p:nvPr/>
          </p:nvPicPr>
          <p:blipFill>
            <a:blip r:embed="rId3">
              <a:extLst>
                <a:ext uri="{28A0092B-C50C-407E-A947-70E740481C1C}">
                  <a14:useLocalDpi xmlns:a14="http://schemas.microsoft.com/office/drawing/2010/main" val="0"/>
                </a:ext>
              </a:extLst>
            </a:blip>
            <a:srcRect l="30490" b="21361"/>
            <a:stretch>
              <a:fillRect/>
            </a:stretch>
          </p:blipFill>
          <p:spPr bwMode="auto">
            <a:xfrm>
              <a:off x="4068517" y="3746500"/>
              <a:ext cx="4343748" cy="2228406"/>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Box 29"/>
            <p:cNvSpPr txBox="1"/>
            <p:nvPr/>
          </p:nvSpPr>
          <p:spPr bwMode="auto">
            <a:xfrm>
              <a:off x="3608208" y="3926583"/>
              <a:ext cx="321309" cy="1843035"/>
            </a:xfrm>
            <a:prstGeom prst="rect">
              <a:avLst/>
            </a:prstGeom>
            <a:noFill/>
          </p:spPr>
          <p:txBody>
            <a:bodyPr vert="vert270">
              <a:spAutoFit/>
            </a:bodyPr>
            <a:lstStyle/>
            <a:p>
              <a:pPr algn="ctr" fontAlgn="auto">
                <a:lnSpc>
                  <a:spcPct val="70000"/>
                </a:lnSpc>
                <a:spcBef>
                  <a:spcPts val="0"/>
                </a:spcBef>
                <a:spcAft>
                  <a:spcPts val="0"/>
                </a:spcAft>
                <a:defRPr/>
              </a:pPr>
              <a:r>
                <a:rPr lang="en-US" sz="1600" b="1" dirty="0">
                  <a:solidFill>
                    <a:srgbClr val="D71E27"/>
                  </a:solidFill>
                  <a:latin typeface="+mn-lt"/>
                  <a:ea typeface="+mn-ea"/>
                  <a:cs typeface="+mn-cs"/>
                </a:rPr>
                <a:t>Percentage of</a:t>
              </a:r>
            </a:p>
            <a:p>
              <a:pPr algn="ctr" fontAlgn="auto">
                <a:lnSpc>
                  <a:spcPct val="70000"/>
                </a:lnSpc>
                <a:spcBef>
                  <a:spcPts val="0"/>
                </a:spcBef>
                <a:spcAft>
                  <a:spcPts val="0"/>
                </a:spcAft>
                <a:defRPr/>
              </a:pPr>
              <a:r>
                <a:rPr lang="en-US" sz="1600" b="1" dirty="0">
                  <a:solidFill>
                    <a:srgbClr val="D71E27"/>
                  </a:solidFill>
                  <a:latin typeface="+mn-lt"/>
                  <a:ea typeface="+mn-ea"/>
                  <a:cs typeface="+mn-cs"/>
                </a:rPr>
                <a:t>words recalled</a:t>
              </a:r>
            </a:p>
          </p:txBody>
        </p:sp>
        <p:sp>
          <p:nvSpPr>
            <p:cNvPr id="100370" name="TextBox 30"/>
            <p:cNvSpPr txBox="1">
              <a:spLocks noChangeArrowheads="1"/>
            </p:cNvSpPr>
            <p:nvPr/>
          </p:nvSpPr>
          <p:spPr bwMode="auto">
            <a:xfrm>
              <a:off x="6568005" y="6113945"/>
              <a:ext cx="1600200" cy="42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lnSpc>
                  <a:spcPct val="70000"/>
                </a:lnSpc>
              </a:pPr>
              <a:r>
                <a:rPr lang="en-US" sz="1600" b="1" dirty="0">
                  <a:solidFill>
                    <a:srgbClr val="D71E27"/>
                  </a:solidFill>
                </a:rPr>
                <a:t>Different contexts</a:t>
              </a:r>
            </a:p>
            <a:p>
              <a:pPr algn="ctr" eaLnBrk="1" hangingPunct="1">
                <a:lnSpc>
                  <a:spcPct val="70000"/>
                </a:lnSpc>
              </a:pPr>
              <a:r>
                <a:rPr lang="en-US" sz="1600" b="1" dirty="0">
                  <a:solidFill>
                    <a:srgbClr val="D71E27"/>
                  </a:solidFill>
                </a:rPr>
                <a:t>for hearing</a:t>
              </a:r>
            </a:p>
            <a:p>
              <a:pPr algn="ctr" eaLnBrk="1" hangingPunct="1">
                <a:lnSpc>
                  <a:spcPct val="70000"/>
                </a:lnSpc>
              </a:pPr>
              <a:r>
                <a:rPr lang="en-US" sz="1600" b="1" dirty="0">
                  <a:solidFill>
                    <a:srgbClr val="D71E27"/>
                  </a:solidFill>
                </a:rPr>
                <a:t>and recall</a:t>
              </a:r>
            </a:p>
          </p:txBody>
        </p:sp>
        <p:sp>
          <p:nvSpPr>
            <p:cNvPr id="100371" name="TextBox 31"/>
            <p:cNvSpPr txBox="1">
              <a:spLocks noChangeArrowheads="1"/>
            </p:cNvSpPr>
            <p:nvPr/>
          </p:nvSpPr>
          <p:spPr bwMode="auto">
            <a:xfrm>
              <a:off x="4745962" y="6142842"/>
              <a:ext cx="983991" cy="426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lnSpc>
                  <a:spcPct val="70000"/>
                </a:lnSpc>
              </a:pPr>
              <a:r>
                <a:rPr lang="en-US" sz="1600" b="1" dirty="0">
                  <a:solidFill>
                    <a:srgbClr val="D71E27"/>
                  </a:solidFill>
                </a:rPr>
                <a:t>Same contexts</a:t>
              </a:r>
            </a:p>
            <a:p>
              <a:pPr algn="ctr" eaLnBrk="1" hangingPunct="1">
                <a:lnSpc>
                  <a:spcPct val="70000"/>
                </a:lnSpc>
              </a:pPr>
              <a:r>
                <a:rPr lang="en-US" sz="1600" b="1" dirty="0">
                  <a:solidFill>
                    <a:srgbClr val="D71E27"/>
                  </a:solidFill>
                </a:rPr>
                <a:t>for hearing</a:t>
              </a:r>
            </a:p>
            <a:p>
              <a:pPr algn="ctr" eaLnBrk="1" hangingPunct="1">
                <a:lnSpc>
                  <a:spcPct val="70000"/>
                </a:lnSpc>
              </a:pPr>
              <a:r>
                <a:rPr lang="en-US" sz="1600" b="1" dirty="0">
                  <a:solidFill>
                    <a:srgbClr val="D71E27"/>
                  </a:solidFill>
                </a:rPr>
                <a:t>and recall</a:t>
              </a:r>
              <a:endParaRPr lang="en-US" sz="1400" b="1" dirty="0">
                <a:solidFill>
                  <a:srgbClr val="D71E27"/>
                </a:solidFill>
              </a:endParaRPr>
            </a:p>
          </p:txBody>
        </p:sp>
        <p:grpSp>
          <p:nvGrpSpPr>
            <p:cNvPr id="100372" name="Group 39"/>
            <p:cNvGrpSpPr>
              <a:grpSpLocks/>
            </p:cNvGrpSpPr>
            <p:nvPr/>
          </p:nvGrpSpPr>
          <p:grpSpPr bwMode="auto">
            <a:xfrm>
              <a:off x="3611562" y="4099881"/>
              <a:ext cx="520403" cy="1973894"/>
              <a:chOff x="3733800" y="4274506"/>
              <a:chExt cx="520403" cy="1973894"/>
            </a:xfrm>
          </p:grpSpPr>
          <p:sp>
            <p:nvSpPr>
              <p:cNvPr id="100377" name="TextBox 33"/>
              <p:cNvSpPr txBox="1">
                <a:spLocks noChangeArrowheads="1"/>
              </p:cNvSpPr>
              <p:nvPr/>
            </p:nvSpPr>
            <p:spPr bwMode="auto">
              <a:xfrm>
                <a:off x="3733801" y="4275138"/>
                <a:ext cx="4953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lnSpc>
                    <a:spcPct val="70000"/>
                  </a:lnSpc>
                </a:pPr>
                <a:r>
                  <a:rPr lang="en-US" sz="1400" dirty="0"/>
                  <a:t>40%</a:t>
                </a:r>
              </a:p>
            </p:txBody>
          </p:sp>
          <p:sp>
            <p:nvSpPr>
              <p:cNvPr id="100378" name="TextBox 34"/>
              <p:cNvSpPr txBox="1">
                <a:spLocks noChangeArrowheads="1"/>
              </p:cNvSpPr>
              <p:nvPr/>
            </p:nvSpPr>
            <p:spPr bwMode="auto">
              <a:xfrm>
                <a:off x="3884613" y="4695825"/>
                <a:ext cx="366713"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lnSpc>
                    <a:spcPct val="70000"/>
                  </a:lnSpc>
                </a:pPr>
                <a:r>
                  <a:rPr lang="en-US" sz="1400" dirty="0"/>
                  <a:t>30</a:t>
                </a:r>
              </a:p>
            </p:txBody>
          </p:sp>
          <p:sp>
            <p:nvSpPr>
              <p:cNvPr id="100379" name="TextBox 35"/>
              <p:cNvSpPr txBox="1">
                <a:spLocks noChangeArrowheads="1"/>
              </p:cNvSpPr>
              <p:nvPr/>
            </p:nvSpPr>
            <p:spPr bwMode="auto">
              <a:xfrm>
                <a:off x="3884613" y="5121275"/>
                <a:ext cx="366713"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lnSpc>
                    <a:spcPct val="70000"/>
                  </a:lnSpc>
                </a:pPr>
                <a:r>
                  <a:rPr lang="en-US" sz="1400" dirty="0"/>
                  <a:t>20</a:t>
                </a:r>
              </a:p>
            </p:txBody>
          </p:sp>
          <p:sp>
            <p:nvSpPr>
              <p:cNvPr id="100380" name="TextBox 36"/>
              <p:cNvSpPr txBox="1">
                <a:spLocks noChangeArrowheads="1"/>
              </p:cNvSpPr>
              <p:nvPr/>
            </p:nvSpPr>
            <p:spPr bwMode="auto">
              <a:xfrm>
                <a:off x="3884613" y="5562600"/>
                <a:ext cx="366713"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lnSpc>
                    <a:spcPct val="70000"/>
                  </a:lnSpc>
                </a:pPr>
                <a:r>
                  <a:rPr lang="en-US" sz="1400" dirty="0"/>
                  <a:t>10</a:t>
                </a:r>
              </a:p>
            </p:txBody>
          </p:sp>
          <p:sp>
            <p:nvSpPr>
              <p:cNvPr id="100381" name="TextBox 37"/>
              <p:cNvSpPr txBox="1">
                <a:spLocks noChangeArrowheads="1"/>
              </p:cNvSpPr>
              <p:nvPr/>
            </p:nvSpPr>
            <p:spPr bwMode="auto">
              <a:xfrm>
                <a:off x="3978276" y="5995988"/>
                <a:ext cx="276225"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lnSpc>
                    <a:spcPct val="70000"/>
                  </a:lnSpc>
                </a:pPr>
                <a:r>
                  <a:rPr lang="en-US" sz="1400" dirty="0"/>
                  <a:t>0</a:t>
                </a:r>
              </a:p>
            </p:txBody>
          </p:sp>
        </p:grpSp>
        <p:sp>
          <p:nvSpPr>
            <p:cNvPr id="39" name="TextBox 38"/>
            <p:cNvSpPr txBox="1"/>
            <p:nvPr/>
          </p:nvSpPr>
          <p:spPr bwMode="auto">
            <a:xfrm>
              <a:off x="6280106" y="5964958"/>
              <a:ext cx="1067037" cy="186806"/>
            </a:xfrm>
            <a:prstGeom prst="rect">
              <a:avLst/>
            </a:prstGeom>
            <a:noFill/>
          </p:spPr>
          <p:txBody>
            <a:bodyPr anchor="ctr">
              <a:spAutoFit/>
            </a:bodyPr>
            <a:lstStyle/>
            <a:p>
              <a:pPr algn="ctr" fontAlgn="auto">
                <a:lnSpc>
                  <a:spcPct val="70000"/>
                </a:lnSpc>
                <a:spcBef>
                  <a:spcPts val="0"/>
                </a:spcBef>
                <a:spcAft>
                  <a:spcPts val="0"/>
                </a:spcAft>
                <a:defRPr/>
              </a:pPr>
              <a:r>
                <a:rPr lang="en-US" sz="1600" dirty="0">
                  <a:latin typeface="+mj-lt"/>
                  <a:ea typeface="+mn-ea"/>
                  <a:cs typeface="+mn-cs"/>
                </a:rPr>
                <a:t>Water/land</a:t>
              </a:r>
            </a:p>
          </p:txBody>
        </p:sp>
        <p:sp>
          <p:nvSpPr>
            <p:cNvPr id="40" name="TextBox 39"/>
            <p:cNvSpPr txBox="1"/>
            <p:nvPr/>
          </p:nvSpPr>
          <p:spPr bwMode="auto">
            <a:xfrm>
              <a:off x="7391165" y="5964958"/>
              <a:ext cx="1067036" cy="186806"/>
            </a:xfrm>
            <a:prstGeom prst="rect">
              <a:avLst/>
            </a:prstGeom>
            <a:noFill/>
          </p:spPr>
          <p:txBody>
            <a:bodyPr anchor="ctr">
              <a:spAutoFit/>
            </a:bodyPr>
            <a:lstStyle/>
            <a:p>
              <a:pPr algn="ctr" fontAlgn="auto">
                <a:lnSpc>
                  <a:spcPct val="70000"/>
                </a:lnSpc>
                <a:spcBef>
                  <a:spcPts val="0"/>
                </a:spcBef>
                <a:spcAft>
                  <a:spcPts val="0"/>
                </a:spcAft>
                <a:defRPr/>
              </a:pPr>
              <a:r>
                <a:rPr lang="en-US" sz="1600" dirty="0">
                  <a:latin typeface="+mj-lt"/>
                  <a:ea typeface="+mn-ea"/>
                  <a:cs typeface="+mn-cs"/>
                </a:rPr>
                <a:t>Land/water</a:t>
              </a:r>
            </a:p>
          </p:txBody>
        </p:sp>
        <p:sp>
          <p:nvSpPr>
            <p:cNvPr id="41" name="TextBox 40"/>
            <p:cNvSpPr txBox="1"/>
            <p:nvPr/>
          </p:nvSpPr>
          <p:spPr bwMode="auto">
            <a:xfrm>
              <a:off x="4129764" y="5964958"/>
              <a:ext cx="1143595" cy="186806"/>
            </a:xfrm>
            <a:prstGeom prst="rect">
              <a:avLst/>
            </a:prstGeom>
            <a:noFill/>
          </p:spPr>
          <p:txBody>
            <a:bodyPr anchor="ctr">
              <a:spAutoFit/>
            </a:bodyPr>
            <a:lstStyle/>
            <a:p>
              <a:pPr algn="ctr" fontAlgn="auto">
                <a:lnSpc>
                  <a:spcPct val="70000"/>
                </a:lnSpc>
                <a:spcBef>
                  <a:spcPts val="0"/>
                </a:spcBef>
                <a:spcAft>
                  <a:spcPts val="0"/>
                </a:spcAft>
                <a:defRPr/>
              </a:pPr>
              <a:r>
                <a:rPr lang="en-US" sz="1600" dirty="0">
                  <a:latin typeface="+mj-lt"/>
                  <a:ea typeface="+mn-ea"/>
                  <a:cs typeface="+mn-cs"/>
                </a:rPr>
                <a:t>Water/water</a:t>
              </a:r>
            </a:p>
          </p:txBody>
        </p:sp>
        <p:sp>
          <p:nvSpPr>
            <p:cNvPr id="42" name="TextBox 41"/>
            <p:cNvSpPr txBox="1"/>
            <p:nvPr/>
          </p:nvSpPr>
          <p:spPr bwMode="auto">
            <a:xfrm>
              <a:off x="5287715" y="5966063"/>
              <a:ext cx="1067036" cy="184595"/>
            </a:xfrm>
            <a:prstGeom prst="rect">
              <a:avLst/>
            </a:prstGeom>
            <a:noFill/>
          </p:spPr>
          <p:txBody>
            <a:bodyPr anchor="ctr">
              <a:spAutoFit/>
            </a:bodyPr>
            <a:lstStyle/>
            <a:p>
              <a:pPr algn="ctr" fontAlgn="auto">
                <a:lnSpc>
                  <a:spcPct val="70000"/>
                </a:lnSpc>
                <a:spcBef>
                  <a:spcPts val="0"/>
                </a:spcBef>
                <a:spcAft>
                  <a:spcPts val="0"/>
                </a:spcAft>
                <a:defRPr/>
              </a:pPr>
              <a:r>
                <a:rPr lang="en-US" sz="1600" dirty="0">
                  <a:latin typeface="+mj-lt"/>
                  <a:ea typeface="+mn-ea"/>
                  <a:cs typeface="+mn-cs"/>
                </a:rPr>
                <a:t>Land/land</a:t>
              </a:r>
            </a:p>
          </p:txBody>
        </p:sp>
      </p:grpSp>
      <p:sp>
        <p:nvSpPr>
          <p:cNvPr id="17" name="Rectangle 16"/>
          <p:cNvSpPr/>
          <p:nvPr/>
        </p:nvSpPr>
        <p:spPr>
          <a:xfrm>
            <a:off x="3118982" y="1155199"/>
            <a:ext cx="5248406" cy="533400"/>
          </a:xfrm>
          <a:prstGeom prst="rect">
            <a:avLst/>
          </a:prstGeom>
          <a:scene3d>
            <a:camera prst="orthographicFront"/>
            <a:lightRig rig="flat" dir="t"/>
          </a:scene3d>
          <a:sp3d z="-190500"/>
        </p:spPr>
        <p:style>
          <a:lnRef idx="0">
            <a:scrgbClr r="0" g="0" b="0"/>
          </a:lnRef>
          <a:fillRef idx="0">
            <a:scrgbClr r="0" g="0" b="0"/>
          </a:fillRef>
          <a:effectRef idx="0">
            <a:scrgbClr r="0" g="0" b="0"/>
          </a:effectRef>
          <a:fontRef idx="minor">
            <a:schemeClr val="dk1">
              <a:hueOff val="0"/>
              <a:satOff val="0"/>
              <a:lumOff val="0"/>
              <a:alphaOff val="0"/>
            </a:schemeClr>
          </a:fontRef>
        </p:style>
        <p:txBody>
          <a:bodyPr lIns="0" tIns="120904" rIns="120904" bIns="120904" spcCol="1270" anchor="ctr"/>
          <a:lstStyle/>
          <a:p>
            <a:pPr defTabSz="755650" fontAlgn="auto">
              <a:lnSpc>
                <a:spcPct val="90000"/>
              </a:lnSpc>
              <a:spcBef>
                <a:spcPts val="0"/>
              </a:spcBef>
              <a:spcAft>
                <a:spcPct val="35000"/>
              </a:spcAft>
              <a:defRPr/>
            </a:pPr>
            <a:r>
              <a:rPr lang="en-US" sz="2400" i="1" dirty="0">
                <a:solidFill>
                  <a:srgbClr val="D71E27"/>
                </a:solidFill>
              </a:rPr>
              <a:t>In an experiment, divers listened to words on land and under water.</a:t>
            </a:r>
          </a:p>
        </p:txBody>
      </p:sp>
      <p:sp>
        <p:nvSpPr>
          <p:cNvPr id="15" name="Rounded Rectangle 14"/>
          <p:cNvSpPr>
            <a:spLocks noChangeArrowheads="1"/>
          </p:cNvSpPr>
          <p:nvPr/>
        </p:nvSpPr>
        <p:spPr bwMode="auto">
          <a:xfrm>
            <a:off x="1327150" y="2279650"/>
            <a:ext cx="1779588" cy="1236663"/>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1600"/>
              </a:lnSpc>
              <a:spcBef>
                <a:spcPts val="0"/>
              </a:spcBef>
              <a:spcAft>
                <a:spcPts val="0"/>
              </a:spcAft>
              <a:defRPr/>
            </a:pPr>
            <a:r>
              <a:rPr lang="en-US" sz="1600" dirty="0">
                <a:latin typeface="+mj-lt"/>
                <a:ea typeface="+mn-ea"/>
                <a:cs typeface="+mn-cs"/>
              </a:rPr>
              <a:t>Words heard under water are better recalled when under water.</a:t>
            </a:r>
          </a:p>
        </p:txBody>
      </p:sp>
      <p:sp>
        <p:nvSpPr>
          <p:cNvPr id="22" name="Rounded Rectangle 21"/>
          <p:cNvSpPr>
            <a:spLocks noChangeArrowheads="1"/>
          </p:cNvSpPr>
          <p:nvPr/>
        </p:nvSpPr>
        <p:spPr bwMode="auto">
          <a:xfrm>
            <a:off x="3244850" y="2157413"/>
            <a:ext cx="2166938" cy="782637"/>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1600"/>
              </a:lnSpc>
              <a:spcBef>
                <a:spcPts val="0"/>
              </a:spcBef>
              <a:spcAft>
                <a:spcPct val="35000"/>
              </a:spcAft>
              <a:defRPr/>
            </a:pPr>
            <a:r>
              <a:rPr lang="en-US" sz="1600" dirty="0">
                <a:latin typeface="+mj-lt"/>
                <a:ea typeface="+mn-ea"/>
                <a:cs typeface="+mn-cs"/>
              </a:rPr>
              <a:t>Words heard on land are better recalled when on land.</a:t>
            </a:r>
          </a:p>
        </p:txBody>
      </p:sp>
      <p:sp>
        <p:nvSpPr>
          <p:cNvPr id="24" name="Rounded Rectangle 23"/>
          <p:cNvSpPr>
            <a:spLocks noChangeArrowheads="1"/>
          </p:cNvSpPr>
          <p:nvPr/>
        </p:nvSpPr>
        <p:spPr bwMode="auto">
          <a:xfrm>
            <a:off x="5837238" y="2743200"/>
            <a:ext cx="1790700" cy="1236663"/>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1600"/>
              </a:lnSpc>
              <a:spcBef>
                <a:spcPts val="0"/>
              </a:spcBef>
              <a:spcAft>
                <a:spcPct val="35000"/>
              </a:spcAft>
              <a:defRPr/>
            </a:pPr>
            <a:r>
              <a:rPr lang="en-US" sz="1600" dirty="0">
                <a:latin typeface="+mj-lt"/>
                <a:ea typeface="+mn-ea"/>
                <a:cs typeface="+mn-cs"/>
              </a:rPr>
              <a:t>Recall was poorer when the learning and testing contexts did not match.</a:t>
            </a:r>
          </a:p>
        </p:txBody>
      </p:sp>
      <p:sp>
        <p:nvSpPr>
          <p:cNvPr id="43" name="Content Placeholder 2"/>
          <p:cNvSpPr>
            <a:spLocks noGrp="1"/>
          </p:cNvSpPr>
          <p:nvPr>
            <p:ph idx="1"/>
          </p:nvPr>
        </p:nvSpPr>
        <p:spPr>
          <a:xfrm>
            <a:off x="339725" y="611188"/>
            <a:ext cx="8482013" cy="1031875"/>
          </a:xfrm>
        </p:spPr>
        <p:txBody>
          <a:bodyPr/>
          <a:lstStyle/>
          <a:p>
            <a:pPr marL="0" lvl="1" indent="0" eaLnBrk="1" hangingPunct="1">
              <a:buClr>
                <a:srgbClr val="C00000"/>
              </a:buClr>
              <a:buFont typeface="Wingdings" charset="0"/>
              <a:buNone/>
            </a:pPr>
            <a:r>
              <a:rPr lang="en-US" sz="2400" dirty="0">
                <a:latin typeface="Arial" charset="0"/>
              </a:rPr>
              <a:t>Ability to recall is improved when in the same context as the initial experience</a:t>
            </a:r>
          </a:p>
        </p:txBody>
      </p:sp>
      <p:sp>
        <p:nvSpPr>
          <p:cNvPr id="100362" name="Rectangle 43"/>
          <p:cNvSpPr>
            <a:spLocks noChangeArrowheads="1"/>
          </p:cNvSpPr>
          <p:nvPr/>
        </p:nvSpPr>
        <p:spPr bwMode="auto">
          <a:xfrm>
            <a:off x="212725" y="187325"/>
            <a:ext cx="82899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b="1" dirty="0" smtClean="0">
                <a:solidFill>
                  <a:srgbClr val="000000"/>
                </a:solidFill>
                <a:latin typeface="Franklin Gothic Demi" charset="0"/>
              </a:rPr>
              <a:t>What affects retrieval:  context </a:t>
            </a:r>
            <a:r>
              <a:rPr lang="en-US" sz="3200" b="1" dirty="0">
                <a:solidFill>
                  <a:srgbClr val="000000"/>
                </a:solidFill>
                <a:latin typeface="Franklin Gothic Demi" charset="0"/>
              </a:rPr>
              <a:t>e</a:t>
            </a:r>
            <a:r>
              <a:rPr lang="en-US" sz="3200" b="1" dirty="0" smtClean="0">
                <a:solidFill>
                  <a:srgbClr val="000000"/>
                </a:solidFill>
                <a:latin typeface="Franklin Gothic Demi" charset="0"/>
              </a:rPr>
              <a:t>ffects</a:t>
            </a:r>
            <a:endParaRPr lang="en-US" b="1" dirty="0"/>
          </a:p>
        </p:txBody>
      </p:sp>
      <p:sp>
        <p:nvSpPr>
          <p:cNvPr id="45" name="Rectangle 44"/>
          <p:cNvSpPr/>
          <p:nvPr/>
        </p:nvSpPr>
        <p:spPr>
          <a:xfrm>
            <a:off x="2003425" y="3606800"/>
            <a:ext cx="576263" cy="1941513"/>
          </a:xfrm>
          <a:prstGeom prst="rect">
            <a:avLst/>
          </a:prstGeom>
          <a:solidFill>
            <a:srgbClr val="D71E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7" name="Rectangle 46"/>
          <p:cNvSpPr/>
          <p:nvPr/>
        </p:nvSpPr>
        <p:spPr>
          <a:xfrm>
            <a:off x="3910013" y="3081338"/>
            <a:ext cx="576262" cy="2457450"/>
          </a:xfrm>
          <a:prstGeom prst="rect">
            <a:avLst/>
          </a:prstGeom>
          <a:solidFill>
            <a:srgbClr val="D71E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8" name="Rectangle 47"/>
          <p:cNvSpPr/>
          <p:nvPr/>
        </p:nvSpPr>
        <p:spPr>
          <a:xfrm>
            <a:off x="5465763" y="4183063"/>
            <a:ext cx="576262" cy="134461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9" name="Rectangle 48"/>
          <p:cNvSpPr/>
          <p:nvPr/>
        </p:nvSpPr>
        <p:spPr>
          <a:xfrm>
            <a:off x="7296150" y="4246563"/>
            <a:ext cx="576263" cy="129698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51" name="Straight Connector 50"/>
          <p:cNvCxnSpPr>
            <a:cxnSpLocks noChangeShapeType="1"/>
          </p:cNvCxnSpPr>
          <p:nvPr/>
        </p:nvCxnSpPr>
        <p:spPr bwMode="auto">
          <a:xfrm rot="10800000" flipV="1">
            <a:off x="0" y="1746250"/>
            <a:ext cx="9144000" cy="30163"/>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2000"/>
                                        <p:tgtEl>
                                          <p:spTgt spid="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20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wipe(down)">
                                      <p:cBhvr>
                                        <p:cTn id="20" dur="500"/>
                                        <p:tgtEl>
                                          <p:spTgt spid="45"/>
                                        </p:tgtEl>
                                      </p:cBhvr>
                                    </p:animEffect>
                                  </p:childTnLst>
                                </p:cTn>
                              </p:par>
                            </p:childTnLst>
                          </p:cTn>
                        </p:par>
                        <p:par>
                          <p:cTn id="21" fill="hold" nodeType="afterGroup">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down)">
                                      <p:cBhvr>
                                        <p:cTn id="29" dur="500"/>
                                        <p:tgtEl>
                                          <p:spTgt spid="47"/>
                                        </p:tgtEl>
                                      </p:cBhvr>
                                    </p:animEffect>
                                  </p:childTnLst>
                                </p:cTn>
                              </p:par>
                            </p:childTnLst>
                          </p:cTn>
                        </p:par>
                        <p:par>
                          <p:cTn id="30" fill="hold" nodeType="afterGroup">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2000"/>
                                        <p:tgtEl>
                                          <p:spTgt spid="2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wipe(down)">
                                      <p:cBhvr>
                                        <p:cTn id="38" dur="500"/>
                                        <p:tgtEl>
                                          <p:spTgt spid="48"/>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down)">
                                      <p:cBhvr>
                                        <p:cTn id="41" dur="500"/>
                                        <p:tgtEl>
                                          <p:spTgt spid="49"/>
                                        </p:tgtEl>
                                      </p:cBhvr>
                                    </p:animEffec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P spid="24" grpId="0" animBg="1"/>
      <p:bldP spid="45" grpId="0" animBg="1"/>
      <p:bldP spid="47" grpId="0" animBg="1"/>
      <p:bldP spid="48" grpId="0" animBg="1"/>
      <p:bldP spid="4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175125" y="0"/>
            <a:ext cx="4968875"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9" name="Straight Connector 8"/>
          <p:cNvCxnSpPr>
            <a:cxnSpLocks noChangeShapeType="1"/>
          </p:cNvCxnSpPr>
          <p:nvPr/>
        </p:nvCxnSpPr>
        <p:spPr bwMode="auto">
          <a:xfrm rot="16200000" flipH="1">
            <a:off x="736601"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169863" y="1581150"/>
            <a:ext cx="3987800" cy="5481638"/>
          </a:xfrm>
        </p:spPr>
        <p:txBody>
          <a:bodyPr rtlCol="0">
            <a:normAutofit/>
          </a:bodyPr>
          <a:lstStyle/>
          <a:p>
            <a:pPr marL="0" indent="0" eaLnBrk="1" fontAlgn="auto" hangingPunct="1">
              <a:spcBef>
                <a:spcPts val="0"/>
              </a:spcBef>
              <a:spcAft>
                <a:spcPts val="0"/>
              </a:spcAft>
              <a:buFont typeface="Wingdings 2"/>
              <a:buNone/>
              <a:defRPr/>
            </a:pPr>
            <a:r>
              <a:rPr lang="en-US" sz="2000" dirty="0" smtClean="0">
                <a:ea typeface="+mn-ea"/>
                <a:cs typeface="+mn-cs"/>
              </a:rPr>
              <a:t>Recall is improved when encoding and retrieval of a memory happen in the same emotional or biological or even physical state.</a:t>
            </a:r>
          </a:p>
          <a:p>
            <a:pPr marL="0" indent="0" eaLnBrk="1" fontAlgn="auto" hangingPunct="1">
              <a:spcBef>
                <a:spcPts val="0"/>
              </a:spcBef>
              <a:spcAft>
                <a:spcPts val="0"/>
              </a:spcAft>
              <a:buFont typeface="Wingdings 2"/>
              <a:buNone/>
              <a:defRPr/>
            </a:pPr>
            <a:endParaRPr lang="en-US" sz="1800" dirty="0" smtClean="0">
              <a:ea typeface="+mn-ea"/>
              <a:cs typeface="Arial" charset="0"/>
            </a:endParaRPr>
          </a:p>
          <a:p>
            <a:pPr marL="494792" indent="-342900" eaLnBrk="1" fontAlgn="auto" hangingPunct="1">
              <a:spcBef>
                <a:spcPts val="0"/>
              </a:spcBef>
              <a:spcAft>
                <a:spcPts val="0"/>
              </a:spcAft>
              <a:buClr>
                <a:srgbClr val="C00000"/>
              </a:buClr>
              <a:buSzPct val="100000"/>
              <a:defRPr/>
            </a:pPr>
            <a:r>
              <a:rPr lang="en-US" sz="2000" dirty="0" smtClean="0">
                <a:ea typeface="+mn-ea"/>
                <a:cs typeface="+mn-cs"/>
              </a:rPr>
              <a:t>difficult to remember happy times when depressed.</a:t>
            </a:r>
            <a:r>
              <a:rPr lang="en-US" sz="2000" dirty="0"/>
              <a:t> </a:t>
            </a:r>
            <a:endParaRPr lang="en-US" sz="2000" dirty="0" smtClean="0"/>
          </a:p>
          <a:p>
            <a:pPr marL="786892" lvl="1" indent="-342900" eaLnBrk="1" fontAlgn="auto" hangingPunct="1">
              <a:spcBef>
                <a:spcPts val="0"/>
              </a:spcBef>
              <a:spcAft>
                <a:spcPts val="0"/>
              </a:spcAft>
              <a:buClr>
                <a:srgbClr val="C00000"/>
              </a:buClr>
              <a:buSzPct val="100000"/>
              <a:defRPr/>
            </a:pPr>
            <a:r>
              <a:rPr lang="en-US" sz="1800" dirty="0" smtClean="0"/>
              <a:t>may </a:t>
            </a:r>
            <a:r>
              <a:rPr lang="en-US" sz="1800" dirty="0"/>
              <a:t>explain why after a happy experience, people view the world through rose-colored glasses</a:t>
            </a:r>
            <a:endParaRPr lang="en-US" sz="1800" dirty="0" smtClean="0">
              <a:ea typeface="+mn-ea"/>
            </a:endParaRPr>
          </a:p>
          <a:p>
            <a:pPr marL="443992" indent="-292100" eaLnBrk="1" fontAlgn="auto" hangingPunct="1">
              <a:spcBef>
                <a:spcPts val="0"/>
              </a:spcBef>
              <a:spcAft>
                <a:spcPts val="0"/>
              </a:spcAft>
              <a:buClr>
                <a:srgbClr val="C00000"/>
              </a:buClr>
              <a:buSzPct val="100000"/>
              <a:buFont typeface="Wingdings" pitchFamily="2" charset="2"/>
              <a:buChar char="§"/>
              <a:defRPr/>
            </a:pPr>
            <a:r>
              <a:rPr lang="en-US" sz="2000" dirty="0" smtClean="0">
                <a:ea typeface="+mn-ea"/>
                <a:cs typeface="+mn-cs"/>
              </a:rPr>
              <a:t>easier to remember PSY1101 concepts when testing occurs in same place as learning</a:t>
            </a:r>
          </a:p>
          <a:p>
            <a:pPr marL="151892" indent="0" eaLnBrk="1" fontAlgn="auto" hangingPunct="1">
              <a:spcBef>
                <a:spcPts val="0"/>
              </a:spcBef>
              <a:spcAft>
                <a:spcPts val="0"/>
              </a:spcAft>
              <a:buClr>
                <a:srgbClr val="C00000"/>
              </a:buClr>
              <a:buSzPct val="100000"/>
              <a:buNone/>
              <a:defRPr/>
            </a:pPr>
            <a:endParaRPr lang="en-US" sz="2400" dirty="0" smtClean="0">
              <a:ea typeface="+mn-ea"/>
              <a:cs typeface="+mn-cs"/>
            </a:endParaRPr>
          </a:p>
        </p:txBody>
      </p:sp>
      <p:sp>
        <p:nvSpPr>
          <p:cNvPr id="5" name="Rectangle 4"/>
          <p:cNvSpPr/>
          <p:nvPr/>
        </p:nvSpPr>
        <p:spPr>
          <a:xfrm>
            <a:off x="169863" y="0"/>
            <a:ext cx="4102100" cy="1569660"/>
          </a:xfrm>
          <a:prstGeom prst="rect">
            <a:avLst/>
          </a:prstGeom>
        </p:spPr>
        <p:txBody>
          <a:bodyPr>
            <a:spAutoFit/>
          </a:bodyPr>
          <a:lstStyle/>
          <a:p>
            <a:pPr fontAlgn="auto">
              <a:spcBef>
                <a:spcPts val="0"/>
              </a:spcBef>
              <a:spcAft>
                <a:spcPts val="0"/>
              </a:spcAft>
              <a:defRPr/>
            </a:pPr>
            <a:r>
              <a:rPr lang="en-US" sz="3200" dirty="0">
                <a:solidFill>
                  <a:srgbClr val="000000"/>
                </a:solidFill>
                <a:latin typeface="+mj-lt"/>
                <a:ea typeface="+mn-ea"/>
                <a:cs typeface="+mn-cs"/>
              </a:rPr>
              <a:t>Context </a:t>
            </a:r>
            <a:r>
              <a:rPr lang="en-US" sz="3200" dirty="0" smtClean="0">
                <a:solidFill>
                  <a:srgbClr val="000000"/>
                </a:solidFill>
                <a:latin typeface="+mj-lt"/>
                <a:ea typeface="+mn-ea"/>
                <a:cs typeface="+mn-cs"/>
              </a:rPr>
              <a:t>affects </a:t>
            </a:r>
            <a:r>
              <a:rPr lang="en-US" sz="3200" dirty="0" smtClean="0">
                <a:solidFill>
                  <a:srgbClr val="000000"/>
                </a:solidFill>
                <a:latin typeface="Franklin Gothic Demi" charset="0"/>
              </a:rPr>
              <a:t>retrieval: </a:t>
            </a:r>
            <a:r>
              <a:rPr lang="en-US" sz="3200" dirty="0">
                <a:solidFill>
                  <a:srgbClr val="000000"/>
                </a:solidFill>
                <a:latin typeface="+mj-lt"/>
                <a:ea typeface="+mn-ea"/>
                <a:cs typeface="+mn-cs"/>
              </a:rPr>
              <a:t>s</a:t>
            </a:r>
            <a:r>
              <a:rPr lang="en-US" sz="3200" dirty="0" smtClean="0">
                <a:solidFill>
                  <a:srgbClr val="000000"/>
                </a:solidFill>
                <a:latin typeface="+mj-lt"/>
                <a:ea typeface="+mn-ea"/>
                <a:cs typeface="+mn-cs"/>
              </a:rPr>
              <a:t>tate-</a:t>
            </a:r>
            <a:r>
              <a:rPr lang="en-US" sz="3200" dirty="0">
                <a:solidFill>
                  <a:srgbClr val="000000"/>
                </a:solidFill>
                <a:latin typeface="+mj-lt"/>
                <a:ea typeface="+mn-ea"/>
                <a:cs typeface="+mn-cs"/>
              </a:rPr>
              <a:t>d</a:t>
            </a:r>
            <a:r>
              <a:rPr lang="en-US" sz="3200" dirty="0" smtClean="0">
                <a:solidFill>
                  <a:srgbClr val="000000"/>
                </a:solidFill>
                <a:latin typeface="+mj-lt"/>
                <a:ea typeface="+mn-ea"/>
                <a:cs typeface="+mn-cs"/>
              </a:rPr>
              <a:t>ependent memory </a:t>
            </a:r>
            <a:endParaRPr lang="en-US" sz="3200" dirty="0">
              <a:latin typeface="+mj-lt"/>
              <a:ea typeface="+mn-ea"/>
              <a:cs typeface="+mn-cs"/>
            </a:endParaRPr>
          </a:p>
        </p:txBody>
      </p:sp>
      <p:pic>
        <p:nvPicPr>
          <p:cNvPr id="7" name="Picture 6" descr="Cartoon shows a man having difficulty with state-dependent retrieval.  Drinkers may also be subject to other context effects, such as familiar places they drank.  These contexts may serve as cues to memories about drinking, and also may serve as triggers for cravings to drink.&#10;&#10;The character is speaking: &quot;I wonder if you'd mind giving me directions. I've never been sober in this part of town before.&quot;" title="Context Effect:  State-Dependent Memory  "/>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414838" y="738188"/>
            <a:ext cx="4549775" cy="53975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10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fade">
                                      <p:cBhvr>
                                        <p:cTn id="17" dur="10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fade">
                                      <p:cBhvr>
                                        <p:cTn id="22" dur="1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19" descr="World-famous classical cellist, Yo-Yo Ma, is holding up his recovered $2.5 million cello which had been left in the trunk of a taxi cab." title="Forgetti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648075" y="0"/>
            <a:ext cx="54959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1" name="Rectangle 1"/>
          <p:cNvSpPr>
            <a:spLocks noChangeArrowheads="1"/>
          </p:cNvSpPr>
          <p:nvPr/>
        </p:nvSpPr>
        <p:spPr bwMode="auto">
          <a:xfrm>
            <a:off x="608242" y="4050254"/>
            <a:ext cx="2333625" cy="790760"/>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a:lnSpc>
                <a:spcPts val="1600"/>
              </a:lnSpc>
              <a:defRPr/>
            </a:pPr>
            <a:r>
              <a:rPr lang="en-US" sz="1600" dirty="0">
                <a:latin typeface="+mj-lt"/>
                <a:ea typeface="+mn-ea"/>
                <a:cs typeface="+mn-cs"/>
                <a:hlinkClick r:id="rId4"/>
              </a:rPr>
              <a:t>Yo-Yo Ma once forgot his famous cello in the trunk of a taxi.  </a:t>
            </a:r>
            <a:endParaRPr lang="en-US" sz="1600" dirty="0">
              <a:latin typeface="+mj-lt"/>
              <a:ea typeface="+mn-ea"/>
              <a:cs typeface="+mn-cs"/>
            </a:endParaRPr>
          </a:p>
        </p:txBody>
      </p:sp>
      <p:sp>
        <p:nvSpPr>
          <p:cNvPr id="21" name="Rectangle 20"/>
          <p:cNvSpPr/>
          <p:nvPr/>
        </p:nvSpPr>
        <p:spPr>
          <a:xfrm>
            <a:off x="230188" y="261938"/>
            <a:ext cx="8335962" cy="584200"/>
          </a:xfrm>
          <a:prstGeom prst="rect">
            <a:avLst/>
          </a:prstGeom>
        </p:spPr>
        <p:txBody>
          <a:bodyPr>
            <a:spAutoFit/>
          </a:bodyPr>
          <a:lstStyle/>
          <a:p>
            <a:pPr fontAlgn="auto">
              <a:spcBef>
                <a:spcPts val="0"/>
              </a:spcBef>
              <a:spcAft>
                <a:spcPts val="0"/>
              </a:spcAft>
              <a:defRPr/>
            </a:pPr>
            <a:r>
              <a:rPr lang="en-US" sz="3200" dirty="0">
                <a:solidFill>
                  <a:srgbClr val="000000"/>
                </a:solidFill>
                <a:latin typeface="+mj-lt"/>
                <a:ea typeface="+mn-ea"/>
                <a:cs typeface="+mn-cs"/>
              </a:rPr>
              <a:t>Forgetting</a:t>
            </a:r>
            <a:endParaRPr lang="en-US" sz="3200" dirty="0">
              <a:latin typeface="+mj-lt"/>
              <a:ea typeface="+mn-ea"/>
              <a:cs typeface="+mn-cs"/>
            </a:endParaRPr>
          </a:p>
        </p:txBody>
      </p:sp>
      <p:sp>
        <p:nvSpPr>
          <p:cNvPr id="22" name="Rectangle 21"/>
          <p:cNvSpPr>
            <a:spLocks noChangeArrowheads="1"/>
          </p:cNvSpPr>
          <p:nvPr/>
        </p:nvSpPr>
        <p:spPr bwMode="auto">
          <a:xfrm>
            <a:off x="228599" y="1071563"/>
            <a:ext cx="343410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79400" indent="-292100">
              <a:buClr>
                <a:srgbClr val="C00000"/>
              </a:buClr>
              <a:buSzPct val="100000"/>
              <a:buFont typeface="Wingdings" charset="0"/>
              <a:buChar char="§"/>
            </a:pPr>
            <a:r>
              <a:rPr lang="en-US" sz="2400" dirty="0"/>
              <a:t>Encoding failure</a:t>
            </a:r>
          </a:p>
          <a:p>
            <a:pPr marL="279400" indent="-292100">
              <a:buClr>
                <a:srgbClr val="C00000"/>
              </a:buClr>
              <a:buSzPct val="100000"/>
              <a:buFont typeface="Wingdings" charset="0"/>
              <a:buChar char="§"/>
            </a:pPr>
            <a:r>
              <a:rPr lang="en-US" sz="2400" dirty="0"/>
              <a:t>Storage decay</a:t>
            </a:r>
          </a:p>
          <a:p>
            <a:pPr marL="279400" indent="-292100">
              <a:buClr>
                <a:srgbClr val="C00000"/>
              </a:buClr>
              <a:buSzPct val="100000"/>
              <a:buFont typeface="Wingdings" charset="0"/>
              <a:buChar char="§"/>
            </a:pPr>
            <a:r>
              <a:rPr lang="en-US" sz="2400" dirty="0"/>
              <a:t>Retrieval </a:t>
            </a:r>
            <a:r>
              <a:rPr lang="en-US" sz="2400" dirty="0" smtClean="0"/>
              <a:t>failure</a:t>
            </a:r>
          </a:p>
          <a:p>
            <a:pPr marL="736600" lvl="1" indent="-292100">
              <a:buClr>
                <a:srgbClr val="C00000"/>
              </a:buClr>
              <a:buSzPct val="100000"/>
              <a:buFont typeface="Wingdings" charset="0"/>
              <a:buChar char="§"/>
            </a:pPr>
            <a:r>
              <a:rPr lang="en-US" sz="2400" dirty="0" smtClean="0"/>
              <a:t>Interference</a:t>
            </a:r>
          </a:p>
          <a:p>
            <a:pPr marL="736600" lvl="1" indent="-292100">
              <a:buClr>
                <a:srgbClr val="C00000"/>
              </a:buClr>
              <a:buSzPct val="100000"/>
              <a:buFont typeface="Wingdings" charset="0"/>
              <a:buChar char="§"/>
            </a:pPr>
            <a:r>
              <a:rPr lang="en-US" sz="2400" dirty="0" smtClean="0"/>
              <a:t>“motivated forgetting” (repression)</a:t>
            </a:r>
            <a:endParaRPr lang="en-US" sz="2400" dirty="0"/>
          </a:p>
        </p:txBody>
      </p:sp>
      <p:cxnSp>
        <p:nvCxnSpPr>
          <p:cNvPr id="23" name="Straight Connector 22"/>
          <p:cNvCxnSpPr>
            <a:cxnSpLocks noChangeShapeType="1"/>
          </p:cNvCxnSpPr>
          <p:nvPr/>
        </p:nvCxnSpPr>
        <p:spPr bwMode="auto">
          <a:xfrm rot="16200000" flipH="1">
            <a:off x="195263"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fade">
                                      <p:cBhvr>
                                        <p:cTn id="7" dur="2000"/>
                                        <p:tgtEl>
                                          <p:spTgt spid="2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xEl>
                                              <p:pRg st="1" end="1"/>
                                            </p:txEl>
                                          </p:spTgt>
                                        </p:tgtEl>
                                        <p:attrNameLst>
                                          <p:attrName>style.visibility</p:attrName>
                                        </p:attrNameLst>
                                      </p:cBhvr>
                                      <p:to>
                                        <p:strVal val="visible"/>
                                      </p:to>
                                    </p:set>
                                    <p:animEffect transition="in" filter="fade">
                                      <p:cBhvr>
                                        <p:cTn id="12" dur="2000"/>
                                        <p:tgtEl>
                                          <p:spTgt spid="2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xEl>
                                              <p:pRg st="2" end="2"/>
                                            </p:txEl>
                                          </p:spTgt>
                                        </p:tgtEl>
                                        <p:attrNameLst>
                                          <p:attrName>style.visibility</p:attrName>
                                        </p:attrNameLst>
                                      </p:cBhvr>
                                      <p:to>
                                        <p:strVal val="visible"/>
                                      </p:to>
                                    </p:set>
                                    <p:animEffect transition="in" filter="fade">
                                      <p:cBhvr>
                                        <p:cTn id="17" dur="2000"/>
                                        <p:tgtEl>
                                          <p:spTgt spid="22">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xEl>
                                              <p:pRg st="3" end="3"/>
                                            </p:txEl>
                                          </p:spTgt>
                                        </p:tgtEl>
                                        <p:attrNameLst>
                                          <p:attrName>style.visibility</p:attrName>
                                        </p:attrNameLst>
                                      </p:cBhvr>
                                      <p:to>
                                        <p:strVal val="visible"/>
                                      </p:to>
                                    </p:set>
                                    <p:animEffect transition="in" filter="fade">
                                      <p:cBhvr>
                                        <p:cTn id="20" dur="2000"/>
                                        <p:tgtEl>
                                          <p:spTgt spid="22">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xEl>
                                              <p:pRg st="4" end="4"/>
                                            </p:txEl>
                                          </p:spTgt>
                                        </p:tgtEl>
                                        <p:attrNameLst>
                                          <p:attrName>style.visibility</p:attrName>
                                        </p:attrNameLst>
                                      </p:cBhvr>
                                      <p:to>
                                        <p:strVal val="visible"/>
                                      </p:to>
                                    </p:set>
                                    <p:animEffect transition="in" filter="fade">
                                      <p:cBhvr>
                                        <p:cTn id="23" dur="2000"/>
                                        <p:tgtEl>
                                          <p:spTgt spid="22">
                                            <p:txEl>
                                              <p:pRg st="4" end="4"/>
                                            </p:txEl>
                                          </p:spTgt>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35841"/>
                                        </p:tgtEl>
                                        <p:attrNameLst>
                                          <p:attrName>style.visibility</p:attrName>
                                        </p:attrNameLst>
                                      </p:cBhvr>
                                      <p:to>
                                        <p:strVal val="visible"/>
                                      </p:to>
                                    </p:set>
                                    <p:animEffect transition="in" filter="fade">
                                      <p:cBhvr>
                                        <p:cTn id="27" dur="2000"/>
                                        <p:tgtEl>
                                          <p:spTgt spid="358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1" grpId="0" animBg="1"/>
      <p:bldP spid="22"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descr="&#10;"/>
          <p:cNvSpPr/>
          <p:nvPr/>
        </p:nvSpPr>
        <p:spPr>
          <a:xfrm>
            <a:off x="0" y="3248025"/>
            <a:ext cx="9144000" cy="3609975"/>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8" name="Straight Connector 7"/>
          <p:cNvCxnSpPr>
            <a:cxnSpLocks noChangeShapeType="1"/>
          </p:cNvCxnSpPr>
          <p:nvPr/>
        </p:nvCxnSpPr>
        <p:spPr bwMode="auto">
          <a:xfrm rot="10800000">
            <a:off x="0" y="3244850"/>
            <a:ext cx="9144000" cy="31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pic>
        <p:nvPicPr>
          <p:cNvPr id="106499" name="Picture 4" descr="slide6_EncodingFailure-2.png"/>
          <p:cNvPicPr>
            <a:picLocks noChangeAspect="1"/>
          </p:cNvPicPr>
          <p:nvPr/>
        </p:nvPicPr>
        <p:blipFill>
          <a:blip r:embed="rId3" cstate="email">
            <a:extLst>
              <a:ext uri="{28A0092B-C50C-407E-A947-70E740481C1C}">
                <a14:useLocalDpi xmlns:a14="http://schemas.microsoft.com/office/drawing/2010/main" val="0"/>
              </a:ext>
            </a:extLst>
          </a:blip>
          <a:srcRect l="47778"/>
          <a:stretch>
            <a:fillRect/>
          </a:stretch>
        </p:blipFill>
        <p:spPr bwMode="auto">
          <a:xfrm>
            <a:off x="4313238" y="3957638"/>
            <a:ext cx="4851400" cy="205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a:spLocks noGrp="1"/>
          </p:cNvSpPr>
          <p:nvPr>
            <p:ph idx="1"/>
          </p:nvPr>
        </p:nvSpPr>
        <p:spPr>
          <a:xfrm>
            <a:off x="514350" y="895350"/>
            <a:ext cx="7656513" cy="2257425"/>
          </a:xfrm>
        </p:spPr>
        <p:txBody>
          <a:bodyPr/>
          <a:lstStyle/>
          <a:p>
            <a:pPr marL="288925" lvl="1" indent="-288925" eaLnBrk="1" hangingPunct="1">
              <a:buClr>
                <a:srgbClr val="C00000"/>
              </a:buClr>
              <a:buFont typeface="Wingdings" charset="0"/>
              <a:buChar char="§"/>
            </a:pPr>
            <a:r>
              <a:rPr lang="en-US" sz="2000" dirty="0">
                <a:latin typeface="Arial" charset="0"/>
              </a:rPr>
              <a:t>Information is never encoded into long-term memory.</a:t>
            </a:r>
            <a:endParaRPr lang="en-US" sz="2000" dirty="0">
              <a:latin typeface="Arial" charset="0"/>
              <a:cs typeface="Arial" charset="0"/>
            </a:endParaRPr>
          </a:p>
          <a:p>
            <a:pPr marL="288925" lvl="1" indent="-288925" eaLnBrk="1" hangingPunct="1">
              <a:buClr>
                <a:srgbClr val="C00000"/>
              </a:buClr>
              <a:buFont typeface="Wingdings" charset="0"/>
              <a:buChar char="§"/>
            </a:pPr>
            <a:r>
              <a:rPr lang="en-US" sz="2000" dirty="0">
                <a:latin typeface="Arial" charset="0"/>
              </a:rPr>
              <a:t>What letters accompany the number 5 on the telephone?</a:t>
            </a:r>
          </a:p>
          <a:p>
            <a:pPr marL="288925" lvl="1" indent="-288925" eaLnBrk="1" hangingPunct="1">
              <a:buClr>
                <a:srgbClr val="C00000"/>
              </a:buClr>
              <a:buFont typeface="Wingdings" charset="0"/>
              <a:buChar char="§"/>
            </a:pPr>
            <a:r>
              <a:rPr lang="en-US" sz="2000" dirty="0">
                <a:latin typeface="Arial" charset="0"/>
              </a:rPr>
              <a:t>Where is the number 0 on your calculator</a:t>
            </a:r>
            <a:r>
              <a:rPr lang="en-US" sz="2000" dirty="0" smtClean="0">
                <a:latin typeface="Arial" charset="0"/>
              </a:rPr>
              <a:t>? Which direction is the Queen facing on Canadian coins?</a:t>
            </a:r>
            <a:endParaRPr lang="en-US" sz="2000" dirty="0">
              <a:latin typeface="Arial" charset="0"/>
            </a:endParaRPr>
          </a:p>
          <a:p>
            <a:pPr marL="554038" lvl="2" indent="-288925" eaLnBrk="1" hangingPunct="1">
              <a:buClr>
                <a:srgbClr val="C00000"/>
              </a:buClr>
              <a:buFont typeface="Wingdings" charset="0"/>
              <a:buChar char="§"/>
            </a:pPr>
            <a:r>
              <a:rPr lang="en-US" sz="2000" dirty="0">
                <a:solidFill>
                  <a:schemeClr val="accent1"/>
                </a:solidFill>
                <a:latin typeface="Arial" charset="0"/>
              </a:rPr>
              <a:t>Some memories cannot be encoded without </a:t>
            </a:r>
            <a:r>
              <a:rPr lang="en-US" sz="2000" dirty="0" smtClean="0">
                <a:solidFill>
                  <a:schemeClr val="accent1"/>
                </a:solidFill>
                <a:latin typeface="Arial" charset="0"/>
              </a:rPr>
              <a:t>conscious effort</a:t>
            </a:r>
            <a:r>
              <a:rPr lang="en-US" sz="2000" dirty="0">
                <a:solidFill>
                  <a:schemeClr val="accent1"/>
                </a:solidFill>
                <a:latin typeface="Arial" charset="0"/>
              </a:rPr>
              <a:t>.</a:t>
            </a:r>
          </a:p>
        </p:txBody>
      </p:sp>
      <p:pic>
        <p:nvPicPr>
          <p:cNvPr id="4" name="Picture 3" descr="Information is never encoded into long-term memory.&#10;&#10;External events are taken into Sensory memory.&#10;Attention is given to detail and important information,&#10;thereby assimilating into Working or short-term memory.&#10;The failure to properly encode external events&#10;negates there being added to long-term memory for later retrieval.&#10;&#10;" title="Encoding Failure "/>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36525" y="3957638"/>
            <a:ext cx="9288463" cy="2054225"/>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0038" y="234950"/>
            <a:ext cx="7875840" cy="584776"/>
          </a:xfrm>
          <a:prstGeom prst="rect">
            <a:avLst/>
          </a:prstGeom>
        </p:spPr>
        <p:txBody>
          <a:bodyPr wrap="square">
            <a:spAutoFit/>
          </a:bodyPr>
          <a:lstStyle/>
          <a:p>
            <a:pPr fontAlgn="auto">
              <a:spcBef>
                <a:spcPts val="0"/>
              </a:spcBef>
              <a:spcAft>
                <a:spcPts val="0"/>
              </a:spcAft>
              <a:buClr>
                <a:srgbClr val="2DA2BF"/>
              </a:buClr>
              <a:buSzPct val="80000"/>
              <a:defRPr/>
            </a:pPr>
            <a:r>
              <a:rPr lang="en-US" sz="3200" dirty="0" smtClean="0">
                <a:solidFill>
                  <a:srgbClr val="000000"/>
                </a:solidFill>
                <a:latin typeface="+mj-lt"/>
                <a:ea typeface="+mn-ea"/>
                <a:cs typeface="+mn-cs"/>
              </a:rPr>
              <a:t>Ways we forget:  encoding failures</a:t>
            </a:r>
            <a:endParaRPr lang="en-US" sz="3200" dirty="0">
              <a:solidFill>
                <a:srgbClr val="000000"/>
              </a:solidFill>
              <a:latin typeface="+mj-lt"/>
              <a:ea typeface="+mn-ea"/>
              <a:cs typeface="+mn-cs"/>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2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2000"/>
                                        <p:tgtEl>
                                          <p:spTgt spid="12">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xEl>
                                              <p:pRg st="3" end="3"/>
                                            </p:txEl>
                                          </p:spTgt>
                                        </p:tgtEl>
                                        <p:attrNameLst>
                                          <p:attrName>style.visibility</p:attrName>
                                        </p:attrNameLst>
                                      </p:cBhvr>
                                      <p:to>
                                        <p:strVal val="visible"/>
                                      </p:to>
                                    </p:set>
                                    <p:animEffect transition="in" filter="fade">
                                      <p:cBhvr>
                                        <p:cTn id="20" dur="2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2322513"/>
            <a:ext cx="9144000" cy="4535487"/>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10" name="Straight Connector 9"/>
          <p:cNvCxnSpPr>
            <a:cxnSpLocks noChangeShapeType="1"/>
          </p:cNvCxnSpPr>
          <p:nvPr/>
        </p:nvCxnSpPr>
        <p:spPr bwMode="auto">
          <a:xfrm rot="10800000" flipV="1">
            <a:off x="0" y="2263775"/>
            <a:ext cx="9144000" cy="30163"/>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12" name="Content Placeholder 2"/>
          <p:cNvSpPr>
            <a:spLocks noGrp="1"/>
          </p:cNvSpPr>
          <p:nvPr>
            <p:ph idx="1"/>
          </p:nvPr>
        </p:nvSpPr>
        <p:spPr>
          <a:xfrm>
            <a:off x="693738" y="757238"/>
            <a:ext cx="8234362" cy="1360487"/>
          </a:xfrm>
        </p:spPr>
        <p:txBody>
          <a:bodyPr/>
          <a:lstStyle/>
          <a:p>
            <a:pPr marL="442913" indent="-292100" eaLnBrk="1" hangingPunct="1">
              <a:buClr>
                <a:srgbClr val="C00000"/>
              </a:buClr>
              <a:buSzPct val="100000"/>
              <a:buFont typeface="Wingdings" charset="0"/>
              <a:buChar char="§"/>
            </a:pPr>
            <a:r>
              <a:rPr lang="en-US" sz="2400" dirty="0">
                <a:latin typeface="Arial" charset="0"/>
              </a:rPr>
              <a:t>Memories decay gradually if they are not </a:t>
            </a:r>
            <a:r>
              <a:rPr lang="en-US" sz="2400" dirty="0" smtClean="0">
                <a:latin typeface="Arial" charset="0"/>
              </a:rPr>
              <a:t>used</a:t>
            </a:r>
          </a:p>
          <a:p>
            <a:pPr marL="735013" lvl="1" indent="-292100" eaLnBrk="1" hangingPunct="1">
              <a:buClr>
                <a:srgbClr val="C00000"/>
              </a:buClr>
              <a:buSzPct val="100000"/>
              <a:buFont typeface="Wingdings" charset="0"/>
              <a:buChar char="§"/>
            </a:pPr>
            <a:r>
              <a:rPr lang="en-US" sz="2000" dirty="0" smtClean="0">
                <a:latin typeface="Arial" charset="0"/>
              </a:rPr>
              <a:t>Where “</a:t>
            </a:r>
            <a:r>
              <a:rPr lang="en-US" sz="2000" dirty="0" smtClean="0">
                <a:solidFill>
                  <a:srgbClr val="2DA2BF"/>
                </a:solidFill>
                <a:latin typeface="Arial" charset="0"/>
              </a:rPr>
              <a:t>used</a:t>
            </a:r>
            <a:r>
              <a:rPr lang="en-US" sz="2000" dirty="0" smtClean="0">
                <a:latin typeface="Arial" charset="0"/>
              </a:rPr>
              <a:t>” means regularly </a:t>
            </a:r>
            <a:r>
              <a:rPr lang="en-US" sz="2000" dirty="0" smtClean="0">
                <a:solidFill>
                  <a:srgbClr val="2DA2BF"/>
                </a:solidFill>
                <a:latin typeface="Arial" charset="0"/>
              </a:rPr>
              <a:t>rehearsed</a:t>
            </a:r>
            <a:r>
              <a:rPr lang="en-US" sz="2000" dirty="0" smtClean="0">
                <a:latin typeface="Arial" charset="0"/>
              </a:rPr>
              <a:t>.</a:t>
            </a:r>
            <a:endParaRPr lang="en-US" sz="2000" dirty="0">
              <a:latin typeface="Arial" charset="0"/>
              <a:cs typeface="Arial" charset="0"/>
            </a:endParaRPr>
          </a:p>
          <a:p>
            <a:pPr marL="442913" indent="-292100" eaLnBrk="1" hangingPunct="1">
              <a:buClr>
                <a:srgbClr val="C00000"/>
              </a:buClr>
              <a:buSzPct val="100000"/>
              <a:buFont typeface="Wingdings" charset="0"/>
              <a:buChar char="§"/>
            </a:pPr>
            <a:r>
              <a:rPr lang="en-US" sz="2400" dirty="0">
                <a:latin typeface="Arial" charset="0"/>
              </a:rPr>
              <a:t>Information is at first rapidly forgotten.</a:t>
            </a:r>
          </a:p>
          <a:p>
            <a:pPr marL="442913" indent="-292100" eaLnBrk="1" hangingPunct="1">
              <a:buClr>
                <a:srgbClr val="C00000"/>
              </a:buClr>
              <a:buSzPct val="100000"/>
              <a:buFont typeface="Wingdings" charset="0"/>
              <a:buChar char="§"/>
            </a:pPr>
            <a:r>
              <a:rPr lang="en-US" sz="2400" dirty="0">
                <a:latin typeface="Arial" charset="0"/>
              </a:rPr>
              <a:t>After a certain period of time, the forgetting levels off.</a:t>
            </a:r>
          </a:p>
        </p:txBody>
      </p:sp>
      <p:pic>
        <p:nvPicPr>
          <p:cNvPr id="4" name="Picture 3" descr="slide7_StorageGraphSpanish-1.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855663" y="2670175"/>
            <a:ext cx="6792912"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slide7_StorageGraphSpanish-2.pn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55663" y="2670175"/>
            <a:ext cx="6792912"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lide7_StorageGraphSpanish-3.png"/>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855663" y="2670175"/>
            <a:ext cx="6792912"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hart illustrates storage decay.&#10;&#10;Harry Bahrick studied the forgetting curve for Spanish learned in school. People were tested for their retention of Spanish at different times ranging from 1 to 50 years. Three years after completing the Spanish course, people forgot a lot of what they had learned. However, 25 years later, people had not forgotten much more. Their forgetting leveled off. &#10;&#10;Within the first three years, percentage of original vocabulary retention dropped from 100 to 40%. &#10;&#10;&#10;" title="Storage Decay "/>
          <p:cNvPicPr>
            <a:picLocks noChangeAspect="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881063" y="2662238"/>
            <a:ext cx="6805612" cy="4002087"/>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230188" y="215900"/>
            <a:ext cx="8319898" cy="584776"/>
          </a:xfrm>
          <a:prstGeom prst="rect">
            <a:avLst/>
          </a:prstGeom>
        </p:spPr>
        <p:txBody>
          <a:bodyPr wrap="square">
            <a:spAutoFit/>
          </a:bodyPr>
          <a:lstStyle/>
          <a:p>
            <a:pPr fontAlgn="auto">
              <a:spcBef>
                <a:spcPts val="0"/>
              </a:spcBef>
              <a:spcAft>
                <a:spcPts val="0"/>
              </a:spcAft>
              <a:buClr>
                <a:srgbClr val="2DA2BF"/>
              </a:buClr>
              <a:buSzPct val="80000"/>
              <a:defRPr/>
            </a:pPr>
            <a:r>
              <a:rPr lang="en-US" sz="3200" dirty="0">
                <a:solidFill>
                  <a:srgbClr val="000000"/>
                </a:solidFill>
              </a:rPr>
              <a:t>Ways we forget: </a:t>
            </a:r>
            <a:r>
              <a:rPr lang="en-US" sz="3200" dirty="0" smtClean="0">
                <a:solidFill>
                  <a:srgbClr val="000000"/>
                </a:solidFill>
              </a:rPr>
              <a:t>s</a:t>
            </a:r>
            <a:r>
              <a:rPr lang="en-US" sz="3200" dirty="0" smtClean="0">
                <a:solidFill>
                  <a:srgbClr val="000000"/>
                </a:solidFill>
                <a:latin typeface="+mj-lt"/>
                <a:ea typeface="+mn-ea"/>
                <a:cs typeface="+mn-cs"/>
              </a:rPr>
              <a:t>torage </a:t>
            </a:r>
            <a:r>
              <a:rPr lang="en-US" sz="3200" dirty="0">
                <a:solidFill>
                  <a:srgbClr val="000000"/>
                </a:solidFill>
                <a:latin typeface="+mj-lt"/>
                <a:ea typeface="+mn-ea"/>
                <a:cs typeface="+mn-cs"/>
              </a:rPr>
              <a:t>d</a:t>
            </a:r>
            <a:r>
              <a:rPr lang="en-US" sz="3200" dirty="0" smtClean="0">
                <a:solidFill>
                  <a:srgbClr val="000000"/>
                </a:solidFill>
                <a:latin typeface="+mj-lt"/>
                <a:ea typeface="+mn-ea"/>
                <a:cs typeface="+mn-cs"/>
              </a:rPr>
              <a:t>ecay</a:t>
            </a:r>
            <a:endParaRPr lang="en-US" sz="3200" dirty="0">
              <a:solidFill>
                <a:srgbClr val="000000"/>
              </a:solidFill>
              <a:latin typeface="+mj-lt"/>
              <a:ea typeface="+mn-ea"/>
              <a:cs typeface="+mn-cs"/>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1000"/>
                                        <p:tgtEl>
                                          <p:spTgt spid="12">
                                            <p:txEl>
                                              <p:pRg st="3" end="3"/>
                                            </p:txEl>
                                          </p:spTgt>
                                        </p:tgtEl>
                                      </p:cBhvr>
                                    </p:animEffect>
                                  </p:childTnLst>
                                </p:cTn>
                              </p:par>
                            </p:childTnLst>
                          </p:cTn>
                        </p:par>
                        <p:par>
                          <p:cTn id="23" fill="hold" nodeType="afterGroup">
                            <p:stCondLst>
                              <p:cond delay="1000"/>
                            </p:stCondLst>
                            <p:childTnLst>
                              <p:par>
                                <p:cTn id="24" presetID="42"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nodeType="afterGroup">
                            <p:stCondLst>
                              <p:cond delay="2000"/>
                            </p:stCondLst>
                            <p:childTnLst>
                              <p:par>
                                <p:cTn id="30" presetID="2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up)">
                                      <p:cBhvr>
                                        <p:cTn id="36" dur="500"/>
                                        <p:tgtEl>
                                          <p:spTgt spid="6"/>
                                        </p:tgtEl>
                                      </p:cBhvr>
                                    </p:animEffect>
                                  </p:childTnLst>
                                </p:cTn>
                              </p:par>
                            </p:childTnLst>
                          </p:cTn>
                        </p:par>
                        <p:par>
                          <p:cTn id="37" fill="hold" nodeType="afterGroup">
                            <p:stCondLst>
                              <p:cond delay="300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320675" y="798513"/>
            <a:ext cx="8174038" cy="2052637"/>
          </a:xfrm>
        </p:spPr>
        <p:txBody>
          <a:bodyPr/>
          <a:lstStyle/>
          <a:p>
            <a:pPr marL="442913" indent="-292100" eaLnBrk="1" hangingPunct="1">
              <a:buClr>
                <a:srgbClr val="C00000"/>
              </a:buClr>
              <a:buSzPct val="100000"/>
              <a:buFont typeface="Wingdings" charset="0"/>
              <a:buChar char="§"/>
            </a:pPr>
            <a:r>
              <a:rPr lang="en-US" sz="2400" dirty="0">
                <a:latin typeface="Arial" charset="0"/>
              </a:rPr>
              <a:t>Forward acting</a:t>
            </a:r>
            <a:endParaRPr lang="en-US" sz="2400" dirty="0">
              <a:latin typeface="Arial" charset="0"/>
              <a:cs typeface="Arial" charset="0"/>
            </a:endParaRPr>
          </a:p>
          <a:p>
            <a:pPr marL="442913" indent="-292100" eaLnBrk="1" hangingPunct="1">
              <a:buClr>
                <a:srgbClr val="C00000"/>
              </a:buClr>
              <a:buSzPct val="100000"/>
              <a:buFont typeface="Wingdings" charset="0"/>
              <a:buChar char="§"/>
            </a:pPr>
            <a:r>
              <a:rPr lang="en-US" sz="2400" dirty="0">
                <a:latin typeface="Arial" charset="0"/>
              </a:rPr>
              <a:t>The </a:t>
            </a:r>
            <a:r>
              <a:rPr lang="en-US" sz="2400" dirty="0">
                <a:solidFill>
                  <a:srgbClr val="2DA2BF"/>
                </a:solidFill>
                <a:latin typeface="Arial" charset="0"/>
              </a:rPr>
              <a:t>disruptive effect of prior learning </a:t>
            </a:r>
            <a:r>
              <a:rPr lang="en-US" sz="2400" dirty="0">
                <a:latin typeface="Arial" charset="0"/>
              </a:rPr>
              <a:t>on the recall of new information</a:t>
            </a:r>
          </a:p>
          <a:p>
            <a:pPr marL="442913" indent="-292100" eaLnBrk="1" hangingPunct="1">
              <a:buClr>
                <a:srgbClr val="C00000"/>
              </a:buClr>
              <a:buSzPct val="100000"/>
              <a:buFont typeface="Wingdings" charset="0"/>
              <a:buChar char="§"/>
            </a:pPr>
            <a:r>
              <a:rPr lang="en-US" sz="2400" dirty="0">
                <a:latin typeface="Arial" charset="0"/>
              </a:rPr>
              <a:t>A friend’</a:t>
            </a:r>
            <a:r>
              <a:rPr lang="en-US" altLang="ja-JP" sz="2400" dirty="0">
                <a:latin typeface="Arial" charset="0"/>
              </a:rPr>
              <a:t>s email address that was learned long ago may interfere with learning the new email address.</a:t>
            </a:r>
            <a:endParaRPr lang="en-US" sz="2400" dirty="0">
              <a:latin typeface="Arial" charset="0"/>
            </a:endParaRPr>
          </a:p>
        </p:txBody>
      </p:sp>
      <p:pic>
        <p:nvPicPr>
          <p:cNvPr id="4" name="Picture 3" descr="Early event:  learn a friend's email address at college.&#10;&#10;Later event:  familiar old address interferes with the recall of the newer address.&#10;&#10;A friend’s email address that was learned long ago may interfere with learning the new email address.&#10;" title="Proactive interference"/>
          <p:cNvPicPr>
            <a:picLocks noChangeAspect="1"/>
          </p:cNvPicPr>
          <p:nvPr/>
        </p:nvPicPr>
        <p:blipFill>
          <a:blip r:embed="rId3" cstate="email">
            <a:extLst>
              <a:ext uri="{28A0092B-C50C-407E-A947-70E740481C1C}">
                <a14:useLocalDpi xmlns:a14="http://schemas.microsoft.com/office/drawing/2010/main" val="0"/>
              </a:ext>
            </a:extLst>
          </a:blip>
          <a:srcRect l="18004"/>
          <a:stretch>
            <a:fillRect/>
          </a:stretch>
        </p:blipFill>
        <p:spPr bwMode="auto">
          <a:xfrm>
            <a:off x="733425" y="3200400"/>
            <a:ext cx="7656513" cy="3416300"/>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22275" y="185738"/>
            <a:ext cx="4498975" cy="522287"/>
          </a:xfrm>
          <a:prstGeom prst="rect">
            <a:avLst/>
          </a:prstGeom>
        </p:spPr>
        <p:txBody>
          <a:bodyPr>
            <a:spAutoFit/>
          </a:bodyPr>
          <a:lstStyle/>
          <a:p>
            <a:pPr fontAlgn="auto">
              <a:spcBef>
                <a:spcPts val="0"/>
              </a:spcBef>
              <a:spcAft>
                <a:spcPts val="0"/>
              </a:spcAft>
              <a:buClr>
                <a:srgbClr val="2DA2BF"/>
              </a:buClr>
              <a:buSzPct val="80000"/>
              <a:defRPr/>
            </a:pPr>
            <a:r>
              <a:rPr lang="en-US" sz="2800" dirty="0">
                <a:solidFill>
                  <a:srgbClr val="000000"/>
                </a:solidFill>
                <a:latin typeface="+mj-lt"/>
                <a:ea typeface="+mn-ea"/>
                <a:cs typeface="+mn-cs"/>
              </a:rPr>
              <a:t>Proactive Interference</a:t>
            </a: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320675" y="738188"/>
            <a:ext cx="8174038" cy="2052637"/>
          </a:xfrm>
        </p:spPr>
        <p:txBody>
          <a:bodyPr/>
          <a:lstStyle/>
          <a:p>
            <a:pPr marL="442913" lvl="1" indent="-292100" eaLnBrk="1" hangingPunct="1">
              <a:spcBef>
                <a:spcPct val="0"/>
              </a:spcBef>
              <a:buClr>
                <a:srgbClr val="C00000"/>
              </a:buClr>
              <a:buSzPct val="100000"/>
              <a:buFont typeface="Wingdings" charset="0"/>
              <a:buChar char="§"/>
            </a:pPr>
            <a:r>
              <a:rPr lang="en-US" sz="2400" dirty="0">
                <a:latin typeface="Arial" charset="0"/>
              </a:rPr>
              <a:t>Backward acting</a:t>
            </a:r>
          </a:p>
          <a:p>
            <a:pPr marL="442913" lvl="1" indent="-292100" eaLnBrk="1" hangingPunct="1">
              <a:spcBef>
                <a:spcPct val="0"/>
              </a:spcBef>
              <a:buClr>
                <a:srgbClr val="C00000"/>
              </a:buClr>
              <a:buSzPct val="100000"/>
              <a:buFont typeface="Wingdings" charset="0"/>
              <a:buChar char="§"/>
            </a:pPr>
            <a:r>
              <a:rPr lang="en-US" sz="2400" dirty="0">
                <a:latin typeface="Arial" charset="0"/>
              </a:rPr>
              <a:t>The </a:t>
            </a:r>
            <a:r>
              <a:rPr lang="en-US" sz="2400" dirty="0">
                <a:solidFill>
                  <a:srgbClr val="2DA2BF"/>
                </a:solidFill>
                <a:latin typeface="Arial" charset="0"/>
              </a:rPr>
              <a:t>disruptive effect of new learning </a:t>
            </a:r>
            <a:r>
              <a:rPr lang="en-US" sz="2400" dirty="0">
                <a:latin typeface="Arial" charset="0"/>
              </a:rPr>
              <a:t>on the recall of old information</a:t>
            </a:r>
          </a:p>
          <a:p>
            <a:pPr marL="442913" lvl="1" indent="-292100" eaLnBrk="1" hangingPunct="1">
              <a:spcBef>
                <a:spcPct val="0"/>
              </a:spcBef>
              <a:buClr>
                <a:srgbClr val="C00000"/>
              </a:buClr>
              <a:buSzPct val="100000"/>
              <a:buFont typeface="Wingdings" charset="0"/>
              <a:buChar char="§"/>
            </a:pPr>
            <a:r>
              <a:rPr lang="en-US" sz="2400" dirty="0">
                <a:latin typeface="Arial" charset="0"/>
              </a:rPr>
              <a:t>Learning a password for a new bank card can disrupt recall of the password for your existing ATM card.</a:t>
            </a:r>
          </a:p>
        </p:txBody>
      </p:sp>
      <p:sp>
        <p:nvSpPr>
          <p:cNvPr id="5" name="Rectangle 4"/>
          <p:cNvSpPr/>
          <p:nvPr/>
        </p:nvSpPr>
        <p:spPr>
          <a:xfrm>
            <a:off x="422275" y="185738"/>
            <a:ext cx="4498975" cy="522287"/>
          </a:xfrm>
          <a:prstGeom prst="rect">
            <a:avLst/>
          </a:prstGeom>
        </p:spPr>
        <p:txBody>
          <a:bodyPr>
            <a:spAutoFit/>
          </a:bodyPr>
          <a:lstStyle/>
          <a:p>
            <a:pPr fontAlgn="auto">
              <a:spcBef>
                <a:spcPts val="0"/>
              </a:spcBef>
              <a:spcAft>
                <a:spcPts val="0"/>
              </a:spcAft>
              <a:buClr>
                <a:srgbClr val="2DA2BF"/>
              </a:buClr>
              <a:buSzPct val="80000"/>
              <a:defRPr/>
            </a:pPr>
            <a:r>
              <a:rPr lang="en-US" sz="2800" dirty="0">
                <a:solidFill>
                  <a:srgbClr val="000000"/>
                </a:solidFill>
                <a:latin typeface="+mj-lt"/>
                <a:ea typeface="+mn-ea"/>
                <a:cs typeface="+mn-cs"/>
              </a:rPr>
              <a:t>Retroactive Interference</a:t>
            </a:r>
          </a:p>
        </p:txBody>
      </p:sp>
      <p:pic>
        <p:nvPicPr>
          <p:cNvPr id="6" name="Picture 5" descr="Early event:  Can no longer recall password for using ATM card&#10;&#10;Later event: Learn password for using bank debit card&#10;&#10;Learning a password for a new bank card can disrupt recall of the password for your existing ATM card.&#10;" title="Retroactive interference"/>
          <p:cNvPicPr>
            <a:picLocks noChangeAspect="1"/>
          </p:cNvPicPr>
          <p:nvPr/>
        </p:nvPicPr>
        <p:blipFill>
          <a:blip r:embed="rId3" cstate="email">
            <a:extLst>
              <a:ext uri="{28A0092B-C50C-407E-A947-70E740481C1C}">
                <a14:useLocalDpi xmlns:a14="http://schemas.microsoft.com/office/drawing/2010/main" val="0"/>
              </a:ext>
            </a:extLst>
          </a:blip>
          <a:srcRect l="18004"/>
          <a:stretch>
            <a:fillRect/>
          </a:stretch>
        </p:blipFill>
        <p:spPr bwMode="auto">
          <a:xfrm>
            <a:off x="614363" y="3149600"/>
            <a:ext cx="7499350" cy="3348038"/>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par>
                          <p:cTn id="18" fill="hold" nodeType="afterGroup">
                            <p:stCondLst>
                              <p:cond delay="1000"/>
                            </p:stCondLst>
                            <p:childTnLst>
                              <p:par>
                                <p:cTn id="19" presetID="4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352550"/>
            <a:ext cx="9144000" cy="550545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Down Arrow 7" descr="Knowing when, where and how information was acquired." title="Source Amnesia"/>
          <p:cNvSpPr/>
          <p:nvPr/>
        </p:nvSpPr>
        <p:spPr>
          <a:xfrm>
            <a:off x="1474788" y="0"/>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Oval 12"/>
          <p:cNvSpPr/>
          <p:nvPr/>
        </p:nvSpPr>
        <p:spPr>
          <a:xfrm>
            <a:off x="1766573" y="2114914"/>
            <a:ext cx="1939154"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dirty="0">
                <a:solidFill>
                  <a:srgbClr val="C00000"/>
                </a:solidFill>
                <a:latin typeface="+mj-lt"/>
              </a:rPr>
              <a:t>Source Memory</a:t>
            </a:r>
          </a:p>
        </p:txBody>
      </p:sp>
      <p:sp>
        <p:nvSpPr>
          <p:cNvPr id="10" name="Down Arrow 9"/>
          <p:cNvSpPr/>
          <p:nvPr/>
        </p:nvSpPr>
        <p:spPr>
          <a:xfrm>
            <a:off x="5540375" y="0"/>
            <a:ext cx="2438400" cy="3825875"/>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1" name="Oval 12" title="Source Misattribution"/>
          <p:cNvSpPr/>
          <p:nvPr/>
        </p:nvSpPr>
        <p:spPr>
          <a:xfrm>
            <a:off x="5570619" y="2084464"/>
            <a:ext cx="2424491" cy="102483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666750" fontAlgn="auto">
              <a:lnSpc>
                <a:spcPct val="90000"/>
              </a:lnSpc>
              <a:spcBef>
                <a:spcPts val="0"/>
              </a:spcBef>
              <a:spcAft>
                <a:spcPct val="35000"/>
              </a:spcAft>
              <a:defRPr/>
            </a:pPr>
            <a:r>
              <a:rPr lang="en-US" sz="2400" dirty="0">
                <a:solidFill>
                  <a:srgbClr val="C00000"/>
                </a:solidFill>
                <a:latin typeface="+mj-lt"/>
              </a:rPr>
              <a:t>Source Misattribution</a:t>
            </a:r>
          </a:p>
        </p:txBody>
      </p:sp>
      <p:sp>
        <p:nvSpPr>
          <p:cNvPr id="13" name="Rounded Rectangle 12"/>
          <p:cNvSpPr>
            <a:spLocks noChangeArrowheads="1"/>
          </p:cNvSpPr>
          <p:nvPr/>
        </p:nvSpPr>
        <p:spPr bwMode="auto">
          <a:xfrm>
            <a:off x="1479550" y="3870325"/>
            <a:ext cx="2346325" cy="2087563"/>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Knowing when, where and how information was acquired</a:t>
            </a:r>
          </a:p>
        </p:txBody>
      </p:sp>
      <p:sp>
        <p:nvSpPr>
          <p:cNvPr id="14" name="Rounded Rectangle 13"/>
          <p:cNvSpPr>
            <a:spLocks noChangeArrowheads="1"/>
          </p:cNvSpPr>
          <p:nvPr/>
        </p:nvSpPr>
        <p:spPr bwMode="auto">
          <a:xfrm>
            <a:off x="5426075" y="3854450"/>
            <a:ext cx="2682875" cy="2087563"/>
          </a:xfrm>
          <a:prstGeom prst="roundRect">
            <a:avLst>
              <a:gd name="adj" fmla="val 16667"/>
            </a:avLst>
          </a:prstGeom>
          <a:gradFill rotWithShape="1">
            <a:gsLst>
              <a:gs pos="0">
                <a:srgbClr val="8D8D8D"/>
              </a:gs>
              <a:gs pos="50000">
                <a:srgbClr val="CCCCCC"/>
              </a:gs>
              <a:gs pos="100000">
                <a:srgbClr val="F2F2F2"/>
              </a:gs>
            </a:gsLst>
            <a:lin ang="2700000" scaled="1"/>
          </a:gradFill>
          <a:ln w="76200">
            <a:solidFill>
              <a:schemeClr val="bg1"/>
            </a:solidFill>
            <a:round/>
            <a:headEnd/>
            <a:tailEnd/>
          </a:ln>
          <a:effectLst>
            <a:outerShdw blurRad="50800" dist="38100" dir="5400000" algn="t" rotWithShape="0">
              <a:srgbClr val="000000">
                <a:alpha val="39999"/>
              </a:srgbClr>
            </a:outerShdw>
          </a:effectLst>
        </p:spPr>
        <p:txBody>
          <a:bodyPr>
            <a:spAutoFit/>
          </a:bodyPr>
          <a:lstStyle/>
          <a:p>
            <a:pPr marL="0" lvl="1" algn="ctr" fontAlgn="auto">
              <a:lnSpc>
                <a:spcPts val="2800"/>
              </a:lnSpc>
              <a:spcBef>
                <a:spcPts val="0"/>
              </a:spcBef>
              <a:spcAft>
                <a:spcPts val="0"/>
              </a:spcAft>
              <a:defRPr/>
            </a:pPr>
            <a:r>
              <a:rPr lang="en-US" sz="2400" dirty="0">
                <a:latin typeface="+mj-lt"/>
                <a:ea typeface="+mn-ea"/>
                <a:cs typeface="+mn-cs"/>
              </a:rPr>
              <a:t>Retaining the memory of the event but not the context of the event</a:t>
            </a:r>
          </a:p>
        </p:txBody>
      </p:sp>
      <p:sp>
        <p:nvSpPr>
          <p:cNvPr id="12" name="Content Placeholder 2"/>
          <p:cNvSpPr>
            <a:spLocks noGrp="1"/>
          </p:cNvSpPr>
          <p:nvPr>
            <p:ph idx="1"/>
          </p:nvPr>
        </p:nvSpPr>
        <p:spPr>
          <a:xfrm>
            <a:off x="260350" y="244475"/>
            <a:ext cx="7812088" cy="657225"/>
          </a:xfrm>
        </p:spPr>
        <p:txBody>
          <a:bodyPr rtlCol="0">
            <a:noAutofit/>
          </a:bodyPr>
          <a:lstStyle/>
          <a:p>
            <a:pPr marL="0" indent="0" eaLnBrk="1" fontAlgn="auto" hangingPunct="1">
              <a:spcBef>
                <a:spcPts val="0"/>
              </a:spcBef>
              <a:spcAft>
                <a:spcPts val="0"/>
              </a:spcAft>
              <a:buFont typeface="Arial" charset="0"/>
              <a:buNone/>
              <a:defRPr/>
            </a:pPr>
            <a:r>
              <a:rPr lang="en-US" dirty="0" smtClean="0">
                <a:latin typeface="+mj-lt"/>
                <a:ea typeface="+mn-ea"/>
                <a:cs typeface="+mn-cs"/>
              </a:rPr>
              <a:t>Other types of memory failure: Memory construction and  source </a:t>
            </a:r>
            <a:r>
              <a:rPr lang="en-US" dirty="0">
                <a:latin typeface="+mj-lt"/>
                <a:ea typeface="+mn-ea"/>
                <a:cs typeface="+mn-cs"/>
              </a:rPr>
              <a:t>a</a:t>
            </a:r>
            <a:r>
              <a:rPr lang="en-US" dirty="0" smtClean="0">
                <a:latin typeface="+mj-lt"/>
                <a:ea typeface="+mn-ea"/>
                <a:cs typeface="+mn-cs"/>
              </a:rPr>
              <a:t>mnesia</a:t>
            </a:r>
          </a:p>
        </p:txBody>
      </p:sp>
      <p:cxnSp>
        <p:nvCxnSpPr>
          <p:cNvPr id="15" name="Straight Connector 14"/>
          <p:cNvCxnSpPr>
            <a:cxnSpLocks noChangeShapeType="1"/>
          </p:cNvCxnSpPr>
          <p:nvPr/>
        </p:nvCxnSpPr>
        <p:spPr bwMode="auto">
          <a:xfrm rot="10800000" flipV="1">
            <a:off x="0" y="1325563"/>
            <a:ext cx="9144000" cy="30162"/>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000"/>
                                        <p:tgtEl>
                                          <p:spTgt spid="8"/>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par>
                          <p:cTn id="12" fill="hold" nodeType="afterGroup">
                            <p:stCondLst>
                              <p:cond delay="2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000"/>
                                        <p:tgtEl>
                                          <p:spTgt spid="10"/>
                                        </p:tgtEl>
                                      </p:cBhvr>
                                    </p:animEffect>
                                  </p:childTnLst>
                                </p:cTn>
                              </p:par>
                            </p:childTnLst>
                          </p:cTn>
                        </p:par>
                        <p:par>
                          <p:cTn id="21" fill="hold" nodeType="afterGroup">
                            <p:stCondLst>
                              <p:cond delay="10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childTnLst>
                                </p:cTn>
                              </p:par>
                            </p:childTnLst>
                          </p:cTn>
                        </p:par>
                        <p:par>
                          <p:cTn id="25" fill="hold" nodeType="afterGroup">
                            <p:stCondLst>
                              <p:cond delay="2000"/>
                            </p:stCondLst>
                            <p:childTnLst>
                              <p:par>
                                <p:cTn id="26" presetID="10"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352425" y="206375"/>
            <a:ext cx="6934200" cy="581025"/>
          </a:xfrm>
        </p:spPr>
        <p:txBody>
          <a:bodyPr rtlCol="0">
            <a:noAutofit/>
          </a:bodyPr>
          <a:lstStyle/>
          <a:p>
            <a:pPr marL="0" indent="0" eaLnBrk="1" fontAlgn="auto" hangingPunct="1">
              <a:spcBef>
                <a:spcPts val="0"/>
              </a:spcBef>
              <a:spcAft>
                <a:spcPts val="0"/>
              </a:spcAft>
              <a:buFont typeface="Arial" charset="0"/>
              <a:buNone/>
              <a:defRPr/>
            </a:pPr>
            <a:r>
              <a:rPr lang="en-US" dirty="0" smtClean="0">
                <a:latin typeface="+mj-lt"/>
                <a:ea typeface="+mn-ea"/>
                <a:cs typeface="+mn-cs"/>
              </a:rPr>
              <a:t>Amnesia </a:t>
            </a:r>
          </a:p>
        </p:txBody>
      </p:sp>
      <p:sp>
        <p:nvSpPr>
          <p:cNvPr id="9" name="Rectangle 8"/>
          <p:cNvSpPr>
            <a:spLocks noChangeArrowheads="1"/>
          </p:cNvSpPr>
          <p:nvPr/>
        </p:nvSpPr>
        <p:spPr bwMode="auto">
          <a:xfrm>
            <a:off x="173038" y="858838"/>
            <a:ext cx="8770937"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25425" indent="-225425">
              <a:buClr>
                <a:srgbClr val="C00000"/>
              </a:buClr>
              <a:buFont typeface="Wingdings" charset="0"/>
              <a:buChar char="§"/>
            </a:pPr>
            <a:r>
              <a:rPr lang="en-US" sz="2400" b="1" dirty="0">
                <a:solidFill>
                  <a:srgbClr val="000000"/>
                </a:solidFill>
              </a:rPr>
              <a:t>Retrograde—</a:t>
            </a:r>
            <a:r>
              <a:rPr lang="en-US" sz="2400" dirty="0"/>
              <a:t>Inability to access memory before a certain date</a:t>
            </a:r>
          </a:p>
          <a:p>
            <a:pPr marL="225425" indent="-225425">
              <a:buClr>
                <a:srgbClr val="C00000"/>
              </a:buClr>
              <a:buFont typeface="Wingdings" charset="0"/>
              <a:buChar char="§"/>
            </a:pPr>
            <a:r>
              <a:rPr lang="en-US" sz="2400" b="1" dirty="0">
                <a:solidFill>
                  <a:srgbClr val="000000"/>
                </a:solidFill>
              </a:rPr>
              <a:t>Anterograde—</a:t>
            </a:r>
            <a:r>
              <a:rPr lang="en-US" sz="2400" dirty="0"/>
              <a:t>Inability to form or consolidate new memories after a certain </a:t>
            </a:r>
            <a:r>
              <a:rPr lang="en-US" sz="2400" dirty="0" smtClean="0"/>
              <a:t>date</a:t>
            </a:r>
          </a:p>
          <a:p>
            <a:pPr marL="225425" indent="-225425">
              <a:buClr>
                <a:srgbClr val="C00000"/>
              </a:buClr>
              <a:buFont typeface="Wingdings" charset="0"/>
              <a:buChar char="§"/>
            </a:pPr>
            <a:endParaRPr lang="en-US" sz="2400" dirty="0"/>
          </a:p>
          <a:p>
            <a:pPr marL="225425" indent="-225425">
              <a:buClr>
                <a:srgbClr val="C00000"/>
              </a:buClr>
              <a:buFont typeface="Wingdings" charset="0"/>
              <a:buChar char="§"/>
            </a:pPr>
            <a:r>
              <a:rPr lang="en-US" sz="2400" dirty="0" smtClean="0"/>
              <a:t>Serious (long-term) amnesia relatively rare (except in day-time soap operas), but short-term amnesia is common </a:t>
            </a:r>
          </a:p>
          <a:p>
            <a:pPr marL="225425" indent="-225425">
              <a:buClr>
                <a:srgbClr val="C00000"/>
              </a:buClr>
              <a:buFont typeface="Wingdings" charset="0"/>
              <a:buChar char="§"/>
            </a:pPr>
            <a:endParaRPr lang="en-US" sz="2400" dirty="0" smtClean="0"/>
          </a:p>
          <a:p>
            <a:pPr marL="682625" lvl="1" indent="-225425">
              <a:buClr>
                <a:srgbClr val="C00000"/>
              </a:buClr>
              <a:buFont typeface="Wingdings" charset="0"/>
              <a:buChar char="§"/>
            </a:pPr>
            <a:r>
              <a:rPr lang="en-US" sz="2400" dirty="0" smtClean="0"/>
              <a:t>e.g. after a concussion, memories for event and preceding events don’t consolidate in long term memory</a:t>
            </a:r>
            <a:endParaRPr lang="en-US" sz="2400" dirty="0"/>
          </a:p>
          <a:p>
            <a:pPr marL="225425" indent="-225425" algn="ctr"/>
            <a:endParaRPr lang="en-US" sz="2800" dirty="0"/>
          </a:p>
          <a:p>
            <a:pPr marL="225425" indent="-225425" algn="ctr"/>
            <a:r>
              <a:rPr lang="en-US" sz="2400" b="1" dirty="0" smtClean="0">
                <a:solidFill>
                  <a:srgbClr val="000000"/>
                </a:solidFill>
              </a:rPr>
              <a:t>Long-term amnesia:</a:t>
            </a:r>
            <a:endParaRPr lang="en-US" sz="2400" b="1" dirty="0">
              <a:solidFill>
                <a:srgbClr val="000000"/>
              </a:solidFill>
            </a:endParaRPr>
          </a:p>
          <a:p>
            <a:pPr marL="225425" indent="-225425" algn="ctr"/>
            <a:endParaRPr lang="en-US" sz="2400" b="1" dirty="0">
              <a:solidFill>
                <a:srgbClr val="000000"/>
              </a:solidFill>
            </a:endParaRPr>
          </a:p>
        </p:txBody>
      </p:sp>
      <p:sp>
        <p:nvSpPr>
          <p:cNvPr id="4" name="TextBox 3"/>
          <p:cNvSpPr txBox="1"/>
          <p:nvPr/>
        </p:nvSpPr>
        <p:spPr>
          <a:xfrm>
            <a:off x="3105465" y="5697841"/>
            <a:ext cx="3003121" cy="369332"/>
          </a:xfrm>
          <a:prstGeom prst="rect">
            <a:avLst/>
          </a:prstGeom>
          <a:noFill/>
        </p:spPr>
        <p:txBody>
          <a:bodyPr wrap="none" rtlCol="0">
            <a:spAutoFit/>
          </a:bodyPr>
          <a:lstStyle/>
          <a:p>
            <a:r>
              <a:rPr lang="en-CA" dirty="0" smtClean="0">
                <a:hlinkClick r:id="rId3"/>
              </a:rPr>
              <a:t>Clive Wearing and amnesia</a:t>
            </a:r>
            <a:endParaRPr lang="en-CA" dirty="0"/>
          </a:p>
        </p:txBody>
      </p:sp>
    </p:spTree>
    <p:extLst>
      <p:ext uri="{BB962C8B-B14F-4D97-AF65-F5344CB8AC3E}">
        <p14:creationId xmlns:p14="http://schemas.microsoft.com/office/powerpoint/2010/main" val="2542046791"/>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2000"/>
                                        <p:tgtEl>
                                          <p:spTgt spid="9">
                                            <p:txEl>
                                              <p:pRg st="3" end="3"/>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xEl>
                                              <p:pRg st="5" end="5"/>
                                            </p:txEl>
                                          </p:spTgt>
                                        </p:tgtEl>
                                        <p:attrNameLst>
                                          <p:attrName>style.visibility</p:attrName>
                                        </p:attrNameLst>
                                      </p:cBhvr>
                                      <p:to>
                                        <p:strVal val="visible"/>
                                      </p:to>
                                    </p:set>
                                    <p:animEffect transition="in" filter="fade">
                                      <p:cBhvr>
                                        <p:cTn id="20" dur="2000"/>
                                        <p:tgtEl>
                                          <p:spTgt spid="9">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xEl>
                                              <p:pRg st="7" end="7"/>
                                            </p:txEl>
                                          </p:spTgt>
                                        </p:tgtEl>
                                        <p:attrNameLst>
                                          <p:attrName>style.visibility</p:attrName>
                                        </p:attrNameLst>
                                      </p:cBhvr>
                                      <p:to>
                                        <p:strVal val="visible"/>
                                      </p:to>
                                    </p:set>
                                    <p:animEffect transition="in" filter="fade">
                                      <p:cBhvr>
                                        <p:cTn id="25" dur="2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981575" y="0"/>
            <a:ext cx="4162425"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Content Placeholder 2"/>
          <p:cNvSpPr>
            <a:spLocks noGrp="1"/>
          </p:cNvSpPr>
          <p:nvPr>
            <p:ph idx="1"/>
          </p:nvPr>
        </p:nvSpPr>
        <p:spPr>
          <a:xfrm>
            <a:off x="318182" y="1919823"/>
            <a:ext cx="4552950" cy="5419725"/>
          </a:xfrm>
        </p:spPr>
        <p:txBody>
          <a:bodyPr/>
          <a:lstStyle/>
          <a:p>
            <a:pPr marL="442913" indent="-292100" eaLnBrk="1" hangingPunct="1">
              <a:buClr>
                <a:srgbClr val="C00000"/>
              </a:buClr>
              <a:buSzPct val="100000"/>
              <a:buFont typeface="Wingdings" charset="0"/>
              <a:buChar char="§"/>
            </a:pPr>
            <a:r>
              <a:rPr lang="en-US" sz="1800" dirty="0">
                <a:latin typeface="Arial" charset="0"/>
              </a:rPr>
              <a:t>Incorporating misleading information into the memory of an event</a:t>
            </a:r>
          </a:p>
          <a:p>
            <a:pPr marL="442913" indent="-292100" eaLnBrk="1" hangingPunct="1">
              <a:buClr>
                <a:srgbClr val="C00000"/>
              </a:buClr>
              <a:buSzPct val="100000"/>
              <a:buFont typeface="Wingdings" charset="0"/>
              <a:buChar char="§"/>
            </a:pPr>
            <a:endParaRPr lang="en-US" sz="1050" dirty="0">
              <a:latin typeface="Arial" charset="0"/>
              <a:cs typeface="Arial" charset="0"/>
            </a:endParaRPr>
          </a:p>
          <a:p>
            <a:pPr marL="442913" indent="-292100" eaLnBrk="1" hangingPunct="1">
              <a:buClr>
                <a:srgbClr val="C00000"/>
              </a:buClr>
              <a:buSzPct val="100000"/>
              <a:buFont typeface="Wingdings" charset="0"/>
              <a:buChar char="§"/>
            </a:pPr>
            <a:r>
              <a:rPr lang="en-US" sz="1800" dirty="0">
                <a:latin typeface="Arial" charset="0"/>
              </a:rPr>
              <a:t>Elizabeth Loftus asked: </a:t>
            </a:r>
          </a:p>
          <a:p>
            <a:pPr marL="736600" lvl="1" indent="-292100" eaLnBrk="1" hangingPunct="1">
              <a:buClr>
                <a:srgbClr val="C00000"/>
              </a:buClr>
              <a:buSzPct val="100000"/>
              <a:buFont typeface="Wingdings" charset="0"/>
              <a:buChar char="§"/>
            </a:pPr>
            <a:r>
              <a:rPr lang="ja-JP" altLang="en-US" sz="1800" dirty="0">
                <a:latin typeface="Arial" charset="0"/>
              </a:rPr>
              <a:t>“</a:t>
            </a:r>
            <a:r>
              <a:rPr lang="en-US" altLang="ja-JP" sz="1800" dirty="0">
                <a:latin typeface="Arial" charset="0"/>
              </a:rPr>
              <a:t>How fast were the cars going when they hit each other?</a:t>
            </a:r>
            <a:r>
              <a:rPr lang="ja-JP" altLang="en-US" sz="1800" dirty="0">
                <a:latin typeface="Arial" charset="0"/>
              </a:rPr>
              <a:t>”</a:t>
            </a:r>
            <a:endParaRPr lang="en-US" altLang="ja-JP" sz="1800" dirty="0">
              <a:latin typeface="Arial" charset="0"/>
            </a:endParaRPr>
          </a:p>
          <a:p>
            <a:pPr marL="736600" lvl="1" indent="-292100" eaLnBrk="1" hangingPunct="1">
              <a:buClr>
                <a:srgbClr val="C00000"/>
              </a:buClr>
              <a:buSzPct val="100000"/>
              <a:buFont typeface="Wingdings" charset="0"/>
              <a:buChar char="§"/>
            </a:pPr>
            <a:r>
              <a:rPr lang="ja-JP" altLang="en-US" sz="1800" dirty="0">
                <a:latin typeface="Arial" charset="0"/>
              </a:rPr>
              <a:t>“</a:t>
            </a:r>
            <a:r>
              <a:rPr lang="en-US" altLang="ja-JP" sz="1800" dirty="0">
                <a:latin typeface="Arial" charset="0"/>
              </a:rPr>
              <a:t>How fast were the cars going when they smashed into each other?</a:t>
            </a:r>
            <a:r>
              <a:rPr lang="ja-JP" altLang="en-US" sz="1800" dirty="0">
                <a:latin typeface="Arial" charset="0"/>
              </a:rPr>
              <a:t>”</a:t>
            </a:r>
            <a:endParaRPr lang="en-US" altLang="ja-JP" sz="1800" dirty="0">
              <a:latin typeface="Arial" charset="0"/>
            </a:endParaRPr>
          </a:p>
          <a:p>
            <a:pPr marL="736600" lvl="1" indent="-292100" eaLnBrk="1" hangingPunct="1">
              <a:buClr>
                <a:srgbClr val="C00000"/>
              </a:buClr>
              <a:buSzPct val="100000"/>
              <a:buFont typeface="Wingdings" charset="0"/>
              <a:buChar char="§"/>
            </a:pPr>
            <a:endParaRPr lang="en-US" sz="1050" dirty="0">
              <a:latin typeface="Arial" charset="0"/>
            </a:endParaRPr>
          </a:p>
          <a:p>
            <a:pPr marL="442913" indent="-292100" eaLnBrk="1" hangingPunct="1">
              <a:buClr>
                <a:srgbClr val="C00000"/>
              </a:buClr>
              <a:buSzPct val="100000"/>
              <a:buFont typeface="Wingdings" charset="0"/>
              <a:buChar char="§"/>
            </a:pPr>
            <a:r>
              <a:rPr lang="en-US" sz="1600" dirty="0">
                <a:latin typeface="Arial" charset="0"/>
              </a:rPr>
              <a:t>The reported recall of the rate of speed depended on how the question was asked</a:t>
            </a:r>
            <a:r>
              <a:rPr lang="en-US" sz="1600" dirty="0" smtClean="0">
                <a:latin typeface="Arial" charset="0"/>
              </a:rPr>
              <a:t>.</a:t>
            </a:r>
            <a:endParaRPr lang="en-US" sz="1600" dirty="0">
              <a:latin typeface="Arial" charset="0"/>
            </a:endParaRPr>
          </a:p>
        </p:txBody>
      </p:sp>
      <p:pic>
        <p:nvPicPr>
          <p:cNvPr id="5" name="Picture 4" descr="Two cars have had an accident.&#10;&#10;The caption reads:&#10;&#10;Depiction of actual accident" title="Depiction of actual accident"/>
          <p:cNvPicPr>
            <a:picLocks noChangeAspect="1"/>
          </p:cNvPicPr>
          <p:nvPr/>
        </p:nvPicPr>
        <p:blipFill>
          <a:blip r:embed="rId3" cstate="email">
            <a:extLst>
              <a:ext uri="{28A0092B-C50C-407E-A947-70E740481C1C}">
                <a14:useLocalDpi xmlns:a14="http://schemas.microsoft.com/office/drawing/2010/main" val="0"/>
              </a:ext>
            </a:extLst>
          </a:blip>
          <a:srcRect r="46823"/>
          <a:stretch>
            <a:fillRect/>
          </a:stretch>
        </p:blipFill>
        <p:spPr bwMode="auto">
          <a:xfrm>
            <a:off x="5203825" y="614363"/>
            <a:ext cx="3727450" cy="2446337"/>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Two cars have had an accident, with both cars badly damaged.&#10;&#10;Leading question reads:  &quot;About how fast were the cars going when they smashed into each other?&quot;&#10;&#10;Caption reads: Memory construction" title="Memory construction"/>
          <p:cNvPicPr>
            <a:picLocks noChangeAspect="1"/>
          </p:cNvPicPr>
          <p:nvPr/>
        </p:nvPicPr>
        <p:blipFill>
          <a:blip r:embed="rId4" cstate="email">
            <a:extLst>
              <a:ext uri="{28A0092B-C50C-407E-A947-70E740481C1C}">
                <a14:useLocalDpi xmlns:a14="http://schemas.microsoft.com/office/drawing/2010/main" val="0"/>
              </a:ext>
            </a:extLst>
          </a:blip>
          <a:srcRect l="50302"/>
          <a:stretch>
            <a:fillRect/>
          </a:stretch>
        </p:blipFill>
        <p:spPr bwMode="auto">
          <a:xfrm>
            <a:off x="5256213" y="3478213"/>
            <a:ext cx="3716337" cy="2608262"/>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17488" y="246063"/>
            <a:ext cx="4679950" cy="1815882"/>
          </a:xfrm>
          <a:prstGeom prst="rect">
            <a:avLst/>
          </a:prstGeom>
        </p:spPr>
        <p:txBody>
          <a:bodyPr>
            <a:spAutoFit/>
          </a:bodyPr>
          <a:lstStyle/>
          <a:p>
            <a:pPr fontAlgn="auto">
              <a:spcBef>
                <a:spcPts val="0"/>
              </a:spcBef>
              <a:spcAft>
                <a:spcPts val="0"/>
              </a:spcAft>
              <a:buClr>
                <a:srgbClr val="2DA2BF"/>
              </a:buClr>
              <a:buSzPct val="80000"/>
              <a:defRPr/>
            </a:pPr>
            <a:r>
              <a:rPr lang="en-US" sz="2800" dirty="0" smtClean="0">
                <a:solidFill>
                  <a:srgbClr val="000000"/>
                </a:solidFill>
                <a:latin typeface="+mj-lt"/>
                <a:ea typeface="+mn-ea"/>
                <a:cs typeface="+mn-cs"/>
              </a:rPr>
              <a:t>Errors in remembering: misinformation </a:t>
            </a:r>
            <a:r>
              <a:rPr lang="en-US" sz="2800" dirty="0">
                <a:solidFill>
                  <a:srgbClr val="000000"/>
                </a:solidFill>
                <a:latin typeface="+mj-lt"/>
                <a:ea typeface="+mn-ea"/>
                <a:cs typeface="+mn-cs"/>
              </a:rPr>
              <a:t>e</a:t>
            </a:r>
            <a:r>
              <a:rPr lang="en-US" sz="2800" dirty="0" smtClean="0">
                <a:solidFill>
                  <a:srgbClr val="000000"/>
                </a:solidFill>
                <a:latin typeface="+mj-lt"/>
                <a:ea typeface="+mn-ea"/>
                <a:cs typeface="+mn-cs"/>
              </a:rPr>
              <a:t>ffect – memories are clear, but not accurate</a:t>
            </a:r>
            <a:endParaRPr lang="en-US" sz="2800" dirty="0">
              <a:solidFill>
                <a:srgbClr val="000000"/>
              </a:solidFill>
              <a:latin typeface="+mj-lt"/>
              <a:ea typeface="+mn-ea"/>
              <a:cs typeface="+mn-cs"/>
            </a:endParaRPr>
          </a:p>
        </p:txBody>
      </p:sp>
      <p:cxnSp>
        <p:nvCxnSpPr>
          <p:cNvPr id="9" name="Straight Connector 8"/>
          <p:cNvCxnSpPr>
            <a:cxnSpLocks noChangeShapeType="1"/>
          </p:cNvCxnSpPr>
          <p:nvPr/>
        </p:nvCxnSpPr>
        <p:spPr bwMode="auto">
          <a:xfrm rot="16200000" flipH="1">
            <a:off x="1578769" y="3421856"/>
            <a:ext cx="6858000" cy="142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1000"/>
                                        <p:tgtEl>
                                          <p:spTgt spid="1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fade">
                                      <p:cBhvr>
                                        <p:cTn id="17" dur="1000"/>
                                        <p:tgtEl>
                                          <p:spTgt spid="12">
                                            <p:txEl>
                                              <p:pRg st="3" end="3"/>
                                            </p:txEl>
                                          </p:spTgt>
                                        </p:tgtEl>
                                      </p:cBhvr>
                                    </p:animEffect>
                                  </p:childTnLst>
                                </p:cTn>
                              </p:par>
                            </p:childTnLst>
                          </p:cTn>
                        </p:par>
                        <p:par>
                          <p:cTn id="18" fill="hold" nodeType="afterGroup">
                            <p:stCondLst>
                              <p:cond delay="1000"/>
                            </p:stCondLst>
                            <p:childTnLst>
                              <p:par>
                                <p:cTn id="19" presetID="47"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xEl>
                                              <p:pRg st="4" end="4"/>
                                            </p:txEl>
                                          </p:spTgt>
                                        </p:tgtEl>
                                        <p:attrNameLst>
                                          <p:attrName>style.visibility</p:attrName>
                                        </p:attrNameLst>
                                      </p:cBhvr>
                                      <p:to>
                                        <p:strVal val="visible"/>
                                      </p:to>
                                    </p:set>
                                    <p:animEffect transition="in" filter="fade">
                                      <p:cBhvr>
                                        <p:cTn id="28" dur="1000"/>
                                        <p:tgtEl>
                                          <p:spTgt spid="12">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12">
                                            <p:txEl>
                                              <p:pRg st="6" end="6"/>
                                            </p:txEl>
                                          </p:spTgt>
                                        </p:tgtEl>
                                        <p:attrNameLst>
                                          <p:attrName>style.visibility</p:attrName>
                                        </p:attrNameLst>
                                      </p:cBhvr>
                                      <p:to>
                                        <p:strVal val="visible"/>
                                      </p:to>
                                    </p:set>
                                    <p:animEffect transition="in" filter="fade">
                                      <p:cBhvr>
                                        <p:cTn id="33" dur="1000"/>
                                        <p:tgtEl>
                                          <p:spTgt spid="12">
                                            <p:txEl>
                                              <p:pRg st="6" end="6"/>
                                            </p:txEl>
                                          </p:spTgt>
                                        </p:tgtEl>
                                      </p:cBhvr>
                                    </p:animEffect>
                                  </p:childTnLst>
                                </p:cTn>
                              </p:par>
                            </p:childTnLst>
                          </p:cTn>
                        </p:par>
                        <p:par>
                          <p:cTn id="34" fill="hold" nodeType="afterGroup">
                            <p:stCondLst>
                              <p:cond delay="1000"/>
                            </p:stCondLst>
                            <p:childTnLst>
                              <p:par>
                                <p:cTn id="35" presetID="10" presetClass="entr" presetSubtype="0"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981575" y="0"/>
            <a:ext cx="4162425" cy="6858000"/>
          </a:xfrm>
          <a:prstGeom prst="rect">
            <a:avLst/>
          </a:prstGeom>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Content Placeholder 2"/>
          <p:cNvSpPr>
            <a:spLocks noGrp="1"/>
          </p:cNvSpPr>
          <p:nvPr>
            <p:ph idx="1"/>
          </p:nvPr>
        </p:nvSpPr>
        <p:spPr>
          <a:xfrm>
            <a:off x="184498" y="2267402"/>
            <a:ext cx="4552950" cy="5419725"/>
          </a:xfrm>
        </p:spPr>
        <p:txBody>
          <a:bodyPr/>
          <a:lstStyle/>
          <a:p>
            <a:pPr marL="736600" lvl="1" indent="-292100" eaLnBrk="1" hangingPunct="1">
              <a:buFont typeface="Wingdings" charset="0"/>
              <a:buChar char="§"/>
            </a:pPr>
            <a:r>
              <a:rPr lang="en-US" sz="2000" dirty="0" smtClean="0">
                <a:latin typeface="Arial" charset="0"/>
                <a:hlinkClick r:id="rId3"/>
              </a:rPr>
              <a:t>Eyewitness testimony </a:t>
            </a:r>
            <a:r>
              <a:rPr lang="en-US" sz="2000" dirty="0" smtClean="0">
                <a:latin typeface="Arial" charset="0"/>
              </a:rPr>
              <a:t>  (1:20) is very often unreliable…people aren’t lying, but they filter “memories” through other experiences</a:t>
            </a:r>
            <a:endParaRPr lang="en-US" sz="2000" dirty="0">
              <a:latin typeface="Arial" charset="0"/>
            </a:endParaRPr>
          </a:p>
        </p:txBody>
      </p:sp>
      <p:sp>
        <p:nvSpPr>
          <p:cNvPr id="7" name="Rectangle 6"/>
          <p:cNvSpPr/>
          <p:nvPr/>
        </p:nvSpPr>
        <p:spPr>
          <a:xfrm>
            <a:off x="217488" y="246063"/>
            <a:ext cx="4679950" cy="2246769"/>
          </a:xfrm>
          <a:prstGeom prst="rect">
            <a:avLst/>
          </a:prstGeom>
        </p:spPr>
        <p:txBody>
          <a:bodyPr>
            <a:spAutoFit/>
          </a:bodyPr>
          <a:lstStyle/>
          <a:p>
            <a:pPr fontAlgn="auto">
              <a:spcBef>
                <a:spcPts val="0"/>
              </a:spcBef>
              <a:spcAft>
                <a:spcPts val="0"/>
              </a:spcAft>
              <a:buClr>
                <a:srgbClr val="2DA2BF"/>
              </a:buClr>
              <a:buSzPct val="80000"/>
              <a:defRPr/>
            </a:pPr>
            <a:r>
              <a:rPr lang="en-US" sz="2800" dirty="0" smtClean="0">
                <a:solidFill>
                  <a:srgbClr val="000000"/>
                </a:solidFill>
                <a:latin typeface="+mj-lt"/>
                <a:ea typeface="+mn-ea"/>
                <a:cs typeface="+mn-cs"/>
              </a:rPr>
              <a:t>Errors in remembering: misinformation </a:t>
            </a:r>
            <a:r>
              <a:rPr lang="en-US" sz="2800" dirty="0">
                <a:solidFill>
                  <a:srgbClr val="000000"/>
                </a:solidFill>
                <a:latin typeface="+mj-lt"/>
                <a:ea typeface="+mn-ea"/>
                <a:cs typeface="+mn-cs"/>
              </a:rPr>
              <a:t>e</a:t>
            </a:r>
            <a:r>
              <a:rPr lang="en-US" sz="2800" dirty="0" smtClean="0">
                <a:solidFill>
                  <a:srgbClr val="000000"/>
                </a:solidFill>
                <a:latin typeface="+mj-lt"/>
                <a:ea typeface="+mn-ea"/>
                <a:cs typeface="+mn-cs"/>
              </a:rPr>
              <a:t>ffect – memories are clear, but not accurate</a:t>
            </a:r>
          </a:p>
          <a:p>
            <a:pPr fontAlgn="auto">
              <a:spcBef>
                <a:spcPts val="0"/>
              </a:spcBef>
              <a:spcAft>
                <a:spcPts val="0"/>
              </a:spcAft>
              <a:buClr>
                <a:srgbClr val="2DA2BF"/>
              </a:buClr>
              <a:buSzPct val="80000"/>
              <a:defRPr/>
            </a:pPr>
            <a:endParaRPr lang="en-US" sz="2800" dirty="0">
              <a:solidFill>
                <a:srgbClr val="000000"/>
              </a:solidFill>
              <a:latin typeface="+mj-lt"/>
              <a:ea typeface="+mn-ea"/>
              <a:cs typeface="+mn-cs"/>
            </a:endParaRPr>
          </a:p>
        </p:txBody>
      </p:sp>
      <p:cxnSp>
        <p:nvCxnSpPr>
          <p:cNvPr id="9" name="Straight Connector 8"/>
          <p:cNvCxnSpPr>
            <a:cxnSpLocks noChangeShapeType="1"/>
          </p:cNvCxnSpPr>
          <p:nvPr/>
        </p:nvCxnSpPr>
        <p:spPr bwMode="auto">
          <a:xfrm rot="16200000" flipH="1">
            <a:off x="1578769" y="3421856"/>
            <a:ext cx="6858000" cy="142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398834196"/>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319542" y="1514072"/>
            <a:ext cx="3925887" cy="4525963"/>
          </a:xfrm>
        </p:spPr>
        <p:txBody>
          <a:bodyPr/>
          <a:lstStyle/>
          <a:p>
            <a:pPr marL="442913" indent="-292100" eaLnBrk="1" hangingPunct="1">
              <a:spcBef>
                <a:spcPts val="600"/>
              </a:spcBef>
              <a:buClr>
                <a:srgbClr val="C00000"/>
              </a:buClr>
              <a:buSzPct val="100000"/>
              <a:buFont typeface="Wingdings" charset="0"/>
              <a:buChar char="§"/>
            </a:pPr>
            <a:r>
              <a:rPr lang="en-US" sz="2400" dirty="0" smtClean="0">
                <a:latin typeface="Arial" charset="0"/>
              </a:rPr>
              <a:t>Freudian </a:t>
            </a:r>
            <a:r>
              <a:rPr lang="en-US" sz="2400" dirty="0">
                <a:latin typeface="Arial" charset="0"/>
              </a:rPr>
              <a:t>defense mechanism that banishes an anxiety-producing memory from consciousness</a:t>
            </a:r>
            <a:endParaRPr lang="en-US" sz="2400" dirty="0">
              <a:latin typeface="Arial" charset="0"/>
              <a:cs typeface="Arial" charset="0"/>
            </a:endParaRPr>
          </a:p>
          <a:p>
            <a:pPr marL="442913" indent="-292100" eaLnBrk="1" hangingPunct="1">
              <a:spcBef>
                <a:spcPts val="600"/>
              </a:spcBef>
              <a:buClr>
                <a:srgbClr val="C00000"/>
              </a:buClr>
              <a:buSzPct val="100000"/>
              <a:buFont typeface="Wingdings" charset="0"/>
              <a:buChar char="§"/>
            </a:pPr>
            <a:r>
              <a:rPr lang="en-US" sz="2400" dirty="0">
                <a:latin typeface="Arial" charset="0"/>
              </a:rPr>
              <a:t>Preserves self-concept</a:t>
            </a:r>
          </a:p>
          <a:p>
            <a:pPr marL="442913" indent="-292100" eaLnBrk="1" hangingPunct="1">
              <a:spcBef>
                <a:spcPts val="600"/>
              </a:spcBef>
              <a:buClr>
                <a:srgbClr val="C00000"/>
              </a:buClr>
              <a:buSzPct val="100000"/>
              <a:buFont typeface="Wingdings" charset="0"/>
              <a:buChar char="§"/>
            </a:pPr>
            <a:r>
              <a:rPr lang="en-US" sz="2400" dirty="0">
                <a:latin typeface="Arial" charset="0"/>
              </a:rPr>
              <a:t>Memory may be retrieved through a cue or therapy.</a:t>
            </a:r>
          </a:p>
          <a:p>
            <a:pPr marL="442913" indent="-292100" eaLnBrk="1" hangingPunct="1">
              <a:spcBef>
                <a:spcPts val="600"/>
              </a:spcBef>
              <a:buClr>
                <a:srgbClr val="C00000"/>
              </a:buClr>
              <a:buSzPct val="100000"/>
              <a:buFont typeface="Wingdings" charset="0"/>
              <a:buChar char="§"/>
            </a:pPr>
            <a:r>
              <a:rPr lang="en-US" sz="2400" dirty="0">
                <a:latin typeface="Arial" charset="0"/>
              </a:rPr>
              <a:t>Increasing number of memory researchers </a:t>
            </a:r>
            <a:r>
              <a:rPr lang="en-US" sz="2400" dirty="0" smtClean="0">
                <a:latin typeface="Arial" charset="0"/>
              </a:rPr>
              <a:t>believe repression </a:t>
            </a:r>
            <a:r>
              <a:rPr lang="en-US" sz="2400" dirty="0">
                <a:latin typeface="Arial" charset="0"/>
              </a:rPr>
              <a:t>rarely occurs.</a:t>
            </a:r>
          </a:p>
        </p:txBody>
      </p:sp>
      <p:pic>
        <p:nvPicPr>
          <p:cNvPr id="53250" name="Picture 1" descr="Flames are ripping through and destroying a home.&#10;&#10;" title="Motivated Forgetting "/>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67238"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30188" y="233363"/>
            <a:ext cx="4413250" cy="954107"/>
          </a:xfrm>
          <a:prstGeom prst="rect">
            <a:avLst/>
          </a:prstGeom>
        </p:spPr>
        <p:txBody>
          <a:bodyPr>
            <a:spAutoFit/>
          </a:bodyPr>
          <a:lstStyle/>
          <a:p>
            <a:pPr fontAlgn="auto">
              <a:spcBef>
                <a:spcPts val="0"/>
              </a:spcBef>
              <a:spcAft>
                <a:spcPts val="0"/>
              </a:spcAft>
              <a:buClr>
                <a:srgbClr val="2DA2BF"/>
              </a:buClr>
              <a:buSzPct val="80000"/>
              <a:defRPr/>
            </a:pPr>
            <a:r>
              <a:rPr lang="en-US" sz="2800" dirty="0">
                <a:solidFill>
                  <a:srgbClr val="000000"/>
                </a:solidFill>
                <a:latin typeface="+mj-lt"/>
                <a:ea typeface="+mn-ea"/>
                <a:cs typeface="+mn-cs"/>
              </a:rPr>
              <a:t>Motivated </a:t>
            </a:r>
            <a:r>
              <a:rPr lang="en-US" sz="2800" dirty="0" smtClean="0">
                <a:solidFill>
                  <a:srgbClr val="000000"/>
                </a:solidFill>
                <a:latin typeface="+mj-lt"/>
                <a:ea typeface="+mn-ea"/>
                <a:cs typeface="+mn-cs"/>
              </a:rPr>
              <a:t>Forgetting (</a:t>
            </a:r>
            <a:r>
              <a:rPr lang="en-US" sz="2800" dirty="0" smtClean="0"/>
              <a:t>Repression)</a:t>
            </a:r>
            <a:endParaRPr lang="en-US" sz="2800" dirty="0">
              <a:solidFill>
                <a:srgbClr val="000000"/>
              </a:solidFill>
              <a:latin typeface="+mj-lt"/>
              <a:ea typeface="+mn-ea"/>
              <a:cs typeface="+mn-cs"/>
            </a:endParaRPr>
          </a:p>
        </p:txBody>
      </p:sp>
      <p:cxnSp>
        <p:nvCxnSpPr>
          <p:cNvPr id="5" name="Straight Connector 4"/>
          <p:cNvCxnSpPr>
            <a:cxnSpLocks noChangeShapeType="1"/>
          </p:cNvCxnSpPr>
          <p:nvPr/>
        </p:nvCxnSpPr>
        <p:spPr bwMode="auto">
          <a:xfrm rot="16200000" flipH="1">
            <a:off x="1133476" y="3421062"/>
            <a:ext cx="6858000" cy="1587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1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0" y="774700"/>
            <a:ext cx="4516438" cy="4525963"/>
          </a:xfrm>
        </p:spPr>
        <p:txBody>
          <a:bodyPr/>
          <a:lstStyle/>
          <a:p>
            <a:pPr marL="442913" indent="-292100" eaLnBrk="1" hangingPunct="1">
              <a:spcBef>
                <a:spcPts val="600"/>
              </a:spcBef>
              <a:buClr>
                <a:srgbClr val="C00000"/>
              </a:buClr>
              <a:buSzPct val="100000"/>
              <a:buFont typeface="Wingdings" charset="0"/>
              <a:buChar char="§"/>
            </a:pPr>
            <a:r>
              <a:rPr lang="en-CA" sz="2400" dirty="0" smtClean="0">
                <a:latin typeface="Arial" charset="0"/>
              </a:rPr>
              <a:t>Is there really “repression”, or can our memories mislead us?</a:t>
            </a:r>
          </a:p>
          <a:p>
            <a:pPr marL="442913" indent="-292100" eaLnBrk="1" hangingPunct="1">
              <a:spcBef>
                <a:spcPts val="600"/>
              </a:spcBef>
              <a:buClr>
                <a:srgbClr val="C00000"/>
              </a:buClr>
              <a:buSzPct val="100000"/>
              <a:buFont typeface="Wingdings" charset="0"/>
              <a:buChar char="§"/>
            </a:pPr>
            <a:endParaRPr lang="en-CA" sz="2400" dirty="0">
              <a:latin typeface="Arial" charset="0"/>
            </a:endParaRPr>
          </a:p>
          <a:p>
            <a:pPr marL="442913" indent="-292100" eaLnBrk="1" hangingPunct="1">
              <a:spcBef>
                <a:spcPts val="600"/>
              </a:spcBef>
              <a:buClr>
                <a:srgbClr val="C00000"/>
              </a:buClr>
              <a:buSzPct val="100000"/>
              <a:buFont typeface="Wingdings" charset="0"/>
              <a:buChar char="§"/>
            </a:pPr>
            <a:r>
              <a:rPr lang="en-US" sz="2400" dirty="0">
                <a:latin typeface="Arial" charset="0"/>
              </a:rPr>
              <a:t>Increasing number of memory researchers believe repression rarely occurs.</a:t>
            </a:r>
          </a:p>
          <a:p>
            <a:pPr marL="442913" indent="-292100" eaLnBrk="1" hangingPunct="1">
              <a:spcBef>
                <a:spcPts val="600"/>
              </a:spcBef>
              <a:buClr>
                <a:srgbClr val="C00000"/>
              </a:buClr>
              <a:buSzPct val="100000"/>
              <a:buFont typeface="Wingdings" charset="0"/>
              <a:buChar char="§"/>
            </a:pPr>
            <a:r>
              <a:rPr lang="en-US" sz="2400" dirty="0" smtClean="0">
                <a:latin typeface="Arial" charset="0"/>
              </a:rPr>
              <a:t> ..and what we are experiencing is “false memory” – reconstruction of memory has  gone wrong</a:t>
            </a:r>
            <a:endParaRPr lang="en-US" sz="2400" dirty="0">
              <a:latin typeface="Arial" charset="0"/>
            </a:endParaRPr>
          </a:p>
        </p:txBody>
      </p:sp>
      <p:pic>
        <p:nvPicPr>
          <p:cNvPr id="61442" name="Picture 2" descr="Mother and daughter are seated next to one another and looking at a photo album." title="Falase Memory"/>
          <p:cNvPicPr>
            <a:picLocks noChangeAspect="1" noChangeArrowheads="1"/>
          </p:cNvPicPr>
          <p:nvPr/>
        </p:nvPicPr>
        <p:blipFill>
          <a:blip r:embed="rId3" cstate="email">
            <a:extLst>
              <a:ext uri="{28A0092B-C50C-407E-A947-70E740481C1C}">
                <a14:useLocalDpi xmlns:a14="http://schemas.microsoft.com/office/drawing/2010/main" val="0"/>
              </a:ext>
            </a:extLst>
          </a:blip>
          <a:srcRect t="310"/>
          <a:stretch>
            <a:fillRect/>
          </a:stretch>
        </p:blipFill>
        <p:spPr bwMode="auto">
          <a:xfrm>
            <a:off x="4559300" y="0"/>
            <a:ext cx="4584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p:cNvCxnSpPr>
            <a:cxnSpLocks noChangeShapeType="1"/>
          </p:cNvCxnSpPr>
          <p:nvPr/>
        </p:nvCxnSpPr>
        <p:spPr bwMode="auto">
          <a:xfrm rot="16200000" flipH="1">
            <a:off x="1145382" y="3421856"/>
            <a:ext cx="6858000" cy="14287"/>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3" name="TextBox 2"/>
          <p:cNvSpPr txBox="1"/>
          <p:nvPr/>
        </p:nvSpPr>
        <p:spPr>
          <a:xfrm>
            <a:off x="280402" y="5624961"/>
            <a:ext cx="3942126" cy="923330"/>
          </a:xfrm>
          <a:prstGeom prst="rect">
            <a:avLst/>
          </a:prstGeom>
          <a:noFill/>
        </p:spPr>
        <p:txBody>
          <a:bodyPr wrap="square" rtlCol="0">
            <a:spAutoFit/>
          </a:bodyPr>
          <a:lstStyle/>
          <a:p>
            <a:r>
              <a:rPr lang="en-CA" dirty="0" smtClean="0"/>
              <a:t>Memory is reconstruction, not just retrieval…TED talk on </a:t>
            </a:r>
            <a:r>
              <a:rPr lang="en-CA" b="1" dirty="0" smtClean="0">
                <a:hlinkClick r:id="rId4"/>
              </a:rPr>
              <a:t>The Fiction of Memory</a:t>
            </a:r>
            <a:endParaRPr lang="en-CA" b="1" dirty="0"/>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animEffect transition="in" filter="fade">
                                      <p:cBhvr>
                                        <p:cTn id="11" dur="1000"/>
                                        <p:tgtEl>
                                          <p:spTgt spid="12">
                                            <p:txEl>
                                              <p:pRg st="2" end="2"/>
                                            </p:txEl>
                                          </p:spTgt>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animEffect transition="in" filter="fade">
                                      <p:cBhvr>
                                        <p:cTn id="15" dur="1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0" y="774700"/>
            <a:ext cx="4516438" cy="4525963"/>
          </a:xfrm>
        </p:spPr>
        <p:txBody>
          <a:bodyPr/>
          <a:lstStyle/>
          <a:p>
            <a:pPr marL="442913" indent="-292100" eaLnBrk="1" hangingPunct="1">
              <a:spcBef>
                <a:spcPts val="600"/>
              </a:spcBef>
              <a:buClr>
                <a:srgbClr val="C00000"/>
              </a:buClr>
              <a:buSzPct val="100000"/>
              <a:buFont typeface="Wingdings" charset="0"/>
              <a:buChar char="§"/>
            </a:pPr>
            <a:r>
              <a:rPr lang="en-US" sz="2400" dirty="0">
                <a:latin typeface="Arial" charset="0"/>
              </a:rPr>
              <a:t>False memories can be </a:t>
            </a:r>
            <a:r>
              <a:rPr lang="en-CA" sz="2400" dirty="0" smtClean="0">
                <a:latin typeface="Arial" charset="0"/>
              </a:rPr>
              <a:t>“planted”  </a:t>
            </a:r>
            <a:endParaRPr lang="en-US" altLang="ja-JP" sz="2400" dirty="0">
              <a:latin typeface="Arial" charset="0"/>
              <a:cs typeface="Arial" charset="0"/>
            </a:endParaRPr>
          </a:p>
          <a:p>
            <a:pPr marL="442913" indent="-292100" eaLnBrk="1" hangingPunct="1">
              <a:spcBef>
                <a:spcPts val="600"/>
              </a:spcBef>
              <a:buClr>
                <a:srgbClr val="C00000"/>
              </a:buClr>
              <a:buSzPct val="100000"/>
              <a:buFont typeface="Wingdings" charset="0"/>
              <a:buChar char="§"/>
            </a:pPr>
            <a:r>
              <a:rPr lang="en-US" sz="2400" dirty="0">
                <a:latin typeface="Arial" charset="0"/>
              </a:rPr>
              <a:t>Imagining nonexistent events can </a:t>
            </a:r>
            <a:r>
              <a:rPr lang="en-US" sz="2400" i="1" dirty="0">
                <a:latin typeface="Arial" charset="0"/>
              </a:rPr>
              <a:t>create</a:t>
            </a:r>
            <a:r>
              <a:rPr lang="en-US" sz="2400" dirty="0">
                <a:latin typeface="Arial" charset="0"/>
              </a:rPr>
              <a:t> a memory.</a:t>
            </a:r>
          </a:p>
          <a:p>
            <a:pPr marL="442913" indent="-292100" eaLnBrk="1" hangingPunct="1">
              <a:spcBef>
                <a:spcPts val="600"/>
              </a:spcBef>
              <a:buClr>
                <a:srgbClr val="C00000"/>
              </a:buClr>
              <a:buSzPct val="100000"/>
              <a:buFont typeface="Wingdings" charset="0"/>
              <a:buChar char="§"/>
            </a:pPr>
            <a:r>
              <a:rPr lang="en-US" sz="2400" dirty="0">
                <a:latin typeface="Arial" charset="0"/>
              </a:rPr>
              <a:t>Imagination inflation – </a:t>
            </a:r>
            <a:r>
              <a:rPr lang="en-US" sz="2400" dirty="0" smtClean="0">
                <a:latin typeface="Arial" charset="0"/>
              </a:rPr>
              <a:t>imagining </a:t>
            </a:r>
            <a:r>
              <a:rPr lang="en-US" sz="2400" dirty="0">
                <a:latin typeface="Arial" charset="0"/>
              </a:rPr>
              <a:t>something and really perceiving it activate similar brain areas.</a:t>
            </a:r>
          </a:p>
          <a:p>
            <a:pPr marL="735013" lvl="1" indent="-292100" eaLnBrk="1" hangingPunct="1">
              <a:spcBef>
                <a:spcPts val="600"/>
              </a:spcBef>
              <a:buClr>
                <a:srgbClr val="C00000"/>
              </a:buClr>
              <a:buSzPct val="100000"/>
              <a:buFont typeface="Wingdings" charset="0"/>
              <a:buChar char="§"/>
            </a:pPr>
            <a:r>
              <a:rPr lang="en-US" sz="2000" dirty="0">
                <a:latin typeface="Arial" charset="0"/>
              </a:rPr>
              <a:t>People with vivid imaginations are more likely to have false memories.</a:t>
            </a:r>
          </a:p>
          <a:p>
            <a:pPr marL="735013" lvl="1" indent="-292100" eaLnBrk="1" hangingPunct="1">
              <a:spcBef>
                <a:spcPts val="600"/>
              </a:spcBef>
              <a:buClr>
                <a:srgbClr val="C00000"/>
              </a:buClr>
              <a:buSzPct val="100000"/>
              <a:buFont typeface="Wingdings" charset="0"/>
              <a:buChar char="§"/>
            </a:pPr>
            <a:r>
              <a:rPr lang="en-US" sz="2000" dirty="0">
                <a:latin typeface="Arial" charset="0"/>
              </a:rPr>
              <a:t>Children are very susceptible to false memory.</a:t>
            </a:r>
          </a:p>
        </p:txBody>
      </p:sp>
      <p:cxnSp>
        <p:nvCxnSpPr>
          <p:cNvPr id="6" name="Straight Connector 5"/>
          <p:cNvCxnSpPr>
            <a:cxnSpLocks noChangeShapeType="1"/>
          </p:cNvCxnSpPr>
          <p:nvPr/>
        </p:nvCxnSpPr>
        <p:spPr bwMode="auto">
          <a:xfrm rot="16200000" flipH="1">
            <a:off x="1145382" y="3421856"/>
            <a:ext cx="6858000" cy="14287"/>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2" name="TextBox 1"/>
          <p:cNvSpPr txBox="1"/>
          <p:nvPr/>
        </p:nvSpPr>
        <p:spPr>
          <a:xfrm>
            <a:off x="5014252" y="5674448"/>
            <a:ext cx="3340465" cy="369332"/>
          </a:xfrm>
          <a:prstGeom prst="rect">
            <a:avLst/>
          </a:prstGeom>
          <a:noFill/>
        </p:spPr>
        <p:txBody>
          <a:bodyPr wrap="none" rtlCol="0">
            <a:spAutoFit/>
          </a:bodyPr>
          <a:lstStyle/>
          <a:p>
            <a:r>
              <a:rPr lang="en-CA" dirty="0" smtClean="0">
                <a:hlinkClick r:id="rId3"/>
              </a:rPr>
              <a:t>How to implant false memories</a:t>
            </a:r>
            <a:endParaRPr lang="en-CA" dirty="0"/>
          </a:p>
        </p:txBody>
      </p:sp>
    </p:spTree>
    <p:extLst>
      <p:ext uri="{BB962C8B-B14F-4D97-AF65-F5344CB8AC3E}">
        <p14:creationId xmlns:p14="http://schemas.microsoft.com/office/powerpoint/2010/main" val="3704119399"/>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1000"/>
                                        <p:tgtEl>
                                          <p:spTgt spid="1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1000"/>
                                        <p:tgtEl>
                                          <p:spTgt spid="1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1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190185" y="643552"/>
            <a:ext cx="8374331" cy="2762250"/>
          </a:xfrm>
        </p:spPr>
        <p:txBody>
          <a:bodyPr/>
          <a:lstStyle/>
          <a:p>
            <a:pPr marL="736600" lvl="1" indent="-292100" eaLnBrk="1" hangingPunct="1">
              <a:spcBef>
                <a:spcPct val="0"/>
              </a:spcBef>
              <a:buClr>
                <a:srgbClr val="C00000"/>
              </a:buClr>
              <a:buSzPct val="100000"/>
              <a:buFont typeface="Wingdings" charset="0"/>
              <a:buChar char="§"/>
            </a:pPr>
            <a:r>
              <a:rPr lang="en-US" sz="2400" dirty="0">
                <a:latin typeface="Arial" charset="0"/>
              </a:rPr>
              <a:t>Use distributed (spaced) practice</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cs typeface="Arial" charset="0"/>
              </a:rPr>
              <a:t>Cramming works short-term, but long-term recall/recognition is weak…and cramming can give interference to earlier learning</a:t>
            </a:r>
            <a:endParaRPr lang="en-US" sz="2000" dirty="0">
              <a:latin typeface="Arial" charset="0"/>
              <a:cs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Make the material meaningful</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Unrelated lists are harder to remember:  “attach” a concept to a visual image</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smtClean="0">
                <a:latin typeface="Arial" charset="0"/>
              </a:rPr>
              <a:t>Use active </a:t>
            </a:r>
            <a:r>
              <a:rPr lang="en-US" sz="2400" dirty="0">
                <a:latin typeface="Arial" charset="0"/>
              </a:rPr>
              <a:t>retrieval cues</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E.g., recall where on page a specific concept is located</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Use mnemonic devices</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Grouping, chunking, hierarchies</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Minimize interference</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E.g., don’t study PSY1101 and PSY1102 in sequence</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Sleep more</a:t>
            </a:r>
            <a:r>
              <a:rPr lang="en-US" sz="2400" dirty="0" smtClean="0">
                <a:latin typeface="Arial" charset="0"/>
              </a:rPr>
              <a:t>.</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Lots of sleep helps memories consolidate overnight</a:t>
            </a:r>
            <a:endParaRPr lang="en-US" sz="2000" dirty="0">
              <a:latin typeface="Arial" charset="0"/>
            </a:endParaRPr>
          </a:p>
          <a:p>
            <a:pPr marL="736600" lvl="1" indent="-292100" eaLnBrk="1" hangingPunct="1">
              <a:spcBef>
                <a:spcPct val="0"/>
              </a:spcBef>
              <a:buClr>
                <a:srgbClr val="C00000"/>
              </a:buClr>
              <a:buSzPct val="100000"/>
              <a:buFont typeface="Wingdings" charset="0"/>
              <a:buChar char="§"/>
            </a:pPr>
            <a:r>
              <a:rPr lang="en-US" sz="2400" dirty="0">
                <a:latin typeface="Arial" charset="0"/>
              </a:rPr>
              <a:t>Test </a:t>
            </a:r>
            <a:r>
              <a:rPr lang="en-US" sz="2400" dirty="0" smtClean="0">
                <a:latin typeface="Arial" charset="0"/>
              </a:rPr>
              <a:t>yourself</a:t>
            </a:r>
          </a:p>
          <a:p>
            <a:pPr marL="1001713" lvl="2" indent="-292100" eaLnBrk="1" hangingPunct="1">
              <a:spcBef>
                <a:spcPct val="0"/>
              </a:spcBef>
              <a:buClr>
                <a:srgbClr val="C00000"/>
              </a:buClr>
              <a:buSzPct val="100000"/>
              <a:buFont typeface="Wingdings" charset="0"/>
              <a:buChar char="§"/>
            </a:pPr>
            <a:r>
              <a:rPr lang="en-US" sz="2000" dirty="0" smtClean="0">
                <a:latin typeface="Arial" charset="0"/>
              </a:rPr>
              <a:t>use “test questions” in textbook</a:t>
            </a:r>
          </a:p>
          <a:p>
            <a:pPr marL="709613" lvl="2" indent="0" algn="ctr" eaLnBrk="1" hangingPunct="1">
              <a:spcBef>
                <a:spcPct val="0"/>
              </a:spcBef>
              <a:buClr>
                <a:srgbClr val="C00000"/>
              </a:buClr>
              <a:buSzPct val="100000"/>
              <a:buNone/>
            </a:pPr>
            <a:r>
              <a:rPr lang="en-US" dirty="0" smtClean="0">
                <a:solidFill>
                  <a:srgbClr val="DA1F28"/>
                </a:solidFill>
                <a:latin typeface="Arial" charset="0"/>
                <a:hlinkClick r:id="rId3"/>
              </a:rPr>
              <a:t>Crash course: memory</a:t>
            </a:r>
            <a:endParaRPr lang="en-US" dirty="0">
              <a:solidFill>
                <a:srgbClr val="DA1F28"/>
              </a:solidFill>
              <a:latin typeface="Arial" charset="0"/>
            </a:endParaRPr>
          </a:p>
        </p:txBody>
      </p:sp>
      <p:sp>
        <p:nvSpPr>
          <p:cNvPr id="5" name="Rectangle 4"/>
          <p:cNvSpPr/>
          <p:nvPr/>
        </p:nvSpPr>
        <p:spPr>
          <a:xfrm>
            <a:off x="200025" y="119063"/>
            <a:ext cx="9299575" cy="584200"/>
          </a:xfrm>
          <a:prstGeom prst="rect">
            <a:avLst/>
          </a:prstGeom>
        </p:spPr>
        <p:txBody>
          <a:bodyPr>
            <a:spAutoFit/>
          </a:bodyPr>
          <a:lstStyle/>
          <a:p>
            <a:pPr fontAlgn="auto">
              <a:spcBef>
                <a:spcPts val="0"/>
              </a:spcBef>
              <a:spcAft>
                <a:spcPts val="0"/>
              </a:spcAft>
              <a:buClr>
                <a:srgbClr val="2DA2BF"/>
              </a:buClr>
              <a:buSzPct val="80000"/>
              <a:defRPr/>
            </a:pPr>
            <a:r>
              <a:rPr lang="en-US" sz="3200" dirty="0" smtClean="0">
                <a:solidFill>
                  <a:srgbClr val="000000"/>
                </a:solidFill>
                <a:latin typeface="+mj-lt"/>
                <a:ea typeface="+mn-ea"/>
                <a:cs typeface="+mn-cs"/>
              </a:rPr>
              <a:t>Practical suggestions to </a:t>
            </a:r>
            <a:r>
              <a:rPr lang="en-US" sz="3200" dirty="0">
                <a:solidFill>
                  <a:srgbClr val="000000"/>
                </a:solidFill>
                <a:latin typeface="+mj-lt"/>
                <a:ea typeface="+mn-ea"/>
                <a:cs typeface="+mn-cs"/>
              </a:rPr>
              <a:t>improve </a:t>
            </a:r>
            <a:r>
              <a:rPr lang="en-US" sz="3200" dirty="0" smtClean="0">
                <a:solidFill>
                  <a:srgbClr val="000000"/>
                </a:solidFill>
                <a:latin typeface="+mj-lt"/>
                <a:ea typeface="+mn-ea"/>
                <a:cs typeface="+mn-cs"/>
              </a:rPr>
              <a:t>memory</a:t>
            </a:r>
            <a:endParaRPr lang="en-US" sz="3200" dirty="0">
              <a:solidFill>
                <a:srgbClr val="000000"/>
              </a:solidFill>
              <a:latin typeface="+mj-lt"/>
              <a:ea typeface="+mn-ea"/>
              <a:cs typeface="+mn-cs"/>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fade">
                                      <p:cBhvr>
                                        <p:cTn id="10" dur="2000"/>
                                        <p:tgtEl>
                                          <p:spTgt spid="12">
                                            <p:txEl>
                                              <p:pRg st="1" end="1"/>
                                            </p:txEl>
                                          </p:spTgt>
                                        </p:tgtEl>
                                      </p:cBhvr>
                                    </p:animEffect>
                                  </p:childTnLst>
                                </p:cTn>
                              </p:par>
                            </p:childTnLst>
                          </p:cTn>
                        </p:par>
                      </p:childTnLst>
                    </p:cTn>
                  </p:par>
                  <p:par>
                    <p:cTn id="11" fill="hold">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2000"/>
                                        <p:tgtEl>
                                          <p:spTgt spid="12">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fade">
                                      <p:cBhvr>
                                        <p:cTn id="18" dur="2000"/>
                                        <p:tgtEl>
                                          <p:spTgt spid="12">
                                            <p:txEl>
                                              <p:pRg st="3" end="3"/>
                                            </p:txEl>
                                          </p:spTgt>
                                        </p:tgtEl>
                                      </p:cBhvr>
                                    </p:animEffect>
                                  </p:childTnLst>
                                </p:cTn>
                              </p:par>
                            </p:childTnLst>
                          </p:cTn>
                        </p:par>
                      </p:childTnLst>
                    </p:cTn>
                  </p:par>
                  <p:par>
                    <p:cTn id="19" fill="hold">
                      <p:stCondLst>
                        <p:cond delay="indefinite"/>
                      </p:stCondLst>
                      <p:childTnLst>
                        <p:par>
                          <p:cTn id="20" fill="hold" nodeType="after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2000"/>
                                        <p:tgtEl>
                                          <p:spTgt spid="12">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xEl>
                                              <p:pRg st="5" end="5"/>
                                            </p:txEl>
                                          </p:spTgt>
                                        </p:tgtEl>
                                        <p:attrNameLst>
                                          <p:attrName>style.visibility</p:attrName>
                                        </p:attrNameLst>
                                      </p:cBhvr>
                                      <p:to>
                                        <p:strVal val="visible"/>
                                      </p:to>
                                    </p:set>
                                    <p:animEffect transition="in" filter="fade">
                                      <p:cBhvr>
                                        <p:cTn id="26" dur="2000"/>
                                        <p:tgtEl>
                                          <p:spTgt spid="12">
                                            <p:txEl>
                                              <p:pRg st="5" end="5"/>
                                            </p:txEl>
                                          </p:spTgt>
                                        </p:tgtEl>
                                      </p:cBhvr>
                                    </p:animEffect>
                                  </p:childTnLst>
                                </p:cTn>
                              </p:par>
                            </p:childTnLst>
                          </p:cTn>
                        </p:par>
                      </p:childTnLst>
                    </p:cTn>
                  </p:par>
                  <p:par>
                    <p:cTn id="27" fill="hold">
                      <p:stCondLst>
                        <p:cond delay="indefinite"/>
                      </p:stCondLst>
                      <p:childTnLst>
                        <p:par>
                          <p:cTn id="28" fill="hold" nodeType="after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animEffect transition="in" filter="fade">
                                      <p:cBhvr>
                                        <p:cTn id="31" dur="2000"/>
                                        <p:tgtEl>
                                          <p:spTgt spid="12">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xEl>
                                              <p:pRg st="7" end="7"/>
                                            </p:txEl>
                                          </p:spTgt>
                                        </p:tgtEl>
                                        <p:attrNameLst>
                                          <p:attrName>style.visibility</p:attrName>
                                        </p:attrNameLst>
                                      </p:cBhvr>
                                      <p:to>
                                        <p:strVal val="visible"/>
                                      </p:to>
                                    </p:set>
                                    <p:animEffect transition="in" filter="fade">
                                      <p:cBhvr>
                                        <p:cTn id="34" dur="2000"/>
                                        <p:tgtEl>
                                          <p:spTgt spid="12">
                                            <p:txEl>
                                              <p:pRg st="7" end="7"/>
                                            </p:txEl>
                                          </p:spTgt>
                                        </p:tgtEl>
                                      </p:cBhvr>
                                    </p:animEffect>
                                  </p:childTnLst>
                                </p:cTn>
                              </p:par>
                            </p:childTnLst>
                          </p:cTn>
                        </p:par>
                      </p:childTnLst>
                    </p:cTn>
                  </p:par>
                  <p:par>
                    <p:cTn id="35" fill="hold">
                      <p:stCondLst>
                        <p:cond delay="indefinite"/>
                      </p:stCondLst>
                      <p:childTnLst>
                        <p:par>
                          <p:cTn id="36" fill="hold" nodeType="after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animEffect transition="in" filter="fade">
                                      <p:cBhvr>
                                        <p:cTn id="39" dur="2000"/>
                                        <p:tgtEl>
                                          <p:spTgt spid="12">
                                            <p:txEl>
                                              <p:pRg st="8" end="8"/>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2">
                                            <p:txEl>
                                              <p:pRg st="9" end="9"/>
                                            </p:txEl>
                                          </p:spTgt>
                                        </p:tgtEl>
                                        <p:attrNameLst>
                                          <p:attrName>style.visibility</p:attrName>
                                        </p:attrNameLst>
                                      </p:cBhvr>
                                      <p:to>
                                        <p:strVal val="visible"/>
                                      </p:to>
                                    </p:set>
                                    <p:animEffect transition="in" filter="fade">
                                      <p:cBhvr>
                                        <p:cTn id="42" dur="2000"/>
                                        <p:tgtEl>
                                          <p:spTgt spid="12">
                                            <p:txEl>
                                              <p:pRg st="9" end="9"/>
                                            </p:txEl>
                                          </p:spTgt>
                                        </p:tgtEl>
                                      </p:cBhvr>
                                    </p:animEffect>
                                  </p:childTnLst>
                                </p:cTn>
                              </p:par>
                            </p:childTnLst>
                          </p:cTn>
                        </p:par>
                      </p:childTnLst>
                    </p:cTn>
                  </p:par>
                  <p:par>
                    <p:cTn id="43" fill="hold">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10" end="10"/>
                                            </p:txEl>
                                          </p:spTgt>
                                        </p:tgtEl>
                                        <p:attrNameLst>
                                          <p:attrName>style.visibility</p:attrName>
                                        </p:attrNameLst>
                                      </p:cBhvr>
                                      <p:to>
                                        <p:strVal val="visible"/>
                                      </p:to>
                                    </p:set>
                                    <p:animEffect transition="in" filter="fade">
                                      <p:cBhvr>
                                        <p:cTn id="47" dur="2000"/>
                                        <p:tgtEl>
                                          <p:spTgt spid="12">
                                            <p:txEl>
                                              <p:pRg st="10" end="1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2">
                                            <p:txEl>
                                              <p:pRg st="11" end="11"/>
                                            </p:txEl>
                                          </p:spTgt>
                                        </p:tgtEl>
                                        <p:attrNameLst>
                                          <p:attrName>style.visibility</p:attrName>
                                        </p:attrNameLst>
                                      </p:cBhvr>
                                      <p:to>
                                        <p:strVal val="visible"/>
                                      </p:to>
                                    </p:set>
                                    <p:animEffect transition="in" filter="fade">
                                      <p:cBhvr>
                                        <p:cTn id="50" dur="2000"/>
                                        <p:tgtEl>
                                          <p:spTgt spid="12">
                                            <p:txEl>
                                              <p:pRg st="11" end="11"/>
                                            </p:txEl>
                                          </p:spTgt>
                                        </p:tgtEl>
                                      </p:cBhvr>
                                    </p:animEffect>
                                  </p:childTnLst>
                                </p:cTn>
                              </p:par>
                            </p:childTnLst>
                          </p:cTn>
                        </p:par>
                      </p:childTnLst>
                    </p:cTn>
                  </p:par>
                  <p:par>
                    <p:cTn id="51" fill="hold">
                      <p:stCondLst>
                        <p:cond delay="indefinite"/>
                      </p:stCondLst>
                      <p:childTnLst>
                        <p:par>
                          <p:cTn id="52" fill="hold" nodeType="after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xEl>
                                              <p:pRg st="12" end="12"/>
                                            </p:txEl>
                                          </p:spTgt>
                                        </p:tgtEl>
                                        <p:attrNameLst>
                                          <p:attrName>style.visibility</p:attrName>
                                        </p:attrNameLst>
                                      </p:cBhvr>
                                      <p:to>
                                        <p:strVal val="visible"/>
                                      </p:to>
                                    </p:set>
                                    <p:animEffect transition="in" filter="fade">
                                      <p:cBhvr>
                                        <p:cTn id="55" dur="2000"/>
                                        <p:tgtEl>
                                          <p:spTgt spid="12">
                                            <p:txEl>
                                              <p:pRg st="12" end="12"/>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2">
                                            <p:txEl>
                                              <p:pRg st="13" end="13"/>
                                            </p:txEl>
                                          </p:spTgt>
                                        </p:tgtEl>
                                        <p:attrNameLst>
                                          <p:attrName>style.visibility</p:attrName>
                                        </p:attrNameLst>
                                      </p:cBhvr>
                                      <p:to>
                                        <p:strVal val="visible"/>
                                      </p:to>
                                    </p:set>
                                    <p:animEffect transition="in" filter="fade">
                                      <p:cBhvr>
                                        <p:cTn id="58" dur="2000"/>
                                        <p:tgtEl>
                                          <p:spTgt spid="12">
                                            <p:txEl>
                                              <p:pRg st="13" end="13"/>
                                            </p:txEl>
                                          </p:spTgt>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xEl>
                                              <p:pRg st="14" end="14"/>
                                            </p:txEl>
                                          </p:spTgt>
                                        </p:tgtEl>
                                        <p:attrNameLst>
                                          <p:attrName>style.visibility</p:attrName>
                                        </p:attrNameLst>
                                      </p:cBhvr>
                                      <p:to>
                                        <p:strVal val="visible"/>
                                      </p:to>
                                    </p:set>
                                    <p:animEffect transition="in" filter="fade">
                                      <p:cBhvr>
                                        <p:cTn id="61" dur="2000"/>
                                        <p:tgtEl>
                                          <p:spTgt spid="1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bldLvl="2"/>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0" y="0"/>
          <a:ext cx="9144000" cy="6857999"/>
        </p:xfrm>
        <a:graphic>
          <a:graphicData uri="http://schemas.openxmlformats.org/drawingml/2006/table">
            <a:tbl>
              <a:tblPr firstRow="1" firstCol="1" bandRow="1">
                <a:tableStyleId>{5C22544A-7EE6-4342-B048-85BDC9FD1C3A}</a:tableStyleId>
              </a:tblPr>
              <a:tblGrid>
                <a:gridCol w="6217920"/>
                <a:gridCol w="2926080"/>
              </a:tblGrid>
              <a:tr h="1297459">
                <a:tc gridSpan="2">
                  <a:txBody>
                    <a:bodyPr/>
                    <a:lstStyle/>
                    <a:p>
                      <a:endParaRPr lang="en-US" sz="1800" dirty="0">
                        <a:solidFill>
                          <a:schemeClr val="bg1"/>
                        </a:solidFill>
                      </a:endParaRPr>
                    </a:p>
                  </a:txBody>
                  <a:tcPr>
                    <a:lnR w="76200" cap="flat" cmpd="sng" algn="ctr">
                      <a:noFill/>
                      <a:prstDash val="solid"/>
                      <a:round/>
                      <a:headEnd type="none" w="med" len="med"/>
                      <a:tailEnd type="none" w="med" len="med"/>
                    </a:lnR>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tcPr>
                </a:tc>
                <a:tc hMerge="1">
                  <a:txBody>
                    <a:bodyPr/>
                    <a:lstStyle/>
                    <a:p>
                      <a:pPr algn="ctr"/>
                      <a:endParaRPr lang="en-US" sz="2400" b="0" dirty="0">
                        <a:solidFill>
                          <a:schemeClr val="tx1"/>
                        </a:solidFill>
                        <a:latin typeface="Franklin Gothic Demi" pitchFamily="34" charset="0"/>
                      </a:endParaRPr>
                    </a:p>
                  </a:txBody>
                  <a:tcPr anchor="ct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
        <p:nvSpPr>
          <p:cNvPr id="17437" name="Content Placeholder 2"/>
          <p:cNvSpPr>
            <a:spLocks noGrp="1"/>
          </p:cNvSpPr>
          <p:nvPr>
            <p:ph idx="1"/>
          </p:nvPr>
        </p:nvSpPr>
        <p:spPr>
          <a:xfrm>
            <a:off x="0" y="212725"/>
            <a:ext cx="4541838" cy="595313"/>
          </a:xfrm>
        </p:spPr>
        <p:txBody>
          <a:bodyPr rtlCol="0">
            <a:normAutofit lnSpcReduction="10000"/>
          </a:bodyPr>
          <a:lstStyle/>
          <a:p>
            <a:pPr marL="0" indent="0" algn="ctr" eaLnBrk="1" fontAlgn="auto" hangingPunct="1">
              <a:spcBef>
                <a:spcPts val="0"/>
              </a:spcBef>
              <a:spcAft>
                <a:spcPts val="0"/>
              </a:spcAft>
              <a:buFont typeface="Arial" charset="0"/>
              <a:buNone/>
              <a:defRPr/>
            </a:pPr>
            <a:r>
              <a:rPr lang="en-US" dirty="0" smtClean="0">
                <a:solidFill>
                  <a:schemeClr val="bg1"/>
                </a:solidFill>
                <a:latin typeface="Franklin Gothic Demi" pitchFamily="34" charset="0"/>
                <a:ea typeface="+mn-ea"/>
                <a:cs typeface="+mn-cs"/>
              </a:rPr>
              <a:t>Fact or Falsehood?</a:t>
            </a:r>
          </a:p>
        </p:txBody>
      </p:sp>
      <p:cxnSp>
        <p:nvCxnSpPr>
          <p:cNvPr id="22" name="Straight Connector 21"/>
          <p:cNvCxnSpPr>
            <a:cxnSpLocks noChangeShapeType="1"/>
          </p:cNvCxnSpPr>
          <p:nvPr/>
        </p:nvCxnSpPr>
        <p:spPr bwMode="auto">
          <a:xfrm rot="10800000" flipV="1">
            <a:off x="0" y="1295400"/>
            <a:ext cx="9144000" cy="15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cxnSp>
        <p:nvCxnSpPr>
          <p:cNvPr id="23" name="Straight Connector 22"/>
          <p:cNvCxnSpPr>
            <a:cxnSpLocks noChangeShapeType="1"/>
          </p:cNvCxnSpPr>
          <p:nvPr/>
        </p:nvCxnSpPr>
        <p:spPr bwMode="auto">
          <a:xfrm rot="16200000" flipH="1">
            <a:off x="3484563" y="4078287"/>
            <a:ext cx="5524500" cy="3492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25" name="Rectangle 24"/>
          <p:cNvSpPr>
            <a:spLocks noChangeArrowheads="1"/>
          </p:cNvSpPr>
          <p:nvPr/>
        </p:nvSpPr>
        <p:spPr bwMode="auto">
          <a:xfrm>
            <a:off x="7467600" y="14589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19" name="Rectangle 18"/>
          <p:cNvSpPr>
            <a:spLocks noChangeArrowheads="1"/>
          </p:cNvSpPr>
          <p:nvPr/>
        </p:nvSpPr>
        <p:spPr bwMode="auto">
          <a:xfrm>
            <a:off x="7497763" y="25257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20" name="Rectangle 19"/>
          <p:cNvSpPr>
            <a:spLocks noChangeArrowheads="1"/>
          </p:cNvSpPr>
          <p:nvPr/>
        </p:nvSpPr>
        <p:spPr bwMode="auto">
          <a:xfrm>
            <a:off x="7486650" y="3657600"/>
            <a:ext cx="1235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30" name="Rectangle 29"/>
          <p:cNvSpPr>
            <a:spLocks noChangeArrowheads="1"/>
          </p:cNvSpPr>
          <p:nvPr/>
        </p:nvSpPr>
        <p:spPr bwMode="auto">
          <a:xfrm>
            <a:off x="7459663" y="47688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31" name="Rectangle 30"/>
          <p:cNvSpPr>
            <a:spLocks noChangeArrowheads="1"/>
          </p:cNvSpPr>
          <p:nvPr/>
        </p:nvSpPr>
        <p:spPr bwMode="auto">
          <a:xfrm>
            <a:off x="7505700" y="57975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32" name="Rectangle 31"/>
          <p:cNvSpPr>
            <a:spLocks noChangeArrowheads="1"/>
          </p:cNvSpPr>
          <p:nvPr/>
        </p:nvSpPr>
        <p:spPr bwMode="auto">
          <a:xfrm>
            <a:off x="0" y="1395413"/>
            <a:ext cx="61531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The persistence of learning over time most clearly depends on memory.</a:t>
            </a:r>
            <a:endParaRPr lang="en-US" sz="2000" b="1" dirty="0">
              <a:solidFill>
                <a:srgbClr val="000000"/>
              </a:solidFill>
            </a:endParaRPr>
          </a:p>
        </p:txBody>
      </p:sp>
      <p:sp>
        <p:nvSpPr>
          <p:cNvPr id="33" name="Rectangle 32"/>
          <p:cNvSpPr>
            <a:spLocks noChangeArrowheads="1"/>
          </p:cNvSpPr>
          <p:nvPr/>
        </p:nvSpPr>
        <p:spPr bwMode="auto">
          <a:xfrm>
            <a:off x="0" y="2566988"/>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Memory storage is never automatic; it always takes effort.</a:t>
            </a:r>
            <a:endParaRPr lang="en-US" sz="2000" b="1" dirty="0">
              <a:solidFill>
                <a:srgbClr val="000000"/>
              </a:solidFill>
            </a:endParaRPr>
          </a:p>
        </p:txBody>
      </p:sp>
      <p:sp>
        <p:nvSpPr>
          <p:cNvPr id="34" name="Rectangle 33"/>
          <p:cNvSpPr>
            <a:spLocks noChangeArrowheads="1"/>
          </p:cNvSpPr>
          <p:nvPr/>
        </p:nvSpPr>
        <p:spPr bwMode="auto">
          <a:xfrm>
            <a:off x="0" y="3543300"/>
            <a:ext cx="61531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Shortly after hearing a list of items, people tend to recall the first items in the list most quickly and accurately.</a:t>
            </a:r>
            <a:endParaRPr lang="en-US" sz="2000" b="1" dirty="0">
              <a:solidFill>
                <a:srgbClr val="000000"/>
              </a:solidFill>
            </a:endParaRPr>
          </a:p>
        </p:txBody>
      </p:sp>
      <p:sp>
        <p:nvSpPr>
          <p:cNvPr id="35" name="Rectangle 34"/>
          <p:cNvSpPr>
            <a:spLocks noChangeArrowheads="1"/>
          </p:cNvSpPr>
          <p:nvPr/>
        </p:nvSpPr>
        <p:spPr bwMode="auto">
          <a:xfrm>
            <a:off x="0" y="4784725"/>
            <a:ext cx="619125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Children can better remember an ancient Latin verse if the definition of each unfamiliar Latin word is carefully explained to them.</a:t>
            </a:r>
            <a:endParaRPr lang="en-US" sz="2000" b="1" dirty="0">
              <a:solidFill>
                <a:srgbClr val="000000"/>
              </a:solidFill>
            </a:endParaRPr>
          </a:p>
        </p:txBody>
      </p:sp>
      <p:sp>
        <p:nvSpPr>
          <p:cNvPr id="36" name="Rectangle 35"/>
          <p:cNvSpPr>
            <a:spLocks noChangeArrowheads="1"/>
          </p:cNvSpPr>
          <p:nvPr/>
        </p:nvSpPr>
        <p:spPr bwMode="auto">
          <a:xfrm>
            <a:off x="0" y="5842000"/>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We are more likely to remember the word </a:t>
            </a:r>
            <a:r>
              <a:rPr lang="ja-JP" altLang="en-US" sz="2000" b="1"/>
              <a:t>“</a:t>
            </a:r>
            <a:r>
              <a:rPr lang="en-US" altLang="ja-JP" sz="2000" b="1" dirty="0"/>
              <a:t>fire</a:t>
            </a:r>
            <a:r>
              <a:rPr lang="ja-JP" altLang="en-US" sz="2000" b="1"/>
              <a:t>”</a:t>
            </a:r>
            <a:r>
              <a:rPr lang="en-US" altLang="ja-JP" sz="2000" b="1" dirty="0"/>
              <a:t> than the word </a:t>
            </a:r>
            <a:r>
              <a:rPr lang="ja-JP" altLang="en-US" sz="2000" b="1"/>
              <a:t>“</a:t>
            </a:r>
            <a:r>
              <a:rPr lang="en-US" altLang="ja-JP" sz="2000" b="1" dirty="0"/>
              <a:t>process.</a:t>
            </a:r>
            <a:r>
              <a:rPr lang="ja-JP" altLang="en-US" sz="2000" b="1"/>
              <a:t>”</a:t>
            </a:r>
            <a:endParaRPr lang="en-US" sz="2000" b="1" dirty="0">
              <a:solidFill>
                <a:srgbClr val="000000"/>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Effect transition="in" filter="fade">
                                      <p:cBhvr>
                                        <p:cTn id="7" dur="2000"/>
                                        <p:tgtEl>
                                          <p:spTgt spid="3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2000"/>
                                        <p:tgtEl>
                                          <p:spTgt spid="2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xEl>
                                              <p:pRg st="0" end="0"/>
                                            </p:txEl>
                                          </p:spTgt>
                                        </p:tgtEl>
                                        <p:attrNameLst>
                                          <p:attrName>style.visibility</p:attrName>
                                        </p:attrNameLst>
                                      </p:cBhvr>
                                      <p:to>
                                        <p:strVal val="visible"/>
                                      </p:to>
                                    </p:set>
                                    <p:animEffect transition="in" filter="fade">
                                      <p:cBhvr>
                                        <p:cTn id="17" dur="2000"/>
                                        <p:tgtEl>
                                          <p:spTgt spid="3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2000"/>
                                        <p:tgtEl>
                                          <p:spTgt spid="1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0" end="0"/>
                                            </p:txEl>
                                          </p:spTgt>
                                        </p:tgtEl>
                                        <p:attrNameLst>
                                          <p:attrName>style.visibility</p:attrName>
                                        </p:attrNameLst>
                                      </p:cBhvr>
                                      <p:to>
                                        <p:strVal val="visible"/>
                                      </p:to>
                                    </p:set>
                                    <p:animEffect transition="in" filter="fade">
                                      <p:cBhvr>
                                        <p:cTn id="27" dur="2000"/>
                                        <p:tgtEl>
                                          <p:spTgt spid="34">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2000"/>
                                        <p:tgtEl>
                                          <p:spTgt spid="20">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5">
                                            <p:txEl>
                                              <p:pRg st="0" end="0"/>
                                            </p:txEl>
                                          </p:spTgt>
                                        </p:tgtEl>
                                        <p:attrNameLst>
                                          <p:attrName>style.visibility</p:attrName>
                                        </p:attrNameLst>
                                      </p:cBhvr>
                                      <p:to>
                                        <p:strVal val="visible"/>
                                      </p:to>
                                    </p:set>
                                    <p:animEffect transition="in" filter="fade">
                                      <p:cBhvr>
                                        <p:cTn id="37" dur="2000"/>
                                        <p:tgtEl>
                                          <p:spTgt spid="35">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0">
                                            <p:txEl>
                                              <p:pRg st="0" end="0"/>
                                            </p:txEl>
                                          </p:spTgt>
                                        </p:tgtEl>
                                        <p:attrNameLst>
                                          <p:attrName>style.visibility</p:attrName>
                                        </p:attrNameLst>
                                      </p:cBhvr>
                                      <p:to>
                                        <p:strVal val="visible"/>
                                      </p:to>
                                    </p:set>
                                    <p:animEffect transition="in" filter="fade">
                                      <p:cBhvr>
                                        <p:cTn id="42" dur="2000"/>
                                        <p:tgtEl>
                                          <p:spTgt spid="30">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Effect transition="in" filter="fade">
                                      <p:cBhvr>
                                        <p:cTn id="47" dur="2000"/>
                                        <p:tgtEl>
                                          <p:spTgt spid="36">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1">
                                            <p:txEl>
                                              <p:pRg st="0" end="0"/>
                                            </p:txEl>
                                          </p:spTgt>
                                        </p:tgtEl>
                                        <p:attrNameLst>
                                          <p:attrName>style.visibility</p:attrName>
                                        </p:attrNameLst>
                                      </p:cBhvr>
                                      <p:to>
                                        <p:strVal val="visible"/>
                                      </p:to>
                                    </p:set>
                                    <p:animEffect transition="in" filter="fade">
                                      <p:cBhvr>
                                        <p:cTn id="52" dur="20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0" y="0"/>
          <a:ext cx="9144000" cy="6857999"/>
        </p:xfrm>
        <a:graphic>
          <a:graphicData uri="http://schemas.openxmlformats.org/drawingml/2006/table">
            <a:tbl>
              <a:tblPr firstRow="1" firstCol="1" bandRow="1">
                <a:tableStyleId>{5C22544A-7EE6-4342-B048-85BDC9FD1C3A}</a:tableStyleId>
              </a:tblPr>
              <a:tblGrid>
                <a:gridCol w="6217920"/>
                <a:gridCol w="2926080"/>
              </a:tblGrid>
              <a:tr h="1297459">
                <a:tc gridSpan="2">
                  <a:txBody>
                    <a:bodyPr/>
                    <a:lstStyle/>
                    <a:p>
                      <a:endParaRPr lang="en-US" sz="1800" dirty="0">
                        <a:solidFill>
                          <a:schemeClr val="bg1"/>
                        </a:solidFill>
                      </a:endParaRPr>
                    </a:p>
                  </a:txBody>
                  <a:tcPr>
                    <a:lnR w="76200" cap="flat" cmpd="sng" algn="ctr">
                      <a:noFill/>
                      <a:prstDash val="solid"/>
                      <a:round/>
                      <a:headEnd type="none" w="med" len="med"/>
                      <a:tailEnd type="none" w="med" len="med"/>
                    </a:lnR>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tcPr>
                </a:tc>
                <a:tc hMerge="1">
                  <a:txBody>
                    <a:bodyPr/>
                    <a:lstStyle/>
                    <a:p>
                      <a:pPr algn="ctr"/>
                      <a:endParaRPr lang="en-US" sz="2400" b="0" dirty="0">
                        <a:solidFill>
                          <a:schemeClr val="tx1"/>
                        </a:solidFill>
                        <a:latin typeface="Franklin Gothic Demi" pitchFamily="34" charset="0"/>
                      </a:endParaRPr>
                    </a:p>
                  </a:txBody>
                  <a:tcPr anchor="ct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
        <p:nvSpPr>
          <p:cNvPr id="17437" name="Content Placeholder 2"/>
          <p:cNvSpPr>
            <a:spLocks noGrp="1"/>
          </p:cNvSpPr>
          <p:nvPr>
            <p:ph idx="1"/>
          </p:nvPr>
        </p:nvSpPr>
        <p:spPr>
          <a:xfrm>
            <a:off x="0" y="212725"/>
            <a:ext cx="4541838" cy="595313"/>
          </a:xfrm>
        </p:spPr>
        <p:txBody>
          <a:bodyPr rtlCol="0">
            <a:normAutofit lnSpcReduction="10000"/>
          </a:bodyPr>
          <a:lstStyle/>
          <a:p>
            <a:pPr marL="0" indent="0" algn="ctr" eaLnBrk="1" fontAlgn="auto" hangingPunct="1">
              <a:spcBef>
                <a:spcPts val="0"/>
              </a:spcBef>
              <a:spcAft>
                <a:spcPts val="0"/>
              </a:spcAft>
              <a:buFont typeface="Arial" charset="0"/>
              <a:buNone/>
              <a:defRPr/>
            </a:pPr>
            <a:r>
              <a:rPr lang="en-US" b="1" dirty="0" smtClean="0">
                <a:solidFill>
                  <a:schemeClr val="bg1"/>
                </a:solidFill>
                <a:latin typeface="Franklin Gothic Demi" pitchFamily="34" charset="0"/>
                <a:ea typeface="+mn-ea"/>
                <a:cs typeface="+mn-cs"/>
              </a:rPr>
              <a:t>Fact or Falsehood?</a:t>
            </a:r>
          </a:p>
        </p:txBody>
      </p:sp>
      <p:cxnSp>
        <p:nvCxnSpPr>
          <p:cNvPr id="22" name="Straight Connector 21"/>
          <p:cNvCxnSpPr>
            <a:cxnSpLocks noChangeShapeType="1"/>
          </p:cNvCxnSpPr>
          <p:nvPr/>
        </p:nvCxnSpPr>
        <p:spPr bwMode="auto">
          <a:xfrm rot="10800000" flipV="1">
            <a:off x="0" y="1295400"/>
            <a:ext cx="9144000" cy="15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cxnSp>
        <p:nvCxnSpPr>
          <p:cNvPr id="23" name="Straight Connector 22"/>
          <p:cNvCxnSpPr>
            <a:cxnSpLocks noChangeShapeType="1"/>
          </p:cNvCxnSpPr>
          <p:nvPr/>
        </p:nvCxnSpPr>
        <p:spPr bwMode="auto">
          <a:xfrm rot="16200000" flipH="1">
            <a:off x="3484563" y="4078287"/>
            <a:ext cx="5524500" cy="3492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25" name="Rectangle 24"/>
          <p:cNvSpPr>
            <a:spLocks noChangeArrowheads="1"/>
          </p:cNvSpPr>
          <p:nvPr/>
        </p:nvSpPr>
        <p:spPr bwMode="auto">
          <a:xfrm>
            <a:off x="7467600" y="14589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19" name="Rectangle 18"/>
          <p:cNvSpPr>
            <a:spLocks noChangeArrowheads="1"/>
          </p:cNvSpPr>
          <p:nvPr/>
        </p:nvSpPr>
        <p:spPr bwMode="auto">
          <a:xfrm>
            <a:off x="7497763" y="25257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20" name="Rectangle 19"/>
          <p:cNvSpPr>
            <a:spLocks noChangeArrowheads="1"/>
          </p:cNvSpPr>
          <p:nvPr/>
        </p:nvSpPr>
        <p:spPr bwMode="auto">
          <a:xfrm>
            <a:off x="7486650" y="3657600"/>
            <a:ext cx="1235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30" name="Rectangle 29"/>
          <p:cNvSpPr>
            <a:spLocks noChangeArrowheads="1"/>
          </p:cNvSpPr>
          <p:nvPr/>
        </p:nvSpPr>
        <p:spPr bwMode="auto">
          <a:xfrm>
            <a:off x="7459663" y="47688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31" name="Rectangle 30"/>
          <p:cNvSpPr>
            <a:spLocks noChangeArrowheads="1"/>
          </p:cNvSpPr>
          <p:nvPr/>
        </p:nvSpPr>
        <p:spPr bwMode="auto">
          <a:xfrm>
            <a:off x="7505700" y="57975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32" name="Rectangle 31"/>
          <p:cNvSpPr>
            <a:spLocks noChangeArrowheads="1"/>
          </p:cNvSpPr>
          <p:nvPr/>
        </p:nvSpPr>
        <p:spPr bwMode="auto">
          <a:xfrm>
            <a:off x="0" y="1516063"/>
            <a:ext cx="61531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Only a few people have any type of photographic memory.</a:t>
            </a:r>
            <a:endParaRPr lang="en-US" sz="2000" b="1" dirty="0">
              <a:solidFill>
                <a:srgbClr val="000000"/>
              </a:solidFill>
            </a:endParaRPr>
          </a:p>
        </p:txBody>
      </p:sp>
      <p:sp>
        <p:nvSpPr>
          <p:cNvPr id="33" name="Rectangle 32"/>
          <p:cNvSpPr>
            <a:spLocks noChangeArrowheads="1"/>
          </p:cNvSpPr>
          <p:nvPr/>
        </p:nvSpPr>
        <p:spPr bwMode="auto">
          <a:xfrm>
            <a:off x="0" y="2470150"/>
            <a:ext cx="61912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Although our capacity for storing information is large, we are still limited in the number of permanent memories we can form.</a:t>
            </a:r>
            <a:endParaRPr lang="en-US" sz="2000" b="1" dirty="0">
              <a:solidFill>
                <a:srgbClr val="000000"/>
              </a:solidFill>
            </a:endParaRPr>
          </a:p>
        </p:txBody>
      </p:sp>
      <p:sp>
        <p:nvSpPr>
          <p:cNvPr id="34" name="Rectangle 33"/>
          <p:cNvSpPr>
            <a:spLocks noChangeArrowheads="1"/>
          </p:cNvSpPr>
          <p:nvPr/>
        </p:nvSpPr>
        <p:spPr bwMode="auto">
          <a:xfrm>
            <a:off x="0" y="3616325"/>
            <a:ext cx="615315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We store information in memory as libraries store their books, that is, in discrete, precise locations.</a:t>
            </a:r>
            <a:endParaRPr lang="en-US" sz="2000" b="1" dirty="0">
              <a:solidFill>
                <a:srgbClr val="000000"/>
              </a:solidFill>
            </a:endParaRPr>
          </a:p>
        </p:txBody>
      </p:sp>
      <p:sp>
        <p:nvSpPr>
          <p:cNvPr id="35" name="Rectangle 34"/>
          <p:cNvSpPr>
            <a:spLocks noChangeArrowheads="1"/>
          </p:cNvSpPr>
          <p:nvPr/>
        </p:nvSpPr>
        <p:spPr bwMode="auto">
          <a:xfrm>
            <a:off x="0" y="4700588"/>
            <a:ext cx="619125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Research on sea slugs indicates that memory formation is associated with the release of certain neurotransmitters.</a:t>
            </a:r>
            <a:endParaRPr lang="en-US" sz="2000" b="1" dirty="0">
              <a:solidFill>
                <a:srgbClr val="000000"/>
              </a:solidFill>
            </a:endParaRPr>
          </a:p>
        </p:txBody>
      </p:sp>
      <p:sp>
        <p:nvSpPr>
          <p:cNvPr id="36" name="Rectangle 35"/>
          <p:cNvSpPr>
            <a:spLocks noChangeArrowheads="1"/>
          </p:cNvSpPr>
          <p:nvPr/>
        </p:nvSpPr>
        <p:spPr bwMode="auto">
          <a:xfrm>
            <a:off x="0" y="5902325"/>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Prolonged stress often inhibits the process of long-term memory formation.</a:t>
            </a:r>
            <a:endParaRPr lang="en-US" sz="2000" b="1" dirty="0">
              <a:solidFill>
                <a:srgbClr val="000000"/>
              </a:solidFill>
            </a:endParaRPr>
          </a:p>
        </p:txBody>
      </p:sp>
    </p:spTree>
    <p:extLst>
      <p:ext uri="{BB962C8B-B14F-4D97-AF65-F5344CB8AC3E}">
        <p14:creationId xmlns:p14="http://schemas.microsoft.com/office/powerpoint/2010/main" val="2458009580"/>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Effect transition="in" filter="fade">
                                      <p:cBhvr>
                                        <p:cTn id="7" dur="2000"/>
                                        <p:tgtEl>
                                          <p:spTgt spid="3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2000"/>
                                        <p:tgtEl>
                                          <p:spTgt spid="2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xEl>
                                              <p:pRg st="0" end="0"/>
                                            </p:txEl>
                                          </p:spTgt>
                                        </p:tgtEl>
                                        <p:attrNameLst>
                                          <p:attrName>style.visibility</p:attrName>
                                        </p:attrNameLst>
                                      </p:cBhvr>
                                      <p:to>
                                        <p:strVal val="visible"/>
                                      </p:to>
                                    </p:set>
                                    <p:animEffect transition="in" filter="fade">
                                      <p:cBhvr>
                                        <p:cTn id="17" dur="2000"/>
                                        <p:tgtEl>
                                          <p:spTgt spid="3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2000"/>
                                        <p:tgtEl>
                                          <p:spTgt spid="1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0" end="0"/>
                                            </p:txEl>
                                          </p:spTgt>
                                        </p:tgtEl>
                                        <p:attrNameLst>
                                          <p:attrName>style.visibility</p:attrName>
                                        </p:attrNameLst>
                                      </p:cBhvr>
                                      <p:to>
                                        <p:strVal val="visible"/>
                                      </p:to>
                                    </p:set>
                                    <p:animEffect transition="in" filter="fade">
                                      <p:cBhvr>
                                        <p:cTn id="27" dur="2000"/>
                                        <p:tgtEl>
                                          <p:spTgt spid="34">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2000"/>
                                        <p:tgtEl>
                                          <p:spTgt spid="20">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5">
                                            <p:txEl>
                                              <p:pRg st="0" end="0"/>
                                            </p:txEl>
                                          </p:spTgt>
                                        </p:tgtEl>
                                        <p:attrNameLst>
                                          <p:attrName>style.visibility</p:attrName>
                                        </p:attrNameLst>
                                      </p:cBhvr>
                                      <p:to>
                                        <p:strVal val="visible"/>
                                      </p:to>
                                    </p:set>
                                    <p:animEffect transition="in" filter="fade">
                                      <p:cBhvr>
                                        <p:cTn id="37" dur="2000"/>
                                        <p:tgtEl>
                                          <p:spTgt spid="35">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0">
                                            <p:txEl>
                                              <p:pRg st="0" end="0"/>
                                            </p:txEl>
                                          </p:spTgt>
                                        </p:tgtEl>
                                        <p:attrNameLst>
                                          <p:attrName>style.visibility</p:attrName>
                                        </p:attrNameLst>
                                      </p:cBhvr>
                                      <p:to>
                                        <p:strVal val="visible"/>
                                      </p:to>
                                    </p:set>
                                    <p:animEffect transition="in" filter="fade">
                                      <p:cBhvr>
                                        <p:cTn id="42" dur="2000"/>
                                        <p:tgtEl>
                                          <p:spTgt spid="30">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Effect transition="in" filter="fade">
                                      <p:cBhvr>
                                        <p:cTn id="47" dur="2000"/>
                                        <p:tgtEl>
                                          <p:spTgt spid="36">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1">
                                            <p:txEl>
                                              <p:pRg st="0" end="0"/>
                                            </p:txEl>
                                          </p:spTgt>
                                        </p:tgtEl>
                                        <p:attrNameLst>
                                          <p:attrName>style.visibility</p:attrName>
                                        </p:attrNameLst>
                                      </p:cBhvr>
                                      <p:to>
                                        <p:strVal val="visible"/>
                                      </p:to>
                                    </p:set>
                                    <p:animEffect transition="in" filter="fade">
                                      <p:cBhvr>
                                        <p:cTn id="52" dur="20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0" y="0"/>
          <a:ext cx="9144000" cy="6857999"/>
        </p:xfrm>
        <a:graphic>
          <a:graphicData uri="http://schemas.openxmlformats.org/drawingml/2006/table">
            <a:tbl>
              <a:tblPr firstRow="1" firstCol="1" bandRow="1">
                <a:tableStyleId>{5C22544A-7EE6-4342-B048-85BDC9FD1C3A}</a:tableStyleId>
              </a:tblPr>
              <a:tblGrid>
                <a:gridCol w="6217920"/>
                <a:gridCol w="2926080"/>
              </a:tblGrid>
              <a:tr h="1297459">
                <a:tc gridSpan="2">
                  <a:txBody>
                    <a:bodyPr/>
                    <a:lstStyle/>
                    <a:p>
                      <a:endParaRPr lang="en-US" sz="1800" dirty="0">
                        <a:solidFill>
                          <a:schemeClr val="bg1"/>
                        </a:solidFill>
                      </a:endParaRPr>
                    </a:p>
                  </a:txBody>
                  <a:tcPr>
                    <a:lnR w="76200" cap="flat" cmpd="sng" algn="ctr">
                      <a:noFill/>
                      <a:prstDash val="solid"/>
                      <a:round/>
                      <a:headEnd type="none" w="med" len="med"/>
                      <a:tailEnd type="none" w="med" len="med"/>
                    </a:lnR>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tcPr>
                </a:tc>
                <a:tc hMerge="1">
                  <a:txBody>
                    <a:bodyPr/>
                    <a:lstStyle/>
                    <a:p>
                      <a:pPr algn="ctr"/>
                      <a:endParaRPr lang="en-US" sz="2400" b="0" dirty="0">
                        <a:solidFill>
                          <a:schemeClr val="tx1"/>
                        </a:solidFill>
                        <a:latin typeface="Franklin Gothic Demi" pitchFamily="34" charset="0"/>
                      </a:endParaRPr>
                    </a:p>
                  </a:txBody>
                  <a:tcPr anchor="ct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
        <p:nvSpPr>
          <p:cNvPr id="17437" name="Content Placeholder 2"/>
          <p:cNvSpPr>
            <a:spLocks noGrp="1"/>
          </p:cNvSpPr>
          <p:nvPr>
            <p:ph idx="1"/>
          </p:nvPr>
        </p:nvSpPr>
        <p:spPr>
          <a:xfrm>
            <a:off x="0" y="212725"/>
            <a:ext cx="4541838" cy="595313"/>
          </a:xfrm>
        </p:spPr>
        <p:txBody>
          <a:bodyPr rtlCol="0">
            <a:normAutofit lnSpcReduction="10000"/>
          </a:bodyPr>
          <a:lstStyle/>
          <a:p>
            <a:pPr marL="0" indent="0" algn="ctr" eaLnBrk="1" fontAlgn="auto" hangingPunct="1">
              <a:spcBef>
                <a:spcPts val="0"/>
              </a:spcBef>
              <a:spcAft>
                <a:spcPts val="0"/>
              </a:spcAft>
              <a:buFont typeface="Arial" charset="0"/>
              <a:buNone/>
              <a:defRPr/>
            </a:pPr>
            <a:r>
              <a:rPr lang="en-US" b="1" dirty="0" smtClean="0">
                <a:solidFill>
                  <a:schemeClr val="bg1"/>
                </a:solidFill>
                <a:latin typeface="Franklin Gothic Demi" pitchFamily="34" charset="0"/>
                <a:ea typeface="+mn-ea"/>
                <a:cs typeface="+mn-cs"/>
              </a:rPr>
              <a:t>Fact or Falsehood?</a:t>
            </a:r>
          </a:p>
        </p:txBody>
      </p:sp>
      <p:cxnSp>
        <p:nvCxnSpPr>
          <p:cNvPr id="22" name="Straight Connector 21"/>
          <p:cNvCxnSpPr>
            <a:cxnSpLocks noChangeShapeType="1"/>
          </p:cNvCxnSpPr>
          <p:nvPr/>
        </p:nvCxnSpPr>
        <p:spPr bwMode="auto">
          <a:xfrm rot="10800000" flipV="1">
            <a:off x="0" y="1295400"/>
            <a:ext cx="9144000" cy="15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cxnSp>
        <p:nvCxnSpPr>
          <p:cNvPr id="23" name="Straight Connector 22"/>
          <p:cNvCxnSpPr>
            <a:cxnSpLocks noChangeShapeType="1"/>
          </p:cNvCxnSpPr>
          <p:nvPr/>
        </p:nvCxnSpPr>
        <p:spPr bwMode="auto">
          <a:xfrm rot="16200000" flipH="1">
            <a:off x="3484563" y="4078287"/>
            <a:ext cx="5524500" cy="3492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25" name="Rectangle 24"/>
          <p:cNvSpPr>
            <a:spLocks noChangeArrowheads="1"/>
          </p:cNvSpPr>
          <p:nvPr/>
        </p:nvSpPr>
        <p:spPr bwMode="auto">
          <a:xfrm>
            <a:off x="7467600" y="14589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19" name="Rectangle 18"/>
          <p:cNvSpPr>
            <a:spLocks noChangeArrowheads="1"/>
          </p:cNvSpPr>
          <p:nvPr/>
        </p:nvSpPr>
        <p:spPr bwMode="auto">
          <a:xfrm>
            <a:off x="7497763" y="25257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20" name="Rectangle 19"/>
          <p:cNvSpPr>
            <a:spLocks noChangeArrowheads="1"/>
          </p:cNvSpPr>
          <p:nvPr/>
        </p:nvSpPr>
        <p:spPr bwMode="auto">
          <a:xfrm>
            <a:off x="7486650" y="3657600"/>
            <a:ext cx="1235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30" name="Rectangle 29"/>
          <p:cNvSpPr>
            <a:spLocks noChangeArrowheads="1"/>
          </p:cNvSpPr>
          <p:nvPr/>
        </p:nvSpPr>
        <p:spPr bwMode="auto">
          <a:xfrm>
            <a:off x="7459663" y="47688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31" name="Rectangle 30"/>
          <p:cNvSpPr>
            <a:spLocks noChangeArrowheads="1"/>
          </p:cNvSpPr>
          <p:nvPr/>
        </p:nvSpPr>
        <p:spPr bwMode="auto">
          <a:xfrm>
            <a:off x="7505700" y="57975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32" name="Rectangle 31"/>
          <p:cNvSpPr>
            <a:spLocks noChangeArrowheads="1"/>
          </p:cNvSpPr>
          <p:nvPr/>
        </p:nvSpPr>
        <p:spPr bwMode="auto">
          <a:xfrm>
            <a:off x="0" y="1395413"/>
            <a:ext cx="61531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When people learn something while intoxicated, they recall it best when they are again intoxicated.</a:t>
            </a:r>
            <a:endParaRPr lang="en-US" sz="2000" b="1" dirty="0">
              <a:solidFill>
                <a:srgbClr val="000000"/>
              </a:solidFill>
            </a:endParaRPr>
          </a:p>
        </p:txBody>
      </p:sp>
      <p:sp>
        <p:nvSpPr>
          <p:cNvPr id="33" name="Rectangle 32"/>
          <p:cNvSpPr>
            <a:spLocks noChangeArrowheads="1"/>
          </p:cNvSpPr>
          <p:nvPr/>
        </p:nvSpPr>
        <p:spPr bwMode="auto">
          <a:xfrm>
            <a:off x="0" y="2566988"/>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The hour before sleep is a good time to commit information to memory.</a:t>
            </a:r>
            <a:endParaRPr lang="en-US" sz="2000" b="1" dirty="0">
              <a:solidFill>
                <a:srgbClr val="000000"/>
              </a:solidFill>
            </a:endParaRPr>
          </a:p>
        </p:txBody>
      </p:sp>
      <p:sp>
        <p:nvSpPr>
          <p:cNvPr id="34" name="Rectangle 33"/>
          <p:cNvSpPr>
            <a:spLocks noChangeArrowheads="1"/>
          </p:cNvSpPr>
          <p:nvPr/>
        </p:nvSpPr>
        <p:spPr bwMode="auto">
          <a:xfrm>
            <a:off x="0" y="3735388"/>
            <a:ext cx="61531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Learning a new ATM password will not block the recall of the old password.</a:t>
            </a:r>
            <a:endParaRPr lang="en-US" sz="2000" b="1" dirty="0">
              <a:solidFill>
                <a:srgbClr val="000000"/>
              </a:solidFill>
            </a:endParaRPr>
          </a:p>
        </p:txBody>
      </p:sp>
      <p:sp>
        <p:nvSpPr>
          <p:cNvPr id="35" name="Rectangle 34"/>
          <p:cNvSpPr>
            <a:spLocks noChangeArrowheads="1"/>
          </p:cNvSpPr>
          <p:nvPr/>
        </p:nvSpPr>
        <p:spPr bwMode="auto">
          <a:xfrm>
            <a:off x="0" y="4784725"/>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Repeatedly imagining a nonexistent event can lead us to believe it actually happened.</a:t>
            </a:r>
            <a:endParaRPr lang="en-US" sz="2000" b="1" dirty="0">
              <a:solidFill>
                <a:srgbClr val="000000"/>
              </a:solidFill>
            </a:endParaRPr>
          </a:p>
        </p:txBody>
      </p:sp>
      <p:sp>
        <p:nvSpPr>
          <p:cNvPr id="36" name="Rectangle 35"/>
          <p:cNvSpPr>
            <a:spLocks noChangeArrowheads="1"/>
          </p:cNvSpPr>
          <p:nvPr/>
        </p:nvSpPr>
        <p:spPr bwMode="auto">
          <a:xfrm>
            <a:off x="0" y="5842000"/>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Children typically will repress any memory of having seen one of their parents being murdered.</a:t>
            </a:r>
            <a:endParaRPr lang="en-US" sz="2000" b="1" dirty="0">
              <a:solidFill>
                <a:srgbClr val="000000"/>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Effect transition="in" filter="fade">
                                      <p:cBhvr>
                                        <p:cTn id="7" dur="2000"/>
                                        <p:tgtEl>
                                          <p:spTgt spid="3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2000"/>
                                        <p:tgtEl>
                                          <p:spTgt spid="2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xEl>
                                              <p:pRg st="0" end="0"/>
                                            </p:txEl>
                                          </p:spTgt>
                                        </p:tgtEl>
                                        <p:attrNameLst>
                                          <p:attrName>style.visibility</p:attrName>
                                        </p:attrNameLst>
                                      </p:cBhvr>
                                      <p:to>
                                        <p:strVal val="visible"/>
                                      </p:to>
                                    </p:set>
                                    <p:animEffect transition="in" filter="fade">
                                      <p:cBhvr>
                                        <p:cTn id="17" dur="2000"/>
                                        <p:tgtEl>
                                          <p:spTgt spid="3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2000"/>
                                        <p:tgtEl>
                                          <p:spTgt spid="1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0" end="0"/>
                                            </p:txEl>
                                          </p:spTgt>
                                        </p:tgtEl>
                                        <p:attrNameLst>
                                          <p:attrName>style.visibility</p:attrName>
                                        </p:attrNameLst>
                                      </p:cBhvr>
                                      <p:to>
                                        <p:strVal val="visible"/>
                                      </p:to>
                                    </p:set>
                                    <p:animEffect transition="in" filter="fade">
                                      <p:cBhvr>
                                        <p:cTn id="27" dur="2000"/>
                                        <p:tgtEl>
                                          <p:spTgt spid="34">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2000"/>
                                        <p:tgtEl>
                                          <p:spTgt spid="20">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5">
                                            <p:txEl>
                                              <p:pRg st="0" end="0"/>
                                            </p:txEl>
                                          </p:spTgt>
                                        </p:tgtEl>
                                        <p:attrNameLst>
                                          <p:attrName>style.visibility</p:attrName>
                                        </p:attrNameLst>
                                      </p:cBhvr>
                                      <p:to>
                                        <p:strVal val="visible"/>
                                      </p:to>
                                    </p:set>
                                    <p:animEffect transition="in" filter="fade">
                                      <p:cBhvr>
                                        <p:cTn id="37" dur="2000"/>
                                        <p:tgtEl>
                                          <p:spTgt spid="35">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0">
                                            <p:txEl>
                                              <p:pRg st="0" end="0"/>
                                            </p:txEl>
                                          </p:spTgt>
                                        </p:tgtEl>
                                        <p:attrNameLst>
                                          <p:attrName>style.visibility</p:attrName>
                                        </p:attrNameLst>
                                      </p:cBhvr>
                                      <p:to>
                                        <p:strVal val="visible"/>
                                      </p:to>
                                    </p:set>
                                    <p:animEffect transition="in" filter="fade">
                                      <p:cBhvr>
                                        <p:cTn id="42" dur="2000"/>
                                        <p:tgtEl>
                                          <p:spTgt spid="30">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Effect transition="in" filter="fade">
                                      <p:cBhvr>
                                        <p:cTn id="47" dur="2000"/>
                                        <p:tgtEl>
                                          <p:spTgt spid="36">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1">
                                            <p:txEl>
                                              <p:pRg st="0" end="0"/>
                                            </p:txEl>
                                          </p:spTgt>
                                        </p:tgtEl>
                                        <p:attrNameLst>
                                          <p:attrName>style.visibility</p:attrName>
                                        </p:attrNameLst>
                                      </p:cBhvr>
                                      <p:to>
                                        <p:strVal val="visible"/>
                                      </p:to>
                                    </p:set>
                                    <p:animEffect transition="in" filter="fade">
                                      <p:cBhvr>
                                        <p:cTn id="52" dur="20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0" y="0"/>
          <a:ext cx="9144000" cy="6857999"/>
        </p:xfrm>
        <a:graphic>
          <a:graphicData uri="http://schemas.openxmlformats.org/drawingml/2006/table">
            <a:tbl>
              <a:tblPr firstRow="1" firstCol="1" bandRow="1">
                <a:tableStyleId>{5C22544A-7EE6-4342-B048-85BDC9FD1C3A}</a:tableStyleId>
              </a:tblPr>
              <a:tblGrid>
                <a:gridCol w="6217920"/>
                <a:gridCol w="2926080"/>
              </a:tblGrid>
              <a:tr h="1297459">
                <a:tc gridSpan="2">
                  <a:txBody>
                    <a:bodyPr/>
                    <a:lstStyle/>
                    <a:p>
                      <a:endParaRPr lang="en-US" sz="1800" dirty="0">
                        <a:solidFill>
                          <a:schemeClr val="bg1"/>
                        </a:solidFill>
                      </a:endParaRPr>
                    </a:p>
                  </a:txBody>
                  <a:tcPr>
                    <a:lnR w="76200" cap="flat" cmpd="sng" algn="ctr">
                      <a:noFill/>
                      <a:prstDash val="solid"/>
                      <a:round/>
                      <a:headEnd type="none" w="med" len="med"/>
                      <a:tailEnd type="none" w="med" len="med"/>
                    </a:lnR>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tcPr>
                </a:tc>
                <a:tc hMerge="1">
                  <a:txBody>
                    <a:bodyPr/>
                    <a:lstStyle/>
                    <a:p>
                      <a:pPr algn="ctr"/>
                      <a:endParaRPr lang="en-US" sz="2400" b="0" dirty="0">
                        <a:solidFill>
                          <a:schemeClr val="tx1"/>
                        </a:solidFill>
                        <a:latin typeface="Franklin Gothic Demi" pitchFamily="34" charset="0"/>
                      </a:endParaRPr>
                    </a:p>
                  </a:txBody>
                  <a:tcPr anchor="ct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a:buFontTx/>
                        <a:buNone/>
                      </a:pPr>
                      <a:endParaRPr lang="en-US" sz="2000" dirty="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11121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smtClean="0">
                        <a:solidFill>
                          <a:schemeClr val="tx1"/>
                        </a:solidFill>
                        <a:latin typeface="Bell Gothic Std Black" pitchFamily="34" charset="0"/>
                      </a:endParaRPr>
                    </a:p>
                  </a:txBody>
                  <a:tcPr anchor="ctr">
                    <a:lnR w="76200" cap="flat" cmpd="sng" algn="ctr">
                      <a:noFill/>
                      <a:prstDash val="solid"/>
                      <a:round/>
                      <a:headEnd type="none" w="med" len="med"/>
                      <a:tailEnd type="none" w="med" len="med"/>
                    </a:lnR>
                    <a:gradFill flip="none" rotWithShape="1">
                      <a:gsLst>
                        <a:gs pos="0">
                          <a:srgbClr val="988479">
                            <a:tint val="66000"/>
                            <a:satMod val="160000"/>
                          </a:srgbClr>
                        </a:gs>
                        <a:gs pos="50000">
                          <a:srgbClr val="988479">
                            <a:tint val="44500"/>
                            <a:satMod val="160000"/>
                          </a:srgbClr>
                        </a:gs>
                        <a:gs pos="100000">
                          <a:srgbClr val="988479">
                            <a:tint val="23500"/>
                            <a:satMod val="160000"/>
                          </a:srgbClr>
                        </a:gs>
                      </a:gsLst>
                      <a:lin ang="0" scaled="1"/>
                      <a:tileRect/>
                    </a:gradFill>
                  </a:tcPr>
                </a:tc>
                <a:tc>
                  <a:txBody>
                    <a:bodyPr/>
                    <a:lstStyle/>
                    <a:p>
                      <a:endParaRPr lang="en-US" sz="1800" dirty="0"/>
                    </a:p>
                  </a:txBody>
                  <a:tcPr>
                    <a:lnL w="762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
        <p:nvSpPr>
          <p:cNvPr id="17437" name="Content Placeholder 2"/>
          <p:cNvSpPr>
            <a:spLocks noGrp="1"/>
          </p:cNvSpPr>
          <p:nvPr>
            <p:ph idx="1"/>
          </p:nvPr>
        </p:nvSpPr>
        <p:spPr>
          <a:xfrm>
            <a:off x="0" y="212725"/>
            <a:ext cx="4541838" cy="595313"/>
          </a:xfrm>
        </p:spPr>
        <p:txBody>
          <a:bodyPr rtlCol="0">
            <a:normAutofit lnSpcReduction="10000"/>
          </a:bodyPr>
          <a:lstStyle/>
          <a:p>
            <a:pPr marL="0" indent="0" algn="ctr" eaLnBrk="1" fontAlgn="auto" hangingPunct="1">
              <a:spcBef>
                <a:spcPts val="0"/>
              </a:spcBef>
              <a:spcAft>
                <a:spcPts val="0"/>
              </a:spcAft>
              <a:buFont typeface="Arial" charset="0"/>
              <a:buNone/>
              <a:defRPr/>
            </a:pPr>
            <a:r>
              <a:rPr lang="en-US" b="1" dirty="0" smtClean="0">
                <a:solidFill>
                  <a:schemeClr val="bg1"/>
                </a:solidFill>
                <a:latin typeface="Franklin Gothic Demi" pitchFamily="34" charset="0"/>
                <a:ea typeface="+mn-ea"/>
                <a:cs typeface="+mn-cs"/>
              </a:rPr>
              <a:t>Fact or Falsehood?</a:t>
            </a:r>
          </a:p>
        </p:txBody>
      </p:sp>
      <p:cxnSp>
        <p:nvCxnSpPr>
          <p:cNvPr id="22" name="Straight Connector 21"/>
          <p:cNvCxnSpPr>
            <a:cxnSpLocks noChangeShapeType="1"/>
          </p:cNvCxnSpPr>
          <p:nvPr/>
        </p:nvCxnSpPr>
        <p:spPr bwMode="auto">
          <a:xfrm rot="10800000" flipV="1">
            <a:off x="0" y="1295400"/>
            <a:ext cx="9144000" cy="1588"/>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cxnSp>
        <p:nvCxnSpPr>
          <p:cNvPr id="23" name="Straight Connector 22"/>
          <p:cNvCxnSpPr>
            <a:cxnSpLocks noChangeShapeType="1"/>
          </p:cNvCxnSpPr>
          <p:nvPr/>
        </p:nvCxnSpPr>
        <p:spPr bwMode="auto">
          <a:xfrm rot="16200000" flipH="1">
            <a:off x="3484563" y="4078287"/>
            <a:ext cx="5524500" cy="34925"/>
          </a:xfrm>
          <a:prstGeom prst="line">
            <a:avLst/>
          </a:prstGeom>
          <a:noFill/>
          <a:ln w="76200">
            <a:solidFill>
              <a:schemeClr val="bg1"/>
            </a:solidFill>
            <a:round/>
            <a:headEnd/>
            <a:tailEnd/>
          </a:ln>
          <a:effectLst>
            <a:outerShdw blurRad="50800" dist="38100" dir="5400000" algn="t" rotWithShape="0">
              <a:srgbClr val="000000">
                <a:alpha val="39999"/>
              </a:srgbClr>
            </a:outerShdw>
          </a:effectLst>
          <a:extLst>
            <a:ext uri="{909E8E84-426E-40dd-AFC4-6F175D3DCCD1}">
              <a14:hiddenFill xmlns:a14="http://schemas.microsoft.com/office/drawing/2010/main">
                <a:noFill/>
              </a14:hiddenFill>
            </a:ext>
          </a:extLst>
        </p:spPr>
      </p:cxnSp>
      <p:sp>
        <p:nvSpPr>
          <p:cNvPr id="25" name="Rectangle 24"/>
          <p:cNvSpPr>
            <a:spLocks noChangeArrowheads="1"/>
          </p:cNvSpPr>
          <p:nvPr/>
        </p:nvSpPr>
        <p:spPr bwMode="auto">
          <a:xfrm>
            <a:off x="7467600" y="14589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19" name="Rectangle 18"/>
          <p:cNvSpPr>
            <a:spLocks noChangeArrowheads="1"/>
          </p:cNvSpPr>
          <p:nvPr/>
        </p:nvSpPr>
        <p:spPr bwMode="auto">
          <a:xfrm>
            <a:off x="7497763" y="2525713"/>
            <a:ext cx="12350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20" name="Rectangle 19"/>
          <p:cNvSpPr>
            <a:spLocks noChangeArrowheads="1"/>
          </p:cNvSpPr>
          <p:nvPr/>
        </p:nvSpPr>
        <p:spPr bwMode="auto">
          <a:xfrm>
            <a:off x="7486650" y="3657600"/>
            <a:ext cx="1235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30" name="Rectangle 29"/>
          <p:cNvSpPr>
            <a:spLocks noChangeArrowheads="1"/>
          </p:cNvSpPr>
          <p:nvPr/>
        </p:nvSpPr>
        <p:spPr bwMode="auto">
          <a:xfrm>
            <a:off x="7459663" y="47688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true</a:t>
            </a:r>
          </a:p>
        </p:txBody>
      </p:sp>
      <p:sp>
        <p:nvSpPr>
          <p:cNvPr id="31" name="Rectangle 30"/>
          <p:cNvSpPr>
            <a:spLocks noChangeArrowheads="1"/>
          </p:cNvSpPr>
          <p:nvPr/>
        </p:nvSpPr>
        <p:spPr bwMode="auto">
          <a:xfrm>
            <a:off x="7505700" y="5797550"/>
            <a:ext cx="123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i="1" dirty="0"/>
              <a:t>false</a:t>
            </a:r>
          </a:p>
        </p:txBody>
      </p:sp>
      <p:sp>
        <p:nvSpPr>
          <p:cNvPr id="32" name="Rectangle 31"/>
          <p:cNvSpPr>
            <a:spLocks noChangeArrowheads="1"/>
          </p:cNvSpPr>
          <p:nvPr/>
        </p:nvSpPr>
        <p:spPr bwMode="auto">
          <a:xfrm>
            <a:off x="0" y="1395413"/>
            <a:ext cx="61531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When people learn something while intoxicated, they recall it best when they are again intoxicated.</a:t>
            </a:r>
            <a:endParaRPr lang="en-US" sz="2000" b="1" dirty="0">
              <a:solidFill>
                <a:srgbClr val="000000"/>
              </a:solidFill>
            </a:endParaRPr>
          </a:p>
        </p:txBody>
      </p:sp>
      <p:sp>
        <p:nvSpPr>
          <p:cNvPr id="33" name="Rectangle 32"/>
          <p:cNvSpPr>
            <a:spLocks noChangeArrowheads="1"/>
          </p:cNvSpPr>
          <p:nvPr/>
        </p:nvSpPr>
        <p:spPr bwMode="auto">
          <a:xfrm>
            <a:off x="0" y="2566988"/>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The hour before sleep is a good time to commit information to memory.</a:t>
            </a:r>
            <a:endParaRPr lang="en-US" sz="2000" b="1" dirty="0">
              <a:solidFill>
                <a:srgbClr val="000000"/>
              </a:solidFill>
            </a:endParaRPr>
          </a:p>
        </p:txBody>
      </p:sp>
      <p:sp>
        <p:nvSpPr>
          <p:cNvPr id="34" name="Rectangle 33"/>
          <p:cNvSpPr>
            <a:spLocks noChangeArrowheads="1"/>
          </p:cNvSpPr>
          <p:nvPr/>
        </p:nvSpPr>
        <p:spPr bwMode="auto">
          <a:xfrm>
            <a:off x="0" y="3735388"/>
            <a:ext cx="61531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Learning a new ATM password will not block the recall of the old password.</a:t>
            </a:r>
            <a:endParaRPr lang="en-US" sz="2000" b="1" dirty="0">
              <a:solidFill>
                <a:srgbClr val="000000"/>
              </a:solidFill>
            </a:endParaRPr>
          </a:p>
        </p:txBody>
      </p:sp>
      <p:sp>
        <p:nvSpPr>
          <p:cNvPr id="35" name="Rectangle 34"/>
          <p:cNvSpPr>
            <a:spLocks noChangeArrowheads="1"/>
          </p:cNvSpPr>
          <p:nvPr/>
        </p:nvSpPr>
        <p:spPr bwMode="auto">
          <a:xfrm>
            <a:off x="0" y="4784725"/>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Repeatedly imagining a nonexistent event can lead us to believe it actually happened.</a:t>
            </a:r>
            <a:endParaRPr lang="en-US" sz="2000" b="1" dirty="0">
              <a:solidFill>
                <a:srgbClr val="000000"/>
              </a:solidFill>
            </a:endParaRPr>
          </a:p>
        </p:txBody>
      </p:sp>
      <p:sp>
        <p:nvSpPr>
          <p:cNvPr id="36" name="Rectangle 35"/>
          <p:cNvSpPr>
            <a:spLocks noChangeArrowheads="1"/>
          </p:cNvSpPr>
          <p:nvPr/>
        </p:nvSpPr>
        <p:spPr bwMode="auto">
          <a:xfrm>
            <a:off x="0" y="5842000"/>
            <a:ext cx="6191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dirty="0"/>
              <a:t>Children typically will repress any memory of having seen one of their parents being murdered.</a:t>
            </a:r>
            <a:endParaRPr lang="en-US" sz="2000" b="1" dirty="0">
              <a:solidFill>
                <a:srgbClr val="000000"/>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Effect transition="in" filter="fade">
                                      <p:cBhvr>
                                        <p:cTn id="7" dur="2000"/>
                                        <p:tgtEl>
                                          <p:spTgt spid="3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2000"/>
                                        <p:tgtEl>
                                          <p:spTgt spid="2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xEl>
                                              <p:pRg st="0" end="0"/>
                                            </p:txEl>
                                          </p:spTgt>
                                        </p:tgtEl>
                                        <p:attrNameLst>
                                          <p:attrName>style.visibility</p:attrName>
                                        </p:attrNameLst>
                                      </p:cBhvr>
                                      <p:to>
                                        <p:strVal val="visible"/>
                                      </p:to>
                                    </p:set>
                                    <p:animEffect transition="in" filter="fade">
                                      <p:cBhvr>
                                        <p:cTn id="17" dur="2000"/>
                                        <p:tgtEl>
                                          <p:spTgt spid="3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2000"/>
                                        <p:tgtEl>
                                          <p:spTgt spid="1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0" end="0"/>
                                            </p:txEl>
                                          </p:spTgt>
                                        </p:tgtEl>
                                        <p:attrNameLst>
                                          <p:attrName>style.visibility</p:attrName>
                                        </p:attrNameLst>
                                      </p:cBhvr>
                                      <p:to>
                                        <p:strVal val="visible"/>
                                      </p:to>
                                    </p:set>
                                    <p:animEffect transition="in" filter="fade">
                                      <p:cBhvr>
                                        <p:cTn id="27" dur="2000"/>
                                        <p:tgtEl>
                                          <p:spTgt spid="34">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2000"/>
                                        <p:tgtEl>
                                          <p:spTgt spid="20">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5">
                                            <p:txEl>
                                              <p:pRg st="0" end="0"/>
                                            </p:txEl>
                                          </p:spTgt>
                                        </p:tgtEl>
                                        <p:attrNameLst>
                                          <p:attrName>style.visibility</p:attrName>
                                        </p:attrNameLst>
                                      </p:cBhvr>
                                      <p:to>
                                        <p:strVal val="visible"/>
                                      </p:to>
                                    </p:set>
                                    <p:animEffect transition="in" filter="fade">
                                      <p:cBhvr>
                                        <p:cTn id="37" dur="2000"/>
                                        <p:tgtEl>
                                          <p:spTgt spid="35">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0">
                                            <p:txEl>
                                              <p:pRg st="0" end="0"/>
                                            </p:txEl>
                                          </p:spTgt>
                                        </p:tgtEl>
                                        <p:attrNameLst>
                                          <p:attrName>style.visibility</p:attrName>
                                        </p:attrNameLst>
                                      </p:cBhvr>
                                      <p:to>
                                        <p:strVal val="visible"/>
                                      </p:to>
                                    </p:set>
                                    <p:animEffect transition="in" filter="fade">
                                      <p:cBhvr>
                                        <p:cTn id="42" dur="2000"/>
                                        <p:tgtEl>
                                          <p:spTgt spid="30">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Effect transition="in" filter="fade">
                                      <p:cBhvr>
                                        <p:cTn id="47" dur="2000"/>
                                        <p:tgtEl>
                                          <p:spTgt spid="36">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1">
                                            <p:txEl>
                                              <p:pRg st="0" end="0"/>
                                            </p:txEl>
                                          </p:spTgt>
                                        </p:tgtEl>
                                        <p:attrNameLst>
                                          <p:attrName>style.visibility</p:attrName>
                                        </p:attrNameLst>
                                      </p:cBhvr>
                                      <p:to>
                                        <p:strVal val="visible"/>
                                      </p:to>
                                    </p:set>
                                    <p:animEffect transition="in" filter="fade">
                                      <p:cBhvr>
                                        <p:cTn id="52" dur="20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Worth">
      <a:dk1>
        <a:srgbClr val="000000"/>
      </a:dk1>
      <a:lt1>
        <a:sysClr val="window" lastClr="FFFFFF"/>
      </a:lt1>
      <a:dk2>
        <a:srgbClr val="44B9E8"/>
      </a:dk2>
      <a:lt2>
        <a:srgbClr val="DEF5FA"/>
      </a:lt2>
      <a:accent1>
        <a:srgbClr val="2DA2BF"/>
      </a:accent1>
      <a:accent2>
        <a:srgbClr val="DA1F28"/>
      </a:accent2>
      <a:accent3>
        <a:srgbClr val="8ED5F1"/>
      </a:accent3>
      <a:accent4>
        <a:srgbClr val="39639D"/>
      </a:accent4>
      <a:accent5>
        <a:srgbClr val="A3171E"/>
      </a:accent5>
      <a:accent6>
        <a:srgbClr val="A3171E"/>
      </a:accent6>
      <a:hlink>
        <a:srgbClr val="000000"/>
      </a:hlink>
      <a:folHlink>
        <a:srgbClr val="44B9E8"/>
      </a:folHlink>
    </a:clrScheme>
    <a:fontScheme name="Worth">
      <a:majorFont>
        <a:latin typeface="Franklin Gothic Demi"/>
        <a:ea typeface=""/>
        <a:cs typeface=""/>
      </a:majorFont>
      <a:minorFont>
        <a:latin typeface="Arial"/>
        <a:ea typeface=""/>
        <a:cs typeface=""/>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10642</TotalTime>
  <Words>6210</Words>
  <Application>Microsoft Macintosh PowerPoint</Application>
  <PresentationFormat>On-screen Show (4:3)</PresentationFormat>
  <Paragraphs>820</Paragraphs>
  <Slides>64</Slides>
  <Notes>60</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Module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Strategies for initial encoding of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Classical Conditioning</dc:title>
  <dc:creator>Kim</dc:creator>
  <cp:lastModifiedBy>Mark Dallas </cp:lastModifiedBy>
  <cp:revision>470</cp:revision>
  <cp:lastPrinted>2014-03-02T16:25:54Z</cp:lastPrinted>
  <dcterms:created xsi:type="dcterms:W3CDTF">2010-11-03T14:00:33Z</dcterms:created>
  <dcterms:modified xsi:type="dcterms:W3CDTF">2016-10-29T03:22:28Z</dcterms:modified>
</cp:coreProperties>
</file>