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sldIdLst>
    <p:sldId id="289" r:id="rId2"/>
    <p:sldId id="270" r:id="rId3"/>
    <p:sldId id="370" r:id="rId4"/>
    <p:sldId id="407" r:id="rId5"/>
    <p:sldId id="408" r:id="rId6"/>
    <p:sldId id="410" r:id="rId7"/>
    <p:sldId id="411" r:id="rId8"/>
    <p:sldId id="311" r:id="rId9"/>
    <p:sldId id="412" r:id="rId10"/>
    <p:sldId id="413" r:id="rId11"/>
    <p:sldId id="414" r:id="rId12"/>
    <p:sldId id="415" r:id="rId13"/>
    <p:sldId id="419" r:id="rId14"/>
    <p:sldId id="418" r:id="rId15"/>
    <p:sldId id="374" r:id="rId16"/>
    <p:sldId id="416" r:id="rId17"/>
    <p:sldId id="417" r:id="rId18"/>
    <p:sldId id="375" r:id="rId19"/>
    <p:sldId id="420" r:id="rId20"/>
    <p:sldId id="421" r:id="rId21"/>
    <p:sldId id="422" r:id="rId22"/>
    <p:sldId id="376" r:id="rId23"/>
    <p:sldId id="423" r:id="rId24"/>
    <p:sldId id="424" r:id="rId25"/>
    <p:sldId id="377" r:id="rId26"/>
    <p:sldId id="425" r:id="rId27"/>
    <p:sldId id="371" r:id="rId28"/>
    <p:sldId id="426" r:id="rId29"/>
    <p:sldId id="378" r:id="rId30"/>
    <p:sldId id="427" r:id="rId31"/>
    <p:sldId id="428" r:id="rId32"/>
    <p:sldId id="429" r:id="rId33"/>
    <p:sldId id="430" r:id="rId34"/>
    <p:sldId id="379" r:id="rId35"/>
    <p:sldId id="431" r:id="rId36"/>
    <p:sldId id="432" r:id="rId37"/>
    <p:sldId id="434" r:id="rId38"/>
    <p:sldId id="435" r:id="rId39"/>
    <p:sldId id="436" r:id="rId40"/>
    <p:sldId id="437" r:id="rId41"/>
    <p:sldId id="380" r:id="rId42"/>
    <p:sldId id="381" r:id="rId43"/>
    <p:sldId id="438" r:id="rId44"/>
    <p:sldId id="439" r:id="rId45"/>
    <p:sldId id="440" r:id="rId46"/>
    <p:sldId id="441" r:id="rId47"/>
    <p:sldId id="442" r:id="rId48"/>
    <p:sldId id="444" r:id="rId49"/>
    <p:sldId id="443" r:id="rId50"/>
    <p:sldId id="445" r:id="rId51"/>
    <p:sldId id="446" r:id="rId52"/>
    <p:sldId id="448" r:id="rId53"/>
    <p:sldId id="449" r:id="rId54"/>
    <p:sldId id="450" r:id="rId55"/>
    <p:sldId id="451" r:id="rId56"/>
    <p:sldId id="452" r:id="rId57"/>
    <p:sldId id="455" r:id="rId58"/>
    <p:sldId id="454" r:id="rId59"/>
    <p:sldId id="456" r:id="rId60"/>
    <p:sldId id="453" r:id="rId61"/>
    <p:sldId id="310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68" d="100"/>
          <a:sy n="68" d="100"/>
        </p:scale>
        <p:origin x="346" y="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E40DC1-828E-EA44-ACBC-C710EC5960CA}" type="datetimeFigureOut">
              <a:rPr lang="en-US" smtClean="0"/>
              <a:t>10/3/2019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76D8B7-89A3-C547-8730-71C2DC0AA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725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5308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761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9699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0738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2435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6909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9747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8813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2973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402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7031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6D384-8563-40BF-A90B-CA94A7DFDDE1}" type="datetimeFigureOut">
              <a:rPr lang="en-CA" smtClean="0"/>
              <a:t>2019-10-03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7748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nada.ca/content/dam/cra-arc/formspubs/pub/t4001/t4001-11-18f.pdf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canada.ca/content/dam/cra-arc/formspubs/pub/t4127-jan/t4127-01-19f.pdf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89811" y="2267448"/>
            <a:ext cx="9413966" cy="32624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ADM3745</a:t>
            </a:r>
          </a:p>
          <a:p>
            <a:pPr algn="ctr"/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Fiscalité I</a:t>
            </a:r>
          </a:p>
          <a:p>
            <a:pPr algn="ctr"/>
            <a:endParaRPr lang="en-US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Cours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 4</a:t>
            </a:r>
            <a:endParaRPr lang="en-US" sz="4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78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2966019"/>
            <a:ext cx="9579427" cy="25545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Ordre du jour :</a:t>
            </a:r>
            <a:endParaRPr lang="fr-C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Revenu ou perte provenant d’une charge ou d’un emploi</a:t>
            </a:r>
            <a:endParaRPr lang="fr-CA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48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3583082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A) Articles de base</a:t>
            </a:r>
            <a:endParaRPr lang="fr-C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51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074155"/>
            <a:ext cx="10707879" cy="39703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Les articles 5 à 8 sont ceux qui s’appliquent au plus grand nombre de contribuables.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Article 5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: Règles fondamentales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Articles 6 et 7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: Éléments à inclure comme revenu provenant d’une charge ou d’un emploi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Article 8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: Déductions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2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074155"/>
            <a:ext cx="10707879" cy="39703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Article 5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: « Sous réserve des autres dispositions de la présente partie, le revenu d’un contribuable, pour une année d’imposition, tiré d’une </a:t>
            </a:r>
            <a:r>
              <a:rPr lang="fr-CA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charge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ou d’un </a:t>
            </a:r>
            <a:r>
              <a:rPr lang="fr-CA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emploi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est le traitement, le salaire et toute autre rémunération, y compris les gratifications, que ce contribuable a reçus au cours de l’année. »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19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074155"/>
            <a:ext cx="10707879" cy="39703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Règle générale 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: Tout montant reçu par le contribuable en relation avec sa charge ou son emploi doit être inclus dans son revenu!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Deux grandes catégories :</a:t>
            </a:r>
          </a:p>
          <a:p>
            <a:pPr marL="1028700" lvl="1" indent="-571500">
              <a:buFont typeface="Courier New" charset="0"/>
              <a:buChar char="o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Salaire (et traitement)</a:t>
            </a:r>
          </a:p>
          <a:p>
            <a:pPr marL="1028700" lvl="1" indent="-571500">
              <a:buFont typeface="Courier New" charset="0"/>
              <a:buChar char="o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Avantages découlant de l’emploi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63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9761" y="1560741"/>
            <a:ext cx="11094065" cy="507831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Alinéa 6(1)</a:t>
            </a:r>
            <a:r>
              <a:rPr lang="fr-CA" sz="3600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: Les avantages quelconques découlant de l’emploi (autres que le salaire ou traitement) font partie du revenu d’emploi.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Exemples d’avantages :</a:t>
            </a:r>
          </a:p>
          <a:p>
            <a:pPr marL="1028700" lvl="1" indent="-571500">
              <a:buFont typeface="Courier New" charset="0"/>
              <a:buChar char="o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Logement et automobile fournis par l’employeur</a:t>
            </a:r>
          </a:p>
          <a:p>
            <a:pPr marL="1028700" lvl="1" indent="-571500">
              <a:buFont typeface="Courier New" charset="0"/>
              <a:buChar char="o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Pension</a:t>
            </a:r>
          </a:p>
          <a:p>
            <a:pPr marL="1028700" lvl="1" indent="-571500">
              <a:buFont typeface="Courier New" charset="0"/>
              <a:buChar char="o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Cadeaux</a:t>
            </a:r>
          </a:p>
          <a:p>
            <a:pPr marL="1028700" lvl="1" indent="-571500">
              <a:buFont typeface="Courier New" charset="0"/>
              <a:buChar char="o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Voyages de vacances</a:t>
            </a:r>
          </a:p>
        </p:txBody>
      </p:sp>
    </p:spTree>
    <p:extLst>
      <p:ext uri="{BB962C8B-B14F-4D97-AF65-F5344CB8AC3E}">
        <p14:creationId xmlns:p14="http://schemas.microsoft.com/office/powerpoint/2010/main" val="127739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1736043"/>
            <a:ext cx="10707879" cy="47089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Charge et emploi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Charge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: « Un poste qu’occupe un particulier et qui lui donne droit à un traitement ou à une rémunération fixes ou vérifiables » (para. 248(1)), y compris :</a:t>
            </a:r>
          </a:p>
          <a:p>
            <a:pPr marL="1485900" lvl="2" indent="-571500">
              <a:buFont typeface="Courier New" panose="02070309020205020404" pitchFamily="49" charset="0"/>
              <a:buChar char="o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Une charge judiciaire</a:t>
            </a:r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85900" lvl="2" indent="-571500">
              <a:buFont typeface="Courier New" panose="02070309020205020404" pitchFamily="49" charset="0"/>
              <a:buChar char="o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 conseiller municipal</a:t>
            </a:r>
          </a:p>
          <a:p>
            <a:pPr marL="1485900" lvl="2" indent="-571500">
              <a:buFont typeface="Courier New" panose="02070309020205020404" pitchFamily="49" charset="0"/>
              <a:buChar char="o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Le poste d’administrateur de société</a:t>
            </a:r>
          </a:p>
          <a:p>
            <a:pPr marL="1485900" lvl="2" indent="-571500">
              <a:buFont typeface="Courier New" panose="02070309020205020404" pitchFamily="49" charset="0"/>
              <a:buChar char="o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Une charge de fonctionnaire ou cadre</a:t>
            </a:r>
          </a:p>
          <a:p>
            <a:pPr marL="1485900" lvl="2" indent="-571500">
              <a:buFont typeface="Courier New" panose="02070309020205020404" pitchFamily="49" charset="0"/>
              <a:buChar char="o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416581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7171" y="2051261"/>
            <a:ext cx="10979246" cy="25545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Charge et emploi (suite)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Emploi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: « Le poste qu’occupe un particulier, au service d’une autre personne (y compris sa Majesté ou un État ou souverain étrangers » (para. 248(1)).</a:t>
            </a:r>
          </a:p>
        </p:txBody>
      </p:sp>
    </p:spTree>
    <p:extLst>
      <p:ext uri="{BB962C8B-B14F-4D97-AF65-F5344CB8AC3E}">
        <p14:creationId xmlns:p14="http://schemas.microsoft.com/office/powerpoint/2010/main" val="2843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7171" y="1805040"/>
            <a:ext cx="10979246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Une charge ou un emploi implique l’existence d’une relation employeur-employé.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Ainsi, seul un particulier peut obtenir un revenu provenant d’une charge ou d’un emploi!  </a:t>
            </a:r>
          </a:p>
        </p:txBody>
      </p:sp>
    </p:spTree>
    <p:extLst>
      <p:ext uri="{BB962C8B-B14F-4D97-AF65-F5344CB8AC3E}">
        <p14:creationId xmlns:p14="http://schemas.microsoft.com/office/powerpoint/2010/main" val="127963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94470" y="2166930"/>
            <a:ext cx="11254629" cy="403187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DÉTERMINATION DU STATUT :</a:t>
            </a:r>
          </a:p>
          <a:p>
            <a:pPr algn="ctr"/>
            <a:r>
              <a:rPr lang="fr-CA" sz="3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employé vs. </a:t>
            </a:r>
            <a:r>
              <a:rPr lang="fr-CA" sz="3400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fr-CA" sz="3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ravailleur indépendant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Contrôle (vs. Autonomie)</a:t>
            </a:r>
          </a:p>
          <a:p>
            <a:pPr marL="571500" indent="-57150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Outils et équipement</a:t>
            </a:r>
          </a:p>
          <a:p>
            <a:pPr marL="571500" indent="-57150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Sous-traitance ou embauche d’assistants</a:t>
            </a:r>
          </a:p>
          <a:p>
            <a:pPr marL="571500" indent="-57150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Risque financier</a:t>
            </a:r>
          </a:p>
          <a:p>
            <a:pPr marL="571500" indent="-57150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Responsabilité en matière d’investissement et de gestion</a:t>
            </a:r>
          </a:p>
          <a:p>
            <a:pPr marL="571500" indent="-57150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Possibilité de profit</a:t>
            </a:r>
          </a:p>
        </p:txBody>
      </p:sp>
    </p:spTree>
    <p:extLst>
      <p:ext uri="{BB962C8B-B14F-4D97-AF65-F5344CB8AC3E}">
        <p14:creationId xmlns:p14="http://schemas.microsoft.com/office/powerpoint/2010/main" val="1068870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7171" y="1719941"/>
            <a:ext cx="10979246" cy="48167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PROBLÈME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Mme I est comptable qui doit parfois se rendre chez ses clients. Elle a des enfants et a besoin que quelqu’un supervise ses enfants.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Mme M se rend chez Mme I quand Mme I a besoin d’aide.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Mme I ne lui donne pas d’instructions.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Mme M prépare ses propres activités pour les enfants. Mme M prépare les repas des enfants.</a:t>
            </a:r>
          </a:p>
          <a:p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Comment décrire la relation entre Mme I et Mme M?</a:t>
            </a:r>
          </a:p>
        </p:txBody>
      </p:sp>
    </p:spTree>
    <p:extLst>
      <p:ext uri="{BB962C8B-B14F-4D97-AF65-F5344CB8AC3E}">
        <p14:creationId xmlns:p14="http://schemas.microsoft.com/office/powerpoint/2010/main" val="339296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7321" y="3433900"/>
            <a:ext cx="11118946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2) Traitement, salaire et autre rémunération (y compris les gratifications)</a:t>
            </a:r>
          </a:p>
        </p:txBody>
      </p:sp>
    </p:spTree>
    <p:extLst>
      <p:ext uri="{BB962C8B-B14F-4D97-AF65-F5344CB8AC3E}">
        <p14:creationId xmlns:p14="http://schemas.microsoft.com/office/powerpoint/2010/main" val="13146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074155"/>
            <a:ext cx="10707879" cy="39703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Article 5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: « Sous réserve des autres dispositions de la présente partie, le revenu d’un contribuable, pour une année d’imposition, tiré d’une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charge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ou d’un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emploi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est le </a:t>
            </a:r>
            <a:r>
              <a:rPr lang="fr-CA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traitement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le </a:t>
            </a:r>
            <a:r>
              <a:rPr lang="fr-CA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salaire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fr-CA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toute autre rémunération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y compris les </a:t>
            </a:r>
            <a:r>
              <a:rPr lang="fr-CA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gratifications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que ce contribuable a reçus au cours de l’année. »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5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7321" y="2208629"/>
            <a:ext cx="11118946" cy="403187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Définitions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« Traitement, salaire et autre rémunération » : Pas de définition dans la loi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Sens courant : Somme d’argent reçue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durant l’année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pour les services rendus à titre d’employé dans le cadre d’une charge ou d’un emploi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33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7321" y="2208629"/>
            <a:ext cx="11118946" cy="403187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Définitions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« Gratifications » : Pas de définition dans la loi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Sens courant : Paiement volontaire fait en reconnaissance des services rendus dans le cours d’une charge ou d’un emploi (pas un don à titre gratuit)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49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7321" y="3116400"/>
            <a:ext cx="11118946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EXEMPLE :</a:t>
            </a:r>
          </a:p>
          <a:p>
            <a:pPr algn="ctr"/>
            <a:r>
              <a:rPr lang="fr-CA" sz="36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ons vs. gratifications</a:t>
            </a:r>
          </a:p>
        </p:txBody>
      </p:sp>
    </p:spTree>
    <p:extLst>
      <p:ext uri="{BB962C8B-B14F-4D97-AF65-F5344CB8AC3E}">
        <p14:creationId xmlns:p14="http://schemas.microsoft.com/office/powerpoint/2010/main" val="126272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3736148"/>
            <a:ext cx="107078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Sommes (d’argent) reçues dans l’année</a:t>
            </a:r>
          </a:p>
        </p:txBody>
      </p:sp>
    </p:spTree>
    <p:extLst>
      <p:ext uri="{BB962C8B-B14F-4D97-AF65-F5344CB8AC3E}">
        <p14:creationId xmlns:p14="http://schemas.microsoft.com/office/powerpoint/2010/main" val="11660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074155"/>
            <a:ext cx="10707879" cy="39703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Article 5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: « Sous réserve des autres dispositions de la présente partie, le revenu d’un contribuable, pour une année d’imposition, tiré d’une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charge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ou d’un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emploi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est le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traitement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le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salaire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toute autre rémunération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y compris les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gratifications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que ce contribuable a </a:t>
            </a:r>
            <a:r>
              <a:rPr lang="fr-CA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reçus au cours de l’année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. »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05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905152"/>
            <a:ext cx="10707879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 particulier doit inclure un montant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reçu 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dans l’année.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 revenu d’emploi est calculé sur une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base de caisse 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(plutôt que sur une base d’exercice). 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901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1843323"/>
            <a:ext cx="10707879" cy="443198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EXEMPLE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Un employé est payé un vendredi sur deux pour une période précédente de 2 semaines.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Cette année, la dernière journée de la période est le 31 décembre 2019.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Il reçoit sa paye le 7 janvier 2020.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Dans quelle année d’imposition doit-il inclure son revenu?</a:t>
            </a:r>
            <a:endParaRPr lang="fr-CA" sz="3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19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3736148"/>
            <a:ext cx="107078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4) Revenu ou perte</a:t>
            </a:r>
          </a:p>
        </p:txBody>
      </p:sp>
    </p:spTree>
    <p:extLst>
      <p:ext uri="{BB962C8B-B14F-4D97-AF65-F5344CB8AC3E}">
        <p14:creationId xmlns:p14="http://schemas.microsoft.com/office/powerpoint/2010/main" val="68597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074155"/>
            <a:ext cx="10707879" cy="39703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Article 5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: « Sous réserve des autres dispositions de la présente partie, le </a:t>
            </a:r>
            <a:r>
              <a:rPr lang="fr-CA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revenu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d’un contribuable, pour une année d’imposition, tiré d’une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charge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ou d’un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emploi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est le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traitement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le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salaire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toute autre rémunération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y compris les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gratifications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que ce contribuable a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reçus au cours de l’année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. »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94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6044" y="1998511"/>
            <a:ext cx="12001500" cy="45243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 revenu à inclure est le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revenu net</a:t>
            </a:r>
            <a:r>
              <a:rPr lang="fr-CA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(para. 5(1)).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revenu net = salaire/autres avantages – déductions</a:t>
            </a:r>
          </a:p>
          <a:p>
            <a:endParaRPr lang="fr-CA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Si le résultat est négatif, il s’agit d’une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perte nette 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(para. 5(2)) qui peut être déduite des autres sources de revenu.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Cette situation est assez rare.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20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1520599"/>
            <a:ext cx="10707879" cy="569386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5) Déductions à la source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Rappel : Tout employeur doit déduire des montants à la source et les remettre au Receveur général du Canada.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Tout employeur doit déduire l’impôt sur le revenu sur les traitements, salaires, gratifications, etc. (para. 153(1)).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Guides 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T4001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T4127</a:t>
            </a:r>
            <a:endParaRPr lang="fr-CA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14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664294"/>
            <a:ext cx="10707879" cy="29238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QUESTION :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Et si la rémunération totale du particulier était faite en gratifications?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60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3583082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B) Éléments à inclure</a:t>
            </a:r>
          </a:p>
        </p:txBody>
      </p:sp>
    </p:spTree>
    <p:extLst>
      <p:ext uri="{BB962C8B-B14F-4D97-AF65-F5344CB8AC3E}">
        <p14:creationId xmlns:p14="http://schemas.microsoft.com/office/powerpoint/2010/main" val="3978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88121" y="2351154"/>
            <a:ext cx="11017346" cy="34163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Rappel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Article 5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: Règles fondamentales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Articles 6 et 7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fr-CA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Éléments à inclure 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comme revenu provenant d’une charge ou d’un emploi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Article 8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: Déductions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5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1766379"/>
            <a:ext cx="10707879" cy="458587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742950" indent="-742950" algn="ctr">
              <a:buAutoNum type="arabicParenR"/>
            </a:pP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Valeur des prestations</a:t>
            </a:r>
          </a:p>
          <a:p>
            <a:pPr marL="742950" indent="-742950" algn="ctr">
              <a:buAutoNum type="arabicParenR"/>
            </a:pPr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Règle générale 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: Un employé doit inclure dans son revenu la valeur d’un avantage SI</a:t>
            </a:r>
          </a:p>
          <a:p>
            <a:pPr marL="1657350" lvl="2" indent="-742950">
              <a:buFont typeface="+mj-lt"/>
              <a:buAutoNum type="alphaLcParenR"/>
            </a:pPr>
            <a:r>
              <a:rPr lang="fr-CA" sz="3600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’employé (ou son proche) reçoit un </a:t>
            </a: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avantage économique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ET</a:t>
            </a:r>
          </a:p>
          <a:p>
            <a:pPr marL="1657350" lvl="2" indent="-742950">
              <a:buFont typeface="+mj-lt"/>
              <a:buAutoNum type="alphaLcParenR"/>
            </a:pPr>
            <a:r>
              <a:rPr lang="fr-CA" sz="3600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’employé (ou son proche) est le </a:t>
            </a: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bénéficiaire principal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de l’avantage.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12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1797157"/>
            <a:ext cx="10707879" cy="45243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EXEMPLES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 employeur paye la formation professionnelle de son employé.</a:t>
            </a:r>
          </a:p>
          <a:p>
            <a:endParaRPr lang="fr-CA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 employeur rembourse les dépenses personnelles d’un employé.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37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7121" y="1696016"/>
            <a:ext cx="11779346" cy="49552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Avantages imposables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Pension et logement (sauf endroit éloigné)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Logement gratuit ou à loyer peu élevé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Avantages relatifs au déplacements (sauf exceptions)</a:t>
            </a:r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Utilisation d’une voiture à des fins personnelles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Cadeaux ou récompenses non monétaires (sauf montant de $500 ou articles de valeur négligeable)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Avantages liés à l’éducation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Frais de déplacement de l’époux ou conjoint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Primes de l’employé versées par l’employeur en vertu de régimes provinciaux d’assurance-hospitalisation et d’assurance-soins médicaux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Remboursement du coût des outils </a:t>
            </a:r>
            <a:r>
              <a:rPr lang="fr-CA" sz="24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(avec exceptions)</a:t>
            </a:r>
          </a:p>
        </p:txBody>
      </p:sp>
    </p:spTree>
    <p:extLst>
      <p:ext uri="{BB962C8B-B14F-4D97-AF65-F5344CB8AC3E}">
        <p14:creationId xmlns:p14="http://schemas.microsoft.com/office/powerpoint/2010/main" val="53643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7121" y="1696016"/>
            <a:ext cx="11779346" cy="49552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Avantages non imposables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Remises sur les marchandises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Repas subventionnés (condition : somme raisonnable)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Uniformes et vêtements spéciaux</a:t>
            </a:r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Services scolaires subventionnés (sauf régions éloignées)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Transport au lieu d’emploi (</a:t>
            </a:r>
            <a:r>
              <a:rPr lang="fr-CA" sz="2400" strike="sngStrike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sauf</a:t>
            </a:r>
            <a:r>
              <a:rPr lang="fr-CA" sz="24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endroits difficilement accessibles)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Installations récréatives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Frais de déménagement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Primes en vertu de régimes privés d’assurance-maladie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Remboursement du coût des outils </a:t>
            </a:r>
            <a:r>
              <a:rPr lang="fr-CA" sz="24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(si le cas fait partie des exceptions, comme lorsque le particulier a absolument besoin des outils pour faire son travail)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100434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3736148"/>
            <a:ext cx="107078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À noter : La position de l’ARC peut changer!</a:t>
            </a:r>
          </a:p>
        </p:txBody>
      </p:sp>
    </p:spTree>
    <p:extLst>
      <p:ext uri="{BB962C8B-B14F-4D97-AF65-F5344CB8AC3E}">
        <p14:creationId xmlns:p14="http://schemas.microsoft.com/office/powerpoint/2010/main" val="3653635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1674046"/>
            <a:ext cx="10707879" cy="477053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Allocation pour frais personnels ou de subsistance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Règle générale </a:t>
            </a: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 Toute allocation pour frais personnels ou de subsistance doit être incluse dans le revenu d’emploi.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Allocation</a:t>
            </a:r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: Montant reçu (en plus du salaire régulier) lorsque l’employé n’a pas à justifier les détails des dépenses réellement encourues</a:t>
            </a:r>
            <a:endParaRPr lang="fr-C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06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4554" y="1520599"/>
            <a:ext cx="11665046" cy="507831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Quelle est la différence entre une allocation et un remboursement de dépenses?</a:t>
            </a:r>
          </a:p>
          <a:p>
            <a:endParaRPr lang="fr-CA" sz="3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Est-ce qu’un remboursement est à inclure dans le revenu d’emploi?</a:t>
            </a:r>
          </a:p>
          <a:p>
            <a:endParaRPr lang="fr-CA" sz="3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Qu’en est-il d’un remboursement pour frais personnels?</a:t>
            </a:r>
            <a:endParaRPr lang="fr-CA" sz="3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79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1520158"/>
            <a:ext cx="10707879" cy="507831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Exceptions : Allocations non incluses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Allocations reçues pour frais de déplacement, de transport et de voyages (condition prescrite : kilométrage raisonnable)</a:t>
            </a:r>
          </a:p>
          <a:p>
            <a:endParaRPr lang="fr-CA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Si (et seulement si) elles sont incluses dans le revenu, certaines déductions pour frais de déplacement sont permises.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07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351154"/>
            <a:ext cx="10707879" cy="34163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Employés handicapés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llocations conférés pour le transport (y compris le stationnement près du travail)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Allocations pour préposé chargé d’aide l’employé handicapé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24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3021" y="1675991"/>
            <a:ext cx="11347546" cy="48936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Employés à temps partiel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llocations conférés pour frais de déplacement si :</a:t>
            </a:r>
          </a:p>
          <a:p>
            <a:pPr marL="1485900" lvl="2" indent="-571500">
              <a:buFont typeface="+mj-lt"/>
              <a:buAutoNum type="arabicPeriod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Pas de lien de dépendance employé-employeur</a:t>
            </a:r>
          </a:p>
          <a:p>
            <a:pPr marL="1485900" lvl="2" indent="-571500">
              <a:buFont typeface="+mj-lt"/>
              <a:buAutoNum type="arabicPeriod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Employé avait un autre emploi ou exploitait une entreprise</a:t>
            </a:r>
          </a:p>
          <a:p>
            <a:pPr marL="1485900" lvl="2" indent="-571500">
              <a:buFont typeface="+mj-lt"/>
              <a:buAutoNum type="arabicPeriod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Dépenses engagés pour l’emploi à temps partiel</a:t>
            </a:r>
          </a:p>
          <a:p>
            <a:pPr marL="1485900" lvl="2" indent="-571500">
              <a:buFont typeface="+mj-lt"/>
              <a:buAutoNum type="arabicPeriod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Fonctions de l’emploi à temps partiel exercées à 80 km (minimum) de la résidence habituelle de l’employé ET de son lieu de travail/d’entreprise</a:t>
            </a:r>
          </a:p>
        </p:txBody>
      </p:sp>
    </p:spTree>
    <p:extLst>
      <p:ext uri="{BB962C8B-B14F-4D97-AF65-F5344CB8AC3E}">
        <p14:creationId xmlns:p14="http://schemas.microsoft.com/office/powerpoint/2010/main" val="282599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351154"/>
            <a:ext cx="10707879" cy="34163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Emploi dans un endroit éloigné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llocations pour pension, logement ou transport fournis aux employés travaillant dans un endroit éloigné (selon critères fixes : distance, nombre d’heures travaillées, etc.)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00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628153"/>
            <a:ext cx="10707879" cy="286232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Bénévoles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Seuls les montants qui excèdent 1 000 $ sont inclus (bénévoles pompiers, bénévoles ambulanciers, etc.).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40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320377"/>
            <a:ext cx="10707879" cy="34778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Jetons de présence ou autres honoraires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Les jetons de présence (</a:t>
            </a:r>
            <a:r>
              <a:rPr lang="fr-CA" sz="36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directors</a:t>
            </a:r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’ fees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) ou autres honoraires reçues dans l’année provenant d’une charge ou d’un emploi doivent être </a:t>
            </a:r>
            <a:r>
              <a:rPr lang="fr-CA" sz="3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inclus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dans le revenu.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28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458876"/>
            <a:ext cx="10707879" cy="320087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4) Automobile fournie par l’employeur</a:t>
            </a:r>
          </a:p>
          <a:p>
            <a:pPr algn="ctr"/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Quelle est la valeur de l’avantage 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Valeur de l’avantage = Frais pour droit d’usage + Frais de fonctionnement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74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074155"/>
            <a:ext cx="10707879" cy="39703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Définition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« Automobile » : De façon </a:t>
            </a:r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générale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c’est un véhicule à moteur principalement conçu pour transporter des particuliers et leurs bagages, un véhicule à moteur de type familial et un véhicule à moteur de type « pick-up » (para 248(1)).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24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2854" y="2628153"/>
            <a:ext cx="10707879" cy="286232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Définition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Exclusions : Ambulances, véhicules d’intervention d’urgence de la police et des pompiers, véhicules de secours médical, etc.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8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6671" y="1688353"/>
            <a:ext cx="11360246" cy="286232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Frais pour droit d’usage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 calcul de ce frais est différent selon que l’automobile est </a:t>
            </a:r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possédée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ou </a:t>
            </a:r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louée</a:t>
            </a: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par l’employeur.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11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6671" y="2705539"/>
            <a:ext cx="11360246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(i) Véhicule possédé par l’employeur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fr-CA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2% × coût de l’automobile × </a:t>
            </a:r>
            <a:r>
              <a:rPr lang="en-CA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nombre</a:t>
            </a:r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CA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mois</a:t>
            </a:r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CA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disponibilité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52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6671" y="1965352"/>
            <a:ext cx="11360246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(ii) Véhicule loué par l’employeur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2/3 </a:t>
            </a:r>
            <a:r>
              <a:rPr lang="en-CA" sz="3600" b="1" dirty="0">
                <a:latin typeface="Arial" panose="020B0604020202020204" pitchFamily="34" charset="0"/>
                <a:cs typeface="Arial" panose="020B0604020202020204" pitchFamily="34" charset="0"/>
              </a:rPr>
              <a:t>× </a:t>
            </a:r>
            <a:r>
              <a:rPr lang="en-CA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frais</a:t>
            </a:r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mensuels</a:t>
            </a:r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 location (</a:t>
            </a:r>
            <a:r>
              <a:rPr lang="en-CA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excluant</a:t>
            </a:r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l’assurance</a:t>
            </a:r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× </a:t>
            </a:r>
            <a:r>
              <a:rPr lang="en-CA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nombre</a:t>
            </a:r>
            <a:r>
              <a:rPr lang="en-CA" sz="36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CA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mois</a:t>
            </a:r>
            <a:r>
              <a:rPr lang="en-CA" sz="36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CA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disponibilité</a:t>
            </a: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29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5179" y="1825853"/>
            <a:ext cx="11483229" cy="486287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Règle additionnelle</a:t>
            </a:r>
          </a:p>
          <a:p>
            <a:pPr algn="ctr"/>
            <a:endParaRPr lang="fr-CA" sz="3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Si le véhicule est utilisé </a:t>
            </a:r>
            <a:r>
              <a:rPr lang="fr-CA" sz="3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principalement</a:t>
            </a: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(plus de 50%) pour l’emploi, les frais pour droit d’usage peuvent être réduits en multipliant le résultat précédant par « </a:t>
            </a:r>
            <a:r>
              <a:rPr lang="fr-CA" sz="3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A/B</a:t>
            </a: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 ».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A = total des km pour fins personnelles par année (max. 20 004 km)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B = 1 667 km </a:t>
            </a:r>
            <a:r>
              <a:rPr lang="en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×</a:t>
            </a: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mois de disponibilité (pas besoin d’être complets) (max. 20 004 km)</a:t>
            </a:r>
          </a:p>
        </p:txBody>
      </p:sp>
    </p:spTree>
    <p:extLst>
      <p:ext uri="{BB962C8B-B14F-4D97-AF65-F5344CB8AC3E}">
        <p14:creationId xmlns:p14="http://schemas.microsoft.com/office/powerpoint/2010/main" val="419231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6671" y="1520599"/>
            <a:ext cx="11360246" cy="507831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Frais de fonctionnement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Ils incluent les dépenses telles que l’essence, l’entretien, la réparation, l’immatriculation et l’assurance.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Ils ne comprennent pas les frais de stationnement.</a:t>
            </a:r>
          </a:p>
          <a:p>
            <a:endParaRPr lang="fr-CA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Frais = 0,28 $ </a:t>
            </a:r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× km à usage personnel – </a:t>
            </a:r>
            <a:r>
              <a:rPr lang="en-CA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montants</a:t>
            </a:r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remboursés</a:t>
            </a:r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par </a:t>
            </a:r>
            <a:r>
              <a:rPr lang="en-CA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l’employé</a:t>
            </a:r>
            <a:endParaRPr lang="fr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02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5179" y="2610683"/>
            <a:ext cx="11483229" cy="329320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Règle additionnelle</a:t>
            </a:r>
          </a:p>
          <a:p>
            <a:pPr algn="ctr"/>
            <a:endParaRPr lang="fr-CA" sz="3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Si le véhicule est utilisé </a:t>
            </a:r>
            <a:r>
              <a:rPr lang="fr-CA" sz="3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principalement </a:t>
            </a: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(plus de 50%) pour l’emploi, l’employé peut </a:t>
            </a:r>
            <a:r>
              <a:rPr lang="fr-CA" sz="3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choisir</a:t>
            </a: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3400" strike="sngStrike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frais </a:t>
            </a: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d’inclure des frais de fonctionnement égaux à </a:t>
            </a:r>
            <a:r>
              <a:rPr lang="fr-CA" sz="3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moitié </a:t>
            </a:r>
            <a:r>
              <a:rPr lang="fr-CA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des frais pour droit d’usage. </a:t>
            </a:r>
          </a:p>
        </p:txBody>
      </p:sp>
    </p:spTree>
    <p:extLst>
      <p:ext uri="{BB962C8B-B14F-4D97-AF65-F5344CB8AC3E}">
        <p14:creationId xmlns:p14="http://schemas.microsoft.com/office/powerpoint/2010/main" val="326449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5179" y="1718134"/>
            <a:ext cx="11483229" cy="507831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EXEMPLE 1 : Véhicule possédé par l’employeur</a:t>
            </a:r>
          </a:p>
          <a:p>
            <a:pPr algn="ctr"/>
            <a:endParaRPr lang="fr-CA" sz="3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Coût original de l’automobile (incluant la TPS/TVH) : 45 000 $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Frais relatifs au fonctionnement de l’automobile payés par l’employeur : 10 000 $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Mois disponibles à l’employé : 12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Kilométrage total de l’année : 50 000 km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Kilométrage pour fins personnelles : 35 000 km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Remboursement par l’employé : 0 $</a:t>
            </a:r>
          </a:p>
          <a:p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Quel est le montant à inclure dans le revenu?</a:t>
            </a:r>
          </a:p>
        </p:txBody>
      </p:sp>
    </p:spTree>
    <p:extLst>
      <p:ext uri="{BB962C8B-B14F-4D97-AF65-F5344CB8AC3E}">
        <p14:creationId xmlns:p14="http://schemas.microsoft.com/office/powerpoint/2010/main" val="3220379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5179" y="1702862"/>
            <a:ext cx="11483229" cy="35086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SOLUTION 1 :</a:t>
            </a:r>
          </a:p>
          <a:p>
            <a:pPr algn="ctr"/>
            <a:endParaRPr lang="fr-CA" sz="3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000" b="1" dirty="0">
                <a:latin typeface="Arial" panose="020B0604020202020204" pitchFamily="34" charset="0"/>
                <a:cs typeface="Arial" panose="020B0604020202020204" pitchFamily="34" charset="0"/>
              </a:rPr>
              <a:t>Valeur de l’avantage = Frais pour droit d’usage + Frais de </a:t>
            </a:r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fonctionnement</a:t>
            </a:r>
          </a:p>
          <a:p>
            <a:endParaRPr lang="fr-CA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Calcul des frais pour droit d’usage</a:t>
            </a:r>
          </a:p>
          <a:p>
            <a:pPr marL="514350" indent="-514350">
              <a:buAutoNum type="arabicPeriod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Calcul des frais de fonctionnement</a:t>
            </a:r>
            <a:endParaRPr lang="fr-CA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79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5179" y="1713330"/>
            <a:ext cx="11483229" cy="39703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SOLUTION 1 :</a:t>
            </a:r>
          </a:p>
          <a:p>
            <a:pPr algn="ctr"/>
            <a:endParaRPr lang="fr-CA" sz="3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1. Calcul des frais pour droit d’usage :</a:t>
            </a:r>
          </a:p>
          <a:p>
            <a:endParaRPr lang="fr-CA" sz="3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3000" b="1" dirty="0">
                <a:latin typeface="Arial" panose="020B0604020202020204" pitchFamily="34" charset="0"/>
                <a:cs typeface="Arial" panose="020B0604020202020204" pitchFamily="34" charset="0"/>
              </a:rPr>
              <a:t>2% × coût de l’automobile × </a:t>
            </a:r>
            <a:r>
              <a:rPr lang="en-CA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nombre</a:t>
            </a:r>
            <a:r>
              <a:rPr lang="en-CA" sz="30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CA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mois</a:t>
            </a:r>
            <a:r>
              <a:rPr lang="en-CA" sz="30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CA" sz="3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disponibilité</a:t>
            </a:r>
            <a:endParaRPr lang="en-CA" sz="3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= 2 % </a:t>
            </a:r>
            <a:r>
              <a:rPr lang="en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× </a:t>
            </a:r>
            <a:r>
              <a:rPr lang="fr-CA" sz="3000" dirty="0">
                <a:latin typeface="Arial" panose="020B0604020202020204" pitchFamily="34" charset="0"/>
                <a:cs typeface="Arial" panose="020B0604020202020204" pitchFamily="34" charset="0"/>
              </a:rPr>
              <a:t>45 000 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× 12</a:t>
            </a:r>
          </a:p>
          <a:p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= 10 800 $</a:t>
            </a:r>
            <a:endParaRPr lang="fr-CA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63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4771" y="1731779"/>
            <a:ext cx="11483229" cy="443198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SOLUTION 1 :</a:t>
            </a:r>
          </a:p>
          <a:p>
            <a:pPr algn="ctr"/>
            <a:endParaRPr lang="fr-CA" sz="3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2. Calcul </a:t>
            </a:r>
            <a:r>
              <a:rPr lang="fr-CA" sz="3000" dirty="0">
                <a:latin typeface="Arial" panose="020B0604020202020204" pitchFamily="34" charset="0"/>
                <a:cs typeface="Arial" panose="020B0604020202020204" pitchFamily="34" charset="0"/>
              </a:rPr>
              <a:t>des frais de fonctionnement</a:t>
            </a:r>
          </a:p>
          <a:p>
            <a:endParaRPr lang="fr-CA" sz="3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0,28 </a:t>
            </a:r>
            <a:r>
              <a:rPr lang="fr-CA" sz="3000" b="1" dirty="0"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CA" sz="3000" b="1" dirty="0">
                <a:latin typeface="Arial" panose="020B0604020202020204" pitchFamily="34" charset="0"/>
                <a:cs typeface="Arial" panose="020B0604020202020204" pitchFamily="34" charset="0"/>
              </a:rPr>
              <a:t>× km à usage personnel – </a:t>
            </a:r>
            <a:r>
              <a:rPr lang="en-CA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montants</a:t>
            </a:r>
            <a:r>
              <a:rPr lang="en-CA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remboursés</a:t>
            </a:r>
            <a:r>
              <a:rPr lang="en-CA" sz="3000" b="1" dirty="0">
                <a:latin typeface="Arial" panose="020B0604020202020204" pitchFamily="34" charset="0"/>
                <a:cs typeface="Arial" panose="020B0604020202020204" pitchFamily="34" charset="0"/>
              </a:rPr>
              <a:t> par </a:t>
            </a:r>
            <a:r>
              <a:rPr lang="en-CA" sz="3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l’employé</a:t>
            </a:r>
            <a:endParaRPr lang="en-CA" sz="3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= 0,28 $ </a:t>
            </a:r>
            <a:r>
              <a:rPr lang="en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× </a:t>
            </a:r>
            <a:r>
              <a:rPr lang="fr-CA" sz="3000" dirty="0">
                <a:latin typeface="Arial" panose="020B0604020202020204" pitchFamily="34" charset="0"/>
                <a:cs typeface="Arial" panose="020B0604020202020204" pitchFamily="34" charset="0"/>
              </a:rPr>
              <a:t>35 000 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km – 0 $</a:t>
            </a:r>
          </a:p>
          <a:p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= 9 800 $</a:t>
            </a:r>
            <a:endParaRPr lang="fr-CA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22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5179" y="1702863"/>
            <a:ext cx="11483229" cy="35086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SOLUTION 1 :</a:t>
            </a:r>
          </a:p>
          <a:p>
            <a:pPr algn="ctr"/>
            <a:endParaRPr lang="fr-CA" sz="36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000" b="1" dirty="0">
                <a:latin typeface="Arial" panose="020B0604020202020204" pitchFamily="34" charset="0"/>
                <a:cs typeface="Arial" panose="020B0604020202020204" pitchFamily="34" charset="0"/>
              </a:rPr>
              <a:t>Valeur de l’avantage = Frais pour droit d’usage + Frais de </a:t>
            </a:r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fonctionnement</a:t>
            </a:r>
          </a:p>
          <a:p>
            <a:endParaRPr lang="fr-CA" sz="3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fr-CA" sz="3000" dirty="0">
                <a:latin typeface="Arial" panose="020B0604020202020204" pitchFamily="34" charset="0"/>
                <a:cs typeface="Arial" panose="020B0604020202020204" pitchFamily="34" charset="0"/>
              </a:rPr>
              <a:t>10 800 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$ + </a:t>
            </a:r>
            <a:r>
              <a:rPr lang="fr-CA" sz="3000" dirty="0">
                <a:latin typeface="Arial" panose="020B0604020202020204" pitchFamily="34" charset="0"/>
                <a:cs typeface="Arial" panose="020B0604020202020204" pitchFamily="34" charset="0"/>
              </a:rPr>
              <a:t>9 800 $</a:t>
            </a:r>
          </a:p>
          <a:p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= 20 600 $</a:t>
            </a:r>
            <a:endParaRPr lang="fr-CA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24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5179" y="3520856"/>
            <a:ext cx="11709821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Est-ce que le véhicule était utilisé </a:t>
            </a:r>
            <a:r>
              <a:rPr lang="fr-CA" sz="3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principalement </a:t>
            </a:r>
            <a:r>
              <a:rPr lang="fr-CA" sz="3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(plus de 50% du temps) pour l’emploi?</a:t>
            </a:r>
          </a:p>
        </p:txBody>
      </p:sp>
    </p:spTree>
    <p:extLst>
      <p:ext uri="{BB962C8B-B14F-4D97-AF65-F5344CB8AC3E}">
        <p14:creationId xmlns:p14="http://schemas.microsoft.com/office/powerpoint/2010/main" val="146267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5179" y="2905303"/>
            <a:ext cx="11709821" cy="224676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Kilométrage total de l’année : 50 000 km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Kilométrage pour fins personnelles : 35 000 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km</a:t>
            </a:r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Kilométrage pour l’emploi = 50 000 km – 35 000 km = 15 000 km</a:t>
            </a:r>
          </a:p>
          <a:p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2800" b="1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fr-CA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 pour fins personnelles &gt; km pour l’emploi</a:t>
            </a:r>
            <a:endParaRPr lang="fr-CA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13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1883" y="3049013"/>
            <a:ext cx="11709821" cy="270843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Et si les chiffres étaient inversés?</a:t>
            </a:r>
          </a:p>
          <a:p>
            <a:pPr algn="ctr"/>
            <a:endParaRPr lang="fr-CA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Kilométrage total de l’année : 50 000 km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Kilométrage pour fins personnelles :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15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000 km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Kilométrage pour l’emploi = 3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000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km</a:t>
            </a:r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89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5179" y="1564243"/>
            <a:ext cx="11483229" cy="529375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Rappel</a:t>
            </a:r>
          </a:p>
          <a:p>
            <a:pPr algn="ctr"/>
            <a:endParaRPr lang="fr-CA" sz="26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Si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le véhicule est utilisé </a:t>
            </a:r>
            <a:r>
              <a:rPr lang="fr-CA" sz="2600" i="1" dirty="0">
                <a:latin typeface="Arial" panose="020B0604020202020204" pitchFamily="34" charset="0"/>
                <a:cs typeface="Arial" panose="020B0604020202020204" pitchFamily="34" charset="0"/>
              </a:rPr>
              <a:t>principalement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 (plus de 50%) pour l’emploi, les </a:t>
            </a:r>
            <a:r>
              <a:rPr lang="fr-CA" sz="2600" u="sng" dirty="0">
                <a:latin typeface="Arial" panose="020B0604020202020204" pitchFamily="34" charset="0"/>
                <a:cs typeface="Arial" panose="020B0604020202020204" pitchFamily="34" charset="0"/>
              </a:rPr>
              <a:t>frais pour droit d’usage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peuvent être réduits en multipliant le résultat précédant par « 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A/B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 ».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A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= total des km pour fins personnelles par année (max. 20 004 km)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B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= 1 667 km </a:t>
            </a:r>
            <a:r>
              <a:rPr lang="en-CA" sz="2600" dirty="0">
                <a:latin typeface="Arial" panose="020B0604020202020204" pitchFamily="34" charset="0"/>
                <a:cs typeface="Arial" panose="020B0604020202020204" pitchFamily="34" charset="0"/>
              </a:rPr>
              <a:t>×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 mois de disponibilité (pas besoin d’être complets)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(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max. 20 004 km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fr-CA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Si le véhicule est utilisé </a:t>
            </a:r>
            <a:r>
              <a:rPr lang="fr-CA" sz="2600" i="1" dirty="0">
                <a:latin typeface="Arial" panose="020B0604020202020204" pitchFamily="34" charset="0"/>
                <a:cs typeface="Arial" panose="020B0604020202020204" pitchFamily="34" charset="0"/>
              </a:rPr>
              <a:t>principalement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(plus de 50%) pour l’emploi, l’employé peut </a:t>
            </a:r>
            <a:r>
              <a:rPr lang="fr-CA" sz="2600" b="1" u="sng" dirty="0">
                <a:latin typeface="Arial" panose="020B0604020202020204" pitchFamily="34" charset="0"/>
                <a:cs typeface="Arial" panose="020B0604020202020204" pitchFamily="34" charset="0"/>
              </a:rPr>
              <a:t>choisir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 les frais d’inclure des frais de fonctionnement égaux à 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la moitié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des frais pour droit d’usage. </a:t>
            </a: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47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1883" y="1520599"/>
            <a:ext cx="11709821" cy="51860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SOLUTION</a:t>
            </a:r>
          </a:p>
          <a:p>
            <a:pPr algn="ctr"/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Frais pour droit d’usage</a:t>
            </a: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= A / B </a:t>
            </a:r>
            <a:r>
              <a:rPr lang="en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× 10 800 $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= 15 000 / (1 667 </a:t>
            </a:r>
            <a:r>
              <a:rPr lang="en-CA" sz="2600" dirty="0">
                <a:latin typeface="Arial" panose="020B0604020202020204" pitchFamily="34" charset="0"/>
                <a:cs typeface="Arial" panose="020B0604020202020204" pitchFamily="34" charset="0"/>
              </a:rPr>
              <a:t>×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12) </a:t>
            </a:r>
            <a:r>
              <a:rPr lang="en-CA" sz="2600" dirty="0">
                <a:latin typeface="Arial" panose="020B0604020202020204" pitchFamily="34" charset="0"/>
                <a:cs typeface="Arial" panose="020B0604020202020204" pitchFamily="34" charset="0"/>
              </a:rPr>
              <a:t>× 10 800 $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= 0.74985 </a:t>
            </a:r>
            <a:r>
              <a:rPr lang="en-CA" sz="2600" dirty="0">
                <a:latin typeface="Arial" panose="020B0604020202020204" pitchFamily="34" charset="0"/>
                <a:cs typeface="Arial" panose="020B0604020202020204" pitchFamily="34" charset="0"/>
              </a:rPr>
              <a:t>× 10 800 $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= 8 098,38 $</a:t>
            </a: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u="sng" dirty="0">
                <a:latin typeface="Arial" panose="020B0604020202020204" pitchFamily="34" charset="0"/>
                <a:cs typeface="Arial" panose="020B0604020202020204" pitchFamily="34" charset="0"/>
              </a:rPr>
              <a:t>Frais pour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frais de fonctionnement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½ </a:t>
            </a:r>
            <a:r>
              <a:rPr lang="en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× </a:t>
            </a:r>
            <a:r>
              <a:rPr lang="fr-CA" sz="2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8 098,38 </a:t>
            </a:r>
            <a:r>
              <a:rPr lang="en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(la moitié des frais pour droit d’usage)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fr-CA" sz="26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4 049,19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Valeur de l’avantage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8 098,38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$ + </a:t>
            </a:r>
            <a:r>
              <a:rPr lang="fr-CA" sz="2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4 049,19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$ = </a:t>
            </a:r>
            <a:r>
              <a:rPr lang="fr-CA" sz="2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12 147,57 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endParaRPr lang="fr-CA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53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07080" y="2022943"/>
            <a:ext cx="9579427" cy="440120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Pour le prochain cours :</a:t>
            </a:r>
          </a:p>
          <a:p>
            <a:pPr algn="ctr"/>
            <a:r>
              <a:rPr lang="fr-CA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Problèmes D-1, D-2, D-5, D-7 (</a:t>
            </a:r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sans porter attention à la fraction non-amortie du coût en capital)</a:t>
            </a:r>
            <a:endParaRPr lang="fr-CA" sz="40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4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Bonne étude pour l’examen de mi-session!</a:t>
            </a:r>
          </a:p>
        </p:txBody>
      </p:sp>
    </p:spTree>
    <p:extLst>
      <p:ext uri="{BB962C8B-B14F-4D97-AF65-F5344CB8AC3E}">
        <p14:creationId xmlns:p14="http://schemas.microsoft.com/office/powerpoint/2010/main" val="77867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1220</TotalTime>
  <Words>1763</Words>
  <Application>Microsoft Office PowerPoint</Application>
  <PresentationFormat>Widescreen</PresentationFormat>
  <Paragraphs>279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6" baseType="lpstr">
      <vt:lpstr>Arial</vt:lpstr>
      <vt:lpstr>Calibri</vt:lpstr>
      <vt:lpstr>Calibri Light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Department Of Justice Canada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Aslan, Arabelle</dc:creator>
  <cp:lastModifiedBy>Aslan, Arabelle</cp:lastModifiedBy>
  <cp:revision>150</cp:revision>
  <dcterms:created xsi:type="dcterms:W3CDTF">2019-09-06T15:03:13Z</dcterms:created>
  <dcterms:modified xsi:type="dcterms:W3CDTF">2019-10-03T14:56:06Z</dcterms:modified>
</cp:coreProperties>
</file>