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92" r:id="rId1"/>
  </p:sldMasterIdLst>
  <p:notesMasterIdLst>
    <p:notesMasterId r:id="rId35"/>
  </p:notesMasterIdLst>
  <p:handoutMasterIdLst>
    <p:handoutMasterId r:id="rId36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3" r:id="rId31"/>
    <p:sldId id="300" r:id="rId32"/>
    <p:sldId id="301" r:id="rId33"/>
    <p:sldId id="302" r:id="rId34"/>
  </p:sldIdLst>
  <p:sldSz cx="9144000" cy="6858000" type="screen4x3"/>
  <p:notesSz cx="7010400" cy="9236075"/>
  <p:embeddedFontLst>
    <p:embeddedFont>
      <p:font typeface="Times" panose="02020603050405020304" pitchFamily="18" charset="0"/>
      <p:regular r:id="rId37"/>
      <p:bold r:id="rId38"/>
      <p:italic r:id="rId39"/>
      <p:boldItalic r:id="rId40"/>
    </p:embeddedFont>
    <p:embeddedFont>
      <p:font typeface="MS PGothic" panose="020B0600070205080204" pitchFamily="34" charset="-128"/>
      <p:regular r:id="rId41"/>
    </p:embeddedFont>
    <p:embeddedFont>
      <p:font typeface="Arial Unicode MS" panose="020B0604020202020204" pitchFamily="34" charset="-128"/>
      <p:regular r:id="rId42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 xmlns:mv="urn:schemas-microsoft-com:mac:vml" xmlns:mc="http://schemas.openxmlformats.org/markup-compatibility/2006">
        <p15:guide id="1" orient="horz" pos="3838">
          <p15:clr>
            <a:srgbClr val="A4A3A4"/>
          </p15:clr>
        </p15:guide>
        <p15:guide id="2" orient="horz" pos="4269">
          <p15:clr>
            <a:srgbClr val="A4A3A4"/>
          </p15:clr>
        </p15:guide>
        <p15:guide id="3" pos="5494">
          <p15:clr>
            <a:srgbClr val="A4A3A4"/>
          </p15:clr>
        </p15:guide>
        <p15:guide id="4" pos="139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 xmlns:mv="urn:schemas-microsoft-com:mac:vml" xmlns:mc="http://schemas.openxmlformats.org/markup-compatibility/2006">
        <p15:guide id="1" orient="horz" pos="2909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745"/>
    <a:srgbClr val="4D4126"/>
    <a:srgbClr val="D4642B"/>
    <a:srgbClr val="7A7E7D"/>
    <a:srgbClr val="6B859E"/>
    <a:srgbClr val="204275"/>
    <a:srgbClr val="CB203C"/>
    <a:srgbClr val="273D5F"/>
    <a:srgbClr val="9A1F23"/>
    <a:srgbClr val="004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1" autoAdjust="0"/>
    <p:restoredTop sz="92584" autoAdjust="0"/>
  </p:normalViewPr>
  <p:slideViewPr>
    <p:cSldViewPr showGuides="1">
      <p:cViewPr>
        <p:scale>
          <a:sx n="150" d="100"/>
          <a:sy n="150" d="100"/>
        </p:scale>
        <p:origin x="882" y="1614"/>
      </p:cViewPr>
      <p:guideLst>
        <p:guide orient="horz" pos="3838"/>
        <p:guide orient="horz" pos="4269"/>
        <p:guide pos="5494"/>
        <p:guide pos="1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>
        <p:scale>
          <a:sx n="106" d="100"/>
          <a:sy n="106" d="100"/>
        </p:scale>
        <p:origin x="-5250" y="-522"/>
      </p:cViewPr>
      <p:guideLst>
        <p:guide orient="horz" pos="2909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Osaka" pitchFamily="52" charset="-128"/>
              </a:defRPr>
            </a:lvl1pPr>
          </a:lstStyle>
          <a:p>
            <a:pPr>
              <a:defRPr/>
            </a:pPr>
            <a:fld id="{97834233-6072-4E67-9B55-28F62049FB30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52049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850"/>
            <a:ext cx="560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dirty="0" smtClean="0"/>
              <a:t>Cliquez pour modifier les styles du texte du masque</a:t>
            </a:r>
          </a:p>
          <a:p>
            <a:pPr lvl="1"/>
            <a:r>
              <a:rPr lang="fr-CA" noProof="0" dirty="0" smtClean="0"/>
              <a:t>Deuxième niveau</a:t>
            </a:r>
          </a:p>
          <a:p>
            <a:pPr lvl="2"/>
            <a:r>
              <a:rPr lang="fr-CA" noProof="0" dirty="0" smtClean="0"/>
              <a:t>Troisième niveau</a:t>
            </a:r>
          </a:p>
          <a:p>
            <a:pPr lvl="3"/>
            <a:r>
              <a:rPr lang="fr-CA" noProof="0" dirty="0" smtClean="0"/>
              <a:t>Quatrième niveau</a:t>
            </a:r>
          </a:p>
          <a:p>
            <a:pPr lvl="4"/>
            <a:r>
              <a:rPr lang="fr-CA" noProof="0" dirty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fld id="{2C02CAD0-EEDB-481F-B918-496328B7E2A3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149424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80002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5866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4962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7267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5411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0635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255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97205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7532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9149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84173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38406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69802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3042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85368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12464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31231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11261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0703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cha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5572165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6" name="Espace réservé du texte 10"/>
          <p:cNvSpPr>
            <a:spLocks noGrp="1"/>
          </p:cNvSpPr>
          <p:nvPr>
            <p:ph type="body" sz="quarter" idx="13"/>
          </p:nvPr>
        </p:nvSpPr>
        <p:spPr>
          <a:xfrm>
            <a:off x="7421526" y="407338"/>
            <a:ext cx="1552353" cy="1000125"/>
          </a:xfrm>
        </p:spPr>
        <p:txBody>
          <a:bodyPr/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 smtClean="0"/>
              <a:t>Cli</a:t>
            </a:r>
            <a:endParaRPr lang="fr-FR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inter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864370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2940"/>
            <a:ext cx="9144000" cy="762000"/>
          </a:xfrm>
          <a:prstGeom prst="rect">
            <a:avLst/>
          </a:prstGeom>
        </p:spPr>
      </p:pic>
      <p:pic>
        <p:nvPicPr>
          <p:cNvPr id="6" name="Image 5" descr="6215_montage_PPT_macro-micro_01_macro-1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857356" y="249939"/>
            <a:ext cx="5500726" cy="1107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0594" y="6456932"/>
            <a:ext cx="432000" cy="408008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 b="0">
                <a:solidFill>
                  <a:srgbClr val="6B859E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2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13938" y="1714488"/>
            <a:ext cx="8607787" cy="437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10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8" r:id="rId2"/>
    <p:sldLayoutId id="2147484017" r:id="rId3"/>
    <p:sldLayoutId id="214748402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D9C59E"/>
        </a:buClr>
        <a:buSzPct val="110000"/>
        <a:buFontTx/>
        <a:buNone/>
        <a:defRPr sz="2600" b="0" kern="1200">
          <a:solidFill>
            <a:srgbClr val="6B859E"/>
          </a:solidFill>
          <a:latin typeface="Arial" pitchFamily="34" charset="0"/>
          <a:ea typeface="+mn-ea"/>
          <a:cs typeface="Arial" pitchFamily="34" charset="0"/>
        </a:defRPr>
      </a:lvl1pPr>
      <a:lvl2pPr marL="361950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5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2pPr>
      <a:lvl3pPr marL="714375" indent="-171450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3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3pPr>
      <a:lvl4pPr marL="1076325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0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4pPr>
      <a:lvl5pPr marL="1438275" indent="-180975" algn="l" rtl="0" eaLnBrk="0" fontAlgn="base" hangingPunct="0">
        <a:spcBef>
          <a:spcPct val="20000"/>
        </a:spcBef>
        <a:spcAft>
          <a:spcPct val="0"/>
        </a:spcAft>
        <a:buClr>
          <a:srgbClr val="D4642B"/>
        </a:buClr>
        <a:buFont typeface="Wingdings" pitchFamily="2" charset="2"/>
        <a:buChar char="§"/>
        <a:defRPr sz="17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8712200" y="6523038"/>
            <a:ext cx="431800" cy="406400"/>
          </a:xfrm>
        </p:spPr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</a:t>
            </a:fld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 smtClean="0"/>
              <a:t>Partie 1 : Introduction</a:t>
            </a:r>
            <a:endParaRPr lang="fr-FR" sz="40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</a:t>
            </a:fld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304800" y="2971800"/>
            <a:ext cx="8610780" cy="3095873"/>
          </a:xfrm>
        </p:spPr>
        <p:txBody>
          <a:bodyPr/>
          <a:lstStyle/>
          <a:p>
            <a:pPr algn="ctr"/>
            <a:r>
              <a:rPr lang="fr-FR" sz="4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Penser comme un économiste</a:t>
            </a:r>
            <a:endParaRPr lang="fr-FR" sz="4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137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Introduction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buNone/>
            </a:pPr>
            <a:endParaRPr lang="fr-CA" dirty="0"/>
          </a:p>
          <a:p>
            <a:pPr lvl="1"/>
            <a:r>
              <a:rPr lang="fr-CA" sz="2500" dirty="0" smtClean="0"/>
              <a:t>Avant </a:t>
            </a:r>
            <a:r>
              <a:rPr lang="fr-CA" sz="2500" dirty="0"/>
              <a:t>de </a:t>
            </a:r>
            <a:r>
              <a:rPr lang="fr-CA" sz="2500" dirty="0" smtClean="0"/>
              <a:t>plonger </a:t>
            </a:r>
            <a:r>
              <a:rPr lang="fr-CA" sz="2500" dirty="0"/>
              <a:t>dans le vif du sujet, il est </a:t>
            </a:r>
            <a:r>
              <a:rPr lang="fr-CA" sz="2500" dirty="0" smtClean="0"/>
              <a:t>essentiel </a:t>
            </a:r>
            <a:r>
              <a:rPr lang="fr-CA" sz="2500" dirty="0"/>
              <a:t>d’avoir une vue </a:t>
            </a:r>
            <a:r>
              <a:rPr lang="fr-CA" sz="2500" dirty="0" smtClean="0"/>
              <a:t>d’ensemble </a:t>
            </a:r>
            <a:r>
              <a:rPr lang="fr-CA" sz="2500" dirty="0"/>
              <a:t>de la </a:t>
            </a:r>
            <a:r>
              <a:rPr lang="fr-CA" sz="2500" dirty="0" smtClean="0"/>
              <a:t>perception </a:t>
            </a:r>
            <a:r>
              <a:rPr lang="fr-CA" sz="2500" dirty="0"/>
              <a:t>du monde </a:t>
            </a:r>
            <a:r>
              <a:rPr lang="fr-CA" sz="2500" dirty="0" smtClean="0"/>
              <a:t>propre </a:t>
            </a:r>
            <a:r>
              <a:rPr lang="fr-CA" sz="2500" dirty="0"/>
              <a:t>aux </a:t>
            </a:r>
            <a:r>
              <a:rPr lang="fr-CA" sz="2500" dirty="0" smtClean="0"/>
              <a:t>économistes</a:t>
            </a:r>
            <a:r>
              <a:rPr lang="fr-CA" sz="2500" dirty="0"/>
              <a:t>. </a:t>
            </a:r>
            <a:endParaRPr lang="fr-CA" dirty="0"/>
          </a:p>
          <a:p>
            <a:pPr lvl="1"/>
            <a:r>
              <a:rPr lang="fr-CA" sz="2500" dirty="0" smtClean="0"/>
              <a:t>Par conséquent</a:t>
            </a:r>
            <a:r>
              <a:rPr lang="fr-CA" sz="2500" dirty="0"/>
              <a:t>, ce </a:t>
            </a:r>
            <a:r>
              <a:rPr lang="fr-CA" sz="2500" dirty="0" smtClean="0"/>
              <a:t>chapitre </a:t>
            </a:r>
            <a:r>
              <a:rPr lang="fr-CA" sz="2500" dirty="0"/>
              <a:t>aborde la </a:t>
            </a:r>
            <a:r>
              <a:rPr lang="fr-CA" sz="2500" dirty="0" smtClean="0"/>
              <a:t>méthodologie inhérente </a:t>
            </a:r>
            <a:r>
              <a:rPr lang="fr-CA" sz="2500" dirty="0"/>
              <a:t>à cette </a:t>
            </a:r>
            <a:r>
              <a:rPr lang="fr-CA" sz="2500" dirty="0" smtClean="0"/>
              <a:t>discipline</a:t>
            </a:r>
            <a:r>
              <a:rPr lang="fr-CA" sz="2500" dirty="0"/>
              <a:t>. </a:t>
            </a:r>
            <a:endParaRPr lang="fr-CA" dirty="0"/>
          </a:p>
          <a:p>
            <a:pPr lvl="2"/>
            <a:r>
              <a:rPr lang="fr-CA" sz="2300" dirty="0" smtClean="0"/>
              <a:t>De </a:t>
            </a:r>
            <a:r>
              <a:rPr lang="fr-CA" sz="2300" dirty="0"/>
              <a:t>quelle façon les </a:t>
            </a:r>
            <a:r>
              <a:rPr lang="fr-CA" sz="2300" dirty="0" smtClean="0"/>
              <a:t>économistes abordent</a:t>
            </a:r>
            <a:r>
              <a:rPr lang="fr-CA" sz="2300" dirty="0"/>
              <a:t>-ils une </a:t>
            </a:r>
            <a:r>
              <a:rPr lang="fr-CA" sz="2300" dirty="0" smtClean="0"/>
              <a:t>question </a:t>
            </a:r>
            <a:r>
              <a:rPr lang="fr-CA" sz="2300" dirty="0"/>
              <a:t>? </a:t>
            </a:r>
            <a:endParaRPr lang="fr-CA" dirty="0"/>
          </a:p>
          <a:p>
            <a:pPr lvl="2"/>
            <a:r>
              <a:rPr lang="fr-CA" sz="2300" dirty="0" smtClean="0"/>
              <a:t>Qu’est</a:t>
            </a:r>
            <a:r>
              <a:rPr lang="fr-CA" sz="2300" dirty="0"/>
              <a:t>-ce qui </a:t>
            </a:r>
            <a:r>
              <a:rPr lang="fr-CA" sz="2300" dirty="0" smtClean="0"/>
              <a:t>distingue </a:t>
            </a:r>
            <a:r>
              <a:rPr lang="fr-CA" sz="2300" dirty="0"/>
              <a:t>leur vision du monde ? 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scientifique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La méthode scientifique : l’observation, la théorie    et le retour à l’observation</a:t>
            </a:r>
            <a:endParaRPr lang="fr-CA" dirty="0" smtClean="0"/>
          </a:p>
          <a:p>
            <a:pPr lvl="1"/>
            <a:r>
              <a:rPr lang="fr-CA" sz="2500" dirty="0" smtClean="0"/>
              <a:t>Les </a:t>
            </a:r>
            <a:r>
              <a:rPr lang="fr-CA" sz="2500" dirty="0"/>
              <a:t>économistes s’efforcent de traiter leur sujet avec l’objectivité propre aux scientifiques.</a:t>
            </a:r>
          </a:p>
          <a:p>
            <a:pPr lvl="1"/>
            <a:r>
              <a:rPr lang="fr-CA" dirty="0"/>
              <a:t>Que font les économistes ?</a:t>
            </a:r>
          </a:p>
          <a:p>
            <a:pPr lvl="2"/>
            <a:r>
              <a:rPr lang="fr-CA" dirty="0" smtClean="0"/>
              <a:t>Ils </a:t>
            </a:r>
            <a:r>
              <a:rPr lang="fr-CA" dirty="0"/>
              <a:t>élaborent des théories.</a:t>
            </a:r>
          </a:p>
          <a:p>
            <a:pPr lvl="2"/>
            <a:r>
              <a:rPr lang="fr-CA" dirty="0" smtClean="0"/>
              <a:t>Ils </a:t>
            </a:r>
            <a:r>
              <a:rPr lang="fr-CA" dirty="0"/>
              <a:t>recueillent des données.</a:t>
            </a:r>
          </a:p>
          <a:p>
            <a:pPr lvl="2"/>
            <a:r>
              <a:rPr lang="fr-CA" dirty="0" smtClean="0"/>
              <a:t>Ils </a:t>
            </a:r>
            <a:r>
              <a:rPr lang="fr-CA" dirty="0"/>
              <a:t>analysent ces données afin de corroborer</a:t>
            </a:r>
            <a:r>
              <a:rPr lang="fr-CA" dirty="0" smtClean="0"/>
              <a:t> ou </a:t>
            </a:r>
            <a:r>
              <a:rPr lang="fr-CA" dirty="0"/>
              <a:t>de réfuter </a:t>
            </a:r>
            <a:r>
              <a:rPr lang="fr-CA" dirty="0" smtClean="0"/>
              <a:t>les </a:t>
            </a:r>
            <a:r>
              <a:rPr lang="fr-CA" dirty="0"/>
              <a:t>théories.</a:t>
            </a:r>
          </a:p>
          <a:p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 rôle des </a:t>
            </a:r>
            <a:r>
              <a:rPr lang="fr-CA" b="1" dirty="0" smtClean="0"/>
              <a:t>postulats</a:t>
            </a:r>
            <a:endParaRPr lang="fr-CA" dirty="0" smtClean="0"/>
          </a:p>
          <a:p>
            <a:pPr lvl="1"/>
            <a:r>
              <a:rPr lang="fr-CA" sz="2500" dirty="0" smtClean="0"/>
              <a:t>Les </a:t>
            </a:r>
            <a:r>
              <a:rPr lang="fr-CA" sz="2500" dirty="0"/>
              <a:t>économistes se servent de postulats pour simplifier</a:t>
            </a:r>
            <a:r>
              <a:rPr lang="fr-CA" sz="2500" dirty="0" smtClean="0"/>
              <a:t> la réalité </a:t>
            </a:r>
            <a:r>
              <a:rPr lang="fr-CA" sz="2500" dirty="0"/>
              <a:t>afin de </a:t>
            </a:r>
            <a:r>
              <a:rPr lang="fr-CA" sz="2500" dirty="0" smtClean="0"/>
              <a:t>la comprendre.</a:t>
            </a:r>
          </a:p>
          <a:p>
            <a:pPr lvl="1"/>
            <a:r>
              <a:rPr lang="fr-CA" sz="2500" dirty="0" smtClean="0"/>
              <a:t>L’art </a:t>
            </a:r>
            <a:r>
              <a:rPr lang="fr-CA" sz="2500" dirty="0"/>
              <a:t>de la pensée scientifique réside dans l’élaboration de postulats.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3736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Bef>
                <a:spcPts val="800"/>
              </a:spcBef>
              <a:spcAft>
                <a:spcPct val="20000"/>
              </a:spcAft>
            </a:pPr>
            <a:r>
              <a:rPr lang="fr-CA" b="1" dirty="0">
                <a:cs typeface="Arial" charset="0"/>
              </a:rPr>
              <a:t>Les modèles </a:t>
            </a:r>
            <a:r>
              <a:rPr lang="fr-CA" b="1" dirty="0" smtClean="0">
                <a:cs typeface="Arial" charset="0"/>
              </a:rPr>
              <a:t>économiques</a:t>
            </a:r>
            <a:endParaRPr lang="fr-CA" dirty="0"/>
          </a:p>
          <a:p>
            <a:pPr lvl="1"/>
            <a:r>
              <a:rPr lang="fr-CA" sz="2500" dirty="0" smtClean="0"/>
              <a:t>Les </a:t>
            </a:r>
            <a:r>
              <a:rPr lang="fr-CA" sz="2500" dirty="0"/>
              <a:t>modèles économiques dont se servent</a:t>
            </a:r>
            <a:r>
              <a:rPr lang="fr-CA" sz="2500" dirty="0" smtClean="0"/>
              <a:t>                   les </a:t>
            </a:r>
            <a:r>
              <a:rPr lang="fr-CA" sz="2500" dirty="0"/>
              <a:t>économistes pour expliquer la réalité se résument comme suit </a:t>
            </a:r>
            <a:r>
              <a:rPr lang="fr-CA" sz="2500" dirty="0" smtClean="0"/>
              <a:t>:</a:t>
            </a:r>
            <a:endParaRPr lang="fr-CA" dirty="0"/>
          </a:p>
          <a:p>
            <a:pPr lvl="2"/>
            <a:r>
              <a:rPr lang="fr-CA" sz="2300" dirty="0" smtClean="0"/>
              <a:t>Les </a:t>
            </a:r>
            <a:r>
              <a:rPr lang="fr-CA" sz="2300" dirty="0"/>
              <a:t>modèles sacrifient bien des détails afin de </a:t>
            </a:r>
            <a:br>
              <a:rPr lang="fr-CA" sz="2300" dirty="0"/>
            </a:br>
            <a:r>
              <a:rPr lang="fr-CA" sz="2300" dirty="0"/>
              <a:t>se concentrer sur l’essentiel.  </a:t>
            </a:r>
            <a:endParaRPr lang="fr-CA" dirty="0"/>
          </a:p>
          <a:p>
            <a:pPr lvl="2"/>
            <a:r>
              <a:rPr lang="fr-CA" dirty="0" smtClean="0"/>
              <a:t>Ils </a:t>
            </a:r>
            <a:r>
              <a:rPr lang="fr-CA" sz="2300" dirty="0"/>
              <a:t>sont fondés sur des </a:t>
            </a:r>
            <a:r>
              <a:rPr lang="fr-CA" sz="2300" dirty="0" smtClean="0"/>
              <a:t>postulats.</a:t>
            </a:r>
          </a:p>
          <a:p>
            <a:pPr lvl="2"/>
            <a:r>
              <a:rPr lang="fr-CA" sz="2300" dirty="0" smtClean="0"/>
              <a:t>Ils </a:t>
            </a:r>
            <a:r>
              <a:rPr lang="fr-CA" sz="2300" dirty="0"/>
              <a:t>sont des diagrammes et des équations.</a:t>
            </a:r>
          </a:p>
        </p:txBody>
      </p:sp>
    </p:spTree>
    <p:extLst>
      <p:ext uri="{BB962C8B-B14F-4D97-AF65-F5344CB8AC3E}">
        <p14:creationId xmlns:p14="http://schemas.microsoft.com/office/powerpoint/2010/main" val="171769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>
                <a:cs typeface="Arial" charset="0"/>
              </a:rPr>
              <a:t>Un premier modèle :</a:t>
            </a:r>
            <a:r>
              <a:rPr lang="fr-CA" b="1" dirty="0" smtClean="0">
                <a:cs typeface="Arial" charset="0"/>
              </a:rPr>
              <a:t>                                                       le </a:t>
            </a:r>
            <a:r>
              <a:rPr lang="fr-CA" b="1" dirty="0">
                <a:cs typeface="Arial" charset="0"/>
              </a:rPr>
              <a:t>diagramme</a:t>
            </a:r>
            <a:r>
              <a:rPr lang="fr-CA" b="1" dirty="0" smtClean="0">
                <a:cs typeface="Arial" charset="0"/>
              </a:rPr>
              <a:t> des </a:t>
            </a:r>
            <a:r>
              <a:rPr lang="fr-CA" b="1" dirty="0">
                <a:cs typeface="Arial" charset="0"/>
              </a:rPr>
              <a:t>flux circulaires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>
                <a:cs typeface="Arial" charset="0"/>
              </a:rPr>
              <a:t>La réalité économique englobe des millions de personnes se consacrant à une multitude d’activités</a:t>
            </a:r>
            <a:r>
              <a:rPr lang="fr-CA" sz="1200" dirty="0">
                <a:cs typeface="Arial" charset="0"/>
              </a:rPr>
              <a:t> </a:t>
            </a:r>
            <a:r>
              <a:rPr lang="fr-CA" dirty="0">
                <a:cs typeface="Arial" charset="0"/>
              </a:rPr>
              <a:t>: acheter, vendre, travailler, louer, produire, etc.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>
                <a:cs typeface="Arial" charset="0"/>
              </a:rPr>
              <a:t>Pour interpréter son fonctionnement, il faut trouver </a:t>
            </a:r>
            <a:br>
              <a:rPr lang="fr-CA" dirty="0">
                <a:cs typeface="Arial" charset="0"/>
              </a:rPr>
            </a:br>
            <a:r>
              <a:rPr lang="fr-CA" dirty="0">
                <a:cs typeface="Arial" charset="0"/>
              </a:rPr>
              <a:t>une façon de simplifier notre perception de </a:t>
            </a:r>
            <a:r>
              <a:rPr lang="fr-CA" dirty="0" smtClean="0">
                <a:cs typeface="Arial" charset="0"/>
              </a:rPr>
              <a:t>cette myriade </a:t>
            </a:r>
            <a:r>
              <a:rPr lang="fr-CA" dirty="0">
                <a:cs typeface="Arial" charset="0"/>
              </a:rPr>
              <a:t>d’activités.  </a:t>
            </a:r>
          </a:p>
        </p:txBody>
      </p:sp>
    </p:spTree>
    <p:extLst>
      <p:ext uri="{BB962C8B-B14F-4D97-AF65-F5344CB8AC3E}">
        <p14:creationId xmlns:p14="http://schemas.microsoft.com/office/powerpoint/2010/main" val="408687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07504" y="1556792"/>
            <a:ext cx="8610780" cy="4449775"/>
          </a:xfrm>
        </p:spPr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 smtClean="0">
                <a:cs typeface="Arial" charset="0"/>
              </a:rPr>
              <a:t>Un premier modèle :                                                       le diagramme des flux circulaires (suite)</a:t>
            </a:r>
            <a:endParaRPr lang="fr-CA" b="1" dirty="0">
              <a:cs typeface="Arial" charset="0"/>
            </a:endParaRP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>
                <a:cs typeface="Arial" charset="0"/>
              </a:rPr>
              <a:t>Diagramme </a:t>
            </a:r>
            <a:r>
              <a:rPr lang="fr-CA" b="1" dirty="0">
                <a:cs typeface="Arial" charset="0"/>
              </a:rPr>
              <a:t>des flux circulaires </a:t>
            </a:r>
            <a:r>
              <a:rPr lang="fr-CA" dirty="0">
                <a:cs typeface="Arial" charset="0"/>
              </a:rPr>
              <a:t>: </a:t>
            </a:r>
            <a:r>
              <a:rPr lang="fr-CA" dirty="0" smtClean="0">
                <a:cs typeface="Arial" charset="0"/>
              </a:rPr>
              <a:t>Modèle qui fait      état des </a:t>
            </a:r>
            <a:r>
              <a:rPr lang="fr-CA" dirty="0">
                <a:cs typeface="Arial" charset="0"/>
              </a:rPr>
              <a:t>transactions économiques entre les ménages</a:t>
            </a:r>
            <a:r>
              <a:rPr lang="fr-CA" dirty="0" smtClean="0">
                <a:cs typeface="Arial" charset="0"/>
              </a:rPr>
              <a:t>   et les </a:t>
            </a:r>
            <a:r>
              <a:rPr lang="fr-CA" dirty="0">
                <a:cs typeface="Arial" charset="0"/>
              </a:rPr>
              <a:t>entreprises dans un circuit simplifié.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>
                <a:cs typeface="Arial" charset="0"/>
              </a:rPr>
              <a:t>Ce modèle comporte deux types d’agents </a:t>
            </a:r>
            <a:r>
              <a:rPr lang="fr-CA" dirty="0" smtClean="0">
                <a:cs typeface="Arial" charset="0"/>
              </a:rPr>
              <a:t>: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ménages.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entreprises</a:t>
            </a:r>
            <a:r>
              <a:rPr lang="fr-CA" sz="2400" dirty="0">
                <a:cs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048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 smtClean="0">
                <a:cs typeface="Arial" charset="0"/>
              </a:rPr>
              <a:t>Un premier modèle :                                                       le diagramme des flux circulaires (suite)</a:t>
            </a:r>
            <a:endParaRPr lang="fr-CA" b="1" dirty="0">
              <a:cs typeface="Arial" charset="0"/>
            </a:endParaRP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La </a:t>
            </a:r>
            <a:r>
              <a:rPr lang="fr-CA" dirty="0">
                <a:cs typeface="Arial" charset="0"/>
              </a:rPr>
              <a:t>boucle intérieure du diagramme représente</a:t>
            </a:r>
            <a:r>
              <a:rPr lang="fr-CA" dirty="0" smtClean="0">
                <a:cs typeface="Arial" charset="0"/>
              </a:rPr>
              <a:t> le </a:t>
            </a:r>
            <a:r>
              <a:rPr lang="fr-CA" dirty="0">
                <a:cs typeface="Arial" charset="0"/>
              </a:rPr>
              <a:t>flux</a:t>
            </a:r>
            <a:r>
              <a:rPr lang="fr-CA" dirty="0" smtClean="0">
                <a:cs typeface="Arial" charset="0"/>
              </a:rPr>
              <a:t>  réel </a:t>
            </a:r>
            <a:r>
              <a:rPr lang="fr-CA" dirty="0">
                <a:cs typeface="Arial" charset="0"/>
              </a:rPr>
              <a:t>entre les ménages et les entreprises.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>
                <a:cs typeface="Arial" charset="0"/>
              </a:rPr>
              <a:t>La boucle extérieure du diagramme représente </a:t>
            </a:r>
            <a:br>
              <a:rPr lang="fr-CA" dirty="0">
                <a:cs typeface="Arial" charset="0"/>
              </a:rPr>
            </a:br>
            <a:r>
              <a:rPr lang="fr-CA" dirty="0">
                <a:cs typeface="Arial" charset="0"/>
              </a:rPr>
              <a:t>le flux de dollars. </a:t>
            </a:r>
          </a:p>
        </p:txBody>
      </p:sp>
    </p:spTree>
    <p:extLst>
      <p:ext uri="{BB962C8B-B14F-4D97-AF65-F5344CB8AC3E}">
        <p14:creationId xmlns:p14="http://schemas.microsoft.com/office/powerpoint/2010/main" val="101582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/>
              <a:t>Figure 2.1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 diagramme des </a:t>
            </a:r>
            <a:r>
              <a:rPr lang="fr-CA" sz="2600" dirty="0"/>
              <a:t>flux circulaires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10</a:t>
            </a:fld>
            <a:endParaRPr lang="fr-CA" dirty="0"/>
          </a:p>
        </p:txBody>
      </p:sp>
      <p:pic>
        <p:nvPicPr>
          <p:cNvPr id="7" name="Espace réservé du contenu 6" descr="micro_figure2-1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2899" r="-12899"/>
          <a:stretch>
            <a:fillRect/>
          </a:stretch>
        </p:blipFill>
        <p:spPr>
          <a:xfrm>
            <a:off x="533220" y="1676400"/>
            <a:ext cx="8610780" cy="4449775"/>
          </a:xfrm>
        </p:spPr>
      </p:pic>
    </p:spTree>
    <p:extLst>
      <p:ext uri="{BB962C8B-B14F-4D97-AF65-F5344CB8AC3E}">
        <p14:creationId xmlns:p14="http://schemas.microsoft.com/office/powerpoint/2010/main" val="144246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11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>
                <a:cs typeface="Arial" charset="0"/>
              </a:rPr>
              <a:t>Un deuxième modèle :</a:t>
            </a:r>
            <a:r>
              <a:rPr lang="fr-CA" b="1" dirty="0" smtClean="0">
                <a:cs typeface="Arial" charset="0"/>
              </a:rPr>
              <a:t>                                                   la </a:t>
            </a:r>
            <a:r>
              <a:rPr lang="fr-CA" b="1" dirty="0">
                <a:cs typeface="Arial" charset="0"/>
              </a:rPr>
              <a:t>courbe</a:t>
            </a:r>
            <a:r>
              <a:rPr lang="fr-CA" b="1" dirty="0" smtClean="0">
                <a:cs typeface="Arial" charset="0"/>
              </a:rPr>
              <a:t> des </a:t>
            </a:r>
            <a:r>
              <a:rPr lang="fr-CA" b="1" dirty="0">
                <a:cs typeface="Arial" charset="0"/>
              </a:rPr>
              <a:t>possibilités de </a:t>
            </a:r>
            <a:r>
              <a:rPr lang="fr-CA" b="1" dirty="0" smtClean="0">
                <a:cs typeface="Arial" charset="0"/>
              </a:rPr>
              <a:t>production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>
                <a:cs typeface="Arial" charset="0"/>
              </a:rPr>
              <a:t>Dans </a:t>
            </a:r>
            <a:r>
              <a:rPr lang="fr-CA" dirty="0">
                <a:cs typeface="Arial" charset="0"/>
              </a:rPr>
              <a:t>la réalité, les économies produisent des milliers</a:t>
            </a:r>
            <a:r>
              <a:rPr lang="fr-CA" dirty="0" smtClean="0">
                <a:cs typeface="Arial" charset="0"/>
              </a:rPr>
              <a:t>   de </a:t>
            </a:r>
            <a:r>
              <a:rPr lang="fr-CA" dirty="0">
                <a:cs typeface="Arial" charset="0"/>
              </a:rPr>
              <a:t>biens et de services différents.</a:t>
            </a:r>
          </a:p>
          <a:p>
            <a:pPr lvl="1">
              <a:lnSpc>
                <a:spcPct val="90000"/>
              </a:lnSpc>
              <a:spcBef>
                <a:spcPts val="800"/>
              </a:spcBef>
              <a:buFont typeface="Arial" charset="0"/>
              <a:buChar char="•"/>
            </a:pPr>
            <a:r>
              <a:rPr lang="fr-CA" dirty="0">
                <a:cs typeface="Arial" charset="0"/>
              </a:rPr>
              <a:t>Prenons comme exemple une économie</a:t>
            </a:r>
            <a:r>
              <a:rPr lang="fr-CA" dirty="0" smtClean="0">
                <a:cs typeface="Arial" charset="0"/>
              </a:rPr>
              <a:t>                       qui </a:t>
            </a:r>
            <a:r>
              <a:rPr lang="fr-CA" dirty="0">
                <a:cs typeface="Arial" charset="0"/>
              </a:rPr>
              <a:t>ne produit que deux biens : </a:t>
            </a:r>
            <a:r>
              <a:rPr lang="fr-CA" dirty="0" smtClean="0">
                <a:cs typeface="Arial" charset="0"/>
              </a:rPr>
              <a:t>des </a:t>
            </a:r>
            <a:r>
              <a:rPr lang="fr-CA" dirty="0">
                <a:cs typeface="Arial" charset="0"/>
              </a:rPr>
              <a:t>ordinateurs </a:t>
            </a:r>
            <a:r>
              <a:rPr lang="fr-CA" dirty="0" smtClean="0">
                <a:cs typeface="Arial" charset="0"/>
              </a:rPr>
              <a:t>et       des automobiles, ces </a:t>
            </a:r>
            <a:r>
              <a:rPr lang="fr-CA" dirty="0">
                <a:cs typeface="Arial" charset="0"/>
              </a:rPr>
              <a:t>deux industries requérant</a:t>
            </a:r>
            <a:r>
              <a:rPr lang="fr-CA" dirty="0" smtClean="0">
                <a:cs typeface="Arial" charset="0"/>
              </a:rPr>
              <a:t>              la </a:t>
            </a:r>
            <a:r>
              <a:rPr lang="fr-CA" dirty="0">
                <a:cs typeface="Arial" charset="0"/>
              </a:rPr>
              <a:t>totalité des facteurs</a:t>
            </a:r>
            <a:r>
              <a:rPr lang="fr-CA" dirty="0" smtClean="0">
                <a:cs typeface="Arial" charset="0"/>
              </a:rPr>
              <a:t> de </a:t>
            </a:r>
            <a:r>
              <a:rPr lang="fr-CA" dirty="0">
                <a:cs typeface="Arial" charset="0"/>
              </a:rPr>
              <a:t>production.     </a:t>
            </a:r>
          </a:p>
        </p:txBody>
      </p:sp>
    </p:spTree>
    <p:extLst>
      <p:ext uri="{BB962C8B-B14F-4D97-AF65-F5344CB8AC3E}">
        <p14:creationId xmlns:p14="http://schemas.microsoft.com/office/powerpoint/2010/main" val="265728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/>
              <a:t>Figure 2.2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La </a:t>
            </a:r>
            <a:r>
              <a:rPr lang="fr-CA" sz="2600" dirty="0"/>
              <a:t>courbe des possibilités de production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12</a:t>
            </a:fld>
            <a:endParaRPr lang="fr-CA" dirty="0"/>
          </a:p>
        </p:txBody>
      </p:sp>
      <p:pic>
        <p:nvPicPr>
          <p:cNvPr id="7" name="Espace réservé du contenu 6" descr="micro_figure2-2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36927" r="-3692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9742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180975" lvl="1" indent="0">
              <a:spcAft>
                <a:spcPts val="0"/>
              </a:spcAft>
              <a:buNone/>
            </a:pPr>
            <a:r>
              <a:rPr lang="fr-CA" sz="2600" b="1" dirty="0">
                <a:cs typeface="Arial" charset="0"/>
              </a:rPr>
              <a:t>Un deuxième modèle :</a:t>
            </a:r>
            <a:r>
              <a:rPr lang="fr-CA" sz="2600" b="1" dirty="0" smtClean="0">
                <a:cs typeface="Arial" charset="0"/>
              </a:rPr>
              <a:t>                                                 la </a:t>
            </a:r>
            <a:r>
              <a:rPr lang="fr-CA" sz="2600" b="1" dirty="0">
                <a:cs typeface="Arial" charset="0"/>
              </a:rPr>
              <a:t>courbe </a:t>
            </a:r>
            <a:r>
              <a:rPr lang="fr-CA" sz="2600" b="1" dirty="0" smtClean="0">
                <a:cs typeface="Arial" charset="0"/>
              </a:rPr>
              <a:t>des </a:t>
            </a:r>
            <a:r>
              <a:rPr lang="fr-CA" sz="2600" b="1" dirty="0">
                <a:cs typeface="Arial" charset="0"/>
              </a:rPr>
              <a:t>possibilités</a:t>
            </a:r>
            <a:r>
              <a:rPr lang="fr-CA" sz="2600" b="1" dirty="0" smtClean="0">
                <a:cs typeface="Arial" charset="0"/>
              </a:rPr>
              <a:t> de production (suite)</a:t>
            </a:r>
            <a:endParaRPr lang="fr-CA" sz="2600" dirty="0" smtClean="0">
              <a:cs typeface="Arial" charset="0"/>
            </a:endParaRP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>
                <a:cs typeface="Arial" charset="0"/>
              </a:rPr>
              <a:t>La </a:t>
            </a:r>
            <a:r>
              <a:rPr lang="fr-CA" dirty="0">
                <a:cs typeface="Arial" charset="0"/>
              </a:rPr>
              <a:t>courbe des possibilités de production a le mérite </a:t>
            </a:r>
            <a:r>
              <a:rPr lang="fr-CA" dirty="0" smtClean="0">
                <a:cs typeface="Arial" charset="0"/>
              </a:rPr>
              <a:t>de </a:t>
            </a:r>
            <a:r>
              <a:rPr lang="fr-CA" dirty="0">
                <a:cs typeface="Arial" charset="0"/>
              </a:rPr>
              <a:t>simplifier la réalité complexe de l’économie pour </a:t>
            </a:r>
            <a:r>
              <a:rPr lang="fr-CA" dirty="0" smtClean="0">
                <a:cs typeface="Arial" charset="0"/>
              </a:rPr>
              <a:t>faire </a:t>
            </a:r>
            <a:r>
              <a:rPr lang="fr-CA" dirty="0">
                <a:cs typeface="Arial" charset="0"/>
              </a:rPr>
              <a:t>ressortir et préciser des concepts fondamentaux. </a:t>
            </a:r>
            <a:endParaRPr lang="fr-CA" dirty="0" smtClean="0">
              <a:cs typeface="Arial" charset="0"/>
            </a:endParaRP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>
                <a:cs typeface="Arial" charset="0"/>
              </a:rPr>
              <a:t>Elle </a:t>
            </a:r>
            <a:r>
              <a:rPr lang="fr-CA" dirty="0">
                <a:cs typeface="Arial" charset="0"/>
              </a:rPr>
              <a:t>illustre les principes suivants :</a:t>
            </a:r>
          </a:p>
          <a:p>
            <a:pPr lvl="2">
              <a:spcAft>
                <a:spcPct val="20000"/>
              </a:spcAft>
              <a:buFont typeface="Arial" charset="0"/>
              <a:buChar char="•"/>
            </a:pPr>
            <a:r>
              <a:rPr lang="fr-CA" dirty="0">
                <a:cs typeface="Arial" charset="0"/>
              </a:rPr>
              <a:t>l</a:t>
            </a:r>
            <a:r>
              <a:rPr lang="fr-CA" dirty="0" smtClean="0">
                <a:cs typeface="Arial" charset="0"/>
              </a:rPr>
              <a:t>a rareté, l’efficacité, l’arbitrage, les </a:t>
            </a:r>
            <a:r>
              <a:rPr lang="fr-CA" dirty="0">
                <a:cs typeface="Arial" charset="0"/>
              </a:rPr>
              <a:t>coûts de </a:t>
            </a:r>
            <a:r>
              <a:rPr lang="fr-CA" dirty="0" smtClean="0">
                <a:cs typeface="Arial" charset="0"/>
              </a:rPr>
              <a:t>renonciation, la </a:t>
            </a:r>
            <a:r>
              <a:rPr lang="fr-CA" dirty="0">
                <a:cs typeface="Arial" charset="0"/>
              </a:rPr>
              <a:t>croissance économique.</a:t>
            </a:r>
          </a:p>
        </p:txBody>
      </p:sp>
    </p:spTree>
    <p:extLst>
      <p:ext uri="{BB962C8B-B14F-4D97-AF65-F5344CB8AC3E}">
        <p14:creationId xmlns:p14="http://schemas.microsoft.com/office/powerpoint/2010/main" val="295456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2.3 : Le déplacement de la courbe </a:t>
            </a:r>
            <a:r>
              <a:rPr lang="fr-CA" sz="2600" dirty="0" smtClean="0"/>
              <a:t>des </a:t>
            </a:r>
            <a:r>
              <a:rPr lang="fr-CA" sz="2600" dirty="0"/>
              <a:t>possibilités de production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14</a:t>
            </a:fld>
            <a:endParaRPr lang="fr-CA" dirty="0"/>
          </a:p>
        </p:txBody>
      </p:sp>
      <p:pic>
        <p:nvPicPr>
          <p:cNvPr id="7" name="Espace réservé du contenu 6" descr="micro_figure2-3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45259" r="-4525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9103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</a:t>
            </a:r>
            <a:r>
              <a:rPr lang="fr-CA" dirty="0" smtClean="0"/>
              <a:t>scientifique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>
                <a:cs typeface="Arial" charset="0"/>
              </a:rPr>
              <a:t>La microéconomie et la macroéconomie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b="1" dirty="0">
                <a:cs typeface="Arial" charset="0"/>
              </a:rPr>
              <a:t>Microéconomie</a:t>
            </a:r>
            <a:r>
              <a:rPr lang="fr-CA" dirty="0">
                <a:cs typeface="Arial" charset="0"/>
              </a:rPr>
              <a:t> :</a:t>
            </a:r>
            <a:r>
              <a:rPr lang="fr-CA" dirty="0" smtClean="0">
                <a:cs typeface="Arial" charset="0"/>
              </a:rPr>
              <a:t> Étude </a:t>
            </a:r>
            <a:r>
              <a:rPr lang="fr-CA" dirty="0">
                <a:cs typeface="Arial" charset="0"/>
              </a:rPr>
              <a:t>de la prise</a:t>
            </a:r>
            <a:r>
              <a:rPr lang="fr-CA" dirty="0" smtClean="0">
                <a:cs typeface="Arial" charset="0"/>
              </a:rPr>
              <a:t> de </a:t>
            </a:r>
            <a:r>
              <a:rPr lang="fr-CA" dirty="0">
                <a:cs typeface="Arial" charset="0"/>
              </a:rPr>
              <a:t>décisions</a:t>
            </a:r>
            <a:r>
              <a:rPr lang="fr-CA" dirty="0" smtClean="0">
                <a:cs typeface="Arial" charset="0"/>
              </a:rPr>
              <a:t>         des </a:t>
            </a:r>
            <a:r>
              <a:rPr lang="fr-CA" dirty="0">
                <a:cs typeface="Arial" charset="0"/>
              </a:rPr>
              <a:t>ménages et des entreprises</a:t>
            </a:r>
            <a:r>
              <a:rPr lang="fr-CA" dirty="0" smtClean="0">
                <a:cs typeface="Arial" charset="0"/>
              </a:rPr>
              <a:t> ainsi </a:t>
            </a:r>
            <a:r>
              <a:rPr lang="fr-CA" dirty="0">
                <a:cs typeface="Arial" charset="0"/>
              </a:rPr>
              <a:t>que</a:t>
            </a:r>
            <a:r>
              <a:rPr lang="fr-CA" dirty="0" smtClean="0">
                <a:cs typeface="Arial" charset="0"/>
              </a:rPr>
              <a:t> de leurs </a:t>
            </a:r>
            <a:r>
              <a:rPr lang="fr-CA" dirty="0">
                <a:cs typeface="Arial" charset="0"/>
              </a:rPr>
              <a:t>interactions sur les marchés.  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b="1" dirty="0">
                <a:cs typeface="Arial" charset="0"/>
              </a:rPr>
              <a:t>Macroéconomie</a:t>
            </a:r>
            <a:r>
              <a:rPr lang="fr-CA" dirty="0">
                <a:cs typeface="Arial" charset="0"/>
              </a:rPr>
              <a:t> :</a:t>
            </a:r>
            <a:r>
              <a:rPr lang="fr-CA" dirty="0" smtClean="0">
                <a:cs typeface="Arial" charset="0"/>
              </a:rPr>
              <a:t> Étude </a:t>
            </a:r>
            <a:r>
              <a:rPr lang="fr-CA" dirty="0">
                <a:cs typeface="Arial" charset="0"/>
              </a:rPr>
              <a:t>des phénomènes</a:t>
            </a:r>
            <a:r>
              <a:rPr lang="fr-CA" dirty="0" smtClean="0">
                <a:cs typeface="Arial" charset="0"/>
              </a:rPr>
              <a:t> économiques </a:t>
            </a:r>
            <a:r>
              <a:rPr lang="fr-CA" dirty="0">
                <a:cs typeface="Arial" charset="0"/>
              </a:rPr>
              <a:t>globaux, notamment l’inflation, </a:t>
            </a:r>
            <a:r>
              <a:rPr lang="fr-CA" dirty="0" smtClean="0">
                <a:cs typeface="Arial" charset="0"/>
              </a:rPr>
              <a:t>le </a:t>
            </a:r>
            <a:r>
              <a:rPr lang="fr-CA" dirty="0">
                <a:cs typeface="Arial" charset="0"/>
              </a:rPr>
              <a:t>chômage et</a:t>
            </a:r>
            <a:r>
              <a:rPr lang="fr-CA" dirty="0" smtClean="0">
                <a:cs typeface="Arial" charset="0"/>
              </a:rPr>
              <a:t>                 la </a:t>
            </a:r>
            <a:r>
              <a:rPr lang="fr-CA" dirty="0">
                <a:cs typeface="Arial" charset="0"/>
              </a:rPr>
              <a:t>croissance économique.</a:t>
            </a:r>
          </a:p>
        </p:txBody>
      </p:sp>
    </p:spTree>
    <p:extLst>
      <p:ext uri="{BB962C8B-B14F-4D97-AF65-F5344CB8AC3E}">
        <p14:creationId xmlns:p14="http://schemas.microsoft.com/office/powerpoint/2010/main" val="323904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L’économiste en tant </a:t>
            </a:r>
            <a:br>
              <a:rPr lang="fr-CA" dirty="0"/>
            </a:br>
            <a:r>
              <a:rPr lang="fr-CA" dirty="0"/>
              <a:t>que conseiller </a:t>
            </a:r>
            <a:r>
              <a:rPr lang="fr-CA" dirty="0" smtClean="0"/>
              <a:t>politique 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52950"/>
          </a:xfrm>
        </p:spPr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Lorsque les économistes tentent d’expliquer le monde,  ils se comportent comme des scientifiques. Quand ils essaient de l’améliorer, ils deviennent des conseillers politiques.</a:t>
            </a:r>
          </a:p>
          <a:p>
            <a:pPr>
              <a:spcAft>
                <a:spcPct val="20000"/>
              </a:spcAft>
            </a:pPr>
            <a:r>
              <a:rPr lang="fr-CA" b="1" dirty="0" smtClean="0">
                <a:cs typeface="Arial" charset="0"/>
              </a:rPr>
              <a:t>L’analyse </a:t>
            </a:r>
            <a:r>
              <a:rPr lang="fr-CA" b="1" dirty="0">
                <a:cs typeface="Arial" charset="0"/>
              </a:rPr>
              <a:t>positive et l’analyse normative</a:t>
            </a:r>
            <a:endParaRPr lang="fr-CA" b="1" dirty="0" smtClean="0">
              <a:cs typeface="Arial" charset="0"/>
            </a:endParaRP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>
                <a:cs typeface="Arial" charset="0"/>
              </a:rPr>
              <a:t>Énoncé positif </a:t>
            </a:r>
            <a:r>
              <a:rPr lang="fr-CA" dirty="0" smtClean="0">
                <a:cs typeface="Arial" charset="0"/>
              </a:rPr>
              <a:t>: Proposition par laquelle on essaie </a:t>
            </a:r>
            <a:br>
              <a:rPr lang="fr-CA" dirty="0" smtClean="0">
                <a:cs typeface="Arial" charset="0"/>
              </a:rPr>
            </a:br>
            <a:r>
              <a:rPr lang="fr-CA" dirty="0" smtClean="0">
                <a:cs typeface="Arial" charset="0"/>
              </a:rPr>
              <a:t>de décrire l’état du monde. </a:t>
            </a:r>
            <a:endParaRPr lang="fr-CA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>
                <a:cs typeface="Arial" charset="0"/>
              </a:rPr>
              <a:t>Énoncé normatif </a:t>
            </a:r>
            <a:r>
              <a:rPr lang="fr-CA" dirty="0" smtClean="0">
                <a:cs typeface="Arial" charset="0"/>
              </a:rPr>
              <a:t>: Proposition par laquelle on essaie   de déterminer ce que devrait être le monde.</a:t>
            </a:r>
          </a:p>
        </p:txBody>
      </p:sp>
    </p:spTree>
    <p:extLst>
      <p:ext uri="{BB962C8B-B14F-4D97-AF65-F5344CB8AC3E}">
        <p14:creationId xmlns:p14="http://schemas.microsoft.com/office/powerpoint/2010/main" val="291958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Pourquoi les économistes ne s’entendent-ils pas ?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économistes divergent d’opinion sur la validité      des diverses théories économiques. 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économistes ont des valeurs différentes et, par conséquent, une vision normative différente des objectifs que devrait poursuivre la politique économique.</a:t>
            </a:r>
          </a:p>
        </p:txBody>
      </p:sp>
    </p:spTree>
    <p:extLst>
      <p:ext uri="{BB962C8B-B14F-4D97-AF65-F5344CB8AC3E}">
        <p14:creationId xmlns:p14="http://schemas.microsoft.com/office/powerpoint/2010/main" val="89290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Pourquoi les économistes ne s’entendent-ils pas 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 smtClean="0">
                <a:cs typeface="Arial" charset="0"/>
              </a:rPr>
              <a:t>Des raisonnements scientifiques divergents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L’économie est une science toute récente où il reste beaucoup à découvrir.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querelles entre économistes proviennent souvent de leurs désaccords sur la validité des différentes théories, de même que sur l’importance à accorder aux nombreuses variables en jeu.</a:t>
            </a:r>
          </a:p>
        </p:txBody>
      </p:sp>
    </p:spTree>
    <p:extLst>
      <p:ext uri="{BB962C8B-B14F-4D97-AF65-F5344CB8AC3E}">
        <p14:creationId xmlns:p14="http://schemas.microsoft.com/office/powerpoint/2010/main" val="139131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Pourquoi les économistes ne s’entendent-ils pas 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>
                <a:cs typeface="Arial" charset="0"/>
              </a:rPr>
              <a:t>Des valeurs </a:t>
            </a:r>
            <a:r>
              <a:rPr lang="fr-CA" b="1" dirty="0" smtClean="0">
                <a:cs typeface="Arial" charset="0"/>
              </a:rPr>
              <a:t>différentes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économistes ne s’entendent pas sur les politiques publiques à adopter.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Il est impossible d’évaluer les politiques économiques sous le seul angle de l’analyse scientifique.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Les économistes formulent des recommandations contradictoires parce qu’ils ont des valeurs différentes.</a:t>
            </a:r>
            <a:endParaRPr lang="fr-CA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5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79141" cy="1157531"/>
          </a:xfrm>
        </p:spPr>
        <p:txBody>
          <a:bodyPr/>
          <a:lstStyle/>
          <a:p>
            <a:r>
              <a:rPr lang="fr-CA" sz="2600" dirty="0"/>
              <a:t>Tableau </a:t>
            </a:r>
            <a:r>
              <a:rPr lang="fr-CA" sz="2600" dirty="0" smtClean="0"/>
              <a:t>2.1 </a:t>
            </a:r>
            <a:r>
              <a:rPr lang="fr-CA" sz="2600" dirty="0"/>
              <a:t>: </a:t>
            </a:r>
            <a:r>
              <a:rPr lang="fr-CA" sz="2600" dirty="0" smtClean="0"/>
              <a:t>Quinze propositions </a:t>
            </a:r>
            <a:r>
              <a:rPr lang="fr-CA" sz="2600" dirty="0"/>
              <a:t>faisant presque l’unanimité chez les économistes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20</a:t>
            </a:fld>
            <a:endParaRPr lang="fr-CA" dirty="0"/>
          </a:p>
        </p:txBody>
      </p:sp>
      <p:pic>
        <p:nvPicPr>
          <p:cNvPr id="8" name="Espace réservé du contenu 7" descr="micro_tableau2-1_a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30399" r="-3039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718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6864370" cy="1157531"/>
          </a:xfrm>
        </p:spPr>
        <p:txBody>
          <a:bodyPr/>
          <a:lstStyle/>
          <a:p>
            <a:r>
              <a:rPr lang="fr-CA" sz="2600" dirty="0"/>
              <a:t>Tableau </a:t>
            </a:r>
            <a:r>
              <a:rPr lang="fr-CA" sz="2600" dirty="0" smtClean="0"/>
              <a:t>2.1 </a:t>
            </a:r>
            <a:r>
              <a:rPr lang="fr-CA" sz="2600" dirty="0"/>
              <a:t>: Quinze propositions faisant presque l’unanimité chez les </a:t>
            </a:r>
            <a:r>
              <a:rPr lang="fr-CA" sz="2600" dirty="0" smtClean="0"/>
              <a:t>économistes (suite)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21</a:t>
            </a:fld>
            <a:endParaRPr lang="fr-CA" dirty="0"/>
          </a:p>
        </p:txBody>
      </p:sp>
      <p:pic>
        <p:nvPicPr>
          <p:cNvPr id="5" name="Espace réservé du contenu 4" descr="micro_tableau2-1_b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32147" r="-3214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6677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Un </a:t>
            </a:r>
            <a:r>
              <a:rPr lang="fr-CA" dirty="0"/>
              <a:t>tour d’horizon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des </a:t>
            </a:r>
            <a:r>
              <a:rPr lang="fr-CA" dirty="0"/>
              <a:t>graphiques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22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dirty="0" smtClean="0">
                <a:cs typeface="Arial" charset="0"/>
              </a:rPr>
              <a:t>Les variables économiques </a:t>
            </a:r>
            <a:r>
              <a:rPr lang="fr-CA" sz="2500" dirty="0">
                <a:cs typeface="Arial" charset="0"/>
              </a:rPr>
              <a:t>sont très </a:t>
            </a:r>
            <a:r>
              <a:rPr lang="fr-CA" sz="2500" dirty="0" smtClean="0">
                <a:cs typeface="Arial" charset="0"/>
              </a:rPr>
              <a:t>souvent </a:t>
            </a:r>
            <a:r>
              <a:rPr lang="fr-CA" sz="2500" dirty="0">
                <a:cs typeface="Arial" charset="0"/>
              </a:rPr>
              <a:t>liées</a:t>
            </a:r>
            <a:r>
              <a:rPr lang="fr-CA" sz="2500" dirty="0" smtClean="0">
                <a:cs typeface="Arial" charset="0"/>
              </a:rPr>
              <a:t>            les </a:t>
            </a:r>
            <a:r>
              <a:rPr lang="fr-CA" sz="2500" dirty="0">
                <a:cs typeface="Arial" charset="0"/>
              </a:rPr>
              <a:t>unes aux autres</a:t>
            </a:r>
            <a:r>
              <a:rPr lang="fr-CA" sz="2500" dirty="0" smtClean="0">
                <a:cs typeface="Arial" charset="0"/>
              </a:rPr>
              <a:t>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Ainsi, la hausse du prix des bananes, par exemple, provoque une baisse de leur consommation.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Pour illustrer les relations entre ces variables,               on a recours à des graphiques.</a:t>
            </a:r>
          </a:p>
        </p:txBody>
      </p:sp>
    </p:spTree>
    <p:extLst>
      <p:ext uri="{BB962C8B-B14F-4D97-AF65-F5344CB8AC3E}">
        <p14:creationId xmlns:p14="http://schemas.microsoft.com/office/powerpoint/2010/main" val="427491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Un </a:t>
            </a:r>
            <a:r>
              <a:rPr lang="fr-CA" dirty="0"/>
              <a:t>tour d’horizon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des graphiques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Ces graphiques servent deux fins : 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Permettre </a:t>
            </a:r>
            <a:r>
              <a:rPr lang="fr-CA" dirty="0">
                <a:cs typeface="Arial" charset="0"/>
              </a:rPr>
              <a:t>aux économistes de présenter leurs idées</a:t>
            </a:r>
            <a:r>
              <a:rPr lang="fr-CA" dirty="0" smtClean="0">
                <a:cs typeface="Arial" charset="0"/>
              </a:rPr>
              <a:t> plus clairement </a:t>
            </a:r>
            <a:r>
              <a:rPr lang="fr-CA" dirty="0">
                <a:cs typeface="Arial" charset="0"/>
              </a:rPr>
              <a:t>que ne le feraient des </a:t>
            </a:r>
            <a:r>
              <a:rPr lang="fr-CA" dirty="0" smtClean="0">
                <a:cs typeface="Arial" charset="0"/>
              </a:rPr>
              <a:t>équations </a:t>
            </a:r>
            <a:r>
              <a:rPr lang="fr-CA" dirty="0">
                <a:cs typeface="Arial" charset="0"/>
              </a:rPr>
              <a:t>ou des mots.</a:t>
            </a:r>
            <a:r>
              <a:rPr lang="fr-CA" dirty="0" smtClean="0">
                <a:cs typeface="Arial" charset="0"/>
              </a:rPr>
              <a:t> 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Offrir </a:t>
            </a:r>
            <a:r>
              <a:rPr lang="fr-CA" dirty="0">
                <a:cs typeface="Arial" charset="0"/>
              </a:rPr>
              <a:t>un moyen de visualiser le lien qui pourrait exister entre les phénomènes observés. </a:t>
            </a:r>
            <a:endParaRPr lang="fr-CA" dirty="0" smtClean="0">
              <a:cs typeface="Arial" charset="0"/>
            </a:endParaRP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>
                <a:cs typeface="Arial" charset="0"/>
              </a:rPr>
              <a:t>En somme, les graphiques permettent d’organiser l’information de manière condensée.</a:t>
            </a:r>
          </a:p>
        </p:txBody>
      </p:sp>
    </p:spTree>
    <p:extLst>
      <p:ext uri="{BB962C8B-B14F-4D97-AF65-F5344CB8AC3E}">
        <p14:creationId xmlns:p14="http://schemas.microsoft.com/office/powerpoint/2010/main" val="206205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Des </a:t>
            </a:r>
            <a:r>
              <a:rPr lang="fr-CA" sz="2600" dirty="0"/>
              <a:t>types de graphiques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graphiques à une </a:t>
            </a:r>
            <a:r>
              <a:rPr lang="fr-CA" sz="2500" b="1" dirty="0" smtClean="0">
                <a:cs typeface="Arial" charset="0"/>
              </a:rPr>
              <a:t>variable</a:t>
            </a:r>
          </a:p>
          <a:p>
            <a:pPr marL="457200" indent="-457200">
              <a:spcAft>
                <a:spcPct val="20000"/>
              </a:spcAft>
              <a:buSzPct val="100000"/>
              <a:buAutoNum type="alphaLcParenR"/>
            </a:pPr>
            <a:r>
              <a:rPr lang="fr-CA" sz="2300" b="1" dirty="0" smtClean="0">
                <a:cs typeface="Arial" charset="0"/>
              </a:rPr>
              <a:t>Diagramme circulaire</a:t>
            </a:r>
          </a:p>
          <a:p>
            <a:pPr marL="457200" indent="-457200">
              <a:spcAft>
                <a:spcPct val="20000"/>
              </a:spcAft>
            </a:pPr>
            <a:endParaRPr lang="fr-CA" sz="2300" dirty="0">
              <a:cs typeface="Arial" charset="0"/>
            </a:endParaRPr>
          </a:p>
        </p:txBody>
      </p:sp>
      <p:pic>
        <p:nvPicPr>
          <p:cNvPr id="8" name="Image 7" descr="micro_figure2a-1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2492896"/>
            <a:ext cx="4400128" cy="357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37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Des </a:t>
            </a:r>
            <a:r>
              <a:rPr lang="fr-CA" sz="2600" dirty="0"/>
              <a:t>types de </a:t>
            </a:r>
            <a:r>
              <a:rPr lang="fr-CA" sz="2600" dirty="0" smtClean="0"/>
              <a:t>graphiques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graphiques à une variable (suite)</a:t>
            </a:r>
          </a:p>
          <a:p>
            <a:pPr>
              <a:spcAft>
                <a:spcPct val="20000"/>
              </a:spcAft>
            </a:pPr>
            <a:r>
              <a:rPr lang="fr-CA" sz="2300" b="1" dirty="0" smtClean="0">
                <a:cs typeface="Arial" charset="0"/>
              </a:rPr>
              <a:t>b) Histogramme</a:t>
            </a:r>
          </a:p>
          <a:p>
            <a:pPr>
              <a:spcAft>
                <a:spcPct val="20000"/>
              </a:spcAft>
            </a:pPr>
            <a:endParaRPr lang="fr-CA" sz="2300" dirty="0">
              <a:cs typeface="Arial" charset="0"/>
            </a:endParaRPr>
          </a:p>
        </p:txBody>
      </p:sp>
      <p:pic>
        <p:nvPicPr>
          <p:cNvPr id="7" name="Image 6" descr="micro_figure2a-1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2348880"/>
            <a:ext cx="3829876" cy="358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7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Des </a:t>
            </a:r>
            <a:r>
              <a:rPr lang="fr-CA" sz="2600" dirty="0"/>
              <a:t>types de </a:t>
            </a:r>
            <a:r>
              <a:rPr lang="fr-CA" sz="2600" dirty="0" smtClean="0"/>
              <a:t>graphiques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graphiques à </a:t>
            </a:r>
            <a:r>
              <a:rPr lang="fr-CA" sz="2500" b="1" dirty="0" smtClean="0">
                <a:cs typeface="Arial" charset="0"/>
              </a:rPr>
              <a:t>une variable (suite)</a:t>
            </a:r>
          </a:p>
          <a:p>
            <a:pPr>
              <a:spcAft>
                <a:spcPct val="20000"/>
              </a:spcAft>
            </a:pPr>
            <a:r>
              <a:rPr lang="fr-CA" sz="2300" b="1" dirty="0" smtClean="0">
                <a:cs typeface="Arial" charset="0"/>
              </a:rPr>
              <a:t>c) Graphique de série chronologique </a:t>
            </a:r>
          </a:p>
          <a:p>
            <a:pPr>
              <a:spcAft>
                <a:spcPct val="20000"/>
              </a:spcAft>
            </a:pPr>
            <a:endParaRPr lang="fr-CA" sz="2300" dirty="0">
              <a:cs typeface="Arial" charset="0"/>
            </a:endParaRPr>
          </a:p>
        </p:txBody>
      </p:sp>
      <p:pic>
        <p:nvPicPr>
          <p:cNvPr id="8" name="Image 7" descr="micro_figure2a-1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800" y="2780928"/>
            <a:ext cx="4076526" cy="324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98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2A.2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 </a:t>
            </a:r>
            <a:r>
              <a:rPr lang="fr-CA" sz="2600" dirty="0"/>
              <a:t>système de coordonnées cartésien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graphiques à </a:t>
            </a:r>
            <a:r>
              <a:rPr lang="fr-CA" sz="2500" b="1" dirty="0" smtClean="0">
                <a:cs typeface="Arial" charset="0"/>
              </a:rPr>
              <a:t>deux variables</a:t>
            </a:r>
            <a:endParaRPr lang="fr-CA" sz="2500" dirty="0">
              <a:cs typeface="Arial" charset="0"/>
            </a:endParaRPr>
          </a:p>
          <a:p>
            <a:pPr>
              <a:spcAft>
                <a:spcPct val="20000"/>
              </a:spcAft>
            </a:pPr>
            <a:endParaRPr lang="fr-CA" sz="2400" dirty="0">
              <a:cs typeface="Arial" charset="0"/>
            </a:endParaRPr>
          </a:p>
        </p:txBody>
      </p:sp>
      <p:pic>
        <p:nvPicPr>
          <p:cNvPr id="9" name="Image 8" descr="micro_figure2a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2276872"/>
            <a:ext cx="5578709" cy="374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14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Tableau 2A.1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Les </a:t>
            </a:r>
            <a:r>
              <a:rPr lang="fr-CA" sz="2600" dirty="0"/>
              <a:t>romans achetés par Geneviève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FR" sz="2500" b="1" dirty="0"/>
              <a:t>Les courbes et le système de </a:t>
            </a:r>
            <a:r>
              <a:rPr lang="fr-FR" sz="2500" b="1" dirty="0" smtClean="0"/>
              <a:t>coordonnées</a:t>
            </a:r>
          </a:p>
          <a:p>
            <a:pPr>
              <a:spcAft>
                <a:spcPct val="20000"/>
              </a:spcAft>
            </a:pPr>
            <a:endParaRPr lang="fr-CA" sz="2500" b="1" dirty="0">
              <a:cs typeface="Arial" charset="0"/>
            </a:endParaRPr>
          </a:p>
        </p:txBody>
      </p:sp>
      <p:pic>
        <p:nvPicPr>
          <p:cNvPr id="8" name="Image 7" descr="micro_tableau2a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2204864"/>
            <a:ext cx="5896935" cy="390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13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2A.3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La </a:t>
            </a:r>
            <a:r>
              <a:rPr lang="fr-CA" sz="2600" dirty="0"/>
              <a:t>courbe de </a:t>
            </a:r>
            <a:r>
              <a:rPr lang="fr-CA" sz="2600" dirty="0" smtClean="0"/>
              <a:t>demande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courbes et le système de </a:t>
            </a:r>
            <a:r>
              <a:rPr lang="fr-CA" sz="2500" b="1" dirty="0" smtClean="0">
                <a:cs typeface="Arial" charset="0"/>
              </a:rPr>
              <a:t>coordonnées (suite)</a:t>
            </a:r>
          </a:p>
          <a:p>
            <a:pPr>
              <a:spcAft>
                <a:spcPct val="20000"/>
              </a:spcAft>
            </a:pPr>
            <a:endParaRPr lang="fr-CA" sz="2500" dirty="0">
              <a:cs typeface="Arial" charset="0"/>
            </a:endParaRPr>
          </a:p>
        </p:txBody>
      </p:sp>
      <p:pic>
        <p:nvPicPr>
          <p:cNvPr id="7" name="Image 6" descr="micro_figure2a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2132856"/>
            <a:ext cx="4733348" cy="399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7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Figure 2A.4 : Les déplacements </a:t>
            </a:r>
            <a:br>
              <a:rPr lang="fr-CA" sz="2600" dirty="0" smtClean="0"/>
            </a:br>
            <a:r>
              <a:rPr lang="fr-CA" sz="2600" dirty="0" smtClean="0"/>
              <a:t>de la courbe de demande</a:t>
            </a:r>
            <a:endParaRPr lang="fr-FR" sz="2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sz="2500" b="1" dirty="0" smtClean="0">
                <a:cs typeface="Arial" charset="0"/>
              </a:rPr>
              <a:t>Les courbes et le système de coordonnées (suite)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30</a:t>
            </a:fld>
            <a:endParaRPr lang="fr-CA" dirty="0"/>
          </a:p>
        </p:txBody>
      </p:sp>
      <p:pic>
        <p:nvPicPr>
          <p:cNvPr id="5" name="Image 4" descr="micro_figure2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133600"/>
            <a:ext cx="4313960" cy="403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2A.5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 </a:t>
            </a:r>
            <a:r>
              <a:rPr lang="fr-CA" sz="2600" dirty="0"/>
              <a:t>calcul de la pente</a:t>
            </a:r>
            <a:r>
              <a:rPr lang="fr-CA" sz="2600" dirty="0" smtClean="0"/>
              <a:t> d’une </a:t>
            </a:r>
            <a:r>
              <a:rPr lang="fr-CA" sz="2600" dirty="0"/>
              <a:t>droite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31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 smtClean="0">
                <a:cs typeface="Arial" charset="0"/>
              </a:rPr>
              <a:t>La pente  </a:t>
            </a:r>
            <a:endParaRPr lang="fr-CA" sz="2500" b="1" dirty="0">
              <a:cs typeface="Arial" charset="0"/>
            </a:endParaRPr>
          </a:p>
        </p:txBody>
      </p:sp>
      <p:pic>
        <p:nvPicPr>
          <p:cNvPr id="9" name="Image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971800"/>
            <a:ext cx="1132656" cy="673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 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410200"/>
            <a:ext cx="7507560" cy="639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 11" descr="micro_figure2a-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3800" y="1676400"/>
            <a:ext cx="4176464" cy="363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2A.6 : Un </a:t>
            </a:r>
            <a:r>
              <a:rPr lang="fr-CA" sz="2600" dirty="0" smtClean="0"/>
              <a:t>graphique comportant </a:t>
            </a:r>
            <a:br>
              <a:rPr lang="fr-CA" sz="2600" dirty="0" smtClean="0"/>
            </a:br>
            <a:r>
              <a:rPr lang="fr-CA" sz="2600" dirty="0" smtClean="0"/>
              <a:t>une </a:t>
            </a:r>
            <a:r>
              <a:rPr lang="fr-CA" sz="2600" dirty="0"/>
              <a:t>variable omise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32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781535" cy="4449775"/>
          </a:xfrm>
        </p:spPr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causes et les effets : les variables </a:t>
            </a:r>
            <a:r>
              <a:rPr lang="fr-CA" sz="2500" b="1" dirty="0" smtClean="0">
                <a:cs typeface="Arial" charset="0"/>
              </a:rPr>
              <a:t>omises</a:t>
            </a:r>
          </a:p>
          <a:p>
            <a:pPr>
              <a:spcAft>
                <a:spcPct val="20000"/>
              </a:spcAft>
            </a:pPr>
            <a:endParaRPr lang="fr-CA" sz="2500" dirty="0">
              <a:cs typeface="Arial" charset="0"/>
            </a:endParaRPr>
          </a:p>
        </p:txBody>
      </p:sp>
      <p:pic>
        <p:nvPicPr>
          <p:cNvPr id="7" name="Image 6" descr="micro_figure2a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110" y="2362200"/>
            <a:ext cx="7270270" cy="308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83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07133" cy="1157531"/>
          </a:xfrm>
        </p:spPr>
        <p:txBody>
          <a:bodyPr/>
          <a:lstStyle/>
          <a:p>
            <a:r>
              <a:rPr lang="fr-CA" sz="2600" dirty="0"/>
              <a:t>Figure 2A.7 : Un graphique suggérant </a:t>
            </a:r>
            <a:br>
              <a:rPr lang="fr-CA" sz="2600" dirty="0"/>
            </a:br>
            <a:r>
              <a:rPr lang="fr-CA" sz="2600" dirty="0"/>
              <a:t>une causalité inverse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781535" cy="4449775"/>
          </a:xfrm>
        </p:spPr>
        <p:txBody>
          <a:bodyPr/>
          <a:lstStyle/>
          <a:p>
            <a:pPr>
              <a:spcAft>
                <a:spcPct val="20000"/>
              </a:spcAft>
            </a:pPr>
            <a:r>
              <a:rPr lang="fr-CA" sz="2500" b="1" dirty="0">
                <a:cs typeface="Arial" charset="0"/>
              </a:rPr>
              <a:t>Les causes et les effets : la causalité </a:t>
            </a:r>
            <a:r>
              <a:rPr lang="fr-CA" sz="2500" b="1" dirty="0" smtClean="0">
                <a:cs typeface="Arial" charset="0"/>
              </a:rPr>
              <a:t>inverse</a:t>
            </a:r>
          </a:p>
          <a:p>
            <a:pPr>
              <a:spcAft>
                <a:spcPct val="20000"/>
              </a:spcAft>
            </a:pPr>
            <a:endParaRPr lang="fr-CA" sz="2500" dirty="0">
              <a:cs typeface="Arial" charset="0"/>
            </a:endParaRPr>
          </a:p>
        </p:txBody>
      </p:sp>
      <p:pic>
        <p:nvPicPr>
          <p:cNvPr id="10" name="Image 9" descr="micro_figure2a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362200"/>
            <a:ext cx="7644935" cy="339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7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Marketi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87A1"/>
      </a:hlink>
      <a:folHlink>
        <a:srgbClr val="8EAB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9435</TotalTime>
  <Words>971</Words>
  <Application>Microsoft Office PowerPoint</Application>
  <PresentationFormat>Affichage à l'écran (4:3)</PresentationFormat>
  <Paragraphs>141</Paragraphs>
  <Slides>33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42" baseType="lpstr">
      <vt:lpstr>Arial</vt:lpstr>
      <vt:lpstr>Times</vt:lpstr>
      <vt:lpstr>BlissMedium</vt:lpstr>
      <vt:lpstr>MS PGothic</vt:lpstr>
      <vt:lpstr>Formata-Medium</vt:lpstr>
      <vt:lpstr>Osaka</vt:lpstr>
      <vt:lpstr>Wingdings</vt:lpstr>
      <vt:lpstr>Arial Unicode MS</vt:lpstr>
      <vt:lpstr>Conception personnalisée</vt:lpstr>
      <vt:lpstr>Présentation PowerPoint</vt:lpstr>
      <vt:lpstr>Partie 1 : Introduction</vt:lpstr>
      <vt:lpstr>Introduction</vt:lpstr>
      <vt:lpstr>L’économiste en tant  que scientifique</vt:lpstr>
      <vt:lpstr>L’économiste en tant  que scientifique (suite)</vt:lpstr>
      <vt:lpstr>L’économiste en tant  que scientifique (suite)</vt:lpstr>
      <vt:lpstr>L’économiste en tant  que scientifique (suite)</vt:lpstr>
      <vt:lpstr>L’économiste en tant  que scientifique (suite)</vt:lpstr>
      <vt:lpstr>L’économiste en tant  que scientifique (suite)</vt:lpstr>
      <vt:lpstr>Figure 2.1 :  Le diagramme des flux circulaires</vt:lpstr>
      <vt:lpstr>L’économiste en tant  que scientifique (suite)</vt:lpstr>
      <vt:lpstr>Figure 2.2 :  La courbe des possibilités de production</vt:lpstr>
      <vt:lpstr>L’économiste en tant  que scientifique (suite)</vt:lpstr>
      <vt:lpstr>Figure 2.3 : Le déplacement de la courbe des possibilités de production</vt:lpstr>
      <vt:lpstr>L’économiste en tant  que scientifique (suite)</vt:lpstr>
      <vt:lpstr>L’économiste en tant  que conseiller politique </vt:lpstr>
      <vt:lpstr>Pourquoi les économistes ne s’entendent-ils pas ?</vt:lpstr>
      <vt:lpstr>Pourquoi les économistes ne s’entendent-ils pas ? (suite)</vt:lpstr>
      <vt:lpstr>Pourquoi les économistes ne s’entendent-ils pas ? (suite)</vt:lpstr>
      <vt:lpstr>Tableau 2.1 : Quinze propositions faisant presque l’unanimité chez les économistes</vt:lpstr>
      <vt:lpstr>Tableau 2.1 : Quinze propositions faisant presque l’unanimité chez les économistes (suite)</vt:lpstr>
      <vt:lpstr>ANNEXE : Un tour d’horizon  des graphiques</vt:lpstr>
      <vt:lpstr>ANNEXE : Un tour d’horizon  des graphiques (suite)</vt:lpstr>
      <vt:lpstr>Figure 2A.1 :  Des types de graphiques</vt:lpstr>
      <vt:lpstr>Figure 2A.1 :  Des types de graphiques (suite)</vt:lpstr>
      <vt:lpstr>Figure 2A.1 :  Des types de graphiques (suite)</vt:lpstr>
      <vt:lpstr>Figure 2A.2 :  Le système de coordonnées cartésien</vt:lpstr>
      <vt:lpstr>Tableau 2A.1 :  Les romans achetés par Geneviève </vt:lpstr>
      <vt:lpstr>Figure 2A.3 :  La courbe de demande</vt:lpstr>
      <vt:lpstr>Figure 2A.4 : Les déplacements  de la courbe de demande</vt:lpstr>
      <vt:lpstr>Figure 2A.5 :  Le calcul de la pente d’une droite</vt:lpstr>
      <vt:lpstr>Figure 2A.6 : Un graphique comportant  une variable omise</vt:lpstr>
      <vt:lpstr>Figure 2A.7 : Un graphique suggérant  une causalité inverse</vt:lpstr>
    </vt:vector>
  </TitlesOfParts>
  <Company>Cheneliere-Education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Potter Nouvelle génération</dc:title>
  <dc:creator>Maria Sheink</dc:creator>
  <cp:lastModifiedBy>Utilisateur</cp:lastModifiedBy>
  <cp:revision>1002</cp:revision>
  <cp:lastPrinted>2010-03-09T15:24:54Z</cp:lastPrinted>
  <dcterms:created xsi:type="dcterms:W3CDTF">2014-05-06T14:35:06Z</dcterms:created>
  <dcterms:modified xsi:type="dcterms:W3CDTF">2016-12-06T21:26:57Z</dcterms:modified>
</cp:coreProperties>
</file>