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CEDEE7-EDD6-405A-B9E0-EC7E51F975A5}" type="datetimeFigureOut">
              <a:rPr lang="en-US" smtClean="0"/>
              <a:t>3/10/2013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87523E-0F91-4056-A745-5298B974AA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0928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87523E-0F91-4056-A745-5298B974AA34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DFAD-1A09-4455-B590-874B80C86C18}" type="datetimeFigureOut">
              <a:rPr lang="en-US" smtClean="0"/>
              <a:pPr/>
              <a:t>3/10/2013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895F-86A6-4BB7-B69A-3B3448E6B3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DFAD-1A09-4455-B590-874B80C86C18}" type="datetimeFigureOut">
              <a:rPr lang="en-US" smtClean="0"/>
              <a:pPr/>
              <a:t>3/10/2013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895F-86A6-4BB7-B69A-3B3448E6B3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DFAD-1A09-4455-B590-874B80C86C18}" type="datetimeFigureOut">
              <a:rPr lang="en-US" smtClean="0"/>
              <a:pPr/>
              <a:t>3/10/2013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895F-86A6-4BB7-B69A-3B3448E6B3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DFAD-1A09-4455-B590-874B80C86C18}" type="datetimeFigureOut">
              <a:rPr lang="en-US" smtClean="0"/>
              <a:pPr/>
              <a:t>3/10/2013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895F-86A6-4BB7-B69A-3B3448E6B3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DFAD-1A09-4455-B590-874B80C86C18}" type="datetimeFigureOut">
              <a:rPr lang="en-US" smtClean="0"/>
              <a:pPr/>
              <a:t>3/10/2013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895F-86A6-4BB7-B69A-3B3448E6B3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DFAD-1A09-4455-B590-874B80C86C18}" type="datetimeFigureOut">
              <a:rPr lang="en-US" smtClean="0"/>
              <a:pPr/>
              <a:t>3/10/2013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895F-86A6-4BB7-B69A-3B3448E6B3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DFAD-1A09-4455-B590-874B80C86C18}" type="datetimeFigureOut">
              <a:rPr lang="en-US" smtClean="0"/>
              <a:pPr/>
              <a:t>3/10/2013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895F-86A6-4BB7-B69A-3B3448E6B3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DFAD-1A09-4455-B590-874B80C86C18}" type="datetimeFigureOut">
              <a:rPr lang="en-US" smtClean="0"/>
              <a:pPr/>
              <a:t>3/10/2013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895F-86A6-4BB7-B69A-3B3448E6B3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DFAD-1A09-4455-B590-874B80C86C18}" type="datetimeFigureOut">
              <a:rPr lang="en-US" smtClean="0"/>
              <a:pPr/>
              <a:t>3/10/2013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895F-86A6-4BB7-B69A-3B3448E6B3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DFAD-1A09-4455-B590-874B80C86C18}" type="datetimeFigureOut">
              <a:rPr lang="en-US" smtClean="0"/>
              <a:pPr/>
              <a:t>3/10/2013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895F-86A6-4BB7-B69A-3B3448E6B3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DFAD-1A09-4455-B590-874B80C86C18}" type="datetimeFigureOut">
              <a:rPr lang="en-US" smtClean="0"/>
              <a:pPr/>
              <a:t>3/10/2013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895F-86A6-4BB7-B69A-3B3448E6B3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ADFAD-1A09-4455-B590-874B80C86C18}" type="datetimeFigureOut">
              <a:rPr lang="en-US" smtClean="0"/>
              <a:pPr/>
              <a:t>3/10/2013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9B895F-86A6-4BB7-B69A-3B3448E6B3E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tutorial.math.lamar.edu/Classes/DE/Exact.aspx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10.png"/><Relationship Id="rId7" Type="http://schemas.openxmlformats.org/officeDocument/2006/relationships/image" Target="../media/image14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gif"/><Relationship Id="rId4" Type="http://schemas.openxmlformats.org/officeDocument/2006/relationships/image" Target="../media/image11.png"/><Relationship Id="rId9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gif"/><Relationship Id="rId3" Type="http://schemas.openxmlformats.org/officeDocument/2006/relationships/image" Target="../media/image24.gif"/><Relationship Id="rId7" Type="http://schemas.openxmlformats.org/officeDocument/2006/relationships/image" Target="../media/image28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gif"/><Relationship Id="rId3" Type="http://schemas.openxmlformats.org/officeDocument/2006/relationships/image" Target="../media/image38.gif"/><Relationship Id="rId7" Type="http://schemas.openxmlformats.org/officeDocument/2006/relationships/image" Target="../media/image42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gif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gif"/><Relationship Id="rId3" Type="http://schemas.openxmlformats.org/officeDocument/2006/relationships/image" Target="../media/image44.gif"/><Relationship Id="rId7" Type="http://schemas.openxmlformats.org/officeDocument/2006/relationships/image" Target="../media/image4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gif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gif"/><Relationship Id="rId3" Type="http://schemas.openxmlformats.org/officeDocument/2006/relationships/image" Target="../media/image51.gif"/><Relationship Id="rId7" Type="http://schemas.openxmlformats.org/officeDocument/2006/relationships/image" Target="../media/image55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gif"/><Relationship Id="rId5" Type="http://schemas.openxmlformats.org/officeDocument/2006/relationships/image" Target="../media/image53.gif"/><Relationship Id="rId4" Type="http://schemas.openxmlformats.org/officeDocument/2006/relationships/image" Target="../media/image5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First Order Differential Equations</a:t>
            </a:r>
            <a:br>
              <a:rPr lang="en-US" dirty="0" smtClean="0"/>
            </a:br>
            <a:r>
              <a:rPr lang="en-US" dirty="0" smtClean="0"/>
              <a:t>Chapter 2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By</a:t>
            </a:r>
          </a:p>
          <a:p>
            <a:r>
              <a:rPr lang="en-US" dirty="0" smtClean="0"/>
              <a:t>Dr. </a:t>
            </a:r>
            <a:r>
              <a:rPr lang="en-US" dirty="0" err="1" smtClean="0"/>
              <a:t>Iman</a:t>
            </a:r>
            <a:r>
              <a:rPr lang="en-US" dirty="0" smtClean="0"/>
              <a:t> </a:t>
            </a:r>
            <a:r>
              <a:rPr lang="en-US" dirty="0" err="1" smtClean="0"/>
              <a:t>Gohar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hlinkClick r:id="rId2"/>
              </a:rPr>
              <a:t>2.4 Exact </a:t>
            </a:r>
            <a:r>
              <a:rPr lang="en-US" b="1" dirty="0">
                <a:hlinkClick r:id="rId2"/>
              </a:rPr>
              <a:t>Equations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5257800"/>
          </a:xfrm>
        </p:spPr>
        <p:txBody>
          <a:bodyPr>
            <a:normAutofit/>
          </a:bodyPr>
          <a:lstStyle/>
          <a:p>
            <a:r>
              <a:rPr lang="en-US" sz="1800" dirty="0" smtClean="0"/>
              <a:t>The solution of an </a:t>
            </a:r>
            <a:r>
              <a:rPr lang="en-US" sz="1800" dirty="0"/>
              <a:t>exact differential equation </a:t>
            </a:r>
            <a:r>
              <a:rPr lang="en-US" sz="1800" dirty="0" smtClean="0"/>
              <a:t>is representing a one parameter family of curves </a:t>
            </a:r>
            <a:r>
              <a:rPr lang="en-US" sz="1800" i="1" dirty="0" smtClean="0"/>
              <a:t>f(</a:t>
            </a:r>
            <a:r>
              <a:rPr lang="en-US" sz="1800" i="1" dirty="0" err="1" smtClean="0"/>
              <a:t>x,y</a:t>
            </a:r>
            <a:r>
              <a:rPr lang="en-US" sz="1800" i="1" dirty="0" smtClean="0"/>
              <a:t>)=C</a:t>
            </a:r>
          </a:p>
          <a:p>
            <a:endParaRPr lang="en-US" sz="1800" i="1" dirty="0" smtClean="0"/>
          </a:p>
          <a:p>
            <a:endParaRPr lang="en-US" sz="1800" i="1" dirty="0" smtClean="0"/>
          </a:p>
          <a:p>
            <a:endParaRPr lang="en-US" sz="1800" i="1" dirty="0" smtClean="0"/>
          </a:p>
          <a:p>
            <a:r>
              <a:rPr lang="en-US" sz="1800" dirty="0" smtClean="0"/>
              <a:t>The first order differential equation of the form                                                  is said to be exact equation , if and only if               </a:t>
            </a:r>
            <a:endParaRPr lang="en-US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Note </a:t>
            </a:r>
            <a:r>
              <a:rPr lang="en-US" sz="1800" dirty="0"/>
              <a:t>that </a:t>
            </a:r>
            <a:r>
              <a:rPr lang="en-US" sz="1800" dirty="0" smtClean="0"/>
              <a:t>it</a:t>
            </a:r>
            <a:r>
              <a:rPr lang="en-US" sz="1800" dirty="0"/>
              <a:t> </a:t>
            </a:r>
            <a:r>
              <a:rPr lang="en-US" sz="1800" dirty="0" smtClean="0"/>
              <a:t>is </a:t>
            </a:r>
            <a:r>
              <a:rPr lang="en-US" sz="1800" b="1" dirty="0"/>
              <a:t>important</a:t>
            </a:r>
            <a:r>
              <a:rPr lang="en-US" sz="1800" dirty="0"/>
              <a:t> that it be in this form!  There must be an </a:t>
            </a:r>
            <a:r>
              <a:rPr lang="en-US" sz="1800" b="1" dirty="0"/>
              <a:t>“= 0”</a:t>
            </a:r>
            <a:r>
              <a:rPr lang="en-US" sz="1800" dirty="0"/>
              <a:t> on one side and the sign separating the two terms must be a </a:t>
            </a:r>
            <a:r>
              <a:rPr lang="en-US" sz="1800" b="1" dirty="0"/>
              <a:t>“+”</a:t>
            </a:r>
            <a:r>
              <a:rPr lang="en-US" sz="1800" dirty="0"/>
              <a:t>.</a:t>
            </a:r>
          </a:p>
        </p:txBody>
      </p:sp>
      <p:pic>
        <p:nvPicPr>
          <p:cNvPr id="4" name="eq0009pop" descr="http://tutorial.math.lamar.edu/Classes/DE/Exact_files/eq0009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3200400"/>
            <a:ext cx="2438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43400" y="3615813"/>
            <a:ext cx="914400" cy="5751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/>
          </a:bodyPr>
          <a:lstStyle/>
          <a:p>
            <a:r>
              <a:rPr lang="en-US" sz="4000" b="1" smtClean="0"/>
              <a:t>Solution </a:t>
            </a:r>
            <a:r>
              <a:rPr lang="en-US" sz="4000" b="1" dirty="0" smtClean="0"/>
              <a:t>Process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334000"/>
          </a:xfrm>
        </p:spPr>
        <p:txBody>
          <a:bodyPr>
            <a:normAutofit/>
          </a:bodyPr>
          <a:lstStyle/>
          <a:p>
            <a:r>
              <a:rPr lang="en-US" sz="1800" dirty="0" smtClean="0"/>
              <a:t>Exact Equation in the form of</a:t>
            </a:r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/>
              <a:t>First identify </a:t>
            </a:r>
            <a:r>
              <a:rPr lang="en-US" sz="1800" i="1" dirty="0"/>
              <a:t>M</a:t>
            </a:r>
            <a:r>
              <a:rPr lang="en-US" sz="1800" dirty="0"/>
              <a:t> and </a:t>
            </a:r>
            <a:r>
              <a:rPr lang="en-US" sz="1800" i="1" dirty="0"/>
              <a:t>N</a:t>
            </a:r>
            <a:r>
              <a:rPr lang="en-US" sz="1800" dirty="0"/>
              <a:t> and check that the differential equation is </a:t>
            </a:r>
            <a:r>
              <a:rPr lang="en-US" sz="1800" dirty="0" smtClean="0"/>
              <a:t>exact</a:t>
            </a:r>
          </a:p>
          <a:p>
            <a:pPr marL="0" indent="0">
              <a:buNone/>
            </a:pPr>
            <a:endParaRPr lang="en-US" sz="1800" dirty="0"/>
          </a:p>
          <a:p>
            <a:r>
              <a:rPr lang="en-US" sz="1800" dirty="0" smtClean="0"/>
              <a:t>If true, then                          and </a:t>
            </a:r>
          </a:p>
          <a:p>
            <a:endParaRPr lang="en-US" sz="1800" dirty="0" smtClean="0"/>
          </a:p>
          <a:p>
            <a:r>
              <a:rPr lang="en-US" sz="1800" dirty="0" smtClean="0"/>
              <a:t>OR                       and</a:t>
            </a:r>
          </a:p>
          <a:p>
            <a:endParaRPr lang="en-US" sz="1800" dirty="0" smtClean="0"/>
          </a:p>
          <a:p>
            <a:r>
              <a:rPr lang="en-US" sz="1800" dirty="0" smtClean="0"/>
              <a:t>The arbitrary functions </a:t>
            </a:r>
            <a:r>
              <a:rPr lang="en-US" sz="1800" i="1" dirty="0" smtClean="0"/>
              <a:t>g(x) and h(y) are</a:t>
            </a:r>
            <a:r>
              <a:rPr lang="en-US" sz="1800" dirty="0" smtClean="0"/>
              <a:t> the constant of the integration and can be found.</a:t>
            </a:r>
          </a:p>
          <a:p>
            <a:endParaRPr lang="en-US" sz="1800" dirty="0" smtClean="0"/>
          </a:p>
          <a:p>
            <a:r>
              <a:rPr lang="en-US" sz="1800" dirty="0" smtClean="0"/>
              <a:t>Implicit solution of the equation is </a:t>
            </a:r>
            <a:r>
              <a:rPr lang="en-US" sz="1800" i="1" dirty="0" smtClean="0"/>
              <a:t>f(</a:t>
            </a:r>
            <a:r>
              <a:rPr lang="en-US" sz="1800" i="1" dirty="0" err="1" smtClean="0"/>
              <a:t>x,y</a:t>
            </a:r>
            <a:r>
              <a:rPr lang="en-US" sz="1800" i="1" dirty="0" smtClean="0"/>
              <a:t>)=C</a:t>
            </a:r>
          </a:p>
          <a:p>
            <a:endParaRPr lang="en-US" sz="1800" i="1" dirty="0" smtClean="0"/>
          </a:p>
          <a:p>
            <a:r>
              <a:rPr lang="en-US" sz="1800" dirty="0" smtClean="0"/>
              <a:t>Express the solution in explicit format with the valid interval I.</a:t>
            </a:r>
          </a:p>
          <a:p>
            <a:endParaRPr lang="en-US" sz="1800" dirty="0" smtClean="0"/>
          </a:p>
          <a:p>
            <a:r>
              <a:rPr lang="en-US" sz="1800" dirty="0" smtClean="0"/>
              <a:t>Apply IV , if given</a:t>
            </a:r>
            <a:endParaRPr lang="en-US" sz="1800" dirty="0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43800" y="1905000"/>
            <a:ext cx="914400" cy="575187"/>
          </a:xfrm>
          <a:prstGeom prst="rect">
            <a:avLst/>
          </a:prstGeom>
          <a:noFill/>
        </p:spPr>
      </p:pic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0" y="2590800"/>
            <a:ext cx="2374900" cy="457200"/>
          </a:xfrm>
          <a:prstGeom prst="rect">
            <a:avLst/>
          </a:prstGeom>
          <a:noFill/>
        </p:spPr>
      </p:pic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09800" y="2590800"/>
            <a:ext cx="1054100" cy="457200"/>
          </a:xfrm>
          <a:prstGeom prst="rect">
            <a:avLst/>
          </a:prstGeom>
          <a:noFill/>
        </p:spPr>
      </p:pic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50241" y="3276600"/>
            <a:ext cx="914400" cy="440267"/>
          </a:xfrm>
          <a:prstGeom prst="rect">
            <a:avLst/>
          </a:prstGeom>
          <a:noFill/>
        </p:spPr>
      </p:pic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95600" y="3276600"/>
            <a:ext cx="2349503" cy="457200"/>
          </a:xfrm>
          <a:prstGeom prst="rect">
            <a:avLst/>
          </a:prstGeom>
          <a:noFill/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810000" y="1143000"/>
                <a:ext cx="2709781" cy="6182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𝑀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,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r>
                        <a:rPr lang="en-CA" b="0" i="1" smtClean="0">
                          <a:latin typeface="Cambria Math"/>
                        </a:rPr>
                        <m:t>𝑁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,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</m:d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𝑑𝑦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</a:rPr>
                            <m:t>𝑑𝑥</m:t>
                          </m:r>
                        </m:den>
                      </m:f>
                      <m:r>
                        <a:rPr lang="en-CA" b="0" i="0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0" y="1143000"/>
                <a:ext cx="2709781" cy="61824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4000" b="1" dirty="0" smtClean="0"/>
              <a:t>Example 1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dirty="0"/>
              <a:t>Solve the following IVP and find the interval of validity for the solution</a:t>
            </a:r>
            <a:r>
              <a:rPr lang="en-US" sz="1800" dirty="0" smtClean="0"/>
              <a:t>.</a:t>
            </a:r>
          </a:p>
          <a:p>
            <a:endParaRPr lang="en-US" dirty="0" smtClean="0"/>
          </a:p>
          <a:p>
            <a:endParaRPr lang="en-US" sz="1800" dirty="0" smtClean="0"/>
          </a:p>
          <a:p>
            <a:endParaRPr lang="en-US" sz="1800" dirty="0"/>
          </a:p>
          <a:p>
            <a:r>
              <a:rPr lang="en-US" sz="1800" dirty="0" smtClean="0"/>
              <a:t>Solution:</a:t>
            </a:r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/>
          </a:p>
          <a:p>
            <a:r>
              <a:rPr lang="en-US" sz="1800" dirty="0" smtClean="0"/>
              <a:t>The </a:t>
            </a:r>
            <a:r>
              <a:rPr lang="en-US" sz="1800" dirty="0"/>
              <a:t>differential equation is exact according to the </a:t>
            </a:r>
            <a:r>
              <a:rPr lang="en-US" sz="1800" dirty="0" smtClean="0"/>
              <a:t>test</a:t>
            </a:r>
            <a:r>
              <a:rPr lang="en-US" sz="1800" dirty="0"/>
              <a:t>  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eq0018pop" descr="http://tutorial.math.lamar.edu/Classes/DE/Exact_files/eq0018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2057400"/>
            <a:ext cx="5105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19pop" descr="http://tutorial.math.lamar.edu/Classes/DE/Exact_files/eq0019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4600" y="3200400"/>
            <a:ext cx="2971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90232" y="5067300"/>
            <a:ext cx="4563533" cy="533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/>
          </a:bodyPr>
          <a:lstStyle/>
          <a:p>
            <a:r>
              <a:rPr lang="en-US" sz="1800" dirty="0" smtClean="0"/>
              <a:t>And                      , so differentiate the solution with respect to y and equate it to N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sz="1800" dirty="0" smtClean="0"/>
              <a:t>Implicit equation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sz="1800" dirty="0"/>
          </a:p>
          <a:p>
            <a:r>
              <a:rPr lang="en-US" sz="1800" dirty="0" smtClean="0"/>
              <a:t>IV </a:t>
            </a:r>
            <a:r>
              <a:rPr lang="en-US" sz="1800" i="1" dirty="0" smtClean="0"/>
              <a:t>x=0,y=-3 </a:t>
            </a:r>
            <a:endParaRPr lang="en-US" sz="1800" dirty="0" smtClean="0"/>
          </a:p>
          <a:p>
            <a:endParaRPr lang="en-US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457200"/>
            <a:ext cx="914400" cy="440267"/>
          </a:xfrm>
          <a:prstGeom prst="rect">
            <a:avLst/>
          </a:prstGeom>
          <a:noFill/>
        </p:spPr>
      </p:pic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973667"/>
            <a:ext cx="4759036" cy="457200"/>
          </a:xfrm>
          <a:prstGeom prst="rect">
            <a:avLst/>
          </a:prstGeom>
          <a:noFill/>
        </p:spPr>
      </p:pic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81400" y="1600200"/>
            <a:ext cx="1493520" cy="304800"/>
          </a:xfrm>
          <a:prstGeom prst="rect">
            <a:avLst/>
          </a:prstGeom>
          <a:noFill/>
        </p:spPr>
      </p:pic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418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08792" y="1977736"/>
            <a:ext cx="3230033" cy="533400"/>
          </a:xfrm>
          <a:prstGeom prst="rect">
            <a:avLst/>
          </a:prstGeom>
          <a:noFill/>
        </p:spPr>
      </p:pic>
      <p:sp>
        <p:nvSpPr>
          <p:cNvPr id="1742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7419" name="Picture 1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39818" y="2590800"/>
            <a:ext cx="4394200" cy="457200"/>
          </a:xfrm>
          <a:prstGeom prst="rect">
            <a:avLst/>
          </a:prstGeom>
          <a:noFill/>
        </p:spPr>
      </p:pic>
      <p:pic>
        <p:nvPicPr>
          <p:cNvPr id="18" name="eq0029pop" descr="http://tutorial.math.lamar.edu/Classes/DE/Exact_files/eq0029MP.gi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7673" y="3505200"/>
            <a:ext cx="23907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eq0030pop" descr="http://tutorial.math.lamar.edu/Classes/DE/Exact_files/eq0030MP.gif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7673" y="3886200"/>
            <a:ext cx="24288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eq0031pop" descr="http://tutorial.math.lamar.edu/Classes/DE/Exact_files/eq0031MP.gif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08792" y="4969450"/>
            <a:ext cx="54292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eq0032pop" descr="http://tutorial.math.lamar.edu/Classes/DE/Exact_files/eq0032MP.gif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874770" y="5562600"/>
            <a:ext cx="24003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4525963"/>
          </a:xfrm>
        </p:spPr>
        <p:txBody>
          <a:bodyPr>
            <a:normAutofit/>
          </a:bodyPr>
          <a:lstStyle/>
          <a:p>
            <a:r>
              <a:rPr lang="en-US" sz="1900" dirty="0" smtClean="0"/>
              <a:t>The explicit solution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sz="1900" dirty="0" smtClean="0"/>
              <a:t>Note that this is a quadratic equation  </a:t>
            </a:r>
            <a:r>
              <a:rPr lang="en-US" sz="1900" dirty="0"/>
              <a:t>in </a:t>
            </a:r>
            <a:r>
              <a:rPr lang="en-US" sz="1900" i="1" dirty="0"/>
              <a:t>y</a:t>
            </a:r>
            <a:r>
              <a:rPr lang="en-US" sz="1900" dirty="0"/>
              <a:t> and so we can solve for </a:t>
            </a:r>
            <a:r>
              <a:rPr lang="en-US" sz="1900" i="1" dirty="0"/>
              <a:t>y(x)</a:t>
            </a:r>
            <a:r>
              <a:rPr lang="en-US" sz="1900" dirty="0"/>
              <a:t> by using the quadratic formula.</a:t>
            </a:r>
          </a:p>
          <a:p>
            <a:endParaRPr lang="en-US" dirty="0"/>
          </a:p>
        </p:txBody>
      </p:sp>
      <p:pic>
        <p:nvPicPr>
          <p:cNvPr id="4" name="eq0033pop" descr="http://tutorial.math.lamar.edu/Classes/DE/Exact_files/eq0033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799" y="1600200"/>
            <a:ext cx="4767263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/>
          </a:bodyPr>
          <a:lstStyle/>
          <a:p>
            <a:r>
              <a:rPr lang="en-US" sz="1800" dirty="0" smtClean="0"/>
              <a:t>For the interval of validity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/>
              <a:t>S</a:t>
            </a:r>
            <a:r>
              <a:rPr lang="en-US" sz="1800" dirty="0" smtClean="0"/>
              <a:t>olving this equation is zero at </a:t>
            </a:r>
            <a:r>
              <a:rPr lang="en-US" sz="1800" i="1" dirty="0" smtClean="0"/>
              <a:t>x</a:t>
            </a:r>
            <a:r>
              <a:rPr lang="en-US" sz="1800" dirty="0" smtClean="0"/>
              <a:t> =-11.81557624 and </a:t>
            </a:r>
            <a:r>
              <a:rPr lang="en-US" sz="1800" i="1" dirty="0" smtClean="0"/>
              <a:t>x</a:t>
            </a:r>
            <a:r>
              <a:rPr lang="en-US" sz="1800" dirty="0" smtClean="0"/>
              <a:t> = -1.396911133</a:t>
            </a:r>
          </a:p>
          <a:p>
            <a:endParaRPr lang="en-US" sz="1800" dirty="0"/>
          </a:p>
          <a:p>
            <a:pPr marL="0" indent="0">
              <a:buNone/>
            </a:pPr>
            <a:endParaRPr lang="en-US" sz="1800" dirty="0" smtClean="0"/>
          </a:p>
          <a:p>
            <a:endParaRPr lang="en-US" sz="1800" dirty="0" smtClean="0"/>
          </a:p>
          <a:p>
            <a:r>
              <a:rPr lang="en-CA" sz="1800" dirty="0" smtClean="0"/>
              <a:t>Two interval will satisfy the equation</a:t>
            </a:r>
          </a:p>
          <a:p>
            <a:endParaRPr lang="en-CA" sz="1800" dirty="0"/>
          </a:p>
          <a:p>
            <a:endParaRPr lang="en-CA" sz="1800" dirty="0" smtClean="0"/>
          </a:p>
          <a:p>
            <a:endParaRPr lang="en-CA" sz="1800" dirty="0" smtClean="0"/>
          </a:p>
          <a:p>
            <a:r>
              <a:rPr lang="en-CA" sz="1800" dirty="0" smtClean="0"/>
              <a:t>But the one that include the IC is</a:t>
            </a:r>
            <a:endParaRPr lang="en-US" sz="1800" dirty="0"/>
          </a:p>
        </p:txBody>
      </p:sp>
      <p:pic>
        <p:nvPicPr>
          <p:cNvPr id="4" name="eq0037pop" descr="http://tutorial.math.lamar.edu/Classes/DE/Exact_files/eq0037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9550" y="623455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Exact_Ex2_G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4782" y="2883476"/>
            <a:ext cx="3429000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38pop" descr="http://tutorial.math.lamar.edu/Classes/DE/Exact_files/eq0038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0" y="3488314"/>
            <a:ext cx="31813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39pop" descr="http://tutorial.math.lamar.edu/Classes/DE/Exact_files/eq0039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61309" y="4881562"/>
            <a:ext cx="2028825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CA" sz="4000" b="1" dirty="0" smtClean="0"/>
              <a:t>Example 2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/>
          <a:lstStyle/>
          <a:p>
            <a:r>
              <a:rPr lang="en-US" sz="1800" dirty="0" smtClean="0"/>
              <a:t>Find the solution and interval of validity for the following IVP.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sz="1800" dirty="0" smtClean="0"/>
          </a:p>
          <a:p>
            <a:r>
              <a:rPr lang="en-CA" sz="1800" dirty="0" smtClean="0"/>
              <a:t>Solution:</a:t>
            </a:r>
          </a:p>
          <a:p>
            <a:endParaRPr lang="en-US" dirty="0"/>
          </a:p>
        </p:txBody>
      </p:sp>
      <p:pic>
        <p:nvPicPr>
          <p:cNvPr id="4" name="eq0040pop" descr="http://tutorial.math.lamar.edu/Classes/DE/Exact_files/eq0040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2008" y="1981200"/>
            <a:ext cx="36099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41pop" descr="http://tutorial.math.lamar.edu/Classes/DE/Exact_files/eq0041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2828925"/>
            <a:ext cx="240982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42pop" descr="http://tutorial.math.lamar.edu/Classes/DE/Exact_files/eq0042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66987" y="3629025"/>
            <a:ext cx="29622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43pop" descr="http://tutorial.math.lamar.edu/Classes/DE/Exact_files/eq0043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4074" y="4380411"/>
            <a:ext cx="38481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44pop" descr="http://tutorial.math.lamar.edu/Classes/DE/Exact_files/eq0044MP.gi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90787" y="4756577"/>
            <a:ext cx="30670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eq0045pop" descr="http://tutorial.math.lamar.edu/Classes/DE/Exact_files/eq0045MP.gi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4600" y="5057775"/>
            <a:ext cx="30670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eq0046pop" descr="http://tutorial.math.lamar.edu/Classes/DE/Exact_files/eq0046MP.gif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95599" y="5410200"/>
            <a:ext cx="2257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46943"/>
            <a:ext cx="8229600" cy="4525963"/>
          </a:xfrm>
        </p:spPr>
        <p:txBody>
          <a:bodyPr/>
          <a:lstStyle/>
          <a:p>
            <a:r>
              <a:rPr lang="en-US" sz="1800" dirty="0" smtClean="0"/>
              <a:t>The implicit solution is</a:t>
            </a:r>
          </a:p>
          <a:p>
            <a:endParaRPr lang="en-CA" sz="1800" dirty="0" smtClean="0"/>
          </a:p>
          <a:p>
            <a:endParaRPr lang="en-CA" sz="1800" dirty="0" smtClean="0"/>
          </a:p>
          <a:p>
            <a:r>
              <a:rPr lang="en-US" sz="1800" dirty="0" smtClean="0"/>
              <a:t>Applying the initial condition</a:t>
            </a:r>
          </a:p>
          <a:p>
            <a:endParaRPr lang="en-US" dirty="0"/>
          </a:p>
        </p:txBody>
      </p:sp>
      <p:pic>
        <p:nvPicPr>
          <p:cNvPr id="6" name="eq0047pop" descr="http://tutorial.math.lamar.edu/Classes/DE/Exact_files/eq0047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6775" y="1452558"/>
            <a:ext cx="16478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48pop" descr="http://tutorial.math.lamar.edu/Classes/DE/Exact_files/eq0048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75187" y="2438400"/>
            <a:ext cx="259080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49pop" descr="http://tutorial.math.lamar.edu/Classes/DE/Exact_files/eq0049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0788" y="2908299"/>
            <a:ext cx="20478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eq0050pop" descr="http://tutorial.math.lamar.edu/Classes/DE/Exact_files/eq0050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84687" y="3624261"/>
            <a:ext cx="27813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9937"/>
            <a:ext cx="8229600" cy="4525963"/>
          </a:xfrm>
        </p:spPr>
        <p:txBody>
          <a:bodyPr/>
          <a:lstStyle/>
          <a:p>
            <a:r>
              <a:rPr lang="en-US" sz="1800" dirty="0" smtClean="0"/>
              <a:t>Explicit</a:t>
            </a:r>
            <a:r>
              <a:rPr lang="en-CA" sz="1800" dirty="0" smtClean="0"/>
              <a:t> solution</a:t>
            </a:r>
          </a:p>
          <a:p>
            <a:endParaRPr lang="en-CA" sz="1800" dirty="0" smtClean="0"/>
          </a:p>
          <a:p>
            <a:endParaRPr lang="en-CA" sz="1800" dirty="0" smtClean="0"/>
          </a:p>
          <a:p>
            <a:endParaRPr lang="en-CA" sz="1800" dirty="0" smtClean="0"/>
          </a:p>
          <a:p>
            <a:r>
              <a:rPr lang="en-US" sz="1800" dirty="0" smtClean="0"/>
              <a:t>Interval of solution that satisfy the explicit solution</a:t>
            </a:r>
          </a:p>
          <a:p>
            <a:endParaRPr lang="en-CA" dirty="0" smtClean="0"/>
          </a:p>
          <a:p>
            <a:pPr marL="0" indent="0">
              <a:buNone/>
            </a:pPr>
            <a:endParaRPr lang="en-CA" sz="1800" dirty="0"/>
          </a:p>
          <a:p>
            <a:pPr marL="0" indent="0">
              <a:buNone/>
            </a:pPr>
            <a:endParaRPr lang="en-CA" sz="1800" dirty="0" smtClean="0"/>
          </a:p>
          <a:p>
            <a:r>
              <a:rPr lang="en-US" sz="1800" dirty="0" smtClean="0"/>
              <a:t>The interval of validity for this problem  that contain the IV is</a:t>
            </a:r>
            <a:endParaRPr lang="en-US" sz="1800" dirty="0"/>
          </a:p>
        </p:txBody>
      </p:sp>
      <p:pic>
        <p:nvPicPr>
          <p:cNvPr id="4" name="eq0051pop" descr="http://tutorial.math.lamar.edu/Classes/DE/Exact_files/eq0051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1400" y="1066800"/>
            <a:ext cx="244792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54pop" descr="http://tutorial.math.lamar.edu/Classes/DE/Exact_files/eq0054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76649" y="2590800"/>
            <a:ext cx="225742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55pop" descr="http://tutorial.math.lamar.edu/Classes/DE/Exact_files/eq0055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5761" y="4343400"/>
            <a:ext cx="1219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CA" sz="4000" b="1" dirty="0" smtClean="0"/>
              <a:t>Example 3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/>
          <a:lstStyle/>
          <a:p>
            <a:r>
              <a:rPr lang="en-US" sz="1800" dirty="0" smtClean="0"/>
              <a:t>Find the solution and interval of validity to the following IVP.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CA" sz="1800" dirty="0" smtClean="0"/>
              <a:t>Solution:</a:t>
            </a:r>
          </a:p>
          <a:p>
            <a:endParaRPr lang="en-US" dirty="0"/>
          </a:p>
        </p:txBody>
      </p:sp>
      <p:pic>
        <p:nvPicPr>
          <p:cNvPr id="4" name="eq0056pop" descr="http://tutorial.math.lamar.edu/Classes/DE/Exact_files/eq0056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1905000"/>
            <a:ext cx="489585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57pop" descr="http://tutorial.math.lamar.edu/Classes/DE/Exact_files/eq0057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2760662"/>
            <a:ext cx="29337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58pop" descr="http://tutorial.math.lamar.edu/Classes/DE/Exact_files/eq0058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7950" y="3352800"/>
            <a:ext cx="31242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59pop" descr="http://tutorial.math.lamar.edu/Classes/DE/Exact_files/eq0059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95500" y="4495800"/>
            <a:ext cx="4419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60pop" descr="http://tutorial.math.lamar.edu/Classes/DE/Exact_files/eq0060MP.gi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0" y="5181600"/>
            <a:ext cx="3848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eq0061pop" descr="http://tutorial.math.lamar.edu/Classes/DE/Exact_files/eq0061MP.gi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0812" y="5715000"/>
            <a:ext cx="32289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eq0062pop" descr="http://tutorial.math.lamar.edu/Classes/DE/Exact_files/eq0062MP.gif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2737" y="6096000"/>
            <a:ext cx="27146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6019800"/>
          </a:xfrm>
        </p:spPr>
        <p:txBody>
          <a:bodyPr>
            <a:normAutofit/>
          </a:bodyPr>
          <a:lstStyle/>
          <a:p>
            <a:r>
              <a:rPr lang="en-CA" sz="1800" dirty="0" smtClean="0"/>
              <a:t>Implicit solution</a:t>
            </a:r>
          </a:p>
          <a:p>
            <a:endParaRPr lang="en-US" sz="1800" dirty="0" smtClean="0"/>
          </a:p>
          <a:p>
            <a:r>
              <a:rPr lang="en-US" sz="1800" dirty="0" smtClean="0"/>
              <a:t>Applying the initial condition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 An explicit solution</a:t>
            </a:r>
          </a:p>
          <a:p>
            <a:endParaRPr lang="en-US" sz="1800" dirty="0"/>
          </a:p>
          <a:p>
            <a:endParaRPr lang="en-US" sz="1800" dirty="0" smtClean="0"/>
          </a:p>
          <a:p>
            <a:r>
              <a:rPr lang="en-CA" sz="1800" dirty="0" smtClean="0"/>
              <a:t>Note that t</a:t>
            </a:r>
            <a:r>
              <a:rPr lang="en-US" sz="1800" dirty="0" smtClean="0"/>
              <a:t>he term in the logarithm is always positive and you need to avoid t</a:t>
            </a:r>
            <a:r>
              <a:rPr lang="en-CA" sz="1800" dirty="0" smtClean="0"/>
              <a:t>he dominator being zero. </a:t>
            </a:r>
          </a:p>
          <a:p>
            <a:endParaRPr lang="en-CA" sz="1800" dirty="0" smtClean="0"/>
          </a:p>
          <a:p>
            <a:endParaRPr lang="en-CA" sz="1800" dirty="0"/>
          </a:p>
          <a:p>
            <a:endParaRPr lang="en-CA" sz="1800" dirty="0" smtClean="0"/>
          </a:p>
          <a:p>
            <a:endParaRPr lang="en-CA" sz="1800" dirty="0" smtClean="0"/>
          </a:p>
          <a:p>
            <a:endParaRPr lang="en-CA" sz="1800" dirty="0" smtClean="0"/>
          </a:p>
          <a:p>
            <a:r>
              <a:rPr lang="en-CA" sz="1800" dirty="0" smtClean="0"/>
              <a:t>The interval of Validity will be</a:t>
            </a:r>
            <a:endParaRPr lang="en-US" sz="1800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5" name="eq0063pop" descr="http://tutorial.math.lamar.edu/Classes/DE/Exact_files/eq0063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05150" y="533400"/>
            <a:ext cx="21240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64pop" descr="http://tutorial.math.lamar.edu/Classes/DE/Exact_files/eq0064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62075" y="1643062"/>
            <a:ext cx="657225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65pop" descr="http://tutorial.math.lamar.edu/Classes/DE/Exact_files/eq0065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19399" y="1524000"/>
            <a:ext cx="24098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66pop" descr="http://tutorial.math.lamar.edu/Classes/DE/Exact_files/eq0066MP.gi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19399" y="2292350"/>
            <a:ext cx="18002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eq0067pop" descr="http://tutorial.math.lamar.edu/Classes/DE/Exact_files/eq0067MP.gi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43187" y="3733800"/>
            <a:ext cx="2143125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eq0069pop" descr="http://tutorial.math.lamar.edu/Classes/DE/Exact_files/eq0069MP.gif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71600" y="5791200"/>
            <a:ext cx="1295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CA" sz="4000" b="1" dirty="0" smtClean="0"/>
              <a:t>Example 4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678363"/>
          </a:xfrm>
        </p:spPr>
        <p:txBody>
          <a:bodyPr>
            <a:normAutofit/>
          </a:bodyPr>
          <a:lstStyle/>
          <a:p>
            <a:r>
              <a:rPr lang="en-US" sz="1800" dirty="0" smtClean="0"/>
              <a:t>Find the solution and interval of validity for the following IVP.</a:t>
            </a:r>
          </a:p>
          <a:p>
            <a:endParaRPr lang="en-US" sz="1900" dirty="0"/>
          </a:p>
          <a:p>
            <a:endParaRPr lang="en-US" sz="1900" dirty="0" smtClean="0"/>
          </a:p>
          <a:p>
            <a:r>
              <a:rPr lang="en-CA" sz="1800" dirty="0" smtClean="0"/>
              <a:t>Solution:</a:t>
            </a:r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US" sz="1800" dirty="0" smtClean="0"/>
          </a:p>
          <a:p>
            <a:r>
              <a:rPr lang="en-US" sz="1800" dirty="0" smtClean="0"/>
              <a:t>The implicit solution is </a:t>
            </a:r>
          </a:p>
          <a:p>
            <a:endParaRPr lang="en-US" dirty="0"/>
          </a:p>
        </p:txBody>
      </p:sp>
      <p:pic>
        <p:nvPicPr>
          <p:cNvPr id="4" name="eq0070pop" descr="http://tutorial.math.lamar.edu/Classes/DE/Exact_files/eq0070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1752600"/>
            <a:ext cx="4953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71pop" descr="http://tutorial.math.lamar.edu/Classes/DE/Exact_files/eq0071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2743200"/>
            <a:ext cx="4857750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72pop" descr="http://tutorial.math.lamar.edu/Classes/DE/Exact_files/eq0072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8675" y="3581400"/>
            <a:ext cx="39719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73pop" descr="http://tutorial.math.lamar.edu/Classes/DE/Exact_files/eq0073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63750" y="4038600"/>
            <a:ext cx="48958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74pop" descr="http://tutorial.math.lamar.edu/Classes/DE/Exact_files/eq0074MP.gi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5412" y="4419600"/>
            <a:ext cx="28384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eq0075pop" descr="http://tutorial.math.lamar.edu/Classes/DE/Exact_files/eq0075MP.gi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84524" y="4724400"/>
            <a:ext cx="18002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eq0076pop" descr="http://tutorial.math.lamar.edu/Classes/DE/Exact_files/eq0076MP.gif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84524" y="5410200"/>
            <a:ext cx="11620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r>
              <a:rPr lang="en-US" sz="1800" dirty="0" smtClean="0"/>
              <a:t>Apply the initial condition</a:t>
            </a:r>
          </a:p>
          <a:p>
            <a:endParaRPr lang="en-CA" sz="1800" dirty="0" smtClean="0"/>
          </a:p>
          <a:p>
            <a:endParaRPr lang="en-CA" sz="1800" dirty="0"/>
          </a:p>
          <a:p>
            <a:endParaRPr lang="en-CA" sz="1800" dirty="0" smtClean="0"/>
          </a:p>
          <a:p>
            <a:r>
              <a:rPr lang="en-US" sz="1800" dirty="0" smtClean="0"/>
              <a:t>This is as far as we can go.  </a:t>
            </a:r>
            <a:r>
              <a:rPr lang="en-US" sz="1800" i="1" u="sng" dirty="0" smtClean="0"/>
              <a:t>There is no way to solve this for y and get an explicit solution.</a:t>
            </a:r>
          </a:p>
          <a:p>
            <a:endParaRPr lang="en-US" dirty="0"/>
          </a:p>
        </p:txBody>
      </p:sp>
      <p:pic>
        <p:nvPicPr>
          <p:cNvPr id="4" name="eq0077pop" descr="http://tutorial.math.lamar.edu/Classes/DE/Exact_files/eq0077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1028700"/>
            <a:ext cx="533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78pop" descr="http://tutorial.math.lamar.edu/Classes/DE/Exact_files/eq0078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6200" y="952500"/>
            <a:ext cx="152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4000" b="1" dirty="0" smtClean="0"/>
              <a:t>Integrating Factors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1800" dirty="0" smtClean="0"/>
              <a:t>Used to change the nonlinear first order not exact differential equation to linear first order exact differential equation.</a:t>
            </a:r>
          </a:p>
          <a:p>
            <a:pPr marL="0" indent="0">
              <a:buNone/>
            </a:pPr>
            <a:endParaRPr lang="en-CA" sz="1800" dirty="0" smtClean="0"/>
          </a:p>
          <a:p>
            <a:pPr marL="0" indent="0">
              <a:buNone/>
            </a:pPr>
            <a:endParaRPr lang="en-CA" sz="1800" dirty="0" smtClean="0"/>
          </a:p>
          <a:p>
            <a:r>
              <a:rPr lang="en-CA" sz="1800" dirty="0" smtClean="0"/>
              <a:t>If                          is a function of x alone then the integrating factor is </a:t>
            </a:r>
          </a:p>
          <a:p>
            <a:endParaRPr lang="en-CA" sz="1800" dirty="0"/>
          </a:p>
          <a:p>
            <a:endParaRPr lang="en-CA" sz="1800" dirty="0" smtClean="0"/>
          </a:p>
          <a:p>
            <a:r>
              <a:rPr lang="en-US" sz="1800" dirty="0" smtClean="0"/>
              <a:t> </a:t>
            </a:r>
            <a:r>
              <a:rPr lang="en-CA" sz="1800" dirty="0" smtClean="0"/>
              <a:t>If    </a:t>
            </a:r>
            <a:r>
              <a:rPr lang="en-US" sz="1800" dirty="0" smtClean="0"/>
              <a:t> </a:t>
            </a:r>
            <a:r>
              <a:rPr lang="en-CA" sz="1800" dirty="0" smtClean="0"/>
              <a:t>                    is a function of y alone then the integrating factor is </a:t>
            </a:r>
            <a:r>
              <a:rPr lang="en-US" sz="1800" dirty="0" smtClean="0"/>
              <a:t> </a:t>
            </a:r>
          </a:p>
          <a:p>
            <a:endParaRPr lang="en-US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2971800"/>
            <a:ext cx="1136073" cy="304800"/>
          </a:xfrm>
          <a:prstGeom prst="rect">
            <a:avLst/>
          </a:prstGeom>
          <a:noFill/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15200" y="2781300"/>
            <a:ext cx="1562100" cy="381000"/>
          </a:xfrm>
          <a:prstGeom prst="rect">
            <a:avLst/>
          </a:prstGeom>
          <a:noFill/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3962400"/>
            <a:ext cx="1163782" cy="304800"/>
          </a:xfrm>
          <a:prstGeom prst="rect">
            <a:avLst/>
          </a:prstGeom>
          <a:noFill/>
        </p:spPr>
      </p:pic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15200" y="3829050"/>
            <a:ext cx="1483995" cy="361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CA" sz="4000" b="1" dirty="0" smtClean="0"/>
              <a:t>Example 5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/>
          </a:bodyPr>
          <a:lstStyle/>
          <a:p>
            <a:r>
              <a:rPr lang="en-CA" sz="1800" dirty="0" smtClean="0"/>
              <a:t>Verify that DE is not exact , use the given integrating factor to solve </a:t>
            </a:r>
          </a:p>
          <a:p>
            <a:endParaRPr lang="en-CA" sz="1800" dirty="0"/>
          </a:p>
          <a:p>
            <a:pPr marL="0" indent="0">
              <a:buNone/>
            </a:pPr>
            <a:endParaRPr lang="en-CA" sz="1800" dirty="0" smtClean="0"/>
          </a:p>
          <a:p>
            <a:r>
              <a:rPr lang="fr-CA" sz="1800" dirty="0" smtClean="0"/>
              <a:t> </a:t>
            </a:r>
            <a:r>
              <a:rPr lang="en-CA" sz="1800" dirty="0" smtClean="0"/>
              <a:t>Solution </a:t>
            </a:r>
          </a:p>
          <a:p>
            <a:endParaRPr lang="en-CA" sz="1800" dirty="0"/>
          </a:p>
          <a:p>
            <a:endParaRPr lang="en-CA" sz="1800" dirty="0" smtClean="0"/>
          </a:p>
          <a:p>
            <a:endParaRPr lang="en-CA" sz="1800" dirty="0" smtClean="0"/>
          </a:p>
          <a:p>
            <a:r>
              <a:rPr lang="en-US" sz="1800" i="1" dirty="0" smtClean="0"/>
              <a:t>My = −4xy/(</a:t>
            </a:r>
            <a:r>
              <a:rPr lang="en-US" sz="1800" i="1" dirty="0" err="1" smtClean="0"/>
              <a:t>x+y</a:t>
            </a:r>
            <a:r>
              <a:rPr lang="en-US" sz="1800" i="1" dirty="0" smtClean="0"/>
              <a:t>)3 = </a:t>
            </a:r>
            <a:r>
              <a:rPr lang="en-US" sz="1800" i="1" dirty="0" err="1" smtClean="0"/>
              <a:t>Nx</a:t>
            </a:r>
            <a:r>
              <a:rPr lang="en-US" sz="1800" i="1" dirty="0" smtClean="0"/>
              <a:t>.</a:t>
            </a:r>
          </a:p>
          <a:p>
            <a:r>
              <a:rPr lang="en-US" sz="1800" dirty="0" smtClean="0"/>
              <a:t>From </a:t>
            </a:r>
            <a:r>
              <a:rPr lang="en-US" sz="1800" i="1" dirty="0" err="1" smtClean="0"/>
              <a:t>fx</a:t>
            </a:r>
            <a:r>
              <a:rPr lang="en-US" sz="1800" i="1" dirty="0" smtClean="0"/>
              <a:t> =x2 + 2xy + y2 − 2y2/(x + y)2</a:t>
            </a:r>
          </a:p>
          <a:p>
            <a:r>
              <a:rPr lang="en-US" sz="1800" i="1" smtClean="0"/>
              <a:t>we </a:t>
            </a:r>
            <a:r>
              <a:rPr lang="en-US" sz="1800" i="1" dirty="0" smtClean="0"/>
              <a:t>obtain f = x +</a:t>
            </a:r>
            <a:r>
              <a:rPr lang="en-US" sz="1800" dirty="0" smtClean="0"/>
              <a:t>2</a:t>
            </a:r>
            <a:r>
              <a:rPr lang="en-US" sz="1800" i="1" dirty="0" smtClean="0"/>
              <a:t>y2x + y</a:t>
            </a:r>
            <a:r>
              <a:rPr lang="en-US" sz="1800" dirty="0" smtClean="0"/>
              <a:t>+ </a:t>
            </a:r>
            <a:r>
              <a:rPr lang="en-US" sz="1800" i="1" dirty="0" smtClean="0"/>
              <a:t>h(y),</a:t>
            </a:r>
          </a:p>
          <a:p>
            <a:r>
              <a:rPr lang="en-US" sz="1800" i="1" dirty="0" smtClean="0"/>
              <a:t>h(y) = −1, and h(y) = −y. </a:t>
            </a:r>
          </a:p>
          <a:p>
            <a:r>
              <a:rPr lang="en-US" sz="1800" i="1" dirty="0" smtClean="0"/>
              <a:t>A </a:t>
            </a:r>
            <a:r>
              <a:rPr lang="en-US" sz="1800" dirty="0" smtClean="0"/>
              <a:t>solution of the differential equation is </a:t>
            </a:r>
            <a:r>
              <a:rPr lang="en-US" sz="1800" i="1" dirty="0" smtClean="0"/>
              <a:t>x2 + y2 = c(x + y).</a:t>
            </a:r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905000" y="1676400"/>
                <a:ext cx="4612929" cy="6699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(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+2</m:t>
                      </m:r>
                      <m:r>
                        <a:rPr lang="en-CA" b="0" i="1" smtClean="0">
                          <a:latin typeface="Cambria Math"/>
                        </a:rPr>
                        <m:t>𝑥𝑦</m:t>
                      </m:r>
                      <m:r>
                        <a:rPr lang="en-CA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)</m:t>
                      </m:r>
                      <m:r>
                        <a:rPr lang="en-CA" b="0" i="1" smtClean="0">
                          <a:latin typeface="Cambria Math"/>
                        </a:rPr>
                        <m:t>𝑑𝑥</m:t>
                      </m:r>
                      <m:r>
                        <a:rPr lang="en-CA" b="0" i="1" smtClean="0">
                          <a:latin typeface="Cambria Math"/>
                        </a:rPr>
                        <m:t>+(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+2</m:t>
                      </m:r>
                      <m:r>
                        <a:rPr lang="en-CA" b="0" i="1" smtClean="0">
                          <a:latin typeface="Cambria Math"/>
                        </a:rPr>
                        <m:t>𝑥𝑦</m:t>
                      </m:r>
                      <m:r>
                        <a:rPr lang="en-CA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)</m:t>
                      </m:r>
                      <m:r>
                        <a:rPr lang="en-CA" b="0" i="1" smtClean="0">
                          <a:latin typeface="Cambria Math"/>
                        </a:rPr>
                        <m:t>𝑑𝑦</m:t>
                      </m:r>
                      <m:r>
                        <a:rPr lang="en-CA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en-CA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i="1" smtClean="0">
                          <a:latin typeface="Cambria Math"/>
                          <a:ea typeface="Cambria Math"/>
                        </a:rPr>
                        <m:t>𝜇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(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,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𝑦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)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(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𝑦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)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5000" y="1676400"/>
                <a:ext cx="4612929" cy="669992"/>
              </a:xfrm>
              <a:prstGeom prst="rect">
                <a:avLst/>
              </a:prstGeom>
              <a:blipFill rotWithShape="1">
                <a:blip r:embed="rId2"/>
                <a:stretch>
                  <a:fillRect b="-272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596379" y="2667000"/>
                <a:ext cx="5490221" cy="7141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𝐿𝑒𝑡</m:t>
                      </m:r>
                      <m:r>
                        <a:rPr lang="en-CA" b="0" i="1" smtClean="0">
                          <a:latin typeface="Cambria Math"/>
                        </a:rPr>
                        <m:t> </m:t>
                      </m:r>
                      <m:r>
                        <a:rPr lang="en-CA" b="0" i="1" smtClean="0">
                          <a:latin typeface="Cambria Math"/>
                        </a:rPr>
                        <m:t>𝑀</m:t>
                      </m:r>
                      <m:r>
                        <a:rPr lang="en-CA" b="0" i="1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(</m:t>
                          </m:r>
                          <m:sSup>
                            <m:sSup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CA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CA" b="0" i="1" smtClean="0">
                              <a:latin typeface="Cambria Math"/>
                            </a:rPr>
                            <m:t>+2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𝑥𝑦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CA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CA" b="0" i="1" smtClean="0">
                              <a:latin typeface="Cambria Math"/>
                            </a:rPr>
                            <m:t>)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</a:rPr>
                            <m:t>(</m:t>
                          </m:r>
                          <m:sSup>
                            <m:sSup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CA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CA" b="0" i="1" smtClean="0">
                              <a:latin typeface="Cambria Math"/>
                            </a:rPr>
                            <m:t>+2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𝑥𝑦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CA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CA" b="0" i="1" smtClean="0">
                              <a:latin typeface="Cambria Math"/>
                            </a:rPr>
                            <m:t>)</m:t>
                          </m:r>
                        </m:den>
                      </m:f>
                      <m:r>
                        <a:rPr lang="en-CA" b="0" i="1" smtClean="0">
                          <a:latin typeface="Cambria Math"/>
                        </a:rPr>
                        <m:t> </m:t>
                      </m:r>
                      <m:r>
                        <a:rPr lang="en-CA" b="0" i="1" smtClean="0">
                          <a:latin typeface="Cambria Math"/>
                        </a:rPr>
                        <m:t>𝑎𝑛𝑑</m:t>
                      </m:r>
                      <m:r>
                        <a:rPr lang="en-CA" b="0" i="1" smtClean="0">
                          <a:latin typeface="Cambria Math"/>
                        </a:rPr>
                        <m:t> </m:t>
                      </m:r>
                      <m:r>
                        <a:rPr lang="en-CA" b="0" i="1" smtClean="0">
                          <a:latin typeface="Cambria Math"/>
                        </a:rPr>
                        <m:t>𝑁</m:t>
                      </m:r>
                      <m:r>
                        <a:rPr lang="en-CA" b="0" i="1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(</m:t>
                          </m:r>
                          <m:sSup>
                            <m:sSup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CA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CA" b="0" i="1" smtClean="0">
                              <a:latin typeface="Cambria Math"/>
                            </a:rPr>
                            <m:t>+2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𝑥𝑦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CA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CA" b="0" i="1" smtClean="0">
                              <a:latin typeface="Cambria Math"/>
                            </a:rPr>
                            <m:t>)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</a:rPr>
                            <m:t>(</m:t>
                          </m:r>
                          <m:sSup>
                            <m:sSup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CA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CA" b="0" i="1" smtClean="0">
                              <a:latin typeface="Cambria Math"/>
                            </a:rPr>
                            <m:t>+2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𝑥𝑦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CA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CA" b="0" i="1" smtClean="0">
                              <a:latin typeface="Cambria Math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6379" y="2667000"/>
                <a:ext cx="5490221" cy="71417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4101</TotalTime>
  <Words>551</Words>
  <Application>Microsoft Office PowerPoint</Application>
  <PresentationFormat>On-screen Show (4:3)</PresentationFormat>
  <Paragraphs>151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First Order Differential Equations Chapter 2</vt:lpstr>
      <vt:lpstr>2.4 Exact Equations </vt:lpstr>
      <vt:lpstr>Solution Process</vt:lpstr>
      <vt:lpstr>Example 1</vt:lpstr>
      <vt:lpstr>PowerPoint Presentation</vt:lpstr>
      <vt:lpstr>PowerPoint Presentation</vt:lpstr>
      <vt:lpstr>PowerPoint Presentation</vt:lpstr>
      <vt:lpstr>Example 2</vt:lpstr>
      <vt:lpstr>PowerPoint Presentation</vt:lpstr>
      <vt:lpstr>PowerPoint Presentation</vt:lpstr>
      <vt:lpstr>Example 3</vt:lpstr>
      <vt:lpstr>PowerPoint Presentation</vt:lpstr>
      <vt:lpstr>Example 4</vt:lpstr>
      <vt:lpstr>PowerPoint Presentation</vt:lpstr>
      <vt:lpstr>Integrating Factors</vt:lpstr>
      <vt:lpstr>Example 5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First Order Differential Equations Chapter 2</dc:title>
  <dc:creator>Mohammad</dc:creator>
  <cp:lastModifiedBy>Clozzy</cp:lastModifiedBy>
  <cp:revision>34</cp:revision>
  <dcterms:created xsi:type="dcterms:W3CDTF">2013-01-14T15:38:24Z</dcterms:created>
  <dcterms:modified xsi:type="dcterms:W3CDTF">2013-03-11T03:32:06Z</dcterms:modified>
</cp:coreProperties>
</file>