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309" r:id="rId2"/>
    <p:sldId id="310" r:id="rId3"/>
    <p:sldId id="311" r:id="rId4"/>
    <p:sldId id="316" r:id="rId5"/>
    <p:sldId id="313" r:id="rId6"/>
    <p:sldId id="317" r:id="rId7"/>
    <p:sldId id="315" r:id="rId8"/>
    <p:sldId id="319" r:id="rId9"/>
    <p:sldId id="318" r:id="rId10"/>
    <p:sldId id="321" r:id="rId11"/>
    <p:sldId id="322" r:id="rId12"/>
    <p:sldId id="32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640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B83051-1E9D-4986-AEA7-D31D8289B8F0}" type="datetimeFigureOut">
              <a:rPr lang="en-CA" smtClean="0"/>
              <a:t>15-10-18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3A98AE-4068-4102-AB15-192D82A5394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120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 txBox="1">
            <a:spLocks noGrp="1" noChangeArrowheads="1"/>
          </p:cNvSpPr>
          <p:nvPr/>
        </p:nvSpPr>
        <p:spPr bwMode="auto">
          <a:xfrm>
            <a:off x="3884753" y="8685552"/>
            <a:ext cx="2971697" cy="45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1pPr>
            <a:lvl2pPr marL="742950" indent="-28575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2pPr>
            <a:lvl3pPr marL="11430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3pPr>
            <a:lvl4pPr marL="16002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4pPr>
            <a:lvl5pPr marL="20574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9pPr>
          </a:lstStyle>
          <a:p>
            <a:pPr algn="r" eaLnBrk="1" hangingPunct="1"/>
            <a:fld id="{6E6210A4-5A98-4ECE-B22F-035091EB355A}" type="slidenum">
              <a:rPr lang="en-CA" sz="1200">
                <a:latin typeface="Arial" pitchFamily="34" charset="0"/>
              </a:rPr>
              <a:pPr algn="r" eaLnBrk="1" hangingPunct="1"/>
              <a:t>1</a:t>
            </a:fld>
            <a:endParaRPr lang="en-CA" sz="1200">
              <a:latin typeface="Arial" pitchFamily="34" charset="0"/>
            </a:endParaRPr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 txBox="1">
            <a:spLocks noGrp="1" noChangeArrowheads="1"/>
          </p:cNvSpPr>
          <p:nvPr/>
        </p:nvSpPr>
        <p:spPr bwMode="auto">
          <a:xfrm>
            <a:off x="3884753" y="8685552"/>
            <a:ext cx="2971697" cy="45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1pPr>
            <a:lvl2pPr marL="742950" indent="-28575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2pPr>
            <a:lvl3pPr marL="11430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3pPr>
            <a:lvl4pPr marL="16002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4pPr>
            <a:lvl5pPr marL="20574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9pPr>
          </a:lstStyle>
          <a:p>
            <a:pPr algn="r" eaLnBrk="1" hangingPunct="1"/>
            <a:fld id="{136D8968-B4DC-406E-ACAA-324EC28358F4}" type="slidenum">
              <a:rPr lang="en-CA" sz="1200">
                <a:latin typeface="Arial" pitchFamily="34" charset="0"/>
              </a:rPr>
              <a:pPr algn="r" eaLnBrk="1" hangingPunct="1"/>
              <a:t>2</a:t>
            </a:fld>
            <a:endParaRPr lang="en-CA" sz="1200">
              <a:latin typeface="Arial" pitchFamily="34" charset="0"/>
            </a:endParaRPr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 txBox="1">
            <a:spLocks noGrp="1" noChangeArrowheads="1"/>
          </p:cNvSpPr>
          <p:nvPr/>
        </p:nvSpPr>
        <p:spPr bwMode="auto">
          <a:xfrm>
            <a:off x="3884753" y="8685552"/>
            <a:ext cx="2971697" cy="45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1pPr>
            <a:lvl2pPr marL="742950" indent="-28575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2pPr>
            <a:lvl3pPr marL="11430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3pPr>
            <a:lvl4pPr marL="16002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4pPr>
            <a:lvl5pPr marL="20574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9pPr>
          </a:lstStyle>
          <a:p>
            <a:pPr algn="r" eaLnBrk="1" hangingPunct="1"/>
            <a:fld id="{76E1763A-8AF8-4C3D-A392-B403D512FAE1}" type="slidenum">
              <a:rPr lang="en-CA" sz="1200">
                <a:latin typeface="Arial" pitchFamily="34" charset="0"/>
              </a:rPr>
              <a:pPr algn="r" eaLnBrk="1" hangingPunct="1"/>
              <a:t>3</a:t>
            </a:fld>
            <a:endParaRPr lang="en-CA" sz="1200">
              <a:latin typeface="Arial" pitchFamily="34" charset="0"/>
            </a:endParaRPr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 txBox="1">
            <a:spLocks noGrp="1" noChangeArrowheads="1"/>
          </p:cNvSpPr>
          <p:nvPr/>
        </p:nvSpPr>
        <p:spPr bwMode="auto">
          <a:xfrm>
            <a:off x="3884753" y="8685552"/>
            <a:ext cx="2971697" cy="45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1pPr>
            <a:lvl2pPr marL="742950" indent="-28575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2pPr>
            <a:lvl3pPr marL="11430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3pPr>
            <a:lvl4pPr marL="16002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4pPr>
            <a:lvl5pPr marL="2057400" indent="-228600" defTabSz="933450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9pPr>
          </a:lstStyle>
          <a:p>
            <a:pPr algn="r" eaLnBrk="1" hangingPunct="1"/>
            <a:fld id="{D123F909-39F8-45BA-B748-D528AEEC118B}" type="slidenum">
              <a:rPr lang="en-CA" sz="1200">
                <a:latin typeface="Arial" pitchFamily="34" charset="0"/>
              </a:rPr>
              <a:pPr algn="r" eaLnBrk="1" hangingPunct="1"/>
              <a:t>5</a:t>
            </a:fld>
            <a:endParaRPr lang="en-CA" sz="1200">
              <a:latin typeface="Arial" pitchFamily="34" charset="0"/>
            </a:endParaRPr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501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1pPr>
            <a:lvl2pPr marL="727868" indent="-279949" defTabSz="914501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2pPr>
            <a:lvl3pPr marL="1119797" indent="-223959" defTabSz="914501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3pPr>
            <a:lvl4pPr marL="1567716" indent="-223959" defTabSz="914501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4pPr>
            <a:lvl5pPr marL="2015635" indent="-223959" defTabSz="914501"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5pPr>
            <a:lvl6pPr marL="2463554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6pPr>
            <a:lvl7pPr marL="2911472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7pPr>
            <a:lvl8pPr marL="3359391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8pPr>
            <a:lvl9pPr marL="3807310" indent="-223959" defTabSz="91450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ＭＳ Ｐゴシック" charset="-128"/>
              </a:defRPr>
            </a:lvl9pPr>
          </a:lstStyle>
          <a:p>
            <a:fld id="{307C5EA8-A990-4E61-B428-4458E0746088}" type="slidenum">
              <a:rPr lang="en-CA">
                <a:solidFill>
                  <a:prstClr val="black"/>
                </a:solidFill>
                <a:latin typeface="Arial" pitchFamily="34" charset="0"/>
              </a:rPr>
              <a:pPr/>
              <a:t>6</a:t>
            </a:fld>
            <a:endParaRPr lang="en-CA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E3031A-0B9D-A041-A572-2B66D26773DC}" type="slidenum">
              <a:rPr lang="en-US"/>
              <a:pPr/>
              <a:t>10</a:t>
            </a:fld>
            <a:endParaRPr lang="en-U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66FDB3-D83F-5047-BA9C-C8BD5719E292}" type="slidenum">
              <a:rPr lang="en-US"/>
              <a:pPr/>
              <a:t>11</a:t>
            </a:fld>
            <a:endParaRPr lang="en-US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14F1DA-E35E-6943-9CEF-733F1513467C}" type="slidenum">
              <a:rPr lang="en-US"/>
              <a:pPr/>
              <a:t>12</a:t>
            </a:fld>
            <a:endParaRPr lang="en-US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white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0733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906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white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412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045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205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913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295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819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CA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1999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579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877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BAE2B6A-A11A-4406-8F64-4C15A5B1C712}" type="datetimeFigureOut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15-10-18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CA61BC9-5B3D-44ED-8ED3-006315BAAB01}" type="slidenum">
              <a:rPr lang="en-CA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821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3356992"/>
            <a:ext cx="8295456" cy="1672208"/>
          </a:xfrm>
        </p:spPr>
        <p:txBody>
          <a:bodyPr anchor="b" anchorCtr="1">
            <a:normAutofit fontScale="90000"/>
          </a:bodyPr>
          <a:lstStyle/>
          <a:p>
            <a:pPr algn="ctr" eaLnBrk="1" hangingPunct="1">
              <a:defRPr/>
            </a:pPr>
            <a:r>
              <a:rPr lang="en-US" sz="6000" dirty="0" smtClean="0">
                <a:ea typeface="+mj-ea"/>
                <a:cs typeface="+mj-cs"/>
              </a:rPr>
              <a:t>Organizational Structure and Design </a:t>
            </a:r>
            <a:br>
              <a:rPr lang="en-US" sz="6000" dirty="0" smtClean="0">
                <a:ea typeface="+mj-ea"/>
                <a:cs typeface="+mj-cs"/>
              </a:rPr>
            </a:br>
            <a:r>
              <a:rPr lang="en-US" sz="6000" dirty="0" smtClean="0">
                <a:ea typeface="+mj-ea"/>
                <a:cs typeface="+mj-cs"/>
              </a:rPr>
              <a:t>Chapter 8</a:t>
            </a:r>
            <a:endParaRPr lang="en-CA" sz="6000" dirty="0" smtClean="0">
              <a:ea typeface="+mj-ea"/>
              <a:cs typeface="+mj-cs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95536" y="1828800"/>
            <a:ext cx="8367464" cy="1499616"/>
          </a:xfrm>
        </p:spPr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808737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ea typeface="+mj-ea"/>
                <a:cs typeface="+mj-cs"/>
              </a:rPr>
              <a:t>Organization Structure</a:t>
            </a:r>
            <a:endParaRPr lang="en-CA" smtClean="0">
              <a:ea typeface="+mj-ea"/>
              <a:cs typeface="+mj-cs"/>
            </a:endParaRPr>
          </a:p>
        </p:txBody>
      </p:sp>
      <p:sp>
        <p:nvSpPr>
          <p:cNvPr id="24781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r>
              <a:rPr lang="en-US" smtClean="0">
                <a:ea typeface="+mn-ea"/>
                <a:cs typeface="+mn-cs"/>
              </a:rPr>
              <a:t>Outlines the jobs to be completed in an organization and how the jobs relate to one another</a:t>
            </a:r>
          </a:p>
          <a:p>
            <a:pPr eaLnBrk="1" hangingPunct="1">
              <a:buFont typeface="Arial" charset="0"/>
              <a:buChar char="►"/>
              <a:defRPr/>
            </a:pPr>
            <a:endParaRPr lang="en-US" smtClean="0">
              <a:ea typeface="+mn-ea"/>
              <a:cs typeface="+mn-cs"/>
            </a:endParaRPr>
          </a:p>
          <a:p>
            <a:pPr eaLnBrk="1" hangingPunct="1">
              <a:buFont typeface="Arial" charset="0"/>
              <a:buChar char="►"/>
              <a:defRPr/>
            </a:pPr>
            <a:r>
              <a:rPr lang="en-US" smtClean="0">
                <a:ea typeface="+mn-ea"/>
                <a:cs typeface="+mn-cs"/>
              </a:rPr>
              <a:t>Arranging jobs to create an efficient task system within the firm</a:t>
            </a:r>
            <a:endParaRPr lang="en-CA" smtClean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0264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ea typeface="+mj-ea"/>
                <a:cs typeface="+mj-cs"/>
              </a:rPr>
              <a:t>Traditional </a:t>
            </a:r>
            <a:r>
              <a:rPr lang="en-US" dirty="0" smtClean="0"/>
              <a:t>Structures</a:t>
            </a:r>
            <a:endParaRPr lang="en-CA" dirty="0" smtClean="0">
              <a:ea typeface="+mj-ea"/>
              <a:cs typeface="+mj-cs"/>
            </a:endParaRPr>
          </a:p>
        </p:txBody>
      </p:sp>
      <p:sp>
        <p:nvSpPr>
          <p:cNvPr id="25190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ea typeface="+mn-ea"/>
                <a:cs typeface="+mn-cs"/>
              </a:rPr>
              <a:t>Functional </a:t>
            </a:r>
            <a:endParaRPr lang="en-US" dirty="0"/>
          </a:p>
          <a:p>
            <a:pPr eaLnBrk="1" hangingPunct="1">
              <a:defRPr/>
            </a:pPr>
            <a:endParaRPr lang="en-US" dirty="0" smtClean="0">
              <a:ea typeface="+mn-ea"/>
              <a:cs typeface="+mn-cs"/>
            </a:endParaRPr>
          </a:p>
          <a:p>
            <a:pPr eaLnBrk="1" hangingPunct="1">
              <a:defRPr/>
            </a:pPr>
            <a:r>
              <a:rPr lang="en-US" dirty="0" smtClean="0">
                <a:ea typeface="+mn-ea"/>
                <a:cs typeface="+mn-cs"/>
              </a:rPr>
              <a:t>Divisional</a:t>
            </a:r>
          </a:p>
          <a:p>
            <a:pPr eaLnBrk="1" hangingPunct="1">
              <a:defRPr/>
            </a:pPr>
            <a:endParaRPr lang="en-US" dirty="0" smtClean="0">
              <a:ea typeface="+mn-ea"/>
              <a:cs typeface="+mn-cs"/>
            </a:endParaRPr>
          </a:p>
          <a:p>
            <a:pPr>
              <a:defRPr/>
            </a:pPr>
            <a:r>
              <a:rPr lang="en-US" dirty="0" smtClean="0"/>
              <a:t>Matrix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201284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1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1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1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0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Horizontal Structures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Team Structure</a:t>
            </a:r>
          </a:p>
          <a:p>
            <a:pPr lvl="1"/>
            <a:r>
              <a:rPr lang="en-US" dirty="0" smtClean="0"/>
              <a:t>Cross-functional</a:t>
            </a:r>
          </a:p>
          <a:p>
            <a:pPr lvl="1"/>
            <a:r>
              <a:rPr lang="en-US" dirty="0" smtClean="0"/>
              <a:t>Project team</a:t>
            </a:r>
          </a:p>
          <a:p>
            <a:r>
              <a:rPr lang="en-US" dirty="0" err="1" smtClean="0"/>
              <a:t>Boundaryless</a:t>
            </a:r>
            <a:r>
              <a:rPr lang="en-US" dirty="0" smtClean="0"/>
              <a:t> Structure</a:t>
            </a:r>
          </a:p>
          <a:p>
            <a:pPr lvl="1"/>
            <a:r>
              <a:rPr lang="en-US" dirty="0" smtClean="0"/>
              <a:t>Eliminate subsystems</a:t>
            </a:r>
          </a:p>
          <a:p>
            <a:pPr lvl="1"/>
            <a:r>
              <a:rPr lang="en-US" dirty="0" smtClean="0"/>
              <a:t>Open communication, little hierarchy, high usage of technology, non-permanent</a:t>
            </a:r>
          </a:p>
        </p:txBody>
      </p:sp>
    </p:spTree>
    <p:extLst>
      <p:ext uri="{BB962C8B-B14F-4D97-AF65-F5344CB8AC3E}">
        <p14:creationId xmlns:p14="http://schemas.microsoft.com/office/powerpoint/2010/main" val="3876070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ea typeface="+mj-ea"/>
                <a:cs typeface="+mj-cs"/>
              </a:rPr>
              <a:t>Tall and Flat Organizations</a:t>
            </a:r>
            <a:endParaRPr lang="en-CA" smtClean="0">
              <a:ea typeface="+mj-ea"/>
              <a:cs typeface="+mj-cs"/>
            </a:endParaRPr>
          </a:p>
        </p:txBody>
      </p:sp>
      <p:sp>
        <p:nvSpPr>
          <p:cNvPr id="25395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lvl="1" eaLnBrk="1" hangingPunct="1">
              <a:buFont typeface="Wingdings" pitchFamily="2" charset="2"/>
              <a:buNone/>
              <a:defRPr/>
            </a:pPr>
            <a:endParaRPr lang="en-CA" sz="2800" b="1" dirty="0" smtClean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539207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524000"/>
            <a:ext cx="8382000" cy="1905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5200" dirty="0" smtClean="0">
                <a:ea typeface="ＭＳ Ｐゴシック" charset="-128"/>
              </a:rPr>
              <a:t>Innovation and Change </a:t>
            </a:r>
            <a:br>
              <a:rPr lang="en-US" sz="5200" dirty="0" smtClean="0">
                <a:ea typeface="ＭＳ Ｐゴシック" charset="-128"/>
              </a:rPr>
            </a:br>
            <a:r>
              <a:rPr lang="en-US" sz="5200" dirty="0" smtClean="0">
                <a:ea typeface="ＭＳ Ｐゴシック" charset="-128"/>
              </a:rPr>
              <a:t>Chapter </a:t>
            </a:r>
            <a:r>
              <a:rPr lang="en-US" sz="5200" dirty="0">
                <a:ea typeface="ＭＳ Ｐゴシック" charset="-128"/>
              </a:rPr>
              <a:t>9</a:t>
            </a:r>
            <a:endParaRPr lang="en-US" sz="5200" dirty="0" smtClean="0">
              <a:ea typeface="ＭＳ Ｐゴシック" charset="-128"/>
            </a:endParaRP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3568" y="3284984"/>
            <a:ext cx="8077200" cy="1499616"/>
          </a:xfrm>
        </p:spPr>
        <p:txBody>
          <a:bodyPr/>
          <a:lstStyle/>
          <a:p>
            <a:pPr eaLnBrk="1" hangingPunct="1">
              <a:defRPr/>
            </a:pPr>
            <a:endParaRPr lang="en-US" dirty="0" smtClean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6670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Characteristics of Innovative Organizations</a:t>
            </a:r>
          </a:p>
          <a:p>
            <a:r>
              <a:rPr lang="en-US" dirty="0" smtClean="0"/>
              <a:t>Types of Innovation</a:t>
            </a:r>
          </a:p>
          <a:p>
            <a:r>
              <a:rPr lang="en-US" dirty="0" smtClean="0"/>
              <a:t>Change and </a:t>
            </a:r>
            <a:r>
              <a:rPr lang="en-US" smtClean="0"/>
              <a:t>change management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484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Characteristics of Innovative Organizations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421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innovation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Business Innovations –</a:t>
            </a:r>
          </a:p>
          <a:p>
            <a:r>
              <a:rPr lang="en-US" dirty="0" smtClean="0"/>
              <a:t>Sustainable Innovations –</a:t>
            </a:r>
          </a:p>
          <a:p>
            <a:r>
              <a:rPr lang="en-US" dirty="0" smtClean="0"/>
              <a:t>Social Business Innovations – </a:t>
            </a:r>
          </a:p>
        </p:txBody>
      </p:sp>
    </p:spTree>
    <p:extLst>
      <p:ext uri="{BB962C8B-B14F-4D97-AF65-F5344CB8AC3E}">
        <p14:creationId xmlns:p14="http://schemas.microsoft.com/office/powerpoint/2010/main" val="3649866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Change and Change Management</a:t>
            </a:r>
            <a:endParaRPr lang="en-CA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 alteration of an organization</a:t>
            </a:r>
            <a:r>
              <a:rPr lang="ja-JP" altLang="en-US" dirty="0">
                <a:latin typeface="Arial"/>
              </a:rPr>
              <a:t>’</a:t>
            </a:r>
            <a:r>
              <a:rPr lang="en-US" dirty="0"/>
              <a:t>s environment, structure, technology, or people</a:t>
            </a:r>
          </a:p>
          <a:p>
            <a:pPr lvl="1"/>
            <a:r>
              <a:rPr lang="en-US" dirty="0"/>
              <a:t>An organizational reality </a:t>
            </a:r>
          </a:p>
          <a:p>
            <a:pPr lvl="1"/>
            <a:r>
              <a:rPr lang="en-US" dirty="0"/>
              <a:t>An opportunity or threat</a:t>
            </a:r>
          </a:p>
          <a:p>
            <a:r>
              <a:rPr lang="en-US" dirty="0"/>
              <a:t>Change agent</a:t>
            </a:r>
            <a:r>
              <a:rPr lang="en-US" dirty="0" smtClean="0"/>
              <a:t>: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36057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Resistance to Change</a:t>
            </a:r>
            <a:endParaRPr lang="en-CA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80000"/>
              </a:lnSpc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309976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8839200" cy="1143000"/>
          </a:xfrm>
        </p:spPr>
        <p:txBody>
          <a:bodyPr/>
          <a:lstStyle/>
          <a:p>
            <a:r>
              <a:rPr lang="en-US"/>
              <a:t>Techniques to Reduce Resistance</a:t>
            </a:r>
            <a:endParaRPr lang="en-CA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304800" y="1651000"/>
            <a:ext cx="8839200" cy="521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tabLst>
                <a:tab pos="2289175" algn="l"/>
              </a:tabLst>
            </a:pPr>
            <a:r>
              <a:rPr lang="en-US" sz="2800" b="1" dirty="0"/>
              <a:t>TECHNIQUE	      WHEN USED</a:t>
            </a:r>
            <a:r>
              <a:rPr lang="en-US" dirty="0"/>
              <a:t>		</a:t>
            </a:r>
          </a:p>
          <a:p>
            <a:pPr>
              <a:spcBef>
                <a:spcPct val="50000"/>
              </a:spcBef>
              <a:tabLst>
                <a:tab pos="2289175" algn="l"/>
              </a:tabLst>
            </a:pPr>
            <a:r>
              <a:rPr lang="en-US" sz="2200" b="1" dirty="0"/>
              <a:t>Education and</a:t>
            </a:r>
            <a:r>
              <a:rPr lang="en-US" sz="2200" dirty="0"/>
              <a:t>	   When resistance is due to misinformation </a:t>
            </a:r>
            <a:br>
              <a:rPr lang="en-US" sz="2200" dirty="0"/>
            </a:br>
            <a:r>
              <a:rPr lang="en-US" sz="2200" b="1" dirty="0"/>
              <a:t>communication</a:t>
            </a:r>
            <a:r>
              <a:rPr lang="en-US" sz="2200" dirty="0"/>
              <a:t>			</a:t>
            </a:r>
          </a:p>
          <a:p>
            <a:pPr>
              <a:spcBef>
                <a:spcPct val="50000"/>
              </a:spcBef>
              <a:tabLst>
                <a:tab pos="2289175" algn="l"/>
              </a:tabLst>
            </a:pPr>
            <a:r>
              <a:rPr lang="en-US" sz="2200" b="1" dirty="0"/>
              <a:t>Participation</a:t>
            </a:r>
            <a:r>
              <a:rPr lang="en-US" sz="2200" dirty="0"/>
              <a:t>	  When resisters have the expertise to make</a:t>
            </a:r>
            <a:br>
              <a:rPr lang="en-US" sz="2200" dirty="0"/>
            </a:br>
            <a:r>
              <a:rPr lang="en-US" sz="2200" dirty="0"/>
              <a:t> 	  a contribution	</a:t>
            </a:r>
          </a:p>
          <a:p>
            <a:pPr>
              <a:spcBef>
                <a:spcPct val="50000"/>
              </a:spcBef>
              <a:tabLst>
                <a:tab pos="2289175" algn="l"/>
              </a:tabLst>
            </a:pPr>
            <a:r>
              <a:rPr lang="en-US" sz="2200" b="1" dirty="0"/>
              <a:t>Facilitation and</a:t>
            </a:r>
            <a:r>
              <a:rPr lang="en-US" sz="2200" dirty="0"/>
              <a:t>	  When resisters are fearful and anxiety-ridden </a:t>
            </a:r>
            <a:br>
              <a:rPr lang="en-US" sz="2200" dirty="0"/>
            </a:br>
            <a:r>
              <a:rPr lang="en-US" sz="2200" b="1" dirty="0"/>
              <a:t>support</a:t>
            </a:r>
            <a:r>
              <a:rPr lang="en-US" sz="2200" dirty="0"/>
              <a:t>	</a:t>
            </a:r>
          </a:p>
          <a:p>
            <a:pPr>
              <a:spcBef>
                <a:spcPct val="50000"/>
              </a:spcBef>
              <a:tabLst>
                <a:tab pos="2289175" algn="l"/>
              </a:tabLst>
            </a:pPr>
            <a:r>
              <a:rPr lang="en-US" sz="2200" b="1" dirty="0"/>
              <a:t>Negotiation</a:t>
            </a:r>
            <a:r>
              <a:rPr lang="en-US" sz="2200" dirty="0"/>
              <a:t>	  Necessary when resistance comes from</a:t>
            </a:r>
            <a:br>
              <a:rPr lang="en-US" sz="2200" dirty="0"/>
            </a:br>
            <a:r>
              <a:rPr lang="en-US" sz="2200" dirty="0"/>
              <a:t> 	  a powerful group – make an exchange	</a:t>
            </a:r>
          </a:p>
          <a:p>
            <a:pPr>
              <a:spcBef>
                <a:spcPct val="50000"/>
              </a:spcBef>
              <a:tabLst>
                <a:tab pos="2289175" algn="l"/>
              </a:tabLst>
            </a:pPr>
            <a:r>
              <a:rPr lang="en-US" sz="2200" b="1" dirty="0"/>
              <a:t>Manipulation</a:t>
            </a:r>
            <a:r>
              <a:rPr lang="en-US" sz="2200" dirty="0"/>
              <a:t>	  When a group</a:t>
            </a:r>
            <a:r>
              <a:rPr lang="ja-JP" altLang="en-US" sz="2200" dirty="0">
                <a:latin typeface="Arial"/>
              </a:rPr>
              <a:t>’</a:t>
            </a:r>
            <a:r>
              <a:rPr lang="en-US" sz="2200" dirty="0"/>
              <a:t>s cooperation and</a:t>
            </a:r>
            <a:br>
              <a:rPr lang="en-US" sz="2200" dirty="0"/>
            </a:br>
            <a:r>
              <a:rPr lang="en-US" sz="2200" dirty="0"/>
              <a:t> 	  an endorsement is needed</a:t>
            </a:r>
          </a:p>
          <a:p>
            <a:pPr>
              <a:spcBef>
                <a:spcPct val="50000"/>
              </a:spcBef>
              <a:tabLst>
                <a:tab pos="2289175" algn="l"/>
              </a:tabLst>
            </a:pPr>
            <a:r>
              <a:rPr lang="en-US" sz="2200" b="1" dirty="0"/>
              <a:t>Coercion	  D</a:t>
            </a:r>
            <a:r>
              <a:rPr lang="en-US" sz="2200" dirty="0"/>
              <a:t>irect force on resisters		</a:t>
            </a:r>
          </a:p>
        </p:txBody>
      </p:sp>
    </p:spTree>
    <p:extLst>
      <p:ext uri="{BB962C8B-B14F-4D97-AF65-F5344CB8AC3E}">
        <p14:creationId xmlns:p14="http://schemas.microsoft.com/office/powerpoint/2010/main" val="13242945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145</Words>
  <Application>Microsoft Macintosh PowerPoint</Application>
  <PresentationFormat>On-screen Show (4:3)</PresentationFormat>
  <Paragraphs>51</Paragraphs>
  <Slides>12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Module</vt:lpstr>
      <vt:lpstr>Organizational Structure and Design  Chapter 8</vt:lpstr>
      <vt:lpstr>Organization Structure</vt:lpstr>
      <vt:lpstr>Traditional Structures</vt:lpstr>
      <vt:lpstr>Horizontal Structures</vt:lpstr>
      <vt:lpstr>Tall and Flat Organizations</vt:lpstr>
      <vt:lpstr>Innovation and Change  Chapter 9</vt:lpstr>
      <vt:lpstr>Overview</vt:lpstr>
      <vt:lpstr>Characteristics of Innovative Organizations</vt:lpstr>
      <vt:lpstr>Types of innovation</vt:lpstr>
      <vt:lpstr>Change and Change Management</vt:lpstr>
      <vt:lpstr>Resistance to Change</vt:lpstr>
      <vt:lpstr>Techniques to Reduce Resistance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 Chapter 6</dc:title>
  <dc:creator>Marchibald</dc:creator>
  <cp:lastModifiedBy>Matt Archibald</cp:lastModifiedBy>
  <cp:revision>19</cp:revision>
  <dcterms:created xsi:type="dcterms:W3CDTF">2015-09-30T19:06:39Z</dcterms:created>
  <dcterms:modified xsi:type="dcterms:W3CDTF">2015-10-19T02:28:28Z</dcterms:modified>
</cp:coreProperties>
</file>