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339" r:id="rId3"/>
    <p:sldId id="258" r:id="rId4"/>
    <p:sldId id="332" r:id="rId5"/>
    <p:sldId id="263" r:id="rId6"/>
    <p:sldId id="315" r:id="rId7"/>
    <p:sldId id="264" r:id="rId8"/>
    <p:sldId id="265" r:id="rId9"/>
    <p:sldId id="344" r:id="rId10"/>
    <p:sldId id="342" r:id="rId11"/>
    <p:sldId id="317" r:id="rId12"/>
    <p:sldId id="268" r:id="rId13"/>
    <p:sldId id="327" r:id="rId14"/>
    <p:sldId id="323" r:id="rId15"/>
    <p:sldId id="322" r:id="rId16"/>
    <p:sldId id="318" r:id="rId17"/>
    <p:sldId id="319" r:id="rId18"/>
    <p:sldId id="326" r:id="rId19"/>
    <p:sldId id="331" r:id="rId20"/>
    <p:sldId id="270" r:id="rId21"/>
    <p:sldId id="328" r:id="rId22"/>
    <p:sldId id="329" r:id="rId23"/>
    <p:sldId id="330" r:id="rId24"/>
    <p:sldId id="274" r:id="rId25"/>
    <p:sldId id="275" r:id="rId26"/>
    <p:sldId id="276" r:id="rId27"/>
    <p:sldId id="333" r:id="rId28"/>
    <p:sldId id="277" r:id="rId29"/>
    <p:sldId id="335" r:id="rId30"/>
    <p:sldId id="278" r:id="rId31"/>
    <p:sldId id="279" r:id="rId32"/>
    <p:sldId id="280" r:id="rId33"/>
    <p:sldId id="284" r:id="rId34"/>
    <p:sldId id="285" r:id="rId35"/>
    <p:sldId id="286" r:id="rId36"/>
    <p:sldId id="287" r:id="rId37"/>
    <p:sldId id="288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</p:sldIdLst>
  <p:sldSz cx="106934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16">
          <p15:clr>
            <a:srgbClr val="A4A3A4"/>
          </p15:clr>
        </p15:guide>
        <p15:guide id="2" pos="23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326" y="72"/>
      </p:cViewPr>
      <p:guideLst>
        <p:guide orient="horz" pos="3016"/>
        <p:guide pos="23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DA0C0-C002-47F6-A0FF-E9AC85E91314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685800"/>
            <a:ext cx="4851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0B7B5-F2F9-44C4-85B6-E843FB1FF1F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327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2450" y="2974705"/>
            <a:ext cx="6261100" cy="2052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5426288"/>
            <a:ext cx="5156200" cy="24471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863" y="6153339"/>
            <a:ext cx="6261100" cy="190186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863" y="4058633"/>
            <a:ext cx="6261100" cy="209470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300" y="2234355"/>
            <a:ext cx="3253317" cy="631958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44383" y="2234355"/>
            <a:ext cx="3253317" cy="631958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300" y="2143474"/>
            <a:ext cx="3254596" cy="89329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300" y="3036771"/>
            <a:ext cx="3254596" cy="55171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41827" y="2143474"/>
            <a:ext cx="3255874" cy="89329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41827" y="3036771"/>
            <a:ext cx="3255874" cy="55171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301" y="381259"/>
            <a:ext cx="2423363" cy="16225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9901" y="381259"/>
            <a:ext cx="4117799" cy="81726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8301" y="2003825"/>
            <a:ext cx="2423363" cy="65501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788" y="6703060"/>
            <a:ext cx="4419600" cy="7913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43788" y="855615"/>
            <a:ext cx="4419600" cy="57454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788" y="7494394"/>
            <a:ext cx="4419600" cy="11238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40350" y="536423"/>
            <a:ext cx="1657350" cy="114067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8300" y="536423"/>
            <a:ext cx="4849283" cy="114067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8300" y="383477"/>
            <a:ext cx="6629400" cy="1595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300" y="2234355"/>
            <a:ext cx="6629400" cy="631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8300" y="8875350"/>
            <a:ext cx="1718733" cy="50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523B-E035-4CAE-A96A-58211FC229D1}" type="datetimeFigureOut">
              <a:rPr lang="en-US" smtClean="0"/>
              <a:pPr/>
              <a:t>10/2/2018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16717" y="8875350"/>
            <a:ext cx="2332567" cy="50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78967" y="8875350"/>
            <a:ext cx="1718733" cy="50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DFF54-6BA4-4515-87CA-28703F844993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PlayStation_2" TargetMode="External"/><Relationship Id="rId2" Type="http://schemas.openxmlformats.org/officeDocument/2006/relationships/hyperlink" Target="http://en.wikipedia.org/wiki/Wage_labou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Xbox_360" TargetMode="External"/><Relationship Id="rId5" Type="http://schemas.openxmlformats.org/officeDocument/2006/relationships/hyperlink" Target="http://en.wikipedia.org/wiki/Personal_computer" TargetMode="External"/><Relationship Id="rId4" Type="http://schemas.openxmlformats.org/officeDocument/2006/relationships/hyperlink" Target="http://en.wikipedia.org/wiki/Video_game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ebopedia.com/TERM/P/physical.html" TargetMode="External"/><Relationship Id="rId7" Type="http://schemas.openxmlformats.org/officeDocument/2006/relationships/hyperlink" Target="http://www.webopedia.com/TERM/K/kernel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webopedia.com/TERM/P/partition.html" TargetMode="External"/><Relationship Id="rId5" Type="http://schemas.openxmlformats.org/officeDocument/2006/relationships/hyperlink" Target="http://www.webopedia.com/TERM/V/virtualization.html" TargetMode="External"/><Relationship Id="rId4" Type="http://schemas.openxmlformats.org/officeDocument/2006/relationships/hyperlink" Target="http://www.webopedia.com/TERM/S/server.html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3759200" y="2819400"/>
            <a:ext cx="69342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12" b="1">
                <a:solidFill>
                  <a:srgbClr val="659900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22300" y="7073900"/>
            <a:ext cx="5080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1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124" y="2698130"/>
            <a:ext cx="105312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Do I need an operating system on my computer?</a:t>
            </a:r>
          </a:p>
        </p:txBody>
      </p:sp>
    </p:spTree>
    <p:extLst>
      <p:ext uri="{BB962C8B-B14F-4D97-AF65-F5344CB8AC3E}">
        <p14:creationId xmlns:p14="http://schemas.microsoft.com/office/powerpoint/2010/main" val="698872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3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Outline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76300" y="1473200"/>
            <a:ext cx="2720296" cy="115845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80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Some definitions</a:t>
            </a:r>
          </a:p>
          <a:p>
            <a:pPr>
              <a:lnSpc>
                <a:spcPts val="48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76300" y="2122066"/>
            <a:ext cx="9817100" cy="1219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90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Reason and benefits of Virtualization</a:t>
            </a:r>
            <a:br>
              <a:rPr lang="en-CA" sz="2400" dirty="0">
                <a:solidFill>
                  <a:srgbClr val="000000"/>
                </a:solidFill>
                <a:latin typeface="Times New Roman"/>
              </a:rPr>
            </a:b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Virtualization techniques</a:t>
            </a:r>
          </a:p>
          <a:p>
            <a:pPr>
              <a:lnSpc>
                <a:spcPts val="49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76300" y="3562226"/>
            <a:ext cx="98171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Hypervisor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76300" y="4210298"/>
            <a:ext cx="98171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Server Virtualization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76300" y="4858370"/>
            <a:ext cx="98171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Approaches for Virtualization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622300" y="7073900"/>
            <a:ext cx="5080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8308" y="177851"/>
            <a:ext cx="6629400" cy="1080120"/>
          </a:xfrm>
        </p:spPr>
        <p:txBody>
          <a:bodyPr/>
          <a:lstStyle/>
          <a:p>
            <a:r>
              <a:rPr lang="en-US" dirty="0"/>
              <a:t>Terminologies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85963"/>
            <a:ext cx="10693400" cy="6370538"/>
          </a:xfrm>
        </p:spPr>
        <p:txBody>
          <a:bodyPr>
            <a:normAutofit fontScale="925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Platform</a:t>
            </a:r>
            <a:r>
              <a:rPr lang="en-US" dirty="0"/>
              <a:t>?</a:t>
            </a:r>
          </a:p>
          <a:p>
            <a:r>
              <a:rPr lang="en-US" dirty="0"/>
              <a:t>It is a computer system (Operating system) on which application programs can run. It is a base for hardware and software. </a:t>
            </a:r>
          </a:p>
          <a:p>
            <a:r>
              <a:rPr lang="en-US" dirty="0"/>
              <a:t>Example: MS 2000 and Mac OS X</a:t>
            </a:r>
          </a:p>
          <a:p>
            <a:pPr>
              <a:buNone/>
            </a:pPr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Process?</a:t>
            </a:r>
          </a:p>
          <a:p>
            <a:r>
              <a:rPr lang="en-US" dirty="0"/>
              <a:t>In computing, a </a:t>
            </a:r>
            <a:r>
              <a:rPr lang="en-US" b="1" dirty="0"/>
              <a:t>process</a:t>
            </a:r>
            <a:r>
              <a:rPr lang="en-US" dirty="0"/>
              <a:t> is an instance of a computer program  that is being executed. </a:t>
            </a:r>
          </a:p>
          <a:p>
            <a:r>
              <a:rPr lang="en-US" dirty="0"/>
              <a:t>It contains the program code and its current activity.</a:t>
            </a:r>
          </a:p>
          <a:p>
            <a:r>
              <a:rPr lang="en-US" dirty="0"/>
              <a:t> Depending on the operating system(OS), a process may be made up of multiple </a:t>
            </a:r>
            <a:r>
              <a:rPr lang="en-US" dirty="0">
                <a:solidFill>
                  <a:srgbClr val="FF0000"/>
                </a:solidFill>
              </a:rPr>
              <a:t>threads</a:t>
            </a:r>
            <a:r>
              <a:rPr lang="en-US" dirty="0"/>
              <a:t> of executions that execute instructions concurrently.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2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Definitions @ </a:t>
            </a:r>
            <a:r>
              <a:rPr lang="en-CA" sz="4002">
                <a:solidFill>
                  <a:srgbClr val="659900"/>
                </a:solidFill>
                <a:latin typeface="Arial Italic"/>
                <a:cs typeface="Arial Italic"/>
              </a:rPr>
              <a:t>Computer Science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257300" y="1397000"/>
            <a:ext cx="7058022" cy="1538883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000"/>
              </a:lnSpc>
              <a:buFont typeface="Wingdings"/>
              <a:buChar char="§"/>
            </a:pPr>
            <a:r>
              <a:rPr lang="en-CA" sz="2802" dirty="0">
                <a:solidFill>
                  <a:srgbClr val="000000"/>
                </a:solidFill>
                <a:latin typeface="Arial Bold Italic"/>
                <a:cs typeface="Arial Bold Italic"/>
              </a:rPr>
              <a:t>Virtual: </a:t>
            </a:r>
          </a:p>
          <a:p>
            <a:pPr>
              <a:lnSpc>
                <a:spcPts val="3000"/>
              </a:lnSpc>
            </a:pP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Created, simulated, or carried on by</a:t>
            </a:r>
            <a:br>
              <a:rPr lang="en-CA" sz="2802" dirty="0">
                <a:solidFill>
                  <a:srgbClr val="000000"/>
                </a:solidFill>
                <a:latin typeface="Times New Roman"/>
              </a:rPr>
            </a:b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means of a computer or a computer network</a:t>
            </a:r>
          </a:p>
          <a:p>
            <a:pPr>
              <a:lnSpc>
                <a:spcPts val="300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170236" y="2842146"/>
            <a:ext cx="7918834" cy="192360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30"/>
              </a:lnSpc>
              <a:buFont typeface="Wingdings"/>
              <a:buChar char="§"/>
            </a:pPr>
            <a:r>
              <a:rPr lang="en-CA" sz="2802" dirty="0">
                <a:solidFill>
                  <a:srgbClr val="000000"/>
                </a:solidFill>
                <a:latin typeface="Arial Bold Italic"/>
                <a:cs typeface="Arial Bold Italic"/>
              </a:rPr>
              <a:t>Virtualization: </a:t>
            </a:r>
          </a:p>
          <a:p>
            <a:pPr>
              <a:lnSpc>
                <a:spcPts val="3030"/>
              </a:lnSpc>
            </a:pP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Virtualization is the creation of a virtual version of something, such as an operating system, a server, a storage device or network resources.</a:t>
            </a:r>
          </a:p>
          <a:p>
            <a:pPr>
              <a:lnSpc>
                <a:spcPts val="303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257300" y="5290418"/>
            <a:ext cx="9436100" cy="164147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220"/>
              </a:lnSpc>
              <a:buFont typeface="Wingdings"/>
              <a:buChar char="§"/>
            </a:pPr>
            <a:r>
              <a:rPr lang="en-CA" sz="2802" dirty="0">
                <a:solidFill>
                  <a:srgbClr val="000000"/>
                </a:solidFill>
                <a:latin typeface="Arial Bold Italic"/>
                <a:cs typeface="Arial Bold Italic"/>
              </a:rPr>
              <a:t>Virtual Machine: </a:t>
            </a:r>
          </a:p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A virtual machine (VM) is a </a:t>
            </a:r>
            <a:r>
              <a:rPr lang="en-CA" sz="2802" dirty="0">
                <a:solidFill>
                  <a:srgbClr val="FF0000"/>
                </a:solidFill>
                <a:latin typeface="Arial"/>
                <a:cs typeface="Arial"/>
              </a:rPr>
              <a:t>software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implementation of a machine (a computer) that executes programs like a physical machine.</a:t>
            </a: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622300" y="7073900"/>
            <a:ext cx="5080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8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220" y="177851"/>
            <a:ext cx="6629400" cy="1224136"/>
          </a:xfrm>
        </p:spPr>
        <p:txBody>
          <a:bodyPr/>
          <a:lstStyle/>
          <a:p>
            <a:r>
              <a:rPr lang="en-US" dirty="0"/>
              <a:t>Virtualization</a:t>
            </a:r>
          </a:p>
        </p:txBody>
      </p:sp>
      <p:pic>
        <p:nvPicPr>
          <p:cNvPr id="6" name="Content Placeholder 5" descr="virtualizatio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0156" y="1906042"/>
            <a:ext cx="9577064" cy="565045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6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The beginning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153531" y="1257969"/>
            <a:ext cx="9062144" cy="143629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1960s</a:t>
            </a:r>
          </a:p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IBM creates this concept to fully utilize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Mainframe </a:t>
            </a:r>
            <a:r>
              <a:rPr lang="en-CA" sz="2400" dirty="0">
                <a:latin typeface="Arial"/>
                <a:cs typeface="Arial"/>
              </a:rPr>
              <a:t>hardware by logically partitioning them into virtual machines.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170236" y="2482106"/>
            <a:ext cx="8340425" cy="179536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1980s - 1990s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, </a:t>
            </a:r>
          </a:p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Desktop computing and x86 servers become</a:t>
            </a:r>
          </a:p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available and so the virtualization technology was discarded </a:t>
            </a:r>
          </a:p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eventually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42244" y="3922266"/>
            <a:ext cx="7776864" cy="107721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1990s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, </a:t>
            </a:r>
          </a:p>
          <a:p>
            <a:pPr>
              <a:lnSpc>
                <a:spcPts val="2760"/>
              </a:lnSpc>
              <a:tabLst>
                <a:tab pos="330200" algn="l"/>
              </a:tabLst>
            </a:pPr>
            <a:r>
              <a:rPr lang="en-CA" sz="2400" dirty="0" err="1">
                <a:latin typeface="Arial"/>
                <a:cs typeface="Arial"/>
              </a:rPr>
              <a:t>VMWare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invented virtualization for the x86 architecture.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242244" y="5074394"/>
            <a:ext cx="6920012" cy="251350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</a:t>
            </a:r>
            <a:r>
              <a:rPr lang="en-CA" sz="2410" b="1" dirty="0">
                <a:latin typeface="Arial Bold"/>
                <a:cs typeface="Arial Bold"/>
              </a:rPr>
              <a:t>Main objective: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  <a:latin typeface="Arial Bold"/>
              <a:cs typeface="Arial Bold"/>
            </a:endParaRPr>
          </a:p>
          <a:p>
            <a:pPr>
              <a:lnSpc>
                <a:spcPts val="2760"/>
              </a:lnSpc>
              <a:buFont typeface="Arial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Portability of applications</a:t>
            </a:r>
          </a:p>
          <a:p>
            <a:pPr>
              <a:lnSpc>
                <a:spcPts val="2760"/>
              </a:lnSpc>
              <a:buFont typeface="Arial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Isolation</a:t>
            </a:r>
          </a:p>
          <a:p>
            <a:pPr>
              <a:lnSpc>
                <a:spcPts val="2760"/>
              </a:lnSpc>
              <a:buFont typeface="Arial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Integration /deployment </a:t>
            </a:r>
          </a:p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(solving dependencies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)</a:t>
            </a:r>
            <a:endParaRPr lang="en-CA" sz="2400" dirty="0">
              <a:solidFill>
                <a:srgbClr val="000000"/>
              </a:solidFill>
              <a:latin typeface="Arial Bold"/>
              <a:cs typeface="Arial Bold"/>
            </a:endParaRP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22300" y="7073900"/>
            <a:ext cx="5080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9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7054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2882900" y="2311400"/>
            <a:ext cx="5105565" cy="235962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n-CA" sz="4002" dirty="0">
                <a:solidFill>
                  <a:srgbClr val="000000"/>
                </a:solidFill>
                <a:latin typeface="Arial"/>
                <a:cs typeface="Arial"/>
              </a:rPr>
              <a:t>Reasons and benefits </a:t>
            </a:r>
          </a:p>
          <a:p>
            <a:pPr algn="ctr">
              <a:lnSpc>
                <a:spcPts val="4600"/>
              </a:lnSpc>
            </a:pPr>
            <a:r>
              <a:rPr lang="en-CA" sz="4002" dirty="0">
                <a:solidFill>
                  <a:srgbClr val="000000"/>
                </a:solidFill>
                <a:latin typeface="Arial"/>
                <a:cs typeface="Arial"/>
              </a:rPr>
              <a:t>Of</a:t>
            </a:r>
          </a:p>
          <a:p>
            <a:pPr algn="ctr">
              <a:lnSpc>
                <a:spcPts val="4600"/>
              </a:lnSpc>
            </a:pPr>
            <a:r>
              <a:rPr lang="en-CA" sz="4002" dirty="0">
                <a:solidFill>
                  <a:srgbClr val="000000"/>
                </a:solidFill>
                <a:latin typeface="Arial"/>
                <a:cs typeface="Arial"/>
              </a:rPr>
              <a:t>Virtualization</a:t>
            </a: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10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A78AFCB6-1122-4706-8E90-2CB1158562E8}"/>
              </a:ext>
            </a:extLst>
          </p:cNvPr>
          <p:cNvSpPr txBox="1"/>
          <p:nvPr/>
        </p:nvSpPr>
        <p:spPr>
          <a:xfrm>
            <a:off x="685800" y="622300"/>
            <a:ext cx="100076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 dirty="0">
                <a:solidFill>
                  <a:srgbClr val="659900"/>
                </a:solidFill>
                <a:latin typeface="Arial"/>
                <a:cs typeface="Arial"/>
              </a:rPr>
              <a:t>Reasons &amp; Benefits of virtualization</a:t>
            </a: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7F156E26-7B21-450C-9D66-06B1C517160D}"/>
              </a:ext>
            </a:extLst>
          </p:cNvPr>
          <p:cNvSpPr txBox="1"/>
          <p:nvPr/>
        </p:nvSpPr>
        <p:spPr>
          <a:xfrm>
            <a:off x="876300" y="1401986"/>
            <a:ext cx="7998792" cy="71814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</a:t>
            </a:r>
            <a:r>
              <a:rPr lang="en-CA" sz="2410" b="1" dirty="0">
                <a:solidFill>
                  <a:srgbClr val="FF0000"/>
                </a:solidFill>
                <a:latin typeface="Arial Bold"/>
                <a:cs typeface="Arial Bold"/>
              </a:rPr>
              <a:t>Low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Infrastructure </a:t>
            </a:r>
            <a:r>
              <a:rPr lang="en-CA" sz="2410" b="1" dirty="0">
                <a:solidFill>
                  <a:srgbClr val="FF0000"/>
                </a:solidFill>
                <a:latin typeface="Arial Bold"/>
                <a:cs typeface="Arial Bold"/>
              </a:rPr>
              <a:t>Utilization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, more powerful hardware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BDEB5077-78D8-46B5-B3DF-2E271C25B428}"/>
              </a:ext>
            </a:extLst>
          </p:cNvPr>
          <p:cNvSpPr txBox="1"/>
          <p:nvPr/>
        </p:nvSpPr>
        <p:spPr>
          <a:xfrm>
            <a:off x="882204" y="1907977"/>
            <a:ext cx="6056145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Decreasing Physical 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Infrastructure </a:t>
            </a:r>
            <a:r>
              <a:rPr lang="en-CA" sz="2410" b="1" dirty="0">
                <a:solidFill>
                  <a:srgbClr val="FF0000"/>
                </a:solidFill>
                <a:latin typeface="Arial Bold"/>
                <a:cs typeface="Arial Bold"/>
              </a:rPr>
              <a:t>Costs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6C0EA2-2E8A-458C-9A9E-C3CA023EE283}"/>
              </a:ext>
            </a:extLst>
          </p:cNvPr>
          <p:cNvSpPr txBox="1"/>
          <p:nvPr/>
        </p:nvSpPr>
        <p:spPr>
          <a:xfrm>
            <a:off x="876300" y="2482106"/>
            <a:ext cx="8728351" cy="1154162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CA" sz="2802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 </a:t>
            </a:r>
            <a:r>
              <a:rPr lang="en-CA" sz="2812" b="1" dirty="0">
                <a:solidFill>
                  <a:srgbClr val="FF0000"/>
                </a:solidFill>
                <a:latin typeface="Arial Bold"/>
                <a:cs typeface="Arial Bold"/>
              </a:rPr>
              <a:t>Relocation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from one physical machine to another as</a:t>
            </a:r>
            <a:br>
              <a:rPr lang="en-CA" sz="2802" dirty="0">
                <a:solidFill>
                  <a:srgbClr val="000000"/>
                </a:solidFill>
                <a:latin typeface="Times New Roman"/>
              </a:rPr>
            </a:b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needed, helping with </a:t>
            </a:r>
            <a:r>
              <a:rPr lang="en-CA" sz="2812" b="1" dirty="0">
                <a:solidFill>
                  <a:srgbClr val="FF0000"/>
                </a:solidFill>
                <a:latin typeface="Arial Bold"/>
                <a:cs typeface="Arial Bold"/>
              </a:rPr>
              <a:t>Failover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and </a:t>
            </a:r>
            <a:r>
              <a:rPr lang="en-CA" sz="2812" b="1" dirty="0">
                <a:solidFill>
                  <a:srgbClr val="FF0000"/>
                </a:solidFill>
                <a:latin typeface="Arial Bold"/>
                <a:cs typeface="Arial Bold"/>
              </a:rPr>
              <a:t>Disaster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Protection</a:t>
            </a:r>
          </a:p>
          <a:p>
            <a:pPr>
              <a:lnSpc>
                <a:spcPts val="300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5D0A33CB-FBED-4567-B33E-DBAA72715433}"/>
              </a:ext>
            </a:extLst>
          </p:cNvPr>
          <p:cNvSpPr txBox="1"/>
          <p:nvPr/>
        </p:nvSpPr>
        <p:spPr>
          <a:xfrm>
            <a:off x="876300" y="3574306"/>
            <a:ext cx="7300012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Insufficient </a:t>
            </a:r>
            <a:r>
              <a:rPr lang="en-CA" sz="2812" b="1" dirty="0">
                <a:solidFill>
                  <a:srgbClr val="FF0000"/>
                </a:solidFill>
                <a:latin typeface="Arial Bold"/>
                <a:cs typeface="Arial Bold"/>
              </a:rPr>
              <a:t>Physical Space</a:t>
            </a:r>
            <a:r>
              <a:rPr lang="en-CA" sz="2802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in Data Centers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155803DB-7E59-4AC4-A218-34ECB69DA1AB}"/>
              </a:ext>
            </a:extLst>
          </p:cNvPr>
          <p:cNvSpPr txBox="1"/>
          <p:nvPr/>
        </p:nvSpPr>
        <p:spPr>
          <a:xfrm>
            <a:off x="876300" y="4282306"/>
            <a:ext cx="6226063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2802" dirty="0">
                <a:solidFill>
                  <a:srgbClr val="FF0000"/>
                </a:solidFill>
                <a:latin typeface="Arial"/>
                <a:cs typeface="Arial"/>
              </a:rPr>
              <a:t>High Maintenance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end-user desktops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8F9FA9CE-A602-41CD-84CC-58F9B924CB68}"/>
              </a:ext>
            </a:extLst>
          </p:cNvPr>
          <p:cNvSpPr txBox="1"/>
          <p:nvPr/>
        </p:nvSpPr>
        <p:spPr>
          <a:xfrm>
            <a:off x="876300" y="4858370"/>
            <a:ext cx="7046801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Server </a:t>
            </a:r>
            <a:r>
              <a:rPr lang="en-CA" sz="2812" b="1" dirty="0">
                <a:solidFill>
                  <a:srgbClr val="FF0000"/>
                </a:solidFill>
                <a:latin typeface="Arial Bold"/>
                <a:cs typeface="Arial Bold"/>
              </a:rPr>
              <a:t>consolidation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: P2V transformation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190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AD38136B-9340-42B5-8C29-B3EEE3DF31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8300" y="383477"/>
            <a:ext cx="8650808" cy="1595967"/>
          </a:xfrm>
        </p:spPr>
        <p:txBody>
          <a:bodyPr/>
          <a:lstStyle/>
          <a:p>
            <a:r>
              <a:rPr lang="en-CA" altLang="en-US" dirty="0"/>
              <a:t>Reasons to use </a:t>
            </a:r>
            <a:r>
              <a:rPr lang="en-US" altLang="en-US" dirty="0"/>
              <a:t>Virtualization</a:t>
            </a:r>
            <a:endParaRPr lang="en-CA" altLang="en-US" dirty="0"/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B54DF2B2-95DC-4FB9-B82D-4709C15A91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8300" y="2234355"/>
            <a:ext cx="9586912" cy="6319585"/>
          </a:xfrm>
        </p:spPr>
        <p:txBody>
          <a:bodyPr/>
          <a:lstStyle/>
          <a:p>
            <a:r>
              <a:rPr lang="en-CA" altLang="en-US" dirty="0"/>
              <a:t>Set up complex testing environments including networking</a:t>
            </a:r>
          </a:p>
          <a:p>
            <a:r>
              <a:rPr lang="en-CA" altLang="en-US" dirty="0"/>
              <a:t>Faster access to other operating systems</a:t>
            </a:r>
          </a:p>
          <a:p>
            <a:pPr lvl="1"/>
            <a:r>
              <a:rPr lang="en-CA" altLang="en-US" dirty="0"/>
              <a:t>A VM can be up and running while you use to host operating system</a:t>
            </a:r>
          </a:p>
          <a:p>
            <a:pPr lvl="1"/>
            <a:r>
              <a:rPr lang="en-CA" altLang="en-US" dirty="0"/>
              <a:t>Access to other operating systems almost instantly instead of shutting down your computer and restarting another operating system</a:t>
            </a:r>
          </a:p>
        </p:txBody>
      </p:sp>
    </p:spTree>
    <p:extLst>
      <p:ext uri="{BB962C8B-B14F-4D97-AF65-F5344CB8AC3E}">
        <p14:creationId xmlns:p14="http://schemas.microsoft.com/office/powerpoint/2010/main" val="3150729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0276" y="1"/>
            <a:ext cx="6629400" cy="537889"/>
          </a:xfrm>
        </p:spPr>
        <p:txBody>
          <a:bodyPr>
            <a:normAutofit fontScale="90000"/>
          </a:bodyPr>
          <a:lstStyle/>
          <a:p>
            <a:r>
              <a:rPr lang="en-US" dirty="0"/>
              <a:t>Virtualization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7891"/>
            <a:ext cx="10693400" cy="7018610"/>
          </a:xfrm>
        </p:spPr>
        <p:txBody>
          <a:bodyPr>
            <a:normAutofit/>
          </a:bodyPr>
          <a:lstStyle/>
          <a:p>
            <a:r>
              <a:rPr lang="en-US" dirty="0"/>
              <a:t>Run </a:t>
            </a:r>
            <a:r>
              <a:rPr lang="en-US" dirty="0">
                <a:solidFill>
                  <a:srgbClr val="FF0000"/>
                </a:solidFill>
              </a:rPr>
              <a:t>Multiple</a:t>
            </a:r>
            <a:r>
              <a:rPr lang="en-US" dirty="0"/>
              <a:t> Operating  system on a </a:t>
            </a:r>
            <a:r>
              <a:rPr lang="en-US" dirty="0">
                <a:solidFill>
                  <a:srgbClr val="FF0000"/>
                </a:solidFill>
              </a:rPr>
              <a:t>single</a:t>
            </a:r>
            <a:r>
              <a:rPr lang="en-US" dirty="0"/>
              <a:t> computer including Windows, Linux and more.</a:t>
            </a:r>
          </a:p>
          <a:p>
            <a:r>
              <a:rPr lang="en-US" dirty="0"/>
              <a:t>Let </a:t>
            </a:r>
            <a:r>
              <a:rPr lang="en-US" dirty="0">
                <a:solidFill>
                  <a:srgbClr val="FF0000"/>
                </a:solidFill>
              </a:rPr>
              <a:t>your Mac run Windows creating a virtual PC </a:t>
            </a:r>
            <a:r>
              <a:rPr lang="en-US" dirty="0"/>
              <a:t>environment for all your Windows applications.</a:t>
            </a:r>
          </a:p>
          <a:p>
            <a:r>
              <a:rPr lang="en-US" dirty="0"/>
              <a:t>Reduce capital </a:t>
            </a:r>
            <a:r>
              <a:rPr lang="en-US" dirty="0">
                <a:solidFill>
                  <a:srgbClr val="FF0000"/>
                </a:solidFill>
              </a:rPr>
              <a:t>Costs </a:t>
            </a:r>
            <a:r>
              <a:rPr lang="en-US" dirty="0"/>
              <a:t>by increasing </a:t>
            </a:r>
            <a:r>
              <a:rPr lang="en-US" dirty="0">
                <a:solidFill>
                  <a:srgbClr val="FF0000"/>
                </a:solidFill>
              </a:rPr>
              <a:t>Energy efficiency </a:t>
            </a:r>
            <a:r>
              <a:rPr lang="en-US" dirty="0"/>
              <a:t>and requiring less hardware while increasing your server to admin ratio</a:t>
            </a:r>
          </a:p>
          <a:p>
            <a:r>
              <a:rPr lang="en-US" dirty="0"/>
              <a:t>Ensure your </a:t>
            </a:r>
            <a:r>
              <a:rPr lang="en-US" dirty="0">
                <a:solidFill>
                  <a:srgbClr val="FF0000"/>
                </a:solidFill>
              </a:rPr>
              <a:t>enterprise applications </a:t>
            </a:r>
            <a:r>
              <a:rPr lang="en-US" dirty="0"/>
              <a:t>perform with the highest availability and performance</a:t>
            </a:r>
          </a:p>
          <a:p>
            <a:r>
              <a:rPr lang="en-US" dirty="0"/>
              <a:t>Improve enterprise </a:t>
            </a:r>
            <a:r>
              <a:rPr lang="en-US" dirty="0">
                <a:solidFill>
                  <a:srgbClr val="FF0000"/>
                </a:solidFill>
              </a:rPr>
              <a:t>desktop</a:t>
            </a:r>
            <a:r>
              <a:rPr lang="en-US" dirty="0"/>
              <a:t> management &amp; control with faster deployment of desktops and fewer support calls due to application conflicts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3670300" y="2311400"/>
            <a:ext cx="70231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000000"/>
                </a:solidFill>
                <a:latin typeface="Arial"/>
                <a:cs typeface="Arial"/>
              </a:rPr>
              <a:t>More concepts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13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6300" y="0"/>
            <a:ext cx="6629400" cy="648072"/>
          </a:xfrm>
        </p:spPr>
        <p:txBody>
          <a:bodyPr>
            <a:normAutofit fontScale="90000"/>
          </a:bodyPr>
          <a:lstStyle/>
          <a:p>
            <a:r>
              <a:rPr lang="en-US" dirty="0"/>
              <a:t>Virtualization concept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681906"/>
            <a:ext cx="5832648" cy="6624736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Host OS</a:t>
            </a:r>
            <a:r>
              <a:rPr lang="en-US" dirty="0"/>
              <a:t>: Windows 7</a:t>
            </a:r>
          </a:p>
          <a:p>
            <a:pPr>
              <a:buNone/>
            </a:pPr>
            <a:r>
              <a:rPr lang="en-US" dirty="0"/>
              <a:t>The host operating system provides a host to </a:t>
            </a:r>
            <a:r>
              <a:rPr lang="en-US" dirty="0">
                <a:solidFill>
                  <a:srgbClr val="FF0000"/>
                </a:solidFill>
              </a:rPr>
              <a:t>one or more </a:t>
            </a:r>
            <a:r>
              <a:rPr lang="en-US" dirty="0"/>
              <a:t>virtual machines (or partitions) and shares physical resources with them.</a:t>
            </a:r>
          </a:p>
          <a:p>
            <a:r>
              <a:rPr lang="en-US" b="1" dirty="0">
                <a:solidFill>
                  <a:srgbClr val="00B0F0"/>
                </a:solidFill>
              </a:rPr>
              <a:t>Guest OS</a:t>
            </a:r>
            <a:r>
              <a:rPr lang="en-US" dirty="0"/>
              <a:t>: Windows XP or Linux OS</a:t>
            </a:r>
          </a:p>
          <a:p>
            <a:pPr>
              <a:buNone/>
            </a:pPr>
            <a:r>
              <a:rPr lang="en-US" dirty="0"/>
              <a:t>The guest OS is the operating system installed inside a virtual machine (or a partition).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b="1" dirty="0"/>
              <a:t>Hypervisor:</a:t>
            </a:r>
          </a:p>
          <a:p>
            <a:pPr>
              <a:buNone/>
            </a:pPr>
            <a:r>
              <a:rPr lang="en-US" dirty="0"/>
              <a:t>Also called a </a:t>
            </a:r>
            <a:r>
              <a:rPr lang="en-US" dirty="0">
                <a:solidFill>
                  <a:srgbClr val="FF0000"/>
                </a:solidFill>
              </a:rPr>
              <a:t>Virtual Machine Manager (VMM), </a:t>
            </a:r>
            <a:r>
              <a:rPr lang="en-US" dirty="0"/>
              <a:t>is a program that allows multiple operating systems to share a single hardware host</a:t>
            </a:r>
          </a:p>
        </p:txBody>
      </p:sp>
      <p:pic>
        <p:nvPicPr>
          <p:cNvPr id="7" name="Picture 6" descr="vbasics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0756" y="897930"/>
            <a:ext cx="4842644" cy="59766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75092" y="6226522"/>
            <a:ext cx="12961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Windows 7</a:t>
            </a:r>
          </a:p>
        </p:txBody>
      </p:sp>
      <p:sp>
        <p:nvSpPr>
          <p:cNvPr id="4" name="Rectangle 3"/>
          <p:cNvSpPr/>
          <p:nvPr/>
        </p:nvSpPr>
        <p:spPr>
          <a:xfrm>
            <a:off x="8659068" y="1113954"/>
            <a:ext cx="1368152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Windows XP</a:t>
            </a:r>
          </a:p>
        </p:txBody>
      </p:sp>
      <p:sp>
        <p:nvSpPr>
          <p:cNvPr id="5" name="Rectangle 4"/>
          <p:cNvSpPr/>
          <p:nvPr/>
        </p:nvSpPr>
        <p:spPr>
          <a:xfrm>
            <a:off x="8767080" y="1906042"/>
            <a:ext cx="115212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Linux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4292" y="1"/>
            <a:ext cx="6629400" cy="1401986"/>
          </a:xfrm>
        </p:spPr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What can be virtualized?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0" y="1401987"/>
            <a:ext cx="10325100" cy="6154514"/>
          </a:xfrm>
        </p:spPr>
        <p:txBody>
          <a:bodyPr/>
          <a:lstStyle/>
          <a:p>
            <a:r>
              <a:rPr lang="en-US" dirty="0"/>
              <a:t>Network 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Storage 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Servers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Hardware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244" y="0"/>
            <a:ext cx="6629400" cy="681906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Network Virtualization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0" y="969938"/>
            <a:ext cx="10451008" cy="7584003"/>
          </a:xfrm>
        </p:spPr>
        <p:txBody>
          <a:bodyPr/>
          <a:lstStyle/>
          <a:p>
            <a:pPr>
              <a:lnSpc>
                <a:spcPts val="2610"/>
              </a:lnSpc>
              <a:buNone/>
            </a:pP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splits up the available bandwidth into channels, each of which is independent from the others, and each of which can be assigned to a particular server or device in real</a:t>
            </a:r>
            <a:r>
              <a:rPr lang="en-CA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time.</a:t>
            </a:r>
          </a:p>
          <a:p>
            <a:endParaRPr lang="en-US" dirty="0"/>
          </a:p>
        </p:txBody>
      </p:sp>
      <p:pic>
        <p:nvPicPr>
          <p:cNvPr id="4" name="Content Placeholder 4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196" y="2266082"/>
            <a:ext cx="9289032" cy="518457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244" y="177850"/>
            <a:ext cx="6629400" cy="58646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Storage Virtualization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25922"/>
            <a:ext cx="10693400" cy="7728019"/>
          </a:xfrm>
        </p:spPr>
        <p:txBody>
          <a:bodyPr/>
          <a:lstStyle/>
          <a:p>
            <a:pPr>
              <a:lnSpc>
                <a:spcPts val="2610"/>
              </a:lnSpc>
              <a:buNone/>
            </a:pPr>
            <a:endParaRPr lang="en-CA" sz="2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10"/>
              </a:lnSpc>
              <a:buNone/>
            </a:pP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Is the pooling of physical</a:t>
            </a:r>
            <a:r>
              <a:rPr lang="en-CA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storage from multiple network storage devices into</a:t>
            </a:r>
            <a:r>
              <a:rPr lang="en-CA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what appears to be a single storage device. It is</a:t>
            </a:r>
            <a:r>
              <a:rPr lang="en-CA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commonly used in </a:t>
            </a:r>
            <a:r>
              <a:rPr lang="en-CA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torage </a:t>
            </a:r>
            <a:r>
              <a:rPr lang="en-CA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rea </a:t>
            </a:r>
            <a:r>
              <a:rPr lang="en-CA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etworks (</a:t>
            </a:r>
            <a:r>
              <a:rPr lang="en-CA" dirty="0">
                <a:solidFill>
                  <a:srgbClr val="FF0000"/>
                </a:solidFill>
                <a:latin typeface="Arial"/>
                <a:cs typeface="Arial"/>
              </a:rPr>
              <a:t>SAN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s).</a:t>
            </a:r>
          </a:p>
          <a:p>
            <a:pPr>
              <a:lnSpc>
                <a:spcPts val="2610"/>
              </a:lnSpc>
              <a:buNone/>
            </a:pPr>
            <a:endParaRPr lang="en-CA" sz="2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10"/>
              </a:lnSpc>
              <a:buNone/>
            </a:pPr>
            <a:endParaRPr lang="en-CA" sz="2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10"/>
              </a:lnSpc>
              <a:buNone/>
            </a:pPr>
            <a:endParaRPr lang="en-CA" sz="2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10"/>
              </a:lnSpc>
            </a:pPr>
            <a:endParaRPr lang="en-CA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10"/>
              </a:lnSpc>
            </a:pPr>
            <a:endParaRPr lang="en-CA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pic>
        <p:nvPicPr>
          <p:cNvPr id="5" name="Picture 4" descr="Virtualization_CMYK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6300" y="2554114"/>
            <a:ext cx="8784976" cy="482453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220" y="0"/>
            <a:ext cx="6629400" cy="514453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Server virtualization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124" y="681907"/>
            <a:ext cx="10369152" cy="7872034"/>
          </a:xfrm>
        </p:spPr>
        <p:txBody>
          <a:bodyPr/>
          <a:lstStyle/>
          <a:p>
            <a:pPr>
              <a:buNone/>
            </a:pP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Is the idea of taking a physical</a:t>
            </a:r>
            <a:r>
              <a:rPr lang="en-CA" sz="28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server and partition it, or divide it up, so that it</a:t>
            </a:r>
            <a:r>
              <a:rPr lang="en-CA" sz="28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appears as several “virtual servers”, each of which</a:t>
            </a:r>
            <a:r>
              <a:rPr lang="en-CA" sz="28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can run their own copy of an OS. The main purpose</a:t>
            </a:r>
            <a:r>
              <a:rPr lang="en-CA" sz="28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of this approach is </a:t>
            </a:r>
            <a:r>
              <a:rPr lang="en-CA" sz="2800" b="1" dirty="0">
                <a:solidFill>
                  <a:srgbClr val="FF0000"/>
                </a:solidFill>
                <a:latin typeface="Arial"/>
                <a:cs typeface="Arial"/>
              </a:rPr>
              <a:t>ISOLATION</a:t>
            </a:r>
            <a:r>
              <a:rPr lang="en-CA" b="1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endParaRPr lang="en-CA" b="1" dirty="0">
              <a:solidFill>
                <a:srgbClr val="FF0000"/>
              </a:solidFill>
              <a:latin typeface="Arial Bold"/>
              <a:cs typeface="Arial Bold"/>
            </a:endParaRPr>
          </a:p>
          <a:p>
            <a:endParaRPr lang="en-US" dirty="0"/>
          </a:p>
        </p:txBody>
      </p:sp>
      <p:pic>
        <p:nvPicPr>
          <p:cNvPr id="8" name="Picture 7" descr="server-virtualization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26122"/>
            <a:ext cx="10693400" cy="46805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2324" y="1"/>
            <a:ext cx="6629400" cy="681905"/>
          </a:xfrm>
        </p:spPr>
        <p:txBody>
          <a:bodyPr>
            <a:normAutofit fontScale="90000"/>
          </a:bodyPr>
          <a:lstStyle/>
          <a:p>
            <a:r>
              <a:rPr lang="en-US" dirty="0"/>
              <a:t>Hardware Virtualization</a:t>
            </a:r>
          </a:p>
        </p:txBody>
      </p:sp>
      <p:pic>
        <p:nvPicPr>
          <p:cNvPr id="4" name="Content Placeholder 3" descr="EsxOpt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2124" y="753914"/>
            <a:ext cx="10531276" cy="6624736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300" y="1"/>
            <a:ext cx="9226872" cy="1329978"/>
          </a:xfrm>
        </p:spPr>
        <p:txBody>
          <a:bodyPr/>
          <a:lstStyle/>
          <a:p>
            <a:r>
              <a:rPr lang="en-US" dirty="0"/>
              <a:t>Traditional virtualization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22164" y="1236915"/>
            <a:ext cx="9802936" cy="6319585"/>
          </a:xfrm>
        </p:spPr>
        <p:txBody>
          <a:bodyPr/>
          <a:lstStyle/>
          <a:p>
            <a:r>
              <a:rPr lang="en-US" dirty="0"/>
              <a:t>Here the OS sits on the hardware and on ring 0.</a:t>
            </a:r>
          </a:p>
        </p:txBody>
      </p:sp>
      <p:pic>
        <p:nvPicPr>
          <p:cNvPr id="8" name="Picture 7" descr="vbasics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32013" y="1978050"/>
            <a:ext cx="6555247" cy="532859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4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522164" y="249858"/>
            <a:ext cx="2595262" cy="117981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 dirty="0">
                <a:solidFill>
                  <a:srgbClr val="659900"/>
                </a:solidFill>
                <a:latin typeface="Arial"/>
                <a:cs typeface="Arial"/>
              </a:rPr>
              <a:t>Hypervisor </a:t>
            </a: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22164" y="825922"/>
            <a:ext cx="8474179" cy="1000274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60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Also called </a:t>
            </a:r>
            <a:r>
              <a:rPr lang="en-CA" sz="2410" b="1" dirty="0">
                <a:solidFill>
                  <a:srgbClr val="FF0000"/>
                </a:solidFill>
                <a:latin typeface="Arial Bold"/>
                <a:cs typeface="Arial Bold"/>
              </a:rPr>
              <a:t>Virtual Machine Monitor (VMM)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or Virtualization</a:t>
            </a:r>
            <a:br>
              <a:rPr lang="en-CA" sz="2400" dirty="0">
                <a:solidFill>
                  <a:srgbClr val="000000"/>
                </a:solidFill>
                <a:latin typeface="Times New Roman"/>
              </a:rPr>
            </a:b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	Manager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22164" y="1618010"/>
            <a:ext cx="10171236" cy="166712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00"/>
              </a:lnSpc>
              <a:tabLst>
                <a:tab pos="330200" algn="l"/>
                <a:tab pos="330200" algn="l"/>
              </a:tabLst>
            </a:pP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Concept: </a:t>
            </a:r>
          </a:p>
          <a:p>
            <a:pPr>
              <a:lnSpc>
                <a:spcPts val="2600"/>
              </a:lnSpc>
              <a:tabLst>
                <a:tab pos="330200" algn="l"/>
                <a:tab pos="330200" algn="l"/>
              </a:tabLst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Software program or part of the code in </a:t>
            </a:r>
            <a:r>
              <a:rPr lang="en-CA" sz="2400" b="1" dirty="0">
                <a:solidFill>
                  <a:srgbClr val="FF0000"/>
                </a:solidFill>
                <a:latin typeface="Arial"/>
                <a:cs typeface="Arial"/>
              </a:rPr>
              <a:t>firmware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that</a:t>
            </a:r>
            <a:r>
              <a:rPr lang="en-CA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manages either multiple OS or multiple instances of the same</a:t>
            </a:r>
            <a:r>
              <a:rPr lang="en-CA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OS on a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single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computer system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76300" y="3454400"/>
            <a:ext cx="98171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00">
                <a:solidFill>
                  <a:srgbClr val="000000"/>
                </a:solidFill>
                <a:latin typeface="Arial"/>
                <a:cs typeface="Arial"/>
              </a:rPr>
              <a:t> What is controlled by the hypervisor: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346200" y="3860800"/>
            <a:ext cx="843180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999900"/>
                </a:solidFill>
                <a:latin typeface="Arial"/>
                <a:cs typeface="Arial"/>
              </a:rPr>
              <a:t>•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CPU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346200" y="4267200"/>
            <a:ext cx="1304844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999900"/>
                </a:solidFill>
                <a:latin typeface="Arial"/>
                <a:cs typeface="Arial"/>
              </a:rPr>
              <a:t>•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Memory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346200" y="4660900"/>
            <a:ext cx="6969857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• Other resources required by the operating system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876300" y="5218410"/>
            <a:ext cx="9817100" cy="787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60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It validates all the guest-issued CPU instructions and manages</a:t>
            </a:r>
            <a:br>
              <a:rPr lang="en-CA" sz="2400" dirty="0">
                <a:solidFill>
                  <a:srgbClr val="000000"/>
                </a:solidFill>
                <a:latin typeface="Times New Roman"/>
              </a:rPr>
            </a:b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	any executed code that requires additional  privileges.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15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9858"/>
            <a:ext cx="10693400" cy="897930"/>
          </a:xfrm>
        </p:spPr>
        <p:txBody>
          <a:bodyPr>
            <a:normAutofit fontScale="90000"/>
          </a:bodyPr>
          <a:lstStyle/>
          <a:p>
            <a:r>
              <a:rPr lang="en-CA" dirty="0">
                <a:solidFill>
                  <a:srgbClr val="659900"/>
                </a:solidFill>
                <a:latin typeface="Arial"/>
                <a:cs typeface="Arial"/>
              </a:rPr>
              <a:t>Types of Hypervisor: Type 1 and type2</a:t>
            </a:r>
            <a:br>
              <a:rPr lang="en-CA" dirty="0">
                <a:solidFill>
                  <a:srgbClr val="659900"/>
                </a:solidFill>
                <a:latin typeface="Arial"/>
                <a:cs typeface="Arial"/>
              </a:rPr>
            </a:br>
            <a:endParaRPr lang="en-US" dirty="0"/>
          </a:p>
        </p:txBody>
      </p:sp>
      <p:pic>
        <p:nvPicPr>
          <p:cNvPr id="4" name="Content Placeholder 3" descr="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482106"/>
            <a:ext cx="5130676" cy="5074394"/>
          </a:xfrm>
        </p:spPr>
      </p:pic>
      <p:pic>
        <p:nvPicPr>
          <p:cNvPr id="5" name="Picture 4" descr="vbasics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6700" y="2482106"/>
            <a:ext cx="5346701" cy="50743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753914"/>
            <a:ext cx="10693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n-CA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Type 1 : Bare Metal </a:t>
            </a:r>
          </a:p>
          <a:p>
            <a:pPr>
              <a:lnSpc>
                <a:spcPts val="3000"/>
              </a:lnSpc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hypervisors are those that run </a:t>
            </a:r>
            <a:r>
              <a:rPr lang="en-CA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directly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on the  host </a:t>
            </a:r>
            <a:r>
              <a:rPr lang="en-CA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system hardware </a:t>
            </a:r>
            <a:r>
              <a:rPr lang="en-CA" sz="2400" dirty="0">
                <a:latin typeface="Arial" pitchFamily="34" charset="0"/>
                <a:cs typeface="Arial" pitchFamily="34" charset="0"/>
              </a:rPr>
              <a:t>and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offer a higher level of virtualization efficiency and security.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ESX,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and Hyper-V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Faster performance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156" y="177850"/>
            <a:ext cx="9946952" cy="1041946"/>
          </a:xfrm>
        </p:spPr>
        <p:txBody>
          <a:bodyPr>
            <a:normAutofit fontScale="90000"/>
          </a:bodyPr>
          <a:lstStyle/>
          <a:p>
            <a:r>
              <a:rPr lang="en-CA" sz="4800" dirty="0">
                <a:solidFill>
                  <a:srgbClr val="659900"/>
                </a:solidFill>
                <a:latin typeface="Arial"/>
                <a:cs typeface="Arial"/>
              </a:rPr>
              <a:t>Types of Hypervisor</a:t>
            </a:r>
            <a:br>
              <a:rPr lang="en-CA" sz="4800" dirty="0">
                <a:solidFill>
                  <a:srgbClr val="659900"/>
                </a:solidFill>
                <a:latin typeface="Arial"/>
                <a:cs typeface="Arial"/>
              </a:rPr>
            </a:b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82107"/>
            <a:ext cx="5418708" cy="5074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681906"/>
            <a:ext cx="10693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2">
              <a:lnSpc>
                <a:spcPts val="3000"/>
              </a:lnSpc>
            </a:pPr>
            <a:r>
              <a:rPr lang="en-CA" sz="2000"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Type 2: Hosted</a:t>
            </a:r>
          </a:p>
          <a:p>
            <a:pPr indent="12">
              <a:lnSpc>
                <a:spcPts val="3000"/>
              </a:lnSpc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Hypervisors are those that run on a </a:t>
            </a:r>
            <a:r>
              <a:rPr lang="en-CA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host operating system. </a:t>
            </a:r>
            <a:r>
              <a:rPr lang="en-CA" sz="2400" dirty="0">
                <a:latin typeface="Arial" pitchFamily="34" charset="0"/>
                <a:cs typeface="Arial" pitchFamily="34" charset="0"/>
              </a:rPr>
              <a:t>It 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provides virtualization services, such as I/O device  support and memory management. Ex: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Microsoft´s Virtual PC, and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VMWare´s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Workstation.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Slower performance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</p:txBody>
      </p:sp>
      <p:pic>
        <p:nvPicPr>
          <p:cNvPr id="6" name="Picture 5" descr="vbasics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6740" y="2387993"/>
            <a:ext cx="4986661" cy="516850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148" y="249858"/>
            <a:ext cx="9658920" cy="825922"/>
          </a:xfrm>
        </p:spPr>
        <p:txBody>
          <a:bodyPr>
            <a:normAutofit fontScale="90000"/>
          </a:bodyPr>
          <a:lstStyle/>
          <a:p>
            <a:r>
              <a:rPr lang="en-CA" sz="4800" dirty="0">
                <a:solidFill>
                  <a:srgbClr val="659900"/>
                </a:solidFill>
                <a:latin typeface="Arial"/>
                <a:cs typeface="Arial"/>
              </a:rPr>
              <a:t>Needed concept: Protection Rings</a:t>
            </a:r>
            <a:br>
              <a:rPr lang="en-CA" sz="4800" dirty="0">
                <a:solidFill>
                  <a:srgbClr val="659900"/>
                </a:solidFill>
                <a:latin typeface="Arial"/>
                <a:cs typeface="Arial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1906"/>
            <a:ext cx="8083004" cy="6696744"/>
          </a:xfrm>
        </p:spPr>
        <p:txBody>
          <a:bodyPr>
            <a:normAutofit/>
          </a:bodyPr>
          <a:lstStyle/>
          <a:p>
            <a:pPr>
              <a:lnSpc>
                <a:spcPts val="2530"/>
              </a:lnSpc>
              <a:buNone/>
            </a:pPr>
            <a:endParaRPr lang="en-CA" sz="3000" b="1" dirty="0">
              <a:solidFill>
                <a:srgbClr val="000000"/>
              </a:solidFill>
              <a:latin typeface="Times New Roman Bold"/>
              <a:cs typeface="Times New Roman Bold"/>
            </a:endParaRPr>
          </a:p>
          <a:p>
            <a:pPr>
              <a:lnSpc>
                <a:spcPts val="2530"/>
              </a:lnSpc>
              <a:buNone/>
            </a:pPr>
            <a:r>
              <a:rPr lang="en-CA" sz="3000" b="1" dirty="0">
                <a:solidFill>
                  <a:srgbClr val="000000"/>
                </a:solidFill>
                <a:latin typeface="Times New Roman Bold"/>
                <a:cs typeface="Times New Roman Bold"/>
              </a:rPr>
              <a:t>Concept: </a:t>
            </a: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Mechanism to set the layers of privilege used to  protect the data and  the functionality.</a:t>
            </a:r>
          </a:p>
          <a:p>
            <a:pPr>
              <a:lnSpc>
                <a:spcPts val="2900"/>
              </a:lnSpc>
              <a:buNone/>
            </a:pPr>
            <a:endParaRPr lang="en-CA" sz="3000" b="1" dirty="0">
              <a:solidFill>
                <a:srgbClr val="000000"/>
              </a:solidFill>
              <a:latin typeface="Times New Roman Bold"/>
              <a:cs typeface="Times New Roman Bold"/>
            </a:endParaRPr>
          </a:p>
          <a:p>
            <a:pPr>
              <a:lnSpc>
                <a:spcPts val="2900"/>
              </a:lnSpc>
              <a:buNone/>
            </a:pPr>
            <a:r>
              <a:rPr lang="en-CA" sz="3000" b="1" dirty="0">
                <a:solidFill>
                  <a:srgbClr val="000000"/>
                </a:solidFill>
                <a:latin typeface="Times New Roman Bold"/>
                <a:cs typeface="Times New Roman Bold"/>
              </a:rPr>
              <a:t>Ring 0 or Kernel: </a:t>
            </a: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Can execute any CPU</a:t>
            </a:r>
          </a:p>
          <a:p>
            <a:pPr>
              <a:lnSpc>
                <a:spcPts val="2900"/>
              </a:lnSpc>
              <a:buNone/>
            </a:pP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instruction and reference any memory</a:t>
            </a:r>
          </a:p>
          <a:p>
            <a:pPr>
              <a:lnSpc>
                <a:spcPts val="2900"/>
              </a:lnSpc>
              <a:buNone/>
            </a:pP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 address.</a:t>
            </a:r>
          </a:p>
          <a:p>
            <a:pPr>
              <a:lnSpc>
                <a:spcPts val="2900"/>
              </a:lnSpc>
              <a:buNone/>
            </a:pPr>
            <a:r>
              <a:rPr lang="en-CA" sz="3000" b="1" dirty="0">
                <a:solidFill>
                  <a:srgbClr val="000000"/>
                </a:solidFill>
                <a:latin typeface="Times New Roman Bold"/>
                <a:cs typeface="Times New Roman Bold"/>
              </a:rPr>
              <a:t>Ring 3: </a:t>
            </a: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The access to hardware and</a:t>
            </a:r>
          </a:p>
          <a:p>
            <a:pPr>
              <a:lnSpc>
                <a:spcPts val="2900"/>
              </a:lnSpc>
              <a:buNone/>
            </a:pP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 memory reference needs to be arbitrated.</a:t>
            </a:r>
          </a:p>
          <a:p>
            <a:pPr>
              <a:lnSpc>
                <a:spcPts val="2800"/>
              </a:lnSpc>
              <a:buNone/>
            </a:pPr>
            <a:endParaRPr lang="en-CA" sz="3000" b="1" dirty="0">
              <a:solidFill>
                <a:srgbClr val="000000"/>
              </a:solidFill>
              <a:latin typeface="Times New Roman Bold"/>
              <a:cs typeface="Times New Roman Bold"/>
            </a:endParaRPr>
          </a:p>
          <a:p>
            <a:pPr>
              <a:lnSpc>
                <a:spcPts val="2800"/>
              </a:lnSpc>
              <a:buNone/>
            </a:pPr>
            <a:r>
              <a:rPr lang="en-CA" sz="3000" b="1" dirty="0">
                <a:solidFill>
                  <a:srgbClr val="000000"/>
                </a:solidFill>
                <a:latin typeface="Times New Roman Bold"/>
                <a:cs typeface="Times New Roman Bold"/>
              </a:rPr>
              <a:t>Hypervisor: </a:t>
            </a: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handles the resource  </a:t>
            </a:r>
          </a:p>
          <a:p>
            <a:pPr>
              <a:lnSpc>
                <a:spcPts val="2800"/>
              </a:lnSpc>
              <a:buNone/>
            </a:pP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and memory allocation for the </a:t>
            </a:r>
          </a:p>
          <a:p>
            <a:pPr>
              <a:lnSpc>
                <a:spcPts val="2800"/>
              </a:lnSpc>
              <a:buNone/>
            </a:pPr>
            <a:r>
              <a:rPr lang="en-CA" sz="3000" dirty="0">
                <a:solidFill>
                  <a:srgbClr val="000000"/>
                </a:solidFill>
                <a:latin typeface="Times New Roman"/>
                <a:cs typeface="Times New Roman"/>
              </a:rPr>
              <a:t>virtual machines</a:t>
            </a:r>
          </a:p>
          <a:p>
            <a:pPr>
              <a:lnSpc>
                <a:spcPts val="2900"/>
              </a:lnSpc>
              <a:buNone/>
            </a:pPr>
            <a:endParaRPr lang="en-CA" sz="3000" b="1" dirty="0">
              <a:solidFill>
                <a:srgbClr val="000000"/>
              </a:solidFill>
              <a:latin typeface="Times New Roman Bold"/>
              <a:cs typeface="Times New Roman Bold"/>
            </a:endParaRPr>
          </a:p>
        </p:txBody>
      </p:sp>
      <p:pic>
        <p:nvPicPr>
          <p:cNvPr id="5" name="Picture 4" descr="protection ring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6820" y="2338090"/>
            <a:ext cx="4266580" cy="3600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08349" y="5325664"/>
            <a:ext cx="1965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X86 Priority modes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8659068" y="3957512"/>
            <a:ext cx="648072" cy="136815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8484313" y="4821608"/>
            <a:ext cx="648072" cy="50405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2501900" y="2311400"/>
            <a:ext cx="81915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000000"/>
                </a:solidFill>
                <a:latin typeface="Arial"/>
                <a:cs typeface="Arial"/>
              </a:rPr>
              <a:t>Virtualization Techniques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19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1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 dirty="0">
                <a:solidFill>
                  <a:srgbClr val="659900"/>
                </a:solidFill>
                <a:latin typeface="Arial"/>
                <a:cs typeface="Arial"/>
              </a:rPr>
              <a:t>Virtualization Techniques</a:t>
            </a: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76300" y="1689100"/>
            <a:ext cx="2571217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36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600" b="1" dirty="0">
                <a:solidFill>
                  <a:srgbClr val="000000"/>
                </a:solidFill>
                <a:latin typeface="Arial Bold"/>
                <a:cs typeface="Arial Bold"/>
              </a:rPr>
              <a:t> Emulation</a:t>
            </a:r>
          </a:p>
          <a:p>
            <a:pPr>
              <a:lnSpc>
                <a:spcPts val="2760"/>
              </a:lnSpc>
            </a:pPr>
            <a:endParaRPr lang="en-CA" sz="3600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76300" y="2311400"/>
            <a:ext cx="4178708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36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600" b="1" dirty="0">
                <a:solidFill>
                  <a:srgbClr val="000000"/>
                </a:solidFill>
                <a:latin typeface="Arial Bold"/>
                <a:cs typeface="Arial Bold"/>
              </a:rPr>
              <a:t> Full Virtualization</a:t>
            </a:r>
          </a:p>
          <a:p>
            <a:pPr>
              <a:lnSpc>
                <a:spcPts val="2760"/>
              </a:lnSpc>
            </a:pPr>
            <a:endParaRPr lang="en-CA" sz="3600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76300" y="2705100"/>
            <a:ext cx="5161669" cy="188513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900"/>
              </a:lnSpc>
            </a:pPr>
            <a:r>
              <a:rPr lang="en-CA" sz="36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600" b="1" dirty="0">
                <a:solidFill>
                  <a:srgbClr val="000000"/>
                </a:solidFill>
                <a:latin typeface="Arial Bold"/>
                <a:cs typeface="Arial Bold"/>
              </a:rPr>
              <a:t> OS-level virtualization</a:t>
            </a:r>
            <a:br>
              <a:rPr lang="en-CA" sz="3600" dirty="0">
                <a:solidFill>
                  <a:srgbClr val="000000"/>
                </a:solidFill>
                <a:latin typeface="Times New Roman"/>
              </a:rPr>
            </a:br>
            <a:r>
              <a:rPr lang="en-CA" sz="36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600" b="1" dirty="0">
                <a:solidFill>
                  <a:srgbClr val="000000"/>
                </a:solidFill>
                <a:latin typeface="Arial Bold"/>
                <a:cs typeface="Arial Bold"/>
              </a:rPr>
              <a:t> Para virtualization</a:t>
            </a:r>
          </a:p>
          <a:p>
            <a:pPr>
              <a:lnSpc>
                <a:spcPts val="4900"/>
              </a:lnSpc>
            </a:pPr>
            <a:endParaRPr lang="en-CA" sz="3600" dirty="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20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0" y="4590231"/>
            <a:ext cx="106032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Host OS</a:t>
            </a:r>
            <a:r>
              <a:rPr lang="en-US" sz="3200" dirty="0"/>
              <a:t>:  The actual computer with an OS(physical computer)</a:t>
            </a:r>
          </a:p>
          <a:p>
            <a:r>
              <a:rPr lang="en-US" sz="3200" dirty="0">
                <a:solidFill>
                  <a:srgbClr val="FF0000"/>
                </a:solidFill>
              </a:rPr>
              <a:t>Guest OS</a:t>
            </a:r>
            <a:r>
              <a:rPr lang="en-US" sz="3200" dirty="0"/>
              <a:t>: An OS  sitting in an actual computer (logical computer)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200"/>
            <a:ext cx="10693400" cy="7556500"/>
          </a:xfrm>
          <a:prstGeom prst="rect">
            <a:avLst/>
          </a:prstGeom>
        </p:spPr>
      </p:pic>
      <p:sp>
        <p:nvSpPr>
          <p:cNvPr id="14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Emulation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76300" y="1546002"/>
            <a:ext cx="98171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Concept: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VM Emulates/simulates complete hardware.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346200" y="2082800"/>
            <a:ext cx="93472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2400">
                <a:solidFill>
                  <a:srgbClr val="000000"/>
                </a:solidFill>
                <a:latin typeface="Arial"/>
                <a:cs typeface="Arial"/>
              </a:rPr>
              <a:t> Unmodified guest OS for a different PC can be run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346200" y="2626122"/>
            <a:ext cx="9404049" cy="133369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600"/>
              </a:lnSpc>
              <a:buFont typeface="Wingdings"/>
              <a:buChar char="§"/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It is possible to emulate an architecture in a completely</a:t>
            </a:r>
            <a:r>
              <a:rPr lang="en-CA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different one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00"/>
              </a:lnSpc>
              <a:buFont typeface="Wingdings"/>
              <a:buChar char="§"/>
            </a:pPr>
            <a:r>
              <a:rPr lang="en-CA" sz="2400" dirty="0">
                <a:solidFill>
                  <a:srgbClr val="00B050"/>
                </a:solidFill>
                <a:latin typeface="Arial"/>
                <a:cs typeface="Arial"/>
              </a:rPr>
              <a:t>It makes a fake hardware environment for the VM, like Nintendo 64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62587" y="3889635"/>
            <a:ext cx="98171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What runs where?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050212" y="4346835"/>
            <a:ext cx="2547172" cy="564257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CA" sz="1997" dirty="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1997" dirty="0">
                <a:solidFill>
                  <a:srgbClr val="000000"/>
                </a:solidFill>
                <a:latin typeface="Arial"/>
                <a:cs typeface="Arial"/>
              </a:rPr>
              <a:t> Ring 0: runs the host</a:t>
            </a:r>
          </a:p>
          <a:p>
            <a:pPr>
              <a:lnSpc>
                <a:spcPts val="2200"/>
              </a:lnSpc>
            </a:pPr>
            <a:endParaRPr lang="en-CA" sz="1997" dirty="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141656" y="4844529"/>
            <a:ext cx="5063887" cy="58990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7" dirty="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1997" dirty="0">
                <a:solidFill>
                  <a:srgbClr val="000000"/>
                </a:solidFill>
                <a:latin typeface="Arial"/>
                <a:cs typeface="Arial"/>
              </a:rPr>
              <a:t> Ring 3: runs the guest OS (as applications)</a:t>
            </a:r>
          </a:p>
          <a:p>
            <a:pPr>
              <a:lnSpc>
                <a:spcPts val="2300"/>
              </a:lnSpc>
            </a:pPr>
            <a:endParaRPr lang="en-CA" sz="1997" dirty="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881394" y="5378922"/>
            <a:ext cx="6924011" cy="180927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90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Cons: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Very slow because of not native execution</a:t>
            </a:r>
            <a:br>
              <a:rPr lang="en-CA" sz="2400" dirty="0">
                <a:solidFill>
                  <a:srgbClr val="000000"/>
                </a:solidFill>
                <a:latin typeface="Times New Roman"/>
              </a:rPr>
            </a:b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Examples: </a:t>
            </a:r>
            <a:r>
              <a:rPr lang="en-CA" sz="2400" dirty="0" err="1">
                <a:solidFill>
                  <a:srgbClr val="FF0000"/>
                </a:solidFill>
                <a:latin typeface="Arial"/>
                <a:cs typeface="Arial"/>
              </a:rPr>
              <a:t>Bochs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, Virtual PC for Mac, QEMU</a:t>
            </a:r>
          </a:p>
          <a:p>
            <a:pPr>
              <a:lnSpc>
                <a:spcPts val="49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21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148" y="0"/>
            <a:ext cx="6629400" cy="764311"/>
          </a:xfrm>
        </p:spPr>
        <p:txBody>
          <a:bodyPr>
            <a:normAutofit/>
          </a:bodyPr>
          <a:lstStyle/>
          <a:p>
            <a:r>
              <a:rPr lang="en-US" sz="3200" dirty="0"/>
              <a:t>Emulator benefit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3914"/>
            <a:ext cx="10693400" cy="6802586"/>
          </a:xfrm>
        </p:spPr>
        <p:txBody>
          <a:bodyPr>
            <a:normAutofit/>
          </a:bodyPr>
          <a:lstStyle/>
          <a:p>
            <a:r>
              <a:rPr lang="en-US" dirty="0"/>
              <a:t>Emulators maintain the original look, feel, and behavior of the digital object</a:t>
            </a:r>
          </a:p>
          <a:p>
            <a:r>
              <a:rPr lang="en-US" dirty="0"/>
              <a:t>Despite the original cost of developing an emulator, it may cost efficient solution over time.</a:t>
            </a:r>
          </a:p>
          <a:p>
            <a:r>
              <a:rPr lang="en-US" dirty="0"/>
              <a:t>Reduces </a:t>
            </a:r>
            <a:r>
              <a:rPr lang="en-US" dirty="0">
                <a:hlinkClick r:id="rId2" action="ppaction://hlinkfile" tooltip="Wage labour"/>
              </a:rPr>
              <a:t>labor</a:t>
            </a:r>
            <a:r>
              <a:rPr lang="en-US" dirty="0"/>
              <a:t> hours. Like data migration </a:t>
            </a:r>
          </a:p>
          <a:p>
            <a:r>
              <a:rPr lang="en-US" dirty="0"/>
              <a:t>Emulators allow video games exclusive to one system to be played on another. For example, a </a:t>
            </a:r>
            <a:r>
              <a:rPr lang="en-US" dirty="0">
                <a:hlinkClick r:id="rId3" action="ppaction://hlinkfile" tooltip="PlayStation 2"/>
              </a:rPr>
              <a:t>PlayStation 2</a:t>
            </a:r>
            <a:r>
              <a:rPr lang="en-US" dirty="0"/>
              <a:t> exclusive </a:t>
            </a:r>
            <a:r>
              <a:rPr lang="en-US" dirty="0">
                <a:hlinkClick r:id="rId4" action="ppaction://hlinkfile" tooltip="Video game"/>
              </a:rPr>
              <a:t>video game</a:t>
            </a:r>
            <a:r>
              <a:rPr lang="en-US" dirty="0"/>
              <a:t> could (in theory) be played on a </a:t>
            </a:r>
            <a:r>
              <a:rPr lang="en-US" dirty="0">
                <a:hlinkClick r:id="rId5" action="ppaction://hlinkfile" tooltip="Personal computer"/>
              </a:rPr>
              <a:t>PC</a:t>
            </a:r>
            <a:r>
              <a:rPr lang="en-US" dirty="0"/>
              <a:t> or </a:t>
            </a:r>
            <a:r>
              <a:rPr lang="en-US" dirty="0">
                <a:hlinkClick r:id="rId6" action="ppaction://hlinkfile" tooltip="Xbox 360"/>
              </a:rPr>
              <a:t>Xbox 360</a:t>
            </a:r>
            <a:r>
              <a:rPr lang="en-US" dirty="0"/>
              <a:t> using an emulator.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26206"/>
            <a:ext cx="10693400" cy="7556500"/>
          </a:xfrm>
          <a:prstGeom prst="rect">
            <a:avLst/>
          </a:prstGeom>
        </p:spPr>
      </p:pic>
      <p:sp>
        <p:nvSpPr>
          <p:cNvPr id="14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177850"/>
            <a:ext cx="6617816" cy="117981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 dirty="0">
                <a:solidFill>
                  <a:srgbClr val="659900"/>
                </a:solidFill>
                <a:latin typeface="Arial"/>
                <a:cs typeface="Arial"/>
              </a:rPr>
              <a:t>Full Virtualization:</a:t>
            </a:r>
            <a:endParaRPr lang="en-CA" sz="1000" dirty="0">
              <a:solidFill>
                <a:srgbClr val="659900"/>
              </a:solidFill>
              <a:latin typeface="Arial"/>
              <a:cs typeface="Arial"/>
            </a:endParaRP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22164" y="753914"/>
            <a:ext cx="6624736" cy="100027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0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Concept: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The host OS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emulates a hardware </a:t>
            </a:r>
            <a:br>
              <a:rPr lang="en-CA" sz="2400" dirty="0">
                <a:solidFill>
                  <a:srgbClr val="000000"/>
                </a:solidFill>
                <a:latin typeface="Times New Roman"/>
              </a:rPr>
            </a:b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	layer for each guest OS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47456" y="1906042"/>
            <a:ext cx="4176464" cy="71814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What runs where?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58668" y="2483771"/>
            <a:ext cx="6048672" cy="117981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7" dirty="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1997" dirty="0">
                <a:solidFill>
                  <a:srgbClr val="000000"/>
                </a:solidFill>
                <a:latin typeface="Arial"/>
                <a:cs typeface="Arial"/>
              </a:rPr>
              <a:t>  Ring 0: run the guest OS privileged operations</a:t>
            </a:r>
          </a:p>
          <a:p>
            <a:pPr>
              <a:lnSpc>
                <a:spcPts val="2300"/>
              </a:lnSpc>
            </a:pPr>
            <a:endParaRPr lang="en-CA" sz="1997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300"/>
              </a:lnSpc>
              <a:buFont typeface="Wingdings" pitchFamily="2" charset="2"/>
              <a:buChar char="§"/>
            </a:pPr>
            <a:r>
              <a:rPr lang="en-CA" sz="1997" dirty="0">
                <a:solidFill>
                  <a:srgbClr val="000000"/>
                </a:solidFill>
                <a:latin typeface="Arial"/>
                <a:cs typeface="Arial"/>
              </a:rPr>
              <a:t>Hypervisor provides CPU emulation to handle it</a:t>
            </a:r>
          </a:p>
          <a:p>
            <a:pPr>
              <a:lnSpc>
                <a:spcPts val="2300"/>
              </a:lnSpc>
            </a:pPr>
            <a:endParaRPr lang="en-CA" sz="1997" dirty="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3506" y="3567539"/>
            <a:ext cx="6299994" cy="188513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900"/>
              </a:lnSpc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Pros: </a:t>
            </a: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Stability, guest OS doesn’t need </a:t>
            </a:r>
            <a:r>
              <a:rPr lang="en-CA" sz="2000" dirty="0">
                <a:solidFill>
                  <a:srgbClr val="FF0000"/>
                </a:solidFill>
                <a:latin typeface="Arial"/>
                <a:cs typeface="Arial"/>
              </a:rPr>
              <a:t>modifications</a:t>
            </a:r>
            <a:br>
              <a:rPr lang="en-CA" sz="2400" dirty="0">
                <a:solidFill>
                  <a:srgbClr val="FF0000"/>
                </a:solidFill>
                <a:latin typeface="Times New Roman"/>
              </a:rPr>
            </a:b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Cons: </a:t>
            </a: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System Resources, time performance</a:t>
            </a:r>
          </a:p>
          <a:p>
            <a:pPr>
              <a:lnSpc>
                <a:spcPts val="49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9211" y="4964988"/>
            <a:ext cx="6727649" cy="107721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342900" indent="-342900">
              <a:lnSpc>
                <a:spcPts val="2760"/>
              </a:lnSpc>
              <a:buFont typeface="Wingdings"/>
              <a:buChar char="§"/>
            </a:pP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Examples: </a:t>
            </a:r>
          </a:p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IBM’s VM family, </a:t>
            </a:r>
            <a:r>
              <a:rPr lang="en-CA" sz="2400" dirty="0" err="1">
                <a:solidFill>
                  <a:srgbClr val="FF0000"/>
                </a:solidFill>
                <a:latin typeface="Arial"/>
                <a:cs typeface="Arial"/>
              </a:rPr>
              <a:t>VMWare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 Workstation,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…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22</a:t>
            </a:r>
          </a:p>
          <a:p>
            <a:pPr>
              <a:lnSpc>
                <a:spcPts val="2300"/>
              </a:lnSpc>
            </a:pPr>
            <a:endParaRPr/>
          </a:p>
        </p:txBody>
      </p:sp>
      <p:pic>
        <p:nvPicPr>
          <p:cNvPr id="16" name="Picture 15" descr="vbasics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4812" y="1041946"/>
            <a:ext cx="4194572" cy="446449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34132" y="5938490"/>
            <a:ext cx="9505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Full virtualization is used to simulate a complete hardware environment, or virtual machine, in which an unmodified guest operating system (using the same instruction set as the host machine) executes in complete isolation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7850"/>
            <a:ext cx="10459268" cy="730477"/>
          </a:xfrm>
        </p:spPr>
        <p:txBody>
          <a:bodyPr>
            <a:normAutofit fontScale="90000"/>
          </a:bodyPr>
          <a:lstStyle/>
          <a:p>
            <a:r>
              <a:rPr lang="en-US" dirty="0"/>
              <a:t>Difference between Emulator and Virtualization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41946"/>
            <a:ext cx="3254596" cy="893297"/>
          </a:xfrm>
        </p:spPr>
        <p:txBody>
          <a:bodyPr/>
          <a:lstStyle/>
          <a:p>
            <a:r>
              <a:rPr lang="en-US" dirty="0"/>
              <a:t>Emulator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2039331"/>
            <a:ext cx="5130676" cy="5517169"/>
          </a:xfrm>
        </p:spPr>
        <p:txBody>
          <a:bodyPr>
            <a:normAutofit/>
          </a:bodyPr>
          <a:lstStyle/>
          <a:p>
            <a:r>
              <a:rPr lang="en-US" sz="3200" dirty="0"/>
              <a:t>Emulates hardware only </a:t>
            </a:r>
          </a:p>
          <a:p>
            <a:r>
              <a:rPr lang="en-US" sz="3200" dirty="0"/>
              <a:t>Very slow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54812" y="1041946"/>
            <a:ext cx="3255874" cy="893297"/>
          </a:xfrm>
        </p:spPr>
        <p:txBody>
          <a:bodyPr/>
          <a:lstStyle/>
          <a:p>
            <a:r>
              <a:rPr lang="en-US" dirty="0"/>
              <a:t>Virtualization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0636" y="2039331"/>
            <a:ext cx="5922764" cy="5517169"/>
          </a:xfrm>
        </p:spPr>
        <p:txBody>
          <a:bodyPr>
            <a:normAutofit/>
          </a:bodyPr>
          <a:lstStyle/>
          <a:p>
            <a:r>
              <a:rPr lang="en-US" sz="3200" dirty="0"/>
              <a:t>Copies hardware and software </a:t>
            </a:r>
          </a:p>
          <a:p>
            <a:r>
              <a:rPr lang="en-US" sz="3200" dirty="0"/>
              <a:t>Very fast 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3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4698628" y="249858"/>
            <a:ext cx="4025717" cy="176971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3200" dirty="0">
                <a:solidFill>
                  <a:srgbClr val="659900"/>
                </a:solidFill>
                <a:latin typeface="Arial"/>
                <a:cs typeface="Arial"/>
              </a:rPr>
              <a:t>OS-level Virtualization</a:t>
            </a: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659900"/>
              </a:solidFill>
              <a:latin typeface="Arial"/>
              <a:cs typeface="Arial"/>
            </a:endParaRP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0" y="2338090"/>
            <a:ext cx="10693400" cy="66684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00"/>
              </a:lnSpc>
              <a:tabLst>
                <a:tab pos="330200" algn="l"/>
              </a:tabLst>
            </a:pPr>
            <a:r>
              <a:rPr lang="en-CA" sz="2400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410" b="1" dirty="0">
                <a:solidFill>
                  <a:srgbClr val="000000"/>
                </a:solidFill>
                <a:latin typeface="Arial Bold"/>
                <a:cs typeface="Arial Bold"/>
              </a:rPr>
              <a:t> Concept: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Same OS for host and guests and only isolation in the</a:t>
            </a:r>
            <a:r>
              <a:rPr lang="en-CA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user land</a:t>
            </a:r>
            <a:endParaRPr lang="en-CA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0" y="3274194"/>
            <a:ext cx="10693400" cy="166712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If you run `</a:t>
            </a:r>
            <a:r>
              <a:rPr lang="en-CA" sz="2400" dirty="0" err="1">
                <a:solidFill>
                  <a:srgbClr val="000000"/>
                </a:solidFill>
                <a:latin typeface="Arial"/>
                <a:cs typeface="Arial"/>
              </a:rPr>
              <a:t>ps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aux` in the host, you will see all guest</a:t>
            </a:r>
            <a:r>
              <a:rPr lang="en-CA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processes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600"/>
              </a:lnSpc>
            </a:pPr>
            <a:r>
              <a:rPr lang="en-CA" sz="2400" dirty="0">
                <a:solidFill>
                  <a:srgbClr val="FF0000"/>
                </a:solidFill>
                <a:latin typeface="Arial"/>
                <a:cs typeface="Arial"/>
              </a:rPr>
              <a:t>Ps aux 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= process status in Unix (similar function as a task manager in Windows)</a:t>
            </a:r>
          </a:p>
          <a:p>
            <a:pPr>
              <a:lnSpc>
                <a:spcPts val="260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23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0" y="4786362"/>
            <a:ext cx="10693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60"/>
              </a:lnSpc>
              <a:buFont typeface="Arial" pitchFamily="34" charset="0"/>
              <a:buChar char="•"/>
            </a:pPr>
            <a:r>
              <a:rPr lang="en-CA" sz="2800" b="1" dirty="0">
                <a:solidFill>
                  <a:srgbClr val="000000"/>
                </a:solidFill>
                <a:latin typeface="Arial Bold"/>
                <a:cs typeface="Arial Bold"/>
              </a:rPr>
              <a:t>What runs where?</a:t>
            </a:r>
          </a:p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Ring 0: run the OS (same for all)</a:t>
            </a:r>
          </a:p>
          <a:p>
            <a:pPr>
              <a:lnSpc>
                <a:spcPts val="2760"/>
              </a:lnSpc>
              <a:buFont typeface="Arial" pitchFamily="34" charset="0"/>
              <a:buChar char="•"/>
            </a:pPr>
            <a:r>
              <a:rPr lang="en-CA" sz="2800" b="1" dirty="0">
                <a:solidFill>
                  <a:srgbClr val="000000"/>
                </a:solidFill>
                <a:latin typeface="Arial Bold"/>
                <a:cs typeface="Arial Bold"/>
              </a:rPr>
              <a:t>Pros: 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Low overhead, highest performance</a:t>
            </a:r>
            <a:endParaRPr lang="en-CA" sz="2800" dirty="0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ts val="2760"/>
              </a:lnSpc>
              <a:buFont typeface="Arial" pitchFamily="34" charset="0"/>
              <a:buChar char="•"/>
            </a:pPr>
            <a:r>
              <a:rPr lang="en-CA" sz="2800" b="1" dirty="0">
                <a:solidFill>
                  <a:srgbClr val="000000"/>
                </a:solidFill>
                <a:latin typeface="Arial Bold"/>
                <a:cs typeface="Arial Bold"/>
              </a:rPr>
              <a:t>Cons: 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Isolation, stability</a:t>
            </a:r>
          </a:p>
          <a:p>
            <a:pPr>
              <a:lnSpc>
                <a:spcPts val="2760"/>
              </a:lnSpc>
              <a:buFont typeface="Arial" pitchFamily="34" charset="0"/>
              <a:buChar char="•"/>
            </a:pPr>
            <a:endParaRPr lang="en-CA" sz="28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2760"/>
              </a:lnSpc>
            </a:pPr>
            <a:r>
              <a:rPr lang="en-CA" sz="2800" b="1" dirty="0">
                <a:solidFill>
                  <a:srgbClr val="000000"/>
                </a:solidFill>
                <a:latin typeface="Arial Bold"/>
                <a:cs typeface="Arial Bold"/>
              </a:rPr>
              <a:t>Examples: </a:t>
            </a:r>
            <a:r>
              <a:rPr lang="en-CA" sz="2800" dirty="0">
                <a:solidFill>
                  <a:srgbClr val="FF0000"/>
                </a:solidFill>
                <a:latin typeface="Arial"/>
                <a:cs typeface="Arial"/>
              </a:rPr>
              <a:t>FreeBSD Jails, Solaris Containers, </a:t>
            </a:r>
            <a:r>
              <a:rPr lang="en-CA" sz="2800" dirty="0" err="1">
                <a:solidFill>
                  <a:srgbClr val="FF0000"/>
                </a:solidFill>
                <a:latin typeface="Arial"/>
                <a:cs typeface="Arial"/>
              </a:rPr>
              <a:t>Virtuzzo</a:t>
            </a:r>
            <a:r>
              <a:rPr lang="en-CA" sz="2800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lang="en-CA" sz="2800" dirty="0" err="1">
                <a:solidFill>
                  <a:srgbClr val="FF0000"/>
                </a:solidFill>
                <a:latin typeface="Arial"/>
                <a:cs typeface="Arial"/>
              </a:rPr>
              <a:t>OpenVZ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6180" y="753914"/>
            <a:ext cx="9649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The </a:t>
            </a:r>
            <a:r>
              <a:rPr lang="en-US" sz="2400" dirty="0">
                <a:hlinkClick r:id="rId3" action="ppaction://hlinkfile"/>
              </a:rPr>
              <a:t>physical</a:t>
            </a:r>
            <a:r>
              <a:rPr lang="en-US" sz="2400" dirty="0"/>
              <a:t> </a:t>
            </a:r>
            <a:r>
              <a:rPr lang="en-US" sz="2400" dirty="0">
                <a:hlinkClick r:id="rId4" action="ppaction://hlinkfile"/>
              </a:rPr>
              <a:t>server</a:t>
            </a:r>
            <a:r>
              <a:rPr lang="en-US" sz="2400" dirty="0"/>
              <a:t> and single instance of the operating system is </a:t>
            </a:r>
            <a:r>
              <a:rPr lang="en-US" sz="2400" dirty="0">
                <a:hlinkClick r:id="rId5" action="ppaction://hlinkfile"/>
              </a:rPr>
              <a:t>virtualized</a:t>
            </a:r>
            <a:r>
              <a:rPr lang="en-US" sz="2400" dirty="0"/>
              <a:t> into multiple isolated </a:t>
            </a:r>
            <a:r>
              <a:rPr lang="en-US" sz="2400" dirty="0">
                <a:hlinkClick r:id="rId6" action="ppaction://hlinkfile"/>
              </a:rPr>
              <a:t>partitions</a:t>
            </a:r>
            <a:r>
              <a:rPr lang="en-US" sz="2400" dirty="0"/>
              <a:t>, where each partition replicates a real server</a:t>
            </a:r>
            <a:r>
              <a:rPr lang="en-US" sz="2400" dirty="0">
                <a:solidFill>
                  <a:srgbClr val="FF0000"/>
                </a:solidFill>
              </a:rPr>
              <a:t>. The OS </a:t>
            </a:r>
            <a:r>
              <a:rPr lang="en-US" sz="2400" dirty="0">
                <a:solidFill>
                  <a:srgbClr val="FF0000"/>
                </a:solidFill>
                <a:hlinkClick r:id="rId7" action="ppaction://hlinkfile"/>
              </a:rPr>
              <a:t>kernel</a:t>
            </a:r>
            <a:r>
              <a:rPr lang="en-US" sz="2400" dirty="0">
                <a:solidFill>
                  <a:srgbClr val="FF0000"/>
                </a:solidFill>
              </a:rPr>
              <a:t> will run a single operating system and provide that operating system functionality to each of the partitions.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4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321866"/>
            <a:ext cx="4736874" cy="117981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 dirty="0">
                <a:solidFill>
                  <a:srgbClr val="659900"/>
                </a:solidFill>
                <a:latin typeface="Arial"/>
                <a:cs typeface="Arial"/>
              </a:rPr>
              <a:t>Para-virtualization (I)</a:t>
            </a:r>
          </a:p>
          <a:p>
            <a:pPr>
              <a:lnSpc>
                <a:spcPts val="4600"/>
              </a:lnSpc>
            </a:pPr>
            <a:endParaRPr lang="en-CA" sz="40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952500" y="1473200"/>
            <a:ext cx="97409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CA" sz="2802" dirty="0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 Concept: 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The hypervisor, interfaces the hardware</a:t>
            </a:r>
            <a:br>
              <a:rPr lang="en-CA" sz="2802" dirty="0">
                <a:solidFill>
                  <a:srgbClr val="000000"/>
                </a:solidFill>
                <a:latin typeface="Times New Roman"/>
              </a:rPr>
            </a:b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to all OS’s (host and guest)</a:t>
            </a:r>
          </a:p>
          <a:p>
            <a:pPr>
              <a:lnSpc>
                <a:spcPts val="300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422400" y="2597472"/>
            <a:ext cx="7322517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999900"/>
                </a:solidFill>
                <a:latin typeface="Arial"/>
                <a:cs typeface="Arial"/>
              </a:rPr>
              <a:t>•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2802" dirty="0">
                <a:solidFill>
                  <a:srgbClr val="00B0F0"/>
                </a:solidFill>
                <a:latin typeface="Arial"/>
                <a:cs typeface="Arial"/>
              </a:rPr>
              <a:t>Guests are modified to run on the hypervisor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952500" y="3822700"/>
            <a:ext cx="97409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What runs where?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930400" y="4241800"/>
            <a:ext cx="8763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590"/>
              </a:lnSpc>
            </a:pPr>
            <a:r>
              <a:rPr lang="en-CA" sz="240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2400">
                <a:solidFill>
                  <a:srgbClr val="000000"/>
                </a:solidFill>
                <a:latin typeface="Arial"/>
                <a:cs typeface="Arial"/>
              </a:rPr>
              <a:t> Ring 0: run an hypervisor</a:t>
            </a:r>
          </a:p>
          <a:p>
            <a:pPr>
              <a:lnSpc>
                <a:spcPts val="259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930400" y="4673600"/>
            <a:ext cx="8763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2400">
                <a:solidFill>
                  <a:srgbClr val="000000"/>
                </a:solidFill>
                <a:latin typeface="Arial"/>
                <a:cs typeface="Arial"/>
              </a:rPr>
              <a:t> Ring 1: run the guest OS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930400" y="5130800"/>
            <a:ext cx="8763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 dirty="0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2400" dirty="0">
                <a:solidFill>
                  <a:srgbClr val="000000"/>
                </a:solidFill>
                <a:latin typeface="Arial"/>
                <a:cs typeface="Arial"/>
              </a:rPr>
              <a:t> Ring 3: run the applications</a:t>
            </a:r>
          </a:p>
          <a:p>
            <a:pPr>
              <a:lnSpc>
                <a:spcPts val="2760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24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0" y="5650458"/>
            <a:ext cx="100992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</a:rPr>
              <a:t>In theory Para-virtualization (where the guest kernel knows that it’s running on a hypervisor, not “real” hardware) is faster than pure hardware virtualization.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6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Paravirtualization (II)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638300" y="1308100"/>
            <a:ext cx="90551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Pros: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108200" y="1739900"/>
            <a:ext cx="85852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999900"/>
                </a:solidFill>
                <a:latin typeface="Arial"/>
                <a:cs typeface="Arial"/>
              </a:rPr>
              <a:t>-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Stability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is very good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108200" y="2222500"/>
            <a:ext cx="8585200" cy="850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802">
                <a:solidFill>
                  <a:srgbClr val="999900"/>
                </a:solidFill>
                <a:latin typeface="Arial"/>
                <a:cs typeface="Arial"/>
              </a:rPr>
              <a:t>-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Performance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is very good (nothing can beat</a:t>
            </a:r>
            <a:br>
              <a:rPr lang="en-CA" sz="2802">
                <a:solidFill>
                  <a:srgbClr val="000000"/>
                </a:solidFill>
                <a:latin typeface="Times New Roman"/>
              </a:rPr>
            </a:b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OS-level virtualization in this matter)</a:t>
            </a:r>
          </a:p>
          <a:p>
            <a:pPr>
              <a:lnSpc>
                <a:spcPts val="270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108200" y="2933700"/>
            <a:ext cx="85852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999900"/>
                </a:solidFill>
                <a:latin typeface="Arial"/>
                <a:cs typeface="Arial"/>
              </a:rPr>
              <a:t>-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Overhead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is very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low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638300" y="3619500"/>
            <a:ext cx="90551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659900"/>
                </a:solidFill>
                <a:latin typeface="Arial"/>
                <a:cs typeface="Arial"/>
              </a:rPr>
              <a:t>•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Cons: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108200" y="4102100"/>
            <a:ext cx="8585200" cy="850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802" dirty="0">
                <a:solidFill>
                  <a:srgbClr val="999900"/>
                </a:solidFill>
                <a:latin typeface="Arial"/>
                <a:cs typeface="Arial"/>
              </a:rPr>
              <a:t>-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 Not easy to implement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(it’s getting better these</a:t>
            </a:r>
            <a:br>
              <a:rPr lang="en-CA" sz="2802" dirty="0">
                <a:solidFill>
                  <a:srgbClr val="000000"/>
                </a:solidFill>
                <a:latin typeface="Times New Roman"/>
              </a:rPr>
            </a:b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days)</a:t>
            </a:r>
          </a:p>
          <a:p>
            <a:pPr>
              <a:lnSpc>
                <a:spcPts val="270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108200" y="4813300"/>
            <a:ext cx="8202566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999900"/>
                </a:solidFill>
                <a:latin typeface="Arial"/>
                <a:cs typeface="Arial"/>
              </a:rPr>
              <a:t>-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Both 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host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and 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guest kernels</a:t>
            </a:r>
            <a:r>
              <a:rPr lang="en-CA" sz="2802" dirty="0">
                <a:solidFill>
                  <a:srgbClr val="000000"/>
                </a:solidFill>
                <a:latin typeface="Arial"/>
                <a:cs typeface="Arial"/>
              </a:rPr>
              <a:t> have to be 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patched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108200" y="5245100"/>
            <a:ext cx="85852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999900"/>
                </a:solidFill>
                <a:latin typeface="Arial"/>
                <a:cs typeface="Arial"/>
              </a:rPr>
              <a:t>-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 Maintainability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524000" y="5664200"/>
            <a:ext cx="6276847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 dirty="0">
                <a:solidFill>
                  <a:srgbClr val="999900"/>
                </a:solidFill>
                <a:latin typeface="Arial"/>
                <a:cs typeface="Arial"/>
              </a:rPr>
              <a:t>•</a:t>
            </a:r>
            <a:r>
              <a:rPr lang="en-CA" sz="2812" b="1" dirty="0">
                <a:solidFill>
                  <a:srgbClr val="000000"/>
                </a:solidFill>
                <a:latin typeface="Arial Bold"/>
                <a:cs typeface="Arial Bold"/>
              </a:rPr>
              <a:t> Example: </a:t>
            </a:r>
            <a:r>
              <a:rPr lang="en-CA" sz="2802" dirty="0">
                <a:solidFill>
                  <a:srgbClr val="FF0000"/>
                </a:solidFill>
                <a:latin typeface="Arial"/>
                <a:cs typeface="Arial"/>
              </a:rPr>
              <a:t>XEN, </a:t>
            </a:r>
            <a:r>
              <a:rPr lang="en-CA" sz="2802" dirty="0" err="1">
                <a:solidFill>
                  <a:srgbClr val="FF0000"/>
                </a:solidFill>
                <a:latin typeface="Arial"/>
                <a:cs typeface="Arial"/>
              </a:rPr>
              <a:t>VMWare</a:t>
            </a:r>
            <a:r>
              <a:rPr lang="en-CA" sz="2802" dirty="0">
                <a:solidFill>
                  <a:srgbClr val="FF0000"/>
                </a:solidFill>
                <a:latin typeface="Arial"/>
                <a:cs typeface="Arial"/>
              </a:rPr>
              <a:t>, ESX server</a:t>
            </a:r>
          </a:p>
          <a:p>
            <a:pPr>
              <a:lnSpc>
                <a:spcPts val="3220"/>
              </a:lnSpc>
            </a:pPr>
            <a:endParaRPr lang="en-CA" sz="2802" dirty="0">
              <a:solidFill>
                <a:srgbClr val="000000"/>
              </a:solidFill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25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28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Comparison table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556000" y="1524000"/>
            <a:ext cx="191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FFFFFF"/>
                </a:solidFill>
                <a:latin typeface="Arial Bold"/>
                <a:cs typeface="Arial Bold"/>
              </a:rPr>
              <a:t>Performance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5549900" y="1524000"/>
            <a:ext cx="13462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FFFFFF"/>
                </a:solidFill>
                <a:latin typeface="Arial Bold"/>
                <a:cs typeface="Arial Bold"/>
              </a:rPr>
              <a:t>Stability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6" name="TextBox 6"/>
          <p:cNvSpPr txBox="1"/>
          <p:nvPr/>
        </p:nvSpPr>
        <p:spPr>
          <a:xfrm>
            <a:off x="6819900" y="1524000"/>
            <a:ext cx="1409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FFFFFF"/>
                </a:solidFill>
                <a:latin typeface="Arial Bold"/>
                <a:cs typeface="Arial Bold"/>
              </a:rPr>
              <a:t>Isolation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7" name="TextBox 7"/>
          <p:cNvSpPr txBox="1"/>
          <p:nvPr/>
        </p:nvSpPr>
        <p:spPr>
          <a:xfrm>
            <a:off x="8178800" y="1524000"/>
            <a:ext cx="2070100" cy="292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FFFFFF"/>
                </a:solidFill>
                <a:latin typeface="Arial Bold"/>
                <a:cs typeface="Arial Bold"/>
              </a:rPr>
              <a:t>Modifications?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8" name="TextBox 8"/>
          <p:cNvSpPr txBox="1"/>
          <p:nvPr/>
        </p:nvSpPr>
        <p:spPr>
          <a:xfrm>
            <a:off x="8178800" y="1841500"/>
            <a:ext cx="2514600" cy="355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FFFFFF"/>
                </a:solidFill>
                <a:latin typeface="Arial Bold"/>
                <a:cs typeface="Arial Bold"/>
              </a:rPr>
              <a:t>/ HW support?</a:t>
            </a:r>
          </a:p>
          <a:p>
            <a:pPr>
              <a:lnSpc>
                <a:spcPts val="2300"/>
              </a:lnSpc>
            </a:pPr>
            <a:endParaRPr lang="en-CA" sz="1997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244600" y="2451100"/>
            <a:ext cx="3644900" cy="8255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0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Emulation</a:t>
            </a:r>
            <a:br>
              <a:rPr lang="en-CA" sz="1997">
                <a:solidFill>
                  <a:srgbClr val="000000"/>
                </a:solidFill>
                <a:latin typeface="Times New Roman"/>
              </a:rPr>
            </a:b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Full Virtualization</a:t>
            </a:r>
          </a:p>
          <a:p>
            <a:pPr>
              <a:lnSpc>
                <a:spcPts val="3220"/>
              </a:lnSpc>
            </a:pPr>
            <a:endParaRPr lang="en-CA" sz="1997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4991100" y="2628900"/>
            <a:ext cx="36195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410" b="1">
                <a:solidFill>
                  <a:srgbClr val="FF0000"/>
                </a:solidFill>
                <a:latin typeface="Times New Roman Bold"/>
                <a:cs typeface="Times New Roman Bold"/>
              </a:rPr>
              <a:t>-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8712200" y="2451100"/>
            <a:ext cx="1879600" cy="8255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00"/>
              </a:lnSpc>
            </a:pPr>
            <a:r>
              <a:rPr lang="en-CA" sz="2007" b="1">
                <a:solidFill>
                  <a:srgbClr val="000000"/>
                </a:solidFill>
                <a:latin typeface="Arial Bold"/>
                <a:cs typeface="Arial Bold"/>
              </a:rPr>
              <a:t>No/No</a:t>
            </a:r>
            <a:br>
              <a:rPr lang="en-CA" sz="1997">
                <a:solidFill>
                  <a:srgbClr val="000000"/>
                </a:solidFill>
                <a:latin typeface="Times New Roman"/>
              </a:rPr>
            </a:br>
            <a:r>
              <a:rPr lang="en-CA" sz="2007" b="1">
                <a:solidFill>
                  <a:srgbClr val="000000"/>
                </a:solidFill>
                <a:latin typeface="Arial Bold"/>
                <a:cs typeface="Arial Bold"/>
              </a:rPr>
              <a:t>No/No</a:t>
            </a:r>
          </a:p>
          <a:p>
            <a:pPr>
              <a:lnSpc>
                <a:spcPts val="3220"/>
              </a:lnSpc>
            </a:pPr>
            <a:endParaRPr lang="en-CA" sz="1997">
              <a:solidFill>
                <a:srgbClr val="000000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244600" y="3352800"/>
            <a:ext cx="1257300" cy="292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OS-level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3" name="TextBox 13"/>
          <p:cNvSpPr txBox="1"/>
          <p:nvPr/>
        </p:nvSpPr>
        <p:spPr>
          <a:xfrm>
            <a:off x="8712200" y="3352800"/>
            <a:ext cx="11049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000000"/>
                </a:solidFill>
                <a:latin typeface="Arial Bold"/>
                <a:cs typeface="Arial Bold"/>
              </a:rPr>
              <a:t>No/No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4" name="TextBox 14"/>
          <p:cNvSpPr txBox="1"/>
          <p:nvPr/>
        </p:nvSpPr>
        <p:spPr>
          <a:xfrm>
            <a:off x="1244600" y="3657600"/>
            <a:ext cx="17780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virtualization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5" name="TextBox 15"/>
          <p:cNvSpPr txBox="1"/>
          <p:nvPr/>
        </p:nvSpPr>
        <p:spPr>
          <a:xfrm>
            <a:off x="1244600" y="4064000"/>
            <a:ext cx="23114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3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Paravirtualization</a:t>
            </a:r>
          </a:p>
          <a:p>
            <a:pPr>
              <a:lnSpc>
                <a:spcPts val="2930"/>
              </a:lnSpc>
            </a:pPr>
            <a:endParaRPr/>
          </a:p>
        </p:txBody>
      </p:sp>
      <p:sp>
        <p:nvSpPr>
          <p:cNvPr id="16" name="TextBox 16"/>
          <p:cNvSpPr txBox="1"/>
          <p:nvPr/>
        </p:nvSpPr>
        <p:spPr>
          <a:xfrm>
            <a:off x="4914900" y="3949700"/>
            <a:ext cx="3937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10" b="1">
                <a:solidFill>
                  <a:srgbClr val="B05000"/>
                </a:solidFill>
                <a:latin typeface="Times New Roman Bold"/>
                <a:cs typeface="Times New Roman Bold"/>
              </a:rPr>
              <a:t>+</a:t>
            </a:r>
          </a:p>
          <a:p>
            <a:pPr>
              <a:lnSpc>
                <a:spcPts val="2760"/>
              </a:lnSpc>
            </a:pPr>
            <a:endParaRPr/>
          </a:p>
        </p:txBody>
      </p:sp>
      <p:sp>
        <p:nvSpPr>
          <p:cNvPr id="17" name="TextBox 17"/>
          <p:cNvSpPr txBox="1"/>
          <p:nvPr/>
        </p:nvSpPr>
        <p:spPr>
          <a:xfrm>
            <a:off x="8661400" y="4064000"/>
            <a:ext cx="12065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000000"/>
                </a:solidFill>
                <a:latin typeface="Arial Bold"/>
                <a:cs typeface="Arial Bold"/>
              </a:rPr>
              <a:t>Yes/No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1244600" y="4470400"/>
            <a:ext cx="2273300" cy="292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Hardware-assited</a:t>
            </a:r>
          </a:p>
          <a:p>
            <a:pPr>
              <a:lnSpc>
                <a:spcPts val="2760"/>
              </a:lnSpc>
            </a:pPr>
            <a:endParaRPr/>
          </a:p>
        </p:txBody>
      </p:sp>
      <p:sp>
        <p:nvSpPr>
          <p:cNvPr id="19" name="TextBox 19"/>
          <p:cNvSpPr txBox="1"/>
          <p:nvPr/>
        </p:nvSpPr>
        <p:spPr>
          <a:xfrm>
            <a:off x="4914900" y="4483100"/>
            <a:ext cx="3937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10" b="1">
                <a:solidFill>
                  <a:srgbClr val="B05000"/>
                </a:solidFill>
                <a:latin typeface="Times New Roman Bold"/>
                <a:cs typeface="Times New Roman Bold"/>
              </a:rPr>
              <a:t>+</a:t>
            </a:r>
          </a:p>
          <a:p>
            <a:pPr>
              <a:lnSpc>
                <a:spcPts val="2760"/>
              </a:lnSpc>
            </a:pPr>
            <a:endParaRPr/>
          </a:p>
        </p:txBody>
      </p:sp>
      <p:sp>
        <p:nvSpPr>
          <p:cNvPr id="20" name="TextBox 20"/>
          <p:cNvSpPr txBox="1"/>
          <p:nvPr/>
        </p:nvSpPr>
        <p:spPr>
          <a:xfrm>
            <a:off x="8661400" y="4470400"/>
            <a:ext cx="12065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000000"/>
                </a:solidFill>
                <a:latin typeface="Arial Bold"/>
                <a:cs typeface="Arial Bold"/>
              </a:rPr>
              <a:t>No/Yes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21" name="TextBox 21"/>
          <p:cNvSpPr txBox="1"/>
          <p:nvPr/>
        </p:nvSpPr>
        <p:spPr>
          <a:xfrm>
            <a:off x="1244600" y="4838700"/>
            <a:ext cx="9448800" cy="355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Virtualization</a:t>
            </a:r>
          </a:p>
          <a:p>
            <a:pPr>
              <a:lnSpc>
                <a:spcPts val="1800"/>
              </a:lnSpc>
            </a:pPr>
            <a:endParaRPr lang="en-CA" sz="1997">
              <a:solidFill>
                <a:srgbClr val="000000"/>
              </a:solidFill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244600" y="5181600"/>
            <a:ext cx="2120900" cy="292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Application level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712200" y="5181600"/>
            <a:ext cx="11049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000000"/>
                </a:solidFill>
                <a:latin typeface="Arial Bold"/>
                <a:cs typeface="Arial Bold"/>
              </a:rPr>
              <a:t>No/No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24" name="TextBox 24"/>
          <p:cNvSpPr txBox="1"/>
          <p:nvPr/>
        </p:nvSpPr>
        <p:spPr>
          <a:xfrm>
            <a:off x="1244600" y="5499100"/>
            <a:ext cx="9448800" cy="355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7">
                <a:solidFill>
                  <a:srgbClr val="000000"/>
                </a:solidFill>
                <a:latin typeface="Arial"/>
                <a:cs typeface="Arial"/>
              </a:rPr>
              <a:t>virtualization</a:t>
            </a:r>
          </a:p>
          <a:p>
            <a:pPr>
              <a:lnSpc>
                <a:spcPts val="2300"/>
              </a:lnSpc>
            </a:pPr>
            <a:endParaRPr lang="en-CA" sz="1997">
              <a:solidFill>
                <a:srgbClr val="000000"/>
              </a:solidFill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29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3060700" y="2311400"/>
            <a:ext cx="76327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000000"/>
                </a:solidFill>
                <a:latin typeface="Arial"/>
                <a:cs typeface="Arial"/>
              </a:rPr>
              <a:t>Server Virtualization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30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057069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9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Server Virtualization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028700" y="2095500"/>
            <a:ext cx="9664700" cy="584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680"/>
              </a:lnSpc>
            </a:pPr>
            <a:r>
              <a:rPr lang="en-CA" sz="3197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207" b="1">
                <a:solidFill>
                  <a:srgbClr val="000000"/>
                </a:solidFill>
                <a:latin typeface="Arial Bold"/>
                <a:cs typeface="Arial Bold"/>
              </a:rPr>
              <a:t> Concept:</a:t>
            </a:r>
          </a:p>
          <a:p>
            <a:pPr>
              <a:lnSpc>
                <a:spcPts val="3680"/>
              </a:lnSpc>
            </a:pPr>
            <a:endParaRPr lang="en-CA" sz="3197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498600" y="2654300"/>
            <a:ext cx="9194800" cy="1930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465"/>
              </a:lnSpc>
            </a:pPr>
            <a:r>
              <a:rPr lang="en-CA" sz="3197">
                <a:solidFill>
                  <a:srgbClr val="999900"/>
                </a:solidFill>
                <a:latin typeface="Wingdings"/>
                <a:cs typeface="Wingdings"/>
              </a:rPr>
              <a:t>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 Is the idea of taking a physical server and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partition it, or divide it up, so that it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appears as several “virtual servers”, each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of which can run their own copy of an OS.</a:t>
            </a:r>
          </a:p>
          <a:p>
            <a:pPr>
              <a:lnSpc>
                <a:spcPts val="3465"/>
              </a:lnSpc>
            </a:pPr>
            <a:endParaRPr lang="en-CA" sz="3197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31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516736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2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Why is it so popular?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76300" y="1701800"/>
            <a:ext cx="98171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CA" sz="2802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Multiple operating system 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instances at once on a</a:t>
            </a:r>
            <a:br>
              <a:rPr lang="en-CA" sz="2802">
                <a:solidFill>
                  <a:srgbClr val="000000"/>
                </a:solidFill>
                <a:latin typeface="Times New Roman"/>
              </a:rPr>
            </a:b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single physical server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>
              <a:lnSpc>
                <a:spcPts val="300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76300" y="2806700"/>
            <a:ext cx="98171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CA" sz="2802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Reduce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the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number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of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physical servers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and in</a:t>
            </a:r>
            <a:br>
              <a:rPr lang="en-CA" sz="2802">
                <a:solidFill>
                  <a:srgbClr val="000000"/>
                </a:solidFill>
                <a:latin typeface="Times New Roman"/>
              </a:rPr>
            </a:b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consequence physical space in data centers</a:t>
            </a:r>
          </a:p>
          <a:p>
            <a:pPr>
              <a:lnSpc>
                <a:spcPts val="300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76300" y="3898900"/>
            <a:ext cx="98171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Offers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higher availability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76300" y="4622800"/>
            <a:ext cx="98171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 Cut down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on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energy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consumption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76300" y="5346700"/>
            <a:ext cx="9817100" cy="533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220"/>
              </a:lnSpc>
            </a:pPr>
            <a:r>
              <a:rPr lang="en-CA" sz="2802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Eases the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maintenance</a:t>
            </a:r>
            <a:r>
              <a:rPr lang="en-CA" sz="2802">
                <a:solidFill>
                  <a:srgbClr val="000000"/>
                </a:solidFill>
                <a:latin typeface="Arial"/>
                <a:cs typeface="Arial"/>
              </a:rPr>
              <a:t> and </a:t>
            </a:r>
            <a:r>
              <a:rPr lang="en-CA" sz="2812" b="1">
                <a:solidFill>
                  <a:srgbClr val="000000"/>
                </a:solidFill>
                <a:latin typeface="Arial Bold"/>
                <a:cs typeface="Arial Bold"/>
              </a:rPr>
              <a:t>patching</a:t>
            </a:r>
          </a:p>
          <a:p>
            <a:pPr>
              <a:lnSpc>
                <a:spcPts val="3220"/>
              </a:lnSpc>
            </a:pPr>
            <a:endParaRPr lang="en-CA" sz="2802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32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8991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1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Server Virtualization Landscape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104900" y="1524000"/>
            <a:ext cx="9588500" cy="1054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CA" sz="3197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 As of October </a:t>
            </a:r>
            <a:r>
              <a:rPr lang="en-CA" sz="3207" b="1">
                <a:solidFill>
                  <a:srgbClr val="000000"/>
                </a:solidFill>
                <a:latin typeface="Arial Bold"/>
                <a:cs typeface="Arial Bold"/>
              </a:rPr>
              <a:t>2009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, only </a:t>
            </a:r>
            <a:r>
              <a:rPr lang="en-CA" sz="3207" b="1">
                <a:solidFill>
                  <a:srgbClr val="000000"/>
                </a:solidFill>
                <a:latin typeface="Arial Bold"/>
                <a:cs typeface="Arial Bold"/>
              </a:rPr>
              <a:t>16 %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 of server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workloads were running </a:t>
            </a:r>
            <a:r>
              <a:rPr lang="en-CA" sz="3207" b="1">
                <a:solidFill>
                  <a:srgbClr val="000000"/>
                </a:solidFill>
                <a:latin typeface="Arial Bold"/>
                <a:cs typeface="Arial Bold"/>
              </a:rPr>
              <a:t>on VMs</a:t>
            </a:r>
          </a:p>
          <a:p>
            <a:pPr>
              <a:lnSpc>
                <a:spcPts val="3500"/>
              </a:lnSpc>
            </a:pPr>
            <a:endParaRPr lang="en-CA" sz="3197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104900" y="2806700"/>
            <a:ext cx="9588500" cy="1930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465"/>
              </a:lnSpc>
            </a:pPr>
            <a:r>
              <a:rPr lang="en-CA" sz="3197">
                <a:solidFill>
                  <a:srgbClr val="659900"/>
                </a:solidFill>
                <a:latin typeface="Wingdings"/>
                <a:cs typeface="Wingdings"/>
              </a:rPr>
              <a:t>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 Gartner predicted that the numbers would rise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to approximately </a:t>
            </a:r>
            <a:r>
              <a:rPr lang="en-CA" sz="3207" b="1">
                <a:solidFill>
                  <a:srgbClr val="000000"/>
                </a:solidFill>
                <a:latin typeface="Arial Bold"/>
                <a:cs typeface="Arial Bold"/>
              </a:rPr>
              <a:t>50 % 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of workloads (x86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architecture) by the </a:t>
            </a:r>
            <a:r>
              <a:rPr lang="en-CA" sz="3207" b="1">
                <a:solidFill>
                  <a:srgbClr val="000000"/>
                </a:solidFill>
                <a:latin typeface="Arial Bold"/>
                <a:cs typeface="Arial Bold"/>
              </a:rPr>
              <a:t>end of 2012 </a:t>
            </a: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- or about 58</a:t>
            </a:r>
            <a:br>
              <a:rPr lang="en-CA" sz="3197">
                <a:solidFill>
                  <a:srgbClr val="000000"/>
                </a:solidFill>
                <a:latin typeface="Times New Roman"/>
              </a:rPr>
            </a:br>
            <a:r>
              <a:rPr lang="en-CA" sz="3197">
                <a:solidFill>
                  <a:srgbClr val="000000"/>
                </a:solidFill>
                <a:latin typeface="Arial"/>
                <a:cs typeface="Arial"/>
              </a:rPr>
              <a:t>million deployed machines</a:t>
            </a:r>
          </a:p>
          <a:p>
            <a:pPr>
              <a:lnSpc>
                <a:spcPts val="3465"/>
              </a:lnSpc>
            </a:pPr>
            <a:endParaRPr lang="en-CA" sz="3197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33</a:t>
            </a:r>
          </a:p>
          <a:p>
            <a:pPr>
              <a:lnSpc>
                <a:spcPts val="2300"/>
              </a:lnSpc>
            </a:pPr>
            <a:endParaRPr/>
          </a:p>
        </p:txBody>
      </p:sp>
      <p:sp>
        <p:nvSpPr>
          <p:cNvPr id="8" name="TextBox 8"/>
          <p:cNvSpPr txBox="1"/>
          <p:nvPr/>
        </p:nvSpPr>
        <p:spPr>
          <a:xfrm>
            <a:off x="7899400" y="6972300"/>
            <a:ext cx="22098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10" b="1">
                <a:solidFill>
                  <a:srgbClr val="000000"/>
                </a:solidFill>
                <a:latin typeface="Calibri Bold"/>
                <a:cs typeface="Calibri Bold"/>
              </a:rPr>
              <a:t>Source: Gartner</a:t>
            </a:r>
          </a:p>
          <a:p>
            <a:pPr>
              <a:lnSpc>
                <a:spcPts val="2760"/>
              </a:lnSpc>
            </a:pPr>
            <a:endParaRPr/>
          </a:p>
        </p:txBody>
      </p:sp>
      <p:sp>
        <p:nvSpPr>
          <p:cNvPr id="10" name="TextBox 10"/>
          <p:cNvSpPr txBox="1"/>
          <p:nvPr/>
        </p:nvSpPr>
        <p:spPr>
          <a:xfrm>
            <a:off x="7899400" y="7416800"/>
            <a:ext cx="2794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160"/>
              </a:lnSpc>
            </a:pPr>
            <a:r>
              <a:rPr lang="en-CA" sz="2410" b="1">
                <a:solidFill>
                  <a:srgbClr val="000000"/>
                </a:solidFill>
                <a:latin typeface="Calibri Bold"/>
                <a:cs typeface="Calibri Bold"/>
              </a:rPr>
              <a:t>Inc</a:t>
            </a:r>
          </a:p>
          <a:p>
            <a:pPr>
              <a:lnSpc>
                <a:spcPts val="21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5036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2933700" y="2311400"/>
            <a:ext cx="77597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000000"/>
                </a:solidFill>
                <a:latin typeface="Arial"/>
                <a:cs typeface="Arial"/>
              </a:rPr>
              <a:t>Practical Approaches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35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1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73100" y="546100"/>
            <a:ext cx="10020300" cy="762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CA" sz="4002">
                <a:solidFill>
                  <a:srgbClr val="659900"/>
                </a:solidFill>
                <a:latin typeface="Arial"/>
                <a:cs typeface="Arial"/>
              </a:rPr>
              <a:t>Simple Virtualization </a:t>
            </a:r>
            <a:r>
              <a:rPr lang="en-CA" sz="4002">
                <a:solidFill>
                  <a:srgbClr val="659900"/>
                </a:solidFill>
                <a:latin typeface="Wingdings"/>
                <a:cs typeface="Wingdings"/>
              </a:rPr>
              <a:t></a:t>
            </a:r>
          </a:p>
          <a:p>
            <a:pPr>
              <a:lnSpc>
                <a:spcPts val="4600"/>
              </a:lnSpc>
            </a:pPr>
            <a:endParaRPr lang="en-CA" sz="40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7747000" y="1917700"/>
            <a:ext cx="29464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Virtual</a:t>
            </a:r>
          </a:p>
          <a:p>
            <a:pPr>
              <a:lnSpc>
                <a:spcPts val="299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7747000" y="2324100"/>
            <a:ext cx="29464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Machines</a:t>
            </a:r>
          </a:p>
          <a:p>
            <a:pPr>
              <a:lnSpc>
                <a:spcPts val="299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629400" y="4457700"/>
            <a:ext cx="40640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Physical</a:t>
            </a:r>
          </a:p>
          <a:p>
            <a:pPr>
              <a:lnSpc>
                <a:spcPts val="299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718300" y="4864100"/>
            <a:ext cx="39751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Hypervisor</a:t>
            </a:r>
          </a:p>
          <a:p>
            <a:pPr>
              <a:lnSpc>
                <a:spcPts val="299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36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0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87400" y="609600"/>
            <a:ext cx="99060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>
                <a:solidFill>
                  <a:srgbClr val="659900"/>
                </a:solidFill>
                <a:latin typeface="Arial"/>
                <a:cs typeface="Arial"/>
              </a:rPr>
              <a:t>More virtual approach </a:t>
            </a:r>
            <a:r>
              <a:rPr lang="en-CA" sz="4656">
                <a:solidFill>
                  <a:srgbClr val="659900"/>
                </a:solidFill>
                <a:latin typeface="Wingdings"/>
                <a:cs typeface="Wingdings"/>
              </a:rPr>
              <a:t>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7505700" y="3352800"/>
            <a:ext cx="31877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Multiple</a:t>
            </a:r>
          </a:p>
          <a:p>
            <a:pPr>
              <a:lnSpc>
                <a:spcPts val="299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7581900" y="3746500"/>
            <a:ext cx="31115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Hypervisors</a:t>
            </a:r>
          </a:p>
          <a:p>
            <a:pPr>
              <a:lnSpc>
                <a:spcPts val="299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866900" y="5397500"/>
            <a:ext cx="8826500" cy="1308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150"/>
              </a:lnSpc>
            </a:pP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Vm image</a:t>
            </a:r>
            <a:br>
              <a:rPr lang="en-CA" sz="2597">
                <a:solidFill>
                  <a:srgbClr val="000000"/>
                </a:solidFill>
                <a:latin typeface="Times New Roman"/>
              </a:rPr>
            </a:b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in a network</a:t>
            </a:r>
            <a:br>
              <a:rPr lang="en-CA" sz="2597">
                <a:solidFill>
                  <a:srgbClr val="000000"/>
                </a:solidFill>
                <a:latin typeface="Times New Roman"/>
              </a:rPr>
            </a:br>
            <a:r>
              <a:rPr lang="en-CA" sz="2416">
                <a:solidFill>
                  <a:srgbClr val="000000"/>
                </a:solidFill>
                <a:latin typeface="Book Antiqua"/>
                <a:cs typeface="Book Antiqua"/>
              </a:rPr>
              <a:t>storage</a:t>
            </a:r>
          </a:p>
          <a:p>
            <a:pPr>
              <a:lnSpc>
                <a:spcPts val="315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37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4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87400" y="609600"/>
            <a:ext cx="99060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902">
                <a:solidFill>
                  <a:srgbClr val="659900"/>
                </a:solidFill>
                <a:latin typeface="Arial"/>
                <a:cs typeface="Arial"/>
              </a:rPr>
              <a:t>Virtual networking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343900" y="1841500"/>
            <a:ext cx="23495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BETA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771900" y="3670300"/>
            <a:ext cx="17272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ALPHA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3213100" y="6121400"/>
            <a:ext cx="2286000" cy="863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1 ETH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ALPHA</a:t>
            </a:r>
          </a:p>
          <a:p>
            <a:pPr>
              <a:lnSpc>
                <a:spcPts val="2875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388100" y="3670300"/>
            <a:ext cx="41910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GAMMA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00700" y="6134100"/>
            <a:ext cx="4978400" cy="584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indent="2143505">
              <a:lnSpc>
                <a:spcPts val="1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1 ETH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1 ETH</a:t>
            </a:r>
          </a:p>
          <a:p>
            <a:pPr>
              <a:lnSpc>
                <a:spcPts val="192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600700" y="6502400"/>
            <a:ext cx="4978400" cy="584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indent="2143505">
              <a:lnSpc>
                <a:spcPts val="1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ALPHA  1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ALPHA</a:t>
            </a:r>
          </a:p>
          <a:p>
            <a:pPr>
              <a:lnSpc>
                <a:spcPts val="192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747000" y="6832600"/>
            <a:ext cx="28321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ETH BETA</a:t>
            </a:r>
          </a:p>
          <a:p>
            <a:pPr>
              <a:lnSpc>
                <a:spcPts val="2255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93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38</a:t>
            </a:r>
          </a:p>
          <a:p>
            <a:pPr>
              <a:lnSpc>
                <a:spcPts val="1930"/>
              </a:lnSpc>
            </a:pP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2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35000" y="609600"/>
            <a:ext cx="100584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>
                <a:solidFill>
                  <a:srgbClr val="659900"/>
                </a:solidFill>
                <a:latin typeface="Arial"/>
                <a:cs typeface="Arial"/>
              </a:rPr>
              <a:t>Management scenario </a:t>
            </a:r>
            <a:r>
              <a:rPr lang="en-CA" sz="4656">
                <a:solidFill>
                  <a:srgbClr val="659900"/>
                </a:solidFill>
                <a:latin typeface="Wingdings"/>
                <a:cs typeface="Wingdings"/>
              </a:rPr>
              <a:t>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7899400" y="2159000"/>
            <a:ext cx="2794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WHERE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7962900" y="2527300"/>
            <a:ext cx="27305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ARE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7975600" y="2895600"/>
            <a:ext cx="27178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MY VM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051800" y="3251200"/>
            <a:ext cx="26416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MACHINE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899400" y="3987800"/>
            <a:ext cx="2794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RUNNING?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39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9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533400"/>
            <a:ext cx="99822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>
                <a:solidFill>
                  <a:srgbClr val="659900"/>
                </a:solidFill>
                <a:latin typeface="Arial"/>
                <a:cs typeface="Arial"/>
              </a:rPr>
              <a:t>VM Manager </a:t>
            </a:r>
            <a:r>
              <a:rPr lang="en-CA" sz="4656">
                <a:solidFill>
                  <a:srgbClr val="659900"/>
                </a:solidFill>
                <a:latin typeface="Wingdings"/>
                <a:cs typeface="Wingdings"/>
              </a:rPr>
              <a:t>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6870700" y="3429000"/>
            <a:ext cx="38227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VM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6870700" y="3797300"/>
            <a:ext cx="38227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MANAGER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40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0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609600"/>
            <a:ext cx="99822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>
                <a:solidFill>
                  <a:srgbClr val="659900"/>
                </a:solidFill>
                <a:latin typeface="Arial"/>
                <a:cs typeface="Arial"/>
              </a:rPr>
              <a:t>More virtual approach  </a:t>
            </a:r>
            <a:r>
              <a:rPr lang="en-CA" sz="4656">
                <a:solidFill>
                  <a:srgbClr val="659900"/>
                </a:solidFill>
                <a:latin typeface="Wingdings"/>
                <a:cs typeface="Wingdings"/>
              </a:rPr>
              <a:t>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866900" y="3111500"/>
            <a:ext cx="88265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MULTIPLE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866900" y="3479800"/>
            <a:ext cx="88265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VM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866900" y="3848100"/>
            <a:ext cx="88265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MANAGERS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41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3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533400"/>
            <a:ext cx="99822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>
                <a:solidFill>
                  <a:srgbClr val="659900"/>
                </a:solidFill>
                <a:latin typeface="Arial"/>
                <a:cs typeface="Arial"/>
              </a:rPr>
              <a:t>Full virtual approach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835400" y="1460500"/>
            <a:ext cx="6858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MANAGER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835400" y="1828800"/>
            <a:ext cx="6858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CLUSTER/POOL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178800" y="3352800"/>
            <a:ext cx="25146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VM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178800" y="3721100"/>
            <a:ext cx="25146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MANAGER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178800" y="4064000"/>
            <a:ext cx="2514600" cy="838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ON MULTIPLE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VIRTUAL</a:t>
            </a:r>
          </a:p>
          <a:p>
            <a:pPr>
              <a:lnSpc>
                <a:spcPts val="290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8178800" y="4813300"/>
            <a:ext cx="25146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MACHINES!!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42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2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533400"/>
            <a:ext cx="99822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902">
                <a:solidFill>
                  <a:srgbClr val="659900"/>
                </a:solidFill>
                <a:latin typeface="Arial"/>
                <a:cs typeface="Arial"/>
              </a:rPr>
              <a:t>Resource clusters/pools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937000" y="3416300"/>
            <a:ext cx="3784600" cy="863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VM POOL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CLUSTER</a:t>
            </a:r>
          </a:p>
          <a:p>
            <a:pPr>
              <a:lnSpc>
                <a:spcPts val="2875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819400" y="5956300"/>
            <a:ext cx="4902200" cy="863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STORAGE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CLUSTER</a:t>
            </a:r>
          </a:p>
          <a:p>
            <a:pPr>
              <a:lnSpc>
                <a:spcPts val="288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7823200" y="3505200"/>
            <a:ext cx="27559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VM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823200" y="3860800"/>
            <a:ext cx="2755900" cy="863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MANAGER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CLUSTER</a:t>
            </a:r>
          </a:p>
          <a:p>
            <a:pPr>
              <a:lnSpc>
                <a:spcPts val="2875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178800" y="5956300"/>
            <a:ext cx="2400300" cy="863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PHYSICAL</a:t>
            </a:r>
            <a:br>
              <a:rPr lang="en-CA" sz="2400">
                <a:solidFill>
                  <a:srgbClr val="000000"/>
                </a:solidFill>
                <a:latin typeface="Times New Roman"/>
              </a:rPr>
            </a:b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CLUSTER</a:t>
            </a:r>
          </a:p>
          <a:p>
            <a:pPr>
              <a:lnSpc>
                <a:spcPts val="288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43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0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35000" y="609600"/>
            <a:ext cx="100584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>
                <a:solidFill>
                  <a:srgbClr val="659900"/>
                </a:solidFill>
                <a:latin typeface="Arial"/>
                <a:cs typeface="Arial"/>
              </a:rPr>
              <a:t>More virtual again!</a:t>
            </a:r>
          </a:p>
          <a:p>
            <a:pPr>
              <a:lnSpc>
                <a:spcPts val="5635"/>
              </a:lnSpc>
            </a:pPr>
            <a:endParaRPr lang="en-CA" sz="4902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089400" y="3276600"/>
            <a:ext cx="66040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DISTRIBUTED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4229100" y="3632200"/>
            <a:ext cx="64643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APPROACH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425700" y="6134100"/>
            <a:ext cx="8267700" cy="457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6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RACK - UNIT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44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11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533400"/>
            <a:ext cx="99822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 dirty="0">
                <a:solidFill>
                  <a:srgbClr val="659900"/>
                </a:solidFill>
                <a:latin typeface="Arial"/>
                <a:cs typeface="Arial"/>
              </a:rPr>
              <a:t>Virtualization ingredients</a:t>
            </a:r>
          </a:p>
          <a:p>
            <a:pPr>
              <a:lnSpc>
                <a:spcPts val="5635"/>
              </a:lnSpc>
            </a:pPr>
            <a:endParaRPr lang="en-CA" sz="49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184400" y="2842146"/>
            <a:ext cx="85090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RUNNING  EXISTING VIRTUAL MACHINES</a:t>
            </a:r>
          </a:p>
          <a:p>
            <a:pPr>
              <a:lnSpc>
                <a:spcPts val="2990"/>
              </a:lnSpc>
            </a:pPr>
            <a:endParaRPr lang="en-CA" sz="2597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184400" y="5575300"/>
            <a:ext cx="34671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MEMORY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753100" y="5486400"/>
            <a:ext cx="1497205" cy="1103957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00"/>
              </a:lnSpc>
            </a:pPr>
            <a:r>
              <a:rPr lang="en-CA" sz="2400" dirty="0">
                <a:solidFill>
                  <a:srgbClr val="000000"/>
                </a:solidFill>
                <a:latin typeface="Times New Roman"/>
                <a:cs typeface="Times New Roman"/>
              </a:rPr>
              <a:t>CPU CORE</a:t>
            </a:r>
            <a:br>
              <a:rPr lang="en-CA" sz="2400" dirty="0">
                <a:solidFill>
                  <a:srgbClr val="000000"/>
                </a:solidFill>
                <a:latin typeface="Times New Roman"/>
              </a:rPr>
            </a:br>
            <a:endParaRPr lang="en-CA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ts val="2875"/>
              </a:lnSpc>
            </a:pPr>
            <a:endParaRPr lang="en-CA" sz="2400" dirty="0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331200" y="5575300"/>
            <a:ext cx="2260600" cy="508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CA" sz="2400">
                <a:solidFill>
                  <a:srgbClr val="000000"/>
                </a:solidFill>
                <a:latin typeface="Times New Roman"/>
                <a:cs typeface="Times New Roman"/>
              </a:rPr>
              <a:t>STORAGE</a:t>
            </a:r>
          </a:p>
          <a:p>
            <a:pPr>
              <a:lnSpc>
                <a:spcPts val="2760"/>
              </a:lnSpc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45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9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609600"/>
            <a:ext cx="99822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 dirty="0">
                <a:solidFill>
                  <a:srgbClr val="659900"/>
                </a:solidFill>
                <a:latin typeface="Arial"/>
                <a:cs typeface="Arial"/>
              </a:rPr>
              <a:t>Running VM with no memory!</a:t>
            </a:r>
          </a:p>
          <a:p>
            <a:pPr>
              <a:lnSpc>
                <a:spcPts val="5635"/>
              </a:lnSpc>
            </a:pPr>
            <a:endParaRPr lang="en-CA" sz="49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378200" y="5092700"/>
            <a:ext cx="5120954" cy="76944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We can  </a:t>
            </a:r>
            <a:r>
              <a:rPr lang="en-CA" sz="2597" dirty="0">
                <a:solidFill>
                  <a:srgbClr val="FF0000"/>
                </a:solidFill>
                <a:latin typeface="Times New Roman"/>
                <a:cs typeface="Times New Roman"/>
              </a:rPr>
              <a:t>swap</a:t>
            </a: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 all the VM memory in a</a:t>
            </a:r>
          </a:p>
          <a:p>
            <a:pPr>
              <a:lnSpc>
                <a:spcPts val="2990"/>
              </a:lnSpc>
            </a:pPr>
            <a:endParaRPr lang="en-CA" sz="2597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378200" y="5486400"/>
            <a:ext cx="7315200" cy="914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100"/>
              </a:lnSpc>
            </a:pPr>
            <a:r>
              <a:rPr lang="en-CA" sz="2597">
                <a:solidFill>
                  <a:srgbClr val="000000"/>
                </a:solidFill>
                <a:latin typeface="Times New Roman"/>
                <a:cs typeface="Times New Roman"/>
              </a:rPr>
              <a:t>physical disk, or we use the  storage as a</a:t>
            </a:r>
            <a:br>
              <a:rPr lang="en-CA" sz="2597">
                <a:solidFill>
                  <a:srgbClr val="000000"/>
                </a:solidFill>
                <a:latin typeface="Times New Roman"/>
              </a:rPr>
            </a:br>
            <a:r>
              <a:rPr lang="en-CA" sz="2597">
                <a:solidFill>
                  <a:srgbClr val="000000"/>
                </a:solidFill>
                <a:latin typeface="Times New Roman"/>
                <a:cs typeface="Times New Roman"/>
              </a:rPr>
              <a:t>slow virtual memory</a:t>
            </a:r>
          </a:p>
          <a:p>
            <a:pPr>
              <a:lnSpc>
                <a:spcPts val="3100"/>
              </a:lnSpc>
            </a:pPr>
            <a:endParaRPr lang="en-CA" sz="2597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46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sp>
        <p:nvSpPr>
          <p:cNvPr id="9" name="TextBox 2"/>
          <p:cNvSpPr txBox="1"/>
          <p:nvPr/>
        </p:nvSpPr>
        <p:spPr>
          <a:xfrm>
            <a:off x="4343400" y="139700"/>
            <a:ext cx="6350000" cy="2286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080"/>
              </a:lnSpc>
            </a:pPr>
            <a:r>
              <a:rPr lang="en-CA" sz="1210" b="1">
                <a:solidFill>
                  <a:srgbClr val="999999"/>
                </a:solidFill>
                <a:latin typeface="Arial Bold"/>
                <a:cs typeface="Arial Bold"/>
              </a:rPr>
              <a:t>Virtualization</a:t>
            </a:r>
          </a:p>
          <a:p>
            <a:pPr>
              <a:lnSpc>
                <a:spcPts val="1080"/>
              </a:lnSpc>
            </a:pPr>
            <a:endParaRPr lang="en-CA" sz="120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35000" y="533400"/>
            <a:ext cx="10058400" cy="927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635"/>
              </a:lnSpc>
            </a:pPr>
            <a:r>
              <a:rPr lang="en-CA" sz="4656" dirty="0">
                <a:solidFill>
                  <a:srgbClr val="659900"/>
                </a:solidFill>
                <a:latin typeface="Arial"/>
                <a:cs typeface="Arial"/>
              </a:rPr>
              <a:t>Running VM with storage!</a:t>
            </a:r>
          </a:p>
          <a:p>
            <a:pPr>
              <a:lnSpc>
                <a:spcPts val="5635"/>
              </a:lnSpc>
            </a:pPr>
            <a:endParaRPr lang="en-CA" sz="4902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530600" y="5334000"/>
            <a:ext cx="7162800" cy="469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990"/>
              </a:lnSpc>
            </a:pP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We could use the memory as a physical</a:t>
            </a:r>
          </a:p>
          <a:p>
            <a:pPr>
              <a:lnSpc>
                <a:spcPts val="2990"/>
              </a:lnSpc>
            </a:pPr>
            <a:endParaRPr lang="en-CA" sz="2597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530600" y="5715000"/>
            <a:ext cx="7162800" cy="914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indent="5">
              <a:lnSpc>
                <a:spcPts val="3100"/>
              </a:lnSpc>
            </a:pP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storage (</a:t>
            </a:r>
            <a:r>
              <a:rPr lang="en-CA" sz="2597" dirty="0" err="1">
                <a:solidFill>
                  <a:srgbClr val="000000"/>
                </a:solidFill>
                <a:latin typeface="Times New Roman"/>
                <a:cs typeface="Times New Roman"/>
              </a:rPr>
              <a:t>tmpfs</a:t>
            </a: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) for the </a:t>
            </a:r>
            <a:r>
              <a:rPr lang="en-CA" sz="2597" dirty="0" err="1">
                <a:solidFill>
                  <a:srgbClr val="000000"/>
                </a:solidFill>
                <a:latin typeface="Times New Roman"/>
                <a:cs typeface="Times New Roman"/>
              </a:rPr>
              <a:t>Vm</a:t>
            </a: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 image. Extremely</a:t>
            </a:r>
            <a:br>
              <a:rPr lang="en-CA" sz="2597" dirty="0">
                <a:solidFill>
                  <a:srgbClr val="000000"/>
                </a:solidFill>
                <a:latin typeface="Times New Roman"/>
              </a:rPr>
            </a:br>
            <a:r>
              <a:rPr lang="en-CA" sz="2597" dirty="0">
                <a:solidFill>
                  <a:srgbClr val="000000"/>
                </a:solidFill>
                <a:latin typeface="Times New Roman"/>
                <a:cs typeface="Times New Roman"/>
              </a:rPr>
              <a:t>fast virtual machine!</a:t>
            </a:r>
          </a:p>
          <a:p>
            <a:pPr>
              <a:lnSpc>
                <a:spcPts val="3100"/>
              </a:lnSpc>
            </a:pPr>
            <a:endParaRPr lang="en-CA" sz="2597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46100" y="7073900"/>
            <a:ext cx="647700" cy="368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2007" b="1">
                <a:solidFill>
                  <a:srgbClr val="7F7F7F"/>
                </a:solidFill>
                <a:latin typeface="Arial Bold"/>
                <a:cs typeface="Arial Bold"/>
              </a:rPr>
              <a:t>47</a:t>
            </a:r>
          </a:p>
          <a:p>
            <a:pPr>
              <a:lnSpc>
                <a:spcPts val="2300"/>
              </a:lnSpc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4048</TotalTime>
  <Words>1821</Words>
  <Application>Microsoft Office PowerPoint</Application>
  <PresentationFormat>Custom</PresentationFormat>
  <Paragraphs>352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1" baseType="lpstr">
      <vt:lpstr>Arial</vt:lpstr>
      <vt:lpstr>Arial Bold</vt:lpstr>
      <vt:lpstr>Arial Bold Italic</vt:lpstr>
      <vt:lpstr>Arial Italic</vt:lpstr>
      <vt:lpstr>Book Antiqua</vt:lpstr>
      <vt:lpstr>Calibri</vt:lpstr>
      <vt:lpstr>Calibri Bold</vt:lpstr>
      <vt:lpstr>Times New Roman</vt:lpstr>
      <vt:lpstr>Times New Roman Bold</vt:lpstr>
      <vt:lpstr>Wingdings</vt:lpstr>
      <vt:lpstr>Office Theme</vt:lpstr>
      <vt:lpstr>PowerPoint Presentation</vt:lpstr>
      <vt:lpstr>PowerPoint Presentation</vt:lpstr>
      <vt:lpstr>PowerPoint Presentation</vt:lpstr>
      <vt:lpstr>Terminologies </vt:lpstr>
      <vt:lpstr>PowerPoint Presentation</vt:lpstr>
      <vt:lpstr>Virtualization</vt:lpstr>
      <vt:lpstr>PowerPoint Presentation</vt:lpstr>
      <vt:lpstr>PowerPoint Presentation</vt:lpstr>
      <vt:lpstr>PowerPoint Presentation</vt:lpstr>
      <vt:lpstr>Reasons to use Virtualization</vt:lpstr>
      <vt:lpstr>Virtualization Benefits</vt:lpstr>
      <vt:lpstr>PowerPoint Presentation</vt:lpstr>
      <vt:lpstr>Virtualization concept</vt:lpstr>
      <vt:lpstr>What can be virtualized?</vt:lpstr>
      <vt:lpstr>Network Virtualization</vt:lpstr>
      <vt:lpstr>Storage Virtualization</vt:lpstr>
      <vt:lpstr>Server virtualization</vt:lpstr>
      <vt:lpstr>Hardware Virtualization</vt:lpstr>
      <vt:lpstr>Traditional virtualization</vt:lpstr>
      <vt:lpstr>PowerPoint Presentation</vt:lpstr>
      <vt:lpstr>Types of Hypervisor: Type 1 and type2 </vt:lpstr>
      <vt:lpstr>Types of Hypervisor </vt:lpstr>
      <vt:lpstr>Needed concept: Protection Rings </vt:lpstr>
      <vt:lpstr>PowerPoint Presentation</vt:lpstr>
      <vt:lpstr>PowerPoint Presentation</vt:lpstr>
      <vt:lpstr>PowerPoint Presentation</vt:lpstr>
      <vt:lpstr>Emulator benefit</vt:lpstr>
      <vt:lpstr>PowerPoint Presentation</vt:lpstr>
      <vt:lpstr>Difference between Emulator and Virtualization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Investintech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A2E_Engine</dc:creator>
  <cp:lastModifiedBy>Dr.laith kadhim</cp:lastModifiedBy>
  <cp:revision>217</cp:revision>
  <dcterms:created xsi:type="dcterms:W3CDTF">2011-09-25T17:33:26Z</dcterms:created>
  <dcterms:modified xsi:type="dcterms:W3CDTF">2018-10-02T23:59:33Z</dcterms:modified>
</cp:coreProperties>
</file>