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90" r:id="rId2"/>
    <p:sldId id="291" r:id="rId3"/>
    <p:sldId id="292" r:id="rId4"/>
    <p:sldId id="293" r:id="rId5"/>
    <p:sldId id="294" r:id="rId6"/>
    <p:sldId id="295" r:id="rId7"/>
    <p:sldId id="296" r:id="rId8"/>
    <p:sldId id="297" r:id="rId9"/>
    <p:sldId id="298" r:id="rId10"/>
    <p:sldId id="299" r:id="rId11"/>
    <p:sldId id="300" r:id="rId12"/>
    <p:sldId id="301" r:id="rId13"/>
    <p:sldId id="302" r:id="rId14"/>
    <p:sldId id="303" r:id="rId15"/>
    <p:sldId id="304" r:id="rId16"/>
    <p:sldId id="305" r:id="rId17"/>
    <p:sldId id="306" r:id="rId18"/>
    <p:sldId id="307" r:id="rId19"/>
    <p:sldId id="308" r:id="rId20"/>
    <p:sldId id="309" r:id="rId21"/>
    <p:sldId id="310" r:id="rId22"/>
    <p:sldId id="311" r:id="rId23"/>
    <p:sldId id="312" r:id="rId24"/>
    <p:sldId id="313" r:id="rId25"/>
    <p:sldId id="314" r:id="rId26"/>
    <p:sldId id="315" r:id="rId27"/>
    <p:sldId id="316" r:id="rId28"/>
    <p:sldId id="317" r:id="rId29"/>
    <p:sldId id="318" r:id="rId30"/>
    <p:sldId id="319" r:id="rId31"/>
    <p:sldId id="320" r:id="rId32"/>
    <p:sldId id="321" r:id="rId33"/>
    <p:sldId id="322" r:id="rId34"/>
    <p:sldId id="323" r:id="rId35"/>
    <p:sldId id="324" r:id="rId36"/>
    <p:sldId id="325" r:id="rId37"/>
    <p:sldId id="327" r:id="rId3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64" autoAdjust="0"/>
    <p:restoredTop sz="70173" autoAdjust="0"/>
  </p:normalViewPr>
  <p:slideViewPr>
    <p:cSldViewPr>
      <p:cViewPr varScale="1">
        <p:scale>
          <a:sx n="64" d="100"/>
          <a:sy n="64" d="100"/>
        </p:scale>
        <p:origin x="-156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F7419443-0E27-4350-BB14-2D58FA5A4B50}" type="datetimeFigureOut">
              <a:rPr lang="en-US"/>
              <a:pPr>
                <a:defRPr/>
              </a:pPr>
              <a:t>1/2/2011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63ED3C64-9036-4D10-9B1D-607C12545EB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CA094C31-F29B-473D-9DA4-72F94FB224D2}" type="slidenum">
              <a:rPr lang="en-US" smtClean="0"/>
              <a:pPr/>
              <a:t>1</a:t>
            </a:fld>
            <a:endParaRPr lang="en-US" smtClean="0"/>
          </a:p>
        </p:txBody>
      </p:sp>
      <p:sp>
        <p:nvSpPr>
          <p:cNvPr id="43011" name="Rectangle 1026"/>
          <p:cNvSpPr>
            <a:spLocks noChangeArrowheads="1" noTextEdit="1"/>
          </p:cNvSpPr>
          <p:nvPr>
            <p:ph type="sldImg"/>
          </p:nvPr>
        </p:nvSpPr>
        <p:spPr bwMode="auto">
          <a:noFill/>
          <a:ln>
            <a:solidFill>
              <a:srgbClr val="000000"/>
            </a:solidFill>
            <a:miter lim="800000"/>
            <a:headEnd/>
            <a:tailEnd/>
          </a:ln>
        </p:spPr>
      </p:sp>
      <p:sp>
        <p:nvSpPr>
          <p:cNvPr id="43012" name="Rectangle 1027"/>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3ADCAE1B-8E24-49B2-955F-87856D4C48AB}" type="slidenum">
              <a:rPr lang="en-US" smtClean="0"/>
              <a:pPr/>
              <a:t>10</a:t>
            </a:fld>
            <a:endParaRPr lang="en-US" smtClean="0"/>
          </a:p>
        </p:txBody>
      </p:sp>
      <p:sp>
        <p:nvSpPr>
          <p:cNvPr id="52227" name="Rectangle 2"/>
          <p:cNvSpPr>
            <a:spLocks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70DB95BC-682A-48E6-8621-95FDC74CF0E0}" type="slidenum">
              <a:rPr lang="en-US" smtClean="0"/>
              <a:pPr/>
              <a:t>11</a:t>
            </a:fld>
            <a:endParaRPr lang="en-US" smtClean="0"/>
          </a:p>
        </p:txBody>
      </p:sp>
      <p:sp>
        <p:nvSpPr>
          <p:cNvPr id="53251" name="Rectangle 2"/>
          <p:cNvSpPr>
            <a:spLocks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9B877A6C-CC67-402A-827B-2AC70F91B16E}" type="slidenum">
              <a:rPr lang="en-US" smtClean="0"/>
              <a:pPr/>
              <a:t>12</a:t>
            </a:fld>
            <a:endParaRPr lang="en-US" smtClean="0"/>
          </a:p>
        </p:txBody>
      </p:sp>
      <p:sp>
        <p:nvSpPr>
          <p:cNvPr id="54275" name="Rectangle 2"/>
          <p:cNvSpPr>
            <a:spLocks noChangeArrowheads="1" noTextEdit="1"/>
          </p:cNvSpPr>
          <p:nvPr>
            <p:ph type="sldImg"/>
          </p:nvPr>
        </p:nvSpPr>
        <p:spPr bwMode="auto">
          <a:noFill/>
          <a:ln>
            <a:solidFill>
              <a:srgbClr val="000000"/>
            </a:solidFill>
            <a:miter lim="800000"/>
            <a:headEnd/>
            <a:tailEnd/>
          </a:ln>
        </p:spPr>
      </p:sp>
      <p:sp>
        <p:nvSpPr>
          <p:cNvPr id="54276"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E21D9A95-53B1-4D0D-ADEF-9BEC3DE1F1C2}" type="slidenum">
              <a:rPr lang="en-US" smtClean="0"/>
              <a:pPr/>
              <a:t>13</a:t>
            </a:fld>
            <a:endParaRPr lang="en-US" smtClean="0"/>
          </a:p>
        </p:txBody>
      </p:sp>
      <p:sp>
        <p:nvSpPr>
          <p:cNvPr id="55299" name="Rectangle 2"/>
          <p:cNvSpPr>
            <a:spLocks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CF66AF90-2362-49C1-A0BA-A2E23E77AD2F}" type="slidenum">
              <a:rPr lang="en-US" smtClean="0"/>
              <a:pPr/>
              <a:t>14</a:t>
            </a:fld>
            <a:endParaRPr lang="en-US" smtClean="0"/>
          </a:p>
        </p:txBody>
      </p:sp>
      <p:sp>
        <p:nvSpPr>
          <p:cNvPr id="56323" name="Rectangle 2"/>
          <p:cNvSpPr>
            <a:spLocks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t>Since the two models are reasonable close, we can assume that our cost of equity is probably around 19.5%</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2FA33BDB-B536-4194-9E29-0B45483CB06F}" type="slidenum">
              <a:rPr lang="en-US" smtClean="0"/>
              <a:pPr/>
              <a:t>15</a:t>
            </a:fld>
            <a:endParaRPr lang="en-US" smtClean="0"/>
          </a:p>
        </p:txBody>
      </p:sp>
      <p:sp>
        <p:nvSpPr>
          <p:cNvPr id="57347" name="Rectangle 2"/>
          <p:cNvSpPr>
            <a:spLocks noChangeArrowheads="1" noTextEdit="1"/>
          </p:cNvSpPr>
          <p:nvPr>
            <p:ph type="sldImg"/>
          </p:nvPr>
        </p:nvSpPr>
        <p:spPr bwMode="auto">
          <a:noFill/>
          <a:ln>
            <a:solidFill>
              <a:srgbClr val="000000"/>
            </a:solidFill>
            <a:miter lim="800000"/>
            <a:headEnd/>
            <a:tailEnd/>
          </a:ln>
        </p:spPr>
      </p:sp>
      <p:sp>
        <p:nvSpPr>
          <p:cNvPr id="57348"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t>The coupon rate was the cost of debt for the company when the bond was issued. We are interested in the rate we would have to pay on newly issued debt, which could be very different from past rates.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C2D491D6-9B28-4FC2-8C73-7765D9DE8CD7}" type="slidenum">
              <a:rPr lang="en-US" smtClean="0"/>
              <a:pPr/>
              <a:t>16</a:t>
            </a:fld>
            <a:endParaRPr lang="en-US" smtClean="0"/>
          </a:p>
        </p:txBody>
      </p:sp>
      <p:sp>
        <p:nvSpPr>
          <p:cNvPr id="58371" name="Rectangle 2"/>
          <p:cNvSpPr>
            <a:spLocks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t>It is a trial and error process to find the YTM if they do not have a financial calculator or spreadsheet.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021F3B75-533D-4761-AA76-965440F82E67}" type="slidenum">
              <a:rPr lang="en-US" smtClean="0"/>
              <a:pPr/>
              <a:t>17</a:t>
            </a:fld>
            <a:endParaRPr lang="en-US" smtClean="0"/>
          </a:p>
        </p:txBody>
      </p:sp>
      <p:sp>
        <p:nvSpPr>
          <p:cNvPr id="59395" name="Rectangle 2"/>
          <p:cNvSpPr>
            <a:spLocks noChangeArrowheads="1" noTextEdit="1"/>
          </p:cNvSpPr>
          <p:nvPr>
            <p:ph type="sldImg"/>
          </p:nvPr>
        </p:nvSpPr>
        <p:spPr bwMode="auto">
          <a:noFill/>
          <a:ln>
            <a:solidFill>
              <a:srgbClr val="000000"/>
            </a:solidFill>
            <a:miter lim="800000"/>
            <a:headEnd/>
            <a:tailEnd/>
          </a:ln>
        </p:spPr>
      </p:sp>
      <p:sp>
        <p:nvSpPr>
          <p:cNvPr id="5939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F47B9E9B-8270-4B00-8D6E-6943F241BE60}" type="slidenum">
              <a:rPr lang="en-US" smtClean="0"/>
              <a:pPr/>
              <a:t>18</a:t>
            </a:fld>
            <a:endParaRPr lang="en-US" smtClean="0"/>
          </a:p>
        </p:txBody>
      </p:sp>
      <p:sp>
        <p:nvSpPr>
          <p:cNvPr id="60419" name="Rectangle 2"/>
          <p:cNvSpPr>
            <a:spLocks noChangeArrowheads="1" noTextEdit="1"/>
          </p:cNvSpPr>
          <p:nvPr>
            <p:ph type="sldImg"/>
          </p:nvPr>
        </p:nvSpPr>
        <p:spPr bwMode="auto">
          <a:noFill/>
          <a:ln>
            <a:solidFill>
              <a:srgbClr val="000000"/>
            </a:solidFill>
            <a:miter lim="800000"/>
            <a:headEnd/>
            <a:tailEnd/>
          </a:ln>
        </p:spPr>
      </p:sp>
      <p:sp>
        <p:nvSpPr>
          <p:cNvPr id="6042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E4A275CD-0356-4BF7-A8E9-10BCC7BF55A4}" type="slidenum">
              <a:rPr lang="en-US" smtClean="0"/>
              <a:pPr/>
              <a:t>19</a:t>
            </a:fld>
            <a:endParaRPr lang="en-US" smtClean="0"/>
          </a:p>
        </p:txBody>
      </p:sp>
      <p:sp>
        <p:nvSpPr>
          <p:cNvPr id="61443" name="Rectangle 2"/>
          <p:cNvSpPr>
            <a:spLocks noChangeArrowheads="1" noTextEdit="1"/>
          </p:cNvSpPr>
          <p:nvPr>
            <p:ph type="sldImg"/>
          </p:nvPr>
        </p:nvSpPr>
        <p:spPr bwMode="auto">
          <a:noFill/>
          <a:ln>
            <a:solidFill>
              <a:srgbClr val="000000"/>
            </a:solidFill>
            <a:miter lim="800000"/>
            <a:headEnd/>
            <a:tailEnd/>
          </a:ln>
        </p:spPr>
      </p:sp>
      <p:sp>
        <p:nvSpPr>
          <p:cNvPr id="614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3202B416-2404-490F-A271-0F3E06CFCD9A}" type="slidenum">
              <a:rPr lang="en-US" smtClean="0"/>
              <a:pPr/>
              <a:t>2</a:t>
            </a:fld>
            <a:endParaRPr lang="en-US" smtClean="0"/>
          </a:p>
        </p:txBody>
      </p:sp>
      <p:sp>
        <p:nvSpPr>
          <p:cNvPr id="44035" name="Rectangle 2"/>
          <p:cNvSpPr>
            <a:spLocks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75751FCB-7DAF-4ED8-9B07-39139F3C5538}" type="slidenum">
              <a:rPr lang="en-US" smtClean="0"/>
              <a:pPr/>
              <a:t>20</a:t>
            </a:fld>
            <a:endParaRPr lang="en-US" smtClean="0"/>
          </a:p>
        </p:txBody>
      </p:sp>
      <p:sp>
        <p:nvSpPr>
          <p:cNvPr id="62467" name="Rectangle 2"/>
          <p:cNvSpPr>
            <a:spLocks noChangeArrowheads="1" noTextEdit="1"/>
          </p:cNvSpPr>
          <p:nvPr>
            <p:ph type="sldImg"/>
          </p:nvPr>
        </p:nvSpPr>
        <p:spPr bwMode="auto">
          <a:noFill/>
          <a:ln>
            <a:solidFill>
              <a:srgbClr val="000000"/>
            </a:solidFill>
            <a:miter lim="800000"/>
            <a:headEnd/>
            <a:tailEnd/>
          </a:ln>
        </p:spPr>
      </p:sp>
      <p:sp>
        <p:nvSpPr>
          <p:cNvPr id="62468"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dirty="0" smtClean="0"/>
              <a:t>Note that for bonds we would find the market value of each bond issue and then add them together.</a:t>
            </a:r>
          </a:p>
          <a:p>
            <a:endParaRPr lang="en-US" dirty="0" smtClean="0"/>
          </a:p>
          <a:p>
            <a:r>
              <a:rPr lang="en-US" dirty="0" smtClean="0"/>
              <a:t>Also note that preferred stock would just become another component of the equation if the firm has issued it.</a:t>
            </a:r>
          </a:p>
          <a:p>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25B83BD4-8AF0-4987-8D37-C9D9F93E1C31}" type="slidenum">
              <a:rPr lang="en-US" smtClean="0"/>
              <a:pPr/>
              <a:t>21</a:t>
            </a:fld>
            <a:endParaRPr lang="en-US" smtClean="0"/>
          </a:p>
        </p:txBody>
      </p:sp>
      <p:sp>
        <p:nvSpPr>
          <p:cNvPr id="63491" name="Rectangle 2"/>
          <p:cNvSpPr>
            <a:spLocks noChangeArrowheads="1" noTextEdit="1"/>
          </p:cNvSpPr>
          <p:nvPr>
            <p:ph type="sldImg"/>
          </p:nvPr>
        </p:nvSpPr>
        <p:spPr bwMode="auto">
          <a:noFill/>
          <a:ln>
            <a:solidFill>
              <a:srgbClr val="000000"/>
            </a:solidFill>
            <a:miter lim="800000"/>
            <a:headEnd/>
            <a:tailEnd/>
          </a:ln>
        </p:spPr>
      </p:sp>
      <p:sp>
        <p:nvSpPr>
          <p:cNvPr id="6349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CA"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C867EAE2-3722-4D58-95D0-79D144F27281}" type="slidenum">
              <a:rPr lang="en-US" smtClean="0"/>
              <a:pPr/>
              <a:t>22</a:t>
            </a:fld>
            <a:endParaRPr lang="en-US" smtClean="0"/>
          </a:p>
        </p:txBody>
      </p:sp>
      <p:sp>
        <p:nvSpPr>
          <p:cNvPr id="64515" name="Rectangle 2"/>
          <p:cNvSpPr>
            <a:spLocks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6985F4CE-4D2C-4765-9C01-D7ADCDCBB775}" type="slidenum">
              <a:rPr lang="en-US" smtClean="0"/>
              <a:pPr/>
              <a:t>23</a:t>
            </a:fld>
            <a:endParaRPr lang="en-US" smtClean="0"/>
          </a:p>
        </p:txBody>
      </p:sp>
      <p:sp>
        <p:nvSpPr>
          <p:cNvPr id="65539" name="Rectangle 2"/>
          <p:cNvSpPr>
            <a:spLocks noChangeArrowheads="1" noTextEdit="1"/>
          </p:cNvSpPr>
          <p:nvPr>
            <p:ph type="sldImg"/>
          </p:nvPr>
        </p:nvSpPr>
        <p:spPr bwMode="auto">
          <a:noFill/>
          <a:ln>
            <a:solidFill>
              <a:srgbClr val="000000"/>
            </a:solidFill>
            <a:miter lim="800000"/>
            <a:headEnd/>
            <a:tailEnd/>
          </a:ln>
        </p:spPr>
      </p:sp>
      <p:sp>
        <p:nvSpPr>
          <p:cNvPr id="6554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t>Bond prices are quoted as a percent of par value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95B634F5-07AB-4ED3-8A61-393D44B13CE7}" type="slidenum">
              <a:rPr lang="en-US" smtClean="0"/>
              <a:pPr/>
              <a:t>24</a:t>
            </a:fld>
            <a:endParaRPr lang="en-US" smtClean="0"/>
          </a:p>
        </p:txBody>
      </p:sp>
      <p:sp>
        <p:nvSpPr>
          <p:cNvPr id="66563" name="Rectangle 2"/>
          <p:cNvSpPr>
            <a:spLocks noChangeArrowheads="1" noTextEdit="1"/>
          </p:cNvSpPr>
          <p:nvPr>
            <p:ph type="sldImg"/>
          </p:nvPr>
        </p:nvSpPr>
        <p:spPr bwMode="auto">
          <a:noFill/>
          <a:ln>
            <a:solidFill>
              <a:srgbClr val="000000"/>
            </a:solidFill>
            <a:miter lim="800000"/>
            <a:headEnd/>
            <a:tailEnd/>
          </a:ln>
        </p:spPr>
      </p:sp>
      <p:sp>
        <p:nvSpPr>
          <p:cNvPr id="6656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AD9BD569-FC1F-45E8-8C63-4D02F47C1382}" type="slidenum">
              <a:rPr lang="en-US" smtClean="0"/>
              <a:pPr/>
              <a:t>25</a:t>
            </a:fld>
            <a:endParaRPr lang="en-US" smtClean="0"/>
          </a:p>
        </p:txBody>
      </p:sp>
      <p:sp>
        <p:nvSpPr>
          <p:cNvPr id="67587" name="Rectangle 2"/>
          <p:cNvSpPr>
            <a:spLocks noChangeArrowheads="1" noTextEdit="1"/>
          </p:cNvSpPr>
          <p:nvPr>
            <p:ph type="sldImg"/>
          </p:nvPr>
        </p:nvSpPr>
        <p:spPr bwMode="auto">
          <a:noFill/>
          <a:ln>
            <a:solidFill>
              <a:srgbClr val="000000"/>
            </a:solidFill>
            <a:miter lim="800000"/>
            <a:headEnd/>
            <a:tailEnd/>
          </a:ln>
        </p:spPr>
      </p:sp>
      <p:sp>
        <p:nvSpPr>
          <p:cNvPr id="6758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b="0" i="0" u="none"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62D2E83C-2F97-4208-A4F4-9AE7543BDAA8}" type="slidenum">
              <a:rPr lang="en-US" smtClean="0"/>
              <a:pPr/>
              <a:t>26</a:t>
            </a:fld>
            <a:endParaRPr lang="en-US" smtClean="0"/>
          </a:p>
        </p:txBody>
      </p:sp>
      <p:sp>
        <p:nvSpPr>
          <p:cNvPr id="68611" name="Rectangle 2"/>
          <p:cNvSpPr>
            <a:spLocks noChangeArrowheads="1" noTextEdit="1"/>
          </p:cNvSpPr>
          <p:nvPr>
            <p:ph type="sldImg"/>
          </p:nvPr>
        </p:nvSpPr>
        <p:spPr bwMode="auto">
          <a:noFill/>
          <a:ln>
            <a:solidFill>
              <a:srgbClr val="000000"/>
            </a:solidFill>
            <a:miter lim="800000"/>
            <a:headEnd/>
            <a:tailEnd/>
          </a:ln>
        </p:spPr>
      </p:sp>
      <p:sp>
        <p:nvSpPr>
          <p:cNvPr id="6861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416BFACB-1AD3-4F04-8100-42E8E2C83821}" type="slidenum">
              <a:rPr lang="en-US" smtClean="0"/>
              <a:pPr/>
              <a:t>27</a:t>
            </a:fld>
            <a:endParaRPr lang="en-US" smtClean="0"/>
          </a:p>
        </p:txBody>
      </p:sp>
      <p:sp>
        <p:nvSpPr>
          <p:cNvPr id="69635" name="Rectangle 1026"/>
          <p:cNvSpPr>
            <a:spLocks noChangeArrowheads="1" noTextEdit="1"/>
          </p:cNvSpPr>
          <p:nvPr>
            <p:ph type="sldImg"/>
          </p:nvPr>
        </p:nvSpPr>
        <p:spPr bwMode="auto">
          <a:noFill/>
          <a:ln>
            <a:solidFill>
              <a:srgbClr val="000000"/>
            </a:solidFill>
            <a:miter lim="800000"/>
            <a:headEnd/>
            <a:tailEnd/>
          </a:ln>
        </p:spPr>
      </p:sp>
      <p:sp>
        <p:nvSpPr>
          <p:cNvPr id="69636" name="Rectangle 1027"/>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118AD1CA-2913-4BE1-908E-2967EDC5A3C7}" type="slidenum">
              <a:rPr lang="en-US" smtClean="0"/>
              <a:pPr/>
              <a:t>28</a:t>
            </a:fld>
            <a:endParaRPr lang="en-US" smtClean="0"/>
          </a:p>
        </p:txBody>
      </p:sp>
      <p:sp>
        <p:nvSpPr>
          <p:cNvPr id="70659" name="Rectangle 2"/>
          <p:cNvSpPr>
            <a:spLocks noChangeArrowheads="1" noTextEdit="1"/>
          </p:cNvSpPr>
          <p:nvPr>
            <p:ph type="sldImg"/>
          </p:nvPr>
        </p:nvSpPr>
        <p:spPr bwMode="auto">
          <a:noFill/>
          <a:ln>
            <a:solidFill>
              <a:srgbClr val="000000"/>
            </a:solidFill>
            <a:miter lim="800000"/>
            <a:headEnd/>
            <a:tailEnd/>
          </a:ln>
        </p:spPr>
      </p:sp>
      <p:sp>
        <p:nvSpPr>
          <p:cNvPr id="7066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D1C4CD6A-3C41-4435-8F59-B0403BF199B8}" type="slidenum">
              <a:rPr lang="en-US" smtClean="0"/>
              <a:pPr/>
              <a:t>29</a:t>
            </a:fld>
            <a:endParaRPr lang="en-US" smtClean="0"/>
          </a:p>
        </p:txBody>
      </p:sp>
      <p:sp>
        <p:nvSpPr>
          <p:cNvPr id="71683" name="Rectangle 2"/>
          <p:cNvSpPr>
            <a:spLocks noChangeArrowheads="1" noTextEdit="1"/>
          </p:cNvSpPr>
          <p:nvPr>
            <p:ph type="sldImg"/>
          </p:nvPr>
        </p:nvSpPr>
        <p:spPr bwMode="auto">
          <a:noFill/>
          <a:ln>
            <a:solidFill>
              <a:srgbClr val="000000"/>
            </a:solidFill>
            <a:miter lim="800000"/>
            <a:headEnd/>
            <a:tailEnd/>
          </a:ln>
        </p:spPr>
      </p:sp>
      <p:sp>
        <p:nvSpPr>
          <p:cNvPr id="71684"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t>WACC is not very useful for companies that have several disparate divisions.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36A492D0-6627-4F12-9EC4-318D8A2C22AA}" type="slidenum">
              <a:rPr lang="en-US" smtClean="0"/>
              <a:pPr/>
              <a:t>3</a:t>
            </a:fld>
            <a:endParaRPr lang="en-US" smtClean="0"/>
          </a:p>
        </p:txBody>
      </p:sp>
      <p:sp>
        <p:nvSpPr>
          <p:cNvPr id="45059" name="Rectangle 2"/>
          <p:cNvSpPr>
            <a:spLocks noChangeArrowheads="1" noTextEdit="1"/>
          </p:cNvSpPr>
          <p:nvPr>
            <p:ph type="sldImg"/>
          </p:nvPr>
        </p:nvSpPr>
        <p:spPr bwMode="auto">
          <a:noFill/>
          <a:ln>
            <a:solidFill>
              <a:srgbClr val="000000"/>
            </a:solidFill>
            <a:miter lim="800000"/>
            <a:headEnd/>
            <a:tailEnd/>
          </a:ln>
        </p:spPr>
      </p:sp>
      <p:sp>
        <p:nvSpPr>
          <p:cNvPr id="4506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DFD4893E-BF03-4155-866A-3616D84A70FC}" type="slidenum">
              <a:rPr lang="en-US" smtClean="0"/>
              <a:pPr/>
              <a:t>30</a:t>
            </a:fld>
            <a:endParaRPr lang="en-US" smtClean="0"/>
          </a:p>
        </p:txBody>
      </p:sp>
      <p:sp>
        <p:nvSpPr>
          <p:cNvPr id="72707" name="Rectangle 2"/>
          <p:cNvSpPr>
            <a:spLocks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041BBD90-26DA-4BA0-A3C4-0EB570211278}" type="slidenum">
              <a:rPr lang="en-US" smtClean="0"/>
              <a:pPr/>
              <a:t>31</a:t>
            </a:fld>
            <a:endParaRPr lang="en-US" smtClean="0"/>
          </a:p>
        </p:txBody>
      </p:sp>
      <p:sp>
        <p:nvSpPr>
          <p:cNvPr id="73731" name="Rectangle 2"/>
          <p:cNvSpPr>
            <a:spLocks noChangeArrowheads="1" noTextEdit="1"/>
          </p:cNvSpPr>
          <p:nvPr>
            <p:ph type="sldImg"/>
          </p:nvPr>
        </p:nvSpPr>
        <p:spPr bwMode="auto">
          <a:noFill/>
          <a:ln>
            <a:solidFill>
              <a:srgbClr val="000000"/>
            </a:solidFill>
            <a:miter lim="800000"/>
            <a:headEnd/>
            <a:tailEnd/>
          </a:ln>
        </p:spPr>
      </p:sp>
      <p:sp>
        <p:nvSpPr>
          <p:cNvPr id="7373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BFE8EA96-AFCB-4BE6-B07E-E1E9742D2550}" type="slidenum">
              <a:rPr lang="en-US" smtClean="0"/>
              <a:pPr/>
              <a:t>32</a:t>
            </a:fld>
            <a:endParaRPr lang="en-US" smtClean="0"/>
          </a:p>
        </p:txBody>
      </p:sp>
      <p:sp>
        <p:nvSpPr>
          <p:cNvPr id="74755" name="Rectangle 2"/>
          <p:cNvSpPr>
            <a:spLocks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1A100D5D-FFA1-4693-8A97-B543259FA09A}" type="slidenum">
              <a:rPr lang="en-US" smtClean="0"/>
              <a:pPr/>
              <a:t>33</a:t>
            </a:fld>
            <a:endParaRPr lang="en-US" smtClean="0"/>
          </a:p>
        </p:txBody>
      </p:sp>
      <p:sp>
        <p:nvSpPr>
          <p:cNvPr id="75779" name="Rectangle 2"/>
          <p:cNvSpPr>
            <a:spLocks noChangeArrowheads="1" noTextEdit="1"/>
          </p:cNvSpPr>
          <p:nvPr>
            <p:ph type="sldImg"/>
          </p:nvPr>
        </p:nvSpPr>
        <p:spPr bwMode="auto">
          <a:noFill/>
          <a:ln>
            <a:solidFill>
              <a:srgbClr val="000000"/>
            </a:solidFill>
            <a:miter lim="800000"/>
            <a:headEnd/>
            <a:tailEnd/>
          </a:ln>
        </p:spPr>
      </p:sp>
      <p:sp>
        <p:nvSpPr>
          <p:cNvPr id="7578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CA3DC174-A011-4E48-A94C-39A28C2724DA}" type="slidenum">
              <a:rPr lang="en-US" smtClean="0"/>
              <a:pPr/>
              <a:t>34</a:t>
            </a:fld>
            <a:endParaRPr lang="en-US" smtClean="0"/>
          </a:p>
        </p:txBody>
      </p:sp>
      <p:sp>
        <p:nvSpPr>
          <p:cNvPr id="76803" name="Rectangle 2"/>
          <p:cNvSpPr>
            <a:spLocks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C8B750F6-EA86-4FD3-924E-EB523ABB6C33}" type="slidenum">
              <a:rPr lang="en-US" smtClean="0"/>
              <a:pPr/>
              <a:t>35</a:t>
            </a:fld>
            <a:endParaRPr lang="en-US" smtClean="0"/>
          </a:p>
        </p:txBody>
      </p:sp>
      <p:sp>
        <p:nvSpPr>
          <p:cNvPr id="77827" name="Rectangle 2"/>
          <p:cNvSpPr>
            <a:spLocks noChangeArrowheads="1" noTextEdit="1"/>
          </p:cNvSpPr>
          <p:nvPr>
            <p:ph type="sldImg"/>
          </p:nvPr>
        </p:nvSpPr>
        <p:spPr bwMode="auto">
          <a:noFill/>
          <a:ln>
            <a:solidFill>
              <a:srgbClr val="000000"/>
            </a:solidFill>
            <a:miter lim="800000"/>
            <a:headEnd/>
            <a:tailEnd/>
          </a:ln>
        </p:spPr>
      </p:sp>
      <p:sp>
        <p:nvSpPr>
          <p:cNvPr id="77828"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t>D/E = .6; Let E = 1; then D = .6</a:t>
            </a:r>
          </a:p>
          <a:p>
            <a:r>
              <a:rPr lang="en-US" smtClean="0"/>
              <a:t>V = .6 + 1 = 1.6</a:t>
            </a:r>
          </a:p>
          <a:p>
            <a:r>
              <a:rPr lang="en-US" smtClean="0"/>
              <a:t>D/V = .6 / 1.6 = .375; E/V = 1/1.6 = .625</a:t>
            </a:r>
          </a:p>
          <a:p>
            <a:endParaRPr lang="en-US" smtClean="0"/>
          </a:p>
          <a:p>
            <a:r>
              <a:rPr lang="en-US" smtClean="0"/>
              <a:t>PMT = 250,000; N = 7; I/y = 15; CPT PV = 1,040,105</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F43795A1-16BC-4FB0-8D71-9AC8122E77B4}" type="slidenum">
              <a:rPr lang="en-US" smtClean="0"/>
              <a:pPr/>
              <a:t>36</a:t>
            </a:fld>
            <a:endParaRPr lang="en-US" smtClean="0"/>
          </a:p>
        </p:txBody>
      </p:sp>
      <p:sp>
        <p:nvSpPr>
          <p:cNvPr id="78851" name="Rectangle 2"/>
          <p:cNvSpPr>
            <a:spLocks noChangeArrowheads="1" noTextEdit="1"/>
          </p:cNvSpPr>
          <p:nvPr>
            <p:ph type="sldImg"/>
          </p:nvPr>
        </p:nvSpPr>
        <p:spPr bwMode="auto">
          <a:noFill/>
          <a:ln>
            <a:solidFill>
              <a:srgbClr val="000000"/>
            </a:solidFill>
            <a:miter lim="800000"/>
            <a:headEnd/>
            <a:tailEnd/>
          </a:ln>
        </p:spPr>
      </p:sp>
      <p:sp>
        <p:nvSpPr>
          <p:cNvPr id="7885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A26AB6D5-8BA1-4C76-B178-6BD08358935A}" type="slidenum">
              <a:rPr lang="en-US" smtClean="0"/>
              <a:pPr/>
              <a:t>37</a:t>
            </a:fld>
            <a:endParaRPr lang="en-US" smtClean="0"/>
          </a:p>
        </p:txBody>
      </p:sp>
      <p:sp>
        <p:nvSpPr>
          <p:cNvPr id="80899" name="Rectangle 2"/>
          <p:cNvSpPr>
            <a:spLocks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0C7B1E99-9962-452B-B80C-386C7A33A969}" type="slidenum">
              <a:rPr lang="en-US" smtClean="0"/>
              <a:pPr/>
              <a:t>4</a:t>
            </a:fld>
            <a:endParaRPr lang="en-US" smtClean="0"/>
          </a:p>
        </p:txBody>
      </p:sp>
      <p:sp>
        <p:nvSpPr>
          <p:cNvPr id="46083" name="Rectangle 2"/>
          <p:cNvSpPr>
            <a:spLocks noChangeArrowheads="1" noTextEdit="1"/>
          </p:cNvSpPr>
          <p:nvPr>
            <p:ph type="sldImg"/>
          </p:nvPr>
        </p:nvSpPr>
        <p:spPr bwMode="auto">
          <a:noFill/>
          <a:ln>
            <a:solidFill>
              <a:srgbClr val="000000"/>
            </a:solidFill>
            <a:miter lim="800000"/>
            <a:headEnd/>
            <a:tailEnd/>
          </a:ln>
        </p:spPr>
      </p:sp>
      <p:sp>
        <p:nvSpPr>
          <p:cNvPr id="4608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CB47ACCB-9AB2-4790-BACE-6EAB04EDDA25}" type="slidenum">
              <a:rPr lang="en-US" smtClean="0"/>
              <a:pPr/>
              <a:t>5</a:t>
            </a:fld>
            <a:endParaRPr lang="en-US" smtClean="0"/>
          </a:p>
        </p:txBody>
      </p:sp>
      <p:sp>
        <p:nvSpPr>
          <p:cNvPr id="47107" name="Rectangle 1026"/>
          <p:cNvSpPr>
            <a:spLocks noChangeArrowheads="1" noTextEdit="1"/>
          </p:cNvSpPr>
          <p:nvPr>
            <p:ph type="sldImg"/>
          </p:nvPr>
        </p:nvSpPr>
        <p:spPr bwMode="auto">
          <a:noFill/>
          <a:ln>
            <a:solidFill>
              <a:srgbClr val="000000"/>
            </a:solidFill>
            <a:miter lim="800000"/>
            <a:headEnd/>
            <a:tailEnd/>
          </a:ln>
        </p:spPr>
      </p:sp>
      <p:sp>
        <p:nvSpPr>
          <p:cNvPr id="47108" name="Rectangle 1027"/>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199AF1AA-3A3F-4DC7-9684-24B7EA7A9EE9}" type="slidenum">
              <a:rPr lang="en-US" smtClean="0"/>
              <a:pPr/>
              <a:t>6</a:t>
            </a:fld>
            <a:endParaRPr lang="en-US" smtClean="0"/>
          </a:p>
        </p:txBody>
      </p:sp>
      <p:sp>
        <p:nvSpPr>
          <p:cNvPr id="48131" name="Rectangle 2"/>
          <p:cNvSpPr>
            <a:spLocks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E8332577-B931-444A-A2EB-19A6C0659C50}" type="slidenum">
              <a:rPr lang="en-US" smtClean="0"/>
              <a:pPr/>
              <a:t>7</a:t>
            </a:fld>
            <a:endParaRPr lang="en-US" smtClean="0"/>
          </a:p>
        </p:txBody>
      </p:sp>
      <p:sp>
        <p:nvSpPr>
          <p:cNvPr id="49155" name="Rectangle 2"/>
          <p:cNvSpPr>
            <a:spLocks noChangeArrowheads="1" noTextEdit="1"/>
          </p:cNvSpPr>
          <p:nvPr>
            <p:ph type="sldImg"/>
          </p:nvPr>
        </p:nvSpPr>
        <p:spPr bwMode="auto">
          <a:noFill/>
          <a:ln>
            <a:solidFill>
              <a:srgbClr val="000000"/>
            </a:solidFill>
            <a:miter lim="800000"/>
            <a:headEnd/>
            <a:tailEnd/>
          </a:ln>
        </p:spPr>
      </p:sp>
      <p:sp>
        <p:nvSpPr>
          <p:cNvPr id="49156"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t>So, investors are currently requiring a return of 11.1% on our equity capital.</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03D3B2A2-DB3C-409A-89FE-DF6B12C33C65}" type="slidenum">
              <a:rPr lang="en-US" smtClean="0"/>
              <a:pPr/>
              <a:t>8</a:t>
            </a:fld>
            <a:endParaRPr lang="en-US" smtClean="0"/>
          </a:p>
        </p:txBody>
      </p:sp>
      <p:sp>
        <p:nvSpPr>
          <p:cNvPr id="50179" name="Rectangle 2"/>
          <p:cNvSpPr>
            <a:spLocks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b="1" i="1"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12.</a:t>
            </a:r>
            <a:fld id="{242BA62B-953B-4A5B-80D4-14DA6986AD89}" type="slidenum">
              <a:rPr lang="en-US" smtClean="0"/>
              <a:pPr/>
              <a:t>9</a:t>
            </a:fld>
            <a:endParaRPr lang="en-US" smtClean="0"/>
          </a:p>
        </p:txBody>
      </p:sp>
      <p:sp>
        <p:nvSpPr>
          <p:cNvPr id="51203" name="Rectangle 1026"/>
          <p:cNvSpPr>
            <a:spLocks noChangeArrowheads="1" noTextEdit="1"/>
          </p:cNvSpPr>
          <p:nvPr>
            <p:ph type="sldImg"/>
          </p:nvPr>
        </p:nvSpPr>
        <p:spPr bwMode="auto">
          <a:noFill/>
          <a:ln>
            <a:solidFill>
              <a:srgbClr val="000000"/>
            </a:solidFill>
            <a:miter lim="800000"/>
            <a:headEnd/>
            <a:tailEnd/>
          </a:ln>
        </p:spPr>
      </p:sp>
      <p:sp>
        <p:nvSpPr>
          <p:cNvPr id="51204" name="Rectangle 1027"/>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1BA0EA0-6639-4BDF-9EB9-98353638A02F}" type="datetime1">
              <a:rPr lang="en-US"/>
              <a:pPr>
                <a:defRPr/>
              </a:pPr>
              <a:t>1/2/2011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9B001D9-E065-4247-B7CA-2D714DC15981}"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742AD22-B07C-448A-BEBE-1E219191DE5A}" type="datetime1">
              <a:rPr lang="en-US"/>
              <a:pPr>
                <a:defRPr/>
              </a:pPr>
              <a:t>1/2/2011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98CCB5-E90D-48E6-B9A4-9F97ADC8877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405E457-D801-4965-AA55-D750F1413480}" type="datetime1">
              <a:rPr lang="en-US"/>
              <a:pPr>
                <a:defRPr/>
              </a:pPr>
              <a:t>1/2/2011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4B5B130-A20F-4649-89EA-2DE626DA196C}"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382000" cy="12192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447800"/>
            <a:ext cx="8305800" cy="4953000"/>
          </a:xfrm>
        </p:spPr>
        <p:txBody>
          <a:bodyPr/>
          <a:lstStyle/>
          <a:p>
            <a:pPr lvl="0"/>
            <a:endParaRPr lang="en-US" noProof="0"/>
          </a:p>
        </p:txBody>
      </p:sp>
      <p:sp>
        <p:nvSpPr>
          <p:cNvPr id="4" name="Slide Number Placeholder 3"/>
          <p:cNvSpPr>
            <a:spLocks noGrp="1"/>
          </p:cNvSpPr>
          <p:nvPr>
            <p:ph type="sldNum" sz="quarter" idx="10"/>
          </p:nvPr>
        </p:nvSpPr>
        <p:spPr>
          <a:xfrm>
            <a:off x="6934200" y="6534150"/>
            <a:ext cx="2133600" cy="476250"/>
          </a:xfrm>
        </p:spPr>
        <p:txBody>
          <a:bodyPr/>
          <a:lstStyle>
            <a:lvl1pPr>
              <a:defRPr/>
            </a:lvl1pPr>
          </a:lstStyle>
          <a:p>
            <a:pPr>
              <a:defRPr/>
            </a:pPr>
            <a:r>
              <a:rPr lang="en-US"/>
              <a:t>11-</a:t>
            </a:r>
            <a:fld id="{9E822CAB-8D58-414D-8CFD-27F33C13FDB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76C232D-78DB-4C77-8A87-6248D4A3CBEA}" type="datetime1">
              <a:rPr lang="en-US"/>
              <a:pPr>
                <a:defRPr/>
              </a:pPr>
              <a:t>1/2/2011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2BAC39-E970-4510-9406-6E602743D09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39B3FED-7117-446F-B355-EB3C19C9A5E8}" type="datetime1">
              <a:rPr lang="en-US"/>
              <a:pPr>
                <a:defRPr/>
              </a:pPr>
              <a:t>1/2/2011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642BA70-CC4F-4E78-B131-5125672EEB0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3C75B64-497C-44A4-BD90-48A7255D5780}" type="datetime1">
              <a:rPr lang="en-US"/>
              <a:pPr>
                <a:defRPr/>
              </a:pPr>
              <a:t>1/2/2011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0A3837F-9669-4A5D-8926-A3ABE99375E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C6D818F-9925-495C-98F2-76C337F15670}" type="datetime1">
              <a:rPr lang="en-US"/>
              <a:pPr>
                <a:defRPr/>
              </a:pPr>
              <a:t>1/2/2011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38CA4CE-944B-4B31-9D3E-636716AAA4F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AF4E784-39C4-42B0-9D0F-A488BB3537FB}" type="datetime1">
              <a:rPr lang="en-US"/>
              <a:pPr>
                <a:defRPr/>
              </a:pPr>
              <a:t>1/2/2011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949D0C9-0007-411E-A2E4-F4CC92C6A27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5E9D00A-B7B4-440F-80DF-AB080BD1A4D7}" type="datetime1">
              <a:rPr lang="en-US"/>
              <a:pPr>
                <a:defRPr/>
              </a:pPr>
              <a:t>1/2/2011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429B7AB-8190-4520-8574-DED311B1A62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981ADBE-35EB-451D-B5E4-C83195481102}" type="datetime1">
              <a:rPr lang="en-US"/>
              <a:pPr>
                <a:defRPr/>
              </a:pPr>
              <a:t>1/2/2011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938DA2B-2325-4A5F-B603-7B55F61D47D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5A68766-5499-406B-BF09-D0FCAF9A617D}" type="datetime1">
              <a:rPr lang="en-US"/>
              <a:pPr>
                <a:defRPr/>
              </a:pPr>
              <a:t>1/2/2011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0E18329-2825-4D12-B9EE-5C55290C31E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3848234-4258-42CE-854B-0F6224273BEE}" type="datetime1">
              <a:rPr lang="en-US"/>
              <a:pPr>
                <a:defRPr/>
              </a:pPr>
              <a:t>1/2/2011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DD74BB0-B85A-4134-9844-63ACDA87170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D01112D1-AF22-4E02-94A9-A56A24B59355}" type="slidenum">
              <a:rPr lang="en-US"/>
              <a:pPr algn="l">
                <a:defRPr/>
              </a:pPr>
              <a:t>1</a:t>
            </a:fld>
            <a:endParaRPr lang="en-US"/>
          </a:p>
        </p:txBody>
      </p:sp>
      <p:sp>
        <p:nvSpPr>
          <p:cNvPr id="6147" name="Rectangle 3"/>
          <p:cNvSpPr>
            <a:spLocks noGrp="1" noChangeArrowheads="1"/>
          </p:cNvSpPr>
          <p:nvPr>
            <p:ph type="title"/>
          </p:nvPr>
        </p:nvSpPr>
        <p:spPr/>
        <p:txBody>
          <a:bodyPr/>
          <a:lstStyle/>
          <a:p>
            <a:r>
              <a:rPr lang="en-US" smtClean="0"/>
              <a:t>Ch. 14 Cost of Capital</a:t>
            </a:r>
          </a:p>
        </p:txBody>
      </p:sp>
      <p:sp>
        <p:nvSpPr>
          <p:cNvPr id="6148" name="Rectangle 4"/>
          <p:cNvSpPr>
            <a:spLocks noGrp="1" noChangeArrowheads="1"/>
          </p:cNvSpPr>
          <p:nvPr>
            <p:ph type="body" idx="1"/>
          </p:nvPr>
        </p:nvSpPr>
        <p:spPr/>
        <p:txBody>
          <a:bodyPr/>
          <a:lstStyle/>
          <a:p>
            <a:r>
              <a:rPr lang="en-US" smtClean="0"/>
              <a:t>Know how to determine a firm’s cost of equity capital</a:t>
            </a:r>
          </a:p>
          <a:p>
            <a:r>
              <a:rPr lang="en-US" smtClean="0"/>
              <a:t>Know how to determine a firm’s cost of debt</a:t>
            </a:r>
          </a:p>
          <a:p>
            <a:r>
              <a:rPr lang="en-US" smtClean="0"/>
              <a:t>Know how to determine a firm’s overall cost of capital</a:t>
            </a:r>
          </a:p>
          <a:p>
            <a:r>
              <a:rPr lang="en-US" smtClean="0"/>
              <a:t>Understand pitfalls of overall cost of capital and how to manage them</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38075350-E4DE-4CB0-8A00-2F4377445DCA}" type="slidenum">
              <a:rPr lang="en-US"/>
              <a:pPr algn="l">
                <a:defRPr/>
              </a:pPr>
              <a:t>10</a:t>
            </a:fld>
            <a:endParaRPr lang="en-US"/>
          </a:p>
        </p:txBody>
      </p:sp>
      <p:sp>
        <p:nvSpPr>
          <p:cNvPr id="13315" name="Rectangle 2"/>
          <p:cNvSpPr>
            <a:spLocks noGrp="1" noChangeArrowheads="1"/>
          </p:cNvSpPr>
          <p:nvPr>
            <p:ph type="title"/>
          </p:nvPr>
        </p:nvSpPr>
        <p:spPr>
          <a:xfrm>
            <a:off x="762000" y="152400"/>
            <a:ext cx="8534400" cy="914400"/>
          </a:xfrm>
        </p:spPr>
        <p:txBody>
          <a:bodyPr/>
          <a:lstStyle/>
          <a:p>
            <a:pPr>
              <a:lnSpc>
                <a:spcPct val="90000"/>
              </a:lnSpc>
            </a:pPr>
            <a:r>
              <a:rPr lang="en-US" sz="3100" smtClean="0"/>
              <a:t>Advantages and Disadvantages of Dividend</a:t>
            </a:r>
            <a:br>
              <a:rPr lang="en-US" sz="3100" smtClean="0"/>
            </a:br>
            <a:r>
              <a:rPr lang="en-US" sz="3100" smtClean="0"/>
              <a:t>Growth Model</a:t>
            </a:r>
          </a:p>
        </p:txBody>
      </p:sp>
      <p:sp>
        <p:nvSpPr>
          <p:cNvPr id="13316" name="Rectangle 3"/>
          <p:cNvSpPr>
            <a:spLocks noGrp="1" noChangeArrowheads="1"/>
          </p:cNvSpPr>
          <p:nvPr>
            <p:ph type="body" idx="1"/>
          </p:nvPr>
        </p:nvSpPr>
        <p:spPr/>
        <p:txBody>
          <a:bodyPr/>
          <a:lstStyle/>
          <a:p>
            <a:r>
              <a:rPr lang="en-US" smtClean="0"/>
              <a:t>Advantage – easy to understand and use</a:t>
            </a:r>
          </a:p>
          <a:p>
            <a:r>
              <a:rPr lang="en-US" smtClean="0"/>
              <a:t>Disadvantages</a:t>
            </a:r>
          </a:p>
          <a:p>
            <a:pPr lvl="1"/>
            <a:r>
              <a:rPr lang="en-US" smtClean="0"/>
              <a:t>Only applicable to companies currently paying dividends</a:t>
            </a:r>
          </a:p>
          <a:p>
            <a:pPr lvl="1"/>
            <a:r>
              <a:rPr lang="en-US" smtClean="0"/>
              <a:t>Not applicable if dividends aren’t growing at a reasonably constant rate</a:t>
            </a:r>
          </a:p>
          <a:p>
            <a:pPr lvl="1"/>
            <a:r>
              <a:rPr lang="en-US" smtClean="0"/>
              <a:t>Extremely sensitive to the estimated growth rate – an increase in g of 1% increases the cost of equity by 1%</a:t>
            </a:r>
          </a:p>
          <a:p>
            <a:pPr lvl="1"/>
            <a:r>
              <a:rPr lang="en-US" smtClean="0"/>
              <a:t>Does not explicitly consider risk</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a:xfrm>
            <a:off x="457200" y="6356350"/>
            <a:ext cx="2133600" cy="365125"/>
          </a:xfrm>
        </p:spPr>
        <p:txBody>
          <a:bodyPr/>
          <a:lstStyle/>
          <a:p>
            <a:pPr algn="l">
              <a:defRPr/>
            </a:pPr>
            <a:r>
              <a:rPr lang="en-US"/>
              <a:t>14-</a:t>
            </a:r>
            <a:fld id="{689F4408-4A20-4F1F-920C-FCD6EB2A3CD5}" type="slidenum">
              <a:rPr lang="en-US"/>
              <a:pPr algn="l">
                <a:defRPr/>
              </a:pPr>
              <a:t>11</a:t>
            </a:fld>
            <a:endParaRPr lang="en-US"/>
          </a:p>
        </p:txBody>
      </p:sp>
      <p:sp>
        <p:nvSpPr>
          <p:cNvPr id="3076" name="Rectangle 2"/>
          <p:cNvSpPr>
            <a:spLocks noGrp="1" noChangeArrowheads="1"/>
          </p:cNvSpPr>
          <p:nvPr>
            <p:ph type="title"/>
          </p:nvPr>
        </p:nvSpPr>
        <p:spPr/>
        <p:txBody>
          <a:bodyPr/>
          <a:lstStyle/>
          <a:p>
            <a:r>
              <a:rPr lang="en-US" dirty="0" smtClean="0"/>
              <a:t>The SML </a:t>
            </a:r>
            <a:r>
              <a:rPr lang="en-US" dirty="0" smtClean="0"/>
              <a:t>(CAPM) Approach</a:t>
            </a:r>
            <a:endParaRPr lang="en-US" dirty="0" smtClean="0"/>
          </a:p>
        </p:txBody>
      </p:sp>
      <p:sp>
        <p:nvSpPr>
          <p:cNvPr id="3077" name="Rectangle 3"/>
          <p:cNvSpPr>
            <a:spLocks noGrp="1" noChangeArrowheads="1"/>
          </p:cNvSpPr>
          <p:nvPr>
            <p:ph type="body" idx="1"/>
          </p:nvPr>
        </p:nvSpPr>
        <p:spPr/>
        <p:txBody>
          <a:bodyPr/>
          <a:lstStyle/>
          <a:p>
            <a:r>
              <a:rPr lang="en-US" dirty="0" smtClean="0"/>
              <a:t>Use the following information to compute our cost of equity</a:t>
            </a:r>
          </a:p>
          <a:p>
            <a:pPr lvl="1"/>
            <a:r>
              <a:rPr lang="en-US" dirty="0" smtClean="0"/>
              <a:t>Risk-free rate, </a:t>
            </a:r>
            <a:r>
              <a:rPr lang="en-US" dirty="0" err="1" smtClean="0"/>
              <a:t>R</a:t>
            </a:r>
            <a:r>
              <a:rPr lang="en-US" baseline="-25000" dirty="0" err="1" smtClean="0"/>
              <a:t>f</a:t>
            </a:r>
            <a:endParaRPr lang="en-US" dirty="0" smtClean="0"/>
          </a:p>
          <a:p>
            <a:pPr lvl="1"/>
            <a:r>
              <a:rPr lang="en-US" dirty="0" smtClean="0"/>
              <a:t>Market risk premium, E(R</a:t>
            </a:r>
            <a:r>
              <a:rPr lang="en-US" baseline="-25000" dirty="0" smtClean="0"/>
              <a:t>M</a:t>
            </a:r>
            <a:r>
              <a:rPr lang="en-US" dirty="0" smtClean="0"/>
              <a:t>) – </a:t>
            </a:r>
            <a:r>
              <a:rPr lang="en-US" dirty="0" err="1" smtClean="0"/>
              <a:t>R</a:t>
            </a:r>
            <a:r>
              <a:rPr lang="en-US" baseline="-25000" dirty="0" err="1" smtClean="0"/>
              <a:t>f</a:t>
            </a:r>
            <a:endParaRPr lang="en-US" dirty="0" smtClean="0"/>
          </a:p>
          <a:p>
            <a:pPr lvl="1"/>
            <a:r>
              <a:rPr lang="en-US" dirty="0" smtClean="0"/>
              <a:t>Systematic risk of asset, </a:t>
            </a:r>
            <a:r>
              <a:rPr lang="en-US" dirty="0" smtClean="0">
                <a:sym typeface="Symbol" pitchFamily="1" charset="2"/>
              </a:rPr>
              <a:t></a:t>
            </a:r>
            <a:endParaRPr lang="en-US" dirty="0" smtClean="0"/>
          </a:p>
        </p:txBody>
      </p:sp>
      <p:graphicFrame>
        <p:nvGraphicFramePr>
          <p:cNvPr id="3074" name="Object 2"/>
          <p:cNvGraphicFramePr>
            <a:graphicFrameLocks noChangeAspect="1"/>
          </p:cNvGraphicFramePr>
          <p:nvPr/>
        </p:nvGraphicFramePr>
        <p:xfrm>
          <a:off x="854075" y="4572000"/>
          <a:ext cx="5241925" cy="777875"/>
        </p:xfrm>
        <a:graphic>
          <a:graphicData uri="http://schemas.openxmlformats.org/presentationml/2006/ole">
            <p:oleObj spid="_x0000_s3074" name="Equation" r:id="rId4" imgW="1663700" imgH="228600" progId="Equation.DSMT4">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78FB9E8C-A57E-4C48-A977-A903AEFCBFE4}" type="slidenum">
              <a:rPr lang="en-US"/>
              <a:pPr algn="l">
                <a:defRPr/>
              </a:pPr>
              <a:t>12</a:t>
            </a:fld>
            <a:endParaRPr lang="en-US"/>
          </a:p>
        </p:txBody>
      </p:sp>
      <p:sp>
        <p:nvSpPr>
          <p:cNvPr id="14339" name="Rectangle 2"/>
          <p:cNvSpPr>
            <a:spLocks noGrp="1" noChangeArrowheads="1"/>
          </p:cNvSpPr>
          <p:nvPr>
            <p:ph type="title"/>
          </p:nvPr>
        </p:nvSpPr>
        <p:spPr/>
        <p:txBody>
          <a:bodyPr/>
          <a:lstStyle/>
          <a:p>
            <a:r>
              <a:rPr lang="en-US" smtClean="0"/>
              <a:t>Example 1 revisited – SML</a:t>
            </a:r>
          </a:p>
        </p:txBody>
      </p:sp>
      <p:sp>
        <p:nvSpPr>
          <p:cNvPr id="14340" name="Rectangle 3"/>
          <p:cNvSpPr>
            <a:spLocks noGrp="1" noChangeArrowheads="1"/>
          </p:cNvSpPr>
          <p:nvPr>
            <p:ph type="body" idx="1"/>
          </p:nvPr>
        </p:nvSpPr>
        <p:spPr/>
        <p:txBody>
          <a:bodyPr/>
          <a:lstStyle/>
          <a:p>
            <a:pPr>
              <a:lnSpc>
                <a:spcPct val="90000"/>
              </a:lnSpc>
            </a:pPr>
            <a:r>
              <a:rPr lang="en-US" smtClean="0"/>
              <a:t>Suppose your company has an equity beta of .58 and the current risk-free rate is 6.1%. If the expected market risk premium is 8.6%, what is your cost of equity capital?</a:t>
            </a:r>
          </a:p>
          <a:p>
            <a:pPr lvl="1">
              <a:lnSpc>
                <a:spcPct val="90000"/>
              </a:lnSpc>
            </a:pPr>
            <a:r>
              <a:rPr lang="en-US" smtClean="0"/>
              <a:t>R</a:t>
            </a:r>
            <a:r>
              <a:rPr lang="en-US" baseline="-25000" smtClean="0"/>
              <a:t>E</a:t>
            </a:r>
            <a:r>
              <a:rPr lang="en-US" smtClean="0"/>
              <a:t> = 6.1 + .58(8.6) = 11.1%</a:t>
            </a:r>
          </a:p>
          <a:p>
            <a:pPr>
              <a:lnSpc>
                <a:spcPct val="90000"/>
              </a:lnSpc>
            </a:pPr>
            <a:r>
              <a:rPr lang="en-US" smtClean="0"/>
              <a:t>Since we came up with similar numbers using both the dividend growth model and the SML approach, we should feel pretty good about our estimate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2BAEC4E8-A707-4D8D-AE4B-F4E44F083CB4}" type="slidenum">
              <a:rPr lang="en-US"/>
              <a:pPr algn="l">
                <a:defRPr/>
              </a:pPr>
              <a:t>13</a:t>
            </a:fld>
            <a:endParaRPr lang="en-US"/>
          </a:p>
        </p:txBody>
      </p:sp>
      <p:sp>
        <p:nvSpPr>
          <p:cNvPr id="15363" name="Rectangle 2"/>
          <p:cNvSpPr>
            <a:spLocks noGrp="1" noChangeArrowheads="1"/>
          </p:cNvSpPr>
          <p:nvPr>
            <p:ph type="title"/>
          </p:nvPr>
        </p:nvSpPr>
        <p:spPr/>
        <p:txBody>
          <a:bodyPr/>
          <a:lstStyle/>
          <a:p>
            <a:r>
              <a:rPr lang="en-US" sz="4000" smtClean="0"/>
              <a:t>Advantages and Disadvantages of SML</a:t>
            </a:r>
          </a:p>
        </p:txBody>
      </p:sp>
      <p:sp>
        <p:nvSpPr>
          <p:cNvPr id="15364" name="Rectangle 3"/>
          <p:cNvSpPr>
            <a:spLocks noGrp="1" noChangeArrowheads="1"/>
          </p:cNvSpPr>
          <p:nvPr>
            <p:ph type="body" idx="1"/>
          </p:nvPr>
        </p:nvSpPr>
        <p:spPr/>
        <p:txBody>
          <a:bodyPr/>
          <a:lstStyle/>
          <a:p>
            <a:r>
              <a:rPr lang="en-US" sz="2800" smtClean="0"/>
              <a:t>Advantages</a:t>
            </a:r>
          </a:p>
          <a:p>
            <a:pPr lvl="1"/>
            <a:r>
              <a:rPr lang="en-US" sz="2400" smtClean="0"/>
              <a:t>Explicitly adjusts for systematic risk</a:t>
            </a:r>
          </a:p>
          <a:p>
            <a:pPr lvl="1"/>
            <a:r>
              <a:rPr lang="en-US" sz="2400" smtClean="0"/>
              <a:t>Applicable to all companies, as long as we can compute beta</a:t>
            </a:r>
          </a:p>
          <a:p>
            <a:r>
              <a:rPr lang="en-US" sz="2800" smtClean="0"/>
              <a:t>Disadvantages</a:t>
            </a:r>
          </a:p>
          <a:p>
            <a:pPr lvl="1"/>
            <a:r>
              <a:rPr lang="en-US" sz="2400" smtClean="0"/>
              <a:t>Have to estimate the </a:t>
            </a:r>
            <a:r>
              <a:rPr lang="en-US" sz="2400" i="1" smtClean="0"/>
              <a:t>expected</a:t>
            </a:r>
            <a:r>
              <a:rPr lang="en-US" sz="2400" smtClean="0"/>
              <a:t> market risk premium, which does vary over time</a:t>
            </a:r>
          </a:p>
          <a:p>
            <a:pPr lvl="1"/>
            <a:r>
              <a:rPr lang="en-US" sz="2400" smtClean="0"/>
              <a:t>Have to estimate beta, which also varies over time</a:t>
            </a:r>
          </a:p>
          <a:p>
            <a:pPr lvl="1"/>
            <a:r>
              <a:rPr lang="en-US" sz="2400" smtClean="0"/>
              <a:t>We are relying on the past to predict the future, which is not always reliable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D50CF469-ED4D-4A17-9E9D-07DE6EF88256}" type="slidenum">
              <a:rPr lang="en-US"/>
              <a:pPr algn="l">
                <a:defRPr/>
              </a:pPr>
              <a:t>14</a:t>
            </a:fld>
            <a:endParaRPr lang="en-US"/>
          </a:p>
        </p:txBody>
      </p:sp>
      <p:sp>
        <p:nvSpPr>
          <p:cNvPr id="16387" name="Rectangle 2"/>
          <p:cNvSpPr>
            <a:spLocks noGrp="1" noChangeArrowheads="1"/>
          </p:cNvSpPr>
          <p:nvPr>
            <p:ph type="title"/>
          </p:nvPr>
        </p:nvSpPr>
        <p:spPr/>
        <p:txBody>
          <a:bodyPr/>
          <a:lstStyle/>
          <a:p>
            <a:r>
              <a:rPr lang="en-US" smtClean="0"/>
              <a:t>Example – Cost of Equity</a:t>
            </a:r>
          </a:p>
        </p:txBody>
      </p:sp>
      <p:sp>
        <p:nvSpPr>
          <p:cNvPr id="16388" name="Rectangle 3"/>
          <p:cNvSpPr>
            <a:spLocks noGrp="1" noChangeArrowheads="1"/>
          </p:cNvSpPr>
          <p:nvPr>
            <p:ph type="body" idx="1"/>
          </p:nvPr>
        </p:nvSpPr>
        <p:spPr/>
        <p:txBody>
          <a:bodyPr/>
          <a:lstStyle/>
          <a:p>
            <a:pPr>
              <a:lnSpc>
                <a:spcPct val="90000"/>
              </a:lnSpc>
            </a:pPr>
            <a:r>
              <a:rPr lang="en-US" sz="2800" smtClean="0"/>
              <a:t>Suppose our company has a beta of 1.5. The market risk premium is expected to be 9% and the current risk-free rate is 6%. We have used analysts’ estimates to determine that the market believes our dividends will grow at 6% per year and our last dividend was $2. Our stock is currently selling for $15.65. What is our cost of equity?</a:t>
            </a:r>
          </a:p>
          <a:p>
            <a:pPr lvl="1">
              <a:lnSpc>
                <a:spcPct val="90000"/>
              </a:lnSpc>
            </a:pPr>
            <a:r>
              <a:rPr lang="en-US" sz="3000" smtClean="0"/>
              <a:t>Using SML: R</a:t>
            </a:r>
            <a:r>
              <a:rPr lang="en-US" sz="3000" baseline="-25000" smtClean="0"/>
              <a:t>E</a:t>
            </a:r>
            <a:r>
              <a:rPr lang="en-US" sz="3000" smtClean="0"/>
              <a:t> = 6% + 1.5(9%) = 19.5%</a:t>
            </a:r>
          </a:p>
          <a:p>
            <a:pPr lvl="1">
              <a:lnSpc>
                <a:spcPct val="90000"/>
              </a:lnSpc>
            </a:pPr>
            <a:r>
              <a:rPr lang="en-US" sz="3000" smtClean="0"/>
              <a:t>Using DGM: R</a:t>
            </a:r>
            <a:r>
              <a:rPr lang="en-US" sz="3000" baseline="-25000" smtClean="0"/>
              <a:t>E</a:t>
            </a:r>
            <a:r>
              <a:rPr lang="en-US" sz="3000" smtClean="0"/>
              <a:t> = [2(1.06) / 15.65] + .06 = 19.55%</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A22A470C-1098-48E8-A7D8-54B4AFFCD23E}" type="slidenum">
              <a:rPr lang="en-US"/>
              <a:pPr algn="l">
                <a:defRPr/>
              </a:pPr>
              <a:t>15</a:t>
            </a:fld>
            <a:endParaRPr lang="en-US"/>
          </a:p>
        </p:txBody>
      </p:sp>
      <p:sp>
        <p:nvSpPr>
          <p:cNvPr id="17411" name="Rectangle 2"/>
          <p:cNvSpPr>
            <a:spLocks noGrp="1" noChangeArrowheads="1"/>
          </p:cNvSpPr>
          <p:nvPr>
            <p:ph type="title"/>
          </p:nvPr>
        </p:nvSpPr>
        <p:spPr/>
        <p:txBody>
          <a:bodyPr/>
          <a:lstStyle/>
          <a:p>
            <a:r>
              <a:rPr lang="en-US" smtClean="0"/>
              <a:t>Cost of Debt</a:t>
            </a:r>
          </a:p>
        </p:txBody>
      </p:sp>
      <p:sp>
        <p:nvSpPr>
          <p:cNvPr id="17412" name="Rectangle 3"/>
          <p:cNvSpPr>
            <a:spLocks noGrp="1" noChangeArrowheads="1"/>
          </p:cNvSpPr>
          <p:nvPr>
            <p:ph type="body" idx="1"/>
          </p:nvPr>
        </p:nvSpPr>
        <p:spPr/>
        <p:txBody>
          <a:bodyPr/>
          <a:lstStyle/>
          <a:p>
            <a:pPr>
              <a:lnSpc>
                <a:spcPct val="90000"/>
              </a:lnSpc>
            </a:pPr>
            <a:r>
              <a:rPr lang="en-US" sz="2800" smtClean="0"/>
              <a:t>The cost of debt is the required return on our company’s debt</a:t>
            </a:r>
          </a:p>
          <a:p>
            <a:pPr>
              <a:lnSpc>
                <a:spcPct val="90000"/>
              </a:lnSpc>
            </a:pPr>
            <a:r>
              <a:rPr lang="en-US" sz="2800" smtClean="0"/>
              <a:t>We usually focus on the cost of long-term debt or bonds</a:t>
            </a:r>
          </a:p>
          <a:p>
            <a:pPr>
              <a:lnSpc>
                <a:spcPct val="90000"/>
              </a:lnSpc>
            </a:pPr>
            <a:r>
              <a:rPr lang="en-US" sz="2800" smtClean="0"/>
              <a:t>The required return is best estimated by computing the yield-to-maturity on the existing debt</a:t>
            </a:r>
          </a:p>
          <a:p>
            <a:pPr>
              <a:lnSpc>
                <a:spcPct val="90000"/>
              </a:lnSpc>
            </a:pPr>
            <a:r>
              <a:rPr lang="en-US" sz="2800" smtClean="0"/>
              <a:t>We may also use estimates of current rates based on the bond rating we expect when we issue new debt</a:t>
            </a:r>
          </a:p>
          <a:p>
            <a:pPr>
              <a:lnSpc>
                <a:spcPct val="90000"/>
              </a:lnSpc>
            </a:pPr>
            <a:r>
              <a:rPr lang="en-US" sz="2800" smtClean="0"/>
              <a:t>The cost of debt is NOT the coupon rate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494DFE58-B030-41A4-81F2-ADB49D2BE2AF}" type="slidenum">
              <a:rPr lang="en-US"/>
              <a:pPr algn="l">
                <a:defRPr/>
              </a:pPr>
              <a:t>16</a:t>
            </a:fld>
            <a:endParaRPr lang="en-US"/>
          </a:p>
        </p:txBody>
      </p:sp>
      <p:sp>
        <p:nvSpPr>
          <p:cNvPr id="18435" name="Rectangle 2"/>
          <p:cNvSpPr>
            <a:spLocks noGrp="1" noChangeArrowheads="1"/>
          </p:cNvSpPr>
          <p:nvPr>
            <p:ph type="title"/>
          </p:nvPr>
        </p:nvSpPr>
        <p:spPr/>
        <p:txBody>
          <a:bodyPr/>
          <a:lstStyle/>
          <a:p>
            <a:r>
              <a:rPr lang="en-US" smtClean="0"/>
              <a:t>Example: Cost of Debt</a:t>
            </a:r>
          </a:p>
        </p:txBody>
      </p:sp>
      <p:sp>
        <p:nvSpPr>
          <p:cNvPr id="18436" name="Rectangle 3"/>
          <p:cNvSpPr>
            <a:spLocks noGrp="1" noChangeArrowheads="1"/>
          </p:cNvSpPr>
          <p:nvPr>
            <p:ph type="body" idx="1"/>
          </p:nvPr>
        </p:nvSpPr>
        <p:spPr/>
        <p:txBody>
          <a:bodyPr/>
          <a:lstStyle/>
          <a:p>
            <a:r>
              <a:rPr lang="en-US" smtClean="0"/>
              <a:t>Suppose we have a bond issue currently outstanding that has 25 years left to maturity. The coupon rate is 9% and coupons are paid semiannually. The bond is currently selling for $908.72 per $1000 bond. What is the cost of debt?</a:t>
            </a:r>
          </a:p>
          <a:p>
            <a:pPr lvl="1"/>
            <a:r>
              <a:rPr lang="en-US" smtClean="0"/>
              <a:t>N = 50; PMT = 45; FV = 1000; PV = -908.75; CPT I/Y = 5%; YTM = 5(2) = 10%</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1C7F5610-5944-423D-A0DD-6438ABC31E57}" type="slidenum">
              <a:rPr lang="en-US"/>
              <a:pPr algn="l">
                <a:defRPr/>
              </a:pPr>
              <a:t>17</a:t>
            </a:fld>
            <a:endParaRPr lang="en-US"/>
          </a:p>
        </p:txBody>
      </p:sp>
      <p:sp>
        <p:nvSpPr>
          <p:cNvPr id="19459" name="Rectangle 2"/>
          <p:cNvSpPr>
            <a:spLocks noGrp="1" noChangeArrowheads="1"/>
          </p:cNvSpPr>
          <p:nvPr>
            <p:ph type="title"/>
          </p:nvPr>
        </p:nvSpPr>
        <p:spPr/>
        <p:txBody>
          <a:bodyPr/>
          <a:lstStyle/>
          <a:p>
            <a:r>
              <a:rPr lang="en-US" smtClean="0"/>
              <a:t>Cost of Preferred Stock</a:t>
            </a:r>
          </a:p>
        </p:txBody>
      </p:sp>
      <p:sp>
        <p:nvSpPr>
          <p:cNvPr id="19460" name="Rectangle 3"/>
          <p:cNvSpPr>
            <a:spLocks noGrp="1" noChangeArrowheads="1"/>
          </p:cNvSpPr>
          <p:nvPr>
            <p:ph type="body" idx="1"/>
          </p:nvPr>
        </p:nvSpPr>
        <p:spPr/>
        <p:txBody>
          <a:bodyPr/>
          <a:lstStyle/>
          <a:p>
            <a:r>
              <a:rPr lang="en-US" smtClean="0"/>
              <a:t>Reminders</a:t>
            </a:r>
          </a:p>
          <a:p>
            <a:pPr lvl="1"/>
            <a:r>
              <a:rPr lang="en-US" smtClean="0"/>
              <a:t>Preferred generally pays a constant dividend every period</a:t>
            </a:r>
          </a:p>
          <a:p>
            <a:pPr lvl="1"/>
            <a:r>
              <a:rPr lang="en-US" smtClean="0"/>
              <a:t>Dividends are expected to be paid every period forever</a:t>
            </a:r>
          </a:p>
          <a:p>
            <a:r>
              <a:rPr lang="en-US" smtClean="0"/>
              <a:t>Preferred stock is an annuity, so we take the annuity formula, rearrange and solve for R</a:t>
            </a:r>
            <a:r>
              <a:rPr lang="en-US" baseline="-25000" smtClean="0"/>
              <a:t>P</a:t>
            </a:r>
            <a:endParaRPr lang="en-US" smtClean="0"/>
          </a:p>
          <a:p>
            <a:r>
              <a:rPr lang="en-US" smtClean="0"/>
              <a:t>R</a:t>
            </a:r>
            <a:r>
              <a:rPr lang="en-US" baseline="-25000" smtClean="0"/>
              <a:t>P</a:t>
            </a:r>
            <a:r>
              <a:rPr lang="en-US" smtClean="0"/>
              <a:t> = D / P</a:t>
            </a:r>
            <a:r>
              <a:rPr lang="en-US" baseline="-25000" smtClean="0"/>
              <a:t>0</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36D23BCB-F086-4566-A79D-EC6BAED28209}" type="slidenum">
              <a:rPr lang="en-US"/>
              <a:pPr algn="l">
                <a:defRPr/>
              </a:pPr>
              <a:t>18</a:t>
            </a:fld>
            <a:endParaRPr lang="en-US"/>
          </a:p>
        </p:txBody>
      </p:sp>
      <p:sp>
        <p:nvSpPr>
          <p:cNvPr id="20483" name="Rectangle 2"/>
          <p:cNvSpPr>
            <a:spLocks noGrp="1" noChangeArrowheads="1"/>
          </p:cNvSpPr>
          <p:nvPr>
            <p:ph type="title"/>
          </p:nvPr>
        </p:nvSpPr>
        <p:spPr/>
        <p:txBody>
          <a:bodyPr/>
          <a:lstStyle/>
          <a:p>
            <a:r>
              <a:rPr lang="en-US" smtClean="0"/>
              <a:t>Example: Cost of Preferred Stock</a:t>
            </a:r>
          </a:p>
        </p:txBody>
      </p:sp>
      <p:sp>
        <p:nvSpPr>
          <p:cNvPr id="20484" name="Rectangle 3"/>
          <p:cNvSpPr>
            <a:spLocks noGrp="1" noChangeArrowheads="1"/>
          </p:cNvSpPr>
          <p:nvPr>
            <p:ph type="body" idx="1"/>
          </p:nvPr>
        </p:nvSpPr>
        <p:spPr/>
        <p:txBody>
          <a:bodyPr/>
          <a:lstStyle/>
          <a:p>
            <a:r>
              <a:rPr lang="en-US" smtClean="0"/>
              <a:t>Your company has preferred stock that has an annual dividend of $3. If the current price is $25, what is the cost of preferred stock?</a:t>
            </a:r>
          </a:p>
          <a:p>
            <a:r>
              <a:rPr lang="en-US" smtClean="0"/>
              <a:t>R</a:t>
            </a:r>
            <a:r>
              <a:rPr lang="en-US" baseline="-25000" smtClean="0"/>
              <a:t>P</a:t>
            </a:r>
            <a:r>
              <a:rPr lang="en-US" smtClean="0"/>
              <a:t> = 3 / 25 = 12%</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8C8A9615-2DAD-48B7-B9CD-994B0751E921}" type="slidenum">
              <a:rPr lang="en-US"/>
              <a:pPr algn="l">
                <a:defRPr/>
              </a:pPr>
              <a:t>19</a:t>
            </a:fld>
            <a:endParaRPr lang="en-US"/>
          </a:p>
        </p:txBody>
      </p:sp>
      <p:sp>
        <p:nvSpPr>
          <p:cNvPr id="21507" name="Rectangle 2"/>
          <p:cNvSpPr>
            <a:spLocks noGrp="1" noChangeArrowheads="1"/>
          </p:cNvSpPr>
          <p:nvPr>
            <p:ph type="title"/>
          </p:nvPr>
        </p:nvSpPr>
        <p:spPr/>
        <p:txBody>
          <a:bodyPr/>
          <a:lstStyle/>
          <a:p>
            <a:r>
              <a:rPr lang="en-US" sz="4000" smtClean="0"/>
              <a:t>The Weighted Average Cost of Capital</a:t>
            </a:r>
          </a:p>
        </p:txBody>
      </p:sp>
      <p:sp>
        <p:nvSpPr>
          <p:cNvPr id="21508" name="Rectangle 3"/>
          <p:cNvSpPr>
            <a:spLocks noGrp="1" noChangeArrowheads="1"/>
          </p:cNvSpPr>
          <p:nvPr>
            <p:ph type="body" idx="1"/>
          </p:nvPr>
        </p:nvSpPr>
        <p:spPr/>
        <p:txBody>
          <a:bodyPr/>
          <a:lstStyle/>
          <a:p>
            <a:r>
              <a:rPr lang="en-US" smtClean="0"/>
              <a:t>We can use the individual costs of capital that we have computed to get our “average” cost of capital for the firm.</a:t>
            </a:r>
          </a:p>
          <a:p>
            <a:r>
              <a:rPr lang="en-US" smtClean="0"/>
              <a:t>This “average” is the required return on our assets, based on the market’s perception of the risk of those assets</a:t>
            </a:r>
          </a:p>
          <a:p>
            <a:r>
              <a:rPr lang="en-US" smtClean="0"/>
              <a:t>The weights are determined by how much of each type of financing that we use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CF5C0CEE-E1E4-4512-B83F-FB924CB037AC}" type="slidenum">
              <a:rPr lang="en-US"/>
              <a:pPr algn="l">
                <a:defRPr/>
              </a:pPr>
              <a:t>2</a:t>
            </a:fld>
            <a:endParaRPr lang="en-US"/>
          </a:p>
        </p:txBody>
      </p:sp>
      <p:sp>
        <p:nvSpPr>
          <p:cNvPr id="7171" name="Rectangle 2"/>
          <p:cNvSpPr>
            <a:spLocks noGrp="1" noChangeArrowheads="1"/>
          </p:cNvSpPr>
          <p:nvPr>
            <p:ph type="title"/>
          </p:nvPr>
        </p:nvSpPr>
        <p:spPr/>
        <p:txBody>
          <a:bodyPr/>
          <a:lstStyle/>
          <a:p>
            <a:r>
              <a:rPr lang="en-US" smtClean="0"/>
              <a:t>Chapter Outline</a:t>
            </a:r>
          </a:p>
        </p:txBody>
      </p:sp>
      <p:sp>
        <p:nvSpPr>
          <p:cNvPr id="7172" name="Rectangle 3"/>
          <p:cNvSpPr>
            <a:spLocks noGrp="1" noChangeArrowheads="1"/>
          </p:cNvSpPr>
          <p:nvPr>
            <p:ph type="body" idx="1"/>
          </p:nvPr>
        </p:nvSpPr>
        <p:spPr/>
        <p:txBody>
          <a:bodyPr/>
          <a:lstStyle/>
          <a:p>
            <a:pPr>
              <a:lnSpc>
                <a:spcPct val="90000"/>
              </a:lnSpc>
            </a:pPr>
            <a:r>
              <a:rPr lang="en-US" dirty="0" smtClean="0"/>
              <a:t>The Cost of Capital: Some Preliminaries</a:t>
            </a:r>
          </a:p>
          <a:p>
            <a:pPr>
              <a:lnSpc>
                <a:spcPct val="90000"/>
              </a:lnSpc>
            </a:pPr>
            <a:r>
              <a:rPr lang="en-US" dirty="0" smtClean="0"/>
              <a:t>The Cost of Equity</a:t>
            </a:r>
          </a:p>
          <a:p>
            <a:pPr>
              <a:lnSpc>
                <a:spcPct val="90000"/>
              </a:lnSpc>
            </a:pPr>
            <a:r>
              <a:rPr lang="en-US" dirty="0" smtClean="0"/>
              <a:t>The Costs of Debt and Preferred Stock</a:t>
            </a:r>
          </a:p>
          <a:p>
            <a:pPr>
              <a:lnSpc>
                <a:spcPct val="90000"/>
              </a:lnSpc>
            </a:pPr>
            <a:r>
              <a:rPr lang="en-US" dirty="0" smtClean="0"/>
              <a:t>The Weighted Average Cost of Capital</a:t>
            </a:r>
          </a:p>
          <a:p>
            <a:pPr>
              <a:lnSpc>
                <a:spcPct val="90000"/>
              </a:lnSpc>
            </a:pPr>
            <a:r>
              <a:rPr lang="en-US" dirty="0" smtClean="0"/>
              <a:t>Divisional and Project Costs of Capital</a:t>
            </a:r>
          </a:p>
          <a:p>
            <a:pPr>
              <a:lnSpc>
                <a:spcPct val="90000"/>
              </a:lnSpc>
            </a:pPr>
            <a:r>
              <a:rPr lang="en-US" dirty="0" smtClean="0"/>
              <a:t>Flotation Costs and the Weighted Average Cost of Capital</a:t>
            </a:r>
          </a:p>
          <a:p>
            <a:pPr>
              <a:lnSpc>
                <a:spcPct val="90000"/>
              </a:lnSpc>
            </a:pPr>
            <a:r>
              <a:rPr lang="en-US" dirty="0" smtClean="0"/>
              <a:t>Summary </a:t>
            </a:r>
            <a:r>
              <a:rPr lang="en-US" dirty="0" smtClean="0"/>
              <a:t>and Conclusions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5B077B0F-060F-456C-B646-3E967DB68CF0}" type="slidenum">
              <a:rPr lang="en-US"/>
              <a:pPr algn="l">
                <a:defRPr/>
              </a:pPr>
              <a:t>20</a:t>
            </a:fld>
            <a:endParaRPr lang="en-US"/>
          </a:p>
        </p:txBody>
      </p:sp>
      <p:sp>
        <p:nvSpPr>
          <p:cNvPr id="22531" name="Rectangle 2"/>
          <p:cNvSpPr>
            <a:spLocks noGrp="1" noChangeArrowheads="1"/>
          </p:cNvSpPr>
          <p:nvPr>
            <p:ph type="title"/>
          </p:nvPr>
        </p:nvSpPr>
        <p:spPr/>
        <p:txBody>
          <a:bodyPr/>
          <a:lstStyle/>
          <a:p>
            <a:r>
              <a:rPr lang="en-US" smtClean="0"/>
              <a:t>Capital Structure Weights</a:t>
            </a:r>
          </a:p>
        </p:txBody>
      </p:sp>
      <p:sp>
        <p:nvSpPr>
          <p:cNvPr id="22532" name="Rectangle 3"/>
          <p:cNvSpPr>
            <a:spLocks noGrp="1" noChangeArrowheads="1"/>
          </p:cNvSpPr>
          <p:nvPr>
            <p:ph type="body" idx="1"/>
          </p:nvPr>
        </p:nvSpPr>
        <p:spPr/>
        <p:txBody>
          <a:bodyPr/>
          <a:lstStyle/>
          <a:p>
            <a:r>
              <a:rPr lang="en-US" smtClean="0"/>
              <a:t>Notation</a:t>
            </a:r>
          </a:p>
          <a:p>
            <a:pPr lvl="1"/>
            <a:r>
              <a:rPr lang="en-US" smtClean="0"/>
              <a:t>E = market value of equity = # outstanding shares times price per share</a:t>
            </a:r>
          </a:p>
          <a:p>
            <a:pPr lvl="1"/>
            <a:r>
              <a:rPr lang="en-US" smtClean="0"/>
              <a:t>D = market value of debt = # outstanding bonds times bond price</a:t>
            </a:r>
          </a:p>
          <a:p>
            <a:pPr lvl="1"/>
            <a:r>
              <a:rPr lang="en-US" smtClean="0"/>
              <a:t>V = market value of the firm = D + E</a:t>
            </a:r>
          </a:p>
          <a:p>
            <a:r>
              <a:rPr lang="en-US" smtClean="0"/>
              <a:t>Weights</a:t>
            </a:r>
          </a:p>
          <a:p>
            <a:pPr lvl="1"/>
            <a:r>
              <a:rPr lang="en-US" smtClean="0"/>
              <a:t>w</a:t>
            </a:r>
            <a:r>
              <a:rPr lang="en-US" baseline="-25000" smtClean="0"/>
              <a:t>E</a:t>
            </a:r>
            <a:r>
              <a:rPr lang="en-US" smtClean="0"/>
              <a:t> = E/V = percent financed with equity</a:t>
            </a:r>
          </a:p>
          <a:p>
            <a:pPr lvl="1"/>
            <a:r>
              <a:rPr lang="en-US" smtClean="0"/>
              <a:t>w</a:t>
            </a:r>
            <a:r>
              <a:rPr lang="en-US" baseline="-25000" smtClean="0"/>
              <a:t>D</a:t>
            </a:r>
            <a:r>
              <a:rPr lang="en-US" smtClean="0"/>
              <a:t> = D/V = percent financed with debt</a:t>
            </a:r>
          </a:p>
          <a:p>
            <a:pPr lvl="1">
              <a:buFontTx/>
              <a:buNone/>
            </a:pPr>
            <a:endParaRPr 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914D1925-4A28-4258-B410-967C65A6338E}" type="slidenum">
              <a:rPr lang="en-US"/>
              <a:pPr algn="l">
                <a:defRPr/>
              </a:pPr>
              <a:t>21</a:t>
            </a:fld>
            <a:endParaRPr lang="en-US"/>
          </a:p>
        </p:txBody>
      </p:sp>
      <p:sp>
        <p:nvSpPr>
          <p:cNvPr id="23555" name="Rectangle 2"/>
          <p:cNvSpPr>
            <a:spLocks noGrp="1" noChangeArrowheads="1"/>
          </p:cNvSpPr>
          <p:nvPr>
            <p:ph type="title"/>
          </p:nvPr>
        </p:nvSpPr>
        <p:spPr/>
        <p:txBody>
          <a:bodyPr/>
          <a:lstStyle/>
          <a:p>
            <a:r>
              <a:rPr lang="en-US" smtClean="0"/>
              <a:t>Example: Capital Structure Weights</a:t>
            </a:r>
          </a:p>
        </p:txBody>
      </p:sp>
      <p:sp>
        <p:nvSpPr>
          <p:cNvPr id="23556" name="Rectangle 3"/>
          <p:cNvSpPr>
            <a:spLocks noGrp="1" noChangeArrowheads="1"/>
          </p:cNvSpPr>
          <p:nvPr>
            <p:ph type="body" idx="1"/>
          </p:nvPr>
        </p:nvSpPr>
        <p:spPr/>
        <p:txBody>
          <a:bodyPr/>
          <a:lstStyle/>
          <a:p>
            <a:r>
              <a:rPr lang="en-US" smtClean="0"/>
              <a:t>Suppose you have a market value of equity equal to $500 million and a market value of debt = $475 million.</a:t>
            </a:r>
          </a:p>
          <a:p>
            <a:pPr lvl="1"/>
            <a:r>
              <a:rPr lang="en-US" smtClean="0"/>
              <a:t>What are the capital structure weights?</a:t>
            </a:r>
          </a:p>
          <a:p>
            <a:pPr lvl="2"/>
            <a:r>
              <a:rPr lang="en-US" smtClean="0"/>
              <a:t>V = 500 million + 475 million = 975 million</a:t>
            </a:r>
          </a:p>
          <a:p>
            <a:pPr lvl="2"/>
            <a:r>
              <a:rPr lang="en-US" smtClean="0"/>
              <a:t>w</a:t>
            </a:r>
            <a:r>
              <a:rPr lang="en-US" baseline="-25000" smtClean="0"/>
              <a:t>E</a:t>
            </a:r>
            <a:r>
              <a:rPr lang="en-US" smtClean="0"/>
              <a:t> = E/D = 500 / 975 = .5128 = 51.28%</a:t>
            </a:r>
          </a:p>
          <a:p>
            <a:pPr lvl="2"/>
            <a:r>
              <a:rPr lang="en-US" smtClean="0"/>
              <a:t>w</a:t>
            </a:r>
            <a:r>
              <a:rPr lang="en-US" baseline="-25000" smtClean="0"/>
              <a:t>D</a:t>
            </a:r>
            <a:r>
              <a:rPr lang="en-US" smtClean="0"/>
              <a:t> = D/V = 475 / 975 = .4872 = 48.72%</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E30D92C6-60C0-45A2-AF5A-25721DAF1ABB}" type="slidenum">
              <a:rPr lang="en-US"/>
              <a:pPr algn="l">
                <a:defRPr/>
              </a:pPr>
              <a:t>22</a:t>
            </a:fld>
            <a:endParaRPr lang="en-US"/>
          </a:p>
        </p:txBody>
      </p:sp>
      <p:sp>
        <p:nvSpPr>
          <p:cNvPr id="24579" name="Rectangle 2"/>
          <p:cNvSpPr>
            <a:spLocks noGrp="1" noChangeArrowheads="1"/>
          </p:cNvSpPr>
          <p:nvPr>
            <p:ph type="title"/>
          </p:nvPr>
        </p:nvSpPr>
        <p:spPr/>
        <p:txBody>
          <a:bodyPr/>
          <a:lstStyle/>
          <a:p>
            <a:r>
              <a:rPr lang="en-US" smtClean="0"/>
              <a:t>Taxes and the WACC</a:t>
            </a:r>
          </a:p>
        </p:txBody>
      </p:sp>
      <p:sp>
        <p:nvSpPr>
          <p:cNvPr id="24580" name="Rectangle 3"/>
          <p:cNvSpPr>
            <a:spLocks noGrp="1" noChangeArrowheads="1"/>
          </p:cNvSpPr>
          <p:nvPr>
            <p:ph type="body" idx="1"/>
          </p:nvPr>
        </p:nvSpPr>
        <p:spPr/>
        <p:txBody>
          <a:bodyPr/>
          <a:lstStyle/>
          <a:p>
            <a:pPr>
              <a:lnSpc>
                <a:spcPct val="90000"/>
              </a:lnSpc>
            </a:pPr>
            <a:r>
              <a:rPr lang="en-US" smtClean="0"/>
              <a:t>We are concerned with after-tax cash flows, so we need to consider the effect of taxes on the various costs of capital</a:t>
            </a:r>
          </a:p>
          <a:p>
            <a:pPr>
              <a:lnSpc>
                <a:spcPct val="90000"/>
              </a:lnSpc>
            </a:pPr>
            <a:r>
              <a:rPr lang="en-US" smtClean="0"/>
              <a:t>Interest expense reduces our tax liability</a:t>
            </a:r>
          </a:p>
          <a:p>
            <a:pPr lvl="1">
              <a:lnSpc>
                <a:spcPct val="90000"/>
              </a:lnSpc>
            </a:pPr>
            <a:r>
              <a:rPr lang="en-US" smtClean="0"/>
              <a:t>This reduction in taxes reduces our cost of debt</a:t>
            </a:r>
          </a:p>
          <a:p>
            <a:pPr lvl="1">
              <a:lnSpc>
                <a:spcPct val="90000"/>
              </a:lnSpc>
            </a:pPr>
            <a:r>
              <a:rPr lang="en-US" smtClean="0"/>
              <a:t>After-tax cost of debt = R</a:t>
            </a:r>
            <a:r>
              <a:rPr lang="en-US" baseline="-25000" smtClean="0"/>
              <a:t>D</a:t>
            </a:r>
            <a:r>
              <a:rPr lang="en-US" smtClean="0"/>
              <a:t>(1-T</a:t>
            </a:r>
            <a:r>
              <a:rPr lang="en-US" baseline="-25000" smtClean="0"/>
              <a:t>C</a:t>
            </a:r>
            <a:r>
              <a:rPr lang="en-US" smtClean="0"/>
              <a:t>)</a:t>
            </a:r>
          </a:p>
          <a:p>
            <a:pPr>
              <a:lnSpc>
                <a:spcPct val="90000"/>
              </a:lnSpc>
            </a:pPr>
            <a:r>
              <a:rPr lang="en-US" smtClean="0"/>
              <a:t>Dividends are not tax deductible, so there is no tax impact on the cost of equity</a:t>
            </a:r>
          </a:p>
          <a:p>
            <a:pPr>
              <a:lnSpc>
                <a:spcPct val="90000"/>
              </a:lnSpc>
            </a:pPr>
            <a:r>
              <a:rPr lang="en-US" smtClean="0"/>
              <a:t>WACC = w</a:t>
            </a:r>
            <a:r>
              <a:rPr lang="en-US" baseline="-25000" smtClean="0"/>
              <a:t>E</a:t>
            </a:r>
            <a:r>
              <a:rPr lang="en-US" smtClean="0"/>
              <a:t>R</a:t>
            </a:r>
            <a:r>
              <a:rPr lang="en-US" baseline="-25000" smtClean="0"/>
              <a:t>E</a:t>
            </a:r>
            <a:r>
              <a:rPr lang="en-US" smtClean="0"/>
              <a:t> + w</a:t>
            </a:r>
            <a:r>
              <a:rPr lang="en-US" baseline="-25000" smtClean="0"/>
              <a:t>D</a:t>
            </a:r>
            <a:r>
              <a:rPr lang="en-US" smtClean="0"/>
              <a:t>R</a:t>
            </a:r>
            <a:r>
              <a:rPr lang="en-US" baseline="-25000" smtClean="0"/>
              <a:t>D</a:t>
            </a:r>
            <a:r>
              <a:rPr lang="en-US" smtClean="0"/>
              <a:t>(1-T</a:t>
            </a:r>
            <a:r>
              <a:rPr lang="en-US" baseline="-25000" smtClean="0"/>
              <a:t>C</a:t>
            </a:r>
            <a:r>
              <a:rPr lang="en-US" smtClean="0"/>
              <a: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457200" y="6356350"/>
            <a:ext cx="2133600" cy="365125"/>
          </a:xfrm>
        </p:spPr>
        <p:txBody>
          <a:bodyPr/>
          <a:lstStyle/>
          <a:p>
            <a:pPr algn="l">
              <a:defRPr/>
            </a:pPr>
            <a:r>
              <a:rPr lang="en-US"/>
              <a:t>14-</a:t>
            </a:r>
            <a:fld id="{89CF6F82-98EA-4F31-A424-220BE00E3522}" type="slidenum">
              <a:rPr lang="en-US"/>
              <a:pPr algn="l">
                <a:defRPr/>
              </a:pPr>
              <a:t>23</a:t>
            </a:fld>
            <a:endParaRPr lang="en-US"/>
          </a:p>
        </p:txBody>
      </p:sp>
      <p:sp>
        <p:nvSpPr>
          <p:cNvPr id="25603" name="Rectangle 2"/>
          <p:cNvSpPr>
            <a:spLocks noGrp="1" noChangeArrowheads="1"/>
          </p:cNvSpPr>
          <p:nvPr>
            <p:ph type="title"/>
          </p:nvPr>
        </p:nvSpPr>
        <p:spPr/>
        <p:txBody>
          <a:bodyPr/>
          <a:lstStyle/>
          <a:p>
            <a:r>
              <a:rPr lang="en-US" smtClean="0"/>
              <a:t>Example 1 – WACC</a:t>
            </a:r>
          </a:p>
        </p:txBody>
      </p:sp>
      <p:sp>
        <p:nvSpPr>
          <p:cNvPr id="25604" name="Rectangle 3"/>
          <p:cNvSpPr>
            <a:spLocks noGrp="1" noChangeArrowheads="1"/>
          </p:cNvSpPr>
          <p:nvPr>
            <p:ph type="body" sz="half" idx="1"/>
          </p:nvPr>
        </p:nvSpPr>
        <p:spPr>
          <a:xfrm>
            <a:off x="609600" y="1447800"/>
            <a:ext cx="4075113" cy="4953000"/>
          </a:xfrm>
        </p:spPr>
        <p:txBody>
          <a:bodyPr/>
          <a:lstStyle/>
          <a:p>
            <a:r>
              <a:rPr lang="en-US" smtClean="0"/>
              <a:t>Equity Information</a:t>
            </a:r>
          </a:p>
          <a:p>
            <a:pPr lvl="1"/>
            <a:r>
              <a:rPr lang="en-US" smtClean="0"/>
              <a:t>50 million shares</a:t>
            </a:r>
          </a:p>
          <a:p>
            <a:pPr lvl="1"/>
            <a:r>
              <a:rPr lang="en-US" smtClean="0"/>
              <a:t>$80 per share</a:t>
            </a:r>
          </a:p>
          <a:p>
            <a:pPr lvl="1"/>
            <a:r>
              <a:rPr lang="en-US" smtClean="0"/>
              <a:t>Beta = 1.15</a:t>
            </a:r>
          </a:p>
          <a:p>
            <a:pPr lvl="1"/>
            <a:r>
              <a:rPr lang="en-US" smtClean="0"/>
              <a:t>Market risk premium = 9%</a:t>
            </a:r>
          </a:p>
          <a:p>
            <a:pPr lvl="1"/>
            <a:r>
              <a:rPr lang="en-US" smtClean="0"/>
              <a:t>Risk-free rate = 5%</a:t>
            </a:r>
          </a:p>
        </p:txBody>
      </p:sp>
      <p:sp>
        <p:nvSpPr>
          <p:cNvPr id="25605" name="Rectangle 4"/>
          <p:cNvSpPr>
            <a:spLocks noGrp="1" noChangeArrowheads="1"/>
          </p:cNvSpPr>
          <p:nvPr>
            <p:ph type="body" sz="half" idx="2"/>
          </p:nvPr>
        </p:nvSpPr>
        <p:spPr/>
        <p:txBody>
          <a:bodyPr/>
          <a:lstStyle/>
          <a:p>
            <a:r>
              <a:rPr lang="en-US" smtClean="0"/>
              <a:t>Debt Information</a:t>
            </a:r>
          </a:p>
          <a:p>
            <a:pPr lvl="1"/>
            <a:r>
              <a:rPr lang="en-US" smtClean="0"/>
              <a:t>$1 billion in outstanding debt (face value)</a:t>
            </a:r>
          </a:p>
          <a:p>
            <a:pPr lvl="1"/>
            <a:r>
              <a:rPr lang="en-US" smtClean="0"/>
              <a:t>Current quote = 110</a:t>
            </a:r>
          </a:p>
          <a:p>
            <a:pPr lvl="1"/>
            <a:r>
              <a:rPr lang="en-US" smtClean="0"/>
              <a:t>Coupon rate = 9%, semiannual coupons</a:t>
            </a:r>
          </a:p>
          <a:p>
            <a:pPr lvl="1"/>
            <a:r>
              <a:rPr lang="en-US" smtClean="0"/>
              <a:t>15 years to maturity</a:t>
            </a:r>
          </a:p>
          <a:p>
            <a:r>
              <a:rPr lang="en-US" smtClean="0"/>
              <a:t>Tax rate = 40%</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912C86AC-91D6-4B27-93EA-C7563FA28C8E}" type="slidenum">
              <a:rPr lang="en-US"/>
              <a:pPr algn="l">
                <a:defRPr/>
              </a:pPr>
              <a:t>24</a:t>
            </a:fld>
            <a:endParaRPr lang="en-US"/>
          </a:p>
        </p:txBody>
      </p:sp>
      <p:sp>
        <p:nvSpPr>
          <p:cNvPr id="26627" name="Rectangle 2"/>
          <p:cNvSpPr>
            <a:spLocks noGrp="1" noChangeArrowheads="1"/>
          </p:cNvSpPr>
          <p:nvPr>
            <p:ph type="title"/>
          </p:nvPr>
        </p:nvSpPr>
        <p:spPr/>
        <p:txBody>
          <a:bodyPr/>
          <a:lstStyle/>
          <a:p>
            <a:r>
              <a:rPr lang="en-US" smtClean="0"/>
              <a:t>Example 1 – WACC continued</a:t>
            </a:r>
          </a:p>
        </p:txBody>
      </p:sp>
      <p:sp>
        <p:nvSpPr>
          <p:cNvPr id="26628" name="Rectangle 3"/>
          <p:cNvSpPr>
            <a:spLocks noGrp="1" noChangeArrowheads="1"/>
          </p:cNvSpPr>
          <p:nvPr>
            <p:ph type="body" idx="1"/>
          </p:nvPr>
        </p:nvSpPr>
        <p:spPr/>
        <p:txBody>
          <a:bodyPr/>
          <a:lstStyle/>
          <a:p>
            <a:r>
              <a:rPr lang="en-US" smtClean="0"/>
              <a:t>What is the cost of equity?</a:t>
            </a:r>
          </a:p>
          <a:p>
            <a:pPr lvl="1"/>
            <a:r>
              <a:rPr lang="en-US" smtClean="0"/>
              <a:t>R</a:t>
            </a:r>
            <a:r>
              <a:rPr lang="en-US" baseline="-25000" smtClean="0"/>
              <a:t>E</a:t>
            </a:r>
            <a:r>
              <a:rPr lang="en-US" smtClean="0"/>
              <a:t> = 5 + 1.15(9) = 15.35%</a:t>
            </a:r>
          </a:p>
          <a:p>
            <a:r>
              <a:rPr lang="en-US" smtClean="0"/>
              <a:t>What is the cost of debt?</a:t>
            </a:r>
          </a:p>
          <a:p>
            <a:pPr lvl="1"/>
            <a:r>
              <a:rPr lang="en-US" smtClean="0"/>
              <a:t>N = 30; PV = -1100; PMT = 45; FV = 1000; CPT I/Y = 3.9268</a:t>
            </a:r>
          </a:p>
          <a:p>
            <a:pPr lvl="1"/>
            <a:r>
              <a:rPr lang="en-US" smtClean="0"/>
              <a:t>R</a:t>
            </a:r>
            <a:r>
              <a:rPr lang="en-US" baseline="-25000" smtClean="0"/>
              <a:t>D</a:t>
            </a:r>
            <a:r>
              <a:rPr lang="en-US" smtClean="0"/>
              <a:t> = 3.927(2) = 7.854%</a:t>
            </a:r>
          </a:p>
          <a:p>
            <a:r>
              <a:rPr lang="en-US" smtClean="0"/>
              <a:t>What is the after-tax cost of debt?</a:t>
            </a:r>
          </a:p>
          <a:p>
            <a:pPr lvl="1"/>
            <a:r>
              <a:rPr lang="en-US" smtClean="0"/>
              <a:t>R</a:t>
            </a:r>
            <a:r>
              <a:rPr lang="en-US" baseline="-25000" smtClean="0"/>
              <a:t>D</a:t>
            </a:r>
            <a:r>
              <a:rPr lang="en-US" smtClean="0"/>
              <a:t>(1-T</a:t>
            </a:r>
            <a:r>
              <a:rPr lang="en-US" baseline="-25000" smtClean="0"/>
              <a:t>C</a:t>
            </a:r>
            <a:r>
              <a:rPr lang="en-US" smtClean="0"/>
              <a:t>) = 7.854(1-.4) = 4.712%</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D3AE7864-DD55-4CD7-B6B2-FC444878A52D}" type="slidenum">
              <a:rPr lang="en-US"/>
              <a:pPr algn="l">
                <a:defRPr/>
              </a:pPr>
              <a:t>25</a:t>
            </a:fld>
            <a:endParaRPr lang="en-US"/>
          </a:p>
        </p:txBody>
      </p:sp>
      <p:sp>
        <p:nvSpPr>
          <p:cNvPr id="27651" name="Rectangle 2"/>
          <p:cNvSpPr>
            <a:spLocks noGrp="1" noChangeArrowheads="1"/>
          </p:cNvSpPr>
          <p:nvPr>
            <p:ph type="title"/>
          </p:nvPr>
        </p:nvSpPr>
        <p:spPr/>
        <p:txBody>
          <a:bodyPr/>
          <a:lstStyle/>
          <a:p>
            <a:r>
              <a:rPr lang="en-US" smtClean="0"/>
              <a:t>Example 1 – WACC continued</a:t>
            </a:r>
          </a:p>
        </p:txBody>
      </p:sp>
      <p:sp>
        <p:nvSpPr>
          <p:cNvPr id="27652" name="Rectangle 3"/>
          <p:cNvSpPr>
            <a:spLocks noGrp="1" noChangeArrowheads="1"/>
          </p:cNvSpPr>
          <p:nvPr>
            <p:ph type="body" idx="1"/>
          </p:nvPr>
        </p:nvSpPr>
        <p:spPr/>
        <p:txBody>
          <a:bodyPr/>
          <a:lstStyle/>
          <a:p>
            <a:r>
              <a:rPr lang="en-US" smtClean="0"/>
              <a:t>What are the capital structure weights?</a:t>
            </a:r>
          </a:p>
          <a:p>
            <a:pPr lvl="1"/>
            <a:r>
              <a:rPr lang="en-US" smtClean="0"/>
              <a:t>E = 50 million (80) = 4 billion</a:t>
            </a:r>
          </a:p>
          <a:p>
            <a:pPr lvl="1"/>
            <a:r>
              <a:rPr lang="en-US" smtClean="0"/>
              <a:t>D = 1 billion (1.10) = 1.1 billion</a:t>
            </a:r>
          </a:p>
          <a:p>
            <a:pPr lvl="1"/>
            <a:r>
              <a:rPr lang="en-US" smtClean="0"/>
              <a:t>V = 4 + 1.1 = 5.1 billion</a:t>
            </a:r>
          </a:p>
          <a:p>
            <a:pPr lvl="1"/>
            <a:r>
              <a:rPr lang="en-US" smtClean="0"/>
              <a:t>w</a:t>
            </a:r>
            <a:r>
              <a:rPr lang="en-US" baseline="-25000" smtClean="0"/>
              <a:t>E</a:t>
            </a:r>
            <a:r>
              <a:rPr lang="en-US" smtClean="0"/>
              <a:t> = E/V = 4 / 5.1 = .7843</a:t>
            </a:r>
          </a:p>
          <a:p>
            <a:pPr lvl="1"/>
            <a:r>
              <a:rPr lang="en-US" smtClean="0"/>
              <a:t>w</a:t>
            </a:r>
            <a:r>
              <a:rPr lang="en-US" baseline="-25000" smtClean="0"/>
              <a:t>D</a:t>
            </a:r>
            <a:r>
              <a:rPr lang="en-US" smtClean="0"/>
              <a:t> = D/V = 1.1 / 5.1 = .2157</a:t>
            </a:r>
          </a:p>
          <a:p>
            <a:r>
              <a:rPr lang="en-US" smtClean="0"/>
              <a:t>What is the WACC?</a:t>
            </a:r>
          </a:p>
          <a:p>
            <a:pPr lvl="1"/>
            <a:r>
              <a:rPr lang="en-US" smtClean="0"/>
              <a:t>WACC = .7843(15.35%) + .2157(4.712%) = 13.06%</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FDC8C976-D36B-4D9E-AA57-69CC13668602}" type="slidenum">
              <a:rPr lang="en-US"/>
              <a:pPr algn="l">
                <a:defRPr/>
              </a:pPr>
              <a:t>26</a:t>
            </a:fld>
            <a:endParaRPr lang="en-US"/>
          </a:p>
        </p:txBody>
      </p:sp>
      <p:sp>
        <p:nvSpPr>
          <p:cNvPr id="28675" name="Rectangle 4"/>
          <p:cNvSpPr>
            <a:spLocks noGrp="1" noChangeArrowheads="1"/>
          </p:cNvSpPr>
          <p:nvPr>
            <p:ph type="title"/>
          </p:nvPr>
        </p:nvSpPr>
        <p:spPr/>
        <p:txBody>
          <a:bodyPr/>
          <a:lstStyle/>
          <a:p>
            <a:r>
              <a:rPr lang="en-US" dirty="0" smtClean="0"/>
              <a:t>Summary: </a:t>
            </a:r>
            <a:r>
              <a:rPr lang="en-US" dirty="0" smtClean="0"/>
              <a:t>Cost of Equity</a:t>
            </a:r>
          </a:p>
        </p:txBody>
      </p:sp>
      <p:pic>
        <p:nvPicPr>
          <p:cNvPr id="28676" name="Picture 6" descr="Table 15"/>
          <p:cNvPicPr>
            <a:picLocks noChangeAspect="1" noChangeArrowheads="1"/>
          </p:cNvPicPr>
          <p:nvPr>
            <p:ph idx="1"/>
          </p:nvPr>
        </p:nvPicPr>
        <p:blipFill>
          <a:blip r:embed="rId3" cstate="print"/>
          <a:srcRect l="26025" t="3543" r="2367" b="61417"/>
          <a:stretch>
            <a:fillRect/>
          </a:stretch>
        </p:blipFill>
        <p:spPr>
          <a:xfrm>
            <a:off x="895350" y="1797050"/>
            <a:ext cx="7885113" cy="4462463"/>
          </a:xfr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655F70CE-47F2-42A3-A988-563FCACCD5FB}" type="slidenum">
              <a:rPr lang="en-US"/>
              <a:pPr algn="l">
                <a:defRPr/>
              </a:pPr>
              <a:t>27</a:t>
            </a:fld>
            <a:endParaRPr lang="en-US"/>
          </a:p>
        </p:txBody>
      </p:sp>
      <p:sp>
        <p:nvSpPr>
          <p:cNvPr id="29699" name="Rectangle 2"/>
          <p:cNvSpPr>
            <a:spLocks noGrp="1" noChangeArrowheads="1"/>
          </p:cNvSpPr>
          <p:nvPr>
            <p:ph type="title"/>
          </p:nvPr>
        </p:nvSpPr>
        <p:spPr/>
        <p:txBody>
          <a:bodyPr/>
          <a:lstStyle/>
          <a:p>
            <a:pPr>
              <a:tabLst>
                <a:tab pos="7086600" algn="l"/>
              </a:tabLst>
            </a:pPr>
            <a:r>
              <a:rPr lang="en-US" dirty="0" smtClean="0"/>
              <a:t>Summary: Cost </a:t>
            </a:r>
            <a:r>
              <a:rPr lang="en-US" dirty="0" smtClean="0"/>
              <a:t>of Debt</a:t>
            </a:r>
          </a:p>
        </p:txBody>
      </p:sp>
      <p:pic>
        <p:nvPicPr>
          <p:cNvPr id="29700" name="Picture 5" descr="Table 15"/>
          <p:cNvPicPr>
            <a:picLocks noChangeAspect="1" noChangeArrowheads="1"/>
          </p:cNvPicPr>
          <p:nvPr>
            <p:ph idx="1"/>
          </p:nvPr>
        </p:nvPicPr>
        <p:blipFill>
          <a:blip r:embed="rId3" cstate="print"/>
          <a:srcRect l="26025" t="38387" r="2367" b="38977"/>
          <a:stretch>
            <a:fillRect/>
          </a:stretch>
        </p:blipFill>
        <p:spPr>
          <a:xfrm>
            <a:off x="762000" y="1485900"/>
            <a:ext cx="8094663" cy="4213225"/>
          </a:xfr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3530A545-30FE-42BD-9080-6386ADF47639}" type="slidenum">
              <a:rPr lang="en-US"/>
              <a:pPr algn="l">
                <a:defRPr/>
              </a:pPr>
              <a:t>28</a:t>
            </a:fld>
            <a:endParaRPr lang="en-US"/>
          </a:p>
        </p:txBody>
      </p:sp>
      <p:sp>
        <p:nvSpPr>
          <p:cNvPr id="30723" name="Rectangle 4"/>
          <p:cNvSpPr>
            <a:spLocks noGrp="1" noChangeArrowheads="1"/>
          </p:cNvSpPr>
          <p:nvPr>
            <p:ph type="title"/>
          </p:nvPr>
        </p:nvSpPr>
        <p:spPr/>
        <p:txBody>
          <a:bodyPr/>
          <a:lstStyle/>
          <a:p>
            <a:r>
              <a:rPr lang="en-US" dirty="0" smtClean="0"/>
              <a:t>Summary: </a:t>
            </a:r>
            <a:r>
              <a:rPr lang="en-US" dirty="0" smtClean="0"/>
              <a:t>WACC</a:t>
            </a:r>
          </a:p>
        </p:txBody>
      </p:sp>
      <p:pic>
        <p:nvPicPr>
          <p:cNvPr id="30724" name="Picture 6" descr="Table 15"/>
          <p:cNvPicPr>
            <a:picLocks noChangeAspect="1" noChangeArrowheads="1"/>
          </p:cNvPicPr>
          <p:nvPr>
            <p:ph idx="1"/>
          </p:nvPr>
        </p:nvPicPr>
        <p:blipFill>
          <a:blip r:embed="rId3" cstate="print"/>
          <a:srcRect l="26025" t="61417" r="2367" b="3543"/>
          <a:stretch>
            <a:fillRect/>
          </a:stretch>
        </p:blipFill>
        <p:spPr>
          <a:xfrm>
            <a:off x="762000" y="1485900"/>
            <a:ext cx="8094663" cy="4837113"/>
          </a:xfr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01F713D7-1623-4493-8087-2BC85B814E98}" type="slidenum">
              <a:rPr lang="en-US"/>
              <a:pPr algn="l">
                <a:defRPr/>
              </a:pPr>
              <a:t>29</a:t>
            </a:fld>
            <a:endParaRPr lang="en-US"/>
          </a:p>
        </p:txBody>
      </p:sp>
      <p:sp>
        <p:nvSpPr>
          <p:cNvPr id="31747" name="Rectangle 2"/>
          <p:cNvSpPr>
            <a:spLocks noGrp="1" noChangeArrowheads="1"/>
          </p:cNvSpPr>
          <p:nvPr>
            <p:ph type="title"/>
          </p:nvPr>
        </p:nvSpPr>
        <p:spPr/>
        <p:txBody>
          <a:bodyPr/>
          <a:lstStyle/>
          <a:p>
            <a:r>
              <a:rPr lang="en-US" sz="4000" smtClean="0"/>
              <a:t>Divisional and Project Costs of Capital</a:t>
            </a:r>
          </a:p>
        </p:txBody>
      </p:sp>
      <p:sp>
        <p:nvSpPr>
          <p:cNvPr id="31748" name="Rectangle 3"/>
          <p:cNvSpPr>
            <a:spLocks noGrp="1" noChangeArrowheads="1"/>
          </p:cNvSpPr>
          <p:nvPr>
            <p:ph type="body" idx="1"/>
          </p:nvPr>
        </p:nvSpPr>
        <p:spPr/>
        <p:txBody>
          <a:bodyPr/>
          <a:lstStyle/>
          <a:p>
            <a:pPr>
              <a:lnSpc>
                <a:spcPct val="90000"/>
              </a:lnSpc>
            </a:pPr>
            <a:r>
              <a:rPr lang="en-US" smtClean="0"/>
              <a:t>Using the WACC as our discount rate is only appropriate for projects that have the same risk as the firm’s current operations</a:t>
            </a:r>
          </a:p>
          <a:p>
            <a:pPr>
              <a:lnSpc>
                <a:spcPct val="90000"/>
              </a:lnSpc>
            </a:pPr>
            <a:r>
              <a:rPr lang="en-US" smtClean="0"/>
              <a:t>If we are looking at a project that is NOT the same risk as the firm, then we need to determine the appropriate discount rate for that project</a:t>
            </a:r>
          </a:p>
          <a:p>
            <a:pPr>
              <a:lnSpc>
                <a:spcPct val="90000"/>
              </a:lnSpc>
            </a:pPr>
            <a:r>
              <a:rPr lang="en-US" smtClean="0"/>
              <a:t>Divisions also often require separate</a:t>
            </a:r>
            <a:br>
              <a:rPr lang="en-US" smtClean="0"/>
            </a:br>
            <a:r>
              <a:rPr lang="en-US" smtClean="0"/>
              <a:t>discount rates because they have different levels of risk</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4B4F2FF9-E6C4-4905-BDDC-023340DEC0B2}" type="slidenum">
              <a:rPr lang="en-US"/>
              <a:pPr algn="l">
                <a:defRPr/>
              </a:pPr>
              <a:t>3</a:t>
            </a:fld>
            <a:endParaRPr lang="en-US"/>
          </a:p>
        </p:txBody>
      </p:sp>
      <p:sp>
        <p:nvSpPr>
          <p:cNvPr id="8195" name="Rectangle 2"/>
          <p:cNvSpPr>
            <a:spLocks noGrp="1" noChangeArrowheads="1"/>
          </p:cNvSpPr>
          <p:nvPr>
            <p:ph type="title"/>
          </p:nvPr>
        </p:nvSpPr>
        <p:spPr/>
        <p:txBody>
          <a:bodyPr/>
          <a:lstStyle/>
          <a:p>
            <a:r>
              <a:rPr lang="en-US" smtClean="0"/>
              <a:t>Why Cost of Capital Is Important</a:t>
            </a:r>
          </a:p>
        </p:txBody>
      </p:sp>
      <p:sp>
        <p:nvSpPr>
          <p:cNvPr id="8196" name="Rectangle 3"/>
          <p:cNvSpPr>
            <a:spLocks noGrp="1" noChangeArrowheads="1"/>
          </p:cNvSpPr>
          <p:nvPr>
            <p:ph type="body" idx="1"/>
          </p:nvPr>
        </p:nvSpPr>
        <p:spPr/>
        <p:txBody>
          <a:bodyPr/>
          <a:lstStyle/>
          <a:p>
            <a:r>
              <a:rPr lang="en-US" sz="2800" smtClean="0"/>
              <a:t>We know that the return earned on assets depends on the risk of those assets</a:t>
            </a:r>
          </a:p>
          <a:p>
            <a:r>
              <a:rPr lang="en-US" sz="2800" smtClean="0"/>
              <a:t>The return to an investor is the same as the cost to the company</a:t>
            </a:r>
          </a:p>
          <a:p>
            <a:r>
              <a:rPr lang="en-US" sz="2800" smtClean="0"/>
              <a:t>Our cost of capital provides us with an indication of how the market views the risk of our assets</a:t>
            </a:r>
          </a:p>
          <a:p>
            <a:r>
              <a:rPr lang="en-US" sz="2800" smtClean="0"/>
              <a:t>Knowing our cost of capital can also help us determine our required return for capital budgeting projects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7C1AC1B6-9E7D-46BC-B85C-131CECFEB78A}" type="slidenum">
              <a:rPr lang="en-US"/>
              <a:pPr algn="l">
                <a:defRPr/>
              </a:pPr>
              <a:t>30</a:t>
            </a:fld>
            <a:endParaRPr lang="en-US"/>
          </a:p>
        </p:txBody>
      </p:sp>
      <p:sp>
        <p:nvSpPr>
          <p:cNvPr id="32771" name="Rectangle 2"/>
          <p:cNvSpPr>
            <a:spLocks noGrp="1" noChangeArrowheads="1"/>
          </p:cNvSpPr>
          <p:nvPr>
            <p:ph type="title"/>
          </p:nvPr>
        </p:nvSpPr>
        <p:spPr/>
        <p:txBody>
          <a:bodyPr/>
          <a:lstStyle/>
          <a:p>
            <a:r>
              <a:rPr lang="en-US" smtClean="0"/>
              <a:t>Using WACC for All Projects - Example</a:t>
            </a:r>
          </a:p>
        </p:txBody>
      </p:sp>
      <p:sp>
        <p:nvSpPr>
          <p:cNvPr id="32772" name="Rectangle 3"/>
          <p:cNvSpPr>
            <a:spLocks noGrp="1" noChangeArrowheads="1"/>
          </p:cNvSpPr>
          <p:nvPr>
            <p:ph type="body" idx="1"/>
          </p:nvPr>
        </p:nvSpPr>
        <p:spPr/>
        <p:txBody>
          <a:bodyPr/>
          <a:lstStyle/>
          <a:p>
            <a:r>
              <a:rPr lang="en-US" smtClean="0"/>
              <a:t>What would happen if we use the WACC for all projects regardless of risk?</a:t>
            </a:r>
          </a:p>
          <a:p>
            <a:r>
              <a:rPr lang="en-US" smtClean="0"/>
              <a:t>Assume the WACC = 15%</a:t>
            </a:r>
          </a:p>
          <a:p>
            <a:pPr lvl="1">
              <a:buFontTx/>
              <a:buNone/>
            </a:pPr>
            <a:r>
              <a:rPr lang="en-US" smtClean="0"/>
              <a:t>Project	Required Return	IRR</a:t>
            </a:r>
          </a:p>
          <a:p>
            <a:pPr lvl="1">
              <a:buFontTx/>
              <a:buNone/>
            </a:pPr>
            <a:r>
              <a:rPr lang="en-US" smtClean="0"/>
              <a:t>A			20%			17%</a:t>
            </a:r>
          </a:p>
          <a:p>
            <a:pPr lvl="1">
              <a:buFontTx/>
              <a:buNone/>
            </a:pPr>
            <a:r>
              <a:rPr lang="en-US" smtClean="0"/>
              <a:t>B			15%			18%</a:t>
            </a:r>
          </a:p>
          <a:p>
            <a:pPr lvl="1">
              <a:buFontTx/>
              <a:buNone/>
            </a:pPr>
            <a:r>
              <a:rPr lang="en-US" smtClean="0"/>
              <a:t>C			10%			12%</a:t>
            </a:r>
          </a:p>
          <a:p>
            <a:endParaRPr lang="en-US"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08939299-112F-4F0B-B831-C9164182903A}" type="slidenum">
              <a:rPr lang="en-US"/>
              <a:pPr algn="l">
                <a:defRPr/>
              </a:pPr>
              <a:t>31</a:t>
            </a:fld>
            <a:endParaRPr lang="en-US"/>
          </a:p>
        </p:txBody>
      </p:sp>
      <p:sp>
        <p:nvSpPr>
          <p:cNvPr id="33795" name="Rectangle 2"/>
          <p:cNvSpPr>
            <a:spLocks noGrp="1" noChangeArrowheads="1"/>
          </p:cNvSpPr>
          <p:nvPr>
            <p:ph type="title"/>
          </p:nvPr>
        </p:nvSpPr>
        <p:spPr/>
        <p:txBody>
          <a:bodyPr/>
          <a:lstStyle/>
          <a:p>
            <a:r>
              <a:rPr lang="en-US" smtClean="0"/>
              <a:t>The Pure Play Approach</a:t>
            </a:r>
          </a:p>
        </p:txBody>
      </p:sp>
      <p:sp>
        <p:nvSpPr>
          <p:cNvPr id="33796" name="Rectangle 3"/>
          <p:cNvSpPr>
            <a:spLocks noGrp="1" noChangeArrowheads="1"/>
          </p:cNvSpPr>
          <p:nvPr>
            <p:ph type="body" idx="1"/>
          </p:nvPr>
        </p:nvSpPr>
        <p:spPr/>
        <p:txBody>
          <a:bodyPr/>
          <a:lstStyle/>
          <a:p>
            <a:r>
              <a:rPr lang="en-US" smtClean="0"/>
              <a:t>Find one or more companies that specialize in the product or service that we are considering</a:t>
            </a:r>
          </a:p>
          <a:p>
            <a:r>
              <a:rPr lang="en-US" smtClean="0"/>
              <a:t>Compute the beta for each company</a:t>
            </a:r>
          </a:p>
          <a:p>
            <a:r>
              <a:rPr lang="en-US" smtClean="0"/>
              <a:t>Take an average</a:t>
            </a:r>
          </a:p>
          <a:p>
            <a:r>
              <a:rPr lang="en-US" smtClean="0"/>
              <a:t>Use that beta along with the CAPM to find the appropriate return for a project of that risk</a:t>
            </a:r>
          </a:p>
          <a:p>
            <a:r>
              <a:rPr lang="en-US" smtClean="0"/>
              <a:t>Often difficult to find pure play companies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F2489E49-93F8-4369-A8F7-25D0CCF59E31}" type="slidenum">
              <a:rPr lang="en-US"/>
              <a:pPr algn="l">
                <a:defRPr/>
              </a:pPr>
              <a:t>32</a:t>
            </a:fld>
            <a:endParaRPr lang="en-US"/>
          </a:p>
        </p:txBody>
      </p:sp>
      <p:sp>
        <p:nvSpPr>
          <p:cNvPr id="34819" name="Rectangle 2"/>
          <p:cNvSpPr>
            <a:spLocks noGrp="1" noChangeArrowheads="1"/>
          </p:cNvSpPr>
          <p:nvPr>
            <p:ph type="title"/>
          </p:nvPr>
        </p:nvSpPr>
        <p:spPr/>
        <p:txBody>
          <a:bodyPr/>
          <a:lstStyle/>
          <a:p>
            <a:r>
              <a:rPr lang="en-US" smtClean="0"/>
              <a:t>Subjective Approach</a:t>
            </a:r>
          </a:p>
        </p:txBody>
      </p:sp>
      <p:sp>
        <p:nvSpPr>
          <p:cNvPr id="34820" name="Rectangle 3"/>
          <p:cNvSpPr>
            <a:spLocks noGrp="1" noChangeArrowheads="1"/>
          </p:cNvSpPr>
          <p:nvPr>
            <p:ph type="body" idx="1"/>
          </p:nvPr>
        </p:nvSpPr>
        <p:spPr/>
        <p:txBody>
          <a:bodyPr/>
          <a:lstStyle/>
          <a:p>
            <a:r>
              <a:rPr lang="en-US" sz="2800" smtClean="0"/>
              <a:t>Consider the project’s risk relative to the firm overall</a:t>
            </a:r>
          </a:p>
          <a:p>
            <a:r>
              <a:rPr lang="en-US" sz="2800" smtClean="0"/>
              <a:t>If the project is more risky than the firm, use a discount rate greater than the WACC</a:t>
            </a:r>
          </a:p>
          <a:p>
            <a:r>
              <a:rPr lang="en-US" sz="2800" smtClean="0"/>
              <a:t>If the project is less risky than the firm, use a discount rate less than the WACC</a:t>
            </a:r>
          </a:p>
          <a:p>
            <a:r>
              <a:rPr lang="en-US" sz="2800" smtClean="0"/>
              <a:t>You may still accept projects that you shouldn’t and reject projects you should accept, but your error rate should be lower than not considering differential risk at all</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lide Number Placeholder 3"/>
          <p:cNvSpPr>
            <a:spLocks noGrp="1"/>
          </p:cNvSpPr>
          <p:nvPr>
            <p:ph type="sldNum" sz="quarter" idx="10"/>
          </p:nvPr>
        </p:nvSpPr>
        <p:spPr/>
        <p:txBody>
          <a:bodyPr/>
          <a:lstStyle/>
          <a:p>
            <a:pPr>
              <a:defRPr/>
            </a:pPr>
            <a:r>
              <a:rPr lang="en-US"/>
              <a:t>14-</a:t>
            </a:r>
            <a:fld id="{58FD0DB3-7995-492C-8250-3C6CFF2BCDE6}" type="slidenum">
              <a:rPr lang="en-US"/>
              <a:pPr>
                <a:defRPr/>
              </a:pPr>
              <a:t>33</a:t>
            </a:fld>
            <a:endParaRPr lang="en-US"/>
          </a:p>
        </p:txBody>
      </p:sp>
      <p:sp>
        <p:nvSpPr>
          <p:cNvPr id="35843" name="Rectangle 2"/>
          <p:cNvSpPr>
            <a:spLocks noGrp="1" noChangeArrowheads="1"/>
          </p:cNvSpPr>
          <p:nvPr>
            <p:ph type="title"/>
          </p:nvPr>
        </p:nvSpPr>
        <p:spPr/>
        <p:txBody>
          <a:bodyPr/>
          <a:lstStyle/>
          <a:p>
            <a:r>
              <a:rPr lang="en-US" smtClean="0"/>
              <a:t>Subjective Approach - Example</a:t>
            </a:r>
          </a:p>
        </p:txBody>
      </p:sp>
      <p:graphicFrame>
        <p:nvGraphicFramePr>
          <p:cNvPr id="55348" name="Group 52"/>
          <p:cNvGraphicFramePr>
            <a:graphicFrameLocks noGrp="1"/>
          </p:cNvGraphicFramePr>
          <p:nvPr>
            <p:ph type="tbl" idx="1"/>
          </p:nvPr>
        </p:nvGraphicFramePr>
        <p:xfrm>
          <a:off x="762000" y="1676400"/>
          <a:ext cx="8153400" cy="4648200"/>
        </p:xfrm>
        <a:graphic>
          <a:graphicData uri="http://schemas.openxmlformats.org/drawingml/2006/table">
            <a:tbl>
              <a:tblPr/>
              <a:tblGrid>
                <a:gridCol w="4076700"/>
                <a:gridCol w="4076700"/>
              </a:tblGrid>
              <a:tr h="774700">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Risk Level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Discount Rate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4700">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Very Low Risk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WACC – 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4700">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Low Risk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WACC – 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4700">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Same Risk as Firm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WACC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4700">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High Risk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WACC + 5%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4700">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Very High Risk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WACC + 10%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F2E194C0-0B58-4B32-85FA-EB38D97AE062}" type="slidenum">
              <a:rPr lang="en-US"/>
              <a:pPr algn="l">
                <a:defRPr/>
              </a:pPr>
              <a:t>34</a:t>
            </a:fld>
            <a:endParaRPr lang="en-US"/>
          </a:p>
        </p:txBody>
      </p:sp>
      <p:sp>
        <p:nvSpPr>
          <p:cNvPr id="36867" name="Rectangle 2"/>
          <p:cNvSpPr>
            <a:spLocks noGrp="1" noChangeArrowheads="1"/>
          </p:cNvSpPr>
          <p:nvPr>
            <p:ph type="title"/>
          </p:nvPr>
        </p:nvSpPr>
        <p:spPr/>
        <p:txBody>
          <a:bodyPr/>
          <a:lstStyle/>
          <a:p>
            <a:r>
              <a:rPr lang="en-US" smtClean="0"/>
              <a:t>Flotation Costs</a:t>
            </a:r>
          </a:p>
        </p:txBody>
      </p:sp>
      <p:sp>
        <p:nvSpPr>
          <p:cNvPr id="36868" name="Rectangle 3"/>
          <p:cNvSpPr>
            <a:spLocks noGrp="1" noChangeArrowheads="1"/>
          </p:cNvSpPr>
          <p:nvPr>
            <p:ph type="body" idx="1"/>
          </p:nvPr>
        </p:nvSpPr>
        <p:spPr/>
        <p:txBody>
          <a:bodyPr/>
          <a:lstStyle/>
          <a:p>
            <a:r>
              <a:rPr lang="en-US" smtClean="0"/>
              <a:t>The required return depends on the risk, not how the money is raised</a:t>
            </a:r>
          </a:p>
          <a:p>
            <a:r>
              <a:rPr lang="en-US" smtClean="0"/>
              <a:t>However, the cost of issuing new securities should not just be ignored either</a:t>
            </a:r>
          </a:p>
          <a:p>
            <a:r>
              <a:rPr lang="en-US" smtClean="0"/>
              <a:t>Basic Approach</a:t>
            </a:r>
          </a:p>
          <a:p>
            <a:pPr lvl="1"/>
            <a:r>
              <a:rPr lang="en-US" smtClean="0"/>
              <a:t>Compute the weighted average flotation cost</a:t>
            </a:r>
          </a:p>
          <a:p>
            <a:pPr lvl="1"/>
            <a:r>
              <a:rPr lang="en-US" smtClean="0"/>
              <a:t>Use the target weights because the firm will issue securities in these percentages over the long term</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6B6BA6BC-9478-48EA-BDBA-5190EDF9760D}" type="slidenum">
              <a:rPr lang="en-US"/>
              <a:pPr algn="l">
                <a:defRPr/>
              </a:pPr>
              <a:t>35</a:t>
            </a:fld>
            <a:endParaRPr lang="en-US"/>
          </a:p>
        </p:txBody>
      </p:sp>
      <p:sp>
        <p:nvSpPr>
          <p:cNvPr id="37891" name="Rectangle 2"/>
          <p:cNvSpPr>
            <a:spLocks noGrp="1" noChangeArrowheads="1"/>
          </p:cNvSpPr>
          <p:nvPr>
            <p:ph type="title"/>
          </p:nvPr>
        </p:nvSpPr>
        <p:spPr/>
        <p:txBody>
          <a:bodyPr/>
          <a:lstStyle/>
          <a:p>
            <a:r>
              <a:rPr lang="en-US" smtClean="0"/>
              <a:t>NPV and Flotation Costs - Example</a:t>
            </a:r>
          </a:p>
        </p:txBody>
      </p:sp>
      <p:sp>
        <p:nvSpPr>
          <p:cNvPr id="37892" name="Rectangle 3"/>
          <p:cNvSpPr>
            <a:spLocks noGrp="1" noChangeArrowheads="1"/>
          </p:cNvSpPr>
          <p:nvPr>
            <p:ph type="body" idx="1"/>
          </p:nvPr>
        </p:nvSpPr>
        <p:spPr/>
        <p:txBody>
          <a:bodyPr/>
          <a:lstStyle/>
          <a:p>
            <a:r>
              <a:rPr lang="en-US" smtClean="0"/>
              <a:t>Your company is considering a project that will cost $1 million. The project will generate after-tax cash flows of $250,000 per year for 7 years. The WACC is 15% and the firm’s target D/E ratio is .6 The flotation cost for equity is 5% and the flotation cost for debt is 3%. What is the NPV for the project after adjusting for flotation costs?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6D14436A-9701-46F9-B39E-9E719B35C8BE}" type="slidenum">
              <a:rPr lang="en-US"/>
              <a:pPr algn="l">
                <a:defRPr/>
              </a:pPr>
              <a:t>36</a:t>
            </a:fld>
            <a:endParaRPr lang="en-US"/>
          </a:p>
        </p:txBody>
      </p:sp>
      <p:sp>
        <p:nvSpPr>
          <p:cNvPr id="38915" name="Rectangle 2"/>
          <p:cNvSpPr>
            <a:spLocks noGrp="1" noChangeArrowheads="1"/>
          </p:cNvSpPr>
          <p:nvPr>
            <p:ph type="title"/>
          </p:nvPr>
        </p:nvSpPr>
        <p:spPr/>
        <p:txBody>
          <a:bodyPr/>
          <a:lstStyle/>
          <a:p>
            <a:r>
              <a:rPr lang="en-US" sz="3600" smtClean="0"/>
              <a:t>NPV and Flotation Costs (continued)</a:t>
            </a:r>
          </a:p>
        </p:txBody>
      </p:sp>
      <p:sp>
        <p:nvSpPr>
          <p:cNvPr id="38916" name="Rectangle 3"/>
          <p:cNvSpPr>
            <a:spLocks noGrp="1" noChangeArrowheads="1"/>
          </p:cNvSpPr>
          <p:nvPr>
            <p:ph type="body" idx="1"/>
          </p:nvPr>
        </p:nvSpPr>
        <p:spPr/>
        <p:txBody>
          <a:bodyPr/>
          <a:lstStyle/>
          <a:p>
            <a:pPr lvl="1"/>
            <a:r>
              <a:rPr lang="en-US" sz="2400" smtClean="0"/>
              <a:t>D/E = 0.6 – therefore, D/V = 6/16 = 0.375 and E/V = 10/16 = 0.625</a:t>
            </a:r>
          </a:p>
          <a:p>
            <a:pPr lvl="1"/>
            <a:r>
              <a:rPr lang="en-US" sz="2400" smtClean="0"/>
              <a:t>f</a:t>
            </a:r>
            <a:r>
              <a:rPr lang="en-US" sz="2400" baseline="-25000" smtClean="0"/>
              <a:t>A</a:t>
            </a:r>
            <a:r>
              <a:rPr lang="en-US" sz="2400" smtClean="0"/>
              <a:t> = (.375)(3%) + (.625)(5%) = 4.25%</a:t>
            </a:r>
          </a:p>
          <a:p>
            <a:pPr lvl="1"/>
            <a:r>
              <a:rPr lang="en-US" sz="2400" smtClean="0"/>
              <a:t>True cost is $1 million / (1-0.0425) = $1,044,386</a:t>
            </a:r>
          </a:p>
          <a:p>
            <a:pPr lvl="1"/>
            <a:r>
              <a:rPr lang="en-US" sz="2400" smtClean="0"/>
              <a:t>PV of future cash flows = 1,040,105</a:t>
            </a:r>
          </a:p>
          <a:p>
            <a:pPr lvl="1"/>
            <a:r>
              <a:rPr lang="en-US" sz="2400" smtClean="0"/>
              <a:t>NPV = 1,040,105 – 1,044,386 = -4,281</a:t>
            </a:r>
          </a:p>
          <a:p>
            <a:r>
              <a:rPr lang="en-US" sz="2800" smtClean="0"/>
              <a:t>The project would have a positive NPV of 40,105 without considering flotation costs</a:t>
            </a:r>
          </a:p>
          <a:p>
            <a:r>
              <a:rPr lang="en-US" sz="2800" smtClean="0"/>
              <a:t>Once we consider the cost of issuing new securities, the NPV becomes negative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ADE8F1E6-10B0-45AB-AAC3-7303BD771334}" type="slidenum">
              <a:rPr lang="en-US"/>
              <a:pPr algn="l">
                <a:defRPr/>
              </a:pPr>
              <a:t>37</a:t>
            </a:fld>
            <a:endParaRPr lang="en-US"/>
          </a:p>
        </p:txBody>
      </p:sp>
      <p:sp>
        <p:nvSpPr>
          <p:cNvPr id="40963" name="Rectangle 2"/>
          <p:cNvSpPr>
            <a:spLocks noGrp="1" noChangeArrowheads="1"/>
          </p:cNvSpPr>
          <p:nvPr>
            <p:ph type="title"/>
          </p:nvPr>
        </p:nvSpPr>
        <p:spPr>
          <a:xfrm>
            <a:off x="457200" y="274638"/>
            <a:ext cx="8229600" cy="792162"/>
          </a:xfrm>
        </p:spPr>
        <p:txBody>
          <a:bodyPr/>
          <a:lstStyle/>
          <a:p>
            <a:r>
              <a:rPr lang="en-US" smtClean="0"/>
              <a:t>Summary</a:t>
            </a:r>
          </a:p>
        </p:txBody>
      </p:sp>
      <p:sp>
        <p:nvSpPr>
          <p:cNvPr id="40964" name="Rectangle 3"/>
          <p:cNvSpPr>
            <a:spLocks noGrp="1" noChangeArrowheads="1"/>
          </p:cNvSpPr>
          <p:nvPr>
            <p:ph type="body" idx="1"/>
          </p:nvPr>
        </p:nvSpPr>
        <p:spPr>
          <a:xfrm>
            <a:off x="457200" y="1219200"/>
            <a:ext cx="8229600" cy="4906963"/>
          </a:xfrm>
        </p:spPr>
        <p:txBody>
          <a:bodyPr/>
          <a:lstStyle/>
          <a:p>
            <a:r>
              <a:rPr lang="en-US" smtClean="0"/>
              <a:t>You should know:</a:t>
            </a:r>
          </a:p>
          <a:p>
            <a:pPr lvl="1"/>
            <a:r>
              <a:rPr lang="en-US" smtClean="0"/>
              <a:t>WACC is the required rate of return for the overall firm</a:t>
            </a:r>
          </a:p>
          <a:p>
            <a:pPr lvl="1"/>
            <a:r>
              <a:rPr lang="en-US" smtClean="0"/>
              <a:t>How to calculate the WACC for a firm</a:t>
            </a:r>
          </a:p>
          <a:p>
            <a:pPr lvl="1"/>
            <a:r>
              <a:rPr lang="en-US" smtClean="0"/>
              <a:t>When it is inappropriate to use the WACC as the discount rate, and how to handle such situations (the pure play approach and the subjective approach)</a:t>
            </a:r>
          </a:p>
          <a:p>
            <a:pPr lvl="1"/>
            <a:r>
              <a:rPr lang="en-US" smtClean="0"/>
              <a:t>How to handle floatation costs associated with raising new capital in an NPV analysis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549E2097-26B5-40E2-87A8-E75F7465D7D7}" type="slidenum">
              <a:rPr lang="en-US"/>
              <a:pPr algn="l">
                <a:defRPr/>
              </a:pPr>
              <a:t>4</a:t>
            </a:fld>
            <a:endParaRPr lang="en-US"/>
          </a:p>
        </p:txBody>
      </p:sp>
      <p:sp>
        <p:nvSpPr>
          <p:cNvPr id="9219" name="Rectangle 2"/>
          <p:cNvSpPr>
            <a:spLocks noGrp="1" noChangeArrowheads="1"/>
          </p:cNvSpPr>
          <p:nvPr>
            <p:ph type="title"/>
          </p:nvPr>
        </p:nvSpPr>
        <p:spPr/>
        <p:txBody>
          <a:bodyPr/>
          <a:lstStyle/>
          <a:p>
            <a:r>
              <a:rPr lang="en-US" smtClean="0"/>
              <a:t>Required Return</a:t>
            </a:r>
          </a:p>
        </p:txBody>
      </p:sp>
      <p:sp>
        <p:nvSpPr>
          <p:cNvPr id="9220" name="Rectangle 3"/>
          <p:cNvSpPr>
            <a:spLocks noGrp="1" noChangeArrowheads="1"/>
          </p:cNvSpPr>
          <p:nvPr>
            <p:ph type="body" idx="1"/>
          </p:nvPr>
        </p:nvSpPr>
        <p:spPr/>
        <p:txBody>
          <a:bodyPr/>
          <a:lstStyle/>
          <a:p>
            <a:r>
              <a:rPr lang="en-US" sz="2800" smtClean="0"/>
              <a:t>The required return is the same as the appropriate discount rate and is based on the risk of the cash flows</a:t>
            </a:r>
          </a:p>
          <a:p>
            <a:r>
              <a:rPr lang="en-US" sz="2800" smtClean="0"/>
              <a:t>We need to know the required return for an investment before we can compute the NPV and make a decision about whether or not to take the investment</a:t>
            </a:r>
          </a:p>
          <a:p>
            <a:r>
              <a:rPr lang="en-US" sz="2800" smtClean="0"/>
              <a:t>We need to earn at least the required return to compensate our investors for the financing they have provided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143879C3-399C-461D-8933-F6607CCA39A4}" type="slidenum">
              <a:rPr lang="en-US"/>
              <a:pPr algn="l">
                <a:defRPr/>
              </a:pPr>
              <a:t>5</a:t>
            </a:fld>
            <a:endParaRPr lang="en-US"/>
          </a:p>
        </p:txBody>
      </p:sp>
      <p:sp>
        <p:nvSpPr>
          <p:cNvPr id="10243" name="Rectangle 2"/>
          <p:cNvSpPr>
            <a:spLocks noGrp="1" noChangeArrowheads="1"/>
          </p:cNvSpPr>
          <p:nvPr>
            <p:ph type="title"/>
          </p:nvPr>
        </p:nvSpPr>
        <p:spPr/>
        <p:txBody>
          <a:bodyPr/>
          <a:lstStyle/>
          <a:p>
            <a:r>
              <a:rPr lang="en-US" smtClean="0"/>
              <a:t>Cost of Equity</a:t>
            </a:r>
          </a:p>
        </p:txBody>
      </p:sp>
      <p:sp>
        <p:nvSpPr>
          <p:cNvPr id="10244" name="Rectangle 3"/>
          <p:cNvSpPr>
            <a:spLocks noGrp="1" noChangeArrowheads="1"/>
          </p:cNvSpPr>
          <p:nvPr>
            <p:ph type="body" idx="1"/>
          </p:nvPr>
        </p:nvSpPr>
        <p:spPr/>
        <p:txBody>
          <a:bodyPr/>
          <a:lstStyle/>
          <a:p>
            <a:r>
              <a:rPr lang="en-US" smtClean="0"/>
              <a:t>The cost of equity is the return required by equity investors given the risk of the cash flows from the firm</a:t>
            </a:r>
          </a:p>
          <a:p>
            <a:r>
              <a:rPr lang="en-US" smtClean="0"/>
              <a:t>There are two major methods for determining the cost of equity</a:t>
            </a:r>
          </a:p>
          <a:p>
            <a:pPr lvl="1"/>
            <a:r>
              <a:rPr lang="en-US" smtClean="0"/>
              <a:t>Dividend growth model</a:t>
            </a:r>
          </a:p>
          <a:p>
            <a:pPr lvl="1"/>
            <a:r>
              <a:rPr lang="en-US" smtClean="0"/>
              <a:t>SML or CAPM</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a:xfrm>
            <a:off x="457200" y="6356350"/>
            <a:ext cx="2133600" cy="365125"/>
          </a:xfrm>
        </p:spPr>
        <p:txBody>
          <a:bodyPr/>
          <a:lstStyle/>
          <a:p>
            <a:pPr algn="l">
              <a:defRPr/>
            </a:pPr>
            <a:r>
              <a:rPr lang="en-US"/>
              <a:t>14-</a:t>
            </a:r>
            <a:fld id="{7B3D3383-13D8-43F5-B69D-47F3CF38738B}" type="slidenum">
              <a:rPr lang="en-US"/>
              <a:pPr algn="l">
                <a:defRPr/>
              </a:pPr>
              <a:t>6</a:t>
            </a:fld>
            <a:endParaRPr lang="en-US"/>
          </a:p>
        </p:txBody>
      </p:sp>
      <p:sp>
        <p:nvSpPr>
          <p:cNvPr id="1028" name="Rectangle 2"/>
          <p:cNvSpPr>
            <a:spLocks noGrp="1" noChangeArrowheads="1"/>
          </p:cNvSpPr>
          <p:nvPr>
            <p:ph type="title"/>
          </p:nvPr>
        </p:nvSpPr>
        <p:spPr/>
        <p:txBody>
          <a:bodyPr/>
          <a:lstStyle/>
          <a:p>
            <a:r>
              <a:rPr lang="en-US" smtClean="0"/>
              <a:t>The Dividend Growth Model Approach</a:t>
            </a:r>
          </a:p>
        </p:txBody>
      </p:sp>
      <p:sp>
        <p:nvSpPr>
          <p:cNvPr id="1029" name="Rectangle 3"/>
          <p:cNvSpPr>
            <a:spLocks noGrp="1" noChangeArrowheads="1"/>
          </p:cNvSpPr>
          <p:nvPr>
            <p:ph type="body" idx="1"/>
          </p:nvPr>
        </p:nvSpPr>
        <p:spPr/>
        <p:txBody>
          <a:bodyPr/>
          <a:lstStyle/>
          <a:p>
            <a:r>
              <a:rPr lang="en-US" smtClean="0"/>
              <a:t>Start with the dividend growth model formula and rearrange to solve for R</a:t>
            </a:r>
            <a:r>
              <a:rPr lang="en-US" baseline="-25000" smtClean="0"/>
              <a:t>E</a:t>
            </a:r>
            <a:endParaRPr lang="en-US" smtClean="0"/>
          </a:p>
        </p:txBody>
      </p:sp>
      <p:graphicFrame>
        <p:nvGraphicFramePr>
          <p:cNvPr id="1026" name="Object 2"/>
          <p:cNvGraphicFramePr>
            <a:graphicFrameLocks noChangeAspect="1"/>
          </p:cNvGraphicFramePr>
          <p:nvPr/>
        </p:nvGraphicFramePr>
        <p:xfrm>
          <a:off x="2608263" y="3027363"/>
          <a:ext cx="4002087" cy="2840037"/>
        </p:xfrm>
        <a:graphic>
          <a:graphicData uri="http://schemas.openxmlformats.org/presentationml/2006/ole">
            <p:oleObj spid="_x0000_s1026" name="Equation" r:id="rId4" imgW="787400" imgH="876300" progId="Equation.DSMT4">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a:xfrm>
            <a:off x="457200" y="6356350"/>
            <a:ext cx="2133600" cy="365125"/>
          </a:xfrm>
        </p:spPr>
        <p:txBody>
          <a:bodyPr/>
          <a:lstStyle/>
          <a:p>
            <a:pPr algn="l">
              <a:defRPr/>
            </a:pPr>
            <a:r>
              <a:rPr lang="en-US"/>
              <a:t>14-</a:t>
            </a:r>
            <a:fld id="{CDAEE9D1-E754-4500-8975-5BD58F0E3050}" type="slidenum">
              <a:rPr lang="en-US"/>
              <a:pPr algn="l">
                <a:defRPr/>
              </a:pPr>
              <a:t>7</a:t>
            </a:fld>
            <a:endParaRPr lang="en-US"/>
          </a:p>
        </p:txBody>
      </p:sp>
      <p:sp>
        <p:nvSpPr>
          <p:cNvPr id="2052" name="Rectangle 2"/>
          <p:cNvSpPr>
            <a:spLocks noGrp="1" noChangeArrowheads="1"/>
          </p:cNvSpPr>
          <p:nvPr>
            <p:ph type="title"/>
          </p:nvPr>
        </p:nvSpPr>
        <p:spPr/>
        <p:txBody>
          <a:bodyPr/>
          <a:lstStyle/>
          <a:p>
            <a:r>
              <a:rPr lang="en-US" sz="4000" smtClean="0"/>
              <a:t>Dividend Growth Model – Example 1</a:t>
            </a:r>
          </a:p>
        </p:txBody>
      </p:sp>
      <p:sp>
        <p:nvSpPr>
          <p:cNvPr id="2053" name="Rectangle 3"/>
          <p:cNvSpPr>
            <a:spLocks noGrp="1" noChangeArrowheads="1"/>
          </p:cNvSpPr>
          <p:nvPr>
            <p:ph type="body" idx="1"/>
          </p:nvPr>
        </p:nvSpPr>
        <p:spPr/>
        <p:txBody>
          <a:bodyPr/>
          <a:lstStyle/>
          <a:p>
            <a:r>
              <a:rPr lang="en-US" smtClean="0"/>
              <a:t>Suppose that your company is expected to pay a dividend of $1.50 per share next year. There has been a steady growth in dividends of 5.1% per year and the market expects that to continue. The current price is $25. What is the cost of equity?</a:t>
            </a:r>
          </a:p>
        </p:txBody>
      </p:sp>
      <p:graphicFrame>
        <p:nvGraphicFramePr>
          <p:cNvPr id="2050" name="Object 2"/>
          <p:cNvGraphicFramePr>
            <a:graphicFrameLocks noChangeAspect="1"/>
          </p:cNvGraphicFramePr>
          <p:nvPr/>
        </p:nvGraphicFramePr>
        <p:xfrm>
          <a:off x="1030288" y="4995863"/>
          <a:ext cx="5300662" cy="871537"/>
        </p:xfrm>
        <a:graphic>
          <a:graphicData uri="http://schemas.openxmlformats.org/presentationml/2006/ole">
            <p:oleObj spid="_x0000_s2050" name="Equation" r:id="rId4" imgW="1460500" imgH="393700" progId="Equation.DSMT4">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a:xfrm>
            <a:off x="457200" y="6356350"/>
            <a:ext cx="2133600" cy="365125"/>
          </a:xfrm>
        </p:spPr>
        <p:txBody>
          <a:bodyPr/>
          <a:lstStyle/>
          <a:p>
            <a:pPr algn="l">
              <a:defRPr/>
            </a:pPr>
            <a:r>
              <a:rPr lang="en-US"/>
              <a:t>14-</a:t>
            </a:r>
            <a:fld id="{93025036-BA24-4F6B-9D6E-D3BD518AE9E7}" type="slidenum">
              <a:rPr lang="en-US"/>
              <a:pPr algn="l">
                <a:defRPr/>
              </a:pPr>
              <a:t>8</a:t>
            </a:fld>
            <a:endParaRPr lang="en-US"/>
          </a:p>
        </p:txBody>
      </p:sp>
      <p:sp>
        <p:nvSpPr>
          <p:cNvPr id="11267" name="Rectangle 2"/>
          <p:cNvSpPr>
            <a:spLocks noGrp="1" noChangeArrowheads="1"/>
          </p:cNvSpPr>
          <p:nvPr>
            <p:ph type="title"/>
          </p:nvPr>
        </p:nvSpPr>
        <p:spPr>
          <a:xfrm>
            <a:off x="685800" y="152400"/>
            <a:ext cx="8534400" cy="914400"/>
          </a:xfrm>
        </p:spPr>
        <p:txBody>
          <a:bodyPr/>
          <a:lstStyle/>
          <a:p>
            <a:r>
              <a:rPr lang="en-US" smtClean="0"/>
              <a:t>Example: Estimating the Dividend Growth Rate</a:t>
            </a:r>
          </a:p>
        </p:txBody>
      </p:sp>
      <p:sp>
        <p:nvSpPr>
          <p:cNvPr id="11268" name="Rectangle 3"/>
          <p:cNvSpPr>
            <a:spLocks noGrp="1" noChangeArrowheads="1"/>
          </p:cNvSpPr>
          <p:nvPr>
            <p:ph type="body" idx="1"/>
          </p:nvPr>
        </p:nvSpPr>
        <p:spPr/>
        <p:txBody>
          <a:bodyPr/>
          <a:lstStyle/>
          <a:p>
            <a:r>
              <a:rPr lang="en-US" smtClean="0"/>
              <a:t>One method for estimating the growth rate is to use the historical average</a:t>
            </a:r>
          </a:p>
          <a:p>
            <a:pPr lvl="1"/>
            <a:r>
              <a:rPr lang="en-US" smtClean="0"/>
              <a:t>Year	Dividend	Percent Change</a:t>
            </a:r>
          </a:p>
          <a:p>
            <a:pPr lvl="1"/>
            <a:r>
              <a:rPr lang="en-US" smtClean="0"/>
              <a:t>1995	1.23</a:t>
            </a:r>
          </a:p>
          <a:p>
            <a:pPr lvl="1"/>
            <a:r>
              <a:rPr lang="en-US" smtClean="0"/>
              <a:t>1996	1.30		</a:t>
            </a:r>
          </a:p>
          <a:p>
            <a:pPr lvl="1"/>
            <a:r>
              <a:rPr lang="en-US" smtClean="0"/>
              <a:t>1997	1.36		</a:t>
            </a:r>
          </a:p>
          <a:p>
            <a:pPr lvl="1"/>
            <a:r>
              <a:rPr lang="en-US" smtClean="0"/>
              <a:t>1998	1.43		</a:t>
            </a:r>
          </a:p>
          <a:p>
            <a:pPr lvl="1"/>
            <a:r>
              <a:rPr lang="en-US" smtClean="0"/>
              <a:t>1999	1.50</a:t>
            </a:r>
          </a:p>
        </p:txBody>
      </p:sp>
      <p:sp>
        <p:nvSpPr>
          <p:cNvPr id="11269" name="Text Box 5"/>
          <p:cNvSpPr txBox="1">
            <a:spLocks noChangeArrowheads="1"/>
          </p:cNvSpPr>
          <p:nvPr/>
        </p:nvSpPr>
        <p:spPr bwMode="auto">
          <a:xfrm>
            <a:off x="4419600" y="3276600"/>
            <a:ext cx="3902075" cy="1984375"/>
          </a:xfrm>
          <a:prstGeom prst="rect">
            <a:avLst/>
          </a:prstGeom>
          <a:noFill/>
          <a:ln w="9525">
            <a:noFill/>
            <a:miter lim="800000"/>
            <a:headEnd/>
            <a:tailEnd/>
          </a:ln>
        </p:spPr>
        <p:txBody>
          <a:bodyPr wrap="none">
            <a:spAutoFit/>
          </a:bodyPr>
          <a:lstStyle/>
          <a:p>
            <a:pPr eaLnBrk="0" hangingPunct="0">
              <a:spcBef>
                <a:spcPct val="20000"/>
              </a:spcBef>
            </a:pPr>
            <a:r>
              <a:rPr lang="en-US" sz="2700">
                <a:solidFill>
                  <a:schemeClr val="accent2"/>
                </a:solidFill>
              </a:rPr>
              <a:t>(1.30 – 1.23) / 1.23 = 5.7%</a:t>
            </a:r>
          </a:p>
          <a:p>
            <a:pPr eaLnBrk="0" hangingPunct="0">
              <a:spcBef>
                <a:spcPct val="20000"/>
              </a:spcBef>
            </a:pPr>
            <a:r>
              <a:rPr lang="en-US" sz="2700">
                <a:solidFill>
                  <a:schemeClr val="accent2"/>
                </a:solidFill>
              </a:rPr>
              <a:t>(1.36 – 1.30) / 1.30 = 4.6%</a:t>
            </a:r>
          </a:p>
          <a:p>
            <a:pPr eaLnBrk="0" hangingPunct="0">
              <a:spcBef>
                <a:spcPct val="20000"/>
              </a:spcBef>
            </a:pPr>
            <a:r>
              <a:rPr lang="en-US" sz="2700">
                <a:solidFill>
                  <a:schemeClr val="accent2"/>
                </a:solidFill>
              </a:rPr>
              <a:t>(1.43 – 1.36) / 1.36 = 5.1%</a:t>
            </a:r>
          </a:p>
          <a:p>
            <a:pPr eaLnBrk="0" hangingPunct="0">
              <a:spcBef>
                <a:spcPct val="20000"/>
              </a:spcBef>
            </a:pPr>
            <a:r>
              <a:rPr lang="en-US" sz="2700">
                <a:solidFill>
                  <a:schemeClr val="accent2"/>
                </a:solidFill>
              </a:rPr>
              <a:t>(1.50 – 1.43) / 1.43 = 4.9%</a:t>
            </a:r>
          </a:p>
        </p:txBody>
      </p:sp>
      <p:sp>
        <p:nvSpPr>
          <p:cNvPr id="11270" name="Text Box 6"/>
          <p:cNvSpPr txBox="1">
            <a:spLocks noChangeArrowheads="1"/>
          </p:cNvSpPr>
          <p:nvPr/>
        </p:nvSpPr>
        <p:spPr bwMode="auto">
          <a:xfrm>
            <a:off x="1143000" y="5562600"/>
            <a:ext cx="6400800" cy="503238"/>
          </a:xfrm>
          <a:prstGeom prst="rect">
            <a:avLst/>
          </a:prstGeom>
          <a:noFill/>
          <a:ln w="9525">
            <a:noFill/>
            <a:miter lim="800000"/>
            <a:headEnd/>
            <a:tailEnd/>
          </a:ln>
        </p:spPr>
        <p:txBody>
          <a:bodyPr>
            <a:spAutoFit/>
          </a:bodyPr>
          <a:lstStyle/>
          <a:p>
            <a:pPr eaLnBrk="0" hangingPunct="0">
              <a:spcBef>
                <a:spcPct val="50000"/>
              </a:spcBef>
            </a:pPr>
            <a:r>
              <a:rPr lang="en-US" sz="2700">
                <a:solidFill>
                  <a:schemeClr val="accent2"/>
                </a:solidFill>
              </a:rPr>
              <a:t>Average = (5.7 + 4.6 + 5.1 + 4.9) / 4 = 5.1%</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57200" y="6356350"/>
            <a:ext cx="2133600" cy="365125"/>
          </a:xfrm>
        </p:spPr>
        <p:txBody>
          <a:bodyPr/>
          <a:lstStyle/>
          <a:p>
            <a:pPr algn="l">
              <a:defRPr/>
            </a:pPr>
            <a:r>
              <a:rPr lang="en-US"/>
              <a:t>14-</a:t>
            </a:r>
            <a:fld id="{CBC7CDAB-DD1A-4EF7-A9A3-65F769C2C487}" type="slidenum">
              <a:rPr lang="en-US"/>
              <a:pPr algn="l">
                <a:defRPr/>
              </a:pPr>
              <a:t>9</a:t>
            </a:fld>
            <a:endParaRPr lang="en-US"/>
          </a:p>
        </p:txBody>
      </p:sp>
      <p:sp>
        <p:nvSpPr>
          <p:cNvPr id="12291" name="Rectangle 2"/>
          <p:cNvSpPr>
            <a:spLocks noGrp="1" noChangeArrowheads="1"/>
          </p:cNvSpPr>
          <p:nvPr>
            <p:ph type="title"/>
          </p:nvPr>
        </p:nvSpPr>
        <p:spPr/>
        <p:txBody>
          <a:bodyPr/>
          <a:lstStyle/>
          <a:p>
            <a:r>
              <a:rPr lang="en-US" smtClean="0"/>
              <a:t>Alternative Approach to Estimating Growth</a:t>
            </a:r>
          </a:p>
        </p:txBody>
      </p:sp>
      <p:sp>
        <p:nvSpPr>
          <p:cNvPr id="12292" name="Rectangle 3"/>
          <p:cNvSpPr>
            <a:spLocks noGrp="1" noChangeArrowheads="1"/>
          </p:cNvSpPr>
          <p:nvPr>
            <p:ph type="body" idx="1"/>
          </p:nvPr>
        </p:nvSpPr>
        <p:spPr/>
        <p:txBody>
          <a:bodyPr/>
          <a:lstStyle/>
          <a:p>
            <a:r>
              <a:rPr lang="en-US" smtClean="0"/>
              <a:t>If the company has a stable ROE, a stable dividend policy and is not planning on raising new external capital, then the following relationship can be used:</a:t>
            </a:r>
          </a:p>
          <a:p>
            <a:pPr lvl="1"/>
            <a:r>
              <a:rPr lang="en-US" smtClean="0"/>
              <a:t>g = Retention ratio x ROE</a:t>
            </a:r>
          </a:p>
          <a:p>
            <a:r>
              <a:rPr lang="en-US" smtClean="0"/>
              <a:t>XYZ Co is has a ROE of 15% and their payout ratio is 35%.  If management is not planning on raising additional external capital, what is XYZ’s growth rate?</a:t>
            </a:r>
          </a:p>
          <a:p>
            <a:pPr lvl="1"/>
            <a:r>
              <a:rPr lang="en-US" smtClean="0"/>
              <a:t>g = (1-0.35) x 0.15 = 9.75%</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797</TotalTime>
  <Words>2435</Words>
  <Application>Microsoft Office PowerPoint</Application>
  <PresentationFormat>On-screen Show (4:3)</PresentationFormat>
  <Paragraphs>299</Paragraphs>
  <Slides>37</Slides>
  <Notes>37</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42" baseType="lpstr">
      <vt:lpstr>Arial</vt:lpstr>
      <vt:lpstr>Calibri</vt:lpstr>
      <vt:lpstr>Symbol</vt:lpstr>
      <vt:lpstr>Office Theme</vt:lpstr>
      <vt:lpstr>MathType 5.0 Equation</vt:lpstr>
      <vt:lpstr>Ch. 14 Cost of Capital</vt:lpstr>
      <vt:lpstr>Chapter Outline</vt:lpstr>
      <vt:lpstr>Why Cost of Capital Is Important</vt:lpstr>
      <vt:lpstr>Required Return</vt:lpstr>
      <vt:lpstr>Cost of Equity</vt:lpstr>
      <vt:lpstr>The Dividend Growth Model Approach</vt:lpstr>
      <vt:lpstr>Dividend Growth Model – Example 1</vt:lpstr>
      <vt:lpstr>Example: Estimating the Dividend Growth Rate</vt:lpstr>
      <vt:lpstr>Alternative Approach to Estimating Growth</vt:lpstr>
      <vt:lpstr>Advantages and Disadvantages of Dividend Growth Model</vt:lpstr>
      <vt:lpstr>The SML (CAPM) Approach</vt:lpstr>
      <vt:lpstr>Example 1 revisited – SML</vt:lpstr>
      <vt:lpstr>Advantages and Disadvantages of SML</vt:lpstr>
      <vt:lpstr>Example – Cost of Equity</vt:lpstr>
      <vt:lpstr>Cost of Debt</vt:lpstr>
      <vt:lpstr>Example: Cost of Debt</vt:lpstr>
      <vt:lpstr>Cost of Preferred Stock</vt:lpstr>
      <vt:lpstr>Example: Cost of Preferred Stock</vt:lpstr>
      <vt:lpstr>The Weighted Average Cost of Capital</vt:lpstr>
      <vt:lpstr>Capital Structure Weights</vt:lpstr>
      <vt:lpstr>Example: Capital Structure Weights</vt:lpstr>
      <vt:lpstr>Taxes and the WACC</vt:lpstr>
      <vt:lpstr>Example 1 – WACC</vt:lpstr>
      <vt:lpstr>Example 1 – WACC continued</vt:lpstr>
      <vt:lpstr>Example 1 – WACC continued</vt:lpstr>
      <vt:lpstr>Summary: Cost of Equity</vt:lpstr>
      <vt:lpstr>Summary: Cost of Debt</vt:lpstr>
      <vt:lpstr>Summary: WACC</vt:lpstr>
      <vt:lpstr>Divisional and Project Costs of Capital</vt:lpstr>
      <vt:lpstr>Using WACC for All Projects - Example</vt:lpstr>
      <vt:lpstr>The Pure Play Approach</vt:lpstr>
      <vt:lpstr>Subjective Approach</vt:lpstr>
      <vt:lpstr>Subjective Approach - Example</vt:lpstr>
      <vt:lpstr>Flotation Costs</vt:lpstr>
      <vt:lpstr>NPV and Flotation Costs - Example</vt:lpstr>
      <vt:lpstr>NPV and Flotation Costs (continued)</vt:lpstr>
      <vt:lpstr>Summary</vt:lpstr>
    </vt:vector>
  </TitlesOfParts>
  <Company>Carleton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Yuriy Zabolotnyuk</dc:creator>
  <cp:lastModifiedBy> Yuriy</cp:lastModifiedBy>
  <cp:revision>303</cp:revision>
  <dcterms:created xsi:type="dcterms:W3CDTF">2008-08-25T16:12:17Z</dcterms:created>
  <dcterms:modified xsi:type="dcterms:W3CDTF">2011-01-03T03:33:32Z</dcterms:modified>
</cp:coreProperties>
</file>