
<file path=[Content_Types].xml><?xml version="1.0" encoding="utf-8"?>
<Types xmlns="http://schemas.openxmlformats.org/package/2006/content-types">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66" r:id="rId1"/>
    <p:sldMasterId id="2147484368" r:id="rId2"/>
  </p:sldMasterIdLst>
  <p:notesMasterIdLst>
    <p:notesMasterId r:id="rId17"/>
  </p:notesMasterIdLst>
  <p:handoutMasterIdLst>
    <p:handoutMasterId r:id="rId18"/>
  </p:handoutMasterIdLst>
  <p:sldIdLst>
    <p:sldId id="502" r:id="rId3"/>
    <p:sldId id="488" r:id="rId4"/>
    <p:sldId id="489" r:id="rId5"/>
    <p:sldId id="490" r:id="rId6"/>
    <p:sldId id="491" r:id="rId7"/>
    <p:sldId id="492" r:id="rId8"/>
    <p:sldId id="493" r:id="rId9"/>
    <p:sldId id="494" r:id="rId10"/>
    <p:sldId id="495" r:id="rId11"/>
    <p:sldId id="496" r:id="rId12"/>
    <p:sldId id="497" r:id="rId13"/>
    <p:sldId id="498" r:id="rId14"/>
    <p:sldId id="499" r:id="rId15"/>
    <p:sldId id="500" r:id="rId1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079D"/>
    <a:srgbClr val="0033CC"/>
    <a:srgbClr val="339933"/>
    <a:srgbClr val="003399"/>
    <a:srgbClr val="020E6A"/>
    <a:srgbClr val="392B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8030" autoAdjust="0"/>
    <p:restoredTop sz="88058" autoAdjust="0"/>
  </p:normalViewPr>
  <p:slideViewPr>
    <p:cSldViewPr>
      <p:cViewPr>
        <p:scale>
          <a:sx n="106" d="100"/>
          <a:sy n="106" d="100"/>
        </p:scale>
        <p:origin x="-990"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051"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image" Target="../media/image8.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image" Target="../media/image10.e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image" Target="../media/image1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1074" name="TextBox 5"/>
          <p:cNvSpPr txBox="1">
            <a:spLocks noChangeArrowheads="1"/>
          </p:cNvSpPr>
          <p:nvPr/>
        </p:nvSpPr>
        <p:spPr bwMode="auto">
          <a:xfrm>
            <a:off x="3733800" y="0"/>
            <a:ext cx="3124200" cy="246063"/>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defRPr/>
            </a:pPr>
            <a:r>
              <a:rPr lang="en-US" altLang="en-US" sz="1000" smtClean="0">
                <a:cs typeface="Arial" charset="0"/>
              </a:rPr>
              <a:t>2-</a:t>
            </a:r>
            <a:fld id="{699EAC29-0C77-4FA9-9870-666DEE0A6CCB}" type="slidenum">
              <a:rPr lang="en-US" altLang="en-US" sz="1000" smtClean="0">
                <a:cs typeface="Arial" charset="0"/>
              </a:rPr>
              <a:pPr algn="r" eaLnBrk="1" hangingPunct="1">
                <a:defRPr/>
              </a:pPr>
              <a:t>‹#›</a:t>
            </a:fld>
            <a:endParaRPr lang="en-US" altLang="en-US" sz="1000" smtClean="0">
              <a:cs typeface="Arial" charset="0"/>
            </a:endParaRPr>
          </a:p>
        </p:txBody>
      </p:sp>
    </p:spTree>
    <p:extLst>
      <p:ext uri="{BB962C8B-B14F-4D97-AF65-F5344CB8AC3E}">
        <p14:creationId xmlns:p14="http://schemas.microsoft.com/office/powerpoint/2010/main" val="26730772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2708" name="TextBox 7"/>
          <p:cNvSpPr txBox="1">
            <a:spLocks noChangeArrowheads="1"/>
          </p:cNvSpPr>
          <p:nvPr/>
        </p:nvSpPr>
        <p:spPr bwMode="auto">
          <a:xfrm>
            <a:off x="6019800" y="0"/>
            <a:ext cx="838200" cy="261938"/>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defRPr/>
            </a:pPr>
            <a:r>
              <a:rPr lang="en-US" altLang="en-US" sz="1100" smtClean="0"/>
              <a:t>2-</a:t>
            </a:r>
            <a:fld id="{7474440D-7028-4C9F-A7D6-511193258EC9}" type="slidenum">
              <a:rPr lang="en-US" altLang="en-US" sz="1100" smtClean="0"/>
              <a:pPr algn="r" eaLnBrk="1" hangingPunct="1">
                <a:defRPr/>
              </a:pPr>
              <a:t>‹#›</a:t>
            </a:fld>
            <a:endParaRPr lang="en-US" altLang="en-US" sz="1100" smtClean="0"/>
          </a:p>
        </p:txBody>
      </p:sp>
    </p:spTree>
    <p:extLst>
      <p:ext uri="{BB962C8B-B14F-4D97-AF65-F5344CB8AC3E}">
        <p14:creationId xmlns:p14="http://schemas.microsoft.com/office/powerpoint/2010/main" val="26583155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cs typeface="Arial" charset="0"/>
              </a:rPr>
              <a:t>11-</a:t>
            </a:r>
            <a:fld id="{3C143A40-C535-4374-8264-1033AA44CBF3}" type="slidenum">
              <a:rPr lang="en-US" altLang="en-US" sz="1800">
                <a:latin typeface="Arial" charset="0"/>
                <a:cs typeface="Arial" charset="0"/>
              </a:rPr>
              <a:pPr eaLnBrk="1" hangingPunct="1">
                <a:spcBef>
                  <a:spcPct val="0"/>
                </a:spcBef>
              </a:pPr>
              <a:t>1</a:t>
            </a:fld>
            <a:endParaRPr lang="en-US" altLang="en-US" sz="1800">
              <a:latin typeface="Arial" charset="0"/>
              <a:cs typeface="Arial" charset="0"/>
            </a:endParaRPr>
          </a:p>
        </p:txBody>
      </p:sp>
      <p:sp>
        <p:nvSpPr>
          <p:cNvPr id="244739"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6F4E1F1-1745-450C-A660-EAE5D43E9ABF}" type="slidenum">
              <a:rPr lang="en-US" altLang="en-US" sz="1800">
                <a:latin typeface="Arial" charset="0"/>
                <a:cs typeface="Arial" charset="0"/>
              </a:rPr>
              <a:pPr eaLnBrk="1" hangingPunct="1">
                <a:spcBef>
                  <a:spcPct val="0"/>
                </a:spcBef>
              </a:pPr>
              <a:t>1</a:t>
            </a:fld>
            <a:endParaRPr lang="en-US" altLang="en-US" sz="1800">
              <a:latin typeface="Arial" charset="0"/>
              <a:cs typeface="Arial" charset="0"/>
            </a:endParaRPr>
          </a:p>
        </p:txBody>
      </p:sp>
      <p:sp>
        <p:nvSpPr>
          <p:cNvPr id="24474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44741"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endParaRPr lang="en-CA"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cs typeface="Arial" charset="0"/>
              </a:rPr>
              <a:t>11-</a:t>
            </a:r>
            <a:fld id="{0EEAB824-5EDF-485A-B8CE-859A9C28219B}" type="slidenum">
              <a:rPr lang="en-US" altLang="en-US" sz="1800">
                <a:latin typeface="Arial" charset="0"/>
                <a:cs typeface="Arial" charset="0"/>
              </a:rPr>
              <a:pPr eaLnBrk="1" hangingPunct="1">
                <a:spcBef>
                  <a:spcPct val="0"/>
                </a:spcBef>
              </a:pPr>
              <a:t>2</a:t>
            </a:fld>
            <a:endParaRPr lang="en-US" altLang="en-US" sz="1800">
              <a:latin typeface="Arial" charset="0"/>
              <a:cs typeface="Arial" charset="0"/>
            </a:endParaRPr>
          </a:p>
        </p:txBody>
      </p:sp>
      <p:sp>
        <p:nvSpPr>
          <p:cNvPr id="245763"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D1E0F2E-DEF4-4E42-AD49-9CC8522BF6F7}" type="slidenum">
              <a:rPr lang="en-US" altLang="en-US" sz="1800">
                <a:latin typeface="Arial" charset="0"/>
                <a:cs typeface="Arial" charset="0"/>
              </a:rPr>
              <a:pPr eaLnBrk="1" hangingPunct="1">
                <a:spcBef>
                  <a:spcPct val="0"/>
                </a:spcBef>
              </a:pPr>
              <a:t>2</a:t>
            </a:fld>
            <a:endParaRPr lang="en-US" altLang="en-US" sz="1800">
              <a:latin typeface="Arial" charset="0"/>
              <a:cs typeface="Arial" charset="0"/>
            </a:endParaRPr>
          </a:p>
        </p:txBody>
      </p:sp>
      <p:sp>
        <p:nvSpPr>
          <p:cNvPr id="245764"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45765"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endParaRPr lang="en-CA"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cs typeface="Arial" charset="0"/>
              </a:rPr>
              <a:t>11-</a:t>
            </a:r>
            <a:fld id="{2422654B-922A-439B-8E1C-1C6BE6712024}" type="slidenum">
              <a:rPr lang="en-US" altLang="en-US" sz="1800">
                <a:latin typeface="Arial" charset="0"/>
                <a:cs typeface="Arial" charset="0"/>
              </a:rPr>
              <a:pPr eaLnBrk="1" hangingPunct="1">
                <a:spcBef>
                  <a:spcPct val="0"/>
                </a:spcBef>
              </a:pPr>
              <a:t>3</a:t>
            </a:fld>
            <a:endParaRPr lang="en-US" altLang="en-US" sz="1800">
              <a:latin typeface="Arial" charset="0"/>
              <a:cs typeface="Arial" charset="0"/>
            </a:endParaRPr>
          </a:p>
        </p:txBody>
      </p:sp>
      <p:sp>
        <p:nvSpPr>
          <p:cNvPr id="246787"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6557B05-52AF-46AB-82B3-E668F7277662}" type="slidenum">
              <a:rPr lang="en-US" altLang="en-US" sz="1800">
                <a:latin typeface="Arial" charset="0"/>
                <a:cs typeface="Arial" charset="0"/>
              </a:rPr>
              <a:pPr eaLnBrk="1" hangingPunct="1">
                <a:spcBef>
                  <a:spcPct val="0"/>
                </a:spcBef>
              </a:pPr>
              <a:t>3</a:t>
            </a:fld>
            <a:endParaRPr lang="en-US" altLang="en-US" sz="1800">
              <a:latin typeface="Arial" charset="0"/>
              <a:cs typeface="Arial" charset="0"/>
            </a:endParaRPr>
          </a:p>
        </p:txBody>
      </p:sp>
      <p:sp>
        <p:nvSpPr>
          <p:cNvPr id="24678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46789"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endParaRPr lang="en-CA"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cs typeface="Arial" charset="0"/>
              </a:rPr>
              <a:t>11-</a:t>
            </a:r>
            <a:fld id="{054C7345-57FE-479C-936C-21999400582D}" type="slidenum">
              <a:rPr lang="en-US" altLang="en-US" sz="1800">
                <a:latin typeface="Arial" charset="0"/>
                <a:cs typeface="Arial" charset="0"/>
              </a:rPr>
              <a:pPr eaLnBrk="1" hangingPunct="1">
                <a:spcBef>
                  <a:spcPct val="0"/>
                </a:spcBef>
              </a:pPr>
              <a:t>4</a:t>
            </a:fld>
            <a:endParaRPr lang="en-US" altLang="en-US" sz="1800">
              <a:latin typeface="Arial" charset="0"/>
              <a:cs typeface="Arial" charset="0"/>
            </a:endParaRPr>
          </a:p>
        </p:txBody>
      </p:sp>
      <p:sp>
        <p:nvSpPr>
          <p:cNvPr id="247811"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34DDDCA-DF43-41CA-96F7-7F972077C678}" type="slidenum">
              <a:rPr lang="en-US" altLang="en-US" sz="1800">
                <a:latin typeface="Arial" charset="0"/>
                <a:cs typeface="Arial" charset="0"/>
              </a:rPr>
              <a:pPr eaLnBrk="1" hangingPunct="1">
                <a:spcBef>
                  <a:spcPct val="0"/>
                </a:spcBef>
              </a:pPr>
              <a:t>4</a:t>
            </a:fld>
            <a:endParaRPr lang="en-US" altLang="en-US" sz="1800">
              <a:latin typeface="Arial" charset="0"/>
              <a:cs typeface="Arial" charset="0"/>
            </a:endParaRPr>
          </a:p>
        </p:txBody>
      </p:sp>
      <p:sp>
        <p:nvSpPr>
          <p:cNvPr id="247812"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47813"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endParaRPr lang="en-CA"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cs typeface="Arial" charset="0"/>
              </a:rPr>
              <a:t>11-</a:t>
            </a:r>
            <a:fld id="{B41BD5C7-0479-431C-BCAD-05BF82848F52}" type="slidenum">
              <a:rPr lang="en-US" altLang="en-US" sz="1800">
                <a:latin typeface="Arial" charset="0"/>
                <a:cs typeface="Arial" charset="0"/>
              </a:rPr>
              <a:pPr eaLnBrk="1" hangingPunct="1">
                <a:spcBef>
                  <a:spcPct val="0"/>
                </a:spcBef>
              </a:pPr>
              <a:t>5</a:t>
            </a:fld>
            <a:endParaRPr lang="en-US" altLang="en-US" sz="1800">
              <a:latin typeface="Arial" charset="0"/>
              <a:cs typeface="Arial" charset="0"/>
            </a:endParaRPr>
          </a:p>
        </p:txBody>
      </p:sp>
      <p:sp>
        <p:nvSpPr>
          <p:cNvPr id="248835"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8E0AB739-5F2B-4D8F-83BE-BA96C0465E9D}" type="slidenum">
              <a:rPr lang="en-US" altLang="en-US" sz="1800">
                <a:latin typeface="Arial" charset="0"/>
                <a:cs typeface="Arial" charset="0"/>
              </a:rPr>
              <a:pPr eaLnBrk="1" hangingPunct="1">
                <a:spcBef>
                  <a:spcPct val="0"/>
                </a:spcBef>
              </a:pPr>
              <a:t>5</a:t>
            </a:fld>
            <a:endParaRPr lang="en-US" altLang="en-US" sz="1800">
              <a:latin typeface="Arial" charset="0"/>
              <a:cs typeface="Arial" charset="0"/>
            </a:endParaRPr>
          </a:p>
        </p:txBody>
      </p:sp>
      <p:sp>
        <p:nvSpPr>
          <p:cNvPr id="248836"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48837"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endParaRPr lang="en-CA"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cs typeface="Arial" charset="0"/>
              </a:rPr>
              <a:t>11-</a:t>
            </a:r>
            <a:fld id="{8B394997-BA53-4A04-8670-F247303009F8}" type="slidenum">
              <a:rPr lang="en-US" altLang="en-US" sz="1800">
                <a:latin typeface="Arial" charset="0"/>
                <a:cs typeface="Arial" charset="0"/>
              </a:rPr>
              <a:pPr eaLnBrk="1" hangingPunct="1">
                <a:spcBef>
                  <a:spcPct val="0"/>
                </a:spcBef>
              </a:pPr>
              <a:t>6</a:t>
            </a:fld>
            <a:endParaRPr lang="en-US" altLang="en-US" sz="1800">
              <a:latin typeface="Arial" charset="0"/>
              <a:cs typeface="Arial" charset="0"/>
            </a:endParaRPr>
          </a:p>
        </p:txBody>
      </p:sp>
      <p:sp>
        <p:nvSpPr>
          <p:cNvPr id="249859"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2B812C7-3B06-49F4-A382-2ED2CC54D1BA}" type="slidenum">
              <a:rPr lang="en-US" altLang="en-US" sz="1800">
                <a:latin typeface="Arial" charset="0"/>
                <a:cs typeface="Arial" charset="0"/>
              </a:rPr>
              <a:pPr eaLnBrk="1" hangingPunct="1">
                <a:spcBef>
                  <a:spcPct val="0"/>
                </a:spcBef>
              </a:pPr>
              <a:t>6</a:t>
            </a:fld>
            <a:endParaRPr lang="en-US" altLang="en-US" sz="1800">
              <a:latin typeface="Arial" charset="0"/>
              <a:cs typeface="Arial" charset="0"/>
            </a:endParaRPr>
          </a:p>
        </p:txBody>
      </p:sp>
      <p:sp>
        <p:nvSpPr>
          <p:cNvPr id="24986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49861"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endParaRPr lang="en-CA"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cs typeface="Arial" charset="0"/>
              </a:rPr>
              <a:t>11-</a:t>
            </a:r>
            <a:fld id="{6F3C22B5-5B0D-4D3A-B598-858C61C8AF67}" type="slidenum">
              <a:rPr lang="en-US" altLang="en-US" sz="1800">
                <a:latin typeface="Arial" charset="0"/>
                <a:cs typeface="Arial" charset="0"/>
              </a:rPr>
              <a:pPr eaLnBrk="1" hangingPunct="1">
                <a:spcBef>
                  <a:spcPct val="0"/>
                </a:spcBef>
              </a:pPr>
              <a:t>7</a:t>
            </a:fld>
            <a:endParaRPr lang="en-US" altLang="en-US" sz="1800">
              <a:latin typeface="Arial" charset="0"/>
              <a:cs typeface="Arial" charset="0"/>
            </a:endParaRPr>
          </a:p>
        </p:txBody>
      </p:sp>
      <p:sp>
        <p:nvSpPr>
          <p:cNvPr id="250883"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15B58C3-AB38-4048-91B1-B808DB24A02A}" type="slidenum">
              <a:rPr lang="en-US" altLang="en-US" sz="1800">
                <a:latin typeface="Arial" charset="0"/>
                <a:cs typeface="Arial" charset="0"/>
              </a:rPr>
              <a:pPr eaLnBrk="1" hangingPunct="1">
                <a:spcBef>
                  <a:spcPct val="0"/>
                </a:spcBef>
              </a:pPr>
              <a:t>7</a:t>
            </a:fld>
            <a:endParaRPr lang="en-US" altLang="en-US" sz="1800">
              <a:latin typeface="Arial" charset="0"/>
              <a:cs typeface="Arial" charset="0"/>
            </a:endParaRPr>
          </a:p>
        </p:txBody>
      </p:sp>
      <p:sp>
        <p:nvSpPr>
          <p:cNvPr id="250884"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50885"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endParaRPr lang="en-CA"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cs typeface="Arial" charset="0"/>
              </a:rPr>
              <a:t>11-</a:t>
            </a:r>
            <a:fld id="{8D7F0E08-F787-4EAB-B4C3-4BA9ACEA1D03}" type="slidenum">
              <a:rPr lang="en-US" altLang="en-US" sz="1800">
                <a:latin typeface="Arial" charset="0"/>
                <a:cs typeface="Arial" charset="0"/>
              </a:rPr>
              <a:pPr eaLnBrk="1" hangingPunct="1">
                <a:spcBef>
                  <a:spcPct val="0"/>
                </a:spcBef>
              </a:pPr>
              <a:t>8</a:t>
            </a:fld>
            <a:endParaRPr lang="en-US" altLang="en-US" sz="1800">
              <a:latin typeface="Arial" charset="0"/>
              <a:cs typeface="Arial" charset="0"/>
            </a:endParaRPr>
          </a:p>
        </p:txBody>
      </p:sp>
      <p:sp>
        <p:nvSpPr>
          <p:cNvPr id="251907"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C21868D-B8C6-47E8-A065-061D167EEBCD}" type="slidenum">
              <a:rPr lang="en-US" altLang="en-US" sz="1800">
                <a:latin typeface="Arial" charset="0"/>
                <a:cs typeface="Arial" charset="0"/>
              </a:rPr>
              <a:pPr eaLnBrk="1" hangingPunct="1">
                <a:spcBef>
                  <a:spcPct val="0"/>
                </a:spcBef>
              </a:pPr>
              <a:t>8</a:t>
            </a:fld>
            <a:endParaRPr lang="en-US" altLang="en-US" sz="1800">
              <a:latin typeface="Arial" charset="0"/>
              <a:cs typeface="Arial" charset="0"/>
            </a:endParaRPr>
          </a:p>
        </p:txBody>
      </p:sp>
      <p:sp>
        <p:nvSpPr>
          <p:cNvPr id="25190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51909"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endParaRPr lang="en-CA" altLang="en-US" smtClean="0">
              <a:cs typeface="Times New Roman"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cs typeface="Arial" charset="0"/>
              </a:rPr>
              <a:t>11-</a:t>
            </a:r>
            <a:fld id="{353231F1-E112-472F-AC72-C536476C0A29}" type="slidenum">
              <a:rPr lang="en-US" altLang="en-US" sz="1800">
                <a:latin typeface="Arial" charset="0"/>
                <a:cs typeface="Arial" charset="0"/>
              </a:rPr>
              <a:pPr eaLnBrk="1" hangingPunct="1">
                <a:spcBef>
                  <a:spcPct val="0"/>
                </a:spcBef>
              </a:pPr>
              <a:t>9</a:t>
            </a:fld>
            <a:endParaRPr lang="en-US" altLang="en-US" sz="1800">
              <a:latin typeface="Arial" charset="0"/>
              <a:cs typeface="Arial" charset="0"/>
            </a:endParaRPr>
          </a:p>
        </p:txBody>
      </p:sp>
      <p:sp>
        <p:nvSpPr>
          <p:cNvPr id="252931"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AFF5C929-E38C-439C-9AF6-7B70D83429D0}" type="slidenum">
              <a:rPr lang="en-US" altLang="en-US" sz="1800">
                <a:latin typeface="Arial" charset="0"/>
                <a:cs typeface="Arial" charset="0"/>
              </a:rPr>
              <a:pPr eaLnBrk="1" hangingPunct="1">
                <a:spcBef>
                  <a:spcPct val="0"/>
                </a:spcBef>
              </a:pPr>
              <a:t>9</a:t>
            </a:fld>
            <a:endParaRPr lang="en-US" altLang="en-US" sz="1800">
              <a:latin typeface="Arial" charset="0"/>
              <a:cs typeface="Arial" charset="0"/>
            </a:endParaRPr>
          </a:p>
        </p:txBody>
      </p:sp>
      <p:sp>
        <p:nvSpPr>
          <p:cNvPr id="252932"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52933"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endParaRPr lang="en-CA"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cs typeface="Arial" charset="0"/>
              </a:rPr>
              <a:t>11-</a:t>
            </a:r>
            <a:fld id="{85273F43-461A-45EB-973D-4CC3CE2846BE}" type="slidenum">
              <a:rPr lang="en-US" altLang="en-US" sz="1800">
                <a:latin typeface="Arial" charset="0"/>
                <a:cs typeface="Arial" charset="0"/>
              </a:rPr>
              <a:pPr eaLnBrk="1" hangingPunct="1">
                <a:spcBef>
                  <a:spcPct val="0"/>
                </a:spcBef>
              </a:pPr>
              <a:t>10</a:t>
            </a:fld>
            <a:endParaRPr lang="en-US" altLang="en-US" sz="1800">
              <a:latin typeface="Arial" charset="0"/>
              <a:cs typeface="Arial" charset="0"/>
            </a:endParaRPr>
          </a:p>
        </p:txBody>
      </p:sp>
      <p:sp>
        <p:nvSpPr>
          <p:cNvPr id="253955"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FB7F7589-146E-4F09-B6D0-EDBB52678628}" type="slidenum">
              <a:rPr lang="en-US" altLang="en-US" sz="1800">
                <a:latin typeface="Arial" charset="0"/>
                <a:cs typeface="Arial" charset="0"/>
              </a:rPr>
              <a:pPr eaLnBrk="1" hangingPunct="1">
                <a:spcBef>
                  <a:spcPct val="0"/>
                </a:spcBef>
              </a:pPr>
              <a:t>10</a:t>
            </a:fld>
            <a:endParaRPr lang="en-US" altLang="en-US" sz="1800">
              <a:latin typeface="Arial" charset="0"/>
              <a:cs typeface="Arial" charset="0"/>
            </a:endParaRPr>
          </a:p>
        </p:txBody>
      </p:sp>
      <p:sp>
        <p:nvSpPr>
          <p:cNvPr id="253956"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53957"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endParaRPr lang="en-CA"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cs typeface="Arial" charset="0"/>
              </a:rPr>
              <a:t>11-</a:t>
            </a:r>
            <a:fld id="{1E1EF81F-2AB6-4184-8B7A-DD58D6F46BFB}" type="slidenum">
              <a:rPr lang="en-US" altLang="en-US" sz="1800">
                <a:latin typeface="Arial" charset="0"/>
                <a:cs typeface="Arial" charset="0"/>
              </a:rPr>
              <a:pPr eaLnBrk="1" hangingPunct="1">
                <a:spcBef>
                  <a:spcPct val="0"/>
                </a:spcBef>
              </a:pPr>
              <a:t>11</a:t>
            </a:fld>
            <a:endParaRPr lang="en-US" altLang="en-US" sz="1800">
              <a:latin typeface="Arial" charset="0"/>
              <a:cs typeface="Arial" charset="0"/>
            </a:endParaRPr>
          </a:p>
        </p:txBody>
      </p:sp>
      <p:sp>
        <p:nvSpPr>
          <p:cNvPr id="254979"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265DD19-9262-4E8C-B5F6-7F407901478C}" type="slidenum">
              <a:rPr lang="en-US" altLang="en-US" sz="1800">
                <a:latin typeface="Arial" charset="0"/>
                <a:cs typeface="Arial" charset="0"/>
              </a:rPr>
              <a:pPr eaLnBrk="1" hangingPunct="1">
                <a:spcBef>
                  <a:spcPct val="0"/>
                </a:spcBef>
              </a:pPr>
              <a:t>11</a:t>
            </a:fld>
            <a:endParaRPr lang="en-US" altLang="en-US" sz="1800">
              <a:latin typeface="Arial" charset="0"/>
              <a:cs typeface="Arial" charset="0"/>
            </a:endParaRPr>
          </a:p>
        </p:txBody>
      </p:sp>
      <p:sp>
        <p:nvSpPr>
          <p:cNvPr id="25498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54981"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pPr marL="228600" indent="-228600" eaLnBrk="1" hangingPunct="1"/>
            <a:endParaRPr lang="en-CA"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cs typeface="Arial" charset="0"/>
              </a:rPr>
              <a:t>11-</a:t>
            </a:r>
            <a:fld id="{FBE23735-630C-44F4-90A0-ACA73C65B16D}" type="slidenum">
              <a:rPr lang="en-US" altLang="en-US" sz="1800">
                <a:latin typeface="Arial" charset="0"/>
                <a:cs typeface="Arial" charset="0"/>
              </a:rPr>
              <a:pPr eaLnBrk="1" hangingPunct="1">
                <a:spcBef>
                  <a:spcPct val="0"/>
                </a:spcBef>
              </a:pPr>
              <a:t>12</a:t>
            </a:fld>
            <a:endParaRPr lang="en-US" altLang="en-US" sz="1800">
              <a:latin typeface="Arial" charset="0"/>
              <a:cs typeface="Arial" charset="0"/>
            </a:endParaRPr>
          </a:p>
        </p:txBody>
      </p:sp>
      <p:sp>
        <p:nvSpPr>
          <p:cNvPr id="256003"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BFA7866D-D3DB-45CE-BF7D-21E5B4ABC587}" type="slidenum">
              <a:rPr lang="en-US" altLang="en-US" sz="1800">
                <a:latin typeface="Arial" charset="0"/>
                <a:cs typeface="Arial" charset="0"/>
              </a:rPr>
              <a:pPr eaLnBrk="1" hangingPunct="1">
                <a:spcBef>
                  <a:spcPct val="0"/>
                </a:spcBef>
              </a:pPr>
              <a:t>12</a:t>
            </a:fld>
            <a:endParaRPr lang="en-US" altLang="en-US" sz="1800">
              <a:latin typeface="Arial" charset="0"/>
              <a:cs typeface="Arial" charset="0"/>
            </a:endParaRPr>
          </a:p>
        </p:txBody>
      </p:sp>
      <p:sp>
        <p:nvSpPr>
          <p:cNvPr id="256004"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56005"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endParaRPr lang="en-CA" altLang="en-US" smtClean="0">
              <a:cs typeface="Times New Roman"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cs typeface="Arial" charset="0"/>
              </a:rPr>
              <a:t>11-</a:t>
            </a:r>
            <a:fld id="{D975C391-494F-4334-BFB2-BEF310E69C9D}" type="slidenum">
              <a:rPr lang="en-US" altLang="en-US" sz="1800">
                <a:latin typeface="Arial" charset="0"/>
                <a:cs typeface="Arial" charset="0"/>
              </a:rPr>
              <a:pPr eaLnBrk="1" hangingPunct="1">
                <a:spcBef>
                  <a:spcPct val="0"/>
                </a:spcBef>
              </a:pPr>
              <a:t>13</a:t>
            </a:fld>
            <a:endParaRPr lang="en-US" altLang="en-US" sz="1800">
              <a:latin typeface="Arial" charset="0"/>
              <a:cs typeface="Arial" charset="0"/>
            </a:endParaRPr>
          </a:p>
        </p:txBody>
      </p:sp>
      <p:sp>
        <p:nvSpPr>
          <p:cNvPr id="257027"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9F18A23-A155-4C21-BAD0-B05D4B691632}" type="slidenum">
              <a:rPr lang="en-US" altLang="en-US" sz="1800">
                <a:latin typeface="Arial" charset="0"/>
                <a:cs typeface="Arial" charset="0"/>
              </a:rPr>
              <a:pPr eaLnBrk="1" hangingPunct="1">
                <a:spcBef>
                  <a:spcPct val="0"/>
                </a:spcBef>
              </a:pPr>
              <a:t>13</a:t>
            </a:fld>
            <a:endParaRPr lang="en-US" altLang="en-US" sz="1800">
              <a:latin typeface="Arial" charset="0"/>
              <a:cs typeface="Arial" charset="0"/>
            </a:endParaRPr>
          </a:p>
        </p:txBody>
      </p:sp>
      <p:sp>
        <p:nvSpPr>
          <p:cNvPr id="25702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57029"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endParaRPr lang="en-CA" altLang="en-US" smtClean="0">
              <a:cs typeface="Times New Roman"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cs typeface="Arial" charset="0"/>
              </a:rPr>
              <a:t>11-</a:t>
            </a:r>
            <a:fld id="{80305870-824D-424F-80B6-3885D7CFF0C9}" type="slidenum">
              <a:rPr lang="en-US" altLang="en-US" sz="1800">
                <a:latin typeface="Arial" charset="0"/>
                <a:cs typeface="Arial" charset="0"/>
              </a:rPr>
              <a:pPr eaLnBrk="1" hangingPunct="1">
                <a:spcBef>
                  <a:spcPct val="0"/>
                </a:spcBef>
              </a:pPr>
              <a:t>14</a:t>
            </a:fld>
            <a:endParaRPr lang="en-US" altLang="en-US" sz="1800">
              <a:latin typeface="Arial" charset="0"/>
              <a:cs typeface="Arial" charset="0"/>
            </a:endParaRPr>
          </a:p>
        </p:txBody>
      </p:sp>
      <p:sp>
        <p:nvSpPr>
          <p:cNvPr id="258051"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C658ED0-CAC6-4621-8E0F-88D13B79F27A}" type="slidenum">
              <a:rPr lang="en-US" altLang="en-US" sz="1800">
                <a:latin typeface="Arial" charset="0"/>
                <a:cs typeface="Arial" charset="0"/>
              </a:rPr>
              <a:pPr eaLnBrk="1" hangingPunct="1">
                <a:spcBef>
                  <a:spcPct val="0"/>
                </a:spcBef>
              </a:pPr>
              <a:t>14</a:t>
            </a:fld>
            <a:endParaRPr lang="en-US" altLang="en-US" sz="1800">
              <a:latin typeface="Arial" charset="0"/>
              <a:cs typeface="Arial" charset="0"/>
            </a:endParaRPr>
          </a:p>
        </p:txBody>
      </p:sp>
      <p:sp>
        <p:nvSpPr>
          <p:cNvPr id="258052"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58053"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endParaRPr lang="en-CA"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ectangle 1"/>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Footer Placeholder 3"/>
          <p:cNvSpPr>
            <a:spLocks noGrp="1"/>
          </p:cNvSpPr>
          <p:nvPr>
            <p:ph type="ftr" sz="quarter" idx="10"/>
          </p:nvPr>
        </p:nvSpPr>
        <p:spPr/>
        <p:txBody>
          <a:bodyPr/>
          <a:lstStyle>
            <a:lvl1pPr algn="ctr">
              <a:defRPr sz="1200"/>
            </a:lvl1pPr>
          </a:lstStyle>
          <a:p>
            <a:pPr>
              <a:defRPr/>
            </a:pPr>
            <a:r>
              <a:rPr lang="en-CA"/>
              <a:t>© 2015 McGraw-Hill Ryerson</a:t>
            </a:r>
          </a:p>
        </p:txBody>
      </p:sp>
      <p:sp>
        <p:nvSpPr>
          <p:cNvPr id="4" name="Slide Number Placeholder 6"/>
          <p:cNvSpPr>
            <a:spLocks noGrp="1"/>
          </p:cNvSpPr>
          <p:nvPr>
            <p:ph type="sldNum" sz="quarter" idx="11"/>
          </p:nvPr>
        </p:nvSpPr>
        <p:spPr>
          <a:xfrm>
            <a:off x="8640763" y="6515100"/>
            <a:ext cx="465137" cy="273050"/>
          </a:xfrm>
          <a:prstGeom prst="rect">
            <a:avLst/>
          </a:prstGeom>
        </p:spPr>
        <p:txBody>
          <a:bodyPr/>
          <a:lstStyle>
            <a:lvl1pPr>
              <a:defRPr sz="1400">
                <a:latin typeface="Arial" charset="0"/>
              </a:defRPr>
            </a:lvl1pPr>
            <a:extLst/>
          </a:lstStyle>
          <a:p>
            <a:pPr>
              <a:defRPr/>
            </a:pPr>
            <a:fld id="{28F8986E-99FB-4411-B3B1-EAEE3544178D}" type="slidenum">
              <a:rPr lang="en-US"/>
              <a:pPr>
                <a:defRPr/>
              </a:pPr>
              <a:t>‹#›</a:t>
            </a:fld>
            <a:endParaRPr lang="en-US" dirty="0"/>
          </a:p>
        </p:txBody>
      </p:sp>
    </p:spTree>
    <p:extLst>
      <p:ext uri="{BB962C8B-B14F-4D97-AF65-F5344CB8AC3E}">
        <p14:creationId xmlns:p14="http://schemas.microsoft.com/office/powerpoint/2010/main" val="4167131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Rectangle 1"/>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Slide Number Placeholder 6"/>
          <p:cNvSpPr>
            <a:spLocks noGrp="1"/>
          </p:cNvSpPr>
          <p:nvPr>
            <p:ph type="sldNum" sz="quarter" idx="10"/>
          </p:nvPr>
        </p:nvSpPr>
        <p:spPr>
          <a:xfrm>
            <a:off x="8640763" y="6515100"/>
            <a:ext cx="465137" cy="273050"/>
          </a:xfrm>
          <a:prstGeom prst="rect">
            <a:avLst/>
          </a:prstGeom>
        </p:spPr>
        <p:txBody>
          <a:bodyPr/>
          <a:lstStyle>
            <a:lvl1pPr>
              <a:defRPr sz="1400">
                <a:latin typeface="Arial" charset="0"/>
              </a:defRPr>
            </a:lvl1pPr>
            <a:extLst/>
          </a:lstStyle>
          <a:p>
            <a:pPr>
              <a:defRPr/>
            </a:pPr>
            <a:fld id="{41D400FF-5CF0-44B3-95C3-D6AE6FFE0C31}" type="slidenum">
              <a:rPr lang="en-US"/>
              <a:pPr>
                <a:defRPr/>
              </a:pPr>
              <a:t>‹#›</a:t>
            </a:fld>
            <a:endParaRPr lang="en-US" dirty="0"/>
          </a:p>
        </p:txBody>
      </p:sp>
      <p:sp>
        <p:nvSpPr>
          <p:cNvPr id="4" name="Footer Placeholder 3"/>
          <p:cNvSpPr>
            <a:spLocks noGrp="1"/>
          </p:cNvSpPr>
          <p:nvPr>
            <p:ph type="ftr" sz="quarter" idx="11"/>
          </p:nvPr>
        </p:nvSpPr>
        <p:spPr/>
        <p:txBody>
          <a:bodyPr/>
          <a:lstStyle>
            <a:lvl1pPr algn="ctr">
              <a:defRPr sz="1200"/>
            </a:lvl1pPr>
          </a:lstStyle>
          <a:p>
            <a:pPr>
              <a:defRPr/>
            </a:pPr>
            <a:r>
              <a:rPr lang="en-CA"/>
              <a:t>© 2015 McGraw-Hill Ryerson</a:t>
            </a:r>
          </a:p>
        </p:txBody>
      </p:sp>
    </p:spTree>
    <p:extLst>
      <p:ext uri="{BB962C8B-B14F-4D97-AF65-F5344CB8AC3E}">
        <p14:creationId xmlns:p14="http://schemas.microsoft.com/office/powerpoint/2010/main" val="3991286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Slide Number Placeholder 8"/>
          <p:cNvSpPr>
            <a:spLocks noGrp="1"/>
          </p:cNvSpPr>
          <p:nvPr>
            <p:ph type="sldNum" sz="quarter" idx="10"/>
          </p:nvPr>
        </p:nvSpPr>
        <p:spPr>
          <a:xfrm>
            <a:off x="8640763" y="6515100"/>
            <a:ext cx="465137" cy="273050"/>
          </a:xfrm>
          <a:prstGeom prst="rect">
            <a:avLst/>
          </a:prstGeom>
        </p:spPr>
        <p:txBody>
          <a:bodyPr/>
          <a:lstStyle>
            <a:lvl1pPr>
              <a:defRPr sz="1400">
                <a:latin typeface="Arial" charset="0"/>
              </a:defRPr>
            </a:lvl1pPr>
            <a:extLst/>
          </a:lstStyle>
          <a:p>
            <a:pPr>
              <a:defRPr/>
            </a:pPr>
            <a:fld id="{5CE168C6-9557-4542-90FA-6C007D1328C0}" type="slidenum">
              <a:rPr lang="en-US"/>
              <a:pPr>
                <a:defRPr/>
              </a:pPr>
              <a:t>‹#›</a:t>
            </a:fld>
            <a:endParaRPr lang="en-US"/>
          </a:p>
        </p:txBody>
      </p:sp>
      <p:sp>
        <p:nvSpPr>
          <p:cNvPr id="3" name="Footer Placeholder 3"/>
          <p:cNvSpPr>
            <a:spLocks noGrp="1"/>
          </p:cNvSpPr>
          <p:nvPr>
            <p:ph type="ftr" sz="quarter" idx="11"/>
          </p:nvPr>
        </p:nvSpPr>
        <p:spPr/>
        <p:txBody>
          <a:bodyPr/>
          <a:lstStyle>
            <a:lvl1pPr algn="ctr">
              <a:defRPr sz="1200"/>
            </a:lvl1pPr>
          </a:lstStyle>
          <a:p>
            <a:pPr>
              <a:defRPr/>
            </a:pPr>
            <a:r>
              <a:rPr lang="en-CA"/>
              <a:t>© 2015 McGraw-Hill Ryerson</a:t>
            </a:r>
          </a:p>
        </p:txBody>
      </p:sp>
    </p:spTree>
    <p:extLst>
      <p:ext uri="{BB962C8B-B14F-4D97-AF65-F5344CB8AC3E}">
        <p14:creationId xmlns:p14="http://schemas.microsoft.com/office/powerpoint/2010/main" val="2212363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Rectangle 1"/>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Slide Number Placeholder 4"/>
          <p:cNvSpPr>
            <a:spLocks noGrp="1"/>
          </p:cNvSpPr>
          <p:nvPr>
            <p:ph type="sldNum" sz="quarter" idx="10"/>
          </p:nvPr>
        </p:nvSpPr>
        <p:spPr>
          <a:xfrm>
            <a:off x="8639175" y="6515100"/>
            <a:ext cx="463550" cy="273050"/>
          </a:xfrm>
          <a:prstGeom prst="rect">
            <a:avLst/>
          </a:prstGeom>
        </p:spPr>
        <p:txBody>
          <a:bodyPr/>
          <a:lstStyle>
            <a:lvl1pPr>
              <a:defRPr sz="1400">
                <a:latin typeface="Arial" charset="0"/>
              </a:defRPr>
            </a:lvl1pPr>
            <a:extLst/>
          </a:lstStyle>
          <a:p>
            <a:pPr>
              <a:defRPr/>
            </a:pPr>
            <a:fld id="{7771463B-8FDC-40B2-ACD8-197330FACB9D}" type="slidenum">
              <a:rPr lang="en-US"/>
              <a:pPr>
                <a:defRPr/>
              </a:pPr>
              <a:t>‹#›</a:t>
            </a:fld>
            <a:endParaRPr lang="en-US"/>
          </a:p>
        </p:txBody>
      </p:sp>
      <p:sp>
        <p:nvSpPr>
          <p:cNvPr id="4" name="Footer Placeholder 3"/>
          <p:cNvSpPr>
            <a:spLocks noGrp="1"/>
          </p:cNvSpPr>
          <p:nvPr>
            <p:ph type="ftr" sz="quarter" idx="11"/>
          </p:nvPr>
        </p:nvSpPr>
        <p:spPr/>
        <p:txBody>
          <a:bodyPr/>
          <a:lstStyle>
            <a:lvl1pPr algn="ctr">
              <a:defRPr sz="1200"/>
            </a:lvl1pPr>
          </a:lstStyle>
          <a:p>
            <a:pPr>
              <a:defRPr/>
            </a:pPr>
            <a:r>
              <a:rPr lang="en-CA"/>
              <a:t>© 2015 McGraw-Hill Ryerson</a:t>
            </a:r>
          </a:p>
        </p:txBody>
      </p:sp>
    </p:spTree>
    <p:extLst>
      <p:ext uri="{BB962C8B-B14F-4D97-AF65-F5344CB8AC3E}">
        <p14:creationId xmlns:p14="http://schemas.microsoft.com/office/powerpoint/2010/main" val="22475956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3"/>
          <p:cNvSpPr>
            <a:spLocks noGrp="1"/>
          </p:cNvSpPr>
          <p:nvPr>
            <p:ph type="sldNum" sz="quarter" idx="10"/>
          </p:nvPr>
        </p:nvSpPr>
        <p:spPr>
          <a:xfrm>
            <a:off x="8680450" y="6477000"/>
            <a:ext cx="463550" cy="273050"/>
          </a:xfrm>
          <a:prstGeom prst="rect">
            <a:avLst/>
          </a:prstGeom>
        </p:spPr>
        <p:txBody>
          <a:bodyPr/>
          <a:lstStyle>
            <a:lvl1pPr>
              <a:defRPr sz="1400">
                <a:latin typeface="Arial" charset="0"/>
              </a:defRPr>
            </a:lvl1pPr>
            <a:extLst/>
          </a:lstStyle>
          <a:p>
            <a:pPr>
              <a:defRPr/>
            </a:pPr>
            <a:fld id="{987BEFE7-F1D9-4A57-9567-8D4092D69175}" type="slidenum">
              <a:rPr lang="en-US"/>
              <a:pPr>
                <a:defRPr/>
              </a:pPr>
              <a:t>‹#›</a:t>
            </a:fld>
            <a:endParaRPr lang="en-US"/>
          </a:p>
        </p:txBody>
      </p:sp>
      <p:sp>
        <p:nvSpPr>
          <p:cNvPr id="3" name="Footer Placeholder 3"/>
          <p:cNvSpPr>
            <a:spLocks noGrp="1"/>
          </p:cNvSpPr>
          <p:nvPr>
            <p:ph type="ftr" sz="quarter" idx="11"/>
          </p:nvPr>
        </p:nvSpPr>
        <p:spPr/>
        <p:txBody>
          <a:bodyPr/>
          <a:lstStyle>
            <a:lvl1pPr algn="ctr">
              <a:defRPr sz="1200"/>
            </a:lvl1pPr>
          </a:lstStyle>
          <a:p>
            <a:pPr>
              <a:defRPr/>
            </a:pPr>
            <a:r>
              <a:rPr lang="en-CA"/>
              <a:t>© 2015 McGraw-Hill Ryerson</a:t>
            </a:r>
          </a:p>
        </p:txBody>
      </p:sp>
    </p:spTree>
    <p:extLst>
      <p:ext uri="{BB962C8B-B14F-4D97-AF65-F5344CB8AC3E}">
        <p14:creationId xmlns:p14="http://schemas.microsoft.com/office/powerpoint/2010/main" val="30474999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a:xfrm>
            <a:off x="8639175" y="6515100"/>
            <a:ext cx="463550" cy="273050"/>
          </a:xfrm>
          <a:prstGeom prst="rect">
            <a:avLst/>
          </a:prstGeom>
        </p:spPr>
        <p:txBody>
          <a:bodyPr/>
          <a:lstStyle>
            <a:lvl1pPr>
              <a:defRPr sz="1400">
                <a:latin typeface="Arial" charset="0"/>
              </a:defRPr>
            </a:lvl1pPr>
            <a:extLst/>
          </a:lstStyle>
          <a:p>
            <a:pPr>
              <a:defRPr/>
            </a:pPr>
            <a:fld id="{AC365F1A-6FA4-4279-8894-6EABB5612473}" type="slidenum">
              <a:rPr lang="en-US"/>
              <a:pPr>
                <a:defRPr/>
              </a:pPr>
              <a:t>‹#›</a:t>
            </a:fld>
            <a:endParaRPr lang="en-US"/>
          </a:p>
        </p:txBody>
      </p:sp>
      <p:sp>
        <p:nvSpPr>
          <p:cNvPr id="3" name="Footer Placeholder 3"/>
          <p:cNvSpPr>
            <a:spLocks noGrp="1"/>
          </p:cNvSpPr>
          <p:nvPr>
            <p:ph type="ftr" sz="quarter" idx="11"/>
          </p:nvPr>
        </p:nvSpPr>
        <p:spPr/>
        <p:txBody>
          <a:bodyPr/>
          <a:lstStyle>
            <a:lvl1pPr algn="ctr">
              <a:defRPr sz="1200"/>
            </a:lvl1pPr>
          </a:lstStyle>
          <a:p>
            <a:pPr>
              <a:defRPr/>
            </a:pPr>
            <a:r>
              <a:rPr lang="en-CA"/>
              <a:t>© 2015 McGraw-Hill Ryerson</a:t>
            </a:r>
          </a:p>
        </p:txBody>
      </p:sp>
    </p:spTree>
    <p:extLst>
      <p:ext uri="{BB962C8B-B14F-4D97-AF65-F5344CB8AC3E}">
        <p14:creationId xmlns:p14="http://schemas.microsoft.com/office/powerpoint/2010/main" val="604465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a:xfrm>
            <a:off x="8639175" y="6515100"/>
            <a:ext cx="463550" cy="273050"/>
          </a:xfrm>
          <a:prstGeom prst="rect">
            <a:avLst/>
          </a:prstGeom>
        </p:spPr>
        <p:txBody>
          <a:bodyPr/>
          <a:lstStyle>
            <a:lvl1pPr>
              <a:defRPr sz="1400">
                <a:latin typeface="Arial" charset="0"/>
              </a:defRPr>
            </a:lvl1pPr>
            <a:extLst/>
          </a:lstStyle>
          <a:p>
            <a:pPr>
              <a:defRPr/>
            </a:pPr>
            <a:fld id="{81193DDC-8C1E-4C62-85D7-7C480C856FB5}" type="slidenum">
              <a:rPr lang="en-US"/>
              <a:pPr>
                <a:defRPr/>
              </a:pPr>
              <a:t>‹#›</a:t>
            </a:fld>
            <a:endParaRPr lang="en-US"/>
          </a:p>
        </p:txBody>
      </p:sp>
      <p:sp>
        <p:nvSpPr>
          <p:cNvPr id="3" name="Footer Placeholder 3"/>
          <p:cNvSpPr>
            <a:spLocks noGrp="1"/>
          </p:cNvSpPr>
          <p:nvPr>
            <p:ph type="ftr" sz="quarter" idx="11"/>
          </p:nvPr>
        </p:nvSpPr>
        <p:spPr/>
        <p:txBody>
          <a:bodyPr/>
          <a:lstStyle>
            <a:lvl1pPr algn="ctr">
              <a:defRPr sz="1200"/>
            </a:lvl1pPr>
          </a:lstStyle>
          <a:p>
            <a:pPr>
              <a:defRPr/>
            </a:pPr>
            <a:r>
              <a:rPr lang="en-CA"/>
              <a:t>© 2015 McGraw-Hill Ryerson</a:t>
            </a:r>
          </a:p>
        </p:txBody>
      </p:sp>
    </p:spTree>
    <p:extLst>
      <p:ext uri="{BB962C8B-B14F-4D97-AF65-F5344CB8AC3E}">
        <p14:creationId xmlns:p14="http://schemas.microsoft.com/office/powerpoint/2010/main" val="26371772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92163"/>
          </a:xfrm>
          <a:prstGeom prst="rect">
            <a:avLst/>
          </a:prstGeom>
        </p:spPr>
        <p:txBody>
          <a:bodyPr/>
          <a:lstStyle/>
          <a:p>
            <a:r>
              <a:rPr lang="en-US" smtClean="0"/>
              <a:t>Click to edit Master title style</a:t>
            </a:r>
            <a:endParaRPr lang="en-CA"/>
          </a:p>
        </p:txBody>
      </p:sp>
    </p:spTree>
    <p:extLst>
      <p:ext uri="{BB962C8B-B14F-4D97-AF65-F5344CB8AC3E}">
        <p14:creationId xmlns:p14="http://schemas.microsoft.com/office/powerpoint/2010/main" val="3462489464"/>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50731783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ectangle 1"/>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Slide Number Placeholder 6"/>
          <p:cNvSpPr>
            <a:spLocks noGrp="1"/>
          </p:cNvSpPr>
          <p:nvPr>
            <p:ph type="sldNum" sz="quarter" idx="10"/>
          </p:nvPr>
        </p:nvSpPr>
        <p:spPr>
          <a:xfrm>
            <a:off x="8640763" y="6515100"/>
            <a:ext cx="465137" cy="273050"/>
          </a:xfrm>
          <a:prstGeom prst="rect">
            <a:avLst/>
          </a:prstGeom>
        </p:spPr>
        <p:txBody>
          <a:bodyPr/>
          <a:lstStyle>
            <a:lvl1pPr>
              <a:defRPr sz="1400">
                <a:latin typeface="Arial" charset="0"/>
              </a:defRPr>
            </a:lvl1pPr>
            <a:extLst/>
          </a:lstStyle>
          <a:p>
            <a:pPr>
              <a:defRPr/>
            </a:pPr>
            <a:fld id="{A7BEAD36-6928-4F40-A7E5-157DE665148C}" type="slidenum">
              <a:rPr lang="en-US"/>
              <a:pPr>
                <a:defRPr/>
              </a:pPr>
              <a:t>‹#›</a:t>
            </a:fld>
            <a:endParaRPr lang="en-US" dirty="0"/>
          </a:p>
        </p:txBody>
      </p:sp>
    </p:spTree>
    <p:extLst>
      <p:ext uri="{BB962C8B-B14F-4D97-AF65-F5344CB8AC3E}">
        <p14:creationId xmlns:p14="http://schemas.microsoft.com/office/powerpoint/2010/main" val="986529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Text and Clip Art">
    <p:spTree>
      <p:nvGrpSpPr>
        <p:cNvPr id="1" name=""/>
        <p:cNvGrpSpPr/>
        <p:nvPr/>
      </p:nvGrpSpPr>
      <p:grpSpPr>
        <a:xfrm>
          <a:off x="0" y="0"/>
          <a:ext cx="0" cy="0"/>
          <a:chOff x="0" y="0"/>
          <a:chExt cx="0" cy="0"/>
        </a:xfrm>
      </p:grpSpPr>
      <p:sp>
        <p:nvSpPr>
          <p:cNvPr id="2" name="Slide Number Placeholder 6"/>
          <p:cNvSpPr>
            <a:spLocks noGrp="1"/>
          </p:cNvSpPr>
          <p:nvPr>
            <p:ph type="sldNum" sz="quarter" idx="10"/>
          </p:nvPr>
        </p:nvSpPr>
        <p:spPr>
          <a:xfrm>
            <a:off x="8640763" y="6515100"/>
            <a:ext cx="465137" cy="273050"/>
          </a:xfrm>
          <a:prstGeom prst="rect">
            <a:avLst/>
          </a:prstGeom>
        </p:spPr>
        <p:txBody>
          <a:bodyPr/>
          <a:lstStyle>
            <a:lvl1pPr>
              <a:defRPr sz="1400">
                <a:latin typeface="Arial" charset="0"/>
              </a:defRPr>
            </a:lvl1pPr>
            <a:extLst/>
          </a:lstStyle>
          <a:p>
            <a:pPr>
              <a:defRPr/>
            </a:pPr>
            <a:fld id="{9C68DAA3-88E0-468D-962B-600DEA61BA40}" type="slidenum">
              <a:rPr lang="en-US"/>
              <a:pPr>
                <a:defRPr/>
              </a:pPr>
              <a:t>‹#›</a:t>
            </a:fld>
            <a:endParaRPr lang="en-US" dirty="0"/>
          </a:p>
        </p:txBody>
      </p:sp>
    </p:spTree>
    <p:extLst>
      <p:ext uri="{BB962C8B-B14F-4D97-AF65-F5344CB8AC3E}">
        <p14:creationId xmlns:p14="http://schemas.microsoft.com/office/powerpoint/2010/main" val="2853826278"/>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pic>
        <p:nvPicPr>
          <p:cNvPr id="1026" name="Picture 5" descr="1259024903_Garrison_300dpi.jpg"/>
          <p:cNvPicPr>
            <a:picLocks noChangeAspect="1"/>
          </p:cNvPicPr>
          <p:nvPr userDrawn="1"/>
        </p:nvPicPr>
        <p:blipFill>
          <a:blip r:embed="rId11">
            <a:extLst>
              <a:ext uri="{28A0092B-C50C-407E-A947-70E740481C1C}">
                <a14:useLocalDpi xmlns:a14="http://schemas.microsoft.com/office/drawing/2010/main" val="0"/>
              </a:ext>
            </a:extLst>
          </a:blip>
          <a:srcRect/>
          <a:stretch>
            <a:fillRect/>
          </a:stretch>
        </p:blipFill>
        <p:spPr bwMode="auto">
          <a:xfrm>
            <a:off x="23813" y="23813"/>
            <a:ext cx="928687"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Footer Placeholder 3"/>
          <p:cNvSpPr>
            <a:spLocks noGrp="1"/>
          </p:cNvSpPr>
          <p:nvPr>
            <p:ph type="ftr" sz="quarter" idx="3"/>
          </p:nvPr>
        </p:nvSpPr>
        <p:spPr>
          <a:xfrm>
            <a:off x="2555875" y="6491288"/>
            <a:ext cx="3960813" cy="366712"/>
          </a:xfrm>
          <a:prstGeom prst="rect">
            <a:avLst/>
          </a:prstGeom>
          <a:noFill/>
        </p:spPr>
        <p:txBody>
          <a:bodyPr/>
          <a:lstStyle>
            <a:lvl1pPr algn="ctr">
              <a:defRPr sz="1200">
                <a:latin typeface="Arial" charset="0"/>
              </a:defRPr>
            </a:lvl1pPr>
          </a:lstStyle>
          <a:p>
            <a:pPr>
              <a:defRPr/>
            </a:pPr>
            <a:r>
              <a:rPr lang="en-CA"/>
              <a:t>© 2015 McGraw-Hill Ryerson</a:t>
            </a:r>
          </a:p>
        </p:txBody>
      </p:sp>
    </p:spTree>
  </p:cSld>
  <p:clrMap bg1="lt1" tx1="dk1" bg2="lt2" tx2="dk2" accent1="accent1" accent2="accent2" accent3="accent3" accent4="accent4" accent5="accent5" accent6="accent6" hlink="hlink" folHlink="folHlink"/>
  <p:sldLayoutIdLst>
    <p:sldLayoutId id="2147485011" r:id="rId1"/>
    <p:sldLayoutId id="2147485012" r:id="rId2"/>
    <p:sldLayoutId id="2147485013" r:id="rId3"/>
    <p:sldLayoutId id="2147485014" r:id="rId4"/>
    <p:sldLayoutId id="2147485015" r:id="rId5"/>
    <p:sldLayoutId id="2147485016" r:id="rId6"/>
    <p:sldLayoutId id="2147485017" r:id="rId7"/>
    <p:sldLayoutId id="2147485018" r:id="rId8"/>
    <p:sldLayoutId id="2147485022" r:id="rId9"/>
  </p:sldLayoutIdLst>
  <p:hf hdr="0" dt="0"/>
  <p:txStyles>
    <p:titleStyle>
      <a:lvl1pPr marL="53975" algn="r" rtl="0" eaLnBrk="0" fontAlgn="base" hangingPunct="0">
        <a:spcBef>
          <a:spcPct val="0"/>
        </a:spcBef>
        <a:spcAft>
          <a:spcPct val="0"/>
        </a:spcAft>
        <a:defRPr sz="4600" kern="1200">
          <a:solidFill>
            <a:srgbClr val="6D7442"/>
          </a:solidFill>
          <a:effectLst>
            <a:outerShdw blurRad="38100" dist="25500" dir="5400000" algn="tl" rotWithShape="0">
              <a:srgbClr val="000000">
                <a:satMod val="180000"/>
                <a:alpha val="75000"/>
              </a:srgbClr>
            </a:outerShdw>
          </a:effectLst>
          <a:latin typeface="+mj-lt"/>
          <a:ea typeface="+mj-ea"/>
          <a:cs typeface="+mj-cs"/>
        </a:defRPr>
      </a:lvl1pPr>
      <a:lvl2pPr marL="53975" algn="r" rtl="0" eaLnBrk="0" fontAlgn="base" hangingPunct="0">
        <a:spcBef>
          <a:spcPct val="0"/>
        </a:spcBef>
        <a:spcAft>
          <a:spcPct val="0"/>
        </a:spcAft>
        <a:defRPr sz="4600">
          <a:solidFill>
            <a:srgbClr val="6D7442"/>
          </a:solidFill>
          <a:latin typeface="Rockwell" pitchFamily="18" charset="0"/>
        </a:defRPr>
      </a:lvl2pPr>
      <a:lvl3pPr marL="53975" algn="r" rtl="0" eaLnBrk="0" fontAlgn="base" hangingPunct="0">
        <a:spcBef>
          <a:spcPct val="0"/>
        </a:spcBef>
        <a:spcAft>
          <a:spcPct val="0"/>
        </a:spcAft>
        <a:defRPr sz="4600">
          <a:solidFill>
            <a:srgbClr val="6D7442"/>
          </a:solidFill>
          <a:latin typeface="Rockwell" pitchFamily="18" charset="0"/>
        </a:defRPr>
      </a:lvl3pPr>
      <a:lvl4pPr marL="53975" algn="r" rtl="0" eaLnBrk="0" fontAlgn="base" hangingPunct="0">
        <a:spcBef>
          <a:spcPct val="0"/>
        </a:spcBef>
        <a:spcAft>
          <a:spcPct val="0"/>
        </a:spcAft>
        <a:defRPr sz="4600">
          <a:solidFill>
            <a:srgbClr val="6D7442"/>
          </a:solidFill>
          <a:latin typeface="Rockwell" pitchFamily="18" charset="0"/>
        </a:defRPr>
      </a:lvl4pPr>
      <a:lvl5pPr marL="53975" algn="r" rtl="0" eaLnBrk="0" fontAlgn="base" hangingPunct="0">
        <a:spcBef>
          <a:spcPct val="0"/>
        </a:spcBef>
        <a:spcAft>
          <a:spcPct val="0"/>
        </a:spcAft>
        <a:defRPr sz="4600">
          <a:solidFill>
            <a:srgbClr val="6D7442"/>
          </a:solidFill>
          <a:latin typeface="Rockwell" pitchFamily="18" charset="0"/>
        </a:defRPr>
      </a:lvl5pPr>
      <a:lvl6pPr marL="511175" algn="r" rtl="0" fontAlgn="base">
        <a:spcBef>
          <a:spcPct val="0"/>
        </a:spcBef>
        <a:spcAft>
          <a:spcPct val="0"/>
        </a:spcAft>
        <a:defRPr sz="4600">
          <a:solidFill>
            <a:srgbClr val="6D7442"/>
          </a:solidFill>
          <a:latin typeface="Rockwell" pitchFamily="18" charset="0"/>
        </a:defRPr>
      </a:lvl6pPr>
      <a:lvl7pPr marL="968375" algn="r" rtl="0" fontAlgn="base">
        <a:spcBef>
          <a:spcPct val="0"/>
        </a:spcBef>
        <a:spcAft>
          <a:spcPct val="0"/>
        </a:spcAft>
        <a:defRPr sz="4600">
          <a:solidFill>
            <a:srgbClr val="6D7442"/>
          </a:solidFill>
          <a:latin typeface="Rockwell" pitchFamily="18" charset="0"/>
        </a:defRPr>
      </a:lvl7pPr>
      <a:lvl8pPr marL="1425575" algn="r" rtl="0" fontAlgn="base">
        <a:spcBef>
          <a:spcPct val="0"/>
        </a:spcBef>
        <a:spcAft>
          <a:spcPct val="0"/>
        </a:spcAft>
        <a:defRPr sz="4600">
          <a:solidFill>
            <a:srgbClr val="6D7442"/>
          </a:solidFill>
          <a:latin typeface="Rockwell" pitchFamily="18" charset="0"/>
        </a:defRPr>
      </a:lvl8pPr>
      <a:lvl9pPr marL="1882775" algn="r" rtl="0" fontAlgn="base">
        <a:spcBef>
          <a:spcPct val="0"/>
        </a:spcBef>
        <a:spcAft>
          <a:spcPct val="0"/>
        </a:spcAft>
        <a:defRPr sz="4600">
          <a:solidFill>
            <a:srgbClr val="6D7442"/>
          </a:solidFill>
          <a:latin typeface="Rockwell" pitchFamily="18" charset="0"/>
        </a:defRPr>
      </a:lvl9pPr>
      <a:extLst/>
    </p:titleStyle>
    <p:bodyStyle>
      <a:lvl1pPr marL="292100" indent="-292100" algn="l" rtl="0" eaLnBrk="0" fontAlgn="base" hangingPunct="0">
        <a:spcBef>
          <a:spcPct val="0"/>
        </a:spcBef>
        <a:spcAft>
          <a:spcPct val="0"/>
        </a:spcAft>
        <a:buClr>
          <a:schemeClr val="accent1"/>
        </a:buClr>
        <a:buSzPct val="70000"/>
        <a:buFont typeface="Wingdings 2" pitchFamily="18" charset="2"/>
        <a:buChar char=""/>
        <a:defRPr sz="3200" kern="1200">
          <a:solidFill>
            <a:schemeClr val="tx1"/>
          </a:solidFill>
          <a:latin typeface="+mn-lt"/>
          <a:ea typeface="+mn-ea"/>
          <a:cs typeface="+mn-cs"/>
        </a:defRPr>
      </a:lvl1pPr>
      <a:lvl2pPr marL="639763" indent="-228600" algn="l" rtl="0" eaLnBrk="0" fontAlgn="base" hangingPunct="0">
        <a:spcBef>
          <a:spcPts val="400"/>
        </a:spcBef>
        <a:spcAft>
          <a:spcPct val="0"/>
        </a:spcAft>
        <a:buClr>
          <a:schemeClr val="accent2"/>
        </a:buClr>
        <a:buSzPct val="90000"/>
        <a:defRPr sz="2600" kern="1200">
          <a:solidFill>
            <a:schemeClr val="tx1"/>
          </a:solidFill>
          <a:latin typeface="+mn-lt"/>
          <a:ea typeface="+mn-ea"/>
          <a:cs typeface="+mn-cs"/>
        </a:defRPr>
      </a:lvl2pPr>
      <a:lvl3pPr marL="822325" indent="-190500" algn="l" rtl="0" eaLnBrk="0" fontAlgn="base" hangingPunct="0">
        <a:spcBef>
          <a:spcPts val="400"/>
        </a:spcBef>
        <a:spcAft>
          <a:spcPct val="0"/>
        </a:spcAft>
        <a:buClr>
          <a:srgbClr val="A8CDD7"/>
        </a:buClr>
        <a:buSzPct val="100000"/>
        <a:buFont typeface="Wingdings 2" pitchFamily="18" charset="2"/>
        <a:buChar char=""/>
        <a:defRPr sz="2300" kern="1200">
          <a:solidFill>
            <a:schemeClr val="tx1"/>
          </a:solidFill>
          <a:latin typeface="+mn-lt"/>
          <a:ea typeface="+mn-ea"/>
          <a:cs typeface="+mn-cs"/>
        </a:defRPr>
      </a:lvl3pPr>
      <a:lvl4pPr marL="1004888" indent="-182563" algn="l" rtl="0" eaLnBrk="0" fontAlgn="base" hangingPunct="0">
        <a:spcBef>
          <a:spcPts val="400"/>
        </a:spcBef>
        <a:spcAft>
          <a:spcPct val="0"/>
        </a:spcAft>
        <a:buClr>
          <a:srgbClr val="A8CDD7"/>
        </a:buClr>
        <a:buSzPct val="100000"/>
        <a:buFont typeface="Wingdings 2" pitchFamily="18" charset="2"/>
        <a:buChar char=""/>
        <a:defRPr sz="2000" kern="1200">
          <a:solidFill>
            <a:schemeClr val="tx1"/>
          </a:solidFill>
          <a:latin typeface="+mn-lt"/>
          <a:ea typeface="+mn-ea"/>
          <a:cs typeface="+mn-cs"/>
        </a:defRPr>
      </a:lvl4pPr>
      <a:lvl5pPr marL="1187450" indent="-182563" algn="l" rtl="0" eaLnBrk="0" fontAlgn="base" hangingPunct="0">
        <a:spcBef>
          <a:spcPts val="400"/>
        </a:spcBef>
        <a:spcAft>
          <a:spcPct val="0"/>
        </a:spcAft>
        <a:buClr>
          <a:srgbClr val="A8CDD7"/>
        </a:buClr>
        <a:buSzPct val="100000"/>
        <a:buFont typeface="Wingdings 2" pitchFamily="18" charset="2"/>
        <a:buChar char=""/>
        <a:defRPr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11" name="Footer Placeholder 3"/>
          <p:cNvSpPr>
            <a:spLocks noGrp="1"/>
          </p:cNvSpPr>
          <p:nvPr userDrawn="1">
            <p:ph type="ftr" sz="quarter" idx="3"/>
          </p:nvPr>
        </p:nvSpPr>
        <p:spPr>
          <a:xfrm>
            <a:off x="2555875" y="6491288"/>
            <a:ext cx="3960813" cy="366712"/>
          </a:xfrm>
          <a:prstGeom prst="rect">
            <a:avLst/>
          </a:prstGeom>
          <a:noFill/>
        </p:spPr>
        <p:txBody>
          <a:bodyPr/>
          <a:lstStyle>
            <a:lvl1pPr algn="ctr">
              <a:defRPr sz="1200">
                <a:latin typeface="Arial" charset="0"/>
              </a:defRPr>
            </a:lvl1pPr>
          </a:lstStyle>
          <a:p>
            <a:pPr>
              <a:defRPr/>
            </a:pPr>
            <a:r>
              <a:rPr lang="en-CA"/>
              <a:t>© 2015 McGraw-Hill Ryerson</a:t>
            </a:r>
          </a:p>
        </p:txBody>
      </p:sp>
      <p:sp useBgFill="1">
        <p:nvSpPr>
          <p:cNvPr id="12" name="TextBox 7"/>
          <p:cNvSpPr txBox="1">
            <a:spLocks noChangeArrowheads="1"/>
          </p:cNvSpPr>
          <p:nvPr userDrawn="1"/>
        </p:nvSpPr>
        <p:spPr bwMode="auto">
          <a:xfrm>
            <a:off x="4724400" y="1204913"/>
            <a:ext cx="4238625" cy="708025"/>
          </a:xfrm>
          <a:prstGeom prst="rect">
            <a:avLst/>
          </a:prstGeom>
          <a:ln>
            <a:noFill/>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r>
              <a:rPr lang="en-CA" sz="4000" b="1" dirty="0" smtClean="0">
                <a:solidFill>
                  <a:srgbClr val="92D050"/>
                </a:solidFill>
                <a:latin typeface="+mj-lt"/>
              </a:rPr>
              <a:t>CHAPTER 11</a:t>
            </a:r>
          </a:p>
        </p:txBody>
      </p:sp>
      <p:sp>
        <p:nvSpPr>
          <p:cNvPr id="15" name="TextBox 14"/>
          <p:cNvSpPr txBox="1">
            <a:spLocks noChangeArrowheads="1"/>
          </p:cNvSpPr>
          <p:nvPr userDrawn="1"/>
        </p:nvSpPr>
        <p:spPr bwMode="auto">
          <a:xfrm>
            <a:off x="4572000" y="2449513"/>
            <a:ext cx="4572000" cy="1323975"/>
          </a:xfrm>
          <a:prstGeom prst="rect">
            <a:avLst/>
          </a:prstGeom>
          <a:solidFill>
            <a:srgbClr val="339933"/>
          </a:solidFill>
          <a:ln>
            <a:noFill/>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r>
              <a:rPr lang="en-CA" sz="4000" b="1" dirty="0" smtClean="0">
                <a:solidFill>
                  <a:srgbClr val="92D050"/>
                </a:solidFill>
                <a:latin typeface="+mj-lt"/>
                <a:cs typeface="David" pitchFamily="34" charset="-79"/>
              </a:rPr>
              <a:t>Reporting for Control</a:t>
            </a:r>
            <a:endParaRPr lang="en-CA" b="1" dirty="0" smtClean="0">
              <a:solidFill>
                <a:srgbClr val="92D050"/>
              </a:solidFill>
              <a:latin typeface="+mj-lt"/>
              <a:cs typeface="David" pitchFamily="34" charset="-79"/>
            </a:endParaRPr>
          </a:p>
        </p:txBody>
      </p:sp>
      <p:sp>
        <p:nvSpPr>
          <p:cNvPr id="16" name="Text Box 2"/>
          <p:cNvSpPr txBox="1">
            <a:spLocks noChangeArrowheads="1"/>
          </p:cNvSpPr>
          <p:nvPr userDrawn="1"/>
        </p:nvSpPr>
        <p:spPr bwMode="auto">
          <a:xfrm>
            <a:off x="7312025" y="3595688"/>
            <a:ext cx="1841500" cy="2754312"/>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defRPr/>
            </a:pPr>
            <a:endParaRPr lang="en-US" sz="2400" i="1" dirty="0">
              <a:solidFill>
                <a:schemeClr val="tx2"/>
              </a:solidFill>
              <a:latin typeface="+mn-lt"/>
              <a:cs typeface="Times New Roman" pitchFamily="18" charset="0"/>
            </a:endParaRPr>
          </a:p>
          <a:p>
            <a:pPr>
              <a:spcBef>
                <a:spcPct val="50000"/>
              </a:spcBef>
              <a:defRPr/>
            </a:pPr>
            <a:endParaRPr lang="en-US" sz="1600" i="1" dirty="0" smtClean="0">
              <a:solidFill>
                <a:schemeClr val="tx2"/>
              </a:solidFill>
              <a:latin typeface="+mn-lt"/>
              <a:cs typeface="Times New Roman" pitchFamily="18" charset="0"/>
            </a:endParaRPr>
          </a:p>
          <a:p>
            <a:pPr>
              <a:spcBef>
                <a:spcPct val="50000"/>
              </a:spcBef>
              <a:defRPr/>
            </a:pPr>
            <a:r>
              <a:rPr lang="en-US" sz="1600" i="1" dirty="0" smtClean="0">
                <a:solidFill>
                  <a:schemeClr val="tx2"/>
                </a:solidFill>
                <a:latin typeface="Arial" pitchFamily="34" charset="0"/>
                <a:cs typeface="Arial" pitchFamily="34" charset="0"/>
              </a:rPr>
              <a:t>Prepared </a:t>
            </a:r>
            <a:r>
              <a:rPr lang="en-US" sz="1600" i="1" dirty="0">
                <a:solidFill>
                  <a:schemeClr val="tx2"/>
                </a:solidFill>
                <a:latin typeface="Arial" pitchFamily="34" charset="0"/>
                <a:cs typeface="Arial" pitchFamily="34" charset="0"/>
              </a:rPr>
              <a:t>by</a:t>
            </a:r>
          </a:p>
          <a:p>
            <a:pPr>
              <a:spcBef>
                <a:spcPct val="50000"/>
              </a:spcBef>
              <a:defRPr/>
            </a:pPr>
            <a:r>
              <a:rPr lang="en-US" sz="1600" i="1" dirty="0" smtClean="0">
                <a:solidFill>
                  <a:schemeClr val="tx2"/>
                </a:solidFill>
                <a:latin typeface="Arial" pitchFamily="34" charset="0"/>
                <a:cs typeface="Arial" pitchFamily="34" charset="0"/>
              </a:rPr>
              <a:t>Shannon Butler, CPA, CA</a:t>
            </a:r>
          </a:p>
          <a:p>
            <a:pPr>
              <a:spcBef>
                <a:spcPct val="50000"/>
              </a:spcBef>
              <a:defRPr/>
            </a:pPr>
            <a:r>
              <a:rPr lang="en-US" sz="1600" i="1" dirty="0" smtClean="0">
                <a:solidFill>
                  <a:schemeClr val="tx2"/>
                </a:solidFill>
                <a:latin typeface="Arial" pitchFamily="34" charset="0"/>
                <a:cs typeface="Arial" pitchFamily="34" charset="0"/>
              </a:rPr>
              <a:t>University of Western Ontario</a:t>
            </a:r>
          </a:p>
          <a:p>
            <a:pPr>
              <a:spcBef>
                <a:spcPct val="50000"/>
              </a:spcBef>
              <a:defRPr/>
            </a:pPr>
            <a:endParaRPr lang="en-US" sz="1400" i="1" dirty="0">
              <a:solidFill>
                <a:schemeClr val="tx2"/>
              </a:solidFill>
              <a:latin typeface="+mn-lt"/>
              <a:cs typeface="Times New Roman" pitchFamily="18" charset="0"/>
            </a:endParaRPr>
          </a:p>
        </p:txBody>
      </p:sp>
      <p:pic>
        <p:nvPicPr>
          <p:cNvPr id="2054" name="Picture 7" descr="1259024903_Garrison_300dpi.jp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398463"/>
            <a:ext cx="4651375"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023" r:id="rId1"/>
    <p:sldLayoutId id="2147485024" r:id="rId2"/>
  </p:sldLayoutIdLst>
  <p:hf hdr="0" dt="0"/>
  <p:txStyles>
    <p:titleStyle>
      <a:lvl1pPr marL="53975" algn="r" rtl="0" eaLnBrk="0" fontAlgn="base" hangingPunct="0">
        <a:spcBef>
          <a:spcPct val="0"/>
        </a:spcBef>
        <a:spcAft>
          <a:spcPct val="0"/>
        </a:spcAft>
        <a:defRPr sz="4600" kern="1200">
          <a:solidFill>
            <a:srgbClr val="6D7442"/>
          </a:solidFill>
          <a:effectLst>
            <a:outerShdw blurRad="38100" dist="25500" dir="5400000" algn="tl" rotWithShape="0">
              <a:srgbClr val="000000">
                <a:satMod val="180000"/>
                <a:alpha val="75000"/>
              </a:srgbClr>
            </a:outerShdw>
          </a:effectLst>
          <a:latin typeface="+mj-lt"/>
          <a:ea typeface="+mj-ea"/>
          <a:cs typeface="+mj-cs"/>
        </a:defRPr>
      </a:lvl1pPr>
      <a:lvl2pPr marL="53975" algn="r" rtl="0" eaLnBrk="0" fontAlgn="base" hangingPunct="0">
        <a:spcBef>
          <a:spcPct val="0"/>
        </a:spcBef>
        <a:spcAft>
          <a:spcPct val="0"/>
        </a:spcAft>
        <a:defRPr sz="4600">
          <a:solidFill>
            <a:srgbClr val="6D7442"/>
          </a:solidFill>
          <a:latin typeface="Rockwell" pitchFamily="18" charset="0"/>
        </a:defRPr>
      </a:lvl2pPr>
      <a:lvl3pPr marL="53975" algn="r" rtl="0" eaLnBrk="0" fontAlgn="base" hangingPunct="0">
        <a:spcBef>
          <a:spcPct val="0"/>
        </a:spcBef>
        <a:spcAft>
          <a:spcPct val="0"/>
        </a:spcAft>
        <a:defRPr sz="4600">
          <a:solidFill>
            <a:srgbClr val="6D7442"/>
          </a:solidFill>
          <a:latin typeface="Rockwell" pitchFamily="18" charset="0"/>
        </a:defRPr>
      </a:lvl3pPr>
      <a:lvl4pPr marL="53975" algn="r" rtl="0" eaLnBrk="0" fontAlgn="base" hangingPunct="0">
        <a:spcBef>
          <a:spcPct val="0"/>
        </a:spcBef>
        <a:spcAft>
          <a:spcPct val="0"/>
        </a:spcAft>
        <a:defRPr sz="4600">
          <a:solidFill>
            <a:srgbClr val="6D7442"/>
          </a:solidFill>
          <a:latin typeface="Rockwell" pitchFamily="18" charset="0"/>
        </a:defRPr>
      </a:lvl4pPr>
      <a:lvl5pPr marL="53975" algn="r" rtl="0" eaLnBrk="0" fontAlgn="base" hangingPunct="0">
        <a:spcBef>
          <a:spcPct val="0"/>
        </a:spcBef>
        <a:spcAft>
          <a:spcPct val="0"/>
        </a:spcAft>
        <a:defRPr sz="4600">
          <a:solidFill>
            <a:srgbClr val="6D7442"/>
          </a:solidFill>
          <a:latin typeface="Rockwell" pitchFamily="18" charset="0"/>
        </a:defRPr>
      </a:lvl5pPr>
      <a:lvl6pPr marL="511175" algn="r" rtl="0" fontAlgn="base">
        <a:spcBef>
          <a:spcPct val="0"/>
        </a:spcBef>
        <a:spcAft>
          <a:spcPct val="0"/>
        </a:spcAft>
        <a:defRPr sz="4600">
          <a:solidFill>
            <a:srgbClr val="6D7442"/>
          </a:solidFill>
          <a:latin typeface="Rockwell" pitchFamily="18" charset="0"/>
        </a:defRPr>
      </a:lvl6pPr>
      <a:lvl7pPr marL="968375" algn="r" rtl="0" fontAlgn="base">
        <a:spcBef>
          <a:spcPct val="0"/>
        </a:spcBef>
        <a:spcAft>
          <a:spcPct val="0"/>
        </a:spcAft>
        <a:defRPr sz="4600">
          <a:solidFill>
            <a:srgbClr val="6D7442"/>
          </a:solidFill>
          <a:latin typeface="Rockwell" pitchFamily="18" charset="0"/>
        </a:defRPr>
      </a:lvl7pPr>
      <a:lvl8pPr marL="1425575" algn="r" rtl="0" fontAlgn="base">
        <a:spcBef>
          <a:spcPct val="0"/>
        </a:spcBef>
        <a:spcAft>
          <a:spcPct val="0"/>
        </a:spcAft>
        <a:defRPr sz="4600">
          <a:solidFill>
            <a:srgbClr val="6D7442"/>
          </a:solidFill>
          <a:latin typeface="Rockwell" pitchFamily="18" charset="0"/>
        </a:defRPr>
      </a:lvl8pPr>
      <a:lvl9pPr marL="1882775" algn="r" rtl="0" fontAlgn="base">
        <a:spcBef>
          <a:spcPct val="0"/>
        </a:spcBef>
        <a:spcAft>
          <a:spcPct val="0"/>
        </a:spcAft>
        <a:defRPr sz="4600">
          <a:solidFill>
            <a:srgbClr val="6D7442"/>
          </a:solidFill>
          <a:latin typeface="Rockwell" pitchFamily="18" charset="0"/>
        </a:defRPr>
      </a:lvl9pPr>
      <a:extLst/>
    </p:titleStyle>
    <p:bodyStyle>
      <a:lvl1pPr marL="292100" indent="-292100" algn="l" rtl="0" eaLnBrk="0" fontAlgn="base" hangingPunct="0">
        <a:spcBef>
          <a:spcPct val="0"/>
        </a:spcBef>
        <a:spcAft>
          <a:spcPct val="0"/>
        </a:spcAft>
        <a:buClr>
          <a:schemeClr val="accent1"/>
        </a:buClr>
        <a:buSzPct val="70000"/>
        <a:buFont typeface="Wingdings 2" pitchFamily="18" charset="2"/>
        <a:buChar char=""/>
        <a:defRPr sz="3200" kern="1200">
          <a:solidFill>
            <a:schemeClr val="tx1"/>
          </a:solidFill>
          <a:latin typeface="+mn-lt"/>
          <a:ea typeface="+mn-ea"/>
          <a:cs typeface="+mn-cs"/>
        </a:defRPr>
      </a:lvl1pPr>
      <a:lvl2pPr marL="639763" indent="-228600" algn="l" rtl="0" eaLnBrk="0" fontAlgn="base" hangingPunct="0">
        <a:spcBef>
          <a:spcPts val="400"/>
        </a:spcBef>
        <a:spcAft>
          <a:spcPct val="0"/>
        </a:spcAft>
        <a:buClr>
          <a:schemeClr val="accent2"/>
        </a:buClr>
        <a:buSzPct val="90000"/>
        <a:defRPr sz="2600" kern="1200">
          <a:solidFill>
            <a:schemeClr val="tx1"/>
          </a:solidFill>
          <a:latin typeface="+mn-lt"/>
          <a:ea typeface="+mn-ea"/>
          <a:cs typeface="+mn-cs"/>
        </a:defRPr>
      </a:lvl2pPr>
      <a:lvl3pPr marL="822325" indent="-190500" algn="l" rtl="0" eaLnBrk="0" fontAlgn="base" hangingPunct="0">
        <a:spcBef>
          <a:spcPts val="400"/>
        </a:spcBef>
        <a:spcAft>
          <a:spcPct val="0"/>
        </a:spcAft>
        <a:buClr>
          <a:srgbClr val="A8CDD7"/>
        </a:buClr>
        <a:buSzPct val="100000"/>
        <a:buFont typeface="Wingdings 2" pitchFamily="18" charset="2"/>
        <a:buChar char=""/>
        <a:defRPr sz="2300" kern="1200">
          <a:solidFill>
            <a:schemeClr val="tx1"/>
          </a:solidFill>
          <a:latin typeface="+mn-lt"/>
          <a:ea typeface="+mn-ea"/>
          <a:cs typeface="+mn-cs"/>
        </a:defRPr>
      </a:lvl3pPr>
      <a:lvl4pPr marL="1004888" indent="-182563" algn="l" rtl="0" eaLnBrk="0" fontAlgn="base" hangingPunct="0">
        <a:spcBef>
          <a:spcPts val="400"/>
        </a:spcBef>
        <a:spcAft>
          <a:spcPct val="0"/>
        </a:spcAft>
        <a:buClr>
          <a:srgbClr val="A8CDD7"/>
        </a:buClr>
        <a:buSzPct val="100000"/>
        <a:buFont typeface="Wingdings 2" pitchFamily="18" charset="2"/>
        <a:buChar char=""/>
        <a:defRPr sz="2000" kern="1200">
          <a:solidFill>
            <a:schemeClr val="tx1"/>
          </a:solidFill>
          <a:latin typeface="+mn-lt"/>
          <a:ea typeface="+mn-ea"/>
          <a:cs typeface="+mn-cs"/>
        </a:defRPr>
      </a:lvl4pPr>
      <a:lvl5pPr marL="1187450" indent="-182563" algn="l" rtl="0" eaLnBrk="0" fontAlgn="base" hangingPunct="0">
        <a:spcBef>
          <a:spcPts val="400"/>
        </a:spcBef>
        <a:spcAft>
          <a:spcPct val="0"/>
        </a:spcAft>
        <a:buClr>
          <a:srgbClr val="A8CDD7"/>
        </a:buClr>
        <a:buSzPct val="100000"/>
        <a:buFont typeface="Wingdings 2" pitchFamily="18" charset="2"/>
        <a:buChar char=""/>
        <a:defRPr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8.xml"/><Relationship Id="rId1" Type="http://schemas.openxmlformats.org/officeDocument/2006/relationships/vmlDrawing" Target="../drawings/vmlDrawing1.vml"/><Relationship Id="rId5" Type="http://schemas.openxmlformats.org/officeDocument/2006/relationships/image" Target="../media/image4.e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notesSlide" Target="../notesSlides/notesSlide6.xml"/><Relationship Id="rId7" Type="http://schemas.openxmlformats.org/officeDocument/2006/relationships/image" Target="../media/image6.emf"/><Relationship Id="rId2" Type="http://schemas.openxmlformats.org/officeDocument/2006/relationships/slideLayout" Target="../slideLayouts/slideLayout8.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5.emf"/><Relationship Id="rId4" Type="http://schemas.openxmlformats.org/officeDocument/2006/relationships/oleObject" Target="../embeddings/oleObject2.bin"/><Relationship Id="rId9"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9.emf"/><Relationship Id="rId2" Type="http://schemas.openxmlformats.org/officeDocument/2006/relationships/slideLayout" Target="../slideLayouts/slideLayout8.xml"/><Relationship Id="rId1" Type="http://schemas.openxmlformats.org/officeDocument/2006/relationships/vmlDrawing" Target="../drawings/vmlDrawing3.vml"/><Relationship Id="rId6" Type="http://schemas.openxmlformats.org/officeDocument/2006/relationships/oleObject" Target="../embeddings/oleObject6.bin"/><Relationship Id="rId5" Type="http://schemas.openxmlformats.org/officeDocument/2006/relationships/image" Target="../media/image8.emf"/><Relationship Id="rId4" Type="http://schemas.openxmlformats.org/officeDocument/2006/relationships/oleObject" Target="../embeddings/oleObject5.bin"/></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11.emf"/><Relationship Id="rId2" Type="http://schemas.openxmlformats.org/officeDocument/2006/relationships/slideLayout" Target="../slideLayouts/slideLayout8.xml"/><Relationship Id="rId1" Type="http://schemas.openxmlformats.org/officeDocument/2006/relationships/vmlDrawing" Target="../drawings/vmlDrawing4.vml"/><Relationship Id="rId6" Type="http://schemas.openxmlformats.org/officeDocument/2006/relationships/oleObject" Target="../embeddings/oleObject8.bin"/><Relationship Id="rId5" Type="http://schemas.openxmlformats.org/officeDocument/2006/relationships/image" Target="../media/image10.emf"/><Relationship Id="rId4" Type="http://schemas.openxmlformats.org/officeDocument/2006/relationships/oleObject" Target="../embeddings/oleObject7.bin"/></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13.emf"/><Relationship Id="rId2" Type="http://schemas.openxmlformats.org/officeDocument/2006/relationships/slideLayout" Target="../slideLayouts/slideLayout8.xml"/><Relationship Id="rId1" Type="http://schemas.openxmlformats.org/officeDocument/2006/relationships/vmlDrawing" Target="../drawings/vmlDrawing5.vml"/><Relationship Id="rId6" Type="http://schemas.openxmlformats.org/officeDocument/2006/relationships/oleObject" Target="../embeddings/oleObject10.bin"/><Relationship Id="rId5" Type="http://schemas.openxmlformats.org/officeDocument/2006/relationships/image" Target="../media/image12.emf"/><Relationship Id="rId4" Type="http://schemas.openxmlformats.org/officeDocument/2006/relationships/oleObject" Target="../embeddings/oleObject9.bin"/></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p:cNvSpPr>
          <p:nvPr>
            <p:ph type="ctrTitle"/>
          </p:nvPr>
        </p:nvSpPr>
        <p:spPr>
          <a:xfrm>
            <a:off x="685800" y="1568450"/>
            <a:ext cx="7772400" cy="1470025"/>
          </a:xfrm>
        </p:spPr>
        <p:txBody>
          <a:bodyPr/>
          <a:lstStyle/>
          <a:p>
            <a:pPr algn="ctr" eaLnBrk="1" hangingPunct="1">
              <a:defRPr/>
            </a:pPr>
            <a:r>
              <a:rPr lang="en-CA" sz="8000" dirty="0" smtClean="0">
                <a:latin typeface="Arial" charset="0"/>
              </a:rPr>
              <a:t>Transfer Pricing</a:t>
            </a:r>
          </a:p>
        </p:txBody>
      </p:sp>
      <p:sp>
        <p:nvSpPr>
          <p:cNvPr id="102404"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102405"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35140D0-8408-4DD1-A902-344942D2A8A6}" type="slidenum">
              <a:rPr lang="en-US" altLang="en-US" sz="1400"/>
              <a:pPr eaLnBrk="1" hangingPunct="1"/>
              <a:t>1</a:t>
            </a:fld>
            <a:endParaRPr lang="en-US" altLang="en-US" sz="1400"/>
          </a:p>
        </p:txBody>
      </p:sp>
    </p:spTree>
  </p:cSld>
  <p:clrMapOvr>
    <a:masterClrMapping/>
  </p:clrMapOvr>
  <p:transition>
    <p:zoom dir="in"/>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en-CA" altLang="en-US" sz="4400" b="1" smtClean="0">
                <a:solidFill>
                  <a:srgbClr val="339933"/>
                </a:solidFill>
                <a:effectLst/>
              </a:rPr>
              <a:t>Transfer Pricing - Key Concepts/Definitions</a:t>
            </a:r>
          </a:p>
        </p:txBody>
      </p:sp>
      <p:sp>
        <p:nvSpPr>
          <p:cNvPr id="103427" name="Rectangle 3"/>
          <p:cNvSpPr>
            <a:spLocks noChangeArrowheads="1"/>
          </p:cNvSpPr>
          <p:nvPr/>
        </p:nvSpPr>
        <p:spPr bwMode="auto">
          <a:xfrm>
            <a:off x="465138" y="2009775"/>
            <a:ext cx="8229600" cy="1828800"/>
          </a:xfrm>
          <a:prstGeom prst="rect">
            <a:avLst/>
          </a:prstGeom>
          <a:solidFill>
            <a:srgbClr val="FFFFCC"/>
          </a:solidFill>
          <a:ln w="9525">
            <a:solidFill>
              <a:schemeClr val="tx2"/>
            </a:solidFill>
            <a:miter lim="800000"/>
            <a:headEnd/>
            <a:tailEnd/>
          </a:ln>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800" b="1">
                <a:solidFill>
                  <a:schemeClr val="tx2"/>
                </a:solidFill>
              </a:rPr>
              <a:t>A </a:t>
            </a:r>
            <a:r>
              <a:rPr lang="en-CA" altLang="en-US" sz="2800" b="1">
                <a:solidFill>
                  <a:srgbClr val="339933"/>
                </a:solidFill>
              </a:rPr>
              <a:t>transfer price </a:t>
            </a:r>
            <a:r>
              <a:rPr lang="en-CA" altLang="en-US" sz="2800" b="1">
                <a:solidFill>
                  <a:schemeClr val="tx2"/>
                </a:solidFill>
              </a:rPr>
              <a:t>is the price charged when one segment of a company provides goods or services to another segment of the company.</a:t>
            </a:r>
          </a:p>
        </p:txBody>
      </p:sp>
      <p:sp>
        <p:nvSpPr>
          <p:cNvPr id="103428" name="Rectangle 4"/>
          <p:cNvSpPr>
            <a:spLocks noChangeArrowheads="1"/>
          </p:cNvSpPr>
          <p:nvPr/>
        </p:nvSpPr>
        <p:spPr bwMode="auto">
          <a:xfrm>
            <a:off x="469900" y="4335463"/>
            <a:ext cx="8224838" cy="1828800"/>
          </a:xfrm>
          <a:prstGeom prst="rect">
            <a:avLst/>
          </a:prstGeom>
          <a:solidFill>
            <a:srgbClr val="FFFFCC"/>
          </a:solidFill>
          <a:ln w="9525">
            <a:solidFill>
              <a:schemeClr val="tx2"/>
            </a:solidFill>
            <a:miter lim="800000"/>
            <a:headEnd/>
            <a:tailEnd/>
          </a:ln>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800" b="1">
                <a:solidFill>
                  <a:schemeClr val="tx2"/>
                </a:solidFill>
              </a:rPr>
              <a:t>The fundamental objective in setting transfer prices is to motivate managers to act in the </a:t>
            </a:r>
            <a:r>
              <a:rPr lang="en-CA" altLang="en-US" sz="2800" b="1">
                <a:solidFill>
                  <a:srgbClr val="339933"/>
                </a:solidFill>
              </a:rPr>
              <a:t>best interests of the overall company</a:t>
            </a:r>
            <a:r>
              <a:rPr lang="en-CA" altLang="en-US" sz="2800" b="1">
                <a:solidFill>
                  <a:schemeClr val="tx2"/>
                </a:solidFill>
              </a:rPr>
              <a:t>.</a:t>
            </a:r>
          </a:p>
        </p:txBody>
      </p:sp>
      <p:sp>
        <p:nvSpPr>
          <p:cNvPr id="103429"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LO6</a:t>
            </a:r>
          </a:p>
        </p:txBody>
      </p:sp>
      <p:sp>
        <p:nvSpPr>
          <p:cNvPr id="103430"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CD0B5AD-1452-4578-A389-889C8EF74071}" type="slidenum">
              <a:rPr lang="en-US" altLang="en-US" sz="1400"/>
              <a:pPr eaLnBrk="1" hangingPunct="1"/>
              <a:t>2</a:t>
            </a:fld>
            <a:endParaRPr lang="en-US" altLang="en-US" sz="1400"/>
          </a:p>
        </p:txBody>
      </p:sp>
      <p:sp>
        <p:nvSpPr>
          <p:cNvPr id="103431"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p:cNvSpPr>
          <p:nvPr>
            <p:ph type="title"/>
          </p:nvPr>
        </p:nvSpPr>
        <p:spPr bwMode="auto">
          <a:xfrm>
            <a:off x="914400" y="152400"/>
            <a:ext cx="8101013"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en-CA" altLang="en-US" sz="4400" b="1" smtClean="0">
                <a:solidFill>
                  <a:srgbClr val="339933"/>
                </a:solidFill>
                <a:effectLst/>
              </a:rPr>
              <a:t>Three Common Approaches</a:t>
            </a:r>
          </a:p>
        </p:txBody>
      </p:sp>
      <p:sp>
        <p:nvSpPr>
          <p:cNvPr id="104451" name="Text Box 4"/>
          <p:cNvSpPr txBox="1">
            <a:spLocks noChangeArrowheads="1"/>
          </p:cNvSpPr>
          <p:nvPr/>
        </p:nvSpPr>
        <p:spPr bwMode="auto">
          <a:xfrm>
            <a:off x="557213" y="1828800"/>
            <a:ext cx="8001000" cy="3786188"/>
          </a:xfrm>
          <a:prstGeom prst="rect">
            <a:avLst/>
          </a:prstGeom>
          <a:solidFill>
            <a:srgbClr val="FFFFCC"/>
          </a:solidFill>
          <a:ln w="9525">
            <a:solidFill>
              <a:schemeClr val="tx2"/>
            </a:solidFill>
            <a:miter lim="800000"/>
            <a:headEnd/>
            <a:tailEnd/>
          </a:ln>
        </p:spPr>
        <p:txBody>
          <a:bodyPr>
            <a:spAutoFit/>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3200" b="1">
                <a:solidFill>
                  <a:schemeClr val="tx2"/>
                </a:solidFill>
              </a:rPr>
              <a:t>There are three common approaches to setting transfer prices: </a:t>
            </a:r>
          </a:p>
          <a:p>
            <a:pPr eaLnBrk="1" hangingPunct="1">
              <a:spcBef>
                <a:spcPct val="50000"/>
              </a:spcBef>
              <a:buFontTx/>
              <a:buAutoNum type="arabicPeriod"/>
            </a:pPr>
            <a:r>
              <a:rPr lang="en-CA" altLang="en-US" sz="3200" b="1">
                <a:solidFill>
                  <a:schemeClr val="tx2"/>
                </a:solidFill>
              </a:rPr>
              <a:t>Negotiated transfer prices;</a:t>
            </a:r>
          </a:p>
          <a:p>
            <a:pPr eaLnBrk="1" hangingPunct="1">
              <a:spcBef>
                <a:spcPct val="50000"/>
              </a:spcBef>
              <a:buFontTx/>
              <a:buAutoNum type="arabicPeriod"/>
            </a:pPr>
            <a:r>
              <a:rPr lang="en-CA" altLang="en-US" sz="3200" b="1">
                <a:solidFill>
                  <a:schemeClr val="tx2"/>
                </a:solidFill>
              </a:rPr>
              <a:t>Transfers at the cost to the selling division; and</a:t>
            </a:r>
          </a:p>
          <a:p>
            <a:pPr eaLnBrk="1" hangingPunct="1">
              <a:spcBef>
                <a:spcPct val="50000"/>
              </a:spcBef>
              <a:buFontTx/>
              <a:buAutoNum type="arabicPeriod"/>
            </a:pPr>
            <a:r>
              <a:rPr lang="en-CA" altLang="en-US" sz="3200" b="1">
                <a:solidFill>
                  <a:schemeClr val="tx2"/>
                </a:solidFill>
              </a:rPr>
              <a:t>Transfers at market price.</a:t>
            </a:r>
          </a:p>
        </p:txBody>
      </p:sp>
      <p:sp>
        <p:nvSpPr>
          <p:cNvPr id="104452"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LO6</a:t>
            </a:r>
          </a:p>
        </p:txBody>
      </p:sp>
      <p:sp>
        <p:nvSpPr>
          <p:cNvPr id="104453"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992C6FE-3D83-4C13-8DCA-DA609AF52509}" type="slidenum">
              <a:rPr lang="en-US" altLang="en-US" sz="1400"/>
              <a:pPr eaLnBrk="1" hangingPunct="1"/>
              <a:t>3</a:t>
            </a:fld>
            <a:endParaRPr lang="en-US" altLang="en-US" sz="1400"/>
          </a:p>
        </p:txBody>
      </p:sp>
      <p:sp>
        <p:nvSpPr>
          <p:cNvPr id="104454"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en-CA" altLang="en-US" sz="4400" b="1" smtClean="0">
                <a:solidFill>
                  <a:srgbClr val="339933"/>
                </a:solidFill>
                <a:effectLst/>
              </a:rPr>
              <a:t>Negotiated Transfer Prices</a:t>
            </a:r>
          </a:p>
        </p:txBody>
      </p:sp>
      <p:sp>
        <p:nvSpPr>
          <p:cNvPr id="83971" name="Text Box 3"/>
          <p:cNvSpPr txBox="1">
            <a:spLocks noChangeArrowheads="1"/>
          </p:cNvSpPr>
          <p:nvPr/>
        </p:nvSpPr>
        <p:spPr bwMode="auto">
          <a:xfrm>
            <a:off x="0" y="1303338"/>
            <a:ext cx="9144000" cy="831850"/>
          </a:xfrm>
          <a:prstGeom prst="rect">
            <a:avLst/>
          </a:prstGeom>
          <a:solidFill>
            <a:schemeClr val="accent1">
              <a:lumMod val="50000"/>
            </a:schemeClr>
          </a:solidFill>
          <a:ln w="9525">
            <a:solidFill>
              <a:schemeClr val="accent2"/>
            </a:solidFill>
            <a:miter lim="800000"/>
            <a:headEnd/>
            <a:tailEnd/>
          </a:ln>
        </p:spPr>
        <p:txBody>
          <a:bodyPr>
            <a:spAutoFit/>
          </a:bodyPr>
          <a:lstStyle/>
          <a:p>
            <a:pPr algn="ctr">
              <a:spcBef>
                <a:spcPct val="50000"/>
              </a:spcBef>
              <a:defRPr/>
            </a:pPr>
            <a:r>
              <a:rPr lang="en-CA" sz="2400" b="1" dirty="0">
                <a:solidFill>
                  <a:schemeClr val="accent2"/>
                </a:solidFill>
                <a:latin typeface="Arial" pitchFamily="34" charset="0"/>
              </a:rPr>
              <a:t>A negotiated transfer price results from discussions between the selling and buying divisions.</a:t>
            </a:r>
          </a:p>
        </p:txBody>
      </p:sp>
      <p:sp>
        <p:nvSpPr>
          <p:cNvPr id="105476" name="Text Box 4"/>
          <p:cNvSpPr txBox="1">
            <a:spLocks noChangeArrowheads="1"/>
          </p:cNvSpPr>
          <p:nvPr/>
        </p:nvSpPr>
        <p:spPr bwMode="auto">
          <a:xfrm>
            <a:off x="144463" y="2874963"/>
            <a:ext cx="5410200" cy="3170237"/>
          </a:xfrm>
          <a:prstGeom prst="rect">
            <a:avLst/>
          </a:prstGeom>
          <a:solidFill>
            <a:schemeClr val="bg1"/>
          </a:solidFill>
          <a:ln w="9525">
            <a:solidFill>
              <a:schemeClr val="tx2"/>
            </a:solidFill>
            <a:miter lim="800000"/>
            <a:headEnd/>
            <a:tailEnd/>
          </a:ln>
        </p:spPr>
        <p:txBody>
          <a:bodyPr>
            <a:spAutoFit/>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CA" altLang="en-US" sz="2000" b="1" u="sng">
                <a:solidFill>
                  <a:schemeClr val="tx2"/>
                </a:solidFill>
              </a:rPr>
              <a:t>Advantages of negotiated transfer prices:</a:t>
            </a:r>
          </a:p>
          <a:p>
            <a:pPr eaLnBrk="1" hangingPunct="1">
              <a:spcBef>
                <a:spcPct val="50000"/>
              </a:spcBef>
              <a:buFontTx/>
              <a:buAutoNum type="arabicPeriod"/>
            </a:pPr>
            <a:r>
              <a:rPr lang="en-CA" altLang="en-US" sz="2000" b="1">
                <a:solidFill>
                  <a:schemeClr val="tx2"/>
                </a:solidFill>
              </a:rPr>
              <a:t>They preserve the autonomy of the divisions, which is consistent with the spirit of decentralization.</a:t>
            </a:r>
          </a:p>
          <a:p>
            <a:pPr eaLnBrk="1" hangingPunct="1">
              <a:spcBef>
                <a:spcPct val="50000"/>
              </a:spcBef>
              <a:buFontTx/>
              <a:buAutoNum type="arabicPeriod"/>
            </a:pPr>
            <a:r>
              <a:rPr lang="en-CA" altLang="en-US" sz="2000" b="1">
                <a:solidFill>
                  <a:schemeClr val="tx2"/>
                </a:solidFill>
              </a:rPr>
              <a:t>The managers negotiating the transfer price are likely to have much better information about the potential costs and benefits of the transfer than others in the company.</a:t>
            </a:r>
          </a:p>
        </p:txBody>
      </p:sp>
      <p:grpSp>
        <p:nvGrpSpPr>
          <p:cNvPr id="105477" name="Group 5"/>
          <p:cNvGrpSpPr>
            <a:grpSpLocks/>
          </p:cNvGrpSpPr>
          <p:nvPr/>
        </p:nvGrpSpPr>
        <p:grpSpPr bwMode="auto">
          <a:xfrm>
            <a:off x="5799138" y="2233613"/>
            <a:ext cx="3200400" cy="4267200"/>
            <a:chOff x="3722" y="1632"/>
            <a:chExt cx="1728" cy="2352"/>
          </a:xfrm>
        </p:grpSpPr>
        <p:sp>
          <p:nvSpPr>
            <p:cNvPr id="105481" name="Rectangle 6"/>
            <p:cNvSpPr>
              <a:spLocks noChangeArrowheads="1"/>
            </p:cNvSpPr>
            <p:nvPr/>
          </p:nvSpPr>
          <p:spPr bwMode="auto">
            <a:xfrm>
              <a:off x="3722" y="1632"/>
              <a:ext cx="1728" cy="2352"/>
            </a:xfrm>
            <a:prstGeom prst="rect">
              <a:avLst/>
            </a:prstGeom>
            <a:solidFill>
              <a:srgbClr val="FFFFCC"/>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05482" name="Line 7"/>
            <p:cNvSpPr>
              <a:spLocks noChangeShapeType="1"/>
            </p:cNvSpPr>
            <p:nvPr/>
          </p:nvSpPr>
          <p:spPr bwMode="auto">
            <a:xfrm flipV="1">
              <a:off x="3984" y="2160"/>
              <a:ext cx="0" cy="1584"/>
            </a:xfrm>
            <a:prstGeom prst="line">
              <a:avLst/>
            </a:prstGeom>
            <a:noFill/>
            <a:ln w="5715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105483" name="Line 8"/>
            <p:cNvSpPr>
              <a:spLocks noChangeShapeType="1"/>
            </p:cNvSpPr>
            <p:nvPr/>
          </p:nvSpPr>
          <p:spPr bwMode="auto">
            <a:xfrm>
              <a:off x="4032" y="2208"/>
              <a:ext cx="38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05484" name="Text Box 9"/>
            <p:cNvSpPr txBox="1">
              <a:spLocks noChangeArrowheads="1"/>
            </p:cNvSpPr>
            <p:nvPr/>
          </p:nvSpPr>
          <p:spPr bwMode="auto">
            <a:xfrm>
              <a:off x="4320" y="2064"/>
              <a:ext cx="1056" cy="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b="1">
                  <a:solidFill>
                    <a:srgbClr val="FF0000"/>
                  </a:solidFill>
                </a:rPr>
                <a:t>Upper limit is determined by the buying division.</a:t>
              </a:r>
            </a:p>
          </p:txBody>
        </p:sp>
        <p:sp>
          <p:nvSpPr>
            <p:cNvPr id="105485" name="Line 10"/>
            <p:cNvSpPr>
              <a:spLocks noChangeShapeType="1"/>
            </p:cNvSpPr>
            <p:nvPr/>
          </p:nvSpPr>
          <p:spPr bwMode="auto">
            <a:xfrm>
              <a:off x="4032" y="3677"/>
              <a:ext cx="38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05486" name="Text Box 11"/>
            <p:cNvSpPr txBox="1">
              <a:spLocks noChangeArrowheads="1"/>
            </p:cNvSpPr>
            <p:nvPr/>
          </p:nvSpPr>
          <p:spPr bwMode="auto">
            <a:xfrm>
              <a:off x="4320" y="3259"/>
              <a:ext cx="1056" cy="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b="1">
                  <a:solidFill>
                    <a:srgbClr val="009900"/>
                  </a:solidFill>
                </a:rPr>
                <a:t>Lower limit is determined by the selling division.</a:t>
              </a:r>
            </a:p>
          </p:txBody>
        </p:sp>
        <p:sp>
          <p:nvSpPr>
            <p:cNvPr id="105487" name="Text Box 12"/>
            <p:cNvSpPr txBox="1">
              <a:spLocks noChangeArrowheads="1"/>
            </p:cNvSpPr>
            <p:nvPr/>
          </p:nvSpPr>
          <p:spPr bwMode="auto">
            <a:xfrm>
              <a:off x="3744" y="1680"/>
              <a:ext cx="163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b="1"/>
                <a:t>Range of Acceptable Transfer Prices</a:t>
              </a:r>
            </a:p>
          </p:txBody>
        </p:sp>
        <p:sp>
          <p:nvSpPr>
            <p:cNvPr id="105488" name="Line 13"/>
            <p:cNvSpPr>
              <a:spLocks noChangeShapeType="1"/>
            </p:cNvSpPr>
            <p:nvPr/>
          </p:nvSpPr>
          <p:spPr bwMode="auto">
            <a:xfrm>
              <a:off x="3722" y="2064"/>
              <a:ext cx="172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105478"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LO6</a:t>
            </a:r>
          </a:p>
        </p:txBody>
      </p:sp>
      <p:sp>
        <p:nvSpPr>
          <p:cNvPr id="105479"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0A001A0-2BD8-41FB-AD60-812A3DD7EA33}" type="slidenum">
              <a:rPr lang="en-US" altLang="en-US" sz="1400"/>
              <a:pPr eaLnBrk="1" hangingPunct="1"/>
              <a:t>4</a:t>
            </a:fld>
            <a:endParaRPr lang="en-US" altLang="en-US" sz="1400"/>
          </a:p>
        </p:txBody>
      </p:sp>
      <p:sp>
        <p:nvSpPr>
          <p:cNvPr id="105480"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zoom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en-CA" altLang="en-US" sz="4400" b="1" smtClean="0">
                <a:solidFill>
                  <a:srgbClr val="339933"/>
                </a:solidFill>
                <a:effectLst/>
              </a:rPr>
              <a:t>Harrison Ltd – An Example</a:t>
            </a:r>
          </a:p>
        </p:txBody>
      </p:sp>
      <p:graphicFrame>
        <p:nvGraphicFramePr>
          <p:cNvPr id="106499" name="Object 3"/>
          <p:cNvGraphicFramePr>
            <a:graphicFrameLocks noChangeAspect="1"/>
          </p:cNvGraphicFramePr>
          <p:nvPr/>
        </p:nvGraphicFramePr>
        <p:xfrm>
          <a:off x="136525" y="2903538"/>
          <a:ext cx="8910638" cy="3284537"/>
        </p:xfrm>
        <a:graphic>
          <a:graphicData uri="http://schemas.openxmlformats.org/presentationml/2006/ole">
            <mc:AlternateContent xmlns:mc="http://schemas.openxmlformats.org/markup-compatibility/2006">
              <mc:Choice xmlns:v="urn:schemas-microsoft-com:vml" Requires="v">
                <p:oleObj spid="_x0000_s106517" name="Worksheet" r:id="rId4" imgW="4752849" imgH="1752679" progId="Excel.Sheet.8">
                  <p:embed/>
                </p:oleObj>
              </mc:Choice>
              <mc:Fallback>
                <p:oleObj name="Worksheet" r:id="rId4" imgW="4752849" imgH="1752679" progId="Excel.Sheet.8">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6525" y="2903538"/>
                        <a:ext cx="8910638" cy="328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6500" name="Text Box 4"/>
          <p:cNvSpPr txBox="1">
            <a:spLocks noChangeArrowheads="1"/>
          </p:cNvSpPr>
          <p:nvPr/>
        </p:nvSpPr>
        <p:spPr bwMode="auto">
          <a:xfrm>
            <a:off x="533400" y="1447800"/>
            <a:ext cx="81534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400" b="1">
                <a:solidFill>
                  <a:schemeClr val="tx2"/>
                </a:solidFill>
              </a:rPr>
              <a:t>Assume the information as shown with respect to Cumberland Beverages and Pizza Place (both companies are owned by Harrison Ltd).</a:t>
            </a:r>
          </a:p>
        </p:txBody>
      </p:sp>
      <p:sp>
        <p:nvSpPr>
          <p:cNvPr id="106501"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LO6</a:t>
            </a:r>
          </a:p>
        </p:txBody>
      </p:sp>
      <p:sp>
        <p:nvSpPr>
          <p:cNvPr id="106502"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D8868DF-A42B-4CBA-BC21-CA18ABC8F7DB}" type="slidenum">
              <a:rPr lang="en-US" altLang="en-US" sz="1400"/>
              <a:pPr eaLnBrk="1" hangingPunct="1"/>
              <a:t>5</a:t>
            </a:fld>
            <a:endParaRPr lang="en-US" altLang="en-US" sz="1400"/>
          </a:p>
        </p:txBody>
      </p:sp>
      <p:sp>
        <p:nvSpPr>
          <p:cNvPr id="106503"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522" name="Group 3"/>
          <p:cNvGrpSpPr>
            <a:grpSpLocks/>
          </p:cNvGrpSpPr>
          <p:nvPr/>
        </p:nvGrpSpPr>
        <p:grpSpPr bwMode="auto">
          <a:xfrm>
            <a:off x="0" y="1425575"/>
            <a:ext cx="9144000" cy="1622425"/>
            <a:chOff x="0" y="898"/>
            <a:chExt cx="5760" cy="1022"/>
          </a:xfrm>
        </p:grpSpPr>
        <p:sp>
          <p:nvSpPr>
            <p:cNvPr id="107533" name="Rectangle 4"/>
            <p:cNvSpPr>
              <a:spLocks noChangeArrowheads="1"/>
            </p:cNvSpPr>
            <p:nvPr/>
          </p:nvSpPr>
          <p:spPr bwMode="auto">
            <a:xfrm>
              <a:off x="0" y="912"/>
              <a:ext cx="5760" cy="1008"/>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07534" name="Text Box 5"/>
            <p:cNvSpPr txBox="1">
              <a:spLocks noChangeArrowheads="1"/>
            </p:cNvSpPr>
            <p:nvPr/>
          </p:nvSpPr>
          <p:spPr bwMode="auto">
            <a:xfrm>
              <a:off x="0" y="898"/>
              <a:ext cx="5760"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000" b="1">
                  <a:solidFill>
                    <a:srgbClr val="FFFFCC"/>
                  </a:solidFill>
                </a:rPr>
                <a:t>The selling division’s (Cumberland Beverages) lowest acceptable transfer price is calculated as:</a:t>
              </a:r>
            </a:p>
          </p:txBody>
        </p:sp>
        <p:graphicFrame>
          <p:nvGraphicFramePr>
            <p:cNvPr id="107535" name="Object 6"/>
            <p:cNvGraphicFramePr>
              <a:graphicFrameLocks noChangeAspect="1"/>
            </p:cNvGraphicFramePr>
            <p:nvPr/>
          </p:nvGraphicFramePr>
          <p:xfrm>
            <a:off x="0" y="1386"/>
            <a:ext cx="5760" cy="438"/>
          </p:xfrm>
          <a:graphic>
            <a:graphicData uri="http://schemas.openxmlformats.org/presentationml/2006/ole">
              <mc:AlternateContent xmlns:mc="http://schemas.openxmlformats.org/markup-compatibility/2006">
                <mc:Choice xmlns:v="urn:schemas-microsoft-com:vml" Requires="v">
                  <p:oleObj spid="_x0000_s107575" name="Worksheet" r:id="rId4" imgW="4515288" imgH="343178" progId="Excel.Sheet.8">
                    <p:embed/>
                  </p:oleObj>
                </mc:Choice>
                <mc:Fallback>
                  <p:oleObj name="Worksheet" r:id="rId4" imgW="4515288" imgH="343178" progId="Excel.Sheet.8">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386"/>
                          <a:ext cx="576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107523" name="Rectangle 7"/>
          <p:cNvSpPr>
            <a:spLocks noChangeArrowheads="1"/>
          </p:cNvSpPr>
          <p:nvPr/>
        </p:nvSpPr>
        <p:spPr bwMode="auto">
          <a:xfrm>
            <a:off x="0" y="3914775"/>
            <a:ext cx="9144000" cy="25908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aphicFrame>
        <p:nvGraphicFramePr>
          <p:cNvPr id="107524" name="Object 8"/>
          <p:cNvGraphicFramePr>
            <a:graphicFrameLocks noChangeAspect="1"/>
          </p:cNvGraphicFramePr>
          <p:nvPr/>
        </p:nvGraphicFramePr>
        <p:xfrm>
          <a:off x="15875" y="4767263"/>
          <a:ext cx="9144000" cy="490537"/>
        </p:xfrm>
        <a:graphic>
          <a:graphicData uri="http://schemas.openxmlformats.org/presentationml/2006/ole">
            <mc:AlternateContent xmlns:mc="http://schemas.openxmlformats.org/markup-compatibility/2006">
              <mc:Choice xmlns:v="urn:schemas-microsoft-com:vml" Requires="v">
                <p:oleObj spid="_x0000_s107576" name="Worksheet" r:id="rId6" imgW="3372229" imgH="181290" progId="Excel.Sheet.8">
                  <p:embed/>
                </p:oleObj>
              </mc:Choice>
              <mc:Fallback>
                <p:oleObj name="Worksheet" r:id="rId6" imgW="3372229" imgH="181290" progId="Excel.Sheet.8">
                  <p:embed/>
                  <p:pic>
                    <p:nvPicPr>
                      <p:cNvPr id="0" name="Object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875" y="4767263"/>
                        <a:ext cx="9144000" cy="49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7525" name="Text Box 9"/>
          <p:cNvSpPr txBox="1">
            <a:spLocks noChangeArrowheads="1"/>
          </p:cNvSpPr>
          <p:nvPr/>
        </p:nvSpPr>
        <p:spPr bwMode="auto">
          <a:xfrm>
            <a:off x="0" y="4087813"/>
            <a:ext cx="91440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000" b="1">
                <a:solidFill>
                  <a:srgbClr val="CCFFCC"/>
                </a:solidFill>
              </a:rPr>
              <a:t>The buying  division’s (Pizza Place) highest acceptable transfer price is calculated as:</a:t>
            </a:r>
          </a:p>
        </p:txBody>
      </p:sp>
      <p:sp>
        <p:nvSpPr>
          <p:cNvPr id="107526" name="Text Box 10"/>
          <p:cNvSpPr txBox="1">
            <a:spLocks noChangeArrowheads="1"/>
          </p:cNvSpPr>
          <p:nvPr/>
        </p:nvSpPr>
        <p:spPr bwMode="auto">
          <a:xfrm>
            <a:off x="381000" y="3076575"/>
            <a:ext cx="83058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400" b="1">
                <a:solidFill>
                  <a:srgbClr val="FF0000"/>
                </a:solidFill>
              </a:rPr>
              <a:t>Let’s calculate the lowest and highest acceptable transfer prices under three scenarios.</a:t>
            </a:r>
          </a:p>
        </p:txBody>
      </p:sp>
      <p:graphicFrame>
        <p:nvGraphicFramePr>
          <p:cNvPr id="107527" name="Object 11"/>
          <p:cNvGraphicFramePr>
            <a:graphicFrameLocks noChangeAspect="1"/>
          </p:cNvGraphicFramePr>
          <p:nvPr/>
        </p:nvGraphicFramePr>
        <p:xfrm>
          <a:off x="15875" y="6096000"/>
          <a:ext cx="9144000" cy="320675"/>
        </p:xfrm>
        <a:graphic>
          <a:graphicData uri="http://schemas.openxmlformats.org/presentationml/2006/ole">
            <mc:AlternateContent xmlns:mc="http://schemas.openxmlformats.org/markup-compatibility/2006">
              <mc:Choice xmlns:v="urn:schemas-microsoft-com:vml" Requires="v">
                <p:oleObj spid="_x0000_s107577" name="Worksheet" r:id="rId8" imgW="5153362" imgH="181290" progId="Excel.Sheet.8">
                  <p:embed/>
                </p:oleObj>
              </mc:Choice>
              <mc:Fallback>
                <p:oleObj name="Worksheet" r:id="rId8" imgW="5153362" imgH="181290" progId="Excel.Sheet.8">
                  <p:embed/>
                  <p:pic>
                    <p:nvPicPr>
                      <p:cNvPr id="0" name="Object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875" y="6096000"/>
                        <a:ext cx="91440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7528" name="Text Box 12"/>
          <p:cNvSpPr txBox="1">
            <a:spLocks noChangeArrowheads="1"/>
          </p:cNvSpPr>
          <p:nvPr/>
        </p:nvSpPr>
        <p:spPr bwMode="auto">
          <a:xfrm>
            <a:off x="0" y="5394325"/>
            <a:ext cx="91440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000" b="1">
                <a:solidFill>
                  <a:srgbClr val="CCFFCC"/>
                </a:solidFill>
              </a:rPr>
              <a:t>If an outside supplier does not exist, the highest acceptable transfer price is calculated as:</a:t>
            </a:r>
          </a:p>
        </p:txBody>
      </p:sp>
      <p:sp>
        <p:nvSpPr>
          <p:cNvPr id="107529"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LO6</a:t>
            </a:r>
          </a:p>
        </p:txBody>
      </p:sp>
      <p:sp>
        <p:nvSpPr>
          <p:cNvPr id="107530"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95A1386-15AA-4A94-A84F-116A60308DF0}" type="slidenum">
              <a:rPr lang="en-US" altLang="en-US" sz="1400"/>
              <a:pPr eaLnBrk="1" hangingPunct="1"/>
              <a:t>6</a:t>
            </a:fld>
            <a:endParaRPr lang="en-US" altLang="en-US" sz="1400"/>
          </a:p>
        </p:txBody>
      </p:sp>
      <p:sp>
        <p:nvSpPr>
          <p:cNvPr id="107531"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107532"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en-CA" altLang="en-US" sz="4400" b="1" smtClean="0">
                <a:solidFill>
                  <a:srgbClr val="339933"/>
                </a:solidFill>
                <a:effectLst/>
              </a:rPr>
              <a:t>Harrison Ltd – An Example</a:t>
            </a:r>
          </a:p>
        </p:txBody>
      </p:sp>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ext Box 3"/>
          <p:cNvSpPr txBox="1">
            <a:spLocks noChangeArrowheads="1"/>
          </p:cNvSpPr>
          <p:nvPr/>
        </p:nvSpPr>
        <p:spPr bwMode="auto">
          <a:xfrm>
            <a:off x="304800" y="1295400"/>
            <a:ext cx="8610600"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200" b="1"/>
              <a:t>If Cumberland Beverages has </a:t>
            </a:r>
            <a:r>
              <a:rPr lang="en-CA" altLang="en-US" sz="2200" b="1">
                <a:solidFill>
                  <a:srgbClr val="FF0000"/>
                </a:solidFill>
              </a:rPr>
              <a:t>sufficient idle capacity</a:t>
            </a:r>
            <a:r>
              <a:rPr lang="en-CA" altLang="en-US" sz="2200" b="1"/>
              <a:t> (3,000 barrels) to satisfy Pizza Place’s demands (2,000 barrels), without sacrificing sales to other customers, then the lowest and highest possible transfer prices are computed as follows:</a:t>
            </a:r>
          </a:p>
        </p:txBody>
      </p:sp>
      <p:grpSp>
        <p:nvGrpSpPr>
          <p:cNvPr id="2" name="Group 4"/>
          <p:cNvGrpSpPr>
            <a:grpSpLocks/>
          </p:cNvGrpSpPr>
          <p:nvPr/>
        </p:nvGrpSpPr>
        <p:grpSpPr bwMode="auto">
          <a:xfrm>
            <a:off x="128588" y="2909888"/>
            <a:ext cx="8915400" cy="1438275"/>
            <a:chOff x="81" y="1833"/>
            <a:chExt cx="5616" cy="906"/>
          </a:xfrm>
        </p:grpSpPr>
        <p:graphicFrame>
          <p:nvGraphicFramePr>
            <p:cNvPr id="108556" name="Object 5"/>
            <p:cNvGraphicFramePr>
              <a:graphicFrameLocks noChangeAspect="1"/>
            </p:cNvGraphicFramePr>
            <p:nvPr/>
          </p:nvGraphicFramePr>
          <p:xfrm>
            <a:off x="1039" y="2219"/>
            <a:ext cx="3594" cy="520"/>
          </p:xfrm>
          <a:graphic>
            <a:graphicData uri="http://schemas.openxmlformats.org/presentationml/2006/ole">
              <mc:AlternateContent xmlns:mc="http://schemas.openxmlformats.org/markup-compatibility/2006">
                <mc:Choice xmlns:v="urn:schemas-microsoft-com:vml" Requires="v">
                  <p:oleObj spid="_x0000_s108584" name="Worksheet" r:id="rId4" imgW="2343210" imgH="342960" progId="Excel.Sheet.8">
                    <p:embed/>
                  </p:oleObj>
                </mc:Choice>
                <mc:Fallback>
                  <p:oleObj name="Worksheet" r:id="rId4" imgW="2343210" imgH="342960" progId="Excel.Sheet.8">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9" y="2219"/>
                          <a:ext cx="3594" cy="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8557" name="Text Box 6"/>
            <p:cNvSpPr txBox="1">
              <a:spLocks noChangeArrowheads="1"/>
            </p:cNvSpPr>
            <p:nvPr/>
          </p:nvSpPr>
          <p:spPr bwMode="auto">
            <a:xfrm>
              <a:off x="81" y="1833"/>
              <a:ext cx="5616"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200" b="1">
                  <a:solidFill>
                    <a:srgbClr val="FF0000"/>
                  </a:solidFill>
                </a:rPr>
                <a:t>Selling division’s lowest possible transfer price:</a:t>
              </a:r>
            </a:p>
          </p:txBody>
        </p:sp>
      </p:grpSp>
      <p:grpSp>
        <p:nvGrpSpPr>
          <p:cNvPr id="3" name="Group 7"/>
          <p:cNvGrpSpPr>
            <a:grpSpLocks/>
          </p:cNvGrpSpPr>
          <p:nvPr/>
        </p:nvGrpSpPr>
        <p:grpSpPr bwMode="auto">
          <a:xfrm>
            <a:off x="93663" y="4459288"/>
            <a:ext cx="8945562" cy="1998662"/>
            <a:chOff x="30" y="2970"/>
            <a:chExt cx="5635" cy="1259"/>
          </a:xfrm>
        </p:grpSpPr>
        <p:graphicFrame>
          <p:nvGraphicFramePr>
            <p:cNvPr id="108553" name="Object 8"/>
            <p:cNvGraphicFramePr>
              <a:graphicFrameLocks noChangeAspect="1"/>
            </p:cNvGraphicFramePr>
            <p:nvPr/>
          </p:nvGraphicFramePr>
          <p:xfrm>
            <a:off x="30" y="3453"/>
            <a:ext cx="5635" cy="263"/>
          </p:xfrm>
          <a:graphic>
            <a:graphicData uri="http://schemas.openxmlformats.org/presentationml/2006/ole">
              <mc:AlternateContent xmlns:mc="http://schemas.openxmlformats.org/markup-compatibility/2006">
                <mc:Choice xmlns:v="urn:schemas-microsoft-com:vml" Requires="v">
                  <p:oleObj spid="_x0000_s108585" name="Worksheet" r:id="rId6" imgW="3781306" imgH="180856" progId="Excel.Sheet.8">
                    <p:embed/>
                  </p:oleObj>
                </mc:Choice>
                <mc:Fallback>
                  <p:oleObj name="Worksheet" r:id="rId6" imgW="3781306" imgH="180856" progId="Excel.Sheet.8">
                    <p:embed/>
                    <p:pic>
                      <p:nvPicPr>
                        <p:cNvPr id="0" name="Object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 y="3453"/>
                          <a:ext cx="5635" cy="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8554" name="Text Box 9"/>
            <p:cNvSpPr txBox="1">
              <a:spLocks noChangeArrowheads="1"/>
            </p:cNvSpPr>
            <p:nvPr/>
          </p:nvSpPr>
          <p:spPr bwMode="auto">
            <a:xfrm>
              <a:off x="489" y="2970"/>
              <a:ext cx="4800"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200" b="1">
                  <a:solidFill>
                    <a:srgbClr val="FF0000"/>
                  </a:solidFill>
                </a:rPr>
                <a:t>Buying division’s highest possible transfer price:</a:t>
              </a:r>
            </a:p>
          </p:txBody>
        </p:sp>
        <p:sp>
          <p:nvSpPr>
            <p:cNvPr id="108555" name="Text Box 10"/>
            <p:cNvSpPr txBox="1">
              <a:spLocks noChangeArrowheads="1"/>
            </p:cNvSpPr>
            <p:nvPr/>
          </p:nvSpPr>
          <p:spPr bwMode="auto">
            <a:xfrm>
              <a:off x="750" y="3744"/>
              <a:ext cx="4176" cy="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200" b="1"/>
                <a:t>Therefore, the range of acceptable transfer price is $8 – $18.</a:t>
              </a:r>
            </a:p>
          </p:txBody>
        </p:sp>
      </p:grpSp>
      <p:sp>
        <p:nvSpPr>
          <p:cNvPr id="108549"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LO6</a:t>
            </a:r>
          </a:p>
        </p:txBody>
      </p:sp>
      <p:sp>
        <p:nvSpPr>
          <p:cNvPr id="108550"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DC423F7-6467-4DE9-8D16-F03B847F0685}" type="slidenum">
              <a:rPr lang="en-US" altLang="en-US" sz="1400"/>
              <a:pPr eaLnBrk="1" hangingPunct="1"/>
              <a:t>7</a:t>
            </a:fld>
            <a:endParaRPr lang="en-US" altLang="en-US" sz="1400"/>
          </a:p>
        </p:txBody>
      </p:sp>
      <p:sp>
        <p:nvSpPr>
          <p:cNvPr id="108551"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108552"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en-CA" altLang="en-US" sz="4400" b="1" smtClean="0">
                <a:solidFill>
                  <a:srgbClr val="339933"/>
                </a:solidFill>
                <a:effectLst/>
              </a:rPr>
              <a:t>Harrison Ltd – An Example</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Top)">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slide(fromTop)">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 Box 3"/>
          <p:cNvSpPr txBox="1">
            <a:spLocks noChangeArrowheads="1"/>
          </p:cNvSpPr>
          <p:nvPr/>
        </p:nvSpPr>
        <p:spPr bwMode="auto">
          <a:xfrm>
            <a:off x="296863" y="1443038"/>
            <a:ext cx="86106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200" b="1"/>
              <a:t>If Cumberland Beverages has </a:t>
            </a:r>
            <a:r>
              <a:rPr lang="en-CA" altLang="en-US" sz="2200" b="1">
                <a:solidFill>
                  <a:srgbClr val="FF0000"/>
                </a:solidFill>
              </a:rPr>
              <a:t>no idle capacity</a:t>
            </a:r>
            <a:r>
              <a:rPr lang="en-CA" altLang="en-US" sz="2200" b="1"/>
              <a:t> (0 barrels) and must sacrifice other customer orders (2,000 barrels) to meet Pizza Place’s demands (2,000 barrels), then the lowest and highest possible transfer prices are computed as follows:</a:t>
            </a:r>
          </a:p>
        </p:txBody>
      </p:sp>
      <p:grpSp>
        <p:nvGrpSpPr>
          <p:cNvPr id="2" name="Group 4"/>
          <p:cNvGrpSpPr>
            <a:grpSpLocks/>
          </p:cNvGrpSpPr>
          <p:nvPr/>
        </p:nvGrpSpPr>
        <p:grpSpPr bwMode="auto">
          <a:xfrm>
            <a:off x="485775" y="3086100"/>
            <a:ext cx="8153400" cy="1495425"/>
            <a:chOff x="306" y="1944"/>
            <a:chExt cx="5136" cy="942"/>
          </a:xfrm>
        </p:grpSpPr>
        <p:graphicFrame>
          <p:nvGraphicFramePr>
            <p:cNvPr id="109580" name="Object 5"/>
            <p:cNvGraphicFramePr>
              <a:graphicFrameLocks noChangeAspect="1"/>
            </p:cNvGraphicFramePr>
            <p:nvPr/>
          </p:nvGraphicFramePr>
          <p:xfrm>
            <a:off x="1038" y="2357"/>
            <a:ext cx="3618" cy="529"/>
          </p:xfrm>
          <a:graphic>
            <a:graphicData uri="http://schemas.openxmlformats.org/presentationml/2006/ole">
              <mc:AlternateContent xmlns:mc="http://schemas.openxmlformats.org/markup-compatibility/2006">
                <mc:Choice xmlns:v="urn:schemas-microsoft-com:vml" Requires="v">
                  <p:oleObj spid="_x0000_s109608" name="Worksheet" r:id="rId4" imgW="2971621" imgH="342960" progId="Excel.Sheet.8">
                    <p:embed/>
                  </p:oleObj>
                </mc:Choice>
                <mc:Fallback>
                  <p:oleObj name="Worksheet" r:id="rId4" imgW="2971621" imgH="342960" progId="Excel.Sheet.8">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8" y="2357"/>
                          <a:ext cx="3618" cy="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9581" name="Text Box 6"/>
            <p:cNvSpPr txBox="1">
              <a:spLocks noChangeArrowheads="1"/>
            </p:cNvSpPr>
            <p:nvPr/>
          </p:nvSpPr>
          <p:spPr bwMode="auto">
            <a:xfrm>
              <a:off x="306" y="1944"/>
              <a:ext cx="5136"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200" b="1">
                  <a:solidFill>
                    <a:srgbClr val="FF0000"/>
                  </a:solidFill>
                </a:rPr>
                <a:t>Selling division’s lowest possible transfer price:</a:t>
              </a:r>
            </a:p>
          </p:txBody>
        </p:sp>
      </p:grpSp>
      <p:grpSp>
        <p:nvGrpSpPr>
          <p:cNvPr id="3" name="Group 7"/>
          <p:cNvGrpSpPr>
            <a:grpSpLocks/>
          </p:cNvGrpSpPr>
          <p:nvPr/>
        </p:nvGrpSpPr>
        <p:grpSpPr bwMode="auto">
          <a:xfrm>
            <a:off x="15875" y="4695825"/>
            <a:ext cx="9144000" cy="1658938"/>
            <a:chOff x="10" y="3071"/>
            <a:chExt cx="5760" cy="1045"/>
          </a:xfrm>
        </p:grpSpPr>
        <p:graphicFrame>
          <p:nvGraphicFramePr>
            <p:cNvPr id="109577" name="Object 8"/>
            <p:cNvGraphicFramePr>
              <a:graphicFrameLocks noChangeAspect="1"/>
            </p:cNvGraphicFramePr>
            <p:nvPr/>
          </p:nvGraphicFramePr>
          <p:xfrm>
            <a:off x="10" y="3493"/>
            <a:ext cx="5760" cy="271"/>
          </p:xfrm>
          <a:graphic>
            <a:graphicData uri="http://schemas.openxmlformats.org/presentationml/2006/ole">
              <mc:AlternateContent xmlns:mc="http://schemas.openxmlformats.org/markup-compatibility/2006">
                <mc:Choice xmlns:v="urn:schemas-microsoft-com:vml" Requires="v">
                  <p:oleObj spid="_x0000_s109609" name="Worksheet" r:id="rId6" imgW="3829229" imgH="180856" progId="Excel.Sheet.8">
                    <p:embed/>
                  </p:oleObj>
                </mc:Choice>
                <mc:Fallback>
                  <p:oleObj name="Worksheet" r:id="rId6" imgW="3829229" imgH="180856" progId="Excel.Sheet.8">
                    <p:embed/>
                    <p:pic>
                      <p:nvPicPr>
                        <p:cNvPr id="0" name="Object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 y="3493"/>
                          <a:ext cx="5760" cy="2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9578" name="Text Box 9"/>
            <p:cNvSpPr txBox="1">
              <a:spLocks noChangeArrowheads="1"/>
            </p:cNvSpPr>
            <p:nvPr/>
          </p:nvSpPr>
          <p:spPr bwMode="auto">
            <a:xfrm>
              <a:off x="723" y="3071"/>
              <a:ext cx="4368"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200" b="1">
                  <a:solidFill>
                    <a:srgbClr val="FF0000"/>
                  </a:solidFill>
                </a:rPr>
                <a:t>Buying division’s highest possible transfer price:</a:t>
              </a:r>
            </a:p>
          </p:txBody>
        </p:sp>
        <p:sp>
          <p:nvSpPr>
            <p:cNvPr id="109579" name="Text Box 10"/>
            <p:cNvSpPr txBox="1">
              <a:spLocks noChangeArrowheads="1"/>
            </p:cNvSpPr>
            <p:nvPr/>
          </p:nvSpPr>
          <p:spPr bwMode="auto">
            <a:xfrm>
              <a:off x="384" y="3845"/>
              <a:ext cx="4992"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200" b="1"/>
                <a:t>Therefore, there is no range of acceptable transfer prices.</a:t>
              </a:r>
            </a:p>
          </p:txBody>
        </p:sp>
      </p:grpSp>
      <p:sp>
        <p:nvSpPr>
          <p:cNvPr id="109573"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LO6</a:t>
            </a:r>
          </a:p>
        </p:txBody>
      </p:sp>
      <p:sp>
        <p:nvSpPr>
          <p:cNvPr id="109574"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209A9DF-A05A-4902-AFAA-B2395B12475D}" type="slidenum">
              <a:rPr lang="en-US" altLang="en-US" sz="1400"/>
              <a:pPr eaLnBrk="1" hangingPunct="1"/>
              <a:t>8</a:t>
            </a:fld>
            <a:endParaRPr lang="en-US" altLang="en-US" sz="1400"/>
          </a:p>
        </p:txBody>
      </p:sp>
      <p:sp>
        <p:nvSpPr>
          <p:cNvPr id="109575"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109576"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en-CA" altLang="en-US" sz="4400" b="1" smtClean="0">
                <a:solidFill>
                  <a:srgbClr val="339933"/>
                </a:solidFill>
                <a:effectLst/>
              </a:rPr>
              <a:t>Harrison Ltd – An Example</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Top)">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slide(fromTop)">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ext Box 3"/>
          <p:cNvSpPr txBox="1">
            <a:spLocks noChangeArrowheads="1"/>
          </p:cNvSpPr>
          <p:nvPr/>
        </p:nvSpPr>
        <p:spPr bwMode="auto">
          <a:xfrm>
            <a:off x="88900" y="1492250"/>
            <a:ext cx="8910638"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200" b="1"/>
              <a:t>If Cumberland Beverages has </a:t>
            </a:r>
            <a:r>
              <a:rPr lang="en-CA" altLang="en-US" sz="2200" b="1">
                <a:solidFill>
                  <a:srgbClr val="FF0000"/>
                </a:solidFill>
              </a:rPr>
              <a:t>some idle capacity</a:t>
            </a:r>
            <a:r>
              <a:rPr lang="en-CA" altLang="en-US" sz="2200" b="1"/>
              <a:t> (1,000 barrels) and must sacrifice other customer orders (1,000 barrels) to meet Pizza Place’s demands (2,000 barrels), then the lowest and highest possible transfer prices are computed as follows:</a:t>
            </a:r>
          </a:p>
        </p:txBody>
      </p:sp>
      <p:grpSp>
        <p:nvGrpSpPr>
          <p:cNvPr id="2" name="Group 4"/>
          <p:cNvGrpSpPr>
            <a:grpSpLocks/>
          </p:cNvGrpSpPr>
          <p:nvPr/>
        </p:nvGrpSpPr>
        <p:grpSpPr bwMode="auto">
          <a:xfrm>
            <a:off x="-95250" y="4711700"/>
            <a:ext cx="9372600" cy="1703388"/>
            <a:chOff x="-111" y="3152"/>
            <a:chExt cx="5904" cy="1073"/>
          </a:xfrm>
        </p:grpSpPr>
        <p:graphicFrame>
          <p:nvGraphicFramePr>
            <p:cNvPr id="110603" name="Object 5"/>
            <p:cNvGraphicFramePr>
              <a:graphicFrameLocks noChangeAspect="1"/>
            </p:cNvGraphicFramePr>
            <p:nvPr/>
          </p:nvGraphicFramePr>
          <p:xfrm>
            <a:off x="-40" y="3582"/>
            <a:ext cx="5754" cy="263"/>
          </p:xfrm>
          <a:graphic>
            <a:graphicData uri="http://schemas.openxmlformats.org/presentationml/2006/ole">
              <mc:AlternateContent xmlns:mc="http://schemas.openxmlformats.org/markup-compatibility/2006">
                <mc:Choice xmlns:v="urn:schemas-microsoft-com:vml" Requires="v">
                  <p:oleObj spid="_x0000_s110632" name="Worksheet" r:id="rId4" imgW="3829229" imgH="180856" progId="Excel.Sheet.8">
                    <p:embed/>
                  </p:oleObj>
                </mc:Choice>
                <mc:Fallback>
                  <p:oleObj name="Worksheet" r:id="rId4" imgW="3829229" imgH="180856" progId="Excel.Sheet.8">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 y="3582"/>
                          <a:ext cx="5754" cy="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0604" name="Text Box 6"/>
            <p:cNvSpPr txBox="1">
              <a:spLocks noChangeArrowheads="1"/>
            </p:cNvSpPr>
            <p:nvPr/>
          </p:nvSpPr>
          <p:spPr bwMode="auto">
            <a:xfrm>
              <a:off x="-40" y="3152"/>
              <a:ext cx="5760"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200" b="1">
                  <a:solidFill>
                    <a:srgbClr val="FF0000"/>
                  </a:solidFill>
                </a:rPr>
                <a:t>Buying division’s highest possible transfer price:</a:t>
              </a:r>
            </a:p>
          </p:txBody>
        </p:sp>
        <p:sp>
          <p:nvSpPr>
            <p:cNvPr id="110605" name="Text Box 7"/>
            <p:cNvSpPr txBox="1">
              <a:spLocks noChangeArrowheads="1"/>
            </p:cNvSpPr>
            <p:nvPr/>
          </p:nvSpPr>
          <p:spPr bwMode="auto">
            <a:xfrm>
              <a:off x="-111" y="3954"/>
              <a:ext cx="5904"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200" b="1"/>
                <a:t>Therefore, the range of acceptable transfer price is $14 – $18.</a:t>
              </a:r>
            </a:p>
          </p:txBody>
        </p:sp>
      </p:grpSp>
      <p:grpSp>
        <p:nvGrpSpPr>
          <p:cNvPr id="3" name="Group 8"/>
          <p:cNvGrpSpPr>
            <a:grpSpLocks/>
          </p:cNvGrpSpPr>
          <p:nvPr/>
        </p:nvGrpSpPr>
        <p:grpSpPr bwMode="auto">
          <a:xfrm>
            <a:off x="381000" y="3182938"/>
            <a:ext cx="8382000" cy="1416050"/>
            <a:chOff x="189" y="2076"/>
            <a:chExt cx="5280" cy="892"/>
          </a:xfrm>
        </p:grpSpPr>
        <p:sp>
          <p:nvSpPr>
            <p:cNvPr id="110601" name="Text Box 9"/>
            <p:cNvSpPr txBox="1">
              <a:spLocks noChangeArrowheads="1"/>
            </p:cNvSpPr>
            <p:nvPr/>
          </p:nvSpPr>
          <p:spPr bwMode="auto">
            <a:xfrm>
              <a:off x="189" y="2076"/>
              <a:ext cx="5280"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200" b="1">
                  <a:solidFill>
                    <a:srgbClr val="FF0000"/>
                  </a:solidFill>
                </a:rPr>
                <a:t>Selling division’s lowest possible transfer price:</a:t>
              </a:r>
            </a:p>
          </p:txBody>
        </p:sp>
        <p:graphicFrame>
          <p:nvGraphicFramePr>
            <p:cNvPr id="110602" name="Object 10"/>
            <p:cNvGraphicFramePr>
              <a:graphicFrameLocks noChangeAspect="1"/>
            </p:cNvGraphicFramePr>
            <p:nvPr/>
          </p:nvGraphicFramePr>
          <p:xfrm>
            <a:off x="1038" y="2439"/>
            <a:ext cx="3618" cy="529"/>
          </p:xfrm>
          <a:graphic>
            <a:graphicData uri="http://schemas.openxmlformats.org/presentationml/2006/ole">
              <mc:AlternateContent xmlns:mc="http://schemas.openxmlformats.org/markup-compatibility/2006">
                <mc:Choice xmlns:v="urn:schemas-microsoft-com:vml" Requires="v">
                  <p:oleObj spid="_x0000_s110633" name="Worksheet" r:id="rId6" imgW="2971621" imgH="342960" progId="Excel.Sheet.8">
                    <p:embed/>
                  </p:oleObj>
                </mc:Choice>
                <mc:Fallback>
                  <p:oleObj name="Worksheet" r:id="rId6" imgW="2971621" imgH="342960" progId="Excel.Sheet.8">
                    <p:embed/>
                    <p:pic>
                      <p:nvPicPr>
                        <p:cNvPr id="0" name="Object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38" y="2439"/>
                          <a:ext cx="3618" cy="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110597"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LO6</a:t>
            </a:r>
          </a:p>
        </p:txBody>
      </p:sp>
      <p:sp>
        <p:nvSpPr>
          <p:cNvPr id="110598"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5877644-AEE6-4B9D-BD8D-4EABC8DFDC5D}" type="slidenum">
              <a:rPr lang="en-US" altLang="en-US" sz="1400"/>
              <a:pPr eaLnBrk="1" hangingPunct="1"/>
              <a:t>9</a:t>
            </a:fld>
            <a:endParaRPr lang="en-US" altLang="en-US" sz="1400"/>
          </a:p>
        </p:txBody>
      </p:sp>
      <p:sp>
        <p:nvSpPr>
          <p:cNvPr id="110599"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110600"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en-CA" altLang="en-US" sz="4400" b="1" smtClean="0">
                <a:solidFill>
                  <a:srgbClr val="339933"/>
                </a:solidFill>
                <a:effectLst/>
              </a:rPr>
              <a:t>Harrison Ltd – An Example</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Top)">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lide(fromTop)">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en-CA" altLang="en-US" sz="4400" b="1" smtClean="0">
                <a:solidFill>
                  <a:srgbClr val="339933"/>
                </a:solidFill>
                <a:effectLst/>
              </a:rPr>
              <a:t>Evaluation of Negotiated Transfer Prices</a:t>
            </a:r>
          </a:p>
        </p:txBody>
      </p:sp>
      <p:sp>
        <p:nvSpPr>
          <p:cNvPr id="84995" name="Rectangle 3"/>
          <p:cNvSpPr>
            <a:spLocks noChangeArrowheads="1"/>
          </p:cNvSpPr>
          <p:nvPr/>
        </p:nvSpPr>
        <p:spPr bwMode="auto">
          <a:xfrm>
            <a:off x="333375" y="1728788"/>
            <a:ext cx="8458200" cy="1447800"/>
          </a:xfrm>
          <a:prstGeom prst="rect">
            <a:avLst/>
          </a:prstGeom>
          <a:solidFill>
            <a:schemeClr val="accent1">
              <a:lumMod val="20000"/>
              <a:lumOff val="80000"/>
            </a:schemeClr>
          </a:solidFill>
          <a:ln w="9525">
            <a:solidFill>
              <a:schemeClr val="tx2"/>
            </a:solidFill>
            <a:miter lim="800000"/>
            <a:headEnd/>
            <a:tailEnd/>
          </a:ln>
        </p:spPr>
        <p:txBody>
          <a:bodyPr anchor="ctr"/>
          <a:lstStyle/>
          <a:p>
            <a:pPr algn="ctr">
              <a:defRPr/>
            </a:pPr>
            <a:r>
              <a:rPr lang="en-CA" sz="2000" b="1" dirty="0">
                <a:solidFill>
                  <a:schemeClr val="tx2"/>
                </a:solidFill>
                <a:latin typeface="Arial" pitchFamily="34" charset="0"/>
              </a:rPr>
              <a:t>If a transfer within a company would result in higher overall profits for the company, there is </a:t>
            </a:r>
            <a:r>
              <a:rPr lang="en-CA" sz="2000" b="1" dirty="0">
                <a:solidFill>
                  <a:srgbClr val="FF0000"/>
                </a:solidFill>
                <a:latin typeface="Arial" pitchFamily="34" charset="0"/>
              </a:rPr>
              <a:t>always</a:t>
            </a:r>
            <a:r>
              <a:rPr lang="en-CA" sz="2000" b="1" dirty="0">
                <a:solidFill>
                  <a:schemeClr val="tx2"/>
                </a:solidFill>
                <a:latin typeface="Arial" pitchFamily="34" charset="0"/>
              </a:rPr>
              <a:t> a range of transfer prices within which both the selling and buying divisions would have higher profits if they agree to the transfer.</a:t>
            </a:r>
          </a:p>
        </p:txBody>
      </p:sp>
      <p:sp>
        <p:nvSpPr>
          <p:cNvPr id="84996" name="Rectangle 4"/>
          <p:cNvSpPr>
            <a:spLocks noChangeArrowheads="1"/>
          </p:cNvSpPr>
          <p:nvPr/>
        </p:nvSpPr>
        <p:spPr bwMode="auto">
          <a:xfrm>
            <a:off x="333375" y="3613150"/>
            <a:ext cx="8458200" cy="1143000"/>
          </a:xfrm>
          <a:prstGeom prst="rect">
            <a:avLst/>
          </a:prstGeom>
          <a:solidFill>
            <a:schemeClr val="accent1">
              <a:lumMod val="20000"/>
              <a:lumOff val="80000"/>
            </a:schemeClr>
          </a:solidFill>
          <a:ln w="9525">
            <a:solidFill>
              <a:schemeClr val="tx2"/>
            </a:solidFill>
            <a:miter lim="800000"/>
            <a:headEnd/>
            <a:tailEnd/>
          </a:ln>
        </p:spPr>
        <p:txBody>
          <a:bodyPr anchor="ctr"/>
          <a:lstStyle/>
          <a:p>
            <a:pPr algn="ctr">
              <a:defRPr/>
            </a:pPr>
            <a:r>
              <a:rPr lang="en-CA" sz="2000" b="1" dirty="0">
                <a:solidFill>
                  <a:schemeClr val="tx2"/>
                </a:solidFill>
                <a:latin typeface="Arial" pitchFamily="34" charset="0"/>
              </a:rPr>
              <a:t>If managers are pitted against each other rather than against their past performance or reasonable benchmarks, a </a:t>
            </a:r>
            <a:r>
              <a:rPr lang="en-CA" sz="2000" b="1" dirty="0">
                <a:solidFill>
                  <a:srgbClr val="FF0000"/>
                </a:solidFill>
                <a:latin typeface="Arial" pitchFamily="34" charset="0"/>
              </a:rPr>
              <a:t>non cooperative atmosphere</a:t>
            </a:r>
            <a:r>
              <a:rPr lang="en-CA" sz="2000" b="1" dirty="0">
                <a:solidFill>
                  <a:schemeClr val="tx2"/>
                </a:solidFill>
                <a:latin typeface="Arial" pitchFamily="34" charset="0"/>
              </a:rPr>
              <a:t> is almost guaranteed.</a:t>
            </a:r>
          </a:p>
        </p:txBody>
      </p:sp>
      <p:sp>
        <p:nvSpPr>
          <p:cNvPr id="84997" name="Rectangle 5"/>
          <p:cNvSpPr>
            <a:spLocks noChangeArrowheads="1"/>
          </p:cNvSpPr>
          <p:nvPr/>
        </p:nvSpPr>
        <p:spPr bwMode="auto">
          <a:xfrm>
            <a:off x="333375" y="5194300"/>
            <a:ext cx="8458200" cy="1143000"/>
          </a:xfrm>
          <a:prstGeom prst="rect">
            <a:avLst/>
          </a:prstGeom>
          <a:solidFill>
            <a:schemeClr val="accent1">
              <a:lumMod val="20000"/>
              <a:lumOff val="80000"/>
            </a:schemeClr>
          </a:solidFill>
          <a:ln w="9525">
            <a:solidFill>
              <a:schemeClr val="tx2"/>
            </a:solidFill>
            <a:miter lim="800000"/>
            <a:headEnd/>
            <a:tailEnd/>
          </a:ln>
        </p:spPr>
        <p:txBody>
          <a:bodyPr anchor="ctr"/>
          <a:lstStyle/>
          <a:p>
            <a:pPr algn="ctr">
              <a:defRPr/>
            </a:pPr>
            <a:r>
              <a:rPr lang="en-CA" sz="2000" b="1" dirty="0">
                <a:solidFill>
                  <a:schemeClr val="tx2"/>
                </a:solidFill>
                <a:latin typeface="Arial" pitchFamily="34" charset="0"/>
              </a:rPr>
              <a:t>Given the disputes that often accompany the negotiation process, </a:t>
            </a:r>
            <a:r>
              <a:rPr lang="en-CA" sz="2000" b="1" dirty="0">
                <a:solidFill>
                  <a:srgbClr val="FF0000"/>
                </a:solidFill>
                <a:latin typeface="Arial" pitchFamily="34" charset="0"/>
              </a:rPr>
              <a:t>most companies rely on some other means of setting transfer prices</a:t>
            </a:r>
            <a:r>
              <a:rPr lang="en-CA" sz="2000" b="1" dirty="0">
                <a:solidFill>
                  <a:schemeClr val="tx2"/>
                </a:solidFill>
                <a:latin typeface="Arial" pitchFamily="34" charset="0"/>
              </a:rPr>
              <a:t>.</a:t>
            </a:r>
          </a:p>
        </p:txBody>
      </p:sp>
      <p:sp>
        <p:nvSpPr>
          <p:cNvPr id="111622"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LO6</a:t>
            </a:r>
          </a:p>
        </p:txBody>
      </p:sp>
      <p:sp>
        <p:nvSpPr>
          <p:cNvPr id="111623"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AA29624-68FB-49A7-8EE3-693974FD06F5}" type="slidenum">
              <a:rPr lang="en-US" altLang="en-US" sz="1400"/>
              <a:pPr eaLnBrk="1" hangingPunct="1"/>
              <a:t>10</a:t>
            </a:fld>
            <a:endParaRPr lang="en-US" altLang="en-US" sz="1400"/>
          </a:p>
        </p:txBody>
      </p:sp>
      <p:sp>
        <p:nvSpPr>
          <p:cNvPr id="111624"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p:cNvSpPr>
          <p:nvPr>
            <p:ph type="title"/>
          </p:nvPr>
        </p:nvSpPr>
        <p:spPr bwMode="auto">
          <a:xfrm>
            <a:off x="914400" y="71438"/>
            <a:ext cx="7772400" cy="7921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en-CA" altLang="en-US" sz="4400" b="1" smtClean="0">
                <a:solidFill>
                  <a:srgbClr val="339933"/>
                </a:solidFill>
                <a:effectLst/>
              </a:rPr>
              <a:t>Transfers to the Selling Division at Cost</a:t>
            </a:r>
          </a:p>
        </p:txBody>
      </p:sp>
      <p:sp>
        <p:nvSpPr>
          <p:cNvPr id="112643" name="Text Box 3"/>
          <p:cNvSpPr txBox="1">
            <a:spLocks noChangeArrowheads="1"/>
          </p:cNvSpPr>
          <p:nvPr/>
        </p:nvSpPr>
        <p:spPr bwMode="auto">
          <a:xfrm>
            <a:off x="561975" y="1636713"/>
            <a:ext cx="8001000" cy="1108075"/>
          </a:xfrm>
          <a:prstGeom prst="rect">
            <a:avLst/>
          </a:prstGeom>
          <a:solidFill>
            <a:srgbClr val="FFFFCC"/>
          </a:solidFill>
          <a:ln w="9525">
            <a:solidFill>
              <a:schemeClr val="tx2"/>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200" b="1">
                <a:solidFill>
                  <a:schemeClr val="tx2"/>
                </a:solidFill>
              </a:rPr>
              <a:t>Many companies set transfer prices at either the </a:t>
            </a:r>
            <a:r>
              <a:rPr lang="en-CA" altLang="en-US" sz="2200" b="1" u="sng"/>
              <a:t>variable cost or full (absorption) cost</a:t>
            </a:r>
            <a:r>
              <a:rPr lang="en-CA" altLang="en-US" sz="2200" b="1">
                <a:solidFill>
                  <a:schemeClr val="tx2"/>
                </a:solidFill>
              </a:rPr>
              <a:t> incurred by the selling division.</a:t>
            </a:r>
          </a:p>
        </p:txBody>
      </p:sp>
      <p:sp>
        <p:nvSpPr>
          <p:cNvPr id="112644" name="Text Box 4"/>
          <p:cNvSpPr txBox="1">
            <a:spLocks noChangeArrowheads="1"/>
          </p:cNvSpPr>
          <p:nvPr/>
        </p:nvSpPr>
        <p:spPr bwMode="auto">
          <a:xfrm>
            <a:off x="609600" y="3048000"/>
            <a:ext cx="7924800" cy="3232150"/>
          </a:xfrm>
          <a:prstGeom prst="rect">
            <a:avLst/>
          </a:prstGeom>
          <a:solidFill>
            <a:srgbClr val="339933"/>
          </a:solidFill>
          <a:ln w="9525">
            <a:solidFill>
              <a:schemeClr val="accent2"/>
            </a:solidFill>
            <a:miter lim="800000"/>
            <a:headEnd/>
            <a:tailEnd/>
          </a:ln>
        </p:spPr>
        <p:txBody>
          <a:bodyPr>
            <a:spAutoFit/>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CA" altLang="en-US" sz="2400" b="1" dirty="0">
                <a:solidFill>
                  <a:schemeClr val="bg1"/>
                </a:solidFill>
              </a:rPr>
              <a:t>Drawbacks of this approach include:</a:t>
            </a:r>
          </a:p>
          <a:p>
            <a:pPr eaLnBrk="1" hangingPunct="1">
              <a:spcBef>
                <a:spcPct val="50000"/>
              </a:spcBef>
              <a:buFontTx/>
              <a:buAutoNum type="arabicPeriod"/>
            </a:pPr>
            <a:r>
              <a:rPr lang="en-CA" altLang="en-US" sz="2400" b="1" dirty="0">
                <a:solidFill>
                  <a:schemeClr val="bg1"/>
                </a:solidFill>
              </a:rPr>
              <a:t>Using full cost as a transfer price and can lead to </a:t>
            </a:r>
            <a:r>
              <a:rPr lang="en-CA" altLang="en-US" sz="2400" b="1" dirty="0" err="1">
                <a:solidFill>
                  <a:schemeClr val="bg1"/>
                </a:solidFill>
              </a:rPr>
              <a:t>suboptimization</a:t>
            </a:r>
            <a:r>
              <a:rPr lang="en-CA" altLang="en-US" sz="2400" b="1" dirty="0">
                <a:solidFill>
                  <a:schemeClr val="bg1"/>
                </a:solidFill>
              </a:rPr>
              <a:t>.</a:t>
            </a:r>
          </a:p>
          <a:p>
            <a:pPr eaLnBrk="1" hangingPunct="1">
              <a:spcBef>
                <a:spcPct val="50000"/>
              </a:spcBef>
              <a:buFontTx/>
              <a:buAutoNum type="arabicPeriod"/>
            </a:pPr>
            <a:r>
              <a:rPr lang="en-CA" altLang="en-US" sz="2400" b="1" dirty="0">
                <a:solidFill>
                  <a:schemeClr val="bg1"/>
                </a:solidFill>
              </a:rPr>
              <a:t>The selling division will never show a profit on any internal transfer.  </a:t>
            </a:r>
          </a:p>
          <a:p>
            <a:pPr eaLnBrk="1" hangingPunct="1">
              <a:spcBef>
                <a:spcPct val="50000"/>
              </a:spcBef>
              <a:buFontTx/>
              <a:buAutoNum type="arabicPeriod"/>
            </a:pPr>
            <a:r>
              <a:rPr lang="en-CA" altLang="en-US" sz="2400" b="1" dirty="0">
                <a:solidFill>
                  <a:schemeClr val="bg1"/>
                </a:solidFill>
              </a:rPr>
              <a:t>Cost-based transfer prices do not provide incentives to control costs.</a:t>
            </a:r>
          </a:p>
        </p:txBody>
      </p:sp>
      <p:sp>
        <p:nvSpPr>
          <p:cNvPr id="112645"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LO6</a:t>
            </a:r>
          </a:p>
        </p:txBody>
      </p:sp>
      <p:sp>
        <p:nvSpPr>
          <p:cNvPr id="112646"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21AB05C-817C-4396-B224-7CE9B1AFC12A}" type="slidenum">
              <a:rPr lang="en-US" altLang="en-US" sz="1400"/>
              <a:pPr eaLnBrk="1" hangingPunct="1"/>
              <a:t>11</a:t>
            </a:fld>
            <a:endParaRPr lang="en-US" altLang="en-US" sz="1400"/>
          </a:p>
        </p:txBody>
      </p:sp>
      <p:sp>
        <p:nvSpPr>
          <p:cNvPr id="112647"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p:cNvSpPr>
          <p:nvPr>
            <p:ph type="title"/>
          </p:nvPr>
        </p:nvSpPr>
        <p:spPr bwMode="auto">
          <a:xfrm>
            <a:off x="914400" y="2159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en-CA" altLang="en-US" sz="4400" b="1" smtClean="0">
                <a:solidFill>
                  <a:srgbClr val="339933"/>
                </a:solidFill>
                <a:effectLst/>
              </a:rPr>
              <a:t>Transfers at Market Price</a:t>
            </a:r>
          </a:p>
        </p:txBody>
      </p:sp>
      <p:sp>
        <p:nvSpPr>
          <p:cNvPr id="87043" name="Text Box 3"/>
          <p:cNvSpPr txBox="1">
            <a:spLocks noChangeArrowheads="1"/>
          </p:cNvSpPr>
          <p:nvPr/>
        </p:nvSpPr>
        <p:spPr bwMode="auto">
          <a:xfrm>
            <a:off x="577850" y="1671638"/>
            <a:ext cx="8001000" cy="1108075"/>
          </a:xfrm>
          <a:prstGeom prst="rect">
            <a:avLst/>
          </a:prstGeom>
          <a:solidFill>
            <a:schemeClr val="accent1">
              <a:lumMod val="60000"/>
              <a:lumOff val="40000"/>
            </a:schemeClr>
          </a:solidFill>
          <a:ln w="9525">
            <a:solidFill>
              <a:schemeClr val="tx2"/>
            </a:solidFill>
            <a:miter lim="800000"/>
            <a:headEnd/>
            <a:tailEnd/>
          </a:ln>
        </p:spPr>
        <p:txBody>
          <a:bodyPr>
            <a:spAutoFit/>
          </a:bodyPr>
          <a:lstStyle/>
          <a:p>
            <a:pPr algn="ctr">
              <a:spcBef>
                <a:spcPct val="50000"/>
              </a:spcBef>
              <a:defRPr/>
            </a:pPr>
            <a:r>
              <a:rPr lang="en-CA" sz="2200" b="1" dirty="0">
                <a:solidFill>
                  <a:schemeClr val="tx2"/>
                </a:solidFill>
                <a:latin typeface="Arial" pitchFamily="34" charset="0"/>
              </a:rPr>
              <a:t>A </a:t>
            </a:r>
            <a:r>
              <a:rPr lang="en-CA" sz="2200" b="1" dirty="0">
                <a:latin typeface="Arial" pitchFamily="34" charset="0"/>
              </a:rPr>
              <a:t>market price</a:t>
            </a:r>
            <a:r>
              <a:rPr lang="en-CA" sz="2200" b="1" dirty="0">
                <a:solidFill>
                  <a:schemeClr val="tx2"/>
                </a:solidFill>
                <a:latin typeface="Arial" pitchFamily="34" charset="0"/>
              </a:rPr>
              <a:t> (i.e., the price charged for an item on the open market) is often regarded as the best approach to the transfer pricing problem.</a:t>
            </a:r>
          </a:p>
        </p:txBody>
      </p:sp>
      <p:sp>
        <p:nvSpPr>
          <p:cNvPr id="87044" name="Text Box 4"/>
          <p:cNvSpPr txBox="1">
            <a:spLocks noChangeArrowheads="1"/>
          </p:cNvSpPr>
          <p:nvPr/>
        </p:nvSpPr>
        <p:spPr bwMode="auto">
          <a:xfrm>
            <a:off x="549275" y="3429000"/>
            <a:ext cx="8077200" cy="2492375"/>
          </a:xfrm>
          <a:prstGeom prst="rect">
            <a:avLst/>
          </a:prstGeom>
          <a:solidFill>
            <a:schemeClr val="accent1">
              <a:lumMod val="60000"/>
              <a:lumOff val="40000"/>
            </a:schemeClr>
          </a:solidFill>
          <a:ln w="9525">
            <a:solidFill>
              <a:schemeClr val="accent2"/>
            </a:solidFill>
            <a:miter lim="800000"/>
            <a:headEnd/>
            <a:tailEnd/>
          </a:ln>
        </p:spPr>
        <p:txBody>
          <a:bodyPr>
            <a:spAutoFit/>
          </a:bodyPr>
          <a:lstStyle/>
          <a:p>
            <a:pPr marL="457200" indent="-457200">
              <a:spcBef>
                <a:spcPct val="50000"/>
              </a:spcBef>
              <a:buFontTx/>
              <a:buAutoNum type="arabicPeriod"/>
              <a:defRPr/>
            </a:pPr>
            <a:r>
              <a:rPr lang="en-CA" sz="2400" b="1" dirty="0">
                <a:latin typeface="Arial" pitchFamily="34" charset="0"/>
              </a:rPr>
              <a:t>A market price approach works best when the product or service is sold in its present form to outside customers and the selling division has no idle capacity.</a:t>
            </a:r>
          </a:p>
          <a:p>
            <a:pPr marL="457200" indent="-457200">
              <a:spcBef>
                <a:spcPct val="50000"/>
              </a:spcBef>
              <a:buFontTx/>
              <a:buAutoNum type="arabicPeriod"/>
              <a:defRPr/>
            </a:pPr>
            <a:r>
              <a:rPr lang="en-CA" sz="2400" b="1" dirty="0">
                <a:latin typeface="Arial" pitchFamily="34" charset="0"/>
              </a:rPr>
              <a:t>A market price approach does not work well when the selling division has idle capacity.</a:t>
            </a:r>
          </a:p>
        </p:txBody>
      </p:sp>
      <p:sp>
        <p:nvSpPr>
          <p:cNvPr id="113669"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LO6</a:t>
            </a:r>
          </a:p>
        </p:txBody>
      </p:sp>
      <p:sp>
        <p:nvSpPr>
          <p:cNvPr id="113670"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F6232C3-ECDF-41CF-A376-6651D85AC04D}" type="slidenum">
              <a:rPr lang="en-US" altLang="en-US" sz="1400"/>
              <a:pPr eaLnBrk="1" hangingPunct="1"/>
              <a:t>12</a:t>
            </a:fld>
            <a:endParaRPr lang="en-US" altLang="en-US" sz="1400"/>
          </a:p>
        </p:txBody>
      </p:sp>
      <p:sp>
        <p:nvSpPr>
          <p:cNvPr id="113671"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en-CA" altLang="en-US" sz="4400" b="1" smtClean="0">
                <a:solidFill>
                  <a:srgbClr val="339933"/>
                </a:solidFill>
                <a:effectLst/>
              </a:rPr>
              <a:t>Divisional Autonomy</a:t>
            </a:r>
          </a:p>
        </p:txBody>
      </p:sp>
      <p:sp>
        <p:nvSpPr>
          <p:cNvPr id="88067" name="Text Box 4"/>
          <p:cNvSpPr txBox="1">
            <a:spLocks noChangeArrowheads="1"/>
          </p:cNvSpPr>
          <p:nvPr/>
        </p:nvSpPr>
        <p:spPr bwMode="auto">
          <a:xfrm>
            <a:off x="685800" y="1808163"/>
            <a:ext cx="7848600" cy="3756025"/>
          </a:xfrm>
          <a:prstGeom prst="rect">
            <a:avLst/>
          </a:prstGeom>
          <a:noFill/>
          <a:ln w="9525">
            <a:solidFill>
              <a:srgbClr val="339933"/>
            </a:solidFill>
            <a:miter lim="800000"/>
            <a:headEnd/>
            <a:tailEnd/>
          </a:ln>
        </p:spPr>
        <p:txBody>
          <a:bodyPr>
            <a:spAutoFit/>
          </a:bodyPr>
          <a:lstStyle/>
          <a:p>
            <a:pPr algn="ctr">
              <a:spcBef>
                <a:spcPct val="50000"/>
              </a:spcBef>
              <a:defRPr/>
            </a:pPr>
            <a:r>
              <a:rPr lang="en-CA" sz="2800" b="1" dirty="0">
                <a:latin typeface="Arial" pitchFamily="34" charset="0"/>
              </a:rPr>
              <a:t>The principles of decentralization suggest that companies should grant managers autonomy to set transfer prices and to decide whether to sell internally or externally, even if this may occasionally result in suboptimal decisions.  </a:t>
            </a:r>
          </a:p>
          <a:p>
            <a:pPr algn="ctr">
              <a:spcBef>
                <a:spcPct val="50000"/>
              </a:spcBef>
              <a:defRPr/>
            </a:pPr>
            <a:r>
              <a:rPr lang="en-CA" sz="2800" b="1" dirty="0">
                <a:solidFill>
                  <a:schemeClr val="accent1">
                    <a:lumMod val="50000"/>
                  </a:schemeClr>
                </a:solidFill>
                <a:latin typeface="Arial" pitchFamily="34" charset="0"/>
              </a:rPr>
              <a:t>This way top management allows subordinates to control their own destiny.</a:t>
            </a:r>
          </a:p>
        </p:txBody>
      </p:sp>
      <p:sp>
        <p:nvSpPr>
          <p:cNvPr id="114692"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LO6</a:t>
            </a:r>
          </a:p>
        </p:txBody>
      </p:sp>
      <p:sp>
        <p:nvSpPr>
          <p:cNvPr id="114693"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BEAB6D5-5552-4BAB-B6B6-AD1345443883}" type="slidenum">
              <a:rPr lang="en-US" altLang="en-US" sz="1400"/>
              <a:pPr eaLnBrk="1" hangingPunct="1"/>
              <a:t>13</a:t>
            </a:fld>
            <a:endParaRPr lang="en-US" altLang="en-US" sz="1400"/>
          </a:p>
        </p:txBody>
      </p:sp>
      <p:sp>
        <p:nvSpPr>
          <p:cNvPr id="114694"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p:cNvSpPr>
          <p:nvPr>
            <p:ph type="title"/>
          </p:nvPr>
        </p:nvSpPr>
        <p:spPr bwMode="auto">
          <a:xfrm>
            <a:off x="914400" y="7938"/>
            <a:ext cx="7772400" cy="7921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en-CA" altLang="en-US" sz="4400" b="1" smtClean="0">
                <a:solidFill>
                  <a:srgbClr val="339933"/>
                </a:solidFill>
                <a:effectLst/>
              </a:rPr>
              <a:t>International Aspects of Transfer Pricing</a:t>
            </a:r>
          </a:p>
        </p:txBody>
      </p:sp>
      <p:grpSp>
        <p:nvGrpSpPr>
          <p:cNvPr id="115715" name="Group 3"/>
          <p:cNvGrpSpPr>
            <a:grpSpLocks/>
          </p:cNvGrpSpPr>
          <p:nvPr/>
        </p:nvGrpSpPr>
        <p:grpSpPr bwMode="auto">
          <a:xfrm>
            <a:off x="128588" y="1752600"/>
            <a:ext cx="8870950" cy="3962400"/>
            <a:chOff x="81" y="1344"/>
            <a:chExt cx="5588" cy="2496"/>
          </a:xfrm>
        </p:grpSpPr>
        <p:grpSp>
          <p:nvGrpSpPr>
            <p:cNvPr id="115719" name="Group 4"/>
            <p:cNvGrpSpPr>
              <a:grpSpLocks/>
            </p:cNvGrpSpPr>
            <p:nvPr/>
          </p:nvGrpSpPr>
          <p:grpSpPr bwMode="auto">
            <a:xfrm>
              <a:off x="81" y="1344"/>
              <a:ext cx="5588" cy="2496"/>
              <a:chOff x="81" y="1344"/>
              <a:chExt cx="5588" cy="2496"/>
            </a:xfrm>
          </p:grpSpPr>
          <p:sp>
            <p:nvSpPr>
              <p:cNvPr id="115722" name="Rectangle 5"/>
              <p:cNvSpPr>
                <a:spLocks noChangeArrowheads="1"/>
              </p:cNvSpPr>
              <p:nvPr/>
            </p:nvSpPr>
            <p:spPr bwMode="auto">
              <a:xfrm>
                <a:off x="1680" y="1344"/>
                <a:ext cx="2640" cy="576"/>
              </a:xfrm>
              <a:prstGeom prst="rect">
                <a:avLst/>
              </a:prstGeom>
              <a:solidFill>
                <a:schemeClr val="bg1"/>
              </a:solidFill>
              <a:ln w="9525">
                <a:solidFill>
                  <a:schemeClr val="tx1"/>
                </a:solidFill>
                <a:miter lim="800000"/>
                <a:headEnd/>
                <a:tailEnd/>
              </a:ln>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600" b="1"/>
                  <a:t>Transfer Pricing Objectives</a:t>
                </a:r>
              </a:p>
            </p:txBody>
          </p:sp>
          <p:sp>
            <p:nvSpPr>
              <p:cNvPr id="115723" name="Rectangle 6"/>
              <p:cNvSpPr>
                <a:spLocks noChangeArrowheads="1"/>
              </p:cNvSpPr>
              <p:nvPr/>
            </p:nvSpPr>
            <p:spPr bwMode="auto">
              <a:xfrm>
                <a:off x="81" y="2880"/>
                <a:ext cx="2592" cy="960"/>
              </a:xfrm>
              <a:prstGeom prst="rect">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2400" b="1"/>
                  <a:t>              Domestic</a:t>
                </a:r>
              </a:p>
              <a:p>
                <a:pPr eaLnBrk="1" hangingPunct="1">
                  <a:buFontTx/>
                  <a:buChar char="•"/>
                </a:pPr>
                <a:r>
                  <a:rPr lang="en-CA" altLang="en-US" b="1"/>
                  <a:t> Greater divisional autonomy</a:t>
                </a:r>
              </a:p>
              <a:p>
                <a:pPr eaLnBrk="1" hangingPunct="1">
                  <a:buFontTx/>
                  <a:buChar char="•"/>
                </a:pPr>
                <a:r>
                  <a:rPr lang="en-CA" altLang="en-US" b="1"/>
                  <a:t> Greater motivation for managers</a:t>
                </a:r>
              </a:p>
              <a:p>
                <a:pPr eaLnBrk="1" hangingPunct="1">
                  <a:buFontTx/>
                  <a:buChar char="•"/>
                </a:pPr>
                <a:r>
                  <a:rPr lang="en-CA" altLang="en-US" b="1"/>
                  <a:t> Better performance evaluation</a:t>
                </a:r>
              </a:p>
              <a:p>
                <a:pPr eaLnBrk="1" hangingPunct="1">
                  <a:buFontTx/>
                  <a:buChar char="•"/>
                </a:pPr>
                <a:r>
                  <a:rPr lang="en-CA" altLang="en-US" b="1"/>
                  <a:t> Better goal congruence</a:t>
                </a:r>
              </a:p>
            </p:txBody>
          </p:sp>
          <p:sp>
            <p:nvSpPr>
              <p:cNvPr id="115724" name="Rectangle 7"/>
              <p:cNvSpPr>
                <a:spLocks noChangeArrowheads="1"/>
              </p:cNvSpPr>
              <p:nvPr/>
            </p:nvSpPr>
            <p:spPr bwMode="auto">
              <a:xfrm>
                <a:off x="3077" y="2880"/>
                <a:ext cx="2592" cy="960"/>
              </a:xfrm>
              <a:prstGeom prst="rect">
                <a:avLst/>
              </a:prstGeom>
              <a:solidFill>
                <a:schemeClr val="bg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2400" b="1"/>
                  <a:t>             International</a:t>
                </a:r>
              </a:p>
              <a:p>
                <a:pPr eaLnBrk="1" hangingPunct="1">
                  <a:buFontTx/>
                  <a:buChar char="•"/>
                </a:pPr>
                <a:r>
                  <a:rPr lang="en-CA" altLang="en-US" b="1"/>
                  <a:t> Less taxes, duties, and tariffs</a:t>
                </a:r>
              </a:p>
              <a:p>
                <a:pPr eaLnBrk="1" hangingPunct="1">
                  <a:buFontTx/>
                  <a:buChar char="•"/>
                </a:pPr>
                <a:r>
                  <a:rPr lang="en-CA" altLang="en-US" b="1"/>
                  <a:t> Less foreign exchange risks</a:t>
                </a:r>
              </a:p>
              <a:p>
                <a:pPr eaLnBrk="1" hangingPunct="1">
                  <a:buFontTx/>
                  <a:buChar char="•"/>
                </a:pPr>
                <a:r>
                  <a:rPr lang="en-CA" altLang="en-US" b="1"/>
                  <a:t> Better competitive position</a:t>
                </a:r>
              </a:p>
              <a:p>
                <a:pPr eaLnBrk="1" hangingPunct="1">
                  <a:buFontTx/>
                  <a:buChar char="•"/>
                </a:pPr>
                <a:r>
                  <a:rPr lang="en-CA" altLang="en-US" b="1"/>
                  <a:t> Better governmental relations</a:t>
                </a:r>
              </a:p>
            </p:txBody>
          </p:sp>
          <p:cxnSp>
            <p:nvCxnSpPr>
              <p:cNvPr id="115725" name="AutoShape 8"/>
              <p:cNvCxnSpPr>
                <a:cxnSpLocks noChangeShapeType="1"/>
                <a:stCxn id="115722" idx="2"/>
                <a:endCxn id="115723" idx="0"/>
              </p:cNvCxnSpPr>
              <p:nvPr/>
            </p:nvCxnSpPr>
            <p:spPr bwMode="auto">
              <a:xfrm rot="5400000">
                <a:off x="1708" y="1588"/>
                <a:ext cx="960" cy="1623"/>
              </a:xfrm>
              <a:prstGeom prst="bentConnector3">
                <a:avLst>
                  <a:gd name="adj1" fmla="val 50000"/>
                </a:avLst>
              </a:prstGeom>
              <a:noFill/>
              <a:ln w="38100">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115726" name="AutoShape 9"/>
              <p:cNvCxnSpPr>
                <a:cxnSpLocks noChangeShapeType="1"/>
                <a:stCxn id="115722" idx="2"/>
                <a:endCxn id="115724" idx="0"/>
              </p:cNvCxnSpPr>
              <p:nvPr/>
            </p:nvCxnSpPr>
            <p:spPr bwMode="auto">
              <a:xfrm rot="16200000" flipH="1">
                <a:off x="3207" y="1713"/>
                <a:ext cx="960" cy="1373"/>
              </a:xfrm>
              <a:prstGeom prst="bentConnector3">
                <a:avLst>
                  <a:gd name="adj1" fmla="val 50000"/>
                </a:avLst>
              </a:prstGeom>
              <a:noFill/>
              <a:ln w="38100">
                <a:solidFill>
                  <a:schemeClr val="tx1"/>
                </a:solidFill>
                <a:miter lim="800000"/>
                <a:headEnd/>
                <a:tailEnd type="triangle" w="med" len="med"/>
              </a:ln>
              <a:extLst>
                <a:ext uri="{909E8E84-426E-40DD-AFC4-6F175D3DCCD1}">
                  <a14:hiddenFill xmlns:a14="http://schemas.microsoft.com/office/drawing/2010/main">
                    <a:noFill/>
                  </a14:hiddenFill>
                </a:ext>
              </a:extLst>
            </p:spPr>
          </p:cxnSp>
        </p:grpSp>
        <p:sp>
          <p:nvSpPr>
            <p:cNvPr id="115720" name="Line 10"/>
            <p:cNvSpPr>
              <a:spLocks noChangeShapeType="1"/>
            </p:cNvSpPr>
            <p:nvPr/>
          </p:nvSpPr>
          <p:spPr bwMode="auto">
            <a:xfrm>
              <a:off x="81" y="3120"/>
              <a:ext cx="259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15721" name="Line 11"/>
            <p:cNvSpPr>
              <a:spLocks noChangeShapeType="1"/>
            </p:cNvSpPr>
            <p:nvPr/>
          </p:nvSpPr>
          <p:spPr bwMode="auto">
            <a:xfrm>
              <a:off x="3077" y="3120"/>
              <a:ext cx="259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sp>
        <p:nvSpPr>
          <p:cNvPr id="115716"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LO6</a:t>
            </a:r>
          </a:p>
        </p:txBody>
      </p:sp>
      <p:sp>
        <p:nvSpPr>
          <p:cNvPr id="115717"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7C40D4C-2AFA-49FE-90A3-D0F4D802ED27}" type="slidenum">
              <a:rPr lang="en-US" altLang="en-US" sz="1400"/>
              <a:pPr eaLnBrk="1" hangingPunct="1"/>
              <a:t>14</a:t>
            </a:fld>
            <a:endParaRPr lang="en-US" altLang="en-US" sz="1400"/>
          </a:p>
        </p:txBody>
      </p:sp>
      <p:sp>
        <p:nvSpPr>
          <p:cNvPr id="115718"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zoom dir="in"/>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2_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3_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6661</TotalTime>
  <Words>948</Words>
  <Application>Microsoft Office PowerPoint</Application>
  <PresentationFormat>On-screen Show (4:3)</PresentationFormat>
  <Paragraphs>137</Paragraphs>
  <Slides>14</Slides>
  <Notes>14</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14</vt:i4>
      </vt:variant>
    </vt:vector>
  </HeadingPairs>
  <TitlesOfParts>
    <vt:vector size="17" baseType="lpstr">
      <vt:lpstr>2_Foundry</vt:lpstr>
      <vt:lpstr>3_Foundry</vt:lpstr>
      <vt:lpstr>Worksheet</vt:lpstr>
      <vt:lpstr>Transfer Pricing</vt:lpstr>
      <vt:lpstr>Transfer Pricing - Key Concepts/Definitions</vt:lpstr>
      <vt:lpstr>Three Common Approaches</vt:lpstr>
      <vt:lpstr>Negotiated Transfer Prices</vt:lpstr>
      <vt:lpstr>Harrison Ltd – An Example</vt:lpstr>
      <vt:lpstr>Harrison Ltd – An Example</vt:lpstr>
      <vt:lpstr>Harrison Ltd – An Example</vt:lpstr>
      <vt:lpstr>Harrison Ltd – An Example</vt:lpstr>
      <vt:lpstr>Harrison Ltd – An Example</vt:lpstr>
      <vt:lpstr>Evaluation of Negotiated Transfer Prices</vt:lpstr>
      <vt:lpstr>Transfers to the Selling Division at Cost</vt:lpstr>
      <vt:lpstr>Transfers at Market Price</vt:lpstr>
      <vt:lpstr>Divisional Autonomy</vt:lpstr>
      <vt:lpstr>International Aspects of Transfer Pricing</vt:lpstr>
    </vt:vector>
  </TitlesOfParts>
  <Company>Robert G. Ducharme, MAcc, CA - University of Waterloo, School of Accounting and Finance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Accounting, Ninth Canadian Edition (Garrison, Chesley, Carroll, Webb, Libby)</dc:title>
  <dc:subject>Chapter 2: Cost Terms, Concepts, and Classifications</dc:subject>
  <dc:creator>Robert G. Ducharme, MAcc, CA - University of Waterloo, School of Accounting and Finance</dc:creator>
  <cp:lastModifiedBy>Bob</cp:lastModifiedBy>
  <cp:revision>287</cp:revision>
  <dcterms:created xsi:type="dcterms:W3CDTF">2008-08-28T13:55:57Z</dcterms:created>
  <dcterms:modified xsi:type="dcterms:W3CDTF">2015-03-24T13:19:07Z</dcterms:modified>
</cp:coreProperties>
</file>