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6A3731C5-7115-40F6-8F6C-8D611B961DE9}" type="datetimeFigureOut">
              <a:rPr lang="fr-FR" smtClean="0"/>
              <a:t>20/10/2014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F70AF05-3C56-47B2-BAEF-27E564DD4F60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543800" cy="1524000"/>
          </a:xfrm>
        </p:spPr>
        <p:txBody>
          <a:bodyPr/>
          <a:lstStyle/>
          <a:p>
            <a:r>
              <a:rPr lang="fr-FR" dirty="0" smtClean="0"/>
              <a:t>Corrigé examen 1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62000" y="4221088"/>
            <a:ext cx="6858000" cy="1493912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ECO 2513B</a:t>
            </a:r>
          </a:p>
          <a:p>
            <a:r>
              <a:rPr lang="fr-FR" dirty="0" smtClean="0"/>
              <a:t>Automne 2014</a:t>
            </a:r>
          </a:p>
          <a:p>
            <a:r>
              <a:rPr lang="fr-FR" dirty="0" smtClean="0"/>
              <a:t>Université d’Ottawa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606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9629" y="3861048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406163"/>
            <a:ext cx="82089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1) Parmi les propositions suivantes laquelle est à la plus proche de la situation du Canada en 2012 ?</a:t>
            </a:r>
          </a:p>
          <a:p>
            <a:r>
              <a:rPr lang="fr-FR" sz="2000" dirty="0"/>
              <a:t>A. La population du Canada représente 2,5% de la population mondiale et la production du Canada représentent 0,5% de la production mondiale.</a:t>
            </a:r>
          </a:p>
          <a:p>
            <a:r>
              <a:rPr lang="fr-FR" sz="2000" dirty="0"/>
              <a:t>B. La population du Canada représente 1,5% de la population mondiale et la production du Canada représentent 1,5% de la production mondiale.</a:t>
            </a:r>
          </a:p>
          <a:p>
            <a:r>
              <a:rPr lang="fr-FR" sz="2000" dirty="0"/>
              <a:t>C. La population du Canada représente 1% de la population mondiale et la production du Canada représentent 2% de la production mondiale.</a:t>
            </a:r>
          </a:p>
          <a:p>
            <a:r>
              <a:rPr lang="fr-FR" sz="2000" dirty="0"/>
              <a:t>D. La population du Canada représente 0,5% de la population mondiale et la production du Canada représentent 2,5% de la production mondiale.</a:t>
            </a:r>
          </a:p>
        </p:txBody>
      </p:sp>
    </p:spTree>
    <p:extLst>
      <p:ext uri="{BB962C8B-B14F-4D97-AF65-F5344CB8AC3E}">
        <p14:creationId xmlns:p14="http://schemas.microsoft.com/office/powerpoint/2010/main" val="37076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76141" y="3356992"/>
            <a:ext cx="8496944" cy="50405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11560" y="1628800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/>
              <a:t>2) En termes de PIB courant, par rapport aux autres pays du monde, quelle est la place du Canada ?</a:t>
            </a:r>
          </a:p>
          <a:p>
            <a:r>
              <a:rPr lang="fr-FR" sz="2800" dirty="0"/>
              <a:t>A. 3</a:t>
            </a:r>
            <a:r>
              <a:rPr lang="fr-FR" sz="2800" baseline="30000" dirty="0"/>
              <a:t>ième</a:t>
            </a:r>
            <a:r>
              <a:rPr lang="fr-FR" sz="2800" dirty="0"/>
              <a:t>.</a:t>
            </a:r>
          </a:p>
          <a:p>
            <a:r>
              <a:rPr lang="fr-FR" sz="2800" dirty="0"/>
              <a:t>B. 5</a:t>
            </a:r>
            <a:r>
              <a:rPr lang="fr-FR" sz="2800" baseline="30000" dirty="0"/>
              <a:t>ième</a:t>
            </a:r>
            <a:r>
              <a:rPr lang="fr-FR" sz="2800" dirty="0"/>
              <a:t>.</a:t>
            </a:r>
          </a:p>
          <a:p>
            <a:r>
              <a:rPr lang="fr-FR" sz="2800" dirty="0"/>
              <a:t>C. 11</a:t>
            </a:r>
            <a:r>
              <a:rPr lang="fr-FR" sz="2800" baseline="30000" dirty="0"/>
              <a:t>ième</a:t>
            </a:r>
            <a:r>
              <a:rPr lang="fr-FR" sz="2800" dirty="0"/>
              <a:t>.</a:t>
            </a:r>
          </a:p>
          <a:p>
            <a:r>
              <a:rPr lang="fr-FR" sz="2800" dirty="0"/>
              <a:t>D. 25</a:t>
            </a:r>
            <a:r>
              <a:rPr lang="fr-FR" sz="2800" baseline="30000" dirty="0"/>
              <a:t>ième</a:t>
            </a:r>
            <a:r>
              <a:rPr lang="fr-FR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708920"/>
            <a:ext cx="8496944" cy="50405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1997839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3) Parmi les propositions suivantes laquelle correspond à l’économie du Canada ?</a:t>
            </a:r>
          </a:p>
          <a:p>
            <a:r>
              <a:rPr lang="fr-FR" sz="2400" dirty="0"/>
              <a:t>A. Le Canada exporte environ un tiers (1/3) de sa production.</a:t>
            </a:r>
          </a:p>
          <a:p>
            <a:r>
              <a:rPr lang="fr-FR" sz="2400" dirty="0"/>
              <a:t>B. Le Canada exporte environ un dixième (1/10) de sa production.</a:t>
            </a:r>
          </a:p>
          <a:p>
            <a:r>
              <a:rPr lang="fr-FR" sz="2400" dirty="0"/>
              <a:t>C. Le Canada exporte environ un quart (1/4) de sa production.</a:t>
            </a:r>
          </a:p>
          <a:p>
            <a:r>
              <a:rPr lang="fr-FR" sz="2400" dirty="0"/>
              <a:t>D. Le Canada exporte environ un vingtième (1/20) de sa production.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0310" y="4400457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76788" y="1037561"/>
            <a:ext cx="828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4) Parmi les propositions suivantes laquelle est en concordance avec la situation du Canada en ce qui concerne l’Indice de Développement Humain (IDH) ?</a:t>
            </a:r>
          </a:p>
          <a:p>
            <a:r>
              <a:rPr lang="fr-FR" sz="2400" dirty="0"/>
              <a:t>A. Le Canada a un IDH supérieur à celui des Etats-Unis et de la Norvège.</a:t>
            </a:r>
          </a:p>
          <a:p>
            <a:r>
              <a:rPr lang="fr-FR" sz="2400" dirty="0"/>
              <a:t>B. Le Canada a un IDH supérieur à celui des Etats-Unis et inférieur à celui de la Norvège.</a:t>
            </a:r>
          </a:p>
          <a:p>
            <a:r>
              <a:rPr lang="fr-FR" sz="2400" dirty="0"/>
              <a:t>C. Le Canada a un IDH inférieur à celui des Etats-Unis et supérieur à celui de la Norvège.</a:t>
            </a:r>
          </a:p>
          <a:p>
            <a:r>
              <a:rPr lang="fr-FR" sz="2400" dirty="0"/>
              <a:t>D. Le Canada a un IDH inférieur à celui des Etats-Unis et de la Norvège.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420888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6" y="1997839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5) Parmi les affirmations suivantes, laquelle est vraie.</a:t>
            </a:r>
          </a:p>
          <a:p>
            <a:r>
              <a:rPr lang="fr-FR" sz="2400" dirty="0"/>
              <a:t>A. Le Canada est membre du G7/G8 et du G20.</a:t>
            </a:r>
          </a:p>
          <a:p>
            <a:r>
              <a:rPr lang="fr-FR" sz="2400" dirty="0"/>
              <a:t>B. Le Canada est membre du G7/G8 mais n’est pas membre du G20.</a:t>
            </a:r>
          </a:p>
          <a:p>
            <a:r>
              <a:rPr lang="fr-FR" sz="2400" dirty="0"/>
              <a:t>C. Le Canada est membre du G20 mais n’est pas membre du G7/G8.</a:t>
            </a:r>
          </a:p>
          <a:p>
            <a:r>
              <a:rPr lang="fr-FR" sz="2400" dirty="0"/>
              <a:t>D. Le Canada n’est pas membre du G7/G8 et n’est pas membre du G20.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940623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443841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6) En ce qui concerne le recul du PIB du Canada en 2009, on peut dire :</a:t>
            </a:r>
          </a:p>
          <a:p>
            <a:r>
              <a:rPr lang="fr-FR" sz="2400" dirty="0"/>
              <a:t>A. que le Canada a moins subi la crise économique que les pays du G7 et que l’Australie.</a:t>
            </a:r>
          </a:p>
          <a:p>
            <a:r>
              <a:rPr lang="fr-FR" sz="2400" dirty="0"/>
              <a:t>B. que le Canada a moins subi la crise économique que les pays du G7 mais plus subi la crise que l’Australie.</a:t>
            </a:r>
          </a:p>
          <a:p>
            <a:r>
              <a:rPr lang="fr-FR" sz="2400" dirty="0"/>
              <a:t>C. que le Canada a plus subi la crise économique que les pays du G7 mais moins subi la crise que l’Australie.</a:t>
            </a:r>
          </a:p>
          <a:p>
            <a:r>
              <a:rPr lang="fr-FR" sz="2400" dirty="0"/>
              <a:t>D. que le Canada a plus subi la crise économique que les pays du G7 et que l’Australie.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5859" y="2780928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87887" y="1628800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7) En 2013, le Canada a un taux de chômage :</a:t>
            </a:r>
          </a:p>
          <a:p>
            <a:r>
              <a:rPr lang="fr-FR" sz="2400" dirty="0"/>
              <a:t>A. inférieur à celui de la moyenne des pays de l’OCDE et inférieur à celui de la Norvège.</a:t>
            </a:r>
          </a:p>
          <a:p>
            <a:r>
              <a:rPr lang="fr-FR" sz="2400" dirty="0"/>
              <a:t>B. inférieur à celui de la moyenne des pays de l’OCDE et supérieur à celui de la Norvège.</a:t>
            </a:r>
          </a:p>
          <a:p>
            <a:r>
              <a:rPr lang="fr-FR" sz="2400" dirty="0"/>
              <a:t>C. supérieur à celui de la moyenne des pays de l’OCDE et inférieur à celui de la Norvège.</a:t>
            </a:r>
          </a:p>
          <a:p>
            <a:r>
              <a:rPr lang="fr-FR" sz="2400" dirty="0"/>
              <a:t>D. supérieur à celui de la moyenne des pays de l’OCDE et supérieur à celui de la Norvège.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03341" y="3501008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35389" y="1988840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8) Quel pourcentage des importations de marchandises du Canada, les Etats-Unis représente-t-il en 2012 ?</a:t>
            </a:r>
          </a:p>
          <a:p>
            <a:r>
              <a:rPr lang="fr-FR" sz="2400" dirty="0"/>
              <a:t>A. 10,7%.</a:t>
            </a:r>
          </a:p>
          <a:p>
            <a:r>
              <a:rPr lang="fr-FR" sz="2400" dirty="0"/>
              <a:t>B. 21,2%.</a:t>
            </a:r>
          </a:p>
          <a:p>
            <a:r>
              <a:rPr lang="fr-FR" sz="2400" dirty="0"/>
              <a:t>C. 49,3%.</a:t>
            </a:r>
          </a:p>
          <a:p>
            <a:r>
              <a:rPr lang="fr-FR" sz="2400" dirty="0"/>
              <a:t>D. 74,3%.</a:t>
            </a:r>
          </a:p>
          <a:p>
            <a:r>
              <a:rPr lang="fr-FR" sz="2400" dirty="0"/>
              <a:t>E. 89,8%.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364502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772816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9) Toutes choses égales par ailleurs, une hausse du taux de change de la monnaie d’un pays :</a:t>
            </a:r>
          </a:p>
          <a:p>
            <a:r>
              <a:rPr lang="fr-FR" sz="2400" dirty="0"/>
              <a:t>A. facilite les exportations et les importations du pays.</a:t>
            </a:r>
          </a:p>
          <a:p>
            <a:r>
              <a:rPr lang="fr-FR" sz="2400" dirty="0"/>
              <a:t>B. facilite les exportations mais rend plus coûteuses les importations du pays.</a:t>
            </a:r>
          </a:p>
          <a:p>
            <a:r>
              <a:rPr lang="fr-FR" sz="2400" dirty="0"/>
              <a:t>C. rend plus coûteuses les exportations mais facilite les importations du pays.</a:t>
            </a:r>
          </a:p>
          <a:p>
            <a:r>
              <a:rPr lang="fr-FR" sz="2400" dirty="0"/>
              <a:t>D. rend plus coûteuses les exportations et les importations du pays.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79193" y="4270452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1221" y="1988840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10) Parmi les éléments suivants, lequel peut avoir un impact sur la compétitivité à l’international des entreprises d’un pays ?</a:t>
            </a:r>
          </a:p>
          <a:p>
            <a:r>
              <a:rPr lang="fr-FR" sz="2400" dirty="0"/>
              <a:t>A. La productivité du travail.</a:t>
            </a:r>
          </a:p>
          <a:p>
            <a:r>
              <a:rPr lang="fr-FR" sz="2400" dirty="0"/>
              <a:t>B. Le niveau des salaires.</a:t>
            </a:r>
          </a:p>
          <a:p>
            <a:r>
              <a:rPr lang="fr-FR" sz="2400" dirty="0"/>
              <a:t>C. Le taux de change.</a:t>
            </a:r>
          </a:p>
          <a:p>
            <a:r>
              <a:rPr lang="fr-FR" sz="2400" dirty="0"/>
              <a:t>D. Les réponses A et B sont vraies.</a:t>
            </a:r>
          </a:p>
          <a:p>
            <a:r>
              <a:rPr lang="fr-FR" sz="2400" dirty="0"/>
              <a:t>E. Les réponses A, B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9060" y="220486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1443841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11) Lorsque Krugman dit que les échanges internationaux ne sont pas un jeu à somme nulle, cela signifie :</a:t>
            </a:r>
          </a:p>
          <a:p>
            <a:r>
              <a:rPr lang="fr-FR" sz="2400" dirty="0"/>
              <a:t>A. que les échanges internationaux peuvent permettre une augmentation de la production mondiale.</a:t>
            </a:r>
          </a:p>
          <a:p>
            <a:r>
              <a:rPr lang="fr-FR" sz="2400" dirty="0"/>
              <a:t>B. que les échanges internationaux entraînent des déplacements de production qui se font au détriment de certains pays.</a:t>
            </a:r>
          </a:p>
          <a:p>
            <a:r>
              <a:rPr lang="fr-FR" sz="2400" dirty="0"/>
              <a:t>C. que les firmes multinationales sont les grandes bénéficiaires des échanges internationaux.</a:t>
            </a:r>
          </a:p>
          <a:p>
            <a:r>
              <a:rPr lang="fr-FR" sz="2400" dirty="0"/>
              <a:t>D. que la production mondiale serait plus grande si les pays vivaient en autarcie.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4345072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6" y="172084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12) Parmi les modèles de croissance suivants, lequel semble le plus en conformité avec la proposition suivante : « les innovations sont le principal moteur de la croissance économique mais ces innovations ont pour conséquence de détruire des activités qui ne sont plus concurrentielles ».</a:t>
            </a:r>
          </a:p>
          <a:p>
            <a:r>
              <a:rPr lang="fr-FR" sz="2400" dirty="0"/>
              <a:t>A. Le modèle de Solow.</a:t>
            </a:r>
          </a:p>
          <a:p>
            <a:r>
              <a:rPr lang="fr-FR" sz="2400" dirty="0"/>
              <a:t>B. Le modèle de </a:t>
            </a:r>
            <a:r>
              <a:rPr lang="fr-FR" sz="2400" dirty="0" err="1"/>
              <a:t>Romer</a:t>
            </a:r>
            <a:r>
              <a:rPr lang="fr-FR" sz="2400" dirty="0"/>
              <a:t>.</a:t>
            </a:r>
          </a:p>
          <a:p>
            <a:r>
              <a:rPr lang="fr-FR" sz="2400" dirty="0"/>
              <a:t>C. Le modèle de Schumpeter.</a:t>
            </a:r>
          </a:p>
          <a:p>
            <a:r>
              <a:rPr lang="fr-FR" sz="2400" dirty="0"/>
              <a:t>D. Aucun de ces modèles n’est en conformité avec la proposition.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80160" y="4649076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6" y="1628800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13) Dans l’analyse du </a:t>
            </a:r>
            <a:r>
              <a:rPr lang="fr-FR" sz="2400" i="1" dirty="0"/>
              <a:t>Forum économique mondial</a:t>
            </a:r>
            <a:r>
              <a:rPr lang="fr-FR" sz="2400" dirty="0"/>
              <a:t> de Davos, lequel de ces éléments est considéré comme un facteur de compétitivité ?</a:t>
            </a:r>
          </a:p>
          <a:p>
            <a:r>
              <a:rPr lang="fr-FR" sz="2400" dirty="0"/>
              <a:t>A. L’efficacité du marché du travail.</a:t>
            </a:r>
          </a:p>
          <a:p>
            <a:r>
              <a:rPr lang="fr-FR" sz="2400" dirty="0"/>
              <a:t>B. Un taux de scolarisation élevé.</a:t>
            </a:r>
          </a:p>
          <a:p>
            <a:r>
              <a:rPr lang="fr-FR" sz="2400" dirty="0"/>
              <a:t>C. L’étendue de la chaîne de valeur maitrisée par les entreprises nationales.</a:t>
            </a:r>
          </a:p>
          <a:p>
            <a:r>
              <a:rPr lang="fr-FR" sz="2400" dirty="0"/>
              <a:t>D. Les réponses A et B sont vraies.</a:t>
            </a:r>
          </a:p>
          <a:p>
            <a:r>
              <a:rPr lang="fr-FR" sz="2400" dirty="0"/>
              <a:t>E. Les réponses A, B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73797" y="4437405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1443841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14) Selon le </a:t>
            </a:r>
            <a:r>
              <a:rPr lang="fr-FR" sz="2400" i="1" dirty="0"/>
              <a:t>Forum économique mondial</a:t>
            </a:r>
            <a:r>
              <a:rPr lang="fr-FR" sz="2400" dirty="0"/>
              <a:t> de Davos, pour améliorer la « compétitivité » de son économie à l’international, le Canada devrait :</a:t>
            </a:r>
          </a:p>
          <a:p>
            <a:r>
              <a:rPr lang="fr-FR" sz="2400" dirty="0"/>
              <a:t>A. développer l’éducation primaire.</a:t>
            </a:r>
          </a:p>
          <a:p>
            <a:r>
              <a:rPr lang="fr-FR" sz="2400" dirty="0"/>
              <a:t>B. développer la flexibilité du marché du travail.</a:t>
            </a:r>
          </a:p>
          <a:p>
            <a:r>
              <a:rPr lang="fr-FR" sz="2400" dirty="0"/>
              <a:t>C. augmenter les dépenses de R&amp;D des entreprises.</a:t>
            </a:r>
          </a:p>
          <a:p>
            <a:r>
              <a:rPr lang="fr-FR" sz="2400" dirty="0"/>
              <a:t>D. augmenter les approvisionnements du gouvernement dans les produits incorporant des recherches avancées.</a:t>
            </a:r>
          </a:p>
          <a:p>
            <a:r>
              <a:rPr lang="fr-FR" sz="2400" dirty="0"/>
              <a:t>E. Les réponses C et D sont des propositions faites par le Forum économique de Davos.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87524" y="4510284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1859340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15) Selon l’analyse de Porter, le Canada est caractérisé par :</a:t>
            </a:r>
          </a:p>
          <a:p>
            <a:r>
              <a:rPr lang="fr-FR" sz="2400" dirty="0"/>
              <a:t>A. une forte concurrence entre les entreprises à l’intérieur du territoire.</a:t>
            </a:r>
          </a:p>
          <a:p>
            <a:r>
              <a:rPr lang="fr-FR" sz="2400" dirty="0"/>
              <a:t>B. une forte intervention des gouvernements dans l’économie.</a:t>
            </a:r>
          </a:p>
          <a:p>
            <a:r>
              <a:rPr lang="fr-FR" sz="2400" dirty="0"/>
              <a:t>C. la présence d’associations de consommateurs puissantes contraignant les entreprises à fabriquer des biens de bonne qualité.</a:t>
            </a:r>
          </a:p>
          <a:p>
            <a:r>
              <a:rPr lang="fr-FR" sz="2400" dirty="0"/>
              <a:t>D.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2619006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6" y="1859340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16) Parmi les éléments suivants, lequel n’est pas pris en compte dans le losange (diamant) de Porter ?</a:t>
            </a:r>
          </a:p>
          <a:p>
            <a:r>
              <a:rPr lang="fr-FR" sz="2400" dirty="0"/>
              <a:t>A. La situation macro-économique.</a:t>
            </a:r>
          </a:p>
          <a:p>
            <a:r>
              <a:rPr lang="fr-FR" sz="2400" dirty="0"/>
              <a:t>B. La formation de la main d’œuvre.</a:t>
            </a:r>
          </a:p>
          <a:p>
            <a:r>
              <a:rPr lang="fr-FR" sz="2400" dirty="0"/>
              <a:t>C. Les relations des entreprises avec leurs fournisseurs.</a:t>
            </a:r>
          </a:p>
          <a:p>
            <a:r>
              <a:rPr lang="fr-FR" sz="2400" dirty="0"/>
              <a:t>D. Le degré de concurrence entre les entreprises.</a:t>
            </a:r>
          </a:p>
          <a:p>
            <a:r>
              <a:rPr lang="fr-FR" sz="2400" dirty="0"/>
              <a:t>E. Tous ces éléments sont pris en compte dans le losange (diamant) de Porter.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1409" y="4221088"/>
            <a:ext cx="8496944" cy="669563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1412776"/>
            <a:ext cx="86409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17) Parmi les affirmations suivantes, laquelle est en conformité avec l’analyse de Krugman de la notion de compétitivité ?</a:t>
            </a:r>
          </a:p>
          <a:p>
            <a:r>
              <a:rPr lang="fr-FR" sz="2000" dirty="0"/>
              <a:t>A. La compétitivité est une notion qui peut d’appliquer aux entreprises et aux pays.</a:t>
            </a:r>
          </a:p>
          <a:p>
            <a:r>
              <a:rPr lang="fr-FR" sz="2000" dirty="0"/>
              <a:t>B. L’instauration d’un système universel de santé aux Etats-Unis affaiblirait la compétitivité de la plupart des activités de production aux Etats-Unis.</a:t>
            </a:r>
          </a:p>
          <a:p>
            <a:r>
              <a:rPr lang="fr-FR" sz="2000" dirty="0"/>
              <a:t>C. Les secteurs d’activité pour lesquels un pays a un avantage comparatif sont ceux qui utilisent les technologies les plus sophistiquées.</a:t>
            </a:r>
          </a:p>
          <a:p>
            <a:r>
              <a:rPr lang="fr-FR" sz="2000" dirty="0"/>
              <a:t>D. Les affirmations A, B ne sont pas en conformité avec l’analyse de Krugman de la compétitivité.</a:t>
            </a:r>
          </a:p>
          <a:p>
            <a:r>
              <a:rPr lang="fr-FR" sz="2000" dirty="0"/>
              <a:t>E. Les affirmations A, B et C ne sont pas en conformité avec l’analyse de Krugman de la compétitivité.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40954" y="3789040"/>
            <a:ext cx="8496944" cy="32403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836712"/>
            <a:ext cx="8640961" cy="128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40954" y="2852936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18) En vous référant au tableau 1, parmi les affirmations suivantes, laquelle est vraie selon la théorie des avantages comparatifs ?</a:t>
            </a:r>
          </a:p>
          <a:p>
            <a:r>
              <a:rPr lang="fr-FR" sz="2000" dirty="0"/>
              <a:t>A. Le pays X a intérêt à produire la viande et les vêtements.</a:t>
            </a:r>
          </a:p>
          <a:p>
            <a:r>
              <a:rPr lang="fr-FR" sz="2000" dirty="0"/>
              <a:t>B. Le pays X a intérêt à produire la viande et le pays Y à produire les vêtements.</a:t>
            </a:r>
          </a:p>
          <a:p>
            <a:r>
              <a:rPr lang="fr-FR" sz="2000" dirty="0"/>
              <a:t>C. Le pays X a intérêt à produire les vêtements et le pays Y à produire la viande.</a:t>
            </a:r>
          </a:p>
          <a:p>
            <a:r>
              <a:rPr lang="fr-FR" sz="2000" dirty="0"/>
              <a:t>D. Le pays Y a intérêt à produire la viande et les vêtements.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19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80045" y="4437112"/>
            <a:ext cx="8496944" cy="57606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1028343"/>
            <a:ext cx="849694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19) Laquelle des propositions suivantes est en conformité avec le modèle de </a:t>
            </a:r>
            <a:r>
              <a:rPr lang="fr-FR" sz="2000" dirty="0" err="1"/>
              <a:t>Heckscher</a:t>
            </a:r>
            <a:r>
              <a:rPr lang="fr-FR" sz="2000" dirty="0"/>
              <a:t> et Ohlin ?</a:t>
            </a:r>
          </a:p>
          <a:p>
            <a:r>
              <a:rPr lang="fr-FR" sz="2000" dirty="0"/>
              <a:t>A. Un pays comme le Bangladesh a intérêt à se spécialiser dans des productions nécessitant beaucoup de main d’œuvre.</a:t>
            </a:r>
          </a:p>
          <a:p>
            <a:r>
              <a:rPr lang="fr-FR" sz="2000" dirty="0"/>
              <a:t>B. Sur le long terme, on constate une détérioration des termes de l’échange pour les pays spécialisés dans la production de biens nécessitant une main d’œuvre abondante.</a:t>
            </a:r>
          </a:p>
          <a:p>
            <a:r>
              <a:rPr lang="fr-FR" sz="2000" dirty="0"/>
              <a:t>C. Sur le long-terme, on constate une tendance à l’égalisation du prix des facteurs de production entre les pays.</a:t>
            </a:r>
          </a:p>
          <a:p>
            <a:r>
              <a:rPr lang="fr-FR" sz="2000" dirty="0"/>
              <a:t>D. Les réponses A et B sont en conformité avec le théorème de </a:t>
            </a:r>
            <a:r>
              <a:rPr lang="fr-FR" sz="2000" dirty="0" err="1"/>
              <a:t>Heckscher</a:t>
            </a:r>
            <a:r>
              <a:rPr lang="fr-FR" sz="2000" dirty="0"/>
              <a:t> et Ohlin.</a:t>
            </a:r>
          </a:p>
          <a:p>
            <a:r>
              <a:rPr lang="fr-FR" sz="2000" dirty="0"/>
              <a:t>E. Les réponses A et C sont en conformité avec le théorème de </a:t>
            </a:r>
            <a:r>
              <a:rPr lang="fr-FR" sz="2000" dirty="0" err="1"/>
              <a:t>Heckscher</a:t>
            </a:r>
            <a:r>
              <a:rPr lang="fr-FR" sz="2000" dirty="0"/>
              <a:t> et Ohlin.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4894" y="3717032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764704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20) D’après la théorie </a:t>
            </a:r>
            <a:r>
              <a:rPr lang="fr-FR" sz="2400" dirty="0" err="1"/>
              <a:t>ricardienne</a:t>
            </a:r>
            <a:r>
              <a:rPr lang="fr-FR" sz="2400" dirty="0"/>
              <a:t> des échanges, laquelle des affirmations suivantes est vraie en ce qui concerne le Canada ?</a:t>
            </a:r>
          </a:p>
          <a:p>
            <a:r>
              <a:rPr lang="fr-FR" sz="2400" dirty="0"/>
              <a:t>A. Le Canada a intérêt à se spécialiser dans la production de ressources naturelles.</a:t>
            </a:r>
          </a:p>
          <a:p>
            <a:r>
              <a:rPr lang="fr-FR" sz="2400" dirty="0"/>
              <a:t>B. Le Canada a intérêt à se spécialiser dans la production incorporant de la haute technologie.</a:t>
            </a:r>
          </a:p>
          <a:p>
            <a:r>
              <a:rPr lang="fr-FR" sz="2400" dirty="0"/>
              <a:t>C. La Canada a intérêt à se spécialiser dans la production de biens utilisant beaucoup de main d’œuvre.</a:t>
            </a:r>
          </a:p>
          <a:p>
            <a:r>
              <a:rPr lang="fr-FR" sz="2400" dirty="0"/>
              <a:t>D. Les réponses A et B sont conformes à la théorie </a:t>
            </a:r>
            <a:r>
              <a:rPr lang="fr-FR" sz="2400" dirty="0" err="1"/>
              <a:t>ricardienne</a:t>
            </a:r>
            <a:r>
              <a:rPr lang="fr-FR" sz="2400" dirty="0"/>
              <a:t> des échanges.</a:t>
            </a:r>
          </a:p>
          <a:p>
            <a:r>
              <a:rPr lang="fr-FR" sz="2400" dirty="0"/>
              <a:t>E. Les réponses A, B et C sont conformes à la théorie </a:t>
            </a:r>
            <a:r>
              <a:rPr lang="fr-FR" sz="2400" dirty="0" err="1"/>
              <a:t>ricardienne</a:t>
            </a:r>
            <a:r>
              <a:rPr lang="fr-FR" sz="2400" dirty="0"/>
              <a:t> des échanges.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4364" y="2921169"/>
            <a:ext cx="8496944" cy="289919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34364" y="1028343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21) D’après la théorie </a:t>
            </a:r>
            <a:r>
              <a:rPr lang="fr-FR" sz="2000" dirty="0" err="1"/>
              <a:t>ricardienne</a:t>
            </a:r>
            <a:r>
              <a:rPr lang="fr-FR" sz="2000" dirty="0"/>
              <a:t> des échanges, laquelle des affirmations suivantes est vraie ?</a:t>
            </a:r>
          </a:p>
          <a:p>
            <a:r>
              <a:rPr lang="fr-FR" sz="2000" dirty="0"/>
              <a:t>A. L’accord de l’Alena est une menace permanente pour les salaires des travailleurs canadiens en raison des bas coûts de main d’œuvre au Mexique.</a:t>
            </a:r>
          </a:p>
          <a:p>
            <a:r>
              <a:rPr lang="fr-FR" sz="2000" dirty="0"/>
              <a:t>B. Il ne faut pas que le Canada passe des accords de libre-échange avec des pays qui disposent d’avantages absolus par rapport au Canada.</a:t>
            </a:r>
          </a:p>
          <a:p>
            <a:r>
              <a:rPr lang="fr-FR" sz="2000" dirty="0"/>
              <a:t>C. Le Canada a intérêt à exporter les ressources naturelles qu’il a en abondance.</a:t>
            </a:r>
          </a:p>
          <a:p>
            <a:r>
              <a:rPr lang="fr-FR" sz="2000" dirty="0"/>
              <a:t>D. D’après la théorie </a:t>
            </a:r>
            <a:r>
              <a:rPr lang="fr-FR" sz="2000" dirty="0" err="1"/>
              <a:t>ricardienne</a:t>
            </a:r>
            <a:r>
              <a:rPr lang="fr-FR" sz="2000" dirty="0"/>
              <a:t> des échanges, les affirmations A, B et C sont fausses.</a:t>
            </a:r>
          </a:p>
          <a:p>
            <a:r>
              <a:rPr lang="fr-FR" sz="2000" dirty="0"/>
              <a:t>E. D’après la théorie </a:t>
            </a:r>
            <a:r>
              <a:rPr lang="fr-FR" sz="2000" dirty="0" err="1"/>
              <a:t>ricardienne</a:t>
            </a:r>
            <a:r>
              <a:rPr lang="fr-FR" sz="2000" dirty="0"/>
              <a:t> des échanges, les affirmations A, B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22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6674" y="378904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7205" y="1556792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22) Le modèle de développement asiatique de </a:t>
            </a:r>
            <a:r>
              <a:rPr lang="fr-FR" sz="2400" dirty="0" err="1"/>
              <a:t>Kaname</a:t>
            </a:r>
            <a:r>
              <a:rPr lang="fr-FR" sz="2400" dirty="0"/>
              <a:t> </a:t>
            </a:r>
            <a:r>
              <a:rPr lang="fr-FR" sz="2400" dirty="0" err="1"/>
              <a:t>Akamatsu</a:t>
            </a:r>
            <a:r>
              <a:rPr lang="fr-FR" sz="2400" dirty="0"/>
              <a:t> repose :</a:t>
            </a:r>
          </a:p>
          <a:p>
            <a:r>
              <a:rPr lang="fr-FR" sz="2400" dirty="0"/>
              <a:t>A. sur une capacité à diminuer les exportations et à diminuer les importations.</a:t>
            </a:r>
          </a:p>
          <a:p>
            <a:r>
              <a:rPr lang="fr-FR" sz="2400" dirty="0"/>
              <a:t>B. sur une capacité à diminuer les exportations et à augmenter les importations.</a:t>
            </a:r>
          </a:p>
          <a:p>
            <a:r>
              <a:rPr lang="fr-FR" sz="2400" dirty="0"/>
              <a:t>C. sur une capacité à augmenter les exportations et à diminuer les importations.</a:t>
            </a:r>
          </a:p>
          <a:p>
            <a:r>
              <a:rPr lang="fr-FR" sz="2400" dirty="0"/>
              <a:t>D. sur une capacité à augmenter les exportations et à augmenter les importations.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23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18114" y="432504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23528" y="1700808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23) Parmi les éléments suivants lequel peut être considéré comme une barrière aux échanges ?</a:t>
            </a:r>
          </a:p>
          <a:p>
            <a:r>
              <a:rPr lang="fr-FR" sz="2400" dirty="0"/>
              <a:t>A. Des tarifs douaniers.</a:t>
            </a:r>
          </a:p>
          <a:p>
            <a:r>
              <a:rPr lang="fr-FR" sz="2400" dirty="0"/>
              <a:t>B. Des limitations volontaires d’exportation.</a:t>
            </a:r>
          </a:p>
          <a:p>
            <a:r>
              <a:rPr lang="fr-FR" sz="2400" dirty="0"/>
              <a:t>C. Des contingentements.</a:t>
            </a:r>
          </a:p>
          <a:p>
            <a:r>
              <a:rPr lang="fr-FR" sz="2400" dirty="0"/>
              <a:t>D. A et C peuvent être considérés comme des barrières aux échanges.</a:t>
            </a:r>
          </a:p>
          <a:p>
            <a:r>
              <a:rPr lang="fr-FR" sz="2400" dirty="0"/>
              <a:t>E. A, B et C peuvent être considérés comme des barrières aux échanges.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24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9022" y="2060848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4288" y="1268760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24) On appelle « protectionnisme éducatif » une politique économique qui consiste :</a:t>
            </a:r>
          </a:p>
          <a:p>
            <a:r>
              <a:rPr lang="fr-FR" sz="2400" dirty="0"/>
              <a:t>A. à protéger les industries naissantes dans un pays contre les importations en provenance de pays plus développés.</a:t>
            </a:r>
          </a:p>
          <a:p>
            <a:r>
              <a:rPr lang="fr-FR" sz="2400" dirty="0"/>
              <a:t>B. à développer les importations en provenance d’autres pays de façon à copier les technologies de pays plus avancés économiquement.</a:t>
            </a:r>
          </a:p>
          <a:p>
            <a:r>
              <a:rPr lang="fr-FR" sz="2400" dirty="0"/>
              <a:t>C. à développer l’éducation de la population du pays de façon à augmenter la compétitivité au niveau international.</a:t>
            </a:r>
          </a:p>
          <a:p>
            <a:r>
              <a:rPr lang="fr-FR" sz="2400" dirty="0"/>
              <a:t>D. à empêcher la « fuite des cerveaux ».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25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975192"/>
            <a:ext cx="8496944" cy="94975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1028343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25) Selon Keynes, en situation de chômage, si un pays utilise des taxes à l’importation pour protéger une industrie nationale :</a:t>
            </a:r>
          </a:p>
          <a:p>
            <a:r>
              <a:rPr lang="fr-FR" sz="2000" dirty="0"/>
              <a:t>A. cela n’aura aucun effet sur l’économie.</a:t>
            </a:r>
          </a:p>
          <a:p>
            <a:r>
              <a:rPr lang="fr-FR" sz="2000" dirty="0"/>
              <a:t>B. cela peut avoir des effets positifs pour l’ensemble de l’économie grâce au multiplicateur permis par l’embauche des chômeurs dans les secteurs protégés par les taxes à l’importation.</a:t>
            </a:r>
          </a:p>
          <a:p>
            <a:r>
              <a:rPr lang="fr-FR" sz="2000" dirty="0"/>
              <a:t>C. les gains obtenus par les entreprises nationales du secteur protégé et les chômeurs embauchés sont équivalents aux pertes subies par les consommateurs qui doivent payer plus chers les produits.</a:t>
            </a:r>
          </a:p>
          <a:p>
            <a:r>
              <a:rPr lang="fr-FR" sz="2000" dirty="0"/>
              <a:t>D. les consommateurs du bien protégé voient leur situation s’améliorer.</a:t>
            </a:r>
          </a:p>
          <a:p>
            <a:r>
              <a:rPr lang="fr-FR" sz="2000" dirty="0"/>
              <a:t>E. Aucune de ces réponses.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26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18568" y="364502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7205" y="1412776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26) Parmi les actions suivantes, laquelle ne pourrait pas être considérée comme une concurrence déloyale ?</a:t>
            </a:r>
          </a:p>
          <a:p>
            <a:r>
              <a:rPr lang="fr-FR" sz="2400" dirty="0"/>
              <a:t>A. Les mesures prises par les autorités visant à sous-évaluer la monnaie pour favoriser les exportations.</a:t>
            </a:r>
          </a:p>
          <a:p>
            <a:r>
              <a:rPr lang="fr-FR" sz="2400" dirty="0"/>
              <a:t>B. Le travail des enfants.</a:t>
            </a:r>
          </a:p>
          <a:p>
            <a:r>
              <a:rPr lang="fr-FR" sz="2400" dirty="0"/>
              <a:t>C. L’exportation de biens de contrefaçon.</a:t>
            </a:r>
          </a:p>
          <a:p>
            <a:r>
              <a:rPr lang="fr-FR" sz="2400" dirty="0"/>
              <a:t>D. L’utilisation d’une main d’œuvre bon marché pour augmenter les exportations.</a:t>
            </a:r>
          </a:p>
          <a:p>
            <a:r>
              <a:rPr lang="fr-FR" sz="2400" dirty="0"/>
              <a:t>E. Toutes ces actions peuvent être considérées comme des formes de concurrence déloyale.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27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16219" y="2514256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7205" y="1398137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27) Lorsque le prix du pétrole augmente, les termes de l’échange :</a:t>
            </a:r>
          </a:p>
          <a:p>
            <a:r>
              <a:rPr lang="fr-FR" sz="2400" dirty="0"/>
              <a:t>A. s’améliore pour le Canada parce que le prix du dollar canadien baisse et les exportations sont ainsi facilitées.</a:t>
            </a:r>
          </a:p>
          <a:p>
            <a:r>
              <a:rPr lang="fr-FR" sz="2400" dirty="0"/>
              <a:t>B. s’améliore pour le Canada parce que le prix des biens exportés augmente plus rapidement que le prix des biens importés.</a:t>
            </a:r>
          </a:p>
          <a:p>
            <a:r>
              <a:rPr lang="fr-FR" sz="2400" dirty="0"/>
              <a:t>C. se détériore pour le Canada parce que le prix du dollar canadien baisse et il devient moins couteux pour le Canada d’importer.</a:t>
            </a:r>
          </a:p>
          <a:p>
            <a:r>
              <a:rPr lang="fr-FR" sz="2400" dirty="0"/>
              <a:t>D. se détériore pour le Canada parce que le coût des importations du pétrole augmente.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28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31297" y="3577084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64818" y="2060848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28)  Parmi les pays suivants lequel a tendance à sous-évaluer la valeur de sa monnaie nationale ?</a:t>
            </a:r>
          </a:p>
          <a:p>
            <a:r>
              <a:rPr lang="fr-FR" sz="2400" dirty="0"/>
              <a:t>A. La Grèce.</a:t>
            </a:r>
          </a:p>
          <a:p>
            <a:r>
              <a:rPr lang="fr-FR" sz="2400" dirty="0"/>
              <a:t>B. Le Canada.</a:t>
            </a:r>
          </a:p>
          <a:p>
            <a:r>
              <a:rPr lang="fr-FR" sz="2400" dirty="0"/>
              <a:t>C. La Chine.</a:t>
            </a:r>
          </a:p>
          <a:p>
            <a:r>
              <a:rPr lang="fr-FR" sz="2400" dirty="0"/>
              <a:t>D. Les réponses A et C sont vraies.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29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79512" y="4005064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18" y="867469"/>
            <a:ext cx="8699670" cy="2129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4818" y="3068960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29) En vous référant au tableau 2, toutes choses égales par ailleurs, si l’entreprise X reçoit une subvention de 50 de la part du gouvernement du pays A, alors :</a:t>
            </a:r>
          </a:p>
          <a:p>
            <a:r>
              <a:rPr lang="fr-FR" sz="2000" dirty="0"/>
              <a:t>A. Les entreprises X et Y n’entrent pas sur le marché.</a:t>
            </a:r>
          </a:p>
          <a:p>
            <a:r>
              <a:rPr lang="fr-FR" sz="2000" dirty="0"/>
              <a:t>B. L’entreprise X entre sur le marché et l’entreprise Y n’entre pas sur le marché.</a:t>
            </a:r>
          </a:p>
          <a:p>
            <a:r>
              <a:rPr lang="fr-FR" sz="2000" dirty="0"/>
              <a:t>C. L’entreprise X n’entre pas sur le marché et l’entreprise Y entre sur le marché.</a:t>
            </a:r>
          </a:p>
          <a:p>
            <a:r>
              <a:rPr lang="fr-FR" sz="2000" dirty="0"/>
              <a:t>D. Les entreprises X et Y entrent sur le marché.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30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25911" y="5085184"/>
            <a:ext cx="8496944" cy="3960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471335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2564904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30) En vous référant au tableau 2, parmi les affirmations suivantes laquelle correspond à l’analyse de </a:t>
            </a:r>
            <a:r>
              <a:rPr lang="fr-FR" sz="2000" dirty="0" err="1"/>
              <a:t>Brander</a:t>
            </a:r>
            <a:r>
              <a:rPr lang="fr-FR" sz="2000" dirty="0"/>
              <a:t> et Spencer ?</a:t>
            </a:r>
          </a:p>
          <a:p>
            <a:r>
              <a:rPr lang="fr-FR" sz="2000" dirty="0"/>
              <a:t>A. Le tableau présente une situation où les mécanismes du marché sont efficaces.</a:t>
            </a:r>
          </a:p>
          <a:p>
            <a:r>
              <a:rPr lang="fr-FR" sz="2000" dirty="0"/>
              <a:t>B. Si le gouvernement du pays B donne une subvention de 10 à l’entreprise Y, alors la situation sera meilleure que celle qui est actuellement présentée dans la matrice.</a:t>
            </a:r>
          </a:p>
          <a:p>
            <a:r>
              <a:rPr lang="fr-FR" sz="2000" dirty="0"/>
              <a:t>C. Dans une situation de ce type, il faut interdire les monopoles nationaux pour que les mécanismes du marché puissent fonctionner.</a:t>
            </a:r>
          </a:p>
          <a:p>
            <a:r>
              <a:rPr lang="fr-FR" sz="2000" dirty="0"/>
              <a:t>D. Aucune de ces affirmations ne correspond à l’analyse de </a:t>
            </a:r>
            <a:r>
              <a:rPr lang="fr-FR" sz="2000" dirty="0" err="1"/>
              <a:t>Brander</a:t>
            </a:r>
            <a:r>
              <a:rPr lang="fr-FR" sz="2000" dirty="0"/>
              <a:t> et Spencer.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31 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16788" y="3861921"/>
            <a:ext cx="8496944" cy="575191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1"/>
            <a:ext cx="8352928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2276872"/>
            <a:ext cx="84969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31) En vous référant au tableau 2, laquelle des affirmations suivantes est en conformité avec le point de vue de Krugman ?</a:t>
            </a:r>
          </a:p>
          <a:p>
            <a:r>
              <a:rPr lang="fr-FR" sz="2000" dirty="0"/>
              <a:t>A. Le tableau présente une situation où les mécanismes du marché sont efficaces.</a:t>
            </a:r>
          </a:p>
          <a:p>
            <a:r>
              <a:rPr lang="fr-FR" sz="2000" dirty="0"/>
              <a:t>B. Si le pays A verse une subvention de 40 à l’entreprise X, alors la situation sera meilleure que celle qui est présentée dans le tableau.</a:t>
            </a:r>
          </a:p>
          <a:p>
            <a:r>
              <a:rPr lang="fr-FR" sz="2000" dirty="0"/>
              <a:t>C. Dans cette situation, les résultats d’une intervention des gouvernements sous forme de subventions sont très incertains.</a:t>
            </a:r>
          </a:p>
          <a:p>
            <a:r>
              <a:rPr lang="fr-FR" sz="2000" dirty="0"/>
              <a:t>D. Les réponses A et C sont en conformité avec le point de vue de Krugman.</a:t>
            </a:r>
          </a:p>
          <a:p>
            <a:r>
              <a:rPr lang="fr-FR" sz="2000" dirty="0"/>
              <a:t>E. Les réponses A, B et C ne sont pas en conformité avec le point de vue de Krugman.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41977" y="3645024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8341" y="1024080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32) Parmi les actions suivantes, laquelle pourrait être considérée comme une barrière non tarifaires ?</a:t>
            </a:r>
          </a:p>
          <a:p>
            <a:r>
              <a:rPr lang="fr-FR" sz="2400" dirty="0"/>
              <a:t>A. Pour éviter des mesures de représailles d’autres pays, un pays accepte de limiter ses exportations.</a:t>
            </a:r>
          </a:p>
          <a:p>
            <a:r>
              <a:rPr lang="fr-FR" sz="2400" dirty="0"/>
              <a:t>B. Un pays fixe des normes de fabrication aux produits vendus sur son territoire.</a:t>
            </a:r>
          </a:p>
          <a:p>
            <a:r>
              <a:rPr lang="fr-FR" sz="2400" dirty="0"/>
              <a:t>C. Un pays limite les quantités de biens importés.</a:t>
            </a:r>
          </a:p>
          <a:p>
            <a:r>
              <a:rPr lang="fr-FR" sz="2400" dirty="0"/>
              <a:t>D. Les actions A, B et C peuvent être éventuellement considérées comme des barrières non tarifaires.</a:t>
            </a:r>
          </a:p>
          <a:p>
            <a:r>
              <a:rPr lang="fr-FR" sz="2400" dirty="0"/>
              <a:t>E. Les actions A, B et C ne seront jamais considérées comme des barrières non tarifaires.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21485" y="3284984"/>
            <a:ext cx="8496944" cy="1008112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620688"/>
            <a:ext cx="849694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33) Parmi les définitions suivantes, laquelle correspond le mieux à la notion de « chaîne de valeur mondiale » ?</a:t>
            </a:r>
          </a:p>
          <a:p>
            <a:r>
              <a:rPr lang="fr-FR" sz="2400" dirty="0"/>
              <a:t>A. La « chaîne de valeur mondiale » est maximisée lorsque les pays, grâce à la spécialisation, parviennent tous à améliorer leur situation économique.</a:t>
            </a:r>
          </a:p>
          <a:p>
            <a:r>
              <a:rPr lang="fr-FR" sz="2400" dirty="0"/>
              <a:t>B. La « chaîne de valeur mondiale » indique que les pays qui sont proches géographiquement commercent beaucoup entre eux.</a:t>
            </a:r>
          </a:p>
          <a:p>
            <a:r>
              <a:rPr lang="fr-FR" sz="2400" dirty="0"/>
              <a:t>C. La « chaîne de valeur mondiale » permet de comprendre comment une firme multinationale répartit ses activités à travers le monde.</a:t>
            </a:r>
          </a:p>
          <a:p>
            <a:r>
              <a:rPr lang="fr-FR" sz="2400" dirty="0"/>
              <a:t>D. La « chaîne de valeur mondiale » est un organisme international qui a défini un code de bonne conduite des échanges commerciaux entre les pays.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2000" y="5301208"/>
            <a:ext cx="6781800" cy="870992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Question 34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1520" y="1628800"/>
            <a:ext cx="8496944" cy="792088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251520" y="836712"/>
            <a:ext cx="84969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34) Parmi les éléments suivants, quel est celui qui est en conformité avec l’existence de « chaînes de valeur mondiale » ?</a:t>
            </a:r>
          </a:p>
          <a:p>
            <a:r>
              <a:rPr lang="fr-FR" sz="2400" dirty="0"/>
              <a:t>A. Une croissance des exportations et des importations au niveau mondial plus forte que la croissance économique mondiale.</a:t>
            </a:r>
          </a:p>
          <a:p>
            <a:r>
              <a:rPr lang="fr-FR" sz="2400" dirty="0"/>
              <a:t>B. Une croissance des exportations et des importations mondiales moins forte que la croissance économique mondiale.</a:t>
            </a:r>
          </a:p>
          <a:p>
            <a:r>
              <a:rPr lang="fr-FR" sz="2400" dirty="0"/>
              <a:t>C. Une croissance des exportations mondiales plus forte que la croissance économique mondiale et une croissance des importations mondiales moins forte que la croissance économique mondiale.</a:t>
            </a:r>
          </a:p>
          <a:p>
            <a:r>
              <a:rPr lang="fr-FR" sz="2400" dirty="0"/>
              <a:t>D. Aucune de ces réponses n’est en conformité avec l’existence de « chaînes de valeur mondiale ».</a:t>
            </a:r>
          </a:p>
        </p:txBody>
      </p:sp>
    </p:spTree>
    <p:extLst>
      <p:ext uri="{BB962C8B-B14F-4D97-AF65-F5344CB8AC3E}">
        <p14:creationId xmlns:p14="http://schemas.microsoft.com/office/powerpoint/2010/main" val="38356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99</TotalTime>
  <Words>145</Words>
  <Application>Microsoft Office PowerPoint</Application>
  <PresentationFormat>Affichage à l'écran (4:3)</PresentationFormat>
  <Paragraphs>222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NewsPrint</vt:lpstr>
      <vt:lpstr>Corrigé examen 1</vt:lpstr>
      <vt:lpstr>Question 1 </vt:lpstr>
      <vt:lpstr>Question 2 </vt:lpstr>
      <vt:lpstr>Question 3 </vt:lpstr>
      <vt:lpstr>Question 4 </vt:lpstr>
      <vt:lpstr>Question 5 </vt:lpstr>
      <vt:lpstr>Question 6 </vt:lpstr>
      <vt:lpstr>Question 7 </vt:lpstr>
      <vt:lpstr>Question 8 </vt:lpstr>
      <vt:lpstr>Question 9 </vt:lpstr>
      <vt:lpstr>Question 10 </vt:lpstr>
      <vt:lpstr>Question 11 </vt:lpstr>
      <vt:lpstr>Question 12 </vt:lpstr>
      <vt:lpstr>Question 13 </vt:lpstr>
      <vt:lpstr>Question 14 </vt:lpstr>
      <vt:lpstr>Question 15 </vt:lpstr>
      <vt:lpstr>Question 16 </vt:lpstr>
      <vt:lpstr>Question 17 </vt:lpstr>
      <vt:lpstr>Question 18 </vt:lpstr>
      <vt:lpstr>Question 19 </vt:lpstr>
      <vt:lpstr>Question 20 </vt:lpstr>
      <vt:lpstr>Question 21 </vt:lpstr>
      <vt:lpstr>Question 22 </vt:lpstr>
      <vt:lpstr>Question 23 </vt:lpstr>
      <vt:lpstr>Question 24 </vt:lpstr>
      <vt:lpstr>Question 25 </vt:lpstr>
      <vt:lpstr>Question 26 </vt:lpstr>
      <vt:lpstr>Question 27 </vt:lpstr>
      <vt:lpstr>Question 28 </vt:lpstr>
      <vt:lpstr>Question 29 </vt:lpstr>
      <vt:lpstr>Question 30 </vt:lpstr>
      <vt:lpstr>Question 31 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</dc:title>
  <dc:creator>EMIN</dc:creator>
  <cp:lastModifiedBy>EMIN</cp:lastModifiedBy>
  <cp:revision>7</cp:revision>
  <dcterms:created xsi:type="dcterms:W3CDTF">2014-10-20T14:36:28Z</dcterms:created>
  <dcterms:modified xsi:type="dcterms:W3CDTF">2014-10-20T17:54:40Z</dcterms:modified>
</cp:coreProperties>
</file>