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notesSlides/notesSlide3.xml" ContentType="application/vnd.openxmlformats-officedocument.presentationml.notesSlide+xml"/>
  <Override PartName="/ppt/notesSlides/notesSlide4.xml" ContentType="application/vnd.openxmlformats-officedocument.presentationml.notesSlide+xml"/>
  <Override PartName="/ppt/embeddings/oleObject5.bin" ContentType="application/vnd.openxmlformats-officedocument.oleObject"/>
  <Override PartName="/ppt/embeddings/oleObject6.bin" ContentType="application/vnd.openxmlformats-officedocument.oleObject"/>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embeddings/oleObject7.bin" ContentType="application/vnd.openxmlformats-officedocument.oleObject"/>
  <Override PartName="/ppt/embeddings/oleObject8.bin" ContentType="application/vnd.openxmlformats-officedocument.oleObject"/>
  <Override PartName="/ppt/notesSlides/notesSlide8.xml" ContentType="application/vnd.openxmlformats-officedocument.presentationml.notesSlide+xml"/>
  <Override PartName="/ppt/notesSlides/notesSlide9.xml" ContentType="application/vnd.openxmlformats-officedocument.presentationml.notesSlide+xml"/>
  <Override PartName="/ppt/embeddings/oleObject9.bin" ContentType="application/vnd.openxmlformats-officedocument.oleObject"/>
  <Override PartName="/ppt/embeddings/oleObject10.bin" ContentType="application/vnd.openxmlformats-officedocument.oleObject"/>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embeddings/oleObject11.bin" ContentType="application/vnd.openxmlformats-officedocument.oleObject"/>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80" r:id="rId2"/>
    <p:sldId id="324" r:id="rId3"/>
    <p:sldId id="278" r:id="rId4"/>
    <p:sldId id="283" r:id="rId5"/>
    <p:sldId id="284" r:id="rId6"/>
    <p:sldId id="285" r:id="rId7"/>
    <p:sldId id="325" r:id="rId8"/>
    <p:sldId id="308" r:id="rId9"/>
    <p:sldId id="326" r:id="rId10"/>
    <p:sldId id="293" r:id="rId11"/>
    <p:sldId id="300" r:id="rId12"/>
    <p:sldId id="301" r:id="rId13"/>
    <p:sldId id="328" r:id="rId14"/>
    <p:sldId id="329" r:id="rId15"/>
    <p:sldId id="302" r:id="rId16"/>
    <p:sldId id="316" r:id="rId17"/>
    <p:sldId id="317" r:id="rId18"/>
    <p:sldId id="319" r:id="rId19"/>
    <p:sldId id="304" r:id="rId20"/>
    <p:sldId id="320" r:id="rId21"/>
    <p:sldId id="321" r:id="rId22"/>
    <p:sldId id="330" r:id="rId23"/>
    <p:sldId id="322" r:id="rId24"/>
    <p:sldId id="323" r:id="rId25"/>
    <p:sldId id="332" r:id="rId26"/>
    <p:sldId id="331" r:id="rId27"/>
    <p:sldId id="333" r:id="rId28"/>
    <p:sldId id="334" r:id="rId29"/>
    <p:sldId id="335" r:id="rId30"/>
    <p:sldId id="336" r:id="rId31"/>
    <p:sldId id="337" r:id="rId32"/>
    <p:sldId id="338" r:id="rId33"/>
    <p:sldId id="340" r:id="rId34"/>
    <p:sldId id="341" r:id="rId35"/>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63" autoAdjust="0"/>
    <p:restoredTop sz="82637" autoAdjust="0"/>
  </p:normalViewPr>
  <p:slideViewPr>
    <p:cSldViewPr>
      <p:cViewPr varScale="1">
        <p:scale>
          <a:sx n="92" d="100"/>
          <a:sy n="92" d="100"/>
        </p:scale>
        <p:origin x="-1552" y="-1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interSettings" Target="printerSettings/printerSettings1.bin"/><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2830" tIns="46415" rIns="92830" bIns="46415" rtlCol="0"/>
          <a:lstStyle>
            <a:lvl1pPr algn="l">
              <a:defRPr sz="1200"/>
            </a:lvl1pPr>
          </a:lstStyle>
          <a:p>
            <a:endParaRPr lang="en-CA"/>
          </a:p>
        </p:txBody>
      </p:sp>
      <p:sp>
        <p:nvSpPr>
          <p:cNvPr id="3" name="Date Placeholder 2"/>
          <p:cNvSpPr>
            <a:spLocks noGrp="1"/>
          </p:cNvSpPr>
          <p:nvPr>
            <p:ph type="dt" idx="1"/>
          </p:nvPr>
        </p:nvSpPr>
        <p:spPr>
          <a:xfrm>
            <a:off x="3970938" y="0"/>
            <a:ext cx="3037840" cy="461804"/>
          </a:xfrm>
          <a:prstGeom prst="rect">
            <a:avLst/>
          </a:prstGeom>
        </p:spPr>
        <p:txBody>
          <a:bodyPr vert="horz" lIns="92830" tIns="46415" rIns="92830" bIns="46415" rtlCol="0"/>
          <a:lstStyle>
            <a:lvl1pPr algn="r">
              <a:defRPr sz="1200"/>
            </a:lvl1pPr>
          </a:lstStyle>
          <a:p>
            <a:fld id="{FD495911-C2A3-4FF6-A563-8F0D392AE7E4}" type="datetimeFigureOut">
              <a:rPr lang="en-CA" smtClean="0"/>
              <a:t>2015-01-16</a:t>
            </a:fld>
            <a:endParaRPr lang="en-CA"/>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2830" tIns="46415" rIns="92830" bIns="46415" rtlCol="0" anchor="ctr"/>
          <a:lstStyle/>
          <a:p>
            <a:endParaRPr lang="en-CA"/>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772668"/>
            <a:ext cx="3037840" cy="461804"/>
          </a:xfrm>
          <a:prstGeom prst="rect">
            <a:avLst/>
          </a:prstGeom>
        </p:spPr>
        <p:txBody>
          <a:bodyPr vert="horz" lIns="92830" tIns="46415" rIns="92830" bIns="46415"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2830" tIns="46415" rIns="92830" bIns="46415" rtlCol="0" anchor="b"/>
          <a:lstStyle>
            <a:lvl1pPr algn="r">
              <a:defRPr sz="1200"/>
            </a:lvl1pPr>
          </a:lstStyle>
          <a:p>
            <a:fld id="{D04FC9E3-0C44-43C2-BA78-7CC70738FDDA}" type="slidenum">
              <a:rPr lang="en-CA" smtClean="0"/>
              <a:t>‹#›</a:t>
            </a:fld>
            <a:endParaRPr lang="en-CA"/>
          </a:p>
        </p:txBody>
      </p:sp>
    </p:spTree>
    <p:extLst>
      <p:ext uri="{BB962C8B-B14F-4D97-AF65-F5344CB8AC3E}">
        <p14:creationId xmlns:p14="http://schemas.microsoft.com/office/powerpoint/2010/main" val="421517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 familiar with chapter 3</a:t>
            </a:r>
            <a:r>
              <a:rPr lang="en-US" dirty="0" smtClean="0">
                <a:sym typeface="Wingdings"/>
              </a:rPr>
              <a:t> delta H (</a:t>
            </a:r>
            <a:r>
              <a:rPr lang="en-US" dirty="0" err="1" smtClean="0">
                <a:sym typeface="Wingdings"/>
              </a:rPr>
              <a:t>enthalphy</a:t>
            </a:r>
            <a:r>
              <a:rPr lang="en-US" dirty="0" smtClean="0">
                <a:sym typeface="Wingdings"/>
              </a:rPr>
              <a:t>) , delta S (entropy) and delta G (Gibbs Free Energy)</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t>1</a:t>
            </a:fld>
            <a:endParaRPr lang="en-CA"/>
          </a:p>
        </p:txBody>
      </p:sp>
    </p:spTree>
    <p:extLst>
      <p:ext uri="{BB962C8B-B14F-4D97-AF65-F5344CB8AC3E}">
        <p14:creationId xmlns:p14="http://schemas.microsoft.com/office/powerpoint/2010/main" val="1609634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defTabSz="929909" eaLnBrk="0" hangingPunct="0">
              <a:defRPr sz="4600">
                <a:solidFill>
                  <a:schemeClr val="accent2"/>
                </a:solidFill>
                <a:latin typeface="Comic Sans MS" pitchFamily="66" charset="0"/>
              </a:defRPr>
            </a:lvl1pPr>
            <a:lvl2pPr marL="713438" indent="-274399" defTabSz="929909" eaLnBrk="0" hangingPunct="0">
              <a:defRPr sz="4600">
                <a:solidFill>
                  <a:schemeClr val="accent2"/>
                </a:solidFill>
                <a:latin typeface="Comic Sans MS" pitchFamily="66" charset="0"/>
              </a:defRPr>
            </a:lvl2pPr>
            <a:lvl3pPr marL="1097598" indent="-219520" defTabSz="929909" eaLnBrk="0" hangingPunct="0">
              <a:defRPr sz="4600">
                <a:solidFill>
                  <a:schemeClr val="accent2"/>
                </a:solidFill>
                <a:latin typeface="Comic Sans MS" pitchFamily="66" charset="0"/>
              </a:defRPr>
            </a:lvl3pPr>
            <a:lvl4pPr marL="1536636" indent="-219520" defTabSz="929909" eaLnBrk="0" hangingPunct="0">
              <a:defRPr sz="4600">
                <a:solidFill>
                  <a:schemeClr val="accent2"/>
                </a:solidFill>
                <a:latin typeface="Comic Sans MS" pitchFamily="66" charset="0"/>
              </a:defRPr>
            </a:lvl4pPr>
            <a:lvl5pPr marL="1975676" indent="-219520" defTabSz="929909" eaLnBrk="0" hangingPunct="0">
              <a:defRPr sz="4600">
                <a:solidFill>
                  <a:schemeClr val="accent2"/>
                </a:solidFill>
                <a:latin typeface="Comic Sans MS" pitchFamily="66" charset="0"/>
              </a:defRPr>
            </a:lvl5pPr>
            <a:lvl6pPr marL="2414714" indent="-219520" defTabSz="929909" eaLnBrk="0" fontAlgn="base" hangingPunct="0">
              <a:spcBef>
                <a:spcPct val="0"/>
              </a:spcBef>
              <a:spcAft>
                <a:spcPct val="0"/>
              </a:spcAft>
              <a:defRPr sz="4600">
                <a:solidFill>
                  <a:schemeClr val="accent2"/>
                </a:solidFill>
                <a:latin typeface="Comic Sans MS" pitchFamily="66" charset="0"/>
              </a:defRPr>
            </a:lvl6pPr>
            <a:lvl7pPr marL="2853754" indent="-219520" defTabSz="929909" eaLnBrk="0" fontAlgn="base" hangingPunct="0">
              <a:spcBef>
                <a:spcPct val="0"/>
              </a:spcBef>
              <a:spcAft>
                <a:spcPct val="0"/>
              </a:spcAft>
              <a:defRPr sz="4600">
                <a:solidFill>
                  <a:schemeClr val="accent2"/>
                </a:solidFill>
                <a:latin typeface="Comic Sans MS" pitchFamily="66" charset="0"/>
              </a:defRPr>
            </a:lvl7pPr>
            <a:lvl8pPr marL="3292792" indent="-219520" defTabSz="929909" eaLnBrk="0" fontAlgn="base" hangingPunct="0">
              <a:spcBef>
                <a:spcPct val="0"/>
              </a:spcBef>
              <a:spcAft>
                <a:spcPct val="0"/>
              </a:spcAft>
              <a:defRPr sz="4600">
                <a:solidFill>
                  <a:schemeClr val="accent2"/>
                </a:solidFill>
                <a:latin typeface="Comic Sans MS" pitchFamily="66" charset="0"/>
              </a:defRPr>
            </a:lvl8pPr>
            <a:lvl9pPr marL="3731832" indent="-219520" defTabSz="929909" eaLnBrk="0" fontAlgn="base" hangingPunct="0">
              <a:spcBef>
                <a:spcPct val="0"/>
              </a:spcBef>
              <a:spcAft>
                <a:spcPct val="0"/>
              </a:spcAft>
              <a:defRPr sz="4600">
                <a:solidFill>
                  <a:schemeClr val="accent2"/>
                </a:solidFill>
                <a:latin typeface="Comic Sans MS" pitchFamily="66" charset="0"/>
              </a:defRPr>
            </a:lvl9pPr>
          </a:lstStyle>
          <a:p>
            <a:pPr eaLnBrk="1" hangingPunct="1"/>
            <a:fld id="{EC5BFACD-EA72-428C-8DDB-CD1430E1039A}" type="slidenum">
              <a:rPr lang="en-US" altLang="en-US" sz="1100">
                <a:solidFill>
                  <a:schemeClr val="tx1"/>
                </a:solidFill>
                <a:latin typeface="Times New Roman" pitchFamily="18" charset="0"/>
              </a:rPr>
              <a:pPr eaLnBrk="1" hangingPunct="1"/>
              <a:t>2</a:t>
            </a:fld>
            <a:endParaRPr lang="en-US" altLang="en-US" sz="1100">
              <a:solidFill>
                <a:schemeClr val="tx1"/>
              </a:solidFill>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marL="171450" indent="-171450" eaLnBrk="1" hangingPunct="1">
              <a:buFontTx/>
              <a:buChar char="-"/>
            </a:pPr>
            <a:r>
              <a:rPr lang="en-US" altLang="en-US" dirty="0" smtClean="0"/>
              <a:t>Nucleic acids and proteins are best characterized biomolecules</a:t>
            </a:r>
          </a:p>
          <a:p>
            <a:pPr marL="171450" indent="-171450" eaLnBrk="1" hangingPunct="1">
              <a:buFontTx/>
              <a:buChar char="-"/>
            </a:pPr>
            <a:r>
              <a:rPr lang="en-US" altLang="en-US" dirty="0" err="1" smtClean="0"/>
              <a:t>Carbohydrates</a:t>
            </a:r>
            <a:r>
              <a:rPr lang="en-US" altLang="en-US" dirty="0" err="1" smtClean="0">
                <a:sym typeface="Wingdings"/>
              </a:rPr>
              <a:t>glycobiology</a:t>
            </a:r>
            <a:r>
              <a:rPr lang="en-US" altLang="en-US" baseline="0" dirty="0" smtClean="0">
                <a:sym typeface="Wingdings"/>
              </a:rPr>
              <a:t> is the study of biology of carbohydrates. </a:t>
            </a:r>
          </a:p>
          <a:p>
            <a:pPr marL="171450" indent="-171450" eaLnBrk="1" hangingPunct="1">
              <a:buFontTx/>
              <a:buChar char="-"/>
            </a:pPr>
            <a:r>
              <a:rPr lang="en-US" altLang="en-US" baseline="0" dirty="0" smtClean="0">
                <a:sym typeface="Wingdings"/>
              </a:rPr>
              <a:t>Last category is lipids. Very important component of living organisms, do more than just generate membranes. </a:t>
            </a:r>
          </a:p>
          <a:p>
            <a:pPr marL="171450" indent="-171450" eaLnBrk="1" hangingPunct="1">
              <a:buFontTx/>
              <a:buChar char="-"/>
            </a:pPr>
            <a:r>
              <a:rPr lang="en-US" altLang="en-US" baseline="0" dirty="0" err="1" smtClean="0">
                <a:sym typeface="Wingdings"/>
              </a:rPr>
              <a:t>Lipidomics</a:t>
            </a:r>
            <a:endParaRPr lang="en-US" alt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Not the main components of the earths crust</a:t>
            </a:r>
          </a:p>
          <a:p>
            <a:pPr marL="171450" indent="-171450">
              <a:buFontTx/>
              <a:buChar char="-"/>
            </a:pPr>
            <a:r>
              <a:rPr lang="en-US" dirty="0" smtClean="0"/>
              <a:t>Key</a:t>
            </a:r>
            <a:r>
              <a:rPr lang="en-US" baseline="0" dirty="0" smtClean="0"/>
              <a:t> atoms: H,C,N,O,P,S</a:t>
            </a:r>
          </a:p>
          <a:p>
            <a:pPr marL="171450" indent="-171450">
              <a:buFontTx/>
              <a:buChar char="-"/>
            </a:pPr>
            <a:r>
              <a:rPr lang="en-US" baseline="0" dirty="0" smtClean="0"/>
              <a:t>Not the only atoms, help from a few other atoms: </a:t>
            </a:r>
            <a:r>
              <a:rPr lang="en-US" baseline="0" dirty="0" err="1" smtClean="0"/>
              <a:t>Mn</a:t>
            </a:r>
            <a:r>
              <a:rPr lang="en-US" baseline="0" dirty="0" smtClean="0"/>
              <a:t>, Fe, Co, Cu, Zn, Na, Mg, </a:t>
            </a:r>
            <a:r>
              <a:rPr lang="en-US" baseline="0" dirty="0" err="1" smtClean="0"/>
              <a:t>Cl</a:t>
            </a:r>
            <a:r>
              <a:rPr lang="en-US" baseline="0" dirty="0" smtClean="0"/>
              <a:t>, K, </a:t>
            </a:r>
            <a:r>
              <a:rPr lang="en-US" baseline="0" dirty="0" err="1" smtClean="0"/>
              <a:t>Ca</a:t>
            </a:r>
            <a:endParaRPr lang="en-US" baseline="0" dirty="0" smtClean="0"/>
          </a:p>
          <a:p>
            <a:pPr marL="171450" indent="-171450">
              <a:buFontTx/>
              <a:buChar char="-"/>
            </a:pPr>
            <a:r>
              <a:rPr lang="en-US" b="1" i="0" u="sng" baseline="0" dirty="0" smtClean="0"/>
              <a:t>NEED TO KNOW ALL OF THESE</a:t>
            </a:r>
            <a:r>
              <a:rPr lang="en-US" b="1" i="0" u="sng" baseline="0" dirty="0" smtClean="0">
                <a:sym typeface="Wingdings"/>
              </a:rPr>
              <a:t> 20 AMINO ACIDS, 5 AROMATIC BASES, GLUCOSE AND 7 OTHER SUGARS</a:t>
            </a:r>
          </a:p>
          <a:p>
            <a:pPr marL="171450" indent="-171450">
              <a:buFontTx/>
              <a:buChar char="-"/>
            </a:pPr>
            <a:r>
              <a:rPr lang="en-US" b="0" i="0" u="none" baseline="0" dirty="0" smtClean="0">
                <a:sym typeface="Wingdings"/>
              </a:rPr>
              <a:t>Understand building blocks and the way they interact enables us to make sense of more complex systems like cells</a:t>
            </a:r>
            <a:endParaRPr lang="en-US" b="0" i="0" u="none" baseline="0" dirty="0" smtClean="0"/>
          </a:p>
          <a:p>
            <a:pPr marL="171450" indent="-171450">
              <a:buFontTx/>
              <a:buChar char="-"/>
            </a:pPr>
            <a:endParaRPr lang="en-US" b="0" i="0" u="none" dirty="0"/>
          </a:p>
        </p:txBody>
      </p:sp>
      <p:sp>
        <p:nvSpPr>
          <p:cNvPr id="4" name="Slide Number Placeholder 3"/>
          <p:cNvSpPr>
            <a:spLocks noGrp="1"/>
          </p:cNvSpPr>
          <p:nvPr>
            <p:ph type="sldNum" sz="quarter" idx="10"/>
          </p:nvPr>
        </p:nvSpPr>
        <p:spPr/>
        <p:txBody>
          <a:bodyPr/>
          <a:lstStyle/>
          <a:p>
            <a:fld id="{D04FC9E3-0C44-43C2-BA78-7CC70738FDDA}" type="slidenum">
              <a:rPr lang="en-CA" smtClean="0"/>
              <a:t>3</a:t>
            </a:fld>
            <a:endParaRPr lang="en-CA"/>
          </a:p>
        </p:txBody>
      </p:sp>
    </p:spTree>
    <p:extLst>
      <p:ext uri="{BB962C8B-B14F-4D97-AF65-F5344CB8AC3E}">
        <p14:creationId xmlns:p14="http://schemas.microsoft.com/office/powerpoint/2010/main" val="3058943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1DC57080-D16A-4C31-9A15-7BDE9D507FE2}" type="slidenum">
              <a:rPr lang="en-US" altLang="en-US" sz="1100">
                <a:solidFill>
                  <a:schemeClr val="tx1"/>
                </a:solidFill>
              </a:rPr>
              <a:pPr eaLnBrk="1" hangingPunct="1"/>
              <a:t>4</a:t>
            </a:fld>
            <a:endParaRPr lang="en-US" altLang="en-US" sz="1100">
              <a:solidFill>
                <a:schemeClr val="tx1"/>
              </a:solidFill>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285750" indent="-285750" eaLnBrk="1" hangingPunct="1">
              <a:buFontTx/>
              <a:buChar char="-"/>
            </a:pPr>
            <a:r>
              <a:rPr lang="en-US" altLang="en-US" sz="1400" baseline="0" dirty="0" smtClean="0"/>
              <a:t>Essential for life, anywhere we find water we can find life</a:t>
            </a:r>
          </a:p>
          <a:p>
            <a:pPr marL="285750" indent="-285750" eaLnBrk="1" hangingPunct="1">
              <a:buFontTx/>
              <a:buChar char="-"/>
            </a:pPr>
            <a:r>
              <a:rPr lang="en-US" altLang="en-US" sz="1400" baseline="0" dirty="0" smtClean="0"/>
              <a:t>Life under ice in Antarctic Nature 2014, 512 p 245</a:t>
            </a:r>
          </a:p>
          <a:p>
            <a:pPr marL="285750" indent="-285750" eaLnBrk="1" hangingPunct="1">
              <a:buFontTx/>
              <a:buChar char="-"/>
            </a:pPr>
            <a:r>
              <a:rPr lang="en-US" altLang="en-US" sz="1400" baseline="0" dirty="0" smtClean="0"/>
              <a:t>O2 is sp3 and has 2 lone pairs, making the angle between the 2 bonds is 104.5 </a:t>
            </a:r>
            <a:r>
              <a:rPr lang="en-US" altLang="en-US" sz="1400" baseline="0" dirty="0" err="1" smtClean="0"/>
              <a:t>cegrees</a:t>
            </a:r>
            <a:r>
              <a:rPr lang="en-US" altLang="en-US" sz="1400" baseline="0" dirty="0" smtClean="0"/>
              <a:t>.(tetrahedral)</a:t>
            </a:r>
          </a:p>
          <a:p>
            <a:pPr marL="285750" indent="-285750" eaLnBrk="1" hangingPunct="1">
              <a:buFontTx/>
              <a:buChar char="-"/>
            </a:pPr>
            <a:r>
              <a:rPr lang="en-US" altLang="en-US" sz="1400" baseline="0" dirty="0" smtClean="0"/>
              <a:t> oxygen is highly electronegative: attraction of atom for bonding electrons</a:t>
            </a:r>
          </a:p>
          <a:p>
            <a:pPr marL="285750" indent="-285750" eaLnBrk="1" hangingPunct="1">
              <a:buFontTx/>
              <a:buChar char="-"/>
            </a:pPr>
            <a:r>
              <a:rPr lang="en-US" altLang="en-US" sz="1400" baseline="0" dirty="0" smtClean="0"/>
              <a:t>Oxygen en= 3.5</a:t>
            </a:r>
          </a:p>
          <a:p>
            <a:pPr marL="285750" indent="-285750" eaLnBrk="1" hangingPunct="1">
              <a:buFontTx/>
              <a:buChar char="-"/>
            </a:pPr>
            <a:r>
              <a:rPr lang="en-US" altLang="en-US" sz="1400" baseline="0" dirty="0" smtClean="0"/>
              <a:t>Hydrogen en = 2.2</a:t>
            </a:r>
            <a:endParaRPr lang="en-US" altLang="en-US" sz="14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F695C8CB-EEE3-4654-A90F-27A5EF90AA6E}" type="slidenum">
              <a:rPr lang="en-US" altLang="en-US" sz="1100">
                <a:solidFill>
                  <a:schemeClr val="tx1"/>
                </a:solidFill>
              </a:rPr>
              <a:pPr eaLnBrk="1" hangingPunct="1"/>
              <a:t>5</a:t>
            </a:fld>
            <a:endParaRPr lang="en-US" altLang="en-US" sz="1100">
              <a:solidFill>
                <a:schemeClr val="tx1"/>
              </a:solidFill>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marL="228600" indent="-228600" eaLnBrk="1" hangingPunct="1">
              <a:buAutoNum type="alphaUcParenR"/>
            </a:pPr>
            <a:r>
              <a:rPr lang="en-US" altLang="en-US" dirty="0" smtClean="0"/>
              <a:t>Bond polarities:</a:t>
            </a:r>
            <a:r>
              <a:rPr lang="en-US" altLang="en-US" baseline="0" dirty="0" smtClean="0"/>
              <a:t> sum dipoles of bonds to get dipole of molecule. Net dipole: strong net dipole</a:t>
            </a:r>
          </a:p>
          <a:p>
            <a:pPr marL="228600" indent="-228600" eaLnBrk="1" hangingPunct="1">
              <a:buAutoNum type="alphaUcParenR"/>
            </a:pPr>
            <a:r>
              <a:rPr lang="en-US" altLang="en-US" baseline="0" dirty="0" smtClean="0"/>
              <a:t>Bond polarities: N en = 30</a:t>
            </a:r>
          </a:p>
          <a:p>
            <a:pPr eaLnBrk="1" hangingPunct="1"/>
            <a:endParaRPr lang="en-US" altLang="en-US" baseline="0" dirty="0" smtClean="0"/>
          </a:p>
          <a:p>
            <a:pPr eaLnBrk="1" hangingPunct="1"/>
            <a:endParaRPr lang="en-US" alt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1710A45F-1CB0-492A-874F-5866B2539F36}" type="slidenum">
              <a:rPr lang="en-US" altLang="en-US" sz="1100">
                <a:solidFill>
                  <a:schemeClr val="tx1"/>
                </a:solidFill>
              </a:rPr>
              <a:pPr eaLnBrk="1" hangingPunct="1"/>
              <a:t>6</a:t>
            </a:fld>
            <a:endParaRPr lang="en-US" altLang="en-US" sz="1100">
              <a:solidFill>
                <a:schemeClr val="tx1"/>
              </a:solidFill>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r>
              <a:rPr lang="en-US" altLang="en-US" dirty="0" smtClean="0"/>
              <a:t>This is why water can dissolved</a:t>
            </a:r>
            <a:r>
              <a:rPr lang="en-US" altLang="en-US" baseline="0" dirty="0" smtClean="0"/>
              <a:t> polar molecules</a:t>
            </a:r>
          </a:p>
          <a:p>
            <a:pPr eaLnBrk="1" hangingPunct="1"/>
            <a:r>
              <a:rPr lang="en-US" altLang="en-US" baseline="0" dirty="0" smtClean="0"/>
              <a:t>Positive end of dipole interacts with anions. Negative end interacts with </a:t>
            </a:r>
            <a:r>
              <a:rPr lang="en-US" altLang="en-US" baseline="0" dirty="0" err="1" smtClean="0"/>
              <a:t>cation</a:t>
            </a:r>
            <a:endParaRPr lang="en-US" altLang="en-US" baseline="0" dirty="0" smtClean="0"/>
          </a:p>
          <a:p>
            <a:pPr eaLnBrk="1" hangingPunct="1"/>
            <a:r>
              <a:rPr lang="en-US" altLang="en-US" baseline="0" dirty="0" smtClean="0"/>
              <a:t>Salvation shell/hydration shell:  dipole ion interactions are stronger than </a:t>
            </a:r>
            <a:r>
              <a:rPr lang="en-US" altLang="en-US" baseline="0" dirty="0" err="1" smtClean="0"/>
              <a:t>cation</a:t>
            </a:r>
            <a:r>
              <a:rPr lang="en-US" altLang="en-US" baseline="0" dirty="0" smtClean="0"/>
              <a:t> ion interactions</a:t>
            </a:r>
          </a:p>
          <a:p>
            <a:pPr eaLnBrk="1" hangingPunct="1"/>
            <a:endParaRPr lang="en-US" alt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1DC57080-D16A-4C31-9A15-7BDE9D507FE2}" type="slidenum">
              <a:rPr lang="en-US" altLang="en-US" sz="1100">
                <a:solidFill>
                  <a:schemeClr val="tx1"/>
                </a:solidFill>
              </a:rPr>
              <a:pPr eaLnBrk="1" hangingPunct="1"/>
              <a:t>7</a:t>
            </a:fld>
            <a:endParaRPr lang="en-US" altLang="en-US" sz="1100">
              <a:solidFill>
                <a:schemeClr val="tx1"/>
              </a:solidFill>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1" dirty="0" smtClean="0">
                <a:solidFill>
                  <a:schemeClr val="accent2"/>
                </a:solidFill>
                <a:latin typeface="Comic Sans MS" pitchFamily="66" charset="0"/>
              </a:rPr>
              <a:t>H-bond donor and acceptor- IMPORTANT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b="0" dirty="0" smtClean="0">
              <a:solidFill>
                <a:schemeClr val="accent2"/>
              </a:solidFill>
              <a:latin typeface="Comic Sans MS" pitchFamily="66" charset="0"/>
            </a:endParaRPr>
          </a:p>
          <a:p>
            <a:pPr eaLnBrk="1" hangingPunct="1"/>
            <a:endParaRPr lang="en-US" alt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D8972435-DAF9-4B90-8C8C-63ABCF6C0967}" type="slidenum">
              <a:rPr lang="en-US" altLang="en-US" sz="1100">
                <a:solidFill>
                  <a:schemeClr val="tx1"/>
                </a:solidFill>
              </a:rPr>
              <a:pPr eaLnBrk="1" hangingPunct="1"/>
              <a:t>8</a:t>
            </a:fld>
            <a:endParaRPr lang="en-US" altLang="en-US" sz="1100">
              <a:solidFill>
                <a:schemeClr val="tx1"/>
              </a:solidFill>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r>
              <a:rPr lang="en-US" altLang="en-US" dirty="0" smtClean="0"/>
              <a:t>Left</a:t>
            </a:r>
            <a:r>
              <a:rPr lang="en-US" altLang="en-US" baseline="0" dirty="0" smtClean="0"/>
              <a:t> is donor, right is acceptor</a:t>
            </a:r>
          </a:p>
          <a:p>
            <a:pPr eaLnBrk="1" hangingPunct="1"/>
            <a:r>
              <a:rPr lang="en-US" altLang="en-US" baseline="0" dirty="0" smtClean="0"/>
              <a:t>Can form a complex where 1 water molecule can react with 4 other molecules (ice)</a:t>
            </a:r>
            <a:r>
              <a:rPr lang="en-US" altLang="en-US" baseline="0" dirty="0" smtClean="0">
                <a:sym typeface="Wingdings"/>
              </a:rPr>
              <a:t> static bonds</a:t>
            </a:r>
          </a:p>
          <a:p>
            <a:pPr eaLnBrk="1" hangingPunct="1"/>
            <a:r>
              <a:rPr lang="en-US" altLang="en-US" baseline="0" dirty="0" smtClean="0">
                <a:sym typeface="Wingdings"/>
              </a:rPr>
              <a:t>When you melt ice you don</a:t>
            </a:r>
            <a:r>
              <a:rPr lang="fr-FR" altLang="en-US" baseline="0" dirty="0" smtClean="0">
                <a:sym typeface="Wingdings"/>
              </a:rPr>
              <a:t>’</a:t>
            </a:r>
            <a:r>
              <a:rPr lang="en-US" altLang="en-US" baseline="0" dirty="0" smtClean="0">
                <a:sym typeface="Wingdings"/>
              </a:rPr>
              <a:t>t lose a lot of bonding, they just become much more dynamic and move around a lot</a:t>
            </a:r>
          </a:p>
          <a:p>
            <a:pPr eaLnBrk="1" hangingPunct="1"/>
            <a:r>
              <a:rPr lang="en-US" altLang="en-US" baseline="0" dirty="0" smtClean="0">
                <a:sym typeface="Wingdings"/>
              </a:rPr>
              <a:t>Formation of 1 hydrogen bond to water will make it want to form another bond</a:t>
            </a:r>
            <a:endParaRPr lang="en-US" alt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1DC57080-D16A-4C31-9A15-7BDE9D507FE2}" type="slidenum">
              <a:rPr lang="en-US" altLang="en-US" sz="1100">
                <a:solidFill>
                  <a:schemeClr val="tx1"/>
                </a:solidFill>
              </a:rPr>
              <a:pPr eaLnBrk="1" hangingPunct="1"/>
              <a:t>9</a:t>
            </a:fld>
            <a:endParaRPr lang="en-US" altLang="en-US" sz="1100">
              <a:solidFill>
                <a:schemeClr val="tx1"/>
              </a:solidFill>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Tx/>
              <a:buChar char="-"/>
            </a:pPr>
            <a:r>
              <a:rPr lang="en-US" altLang="en-US" dirty="0" smtClean="0"/>
              <a:t>Reason for</a:t>
            </a:r>
            <a:r>
              <a:rPr lang="en-US" altLang="en-US" baseline="0" dirty="0" smtClean="0"/>
              <a:t> high boiling point of water is h-bonding</a:t>
            </a:r>
          </a:p>
          <a:p>
            <a:pPr marL="171450" indent="-171450" eaLnBrk="1" hangingPunct="1">
              <a:buFontTx/>
              <a:buChar char="-"/>
            </a:pPr>
            <a:endParaRPr lang="en-US" alt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 types we’re going to talk about. All non covalent and are mostly responsible for intermolecular (molecular interactions), some are </a:t>
            </a:r>
            <a:r>
              <a:rPr lang="en-US" dirty="0" err="1" smtClean="0"/>
              <a:t>intramolecular</a:t>
            </a:r>
            <a:r>
              <a:rPr lang="en-US" dirty="0" smtClean="0"/>
              <a:t> (protein to fold up and form a structure)</a:t>
            </a:r>
          </a:p>
          <a:p>
            <a:endParaRPr lang="en-US" dirty="0" smtClean="0"/>
          </a:p>
          <a:p>
            <a:r>
              <a:rPr lang="en-US" dirty="0" smtClean="0"/>
              <a:t>Typically weaker than covalent bonds</a:t>
            </a:r>
          </a:p>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t>10</a:t>
            </a:fld>
            <a:endParaRPr lang="en-CA"/>
          </a:p>
        </p:txBody>
      </p:sp>
    </p:spTree>
    <p:extLst>
      <p:ext uri="{BB962C8B-B14F-4D97-AF65-F5344CB8AC3E}">
        <p14:creationId xmlns:p14="http://schemas.microsoft.com/office/powerpoint/2010/main" val="925583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Interaction between a </a:t>
            </a:r>
            <a:r>
              <a:rPr lang="en-US" dirty="0" err="1" smtClean="0"/>
              <a:t>cation</a:t>
            </a:r>
            <a:r>
              <a:rPr lang="en-US" dirty="0" smtClean="0"/>
              <a:t> and anion is</a:t>
            </a:r>
            <a:r>
              <a:rPr lang="en-US" baseline="0" dirty="0" smtClean="0"/>
              <a:t> distance dependent</a:t>
            </a:r>
            <a:r>
              <a:rPr lang="en-US" baseline="0" dirty="0" smtClean="0">
                <a:sym typeface="Wingdings"/>
              </a:rPr>
              <a:t> the closer they come together the stronger it will be</a:t>
            </a:r>
          </a:p>
          <a:p>
            <a:pPr marL="171450" indent="-171450">
              <a:buFontTx/>
              <a:buChar char="-"/>
            </a:pPr>
            <a:r>
              <a:rPr lang="en-US" baseline="0" dirty="0" smtClean="0">
                <a:sym typeface="Wingdings"/>
              </a:rPr>
              <a:t>Have to get the two ions very close together (2,8A) to have a strong bond</a:t>
            </a:r>
          </a:p>
          <a:p>
            <a:pPr marL="171450" indent="-171450">
              <a:buFontTx/>
              <a:buChar char="-"/>
            </a:pPr>
            <a:r>
              <a:rPr lang="en-US" baseline="0" dirty="0" smtClean="0">
                <a:sym typeface="Wingdings"/>
              </a:rPr>
              <a:t>Example: carboxylate </a:t>
            </a:r>
            <a:r>
              <a:rPr lang="en-US" baseline="0" dirty="0" err="1" smtClean="0">
                <a:sym typeface="Wingdings"/>
              </a:rPr>
              <a:t>eg</a:t>
            </a:r>
            <a:r>
              <a:rPr lang="en-US" baseline="0" dirty="0" smtClean="0">
                <a:sym typeface="Wingdings"/>
              </a:rPr>
              <a:t>: aspartic acid </a:t>
            </a:r>
            <a:r>
              <a:rPr lang="en-US" baseline="0" dirty="0" err="1" smtClean="0">
                <a:sym typeface="Wingdings"/>
              </a:rPr>
              <a:t>sidechain</a:t>
            </a:r>
            <a:r>
              <a:rPr lang="en-US" baseline="0" dirty="0" smtClean="0">
                <a:sym typeface="Wingdings"/>
              </a:rPr>
              <a:t> </a:t>
            </a:r>
            <a:r>
              <a:rPr lang="en-US" baseline="0" dirty="0" smtClean="0">
                <a:sym typeface="Wingdings"/>
              </a:rPr>
              <a:t>(COO2</a:t>
            </a:r>
            <a:r>
              <a:rPr lang="en-US" baseline="0" dirty="0" smtClean="0">
                <a:sym typeface="Wingdings"/>
              </a:rPr>
              <a:t> + </a:t>
            </a:r>
            <a:r>
              <a:rPr lang="en-US" baseline="0" dirty="0" err="1" smtClean="0">
                <a:sym typeface="Wingdings"/>
              </a:rPr>
              <a:t>ammonion</a:t>
            </a:r>
            <a:r>
              <a:rPr lang="en-US" baseline="0" dirty="0" smtClean="0">
                <a:sym typeface="Wingdings"/>
              </a:rPr>
              <a:t> ion (</a:t>
            </a:r>
            <a:r>
              <a:rPr lang="en-US" baseline="0" dirty="0" err="1" smtClean="0">
                <a:sym typeface="Wingdings"/>
              </a:rPr>
              <a:t>eg</a:t>
            </a:r>
            <a:r>
              <a:rPr lang="en-US" baseline="0" dirty="0" smtClean="0">
                <a:sym typeface="Wingdings"/>
              </a:rPr>
              <a:t>: lysine side chain) --NH3 </a:t>
            </a:r>
          </a:p>
          <a:p>
            <a:pPr marL="171450" indent="-171450">
              <a:buFontTx/>
              <a:buChar char="-"/>
            </a:pPr>
            <a:r>
              <a:rPr lang="en-US" baseline="0" dirty="0" smtClean="0">
                <a:sym typeface="Wingdings"/>
              </a:rPr>
              <a:t>This ionic interaction is called “salt bridge”</a:t>
            </a:r>
          </a:p>
        </p:txBody>
      </p:sp>
      <p:sp>
        <p:nvSpPr>
          <p:cNvPr id="4" name="Slide Number Placeholder 3"/>
          <p:cNvSpPr>
            <a:spLocks noGrp="1"/>
          </p:cNvSpPr>
          <p:nvPr>
            <p:ph type="sldNum" sz="quarter" idx="10"/>
          </p:nvPr>
        </p:nvSpPr>
        <p:spPr/>
        <p:txBody>
          <a:bodyPr/>
          <a:lstStyle/>
          <a:p>
            <a:fld id="{D04FC9E3-0C44-43C2-BA78-7CC70738FDDA}" type="slidenum">
              <a:rPr lang="en-CA" smtClean="0"/>
              <a:t>11</a:t>
            </a:fld>
            <a:endParaRPr lang="en-CA"/>
          </a:p>
        </p:txBody>
      </p:sp>
    </p:spTree>
    <p:extLst>
      <p:ext uri="{BB962C8B-B14F-4D97-AF65-F5344CB8AC3E}">
        <p14:creationId xmlns:p14="http://schemas.microsoft.com/office/powerpoint/2010/main" val="3010976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donor: polarized bond</a:t>
            </a:r>
          </a:p>
          <a:p>
            <a:pPr marL="628650" lvl="1" indent="-171450">
              <a:buFontTx/>
              <a:buChar char="-"/>
            </a:pPr>
            <a:r>
              <a:rPr lang="en-US" dirty="0" smtClean="0"/>
              <a:t>Large energy difference</a:t>
            </a:r>
          </a:p>
          <a:p>
            <a:pPr marL="628650" lvl="1" indent="-171450">
              <a:buFontTx/>
              <a:buChar char="-"/>
            </a:pPr>
            <a:r>
              <a:rPr lang="en-US" dirty="0" smtClean="0"/>
              <a:t>Weaker bond</a:t>
            </a:r>
          </a:p>
          <a:p>
            <a:pPr marL="628650" lvl="1" indent="-171450">
              <a:buFontTx/>
              <a:buChar char="-"/>
            </a:pPr>
            <a:r>
              <a:rPr lang="en-US" dirty="0" smtClean="0"/>
              <a:t>High electronegativity </a:t>
            </a:r>
          </a:p>
          <a:p>
            <a:pPr marL="457200" lvl="1" indent="0">
              <a:buFontTx/>
              <a:buNone/>
            </a:pPr>
            <a:endParaRPr lang="en-US" dirty="0" smtClean="0"/>
          </a:p>
          <a:p>
            <a:pPr marL="457200" lvl="1" indent="0">
              <a:buFontTx/>
              <a:buNone/>
            </a:pPr>
            <a:r>
              <a:rPr lang="en-US" dirty="0" smtClean="0"/>
              <a:t>Acceptor: lone pair of energy</a:t>
            </a:r>
          </a:p>
          <a:p>
            <a:pPr marL="457200" lvl="1" indent="0">
              <a:buFontTx/>
              <a:buNone/>
            </a:pPr>
            <a:r>
              <a:rPr lang="en-US" dirty="0" smtClean="0"/>
              <a:t>	- often described as dipoles interacting</a:t>
            </a:r>
          </a:p>
          <a:p>
            <a:pPr marL="457200" lvl="1" indent="0">
              <a:buFontTx/>
              <a:buNone/>
            </a:pPr>
            <a:endParaRPr lang="en-US" dirty="0" smtClean="0"/>
          </a:p>
          <a:p>
            <a:pPr marL="457200" lvl="1" indent="0">
              <a:buFontTx/>
              <a:buNone/>
            </a:pPr>
            <a:r>
              <a:rPr lang="en-US" dirty="0" smtClean="0"/>
              <a:t>Very strong angle dependence</a:t>
            </a:r>
            <a:r>
              <a:rPr lang="en-US" dirty="0" smtClean="0">
                <a:sym typeface="Wingdings"/>
              </a:rPr>
              <a:t> orbital description gives angle dependency on the strength</a:t>
            </a:r>
            <a:r>
              <a:rPr lang="en-US" baseline="0" dirty="0" smtClean="0">
                <a:sym typeface="Wingdings"/>
              </a:rPr>
              <a:t> of hydrogen bonds (180 degrees gives the best overlap) therefore strongest hydrogen bonds are the ones that are linear</a:t>
            </a:r>
          </a:p>
          <a:p>
            <a:pPr marL="457200" lvl="1" indent="0">
              <a:buFontTx/>
              <a:buNone/>
            </a:pPr>
            <a:endParaRPr lang="en-US" baseline="0" dirty="0" smtClean="0">
              <a:sym typeface="Wingdings"/>
            </a:endParaRPr>
          </a:p>
          <a:p>
            <a:pPr marL="457200" lvl="1" indent="0">
              <a:buFontTx/>
              <a:buNone/>
            </a:pPr>
            <a:r>
              <a:rPr lang="en-US" baseline="0" dirty="0" err="1" smtClean="0">
                <a:sym typeface="Wingdings"/>
              </a:rPr>
              <a:t>cX</a:t>
            </a:r>
            <a:r>
              <a:rPr lang="en-US" baseline="0" dirty="0" smtClean="0">
                <a:sym typeface="Wingdings"/>
              </a:rPr>
              <a:t>—H 		X--</a:t>
            </a:r>
          </a:p>
          <a:p>
            <a:pPr marL="457200" lvl="1" indent="0">
              <a:buFontTx/>
              <a:buNone/>
            </a:pPr>
            <a:r>
              <a:rPr lang="en-US" baseline="0" dirty="0" smtClean="0">
                <a:sym typeface="Wingdings"/>
              </a:rPr>
              <a:t>H-bond donor		H-bond acceptor</a:t>
            </a:r>
          </a:p>
          <a:p>
            <a:pPr marL="457200" lvl="1" indent="0">
              <a:buFontTx/>
              <a:buNone/>
            </a:pPr>
            <a:endParaRPr lang="en-US" baseline="0" dirty="0" smtClean="0">
              <a:sym typeface="Wingdings"/>
            </a:endParaRPr>
          </a:p>
          <a:p>
            <a:pPr marL="457200" lvl="1" indent="0">
              <a:buFontTx/>
              <a:buNone/>
            </a:pPr>
            <a:r>
              <a:rPr lang="en-US" baseline="0" dirty="0" smtClean="0">
                <a:sym typeface="Wingdings"/>
              </a:rPr>
              <a:t>C=empty </a:t>
            </a:r>
            <a:r>
              <a:rPr lang="en-US" baseline="0" dirty="0" err="1" smtClean="0">
                <a:sym typeface="Wingdings"/>
              </a:rPr>
              <a:t>antibonding</a:t>
            </a:r>
            <a:r>
              <a:rPr lang="en-US" baseline="0" dirty="0" smtClean="0">
                <a:sym typeface="Wingdings"/>
              </a:rPr>
              <a:t> orbital (o*) 	filled orbital</a:t>
            </a:r>
            <a:endParaRPr lang="en-US" dirty="0" smtClean="0"/>
          </a:p>
          <a:p>
            <a:pPr marL="457200" lvl="1" indent="0">
              <a:buFontTx/>
              <a:buNone/>
            </a:pPr>
            <a:endParaRPr lang="en-US" dirty="0" smtClean="0"/>
          </a:p>
        </p:txBody>
      </p:sp>
      <p:sp>
        <p:nvSpPr>
          <p:cNvPr id="4" name="Slide Number Placeholder 3"/>
          <p:cNvSpPr>
            <a:spLocks noGrp="1"/>
          </p:cNvSpPr>
          <p:nvPr>
            <p:ph type="sldNum" sz="quarter" idx="10"/>
          </p:nvPr>
        </p:nvSpPr>
        <p:spPr/>
        <p:txBody>
          <a:bodyPr/>
          <a:lstStyle/>
          <a:p>
            <a:fld id="{D04FC9E3-0C44-43C2-BA78-7CC70738FDDA}" type="slidenum">
              <a:rPr lang="en-CA" smtClean="0"/>
              <a:t>12</a:t>
            </a:fld>
            <a:endParaRPr lang="en-CA"/>
          </a:p>
        </p:txBody>
      </p:sp>
    </p:spTree>
    <p:extLst>
      <p:ext uri="{BB962C8B-B14F-4D97-AF65-F5344CB8AC3E}">
        <p14:creationId xmlns:p14="http://schemas.microsoft.com/office/powerpoint/2010/main" val="29107554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097BA278-170C-4295-841F-BD89B9BB144B}" type="slidenum">
              <a:rPr lang="en-US" altLang="en-US" sz="1100">
                <a:solidFill>
                  <a:schemeClr val="tx1"/>
                </a:solidFill>
              </a:rPr>
              <a:pPr eaLnBrk="1" hangingPunct="1"/>
              <a:t>13</a:t>
            </a:fld>
            <a:endParaRPr lang="en-US" altLang="en-US" sz="1100">
              <a:solidFill>
                <a:schemeClr val="tx1"/>
              </a:solidFill>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marL="171450" indent="-171450" eaLnBrk="1" hangingPunct="1">
              <a:buFontTx/>
              <a:buChar char="-"/>
            </a:pPr>
            <a:r>
              <a:rPr lang="en-US" altLang="en-US" dirty="0" smtClean="0"/>
              <a:t>Donors: alcohols, carboxylic acids, amines, amides</a:t>
            </a:r>
          </a:p>
          <a:p>
            <a:pPr marL="171450" indent="-171450" eaLnBrk="1" hangingPunct="1">
              <a:buFontTx/>
              <a:buChar char="-"/>
            </a:pPr>
            <a:r>
              <a:rPr lang="en-US" altLang="en-US" dirty="0" smtClean="0"/>
              <a:t>Acceptors: Carbonyls, ethers, </a:t>
            </a:r>
            <a:r>
              <a:rPr lang="en-US" altLang="en-US" dirty="0" err="1" smtClean="0"/>
              <a:t>nitrogens</a:t>
            </a:r>
            <a:r>
              <a:rPr lang="en-US" altLang="en-US" dirty="0" smtClean="0"/>
              <a:t>,</a:t>
            </a:r>
            <a:r>
              <a:rPr lang="en-US" altLang="en-US" baseline="0" dirty="0" smtClean="0"/>
              <a:t> </a:t>
            </a:r>
            <a:endParaRPr lang="en-US" alt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sz="4300">
                <a:solidFill>
                  <a:schemeClr val="accent2"/>
                </a:solidFill>
                <a:latin typeface="Times New Roman" pitchFamily="18" charset="0"/>
              </a:defRPr>
            </a:lvl1pPr>
            <a:lvl2pPr marL="713438" indent="-274399" eaLnBrk="0" hangingPunct="0">
              <a:defRPr sz="4300">
                <a:solidFill>
                  <a:schemeClr val="accent2"/>
                </a:solidFill>
                <a:latin typeface="Times New Roman" pitchFamily="18" charset="0"/>
              </a:defRPr>
            </a:lvl2pPr>
            <a:lvl3pPr marL="1097598" indent="-219520" eaLnBrk="0" hangingPunct="0">
              <a:defRPr sz="4300">
                <a:solidFill>
                  <a:schemeClr val="accent2"/>
                </a:solidFill>
                <a:latin typeface="Times New Roman" pitchFamily="18" charset="0"/>
              </a:defRPr>
            </a:lvl3pPr>
            <a:lvl4pPr marL="1536636" indent="-219520" eaLnBrk="0" hangingPunct="0">
              <a:defRPr sz="4300">
                <a:solidFill>
                  <a:schemeClr val="accent2"/>
                </a:solidFill>
                <a:latin typeface="Times New Roman" pitchFamily="18" charset="0"/>
              </a:defRPr>
            </a:lvl4pPr>
            <a:lvl5pPr marL="1975676" indent="-219520" eaLnBrk="0" hangingPunct="0">
              <a:defRPr sz="4300">
                <a:solidFill>
                  <a:schemeClr val="accent2"/>
                </a:solidFill>
                <a:latin typeface="Times New Roman" pitchFamily="18" charset="0"/>
              </a:defRPr>
            </a:lvl5pPr>
            <a:lvl6pPr marL="2414714" indent="-219520" eaLnBrk="0" fontAlgn="base" hangingPunct="0">
              <a:spcBef>
                <a:spcPct val="20000"/>
              </a:spcBef>
              <a:spcAft>
                <a:spcPct val="0"/>
              </a:spcAft>
              <a:defRPr sz="4300">
                <a:solidFill>
                  <a:schemeClr val="accent2"/>
                </a:solidFill>
                <a:latin typeface="Times New Roman" pitchFamily="18" charset="0"/>
              </a:defRPr>
            </a:lvl6pPr>
            <a:lvl7pPr marL="2853754" indent="-219520" eaLnBrk="0" fontAlgn="base" hangingPunct="0">
              <a:spcBef>
                <a:spcPct val="20000"/>
              </a:spcBef>
              <a:spcAft>
                <a:spcPct val="0"/>
              </a:spcAft>
              <a:defRPr sz="4300">
                <a:solidFill>
                  <a:schemeClr val="accent2"/>
                </a:solidFill>
                <a:latin typeface="Times New Roman" pitchFamily="18" charset="0"/>
              </a:defRPr>
            </a:lvl7pPr>
            <a:lvl8pPr marL="3292792" indent="-219520" eaLnBrk="0" fontAlgn="base" hangingPunct="0">
              <a:spcBef>
                <a:spcPct val="20000"/>
              </a:spcBef>
              <a:spcAft>
                <a:spcPct val="0"/>
              </a:spcAft>
              <a:defRPr sz="4300">
                <a:solidFill>
                  <a:schemeClr val="accent2"/>
                </a:solidFill>
                <a:latin typeface="Times New Roman" pitchFamily="18" charset="0"/>
              </a:defRPr>
            </a:lvl8pPr>
            <a:lvl9pPr marL="3731832" indent="-219520" eaLnBrk="0" fontAlgn="base" hangingPunct="0">
              <a:spcBef>
                <a:spcPct val="20000"/>
              </a:spcBef>
              <a:spcAft>
                <a:spcPct val="0"/>
              </a:spcAft>
              <a:defRPr sz="4300">
                <a:solidFill>
                  <a:schemeClr val="accent2"/>
                </a:solidFill>
                <a:latin typeface="Times New Roman" pitchFamily="18" charset="0"/>
              </a:defRPr>
            </a:lvl9pPr>
          </a:lstStyle>
          <a:p>
            <a:pPr eaLnBrk="1" hangingPunct="1"/>
            <a:fld id="{39D24C04-F7A5-4439-B4B0-0A9C04BC4266}" type="slidenum">
              <a:rPr lang="en-US" altLang="en-US" sz="1100">
                <a:solidFill>
                  <a:schemeClr val="tx1"/>
                </a:solidFill>
              </a:rPr>
              <a:pPr eaLnBrk="1" hangingPunct="1"/>
              <a:t>14</a:t>
            </a:fld>
            <a:endParaRPr lang="en-US" altLang="en-US" sz="1100">
              <a:solidFill>
                <a:schemeClr val="tx1"/>
              </a:solidFill>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marL="171450" indent="-171450" eaLnBrk="1" hangingPunct="1">
              <a:buFontTx/>
              <a:buChar char="-"/>
            </a:pPr>
            <a:r>
              <a:rPr lang="en-US" altLang="en-US" dirty="0" smtClean="0"/>
              <a:t>H-bond plays</a:t>
            </a:r>
            <a:r>
              <a:rPr lang="en-US" altLang="en-US" baseline="0" dirty="0" smtClean="0"/>
              <a:t> a major role in biopolymer stability</a:t>
            </a:r>
          </a:p>
          <a:p>
            <a:pPr marL="171450" indent="-171450" eaLnBrk="1" hangingPunct="1">
              <a:buFontTx/>
              <a:buChar char="-"/>
            </a:pPr>
            <a:r>
              <a:rPr lang="en-US" altLang="en-US" baseline="0" dirty="0" smtClean="0"/>
              <a:t>DNA base pairing of G and C has 3 H-bonds</a:t>
            </a:r>
          </a:p>
          <a:p>
            <a:pPr marL="171450" indent="-171450" eaLnBrk="1" hangingPunct="1">
              <a:buFontTx/>
              <a:buChar char="-"/>
            </a:pPr>
            <a:r>
              <a:rPr lang="en-US" altLang="en-US" baseline="0" dirty="0" smtClean="0"/>
              <a:t>This is why only these react with </a:t>
            </a:r>
            <a:r>
              <a:rPr lang="en-US" altLang="en-US" baseline="0" dirty="0" err="1" smtClean="0"/>
              <a:t>eachother</a:t>
            </a:r>
            <a:r>
              <a:rPr lang="en-US" altLang="en-US" baseline="0" dirty="0" smtClean="0"/>
              <a:t> and not with A or T</a:t>
            </a:r>
            <a:endParaRPr lang="en-US" alt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90000"/>
              </a:lnSpc>
            </a:pPr>
            <a:r>
              <a:rPr lang="en-US" dirty="0" smtClean="0"/>
              <a:t>Molecular dipole moments result in electrical attractions, then molecules that have no dipole moments should not form any bonds at all.  (A hydrocarbon, for example, which has no electronegative atoms like O or N, has no significant dipole moments.) That’s classical (pre-quantum) physics. But atoms don’t obey the rules of classical physics! Atoms obey the rules of quantum mechanics. Atoms behave as though they are surrounded by constantly swirling and shifting delocalized clouds of electrons. Even if a molecule has no permanent dipole moment (resulting from the unequal sharing of electrons in covalent bonds), it will still have a </a:t>
            </a:r>
            <a:r>
              <a:rPr lang="en-US" i="1" dirty="0" smtClean="0"/>
              <a:t>transient </a:t>
            </a:r>
            <a:r>
              <a:rPr lang="en-US" dirty="0" smtClean="0"/>
              <a:t>dipole moment, because, at any instant, the distribution of the electron clouds is not symmetrical.  And a transient dipole moment in one molecule will exert a electrical force on any other molecule that is near, inducing a transient dipole moment in it, You might think that all these shifting dipoles would cancel out, but they don’t; all the electron motions </a:t>
            </a:r>
            <a:r>
              <a:rPr lang="en-US" i="1" dirty="0" smtClean="0"/>
              <a:t>correlate</a:t>
            </a:r>
            <a:r>
              <a:rPr lang="en-US" dirty="0" smtClean="0"/>
              <a:t> and add up to a net attractive force. The physicist who took the then-new theoretical tools of quantum mechanics and proved this (back in the 1920s) was named Fritz London. (London grew up in the Germany. And he was Jewish, so he had to escape, after the Nazis seized power in 1933. He managed to get to North Carolina, USA, and he became a US citizen. So the textbooks call him a “German-American” physicist.) </a:t>
            </a:r>
          </a:p>
          <a:p>
            <a:pPr algn="just">
              <a:lnSpc>
                <a:spcPct val="90000"/>
              </a:lnSpc>
            </a:pPr>
            <a:r>
              <a:rPr lang="en-US" dirty="0" smtClean="0"/>
              <a:t>We call these forces “London forces” or “dispersion” forces, since they result from the “dispersion” of the electron clouds in molecules. Most people consider London forces to be a special sub-class of “van der Waals interactions”.</a:t>
            </a:r>
          </a:p>
          <a:p>
            <a:pPr algn="just">
              <a:lnSpc>
                <a:spcPct val="90000"/>
              </a:lnSpc>
            </a:pPr>
            <a:r>
              <a:rPr lang="en-US" dirty="0" smtClean="0"/>
              <a:t>On the next page of notes, we explain why London forces are so important.</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t>15</a:t>
            </a:fld>
            <a:endParaRPr lang="en-CA"/>
          </a:p>
        </p:txBody>
      </p:sp>
    </p:spTree>
    <p:extLst>
      <p:ext uri="{BB962C8B-B14F-4D97-AF65-F5344CB8AC3E}">
        <p14:creationId xmlns:p14="http://schemas.microsoft.com/office/powerpoint/2010/main" val="1742579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7"/>
          <p:cNvSpPr>
            <a:spLocks noGrp="1" noChangeArrowheads="1"/>
          </p:cNvSpPr>
          <p:nvPr>
            <p:ph type="sldNum" sz="quarter" idx="5"/>
          </p:nvPr>
        </p:nvSpPr>
        <p:spPr>
          <a:noFill/>
        </p:spPr>
        <p:txBody>
          <a:bodyPr/>
          <a:lstStyle/>
          <a:p>
            <a:fld id="{7EC45A99-9C77-43FC-A210-6B41C3A93BFE}" type="slidenum">
              <a:rPr lang="en-US" smtClean="0">
                <a:cs typeface="Arial" charset="0"/>
              </a:rPr>
              <a:pPr/>
              <a:t>16</a:t>
            </a:fld>
            <a:endParaRPr lang="en-US" smtClean="0">
              <a:cs typeface="Arial" charset="0"/>
            </a:endParaRPr>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xfrm>
            <a:off x="701345" y="4387442"/>
            <a:ext cx="5997178" cy="4156845"/>
          </a:xfrm>
          <a:noFill/>
          <a:ln/>
        </p:spPr>
        <p:txBody>
          <a:bodyPr/>
          <a:lstStyle/>
          <a:p>
            <a:pPr algn="just"/>
            <a:r>
              <a:rPr lang="en-US" dirty="0" smtClean="0"/>
              <a:t>London forces are a bit like gravity. Gravity is actually a very weak force (compared to electrical forces) but it’s always attractive. So, when you have lots of mass, gravity adds up to a big force. When you let go of a wine glass, it crashes to the floor (unless you are in the Space Station, and they probably have any wine glasses up there.) </a:t>
            </a:r>
          </a:p>
          <a:p>
            <a:pPr algn="just"/>
            <a:r>
              <a:rPr lang="en-US" dirty="0" smtClean="0"/>
              <a:t>London forces are also very weak - individually, they are weaker than other van der Waals interactions. But </a:t>
            </a:r>
            <a:r>
              <a:rPr lang="en-US" i="1" dirty="0" smtClean="0"/>
              <a:t>every atom attracts every other atom</a:t>
            </a:r>
            <a:r>
              <a:rPr lang="en-US" dirty="0" smtClean="0"/>
              <a:t> by London forces, at least when the two atoms are fitting snugly together. So, because of London forces, atoms behave like sled dogs on a cold night: they try to huddle together. The more tightly they can pack, the more tightly they bind to one another. How tightly they can pack depends on their shapes. You can pack books into a carton very tightly, but you can’t pack coffee mugs into a carton very tightly, because the shapes don’t fit together very well. </a:t>
            </a:r>
          </a:p>
          <a:p>
            <a:pPr algn="just"/>
            <a:endParaRPr lang="en-US" dirty="0" smtClean="0"/>
          </a:p>
          <a:p>
            <a:pPr algn="just"/>
            <a:r>
              <a:rPr lang="en-US" dirty="0" smtClean="0"/>
              <a:t>Look at the examples above. None of these molecules has any charge or any significant permanent dipole moment, so their intermolecular attractions are mediated mainly by London forces. Heavier atoms have “looser” (more easily polarizable) clouds of electrons, so they experience bigger London attractions. That’s why, for example, iodine is a solid, and bromine is a liquid, and chlorine is a gas, at room temperature. Look at the hydrocarbons on the bottom. </a:t>
            </a:r>
            <a:r>
              <a:rPr lang="en-US" i="1" dirty="0" smtClean="0"/>
              <a:t>n</a:t>
            </a:r>
            <a:r>
              <a:rPr lang="en-US" dirty="0" smtClean="0"/>
              <a:t>-Pentane molecules pack together like books, so the substance is more “cohesive” and it is a liquid at room temperature (it boils at 36ºC). But </a:t>
            </a:r>
            <a:r>
              <a:rPr lang="en-US" i="1" dirty="0" smtClean="0"/>
              <a:t>neo</a:t>
            </a:r>
            <a:r>
              <a:rPr lang="en-US" dirty="0" smtClean="0"/>
              <a:t>-pentane (2,2-dimethylpropane) molecules pack together like coffee mugs, so it is a gas (it boils at 9ºC).</a:t>
            </a:r>
          </a:p>
          <a:p>
            <a:pPr algn="just"/>
            <a:endParaRPr lang="en-US" dirty="0" smtClean="0"/>
          </a:p>
          <a:p>
            <a:pPr algn="just"/>
            <a:r>
              <a:rPr lang="en-US" dirty="0" smtClean="0"/>
              <a:t>On the next slide, we will look at what this all means for biomolecules.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7"/>
          <p:cNvSpPr>
            <a:spLocks noGrp="1" noChangeArrowheads="1"/>
          </p:cNvSpPr>
          <p:nvPr>
            <p:ph type="sldNum" sz="quarter" idx="5"/>
          </p:nvPr>
        </p:nvSpPr>
        <p:spPr>
          <a:noFill/>
        </p:spPr>
        <p:txBody>
          <a:bodyPr/>
          <a:lstStyle/>
          <a:p>
            <a:fld id="{96D1EACA-115D-4F2F-B93B-0905928F00B5}" type="slidenum">
              <a:rPr lang="en-US" smtClean="0">
                <a:cs typeface="Arial" charset="0"/>
              </a:rPr>
              <a:pPr/>
              <a:t>17</a:t>
            </a:fld>
            <a:endParaRPr lang="en-US" smtClean="0">
              <a:cs typeface="Arial" charset="0"/>
            </a:endParaRPr>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a:xfrm>
            <a:off x="934112" y="4387442"/>
            <a:ext cx="5374945" cy="4156845"/>
          </a:xfrm>
          <a:noFill/>
          <a:ln/>
        </p:spPr>
        <p:txBody>
          <a:bodyPr/>
          <a:lstStyle/>
          <a:p>
            <a:pPr algn="just"/>
            <a:r>
              <a:rPr lang="en-US" b="1" dirty="0" smtClean="0">
                <a:latin typeface="Britannic Bold" pitchFamily="34" charset="0"/>
              </a:rPr>
              <a:t>CBC: </a:t>
            </a:r>
            <a:r>
              <a:rPr lang="en-US" b="1" dirty="0" smtClean="0"/>
              <a:t>London forces, although individually weak, are very important determinants of biochemical structure.</a:t>
            </a:r>
            <a:endParaRPr lang="en-US" i="1" dirty="0" smtClean="0"/>
          </a:p>
          <a:p>
            <a:pPr algn="just"/>
            <a:r>
              <a:rPr lang="en-US" dirty="0" smtClean="0"/>
              <a:t>This is a picture of a little piece of one “leaflet” (one side) of a lipid bilayer membrane. The </a:t>
            </a:r>
            <a:r>
              <a:rPr lang="en-US" dirty="0" err="1" smtClean="0"/>
              <a:t>coloured</a:t>
            </a:r>
            <a:r>
              <a:rPr lang="en-US" dirty="0" smtClean="0"/>
              <a:t> atoms on the right are O, P, and N atoms, which are polar and interact well with water. So they stick out into the aqueous compartment. The long chains of grey atoms on the left are the straight hydrocarbon “tails” of the lipids: CH</a:t>
            </a:r>
            <a:r>
              <a:rPr lang="en-US" baseline="-25000" dirty="0" smtClean="0"/>
              <a:t>2</a:t>
            </a:r>
            <a:r>
              <a:rPr lang="en-US" dirty="0" smtClean="0"/>
              <a:t> - CH</a:t>
            </a:r>
            <a:r>
              <a:rPr lang="en-US" baseline="-25000" dirty="0" smtClean="0"/>
              <a:t>2</a:t>
            </a:r>
            <a:r>
              <a:rPr lang="en-US" dirty="0" smtClean="0"/>
              <a:t> - CH</a:t>
            </a:r>
            <a:r>
              <a:rPr lang="en-US" baseline="-25000" dirty="0" smtClean="0"/>
              <a:t>2 </a:t>
            </a:r>
            <a:r>
              <a:rPr lang="en-US" dirty="0" smtClean="0"/>
              <a:t>… - CH</a:t>
            </a:r>
            <a:r>
              <a:rPr lang="en-US" baseline="-25000" dirty="0" smtClean="0"/>
              <a:t>3</a:t>
            </a:r>
            <a:r>
              <a:rPr lang="en-US" dirty="0" smtClean="0"/>
              <a:t>. The tails are non-polar, so they don’t interact well with water (that’s the “hydrophobic effect”, which we will discuss soon. They stick to one another very well, because they can pack tightly. So that’s how they form a nice tight continuous lipid membrane. </a:t>
            </a:r>
          </a:p>
          <a:p>
            <a:pPr algn="just"/>
            <a:endParaRPr lang="en-US" dirty="0" smtClean="0"/>
          </a:p>
          <a:p>
            <a:pPr algn="just"/>
            <a:r>
              <a:rPr lang="en-US" dirty="0" smtClean="0"/>
              <a:t>Something pretty similar happens with most proteins and nucleic acids. They wrap up into balls of tightly-packed atoms, with the most non-polar bits tucked into the middle. The balls are very compact (tightly-packed), with almost no spaces or gaps between the atoms, because the atoms all stick together, </a:t>
            </a:r>
            <a:r>
              <a:rPr lang="en-US" i="1" dirty="0" smtClean="0"/>
              <a:t>via</a:t>
            </a:r>
            <a:r>
              <a:rPr lang="en-US" dirty="0" smtClean="0"/>
              <a:t> London forces. We will see this in more detail when we talk about macromolecular structure.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7"/>
          <p:cNvSpPr>
            <a:spLocks noGrp="1" noChangeArrowheads="1"/>
          </p:cNvSpPr>
          <p:nvPr>
            <p:ph type="sldNum" sz="quarter" idx="5"/>
          </p:nvPr>
        </p:nvSpPr>
        <p:spPr>
          <a:noFill/>
        </p:spPr>
        <p:txBody>
          <a:bodyPr/>
          <a:lstStyle/>
          <a:p>
            <a:fld id="{2DA2A7F5-B8D1-4F05-8D85-1D8D34B36E23}" type="slidenum">
              <a:rPr lang="en-US" smtClean="0">
                <a:cs typeface="Arial" charset="0"/>
              </a:rPr>
              <a:pPr/>
              <a:t>18</a:t>
            </a:fld>
            <a:endParaRPr lang="en-US" smtClean="0">
              <a:cs typeface="Arial" charset="0"/>
            </a:endParaRPr>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xfrm>
            <a:off x="1002573" y="4338574"/>
            <a:ext cx="5140655" cy="4156845"/>
          </a:xfrm>
          <a:noFill/>
          <a:ln/>
        </p:spPr>
        <p:txBody>
          <a:bodyPr/>
          <a:lstStyle/>
          <a:p>
            <a:pPr algn="just"/>
            <a:r>
              <a:rPr lang="en-US" smtClean="0"/>
              <a:t>Here are two kinds of van der Waals interactions involving molecular dipoles, that is, molecules with an unequal internal distribution of electrical charge. </a:t>
            </a:r>
          </a:p>
          <a:p>
            <a:pPr algn="just"/>
            <a:endParaRPr lang="en-US" smtClean="0"/>
          </a:p>
          <a:p>
            <a:pPr algn="just"/>
            <a:r>
              <a:rPr lang="en-US" smtClean="0"/>
              <a:t>An ion can attract a dipole, swinging it around so that the attractive interaction is closer and stronger than the repulsive interaction. And two dipoles can do the same thing.</a:t>
            </a:r>
          </a:p>
          <a:p>
            <a:pPr algn="just"/>
            <a:endParaRPr lang="en-US" smtClean="0"/>
          </a:p>
          <a:p>
            <a:pPr algn="just"/>
            <a:r>
              <a:rPr lang="en-US" smtClean="0"/>
              <a:t>Here, we are showing carbonyls (C=O) as examples of dipoles. The O is more electronegative than the C, of course. </a:t>
            </a:r>
          </a:p>
          <a:p>
            <a:pPr algn="just"/>
            <a:endParaRPr lang="en-US" smtClean="0"/>
          </a:p>
          <a:p>
            <a:pPr algn="just"/>
            <a:r>
              <a:rPr lang="en-US" smtClean="0"/>
              <a:t>Notice that van der Waals interactions of dipoles, like hydrogen bonds, are strongly orientation-dependent: they tend to force molecules into particular spatial conformations.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In many cases biological systems work to exclude water because of these</a:t>
            </a:r>
            <a:r>
              <a:rPr lang="en-US" baseline="0" dirty="0" smtClean="0"/>
              <a:t> interactions</a:t>
            </a:r>
          </a:p>
          <a:p>
            <a:pPr marL="171450" indent="-171450">
              <a:buFontTx/>
              <a:buChar char="-"/>
            </a:pPr>
            <a:r>
              <a:rPr lang="en-US" baseline="0" dirty="0" smtClean="0"/>
              <a:t>Example: when a big protein wants to fold up it has to exclude water because it will disrupt with the h-bonding and dipole bonding </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t>19</a:t>
            </a:fld>
            <a:endParaRPr lang="en-CA"/>
          </a:p>
        </p:txBody>
      </p:sp>
    </p:spTree>
    <p:extLst>
      <p:ext uri="{BB962C8B-B14F-4D97-AF65-F5344CB8AC3E}">
        <p14:creationId xmlns:p14="http://schemas.microsoft.com/office/powerpoint/2010/main" val="18975630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7"/>
          <p:cNvSpPr>
            <a:spLocks noGrp="1" noChangeArrowheads="1"/>
          </p:cNvSpPr>
          <p:nvPr>
            <p:ph type="sldNum" sz="quarter" idx="5"/>
          </p:nvPr>
        </p:nvSpPr>
        <p:spPr>
          <a:noFill/>
        </p:spPr>
        <p:txBody>
          <a:bodyPr/>
          <a:lstStyle/>
          <a:p>
            <a:fld id="{0943C0B5-D0D9-4AB9-8789-6F18A4FB0D4F}" type="slidenum">
              <a:rPr lang="en-US" smtClean="0">
                <a:cs typeface="Arial" charset="0"/>
              </a:rPr>
              <a:pPr/>
              <a:t>20</a:t>
            </a:fld>
            <a:endParaRPr lang="en-US" smtClean="0">
              <a:cs typeface="Arial" charset="0"/>
            </a:endParaRPr>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a:ln/>
        </p:spPr>
        <p:txBody>
          <a:bodyPr/>
          <a:lstStyle/>
          <a:p>
            <a:pPr algn="just"/>
            <a:r>
              <a:rPr lang="en-US" dirty="0" smtClean="0"/>
              <a:t>Biochemists talk about the “hydrophobic effect”. They mean that non-polar molecules, or parts of molecules, prefer not to interact with water. That’s why salad oil separates out from vinegar in a salad dressing, and similarly it is the basis for making an organic solvent extract (like in the </a:t>
            </a:r>
            <a:r>
              <a:rPr lang="en-US" dirty="0" err="1" smtClean="0"/>
              <a:t>separatory</a:t>
            </a:r>
            <a:r>
              <a:rPr lang="en-US" dirty="0" smtClean="0"/>
              <a:t> funnel in he picture). This “hydrophobic effect” is such an important factor in the </a:t>
            </a:r>
            <a:r>
              <a:rPr lang="en-US" dirty="0" err="1" smtClean="0"/>
              <a:t>behaviour</a:t>
            </a:r>
            <a:r>
              <a:rPr lang="en-US" dirty="0" smtClean="0"/>
              <a:t> of molecules (and macromolecules) that people sometimes think that there is a “hydrophobic force”. But there isn’t. The “hydrophobic effect” is just a consequence of van der Waals interactions.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7"/>
          <p:cNvSpPr>
            <a:spLocks noGrp="1" noChangeArrowheads="1"/>
          </p:cNvSpPr>
          <p:nvPr>
            <p:ph type="sldNum" sz="quarter" idx="5"/>
          </p:nvPr>
        </p:nvSpPr>
        <p:spPr>
          <a:noFill/>
        </p:spPr>
        <p:txBody>
          <a:bodyPr/>
          <a:lstStyle/>
          <a:p>
            <a:fld id="{2A3028B5-255B-4BD8-8416-FD85ECD42926}" type="slidenum">
              <a:rPr lang="en-US" smtClean="0">
                <a:cs typeface="Arial" charset="0"/>
              </a:rPr>
              <a:pPr/>
              <a:t>21</a:t>
            </a:fld>
            <a:endParaRPr lang="en-US" smtClean="0">
              <a:cs typeface="Arial" charset="0"/>
            </a:endParaRPr>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a:ln/>
        </p:spPr>
        <p:txBody>
          <a:bodyPr/>
          <a:lstStyle/>
          <a:p>
            <a:pPr algn="just"/>
            <a:r>
              <a:rPr lang="en-US" dirty="0" smtClean="0"/>
              <a:t>Hydrophobic and hydrophilic – biochemists use these concepts, and these words, a lot. Let’s make sure that we understand their etymology and know how to spell them.: one “L”, not two, in </a:t>
            </a:r>
            <a:r>
              <a:rPr lang="en-US" u="sng" dirty="0" smtClean="0"/>
              <a:t>hydrophilic</a:t>
            </a:r>
            <a:r>
              <a:rPr lang="en-US" dirty="0" smtClean="0"/>
              <a:t>.</a:t>
            </a:r>
          </a:p>
          <a:p>
            <a:pPr algn="just"/>
            <a:endParaRPr lang="en-US" dirty="0" smtClean="0"/>
          </a:p>
          <a:p>
            <a:pPr algn="just"/>
            <a:r>
              <a:rPr lang="en-US" dirty="0" smtClean="0"/>
              <a:t>G.S. Hartley, an English chemist, understood this concept well. He realized that there is no “repulsion” involved in the hydrophobic effect. It’s simply that water molecules are very </a:t>
            </a:r>
            <a:r>
              <a:rPr lang="en-US" dirty="0" err="1" smtClean="0"/>
              <a:t>very</a:t>
            </a:r>
            <a:r>
              <a:rPr lang="en-US" dirty="0" smtClean="0"/>
              <a:t> cohesive: they really want to stick together. Pushing a hydrocarbon molecule into aqueous solution would require replacing strong water-water interactions with weak water-hydrocarbon interactions, and that is energetically </a:t>
            </a:r>
            <a:r>
              <a:rPr lang="en-US" dirty="0" err="1" smtClean="0"/>
              <a:t>unfavourable</a:t>
            </a:r>
            <a:r>
              <a:rPr lang="en-US" dirty="0" smtClean="0"/>
              <a:t>. So the polar water and the non-polar hydrocarbon separate out into two distinct liquid phases. </a:t>
            </a:r>
          </a:p>
          <a:p>
            <a:pPr algn="just"/>
            <a:r>
              <a:rPr lang="en-US" dirty="0" smtClean="0"/>
              <a:t>(When he says “paraffin”, which is wax, you can take that to be any hydrophobic molecule, like a fatty acid or a hydrocarbon.) </a:t>
            </a:r>
          </a:p>
          <a:p>
            <a:pPr algn="just"/>
            <a:endParaRPr lang="en-US" dirty="0" smtClean="0"/>
          </a:p>
          <a:p>
            <a:pPr algn="just"/>
            <a:r>
              <a:rPr lang="en-US" b="1" dirty="0" smtClean="0">
                <a:latin typeface="Britannic Bold" pitchFamily="34" charset="0"/>
              </a:rPr>
              <a:t>CBC: </a:t>
            </a:r>
            <a:r>
              <a:rPr lang="en-US" dirty="0" smtClean="0"/>
              <a:t>The “hydrophobic effect” drives formation of lipid bilayer membranes, the folding of proteins into globular molecules, the winding of DNA into the double helix, and many other aspects of biochemistry.</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7"/>
          <p:cNvSpPr>
            <a:spLocks noGrp="1" noChangeArrowheads="1"/>
          </p:cNvSpPr>
          <p:nvPr>
            <p:ph type="sldNum" sz="quarter" idx="5"/>
          </p:nvPr>
        </p:nvSpPr>
        <p:spPr>
          <a:noFill/>
        </p:spPr>
        <p:txBody>
          <a:bodyPr/>
          <a:lstStyle/>
          <a:p>
            <a:fld id="{2A3028B5-255B-4BD8-8416-FD85ECD42926}" type="slidenum">
              <a:rPr lang="en-US" smtClean="0">
                <a:cs typeface="Arial" charset="0"/>
              </a:rPr>
              <a:pPr/>
              <a:t>22</a:t>
            </a:fld>
            <a:endParaRPr lang="en-US" smtClean="0">
              <a:cs typeface="Arial" charset="0"/>
            </a:endParaRPr>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a:ln/>
        </p:spPr>
        <p:txBody>
          <a:bodyPr/>
          <a:lstStyle/>
          <a:p>
            <a:pPr algn="just"/>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7"/>
          <p:cNvSpPr>
            <a:spLocks noGrp="1" noChangeArrowheads="1"/>
          </p:cNvSpPr>
          <p:nvPr>
            <p:ph type="sldNum" sz="quarter" idx="5"/>
          </p:nvPr>
        </p:nvSpPr>
        <p:spPr>
          <a:noFill/>
        </p:spPr>
        <p:txBody>
          <a:bodyPr/>
          <a:lstStyle/>
          <a:p>
            <a:fld id="{C3B7F11F-3E6B-4C50-8753-A0A7B8D33139}" type="slidenum">
              <a:rPr lang="en-US" smtClean="0">
                <a:cs typeface="Arial" charset="0"/>
              </a:rPr>
              <a:pPr/>
              <a:t>23</a:t>
            </a:fld>
            <a:endParaRPr lang="en-US" smtClean="0">
              <a:cs typeface="Arial" charset="0"/>
            </a:endParaRPr>
          </a:p>
        </p:txBody>
      </p:sp>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a:ln/>
        </p:spPr>
        <p:txBody>
          <a:bodyPr/>
          <a:lstStyle/>
          <a:p>
            <a:pPr algn="just"/>
            <a:r>
              <a:rPr lang="en-US" smtClean="0"/>
              <a:t>Here is an important skill that you need to develop: You should be able to look at the structure of an organic molecule and pick out the functional groups that tend to make it hydrophobic or hydrophilic. Then you can roughly estimate how soluble it will be in water or in an organic solvent, and whether it would be found mainly in the cytosol or in the environment of a lipid membrane. You will get lots of practice as we progress through the course.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Will form spontaneously</a:t>
            </a:r>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t>24</a:t>
            </a:fld>
            <a:endParaRPr lang="en-CA"/>
          </a:p>
        </p:txBody>
      </p:sp>
    </p:spTree>
    <p:extLst>
      <p:ext uri="{BB962C8B-B14F-4D97-AF65-F5344CB8AC3E}">
        <p14:creationId xmlns:p14="http://schemas.microsoft.com/office/powerpoint/2010/main" val="5648534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The weak bonds are Exceptionally Important !</a:t>
            </a:r>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defRPr>
            </a:lvl1pPr>
            <a:lvl2pPr marL="754243" indent="-290093">
              <a:defRPr sz="2400">
                <a:solidFill>
                  <a:schemeClr val="tx1"/>
                </a:solidFill>
                <a:latin typeface="Arial" pitchFamily="34" charset="0"/>
              </a:defRPr>
            </a:lvl2pPr>
            <a:lvl3pPr marL="1160374" indent="-232075">
              <a:defRPr sz="2400">
                <a:solidFill>
                  <a:schemeClr val="tx1"/>
                </a:solidFill>
                <a:latin typeface="Arial" pitchFamily="34" charset="0"/>
              </a:defRPr>
            </a:lvl3pPr>
            <a:lvl4pPr marL="1624523" indent="-232075">
              <a:defRPr sz="2400">
                <a:solidFill>
                  <a:schemeClr val="tx1"/>
                </a:solidFill>
                <a:latin typeface="Arial" pitchFamily="34" charset="0"/>
              </a:defRPr>
            </a:lvl4pPr>
            <a:lvl5pPr marL="2088672" indent="-232075">
              <a:defRPr sz="2400">
                <a:solidFill>
                  <a:schemeClr val="tx1"/>
                </a:solidFill>
                <a:latin typeface="Arial" pitchFamily="34" charset="0"/>
              </a:defRPr>
            </a:lvl5pPr>
            <a:lvl6pPr marL="2552822" indent="-232075" eaLnBrk="0" fontAlgn="base" hangingPunct="0">
              <a:spcBef>
                <a:spcPct val="0"/>
              </a:spcBef>
              <a:spcAft>
                <a:spcPct val="0"/>
              </a:spcAft>
              <a:defRPr sz="2400">
                <a:solidFill>
                  <a:schemeClr val="tx1"/>
                </a:solidFill>
                <a:latin typeface="Arial" pitchFamily="34" charset="0"/>
              </a:defRPr>
            </a:lvl6pPr>
            <a:lvl7pPr marL="3016971" indent="-232075" eaLnBrk="0" fontAlgn="base" hangingPunct="0">
              <a:spcBef>
                <a:spcPct val="0"/>
              </a:spcBef>
              <a:spcAft>
                <a:spcPct val="0"/>
              </a:spcAft>
              <a:defRPr sz="2400">
                <a:solidFill>
                  <a:schemeClr val="tx1"/>
                </a:solidFill>
                <a:latin typeface="Arial" pitchFamily="34" charset="0"/>
              </a:defRPr>
            </a:lvl7pPr>
            <a:lvl8pPr marL="3481121" indent="-232075" eaLnBrk="0" fontAlgn="base" hangingPunct="0">
              <a:spcBef>
                <a:spcPct val="0"/>
              </a:spcBef>
              <a:spcAft>
                <a:spcPct val="0"/>
              </a:spcAft>
              <a:defRPr sz="2400">
                <a:solidFill>
                  <a:schemeClr val="tx1"/>
                </a:solidFill>
                <a:latin typeface="Arial" pitchFamily="34" charset="0"/>
              </a:defRPr>
            </a:lvl8pPr>
            <a:lvl9pPr marL="3945270" indent="-232075" eaLnBrk="0" fontAlgn="base" hangingPunct="0">
              <a:spcBef>
                <a:spcPct val="0"/>
              </a:spcBef>
              <a:spcAft>
                <a:spcPct val="0"/>
              </a:spcAft>
              <a:defRPr sz="2400">
                <a:solidFill>
                  <a:schemeClr val="tx1"/>
                </a:solidFill>
                <a:latin typeface="Arial" pitchFamily="34" charset="0"/>
              </a:defRPr>
            </a:lvl9pPr>
          </a:lstStyle>
          <a:p>
            <a:fld id="{8D43135F-4761-4BDA-ADFC-496E2A682760}" type="slidenum">
              <a:rPr lang="en-US" altLang="en-US" sz="1200"/>
              <a:pPr/>
              <a:t>25</a:t>
            </a:fld>
            <a:endParaRPr lang="en-US" alt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7"/>
          <p:cNvSpPr>
            <a:spLocks noGrp="1" noChangeArrowheads="1"/>
          </p:cNvSpPr>
          <p:nvPr>
            <p:ph type="sldNum" sz="quarter" idx="5"/>
          </p:nvPr>
        </p:nvSpPr>
        <p:spPr>
          <a:noFill/>
        </p:spPr>
        <p:txBody>
          <a:bodyPr/>
          <a:lstStyle/>
          <a:p>
            <a:fld id="{641402D6-FDC0-4097-9774-899FE82B6A51}" type="slidenum">
              <a:rPr lang="en-US" smtClean="0">
                <a:cs typeface="Arial" charset="0"/>
              </a:rPr>
              <a:pPr/>
              <a:t>26</a:t>
            </a:fld>
            <a:endParaRPr lang="en-US" smtClean="0">
              <a:cs typeface="Arial" charset="0"/>
            </a:endParaRPr>
          </a:p>
        </p:txBody>
      </p:sp>
      <p:sp>
        <p:nvSpPr>
          <p:cNvPr id="109570" name="Rectangle 2"/>
          <p:cNvSpPr>
            <a:spLocks noGrp="1" noRot="1" noChangeAspect="1" noChangeArrowheads="1" noTextEdit="1"/>
          </p:cNvSpPr>
          <p:nvPr>
            <p:ph type="sldImg"/>
          </p:nvPr>
        </p:nvSpPr>
        <p:spPr>
          <a:xfrm>
            <a:off x="1181100" y="719138"/>
            <a:ext cx="4649788" cy="3487737"/>
          </a:xfrm>
          <a:ln/>
        </p:spPr>
      </p:sp>
      <p:sp>
        <p:nvSpPr>
          <p:cNvPr id="109571" name="Rectangle 3"/>
          <p:cNvSpPr>
            <a:spLocks noGrp="1" noChangeArrowheads="1"/>
          </p:cNvSpPr>
          <p:nvPr>
            <p:ph type="body" idx="1"/>
          </p:nvPr>
        </p:nvSpPr>
        <p:spPr>
          <a:xfrm>
            <a:off x="934112" y="4413403"/>
            <a:ext cx="5419064" cy="4103396"/>
          </a:xfrm>
          <a:noFill/>
          <a:ln/>
        </p:spPr>
        <p:txBody>
          <a:bodyPr/>
          <a:lstStyle/>
          <a:p>
            <a:pPr algn="just"/>
            <a:r>
              <a:rPr lang="en-US" smtClean="0"/>
              <a:t>Acid-base chemistry is not really so difficult; we will develop the subject step by step. One should appreciate how very important the control of acidity is. As acidity changes, molecules change their charge states - that is, they accept protons or give up protons - and that, in turn, changes their chemical behaviour greatly. </a:t>
            </a:r>
          </a:p>
          <a:p>
            <a:pPr algn="just"/>
            <a:endParaRPr lang="en-US" smtClean="0"/>
          </a:p>
          <a:p>
            <a:pPr algn="just"/>
            <a:r>
              <a:rPr lang="en-US" smtClean="0"/>
              <a:t>If we had five cents for every experiment that went wrong because someone used an inappropriate buffer, we’d be rich. </a:t>
            </a:r>
          </a:p>
          <a:p>
            <a:pPr algn="just"/>
            <a:r>
              <a:rPr lang="en-US" smtClean="0"/>
              <a:t>People  tend to take buffers for granted, but they shouldn’t.</a:t>
            </a:r>
          </a:p>
          <a:p>
            <a:pPr algn="just"/>
            <a:endParaRPr lang="en-US" smtClean="0"/>
          </a:p>
          <a:p>
            <a:pPr algn="just"/>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smtClean="0"/>
              <a:t>LeChatelier</a:t>
            </a:r>
            <a:r>
              <a:rPr lang="en-CA" baseline="0" dirty="0" smtClean="0"/>
              <a:t> principle</a:t>
            </a: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t>32</a:t>
            </a:fld>
            <a:endParaRPr lang="en-CA"/>
          </a:p>
        </p:txBody>
      </p:sp>
    </p:spTree>
    <p:extLst>
      <p:ext uri="{BB962C8B-B14F-4D97-AF65-F5344CB8AC3E}">
        <p14:creationId xmlns:p14="http://schemas.microsoft.com/office/powerpoint/2010/main" val="24111682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pKa’s speak to the strength of the weak acids.  Check out the difference in carboxyl pka’s.  Phosphate has three pKa’s keep these in mind, we will use it later in the course.</a:t>
            </a:r>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defRPr>
            </a:lvl1pPr>
            <a:lvl2pPr marL="754243" indent="-290093">
              <a:defRPr sz="2400">
                <a:solidFill>
                  <a:schemeClr val="tx1"/>
                </a:solidFill>
                <a:latin typeface="Arial" pitchFamily="34" charset="0"/>
              </a:defRPr>
            </a:lvl2pPr>
            <a:lvl3pPr marL="1160374" indent="-232075">
              <a:defRPr sz="2400">
                <a:solidFill>
                  <a:schemeClr val="tx1"/>
                </a:solidFill>
                <a:latin typeface="Arial" pitchFamily="34" charset="0"/>
              </a:defRPr>
            </a:lvl3pPr>
            <a:lvl4pPr marL="1624523" indent="-232075">
              <a:defRPr sz="2400">
                <a:solidFill>
                  <a:schemeClr val="tx1"/>
                </a:solidFill>
                <a:latin typeface="Arial" pitchFamily="34" charset="0"/>
              </a:defRPr>
            </a:lvl4pPr>
            <a:lvl5pPr marL="2088672" indent="-232075">
              <a:defRPr sz="2400">
                <a:solidFill>
                  <a:schemeClr val="tx1"/>
                </a:solidFill>
                <a:latin typeface="Arial" pitchFamily="34" charset="0"/>
              </a:defRPr>
            </a:lvl5pPr>
            <a:lvl6pPr marL="2552822" indent="-232075" eaLnBrk="0" fontAlgn="base" hangingPunct="0">
              <a:spcBef>
                <a:spcPct val="0"/>
              </a:spcBef>
              <a:spcAft>
                <a:spcPct val="0"/>
              </a:spcAft>
              <a:defRPr sz="2400">
                <a:solidFill>
                  <a:schemeClr val="tx1"/>
                </a:solidFill>
                <a:latin typeface="Arial" pitchFamily="34" charset="0"/>
              </a:defRPr>
            </a:lvl6pPr>
            <a:lvl7pPr marL="3016971" indent="-232075" eaLnBrk="0" fontAlgn="base" hangingPunct="0">
              <a:spcBef>
                <a:spcPct val="0"/>
              </a:spcBef>
              <a:spcAft>
                <a:spcPct val="0"/>
              </a:spcAft>
              <a:defRPr sz="2400">
                <a:solidFill>
                  <a:schemeClr val="tx1"/>
                </a:solidFill>
                <a:latin typeface="Arial" pitchFamily="34" charset="0"/>
              </a:defRPr>
            </a:lvl7pPr>
            <a:lvl8pPr marL="3481121" indent="-232075" eaLnBrk="0" fontAlgn="base" hangingPunct="0">
              <a:spcBef>
                <a:spcPct val="0"/>
              </a:spcBef>
              <a:spcAft>
                <a:spcPct val="0"/>
              </a:spcAft>
              <a:defRPr sz="2400">
                <a:solidFill>
                  <a:schemeClr val="tx1"/>
                </a:solidFill>
                <a:latin typeface="Arial" pitchFamily="34" charset="0"/>
              </a:defRPr>
            </a:lvl8pPr>
            <a:lvl9pPr marL="3945270" indent="-232075" eaLnBrk="0" fontAlgn="base" hangingPunct="0">
              <a:spcBef>
                <a:spcPct val="0"/>
              </a:spcBef>
              <a:spcAft>
                <a:spcPct val="0"/>
              </a:spcAft>
              <a:defRPr sz="2400">
                <a:solidFill>
                  <a:schemeClr val="tx1"/>
                </a:solidFill>
                <a:latin typeface="Arial" pitchFamily="34" charset="0"/>
              </a:defRPr>
            </a:lvl9pPr>
          </a:lstStyle>
          <a:p>
            <a:fld id="{DFD603A4-B004-4796-A383-4A258AFC74A1}" type="slidenum">
              <a:rPr lang="en-US" altLang="en-US" sz="1200"/>
              <a:pPr/>
              <a:t>34</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t>2015-01-16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1463995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t>2015-01-16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4261682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F9359E-AFF7-4687-B2A4-D70CC0A2CC72}" type="datetimeFigureOut">
              <a:rPr lang="en-CA" smtClean="0"/>
              <a:t>2015-01-16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1827176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0F9359E-AFF7-4687-B2A4-D70CC0A2CC72}" type="datetimeFigureOut">
              <a:rPr lang="en-CA" smtClean="0"/>
              <a:t>2015-01-16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877283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0F9359E-AFF7-4687-B2A4-D70CC0A2CC72}" type="datetimeFigureOut">
              <a:rPr lang="en-CA" smtClean="0"/>
              <a:t>2015-01-16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417338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0F9359E-AFF7-4687-B2A4-D70CC0A2CC72}" type="datetimeFigureOut">
              <a:rPr lang="en-CA" smtClean="0"/>
              <a:t>2015-01-16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1206556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F9359E-AFF7-4687-B2A4-D70CC0A2CC72}" type="datetimeFigureOut">
              <a:rPr lang="en-CA" smtClean="0"/>
              <a:t>2015-01-16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4272888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t>2015-01-16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3480792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t>2015-01-16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14182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t>2015-01-16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405443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t>2015-01-16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t>‹#›</a:t>
            </a:fld>
            <a:endParaRPr lang="en-CA"/>
          </a:p>
        </p:txBody>
      </p:sp>
    </p:spTree>
    <p:extLst>
      <p:ext uri="{BB962C8B-B14F-4D97-AF65-F5344CB8AC3E}">
        <p14:creationId xmlns:p14="http://schemas.microsoft.com/office/powerpoint/2010/main" val="2682780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CA"/>
          </a:p>
        </p:txBody>
      </p:sp>
      <p:sp>
        <p:nvSpPr>
          <p:cNvPr id="3" name="Text Placeholder 2"/>
          <p:cNvSpPr>
            <a:spLocks noGrp="1"/>
          </p:cNvSpPr>
          <p:nvPr>
            <p:ph type="body" sz="half" idx="1"/>
          </p:nvPr>
        </p:nvSpPr>
        <p:spPr>
          <a:xfrm>
            <a:off x="685800" y="1981200"/>
            <a:ext cx="77724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85800" y="4114800"/>
            <a:ext cx="77724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a:xfrm>
            <a:off x="685800" y="6248400"/>
            <a:ext cx="19050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fld id="{AD215033-C92E-4698-A038-80DD544B51AA}" type="slidenum">
              <a:rPr lang="en-US" altLang="en-US"/>
              <a:pPr/>
              <a:t>‹#›</a:t>
            </a:fld>
            <a:endParaRPr lang="en-US" altLang="en-US"/>
          </a:p>
        </p:txBody>
      </p:sp>
    </p:spTree>
    <p:extLst>
      <p:ext uri="{BB962C8B-B14F-4D97-AF65-F5344CB8AC3E}">
        <p14:creationId xmlns:p14="http://schemas.microsoft.com/office/powerpoint/2010/main" val="2999244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SmartArt Placeholder 2"/>
          <p:cNvSpPr>
            <a:spLocks noGrp="1"/>
          </p:cNvSpPr>
          <p:nvPr>
            <p:ph type="dgm" idx="1"/>
          </p:nvPr>
        </p:nvSpPr>
        <p:spPr>
          <a:xfrm>
            <a:off x="685800" y="1981200"/>
            <a:ext cx="7772400" cy="4114800"/>
          </a:xfrm>
        </p:spPr>
        <p:txBody>
          <a:bodyPr/>
          <a:lstStyle/>
          <a:p>
            <a:pPr lvl="0"/>
            <a:endParaRPr lang="en-CA"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FEB98D2-FCA8-4F79-A72A-A0D35D9090F9}" type="slidenum">
              <a:rPr lang="en-US" altLang="en-US"/>
              <a:pPr>
                <a:defRPr/>
              </a:pPr>
              <a:t>‹#›</a:t>
            </a:fld>
            <a:endParaRPr lang="en-US" altLang="en-US"/>
          </a:p>
        </p:txBody>
      </p:sp>
    </p:spTree>
    <p:extLst>
      <p:ext uri="{BB962C8B-B14F-4D97-AF65-F5344CB8AC3E}">
        <p14:creationId xmlns:p14="http://schemas.microsoft.com/office/powerpoint/2010/main" val="264825225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F9359E-AFF7-4687-B2A4-D70CC0A2CC72}" type="datetimeFigureOut">
              <a:rPr lang="en-CA" smtClean="0"/>
              <a:t>2015-01-16</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35BE6-5F09-4F10-884B-A009661A8183}" type="slidenum">
              <a:rPr lang="en-CA" smtClean="0"/>
              <a:t>‹#›</a:t>
            </a:fld>
            <a:endParaRPr lang="en-CA"/>
          </a:p>
        </p:txBody>
      </p:sp>
    </p:spTree>
    <p:extLst>
      <p:ext uri="{BB962C8B-B14F-4D97-AF65-F5344CB8AC3E}">
        <p14:creationId xmlns:p14="http://schemas.microsoft.com/office/powerpoint/2010/main" val="2677274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4" Type="http://schemas.openxmlformats.org/officeDocument/2006/relationships/oleObject" Target="../embeddings/oleObject1.bin"/><Relationship Id="rId5" Type="http://schemas.openxmlformats.org/officeDocument/2006/relationships/image" Target="../media/image1.wmf"/><Relationship Id="rId6" Type="http://schemas.openxmlformats.org/officeDocument/2006/relationships/oleObject" Target="../embeddings/oleObject2.bin"/><Relationship Id="rId7" Type="http://schemas.openxmlformats.org/officeDocument/2006/relationships/image" Target="../media/image2.wmf"/><Relationship Id="rId8" Type="http://schemas.openxmlformats.org/officeDocument/2006/relationships/oleObject" Target="../embeddings/oleObject3.bin"/><Relationship Id="rId9" Type="http://schemas.openxmlformats.org/officeDocument/2006/relationships/image" Target="../media/image3.wmf"/><Relationship Id="rId10" Type="http://schemas.openxmlformats.org/officeDocument/2006/relationships/oleObject" Target="../embeddings/oleObject4.bin"/><Relationship Id="rId11" Type="http://schemas.openxmlformats.org/officeDocument/2006/relationships/image" Target="../media/image4.wmf"/><Relationship Id="rId1" Type="http://schemas.openxmlformats.org/officeDocument/2006/relationships/vmlDrawing" Target="../drawings/vmlDrawing1.vml"/><Relationship Id="rId2"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oleObject" Target="../embeddings/oleObject5.bin"/><Relationship Id="rId5" Type="http://schemas.openxmlformats.org/officeDocument/2006/relationships/image" Target="../media/image5.png"/><Relationship Id="rId6" Type="http://schemas.openxmlformats.org/officeDocument/2006/relationships/oleObject" Target="../embeddings/oleObject6.bin"/><Relationship Id="rId7" Type="http://schemas.openxmlformats.org/officeDocument/2006/relationships/image" Target="../media/image6.png"/><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4" Type="http://schemas.openxmlformats.org/officeDocument/2006/relationships/oleObject" Target="../embeddings/oleObject7.bin"/><Relationship Id="rId5" Type="http://schemas.openxmlformats.org/officeDocument/2006/relationships/image" Target="../media/image5.png"/><Relationship Id="rId6" Type="http://schemas.openxmlformats.org/officeDocument/2006/relationships/oleObject" Target="../embeddings/oleObject8.bin"/><Relationship Id="rId7" Type="http://schemas.openxmlformats.org/officeDocument/2006/relationships/image" Target="../media/image6.png"/><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5" Type="http://schemas.openxmlformats.org/officeDocument/2006/relationships/image" Target="../media/image11.jpeg"/><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4" Type="http://schemas.openxmlformats.org/officeDocument/2006/relationships/oleObject" Target="../embeddings/oleObject9.bin"/><Relationship Id="rId5" Type="http://schemas.openxmlformats.org/officeDocument/2006/relationships/image" Target="../media/image5.png"/><Relationship Id="rId6" Type="http://schemas.openxmlformats.org/officeDocument/2006/relationships/oleObject" Target="../embeddings/oleObject10.bin"/><Relationship Id="rId7" Type="http://schemas.openxmlformats.org/officeDocument/2006/relationships/image" Target="../media/image6.png"/><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20.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2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2.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7.xml"/><Relationship Id="rId4" Type="http://schemas.openxmlformats.org/officeDocument/2006/relationships/oleObject" Target="../embeddings/oleObject11.bin"/><Relationship Id="rId5" Type="http://schemas.openxmlformats.org/officeDocument/2006/relationships/image" Target="../media/image23.wmf"/><Relationship Id="rId1" Type="http://schemas.openxmlformats.org/officeDocument/2006/relationships/vmlDrawing" Target="../drawings/vmlDrawing5.vml"/><Relationship Id="rId2"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Lecture 2</a:t>
            </a:r>
            <a:endParaRPr lang="en-CA" dirty="0"/>
          </a:p>
        </p:txBody>
      </p:sp>
      <p:sp>
        <p:nvSpPr>
          <p:cNvPr id="3" name="Content Placeholder 2"/>
          <p:cNvSpPr>
            <a:spLocks noGrp="1"/>
          </p:cNvSpPr>
          <p:nvPr>
            <p:ph idx="1"/>
          </p:nvPr>
        </p:nvSpPr>
        <p:spPr/>
        <p:txBody>
          <a:bodyPr/>
          <a:lstStyle/>
          <a:p>
            <a:pPr marL="0" indent="0">
              <a:buNone/>
            </a:pPr>
            <a:r>
              <a:rPr lang="en-CA" dirty="0" smtClean="0"/>
              <a:t>Water- Chapter 2 (V+V)</a:t>
            </a:r>
            <a:endParaRPr lang="en-CA" dirty="0" smtClean="0"/>
          </a:p>
          <a:p>
            <a:pPr marL="0" indent="0">
              <a:buNone/>
            </a:pPr>
            <a:endParaRPr lang="en-CA" dirty="0"/>
          </a:p>
          <a:p>
            <a:pPr marL="0" indent="0">
              <a:buNone/>
            </a:pPr>
            <a:r>
              <a:rPr lang="en-CA" dirty="0" smtClean="0"/>
              <a:t>Intermolecular </a:t>
            </a:r>
            <a:r>
              <a:rPr lang="en-CA" dirty="0" smtClean="0"/>
              <a:t>interactions- Chapter 2 sec 4abc</a:t>
            </a:r>
            <a:endParaRPr lang="en-CA" dirty="0" smtClean="0"/>
          </a:p>
          <a:p>
            <a:pPr marL="0" indent="0">
              <a:buNone/>
            </a:pPr>
            <a:r>
              <a:rPr lang="en-CA" sz="2800" dirty="0" smtClean="0"/>
              <a:t>Non-covalent</a:t>
            </a:r>
            <a:endParaRPr lang="en-CA" sz="2800" dirty="0"/>
          </a:p>
          <a:p>
            <a:pPr marL="0" indent="0">
              <a:buNone/>
            </a:pPr>
            <a:r>
              <a:rPr lang="en-CA" dirty="0" smtClean="0"/>
              <a:t>Acids/</a:t>
            </a:r>
            <a:r>
              <a:rPr lang="en-CA" dirty="0" smtClean="0"/>
              <a:t>bases- Chapter 2</a:t>
            </a:r>
          </a:p>
          <a:p>
            <a:pPr marL="0" indent="0">
              <a:buNone/>
            </a:pPr>
            <a:endParaRPr lang="en-CA" dirty="0"/>
          </a:p>
        </p:txBody>
      </p:sp>
    </p:spTree>
    <p:extLst>
      <p:ext uri="{BB962C8B-B14F-4D97-AF65-F5344CB8AC3E}">
        <p14:creationId xmlns:p14="http://schemas.microsoft.com/office/powerpoint/2010/main" val="1277847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en-US" sz="2800" b="1" smtClean="0">
                <a:latin typeface="Comic Sans MS" pitchFamily="66" charset="0"/>
              </a:rPr>
              <a:t>Many Important Biomolecules are Polymers</a:t>
            </a:r>
          </a:p>
        </p:txBody>
      </p:sp>
      <p:graphicFrame>
        <p:nvGraphicFramePr>
          <p:cNvPr id="26627" name="Object 5"/>
          <p:cNvGraphicFramePr>
            <a:graphicFrameLocks noChangeAspect="1"/>
          </p:cNvGraphicFramePr>
          <p:nvPr/>
        </p:nvGraphicFramePr>
        <p:xfrm>
          <a:off x="3687763" y="2667000"/>
          <a:ext cx="1724025" cy="1990725"/>
        </p:xfrm>
        <a:graphic>
          <a:graphicData uri="http://schemas.openxmlformats.org/presentationml/2006/ole">
            <mc:AlternateContent xmlns:mc="http://schemas.openxmlformats.org/markup-compatibility/2006">
              <mc:Choice xmlns:v="urn:schemas-microsoft-com:vml" Requires="v">
                <p:oleObj spid="_x0000_s9407" name="MS Org Chart" r:id="rId4" imgW="2133600" imgH="2466975" progId="OrgPlusWOPX.4">
                  <p:embed/>
                </p:oleObj>
              </mc:Choice>
              <mc:Fallback>
                <p:oleObj name="MS Org Chart" r:id="rId4" imgW="2133600" imgH="2466975" progId="OrgPlusWOPX.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7763" y="2667000"/>
                        <a:ext cx="172402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6628" name="Object 6"/>
          <p:cNvGraphicFramePr>
            <a:graphicFrameLocks noChangeAspect="1"/>
          </p:cNvGraphicFramePr>
          <p:nvPr/>
        </p:nvGraphicFramePr>
        <p:xfrm>
          <a:off x="1952625" y="2667000"/>
          <a:ext cx="1401763" cy="1981200"/>
        </p:xfrm>
        <a:graphic>
          <a:graphicData uri="http://schemas.openxmlformats.org/presentationml/2006/ole">
            <mc:AlternateContent xmlns:mc="http://schemas.openxmlformats.org/markup-compatibility/2006">
              <mc:Choice xmlns:v="urn:schemas-microsoft-com:vml" Requires="v">
                <p:oleObj spid="_x0000_s9408" name="MS Org Chart" r:id="rId6" imgW="1725105" imgH="2441542" progId="OrgPlusWOPX.4">
                  <p:embed/>
                </p:oleObj>
              </mc:Choice>
              <mc:Fallback>
                <p:oleObj name="MS Org Chart" r:id="rId6" imgW="1725105" imgH="2441542" progId="OrgPlusWOPX.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52625" y="2667000"/>
                        <a:ext cx="1401763"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6629" name="Object 7"/>
          <p:cNvGraphicFramePr>
            <a:graphicFrameLocks noChangeAspect="1"/>
          </p:cNvGraphicFramePr>
          <p:nvPr/>
        </p:nvGraphicFramePr>
        <p:xfrm>
          <a:off x="5792788" y="2667000"/>
          <a:ext cx="1020762" cy="1990725"/>
        </p:xfrm>
        <a:graphic>
          <a:graphicData uri="http://schemas.openxmlformats.org/presentationml/2006/ole">
            <mc:AlternateContent xmlns:mc="http://schemas.openxmlformats.org/markup-compatibility/2006">
              <mc:Choice xmlns:v="urn:schemas-microsoft-com:vml" Requires="v">
                <p:oleObj spid="_x0000_s9409" name="MS Org Chart" r:id="rId8" imgW="1266825" imgH="2466975" progId="OrgPlusWOPX.4">
                  <p:embed/>
                </p:oleObj>
              </mc:Choice>
              <mc:Fallback>
                <p:oleObj name="MS Org Chart" r:id="rId8" imgW="1266825" imgH="2466975" progId="OrgPlusWOPX.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2788" y="2667000"/>
                        <a:ext cx="1020762"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6630" name="Object 8"/>
          <p:cNvGraphicFramePr>
            <a:graphicFrameLocks noChangeAspect="1"/>
          </p:cNvGraphicFramePr>
          <p:nvPr/>
        </p:nvGraphicFramePr>
        <p:xfrm>
          <a:off x="7164388" y="2667000"/>
          <a:ext cx="1446212" cy="1990725"/>
        </p:xfrm>
        <a:graphic>
          <a:graphicData uri="http://schemas.openxmlformats.org/presentationml/2006/ole">
            <mc:AlternateContent xmlns:mc="http://schemas.openxmlformats.org/markup-compatibility/2006">
              <mc:Choice xmlns:v="urn:schemas-microsoft-com:vml" Requires="v">
                <p:oleObj spid="_x0000_s9410" name="MS Org Chart" r:id="rId10" imgW="1790700" imgH="2466975" progId="OrgPlusWOPX.4">
                  <p:embed/>
                </p:oleObj>
              </mc:Choice>
              <mc:Fallback>
                <p:oleObj name="MS Org Chart" r:id="rId10" imgW="1790700" imgH="2466975" progId="OrgPlusWOPX.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64388" y="2667000"/>
                        <a:ext cx="1446212"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631" name="Text Box 10"/>
          <p:cNvSpPr txBox="1">
            <a:spLocks noChangeArrowheads="1"/>
          </p:cNvSpPr>
          <p:nvPr/>
        </p:nvSpPr>
        <p:spPr bwMode="auto">
          <a:xfrm>
            <a:off x="712788" y="2727325"/>
            <a:ext cx="12398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monomer</a:t>
            </a:r>
          </a:p>
        </p:txBody>
      </p:sp>
      <p:sp>
        <p:nvSpPr>
          <p:cNvPr id="26632" name="Text Box 11"/>
          <p:cNvSpPr txBox="1">
            <a:spLocks noChangeArrowheads="1"/>
          </p:cNvSpPr>
          <p:nvPr/>
        </p:nvSpPr>
        <p:spPr bwMode="auto">
          <a:xfrm>
            <a:off x="838200" y="3489325"/>
            <a:ext cx="1114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polymer</a:t>
            </a:r>
          </a:p>
        </p:txBody>
      </p:sp>
      <p:sp>
        <p:nvSpPr>
          <p:cNvPr id="26633" name="Text Box 12"/>
          <p:cNvSpPr txBox="1">
            <a:spLocks noChangeArrowheads="1"/>
          </p:cNvSpPr>
          <p:nvPr/>
        </p:nvSpPr>
        <p:spPr bwMode="auto">
          <a:xfrm>
            <a:off x="0" y="4038600"/>
            <a:ext cx="19526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supramolecular</a:t>
            </a:r>
          </a:p>
          <a:p>
            <a:pPr algn="r" eaLnBrk="1" hangingPunct="1"/>
            <a:r>
              <a:rPr lang="en-US" altLang="en-US" sz="2000">
                <a:solidFill>
                  <a:schemeClr val="tx1"/>
                </a:solidFill>
              </a:rPr>
              <a:t>structure</a:t>
            </a:r>
          </a:p>
        </p:txBody>
      </p:sp>
      <p:sp>
        <p:nvSpPr>
          <p:cNvPr id="26634" name="Text Box 13"/>
          <p:cNvSpPr txBox="1">
            <a:spLocks noChangeArrowheads="1"/>
          </p:cNvSpPr>
          <p:nvPr/>
        </p:nvSpPr>
        <p:spPr bwMode="auto">
          <a:xfrm>
            <a:off x="2193925" y="2133600"/>
            <a:ext cx="930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lipids</a:t>
            </a:r>
          </a:p>
        </p:txBody>
      </p:sp>
      <p:sp>
        <p:nvSpPr>
          <p:cNvPr id="26635" name="Text Box 14"/>
          <p:cNvSpPr txBox="1">
            <a:spLocks noChangeArrowheads="1"/>
          </p:cNvSpPr>
          <p:nvPr/>
        </p:nvSpPr>
        <p:spPr bwMode="auto">
          <a:xfrm>
            <a:off x="3810000" y="2133600"/>
            <a:ext cx="13573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proteins</a:t>
            </a:r>
          </a:p>
        </p:txBody>
      </p:sp>
      <p:sp>
        <p:nvSpPr>
          <p:cNvPr id="26636" name="Text Box 15"/>
          <p:cNvSpPr txBox="1">
            <a:spLocks noChangeArrowheads="1"/>
          </p:cNvSpPr>
          <p:nvPr/>
        </p:nvSpPr>
        <p:spPr bwMode="auto">
          <a:xfrm>
            <a:off x="5775325" y="2133600"/>
            <a:ext cx="984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carbo</a:t>
            </a:r>
          </a:p>
        </p:txBody>
      </p:sp>
      <p:sp>
        <p:nvSpPr>
          <p:cNvPr id="26637" name="Text Box 17"/>
          <p:cNvSpPr txBox="1">
            <a:spLocks noChangeArrowheads="1"/>
          </p:cNvSpPr>
          <p:nvPr/>
        </p:nvSpPr>
        <p:spPr bwMode="auto">
          <a:xfrm>
            <a:off x="6934200" y="2133600"/>
            <a:ext cx="19700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nucleic acids</a:t>
            </a:r>
          </a:p>
        </p:txBody>
      </p:sp>
    </p:spTree>
    <p:extLst>
      <p:ext uri="{BB962C8B-B14F-4D97-AF65-F5344CB8AC3E}">
        <p14:creationId xmlns:p14="http://schemas.microsoft.com/office/powerpoint/2010/main" val="36405928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Text Box 2"/>
          <p:cNvSpPr txBox="1">
            <a:spLocks noChangeArrowheads="1"/>
          </p:cNvSpPr>
          <p:nvPr/>
        </p:nvSpPr>
        <p:spPr bwMode="auto">
          <a:xfrm>
            <a:off x="3901122" y="260403"/>
            <a:ext cx="14629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defRPr/>
            </a:pPr>
            <a:r>
              <a:rPr lang="en-US" altLang="en-US" b="1" dirty="0">
                <a:latin typeface="Arial" panose="020B0604020202020204" pitchFamily="34" charset="0"/>
                <a:cs typeface="Arial" panose="020B0604020202020204" pitchFamily="34" charset="0"/>
              </a:rPr>
              <a:t>H,C,N,O,P,S</a:t>
            </a:r>
            <a:endParaRPr lang="en-US" dirty="0">
              <a:latin typeface="Arial" panose="020B0604020202020204" pitchFamily="34" charset="0"/>
              <a:ea typeface="ＭＳ Ｐゴシック" charset="0"/>
              <a:cs typeface="Arial" panose="020B0604020202020204" pitchFamily="34" charset="0"/>
            </a:endParaRPr>
          </a:p>
        </p:txBody>
      </p:sp>
      <p:sp>
        <p:nvSpPr>
          <p:cNvPr id="542723" name="Line 3"/>
          <p:cNvSpPr>
            <a:spLocks noChangeShapeType="1"/>
          </p:cNvSpPr>
          <p:nvPr/>
        </p:nvSpPr>
        <p:spPr bwMode="auto">
          <a:xfrm flipH="1">
            <a:off x="3054350" y="647700"/>
            <a:ext cx="592138" cy="4429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4" name="Line 4"/>
          <p:cNvSpPr>
            <a:spLocks noChangeShapeType="1"/>
          </p:cNvSpPr>
          <p:nvPr/>
        </p:nvSpPr>
        <p:spPr bwMode="auto">
          <a:xfrm flipH="1">
            <a:off x="4132263" y="663575"/>
            <a:ext cx="6350" cy="555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6" name="Line 6"/>
          <p:cNvSpPr>
            <a:spLocks noChangeShapeType="1"/>
          </p:cNvSpPr>
          <p:nvPr/>
        </p:nvSpPr>
        <p:spPr bwMode="auto">
          <a:xfrm>
            <a:off x="5270500" y="779463"/>
            <a:ext cx="0" cy="555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7" name="Line 7"/>
          <p:cNvSpPr>
            <a:spLocks noChangeShapeType="1"/>
          </p:cNvSpPr>
          <p:nvPr/>
        </p:nvSpPr>
        <p:spPr bwMode="auto">
          <a:xfrm>
            <a:off x="5510213" y="630238"/>
            <a:ext cx="592137" cy="4429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8" name="Text Box 8"/>
          <p:cNvSpPr txBox="1">
            <a:spLocks noChangeArrowheads="1"/>
          </p:cNvSpPr>
          <p:nvPr/>
        </p:nvSpPr>
        <p:spPr bwMode="auto">
          <a:xfrm>
            <a:off x="1919288" y="1266825"/>
            <a:ext cx="13160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dirty="0">
                <a:latin typeface="Arial" charset="0"/>
                <a:ea typeface="ＭＳ Ｐゴシック" charset="0"/>
              </a:rPr>
              <a:t>20 amino acids</a:t>
            </a:r>
          </a:p>
        </p:txBody>
      </p:sp>
      <p:sp>
        <p:nvSpPr>
          <p:cNvPr id="542729" name="Text Box 9"/>
          <p:cNvSpPr txBox="1">
            <a:spLocks noChangeArrowheads="1"/>
          </p:cNvSpPr>
          <p:nvPr/>
        </p:nvSpPr>
        <p:spPr bwMode="auto">
          <a:xfrm>
            <a:off x="3405188" y="1203325"/>
            <a:ext cx="133032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dirty="0">
                <a:latin typeface="Arial" charset="0"/>
                <a:ea typeface="ＭＳ Ｐゴシック" charset="0"/>
              </a:rPr>
              <a:t>5 aromatic bases, ribose</a:t>
            </a:r>
          </a:p>
        </p:txBody>
      </p:sp>
      <p:sp>
        <p:nvSpPr>
          <p:cNvPr id="542730" name="Text Box 10"/>
          <p:cNvSpPr txBox="1">
            <a:spLocks noChangeArrowheads="1"/>
          </p:cNvSpPr>
          <p:nvPr/>
        </p:nvSpPr>
        <p:spPr bwMode="auto">
          <a:xfrm>
            <a:off x="4949825" y="1390650"/>
            <a:ext cx="11033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Glucose</a:t>
            </a:r>
          </a:p>
        </p:txBody>
      </p:sp>
      <p:sp>
        <p:nvSpPr>
          <p:cNvPr id="542731" name="Text Box 11"/>
          <p:cNvSpPr txBox="1">
            <a:spLocks noChangeArrowheads="1"/>
          </p:cNvSpPr>
          <p:nvPr/>
        </p:nvSpPr>
        <p:spPr bwMode="auto">
          <a:xfrm>
            <a:off x="5994400" y="1274763"/>
            <a:ext cx="2212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Palmitate, glycerol, choline</a:t>
            </a:r>
          </a:p>
        </p:txBody>
      </p:sp>
      <p:sp>
        <p:nvSpPr>
          <p:cNvPr id="542732" name="Text Box 12"/>
          <p:cNvSpPr txBox="1">
            <a:spLocks noChangeArrowheads="1"/>
          </p:cNvSpPr>
          <p:nvPr/>
        </p:nvSpPr>
        <p:spPr bwMode="auto">
          <a:xfrm>
            <a:off x="971600" y="2225675"/>
            <a:ext cx="1508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dirty="0" smtClean="0">
                <a:latin typeface="Arial" charset="0"/>
                <a:ea typeface="ＭＳ Ｐゴシック" charset="0"/>
              </a:rPr>
              <a:t>peptides</a:t>
            </a:r>
            <a:endParaRPr lang="en-US" sz="1800" dirty="0">
              <a:latin typeface="Arial" charset="0"/>
              <a:ea typeface="ＭＳ Ｐゴシック" charset="0"/>
            </a:endParaRPr>
          </a:p>
        </p:txBody>
      </p:sp>
      <p:sp>
        <p:nvSpPr>
          <p:cNvPr id="542733" name="Text Box 13"/>
          <p:cNvSpPr txBox="1">
            <a:spLocks noChangeArrowheads="1"/>
          </p:cNvSpPr>
          <p:nvPr/>
        </p:nvSpPr>
        <p:spPr bwMode="auto">
          <a:xfrm>
            <a:off x="3063875" y="2371725"/>
            <a:ext cx="1508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Nucleotides</a:t>
            </a:r>
          </a:p>
        </p:txBody>
      </p:sp>
      <p:sp>
        <p:nvSpPr>
          <p:cNvPr id="542734" name="Text Box 14"/>
          <p:cNvSpPr txBox="1">
            <a:spLocks noChangeArrowheads="1"/>
          </p:cNvSpPr>
          <p:nvPr/>
        </p:nvSpPr>
        <p:spPr bwMode="auto">
          <a:xfrm>
            <a:off x="5030788" y="2459038"/>
            <a:ext cx="9874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Sugars</a:t>
            </a:r>
          </a:p>
        </p:txBody>
      </p:sp>
      <p:sp>
        <p:nvSpPr>
          <p:cNvPr id="542735" name="Text Box 15"/>
          <p:cNvSpPr txBox="1">
            <a:spLocks noChangeArrowheads="1"/>
          </p:cNvSpPr>
          <p:nvPr/>
        </p:nvSpPr>
        <p:spPr bwMode="auto">
          <a:xfrm>
            <a:off x="6500813" y="2306638"/>
            <a:ext cx="17287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Phospholipids</a:t>
            </a:r>
          </a:p>
        </p:txBody>
      </p:sp>
      <p:sp>
        <p:nvSpPr>
          <p:cNvPr id="542736" name="Text Box 16"/>
          <p:cNvSpPr txBox="1">
            <a:spLocks noChangeArrowheads="1"/>
          </p:cNvSpPr>
          <p:nvPr/>
        </p:nvSpPr>
        <p:spPr bwMode="auto">
          <a:xfrm>
            <a:off x="935038" y="2976563"/>
            <a:ext cx="1508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Proteins</a:t>
            </a:r>
          </a:p>
        </p:txBody>
      </p:sp>
      <p:sp>
        <p:nvSpPr>
          <p:cNvPr id="542737" name="Text Box 17"/>
          <p:cNvSpPr txBox="1">
            <a:spLocks noChangeArrowheads="1"/>
          </p:cNvSpPr>
          <p:nvPr/>
        </p:nvSpPr>
        <p:spPr bwMode="auto">
          <a:xfrm>
            <a:off x="3063875" y="3062288"/>
            <a:ext cx="16589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Nucleic acids</a:t>
            </a:r>
          </a:p>
        </p:txBody>
      </p:sp>
      <p:sp>
        <p:nvSpPr>
          <p:cNvPr id="542738" name="Text Box 18"/>
          <p:cNvSpPr txBox="1">
            <a:spLocks noChangeArrowheads="1"/>
          </p:cNvSpPr>
          <p:nvPr/>
        </p:nvSpPr>
        <p:spPr bwMode="auto">
          <a:xfrm>
            <a:off x="4924425" y="3062288"/>
            <a:ext cx="19573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Polysaccharides</a:t>
            </a:r>
          </a:p>
        </p:txBody>
      </p:sp>
      <p:sp>
        <p:nvSpPr>
          <p:cNvPr id="542739" name="Text Box 19"/>
          <p:cNvSpPr txBox="1">
            <a:spLocks noChangeArrowheads="1"/>
          </p:cNvSpPr>
          <p:nvPr/>
        </p:nvSpPr>
        <p:spPr bwMode="auto">
          <a:xfrm>
            <a:off x="2052638" y="4135438"/>
            <a:ext cx="54340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Multienzyme complexes, ribosomes, chromosomes, membranes, structural elements</a:t>
            </a:r>
          </a:p>
        </p:txBody>
      </p:sp>
      <p:sp>
        <p:nvSpPr>
          <p:cNvPr id="542740" name="Line 20"/>
          <p:cNvSpPr>
            <a:spLocks noChangeShapeType="1"/>
          </p:cNvSpPr>
          <p:nvPr/>
        </p:nvSpPr>
        <p:spPr bwMode="auto">
          <a:xfrm flipH="1">
            <a:off x="4171950" y="4767263"/>
            <a:ext cx="12700" cy="3635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1" name="Line 21"/>
          <p:cNvSpPr>
            <a:spLocks noChangeShapeType="1"/>
          </p:cNvSpPr>
          <p:nvPr/>
        </p:nvSpPr>
        <p:spPr bwMode="auto">
          <a:xfrm flipH="1">
            <a:off x="5368925" y="1814513"/>
            <a:ext cx="6350" cy="555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2" name="Line 22"/>
          <p:cNvSpPr>
            <a:spLocks noChangeShapeType="1"/>
          </p:cNvSpPr>
          <p:nvPr/>
        </p:nvSpPr>
        <p:spPr bwMode="auto">
          <a:xfrm flipH="1">
            <a:off x="7173913" y="1908175"/>
            <a:ext cx="6350" cy="3984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3" name="Line 23"/>
          <p:cNvSpPr>
            <a:spLocks noChangeShapeType="1"/>
          </p:cNvSpPr>
          <p:nvPr/>
        </p:nvSpPr>
        <p:spPr bwMode="auto">
          <a:xfrm>
            <a:off x="4017963" y="2036763"/>
            <a:ext cx="1587" cy="3413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5" name="Line 25"/>
          <p:cNvSpPr>
            <a:spLocks noChangeShapeType="1"/>
          </p:cNvSpPr>
          <p:nvPr/>
        </p:nvSpPr>
        <p:spPr bwMode="auto">
          <a:xfrm>
            <a:off x="3919538" y="2717800"/>
            <a:ext cx="1587" cy="3413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6" name="Line 26"/>
          <p:cNvSpPr>
            <a:spLocks noChangeShapeType="1"/>
          </p:cNvSpPr>
          <p:nvPr/>
        </p:nvSpPr>
        <p:spPr bwMode="auto">
          <a:xfrm>
            <a:off x="5446713" y="2809875"/>
            <a:ext cx="1587" cy="3413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7" name="Line 27"/>
          <p:cNvSpPr>
            <a:spLocks noChangeShapeType="1"/>
          </p:cNvSpPr>
          <p:nvPr/>
        </p:nvSpPr>
        <p:spPr bwMode="auto">
          <a:xfrm flipH="1">
            <a:off x="1919288" y="1874838"/>
            <a:ext cx="211137" cy="3325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8" name="Line 28"/>
          <p:cNvSpPr>
            <a:spLocks noChangeShapeType="1"/>
          </p:cNvSpPr>
          <p:nvPr/>
        </p:nvSpPr>
        <p:spPr bwMode="auto">
          <a:xfrm>
            <a:off x="1601788" y="2609850"/>
            <a:ext cx="1587" cy="3413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9" name="Line 29"/>
          <p:cNvSpPr>
            <a:spLocks noChangeShapeType="1"/>
          </p:cNvSpPr>
          <p:nvPr/>
        </p:nvSpPr>
        <p:spPr bwMode="auto">
          <a:xfrm>
            <a:off x="4868863" y="4799013"/>
            <a:ext cx="1587" cy="3413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0" name="Text Box 30"/>
          <p:cNvSpPr txBox="1">
            <a:spLocks noChangeArrowheads="1"/>
          </p:cNvSpPr>
          <p:nvPr/>
        </p:nvSpPr>
        <p:spPr bwMode="auto">
          <a:xfrm>
            <a:off x="2084388" y="5224463"/>
            <a:ext cx="46688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Organelles, Cells, Tissues, Organs, Organsims</a:t>
            </a:r>
          </a:p>
        </p:txBody>
      </p:sp>
      <p:sp>
        <p:nvSpPr>
          <p:cNvPr id="542755" name="Line 35"/>
          <p:cNvSpPr>
            <a:spLocks noChangeShapeType="1"/>
          </p:cNvSpPr>
          <p:nvPr/>
        </p:nvSpPr>
        <p:spPr bwMode="auto">
          <a:xfrm>
            <a:off x="1619250" y="3338513"/>
            <a:ext cx="1655763" cy="7143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6" name="Line 36"/>
          <p:cNvSpPr>
            <a:spLocks noChangeShapeType="1"/>
          </p:cNvSpPr>
          <p:nvPr/>
        </p:nvSpPr>
        <p:spPr bwMode="auto">
          <a:xfrm>
            <a:off x="3924300" y="3532188"/>
            <a:ext cx="0" cy="534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7" name="Line 37"/>
          <p:cNvSpPr>
            <a:spLocks noChangeShapeType="1"/>
          </p:cNvSpPr>
          <p:nvPr/>
        </p:nvSpPr>
        <p:spPr bwMode="auto">
          <a:xfrm>
            <a:off x="5453063" y="3429000"/>
            <a:ext cx="0" cy="5349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8" name="Line 38"/>
          <p:cNvSpPr>
            <a:spLocks noChangeShapeType="1"/>
          </p:cNvSpPr>
          <p:nvPr/>
        </p:nvSpPr>
        <p:spPr bwMode="auto">
          <a:xfrm flipH="1">
            <a:off x="6102349" y="2738439"/>
            <a:ext cx="1382973" cy="1314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9" name="Text Box 39"/>
          <p:cNvSpPr txBox="1">
            <a:spLocks noChangeArrowheads="1"/>
          </p:cNvSpPr>
          <p:nvPr/>
        </p:nvSpPr>
        <p:spPr bwMode="auto">
          <a:xfrm>
            <a:off x="249238" y="152400"/>
            <a:ext cx="590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MW</a:t>
            </a:r>
          </a:p>
        </p:txBody>
      </p:sp>
      <p:sp>
        <p:nvSpPr>
          <p:cNvPr id="542760" name="Text Box 40"/>
          <p:cNvSpPr txBox="1">
            <a:spLocks noChangeArrowheads="1"/>
          </p:cNvSpPr>
          <p:nvPr/>
        </p:nvSpPr>
        <p:spPr bwMode="auto">
          <a:xfrm>
            <a:off x="252413" y="455613"/>
            <a:ext cx="6463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dirty="0" smtClean="0">
                <a:latin typeface="Arial" charset="0"/>
                <a:ea typeface="ＭＳ Ｐゴシック" charset="0"/>
              </a:rPr>
              <a:t>1-32</a:t>
            </a:r>
            <a:endParaRPr lang="en-US" sz="1800" dirty="0">
              <a:latin typeface="Arial" charset="0"/>
              <a:ea typeface="ＭＳ Ｐゴシック" charset="0"/>
            </a:endParaRPr>
          </a:p>
        </p:txBody>
      </p:sp>
      <p:sp>
        <p:nvSpPr>
          <p:cNvPr id="542761" name="Text Box 41"/>
          <p:cNvSpPr txBox="1">
            <a:spLocks noChangeArrowheads="1"/>
          </p:cNvSpPr>
          <p:nvPr/>
        </p:nvSpPr>
        <p:spPr bwMode="auto">
          <a:xfrm>
            <a:off x="133350" y="1349375"/>
            <a:ext cx="1022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100-250</a:t>
            </a:r>
          </a:p>
        </p:txBody>
      </p:sp>
      <p:sp>
        <p:nvSpPr>
          <p:cNvPr id="542762" name="Text Box 42"/>
          <p:cNvSpPr txBox="1">
            <a:spLocks noChangeArrowheads="1"/>
          </p:cNvSpPr>
          <p:nvPr/>
        </p:nvSpPr>
        <p:spPr bwMode="auto">
          <a:xfrm>
            <a:off x="107950" y="2251075"/>
            <a:ext cx="1022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100-800</a:t>
            </a:r>
          </a:p>
        </p:txBody>
      </p:sp>
      <p:sp>
        <p:nvSpPr>
          <p:cNvPr id="542763" name="Text Box 43"/>
          <p:cNvSpPr txBox="1">
            <a:spLocks noChangeArrowheads="1"/>
          </p:cNvSpPr>
          <p:nvPr/>
        </p:nvSpPr>
        <p:spPr bwMode="auto">
          <a:xfrm>
            <a:off x="146050" y="2973388"/>
            <a:ext cx="9382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a:t>
            </a:r>
            <a:r>
              <a:rPr lang="en-US" sz="1800" baseline="30000">
                <a:latin typeface="Arial" charset="0"/>
                <a:ea typeface="ＭＳ Ｐゴシック" charset="0"/>
              </a:rPr>
              <a:t>4</a:t>
            </a:r>
            <a:r>
              <a:rPr lang="en-US" sz="1800">
                <a:latin typeface="Arial" charset="0"/>
                <a:ea typeface="ＭＳ Ｐゴシック" charset="0"/>
              </a:rPr>
              <a:t>-10</a:t>
            </a:r>
            <a:r>
              <a:rPr lang="en-US" sz="1800" baseline="30000">
                <a:latin typeface="Arial" charset="0"/>
                <a:ea typeface="ＭＳ Ｐゴシック" charset="0"/>
              </a:rPr>
              <a:t>9</a:t>
            </a:r>
            <a:endParaRPr lang="en-US" sz="1800">
              <a:latin typeface="Arial" charset="0"/>
              <a:ea typeface="ＭＳ Ｐゴシック" charset="0"/>
            </a:endParaRPr>
          </a:p>
        </p:txBody>
      </p:sp>
      <p:sp>
        <p:nvSpPr>
          <p:cNvPr id="542764" name="Text Box 44"/>
          <p:cNvSpPr txBox="1">
            <a:spLocks noChangeArrowheads="1"/>
          </p:cNvSpPr>
          <p:nvPr/>
        </p:nvSpPr>
        <p:spPr bwMode="auto">
          <a:xfrm>
            <a:off x="177800" y="4187825"/>
            <a:ext cx="1022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a:t>
            </a:r>
            <a:r>
              <a:rPr lang="en-US" sz="1800" baseline="30000">
                <a:latin typeface="Arial" charset="0"/>
                <a:ea typeface="ＭＳ Ｐゴシック" charset="0"/>
              </a:rPr>
              <a:t>6</a:t>
            </a:r>
            <a:r>
              <a:rPr lang="en-US" sz="1800">
                <a:latin typeface="Arial" charset="0"/>
                <a:ea typeface="ＭＳ Ｐゴシック" charset="0"/>
              </a:rPr>
              <a:t>-10</a:t>
            </a:r>
            <a:r>
              <a:rPr lang="en-US" sz="1800" baseline="30000">
                <a:latin typeface="Arial" charset="0"/>
                <a:ea typeface="ＭＳ Ｐゴシック" charset="0"/>
              </a:rPr>
              <a:t>10</a:t>
            </a:r>
            <a:endParaRPr lang="en-US" sz="1800">
              <a:latin typeface="Arial" charset="0"/>
              <a:ea typeface="ＭＳ Ｐゴシック" charset="0"/>
            </a:endParaRPr>
          </a:p>
        </p:txBody>
      </p:sp>
    </p:spTree>
    <p:extLst>
      <p:ext uri="{BB962C8B-B14F-4D97-AF65-F5344CB8AC3E}">
        <p14:creationId xmlns:p14="http://schemas.microsoft.com/office/powerpoint/2010/main" val="1418970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p:txBody>
          <a:bodyPr/>
          <a:lstStyle/>
          <a:p>
            <a:pPr eaLnBrk="1" hangingPunct="1">
              <a:lnSpc>
                <a:spcPct val="90000"/>
              </a:lnSpc>
            </a:pPr>
            <a:r>
              <a:rPr lang="en-US" altLang="en-US" sz="2800" dirty="0" smtClean="0">
                <a:solidFill>
                  <a:schemeClr val="accent2"/>
                </a:solidFill>
                <a:latin typeface="Comic Sans MS" pitchFamily="66" charset="0"/>
              </a:rPr>
              <a:t>Very polar</a:t>
            </a: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pPr>
            <a:r>
              <a:rPr lang="en-US" altLang="en-US" sz="2800" dirty="0" smtClean="0">
                <a:solidFill>
                  <a:schemeClr val="accent2"/>
                </a:solidFill>
                <a:latin typeface="Comic Sans MS" pitchFamily="66" charset="0"/>
              </a:rPr>
              <a:t>Oxygen is highly electronegative</a:t>
            </a:r>
          </a:p>
        </p:txBody>
      </p:sp>
      <p:sp>
        <p:nvSpPr>
          <p:cNvPr id="4099" name="Rectangle 2"/>
          <p:cNvSpPr>
            <a:spLocks noGrp="1" noChangeArrowheads="1"/>
          </p:cNvSpPr>
          <p:nvPr>
            <p:ph type="title"/>
          </p:nvPr>
        </p:nvSpPr>
        <p:spPr>
          <a:xfrm>
            <a:off x="685800" y="228600"/>
            <a:ext cx="7772400" cy="1143000"/>
          </a:xfrm>
        </p:spPr>
        <p:txBody>
          <a:bodyPr/>
          <a:lstStyle/>
          <a:p>
            <a:pPr eaLnBrk="1" hangingPunct="1"/>
            <a:r>
              <a:rPr lang="en-US" altLang="en-US" dirty="0" smtClean="0">
                <a:solidFill>
                  <a:schemeClr val="accent2"/>
                </a:solidFill>
                <a:latin typeface="Comic Sans MS" pitchFamily="66" charset="0"/>
              </a:rPr>
              <a:t>Properties of water</a:t>
            </a:r>
          </a:p>
        </p:txBody>
      </p:sp>
      <p:grpSp>
        <p:nvGrpSpPr>
          <p:cNvPr id="4100" name="Group 13"/>
          <p:cNvGrpSpPr>
            <a:grpSpLocks/>
          </p:cNvGrpSpPr>
          <p:nvPr/>
        </p:nvGrpSpPr>
        <p:grpSpPr bwMode="auto">
          <a:xfrm>
            <a:off x="4343400" y="1295400"/>
            <a:ext cx="3138488" cy="2514600"/>
            <a:chOff x="3264" y="1008"/>
            <a:chExt cx="1977" cy="1584"/>
          </a:xfrm>
        </p:grpSpPr>
        <p:grpSp>
          <p:nvGrpSpPr>
            <p:cNvPr id="4101" name="Group 10"/>
            <p:cNvGrpSpPr>
              <a:grpSpLocks/>
            </p:cNvGrpSpPr>
            <p:nvPr/>
          </p:nvGrpSpPr>
          <p:grpSpPr bwMode="auto">
            <a:xfrm>
              <a:off x="3264" y="1008"/>
              <a:ext cx="1977" cy="1584"/>
              <a:chOff x="2631" y="624"/>
              <a:chExt cx="2313" cy="1920"/>
            </a:xfrm>
          </p:grpSpPr>
          <p:graphicFrame>
            <p:nvGraphicFramePr>
              <p:cNvPr id="4104" name="Object 8"/>
              <p:cNvGraphicFramePr>
                <a:graphicFrameLocks noChangeAspect="1"/>
              </p:cNvGraphicFramePr>
              <p:nvPr/>
            </p:nvGraphicFramePr>
            <p:xfrm>
              <a:off x="2760" y="2080"/>
              <a:ext cx="456" cy="464"/>
            </p:xfrm>
            <a:graphic>
              <a:graphicData uri="http://schemas.openxmlformats.org/presentationml/2006/ole">
                <mc:AlternateContent xmlns:mc="http://schemas.openxmlformats.org/markup-compatibility/2006">
                  <mc:Choice xmlns:v="urn:schemas-microsoft-com:vml" Requires="v">
                    <p:oleObj spid="_x0000_s6259" name="Image" r:id="rId4" imgW="724321" imgH="737028" progId="Photoshop.Image.5">
                      <p:embed/>
                    </p:oleObj>
                  </mc:Choice>
                  <mc:Fallback>
                    <p:oleObj name="Image" r:id="rId4" imgW="724321" imgH="737028" progId="Photoshop.Image.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0" y="2080"/>
                            <a:ext cx="456" cy="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105" name="Object 9"/>
              <p:cNvGraphicFramePr>
                <a:graphicFrameLocks noChangeAspect="1"/>
              </p:cNvGraphicFramePr>
              <p:nvPr/>
            </p:nvGraphicFramePr>
            <p:xfrm>
              <a:off x="2631" y="624"/>
              <a:ext cx="2313" cy="1585"/>
            </p:xfrm>
            <a:graphic>
              <a:graphicData uri="http://schemas.openxmlformats.org/presentationml/2006/ole">
                <mc:AlternateContent xmlns:mc="http://schemas.openxmlformats.org/markup-compatibility/2006">
                  <mc:Choice xmlns:v="urn:schemas-microsoft-com:vml" Requires="v">
                    <p:oleObj spid="_x0000_s6260" name="Image" r:id="rId6" imgW="3672432" imgH="2516061" progId="Photoshop.Image.5">
                      <p:embed/>
                    </p:oleObj>
                  </mc:Choice>
                  <mc:Fallback>
                    <p:oleObj name="Image" r:id="rId6" imgW="3672432" imgH="2516061" progId="Photoshop.Image.5">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1" y="624"/>
                            <a:ext cx="2313" cy="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4102" name="Line 11"/>
            <p:cNvSpPr>
              <a:spLocks noChangeShapeType="1"/>
            </p:cNvSpPr>
            <p:nvPr/>
          </p:nvSpPr>
          <p:spPr bwMode="auto">
            <a:xfrm>
              <a:off x="3504" y="1248"/>
              <a:ext cx="144" cy="9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4103" name="Line 12"/>
            <p:cNvSpPr>
              <a:spLocks noChangeShapeType="1"/>
            </p:cNvSpPr>
            <p:nvPr/>
          </p:nvSpPr>
          <p:spPr bwMode="auto">
            <a:xfrm rot="5841440">
              <a:off x="4368" y="1872"/>
              <a:ext cx="144" cy="9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Tree>
    <p:extLst>
      <p:ext uri="{BB962C8B-B14F-4D97-AF65-F5344CB8AC3E}">
        <p14:creationId xmlns:p14="http://schemas.microsoft.com/office/powerpoint/2010/main" val="411180235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figure 2-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965200"/>
            <a:ext cx="8531225" cy="493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7337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600200" y="381000"/>
            <a:ext cx="6019800" cy="914400"/>
          </a:xfrm>
        </p:spPr>
        <p:txBody>
          <a:bodyPr>
            <a:normAutofit fontScale="90000"/>
          </a:bodyPr>
          <a:lstStyle/>
          <a:p>
            <a:pPr eaLnBrk="1" hangingPunct="1"/>
            <a:r>
              <a:rPr lang="en-US" altLang="en-US" sz="3600" smtClean="0">
                <a:latin typeface="Comic Sans MS" pitchFamily="66" charset="0"/>
              </a:rPr>
              <a:t>Water dissolves polar compounds</a:t>
            </a:r>
          </a:p>
        </p:txBody>
      </p:sp>
      <p:pic>
        <p:nvPicPr>
          <p:cNvPr id="6147" name="Picture 8" descr="dissolNAC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828800"/>
            <a:ext cx="6553200" cy="415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 Box 9"/>
          <p:cNvSpPr txBox="1">
            <a:spLocks noChangeArrowheads="1"/>
          </p:cNvSpPr>
          <p:nvPr/>
        </p:nvSpPr>
        <p:spPr bwMode="auto">
          <a:xfrm>
            <a:off x="23813" y="2971800"/>
            <a:ext cx="19462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400">
                <a:solidFill>
                  <a:schemeClr val="accent2"/>
                </a:solidFill>
                <a:latin typeface="Times New Roman" pitchFamily="18" charset="0"/>
              </a:defRPr>
            </a:lvl1pPr>
            <a:lvl2pPr marL="742950" indent="-285750" eaLnBrk="0" hangingPunct="0">
              <a:defRPr sz="4400">
                <a:solidFill>
                  <a:schemeClr val="accent2"/>
                </a:solidFill>
                <a:latin typeface="Times New Roman" pitchFamily="18" charset="0"/>
              </a:defRPr>
            </a:lvl2pPr>
            <a:lvl3pPr marL="1143000" indent="-228600" eaLnBrk="0" hangingPunct="0">
              <a:defRPr sz="4400">
                <a:solidFill>
                  <a:schemeClr val="accent2"/>
                </a:solidFill>
                <a:latin typeface="Times New Roman" pitchFamily="18" charset="0"/>
              </a:defRPr>
            </a:lvl3pPr>
            <a:lvl4pPr marL="1600200" indent="-228600" eaLnBrk="0" hangingPunct="0">
              <a:defRPr sz="4400">
                <a:solidFill>
                  <a:schemeClr val="accent2"/>
                </a:solidFill>
                <a:latin typeface="Times New Roman" pitchFamily="18" charset="0"/>
              </a:defRPr>
            </a:lvl4pPr>
            <a:lvl5pPr marL="2057400" indent="-228600" eaLnBrk="0" hangingPunct="0">
              <a:defRPr sz="4400">
                <a:solidFill>
                  <a:schemeClr val="accent2"/>
                </a:solidFill>
                <a:latin typeface="Times New Roman" pitchFamily="18" charset="0"/>
              </a:defRPr>
            </a:lvl5pPr>
            <a:lvl6pPr marL="2514600" indent="-228600" eaLnBrk="0" fontAlgn="base" hangingPunct="0">
              <a:spcBef>
                <a:spcPct val="20000"/>
              </a:spcBef>
              <a:spcAft>
                <a:spcPct val="0"/>
              </a:spcAft>
              <a:defRPr sz="4400">
                <a:solidFill>
                  <a:schemeClr val="accent2"/>
                </a:solidFill>
                <a:latin typeface="Times New Roman" pitchFamily="18" charset="0"/>
              </a:defRPr>
            </a:lvl6pPr>
            <a:lvl7pPr marL="2971800" indent="-228600" eaLnBrk="0" fontAlgn="base" hangingPunct="0">
              <a:spcBef>
                <a:spcPct val="20000"/>
              </a:spcBef>
              <a:spcAft>
                <a:spcPct val="0"/>
              </a:spcAft>
              <a:defRPr sz="4400">
                <a:solidFill>
                  <a:schemeClr val="accent2"/>
                </a:solidFill>
                <a:latin typeface="Times New Roman" pitchFamily="18" charset="0"/>
              </a:defRPr>
            </a:lvl7pPr>
            <a:lvl8pPr marL="3429000" indent="-228600" eaLnBrk="0" fontAlgn="base" hangingPunct="0">
              <a:spcBef>
                <a:spcPct val="20000"/>
              </a:spcBef>
              <a:spcAft>
                <a:spcPct val="0"/>
              </a:spcAft>
              <a:defRPr sz="4400">
                <a:solidFill>
                  <a:schemeClr val="accent2"/>
                </a:solidFill>
                <a:latin typeface="Times New Roman" pitchFamily="18" charset="0"/>
              </a:defRPr>
            </a:lvl8pPr>
            <a:lvl9pPr marL="3886200" indent="-228600" eaLnBrk="0" fontAlgn="base" hangingPunct="0">
              <a:spcBef>
                <a:spcPct val="20000"/>
              </a:spcBef>
              <a:spcAft>
                <a:spcPct val="0"/>
              </a:spcAft>
              <a:defRPr sz="4400">
                <a:solidFill>
                  <a:schemeClr val="accent2"/>
                </a:solidFill>
                <a:latin typeface="Times New Roman" pitchFamily="18" charset="0"/>
              </a:defRPr>
            </a:lvl9pPr>
          </a:lstStyle>
          <a:p>
            <a:pPr algn="ctr" eaLnBrk="1" hangingPunct="1">
              <a:spcBef>
                <a:spcPct val="0"/>
              </a:spcBef>
            </a:pPr>
            <a:r>
              <a:rPr lang="en-US" altLang="en-US" sz="2000">
                <a:latin typeface="Comic Sans MS" pitchFamily="66" charset="0"/>
              </a:rPr>
              <a:t>solvation shell</a:t>
            </a:r>
          </a:p>
          <a:p>
            <a:pPr algn="ctr" eaLnBrk="1" hangingPunct="1">
              <a:spcBef>
                <a:spcPct val="0"/>
              </a:spcBef>
            </a:pPr>
            <a:r>
              <a:rPr lang="en-US" altLang="en-US" sz="2000">
                <a:latin typeface="Comic Sans MS" pitchFamily="66" charset="0"/>
              </a:rPr>
              <a:t>or</a:t>
            </a:r>
          </a:p>
          <a:p>
            <a:pPr algn="ctr" eaLnBrk="1" hangingPunct="1">
              <a:spcBef>
                <a:spcPct val="0"/>
              </a:spcBef>
            </a:pPr>
            <a:r>
              <a:rPr lang="en-US" altLang="en-US" sz="2000">
                <a:latin typeface="Comic Sans MS" pitchFamily="66" charset="0"/>
              </a:rPr>
              <a:t>hydration shell</a:t>
            </a:r>
          </a:p>
        </p:txBody>
      </p:sp>
      <p:sp>
        <p:nvSpPr>
          <p:cNvPr id="6149" name="Line 10"/>
          <p:cNvSpPr>
            <a:spLocks noChangeShapeType="1"/>
          </p:cNvSpPr>
          <p:nvPr/>
        </p:nvSpPr>
        <p:spPr bwMode="auto">
          <a:xfrm>
            <a:off x="1752600" y="4038600"/>
            <a:ext cx="838200" cy="685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6150" name="Line 11"/>
          <p:cNvSpPr>
            <a:spLocks noChangeShapeType="1"/>
          </p:cNvSpPr>
          <p:nvPr/>
        </p:nvSpPr>
        <p:spPr bwMode="auto">
          <a:xfrm>
            <a:off x="1752600" y="3429000"/>
            <a:ext cx="1066800" cy="304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Tree>
    <p:extLst>
      <p:ext uri="{BB962C8B-B14F-4D97-AF65-F5344CB8AC3E}">
        <p14:creationId xmlns:p14="http://schemas.microsoft.com/office/powerpoint/2010/main" val="2195447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p:txBody>
          <a:bodyPr/>
          <a:lstStyle/>
          <a:p>
            <a:pPr eaLnBrk="1" hangingPunct="1">
              <a:lnSpc>
                <a:spcPct val="90000"/>
              </a:lnSpc>
            </a:pPr>
            <a:r>
              <a:rPr lang="en-US" altLang="en-US" sz="2800" dirty="0" smtClean="0">
                <a:solidFill>
                  <a:schemeClr val="accent2"/>
                </a:solidFill>
                <a:latin typeface="Comic Sans MS" pitchFamily="66" charset="0"/>
              </a:rPr>
              <a:t>Very polar</a:t>
            </a: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pPr>
            <a:r>
              <a:rPr lang="en-US" altLang="en-US" sz="2800" dirty="0" smtClean="0">
                <a:solidFill>
                  <a:schemeClr val="accent2"/>
                </a:solidFill>
                <a:latin typeface="Comic Sans MS" pitchFamily="66" charset="0"/>
              </a:rPr>
              <a:t>Oxygen is highly electronegative</a:t>
            </a:r>
          </a:p>
          <a:p>
            <a:pPr>
              <a:lnSpc>
                <a:spcPct val="90000"/>
              </a:lnSpc>
              <a:spcBef>
                <a:spcPct val="50000"/>
              </a:spcBef>
            </a:pPr>
            <a:r>
              <a:rPr lang="en-US" altLang="en-US" sz="2800" b="1" dirty="0" smtClean="0">
                <a:solidFill>
                  <a:schemeClr val="accent2"/>
                </a:solidFill>
                <a:latin typeface="Comic Sans MS" pitchFamily="66" charset="0"/>
              </a:rPr>
              <a:t>H-bond donor and acceptor</a:t>
            </a:r>
          </a:p>
        </p:txBody>
      </p:sp>
      <p:sp>
        <p:nvSpPr>
          <p:cNvPr id="4099" name="Rectangle 2"/>
          <p:cNvSpPr>
            <a:spLocks noGrp="1" noChangeArrowheads="1"/>
          </p:cNvSpPr>
          <p:nvPr>
            <p:ph type="title"/>
          </p:nvPr>
        </p:nvSpPr>
        <p:spPr>
          <a:xfrm>
            <a:off x="685800" y="228600"/>
            <a:ext cx="7772400" cy="1143000"/>
          </a:xfrm>
        </p:spPr>
        <p:txBody>
          <a:bodyPr/>
          <a:lstStyle/>
          <a:p>
            <a:pPr eaLnBrk="1" hangingPunct="1"/>
            <a:r>
              <a:rPr lang="en-US" altLang="en-US" smtClean="0">
                <a:solidFill>
                  <a:schemeClr val="accent2"/>
                </a:solidFill>
                <a:latin typeface="Comic Sans MS" pitchFamily="66" charset="0"/>
              </a:rPr>
              <a:t>Properties of water</a:t>
            </a:r>
          </a:p>
        </p:txBody>
      </p:sp>
      <p:grpSp>
        <p:nvGrpSpPr>
          <p:cNvPr id="4100" name="Group 13"/>
          <p:cNvGrpSpPr>
            <a:grpSpLocks/>
          </p:cNvGrpSpPr>
          <p:nvPr/>
        </p:nvGrpSpPr>
        <p:grpSpPr bwMode="auto">
          <a:xfrm>
            <a:off x="4343400" y="1295400"/>
            <a:ext cx="3138488" cy="2514600"/>
            <a:chOff x="3264" y="1008"/>
            <a:chExt cx="1977" cy="1584"/>
          </a:xfrm>
        </p:grpSpPr>
        <p:grpSp>
          <p:nvGrpSpPr>
            <p:cNvPr id="4101" name="Group 10"/>
            <p:cNvGrpSpPr>
              <a:grpSpLocks/>
            </p:cNvGrpSpPr>
            <p:nvPr/>
          </p:nvGrpSpPr>
          <p:grpSpPr bwMode="auto">
            <a:xfrm>
              <a:off x="3264" y="1008"/>
              <a:ext cx="1977" cy="1584"/>
              <a:chOff x="2631" y="624"/>
              <a:chExt cx="2313" cy="1920"/>
            </a:xfrm>
          </p:grpSpPr>
          <p:graphicFrame>
            <p:nvGraphicFramePr>
              <p:cNvPr id="4104" name="Object 8"/>
              <p:cNvGraphicFramePr>
                <a:graphicFrameLocks noChangeAspect="1"/>
              </p:cNvGraphicFramePr>
              <p:nvPr/>
            </p:nvGraphicFramePr>
            <p:xfrm>
              <a:off x="2760" y="2080"/>
              <a:ext cx="456" cy="464"/>
            </p:xfrm>
            <a:graphic>
              <a:graphicData uri="http://schemas.openxmlformats.org/presentationml/2006/ole">
                <mc:AlternateContent xmlns:mc="http://schemas.openxmlformats.org/markup-compatibility/2006">
                  <mc:Choice xmlns:v="urn:schemas-microsoft-com:vml" Requires="v">
                    <p:oleObj spid="_x0000_s10337" name="Image" r:id="rId4" imgW="724321" imgH="737028" progId="Photoshop.Image.5">
                      <p:embed/>
                    </p:oleObj>
                  </mc:Choice>
                  <mc:Fallback>
                    <p:oleObj name="Image" r:id="rId4" imgW="724321" imgH="737028" progId="Photoshop.Image.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0" y="2080"/>
                            <a:ext cx="456" cy="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105" name="Object 9"/>
              <p:cNvGraphicFramePr>
                <a:graphicFrameLocks noChangeAspect="1"/>
              </p:cNvGraphicFramePr>
              <p:nvPr/>
            </p:nvGraphicFramePr>
            <p:xfrm>
              <a:off x="2631" y="624"/>
              <a:ext cx="2313" cy="1585"/>
            </p:xfrm>
            <a:graphic>
              <a:graphicData uri="http://schemas.openxmlformats.org/presentationml/2006/ole">
                <mc:AlternateContent xmlns:mc="http://schemas.openxmlformats.org/markup-compatibility/2006">
                  <mc:Choice xmlns:v="urn:schemas-microsoft-com:vml" Requires="v">
                    <p:oleObj spid="_x0000_s10338" name="Image" r:id="rId6" imgW="3672432" imgH="2516061" progId="Photoshop.Image.5">
                      <p:embed/>
                    </p:oleObj>
                  </mc:Choice>
                  <mc:Fallback>
                    <p:oleObj name="Image" r:id="rId6" imgW="3672432" imgH="2516061" progId="Photoshop.Image.5">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1" y="624"/>
                            <a:ext cx="2313" cy="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4102" name="Line 11"/>
            <p:cNvSpPr>
              <a:spLocks noChangeShapeType="1"/>
            </p:cNvSpPr>
            <p:nvPr/>
          </p:nvSpPr>
          <p:spPr bwMode="auto">
            <a:xfrm>
              <a:off x="3504" y="1248"/>
              <a:ext cx="144" cy="9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4103" name="Line 12"/>
            <p:cNvSpPr>
              <a:spLocks noChangeShapeType="1"/>
            </p:cNvSpPr>
            <p:nvPr/>
          </p:nvSpPr>
          <p:spPr bwMode="auto">
            <a:xfrm rot="5841440">
              <a:off x="4368" y="1872"/>
              <a:ext cx="144" cy="9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Tree>
    <p:extLst>
      <p:ext uri="{BB962C8B-B14F-4D97-AF65-F5344CB8AC3E}">
        <p14:creationId xmlns:p14="http://schemas.microsoft.com/office/powerpoint/2010/main" val="253796874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152400"/>
            <a:ext cx="7772400" cy="1143000"/>
          </a:xfrm>
        </p:spPr>
        <p:txBody>
          <a:bodyPr/>
          <a:lstStyle/>
          <a:p>
            <a:pPr eaLnBrk="1" hangingPunct="1"/>
            <a:r>
              <a:rPr lang="en-US" altLang="en-US" smtClean="0">
                <a:latin typeface="Comic Sans MS" pitchFamily="66" charset="0"/>
              </a:rPr>
              <a:t>Hydrogen Bonding of Water</a:t>
            </a:r>
          </a:p>
        </p:txBody>
      </p:sp>
      <p:pic>
        <p:nvPicPr>
          <p:cNvPr id="9219" name="Picture 4" descr="FG02_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447800"/>
            <a:ext cx="3352800"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6" descr="FG02_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400" y="1828800"/>
            <a:ext cx="2128838"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8" descr="FG02_0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3276600"/>
            <a:ext cx="3376613" cy="279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Text Box 9"/>
          <p:cNvSpPr txBox="1">
            <a:spLocks noChangeArrowheads="1"/>
          </p:cNvSpPr>
          <p:nvPr/>
        </p:nvSpPr>
        <p:spPr bwMode="auto">
          <a:xfrm>
            <a:off x="457200" y="6172200"/>
            <a:ext cx="26447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400">
                <a:solidFill>
                  <a:schemeClr val="accent2"/>
                </a:solidFill>
                <a:latin typeface="Times New Roman" pitchFamily="18" charset="0"/>
              </a:defRPr>
            </a:lvl1pPr>
            <a:lvl2pPr marL="742950" indent="-285750" eaLnBrk="0" hangingPunct="0">
              <a:defRPr sz="4400">
                <a:solidFill>
                  <a:schemeClr val="accent2"/>
                </a:solidFill>
                <a:latin typeface="Times New Roman" pitchFamily="18" charset="0"/>
              </a:defRPr>
            </a:lvl2pPr>
            <a:lvl3pPr marL="1143000" indent="-228600" eaLnBrk="0" hangingPunct="0">
              <a:defRPr sz="4400">
                <a:solidFill>
                  <a:schemeClr val="accent2"/>
                </a:solidFill>
                <a:latin typeface="Times New Roman" pitchFamily="18" charset="0"/>
              </a:defRPr>
            </a:lvl3pPr>
            <a:lvl4pPr marL="1600200" indent="-228600" eaLnBrk="0" hangingPunct="0">
              <a:defRPr sz="4400">
                <a:solidFill>
                  <a:schemeClr val="accent2"/>
                </a:solidFill>
                <a:latin typeface="Times New Roman" pitchFamily="18" charset="0"/>
              </a:defRPr>
            </a:lvl4pPr>
            <a:lvl5pPr marL="2057400" indent="-228600" eaLnBrk="0" hangingPunct="0">
              <a:defRPr sz="4400">
                <a:solidFill>
                  <a:schemeClr val="accent2"/>
                </a:solidFill>
                <a:latin typeface="Times New Roman" pitchFamily="18" charset="0"/>
              </a:defRPr>
            </a:lvl5pPr>
            <a:lvl6pPr marL="2514600" indent="-228600" eaLnBrk="0" fontAlgn="base" hangingPunct="0">
              <a:spcBef>
                <a:spcPct val="20000"/>
              </a:spcBef>
              <a:spcAft>
                <a:spcPct val="0"/>
              </a:spcAft>
              <a:defRPr sz="4400">
                <a:solidFill>
                  <a:schemeClr val="accent2"/>
                </a:solidFill>
                <a:latin typeface="Times New Roman" pitchFamily="18" charset="0"/>
              </a:defRPr>
            </a:lvl6pPr>
            <a:lvl7pPr marL="2971800" indent="-228600" eaLnBrk="0" fontAlgn="base" hangingPunct="0">
              <a:spcBef>
                <a:spcPct val="20000"/>
              </a:spcBef>
              <a:spcAft>
                <a:spcPct val="0"/>
              </a:spcAft>
              <a:defRPr sz="4400">
                <a:solidFill>
                  <a:schemeClr val="accent2"/>
                </a:solidFill>
                <a:latin typeface="Times New Roman" pitchFamily="18" charset="0"/>
              </a:defRPr>
            </a:lvl7pPr>
            <a:lvl8pPr marL="3429000" indent="-228600" eaLnBrk="0" fontAlgn="base" hangingPunct="0">
              <a:spcBef>
                <a:spcPct val="20000"/>
              </a:spcBef>
              <a:spcAft>
                <a:spcPct val="0"/>
              </a:spcAft>
              <a:defRPr sz="4400">
                <a:solidFill>
                  <a:schemeClr val="accent2"/>
                </a:solidFill>
                <a:latin typeface="Times New Roman" pitchFamily="18" charset="0"/>
              </a:defRPr>
            </a:lvl8pPr>
            <a:lvl9pPr marL="3886200" indent="-228600" eaLnBrk="0" fontAlgn="base" hangingPunct="0">
              <a:spcBef>
                <a:spcPct val="20000"/>
              </a:spcBef>
              <a:spcAft>
                <a:spcPct val="0"/>
              </a:spcAft>
              <a:defRPr sz="4400">
                <a:solidFill>
                  <a:schemeClr val="accent2"/>
                </a:solidFill>
                <a:latin typeface="Times New Roman" pitchFamily="18" charset="0"/>
              </a:defRPr>
            </a:lvl9pPr>
          </a:lstStyle>
          <a:p>
            <a:pPr eaLnBrk="1" hangingPunct="1">
              <a:spcBef>
                <a:spcPct val="0"/>
              </a:spcBef>
            </a:pPr>
            <a:r>
              <a:rPr lang="en-US" altLang="en-US" sz="2000">
                <a:latin typeface="Comic Sans MS" pitchFamily="66" charset="0"/>
              </a:rPr>
              <a:t>Crystal lattice of ice</a:t>
            </a:r>
          </a:p>
        </p:txBody>
      </p:sp>
      <p:sp>
        <p:nvSpPr>
          <p:cNvPr id="9223" name="Text Box 10"/>
          <p:cNvSpPr txBox="1">
            <a:spLocks noChangeArrowheads="1"/>
          </p:cNvSpPr>
          <p:nvPr/>
        </p:nvSpPr>
        <p:spPr bwMode="auto">
          <a:xfrm>
            <a:off x="4495800" y="1660525"/>
            <a:ext cx="279241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400">
                <a:solidFill>
                  <a:schemeClr val="accent2"/>
                </a:solidFill>
                <a:latin typeface="Times New Roman" pitchFamily="18" charset="0"/>
              </a:defRPr>
            </a:lvl1pPr>
            <a:lvl2pPr marL="742950" indent="-285750" eaLnBrk="0" hangingPunct="0">
              <a:defRPr sz="4400">
                <a:solidFill>
                  <a:schemeClr val="accent2"/>
                </a:solidFill>
                <a:latin typeface="Times New Roman" pitchFamily="18" charset="0"/>
              </a:defRPr>
            </a:lvl2pPr>
            <a:lvl3pPr marL="1143000" indent="-228600" eaLnBrk="0" hangingPunct="0">
              <a:defRPr sz="4400">
                <a:solidFill>
                  <a:schemeClr val="accent2"/>
                </a:solidFill>
                <a:latin typeface="Times New Roman" pitchFamily="18" charset="0"/>
              </a:defRPr>
            </a:lvl3pPr>
            <a:lvl4pPr marL="1600200" indent="-228600" eaLnBrk="0" hangingPunct="0">
              <a:defRPr sz="4400">
                <a:solidFill>
                  <a:schemeClr val="accent2"/>
                </a:solidFill>
                <a:latin typeface="Times New Roman" pitchFamily="18" charset="0"/>
              </a:defRPr>
            </a:lvl4pPr>
            <a:lvl5pPr marL="2057400" indent="-228600" eaLnBrk="0" hangingPunct="0">
              <a:defRPr sz="4400">
                <a:solidFill>
                  <a:schemeClr val="accent2"/>
                </a:solidFill>
                <a:latin typeface="Times New Roman" pitchFamily="18" charset="0"/>
              </a:defRPr>
            </a:lvl5pPr>
            <a:lvl6pPr marL="2514600" indent="-228600" eaLnBrk="0" fontAlgn="base" hangingPunct="0">
              <a:spcBef>
                <a:spcPct val="20000"/>
              </a:spcBef>
              <a:spcAft>
                <a:spcPct val="0"/>
              </a:spcAft>
              <a:defRPr sz="4400">
                <a:solidFill>
                  <a:schemeClr val="accent2"/>
                </a:solidFill>
                <a:latin typeface="Times New Roman" pitchFamily="18" charset="0"/>
              </a:defRPr>
            </a:lvl6pPr>
            <a:lvl7pPr marL="2971800" indent="-228600" eaLnBrk="0" fontAlgn="base" hangingPunct="0">
              <a:spcBef>
                <a:spcPct val="20000"/>
              </a:spcBef>
              <a:spcAft>
                <a:spcPct val="0"/>
              </a:spcAft>
              <a:defRPr sz="4400">
                <a:solidFill>
                  <a:schemeClr val="accent2"/>
                </a:solidFill>
                <a:latin typeface="Times New Roman" pitchFamily="18" charset="0"/>
              </a:defRPr>
            </a:lvl7pPr>
            <a:lvl8pPr marL="3429000" indent="-228600" eaLnBrk="0" fontAlgn="base" hangingPunct="0">
              <a:spcBef>
                <a:spcPct val="20000"/>
              </a:spcBef>
              <a:spcAft>
                <a:spcPct val="0"/>
              </a:spcAft>
              <a:defRPr sz="4400">
                <a:solidFill>
                  <a:schemeClr val="accent2"/>
                </a:solidFill>
                <a:latin typeface="Times New Roman" pitchFamily="18" charset="0"/>
              </a:defRPr>
            </a:lvl8pPr>
            <a:lvl9pPr marL="3886200" indent="-228600" eaLnBrk="0" fontAlgn="base" hangingPunct="0">
              <a:spcBef>
                <a:spcPct val="20000"/>
              </a:spcBef>
              <a:spcAft>
                <a:spcPct val="0"/>
              </a:spcAft>
              <a:defRPr sz="4400">
                <a:solidFill>
                  <a:schemeClr val="accent2"/>
                </a:solidFill>
                <a:latin typeface="Times New Roman" pitchFamily="18" charset="0"/>
              </a:defRPr>
            </a:lvl9pPr>
          </a:lstStyle>
          <a:p>
            <a:pPr algn="ctr" eaLnBrk="1" hangingPunct="1">
              <a:spcBef>
                <a:spcPct val="0"/>
              </a:spcBef>
            </a:pPr>
            <a:r>
              <a:rPr lang="en-US" altLang="en-US" sz="2000">
                <a:latin typeface="Comic Sans MS" pitchFamily="66" charset="0"/>
              </a:rPr>
              <a:t>One H</a:t>
            </a:r>
            <a:r>
              <a:rPr lang="en-US" altLang="en-US" sz="2000" baseline="-25000">
                <a:latin typeface="Comic Sans MS" pitchFamily="66" charset="0"/>
              </a:rPr>
              <a:t>2</a:t>
            </a:r>
            <a:r>
              <a:rPr lang="en-US" altLang="en-US" sz="2000">
                <a:latin typeface="Comic Sans MS" pitchFamily="66" charset="0"/>
              </a:rPr>
              <a:t>O molecule can</a:t>
            </a:r>
          </a:p>
          <a:p>
            <a:pPr algn="ctr" eaLnBrk="1" hangingPunct="1">
              <a:spcBef>
                <a:spcPct val="0"/>
              </a:spcBef>
            </a:pPr>
            <a:r>
              <a:rPr lang="en-US" altLang="en-US" sz="2000">
                <a:latin typeface="Comic Sans MS" pitchFamily="66" charset="0"/>
              </a:rPr>
              <a:t>associate with 4 </a:t>
            </a:r>
          </a:p>
          <a:p>
            <a:pPr algn="ctr" eaLnBrk="1" hangingPunct="1">
              <a:spcBef>
                <a:spcPct val="0"/>
              </a:spcBef>
            </a:pPr>
            <a:r>
              <a:rPr lang="en-US" altLang="en-US" sz="2000">
                <a:latin typeface="Comic Sans MS" pitchFamily="66" charset="0"/>
              </a:rPr>
              <a:t>other H</a:t>
            </a:r>
            <a:r>
              <a:rPr lang="en-US" altLang="en-US" sz="2000" baseline="-25000">
                <a:latin typeface="Comic Sans MS" pitchFamily="66" charset="0"/>
              </a:rPr>
              <a:t>2</a:t>
            </a:r>
            <a:r>
              <a:rPr lang="en-US" altLang="en-US" sz="2000">
                <a:latin typeface="Comic Sans MS" pitchFamily="66" charset="0"/>
              </a:rPr>
              <a:t>0 molecules</a:t>
            </a:r>
          </a:p>
        </p:txBody>
      </p:sp>
      <p:sp>
        <p:nvSpPr>
          <p:cNvPr id="9224" name="Rectangle 11"/>
          <p:cNvSpPr>
            <a:spLocks noChangeArrowheads="1"/>
          </p:cNvSpPr>
          <p:nvPr/>
        </p:nvSpPr>
        <p:spPr bwMode="auto">
          <a:xfrm>
            <a:off x="4267200" y="4419600"/>
            <a:ext cx="45720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400">
                <a:solidFill>
                  <a:schemeClr val="accent2"/>
                </a:solidFill>
                <a:latin typeface="Times New Roman" pitchFamily="18" charset="0"/>
              </a:defRPr>
            </a:lvl1pPr>
            <a:lvl2pPr marL="742950" indent="-285750" eaLnBrk="0" hangingPunct="0">
              <a:defRPr sz="4400">
                <a:solidFill>
                  <a:schemeClr val="accent2"/>
                </a:solidFill>
                <a:latin typeface="Times New Roman" pitchFamily="18" charset="0"/>
              </a:defRPr>
            </a:lvl2pPr>
            <a:lvl3pPr marL="1143000" indent="-228600" eaLnBrk="0" hangingPunct="0">
              <a:defRPr sz="4400">
                <a:solidFill>
                  <a:schemeClr val="accent2"/>
                </a:solidFill>
                <a:latin typeface="Times New Roman" pitchFamily="18" charset="0"/>
              </a:defRPr>
            </a:lvl3pPr>
            <a:lvl4pPr marL="1600200" indent="-228600" eaLnBrk="0" hangingPunct="0">
              <a:defRPr sz="4400">
                <a:solidFill>
                  <a:schemeClr val="accent2"/>
                </a:solidFill>
                <a:latin typeface="Times New Roman" pitchFamily="18" charset="0"/>
              </a:defRPr>
            </a:lvl4pPr>
            <a:lvl5pPr marL="2057400" indent="-228600" eaLnBrk="0" hangingPunct="0">
              <a:defRPr sz="4400">
                <a:solidFill>
                  <a:schemeClr val="accent2"/>
                </a:solidFill>
                <a:latin typeface="Times New Roman" pitchFamily="18" charset="0"/>
              </a:defRPr>
            </a:lvl5pPr>
            <a:lvl6pPr marL="2514600" indent="-228600" eaLnBrk="0" fontAlgn="base" hangingPunct="0">
              <a:spcBef>
                <a:spcPct val="20000"/>
              </a:spcBef>
              <a:spcAft>
                <a:spcPct val="0"/>
              </a:spcAft>
              <a:defRPr sz="4400">
                <a:solidFill>
                  <a:schemeClr val="accent2"/>
                </a:solidFill>
                <a:latin typeface="Times New Roman" pitchFamily="18" charset="0"/>
              </a:defRPr>
            </a:lvl6pPr>
            <a:lvl7pPr marL="2971800" indent="-228600" eaLnBrk="0" fontAlgn="base" hangingPunct="0">
              <a:spcBef>
                <a:spcPct val="20000"/>
              </a:spcBef>
              <a:spcAft>
                <a:spcPct val="0"/>
              </a:spcAft>
              <a:defRPr sz="4400">
                <a:solidFill>
                  <a:schemeClr val="accent2"/>
                </a:solidFill>
                <a:latin typeface="Times New Roman" pitchFamily="18" charset="0"/>
              </a:defRPr>
            </a:lvl7pPr>
            <a:lvl8pPr marL="3429000" indent="-228600" eaLnBrk="0" fontAlgn="base" hangingPunct="0">
              <a:spcBef>
                <a:spcPct val="20000"/>
              </a:spcBef>
              <a:spcAft>
                <a:spcPct val="0"/>
              </a:spcAft>
              <a:defRPr sz="4400">
                <a:solidFill>
                  <a:schemeClr val="accent2"/>
                </a:solidFill>
                <a:latin typeface="Times New Roman" pitchFamily="18" charset="0"/>
              </a:defRPr>
            </a:lvl8pPr>
            <a:lvl9pPr marL="3886200" indent="-228600" eaLnBrk="0" fontAlgn="base" hangingPunct="0">
              <a:spcBef>
                <a:spcPct val="20000"/>
              </a:spcBef>
              <a:spcAft>
                <a:spcPct val="0"/>
              </a:spcAft>
              <a:defRPr sz="4400">
                <a:solidFill>
                  <a:schemeClr val="accent2"/>
                </a:solidFill>
                <a:latin typeface="Times New Roman" pitchFamily="18" charset="0"/>
              </a:defRPr>
            </a:lvl9pPr>
          </a:lstStyle>
          <a:p>
            <a:pPr algn="ctr">
              <a:spcBef>
                <a:spcPct val="50000"/>
              </a:spcBef>
              <a:buSzPct val="100000"/>
              <a:buFontTx/>
              <a:buChar char="•"/>
            </a:pPr>
            <a:r>
              <a:rPr lang="en-US" altLang="en-US" sz="2000" b="1" dirty="0">
                <a:solidFill>
                  <a:srgbClr val="FF3300"/>
                </a:solidFill>
                <a:latin typeface="Comic Sans MS" pitchFamily="66" charset="0"/>
              </a:rPr>
              <a:t>Ice: 4 H-bonds per water molecule</a:t>
            </a:r>
          </a:p>
          <a:p>
            <a:pPr algn="ctr">
              <a:spcBef>
                <a:spcPct val="50000"/>
              </a:spcBef>
              <a:buSzPct val="100000"/>
              <a:buFontTx/>
              <a:buChar char="•"/>
            </a:pPr>
            <a:r>
              <a:rPr lang="en-US" altLang="en-US" sz="2000" b="1" dirty="0">
                <a:solidFill>
                  <a:srgbClr val="FF3300"/>
                </a:solidFill>
                <a:latin typeface="Comic Sans MS" pitchFamily="66" charset="0"/>
              </a:rPr>
              <a:t>Water: </a:t>
            </a:r>
            <a:r>
              <a:rPr lang="en-US" altLang="en-US" sz="2000" b="1" dirty="0" smtClean="0">
                <a:solidFill>
                  <a:srgbClr val="FF3300"/>
                </a:solidFill>
                <a:latin typeface="Comic Sans MS" pitchFamily="66" charset="0"/>
              </a:rPr>
              <a:t>3.4 </a:t>
            </a:r>
            <a:r>
              <a:rPr lang="en-US" altLang="en-US" sz="2000" b="1" dirty="0">
                <a:solidFill>
                  <a:srgbClr val="FF3300"/>
                </a:solidFill>
                <a:latin typeface="Comic Sans MS" pitchFamily="66" charset="0"/>
              </a:rPr>
              <a:t>H-bonds per water </a:t>
            </a:r>
            <a:r>
              <a:rPr lang="en-US" altLang="en-US" sz="2000" b="1" dirty="0" smtClean="0">
                <a:solidFill>
                  <a:srgbClr val="FF3300"/>
                </a:solidFill>
                <a:latin typeface="Comic Sans MS" pitchFamily="66" charset="0"/>
              </a:rPr>
              <a:t>molecule</a:t>
            </a:r>
            <a:endParaRPr lang="en-US" altLang="en-US" sz="2000" b="1" dirty="0">
              <a:solidFill>
                <a:srgbClr val="FF3300"/>
              </a:solidFill>
              <a:latin typeface="Comic Sans MS" pitchFamily="66" charset="0"/>
            </a:endParaRPr>
          </a:p>
        </p:txBody>
      </p:sp>
    </p:spTree>
    <p:extLst>
      <p:ext uri="{BB962C8B-B14F-4D97-AF65-F5344CB8AC3E}">
        <p14:creationId xmlns:p14="http://schemas.microsoft.com/office/powerpoint/2010/main" val="405796905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p:txBody>
          <a:bodyPr/>
          <a:lstStyle/>
          <a:p>
            <a:pPr eaLnBrk="1" hangingPunct="1">
              <a:lnSpc>
                <a:spcPct val="90000"/>
              </a:lnSpc>
            </a:pPr>
            <a:r>
              <a:rPr lang="en-US" altLang="en-US" sz="2800" dirty="0" smtClean="0">
                <a:solidFill>
                  <a:schemeClr val="accent2"/>
                </a:solidFill>
                <a:latin typeface="Comic Sans MS" pitchFamily="66" charset="0"/>
              </a:rPr>
              <a:t>Very polar</a:t>
            </a: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buFontTx/>
              <a:buNone/>
            </a:pPr>
            <a:endParaRPr lang="en-US" altLang="en-US" sz="2800" dirty="0" smtClean="0">
              <a:solidFill>
                <a:schemeClr val="accent2"/>
              </a:solidFill>
              <a:latin typeface="Comic Sans MS" pitchFamily="66" charset="0"/>
            </a:endParaRPr>
          </a:p>
          <a:p>
            <a:pPr eaLnBrk="1" hangingPunct="1">
              <a:lnSpc>
                <a:spcPct val="90000"/>
              </a:lnSpc>
            </a:pPr>
            <a:r>
              <a:rPr lang="en-US" altLang="en-US" sz="2800" dirty="0" smtClean="0">
                <a:solidFill>
                  <a:schemeClr val="accent2"/>
                </a:solidFill>
                <a:latin typeface="Comic Sans MS" pitchFamily="66" charset="0"/>
              </a:rPr>
              <a:t>Oxygen is highly electronegative</a:t>
            </a:r>
          </a:p>
          <a:p>
            <a:pPr>
              <a:lnSpc>
                <a:spcPct val="90000"/>
              </a:lnSpc>
              <a:spcBef>
                <a:spcPct val="50000"/>
              </a:spcBef>
            </a:pPr>
            <a:r>
              <a:rPr lang="en-US" altLang="en-US" sz="2800" dirty="0" smtClean="0">
                <a:solidFill>
                  <a:schemeClr val="accent2"/>
                </a:solidFill>
                <a:latin typeface="Comic Sans MS" pitchFamily="66" charset="0"/>
              </a:rPr>
              <a:t>H-bond donor and acceptor</a:t>
            </a:r>
          </a:p>
          <a:p>
            <a:pPr eaLnBrk="1" hangingPunct="1">
              <a:lnSpc>
                <a:spcPct val="90000"/>
              </a:lnSpc>
            </a:pPr>
            <a:r>
              <a:rPr lang="en-US" altLang="en-US" sz="2800" b="1" dirty="0" smtClean="0">
                <a:solidFill>
                  <a:schemeClr val="accent2"/>
                </a:solidFill>
                <a:latin typeface="Comic Sans MS" pitchFamily="66" charset="0"/>
              </a:rPr>
              <a:t>High </a:t>
            </a:r>
            <a:r>
              <a:rPr lang="en-US" altLang="en-US" sz="2800" b="1" dirty="0" err="1" smtClean="0">
                <a:solidFill>
                  <a:schemeClr val="accent2"/>
                </a:solidFill>
                <a:latin typeface="Comic Sans MS" pitchFamily="66" charset="0"/>
              </a:rPr>
              <a:t>b.p</a:t>
            </a:r>
            <a:r>
              <a:rPr lang="en-US" altLang="en-US" sz="2800" b="1" dirty="0" smtClean="0">
                <a:solidFill>
                  <a:schemeClr val="accent2"/>
                </a:solidFill>
                <a:latin typeface="Comic Sans MS" pitchFamily="66" charset="0"/>
              </a:rPr>
              <a:t>., </a:t>
            </a:r>
            <a:r>
              <a:rPr lang="en-US" altLang="en-US" sz="2800" b="1" dirty="0" err="1" smtClean="0">
                <a:solidFill>
                  <a:schemeClr val="accent2"/>
                </a:solidFill>
                <a:latin typeface="Comic Sans MS" pitchFamily="66" charset="0"/>
              </a:rPr>
              <a:t>m.p</a:t>
            </a:r>
            <a:r>
              <a:rPr lang="en-US" altLang="en-US" sz="2800" b="1" dirty="0" smtClean="0">
                <a:solidFill>
                  <a:schemeClr val="accent2"/>
                </a:solidFill>
                <a:latin typeface="Comic Sans MS" pitchFamily="66" charset="0"/>
              </a:rPr>
              <a:t>., heat of vaporization, surface tension</a:t>
            </a:r>
          </a:p>
        </p:txBody>
      </p:sp>
      <p:sp>
        <p:nvSpPr>
          <p:cNvPr id="4099" name="Rectangle 2"/>
          <p:cNvSpPr>
            <a:spLocks noGrp="1" noChangeArrowheads="1"/>
          </p:cNvSpPr>
          <p:nvPr>
            <p:ph type="title"/>
          </p:nvPr>
        </p:nvSpPr>
        <p:spPr>
          <a:xfrm>
            <a:off x="685800" y="228600"/>
            <a:ext cx="7772400" cy="1143000"/>
          </a:xfrm>
        </p:spPr>
        <p:txBody>
          <a:bodyPr/>
          <a:lstStyle/>
          <a:p>
            <a:pPr eaLnBrk="1" hangingPunct="1"/>
            <a:r>
              <a:rPr lang="en-US" altLang="en-US" smtClean="0">
                <a:solidFill>
                  <a:schemeClr val="accent2"/>
                </a:solidFill>
                <a:latin typeface="Comic Sans MS" pitchFamily="66" charset="0"/>
              </a:rPr>
              <a:t>Properties of water</a:t>
            </a:r>
          </a:p>
        </p:txBody>
      </p:sp>
      <p:grpSp>
        <p:nvGrpSpPr>
          <p:cNvPr id="4100" name="Group 13"/>
          <p:cNvGrpSpPr>
            <a:grpSpLocks/>
          </p:cNvGrpSpPr>
          <p:nvPr/>
        </p:nvGrpSpPr>
        <p:grpSpPr bwMode="auto">
          <a:xfrm>
            <a:off x="4343400" y="1295400"/>
            <a:ext cx="3138488" cy="2514600"/>
            <a:chOff x="3264" y="1008"/>
            <a:chExt cx="1977" cy="1584"/>
          </a:xfrm>
        </p:grpSpPr>
        <p:grpSp>
          <p:nvGrpSpPr>
            <p:cNvPr id="4101" name="Group 10"/>
            <p:cNvGrpSpPr>
              <a:grpSpLocks/>
            </p:cNvGrpSpPr>
            <p:nvPr/>
          </p:nvGrpSpPr>
          <p:grpSpPr bwMode="auto">
            <a:xfrm>
              <a:off x="3264" y="1008"/>
              <a:ext cx="1977" cy="1584"/>
              <a:chOff x="2631" y="624"/>
              <a:chExt cx="2313" cy="1920"/>
            </a:xfrm>
          </p:grpSpPr>
          <p:graphicFrame>
            <p:nvGraphicFramePr>
              <p:cNvPr id="4104" name="Object 8"/>
              <p:cNvGraphicFramePr>
                <a:graphicFrameLocks noChangeAspect="1"/>
              </p:cNvGraphicFramePr>
              <p:nvPr/>
            </p:nvGraphicFramePr>
            <p:xfrm>
              <a:off x="2760" y="2080"/>
              <a:ext cx="456" cy="464"/>
            </p:xfrm>
            <a:graphic>
              <a:graphicData uri="http://schemas.openxmlformats.org/presentationml/2006/ole">
                <mc:AlternateContent xmlns:mc="http://schemas.openxmlformats.org/markup-compatibility/2006">
                  <mc:Choice xmlns:v="urn:schemas-microsoft-com:vml" Requires="v">
                    <p:oleObj spid="_x0000_s11361" name="Image" r:id="rId4" imgW="724321" imgH="737028" progId="Photoshop.Image.5">
                      <p:embed/>
                    </p:oleObj>
                  </mc:Choice>
                  <mc:Fallback>
                    <p:oleObj name="Image" r:id="rId4" imgW="724321" imgH="737028" progId="Photoshop.Image.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0" y="2080"/>
                            <a:ext cx="456" cy="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105" name="Object 9"/>
              <p:cNvGraphicFramePr>
                <a:graphicFrameLocks noChangeAspect="1"/>
              </p:cNvGraphicFramePr>
              <p:nvPr/>
            </p:nvGraphicFramePr>
            <p:xfrm>
              <a:off x="2631" y="624"/>
              <a:ext cx="2313" cy="1585"/>
            </p:xfrm>
            <a:graphic>
              <a:graphicData uri="http://schemas.openxmlformats.org/presentationml/2006/ole">
                <mc:AlternateContent xmlns:mc="http://schemas.openxmlformats.org/markup-compatibility/2006">
                  <mc:Choice xmlns:v="urn:schemas-microsoft-com:vml" Requires="v">
                    <p:oleObj spid="_x0000_s11362" name="Image" r:id="rId6" imgW="3672432" imgH="2516061" progId="Photoshop.Image.5">
                      <p:embed/>
                    </p:oleObj>
                  </mc:Choice>
                  <mc:Fallback>
                    <p:oleObj name="Image" r:id="rId6" imgW="3672432" imgH="2516061" progId="Photoshop.Image.5">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1" y="624"/>
                            <a:ext cx="2313" cy="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4102" name="Line 11"/>
            <p:cNvSpPr>
              <a:spLocks noChangeShapeType="1"/>
            </p:cNvSpPr>
            <p:nvPr/>
          </p:nvSpPr>
          <p:spPr bwMode="auto">
            <a:xfrm>
              <a:off x="3504" y="1248"/>
              <a:ext cx="144" cy="9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4103" name="Line 12"/>
            <p:cNvSpPr>
              <a:spLocks noChangeShapeType="1"/>
            </p:cNvSpPr>
            <p:nvPr/>
          </p:nvSpPr>
          <p:spPr bwMode="auto">
            <a:xfrm rot="5841440">
              <a:off x="4368" y="1872"/>
              <a:ext cx="144" cy="9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Tree>
    <p:extLst>
      <p:ext uri="{BB962C8B-B14F-4D97-AF65-F5344CB8AC3E}">
        <p14:creationId xmlns:p14="http://schemas.microsoft.com/office/powerpoint/2010/main" val="270262057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068960"/>
            <a:ext cx="8229600" cy="1143000"/>
          </a:xfrm>
        </p:spPr>
        <p:txBody>
          <a:bodyPr>
            <a:normAutofit fontScale="90000"/>
          </a:bodyPr>
          <a:lstStyle/>
          <a:p>
            <a:r>
              <a:rPr lang="en-US" altLang="en-US" sz="4800" dirty="0" smtClean="0">
                <a:solidFill>
                  <a:srgbClr val="FF0000"/>
                </a:solidFill>
              </a:rPr>
              <a:t>Biomolecule shapes and interactions are mediated by 4 types of non-covalent bonds</a:t>
            </a:r>
            <a:r>
              <a:rPr lang="en-US" altLang="en-US" dirty="0" smtClean="0">
                <a:solidFill>
                  <a:srgbClr val="000000"/>
                </a:solidFill>
              </a:rPr>
              <a:t>.  </a:t>
            </a:r>
            <a:br>
              <a:rPr lang="en-US" altLang="en-US" dirty="0" smtClean="0">
                <a:solidFill>
                  <a:srgbClr val="000000"/>
                </a:solidFill>
              </a:rPr>
            </a:br>
            <a:r>
              <a:rPr lang="en-US" altLang="en-US" dirty="0" smtClean="0">
                <a:solidFill>
                  <a:srgbClr val="000000"/>
                </a:solidFill>
              </a:rPr>
              <a:t/>
            </a:r>
            <a:br>
              <a:rPr lang="en-US" altLang="en-US" dirty="0" smtClean="0">
                <a:solidFill>
                  <a:srgbClr val="000000"/>
                </a:solidFill>
              </a:rPr>
            </a:br>
            <a:r>
              <a:rPr lang="en-US" altLang="en-US" dirty="0" smtClean="0">
                <a:solidFill>
                  <a:srgbClr val="0000FF"/>
                </a:solidFill>
              </a:rPr>
              <a:t>These bonds are responsible for the overall shape and interaction among biomolecules and can be modified by thermal energy.</a:t>
            </a:r>
            <a:br>
              <a:rPr lang="en-US" altLang="en-US" dirty="0" smtClean="0">
                <a:solidFill>
                  <a:srgbClr val="0000FF"/>
                </a:solidFill>
              </a:rPr>
            </a:br>
            <a:endParaRPr lang="en-CA" dirty="0"/>
          </a:p>
        </p:txBody>
      </p:sp>
    </p:spTree>
    <p:extLst>
      <p:ext uri="{BB962C8B-B14F-4D97-AF65-F5344CB8AC3E}">
        <p14:creationId xmlns:p14="http://schemas.microsoft.com/office/powerpoint/2010/main" val="975505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593725" y="269875"/>
            <a:ext cx="8321675" cy="618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b="1" dirty="0"/>
              <a:t>1)              </a:t>
            </a:r>
            <a:r>
              <a:rPr lang="en-US" altLang="en-US" sz="3200" b="1" dirty="0">
                <a:solidFill>
                  <a:srgbClr val="FF0000"/>
                </a:solidFill>
              </a:rPr>
              <a:t>Electrostatic interactions</a:t>
            </a:r>
          </a:p>
          <a:p>
            <a:endParaRPr lang="en-US" altLang="en-US" b="1" dirty="0">
              <a:solidFill>
                <a:srgbClr val="FF0000"/>
              </a:solidFill>
            </a:endParaRPr>
          </a:p>
          <a:p>
            <a:r>
              <a:rPr lang="en-US" altLang="en-US" dirty="0">
                <a:solidFill>
                  <a:srgbClr val="FF0000"/>
                </a:solidFill>
              </a:rPr>
              <a:t> by coulombs law  F= kq</a:t>
            </a:r>
            <a:r>
              <a:rPr lang="en-US" altLang="en-US" baseline="-25000" dirty="0">
                <a:solidFill>
                  <a:srgbClr val="FF0000"/>
                </a:solidFill>
              </a:rPr>
              <a:t>1</a:t>
            </a:r>
            <a:r>
              <a:rPr lang="en-US" altLang="en-US" dirty="0">
                <a:solidFill>
                  <a:srgbClr val="FF0000"/>
                </a:solidFill>
              </a:rPr>
              <a:t>q</a:t>
            </a:r>
            <a:r>
              <a:rPr lang="en-US" altLang="en-US" baseline="-25000" dirty="0">
                <a:solidFill>
                  <a:srgbClr val="FF0000"/>
                </a:solidFill>
              </a:rPr>
              <a:t>2             </a:t>
            </a:r>
            <a:r>
              <a:rPr lang="en-US" altLang="en-US" dirty="0">
                <a:solidFill>
                  <a:srgbClr val="FF0000"/>
                </a:solidFill>
              </a:rPr>
              <a:t> </a:t>
            </a:r>
            <a:r>
              <a:rPr lang="en-US" altLang="en-US" dirty="0">
                <a:solidFill>
                  <a:srgbClr val="0000FF"/>
                </a:solidFill>
              </a:rPr>
              <a:t>q are charges</a:t>
            </a:r>
            <a:endParaRPr lang="en-US" altLang="en-US" dirty="0">
              <a:solidFill>
                <a:srgbClr val="FF0000"/>
              </a:solidFill>
            </a:endParaRPr>
          </a:p>
          <a:p>
            <a:r>
              <a:rPr lang="en-US" altLang="en-US" dirty="0">
                <a:solidFill>
                  <a:srgbClr val="FF0000"/>
                </a:solidFill>
              </a:rPr>
              <a:t>                                     r</a:t>
            </a:r>
            <a:r>
              <a:rPr lang="en-US" altLang="en-US" baseline="30000" dirty="0">
                <a:solidFill>
                  <a:srgbClr val="FF0000"/>
                </a:solidFill>
              </a:rPr>
              <a:t>2</a:t>
            </a:r>
            <a:r>
              <a:rPr lang="en-US" altLang="en-US" dirty="0">
                <a:solidFill>
                  <a:srgbClr val="FF0000"/>
                </a:solidFill>
              </a:rPr>
              <a:t>D            </a:t>
            </a:r>
            <a:r>
              <a:rPr lang="en-US" altLang="en-US" dirty="0">
                <a:solidFill>
                  <a:srgbClr val="0000FF"/>
                </a:solidFill>
              </a:rPr>
              <a:t> r is radius</a:t>
            </a:r>
            <a:endParaRPr lang="en-US" altLang="en-US" dirty="0">
              <a:solidFill>
                <a:srgbClr val="FF0000"/>
              </a:solidFill>
            </a:endParaRPr>
          </a:p>
          <a:p>
            <a:r>
              <a:rPr lang="en-US" altLang="en-US" sz="3200" dirty="0">
                <a:solidFill>
                  <a:srgbClr val="0000FF"/>
                </a:solidFill>
              </a:rPr>
              <a:t>D = dielectric of the media, a shielding of charge. </a:t>
            </a:r>
          </a:p>
          <a:p>
            <a:r>
              <a:rPr lang="en-US" altLang="en-US" sz="3200" dirty="0">
                <a:solidFill>
                  <a:srgbClr val="0000FF"/>
                </a:solidFill>
              </a:rPr>
              <a:t>And k =8.99 x10</a:t>
            </a:r>
            <a:r>
              <a:rPr lang="en-US" altLang="en-US" sz="3200" baseline="30000" dirty="0">
                <a:solidFill>
                  <a:srgbClr val="0000FF"/>
                </a:solidFill>
                <a:latin typeface="Helvetica" pitchFamily="34" charset="0"/>
              </a:rPr>
              <a:t>9</a:t>
            </a:r>
            <a:r>
              <a:rPr lang="en-US" altLang="en-US" sz="3200" dirty="0">
                <a:solidFill>
                  <a:srgbClr val="0000FF"/>
                </a:solidFill>
              </a:rPr>
              <a:t>Jm/C</a:t>
            </a:r>
            <a:r>
              <a:rPr lang="en-US" altLang="en-US" sz="3200" baseline="30000" dirty="0">
                <a:solidFill>
                  <a:srgbClr val="0000FF"/>
                </a:solidFill>
              </a:rPr>
              <a:t>2</a:t>
            </a:r>
            <a:endParaRPr lang="en-US" altLang="en-US" sz="3200" dirty="0">
              <a:solidFill>
                <a:srgbClr val="0000FF"/>
              </a:solidFill>
            </a:endParaRPr>
          </a:p>
          <a:p>
            <a:r>
              <a:rPr lang="en-US" altLang="en-US" sz="3200" dirty="0">
                <a:solidFill>
                  <a:srgbClr val="0000FF"/>
                </a:solidFill>
              </a:rPr>
              <a:t>D = 1 in a vacuum</a:t>
            </a:r>
          </a:p>
          <a:p>
            <a:r>
              <a:rPr lang="en-US" altLang="en-US" sz="3200" dirty="0">
                <a:solidFill>
                  <a:srgbClr val="0000FF"/>
                </a:solidFill>
              </a:rPr>
              <a:t>D = 2-3 in grease</a:t>
            </a:r>
          </a:p>
          <a:p>
            <a:r>
              <a:rPr lang="en-US" altLang="en-US" sz="3200" dirty="0">
                <a:solidFill>
                  <a:srgbClr val="0000FF"/>
                </a:solidFill>
              </a:rPr>
              <a:t>D = 80 in water</a:t>
            </a:r>
            <a:endParaRPr lang="en-US" altLang="en-US" dirty="0">
              <a:solidFill>
                <a:srgbClr val="0000FF"/>
              </a:solidFill>
            </a:endParaRPr>
          </a:p>
          <a:p>
            <a:endParaRPr lang="en-US" altLang="en-US" dirty="0">
              <a:solidFill>
                <a:srgbClr val="FF0000"/>
              </a:solidFill>
            </a:endParaRPr>
          </a:p>
          <a:p>
            <a:pPr algn="ctr"/>
            <a:r>
              <a:rPr lang="en-US" altLang="en-US" sz="3200" dirty="0">
                <a:solidFill>
                  <a:srgbClr val="FF0000"/>
                </a:solidFill>
              </a:rPr>
              <a:t>Responsible for ionic bonds, salt linkages or ion pairs, optimal electrostatic attraction is 2.8Å</a:t>
            </a:r>
            <a:endParaRPr lang="en-US" altLang="en-US" dirty="0">
              <a:solidFill>
                <a:srgbClr val="FF0000"/>
              </a:solidFill>
            </a:endParaRPr>
          </a:p>
          <a:p>
            <a:endParaRPr lang="en-US" altLang="en-US" dirty="0">
              <a:solidFill>
                <a:srgbClr val="FF0000"/>
              </a:solidFill>
            </a:endParaRPr>
          </a:p>
          <a:p>
            <a:endParaRPr lang="en-US" altLang="en-US" dirty="0"/>
          </a:p>
        </p:txBody>
      </p:sp>
      <p:sp>
        <p:nvSpPr>
          <p:cNvPr id="20483" name="Line 3"/>
          <p:cNvSpPr>
            <a:spLocks noChangeShapeType="1"/>
          </p:cNvSpPr>
          <p:nvPr/>
        </p:nvSpPr>
        <p:spPr bwMode="auto">
          <a:xfrm>
            <a:off x="2627784" y="1340768"/>
            <a:ext cx="609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Tree>
    <p:extLst>
      <p:ext uri="{BB962C8B-B14F-4D97-AF65-F5344CB8AC3E}">
        <p14:creationId xmlns:p14="http://schemas.microsoft.com/office/powerpoint/2010/main" val="5446247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517525" y="269875"/>
            <a:ext cx="8016875" cy="4124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3200" b="1" dirty="0"/>
              <a:t>2)</a:t>
            </a:r>
            <a:r>
              <a:rPr lang="en-US" altLang="en-US" sz="3200" b="1" dirty="0">
                <a:solidFill>
                  <a:srgbClr val="0000FF"/>
                </a:solidFill>
              </a:rPr>
              <a:t>    </a:t>
            </a:r>
            <a:r>
              <a:rPr lang="en-US" altLang="en-US" sz="3200" b="1" dirty="0">
                <a:solidFill>
                  <a:srgbClr val="FF0000"/>
                </a:solidFill>
              </a:rPr>
              <a:t>Hydrogen bonds</a:t>
            </a:r>
            <a:endParaRPr lang="en-US" altLang="en-US" b="1" dirty="0">
              <a:solidFill>
                <a:srgbClr val="0000FF"/>
              </a:solidFill>
            </a:endParaRPr>
          </a:p>
          <a:p>
            <a:endParaRPr lang="en-US" altLang="en-US" b="1" dirty="0">
              <a:solidFill>
                <a:srgbClr val="0000FF"/>
              </a:solidFill>
            </a:endParaRPr>
          </a:p>
          <a:p>
            <a:endParaRPr lang="en-US" altLang="en-US" dirty="0" smtClean="0">
              <a:solidFill>
                <a:srgbClr val="0000FF"/>
              </a:solidFill>
            </a:endParaRPr>
          </a:p>
          <a:p>
            <a:endParaRPr lang="en-US" altLang="en-US" dirty="0">
              <a:solidFill>
                <a:srgbClr val="0000FF"/>
              </a:solidFill>
            </a:endParaRPr>
          </a:p>
          <a:p>
            <a:endParaRPr lang="en-US" altLang="en-US" dirty="0" smtClean="0">
              <a:solidFill>
                <a:srgbClr val="0000FF"/>
              </a:solidFill>
            </a:endParaRPr>
          </a:p>
          <a:p>
            <a:endParaRPr lang="en-US" altLang="en-US" dirty="0" smtClean="0">
              <a:solidFill>
                <a:srgbClr val="0000FF"/>
              </a:solidFill>
            </a:endParaRPr>
          </a:p>
          <a:p>
            <a:endParaRPr lang="en-US" altLang="en-US" dirty="0">
              <a:solidFill>
                <a:srgbClr val="0000FF"/>
              </a:solidFill>
            </a:endParaRPr>
          </a:p>
          <a:p>
            <a:pPr algn="ctr"/>
            <a:r>
              <a:rPr lang="en-US" altLang="en-US" sz="3200" dirty="0">
                <a:solidFill>
                  <a:srgbClr val="FF0000"/>
                </a:solidFill>
              </a:rPr>
              <a:t>H bond donor  </a:t>
            </a:r>
            <a:r>
              <a:rPr lang="en-US" altLang="en-US" sz="3200" dirty="0" smtClean="0">
                <a:solidFill>
                  <a:srgbClr val="FF0000"/>
                </a:solidFill>
              </a:rPr>
              <a:t>     H </a:t>
            </a:r>
            <a:r>
              <a:rPr lang="en-US" altLang="en-US" sz="3200" dirty="0">
                <a:solidFill>
                  <a:srgbClr val="FF0000"/>
                </a:solidFill>
              </a:rPr>
              <a:t>bond </a:t>
            </a:r>
            <a:r>
              <a:rPr lang="en-US" altLang="en-US" sz="3200" dirty="0" smtClean="0">
                <a:solidFill>
                  <a:srgbClr val="FF0000"/>
                </a:solidFill>
              </a:rPr>
              <a:t>acceptor</a:t>
            </a:r>
          </a:p>
          <a:p>
            <a:r>
              <a:rPr lang="en-US" altLang="en-US" dirty="0">
                <a:solidFill>
                  <a:srgbClr val="FF0000"/>
                </a:solidFill>
              </a:rPr>
              <a:t>	</a:t>
            </a:r>
            <a:r>
              <a:rPr lang="en-US" altLang="en-US" dirty="0" smtClean="0">
                <a:solidFill>
                  <a:srgbClr val="FF0000"/>
                </a:solidFill>
              </a:rPr>
              <a:t>           weakly acidic			weakly basic</a:t>
            </a:r>
            <a:endParaRPr lang="en-US" altLang="en-US" dirty="0">
              <a:solidFill>
                <a:srgbClr val="0000FF"/>
              </a:solidFill>
            </a:endParaRPr>
          </a:p>
          <a:p>
            <a:pPr algn="ctr"/>
            <a:endParaRPr lang="en-US" altLang="en-US" sz="3600" dirty="0">
              <a:solidFill>
                <a:srgbClr val="000000"/>
              </a:solidFill>
            </a:endParaRPr>
          </a:p>
          <a:p>
            <a:pPr algn="ctr"/>
            <a:r>
              <a:rPr lang="en-US" altLang="en-US" sz="3600" dirty="0" smtClean="0">
                <a:solidFill>
                  <a:srgbClr val="000000"/>
                </a:solidFill>
              </a:rPr>
              <a:t>very </a:t>
            </a:r>
            <a:r>
              <a:rPr lang="en-US" altLang="en-US" sz="3600" dirty="0">
                <a:solidFill>
                  <a:srgbClr val="000000"/>
                </a:solidFill>
              </a:rPr>
              <a:t>strong angle dependence</a:t>
            </a:r>
            <a:endParaRPr lang="en-US" altLang="en-US" dirty="0">
              <a:solidFill>
                <a:srgbClr val="000000"/>
              </a:solidFill>
            </a:endParaRPr>
          </a:p>
        </p:txBody>
      </p:sp>
      <p:pic>
        <p:nvPicPr>
          <p:cNvPr id="13314" name="Picture 2" descr="H bond diagram 1.jpg"/>
          <p:cNvPicPr>
            <a:picLocks noChangeAspect="1" noChangeArrowheads="1"/>
          </p:cNvPicPr>
          <p:nvPr/>
        </p:nvPicPr>
        <p:blipFill rotWithShape="1">
          <a:blip r:embed="rId3">
            <a:extLst>
              <a:ext uri="{28A0092B-C50C-407E-A947-70E740481C1C}">
                <a14:useLocalDpi xmlns:a14="http://schemas.microsoft.com/office/drawing/2010/main" val="0"/>
              </a:ext>
            </a:extLst>
          </a:blip>
          <a:srcRect l="10692" t="34027" r="4609" b="2981"/>
          <a:stretch/>
        </p:blipFill>
        <p:spPr bwMode="auto">
          <a:xfrm>
            <a:off x="2376232" y="908720"/>
            <a:ext cx="4284000" cy="15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349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figure 2-10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228600"/>
            <a:ext cx="2894013" cy="6399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3" name="Rectangle 5"/>
          <p:cNvSpPr>
            <a:spLocks noChangeArrowheads="1"/>
          </p:cNvSpPr>
          <p:nvPr/>
        </p:nvSpPr>
        <p:spPr bwMode="auto">
          <a:xfrm>
            <a:off x="304800" y="1828800"/>
            <a:ext cx="30480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4400">
                <a:solidFill>
                  <a:schemeClr val="accent2"/>
                </a:solidFill>
                <a:latin typeface="Times New Roman" pitchFamily="18" charset="0"/>
              </a:defRPr>
            </a:lvl1pPr>
            <a:lvl2pPr marL="742950" indent="-285750" eaLnBrk="0" hangingPunct="0">
              <a:defRPr sz="4400">
                <a:solidFill>
                  <a:schemeClr val="accent2"/>
                </a:solidFill>
                <a:latin typeface="Times New Roman" pitchFamily="18" charset="0"/>
              </a:defRPr>
            </a:lvl2pPr>
            <a:lvl3pPr marL="1143000" indent="-228600" eaLnBrk="0" hangingPunct="0">
              <a:defRPr sz="4400">
                <a:solidFill>
                  <a:schemeClr val="accent2"/>
                </a:solidFill>
                <a:latin typeface="Times New Roman" pitchFamily="18" charset="0"/>
              </a:defRPr>
            </a:lvl3pPr>
            <a:lvl4pPr marL="1600200" indent="-228600" eaLnBrk="0" hangingPunct="0">
              <a:defRPr sz="4400">
                <a:solidFill>
                  <a:schemeClr val="accent2"/>
                </a:solidFill>
                <a:latin typeface="Times New Roman" pitchFamily="18" charset="0"/>
              </a:defRPr>
            </a:lvl4pPr>
            <a:lvl5pPr marL="2057400" indent="-228600" eaLnBrk="0" hangingPunct="0">
              <a:defRPr sz="4400">
                <a:solidFill>
                  <a:schemeClr val="accent2"/>
                </a:solidFill>
                <a:latin typeface="Times New Roman" pitchFamily="18" charset="0"/>
              </a:defRPr>
            </a:lvl5pPr>
            <a:lvl6pPr marL="2514600" indent="-228600" eaLnBrk="0" fontAlgn="base" hangingPunct="0">
              <a:spcBef>
                <a:spcPct val="20000"/>
              </a:spcBef>
              <a:spcAft>
                <a:spcPct val="0"/>
              </a:spcAft>
              <a:defRPr sz="4400">
                <a:solidFill>
                  <a:schemeClr val="accent2"/>
                </a:solidFill>
                <a:latin typeface="Times New Roman" pitchFamily="18" charset="0"/>
              </a:defRPr>
            </a:lvl6pPr>
            <a:lvl7pPr marL="2971800" indent="-228600" eaLnBrk="0" fontAlgn="base" hangingPunct="0">
              <a:spcBef>
                <a:spcPct val="20000"/>
              </a:spcBef>
              <a:spcAft>
                <a:spcPct val="0"/>
              </a:spcAft>
              <a:defRPr sz="4400">
                <a:solidFill>
                  <a:schemeClr val="accent2"/>
                </a:solidFill>
                <a:latin typeface="Times New Roman" pitchFamily="18" charset="0"/>
              </a:defRPr>
            </a:lvl7pPr>
            <a:lvl8pPr marL="3429000" indent="-228600" eaLnBrk="0" fontAlgn="base" hangingPunct="0">
              <a:spcBef>
                <a:spcPct val="20000"/>
              </a:spcBef>
              <a:spcAft>
                <a:spcPct val="0"/>
              </a:spcAft>
              <a:defRPr sz="4400">
                <a:solidFill>
                  <a:schemeClr val="accent2"/>
                </a:solidFill>
                <a:latin typeface="Times New Roman" pitchFamily="18" charset="0"/>
              </a:defRPr>
            </a:lvl8pPr>
            <a:lvl9pPr marL="3886200" indent="-228600" eaLnBrk="0" fontAlgn="base" hangingPunct="0">
              <a:spcBef>
                <a:spcPct val="20000"/>
              </a:spcBef>
              <a:spcAft>
                <a:spcPct val="0"/>
              </a:spcAft>
              <a:defRPr sz="4400">
                <a:solidFill>
                  <a:schemeClr val="accent2"/>
                </a:solidFill>
                <a:latin typeface="Times New Roman" pitchFamily="18" charset="0"/>
              </a:defRPr>
            </a:lvl9pPr>
          </a:lstStyle>
          <a:p>
            <a:pPr algn="ctr" eaLnBrk="1" hangingPunct="1">
              <a:spcBef>
                <a:spcPct val="0"/>
              </a:spcBef>
            </a:pPr>
            <a:r>
              <a:rPr lang="en-US" altLang="en-US" sz="3600">
                <a:solidFill>
                  <a:schemeClr val="tx2"/>
                </a:solidFill>
                <a:latin typeface="Comic Sans MS" pitchFamily="66" charset="0"/>
              </a:rPr>
              <a:t>Biological Hydrogen Bonds</a:t>
            </a:r>
          </a:p>
        </p:txBody>
      </p:sp>
    </p:spTree>
    <p:extLst>
      <p:ext uri="{BB962C8B-B14F-4D97-AF65-F5344CB8AC3E}">
        <p14:creationId xmlns:p14="http://schemas.microsoft.com/office/powerpoint/2010/main" val="1859545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figure 2-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47700"/>
            <a:ext cx="8531225" cy="557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4865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0" y="0"/>
            <a:ext cx="9144000"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a:r>
              <a:rPr lang="en-US" altLang="en-US" dirty="0">
                <a:solidFill>
                  <a:srgbClr val="0000FF"/>
                </a:solidFill>
              </a:rPr>
              <a:t>.</a:t>
            </a:r>
          </a:p>
          <a:p>
            <a:r>
              <a:rPr lang="en-US" altLang="en-US" sz="3200" dirty="0">
                <a:solidFill>
                  <a:srgbClr val="0000FF"/>
                </a:solidFill>
              </a:rPr>
              <a:t>     </a:t>
            </a:r>
            <a:r>
              <a:rPr lang="en-US" altLang="en-US" sz="3200" b="1" dirty="0"/>
              <a:t>3)</a:t>
            </a:r>
            <a:r>
              <a:rPr lang="en-US" altLang="en-US" sz="3200" b="1" dirty="0">
                <a:solidFill>
                  <a:srgbClr val="0000FF"/>
                </a:solidFill>
              </a:rPr>
              <a:t>       </a:t>
            </a:r>
            <a:r>
              <a:rPr lang="en-US" altLang="en-US" sz="3200" b="1" dirty="0"/>
              <a:t> </a:t>
            </a:r>
            <a:r>
              <a:rPr lang="en-US" altLang="en-US" sz="3200" b="1" dirty="0">
                <a:solidFill>
                  <a:srgbClr val="FF0000"/>
                </a:solidFill>
              </a:rPr>
              <a:t>van der Waals </a:t>
            </a:r>
            <a:r>
              <a:rPr lang="en-US" altLang="en-US" sz="3200" b="1" dirty="0" smtClean="0">
                <a:solidFill>
                  <a:srgbClr val="FF0000"/>
                </a:solidFill>
              </a:rPr>
              <a:t>attraction- </a:t>
            </a:r>
            <a:r>
              <a:rPr lang="en-US" altLang="en-US" sz="3000" b="1" dirty="0" smtClean="0">
                <a:solidFill>
                  <a:srgbClr val="292929"/>
                </a:solidFill>
              </a:rPr>
              <a:t>all non ionic non-H-bonding forces)</a:t>
            </a:r>
            <a:endParaRPr lang="en-US" altLang="en-US" sz="3000" b="1" dirty="0">
              <a:solidFill>
                <a:srgbClr val="292929"/>
              </a:solidFill>
            </a:endParaRPr>
          </a:p>
          <a:p>
            <a:endParaRPr lang="en-US" altLang="en-US" dirty="0"/>
          </a:p>
        </p:txBody>
      </p:sp>
      <p:sp>
        <p:nvSpPr>
          <p:cNvPr id="4" name="Text Box 2"/>
          <p:cNvSpPr txBox="1">
            <a:spLocks noChangeArrowheads="1"/>
          </p:cNvSpPr>
          <p:nvPr/>
        </p:nvSpPr>
        <p:spPr bwMode="auto">
          <a:xfrm>
            <a:off x="611560" y="1041102"/>
            <a:ext cx="8081962" cy="1812925"/>
          </a:xfrm>
          <a:prstGeom prst="rect">
            <a:avLst/>
          </a:prstGeom>
          <a:noFill/>
          <a:ln w="9525">
            <a:noFill/>
            <a:miter lim="800000"/>
            <a:headEnd/>
            <a:tailEnd/>
          </a:ln>
        </p:spPr>
        <p:txBody>
          <a:bodyPr>
            <a:spAutoFit/>
          </a:bodyPr>
          <a:lstStyle/>
          <a:p>
            <a:pPr eaLnBrk="0" hangingPunct="0"/>
            <a:r>
              <a:rPr lang="en-US" sz="3200" b="1" dirty="0">
                <a:latin typeface="Arial" charset="0"/>
              </a:rPr>
              <a:t>London force</a:t>
            </a:r>
            <a:r>
              <a:rPr lang="en-US" b="1" dirty="0"/>
              <a:t> </a:t>
            </a:r>
            <a:r>
              <a:rPr lang="en-US" sz="2800" b="1" dirty="0"/>
              <a:t>(dispersion force)</a:t>
            </a:r>
            <a:endParaRPr lang="en-US" b="1" dirty="0"/>
          </a:p>
          <a:p>
            <a:pPr eaLnBrk="0" hangingPunct="0"/>
            <a:r>
              <a:rPr lang="en-US" sz="2700" b="1" dirty="0"/>
              <a:t>weak van der Waals attractive force which exists </a:t>
            </a:r>
          </a:p>
          <a:p>
            <a:pPr eaLnBrk="0" hangingPunct="0"/>
            <a:r>
              <a:rPr lang="en-US" sz="2700" b="1" dirty="0"/>
              <a:t>between any pair of molecules --</a:t>
            </a:r>
          </a:p>
          <a:p>
            <a:pPr eaLnBrk="0" hangingPunct="0"/>
            <a:r>
              <a:rPr lang="en-US" sz="2700" b="1" dirty="0"/>
              <a:t>even ones which have no permanent dipole moments</a:t>
            </a:r>
            <a:endParaRPr lang="en-US" b="1" dirty="0">
              <a:solidFill>
                <a:srgbClr val="FFFF00"/>
              </a:solidFill>
            </a:endParaRPr>
          </a:p>
        </p:txBody>
      </p:sp>
      <p:sp>
        <p:nvSpPr>
          <p:cNvPr id="5" name="Text Box 3"/>
          <p:cNvSpPr txBox="1">
            <a:spLocks noChangeArrowheads="1"/>
          </p:cNvSpPr>
          <p:nvPr/>
        </p:nvSpPr>
        <p:spPr bwMode="auto">
          <a:xfrm>
            <a:off x="4939085" y="3284984"/>
            <a:ext cx="2338387" cy="884238"/>
          </a:xfrm>
          <a:prstGeom prst="rect">
            <a:avLst/>
          </a:prstGeom>
          <a:noFill/>
          <a:ln w="9525">
            <a:noFill/>
            <a:miter lim="800000"/>
            <a:headEnd/>
            <a:tailEnd/>
          </a:ln>
        </p:spPr>
        <p:txBody>
          <a:bodyPr wrap="none">
            <a:spAutoFit/>
          </a:bodyPr>
          <a:lstStyle/>
          <a:p>
            <a:pPr eaLnBrk="0" hangingPunct="0"/>
            <a:r>
              <a:rPr lang="en-US" sz="2800" b="1" dirty="0">
                <a:latin typeface="Arial" charset="0"/>
              </a:rPr>
              <a:t>Fritz London</a:t>
            </a:r>
          </a:p>
          <a:p>
            <a:pPr eaLnBrk="0" hangingPunct="0"/>
            <a:r>
              <a:rPr lang="en-US" b="1" dirty="0">
                <a:latin typeface="Arial" charset="0"/>
              </a:rPr>
              <a:t>1900-1954</a:t>
            </a:r>
            <a:endParaRPr lang="en-US" dirty="0"/>
          </a:p>
        </p:txBody>
      </p:sp>
      <p:pic>
        <p:nvPicPr>
          <p:cNvPr id="6" name="Picture 4" descr="Fritz_london"/>
          <p:cNvPicPr>
            <a:picLocks noChangeAspect="1" noChangeArrowheads="1"/>
          </p:cNvPicPr>
          <p:nvPr/>
        </p:nvPicPr>
        <p:blipFill>
          <a:blip r:embed="rId3" cstate="print"/>
          <a:srcRect/>
          <a:stretch>
            <a:fillRect/>
          </a:stretch>
        </p:blipFill>
        <p:spPr bwMode="auto">
          <a:xfrm>
            <a:off x="1302122" y="3082627"/>
            <a:ext cx="2381250" cy="3514725"/>
          </a:xfrm>
          <a:prstGeom prst="rect">
            <a:avLst/>
          </a:prstGeom>
          <a:noFill/>
          <a:ln w="9525">
            <a:noFill/>
            <a:miter lim="800000"/>
            <a:headEnd/>
            <a:tailEnd/>
          </a:ln>
        </p:spPr>
      </p:pic>
    </p:spTree>
    <p:extLst>
      <p:ext uri="{BB962C8B-B14F-4D97-AF65-F5344CB8AC3E}">
        <p14:creationId xmlns:p14="http://schemas.microsoft.com/office/powerpoint/2010/main" val="3033320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895600" y="4267200"/>
            <a:ext cx="3581400" cy="2057400"/>
            <a:chOff x="1824" y="2688"/>
            <a:chExt cx="2256" cy="1296"/>
          </a:xfrm>
        </p:grpSpPr>
        <p:sp>
          <p:nvSpPr>
            <p:cNvPr id="98314" name="Rectangle 3"/>
            <p:cNvSpPr>
              <a:spLocks noChangeArrowheads="1"/>
            </p:cNvSpPr>
            <p:nvPr/>
          </p:nvSpPr>
          <p:spPr bwMode="auto">
            <a:xfrm>
              <a:off x="2952" y="2975"/>
              <a:ext cx="264" cy="173"/>
            </a:xfrm>
            <a:prstGeom prst="rect">
              <a:avLst/>
            </a:prstGeom>
            <a:noFill/>
            <a:ln w="9525">
              <a:noFill/>
              <a:miter lim="800000"/>
              <a:headEnd/>
              <a:tailEnd/>
            </a:ln>
          </p:spPr>
          <p:txBody>
            <a:bodyPr wrap="none" lIns="0" tIns="0" rIns="0" bIns="0">
              <a:spAutoFit/>
            </a:bodyPr>
            <a:lstStyle/>
            <a:p>
              <a:pPr eaLnBrk="0" hangingPunct="0"/>
              <a:r>
                <a:rPr lang="en-US" sz="1800" b="1"/>
                <a:t>H</a:t>
              </a:r>
              <a:r>
                <a:rPr lang="en-US" sz="1800" b="1" baseline="-25000"/>
                <a:t>3</a:t>
              </a:r>
              <a:r>
                <a:rPr lang="en-US" sz="1800" b="1"/>
                <a:t>C</a:t>
              </a:r>
            </a:p>
          </p:txBody>
        </p:sp>
        <p:sp>
          <p:nvSpPr>
            <p:cNvPr id="98315" name="Rectangle 4"/>
            <p:cNvSpPr>
              <a:spLocks noChangeArrowheads="1"/>
            </p:cNvSpPr>
            <p:nvPr/>
          </p:nvSpPr>
          <p:spPr bwMode="auto">
            <a:xfrm>
              <a:off x="3712" y="2953"/>
              <a:ext cx="264" cy="173"/>
            </a:xfrm>
            <a:prstGeom prst="rect">
              <a:avLst/>
            </a:prstGeom>
            <a:noFill/>
            <a:ln w="9525">
              <a:noFill/>
              <a:miter lim="800000"/>
              <a:headEnd/>
              <a:tailEnd/>
            </a:ln>
          </p:spPr>
          <p:txBody>
            <a:bodyPr wrap="none" lIns="0" tIns="0" rIns="0" bIns="0">
              <a:spAutoFit/>
            </a:bodyPr>
            <a:lstStyle/>
            <a:p>
              <a:pPr eaLnBrk="0" hangingPunct="0"/>
              <a:r>
                <a:rPr lang="en-US" sz="1800" b="1"/>
                <a:t>CH</a:t>
              </a:r>
              <a:r>
                <a:rPr lang="en-US" sz="1800" b="1" baseline="-25000"/>
                <a:t>3</a:t>
              </a:r>
            </a:p>
          </p:txBody>
        </p:sp>
        <p:sp>
          <p:nvSpPr>
            <p:cNvPr id="98316" name="Line 5"/>
            <p:cNvSpPr>
              <a:spLocks noChangeShapeType="1"/>
            </p:cNvSpPr>
            <p:nvPr/>
          </p:nvSpPr>
          <p:spPr bwMode="auto">
            <a:xfrm>
              <a:off x="3232" y="3107"/>
              <a:ext cx="91" cy="51"/>
            </a:xfrm>
            <a:prstGeom prst="line">
              <a:avLst/>
            </a:prstGeom>
            <a:noFill/>
            <a:ln w="22225">
              <a:solidFill>
                <a:schemeClr val="tx1"/>
              </a:solidFill>
              <a:round/>
              <a:headEnd/>
              <a:tailEnd/>
            </a:ln>
          </p:spPr>
          <p:txBody>
            <a:bodyPr/>
            <a:lstStyle/>
            <a:p>
              <a:endParaRPr lang="en-US"/>
            </a:p>
          </p:txBody>
        </p:sp>
        <p:sp>
          <p:nvSpPr>
            <p:cNvPr id="98317" name="Line 6"/>
            <p:cNvSpPr>
              <a:spLocks noChangeShapeType="1"/>
            </p:cNvSpPr>
            <p:nvPr/>
          </p:nvSpPr>
          <p:spPr bwMode="auto">
            <a:xfrm flipV="1">
              <a:off x="3323" y="3078"/>
              <a:ext cx="138" cy="80"/>
            </a:xfrm>
            <a:prstGeom prst="line">
              <a:avLst/>
            </a:prstGeom>
            <a:noFill/>
            <a:ln w="22225">
              <a:solidFill>
                <a:schemeClr val="tx1"/>
              </a:solidFill>
              <a:round/>
              <a:headEnd/>
              <a:tailEnd/>
            </a:ln>
          </p:spPr>
          <p:txBody>
            <a:bodyPr/>
            <a:lstStyle/>
            <a:p>
              <a:endParaRPr lang="en-US"/>
            </a:p>
          </p:txBody>
        </p:sp>
        <p:sp>
          <p:nvSpPr>
            <p:cNvPr id="98318" name="Line 7"/>
            <p:cNvSpPr>
              <a:spLocks noChangeShapeType="1"/>
            </p:cNvSpPr>
            <p:nvPr/>
          </p:nvSpPr>
          <p:spPr bwMode="auto">
            <a:xfrm>
              <a:off x="3461" y="3078"/>
              <a:ext cx="139" cy="80"/>
            </a:xfrm>
            <a:prstGeom prst="line">
              <a:avLst/>
            </a:prstGeom>
            <a:noFill/>
            <a:ln w="22225">
              <a:solidFill>
                <a:schemeClr val="tx1"/>
              </a:solidFill>
              <a:round/>
              <a:headEnd/>
              <a:tailEnd/>
            </a:ln>
          </p:spPr>
          <p:txBody>
            <a:bodyPr/>
            <a:lstStyle/>
            <a:p>
              <a:endParaRPr lang="en-US"/>
            </a:p>
          </p:txBody>
        </p:sp>
        <p:sp>
          <p:nvSpPr>
            <p:cNvPr id="98319" name="Line 8"/>
            <p:cNvSpPr>
              <a:spLocks noChangeShapeType="1"/>
            </p:cNvSpPr>
            <p:nvPr/>
          </p:nvSpPr>
          <p:spPr bwMode="auto">
            <a:xfrm flipV="1">
              <a:off x="3600" y="3096"/>
              <a:ext cx="97" cy="62"/>
            </a:xfrm>
            <a:prstGeom prst="line">
              <a:avLst/>
            </a:prstGeom>
            <a:noFill/>
            <a:ln w="22225">
              <a:solidFill>
                <a:schemeClr val="tx1"/>
              </a:solidFill>
              <a:round/>
              <a:headEnd/>
              <a:tailEnd/>
            </a:ln>
          </p:spPr>
          <p:txBody>
            <a:bodyPr/>
            <a:lstStyle/>
            <a:p>
              <a:endParaRPr lang="en-US"/>
            </a:p>
          </p:txBody>
        </p:sp>
        <p:sp>
          <p:nvSpPr>
            <p:cNvPr id="98320" name="Rectangle 9"/>
            <p:cNvSpPr>
              <a:spLocks noChangeArrowheads="1"/>
            </p:cNvSpPr>
            <p:nvPr/>
          </p:nvSpPr>
          <p:spPr bwMode="auto">
            <a:xfrm>
              <a:off x="2304" y="2795"/>
              <a:ext cx="264" cy="173"/>
            </a:xfrm>
            <a:prstGeom prst="rect">
              <a:avLst/>
            </a:prstGeom>
            <a:noFill/>
            <a:ln w="9525">
              <a:noFill/>
              <a:miter lim="800000"/>
              <a:headEnd/>
              <a:tailEnd/>
            </a:ln>
          </p:spPr>
          <p:txBody>
            <a:bodyPr wrap="none" lIns="0" tIns="0" rIns="0" bIns="0">
              <a:spAutoFit/>
            </a:bodyPr>
            <a:lstStyle/>
            <a:p>
              <a:pPr eaLnBrk="0" hangingPunct="0"/>
              <a:r>
                <a:rPr lang="en-US" sz="1800" b="1">
                  <a:solidFill>
                    <a:srgbClr val="800000"/>
                  </a:solidFill>
                </a:rPr>
                <a:t>CH</a:t>
              </a:r>
              <a:r>
                <a:rPr lang="en-US" sz="1800" b="1" baseline="-25000">
                  <a:solidFill>
                    <a:srgbClr val="800000"/>
                  </a:solidFill>
                </a:rPr>
                <a:t>3</a:t>
              </a:r>
              <a:endParaRPr lang="en-US" sz="3600">
                <a:solidFill>
                  <a:srgbClr val="800000"/>
                </a:solidFill>
              </a:endParaRPr>
            </a:p>
          </p:txBody>
        </p:sp>
        <p:sp>
          <p:nvSpPr>
            <p:cNvPr id="98321" name="Rectangle 10"/>
            <p:cNvSpPr>
              <a:spLocks noChangeArrowheads="1"/>
            </p:cNvSpPr>
            <p:nvPr/>
          </p:nvSpPr>
          <p:spPr bwMode="auto">
            <a:xfrm>
              <a:off x="2301" y="3045"/>
              <a:ext cx="104" cy="173"/>
            </a:xfrm>
            <a:prstGeom prst="rect">
              <a:avLst/>
            </a:prstGeom>
            <a:noFill/>
            <a:ln w="9525">
              <a:noFill/>
              <a:miter lim="800000"/>
              <a:headEnd/>
              <a:tailEnd/>
            </a:ln>
          </p:spPr>
          <p:txBody>
            <a:bodyPr wrap="none" lIns="0" tIns="0" rIns="0" bIns="0">
              <a:spAutoFit/>
            </a:bodyPr>
            <a:lstStyle/>
            <a:p>
              <a:pPr eaLnBrk="0" hangingPunct="0"/>
              <a:r>
                <a:rPr lang="en-US" sz="1800" b="1">
                  <a:solidFill>
                    <a:srgbClr val="800000"/>
                  </a:solidFill>
                </a:rPr>
                <a:t>C</a:t>
              </a:r>
              <a:endParaRPr lang="en-US" sz="3600">
                <a:solidFill>
                  <a:srgbClr val="800000"/>
                </a:solidFill>
              </a:endParaRPr>
            </a:p>
          </p:txBody>
        </p:sp>
        <p:sp>
          <p:nvSpPr>
            <p:cNvPr id="98322" name="Rectangle 11"/>
            <p:cNvSpPr>
              <a:spLocks noChangeArrowheads="1"/>
            </p:cNvSpPr>
            <p:nvPr/>
          </p:nvSpPr>
          <p:spPr bwMode="auto">
            <a:xfrm>
              <a:off x="2512" y="3045"/>
              <a:ext cx="264" cy="173"/>
            </a:xfrm>
            <a:prstGeom prst="rect">
              <a:avLst/>
            </a:prstGeom>
            <a:noFill/>
            <a:ln w="9525">
              <a:noFill/>
              <a:miter lim="800000"/>
              <a:headEnd/>
              <a:tailEnd/>
            </a:ln>
          </p:spPr>
          <p:txBody>
            <a:bodyPr wrap="none" lIns="0" tIns="0" rIns="0" bIns="0">
              <a:spAutoFit/>
            </a:bodyPr>
            <a:lstStyle/>
            <a:p>
              <a:pPr eaLnBrk="0" hangingPunct="0"/>
              <a:r>
                <a:rPr lang="en-US" sz="1800" b="1">
                  <a:solidFill>
                    <a:srgbClr val="800000"/>
                  </a:solidFill>
                </a:rPr>
                <a:t>CH</a:t>
              </a:r>
              <a:r>
                <a:rPr lang="en-US" sz="1800" b="1" baseline="-25000">
                  <a:solidFill>
                    <a:srgbClr val="800000"/>
                  </a:solidFill>
                </a:rPr>
                <a:t>3</a:t>
              </a:r>
            </a:p>
          </p:txBody>
        </p:sp>
        <p:sp>
          <p:nvSpPr>
            <p:cNvPr id="98323" name="Rectangle 12"/>
            <p:cNvSpPr>
              <a:spLocks noChangeArrowheads="1"/>
            </p:cNvSpPr>
            <p:nvPr/>
          </p:nvSpPr>
          <p:spPr bwMode="auto">
            <a:xfrm>
              <a:off x="2304" y="3283"/>
              <a:ext cx="264" cy="173"/>
            </a:xfrm>
            <a:prstGeom prst="rect">
              <a:avLst/>
            </a:prstGeom>
            <a:noFill/>
            <a:ln w="9525">
              <a:noFill/>
              <a:miter lim="800000"/>
              <a:headEnd/>
              <a:tailEnd/>
            </a:ln>
          </p:spPr>
          <p:txBody>
            <a:bodyPr wrap="none" lIns="0" tIns="0" rIns="0" bIns="0">
              <a:spAutoFit/>
            </a:bodyPr>
            <a:lstStyle/>
            <a:p>
              <a:pPr eaLnBrk="0" hangingPunct="0"/>
              <a:r>
                <a:rPr lang="en-US" sz="1800" b="1">
                  <a:solidFill>
                    <a:srgbClr val="800000"/>
                  </a:solidFill>
                </a:rPr>
                <a:t>CH</a:t>
              </a:r>
              <a:r>
                <a:rPr lang="en-US" sz="1800" b="1" baseline="-25000">
                  <a:solidFill>
                    <a:srgbClr val="800000"/>
                  </a:solidFill>
                </a:rPr>
                <a:t>3</a:t>
              </a:r>
            </a:p>
          </p:txBody>
        </p:sp>
        <p:sp>
          <p:nvSpPr>
            <p:cNvPr id="98324" name="Rectangle 13"/>
            <p:cNvSpPr>
              <a:spLocks noChangeArrowheads="1"/>
            </p:cNvSpPr>
            <p:nvPr/>
          </p:nvSpPr>
          <p:spPr bwMode="auto">
            <a:xfrm>
              <a:off x="1929" y="3039"/>
              <a:ext cx="264" cy="173"/>
            </a:xfrm>
            <a:prstGeom prst="rect">
              <a:avLst/>
            </a:prstGeom>
            <a:noFill/>
            <a:ln w="9525">
              <a:noFill/>
              <a:miter lim="800000"/>
              <a:headEnd/>
              <a:tailEnd/>
            </a:ln>
          </p:spPr>
          <p:txBody>
            <a:bodyPr wrap="none" lIns="0" tIns="0" rIns="0" bIns="0">
              <a:spAutoFit/>
            </a:bodyPr>
            <a:lstStyle/>
            <a:p>
              <a:pPr eaLnBrk="0" hangingPunct="0"/>
              <a:r>
                <a:rPr lang="en-US" sz="1800" b="1">
                  <a:solidFill>
                    <a:srgbClr val="800000"/>
                  </a:solidFill>
                </a:rPr>
                <a:t>H</a:t>
              </a:r>
              <a:r>
                <a:rPr lang="en-US" sz="1800" b="1" baseline="-25000">
                  <a:solidFill>
                    <a:srgbClr val="800000"/>
                  </a:solidFill>
                </a:rPr>
                <a:t>3</a:t>
              </a:r>
              <a:r>
                <a:rPr lang="en-US" sz="1800" b="1">
                  <a:solidFill>
                    <a:srgbClr val="800000"/>
                  </a:solidFill>
                </a:rPr>
                <a:t>C</a:t>
              </a:r>
            </a:p>
          </p:txBody>
        </p:sp>
        <p:sp>
          <p:nvSpPr>
            <p:cNvPr id="98325" name="Line 14"/>
            <p:cNvSpPr>
              <a:spLocks noChangeShapeType="1"/>
            </p:cNvSpPr>
            <p:nvPr/>
          </p:nvSpPr>
          <p:spPr bwMode="auto">
            <a:xfrm>
              <a:off x="2355" y="2938"/>
              <a:ext cx="1" cy="130"/>
            </a:xfrm>
            <a:prstGeom prst="line">
              <a:avLst/>
            </a:prstGeom>
            <a:noFill/>
            <a:ln w="22225">
              <a:solidFill>
                <a:schemeClr val="tx1"/>
              </a:solidFill>
              <a:round/>
              <a:headEnd/>
              <a:tailEnd/>
            </a:ln>
          </p:spPr>
          <p:txBody>
            <a:bodyPr/>
            <a:lstStyle/>
            <a:p>
              <a:endParaRPr lang="en-US"/>
            </a:p>
          </p:txBody>
        </p:sp>
        <p:sp>
          <p:nvSpPr>
            <p:cNvPr id="98326" name="Line 15"/>
            <p:cNvSpPr>
              <a:spLocks noChangeShapeType="1"/>
            </p:cNvSpPr>
            <p:nvPr/>
          </p:nvSpPr>
          <p:spPr bwMode="auto">
            <a:xfrm>
              <a:off x="2403" y="3128"/>
              <a:ext cx="103" cy="1"/>
            </a:xfrm>
            <a:prstGeom prst="line">
              <a:avLst/>
            </a:prstGeom>
            <a:noFill/>
            <a:ln w="22225">
              <a:solidFill>
                <a:schemeClr val="tx1"/>
              </a:solidFill>
              <a:round/>
              <a:headEnd/>
              <a:tailEnd/>
            </a:ln>
          </p:spPr>
          <p:txBody>
            <a:bodyPr/>
            <a:lstStyle/>
            <a:p>
              <a:endParaRPr lang="en-US"/>
            </a:p>
          </p:txBody>
        </p:sp>
        <p:sp>
          <p:nvSpPr>
            <p:cNvPr id="98327" name="Line 16"/>
            <p:cNvSpPr>
              <a:spLocks noChangeShapeType="1"/>
            </p:cNvSpPr>
            <p:nvPr/>
          </p:nvSpPr>
          <p:spPr bwMode="auto">
            <a:xfrm>
              <a:off x="2355" y="3188"/>
              <a:ext cx="1" cy="118"/>
            </a:xfrm>
            <a:prstGeom prst="line">
              <a:avLst/>
            </a:prstGeom>
            <a:noFill/>
            <a:ln w="22225">
              <a:solidFill>
                <a:schemeClr val="tx1"/>
              </a:solidFill>
              <a:round/>
              <a:headEnd/>
              <a:tailEnd/>
            </a:ln>
          </p:spPr>
          <p:txBody>
            <a:bodyPr/>
            <a:lstStyle/>
            <a:p>
              <a:endParaRPr lang="en-US"/>
            </a:p>
          </p:txBody>
        </p:sp>
        <p:sp>
          <p:nvSpPr>
            <p:cNvPr id="98328" name="Line 17"/>
            <p:cNvSpPr>
              <a:spLocks noChangeShapeType="1"/>
            </p:cNvSpPr>
            <p:nvPr/>
          </p:nvSpPr>
          <p:spPr bwMode="auto">
            <a:xfrm flipH="1" flipV="1">
              <a:off x="2207" y="3123"/>
              <a:ext cx="88" cy="3"/>
            </a:xfrm>
            <a:prstGeom prst="line">
              <a:avLst/>
            </a:prstGeom>
            <a:noFill/>
            <a:ln w="22225">
              <a:solidFill>
                <a:schemeClr val="tx1"/>
              </a:solidFill>
              <a:round/>
              <a:headEnd/>
              <a:tailEnd/>
            </a:ln>
          </p:spPr>
          <p:txBody>
            <a:bodyPr/>
            <a:lstStyle/>
            <a:p>
              <a:endParaRPr lang="en-US"/>
            </a:p>
          </p:txBody>
        </p:sp>
        <p:sp>
          <p:nvSpPr>
            <p:cNvPr id="98329" name="Rectangle 18"/>
            <p:cNvSpPr>
              <a:spLocks noChangeArrowheads="1"/>
            </p:cNvSpPr>
            <p:nvPr/>
          </p:nvSpPr>
          <p:spPr bwMode="auto">
            <a:xfrm>
              <a:off x="1824" y="2688"/>
              <a:ext cx="2256" cy="1296"/>
            </a:xfrm>
            <a:prstGeom prst="rect">
              <a:avLst/>
            </a:prstGeom>
            <a:noFill/>
            <a:ln w="19050">
              <a:solidFill>
                <a:srgbClr val="000066"/>
              </a:solidFill>
              <a:miter lim="800000"/>
              <a:headEnd/>
              <a:tailEnd/>
            </a:ln>
          </p:spPr>
          <p:txBody>
            <a:bodyPr wrap="none" anchor="ctr"/>
            <a:lstStyle/>
            <a:p>
              <a:pPr eaLnBrk="0" hangingPunct="0"/>
              <a:endParaRPr lang="en-CA"/>
            </a:p>
          </p:txBody>
        </p:sp>
        <p:sp>
          <p:nvSpPr>
            <p:cNvPr id="98330" name="Text Box 19"/>
            <p:cNvSpPr txBox="1">
              <a:spLocks noChangeArrowheads="1"/>
            </p:cNvSpPr>
            <p:nvPr/>
          </p:nvSpPr>
          <p:spPr bwMode="auto">
            <a:xfrm>
              <a:off x="3072" y="3340"/>
              <a:ext cx="989" cy="596"/>
            </a:xfrm>
            <a:prstGeom prst="rect">
              <a:avLst/>
            </a:prstGeom>
            <a:noFill/>
            <a:ln w="9525">
              <a:noFill/>
              <a:miter lim="800000"/>
              <a:headEnd/>
              <a:tailEnd/>
            </a:ln>
          </p:spPr>
          <p:txBody>
            <a:bodyPr wrap="none">
              <a:spAutoFit/>
            </a:bodyPr>
            <a:lstStyle/>
            <a:p>
              <a:pPr eaLnBrk="0" hangingPunct="0"/>
              <a:r>
                <a:rPr lang="en-US" sz="2800" b="1" i="1"/>
                <a:t>l </a:t>
              </a:r>
            </a:p>
            <a:p>
              <a:pPr eaLnBrk="0" hangingPunct="0"/>
              <a:r>
                <a:rPr lang="en-US" b="1"/>
                <a:t>(b.p. 36C)</a:t>
              </a:r>
              <a:r>
                <a:rPr lang="en-US" sz="2800" b="1" i="1"/>
                <a:t> </a:t>
              </a:r>
            </a:p>
          </p:txBody>
        </p:sp>
        <p:sp>
          <p:nvSpPr>
            <p:cNvPr id="98331" name="Text Box 20"/>
            <p:cNvSpPr txBox="1">
              <a:spLocks noChangeArrowheads="1"/>
            </p:cNvSpPr>
            <p:nvPr/>
          </p:nvSpPr>
          <p:spPr bwMode="auto">
            <a:xfrm>
              <a:off x="1977" y="3379"/>
              <a:ext cx="1863" cy="557"/>
            </a:xfrm>
            <a:prstGeom prst="rect">
              <a:avLst/>
            </a:prstGeom>
            <a:noFill/>
            <a:ln w="9525">
              <a:noFill/>
              <a:miter lim="800000"/>
              <a:headEnd/>
              <a:tailEnd/>
            </a:ln>
          </p:spPr>
          <p:txBody>
            <a:bodyPr>
              <a:spAutoFit/>
            </a:bodyPr>
            <a:lstStyle/>
            <a:p>
              <a:pPr eaLnBrk="0" hangingPunct="0"/>
              <a:r>
                <a:rPr lang="en-US" sz="2800" b="1" i="1">
                  <a:solidFill>
                    <a:srgbClr val="800000"/>
                  </a:solidFill>
                </a:rPr>
                <a:t>g </a:t>
              </a:r>
            </a:p>
            <a:p>
              <a:pPr eaLnBrk="0" hangingPunct="0"/>
              <a:r>
                <a:rPr lang="en-US" b="1">
                  <a:solidFill>
                    <a:srgbClr val="800000"/>
                  </a:solidFill>
                </a:rPr>
                <a:t>(b.p. 10C)</a:t>
              </a:r>
              <a:r>
                <a:rPr lang="en-US" sz="2800" b="1" i="1">
                  <a:solidFill>
                    <a:srgbClr val="800000"/>
                  </a:solidFill>
                </a:rPr>
                <a:t> </a:t>
              </a:r>
              <a:endParaRPr lang="en-US" sz="3600">
                <a:solidFill>
                  <a:srgbClr val="800000"/>
                </a:solidFill>
              </a:endParaRPr>
            </a:p>
          </p:txBody>
        </p:sp>
      </p:grpSp>
      <p:sp>
        <p:nvSpPr>
          <p:cNvPr id="155669" name="Text Box 21"/>
          <p:cNvSpPr txBox="1">
            <a:spLocks noChangeArrowheads="1"/>
          </p:cNvSpPr>
          <p:nvPr/>
        </p:nvSpPr>
        <p:spPr bwMode="auto">
          <a:xfrm>
            <a:off x="533400" y="3657600"/>
            <a:ext cx="4894263" cy="519113"/>
          </a:xfrm>
          <a:prstGeom prst="rect">
            <a:avLst/>
          </a:prstGeom>
          <a:noFill/>
          <a:ln w="9525">
            <a:noFill/>
            <a:miter lim="800000"/>
            <a:headEnd/>
            <a:tailEnd/>
          </a:ln>
        </p:spPr>
        <p:txBody>
          <a:bodyPr wrap="none">
            <a:spAutoFit/>
          </a:bodyPr>
          <a:lstStyle/>
          <a:p>
            <a:pPr eaLnBrk="0" hangingPunct="0"/>
            <a:r>
              <a:rPr lang="en-US" sz="2800" b="1" dirty="0"/>
              <a:t>	</a:t>
            </a:r>
            <a:r>
              <a:rPr lang="en-US" sz="2800" b="1" dirty="0">
                <a:sym typeface="Wingdings" pitchFamily="2" charset="2"/>
              </a:rPr>
              <a:t> </a:t>
            </a:r>
            <a:r>
              <a:rPr lang="en-US" sz="2800" b="1" dirty="0"/>
              <a:t>can fit together snugly</a:t>
            </a:r>
            <a:endParaRPr lang="en-US" b="1" dirty="0"/>
          </a:p>
        </p:txBody>
      </p:sp>
      <p:sp>
        <p:nvSpPr>
          <p:cNvPr id="98308" name="Text Box 22"/>
          <p:cNvSpPr txBox="1">
            <a:spLocks noChangeArrowheads="1"/>
          </p:cNvSpPr>
          <p:nvPr/>
        </p:nvSpPr>
        <p:spPr bwMode="auto">
          <a:xfrm>
            <a:off x="1123950" y="160338"/>
            <a:ext cx="5187950" cy="946150"/>
          </a:xfrm>
          <a:prstGeom prst="rect">
            <a:avLst/>
          </a:prstGeom>
          <a:noFill/>
          <a:ln w="9525">
            <a:noFill/>
            <a:miter lim="800000"/>
            <a:headEnd/>
            <a:tailEnd/>
          </a:ln>
        </p:spPr>
        <p:txBody>
          <a:bodyPr wrap="none">
            <a:spAutoFit/>
          </a:bodyPr>
          <a:lstStyle/>
          <a:p>
            <a:pPr eaLnBrk="0" hangingPunct="0"/>
            <a:r>
              <a:rPr lang="en-US" sz="2800" b="1">
                <a:latin typeface="Trebuchet MS" pitchFamily="34" charset="0"/>
              </a:rPr>
              <a:t>Dispersion forces are stronger</a:t>
            </a:r>
          </a:p>
          <a:p>
            <a:pPr eaLnBrk="0" hangingPunct="0"/>
            <a:r>
              <a:rPr lang="en-US" sz="2800" b="1">
                <a:latin typeface="Trebuchet MS" pitchFamily="34" charset="0"/>
              </a:rPr>
              <a:t>between molecules that …</a:t>
            </a:r>
          </a:p>
        </p:txBody>
      </p:sp>
      <p:grpSp>
        <p:nvGrpSpPr>
          <p:cNvPr id="3" name="Group 23"/>
          <p:cNvGrpSpPr>
            <a:grpSpLocks/>
          </p:cNvGrpSpPr>
          <p:nvPr/>
        </p:nvGrpSpPr>
        <p:grpSpPr bwMode="auto">
          <a:xfrm>
            <a:off x="457200" y="1219200"/>
            <a:ext cx="8077200" cy="2209800"/>
            <a:chOff x="288" y="960"/>
            <a:chExt cx="5088" cy="1392"/>
          </a:xfrm>
        </p:grpSpPr>
        <p:sp>
          <p:nvSpPr>
            <p:cNvPr id="98310" name="Text Box 24"/>
            <p:cNvSpPr txBox="1">
              <a:spLocks noChangeArrowheads="1"/>
            </p:cNvSpPr>
            <p:nvPr/>
          </p:nvSpPr>
          <p:spPr bwMode="auto">
            <a:xfrm>
              <a:off x="288" y="960"/>
              <a:ext cx="5088" cy="596"/>
            </a:xfrm>
            <a:prstGeom prst="rect">
              <a:avLst/>
            </a:prstGeom>
            <a:noFill/>
            <a:ln w="9525">
              <a:noFill/>
              <a:miter lim="800000"/>
              <a:headEnd/>
              <a:tailEnd/>
            </a:ln>
          </p:spPr>
          <p:txBody>
            <a:bodyPr>
              <a:spAutoFit/>
            </a:bodyPr>
            <a:lstStyle/>
            <a:p>
              <a:pPr eaLnBrk="0" hangingPunct="0"/>
              <a:r>
                <a:rPr lang="en-US" b="1"/>
                <a:t>	</a:t>
              </a:r>
              <a:r>
                <a:rPr lang="en-US" sz="2800" b="1">
                  <a:sym typeface="Wingdings" pitchFamily="2" charset="2"/>
                </a:rPr>
                <a:t> </a:t>
              </a:r>
              <a:r>
                <a:rPr lang="en-US" sz="2800" b="1"/>
                <a:t>are more easily polarized,</a:t>
              </a:r>
            </a:p>
            <a:p>
              <a:pPr eaLnBrk="0" hangingPunct="0"/>
              <a:r>
                <a:rPr lang="en-US" sz="2800" b="1"/>
                <a:t>		</a:t>
              </a:r>
              <a:r>
                <a:rPr lang="en-US" sz="2800" b="1" i="1"/>
                <a:t>e.g.,</a:t>
              </a:r>
              <a:r>
                <a:rPr lang="en-US" sz="2800" b="1"/>
                <a:t> heavier atoms</a:t>
              </a:r>
              <a:endParaRPr lang="en-US" b="1"/>
            </a:p>
          </p:txBody>
        </p:sp>
        <p:sp>
          <p:nvSpPr>
            <p:cNvPr id="98311" name="Text Box 25"/>
            <p:cNvSpPr txBox="1">
              <a:spLocks noChangeArrowheads="1"/>
            </p:cNvSpPr>
            <p:nvPr/>
          </p:nvSpPr>
          <p:spPr bwMode="auto">
            <a:xfrm>
              <a:off x="2016" y="1632"/>
              <a:ext cx="1844" cy="327"/>
            </a:xfrm>
            <a:prstGeom prst="rect">
              <a:avLst/>
            </a:prstGeom>
            <a:noFill/>
            <a:ln w="15875">
              <a:noFill/>
              <a:miter lim="800000"/>
              <a:headEnd/>
              <a:tailEnd/>
            </a:ln>
          </p:spPr>
          <p:txBody>
            <a:bodyPr wrap="none">
              <a:spAutoFit/>
            </a:bodyPr>
            <a:lstStyle/>
            <a:p>
              <a:pPr eaLnBrk="0" hangingPunct="0"/>
              <a:r>
                <a:rPr lang="en-US" sz="2800" b="1">
                  <a:solidFill>
                    <a:srgbClr val="008000"/>
                  </a:solidFill>
                </a:rPr>
                <a:t>Cl</a:t>
              </a:r>
              <a:r>
                <a:rPr lang="en-US" sz="2800" b="1" baseline="-25000">
                  <a:solidFill>
                    <a:srgbClr val="008000"/>
                  </a:solidFill>
                </a:rPr>
                <a:t>2	</a:t>
              </a:r>
              <a:r>
                <a:rPr lang="en-US" sz="2800" b="1">
                  <a:solidFill>
                    <a:srgbClr val="800000"/>
                  </a:solidFill>
                </a:rPr>
                <a:t>Br</a:t>
              </a:r>
              <a:r>
                <a:rPr lang="en-US" sz="2800" b="1" baseline="-25000">
                  <a:solidFill>
                    <a:srgbClr val="800000"/>
                  </a:solidFill>
                </a:rPr>
                <a:t>2</a:t>
              </a:r>
              <a:r>
                <a:rPr lang="en-US" sz="2800" b="1" baseline="-25000"/>
                <a:t> </a:t>
              </a:r>
              <a:r>
                <a:rPr lang="en-US" sz="2800" b="1" baseline="-25000">
                  <a:solidFill>
                    <a:srgbClr val="660066"/>
                  </a:solidFill>
                </a:rPr>
                <a:t>	 </a:t>
              </a:r>
              <a:r>
                <a:rPr lang="en-US" sz="2800" b="1">
                  <a:solidFill>
                    <a:srgbClr val="660066"/>
                  </a:solidFill>
                </a:rPr>
                <a:t>I</a:t>
              </a:r>
              <a:r>
                <a:rPr lang="en-US" sz="2800" b="1" baseline="-25000">
                  <a:solidFill>
                    <a:srgbClr val="660066"/>
                  </a:solidFill>
                </a:rPr>
                <a:t>2 </a:t>
              </a:r>
              <a:r>
                <a:rPr lang="en-US" sz="2800" b="1"/>
                <a:t>	</a:t>
              </a:r>
            </a:p>
          </p:txBody>
        </p:sp>
        <p:sp>
          <p:nvSpPr>
            <p:cNvPr id="98312" name="Rectangle 26"/>
            <p:cNvSpPr>
              <a:spLocks noChangeArrowheads="1"/>
            </p:cNvSpPr>
            <p:nvPr/>
          </p:nvSpPr>
          <p:spPr bwMode="auto">
            <a:xfrm>
              <a:off x="1872" y="1632"/>
              <a:ext cx="1776" cy="720"/>
            </a:xfrm>
            <a:prstGeom prst="rect">
              <a:avLst/>
            </a:prstGeom>
            <a:noFill/>
            <a:ln w="15875">
              <a:solidFill>
                <a:srgbClr val="000080"/>
              </a:solidFill>
              <a:miter lim="800000"/>
              <a:headEnd/>
              <a:tailEnd/>
            </a:ln>
          </p:spPr>
          <p:txBody>
            <a:bodyPr wrap="none" anchor="ctr"/>
            <a:lstStyle/>
            <a:p>
              <a:pPr eaLnBrk="0" hangingPunct="0"/>
              <a:endParaRPr lang="en-CA" dirty="0"/>
            </a:p>
          </p:txBody>
        </p:sp>
        <p:sp>
          <p:nvSpPr>
            <p:cNvPr id="98313" name="Text Box 27"/>
            <p:cNvSpPr txBox="1">
              <a:spLocks noChangeArrowheads="1"/>
            </p:cNvSpPr>
            <p:nvPr/>
          </p:nvSpPr>
          <p:spPr bwMode="auto">
            <a:xfrm>
              <a:off x="2044" y="1977"/>
              <a:ext cx="1844" cy="327"/>
            </a:xfrm>
            <a:prstGeom prst="rect">
              <a:avLst/>
            </a:prstGeom>
            <a:noFill/>
            <a:ln w="15875">
              <a:noFill/>
              <a:miter lim="800000"/>
              <a:headEnd/>
              <a:tailEnd/>
            </a:ln>
          </p:spPr>
          <p:txBody>
            <a:bodyPr wrap="none">
              <a:spAutoFit/>
            </a:bodyPr>
            <a:lstStyle/>
            <a:p>
              <a:pPr eaLnBrk="0" hangingPunct="0"/>
              <a:r>
                <a:rPr lang="en-US" sz="2800" b="1" i="1"/>
                <a:t>g	l	s</a:t>
              </a:r>
              <a:r>
                <a:rPr lang="en-US" sz="2800" b="1" i="1" baseline="-25000"/>
                <a:t> </a:t>
              </a:r>
              <a:r>
                <a:rPr lang="en-US" sz="2800" b="1"/>
                <a:t>	</a:t>
              </a:r>
            </a:p>
          </p:txBody>
        </p:sp>
      </p:grpSp>
      <p:sp>
        <p:nvSpPr>
          <p:cNvPr id="4" name="TextBox 3"/>
          <p:cNvSpPr txBox="1"/>
          <p:nvPr/>
        </p:nvSpPr>
        <p:spPr>
          <a:xfrm>
            <a:off x="6012160" y="1916832"/>
            <a:ext cx="3493264" cy="923330"/>
          </a:xfrm>
          <a:prstGeom prst="rect">
            <a:avLst/>
          </a:prstGeom>
          <a:noFill/>
        </p:spPr>
        <p:txBody>
          <a:bodyPr wrap="none" rtlCol="0">
            <a:spAutoFit/>
          </a:bodyPr>
          <a:lstStyle/>
          <a:p>
            <a:r>
              <a:rPr lang="en-US" dirty="0" smtClean="0"/>
              <a:t>Strongest </a:t>
            </a:r>
            <a:r>
              <a:rPr lang="en-US" dirty="0" err="1" smtClean="0"/>
              <a:t>london</a:t>
            </a:r>
            <a:r>
              <a:rPr lang="en-US" dirty="0" smtClean="0"/>
              <a:t> forces</a:t>
            </a:r>
          </a:p>
          <a:p>
            <a:pPr marL="285750" indent="-285750">
              <a:buFontTx/>
              <a:buChar char="-"/>
            </a:pPr>
            <a:r>
              <a:rPr lang="en-US" dirty="0" smtClean="0"/>
              <a:t>Largest atom, easiest to polarize</a:t>
            </a:r>
          </a:p>
          <a:p>
            <a:pPr marL="285750" indent="-285750">
              <a:buFontTx/>
              <a:buChar char="-"/>
            </a:pPr>
            <a:r>
              <a:rPr lang="en-US" dirty="0"/>
              <a:t>I</a:t>
            </a:r>
          </a:p>
        </p:txBody>
      </p:sp>
      <p:sp>
        <p:nvSpPr>
          <p:cNvPr id="5" name="TextBox 4"/>
          <p:cNvSpPr txBox="1"/>
          <p:nvPr/>
        </p:nvSpPr>
        <p:spPr>
          <a:xfrm>
            <a:off x="4932040" y="3429000"/>
            <a:ext cx="2376264" cy="369332"/>
          </a:xfrm>
          <a:prstGeom prst="rect">
            <a:avLst/>
          </a:prstGeom>
          <a:noFill/>
        </p:spPr>
        <p:txBody>
          <a:bodyPr wrap="square" rtlCol="0">
            <a:spAutoFit/>
          </a:bodyPr>
          <a:lstStyle/>
          <a:p>
            <a:r>
              <a:rPr lang="en-US" dirty="0" smtClean="0"/>
              <a:t>Solid at room temp</a:t>
            </a:r>
            <a:endParaRPr lang="en-US" dirty="0"/>
          </a:p>
        </p:txBody>
      </p:sp>
      <p:sp>
        <p:nvSpPr>
          <p:cNvPr id="6" name="TextBox 5"/>
          <p:cNvSpPr txBox="1"/>
          <p:nvPr/>
        </p:nvSpPr>
        <p:spPr>
          <a:xfrm>
            <a:off x="3131840" y="3356992"/>
            <a:ext cx="1296144" cy="646331"/>
          </a:xfrm>
          <a:prstGeom prst="rect">
            <a:avLst/>
          </a:prstGeom>
          <a:noFill/>
        </p:spPr>
        <p:txBody>
          <a:bodyPr wrap="square" rtlCol="0">
            <a:spAutoFit/>
          </a:bodyPr>
          <a:lstStyle/>
          <a:p>
            <a:r>
              <a:rPr lang="en-US" dirty="0" smtClean="0"/>
              <a:t>Gas</a:t>
            </a:r>
          </a:p>
          <a:p>
            <a:endParaRPr lang="en-US" dirty="0"/>
          </a:p>
        </p:txBody>
      </p:sp>
      <p:sp>
        <p:nvSpPr>
          <p:cNvPr id="7" name="TextBox 6"/>
          <p:cNvSpPr txBox="1"/>
          <p:nvPr/>
        </p:nvSpPr>
        <p:spPr>
          <a:xfrm>
            <a:off x="6444208" y="4365104"/>
            <a:ext cx="1800200" cy="923330"/>
          </a:xfrm>
          <a:prstGeom prst="rect">
            <a:avLst/>
          </a:prstGeom>
          <a:noFill/>
        </p:spPr>
        <p:txBody>
          <a:bodyPr wrap="square" rtlCol="0">
            <a:spAutoFit/>
          </a:bodyPr>
          <a:lstStyle/>
          <a:p>
            <a:r>
              <a:rPr lang="en-US" dirty="0" smtClean="0"/>
              <a:t>Can pack closely</a:t>
            </a:r>
          </a:p>
          <a:p>
            <a:pPr marL="285750" indent="-285750">
              <a:buFontTx/>
              <a:buChar char="-"/>
            </a:pPr>
            <a:r>
              <a:rPr lang="en-US" dirty="0" smtClean="0"/>
              <a:t>Increase </a:t>
            </a:r>
            <a:r>
              <a:rPr lang="en-US" dirty="0" err="1" smtClean="0"/>
              <a:t>london</a:t>
            </a:r>
            <a:r>
              <a:rPr lang="en-US" dirty="0" smtClean="0"/>
              <a:t> forces</a:t>
            </a:r>
          </a:p>
        </p:txBody>
      </p:sp>
      <p:sp>
        <p:nvSpPr>
          <p:cNvPr id="8" name="TextBox 7"/>
          <p:cNvSpPr txBox="1"/>
          <p:nvPr/>
        </p:nvSpPr>
        <p:spPr>
          <a:xfrm>
            <a:off x="1547664" y="4365104"/>
            <a:ext cx="1656184" cy="646331"/>
          </a:xfrm>
          <a:prstGeom prst="rect">
            <a:avLst/>
          </a:prstGeom>
          <a:noFill/>
        </p:spPr>
        <p:txBody>
          <a:bodyPr wrap="square" rtlCol="0">
            <a:spAutoFit/>
          </a:bodyPr>
          <a:lstStyle/>
          <a:p>
            <a:r>
              <a:rPr lang="en-US" dirty="0" smtClean="0"/>
              <a:t>Cannot pack closely</a:t>
            </a:r>
            <a:endParaRPr lang="en-US" dirty="0"/>
          </a:p>
        </p:txBody>
      </p:sp>
    </p:spTree>
    <p:extLst>
      <p:ext uri="{BB962C8B-B14F-4D97-AF65-F5344CB8AC3E}">
        <p14:creationId xmlns:p14="http://schemas.microsoft.com/office/powerpoint/2010/main" val="27125000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566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69"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bilayer"/>
          <p:cNvPicPr>
            <a:picLocks noChangeAspect="1" noChangeArrowheads="1"/>
          </p:cNvPicPr>
          <p:nvPr/>
        </p:nvPicPr>
        <p:blipFill>
          <a:blip r:embed="rId3" cstate="print"/>
          <a:srcRect/>
          <a:stretch>
            <a:fillRect/>
          </a:stretch>
        </p:blipFill>
        <p:spPr bwMode="auto">
          <a:xfrm>
            <a:off x="1143000" y="838200"/>
            <a:ext cx="6705600" cy="5146675"/>
          </a:xfrm>
          <a:prstGeom prst="rect">
            <a:avLst/>
          </a:prstGeom>
          <a:noFill/>
          <a:ln w="9525">
            <a:noFill/>
            <a:miter lim="800000"/>
            <a:headEnd/>
            <a:tailEnd/>
          </a:ln>
        </p:spPr>
      </p:pic>
      <p:sp>
        <p:nvSpPr>
          <p:cNvPr id="2" name="TextBox 1"/>
          <p:cNvSpPr txBox="1"/>
          <p:nvPr/>
        </p:nvSpPr>
        <p:spPr>
          <a:xfrm>
            <a:off x="7380312" y="1700808"/>
            <a:ext cx="1368152" cy="646331"/>
          </a:xfrm>
          <a:prstGeom prst="rect">
            <a:avLst/>
          </a:prstGeom>
          <a:noFill/>
        </p:spPr>
        <p:txBody>
          <a:bodyPr wrap="square" rtlCol="0">
            <a:spAutoFit/>
          </a:bodyPr>
          <a:lstStyle/>
          <a:p>
            <a:r>
              <a:rPr lang="en-US" dirty="0" smtClean="0"/>
              <a:t>Polar head group- O</a:t>
            </a:r>
            <a:endParaRPr lang="en-US" dirty="0"/>
          </a:p>
        </p:txBody>
      </p:sp>
      <p:sp>
        <p:nvSpPr>
          <p:cNvPr id="3" name="TextBox 2"/>
          <p:cNvSpPr txBox="1"/>
          <p:nvPr/>
        </p:nvSpPr>
        <p:spPr>
          <a:xfrm>
            <a:off x="2771800" y="908720"/>
            <a:ext cx="1296144" cy="923330"/>
          </a:xfrm>
          <a:prstGeom prst="rect">
            <a:avLst/>
          </a:prstGeom>
          <a:noFill/>
        </p:spPr>
        <p:txBody>
          <a:bodyPr wrap="square" rtlCol="0">
            <a:spAutoFit/>
          </a:bodyPr>
          <a:lstStyle/>
          <a:p>
            <a:r>
              <a:rPr lang="en-US" dirty="0" smtClean="0"/>
              <a:t>Non-polar carbon chains</a:t>
            </a:r>
            <a:endParaRPr lang="en-US" dirty="0"/>
          </a:p>
        </p:txBody>
      </p:sp>
      <p:sp>
        <p:nvSpPr>
          <p:cNvPr id="4" name="TextBox 3"/>
          <p:cNvSpPr txBox="1"/>
          <p:nvPr/>
        </p:nvSpPr>
        <p:spPr>
          <a:xfrm>
            <a:off x="611560" y="3356992"/>
            <a:ext cx="1296144" cy="1477328"/>
          </a:xfrm>
          <a:prstGeom prst="rect">
            <a:avLst/>
          </a:prstGeom>
          <a:noFill/>
        </p:spPr>
        <p:txBody>
          <a:bodyPr wrap="square" rtlCol="0">
            <a:spAutoFit/>
          </a:bodyPr>
          <a:lstStyle/>
          <a:p>
            <a:r>
              <a:rPr lang="en-US" dirty="0" smtClean="0"/>
              <a:t>Pack closely</a:t>
            </a:r>
          </a:p>
          <a:p>
            <a:r>
              <a:rPr lang="en-US" dirty="0" smtClean="0"/>
              <a:t>- London forces attract them</a:t>
            </a:r>
            <a:endParaRPr lang="en-US" dirty="0"/>
          </a:p>
        </p:txBody>
      </p:sp>
      <p:sp>
        <p:nvSpPr>
          <p:cNvPr id="5" name="TextBox 4"/>
          <p:cNvSpPr txBox="1"/>
          <p:nvPr/>
        </p:nvSpPr>
        <p:spPr>
          <a:xfrm>
            <a:off x="3995936" y="548680"/>
            <a:ext cx="4392488" cy="369332"/>
          </a:xfrm>
          <a:prstGeom prst="rect">
            <a:avLst/>
          </a:prstGeom>
          <a:noFill/>
        </p:spPr>
        <p:txBody>
          <a:bodyPr wrap="square" rtlCol="0">
            <a:spAutoFit/>
          </a:bodyPr>
          <a:lstStyle/>
          <a:p>
            <a:r>
              <a:rPr lang="en-US" dirty="0" smtClean="0"/>
              <a:t>Leaflet- one side of a lipid bilayer</a:t>
            </a:r>
            <a:endParaRPr lang="en-US" dirty="0"/>
          </a:p>
        </p:txBody>
      </p:sp>
    </p:spTree>
    <p:extLst>
      <p:ext uri="{BB962C8B-B14F-4D97-AF65-F5344CB8AC3E}">
        <p14:creationId xmlns:p14="http://schemas.microsoft.com/office/powerpoint/2010/main" val="1875475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p:cNvSpPr txBox="1">
            <a:spLocks noChangeArrowheads="1"/>
          </p:cNvSpPr>
          <p:nvPr/>
        </p:nvSpPr>
        <p:spPr bwMode="auto">
          <a:xfrm>
            <a:off x="669925" y="823913"/>
            <a:ext cx="1884363" cy="519112"/>
          </a:xfrm>
          <a:prstGeom prst="rect">
            <a:avLst/>
          </a:prstGeom>
          <a:noFill/>
          <a:ln w="9525">
            <a:noFill/>
            <a:miter lim="800000"/>
            <a:headEnd/>
            <a:tailEnd/>
          </a:ln>
        </p:spPr>
        <p:txBody>
          <a:bodyPr wrap="none">
            <a:spAutoFit/>
          </a:bodyPr>
          <a:lstStyle/>
          <a:p>
            <a:pPr eaLnBrk="0" hangingPunct="0"/>
            <a:r>
              <a:rPr lang="en-US" sz="2800" b="1">
                <a:latin typeface="Arial" charset="0"/>
              </a:rPr>
              <a:t>ion-dipole</a:t>
            </a:r>
          </a:p>
        </p:txBody>
      </p:sp>
      <p:sp>
        <p:nvSpPr>
          <p:cNvPr id="145411" name="Oval 3"/>
          <p:cNvSpPr>
            <a:spLocks noChangeArrowheads="1"/>
          </p:cNvSpPr>
          <p:nvPr/>
        </p:nvSpPr>
        <p:spPr bwMode="auto">
          <a:xfrm>
            <a:off x="6248400" y="609600"/>
            <a:ext cx="1143000" cy="1143000"/>
          </a:xfrm>
          <a:prstGeom prst="ellipse">
            <a:avLst/>
          </a:prstGeom>
          <a:gradFill rotWithShape="0">
            <a:gsLst>
              <a:gs pos="0">
                <a:srgbClr val="FFFF00"/>
              </a:gs>
              <a:gs pos="100000">
                <a:srgbClr val="FFFF00">
                  <a:gamma/>
                  <a:shade val="29412"/>
                  <a:invGamma/>
                </a:srgbClr>
              </a:gs>
            </a:gsLst>
            <a:path path="shape">
              <a:fillToRect l="50000" t="50000" r="50000" b="50000"/>
            </a:path>
          </a:gradFill>
          <a:ln w="9525">
            <a:solidFill>
              <a:schemeClr val="tx1"/>
            </a:solidFill>
            <a:round/>
            <a:headEnd/>
            <a:tailEnd/>
          </a:ln>
          <a:effectLst/>
        </p:spPr>
        <p:txBody>
          <a:bodyPr wrap="none" anchor="ctr"/>
          <a:lstStyle/>
          <a:p>
            <a:pPr algn="ctr" eaLnBrk="0" hangingPunct="0">
              <a:defRPr/>
            </a:pPr>
            <a:r>
              <a:rPr lang="en-US" sz="4400" b="1">
                <a:effectLst>
                  <a:outerShdw blurRad="38100" dist="38100" dir="2700000" algn="tl">
                    <a:srgbClr val="FFFFFF"/>
                  </a:outerShdw>
                </a:effectLst>
                <a:cs typeface="+mn-cs"/>
              </a:rPr>
              <a:t>+</a:t>
            </a:r>
            <a:endParaRPr lang="en-US" sz="3600">
              <a:cs typeface="+mn-cs"/>
            </a:endParaRPr>
          </a:p>
        </p:txBody>
      </p:sp>
      <p:grpSp>
        <p:nvGrpSpPr>
          <p:cNvPr id="92164" name="Group 4"/>
          <p:cNvGrpSpPr>
            <a:grpSpLocks/>
          </p:cNvGrpSpPr>
          <p:nvPr/>
        </p:nvGrpSpPr>
        <p:grpSpPr bwMode="auto">
          <a:xfrm>
            <a:off x="3429000" y="609600"/>
            <a:ext cx="2438400" cy="1143000"/>
            <a:chOff x="960" y="695"/>
            <a:chExt cx="1536" cy="720"/>
          </a:xfrm>
        </p:grpSpPr>
        <p:sp>
          <p:nvSpPr>
            <p:cNvPr id="92196" name="Oval 5"/>
            <p:cNvSpPr>
              <a:spLocks noChangeArrowheads="1"/>
            </p:cNvSpPr>
            <p:nvPr/>
          </p:nvSpPr>
          <p:spPr bwMode="auto">
            <a:xfrm>
              <a:off x="960" y="695"/>
              <a:ext cx="1536" cy="720"/>
            </a:xfrm>
            <a:prstGeom prst="ellipse">
              <a:avLst/>
            </a:prstGeom>
            <a:gradFill rotWithShape="0">
              <a:gsLst>
                <a:gs pos="0">
                  <a:srgbClr val="182F76"/>
                </a:gs>
                <a:gs pos="100000">
                  <a:srgbClr val="3366FF"/>
                </a:gs>
              </a:gsLst>
              <a:lin ang="0" scaled="1"/>
            </a:gradFill>
            <a:ln w="9525">
              <a:solidFill>
                <a:schemeClr val="tx1"/>
              </a:solidFill>
              <a:round/>
              <a:headEnd/>
              <a:tailEnd/>
            </a:ln>
          </p:spPr>
          <p:txBody>
            <a:bodyPr wrap="none" anchor="ctr"/>
            <a:lstStyle/>
            <a:p>
              <a:pPr algn="ctr" eaLnBrk="0" hangingPunct="0"/>
              <a:endParaRPr lang="en-CA" sz="3600"/>
            </a:p>
          </p:txBody>
        </p:sp>
        <p:sp>
          <p:nvSpPr>
            <p:cNvPr id="92197" name="Text Box 6"/>
            <p:cNvSpPr txBox="1">
              <a:spLocks noChangeArrowheads="1"/>
            </p:cNvSpPr>
            <p:nvPr/>
          </p:nvSpPr>
          <p:spPr bwMode="auto">
            <a:xfrm>
              <a:off x="1152" y="839"/>
              <a:ext cx="1236" cy="404"/>
            </a:xfrm>
            <a:prstGeom prst="rect">
              <a:avLst/>
            </a:prstGeom>
            <a:noFill/>
            <a:ln w="9525">
              <a:noFill/>
              <a:miter lim="800000"/>
              <a:headEnd/>
              <a:tailEnd/>
            </a:ln>
          </p:spPr>
          <p:txBody>
            <a:bodyPr wrap="none">
              <a:spAutoFit/>
            </a:bodyPr>
            <a:lstStyle/>
            <a:p>
              <a:pPr eaLnBrk="0" hangingPunct="0"/>
              <a:r>
                <a:rPr lang="en-US" sz="3600" b="1">
                  <a:solidFill>
                    <a:schemeClr val="bg1"/>
                  </a:solidFill>
                  <a:sym typeface="Symbol" pitchFamily="18" charset="2"/>
                </a:rPr>
                <a:t>+ ...... -</a:t>
              </a:r>
            </a:p>
          </p:txBody>
        </p:sp>
      </p:grpSp>
      <p:sp>
        <p:nvSpPr>
          <p:cNvPr id="92165" name="Text Box 7"/>
          <p:cNvSpPr txBox="1">
            <a:spLocks noChangeArrowheads="1"/>
          </p:cNvSpPr>
          <p:nvPr/>
        </p:nvSpPr>
        <p:spPr bwMode="auto">
          <a:xfrm>
            <a:off x="381000" y="3841750"/>
            <a:ext cx="2398713" cy="519113"/>
          </a:xfrm>
          <a:prstGeom prst="rect">
            <a:avLst/>
          </a:prstGeom>
          <a:noFill/>
          <a:ln w="9525">
            <a:noFill/>
            <a:miter lim="800000"/>
            <a:headEnd/>
            <a:tailEnd/>
          </a:ln>
        </p:spPr>
        <p:txBody>
          <a:bodyPr wrap="none">
            <a:spAutoFit/>
          </a:bodyPr>
          <a:lstStyle/>
          <a:p>
            <a:pPr eaLnBrk="0" hangingPunct="0"/>
            <a:r>
              <a:rPr lang="en-US" sz="2800" b="1">
                <a:latin typeface="Arial" charset="0"/>
              </a:rPr>
              <a:t>dipole-dipole</a:t>
            </a:r>
          </a:p>
        </p:txBody>
      </p:sp>
      <p:grpSp>
        <p:nvGrpSpPr>
          <p:cNvPr id="92166" name="Group 8"/>
          <p:cNvGrpSpPr>
            <a:grpSpLocks/>
          </p:cNvGrpSpPr>
          <p:nvPr/>
        </p:nvGrpSpPr>
        <p:grpSpPr bwMode="auto">
          <a:xfrm>
            <a:off x="3276600" y="3505200"/>
            <a:ext cx="2438400" cy="1143000"/>
            <a:chOff x="864" y="2432"/>
            <a:chExt cx="1536" cy="720"/>
          </a:xfrm>
        </p:grpSpPr>
        <p:sp>
          <p:nvSpPr>
            <p:cNvPr id="92194" name="Oval 9"/>
            <p:cNvSpPr>
              <a:spLocks noChangeArrowheads="1"/>
            </p:cNvSpPr>
            <p:nvPr/>
          </p:nvSpPr>
          <p:spPr bwMode="auto">
            <a:xfrm>
              <a:off x="864" y="2432"/>
              <a:ext cx="1536" cy="720"/>
            </a:xfrm>
            <a:prstGeom prst="ellipse">
              <a:avLst/>
            </a:prstGeom>
            <a:gradFill rotWithShape="0">
              <a:gsLst>
                <a:gs pos="0">
                  <a:srgbClr val="182F76"/>
                </a:gs>
                <a:gs pos="100000">
                  <a:srgbClr val="3366FF"/>
                </a:gs>
              </a:gsLst>
              <a:lin ang="0" scaled="1"/>
            </a:gradFill>
            <a:ln w="9525">
              <a:solidFill>
                <a:schemeClr val="tx1"/>
              </a:solidFill>
              <a:round/>
              <a:headEnd/>
              <a:tailEnd/>
            </a:ln>
          </p:spPr>
          <p:txBody>
            <a:bodyPr wrap="none" anchor="ctr"/>
            <a:lstStyle/>
            <a:p>
              <a:pPr algn="ctr" eaLnBrk="0" hangingPunct="0"/>
              <a:endParaRPr lang="en-CA" sz="3600"/>
            </a:p>
          </p:txBody>
        </p:sp>
        <p:sp>
          <p:nvSpPr>
            <p:cNvPr id="92195" name="Text Box 10"/>
            <p:cNvSpPr txBox="1">
              <a:spLocks noChangeArrowheads="1"/>
            </p:cNvSpPr>
            <p:nvPr/>
          </p:nvSpPr>
          <p:spPr bwMode="auto">
            <a:xfrm>
              <a:off x="1056" y="2576"/>
              <a:ext cx="1236" cy="404"/>
            </a:xfrm>
            <a:prstGeom prst="rect">
              <a:avLst/>
            </a:prstGeom>
            <a:noFill/>
            <a:ln w="9525">
              <a:noFill/>
              <a:miter lim="800000"/>
              <a:headEnd/>
              <a:tailEnd/>
            </a:ln>
          </p:spPr>
          <p:txBody>
            <a:bodyPr wrap="none">
              <a:spAutoFit/>
            </a:bodyPr>
            <a:lstStyle/>
            <a:p>
              <a:pPr eaLnBrk="0" hangingPunct="0"/>
              <a:r>
                <a:rPr lang="en-US" sz="3600" b="1">
                  <a:solidFill>
                    <a:schemeClr val="bg1"/>
                  </a:solidFill>
                  <a:sym typeface="Symbol" pitchFamily="18" charset="2"/>
                </a:rPr>
                <a:t>+ ...... -</a:t>
              </a:r>
            </a:p>
          </p:txBody>
        </p:sp>
      </p:grpSp>
      <p:grpSp>
        <p:nvGrpSpPr>
          <p:cNvPr id="92167" name="Group 11"/>
          <p:cNvGrpSpPr>
            <a:grpSpLocks/>
          </p:cNvGrpSpPr>
          <p:nvPr/>
        </p:nvGrpSpPr>
        <p:grpSpPr bwMode="auto">
          <a:xfrm>
            <a:off x="6172200" y="3505200"/>
            <a:ext cx="2438400" cy="1143000"/>
            <a:chOff x="2688" y="2432"/>
            <a:chExt cx="1536" cy="720"/>
          </a:xfrm>
        </p:grpSpPr>
        <p:sp>
          <p:nvSpPr>
            <p:cNvPr id="92192" name="Oval 12"/>
            <p:cNvSpPr>
              <a:spLocks noChangeArrowheads="1"/>
            </p:cNvSpPr>
            <p:nvPr/>
          </p:nvSpPr>
          <p:spPr bwMode="auto">
            <a:xfrm>
              <a:off x="2688" y="2432"/>
              <a:ext cx="1536" cy="720"/>
            </a:xfrm>
            <a:prstGeom prst="ellipse">
              <a:avLst/>
            </a:prstGeom>
            <a:gradFill rotWithShape="0">
              <a:gsLst>
                <a:gs pos="0">
                  <a:srgbClr val="360036"/>
                </a:gs>
                <a:gs pos="100000">
                  <a:srgbClr val="FF00FF"/>
                </a:gs>
              </a:gsLst>
              <a:lin ang="0" scaled="1"/>
            </a:gradFill>
            <a:ln w="9525">
              <a:solidFill>
                <a:schemeClr val="tx1"/>
              </a:solidFill>
              <a:round/>
              <a:headEnd/>
              <a:tailEnd/>
            </a:ln>
          </p:spPr>
          <p:txBody>
            <a:bodyPr wrap="none" anchor="ctr"/>
            <a:lstStyle/>
            <a:p>
              <a:pPr algn="ctr" eaLnBrk="0" hangingPunct="0"/>
              <a:endParaRPr lang="en-CA" sz="3600"/>
            </a:p>
          </p:txBody>
        </p:sp>
        <p:sp>
          <p:nvSpPr>
            <p:cNvPr id="92193" name="Text Box 13"/>
            <p:cNvSpPr txBox="1">
              <a:spLocks noChangeArrowheads="1"/>
            </p:cNvSpPr>
            <p:nvPr/>
          </p:nvSpPr>
          <p:spPr bwMode="auto">
            <a:xfrm>
              <a:off x="2880" y="2576"/>
              <a:ext cx="1236" cy="404"/>
            </a:xfrm>
            <a:prstGeom prst="rect">
              <a:avLst/>
            </a:prstGeom>
            <a:noFill/>
            <a:ln w="9525">
              <a:noFill/>
              <a:miter lim="800000"/>
              <a:headEnd/>
              <a:tailEnd/>
            </a:ln>
          </p:spPr>
          <p:txBody>
            <a:bodyPr wrap="none">
              <a:spAutoFit/>
            </a:bodyPr>
            <a:lstStyle/>
            <a:p>
              <a:pPr eaLnBrk="0" hangingPunct="0"/>
              <a:r>
                <a:rPr lang="en-US" sz="3600" b="1">
                  <a:solidFill>
                    <a:schemeClr val="bg1"/>
                  </a:solidFill>
                  <a:sym typeface="Symbol" pitchFamily="18" charset="2"/>
                </a:rPr>
                <a:t>+ ...... -</a:t>
              </a:r>
            </a:p>
          </p:txBody>
        </p:sp>
      </p:grpSp>
      <p:grpSp>
        <p:nvGrpSpPr>
          <p:cNvPr id="92168" name="Group 14"/>
          <p:cNvGrpSpPr>
            <a:grpSpLocks/>
          </p:cNvGrpSpPr>
          <p:nvPr/>
        </p:nvGrpSpPr>
        <p:grpSpPr bwMode="auto">
          <a:xfrm>
            <a:off x="4572000" y="5054600"/>
            <a:ext cx="2944813" cy="709613"/>
            <a:chOff x="1680" y="3408"/>
            <a:chExt cx="1855" cy="447"/>
          </a:xfrm>
        </p:grpSpPr>
        <p:sp>
          <p:nvSpPr>
            <p:cNvPr id="92178" name="Rectangle 15"/>
            <p:cNvSpPr>
              <a:spLocks noChangeArrowheads="1"/>
            </p:cNvSpPr>
            <p:nvPr/>
          </p:nvSpPr>
          <p:spPr bwMode="auto">
            <a:xfrm>
              <a:off x="2932" y="3462"/>
              <a:ext cx="185" cy="307"/>
            </a:xfrm>
            <a:prstGeom prst="rect">
              <a:avLst/>
            </a:prstGeom>
            <a:noFill/>
            <a:ln w="9525">
              <a:noFill/>
              <a:miter lim="800000"/>
              <a:headEnd/>
              <a:tailEnd/>
            </a:ln>
          </p:spPr>
          <p:txBody>
            <a:bodyPr wrap="none" lIns="0" tIns="0" rIns="0" bIns="0">
              <a:spAutoFit/>
            </a:bodyPr>
            <a:lstStyle/>
            <a:p>
              <a:pPr eaLnBrk="0" hangingPunct="0"/>
              <a:r>
                <a:rPr lang="en-US" sz="3200" b="1"/>
                <a:t>C</a:t>
              </a:r>
            </a:p>
          </p:txBody>
        </p:sp>
        <p:sp>
          <p:nvSpPr>
            <p:cNvPr id="92179" name="Rectangle 16"/>
            <p:cNvSpPr>
              <a:spLocks noChangeArrowheads="1"/>
            </p:cNvSpPr>
            <p:nvPr/>
          </p:nvSpPr>
          <p:spPr bwMode="auto">
            <a:xfrm>
              <a:off x="3317" y="3462"/>
              <a:ext cx="199" cy="307"/>
            </a:xfrm>
            <a:prstGeom prst="rect">
              <a:avLst/>
            </a:prstGeom>
            <a:noFill/>
            <a:ln w="9525">
              <a:noFill/>
              <a:miter lim="800000"/>
              <a:headEnd/>
              <a:tailEnd/>
            </a:ln>
          </p:spPr>
          <p:txBody>
            <a:bodyPr wrap="none" lIns="0" tIns="0" rIns="0" bIns="0">
              <a:spAutoFit/>
            </a:bodyPr>
            <a:lstStyle/>
            <a:p>
              <a:pPr eaLnBrk="0" hangingPunct="0"/>
              <a:r>
                <a:rPr lang="en-US" sz="3200" b="1">
                  <a:solidFill>
                    <a:srgbClr val="FF0000"/>
                  </a:solidFill>
                </a:rPr>
                <a:t>O</a:t>
              </a:r>
            </a:p>
          </p:txBody>
        </p:sp>
        <p:sp>
          <p:nvSpPr>
            <p:cNvPr id="92180" name="Line 17"/>
            <p:cNvSpPr>
              <a:spLocks noChangeShapeType="1"/>
            </p:cNvSpPr>
            <p:nvPr/>
          </p:nvSpPr>
          <p:spPr bwMode="auto">
            <a:xfrm>
              <a:off x="3118" y="3655"/>
              <a:ext cx="199" cy="1"/>
            </a:xfrm>
            <a:prstGeom prst="line">
              <a:avLst/>
            </a:prstGeom>
            <a:noFill/>
            <a:ln w="25400">
              <a:solidFill>
                <a:schemeClr val="tx1"/>
              </a:solidFill>
              <a:round/>
              <a:headEnd/>
              <a:tailEnd/>
            </a:ln>
          </p:spPr>
          <p:txBody>
            <a:bodyPr/>
            <a:lstStyle/>
            <a:p>
              <a:endParaRPr lang="en-US"/>
            </a:p>
          </p:txBody>
        </p:sp>
        <p:sp>
          <p:nvSpPr>
            <p:cNvPr id="92181" name="Line 18"/>
            <p:cNvSpPr>
              <a:spLocks noChangeShapeType="1"/>
            </p:cNvSpPr>
            <p:nvPr/>
          </p:nvSpPr>
          <p:spPr bwMode="auto">
            <a:xfrm>
              <a:off x="3118" y="3608"/>
              <a:ext cx="199" cy="1"/>
            </a:xfrm>
            <a:prstGeom prst="line">
              <a:avLst/>
            </a:prstGeom>
            <a:noFill/>
            <a:ln w="25400">
              <a:solidFill>
                <a:schemeClr val="tx1"/>
              </a:solidFill>
              <a:round/>
              <a:headEnd/>
              <a:tailEnd/>
            </a:ln>
          </p:spPr>
          <p:txBody>
            <a:bodyPr/>
            <a:lstStyle/>
            <a:p>
              <a:endParaRPr lang="en-US"/>
            </a:p>
          </p:txBody>
        </p:sp>
        <p:sp>
          <p:nvSpPr>
            <p:cNvPr id="92182" name="Line 19"/>
            <p:cNvSpPr>
              <a:spLocks noChangeShapeType="1"/>
            </p:cNvSpPr>
            <p:nvPr/>
          </p:nvSpPr>
          <p:spPr bwMode="auto">
            <a:xfrm flipH="1">
              <a:off x="2801" y="3727"/>
              <a:ext cx="131" cy="128"/>
            </a:xfrm>
            <a:prstGeom prst="line">
              <a:avLst/>
            </a:prstGeom>
            <a:noFill/>
            <a:ln w="25400">
              <a:solidFill>
                <a:schemeClr val="tx1"/>
              </a:solidFill>
              <a:round/>
              <a:headEnd/>
              <a:tailEnd/>
            </a:ln>
          </p:spPr>
          <p:txBody>
            <a:bodyPr/>
            <a:lstStyle/>
            <a:p>
              <a:endParaRPr lang="en-US"/>
            </a:p>
          </p:txBody>
        </p:sp>
        <p:sp>
          <p:nvSpPr>
            <p:cNvPr id="92183" name="Line 20"/>
            <p:cNvSpPr>
              <a:spLocks noChangeShapeType="1"/>
            </p:cNvSpPr>
            <p:nvPr/>
          </p:nvSpPr>
          <p:spPr bwMode="auto">
            <a:xfrm flipH="1" flipV="1">
              <a:off x="2801" y="3409"/>
              <a:ext cx="131" cy="128"/>
            </a:xfrm>
            <a:prstGeom prst="line">
              <a:avLst/>
            </a:prstGeom>
            <a:noFill/>
            <a:ln w="25400">
              <a:solidFill>
                <a:schemeClr val="tx1"/>
              </a:solidFill>
              <a:round/>
              <a:headEnd/>
              <a:tailEnd/>
            </a:ln>
          </p:spPr>
          <p:txBody>
            <a:bodyPr/>
            <a:lstStyle/>
            <a:p>
              <a:endParaRPr lang="en-US"/>
            </a:p>
          </p:txBody>
        </p:sp>
        <p:sp>
          <p:nvSpPr>
            <p:cNvPr id="92184" name="Rectangle 21"/>
            <p:cNvSpPr>
              <a:spLocks noChangeArrowheads="1"/>
            </p:cNvSpPr>
            <p:nvPr/>
          </p:nvSpPr>
          <p:spPr bwMode="auto">
            <a:xfrm>
              <a:off x="1816" y="3463"/>
              <a:ext cx="185" cy="307"/>
            </a:xfrm>
            <a:prstGeom prst="rect">
              <a:avLst/>
            </a:prstGeom>
            <a:noFill/>
            <a:ln w="9525">
              <a:noFill/>
              <a:miter lim="800000"/>
              <a:headEnd/>
              <a:tailEnd/>
            </a:ln>
          </p:spPr>
          <p:txBody>
            <a:bodyPr wrap="none" lIns="0" tIns="0" rIns="0" bIns="0">
              <a:spAutoFit/>
            </a:bodyPr>
            <a:lstStyle/>
            <a:p>
              <a:pPr eaLnBrk="0" hangingPunct="0"/>
              <a:r>
                <a:rPr lang="en-US" sz="3200" b="1"/>
                <a:t>C</a:t>
              </a:r>
            </a:p>
          </p:txBody>
        </p:sp>
        <p:sp>
          <p:nvSpPr>
            <p:cNvPr id="92185" name="Rectangle 22"/>
            <p:cNvSpPr>
              <a:spLocks noChangeArrowheads="1"/>
            </p:cNvSpPr>
            <p:nvPr/>
          </p:nvSpPr>
          <p:spPr bwMode="auto">
            <a:xfrm>
              <a:off x="2208" y="3463"/>
              <a:ext cx="199" cy="307"/>
            </a:xfrm>
            <a:prstGeom prst="rect">
              <a:avLst/>
            </a:prstGeom>
            <a:noFill/>
            <a:ln w="9525">
              <a:noFill/>
              <a:miter lim="800000"/>
              <a:headEnd/>
              <a:tailEnd/>
            </a:ln>
          </p:spPr>
          <p:txBody>
            <a:bodyPr wrap="none" lIns="0" tIns="0" rIns="0" bIns="0">
              <a:spAutoFit/>
            </a:bodyPr>
            <a:lstStyle/>
            <a:p>
              <a:pPr eaLnBrk="0" hangingPunct="0"/>
              <a:r>
                <a:rPr lang="en-US" sz="3200" b="1">
                  <a:solidFill>
                    <a:srgbClr val="FF0000"/>
                  </a:solidFill>
                </a:rPr>
                <a:t>O</a:t>
              </a:r>
            </a:p>
          </p:txBody>
        </p:sp>
        <p:sp>
          <p:nvSpPr>
            <p:cNvPr id="92186" name="Line 23"/>
            <p:cNvSpPr>
              <a:spLocks noChangeShapeType="1"/>
            </p:cNvSpPr>
            <p:nvPr/>
          </p:nvSpPr>
          <p:spPr bwMode="auto">
            <a:xfrm>
              <a:off x="2002" y="3661"/>
              <a:ext cx="206" cy="1"/>
            </a:xfrm>
            <a:prstGeom prst="line">
              <a:avLst/>
            </a:prstGeom>
            <a:noFill/>
            <a:ln w="25400">
              <a:solidFill>
                <a:schemeClr val="tx1"/>
              </a:solidFill>
              <a:round/>
              <a:headEnd/>
              <a:tailEnd/>
            </a:ln>
          </p:spPr>
          <p:txBody>
            <a:bodyPr/>
            <a:lstStyle/>
            <a:p>
              <a:endParaRPr lang="en-US"/>
            </a:p>
          </p:txBody>
        </p:sp>
        <p:sp>
          <p:nvSpPr>
            <p:cNvPr id="92187" name="Line 24"/>
            <p:cNvSpPr>
              <a:spLocks noChangeShapeType="1"/>
            </p:cNvSpPr>
            <p:nvPr/>
          </p:nvSpPr>
          <p:spPr bwMode="auto">
            <a:xfrm>
              <a:off x="2002" y="3614"/>
              <a:ext cx="206" cy="1"/>
            </a:xfrm>
            <a:prstGeom prst="line">
              <a:avLst/>
            </a:prstGeom>
            <a:noFill/>
            <a:ln w="25400">
              <a:solidFill>
                <a:schemeClr val="tx1"/>
              </a:solidFill>
              <a:round/>
              <a:headEnd/>
              <a:tailEnd/>
            </a:ln>
          </p:spPr>
          <p:txBody>
            <a:bodyPr/>
            <a:lstStyle/>
            <a:p>
              <a:endParaRPr lang="en-US"/>
            </a:p>
          </p:txBody>
        </p:sp>
        <p:sp>
          <p:nvSpPr>
            <p:cNvPr id="92188" name="Line 25"/>
            <p:cNvSpPr>
              <a:spLocks noChangeShapeType="1"/>
            </p:cNvSpPr>
            <p:nvPr/>
          </p:nvSpPr>
          <p:spPr bwMode="auto">
            <a:xfrm flipH="1">
              <a:off x="1680" y="3720"/>
              <a:ext cx="136" cy="135"/>
            </a:xfrm>
            <a:prstGeom prst="line">
              <a:avLst/>
            </a:prstGeom>
            <a:noFill/>
            <a:ln w="25400">
              <a:solidFill>
                <a:schemeClr val="tx1"/>
              </a:solidFill>
              <a:round/>
              <a:headEnd/>
              <a:tailEnd/>
            </a:ln>
          </p:spPr>
          <p:txBody>
            <a:bodyPr/>
            <a:lstStyle/>
            <a:p>
              <a:endParaRPr lang="en-US"/>
            </a:p>
          </p:txBody>
        </p:sp>
        <p:sp>
          <p:nvSpPr>
            <p:cNvPr id="92189" name="Line 26"/>
            <p:cNvSpPr>
              <a:spLocks noChangeShapeType="1"/>
            </p:cNvSpPr>
            <p:nvPr/>
          </p:nvSpPr>
          <p:spPr bwMode="auto">
            <a:xfrm flipH="1" flipV="1">
              <a:off x="1680" y="3408"/>
              <a:ext cx="136" cy="135"/>
            </a:xfrm>
            <a:prstGeom prst="line">
              <a:avLst/>
            </a:prstGeom>
            <a:noFill/>
            <a:ln w="25400">
              <a:solidFill>
                <a:schemeClr val="tx1"/>
              </a:solidFill>
              <a:round/>
              <a:headEnd/>
              <a:tailEnd/>
            </a:ln>
          </p:spPr>
          <p:txBody>
            <a:bodyPr/>
            <a:lstStyle/>
            <a:p>
              <a:endParaRPr lang="en-US"/>
            </a:p>
          </p:txBody>
        </p:sp>
        <p:sp>
          <p:nvSpPr>
            <p:cNvPr id="92190" name="Line 27"/>
            <p:cNvSpPr>
              <a:spLocks noChangeShapeType="1"/>
            </p:cNvSpPr>
            <p:nvPr/>
          </p:nvSpPr>
          <p:spPr bwMode="auto">
            <a:xfrm>
              <a:off x="1888" y="3462"/>
              <a:ext cx="520" cy="1"/>
            </a:xfrm>
            <a:prstGeom prst="line">
              <a:avLst/>
            </a:prstGeom>
            <a:noFill/>
            <a:ln w="22225">
              <a:solidFill>
                <a:srgbClr val="000000"/>
              </a:solidFill>
              <a:round/>
              <a:headEnd/>
              <a:tailEnd type="stealth" w="lg" len="lg"/>
            </a:ln>
          </p:spPr>
          <p:txBody>
            <a:bodyPr/>
            <a:lstStyle/>
            <a:p>
              <a:endParaRPr lang="en-US"/>
            </a:p>
          </p:txBody>
        </p:sp>
        <p:sp>
          <p:nvSpPr>
            <p:cNvPr id="92191" name="Line 28"/>
            <p:cNvSpPr>
              <a:spLocks noChangeShapeType="1"/>
            </p:cNvSpPr>
            <p:nvPr/>
          </p:nvSpPr>
          <p:spPr bwMode="auto">
            <a:xfrm>
              <a:off x="3016" y="3462"/>
              <a:ext cx="519" cy="1"/>
            </a:xfrm>
            <a:prstGeom prst="line">
              <a:avLst/>
            </a:prstGeom>
            <a:noFill/>
            <a:ln w="22225">
              <a:solidFill>
                <a:srgbClr val="000000"/>
              </a:solidFill>
              <a:round/>
              <a:headEnd/>
              <a:tailEnd type="stealth" w="lg" len="lg"/>
            </a:ln>
          </p:spPr>
          <p:txBody>
            <a:bodyPr/>
            <a:lstStyle/>
            <a:p>
              <a:endParaRPr lang="en-US"/>
            </a:p>
          </p:txBody>
        </p:sp>
      </p:grpSp>
      <p:grpSp>
        <p:nvGrpSpPr>
          <p:cNvPr id="92169" name="Group 29"/>
          <p:cNvGrpSpPr>
            <a:grpSpLocks/>
          </p:cNvGrpSpPr>
          <p:nvPr/>
        </p:nvGrpSpPr>
        <p:grpSpPr bwMode="auto">
          <a:xfrm>
            <a:off x="4419600" y="1897063"/>
            <a:ext cx="2801938" cy="733425"/>
            <a:chOff x="1584" y="1506"/>
            <a:chExt cx="1765" cy="462"/>
          </a:xfrm>
        </p:grpSpPr>
        <p:sp>
          <p:nvSpPr>
            <p:cNvPr id="92170" name="Rectangle 30"/>
            <p:cNvSpPr>
              <a:spLocks noChangeArrowheads="1"/>
            </p:cNvSpPr>
            <p:nvPr/>
          </p:nvSpPr>
          <p:spPr bwMode="auto">
            <a:xfrm>
              <a:off x="1720" y="1576"/>
              <a:ext cx="185" cy="307"/>
            </a:xfrm>
            <a:prstGeom prst="rect">
              <a:avLst/>
            </a:prstGeom>
            <a:noFill/>
            <a:ln w="9525">
              <a:noFill/>
              <a:miter lim="800000"/>
              <a:headEnd/>
              <a:tailEnd/>
            </a:ln>
          </p:spPr>
          <p:txBody>
            <a:bodyPr wrap="none" lIns="0" tIns="0" rIns="0" bIns="0">
              <a:spAutoFit/>
            </a:bodyPr>
            <a:lstStyle/>
            <a:p>
              <a:pPr eaLnBrk="0" hangingPunct="0"/>
              <a:r>
                <a:rPr lang="en-US" sz="3200" b="1"/>
                <a:t>C</a:t>
              </a:r>
            </a:p>
          </p:txBody>
        </p:sp>
        <p:sp>
          <p:nvSpPr>
            <p:cNvPr id="92171" name="Rectangle 31"/>
            <p:cNvSpPr>
              <a:spLocks noChangeArrowheads="1"/>
            </p:cNvSpPr>
            <p:nvPr/>
          </p:nvSpPr>
          <p:spPr bwMode="auto">
            <a:xfrm>
              <a:off x="2112" y="1576"/>
              <a:ext cx="199" cy="307"/>
            </a:xfrm>
            <a:prstGeom prst="rect">
              <a:avLst/>
            </a:prstGeom>
            <a:noFill/>
            <a:ln w="9525">
              <a:noFill/>
              <a:miter lim="800000"/>
              <a:headEnd/>
              <a:tailEnd/>
            </a:ln>
          </p:spPr>
          <p:txBody>
            <a:bodyPr wrap="none" lIns="0" tIns="0" rIns="0" bIns="0">
              <a:spAutoFit/>
            </a:bodyPr>
            <a:lstStyle/>
            <a:p>
              <a:pPr eaLnBrk="0" hangingPunct="0"/>
              <a:r>
                <a:rPr lang="en-US" sz="3200" b="1">
                  <a:solidFill>
                    <a:srgbClr val="FF0000"/>
                  </a:solidFill>
                </a:rPr>
                <a:t>O</a:t>
              </a:r>
            </a:p>
          </p:txBody>
        </p:sp>
        <p:sp>
          <p:nvSpPr>
            <p:cNvPr id="92172" name="Line 32"/>
            <p:cNvSpPr>
              <a:spLocks noChangeShapeType="1"/>
            </p:cNvSpPr>
            <p:nvPr/>
          </p:nvSpPr>
          <p:spPr bwMode="auto">
            <a:xfrm>
              <a:off x="1906" y="1774"/>
              <a:ext cx="206" cy="1"/>
            </a:xfrm>
            <a:prstGeom prst="line">
              <a:avLst/>
            </a:prstGeom>
            <a:noFill/>
            <a:ln w="25400">
              <a:solidFill>
                <a:schemeClr val="tx1"/>
              </a:solidFill>
              <a:round/>
              <a:headEnd/>
              <a:tailEnd/>
            </a:ln>
          </p:spPr>
          <p:txBody>
            <a:bodyPr/>
            <a:lstStyle/>
            <a:p>
              <a:endParaRPr lang="en-US"/>
            </a:p>
          </p:txBody>
        </p:sp>
        <p:sp>
          <p:nvSpPr>
            <p:cNvPr id="92173" name="Line 33"/>
            <p:cNvSpPr>
              <a:spLocks noChangeShapeType="1"/>
            </p:cNvSpPr>
            <p:nvPr/>
          </p:nvSpPr>
          <p:spPr bwMode="auto">
            <a:xfrm>
              <a:off x="1906" y="1727"/>
              <a:ext cx="206" cy="1"/>
            </a:xfrm>
            <a:prstGeom prst="line">
              <a:avLst/>
            </a:prstGeom>
            <a:noFill/>
            <a:ln w="25400">
              <a:solidFill>
                <a:schemeClr val="tx1"/>
              </a:solidFill>
              <a:round/>
              <a:headEnd/>
              <a:tailEnd/>
            </a:ln>
          </p:spPr>
          <p:txBody>
            <a:bodyPr/>
            <a:lstStyle/>
            <a:p>
              <a:endParaRPr lang="en-US"/>
            </a:p>
          </p:txBody>
        </p:sp>
        <p:sp>
          <p:nvSpPr>
            <p:cNvPr id="92174" name="Line 34"/>
            <p:cNvSpPr>
              <a:spLocks noChangeShapeType="1"/>
            </p:cNvSpPr>
            <p:nvPr/>
          </p:nvSpPr>
          <p:spPr bwMode="auto">
            <a:xfrm flipH="1">
              <a:off x="1584" y="1833"/>
              <a:ext cx="136" cy="135"/>
            </a:xfrm>
            <a:prstGeom prst="line">
              <a:avLst/>
            </a:prstGeom>
            <a:noFill/>
            <a:ln w="25400">
              <a:solidFill>
                <a:schemeClr val="tx1"/>
              </a:solidFill>
              <a:round/>
              <a:headEnd/>
              <a:tailEnd/>
            </a:ln>
          </p:spPr>
          <p:txBody>
            <a:bodyPr/>
            <a:lstStyle/>
            <a:p>
              <a:endParaRPr lang="en-US"/>
            </a:p>
          </p:txBody>
        </p:sp>
        <p:sp>
          <p:nvSpPr>
            <p:cNvPr id="92175" name="Line 35"/>
            <p:cNvSpPr>
              <a:spLocks noChangeShapeType="1"/>
            </p:cNvSpPr>
            <p:nvPr/>
          </p:nvSpPr>
          <p:spPr bwMode="auto">
            <a:xfrm flipH="1" flipV="1">
              <a:off x="1584" y="1521"/>
              <a:ext cx="136" cy="135"/>
            </a:xfrm>
            <a:prstGeom prst="line">
              <a:avLst/>
            </a:prstGeom>
            <a:noFill/>
            <a:ln w="25400">
              <a:solidFill>
                <a:schemeClr val="tx1"/>
              </a:solidFill>
              <a:round/>
              <a:headEnd/>
              <a:tailEnd/>
            </a:ln>
          </p:spPr>
          <p:txBody>
            <a:bodyPr/>
            <a:lstStyle/>
            <a:p>
              <a:endParaRPr lang="en-US"/>
            </a:p>
          </p:txBody>
        </p:sp>
        <p:sp>
          <p:nvSpPr>
            <p:cNvPr id="92176" name="Line 36"/>
            <p:cNvSpPr>
              <a:spLocks noChangeShapeType="1"/>
            </p:cNvSpPr>
            <p:nvPr/>
          </p:nvSpPr>
          <p:spPr bwMode="auto">
            <a:xfrm>
              <a:off x="1792" y="1575"/>
              <a:ext cx="520" cy="1"/>
            </a:xfrm>
            <a:prstGeom prst="line">
              <a:avLst/>
            </a:prstGeom>
            <a:noFill/>
            <a:ln w="22225">
              <a:solidFill>
                <a:srgbClr val="000000"/>
              </a:solidFill>
              <a:round/>
              <a:headEnd/>
              <a:tailEnd type="stealth" w="lg" len="lg"/>
            </a:ln>
          </p:spPr>
          <p:txBody>
            <a:bodyPr/>
            <a:lstStyle/>
            <a:p>
              <a:endParaRPr lang="en-US"/>
            </a:p>
          </p:txBody>
        </p:sp>
        <p:sp>
          <p:nvSpPr>
            <p:cNvPr id="92177" name="Text Box 37"/>
            <p:cNvSpPr txBox="1">
              <a:spLocks noChangeArrowheads="1"/>
            </p:cNvSpPr>
            <p:nvPr/>
          </p:nvSpPr>
          <p:spPr bwMode="auto">
            <a:xfrm>
              <a:off x="2822" y="1506"/>
              <a:ext cx="527" cy="365"/>
            </a:xfrm>
            <a:prstGeom prst="rect">
              <a:avLst/>
            </a:prstGeom>
            <a:noFill/>
            <a:ln w="9525">
              <a:noFill/>
              <a:miter lim="800000"/>
              <a:headEnd/>
              <a:tailEnd/>
            </a:ln>
          </p:spPr>
          <p:txBody>
            <a:bodyPr wrap="none">
              <a:spAutoFit/>
            </a:bodyPr>
            <a:lstStyle/>
            <a:p>
              <a:pPr eaLnBrk="0" hangingPunct="0"/>
              <a:r>
                <a:rPr lang="en-US" sz="3200" b="1"/>
                <a:t>Na</a:t>
              </a:r>
              <a:r>
                <a:rPr lang="en-US" sz="3200" b="1" baseline="30000">
                  <a:latin typeface="Arial" charset="0"/>
                </a:rPr>
                <a:t>+</a:t>
              </a:r>
              <a:endParaRPr lang="en-US" sz="3200" b="1"/>
            </a:p>
          </p:txBody>
        </p:sp>
      </p:grpSp>
      <p:sp>
        <p:nvSpPr>
          <p:cNvPr id="2" name="TextBox 1"/>
          <p:cNvSpPr txBox="1"/>
          <p:nvPr/>
        </p:nvSpPr>
        <p:spPr>
          <a:xfrm>
            <a:off x="827584" y="116632"/>
            <a:ext cx="5184576" cy="369332"/>
          </a:xfrm>
          <a:prstGeom prst="rect">
            <a:avLst/>
          </a:prstGeom>
          <a:noFill/>
        </p:spPr>
        <p:txBody>
          <a:bodyPr wrap="square" rtlCol="0">
            <a:spAutoFit/>
          </a:bodyPr>
          <a:lstStyle/>
          <a:p>
            <a:r>
              <a:rPr lang="en-US" dirty="0" smtClean="0"/>
              <a:t>OTHER Van Der Waal forces- permanent dipoles</a:t>
            </a:r>
            <a:endParaRPr lang="en-US" dirty="0"/>
          </a:p>
        </p:txBody>
      </p:sp>
      <p:sp>
        <p:nvSpPr>
          <p:cNvPr id="3" name="TextBox 2"/>
          <p:cNvSpPr txBox="1"/>
          <p:nvPr/>
        </p:nvSpPr>
        <p:spPr>
          <a:xfrm>
            <a:off x="251520" y="4508500"/>
            <a:ext cx="2376263" cy="646331"/>
          </a:xfrm>
          <a:prstGeom prst="rect">
            <a:avLst/>
          </a:prstGeom>
          <a:noFill/>
        </p:spPr>
        <p:txBody>
          <a:bodyPr wrap="square" rtlCol="0">
            <a:spAutoFit/>
          </a:bodyPr>
          <a:lstStyle/>
          <a:p>
            <a:r>
              <a:rPr lang="en-US" dirty="0" smtClean="0"/>
              <a:t>Like </a:t>
            </a:r>
            <a:r>
              <a:rPr lang="en-US" dirty="0" err="1" smtClean="0"/>
              <a:t>london</a:t>
            </a:r>
            <a:r>
              <a:rPr lang="en-US" dirty="0" smtClean="0"/>
              <a:t> forces but permanent dipoles</a:t>
            </a:r>
            <a:endParaRPr lang="en-US" dirty="0"/>
          </a:p>
        </p:txBody>
      </p:sp>
      <p:sp>
        <p:nvSpPr>
          <p:cNvPr id="4" name="TextBox 3"/>
          <p:cNvSpPr txBox="1"/>
          <p:nvPr/>
        </p:nvSpPr>
        <p:spPr>
          <a:xfrm>
            <a:off x="7874000" y="1079500"/>
            <a:ext cx="1090488" cy="1200329"/>
          </a:xfrm>
          <a:prstGeom prst="rect">
            <a:avLst/>
          </a:prstGeom>
          <a:noFill/>
        </p:spPr>
        <p:txBody>
          <a:bodyPr wrap="square" rtlCol="0">
            <a:spAutoFit/>
          </a:bodyPr>
          <a:lstStyle/>
          <a:p>
            <a:r>
              <a:rPr lang="en-US" dirty="0" smtClean="0"/>
              <a:t>Like water dissolving a salt</a:t>
            </a:r>
            <a:endParaRPr lang="en-US" dirty="0"/>
          </a:p>
        </p:txBody>
      </p:sp>
    </p:spTree>
    <p:extLst>
      <p:ext uri="{BB962C8B-B14F-4D97-AF65-F5344CB8AC3E}">
        <p14:creationId xmlns:p14="http://schemas.microsoft.com/office/powerpoint/2010/main" val="2163587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304800" y="69850"/>
            <a:ext cx="8474075"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a:r>
              <a:rPr lang="en-US" altLang="en-US" b="1" dirty="0" smtClean="0">
                <a:solidFill>
                  <a:srgbClr val="0000FF"/>
                </a:solidFill>
              </a:rPr>
              <a:t>Solvent	</a:t>
            </a:r>
            <a:r>
              <a:rPr lang="en-US" altLang="en-US" b="1" dirty="0">
                <a:solidFill>
                  <a:srgbClr val="0000FF"/>
                </a:solidFill>
              </a:rPr>
              <a:t>		</a:t>
            </a:r>
            <a:r>
              <a:rPr lang="en-US" altLang="en-US" b="1" dirty="0" smtClean="0">
                <a:solidFill>
                  <a:srgbClr val="0000FF"/>
                </a:solidFill>
              </a:rPr>
              <a:t>dielectric constant</a:t>
            </a:r>
            <a:endParaRPr lang="en-US" altLang="en-US" b="1" dirty="0">
              <a:solidFill>
                <a:srgbClr val="0000FF"/>
              </a:solidFill>
            </a:endParaRPr>
          </a:p>
          <a:p>
            <a:pPr lvl="2"/>
            <a:r>
              <a:rPr lang="en-US" altLang="en-US" dirty="0">
                <a:solidFill>
                  <a:srgbClr val="0000FF"/>
                </a:solidFill>
              </a:rPr>
              <a:t>hexane				</a:t>
            </a:r>
            <a:r>
              <a:rPr lang="en-US" altLang="en-US" dirty="0" smtClean="0">
                <a:solidFill>
                  <a:srgbClr val="0000FF"/>
                </a:solidFill>
              </a:rPr>
              <a:t>1.9</a:t>
            </a:r>
            <a:endParaRPr lang="en-US" altLang="en-US" dirty="0">
              <a:solidFill>
                <a:srgbClr val="0000FF"/>
              </a:solidFill>
            </a:endParaRPr>
          </a:p>
          <a:p>
            <a:pPr lvl="2"/>
            <a:r>
              <a:rPr lang="en-US" altLang="en-US" dirty="0">
                <a:solidFill>
                  <a:srgbClr val="0000FF"/>
                </a:solidFill>
              </a:rPr>
              <a:t>benzene				2.3</a:t>
            </a:r>
          </a:p>
          <a:p>
            <a:pPr lvl="2"/>
            <a:r>
              <a:rPr lang="en-US" altLang="en-US" dirty="0">
                <a:solidFill>
                  <a:srgbClr val="0000FF"/>
                </a:solidFill>
              </a:rPr>
              <a:t>diethyl ether			</a:t>
            </a:r>
            <a:r>
              <a:rPr lang="en-US" altLang="en-US" dirty="0" smtClean="0">
                <a:solidFill>
                  <a:srgbClr val="0000FF"/>
                </a:solidFill>
              </a:rPr>
              <a:t>4.3</a:t>
            </a:r>
            <a:endParaRPr lang="en-US" altLang="en-US" dirty="0">
              <a:solidFill>
                <a:srgbClr val="0000FF"/>
              </a:solidFill>
            </a:endParaRPr>
          </a:p>
          <a:p>
            <a:pPr lvl="2"/>
            <a:r>
              <a:rPr lang="en-US" altLang="en-US" dirty="0">
                <a:solidFill>
                  <a:srgbClr val="0000FF"/>
                </a:solidFill>
              </a:rPr>
              <a:t>CHCl</a:t>
            </a:r>
            <a:r>
              <a:rPr lang="en-US" altLang="en-US" baseline="-25000" dirty="0">
                <a:solidFill>
                  <a:srgbClr val="0000FF"/>
                </a:solidFill>
              </a:rPr>
              <a:t>3</a:t>
            </a:r>
            <a:r>
              <a:rPr lang="en-US" altLang="en-US" dirty="0">
                <a:solidFill>
                  <a:srgbClr val="0000FF"/>
                </a:solidFill>
              </a:rPr>
              <a:t>				</a:t>
            </a:r>
            <a:r>
              <a:rPr lang="en-US" altLang="en-US" dirty="0" smtClean="0">
                <a:solidFill>
                  <a:srgbClr val="0000FF"/>
                </a:solidFill>
              </a:rPr>
              <a:t>5.1</a:t>
            </a:r>
            <a:r>
              <a:rPr lang="en-US" altLang="en-US" dirty="0">
                <a:solidFill>
                  <a:srgbClr val="0000FF"/>
                </a:solidFill>
              </a:rPr>
              <a:t>	</a:t>
            </a:r>
          </a:p>
          <a:p>
            <a:pPr lvl="2"/>
            <a:r>
              <a:rPr lang="en-US" altLang="en-US" dirty="0">
                <a:solidFill>
                  <a:srgbClr val="0000FF"/>
                </a:solidFill>
              </a:rPr>
              <a:t>acetone				21.4</a:t>
            </a:r>
          </a:p>
          <a:p>
            <a:pPr lvl="2"/>
            <a:r>
              <a:rPr lang="en-US" altLang="en-US" dirty="0">
                <a:solidFill>
                  <a:srgbClr val="0000FF"/>
                </a:solidFill>
              </a:rPr>
              <a:t>Ethanol				24</a:t>
            </a:r>
          </a:p>
          <a:p>
            <a:pPr lvl="2"/>
            <a:r>
              <a:rPr lang="en-US" altLang="en-US" dirty="0">
                <a:solidFill>
                  <a:srgbClr val="0000FF"/>
                </a:solidFill>
              </a:rPr>
              <a:t>methanol				33</a:t>
            </a:r>
          </a:p>
          <a:p>
            <a:pPr lvl="2"/>
            <a:r>
              <a:rPr lang="en-US" altLang="en-US" dirty="0">
                <a:solidFill>
                  <a:srgbClr val="0000FF"/>
                </a:solidFill>
              </a:rPr>
              <a:t>H</a:t>
            </a:r>
            <a:r>
              <a:rPr lang="en-US" altLang="en-US" baseline="-25000" dirty="0">
                <a:solidFill>
                  <a:srgbClr val="0000FF"/>
                </a:solidFill>
              </a:rPr>
              <a:t>2</a:t>
            </a:r>
            <a:r>
              <a:rPr lang="en-US" altLang="en-US" dirty="0">
                <a:solidFill>
                  <a:srgbClr val="0000FF"/>
                </a:solidFill>
              </a:rPr>
              <a:t>O				</a:t>
            </a:r>
            <a:r>
              <a:rPr lang="en-US" altLang="en-US" dirty="0" smtClean="0">
                <a:solidFill>
                  <a:srgbClr val="0000FF"/>
                </a:solidFill>
              </a:rPr>
              <a:t>80</a:t>
            </a:r>
            <a:endParaRPr lang="en-US" altLang="en-US" dirty="0">
              <a:solidFill>
                <a:srgbClr val="0000FF"/>
              </a:solidFill>
            </a:endParaRPr>
          </a:p>
          <a:p>
            <a:pPr lvl="2"/>
            <a:r>
              <a:rPr lang="en-US" altLang="en-US" dirty="0">
                <a:solidFill>
                  <a:srgbClr val="0000FF"/>
                </a:solidFill>
              </a:rPr>
              <a:t>HCN				</a:t>
            </a:r>
            <a:r>
              <a:rPr lang="en-US" altLang="en-US" dirty="0" smtClean="0">
                <a:solidFill>
                  <a:srgbClr val="0000FF"/>
                </a:solidFill>
              </a:rPr>
              <a:t>116</a:t>
            </a:r>
            <a:endParaRPr lang="en-US" altLang="en-US" dirty="0">
              <a:solidFill>
                <a:srgbClr val="0000FF"/>
              </a:solidFill>
            </a:endParaRPr>
          </a:p>
          <a:p>
            <a:endParaRPr lang="en-US" altLang="en-US" dirty="0">
              <a:solidFill>
                <a:srgbClr val="0000FF"/>
              </a:solidFill>
            </a:endParaRPr>
          </a:p>
          <a:p>
            <a:pPr algn="ctr"/>
            <a:r>
              <a:rPr lang="en-US" altLang="en-US" sz="2800" dirty="0">
                <a:solidFill>
                  <a:srgbClr val="FF0000"/>
                </a:solidFill>
              </a:rPr>
              <a:t>H</a:t>
            </a:r>
            <a:r>
              <a:rPr lang="en-US" altLang="en-US" sz="2800" baseline="-25000" dirty="0">
                <a:solidFill>
                  <a:srgbClr val="FF0000"/>
                </a:solidFill>
              </a:rPr>
              <a:t>2</a:t>
            </a:r>
            <a:r>
              <a:rPr lang="en-US" altLang="en-US" sz="2800" dirty="0">
                <a:solidFill>
                  <a:srgbClr val="FF0000"/>
                </a:solidFill>
              </a:rPr>
              <a:t>O is an excellent solvent and dissolves a large array of polar molecules</a:t>
            </a:r>
            <a:r>
              <a:rPr lang="en-US" altLang="en-US" dirty="0">
                <a:solidFill>
                  <a:srgbClr val="000000"/>
                </a:solidFill>
              </a:rPr>
              <a:t>.</a:t>
            </a:r>
          </a:p>
          <a:p>
            <a:pPr algn="ctr"/>
            <a:endParaRPr lang="en-US" altLang="en-US" dirty="0">
              <a:solidFill>
                <a:srgbClr val="000000"/>
              </a:solidFill>
            </a:endParaRPr>
          </a:p>
          <a:p>
            <a:pPr algn="ctr"/>
            <a:r>
              <a:rPr lang="en-US" altLang="en-US" sz="2000" b="1" dirty="0">
                <a:solidFill>
                  <a:srgbClr val="000000"/>
                </a:solidFill>
              </a:rPr>
              <a:t>However, it also weakens </a:t>
            </a:r>
            <a:r>
              <a:rPr lang="en-US" altLang="en-US" sz="2000" b="1" dirty="0" smtClean="0">
                <a:solidFill>
                  <a:srgbClr val="000000"/>
                </a:solidFill>
              </a:rPr>
              <a:t>ionic, hydrogen, and dipole-charge </a:t>
            </a:r>
            <a:r>
              <a:rPr lang="en-US" altLang="en-US" sz="2000" b="1" dirty="0">
                <a:solidFill>
                  <a:srgbClr val="000000"/>
                </a:solidFill>
              </a:rPr>
              <a:t>bonds</a:t>
            </a:r>
          </a:p>
          <a:p>
            <a:pPr algn="ctr"/>
            <a:r>
              <a:rPr lang="en-US" altLang="en-US" sz="2800" dirty="0">
                <a:solidFill>
                  <a:srgbClr val="0000FF"/>
                </a:solidFill>
              </a:rPr>
              <a:t>Therefore, biological systems sometimes exclude H</a:t>
            </a:r>
            <a:r>
              <a:rPr lang="en-US" altLang="en-US" sz="2800" baseline="-25000" dirty="0">
                <a:solidFill>
                  <a:srgbClr val="0000FF"/>
                </a:solidFill>
              </a:rPr>
              <a:t>2</a:t>
            </a:r>
            <a:r>
              <a:rPr lang="en-US" altLang="en-US" sz="2800" dirty="0">
                <a:solidFill>
                  <a:srgbClr val="0000FF"/>
                </a:solidFill>
              </a:rPr>
              <a:t>O to form maximal strength bonds!!</a:t>
            </a:r>
            <a:endParaRPr lang="en-US" altLang="en-US" dirty="0">
              <a:solidFill>
                <a:srgbClr val="000000"/>
              </a:solidFill>
            </a:endParaRPr>
          </a:p>
          <a:p>
            <a:endParaRPr lang="en-US" altLang="en-US" dirty="0"/>
          </a:p>
        </p:txBody>
      </p:sp>
      <p:sp>
        <p:nvSpPr>
          <p:cNvPr id="2" name="TextBox 1"/>
          <p:cNvSpPr txBox="1"/>
          <p:nvPr/>
        </p:nvSpPr>
        <p:spPr>
          <a:xfrm>
            <a:off x="6156176" y="260648"/>
            <a:ext cx="2981990" cy="1200329"/>
          </a:xfrm>
          <a:prstGeom prst="rect">
            <a:avLst/>
          </a:prstGeom>
          <a:noFill/>
        </p:spPr>
        <p:txBody>
          <a:bodyPr wrap="square" rtlCol="0">
            <a:spAutoFit/>
          </a:bodyPr>
          <a:lstStyle/>
          <a:p>
            <a:r>
              <a:rPr lang="en-US" dirty="0" smtClean="0"/>
              <a:t>Dipole of solvent impacts its dielectric constant</a:t>
            </a:r>
          </a:p>
          <a:p>
            <a:r>
              <a:rPr lang="en-US" dirty="0" smtClean="0"/>
              <a:t>- Ability of solvent to support charge</a:t>
            </a:r>
            <a:endParaRPr lang="en-US" dirty="0"/>
          </a:p>
        </p:txBody>
      </p:sp>
      <p:sp>
        <p:nvSpPr>
          <p:cNvPr id="3" name="TextBox 2"/>
          <p:cNvSpPr txBox="1"/>
          <p:nvPr/>
        </p:nvSpPr>
        <p:spPr>
          <a:xfrm>
            <a:off x="6012160" y="1340768"/>
            <a:ext cx="3270022" cy="2308324"/>
          </a:xfrm>
          <a:prstGeom prst="rect">
            <a:avLst/>
          </a:prstGeom>
          <a:noFill/>
        </p:spPr>
        <p:txBody>
          <a:bodyPr wrap="square" rtlCol="0">
            <a:spAutoFit/>
          </a:bodyPr>
          <a:lstStyle/>
          <a:p>
            <a:r>
              <a:rPr lang="en-US" dirty="0" smtClean="0"/>
              <a:t>Water has a very high dielectric solvent, meaning it is very good at dissolving, but problem because can disrupt ionic interaction, h-bonding interactions (displace </a:t>
            </a:r>
            <a:r>
              <a:rPr lang="en-US" dirty="0" err="1" smtClean="0"/>
              <a:t>hbonds</a:t>
            </a:r>
            <a:r>
              <a:rPr lang="en-US" dirty="0" smtClean="0"/>
              <a:t>) and can disrupt dipole interactions</a:t>
            </a:r>
            <a:endParaRPr lang="en-US" dirty="0"/>
          </a:p>
        </p:txBody>
      </p:sp>
    </p:spTree>
    <p:extLst>
      <p:ext uri="{BB962C8B-B14F-4D97-AF65-F5344CB8AC3E}">
        <p14:creationId xmlns:p14="http://schemas.microsoft.com/office/powerpoint/2010/main" val="2811998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 Box 2"/>
          <p:cNvSpPr txBox="1">
            <a:spLocks noChangeArrowheads="1"/>
          </p:cNvSpPr>
          <p:nvPr/>
        </p:nvSpPr>
        <p:spPr bwMode="auto">
          <a:xfrm>
            <a:off x="3347864" y="1988840"/>
            <a:ext cx="4900701" cy="1015663"/>
          </a:xfrm>
          <a:prstGeom prst="rect">
            <a:avLst/>
          </a:prstGeom>
          <a:noFill/>
          <a:ln w="9525">
            <a:noFill/>
            <a:miter lim="800000"/>
            <a:headEnd/>
            <a:tailEnd/>
          </a:ln>
        </p:spPr>
        <p:txBody>
          <a:bodyPr wrap="none">
            <a:spAutoFit/>
          </a:bodyPr>
          <a:lstStyle/>
          <a:p>
            <a:pPr eaLnBrk="0" hangingPunct="0"/>
            <a:r>
              <a:rPr lang="en-US" sz="2800" b="1" dirty="0">
                <a:latin typeface="Arial" charset="0"/>
              </a:rPr>
              <a:t>The “hydrophobic </a:t>
            </a:r>
            <a:r>
              <a:rPr lang="en-US" sz="2800" b="1" dirty="0" smtClean="0">
                <a:latin typeface="Arial" charset="0"/>
              </a:rPr>
              <a:t>effect</a:t>
            </a:r>
            <a:endParaRPr lang="en-US" sz="2800" b="1" dirty="0">
              <a:solidFill>
                <a:srgbClr val="FFFF00"/>
              </a:solidFill>
              <a:latin typeface="Galliard BT" pitchFamily="18" charset="0"/>
            </a:endParaRPr>
          </a:p>
          <a:p>
            <a:pPr eaLnBrk="0" hangingPunct="0"/>
            <a:r>
              <a:rPr lang="en-US" sz="3200" b="1" dirty="0" smtClean="0">
                <a:solidFill>
                  <a:srgbClr val="FF0000"/>
                </a:solidFill>
                <a:latin typeface="Trebuchet MS" pitchFamily="34" charset="0"/>
              </a:rPr>
              <a:t>oil </a:t>
            </a:r>
            <a:r>
              <a:rPr lang="en-US" sz="3200" b="1" dirty="0">
                <a:solidFill>
                  <a:srgbClr val="FF0000"/>
                </a:solidFill>
                <a:latin typeface="Trebuchet MS" pitchFamily="34" charset="0"/>
              </a:rPr>
              <a:t>and water do not mix</a:t>
            </a:r>
            <a:endParaRPr lang="en-US" sz="3200" b="1" dirty="0">
              <a:solidFill>
                <a:srgbClr val="FFFF00"/>
              </a:solidFill>
              <a:latin typeface="Galliard BT" pitchFamily="18" charset="0"/>
            </a:endParaRPr>
          </a:p>
        </p:txBody>
      </p:sp>
      <p:pic>
        <p:nvPicPr>
          <p:cNvPr id="102403" name="Picture 3" descr="sepfun"/>
          <p:cNvPicPr>
            <a:picLocks noChangeAspect="1" noChangeArrowheads="1"/>
          </p:cNvPicPr>
          <p:nvPr/>
        </p:nvPicPr>
        <p:blipFill>
          <a:blip r:embed="rId3" cstate="print"/>
          <a:srcRect/>
          <a:stretch>
            <a:fillRect/>
          </a:stretch>
        </p:blipFill>
        <p:spPr bwMode="auto">
          <a:xfrm>
            <a:off x="1118220" y="1790700"/>
            <a:ext cx="1697038" cy="4249738"/>
          </a:xfrm>
          <a:prstGeom prst="rect">
            <a:avLst/>
          </a:prstGeom>
          <a:noFill/>
          <a:ln w="12700">
            <a:solidFill>
              <a:schemeClr val="tx1"/>
            </a:solidFill>
            <a:miter lim="800000"/>
            <a:headEnd/>
            <a:tailEnd/>
          </a:ln>
        </p:spPr>
      </p:pic>
      <p:sp>
        <p:nvSpPr>
          <p:cNvPr id="102404" name="Line 4"/>
          <p:cNvSpPr>
            <a:spLocks noChangeShapeType="1"/>
          </p:cNvSpPr>
          <p:nvPr/>
        </p:nvSpPr>
        <p:spPr bwMode="auto">
          <a:xfrm flipH="1">
            <a:off x="1972295" y="3581400"/>
            <a:ext cx="1981200" cy="0"/>
          </a:xfrm>
          <a:prstGeom prst="line">
            <a:avLst/>
          </a:prstGeom>
          <a:noFill/>
          <a:ln w="25400">
            <a:solidFill>
              <a:srgbClr val="000080"/>
            </a:solidFill>
            <a:round/>
            <a:headEnd/>
            <a:tailEnd type="stealth" w="lg" len="lg"/>
          </a:ln>
        </p:spPr>
        <p:txBody>
          <a:bodyPr wrap="none" anchor="ctr"/>
          <a:lstStyle/>
          <a:p>
            <a:endParaRPr lang="en-US"/>
          </a:p>
        </p:txBody>
      </p:sp>
      <p:sp>
        <p:nvSpPr>
          <p:cNvPr id="102405" name="Text Box 5"/>
          <p:cNvSpPr txBox="1">
            <a:spLocks noChangeArrowheads="1"/>
          </p:cNvSpPr>
          <p:nvPr/>
        </p:nvSpPr>
        <p:spPr bwMode="auto">
          <a:xfrm>
            <a:off x="3991595" y="3190875"/>
            <a:ext cx="1301750" cy="641350"/>
          </a:xfrm>
          <a:prstGeom prst="rect">
            <a:avLst/>
          </a:prstGeom>
          <a:noFill/>
          <a:ln w="9525">
            <a:noFill/>
            <a:miter lim="800000"/>
            <a:headEnd/>
            <a:tailEnd/>
          </a:ln>
        </p:spPr>
        <p:txBody>
          <a:bodyPr wrap="none">
            <a:spAutoFit/>
          </a:bodyPr>
          <a:lstStyle/>
          <a:p>
            <a:pPr eaLnBrk="0" hangingPunct="0"/>
            <a:r>
              <a:rPr lang="en-US" sz="3600" b="1">
                <a:solidFill>
                  <a:srgbClr val="000099"/>
                </a:solidFill>
              </a:rPr>
              <a:t>water</a:t>
            </a:r>
            <a:endParaRPr lang="en-US" sz="3600" b="1">
              <a:solidFill>
                <a:srgbClr val="CCFFFF"/>
              </a:solidFill>
            </a:endParaRPr>
          </a:p>
        </p:txBody>
      </p:sp>
      <p:sp>
        <p:nvSpPr>
          <p:cNvPr id="102406" name="Line 6"/>
          <p:cNvSpPr>
            <a:spLocks noChangeShapeType="1"/>
          </p:cNvSpPr>
          <p:nvPr/>
        </p:nvSpPr>
        <p:spPr bwMode="auto">
          <a:xfrm flipH="1">
            <a:off x="2210420" y="4191000"/>
            <a:ext cx="1981200" cy="0"/>
          </a:xfrm>
          <a:prstGeom prst="line">
            <a:avLst/>
          </a:prstGeom>
          <a:noFill/>
          <a:ln w="25400">
            <a:solidFill>
              <a:srgbClr val="800000"/>
            </a:solidFill>
            <a:round/>
            <a:headEnd/>
            <a:tailEnd type="stealth" w="lg" len="lg"/>
          </a:ln>
        </p:spPr>
        <p:txBody>
          <a:bodyPr wrap="none" anchor="ctr"/>
          <a:lstStyle/>
          <a:p>
            <a:endParaRPr lang="en-US"/>
          </a:p>
        </p:txBody>
      </p:sp>
      <p:sp>
        <p:nvSpPr>
          <p:cNvPr id="102407" name="Text Box 7"/>
          <p:cNvSpPr txBox="1">
            <a:spLocks noChangeArrowheads="1"/>
          </p:cNvSpPr>
          <p:nvPr/>
        </p:nvSpPr>
        <p:spPr bwMode="auto">
          <a:xfrm>
            <a:off x="4172570" y="3835400"/>
            <a:ext cx="1479550" cy="641350"/>
          </a:xfrm>
          <a:prstGeom prst="rect">
            <a:avLst/>
          </a:prstGeom>
          <a:noFill/>
          <a:ln w="9525">
            <a:noFill/>
            <a:miter lim="800000"/>
            <a:headEnd/>
            <a:tailEnd/>
          </a:ln>
        </p:spPr>
        <p:txBody>
          <a:bodyPr wrap="none">
            <a:spAutoFit/>
          </a:bodyPr>
          <a:lstStyle/>
          <a:p>
            <a:pPr eaLnBrk="0" hangingPunct="0"/>
            <a:r>
              <a:rPr lang="en-US" sz="3600" b="1">
                <a:solidFill>
                  <a:srgbClr val="800000"/>
                </a:solidFill>
              </a:rPr>
              <a:t>CHCl</a:t>
            </a:r>
            <a:r>
              <a:rPr lang="en-US" sz="3600" b="1" baseline="-25000">
                <a:solidFill>
                  <a:srgbClr val="800000"/>
                </a:solidFill>
              </a:rPr>
              <a:t>3</a:t>
            </a:r>
            <a:endParaRPr lang="en-US" sz="3600" b="1">
              <a:solidFill>
                <a:srgbClr val="800000"/>
              </a:solidFill>
            </a:endParaRPr>
          </a:p>
        </p:txBody>
      </p:sp>
      <p:sp>
        <p:nvSpPr>
          <p:cNvPr id="9" name="Text Box 2"/>
          <p:cNvSpPr txBox="1">
            <a:spLocks noChangeArrowheads="1"/>
          </p:cNvSpPr>
          <p:nvPr/>
        </p:nvSpPr>
        <p:spPr bwMode="auto">
          <a:xfrm>
            <a:off x="0" y="228600"/>
            <a:ext cx="9144000" cy="187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3200" b="1" u="sng" dirty="0"/>
              <a:t>4*</a:t>
            </a:r>
            <a:r>
              <a:rPr lang="en-US" altLang="en-US" sz="3200" b="1" dirty="0">
                <a:solidFill>
                  <a:srgbClr val="FF0000"/>
                </a:solidFill>
              </a:rPr>
              <a:t>     </a:t>
            </a:r>
            <a:r>
              <a:rPr lang="en-US" altLang="en-US" sz="3200" b="1" u="sng" dirty="0">
                <a:solidFill>
                  <a:srgbClr val="FF0000"/>
                </a:solidFill>
              </a:rPr>
              <a:t>Hydrophobic interactions</a:t>
            </a:r>
          </a:p>
          <a:p>
            <a:pPr algn="ctr"/>
            <a:endParaRPr lang="en-US" altLang="en-US" u="sng" dirty="0">
              <a:solidFill>
                <a:srgbClr val="FF0000"/>
              </a:solidFill>
            </a:endParaRPr>
          </a:p>
          <a:p>
            <a:r>
              <a:rPr lang="en-US" altLang="en-US" dirty="0" smtClean="0">
                <a:solidFill>
                  <a:srgbClr val="0000FF"/>
                </a:solidFill>
              </a:rPr>
              <a:t>	</a:t>
            </a:r>
            <a:r>
              <a:rPr lang="en-US" altLang="en-US" sz="2400" dirty="0" smtClean="0">
                <a:solidFill>
                  <a:srgbClr val="0000FF"/>
                </a:solidFill>
              </a:rPr>
              <a:t>Non-polar </a:t>
            </a:r>
            <a:r>
              <a:rPr lang="en-US" altLang="en-US" sz="2400" dirty="0">
                <a:solidFill>
                  <a:srgbClr val="0000FF"/>
                </a:solidFill>
              </a:rPr>
              <a:t>groups cluster </a:t>
            </a:r>
            <a:r>
              <a:rPr lang="en-US" altLang="en-US" sz="2400" dirty="0" smtClean="0">
                <a:solidFill>
                  <a:srgbClr val="0000FF"/>
                </a:solidFill>
              </a:rPr>
              <a:t>together</a:t>
            </a:r>
            <a:endParaRPr lang="en-US" altLang="en-US" sz="2400" dirty="0">
              <a:solidFill>
                <a:srgbClr val="FF0000"/>
              </a:solidFill>
            </a:endParaRPr>
          </a:p>
          <a:p>
            <a:r>
              <a:rPr lang="en-US" altLang="en-US" sz="2400" dirty="0" smtClean="0">
                <a:solidFill>
                  <a:srgbClr val="FF0000"/>
                </a:solidFill>
              </a:rPr>
              <a:t>	Important </a:t>
            </a:r>
            <a:r>
              <a:rPr lang="en-US" altLang="en-US" sz="2400" dirty="0">
                <a:solidFill>
                  <a:srgbClr val="FF0000"/>
                </a:solidFill>
              </a:rPr>
              <a:t>parameter for determining a biomolecule’s </a:t>
            </a:r>
            <a:r>
              <a:rPr lang="en-US" altLang="en-US" sz="2400" dirty="0" smtClean="0">
                <a:solidFill>
                  <a:srgbClr val="FF0000"/>
                </a:solidFill>
              </a:rPr>
              <a:t>structure.</a:t>
            </a:r>
            <a:endParaRPr lang="en-US" altLang="en-US" sz="2400" dirty="0">
              <a:solidFill>
                <a:srgbClr val="FF0000"/>
              </a:solidFill>
            </a:endParaRPr>
          </a:p>
          <a:p>
            <a:r>
              <a:rPr lang="en-US" altLang="en-US" dirty="0">
                <a:solidFill>
                  <a:srgbClr val="FF0000"/>
                </a:solidFill>
              </a:rPr>
              <a:t>.  </a:t>
            </a:r>
          </a:p>
        </p:txBody>
      </p:sp>
      <p:sp>
        <p:nvSpPr>
          <p:cNvPr id="2" name="TextBox 1"/>
          <p:cNvSpPr txBox="1"/>
          <p:nvPr/>
        </p:nvSpPr>
        <p:spPr>
          <a:xfrm>
            <a:off x="5575971" y="3140968"/>
            <a:ext cx="3543745" cy="923330"/>
          </a:xfrm>
          <a:prstGeom prst="rect">
            <a:avLst/>
          </a:prstGeom>
          <a:noFill/>
        </p:spPr>
        <p:txBody>
          <a:bodyPr wrap="square" rtlCol="0">
            <a:spAutoFit/>
          </a:bodyPr>
          <a:lstStyle/>
          <a:p>
            <a:r>
              <a:rPr lang="en-US" dirty="0" smtClean="0"/>
              <a:t>Not an attraction between hydrophobic molecules</a:t>
            </a:r>
          </a:p>
          <a:p>
            <a:r>
              <a:rPr lang="en-US" dirty="0" smtClean="0"/>
              <a:t>- Due to the water itself</a:t>
            </a:r>
            <a:endParaRPr lang="en-US" dirty="0"/>
          </a:p>
        </p:txBody>
      </p:sp>
      <p:sp>
        <p:nvSpPr>
          <p:cNvPr id="3" name="TextBox 2"/>
          <p:cNvSpPr txBox="1"/>
          <p:nvPr/>
        </p:nvSpPr>
        <p:spPr>
          <a:xfrm>
            <a:off x="5436096" y="4221088"/>
            <a:ext cx="3707904" cy="646331"/>
          </a:xfrm>
          <a:prstGeom prst="rect">
            <a:avLst/>
          </a:prstGeom>
          <a:noFill/>
        </p:spPr>
        <p:txBody>
          <a:bodyPr wrap="square" rtlCol="0">
            <a:spAutoFit/>
          </a:bodyPr>
          <a:lstStyle/>
          <a:p>
            <a:r>
              <a:rPr lang="en-US" dirty="0" smtClean="0"/>
              <a:t>Major driving force for membrane formation and protein folding</a:t>
            </a:r>
            <a:endParaRPr lang="en-US" dirty="0"/>
          </a:p>
        </p:txBody>
      </p:sp>
    </p:spTree>
    <p:extLst>
      <p:ext uri="{BB962C8B-B14F-4D97-AF65-F5344CB8AC3E}">
        <p14:creationId xmlns:p14="http://schemas.microsoft.com/office/powerpoint/2010/main" val="20788841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 Box 2"/>
          <p:cNvSpPr txBox="1">
            <a:spLocks noChangeArrowheads="1"/>
          </p:cNvSpPr>
          <p:nvPr/>
        </p:nvSpPr>
        <p:spPr bwMode="auto">
          <a:xfrm>
            <a:off x="647700" y="2657475"/>
            <a:ext cx="7896225" cy="3416300"/>
          </a:xfrm>
          <a:prstGeom prst="rect">
            <a:avLst/>
          </a:prstGeom>
          <a:noFill/>
          <a:ln w="9525">
            <a:noFill/>
            <a:miter lim="800000"/>
            <a:headEnd/>
            <a:tailEnd/>
          </a:ln>
          <a:effectLst/>
        </p:spPr>
        <p:txBody>
          <a:bodyPr>
            <a:spAutoFit/>
          </a:bodyPr>
          <a:lstStyle/>
          <a:p>
            <a:pPr algn="just" eaLnBrk="0" hangingPunct="0">
              <a:defRPr/>
            </a:pPr>
            <a:r>
              <a:rPr lang="en-US" b="1" dirty="0">
                <a:solidFill>
                  <a:srgbClr val="000066"/>
                </a:solidFill>
                <a:latin typeface="Trebuchet MS" pitchFamily="34" charset="0"/>
                <a:cs typeface="+mn-cs"/>
              </a:rPr>
              <a:t>“There is no actual </a:t>
            </a:r>
            <a:r>
              <a:rPr lang="en-US" b="1" i="1" dirty="0">
                <a:solidFill>
                  <a:srgbClr val="000066"/>
                </a:solidFill>
                <a:latin typeface="Trebuchet MS" pitchFamily="34" charset="0"/>
                <a:cs typeface="+mn-cs"/>
              </a:rPr>
              <a:t>repulsion</a:t>
            </a:r>
            <a:r>
              <a:rPr lang="en-US" b="1" dirty="0">
                <a:solidFill>
                  <a:srgbClr val="000066"/>
                </a:solidFill>
                <a:latin typeface="Trebuchet MS" pitchFamily="34" charset="0"/>
                <a:cs typeface="+mn-cs"/>
              </a:rPr>
              <a:t> between individual water molecules and paraffin chains, nor is there any very strong attraction of paraffin chains for one another. There is, however</a:t>
            </a:r>
            <a:r>
              <a:rPr lang="en-US" b="1" i="1" dirty="0">
                <a:solidFill>
                  <a:srgbClr val="000066"/>
                </a:solidFill>
                <a:latin typeface="Trebuchet MS" pitchFamily="34" charset="0"/>
                <a:cs typeface="+mn-cs"/>
              </a:rPr>
              <a:t>, </a:t>
            </a:r>
            <a:r>
              <a:rPr lang="en-US" b="1" i="1" dirty="0">
                <a:solidFill>
                  <a:srgbClr val="FF0000"/>
                </a:solidFill>
                <a:latin typeface="Trebuchet MS" pitchFamily="34" charset="0"/>
                <a:cs typeface="+mn-cs"/>
              </a:rPr>
              <a:t>a very strong attraction of water molecules for one another</a:t>
            </a:r>
            <a:r>
              <a:rPr lang="en-US" b="1" i="1" dirty="0">
                <a:solidFill>
                  <a:srgbClr val="000066"/>
                </a:solidFill>
                <a:latin typeface="Trebuchet MS" pitchFamily="34" charset="0"/>
                <a:cs typeface="+mn-cs"/>
              </a:rPr>
              <a:t>,</a:t>
            </a:r>
            <a:r>
              <a:rPr lang="en-US" b="1" dirty="0">
                <a:solidFill>
                  <a:srgbClr val="000066"/>
                </a:solidFill>
                <a:latin typeface="Trebuchet MS" pitchFamily="34" charset="0"/>
                <a:cs typeface="+mn-cs"/>
              </a:rPr>
              <a:t> in comparison with which the paraffin-paraffin or paraffin-water attractions are slight.”</a:t>
            </a:r>
            <a:endParaRPr lang="en-US" b="1" dirty="0">
              <a:solidFill>
                <a:srgbClr val="000066"/>
              </a:solidFill>
              <a:effectLst>
                <a:outerShdw blurRad="38100" dist="38100" dir="2700000" algn="tl">
                  <a:srgbClr val="C0C0C0"/>
                </a:outerShdw>
              </a:effectLst>
              <a:latin typeface="Trebuchet MS" pitchFamily="34" charset="0"/>
              <a:cs typeface="+mn-cs"/>
            </a:endParaRPr>
          </a:p>
          <a:p>
            <a:pPr eaLnBrk="0" hangingPunct="0">
              <a:defRPr/>
            </a:pPr>
            <a:r>
              <a:rPr lang="en-US" b="1" dirty="0">
                <a:solidFill>
                  <a:srgbClr val="000066"/>
                </a:solidFill>
                <a:effectLst>
                  <a:outerShdw blurRad="38100" dist="38100" dir="2700000" algn="tl">
                    <a:srgbClr val="C0C0C0"/>
                  </a:outerShdw>
                </a:effectLst>
                <a:latin typeface="Trebuchet MS" pitchFamily="34" charset="0"/>
                <a:cs typeface="+mn-cs"/>
              </a:rPr>
              <a:t>				</a:t>
            </a:r>
          </a:p>
          <a:p>
            <a:pPr eaLnBrk="0" hangingPunct="0">
              <a:defRPr/>
            </a:pPr>
            <a:r>
              <a:rPr lang="en-US" b="1" dirty="0">
                <a:solidFill>
                  <a:srgbClr val="000066"/>
                </a:solidFill>
                <a:effectLst>
                  <a:outerShdw blurRad="38100" dist="38100" dir="2700000" algn="tl">
                    <a:srgbClr val="C0C0C0"/>
                  </a:outerShdw>
                </a:effectLst>
                <a:latin typeface="Trebuchet MS" pitchFamily="34" charset="0"/>
                <a:cs typeface="+mn-cs"/>
              </a:rPr>
              <a:t>				- G.S. Hartley, 1936</a:t>
            </a:r>
            <a:endParaRPr lang="en-US" b="1" dirty="0">
              <a:solidFill>
                <a:srgbClr val="FFFF00"/>
              </a:solidFill>
              <a:effectLst>
                <a:outerShdw blurRad="38100" dist="38100" dir="2700000" algn="tl">
                  <a:srgbClr val="C0C0C0"/>
                </a:outerShdw>
              </a:effectLst>
              <a:latin typeface="Trebuchet MS" pitchFamily="34" charset="0"/>
              <a:cs typeface="+mn-cs"/>
            </a:endParaRPr>
          </a:p>
        </p:txBody>
      </p:sp>
      <p:sp>
        <p:nvSpPr>
          <p:cNvPr id="104452" name="Rectangle 2"/>
          <p:cNvSpPr>
            <a:spLocks noChangeArrowheads="1"/>
          </p:cNvSpPr>
          <p:nvPr/>
        </p:nvSpPr>
        <p:spPr bwMode="auto">
          <a:xfrm>
            <a:off x="1190625" y="209550"/>
            <a:ext cx="6629400" cy="701675"/>
          </a:xfrm>
          <a:prstGeom prst="rect">
            <a:avLst/>
          </a:prstGeom>
          <a:noFill/>
          <a:ln w="9525">
            <a:noFill/>
            <a:miter lim="800000"/>
            <a:headEnd/>
            <a:tailEnd/>
          </a:ln>
        </p:spPr>
        <p:txBody>
          <a:bodyPr>
            <a:spAutoFit/>
          </a:bodyPr>
          <a:lstStyle/>
          <a:p>
            <a:pPr eaLnBrk="0" hangingPunct="0"/>
            <a:r>
              <a:rPr lang="en-US" sz="4000" b="1" i="1">
                <a:solidFill>
                  <a:srgbClr val="0000CC"/>
                </a:solidFill>
              </a:rPr>
              <a:t>Hydrophilic		</a:t>
            </a:r>
            <a:r>
              <a:rPr lang="en-US" sz="4000" b="1" i="1">
                <a:solidFill>
                  <a:srgbClr val="FF0000"/>
                </a:solidFill>
              </a:rPr>
              <a:t>Hydrophobic</a:t>
            </a:r>
            <a:endParaRPr lang="en-US" sz="4000" b="1"/>
          </a:p>
        </p:txBody>
      </p:sp>
      <p:sp>
        <p:nvSpPr>
          <p:cNvPr id="104453" name="Text Box 3"/>
          <p:cNvSpPr txBox="1">
            <a:spLocks noChangeArrowheads="1"/>
          </p:cNvSpPr>
          <p:nvPr/>
        </p:nvSpPr>
        <p:spPr bwMode="auto">
          <a:xfrm>
            <a:off x="1958975" y="1041400"/>
            <a:ext cx="5724525" cy="1384300"/>
          </a:xfrm>
          <a:prstGeom prst="rect">
            <a:avLst/>
          </a:prstGeom>
          <a:noFill/>
          <a:ln w="9525">
            <a:noFill/>
            <a:miter lim="800000"/>
            <a:headEnd/>
            <a:tailEnd/>
          </a:ln>
        </p:spPr>
        <p:txBody>
          <a:bodyPr wrap="none">
            <a:spAutoFit/>
          </a:bodyPr>
          <a:lstStyle/>
          <a:p>
            <a:pPr eaLnBrk="0" hangingPunct="0"/>
            <a:r>
              <a:rPr lang="en-US" sz="2800" b="1" i="1"/>
              <a:t>hydros</a:t>
            </a:r>
            <a:r>
              <a:rPr lang="en-US" sz="2800" b="1"/>
              <a:t> = water	</a:t>
            </a:r>
            <a:r>
              <a:rPr lang="en-US" sz="2800" b="1" i="1"/>
              <a:t>hydrology</a:t>
            </a:r>
            <a:r>
              <a:rPr lang="en-US" sz="2800" b="1"/>
              <a:t>		</a:t>
            </a:r>
          </a:p>
          <a:p>
            <a:pPr eaLnBrk="0" hangingPunct="0"/>
            <a:r>
              <a:rPr lang="en-US" sz="2800" b="1" i="1"/>
              <a:t>philos </a:t>
            </a:r>
            <a:r>
              <a:rPr lang="en-US" sz="2800" b="1"/>
              <a:t>= love	</a:t>
            </a:r>
            <a:r>
              <a:rPr lang="en-US" sz="2800" b="1" i="1"/>
              <a:t>philosophy</a:t>
            </a:r>
          </a:p>
          <a:p>
            <a:pPr eaLnBrk="0" hangingPunct="0"/>
            <a:r>
              <a:rPr lang="en-US" sz="2800" b="1" i="1"/>
              <a:t>phobos </a:t>
            </a:r>
            <a:r>
              <a:rPr lang="en-US" sz="2800" b="1"/>
              <a:t>= hate	</a:t>
            </a:r>
            <a:r>
              <a:rPr lang="en-US" sz="2800" b="1" i="1"/>
              <a:t>agoraphobia</a:t>
            </a:r>
            <a:endParaRPr lang="en-US" sz="2800" b="1"/>
          </a:p>
        </p:txBody>
      </p:sp>
      <p:sp>
        <p:nvSpPr>
          <p:cNvPr id="2" name="Rectangle 1"/>
          <p:cNvSpPr/>
          <p:nvPr/>
        </p:nvSpPr>
        <p:spPr>
          <a:xfrm>
            <a:off x="539552" y="2708920"/>
            <a:ext cx="8064896" cy="288032"/>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Rectangle 2"/>
          <p:cNvSpPr/>
          <p:nvPr/>
        </p:nvSpPr>
        <p:spPr>
          <a:xfrm>
            <a:off x="539552" y="2996952"/>
            <a:ext cx="2016224" cy="288032"/>
          </a:xfrm>
          <a:prstGeom prst="rect">
            <a:avLst/>
          </a:prstGeom>
          <a:no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p:cNvSpPr txBox="1"/>
          <p:nvPr/>
        </p:nvSpPr>
        <p:spPr>
          <a:xfrm>
            <a:off x="444500" y="4159250"/>
            <a:ext cx="2111276" cy="923330"/>
          </a:xfrm>
          <a:prstGeom prst="rect">
            <a:avLst/>
          </a:prstGeom>
          <a:noFill/>
        </p:spPr>
        <p:txBody>
          <a:bodyPr wrap="square" rtlCol="0">
            <a:spAutoFit/>
          </a:bodyPr>
          <a:lstStyle/>
          <a:p>
            <a:r>
              <a:rPr lang="en-US" dirty="0" smtClean="0"/>
              <a:t>H-bonding much stronger than </a:t>
            </a:r>
            <a:r>
              <a:rPr lang="en-US" dirty="0" err="1" smtClean="0"/>
              <a:t>london</a:t>
            </a:r>
            <a:r>
              <a:rPr lang="en-US" dirty="0" smtClean="0"/>
              <a:t> forces</a:t>
            </a:r>
            <a:endParaRPr lang="en-US" dirty="0"/>
          </a:p>
        </p:txBody>
      </p:sp>
    </p:spTree>
    <p:extLst>
      <p:ext uri="{BB962C8B-B14F-4D97-AF65-F5344CB8AC3E}">
        <p14:creationId xmlns:p14="http://schemas.microsoft.com/office/powerpoint/2010/main" val="1970689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332656"/>
            <a:ext cx="6660833" cy="2773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2" b="19281"/>
          <a:stretch/>
        </p:blipFill>
        <p:spPr bwMode="auto">
          <a:xfrm>
            <a:off x="1979712" y="3717032"/>
            <a:ext cx="4470083" cy="19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63688" y="476672"/>
            <a:ext cx="2808312" cy="338554"/>
          </a:xfrm>
          <a:prstGeom prst="rect">
            <a:avLst/>
          </a:prstGeom>
          <a:solidFill>
            <a:schemeClr val="bg1"/>
          </a:solidFill>
        </p:spPr>
        <p:txBody>
          <a:bodyPr wrap="square" rtlCol="0">
            <a:spAutoFit/>
          </a:bodyPr>
          <a:lstStyle/>
          <a:p>
            <a:r>
              <a:rPr lang="en-CA" sz="1600" b="1" dirty="0" smtClean="0">
                <a:latin typeface="Arial" panose="020B0604020202020204" pitchFamily="34" charset="0"/>
                <a:cs typeface="Arial" panose="020B0604020202020204" pitchFamily="34" charset="0"/>
              </a:rPr>
              <a:t>Hydrophobic molecule</a:t>
            </a:r>
            <a:endParaRPr lang="en-CA" sz="1600" b="1" dirty="0">
              <a:latin typeface="Arial" panose="020B0604020202020204" pitchFamily="34" charset="0"/>
              <a:cs typeface="Arial" panose="020B0604020202020204" pitchFamily="34" charset="0"/>
            </a:endParaRPr>
          </a:p>
        </p:txBody>
      </p:sp>
      <p:sp>
        <p:nvSpPr>
          <p:cNvPr id="3" name="TextBox 2"/>
          <p:cNvSpPr txBox="1"/>
          <p:nvPr/>
        </p:nvSpPr>
        <p:spPr>
          <a:xfrm>
            <a:off x="6642577" y="4128743"/>
            <a:ext cx="2267744" cy="1477328"/>
          </a:xfrm>
          <a:prstGeom prst="rect">
            <a:avLst/>
          </a:prstGeom>
          <a:noFill/>
        </p:spPr>
        <p:txBody>
          <a:bodyPr wrap="square" rtlCol="0">
            <a:spAutoFit/>
          </a:bodyPr>
          <a:lstStyle/>
          <a:p>
            <a:r>
              <a:rPr lang="en-CA" b="1" dirty="0" smtClean="0"/>
              <a:t>Aggregated hydrophobic reduces volume of constrained water molecules</a:t>
            </a:r>
            <a:endParaRPr lang="en-CA" b="1" dirty="0"/>
          </a:p>
        </p:txBody>
      </p:sp>
      <p:sp>
        <p:nvSpPr>
          <p:cNvPr id="4" name="TextBox 3"/>
          <p:cNvSpPr txBox="1"/>
          <p:nvPr/>
        </p:nvSpPr>
        <p:spPr>
          <a:xfrm>
            <a:off x="7619380" y="836712"/>
            <a:ext cx="1517451" cy="1200329"/>
          </a:xfrm>
          <a:prstGeom prst="rect">
            <a:avLst/>
          </a:prstGeom>
          <a:noFill/>
        </p:spPr>
        <p:txBody>
          <a:bodyPr wrap="square" rtlCol="0">
            <a:spAutoFit/>
          </a:bodyPr>
          <a:lstStyle/>
          <a:p>
            <a:r>
              <a:rPr lang="en-US" dirty="0" smtClean="0"/>
              <a:t>H2O has fewer h-bonds at the interface</a:t>
            </a:r>
            <a:endParaRPr lang="en-US" dirty="0"/>
          </a:p>
        </p:txBody>
      </p:sp>
      <p:sp>
        <p:nvSpPr>
          <p:cNvPr id="5" name="TextBox 4"/>
          <p:cNvSpPr txBox="1"/>
          <p:nvPr/>
        </p:nvSpPr>
        <p:spPr>
          <a:xfrm>
            <a:off x="251520" y="3717032"/>
            <a:ext cx="1693962" cy="3139321"/>
          </a:xfrm>
          <a:prstGeom prst="rect">
            <a:avLst/>
          </a:prstGeom>
          <a:noFill/>
        </p:spPr>
        <p:txBody>
          <a:bodyPr wrap="square" rtlCol="0">
            <a:spAutoFit/>
          </a:bodyPr>
          <a:lstStyle/>
          <a:p>
            <a:r>
              <a:rPr lang="en-US" dirty="0" smtClean="0"/>
              <a:t>Large volume of water that is destabilized so system is going to try to decrease this volume by taking all the molecules and have them come together</a:t>
            </a:r>
            <a:endParaRPr lang="en-US" dirty="0"/>
          </a:p>
        </p:txBody>
      </p:sp>
      <p:sp>
        <p:nvSpPr>
          <p:cNvPr id="6" name="TextBox 5"/>
          <p:cNvSpPr txBox="1"/>
          <p:nvPr/>
        </p:nvSpPr>
        <p:spPr>
          <a:xfrm flipH="1">
            <a:off x="3995936" y="4581128"/>
            <a:ext cx="1125984" cy="369332"/>
          </a:xfrm>
          <a:prstGeom prst="rect">
            <a:avLst/>
          </a:prstGeom>
          <a:noFill/>
        </p:spPr>
        <p:txBody>
          <a:bodyPr wrap="square" rtlCol="0">
            <a:spAutoFit/>
          </a:bodyPr>
          <a:lstStyle/>
          <a:p>
            <a:r>
              <a:rPr lang="en-US" dirty="0" smtClean="0">
                <a:sym typeface="Wingdings"/>
              </a:rPr>
              <a:t></a:t>
            </a:r>
            <a:endParaRPr lang="en-US" dirty="0"/>
          </a:p>
        </p:txBody>
      </p:sp>
      <p:sp>
        <p:nvSpPr>
          <p:cNvPr id="7" name="TextBox 6"/>
          <p:cNvSpPr txBox="1"/>
          <p:nvPr/>
        </p:nvSpPr>
        <p:spPr>
          <a:xfrm>
            <a:off x="2411760" y="5805264"/>
            <a:ext cx="1196587" cy="369332"/>
          </a:xfrm>
          <a:prstGeom prst="rect">
            <a:avLst/>
          </a:prstGeom>
          <a:noFill/>
        </p:spPr>
        <p:txBody>
          <a:bodyPr wrap="none" rtlCol="0">
            <a:spAutoFit/>
          </a:bodyPr>
          <a:lstStyle/>
          <a:p>
            <a:r>
              <a:rPr lang="en-US" dirty="0" smtClean="0"/>
              <a:t>Less stable</a:t>
            </a:r>
            <a:endParaRPr lang="en-US" dirty="0"/>
          </a:p>
        </p:txBody>
      </p:sp>
      <p:sp>
        <p:nvSpPr>
          <p:cNvPr id="8" name="TextBox 7"/>
          <p:cNvSpPr txBox="1"/>
          <p:nvPr/>
        </p:nvSpPr>
        <p:spPr>
          <a:xfrm>
            <a:off x="4860032" y="5805264"/>
            <a:ext cx="1334320" cy="369332"/>
          </a:xfrm>
          <a:prstGeom prst="rect">
            <a:avLst/>
          </a:prstGeom>
          <a:noFill/>
        </p:spPr>
        <p:txBody>
          <a:bodyPr wrap="none" rtlCol="0">
            <a:spAutoFit/>
          </a:bodyPr>
          <a:lstStyle/>
          <a:p>
            <a:r>
              <a:rPr lang="en-US" dirty="0" smtClean="0"/>
              <a:t>More Stable</a:t>
            </a:r>
            <a:endParaRPr lang="en-US" dirty="0"/>
          </a:p>
        </p:txBody>
      </p:sp>
    </p:spTree>
    <p:extLst>
      <p:ext uri="{BB962C8B-B14F-4D97-AF65-F5344CB8AC3E}">
        <p14:creationId xmlns:p14="http://schemas.microsoft.com/office/powerpoint/2010/main" val="1078389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2"/>
          <p:cNvSpPr txBox="1">
            <a:spLocks noChangeArrowheads="1"/>
          </p:cNvSpPr>
          <p:nvPr/>
        </p:nvSpPr>
        <p:spPr bwMode="auto">
          <a:xfrm>
            <a:off x="685800" y="228600"/>
            <a:ext cx="7772400" cy="5881688"/>
          </a:xfrm>
          <a:prstGeom prst="rect">
            <a:avLst/>
          </a:prstGeom>
          <a:noFill/>
          <a:ln w="9525">
            <a:noFill/>
            <a:miter lim="800000"/>
            <a:headEnd/>
            <a:tailEnd/>
          </a:ln>
        </p:spPr>
        <p:txBody>
          <a:bodyPr>
            <a:spAutoFit/>
          </a:bodyPr>
          <a:lstStyle/>
          <a:p>
            <a:pPr eaLnBrk="0" hangingPunct="0"/>
            <a:r>
              <a:rPr lang="en-US" sz="3200" b="1" i="1" dirty="0"/>
              <a:t>Hydrophilic</a:t>
            </a:r>
            <a:r>
              <a:rPr lang="en-US" sz="3200" b="1" dirty="0"/>
              <a:t> organic functional groups:</a:t>
            </a:r>
          </a:p>
          <a:p>
            <a:pPr eaLnBrk="0" hangingPunct="0"/>
            <a:r>
              <a:rPr lang="en-US" sz="3200" b="1" dirty="0"/>
              <a:t>	- ionic groups (acids and bases)</a:t>
            </a:r>
          </a:p>
          <a:p>
            <a:pPr eaLnBrk="0" hangingPunct="0"/>
            <a:r>
              <a:rPr lang="en-US" sz="3200" b="1" dirty="0"/>
              <a:t>	- alcohols</a:t>
            </a:r>
          </a:p>
          <a:p>
            <a:pPr eaLnBrk="0" hangingPunct="0"/>
            <a:r>
              <a:rPr lang="en-US" sz="3200" b="1" dirty="0"/>
              <a:t>	- amines</a:t>
            </a:r>
          </a:p>
          <a:p>
            <a:pPr eaLnBrk="0" hangingPunct="0"/>
            <a:r>
              <a:rPr lang="en-US" sz="3200" b="1" dirty="0"/>
              <a:t>	- carbonyls</a:t>
            </a:r>
          </a:p>
          <a:p>
            <a:pPr eaLnBrk="0" hangingPunct="0"/>
            <a:endParaRPr lang="en-US" sz="3200" b="1" i="1" dirty="0"/>
          </a:p>
          <a:p>
            <a:pPr eaLnBrk="0" hangingPunct="0"/>
            <a:r>
              <a:rPr lang="en-US" sz="3200" b="1" i="1" dirty="0">
                <a:solidFill>
                  <a:srgbClr val="FF0000"/>
                </a:solidFill>
              </a:rPr>
              <a:t>Hydrophobic</a:t>
            </a:r>
            <a:r>
              <a:rPr lang="en-US" sz="3200" b="1" dirty="0">
                <a:solidFill>
                  <a:srgbClr val="FF0000"/>
                </a:solidFill>
              </a:rPr>
              <a:t> organic functional groups:</a:t>
            </a:r>
          </a:p>
          <a:p>
            <a:pPr eaLnBrk="0" hangingPunct="0"/>
            <a:r>
              <a:rPr lang="en-US" sz="3200" b="1" dirty="0">
                <a:solidFill>
                  <a:srgbClr val="FF0000"/>
                </a:solidFill>
              </a:rPr>
              <a:t>	- hydrocarbon chains</a:t>
            </a:r>
          </a:p>
          <a:p>
            <a:pPr eaLnBrk="0" hangingPunct="0"/>
            <a:r>
              <a:rPr lang="en-US" sz="3200" b="1" dirty="0">
                <a:solidFill>
                  <a:srgbClr val="FF0000"/>
                </a:solidFill>
              </a:rPr>
              <a:t>	- aromatic and heterocyclic rings</a:t>
            </a:r>
            <a:r>
              <a:rPr lang="en-US" sz="3600" b="1" dirty="0"/>
              <a:t> </a:t>
            </a:r>
          </a:p>
          <a:p>
            <a:pPr eaLnBrk="0" hangingPunct="0"/>
            <a:endParaRPr lang="en-US" sz="3600" b="1" dirty="0"/>
          </a:p>
          <a:p>
            <a:pPr eaLnBrk="0" hangingPunct="0"/>
            <a:r>
              <a:rPr lang="en-US" sz="2800" b="1" i="1" dirty="0" err="1">
                <a:solidFill>
                  <a:srgbClr val="003300"/>
                </a:solidFill>
              </a:rPr>
              <a:t>Amphiphilic</a:t>
            </a:r>
            <a:r>
              <a:rPr lang="en-US" sz="2800" b="1" dirty="0">
                <a:solidFill>
                  <a:srgbClr val="003300"/>
                </a:solidFill>
              </a:rPr>
              <a:t> molecules combine hydrophobic </a:t>
            </a:r>
          </a:p>
          <a:p>
            <a:pPr eaLnBrk="0" hangingPunct="0"/>
            <a:r>
              <a:rPr lang="en-US" sz="2800" b="1" dirty="0">
                <a:solidFill>
                  <a:srgbClr val="003300"/>
                </a:solidFill>
              </a:rPr>
              <a:t>and hydrophilic functionalities</a:t>
            </a:r>
            <a:endParaRPr lang="en-US" sz="3600" b="1" dirty="0">
              <a:solidFill>
                <a:srgbClr val="FFFF00"/>
              </a:solidFill>
            </a:endParaRPr>
          </a:p>
        </p:txBody>
      </p:sp>
      <p:sp>
        <p:nvSpPr>
          <p:cNvPr id="2" name="TextBox 1"/>
          <p:cNvSpPr txBox="1"/>
          <p:nvPr/>
        </p:nvSpPr>
        <p:spPr>
          <a:xfrm>
            <a:off x="3851920" y="1628800"/>
            <a:ext cx="1584176" cy="553998"/>
          </a:xfrm>
          <a:prstGeom prst="rect">
            <a:avLst/>
          </a:prstGeom>
          <a:noFill/>
        </p:spPr>
        <p:txBody>
          <a:bodyPr wrap="square" rtlCol="0">
            <a:spAutoFit/>
          </a:bodyPr>
          <a:lstStyle/>
          <a:p>
            <a:r>
              <a:rPr lang="en-US" sz="3000" dirty="0" smtClean="0"/>
              <a:t>- amides</a:t>
            </a:r>
            <a:endParaRPr lang="en-US" sz="3000" dirty="0"/>
          </a:p>
        </p:txBody>
      </p:sp>
      <p:sp>
        <p:nvSpPr>
          <p:cNvPr id="3" name="TextBox 2"/>
          <p:cNvSpPr txBox="1"/>
          <p:nvPr/>
        </p:nvSpPr>
        <p:spPr>
          <a:xfrm>
            <a:off x="6156176" y="1844824"/>
            <a:ext cx="2987824" cy="923330"/>
          </a:xfrm>
          <a:prstGeom prst="rect">
            <a:avLst/>
          </a:prstGeom>
          <a:noFill/>
        </p:spPr>
        <p:txBody>
          <a:bodyPr wrap="square" rtlCol="0">
            <a:spAutoFit/>
          </a:bodyPr>
          <a:lstStyle/>
          <a:p>
            <a:r>
              <a:rPr lang="en-US" dirty="0" smtClean="0"/>
              <a:t>Many molecules will have both </a:t>
            </a:r>
            <a:r>
              <a:rPr lang="en-US" dirty="0" err="1" smtClean="0"/>
              <a:t>hydrophillic</a:t>
            </a:r>
            <a:r>
              <a:rPr lang="en-US" dirty="0" smtClean="0"/>
              <a:t> and </a:t>
            </a:r>
            <a:r>
              <a:rPr lang="en-US" dirty="0" err="1" smtClean="0"/>
              <a:t>hydrophobic</a:t>
            </a:r>
            <a:r>
              <a:rPr lang="en-US" dirty="0" err="1" smtClean="0">
                <a:sym typeface="Wingdings"/>
              </a:rPr>
              <a:t>amphiphillic</a:t>
            </a:r>
            <a:endParaRPr lang="en-US" dirty="0"/>
          </a:p>
        </p:txBody>
      </p:sp>
    </p:spTree>
    <p:extLst>
      <p:ext uri="{BB962C8B-B14F-4D97-AF65-F5344CB8AC3E}">
        <p14:creationId xmlns:p14="http://schemas.microsoft.com/office/powerpoint/2010/main" val="2534027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228600"/>
            <a:ext cx="7772400" cy="1143000"/>
          </a:xfrm>
        </p:spPr>
        <p:txBody>
          <a:bodyPr/>
          <a:lstStyle/>
          <a:p>
            <a:r>
              <a:rPr lang="en-US" altLang="en-US" sz="3200">
                <a:solidFill>
                  <a:srgbClr val="FF3300"/>
                </a:solidFill>
              </a:rPr>
              <a:t>Amphiphiles form micelles, membrane bilayes and vesicles</a:t>
            </a:r>
          </a:p>
        </p:txBody>
      </p:sp>
      <p:pic>
        <p:nvPicPr>
          <p:cNvPr id="33798" name="Picture 6" descr="C:\VOETHRES\02_007.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38200" y="2131739"/>
            <a:ext cx="7315200" cy="2665413"/>
          </a:xfrm>
        </p:spPr>
      </p:pic>
    </p:spTree>
    <p:extLst>
      <p:ext uri="{BB962C8B-B14F-4D97-AF65-F5344CB8AC3E}">
        <p14:creationId xmlns:p14="http://schemas.microsoft.com/office/powerpoint/2010/main" val="1461929368"/>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57200"/>
            <a:ext cx="4462463" cy="609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5"/>
          <p:cNvSpPr txBox="1">
            <a:spLocks noChangeArrowheads="1"/>
          </p:cNvSpPr>
          <p:nvPr/>
        </p:nvSpPr>
        <p:spPr bwMode="auto">
          <a:xfrm>
            <a:off x="5334000" y="381000"/>
            <a:ext cx="25146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50000"/>
              </a:spcBef>
              <a:buFontTx/>
              <a:buNone/>
            </a:pPr>
            <a:r>
              <a:rPr lang="en-US" altLang="en-US" sz="2000" dirty="0">
                <a:latin typeface="Arial" pitchFamily="34" charset="0"/>
              </a:rPr>
              <a:t>Approximate Bond Strength, kJ/mole</a:t>
            </a: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12-30</a:t>
            </a:r>
          </a:p>
          <a:p>
            <a:pPr algn="ctr">
              <a:spcBef>
                <a:spcPct val="50000"/>
              </a:spcBef>
              <a:buFontTx/>
              <a:buNone/>
            </a:pP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20</a:t>
            </a:r>
          </a:p>
          <a:p>
            <a:pPr algn="ctr">
              <a:spcBef>
                <a:spcPct val="50000"/>
              </a:spcBef>
              <a:buFontTx/>
              <a:buNone/>
            </a:pP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&lt;40</a:t>
            </a: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0.4 – 4.0</a:t>
            </a:r>
          </a:p>
          <a:p>
            <a:pPr algn="ctr">
              <a:spcBef>
                <a:spcPct val="50000"/>
              </a:spcBef>
              <a:buFontTx/>
              <a:buNone/>
            </a:pPr>
            <a:endParaRPr lang="en-US" altLang="en-US" sz="2000" dirty="0">
              <a:latin typeface="Arial" pitchFamily="34" charset="0"/>
            </a:endParaRPr>
          </a:p>
        </p:txBody>
      </p:sp>
      <p:sp>
        <p:nvSpPr>
          <p:cNvPr id="19460" name="Text Box 6"/>
          <p:cNvSpPr txBox="1">
            <a:spLocks noChangeArrowheads="1"/>
          </p:cNvSpPr>
          <p:nvPr/>
        </p:nvSpPr>
        <p:spPr bwMode="auto">
          <a:xfrm>
            <a:off x="7848600" y="381000"/>
            <a:ext cx="12954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50000"/>
              </a:spcBef>
              <a:buFontTx/>
              <a:buNone/>
            </a:pPr>
            <a:r>
              <a:rPr lang="en-US" altLang="en-US" sz="2000" dirty="0" err="1">
                <a:latin typeface="Arial" pitchFamily="34" charset="0"/>
              </a:rPr>
              <a:t>Distance,nm</a:t>
            </a: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0.3 </a:t>
            </a:r>
          </a:p>
          <a:p>
            <a:pPr algn="ctr">
              <a:spcBef>
                <a:spcPct val="50000"/>
              </a:spcBef>
              <a:buFontTx/>
              <a:buNone/>
            </a:pP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0.25</a:t>
            </a:r>
          </a:p>
          <a:p>
            <a:pPr algn="ctr">
              <a:spcBef>
                <a:spcPct val="50000"/>
              </a:spcBef>
              <a:buFontTx/>
              <a:buNone/>
            </a:pP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a:t>
            </a:r>
          </a:p>
          <a:p>
            <a:pPr algn="ctr">
              <a:spcBef>
                <a:spcPct val="50000"/>
              </a:spcBef>
              <a:buFontTx/>
              <a:buNone/>
            </a:pPr>
            <a:endParaRPr lang="en-US" altLang="en-US" sz="2000" dirty="0">
              <a:latin typeface="Arial" pitchFamily="34" charset="0"/>
            </a:endParaRPr>
          </a:p>
          <a:p>
            <a:pPr algn="ctr">
              <a:spcBef>
                <a:spcPct val="50000"/>
              </a:spcBef>
              <a:buFontTx/>
              <a:buNone/>
            </a:pPr>
            <a:r>
              <a:rPr lang="en-US" altLang="en-US" sz="2000" dirty="0">
                <a:latin typeface="Arial" pitchFamily="34" charset="0"/>
              </a:rPr>
              <a:t>0.2</a:t>
            </a:r>
          </a:p>
        </p:txBody>
      </p:sp>
      <p:sp>
        <p:nvSpPr>
          <p:cNvPr id="2" name="TextBox 1"/>
          <p:cNvSpPr txBox="1"/>
          <p:nvPr/>
        </p:nvSpPr>
        <p:spPr>
          <a:xfrm>
            <a:off x="6372200" y="1196752"/>
            <a:ext cx="533620" cy="369332"/>
          </a:xfrm>
          <a:prstGeom prst="rect">
            <a:avLst/>
          </a:prstGeom>
          <a:noFill/>
        </p:spPr>
        <p:txBody>
          <a:bodyPr wrap="none" rtlCol="0">
            <a:spAutoFit/>
          </a:bodyPr>
          <a:lstStyle/>
          <a:p>
            <a:r>
              <a:rPr lang="en-US" dirty="0" smtClean="0"/>
              <a:t>~20</a:t>
            </a:r>
            <a:endParaRPr lang="en-US" dirty="0"/>
          </a:p>
        </p:txBody>
      </p:sp>
      <p:sp>
        <p:nvSpPr>
          <p:cNvPr id="3" name="TextBox 2"/>
          <p:cNvSpPr txBox="1"/>
          <p:nvPr/>
        </p:nvSpPr>
        <p:spPr>
          <a:xfrm rot="16200000">
            <a:off x="-214851" y="1828840"/>
            <a:ext cx="1246811" cy="369332"/>
          </a:xfrm>
          <a:prstGeom prst="rect">
            <a:avLst/>
          </a:prstGeom>
          <a:noFill/>
        </p:spPr>
        <p:txBody>
          <a:bodyPr wrap="square" rtlCol="0">
            <a:spAutoFit/>
          </a:bodyPr>
          <a:lstStyle/>
          <a:p>
            <a:r>
              <a:rPr lang="en-US" dirty="0" err="1" smtClean="0"/>
              <a:t>stongest</a:t>
            </a:r>
            <a:endParaRPr lang="en-US" dirty="0"/>
          </a:p>
        </p:txBody>
      </p:sp>
      <p:sp>
        <p:nvSpPr>
          <p:cNvPr id="4" name="TextBox 3"/>
          <p:cNvSpPr txBox="1"/>
          <p:nvPr/>
        </p:nvSpPr>
        <p:spPr>
          <a:xfrm>
            <a:off x="0" y="5589240"/>
            <a:ext cx="1257676" cy="369332"/>
          </a:xfrm>
          <a:prstGeom prst="rect">
            <a:avLst/>
          </a:prstGeom>
          <a:noFill/>
        </p:spPr>
        <p:txBody>
          <a:bodyPr wrap="none" rtlCol="0">
            <a:spAutoFit/>
          </a:bodyPr>
          <a:lstStyle/>
          <a:p>
            <a:r>
              <a:rPr lang="en-US" dirty="0" smtClean="0"/>
              <a:t>Weak force</a:t>
            </a:r>
            <a:endParaRPr lang="en-US" dirty="0"/>
          </a:p>
        </p:txBody>
      </p:sp>
      <p:sp>
        <p:nvSpPr>
          <p:cNvPr id="5" name="TextBox 4"/>
          <p:cNvSpPr txBox="1"/>
          <p:nvPr/>
        </p:nvSpPr>
        <p:spPr>
          <a:xfrm>
            <a:off x="5292080" y="6165304"/>
            <a:ext cx="2284533" cy="923330"/>
          </a:xfrm>
          <a:prstGeom prst="rect">
            <a:avLst/>
          </a:prstGeom>
          <a:noFill/>
        </p:spPr>
        <p:txBody>
          <a:bodyPr wrap="square" rtlCol="0">
            <a:spAutoFit/>
          </a:bodyPr>
          <a:lstStyle/>
          <a:p>
            <a:r>
              <a:rPr lang="en-US" dirty="0" smtClean="0"/>
              <a:t>Bond lengths have to be very close for an interaction to occur</a:t>
            </a:r>
            <a:endParaRPr lang="en-US" dirty="0"/>
          </a:p>
        </p:txBody>
      </p:sp>
      <p:sp>
        <p:nvSpPr>
          <p:cNvPr id="6" name="TextBox 5"/>
          <p:cNvSpPr txBox="1"/>
          <p:nvPr/>
        </p:nvSpPr>
        <p:spPr>
          <a:xfrm>
            <a:off x="5619750" y="31750"/>
            <a:ext cx="3354103" cy="369332"/>
          </a:xfrm>
          <a:prstGeom prst="rect">
            <a:avLst/>
          </a:prstGeom>
          <a:noFill/>
        </p:spPr>
        <p:txBody>
          <a:bodyPr wrap="none" rtlCol="0">
            <a:spAutoFit/>
          </a:bodyPr>
          <a:lstStyle/>
          <a:p>
            <a:r>
              <a:rPr lang="en-US" dirty="0" smtClean="0"/>
              <a:t>Typical covalent bond ~400kj/</a:t>
            </a:r>
            <a:r>
              <a:rPr lang="en-US" dirty="0" err="1" smtClean="0"/>
              <a:t>mol</a:t>
            </a:r>
            <a:endParaRPr lang="en-US" dirty="0"/>
          </a:p>
        </p:txBody>
      </p:sp>
    </p:spTree>
    <p:extLst>
      <p:ext uri="{BB962C8B-B14F-4D97-AF65-F5344CB8AC3E}">
        <p14:creationId xmlns:p14="http://schemas.microsoft.com/office/powerpoint/2010/main" val="1031651859"/>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2"/>
          <p:cNvSpPr txBox="1">
            <a:spLocks noChangeArrowheads="1"/>
          </p:cNvSpPr>
          <p:nvPr/>
        </p:nvSpPr>
        <p:spPr bwMode="auto">
          <a:xfrm>
            <a:off x="381000" y="1828800"/>
            <a:ext cx="8382000" cy="2227263"/>
          </a:xfrm>
          <a:prstGeom prst="rect">
            <a:avLst/>
          </a:prstGeom>
          <a:noFill/>
          <a:ln w="9525">
            <a:noFill/>
            <a:miter lim="800000"/>
            <a:headEnd/>
            <a:tailEnd/>
          </a:ln>
        </p:spPr>
        <p:txBody>
          <a:bodyPr>
            <a:spAutoFit/>
          </a:bodyPr>
          <a:lstStyle/>
          <a:p>
            <a:pPr eaLnBrk="0" hangingPunct="0"/>
            <a:r>
              <a:rPr lang="en-US" sz="2800" b="1" dirty="0"/>
              <a:t>Maintenance (homeostasis) of internal ionic composition - including pH - is critical for the structure and function of biomolecules.</a:t>
            </a:r>
          </a:p>
          <a:p>
            <a:pPr eaLnBrk="0" hangingPunct="0"/>
            <a:endParaRPr lang="en-US" sz="2800" b="1" dirty="0"/>
          </a:p>
          <a:p>
            <a:pPr eaLnBrk="0" hangingPunct="0"/>
            <a:r>
              <a:rPr lang="en-US" sz="2800" b="1" dirty="0"/>
              <a:t>Control of pH is critical in biochemical experiments.</a:t>
            </a:r>
            <a:endParaRPr lang="en-US" sz="3600" b="1" dirty="0"/>
          </a:p>
        </p:txBody>
      </p:sp>
      <p:sp>
        <p:nvSpPr>
          <p:cNvPr id="108547" name="Rectangle 3"/>
          <p:cNvSpPr>
            <a:spLocks noChangeArrowheads="1"/>
          </p:cNvSpPr>
          <p:nvPr/>
        </p:nvSpPr>
        <p:spPr bwMode="auto">
          <a:xfrm>
            <a:off x="381000" y="762000"/>
            <a:ext cx="7620000" cy="609600"/>
          </a:xfrm>
          <a:prstGeom prst="rect">
            <a:avLst/>
          </a:prstGeom>
          <a:noFill/>
          <a:ln w="9525">
            <a:noFill/>
            <a:miter lim="800000"/>
            <a:headEnd/>
            <a:tailEnd/>
          </a:ln>
        </p:spPr>
        <p:txBody>
          <a:bodyPr anchor="ctr"/>
          <a:lstStyle/>
          <a:p>
            <a:pPr eaLnBrk="0" hangingPunct="0"/>
            <a:r>
              <a:rPr lang="en-US" sz="3200" b="1" dirty="0">
                <a:solidFill>
                  <a:srgbClr val="006666"/>
                </a:solidFill>
                <a:latin typeface="Arial" charset="0"/>
              </a:rPr>
              <a:t>Acid-base </a:t>
            </a:r>
            <a:r>
              <a:rPr lang="en-US" sz="3200" b="1" dirty="0" smtClean="0">
                <a:solidFill>
                  <a:srgbClr val="006666"/>
                </a:solidFill>
                <a:latin typeface="Arial" charset="0"/>
              </a:rPr>
              <a:t>chemistry</a:t>
            </a:r>
            <a:endParaRPr lang="en-US" sz="2800" dirty="0"/>
          </a:p>
        </p:txBody>
      </p:sp>
    </p:spTree>
    <p:extLst>
      <p:ext uri="{BB962C8B-B14F-4D97-AF65-F5344CB8AC3E}">
        <p14:creationId xmlns:p14="http://schemas.microsoft.com/office/powerpoint/2010/main" val="2168562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5800" y="609600"/>
            <a:ext cx="7772400" cy="914400"/>
          </a:xfrm>
          <a:solidFill>
            <a:schemeClr val="bg1"/>
          </a:solidFill>
          <a:ln w="25400">
            <a:noFill/>
            <a:miter lim="800000"/>
            <a:headEnd/>
            <a:tailEnd/>
          </a:ln>
        </p:spPr>
        <p:txBody>
          <a:bodyPr/>
          <a:lstStyle/>
          <a:p>
            <a:r>
              <a:rPr lang="en-US" altLang="en-US" sz="3600">
                <a:solidFill>
                  <a:srgbClr val="FF3300"/>
                </a:solidFill>
              </a:rPr>
              <a:t>Ionization of water</a:t>
            </a:r>
          </a:p>
        </p:txBody>
      </p:sp>
      <p:sp>
        <p:nvSpPr>
          <p:cNvPr id="30723" name="Rectangle 3"/>
          <p:cNvSpPr>
            <a:spLocks noGrp="1" noChangeArrowheads="1"/>
          </p:cNvSpPr>
          <p:nvPr>
            <p:ph type="body" idx="1"/>
          </p:nvPr>
        </p:nvSpPr>
        <p:spPr>
          <a:xfrm>
            <a:off x="685800" y="1828800"/>
            <a:ext cx="7772400" cy="4114800"/>
          </a:xfrm>
        </p:spPr>
        <p:txBody>
          <a:bodyPr>
            <a:normAutofit fontScale="92500"/>
          </a:bodyPr>
          <a:lstStyle/>
          <a:p>
            <a:r>
              <a:rPr lang="en-US" altLang="en-US" dirty="0" smtClean="0">
                <a:latin typeface="Arial Unicode MS" pitchFamily="34" charset="-128"/>
              </a:rPr>
              <a:t>water can ionize</a:t>
            </a:r>
            <a:endParaRPr lang="en-US" altLang="en-US" dirty="0">
              <a:latin typeface="Arial Unicode MS" pitchFamily="34" charset="-128"/>
            </a:endParaRPr>
          </a:p>
          <a:p>
            <a:pPr algn="ctr">
              <a:buFontTx/>
              <a:buNone/>
            </a:pPr>
            <a:r>
              <a:rPr lang="en-US" altLang="en-US" dirty="0">
                <a:latin typeface="Arial Unicode MS" pitchFamily="34" charset="-128"/>
              </a:rPr>
              <a:t>H</a:t>
            </a:r>
            <a:r>
              <a:rPr lang="en-US" altLang="en-US" baseline="-25000" dirty="0">
                <a:latin typeface="Arial Unicode MS" pitchFamily="34" charset="-128"/>
              </a:rPr>
              <a:t>2</a:t>
            </a:r>
            <a:r>
              <a:rPr lang="en-US" altLang="en-US" dirty="0">
                <a:latin typeface="Arial Unicode MS" pitchFamily="34" charset="-128"/>
              </a:rPr>
              <a:t>O </a:t>
            </a:r>
            <a:r>
              <a:rPr lang="en-US" altLang="en-US" dirty="0" smtClean="0">
                <a:latin typeface="Arial Unicode MS" pitchFamily="34" charset="-128"/>
              </a:rPr>
              <a:t>      H</a:t>
            </a:r>
            <a:r>
              <a:rPr lang="en-US" altLang="en-US" baseline="30000" dirty="0">
                <a:latin typeface="Arial Unicode MS" pitchFamily="34" charset="-128"/>
              </a:rPr>
              <a:t>+</a:t>
            </a:r>
            <a:r>
              <a:rPr lang="en-US" altLang="en-US" dirty="0">
                <a:latin typeface="Arial Unicode MS" pitchFamily="34" charset="-128"/>
              </a:rPr>
              <a:t> + </a:t>
            </a:r>
            <a:r>
              <a:rPr lang="en-US" altLang="en-US" dirty="0" smtClean="0">
                <a:latin typeface="Arial Unicode MS" pitchFamily="34" charset="-128"/>
              </a:rPr>
              <a:t>OH</a:t>
            </a:r>
            <a:r>
              <a:rPr lang="en-US" altLang="en-US" baseline="30000" dirty="0" smtClean="0">
                <a:latin typeface="Arial Unicode MS" pitchFamily="34" charset="-128"/>
              </a:rPr>
              <a:t>-</a:t>
            </a:r>
          </a:p>
          <a:p>
            <a:pPr algn="ctr">
              <a:buFontTx/>
              <a:buNone/>
            </a:pPr>
            <a:endParaRPr lang="en-US" altLang="en-US" baseline="30000" dirty="0">
              <a:latin typeface="Arial Unicode MS" pitchFamily="34" charset="-128"/>
            </a:endParaRPr>
          </a:p>
          <a:p>
            <a:r>
              <a:rPr lang="en-US" altLang="en-US" dirty="0">
                <a:latin typeface="Arial Unicode MS" pitchFamily="34" charset="-128"/>
              </a:rPr>
              <a:t> The free proton is associated with a water molecule to form the </a:t>
            </a:r>
            <a:r>
              <a:rPr lang="en-US" altLang="en-US" dirty="0">
                <a:solidFill>
                  <a:schemeClr val="accent1"/>
                </a:solidFill>
                <a:latin typeface="Arial Unicode MS" pitchFamily="34" charset="-128"/>
              </a:rPr>
              <a:t>hydronium ion</a:t>
            </a:r>
          </a:p>
          <a:p>
            <a:pPr algn="ctr">
              <a:buFontTx/>
              <a:buNone/>
            </a:pPr>
            <a:r>
              <a:rPr lang="en-US" altLang="en-US" dirty="0">
                <a:latin typeface="Arial Unicode MS" pitchFamily="34" charset="-128"/>
              </a:rPr>
              <a:t>H</a:t>
            </a:r>
            <a:r>
              <a:rPr lang="en-US" altLang="en-US" baseline="-25000" dirty="0">
                <a:latin typeface="Arial Unicode MS" pitchFamily="34" charset="-128"/>
              </a:rPr>
              <a:t>3</a:t>
            </a:r>
            <a:r>
              <a:rPr lang="en-US" altLang="en-US" dirty="0">
                <a:latin typeface="Arial Unicode MS" pitchFamily="34" charset="-128"/>
              </a:rPr>
              <a:t>O</a:t>
            </a:r>
            <a:r>
              <a:rPr lang="en-US" altLang="en-US" baseline="30000" dirty="0">
                <a:latin typeface="Arial Unicode MS" pitchFamily="34" charset="-128"/>
              </a:rPr>
              <a:t>+</a:t>
            </a:r>
            <a:endParaRPr lang="en-US" altLang="en-US" dirty="0">
              <a:latin typeface="Arial Unicode MS" pitchFamily="34" charset="-128"/>
            </a:endParaRPr>
          </a:p>
          <a:p>
            <a:r>
              <a:rPr lang="en-US" altLang="en-US" dirty="0" smtClean="0">
                <a:latin typeface="Arial Unicode MS" pitchFamily="34" charset="-128"/>
              </a:rPr>
              <a:t>Rapid reactions due to high </a:t>
            </a:r>
            <a:r>
              <a:rPr lang="en-US" altLang="en-US" dirty="0">
                <a:latin typeface="Arial Unicode MS" pitchFamily="34" charset="-128"/>
              </a:rPr>
              <a:t>ionic mobility </a:t>
            </a:r>
            <a:r>
              <a:rPr lang="en-US" altLang="en-US" dirty="0" smtClean="0">
                <a:latin typeface="Arial Unicode MS" pitchFamily="34" charset="-128"/>
              </a:rPr>
              <a:t>by </a:t>
            </a:r>
            <a:r>
              <a:rPr lang="en-US" altLang="en-US" dirty="0">
                <a:latin typeface="Arial Unicode MS" pitchFamily="34" charset="-128"/>
              </a:rPr>
              <a:t>proton jumping</a:t>
            </a:r>
          </a:p>
        </p:txBody>
      </p:sp>
    </p:spTree>
    <p:extLst>
      <p:ext uri="{BB962C8B-B14F-4D97-AF65-F5344CB8AC3E}">
        <p14:creationId xmlns:p14="http://schemas.microsoft.com/office/powerpoint/2010/main" val="13396065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28600" y="152400"/>
            <a:ext cx="8229600" cy="1143000"/>
          </a:xfrm>
        </p:spPr>
        <p:txBody>
          <a:bodyPr/>
          <a:lstStyle/>
          <a:p>
            <a:r>
              <a:rPr lang="en-US" altLang="en-US" sz="3200">
                <a:solidFill>
                  <a:srgbClr val="FF3300"/>
                </a:solidFill>
              </a:rPr>
              <a:t>Proton Jumping</a:t>
            </a:r>
            <a:br>
              <a:rPr lang="en-US" altLang="en-US" sz="3200">
                <a:solidFill>
                  <a:srgbClr val="FF3300"/>
                </a:solidFill>
              </a:rPr>
            </a:br>
            <a:r>
              <a:rPr lang="en-US" altLang="en-US" sz="3200">
                <a:solidFill>
                  <a:srgbClr val="FF3300"/>
                </a:solidFill>
              </a:rPr>
              <a:t> Large proton and hydroxide mobility</a:t>
            </a:r>
          </a:p>
        </p:txBody>
      </p:sp>
      <p:sp>
        <p:nvSpPr>
          <p:cNvPr id="31747" name="Rectangle 3"/>
          <p:cNvSpPr>
            <a:spLocks noGrp="1" noChangeArrowheads="1"/>
          </p:cNvSpPr>
          <p:nvPr>
            <p:ph type="body" sz="half" idx="1"/>
          </p:nvPr>
        </p:nvSpPr>
        <p:spPr>
          <a:xfrm>
            <a:off x="914400" y="1295400"/>
            <a:ext cx="7772400" cy="1981200"/>
          </a:xfrm>
        </p:spPr>
        <p:txBody>
          <a:bodyPr/>
          <a:lstStyle/>
          <a:p>
            <a:r>
              <a:rPr lang="en-US" altLang="en-US" sz="2800"/>
              <a:t>H</a:t>
            </a:r>
            <a:r>
              <a:rPr lang="en-US" altLang="en-US" sz="2800" baseline="-25000"/>
              <a:t>3</a:t>
            </a:r>
            <a:r>
              <a:rPr lang="en-US" altLang="en-US" sz="2800"/>
              <a:t>O+ : 362.4 x 10</a:t>
            </a:r>
            <a:r>
              <a:rPr lang="en-US" altLang="en-US" sz="2800" baseline="30000"/>
              <a:t>-5</a:t>
            </a:r>
            <a:r>
              <a:rPr lang="en-US" altLang="en-US" sz="2800"/>
              <a:t> cm</a:t>
            </a:r>
            <a:r>
              <a:rPr lang="en-US" altLang="en-US" sz="2800" baseline="30000"/>
              <a:t>2</a:t>
            </a:r>
            <a:r>
              <a:rPr lang="en-US" altLang="en-US" sz="2800"/>
              <a:t>•V</a:t>
            </a:r>
            <a:r>
              <a:rPr lang="en-US" altLang="en-US" sz="2800" baseline="30000"/>
              <a:t>-1</a:t>
            </a:r>
            <a:r>
              <a:rPr lang="en-US" altLang="en-US" sz="2800"/>
              <a:t>•s</a:t>
            </a:r>
            <a:r>
              <a:rPr lang="en-US" altLang="en-US" sz="2800" baseline="30000"/>
              <a:t>-1</a:t>
            </a:r>
          </a:p>
          <a:p>
            <a:r>
              <a:rPr lang="en-US" altLang="en-US" sz="2800"/>
              <a:t>Na</a:t>
            </a:r>
            <a:r>
              <a:rPr lang="en-US" altLang="en-US" sz="2800" baseline="30000"/>
              <a:t>+</a:t>
            </a:r>
            <a:r>
              <a:rPr lang="en-US" altLang="en-US" sz="2800"/>
              <a:t>:        51.9 x 10</a:t>
            </a:r>
            <a:r>
              <a:rPr lang="en-US" altLang="en-US" sz="2800" baseline="30000"/>
              <a:t>-5 </a:t>
            </a:r>
            <a:r>
              <a:rPr lang="en-US" altLang="en-US" sz="2800"/>
              <a:t>cm</a:t>
            </a:r>
            <a:r>
              <a:rPr lang="en-US" altLang="en-US" sz="2800" baseline="30000"/>
              <a:t>2</a:t>
            </a:r>
            <a:r>
              <a:rPr lang="en-US" altLang="en-US" sz="2800"/>
              <a:t>•V</a:t>
            </a:r>
            <a:r>
              <a:rPr lang="en-US" altLang="en-US" sz="2800" baseline="30000"/>
              <a:t>-1</a:t>
            </a:r>
            <a:r>
              <a:rPr lang="en-US" altLang="en-US" sz="2800"/>
              <a:t>•s</a:t>
            </a:r>
            <a:r>
              <a:rPr lang="en-US" altLang="en-US" sz="2800" baseline="30000"/>
              <a:t>-1</a:t>
            </a:r>
            <a:endParaRPr lang="en-US" altLang="en-US" sz="2800"/>
          </a:p>
          <a:p>
            <a:r>
              <a:rPr lang="en-US" altLang="en-US" sz="2800"/>
              <a:t>Hydronium ion migration; hops by switching partners at 10</a:t>
            </a:r>
            <a:r>
              <a:rPr lang="en-US" altLang="en-US" sz="2800" baseline="30000"/>
              <a:t>12</a:t>
            </a:r>
            <a:r>
              <a:rPr lang="en-US" altLang="en-US" sz="2800"/>
              <a:t> per second</a:t>
            </a:r>
          </a:p>
        </p:txBody>
      </p:sp>
      <p:pic>
        <p:nvPicPr>
          <p:cNvPr id="31748" name="Picture 4" descr="C:\VOETHRES\02_008.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2438400" y="3316288"/>
            <a:ext cx="3581400" cy="3344862"/>
          </a:xfrm>
        </p:spPr>
      </p:pic>
    </p:spTree>
    <p:extLst>
      <p:ext uri="{BB962C8B-B14F-4D97-AF65-F5344CB8AC3E}">
        <p14:creationId xmlns:p14="http://schemas.microsoft.com/office/powerpoint/2010/main" val="29890893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85800" y="609600"/>
            <a:ext cx="7772400" cy="914400"/>
          </a:xfrm>
          <a:solidFill>
            <a:schemeClr val="bg1"/>
          </a:solidFill>
          <a:ln w="25400">
            <a:noFill/>
            <a:miter lim="800000"/>
            <a:headEnd/>
            <a:tailEnd/>
          </a:ln>
        </p:spPr>
        <p:txBody>
          <a:bodyPr/>
          <a:lstStyle/>
          <a:p>
            <a:r>
              <a:rPr lang="en-US" altLang="en-US" sz="3600" dirty="0">
                <a:solidFill>
                  <a:srgbClr val="FF3300"/>
                </a:solidFill>
              </a:rPr>
              <a:t>Equilibrium </a:t>
            </a:r>
            <a:r>
              <a:rPr lang="en-US" altLang="en-US" sz="3600" dirty="0" smtClean="0">
                <a:solidFill>
                  <a:srgbClr val="FF3300"/>
                </a:solidFill>
              </a:rPr>
              <a:t>reaction</a:t>
            </a:r>
            <a:endParaRPr lang="en-US" altLang="en-US" sz="3600" dirty="0">
              <a:solidFill>
                <a:srgbClr val="FF3300"/>
              </a:solidFill>
            </a:endParaRPr>
          </a:p>
        </p:txBody>
      </p:sp>
      <p:sp>
        <p:nvSpPr>
          <p:cNvPr id="32771" name="Rectangle 3"/>
          <p:cNvSpPr>
            <a:spLocks noGrp="1" noChangeArrowheads="1"/>
          </p:cNvSpPr>
          <p:nvPr>
            <p:ph type="body" idx="1"/>
          </p:nvPr>
        </p:nvSpPr>
        <p:spPr>
          <a:xfrm>
            <a:off x="685800" y="1828800"/>
            <a:ext cx="7772400" cy="4114800"/>
          </a:xfrm>
        </p:spPr>
        <p:txBody>
          <a:bodyPr/>
          <a:lstStyle/>
          <a:p>
            <a:r>
              <a:rPr lang="en-US" altLang="en-US">
                <a:latin typeface="Arial Unicode MS" pitchFamily="34" charset="-128"/>
              </a:rPr>
              <a:t>Described by:</a:t>
            </a:r>
          </a:p>
          <a:p>
            <a:pPr>
              <a:buFontTx/>
              <a:buNone/>
            </a:pPr>
            <a:r>
              <a:rPr lang="en-US" altLang="en-US" b="1">
                <a:solidFill>
                  <a:srgbClr val="FF3300"/>
                </a:solidFill>
                <a:latin typeface="Arial Unicode MS" pitchFamily="34" charset="-128"/>
              </a:rPr>
              <a:t>				</a:t>
            </a:r>
            <a:r>
              <a:rPr lang="en-US" altLang="en-US" b="1" i="1">
                <a:solidFill>
                  <a:srgbClr val="FF3300"/>
                </a:solidFill>
                <a:latin typeface="Arial Unicode MS" pitchFamily="34" charset="-128"/>
              </a:rPr>
              <a:t>K</a:t>
            </a:r>
            <a:r>
              <a:rPr lang="en-US" altLang="en-US" b="1">
                <a:solidFill>
                  <a:srgbClr val="FF3300"/>
                </a:solidFill>
                <a:latin typeface="Arial Unicode MS" pitchFamily="34" charset="-128"/>
              </a:rPr>
              <a:t> = </a:t>
            </a:r>
            <a:r>
              <a:rPr lang="en-US" altLang="en-US" b="1" u="sng">
                <a:solidFill>
                  <a:srgbClr val="FF3300"/>
                </a:solidFill>
                <a:latin typeface="Arial Unicode MS" pitchFamily="34" charset="-128"/>
              </a:rPr>
              <a:t>[H</a:t>
            </a:r>
            <a:r>
              <a:rPr lang="en-US" altLang="en-US" b="1" u="sng" baseline="30000">
                <a:solidFill>
                  <a:srgbClr val="FF3300"/>
                </a:solidFill>
                <a:latin typeface="Arial Unicode MS" pitchFamily="34" charset="-128"/>
              </a:rPr>
              <a:t>+</a:t>
            </a:r>
            <a:r>
              <a:rPr lang="en-US" altLang="en-US" b="1" u="sng">
                <a:solidFill>
                  <a:srgbClr val="FF3300"/>
                </a:solidFill>
                <a:latin typeface="Arial Unicode MS" pitchFamily="34" charset="-128"/>
              </a:rPr>
              <a:t>][OH</a:t>
            </a:r>
            <a:r>
              <a:rPr lang="en-US" altLang="en-US" b="1" u="sng" baseline="30000">
                <a:solidFill>
                  <a:srgbClr val="FF3300"/>
                </a:solidFill>
                <a:latin typeface="Arial Unicode MS" pitchFamily="34" charset="-128"/>
              </a:rPr>
              <a:t>-</a:t>
            </a:r>
            <a:r>
              <a:rPr lang="en-US" altLang="en-US" b="1" u="sng">
                <a:solidFill>
                  <a:srgbClr val="FF3300"/>
                </a:solidFill>
                <a:latin typeface="Arial Unicode MS" pitchFamily="34" charset="-128"/>
              </a:rPr>
              <a:t>]</a:t>
            </a:r>
            <a:endParaRPr lang="en-US" altLang="en-US" b="1" baseline="30000">
              <a:solidFill>
                <a:srgbClr val="FF3300"/>
              </a:solidFill>
              <a:latin typeface="Arial Unicode MS" pitchFamily="34" charset="-128"/>
            </a:endParaRPr>
          </a:p>
          <a:p>
            <a:pPr>
              <a:buFontTx/>
              <a:buNone/>
            </a:pPr>
            <a:r>
              <a:rPr lang="en-US" altLang="en-US" b="1">
                <a:solidFill>
                  <a:srgbClr val="FF3300"/>
                </a:solidFill>
                <a:latin typeface="Arial Unicode MS" pitchFamily="34" charset="-128"/>
              </a:rPr>
              <a:t>					  [H</a:t>
            </a:r>
            <a:r>
              <a:rPr lang="en-US" altLang="en-US" b="1" baseline="-25000">
                <a:solidFill>
                  <a:srgbClr val="FF3300"/>
                </a:solidFill>
                <a:latin typeface="Arial Unicode MS" pitchFamily="34" charset="-128"/>
              </a:rPr>
              <a:t>2</a:t>
            </a:r>
            <a:r>
              <a:rPr lang="en-US" altLang="en-US" b="1">
                <a:solidFill>
                  <a:srgbClr val="FF3300"/>
                </a:solidFill>
                <a:latin typeface="Arial Unicode MS" pitchFamily="34" charset="-128"/>
              </a:rPr>
              <a:t>O]</a:t>
            </a:r>
          </a:p>
          <a:p>
            <a:r>
              <a:rPr lang="en-US" altLang="en-US">
                <a:latin typeface="Arial Unicode MS" pitchFamily="34" charset="-128"/>
              </a:rPr>
              <a:t>Where K is the dissociation constant</a:t>
            </a:r>
          </a:p>
          <a:p>
            <a:r>
              <a:rPr lang="en-US" altLang="en-US">
                <a:latin typeface="Arial Unicode MS" pitchFamily="34" charset="-128"/>
              </a:rPr>
              <a:t>Considering </a:t>
            </a:r>
            <a:r>
              <a:rPr lang="en-US" altLang="en-US" b="1">
                <a:solidFill>
                  <a:srgbClr val="FF3300"/>
                </a:solidFill>
                <a:latin typeface="Arial Unicode MS" pitchFamily="34" charset="-128"/>
              </a:rPr>
              <a:t>[H</a:t>
            </a:r>
            <a:r>
              <a:rPr lang="en-US" altLang="en-US" b="1" baseline="-25000">
                <a:solidFill>
                  <a:srgbClr val="FF3300"/>
                </a:solidFill>
                <a:latin typeface="Arial Unicode MS" pitchFamily="34" charset="-128"/>
              </a:rPr>
              <a:t>2</a:t>
            </a:r>
            <a:r>
              <a:rPr lang="en-US" altLang="en-US" b="1">
                <a:solidFill>
                  <a:srgbClr val="FF3300"/>
                </a:solidFill>
                <a:latin typeface="Arial Unicode MS" pitchFamily="34" charset="-128"/>
              </a:rPr>
              <a:t>O]</a:t>
            </a:r>
            <a:r>
              <a:rPr lang="en-US" altLang="en-US">
                <a:latin typeface="Arial Unicode MS" pitchFamily="34" charset="-128"/>
              </a:rPr>
              <a:t> constant yields</a:t>
            </a:r>
          </a:p>
          <a:p>
            <a:pPr>
              <a:buFontTx/>
              <a:buNone/>
            </a:pPr>
            <a:r>
              <a:rPr lang="en-US" altLang="en-US">
                <a:latin typeface="Arial Unicode MS" pitchFamily="34" charset="-128"/>
              </a:rPr>
              <a:t>				</a:t>
            </a:r>
            <a:r>
              <a:rPr lang="en-US" altLang="en-US" b="1" i="1">
                <a:solidFill>
                  <a:srgbClr val="FF3300"/>
                </a:solidFill>
                <a:latin typeface="Arial Unicode MS" pitchFamily="34" charset="-128"/>
              </a:rPr>
              <a:t>K</a:t>
            </a:r>
            <a:r>
              <a:rPr lang="en-US" altLang="en-US" b="1" i="1" baseline="-25000">
                <a:solidFill>
                  <a:srgbClr val="FF3300"/>
                </a:solidFill>
                <a:latin typeface="Arial Unicode MS" pitchFamily="34" charset="-128"/>
              </a:rPr>
              <a:t>w</a:t>
            </a:r>
            <a:r>
              <a:rPr lang="en-US" altLang="en-US" b="1">
                <a:solidFill>
                  <a:srgbClr val="FF3300"/>
                </a:solidFill>
                <a:latin typeface="Arial Unicode MS" pitchFamily="34" charset="-128"/>
              </a:rPr>
              <a:t> = [H</a:t>
            </a:r>
            <a:r>
              <a:rPr lang="en-US" altLang="en-US" b="1" baseline="30000">
                <a:solidFill>
                  <a:srgbClr val="FF3300"/>
                </a:solidFill>
                <a:latin typeface="Arial Unicode MS" pitchFamily="34" charset="-128"/>
              </a:rPr>
              <a:t>+</a:t>
            </a:r>
            <a:r>
              <a:rPr lang="en-US" altLang="en-US" b="1">
                <a:solidFill>
                  <a:srgbClr val="FF3300"/>
                </a:solidFill>
                <a:latin typeface="Arial Unicode MS" pitchFamily="34" charset="-128"/>
              </a:rPr>
              <a:t>][OH</a:t>
            </a:r>
            <a:r>
              <a:rPr lang="en-US" altLang="en-US" b="1" baseline="30000">
                <a:solidFill>
                  <a:srgbClr val="FF3300"/>
                </a:solidFill>
                <a:latin typeface="Arial Unicode MS" pitchFamily="34" charset="-128"/>
              </a:rPr>
              <a:t>-</a:t>
            </a:r>
            <a:r>
              <a:rPr lang="en-US" altLang="en-US" b="1">
                <a:solidFill>
                  <a:srgbClr val="FF3300"/>
                </a:solidFill>
                <a:latin typeface="Arial Unicode MS" pitchFamily="34" charset="-128"/>
              </a:rPr>
              <a:t>]</a:t>
            </a:r>
            <a:endParaRPr lang="en-US" altLang="en-US" b="1" baseline="30000">
              <a:solidFill>
                <a:srgbClr val="FF3300"/>
              </a:solidFill>
              <a:latin typeface="Arial Unicode MS" pitchFamily="34" charset="-128"/>
            </a:endParaRPr>
          </a:p>
          <a:p>
            <a:pPr>
              <a:buFontTx/>
              <a:buNone/>
            </a:pPr>
            <a:endParaRPr lang="en-US" altLang="en-US" b="1">
              <a:latin typeface="Arial Unicode MS" pitchFamily="34" charset="-128"/>
            </a:endParaRPr>
          </a:p>
        </p:txBody>
      </p:sp>
    </p:spTree>
    <p:extLst>
      <p:ext uri="{BB962C8B-B14F-4D97-AF65-F5344CB8AC3E}">
        <p14:creationId xmlns:p14="http://schemas.microsoft.com/office/powerpoint/2010/main" val="16965687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609600"/>
            <a:ext cx="7772400" cy="914400"/>
          </a:xfrm>
          <a:solidFill>
            <a:schemeClr val="bg1"/>
          </a:solidFill>
          <a:ln w="25400">
            <a:noFill/>
            <a:miter lim="800000"/>
            <a:headEnd/>
            <a:tailEnd/>
          </a:ln>
        </p:spPr>
        <p:txBody>
          <a:bodyPr/>
          <a:lstStyle/>
          <a:p>
            <a:r>
              <a:rPr lang="en-US" altLang="en-US" b="1" i="1">
                <a:solidFill>
                  <a:srgbClr val="FF3300"/>
                </a:solidFill>
                <a:latin typeface="Arial Unicode MS" pitchFamily="34" charset="-128"/>
              </a:rPr>
              <a:t>K</a:t>
            </a:r>
            <a:r>
              <a:rPr lang="en-US" altLang="en-US" b="1" i="1" baseline="-25000">
                <a:solidFill>
                  <a:srgbClr val="FF3300"/>
                </a:solidFill>
                <a:latin typeface="Arial Unicode MS" pitchFamily="34" charset="-128"/>
              </a:rPr>
              <a:t>w</a:t>
            </a:r>
          </a:p>
        </p:txBody>
      </p:sp>
      <p:sp>
        <p:nvSpPr>
          <p:cNvPr id="33795" name="Rectangle 3"/>
          <p:cNvSpPr>
            <a:spLocks noGrp="1" noChangeArrowheads="1"/>
          </p:cNvSpPr>
          <p:nvPr>
            <p:ph type="body" idx="1"/>
          </p:nvPr>
        </p:nvSpPr>
        <p:spPr>
          <a:xfrm>
            <a:off x="685800" y="1828800"/>
            <a:ext cx="7772400" cy="4114800"/>
          </a:xfrm>
        </p:spPr>
        <p:txBody>
          <a:bodyPr/>
          <a:lstStyle/>
          <a:p>
            <a:pPr>
              <a:buFontTx/>
              <a:buNone/>
            </a:pPr>
            <a:r>
              <a:rPr lang="en-US" altLang="en-US">
                <a:latin typeface="Arial Unicode MS" pitchFamily="34" charset="-128"/>
              </a:rPr>
              <a:t>				</a:t>
            </a:r>
            <a:r>
              <a:rPr lang="en-US" altLang="en-US" b="1" i="1">
                <a:solidFill>
                  <a:srgbClr val="FF3300"/>
                </a:solidFill>
                <a:latin typeface="Arial Unicode MS" pitchFamily="34" charset="-128"/>
              </a:rPr>
              <a:t>K</a:t>
            </a:r>
            <a:r>
              <a:rPr lang="en-US" altLang="en-US" b="1" i="1" baseline="-25000">
                <a:solidFill>
                  <a:srgbClr val="FF3300"/>
                </a:solidFill>
                <a:latin typeface="Arial Unicode MS" pitchFamily="34" charset="-128"/>
              </a:rPr>
              <a:t>w</a:t>
            </a:r>
            <a:r>
              <a:rPr lang="en-US" altLang="en-US" b="1">
                <a:solidFill>
                  <a:srgbClr val="FF3300"/>
                </a:solidFill>
                <a:latin typeface="Arial Unicode MS" pitchFamily="34" charset="-128"/>
              </a:rPr>
              <a:t> = [H</a:t>
            </a:r>
            <a:r>
              <a:rPr lang="en-US" altLang="en-US" b="1" baseline="30000">
                <a:solidFill>
                  <a:srgbClr val="FF3300"/>
                </a:solidFill>
                <a:latin typeface="Arial Unicode MS" pitchFamily="34" charset="-128"/>
              </a:rPr>
              <a:t>+</a:t>
            </a:r>
            <a:r>
              <a:rPr lang="en-US" altLang="en-US" b="1">
                <a:solidFill>
                  <a:srgbClr val="FF3300"/>
                </a:solidFill>
                <a:latin typeface="Arial Unicode MS" pitchFamily="34" charset="-128"/>
              </a:rPr>
              <a:t>][OH</a:t>
            </a:r>
            <a:r>
              <a:rPr lang="en-US" altLang="en-US" b="1" baseline="30000">
                <a:solidFill>
                  <a:srgbClr val="FF3300"/>
                </a:solidFill>
                <a:latin typeface="Arial Unicode MS" pitchFamily="34" charset="-128"/>
              </a:rPr>
              <a:t>-</a:t>
            </a:r>
            <a:r>
              <a:rPr lang="en-US" altLang="en-US" b="1">
                <a:solidFill>
                  <a:srgbClr val="FF3300"/>
                </a:solidFill>
                <a:latin typeface="Arial Unicode MS" pitchFamily="34" charset="-128"/>
              </a:rPr>
              <a:t>]</a:t>
            </a:r>
            <a:endParaRPr lang="en-US" altLang="en-US" b="1" baseline="30000">
              <a:solidFill>
                <a:srgbClr val="FF3300"/>
              </a:solidFill>
              <a:latin typeface="Arial Unicode MS" pitchFamily="34" charset="-128"/>
            </a:endParaRPr>
          </a:p>
          <a:p>
            <a:r>
              <a:rPr lang="en-US" altLang="en-US">
                <a:latin typeface="Arial Unicode MS" pitchFamily="34" charset="-128"/>
              </a:rPr>
              <a:t>Where </a:t>
            </a:r>
            <a:r>
              <a:rPr lang="en-US" altLang="en-US" b="1" i="1">
                <a:solidFill>
                  <a:srgbClr val="FF3300"/>
                </a:solidFill>
                <a:latin typeface="Arial Unicode MS" pitchFamily="34" charset="-128"/>
              </a:rPr>
              <a:t>K</a:t>
            </a:r>
            <a:r>
              <a:rPr lang="en-US" altLang="en-US" b="1" i="1" baseline="-25000">
                <a:solidFill>
                  <a:srgbClr val="FF3300"/>
                </a:solidFill>
                <a:latin typeface="Arial Unicode MS" pitchFamily="34" charset="-128"/>
              </a:rPr>
              <a:t>w</a:t>
            </a:r>
            <a:r>
              <a:rPr lang="en-US" altLang="en-US">
                <a:latin typeface="Arial Unicode MS" pitchFamily="34" charset="-128"/>
              </a:rPr>
              <a:t> is the ionization constant of water</a:t>
            </a:r>
          </a:p>
          <a:p>
            <a:r>
              <a:rPr lang="en-US" altLang="en-US">
                <a:latin typeface="Arial Unicode MS" pitchFamily="34" charset="-128"/>
              </a:rPr>
              <a:t>For pure water ionization constant is </a:t>
            </a:r>
          </a:p>
          <a:p>
            <a:pPr>
              <a:buFontTx/>
              <a:buNone/>
            </a:pPr>
            <a:r>
              <a:rPr lang="en-US" altLang="en-US">
                <a:latin typeface="Arial Unicode MS" pitchFamily="34" charset="-128"/>
              </a:rPr>
              <a:t>			10</a:t>
            </a:r>
            <a:r>
              <a:rPr lang="en-US" altLang="en-US" baseline="30000">
                <a:latin typeface="Arial Unicode MS" pitchFamily="34" charset="-128"/>
              </a:rPr>
              <a:t>-14</a:t>
            </a:r>
            <a:r>
              <a:rPr lang="en-US" altLang="en-US">
                <a:latin typeface="Arial Unicode MS" pitchFamily="34" charset="-128"/>
              </a:rPr>
              <a:t> M</a:t>
            </a:r>
            <a:r>
              <a:rPr lang="en-US" altLang="en-US" baseline="30000">
                <a:latin typeface="Arial Unicode MS" pitchFamily="34" charset="-128"/>
              </a:rPr>
              <a:t>2</a:t>
            </a:r>
            <a:r>
              <a:rPr lang="en-US" altLang="en-US">
                <a:latin typeface="Arial Unicode MS" pitchFamily="34" charset="-128"/>
              </a:rPr>
              <a:t> at 25º</a:t>
            </a:r>
          </a:p>
          <a:p>
            <a:r>
              <a:rPr lang="en-US" altLang="en-US">
                <a:latin typeface="Arial Unicode MS" pitchFamily="34" charset="-128"/>
              </a:rPr>
              <a:t>For pure water </a:t>
            </a:r>
          </a:p>
          <a:p>
            <a:pPr>
              <a:buFontTx/>
              <a:buNone/>
            </a:pPr>
            <a:r>
              <a:rPr lang="en-US" altLang="en-US" b="1">
                <a:solidFill>
                  <a:srgbClr val="FF3300"/>
                </a:solidFill>
                <a:latin typeface="Arial Unicode MS" pitchFamily="34" charset="-128"/>
              </a:rPr>
              <a:t>			[H</a:t>
            </a:r>
            <a:r>
              <a:rPr lang="en-US" altLang="en-US" b="1" baseline="30000">
                <a:solidFill>
                  <a:srgbClr val="FF3300"/>
                </a:solidFill>
                <a:latin typeface="Arial Unicode MS" pitchFamily="34" charset="-128"/>
              </a:rPr>
              <a:t>+</a:t>
            </a:r>
            <a:r>
              <a:rPr lang="en-US" altLang="en-US" b="1">
                <a:solidFill>
                  <a:srgbClr val="FF3300"/>
                </a:solidFill>
                <a:latin typeface="Arial Unicode MS" pitchFamily="34" charset="-128"/>
              </a:rPr>
              <a:t>] = [OH</a:t>
            </a:r>
            <a:r>
              <a:rPr lang="en-US" altLang="en-US" b="1" baseline="30000">
                <a:solidFill>
                  <a:srgbClr val="FF3300"/>
                </a:solidFill>
                <a:latin typeface="Arial Unicode MS" pitchFamily="34" charset="-128"/>
              </a:rPr>
              <a:t>-</a:t>
            </a:r>
            <a:r>
              <a:rPr lang="en-US" altLang="en-US" b="1">
                <a:solidFill>
                  <a:srgbClr val="FF3300"/>
                </a:solidFill>
                <a:latin typeface="Arial Unicode MS" pitchFamily="34" charset="-128"/>
              </a:rPr>
              <a:t>] = (</a:t>
            </a:r>
            <a:r>
              <a:rPr lang="en-US" altLang="en-US" b="1" i="1">
                <a:solidFill>
                  <a:srgbClr val="FF3300"/>
                </a:solidFill>
                <a:latin typeface="Arial Unicode MS" pitchFamily="34" charset="-128"/>
              </a:rPr>
              <a:t>K</a:t>
            </a:r>
            <a:r>
              <a:rPr lang="en-US" altLang="en-US" b="1" i="1" baseline="-25000">
                <a:solidFill>
                  <a:srgbClr val="FF3300"/>
                </a:solidFill>
                <a:latin typeface="Arial Unicode MS" pitchFamily="34" charset="-128"/>
              </a:rPr>
              <a:t>w</a:t>
            </a:r>
            <a:r>
              <a:rPr lang="en-US" altLang="en-US" b="1">
                <a:solidFill>
                  <a:srgbClr val="FF3300"/>
                </a:solidFill>
                <a:latin typeface="Arial Unicode MS" pitchFamily="34" charset="-128"/>
              </a:rPr>
              <a:t>)</a:t>
            </a:r>
            <a:r>
              <a:rPr lang="en-US" altLang="en-US" b="1" baseline="30000">
                <a:solidFill>
                  <a:srgbClr val="FF3300"/>
                </a:solidFill>
                <a:latin typeface="Arial Unicode MS" pitchFamily="34" charset="-128"/>
              </a:rPr>
              <a:t>1/2</a:t>
            </a:r>
            <a:r>
              <a:rPr lang="en-US" altLang="en-US" b="1">
                <a:solidFill>
                  <a:srgbClr val="FF3300"/>
                </a:solidFill>
                <a:latin typeface="Arial Unicode MS" pitchFamily="34" charset="-128"/>
              </a:rPr>
              <a:t> = 10</a:t>
            </a:r>
            <a:r>
              <a:rPr lang="en-US" altLang="en-US" b="1" baseline="30000">
                <a:solidFill>
                  <a:srgbClr val="FF3300"/>
                </a:solidFill>
                <a:latin typeface="Arial Unicode MS" pitchFamily="34" charset="-128"/>
              </a:rPr>
              <a:t>-7</a:t>
            </a:r>
            <a:r>
              <a:rPr lang="en-US" altLang="en-US" b="1">
                <a:solidFill>
                  <a:srgbClr val="FF3300"/>
                </a:solidFill>
                <a:latin typeface="Arial Unicode MS" pitchFamily="34" charset="-128"/>
              </a:rPr>
              <a:t> M</a:t>
            </a:r>
            <a:endParaRPr lang="en-US" altLang="en-US">
              <a:latin typeface="Arial Unicode MS" pitchFamily="34" charset="-128"/>
            </a:endParaRPr>
          </a:p>
          <a:p>
            <a:pPr>
              <a:buFontTx/>
              <a:buNone/>
            </a:pPr>
            <a:endParaRPr lang="en-US" altLang="en-US" b="1">
              <a:latin typeface="Arial Unicode MS" pitchFamily="34" charset="-128"/>
            </a:endParaRPr>
          </a:p>
        </p:txBody>
      </p:sp>
    </p:spTree>
    <p:extLst>
      <p:ext uri="{BB962C8B-B14F-4D97-AF65-F5344CB8AC3E}">
        <p14:creationId xmlns:p14="http://schemas.microsoft.com/office/powerpoint/2010/main" val="12776622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260648"/>
            <a:ext cx="7772400" cy="914400"/>
          </a:xfrm>
          <a:solidFill>
            <a:schemeClr val="bg1"/>
          </a:solidFill>
          <a:ln w="25400">
            <a:noFill/>
            <a:miter lim="800000"/>
            <a:headEnd/>
            <a:tailEnd/>
          </a:ln>
        </p:spPr>
        <p:txBody>
          <a:bodyPr/>
          <a:lstStyle/>
          <a:p>
            <a:r>
              <a:rPr lang="en-US" altLang="en-US" dirty="0">
                <a:solidFill>
                  <a:srgbClr val="FF3300"/>
                </a:solidFill>
                <a:latin typeface="Arial Unicode MS" pitchFamily="34" charset="-128"/>
              </a:rPr>
              <a:t>Acids and bases</a:t>
            </a:r>
            <a:endParaRPr lang="en-US" altLang="en-US" baseline="-25000" dirty="0">
              <a:solidFill>
                <a:srgbClr val="FF3300"/>
              </a:solidFill>
              <a:latin typeface="Arial Unicode MS" pitchFamily="34" charset="-128"/>
            </a:endParaRPr>
          </a:p>
        </p:txBody>
      </p:sp>
      <p:sp>
        <p:nvSpPr>
          <p:cNvPr id="34819" name="Rectangle 3"/>
          <p:cNvSpPr>
            <a:spLocks noGrp="1" noChangeArrowheads="1"/>
          </p:cNvSpPr>
          <p:nvPr>
            <p:ph type="body" idx="1"/>
          </p:nvPr>
        </p:nvSpPr>
        <p:spPr>
          <a:xfrm>
            <a:off x="685800" y="1340768"/>
            <a:ext cx="7772400" cy="4114800"/>
          </a:xfrm>
        </p:spPr>
        <p:txBody>
          <a:bodyPr/>
          <a:lstStyle/>
          <a:p>
            <a:r>
              <a:rPr lang="en-US" altLang="en-US" dirty="0">
                <a:latin typeface="Arial Unicode MS" pitchFamily="34" charset="-128"/>
              </a:rPr>
              <a:t>	For pure water (neutral)</a:t>
            </a:r>
          </a:p>
          <a:p>
            <a:endParaRPr lang="en-US" altLang="en-US" dirty="0">
              <a:latin typeface="Arial Unicode MS" pitchFamily="34" charset="-128"/>
            </a:endParaRPr>
          </a:p>
          <a:p>
            <a:pPr>
              <a:buFontTx/>
              <a:buNone/>
            </a:pPr>
            <a:r>
              <a:rPr lang="en-US" altLang="en-US" b="1" dirty="0">
                <a:solidFill>
                  <a:srgbClr val="FF3300"/>
                </a:solidFill>
                <a:latin typeface="Arial Unicode MS" pitchFamily="34" charset="-128"/>
              </a:rPr>
              <a:t>			[H</a:t>
            </a:r>
            <a:r>
              <a:rPr lang="en-US" altLang="en-US" b="1" baseline="30000" dirty="0">
                <a:solidFill>
                  <a:srgbClr val="FF3300"/>
                </a:solidFill>
                <a:latin typeface="Arial Unicode MS" pitchFamily="34" charset="-128"/>
              </a:rPr>
              <a:t>+</a:t>
            </a:r>
            <a:r>
              <a:rPr lang="en-US" altLang="en-US" b="1" dirty="0">
                <a:solidFill>
                  <a:srgbClr val="FF3300"/>
                </a:solidFill>
                <a:latin typeface="Arial Unicode MS" pitchFamily="34" charset="-128"/>
              </a:rPr>
              <a:t>] = [OH</a:t>
            </a:r>
            <a:r>
              <a:rPr lang="en-US" altLang="en-US" b="1" baseline="30000" dirty="0">
                <a:solidFill>
                  <a:srgbClr val="FF3300"/>
                </a:solidFill>
                <a:latin typeface="Arial Unicode MS" pitchFamily="34" charset="-128"/>
              </a:rPr>
              <a:t>-</a:t>
            </a:r>
            <a:r>
              <a:rPr lang="en-US" altLang="en-US" b="1" dirty="0">
                <a:solidFill>
                  <a:srgbClr val="FF3300"/>
                </a:solidFill>
                <a:latin typeface="Arial Unicode MS" pitchFamily="34" charset="-128"/>
              </a:rPr>
              <a:t>] = (</a:t>
            </a:r>
            <a:r>
              <a:rPr lang="en-US" altLang="en-US" b="1" i="1" dirty="0">
                <a:solidFill>
                  <a:srgbClr val="FF3300"/>
                </a:solidFill>
                <a:latin typeface="Arial Unicode MS" pitchFamily="34" charset="-128"/>
              </a:rPr>
              <a:t>K</a:t>
            </a:r>
            <a:r>
              <a:rPr lang="en-US" altLang="en-US" b="1" i="1" baseline="-25000" dirty="0">
                <a:solidFill>
                  <a:srgbClr val="FF3300"/>
                </a:solidFill>
                <a:latin typeface="Arial Unicode MS" pitchFamily="34" charset="-128"/>
              </a:rPr>
              <a:t>w</a:t>
            </a:r>
            <a:r>
              <a:rPr lang="en-US" altLang="en-US" b="1" dirty="0">
                <a:solidFill>
                  <a:srgbClr val="FF3300"/>
                </a:solidFill>
                <a:latin typeface="Arial Unicode MS" pitchFamily="34" charset="-128"/>
              </a:rPr>
              <a:t>)</a:t>
            </a:r>
            <a:r>
              <a:rPr lang="en-US" altLang="en-US" b="1" baseline="30000" dirty="0">
                <a:solidFill>
                  <a:srgbClr val="FF3300"/>
                </a:solidFill>
                <a:latin typeface="Arial Unicode MS" pitchFamily="34" charset="-128"/>
              </a:rPr>
              <a:t>1/2</a:t>
            </a:r>
            <a:r>
              <a:rPr lang="en-US" altLang="en-US" b="1" dirty="0">
                <a:solidFill>
                  <a:srgbClr val="FF3300"/>
                </a:solidFill>
                <a:latin typeface="Arial Unicode MS" pitchFamily="34" charset="-128"/>
              </a:rPr>
              <a:t> = 10</a:t>
            </a:r>
            <a:r>
              <a:rPr lang="en-US" altLang="en-US" b="1" baseline="30000" dirty="0">
                <a:solidFill>
                  <a:srgbClr val="FF3300"/>
                </a:solidFill>
                <a:latin typeface="Arial Unicode MS" pitchFamily="34" charset="-128"/>
              </a:rPr>
              <a:t>-7</a:t>
            </a:r>
            <a:r>
              <a:rPr lang="en-US" altLang="en-US" b="1" dirty="0">
                <a:solidFill>
                  <a:srgbClr val="FF3300"/>
                </a:solidFill>
                <a:latin typeface="Arial Unicode MS" pitchFamily="34" charset="-128"/>
              </a:rPr>
              <a:t> M</a:t>
            </a:r>
            <a:endParaRPr lang="en-US" altLang="en-US" dirty="0">
              <a:latin typeface="Arial Unicode MS" pitchFamily="34" charset="-128"/>
            </a:endParaRPr>
          </a:p>
          <a:p>
            <a:endParaRPr lang="en-US" altLang="en-US" dirty="0" smtClean="0">
              <a:latin typeface="Arial Unicode MS" pitchFamily="34" charset="-128"/>
            </a:endParaRPr>
          </a:p>
          <a:p>
            <a:endParaRPr lang="en-US" altLang="en-US" dirty="0">
              <a:latin typeface="Arial Unicode MS" pitchFamily="34" charset="-128"/>
            </a:endParaRPr>
          </a:p>
          <a:p>
            <a:r>
              <a:rPr lang="en-US" altLang="en-US" dirty="0">
                <a:latin typeface="Arial Unicode MS" pitchFamily="34" charset="-128"/>
              </a:rPr>
              <a:t>Acidic if </a:t>
            </a:r>
            <a:r>
              <a:rPr lang="en-US" altLang="en-US" b="1" dirty="0">
                <a:solidFill>
                  <a:srgbClr val="FF3300"/>
                </a:solidFill>
                <a:latin typeface="Arial Unicode MS" pitchFamily="34" charset="-128"/>
              </a:rPr>
              <a:t>[H</a:t>
            </a:r>
            <a:r>
              <a:rPr lang="en-US" altLang="en-US" b="1" baseline="30000" dirty="0">
                <a:solidFill>
                  <a:srgbClr val="FF3300"/>
                </a:solidFill>
                <a:latin typeface="Arial Unicode MS" pitchFamily="34" charset="-128"/>
              </a:rPr>
              <a:t>+</a:t>
            </a:r>
            <a:r>
              <a:rPr lang="en-US" altLang="en-US" b="1" dirty="0">
                <a:solidFill>
                  <a:srgbClr val="FF3300"/>
                </a:solidFill>
                <a:latin typeface="Arial Unicode MS" pitchFamily="34" charset="-128"/>
              </a:rPr>
              <a:t>] &gt; 10</a:t>
            </a:r>
            <a:r>
              <a:rPr lang="en-US" altLang="en-US" b="1" baseline="30000" dirty="0">
                <a:solidFill>
                  <a:srgbClr val="FF3300"/>
                </a:solidFill>
                <a:latin typeface="Arial Unicode MS" pitchFamily="34" charset="-128"/>
              </a:rPr>
              <a:t>-7</a:t>
            </a:r>
            <a:r>
              <a:rPr lang="en-US" altLang="en-US" b="1" dirty="0">
                <a:solidFill>
                  <a:srgbClr val="FF3300"/>
                </a:solidFill>
                <a:latin typeface="Arial Unicode MS" pitchFamily="34" charset="-128"/>
              </a:rPr>
              <a:t> M</a:t>
            </a:r>
          </a:p>
          <a:p>
            <a:r>
              <a:rPr lang="en-US" altLang="en-US" dirty="0">
                <a:latin typeface="Arial Unicode MS" pitchFamily="34" charset="-128"/>
              </a:rPr>
              <a:t>Basic if </a:t>
            </a:r>
            <a:r>
              <a:rPr lang="en-US" altLang="en-US" b="1" dirty="0">
                <a:solidFill>
                  <a:srgbClr val="FF3300"/>
                </a:solidFill>
                <a:latin typeface="Arial Unicode MS" pitchFamily="34" charset="-128"/>
              </a:rPr>
              <a:t>[H</a:t>
            </a:r>
            <a:r>
              <a:rPr lang="en-US" altLang="en-US" b="1" baseline="30000" dirty="0">
                <a:solidFill>
                  <a:srgbClr val="FF3300"/>
                </a:solidFill>
                <a:latin typeface="Arial Unicode MS" pitchFamily="34" charset="-128"/>
              </a:rPr>
              <a:t>+</a:t>
            </a:r>
            <a:r>
              <a:rPr lang="en-US" altLang="en-US" b="1" dirty="0">
                <a:solidFill>
                  <a:srgbClr val="FF3300"/>
                </a:solidFill>
                <a:latin typeface="Arial Unicode MS" pitchFamily="34" charset="-128"/>
              </a:rPr>
              <a:t>] &lt; 10</a:t>
            </a:r>
            <a:r>
              <a:rPr lang="en-US" altLang="en-US" b="1" baseline="30000" dirty="0">
                <a:solidFill>
                  <a:srgbClr val="FF3300"/>
                </a:solidFill>
                <a:latin typeface="Arial Unicode MS" pitchFamily="34" charset="-128"/>
              </a:rPr>
              <a:t>-7</a:t>
            </a:r>
            <a:r>
              <a:rPr lang="en-US" altLang="en-US" b="1" dirty="0">
                <a:solidFill>
                  <a:srgbClr val="FF3300"/>
                </a:solidFill>
                <a:latin typeface="Arial Unicode MS" pitchFamily="34" charset="-128"/>
              </a:rPr>
              <a:t> M</a:t>
            </a:r>
          </a:p>
          <a:p>
            <a:endParaRPr lang="en-US" altLang="en-US" b="1" dirty="0">
              <a:solidFill>
                <a:srgbClr val="FF3300"/>
              </a:solidFill>
              <a:latin typeface="Arial Unicode MS" pitchFamily="34" charset="-128"/>
            </a:endParaRPr>
          </a:p>
        </p:txBody>
      </p:sp>
    </p:spTree>
    <p:extLst>
      <p:ext uri="{BB962C8B-B14F-4D97-AF65-F5344CB8AC3E}">
        <p14:creationId xmlns:p14="http://schemas.microsoft.com/office/powerpoint/2010/main" val="3924382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685800" y="152400"/>
            <a:ext cx="7772400" cy="533400"/>
          </a:xfrm>
        </p:spPr>
        <p:txBody>
          <a:bodyPr>
            <a:normAutofit fontScale="90000"/>
          </a:bodyPr>
          <a:lstStyle/>
          <a:p>
            <a:r>
              <a:rPr lang="en-US" altLang="en-US" sz="3600" dirty="0" err="1" smtClean="0">
                <a:solidFill>
                  <a:srgbClr val="FF3300"/>
                </a:solidFill>
                <a:latin typeface="Times" pitchFamily="18" charset="0"/>
              </a:rPr>
              <a:t>Brønsted</a:t>
            </a:r>
            <a:r>
              <a:rPr lang="en-US" altLang="en-US" sz="3600" dirty="0" smtClean="0">
                <a:solidFill>
                  <a:srgbClr val="FF3300"/>
                </a:solidFill>
                <a:latin typeface="Times" pitchFamily="18" charset="0"/>
              </a:rPr>
              <a:t> Acids  </a:t>
            </a:r>
            <a:r>
              <a:rPr lang="en-US" altLang="en-US" sz="3600" dirty="0">
                <a:solidFill>
                  <a:srgbClr val="FF3300"/>
                </a:solidFill>
                <a:latin typeface="Times" pitchFamily="18" charset="0"/>
              </a:rPr>
              <a:t>and  Bases</a:t>
            </a:r>
          </a:p>
        </p:txBody>
      </p:sp>
      <p:sp>
        <p:nvSpPr>
          <p:cNvPr id="2051" name="Rectangle 3"/>
          <p:cNvSpPr>
            <a:spLocks noGrp="1" noChangeArrowheads="1"/>
          </p:cNvSpPr>
          <p:nvPr>
            <p:ph type="body" idx="1"/>
          </p:nvPr>
        </p:nvSpPr>
        <p:spPr>
          <a:xfrm>
            <a:off x="609600" y="914400"/>
            <a:ext cx="8153400" cy="5715000"/>
          </a:xfrm>
        </p:spPr>
        <p:txBody>
          <a:bodyPr/>
          <a:lstStyle/>
          <a:p>
            <a:pPr marL="901700" indent="12700">
              <a:lnSpc>
                <a:spcPct val="90000"/>
              </a:lnSpc>
            </a:pPr>
            <a:r>
              <a:rPr lang="en-US" altLang="en-US" sz="2800" dirty="0" smtClean="0">
                <a:solidFill>
                  <a:srgbClr val="FF3300"/>
                </a:solidFill>
                <a:latin typeface="Times" pitchFamily="18" charset="0"/>
              </a:rPr>
              <a:t>Acid </a:t>
            </a:r>
            <a:r>
              <a:rPr lang="en-US" altLang="en-US" sz="2800" dirty="0">
                <a:solidFill>
                  <a:srgbClr val="FF3300"/>
                </a:solidFill>
                <a:latin typeface="Times" pitchFamily="18" charset="0"/>
              </a:rPr>
              <a:t>is a substance that can donate a proton</a:t>
            </a:r>
            <a:r>
              <a:rPr lang="en-US" altLang="en-US" sz="2800" dirty="0">
                <a:latin typeface="Times" pitchFamily="18" charset="0"/>
              </a:rPr>
              <a:t>.</a:t>
            </a:r>
          </a:p>
          <a:p>
            <a:pPr marL="901700" indent="12700">
              <a:lnSpc>
                <a:spcPct val="90000"/>
              </a:lnSpc>
            </a:pPr>
            <a:r>
              <a:rPr lang="en-US" altLang="en-US" sz="2800" dirty="0" smtClean="0">
                <a:solidFill>
                  <a:srgbClr val="FF3300"/>
                </a:solidFill>
                <a:latin typeface="Times" pitchFamily="18" charset="0"/>
              </a:rPr>
              <a:t>Base </a:t>
            </a:r>
            <a:r>
              <a:rPr lang="en-US" altLang="en-US" sz="2800" dirty="0">
                <a:solidFill>
                  <a:srgbClr val="FF3300"/>
                </a:solidFill>
                <a:latin typeface="Times" pitchFamily="18" charset="0"/>
              </a:rPr>
              <a:t>is a substance that can accept a proton.</a:t>
            </a:r>
          </a:p>
          <a:p>
            <a:pPr>
              <a:lnSpc>
                <a:spcPct val="90000"/>
              </a:lnSpc>
            </a:pPr>
            <a:endParaRPr lang="en-US" altLang="en-US" dirty="0">
              <a:latin typeface="Times" pitchFamily="18" charset="0"/>
            </a:endParaRPr>
          </a:p>
          <a:p>
            <a:pPr algn="ctr">
              <a:lnSpc>
                <a:spcPct val="90000"/>
              </a:lnSpc>
              <a:buFontTx/>
              <a:buNone/>
            </a:pPr>
            <a:r>
              <a:rPr lang="en-US" altLang="en-US" dirty="0">
                <a:latin typeface="Times" pitchFamily="18" charset="0"/>
              </a:rPr>
              <a:t>HA  +  </a:t>
            </a:r>
            <a:r>
              <a:rPr lang="en-US" altLang="en-US" dirty="0" smtClean="0">
                <a:latin typeface="Times" pitchFamily="18" charset="0"/>
              </a:rPr>
              <a:t>:B</a:t>
            </a:r>
            <a:r>
              <a:rPr lang="en-US" altLang="en-US" dirty="0">
                <a:latin typeface="Times" pitchFamily="18" charset="0"/>
              </a:rPr>
              <a:t>		</a:t>
            </a:r>
            <a:r>
              <a:rPr lang="en-US" altLang="en-US" dirty="0" smtClean="0">
                <a:latin typeface="Times" pitchFamily="18" charset="0"/>
              </a:rPr>
              <a:t>   A</a:t>
            </a:r>
            <a:r>
              <a:rPr lang="en-US" altLang="en-US" baseline="30000" dirty="0" smtClean="0">
                <a:latin typeface="Times" pitchFamily="18" charset="0"/>
              </a:rPr>
              <a:t>-</a:t>
            </a:r>
            <a:r>
              <a:rPr lang="en-US" altLang="en-US" dirty="0" smtClean="0">
                <a:latin typeface="Times" pitchFamily="18" charset="0"/>
              </a:rPr>
              <a:t>     </a:t>
            </a:r>
            <a:r>
              <a:rPr lang="en-US" altLang="en-US" dirty="0">
                <a:latin typeface="Times" pitchFamily="18" charset="0"/>
              </a:rPr>
              <a:t>+    </a:t>
            </a:r>
            <a:r>
              <a:rPr lang="en-US" altLang="en-US" dirty="0" smtClean="0">
                <a:latin typeface="Times" pitchFamily="18" charset="0"/>
              </a:rPr>
              <a:t> HB</a:t>
            </a:r>
            <a:r>
              <a:rPr lang="en-US" altLang="en-US" baseline="30000" dirty="0" smtClean="0">
                <a:latin typeface="Times" pitchFamily="18" charset="0"/>
              </a:rPr>
              <a:t>+</a:t>
            </a:r>
            <a:endParaRPr lang="en-US" altLang="en-US" baseline="30000" dirty="0">
              <a:latin typeface="Times" pitchFamily="18" charset="0"/>
            </a:endParaRPr>
          </a:p>
        </p:txBody>
      </p:sp>
      <p:graphicFrame>
        <p:nvGraphicFramePr>
          <p:cNvPr id="2056" name="Object 8"/>
          <p:cNvGraphicFramePr>
            <a:graphicFrameLocks noChangeAspect="1"/>
          </p:cNvGraphicFramePr>
          <p:nvPr/>
        </p:nvGraphicFramePr>
        <p:xfrm>
          <a:off x="4514850" y="3321050"/>
          <a:ext cx="112713" cy="214313"/>
        </p:xfrm>
        <a:graphic>
          <a:graphicData uri="http://schemas.openxmlformats.org/presentationml/2006/ole">
            <mc:AlternateContent xmlns:mc="http://schemas.openxmlformats.org/markup-compatibility/2006">
              <mc:Choice xmlns:v="urn:schemas-microsoft-com:vml" Requires="v">
                <p:oleObj spid="_x0000_s15403" name="Equation" r:id="rId4" imgW="114120" imgH="215640" progId="Equation.3">
                  <p:embed/>
                </p:oleObj>
              </mc:Choice>
              <mc:Fallback>
                <p:oleObj name="Equation" r:id="rId4" imgW="114120" imgH="2156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3321050"/>
                        <a:ext cx="112713" cy="214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9663757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52400" y="152400"/>
            <a:ext cx="8839200" cy="609600"/>
          </a:xfrm>
        </p:spPr>
        <p:txBody>
          <a:bodyPr/>
          <a:lstStyle/>
          <a:p>
            <a:r>
              <a:rPr lang="en-US" altLang="en-US" sz="3200" dirty="0">
                <a:solidFill>
                  <a:srgbClr val="0000CC"/>
                </a:solidFill>
                <a:latin typeface="Times" pitchFamily="18" charset="0"/>
              </a:rPr>
              <a:t>Acid </a:t>
            </a:r>
            <a:r>
              <a:rPr lang="en-US" altLang="en-US" sz="3200" dirty="0" smtClean="0">
                <a:solidFill>
                  <a:srgbClr val="0000CC"/>
                </a:solidFill>
                <a:latin typeface="Times" pitchFamily="18" charset="0"/>
              </a:rPr>
              <a:t>dissociation reaction</a:t>
            </a:r>
            <a:endParaRPr lang="en-US" altLang="en-US" dirty="0">
              <a:latin typeface="Times" pitchFamily="18" charset="0"/>
            </a:endParaRPr>
          </a:p>
        </p:txBody>
      </p:sp>
      <p:pic>
        <p:nvPicPr>
          <p:cNvPr id="1741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 b="46360"/>
          <a:stretch/>
        </p:blipFill>
        <p:spPr bwMode="auto">
          <a:xfrm>
            <a:off x="2195736" y="836712"/>
            <a:ext cx="4960620" cy="93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411760" y="1766639"/>
            <a:ext cx="5143588" cy="523220"/>
          </a:xfrm>
          <a:prstGeom prst="rect">
            <a:avLst/>
          </a:prstGeom>
          <a:noFill/>
        </p:spPr>
        <p:txBody>
          <a:bodyPr wrap="none" rtlCol="0">
            <a:spAutoFit/>
          </a:bodyPr>
          <a:lstStyle/>
          <a:p>
            <a:r>
              <a:rPr lang="en-CA" sz="2800" dirty="0"/>
              <a:t>a</a:t>
            </a:r>
            <a:r>
              <a:rPr lang="en-CA" sz="2800" dirty="0" smtClean="0"/>
              <a:t>cid			conjugate base</a:t>
            </a:r>
            <a:endParaRPr lang="en-CA" sz="2800" dirty="0"/>
          </a:p>
        </p:txBody>
      </p:sp>
      <p:pic>
        <p:nvPicPr>
          <p:cNvPr id="174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348880"/>
            <a:ext cx="3833812"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2819588"/>
            <a:ext cx="3473768" cy="753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6806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213" y="1188045"/>
            <a:ext cx="8535987" cy="512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115616" y="620688"/>
            <a:ext cx="7349576" cy="523220"/>
          </a:xfrm>
          <a:prstGeom prst="rect">
            <a:avLst/>
          </a:prstGeom>
          <a:noFill/>
        </p:spPr>
        <p:txBody>
          <a:bodyPr wrap="none" rtlCol="0">
            <a:spAutoFit/>
          </a:bodyPr>
          <a:lstStyle/>
          <a:p>
            <a:r>
              <a:rPr lang="en-CA" sz="2800" dirty="0" smtClean="0"/>
              <a:t>Strength (</a:t>
            </a:r>
            <a:r>
              <a:rPr lang="en-CA" sz="2800" dirty="0" err="1" smtClean="0"/>
              <a:t>pKa</a:t>
            </a:r>
            <a:r>
              <a:rPr lang="en-CA" sz="2800" dirty="0" smtClean="0"/>
              <a:t>) of some biologically relevant acids</a:t>
            </a:r>
            <a:endParaRPr lang="en-CA" sz="2800" dirty="0"/>
          </a:p>
        </p:txBody>
      </p:sp>
    </p:spTree>
    <p:extLst>
      <p:ext uri="{BB962C8B-B14F-4D97-AF65-F5344CB8AC3E}">
        <p14:creationId xmlns:p14="http://schemas.microsoft.com/office/powerpoint/2010/main" val="43095813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14900</TotalTime>
  <Words>3191</Words>
  <Application>Microsoft Macintosh PowerPoint</Application>
  <PresentationFormat>On-screen Show (4:3)</PresentationFormat>
  <Paragraphs>402</Paragraphs>
  <Slides>34</Slides>
  <Notes>28</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34</vt:i4>
      </vt:variant>
    </vt:vector>
  </HeadingPairs>
  <TitlesOfParts>
    <vt:vector size="38" baseType="lpstr">
      <vt:lpstr>Office Theme</vt:lpstr>
      <vt:lpstr>MS Org Chart</vt:lpstr>
      <vt:lpstr>Image</vt:lpstr>
      <vt:lpstr>Equation</vt:lpstr>
      <vt:lpstr>Lecture 2</vt:lpstr>
      <vt:lpstr>Many Important Biomolecules are Polymers</vt:lpstr>
      <vt:lpstr>PowerPoint Presentation</vt:lpstr>
      <vt:lpstr>Properties of water</vt:lpstr>
      <vt:lpstr>PowerPoint Presentation</vt:lpstr>
      <vt:lpstr>Water dissolves polar compounds</vt:lpstr>
      <vt:lpstr>Properties of water</vt:lpstr>
      <vt:lpstr>Hydrogen Bonding of Water</vt:lpstr>
      <vt:lpstr>Properties of water</vt:lpstr>
      <vt:lpstr>Biomolecule shapes and interactions are mediated by 4 types of non-covalent bonds.    These bonds are responsible for the overall shape and interaction among biomolecules and can be modified by thermal energy.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Amphiphiles form micelles, membrane bilayes and vesicles</vt:lpstr>
      <vt:lpstr>PowerPoint Presentation</vt:lpstr>
      <vt:lpstr>PowerPoint Presentation</vt:lpstr>
      <vt:lpstr>Ionization of water</vt:lpstr>
      <vt:lpstr>Proton Jumping  Large proton and hydroxide mobility</vt:lpstr>
      <vt:lpstr>Equilibrium reaction</vt:lpstr>
      <vt:lpstr>Kw</vt:lpstr>
      <vt:lpstr>Acids and bases</vt:lpstr>
      <vt:lpstr>Brønsted Acids  and  Bases</vt:lpstr>
      <vt:lpstr>Acid dissociation reaction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BCH2333</dc:title>
  <dc:creator>uOttawa Employee</dc:creator>
  <cp:lastModifiedBy>Alyssa Cheikh</cp:lastModifiedBy>
  <cp:revision>60</cp:revision>
  <cp:lastPrinted>2015-01-13T12:37:28Z</cp:lastPrinted>
  <dcterms:created xsi:type="dcterms:W3CDTF">2015-01-13T02:21:27Z</dcterms:created>
  <dcterms:modified xsi:type="dcterms:W3CDTF">2015-01-26T20:51:54Z</dcterms:modified>
</cp:coreProperties>
</file>