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59" r:id="rId1"/>
  </p:sldMasterIdLst>
  <p:notesMasterIdLst>
    <p:notesMasterId r:id="rId12"/>
  </p:notesMasterIdLst>
  <p:sldIdLst>
    <p:sldId id="256" r:id="rId2"/>
    <p:sldId id="266" r:id="rId3"/>
    <p:sldId id="257" r:id="rId4"/>
    <p:sldId id="258" r:id="rId5"/>
    <p:sldId id="261" r:id="rId6"/>
    <p:sldId id="264" r:id="rId7"/>
    <p:sldId id="259" r:id="rId8"/>
    <p:sldId id="265" r:id="rId9"/>
    <p:sldId id="260" r:id="rId10"/>
    <p:sldId id="267" r:id="rId11"/>
  </p:sldIdLst>
  <p:sldSz cx="9144000" cy="5143500" type="screen16x9"/>
  <p:notesSz cx="6858000" cy="9144000"/>
  <p:defaultTextStyle>
    <a:lvl1pPr marL="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30" autoAdjust="0"/>
    <p:restoredTop sz="87621" autoAdjust="0"/>
  </p:normalViewPr>
  <p:slideViewPr>
    <p:cSldViewPr>
      <p:cViewPr varScale="1">
        <p:scale>
          <a:sx n="85" d="100"/>
          <a:sy n="85" d="100"/>
        </p:scale>
        <p:origin x="-1720" y="-10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  <a:extLst/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  <a:extLst/>
          </a:lstStyle>
          <a:p>
            <a:fld id="{A8ADFD5B-A66C-449C-B6E8-FB716D07777D}" type="datetimeFigureOut">
              <a:rPr lang="en-US" smtClean="0"/>
              <a:pPr/>
              <a:t>17-09-19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  <a:extLst/>
          </a:lstStyle>
          <a:p>
            <a:fld id="{CA5D3BF3-D352-46FC-8343-31F56E6730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52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1" y="1985962"/>
            <a:ext cx="3571875" cy="3157538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 7"/>
          <p:cNvSpPr/>
          <p:nvPr/>
        </p:nvSpPr>
        <p:spPr>
          <a:xfrm>
            <a:off x="-2380" y="-694"/>
            <a:ext cx="9146380" cy="5144194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3" y="1297802"/>
            <a:ext cx="5648623" cy="903230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8" y="1853194"/>
            <a:ext cx="6511131" cy="246944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CA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ctr"/>
            <a:fld id="{047E157E-8DCB-4F70-A0AF-5EB586A91DD4}" type="datetime1">
              <a:rPr lang="en-US" smtClean="0">
                <a:solidFill>
                  <a:srgbClr val="FFFFFF"/>
                </a:solidFill>
              </a:rPr>
              <a:pPr algn="ctr"/>
              <a:t>17-09-19</a:t>
            </a:fld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2E0A0-C266-4798-8C8F-B9F91E9DA37E}" type="slidenum">
              <a:rPr lang="en-US" smtClean="0">
                <a:solidFill>
                  <a:schemeClr val="tx2"/>
                </a:solidFill>
              </a:rPr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06EA6-EFEA-4C30-9264-4F9291A5780D}" type="datetime1">
              <a:rPr lang="en-US" smtClean="0"/>
              <a:pPr/>
              <a:t>17-09-19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8F82E0A0-C266-4798-8C8F-B9F91E9DA37E}" type="slidenum">
              <a:rPr lang="en-US" sz="1400" b="1" smtClean="0">
                <a:solidFill>
                  <a:srgbClr val="FFFFFF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694"/>
            <a:ext cx="9146380" cy="5144194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ight Triangle 6"/>
          <p:cNvSpPr/>
          <p:nvPr/>
        </p:nvSpPr>
        <p:spPr>
          <a:xfrm>
            <a:off x="1" y="1985962"/>
            <a:ext cx="3571875" cy="315753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295053"/>
            <a:ext cx="5650992" cy="905632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1851228"/>
            <a:ext cx="6510528" cy="246888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F9F07-3BC7-4570-B054-79111B0A380C}" type="datetime1">
              <a:rPr lang="en-US" smtClean="0"/>
              <a:pPr/>
              <a:t>17-09-19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8F82E0A0-C266-4798-8C8F-B9F91E9DA37E}" type="slidenum">
              <a:rPr lang="en-US" sz="2400" b="1" smtClean="0">
                <a:solidFill>
                  <a:srgbClr val="FFFFFF"/>
                </a:solidFill>
              </a:rPr>
              <a:pPr algn="ctr"/>
              <a:t>‹#›</a:t>
            </a:fld>
            <a:endParaRPr lang="en-US" sz="24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822960"/>
            <a:ext cx="3200400" cy="27843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822960"/>
            <a:ext cx="3200400" cy="27843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06EA6-EFEA-4C30-9264-4F9291A5780D}" type="datetime1">
              <a:rPr lang="en-US" smtClean="0"/>
              <a:pPr/>
              <a:t>17-09-19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8F82E0A0-C266-4798-8C8F-B9F91E9DA37E}" type="slidenum">
              <a:rPr lang="en-US" sz="1400" b="1" smtClean="0">
                <a:solidFill>
                  <a:srgbClr val="FFFFFF"/>
                </a:solidFill>
              </a:rPr>
              <a:pPr algn="ctr"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822960"/>
            <a:ext cx="3200400" cy="41148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276386"/>
            <a:ext cx="3200400" cy="23317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822960"/>
            <a:ext cx="3200400" cy="41148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276386"/>
            <a:ext cx="3200400" cy="23317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06EA6-EFEA-4C30-9264-4F9291A5780D}" type="datetime1">
              <a:rPr lang="en-US" smtClean="0"/>
              <a:pPr/>
              <a:t>17-09-19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8F82E0A0-C266-4798-8C8F-B9F91E9DA37E}" type="slidenum">
              <a:rPr lang="en-US" sz="1400" b="1" smtClean="0">
                <a:solidFill>
                  <a:srgbClr val="FFFFFF"/>
                </a:solidFill>
              </a:rPr>
              <a:pPr algn="ctr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ADB5D-B7A0-47E3-AD2D-B1A6F8614213}" type="datetime1">
              <a:rPr lang="en-US" smtClean="0"/>
              <a:pPr/>
              <a:t>17-09-19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7CB7D-F184-43C7-B6FD-03D728E1BBFF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68126-03FC-49C0-B9B8-2B561CCC3D90}" type="datetime1">
              <a:rPr lang="en-US" smtClean="0"/>
              <a:pPr/>
              <a:t>17-09-19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7CB7D-F184-43C7-B6FD-03D728E1BBFF}" type="slidenum">
              <a:rPr lang="en-US" smtClean="0">
                <a:solidFill>
                  <a:schemeClr val="tx2"/>
                </a:solidFill>
              </a:rPr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1" y="1985962"/>
            <a:ext cx="3571875" cy="3157538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ight Triangle 17"/>
          <p:cNvSpPr/>
          <p:nvPr/>
        </p:nvSpPr>
        <p:spPr>
          <a:xfrm rot="5400000">
            <a:off x="1290639" y="-1290638"/>
            <a:ext cx="51435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182078"/>
            <a:ext cx="5212080" cy="817070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3" y="1964184"/>
            <a:ext cx="3807779" cy="249351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1690039"/>
            <a:ext cx="5794760" cy="467486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A8198-4617-485E-9585-4840B69DBBA6}" type="datetime1">
              <a:rPr lang="en-US" smtClean="0"/>
              <a:pPr/>
              <a:t>17-09-19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3F7CB7D-F184-43C7-B6FD-03D728E1BBFF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6" y="0"/>
            <a:ext cx="7115175" cy="51435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CA" dirty="0" smtClean="0"/>
              <a:t>Drag picture to placeholder or click icon to add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1" y="1985962"/>
            <a:ext cx="3571875" cy="3157538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1" y="3786187"/>
            <a:ext cx="3571875" cy="1357313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288126"/>
            <a:ext cx="5486400" cy="650583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80" y="1635397"/>
            <a:ext cx="6096545" cy="555498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06EA6-EFEA-4C30-9264-4F9291A5780D}" type="datetime1">
              <a:rPr lang="en-US" smtClean="0"/>
              <a:pPr/>
              <a:t>17-09-19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8F82E0A0-C266-4798-8C8F-B9F91E9DA37E}" type="slidenum">
              <a:rPr lang="en-US" sz="2800" b="1" smtClean="0">
                <a:solidFill>
                  <a:srgbClr val="FFFFFF"/>
                </a:solidFill>
              </a:rPr>
              <a:pPr algn="ctr"/>
              <a:t>‹#›</a:t>
            </a:fld>
            <a:endParaRPr lang="en-US" sz="2800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06EA6-EFEA-4C30-9264-4F9291A5780D}" type="datetime1">
              <a:rPr lang="en-US" smtClean="0"/>
              <a:pPr/>
              <a:t>17-09-19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8F82E0A0-C266-4798-8C8F-B9F91E9DA37E}" type="slidenum">
              <a:rPr lang="en-US" sz="1400" b="1" smtClean="0">
                <a:solidFill>
                  <a:srgbClr val="FFFFFF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3508772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3508772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06EA6-EFEA-4C30-9264-4F9291A5780D}" type="datetime1">
              <a:rPr lang="en-US" smtClean="0"/>
              <a:pPr/>
              <a:t>17-09-19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8F82E0A0-C266-4798-8C8F-B9F91E9DA37E}" type="slidenum">
              <a:rPr lang="en-US" sz="1400" b="1" smtClean="0">
                <a:solidFill>
                  <a:srgbClr val="FFFFFF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3787975"/>
            <a:ext cx="3574257" cy="1355526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 7"/>
          <p:cNvSpPr/>
          <p:nvPr/>
        </p:nvSpPr>
        <p:spPr>
          <a:xfrm>
            <a:off x="-2380" y="3788469"/>
            <a:ext cx="9146380" cy="1355032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74320"/>
            <a:ext cx="7520940" cy="411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825471"/>
            <a:ext cx="7520940" cy="26848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4402836"/>
            <a:ext cx="2176272" cy="1508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E4606EA6-EFEA-4C30-9264-4F9291A5780D}" type="datetime1">
              <a:rPr lang="en-US" smtClean="0"/>
              <a:pPr/>
              <a:t>17-09-19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4713842"/>
            <a:ext cx="472440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pPr algn="r"/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4628117"/>
            <a:ext cx="502920" cy="37719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pPr algn="ctr"/>
            <a:fld id="{8F82E0A0-C266-4798-8C8F-B9F91E9DA37E}" type="slidenum">
              <a:rPr lang="en-US" sz="1400" b="1" smtClean="0">
                <a:solidFill>
                  <a:srgbClr val="FFFFFF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4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ctr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Chapter 2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subTitle" idx="1"/>
          </p:nvPr>
        </p:nvSpPr>
        <p:spPr>
          <a:xfrm rot="19140000">
            <a:off x="1187446" y="1857905"/>
            <a:ext cx="6511131" cy="246944"/>
          </a:xfrm>
        </p:spPr>
        <p:txBody>
          <a:bodyPr>
            <a:normAutofit fontScale="92500" lnSpcReduction="10000"/>
          </a:bodyPr>
          <a:lstStyle>
            <a:extLst/>
          </a:lstStyle>
          <a:p>
            <a:r>
              <a:rPr lang="en-US" dirty="0" smtClean="0"/>
              <a:t>Religious and secular ethics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02870"/>
            <a:ext cx="8686800" cy="822960"/>
          </a:xfrm>
        </p:spPr>
        <p:txBody>
          <a:bodyPr/>
          <a:lstStyle/>
          <a:p>
            <a:r>
              <a:rPr lang="en-US" dirty="0" smtClean="0"/>
              <a:t>History of Ideas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88670"/>
            <a:ext cx="5181600" cy="4251960"/>
          </a:xfrm>
        </p:spPr>
        <p:txBody>
          <a:bodyPr>
            <a:normAutofit/>
          </a:bodyPr>
          <a:lstStyle/>
          <a:p>
            <a:r>
              <a:rPr lang="en-US" dirty="0" smtClean="0"/>
              <a:t>Classical</a:t>
            </a:r>
          </a:p>
          <a:p>
            <a:pPr lvl="1"/>
            <a:r>
              <a:rPr lang="en-US" dirty="0" smtClean="0"/>
              <a:t>Justice: wisdom (prudence), courage, temperance</a:t>
            </a:r>
          </a:p>
          <a:p>
            <a:pPr lvl="1"/>
            <a:r>
              <a:rPr lang="en-US" dirty="0" smtClean="0"/>
              <a:t>Authority: community/state</a:t>
            </a:r>
          </a:p>
          <a:p>
            <a:pPr lvl="1"/>
            <a:r>
              <a:rPr lang="en-US" dirty="0" smtClean="0"/>
              <a:t>Ethic: social convention (justice understood as harmony/balance)</a:t>
            </a:r>
          </a:p>
          <a:p>
            <a:r>
              <a:rPr lang="en-US" dirty="0" smtClean="0"/>
              <a:t>Medieval</a:t>
            </a:r>
          </a:p>
          <a:p>
            <a:pPr lvl="1"/>
            <a:r>
              <a:rPr lang="en-US" dirty="0" smtClean="0"/>
              <a:t>Faith, hope, charity (love)</a:t>
            </a:r>
          </a:p>
          <a:p>
            <a:pPr lvl="1"/>
            <a:r>
              <a:rPr lang="en-US" dirty="0" smtClean="0"/>
              <a:t>Authority: Church, spirituality</a:t>
            </a:r>
          </a:p>
          <a:p>
            <a:pPr lvl="1"/>
            <a:r>
              <a:rPr lang="en-US" dirty="0" smtClean="0"/>
              <a:t>Ethic: Fidelity to God</a:t>
            </a:r>
          </a:p>
          <a:p>
            <a:r>
              <a:rPr lang="en-US" dirty="0" smtClean="0"/>
              <a:t>Modern</a:t>
            </a:r>
          </a:p>
          <a:p>
            <a:pPr lvl="1"/>
            <a:r>
              <a:rPr lang="en-US" dirty="0" smtClean="0"/>
              <a:t>Independence</a:t>
            </a:r>
          </a:p>
          <a:p>
            <a:pPr lvl="1"/>
            <a:r>
              <a:rPr lang="en-US" dirty="0" smtClean="0"/>
              <a:t>Authority: Individual</a:t>
            </a:r>
          </a:p>
          <a:p>
            <a:pPr lvl="1"/>
            <a:r>
              <a:rPr lang="en-US" dirty="0" smtClean="0"/>
              <a:t>Ethic: Fidelity to rules</a:t>
            </a:r>
            <a:endParaRPr lang="en-US" dirty="0"/>
          </a:p>
        </p:txBody>
      </p:sp>
      <p:pic>
        <p:nvPicPr>
          <p:cNvPr id="7" name="Picture 6" descr="1246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0"/>
            <a:ext cx="4419600" cy="1474470"/>
          </a:xfrm>
          <a:prstGeom prst="rect">
            <a:avLst/>
          </a:prstGeom>
        </p:spPr>
      </p:pic>
      <p:pic>
        <p:nvPicPr>
          <p:cNvPr id="9" name="Picture 8" descr="640px-Giotto_di_Bondone_086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04950"/>
            <a:ext cx="4343400" cy="1440180"/>
          </a:xfrm>
          <a:prstGeom prst="rect">
            <a:avLst/>
          </a:prstGeom>
        </p:spPr>
      </p:pic>
      <p:pic>
        <p:nvPicPr>
          <p:cNvPr id="11" name="Picture 10" descr="hb_1990.192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2983230"/>
            <a:ext cx="441960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070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0"/>
            <a:ext cx="7520940" cy="514350"/>
          </a:xfrm>
        </p:spPr>
        <p:txBody>
          <a:bodyPr/>
          <a:lstStyle/>
          <a:p>
            <a:r>
              <a:rPr lang="en-US" dirty="0" smtClean="0"/>
              <a:t>Divine command theory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438150"/>
            <a:ext cx="9067800" cy="3505199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“Always follow the will of God”</a:t>
            </a:r>
          </a:p>
          <a:p>
            <a:r>
              <a:rPr lang="en-US" dirty="0"/>
              <a:t>	</a:t>
            </a:r>
            <a:r>
              <a:rPr lang="en-US" dirty="0" smtClean="0"/>
              <a:t>Scriptural basis</a:t>
            </a:r>
          </a:p>
          <a:p>
            <a:r>
              <a:rPr lang="en-US" dirty="0"/>
              <a:t>	</a:t>
            </a:r>
            <a:r>
              <a:rPr lang="en-US" dirty="0" smtClean="0"/>
              <a:t>	Old Testament – Ten Commandments (“Exodus”)</a:t>
            </a:r>
          </a:p>
          <a:p>
            <a:r>
              <a:rPr lang="en-US" dirty="0"/>
              <a:t>	</a:t>
            </a:r>
            <a:r>
              <a:rPr lang="en-US" dirty="0" smtClean="0"/>
              <a:t>	New Testament – Golden Rule (“Luke”)</a:t>
            </a:r>
          </a:p>
          <a:p>
            <a:r>
              <a:rPr lang="en-US" dirty="0"/>
              <a:t>	</a:t>
            </a:r>
            <a:r>
              <a:rPr lang="en-US" dirty="0" smtClean="0"/>
              <a:t>Natural law</a:t>
            </a:r>
          </a:p>
          <a:p>
            <a:r>
              <a:rPr lang="en-US" dirty="0"/>
              <a:t>	</a:t>
            </a:r>
            <a:r>
              <a:rPr lang="en-US" dirty="0" smtClean="0"/>
              <a:t>	According to St. Thomas, God made the world with his perfection</a:t>
            </a:r>
          </a:p>
          <a:p>
            <a:r>
              <a:rPr lang="en-US" dirty="0"/>
              <a:t>	</a:t>
            </a:r>
            <a:r>
              <a:rPr lang="en-US" dirty="0" smtClean="0"/>
              <a:t>	Through reason we can discern God’s will and hence, moral law.</a:t>
            </a:r>
          </a:p>
          <a:p>
            <a:r>
              <a:rPr lang="en-US" dirty="0"/>
              <a:t>	</a:t>
            </a:r>
            <a:r>
              <a:rPr lang="en-US" dirty="0" smtClean="0"/>
              <a:t>		Suicide prohibition – don’t destroy the great good that God made.</a:t>
            </a:r>
          </a:p>
          <a:p>
            <a:r>
              <a:rPr lang="en-US" dirty="0"/>
              <a:t>	</a:t>
            </a:r>
            <a:r>
              <a:rPr lang="en-US" dirty="0" smtClean="0"/>
              <a:t>The Doctrine of </a:t>
            </a:r>
            <a:r>
              <a:rPr lang="en-US" dirty="0"/>
              <a:t>Double Effect - if doing something morally good has a morally bad side-effect it's ethically OK to do it providing the bad side-effect wasn't intended.</a:t>
            </a:r>
            <a:endParaRPr lang="en-US" dirty="0" smtClean="0"/>
          </a:p>
          <a:p>
            <a:r>
              <a:rPr lang="en-US" dirty="0"/>
              <a:t>		The doctrine consists of four conditions that must be satisfied before an act is morally permissible:</a:t>
            </a:r>
          </a:p>
          <a:p>
            <a:r>
              <a:rPr lang="en-US" dirty="0"/>
              <a:t>	</a:t>
            </a:r>
            <a:r>
              <a:rPr lang="en-US" dirty="0" smtClean="0"/>
              <a:t>		The </a:t>
            </a:r>
            <a:r>
              <a:rPr lang="en-US" dirty="0"/>
              <a:t>action must be either morally good or indifferent.</a:t>
            </a:r>
          </a:p>
          <a:p>
            <a:r>
              <a:rPr lang="en-US" dirty="0"/>
              <a:t>	</a:t>
            </a:r>
            <a:r>
              <a:rPr lang="en-US" dirty="0" smtClean="0"/>
              <a:t>		The </a:t>
            </a:r>
            <a:r>
              <a:rPr lang="en-US" dirty="0"/>
              <a:t>bad effect must not be the means by which one achieves the good effect.</a:t>
            </a:r>
          </a:p>
          <a:p>
            <a:r>
              <a:rPr lang="en-US" dirty="0"/>
              <a:t>	</a:t>
            </a:r>
            <a:r>
              <a:rPr lang="en-US" dirty="0" smtClean="0"/>
              <a:t>		The </a:t>
            </a:r>
            <a:r>
              <a:rPr lang="en-US" dirty="0"/>
              <a:t>intention must be the achieving of only the good effect, with the bad effect being only an unintended side effect.</a:t>
            </a:r>
          </a:p>
          <a:p>
            <a:r>
              <a:rPr lang="en-US" dirty="0"/>
              <a:t>	</a:t>
            </a:r>
            <a:r>
              <a:rPr lang="en-US" dirty="0" smtClean="0"/>
              <a:t>		The </a:t>
            </a:r>
            <a:r>
              <a:rPr lang="en-US" dirty="0"/>
              <a:t>bad effect must not be disproportionate to the good effect</a:t>
            </a:r>
            <a:r>
              <a:rPr lang="en-US" dirty="0" smtClean="0"/>
              <a:t>.</a:t>
            </a:r>
          </a:p>
          <a:p>
            <a:r>
              <a:rPr lang="en-US" dirty="0"/>
              <a:t>		Ex. In cases of terminally ill patients </a:t>
            </a:r>
            <a:r>
              <a:rPr lang="en-US" dirty="0" smtClean="0"/>
              <a:t>, the </a:t>
            </a:r>
            <a:r>
              <a:rPr lang="en-US" dirty="0"/>
              <a:t>deliberate administration of a pain-killer </a:t>
            </a:r>
            <a:r>
              <a:rPr lang="en-US" dirty="0" smtClean="0"/>
              <a:t>in </a:t>
            </a:r>
            <a:r>
              <a:rPr lang="en-US" dirty="0"/>
              <a:t>unsafe doses—not in an attempt to end life but </a:t>
            </a:r>
            <a:r>
              <a:rPr lang="en-US" dirty="0" smtClean="0"/>
              <a:t>suffering.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92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0"/>
            <a:ext cx="7520940" cy="514350"/>
          </a:xfrm>
        </p:spPr>
        <p:txBody>
          <a:bodyPr/>
          <a:lstStyle/>
          <a:p>
            <a:r>
              <a:rPr lang="en-US" dirty="0" smtClean="0"/>
              <a:t>Secular Natural law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438150"/>
            <a:ext cx="9067800" cy="3428999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Legal and Moral Rights</a:t>
            </a:r>
          </a:p>
          <a:p>
            <a:r>
              <a:rPr lang="en-US" dirty="0"/>
              <a:t>	</a:t>
            </a:r>
            <a:r>
              <a:rPr lang="en-US" dirty="0" smtClean="0"/>
              <a:t>Legal right is an entitlement to act in a certain way.</a:t>
            </a:r>
          </a:p>
          <a:p>
            <a:r>
              <a:rPr lang="en-US" dirty="0"/>
              <a:t>	</a:t>
            </a:r>
            <a:r>
              <a:rPr lang="en-US" dirty="0" smtClean="0"/>
              <a:t>Moral right is a right to act based on one’s humanity, regardless of law.</a:t>
            </a:r>
          </a:p>
          <a:p>
            <a:r>
              <a:rPr lang="en-US" dirty="0"/>
              <a:t>	</a:t>
            </a:r>
            <a:r>
              <a:rPr lang="en-US" dirty="0" smtClean="0"/>
              <a:t>	1. “Natural” or inherent in all human beings</a:t>
            </a:r>
          </a:p>
          <a:p>
            <a:r>
              <a:rPr lang="en-US" dirty="0"/>
              <a:t>	</a:t>
            </a:r>
            <a:r>
              <a:rPr lang="en-US" dirty="0" smtClean="0"/>
              <a:t>	2. “Equal” or the same for all</a:t>
            </a:r>
          </a:p>
          <a:p>
            <a:r>
              <a:rPr lang="en-US" dirty="0"/>
              <a:t>	</a:t>
            </a:r>
            <a:r>
              <a:rPr lang="en-US" dirty="0" smtClean="0"/>
              <a:t>	3. “Universal” or applicable everywhere</a:t>
            </a:r>
          </a:p>
          <a:p>
            <a:r>
              <a:rPr lang="en-US" dirty="0" smtClean="0"/>
              <a:t>Social Contract Theory</a:t>
            </a:r>
          </a:p>
          <a:p>
            <a:r>
              <a:rPr lang="en-US" dirty="0"/>
              <a:t>	</a:t>
            </a:r>
            <a:r>
              <a:rPr lang="en-US" dirty="0" smtClean="0"/>
              <a:t>Grounds political institutions in public agreement (reason), rather than divine revelation.</a:t>
            </a:r>
          </a:p>
          <a:p>
            <a:r>
              <a:rPr lang="en-US" dirty="0"/>
              <a:t>	</a:t>
            </a:r>
            <a:r>
              <a:rPr lang="en-US" dirty="0" smtClean="0"/>
              <a:t>	1. Governments are formed by consent of people as a means to secure natural rights</a:t>
            </a:r>
          </a:p>
          <a:p>
            <a:r>
              <a:rPr lang="en-US" dirty="0"/>
              <a:t>	</a:t>
            </a:r>
            <a:r>
              <a:rPr lang="en-US" dirty="0" smtClean="0"/>
              <a:t>	2. When governments fail, people have the right to dissolve them and form new governments.</a:t>
            </a:r>
            <a:r>
              <a:rPr lang="en-US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9659836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Theories of knowledge (epistemologies)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rationalism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Follows reason</a:t>
            </a:r>
          </a:p>
          <a:p>
            <a:r>
              <a:rPr lang="en-US" dirty="0" smtClean="0"/>
              <a:t>	categorical/universal</a:t>
            </a:r>
          </a:p>
          <a:p>
            <a:r>
              <a:rPr lang="en-US" dirty="0"/>
              <a:t>	</a:t>
            </a:r>
            <a:r>
              <a:rPr lang="en-US" dirty="0" smtClean="0"/>
              <a:t>absolute</a:t>
            </a:r>
          </a:p>
          <a:p>
            <a:r>
              <a:rPr lang="en-US" dirty="0"/>
              <a:t>	</a:t>
            </a:r>
            <a:r>
              <a:rPr lang="en-US" dirty="0" smtClean="0"/>
              <a:t>necessary</a:t>
            </a:r>
          </a:p>
          <a:p>
            <a:r>
              <a:rPr lang="en-US" dirty="0"/>
              <a:t>	</a:t>
            </a:r>
            <a:r>
              <a:rPr lang="en-US" dirty="0" smtClean="0"/>
              <a:t>consistent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empiricism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Follows senses</a:t>
            </a:r>
          </a:p>
          <a:p>
            <a:r>
              <a:rPr lang="en-US" dirty="0"/>
              <a:t>	</a:t>
            </a:r>
            <a:r>
              <a:rPr lang="en-US" dirty="0" smtClean="0"/>
              <a:t>particular</a:t>
            </a:r>
          </a:p>
          <a:p>
            <a:r>
              <a:rPr lang="en-US" dirty="0"/>
              <a:t>	</a:t>
            </a:r>
            <a:r>
              <a:rPr lang="en-US" dirty="0" smtClean="0"/>
              <a:t>relative</a:t>
            </a:r>
          </a:p>
          <a:p>
            <a:r>
              <a:rPr lang="en-US" dirty="0"/>
              <a:t>	</a:t>
            </a:r>
            <a:r>
              <a:rPr lang="en-US" dirty="0" smtClean="0"/>
              <a:t>contingent</a:t>
            </a:r>
          </a:p>
          <a:p>
            <a:r>
              <a:rPr lang="en-US" dirty="0"/>
              <a:t>	</a:t>
            </a:r>
            <a:r>
              <a:rPr lang="en-US" dirty="0" smtClean="0"/>
              <a:t>variable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37185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76200" y="822960"/>
            <a:ext cx="5410200" cy="2784348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Rationalist</a:t>
            </a:r>
          </a:p>
          <a:p>
            <a:r>
              <a:rPr lang="en-US" dirty="0" smtClean="0"/>
              <a:t>Absolute idealist</a:t>
            </a:r>
          </a:p>
          <a:p>
            <a:r>
              <a:rPr lang="en-US" dirty="0" smtClean="0"/>
              <a:t>Lutheran</a:t>
            </a:r>
          </a:p>
          <a:p>
            <a:pPr marL="342900" lvl="1" indent="-342900">
              <a:spcBef>
                <a:spcPts val="800"/>
              </a:spcBef>
              <a:buClrTx/>
              <a:buNone/>
            </a:pPr>
            <a:r>
              <a:rPr lang="en-US" dirty="0" smtClean="0"/>
              <a:t>Deontologist = </a:t>
            </a:r>
            <a:r>
              <a:rPr lang="en-US" dirty="0"/>
              <a:t>“Duty is the necessity of acting from respect for the law</a:t>
            </a:r>
            <a:r>
              <a:rPr lang="en-GB" dirty="0"/>
              <a:t>. </a:t>
            </a:r>
            <a:r>
              <a:rPr lang="en-US" dirty="0"/>
              <a:t>I may have inclination for an object as the effect of my proposed action, but I cannot have respect for it.</a:t>
            </a:r>
            <a:r>
              <a:rPr lang="en-GB" dirty="0" smtClean="0"/>
              <a:t>”</a:t>
            </a:r>
            <a:endParaRPr lang="en-US" dirty="0" smtClean="0"/>
          </a:p>
          <a:p>
            <a:r>
              <a:rPr lang="en-US" i="1" dirty="0"/>
              <a:t>Everything in nature works according to laws. Rational beings alone have the faculty of acting according to the conception of laws, that is according to principles, i.e., have a will. </a:t>
            </a:r>
          </a:p>
          <a:p>
            <a:endParaRPr lang="en-US" dirty="0" smtClean="0"/>
          </a:p>
        </p:txBody>
      </p:sp>
      <p:pic>
        <p:nvPicPr>
          <p:cNvPr id="5" name="Content Placeholder 4" descr="Kant 2.jpe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2954" r="-22954"/>
          <a:stretch>
            <a:fillRect/>
          </a:stretch>
        </p:blipFill>
        <p:spPr>
          <a:xfrm>
            <a:off x="5410200" y="822960"/>
            <a:ext cx="3733800" cy="2784348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Immanuel Kant, </a:t>
            </a:r>
            <a:r>
              <a:rPr lang="en-US" dirty="0"/>
              <a:t>1724 </a:t>
            </a:r>
            <a:r>
              <a:rPr lang="en-US" dirty="0" smtClean="0"/>
              <a:t>– 1804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2865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133350"/>
            <a:ext cx="7520940" cy="381000"/>
          </a:xfrm>
        </p:spPr>
        <p:txBody>
          <a:bodyPr/>
          <a:lstStyle/>
          <a:p>
            <a:r>
              <a:rPr lang="en-US" dirty="0" smtClean="0"/>
              <a:t>Kant’s Thought and ethics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514350"/>
            <a:ext cx="8991600" cy="3352799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Philosophy’s “Copernican Revolution” = Objects </a:t>
            </a:r>
            <a:r>
              <a:rPr lang="en-US" dirty="0"/>
              <a:t>c</a:t>
            </a:r>
            <a:r>
              <a:rPr lang="en-US" dirty="0" smtClean="0"/>
              <a:t>onform the mind, rather than the mind to objects.</a:t>
            </a:r>
          </a:p>
          <a:p>
            <a:r>
              <a:rPr lang="en-US" dirty="0"/>
              <a:t>	</a:t>
            </a:r>
            <a:r>
              <a:rPr lang="en-US" dirty="0" smtClean="0"/>
              <a:t>It may be impossible to know “things in themselves”, more likely we know things phenomenally.</a:t>
            </a:r>
          </a:p>
          <a:p>
            <a:r>
              <a:rPr lang="en-US" dirty="0" smtClean="0"/>
              <a:t>Because of free will, being unchained from the mechanics of causation, we can choose.</a:t>
            </a:r>
          </a:p>
          <a:p>
            <a:r>
              <a:rPr lang="en-US" dirty="0" smtClean="0"/>
              <a:t>Moral Choice – REASON is the basis of knowledge</a:t>
            </a:r>
          </a:p>
          <a:p>
            <a:r>
              <a:rPr lang="en-US" dirty="0"/>
              <a:t>	</a:t>
            </a:r>
            <a:r>
              <a:rPr lang="en-US" dirty="0" smtClean="0"/>
              <a:t>Arises from reason, because reason overpowers the causal-mechanical sequence of nature.</a:t>
            </a:r>
          </a:p>
          <a:p>
            <a:r>
              <a:rPr lang="en-US" dirty="0" smtClean="0"/>
              <a:t>Categorical Imperative </a:t>
            </a:r>
          </a:p>
          <a:p>
            <a:r>
              <a:rPr lang="en-US" dirty="0"/>
              <a:t>	</a:t>
            </a:r>
            <a:r>
              <a:rPr lang="en-US" dirty="0" smtClean="0"/>
              <a:t>CI.-1 Act as though the principle of of your action were to become universal law, applicable to all.</a:t>
            </a:r>
          </a:p>
          <a:p>
            <a:r>
              <a:rPr lang="en-US" dirty="0"/>
              <a:t>	</a:t>
            </a:r>
            <a:r>
              <a:rPr lang="en-US" dirty="0" smtClean="0"/>
              <a:t>	“Principle of reciprocity” = forbids immoral acts</a:t>
            </a:r>
          </a:p>
          <a:p>
            <a:r>
              <a:rPr lang="en-US" dirty="0"/>
              <a:t>	CI.-2 Act in such a way that you treat </a:t>
            </a:r>
            <a:r>
              <a:rPr lang="en-US" dirty="0" smtClean="0"/>
              <a:t>humanity never a means alone, </a:t>
            </a:r>
            <a:r>
              <a:rPr lang="en-US" dirty="0"/>
              <a:t>but always at the same time as an end</a:t>
            </a:r>
            <a:r>
              <a:rPr lang="en-US" dirty="0" smtClean="0"/>
              <a:t>.</a:t>
            </a:r>
          </a:p>
          <a:p>
            <a:r>
              <a:rPr lang="en-US" dirty="0"/>
              <a:t>	</a:t>
            </a:r>
            <a:r>
              <a:rPr lang="en-US" dirty="0" smtClean="0"/>
              <a:t>	“Principle of humanity” </a:t>
            </a:r>
            <a:r>
              <a:rPr lang="en-US" dirty="0"/>
              <a:t>= secularized Golden </a:t>
            </a:r>
            <a:r>
              <a:rPr lang="en-US" dirty="0" smtClean="0"/>
              <a:t>Rule</a:t>
            </a:r>
          </a:p>
          <a:p>
            <a:r>
              <a:rPr lang="en-US" dirty="0" smtClean="0"/>
              <a:t>Moral rights</a:t>
            </a:r>
          </a:p>
          <a:p>
            <a:r>
              <a:rPr lang="en-US" dirty="0"/>
              <a:t>	</a:t>
            </a:r>
            <a:r>
              <a:rPr lang="en-US" dirty="0" smtClean="0"/>
              <a:t>Negative rights = offer protection, freedom </a:t>
            </a:r>
            <a:r>
              <a:rPr lang="en-US" u="sng" dirty="0" smtClean="0"/>
              <a:t>from</a:t>
            </a:r>
            <a:r>
              <a:rPr lang="en-US" dirty="0" smtClean="0"/>
              <a:t> . . .</a:t>
            </a:r>
          </a:p>
          <a:p>
            <a:r>
              <a:rPr lang="en-US" dirty="0"/>
              <a:t>		</a:t>
            </a:r>
            <a:r>
              <a:rPr lang="en-US" dirty="0" smtClean="0"/>
              <a:t>Ex. Civil </a:t>
            </a:r>
            <a:r>
              <a:rPr lang="en-US" dirty="0"/>
              <a:t>and political rights such as freedom of speech, life, private property, freedom from violent crime, freedom of religion, </a:t>
            </a:r>
            <a:r>
              <a:rPr lang="en-US" dirty="0" smtClean="0"/>
              <a:t>etc.</a:t>
            </a:r>
          </a:p>
          <a:p>
            <a:r>
              <a:rPr lang="en-US" dirty="0"/>
              <a:t>	</a:t>
            </a:r>
            <a:r>
              <a:rPr lang="en-US" dirty="0" smtClean="0"/>
              <a:t>Positive rights = involve entitlements, guarantee a right </a:t>
            </a:r>
            <a:r>
              <a:rPr lang="en-US" u="sng" dirty="0" smtClean="0"/>
              <a:t>to</a:t>
            </a:r>
            <a:r>
              <a:rPr lang="en-US" dirty="0" smtClean="0"/>
              <a:t> something</a:t>
            </a:r>
            <a:r>
              <a:rPr lang="en-US" dirty="0"/>
              <a:t>	</a:t>
            </a:r>
            <a:endParaRPr lang="en-US" dirty="0" smtClean="0"/>
          </a:p>
          <a:p>
            <a:r>
              <a:rPr lang="en-US" dirty="0"/>
              <a:t>		Ex. </a:t>
            </a:r>
            <a:r>
              <a:rPr lang="en-US" dirty="0" smtClean="0"/>
              <a:t>Right </a:t>
            </a:r>
            <a:r>
              <a:rPr lang="en-US" dirty="0"/>
              <a:t>to counsel, as well as economic, social and cultural rights such as food, housing, public education, employment, </a:t>
            </a:r>
            <a:r>
              <a:rPr lang="en-US" dirty="0" smtClean="0"/>
              <a:t>healthcare, etc.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51350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76200" y="822960"/>
            <a:ext cx="4495800" cy="2784348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Empiricist</a:t>
            </a:r>
          </a:p>
          <a:p>
            <a:r>
              <a:rPr lang="en-US" i="1" dirty="0"/>
              <a:t>Nature has placed mankind under the governance of two sovereign masters,  pain and pleasure</a:t>
            </a:r>
            <a:r>
              <a:rPr lang="en-US" i="1" dirty="0" smtClean="0"/>
              <a:t>.</a:t>
            </a:r>
          </a:p>
          <a:p>
            <a:r>
              <a:rPr lang="en-US" i="1" dirty="0"/>
              <a:t>... the question is not, Can they reason? nor, Can they talk? but, Can they suffer?</a:t>
            </a:r>
            <a:endParaRPr lang="en-US" i="1" dirty="0" smtClean="0"/>
          </a:p>
          <a:p>
            <a:endParaRPr lang="en-US" dirty="0"/>
          </a:p>
        </p:txBody>
      </p:sp>
      <p:pic>
        <p:nvPicPr>
          <p:cNvPr id="6" name="Content Placeholder 5" descr="auto-icon.jpe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90" b="17390"/>
          <a:stretch>
            <a:fillRect/>
          </a:stretch>
        </p:blipFill>
        <p:spPr/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Jeremy Bentham, 1748 - 1832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93300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0"/>
            <a:ext cx="7520940" cy="514350"/>
          </a:xfrm>
        </p:spPr>
        <p:txBody>
          <a:bodyPr/>
          <a:lstStyle/>
          <a:p>
            <a:r>
              <a:rPr lang="en-US" dirty="0" smtClean="0"/>
              <a:t>utilitarianism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438150"/>
            <a:ext cx="8991600" cy="3428999"/>
          </a:xfrm>
        </p:spPr>
        <p:txBody>
          <a:bodyPr/>
          <a:lstStyle/>
          <a:p>
            <a:r>
              <a:rPr lang="en-US" dirty="0" smtClean="0"/>
              <a:t>Utility Principle – </a:t>
            </a:r>
          </a:p>
          <a:p>
            <a:r>
              <a:rPr lang="en-US" dirty="0"/>
              <a:t>	</a:t>
            </a:r>
            <a:r>
              <a:rPr lang="en-US" dirty="0" smtClean="0"/>
              <a:t>“Do what will likely yield the greatest net happiness”</a:t>
            </a:r>
          </a:p>
          <a:p>
            <a:r>
              <a:rPr lang="en-US" dirty="0" smtClean="0"/>
              <a:t>Moral Rights and the Harm Principle</a:t>
            </a:r>
          </a:p>
          <a:p>
            <a:r>
              <a:rPr lang="en-US" dirty="0"/>
              <a:t>	</a:t>
            </a:r>
            <a:r>
              <a:rPr lang="en-US" dirty="0" smtClean="0"/>
              <a:t>The “only purpose for which power can be exercised over any member of  civilized community, against his will is to prevent harm to others.”</a:t>
            </a:r>
          </a:p>
          <a:p>
            <a:r>
              <a:rPr lang="en-US" dirty="0" smtClean="0"/>
              <a:t>Social interests</a:t>
            </a:r>
          </a:p>
          <a:p>
            <a:r>
              <a:rPr lang="en-US" dirty="0"/>
              <a:t>	</a:t>
            </a:r>
            <a:r>
              <a:rPr lang="en-US" dirty="0" smtClean="0"/>
              <a:t>Collective or </a:t>
            </a:r>
            <a:r>
              <a:rPr lang="en-US" u="sng" dirty="0" smtClean="0"/>
              <a:t>net</a:t>
            </a:r>
            <a:r>
              <a:rPr lang="en-US" dirty="0" smtClean="0"/>
              <a:t> happiness was to be maximized, everyone is to be considered in moral choice.</a:t>
            </a:r>
          </a:p>
          <a:p>
            <a:r>
              <a:rPr lang="en-US" dirty="0" smtClean="0"/>
              <a:t>Preference Satisfaction</a:t>
            </a:r>
          </a:p>
          <a:p>
            <a:r>
              <a:rPr lang="en-US" dirty="0"/>
              <a:t>	</a:t>
            </a:r>
            <a:r>
              <a:rPr lang="en-US" dirty="0" smtClean="0"/>
              <a:t>Satisfying one’s preferences (desires) is a form of happiness that should be considered a right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1236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7150"/>
            <a:ext cx="7520940" cy="457200"/>
          </a:xfrm>
        </p:spPr>
        <p:txBody>
          <a:bodyPr/>
          <a:lstStyle/>
          <a:p>
            <a:r>
              <a:rPr lang="en-US" dirty="0" smtClean="0"/>
              <a:t>Quiz 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438150"/>
            <a:ext cx="9067800" cy="3428999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Format:</a:t>
            </a:r>
          </a:p>
          <a:p>
            <a:r>
              <a:rPr lang="en-US" dirty="0"/>
              <a:t>	</a:t>
            </a:r>
            <a:r>
              <a:rPr lang="en-US" dirty="0" smtClean="0"/>
              <a:t>11 multiple choice questions, one mark each</a:t>
            </a:r>
          </a:p>
          <a:p>
            <a:r>
              <a:rPr lang="en-US" dirty="0"/>
              <a:t>	</a:t>
            </a:r>
            <a:r>
              <a:rPr lang="en-US" dirty="0" smtClean="0"/>
              <a:t>3 short answer questions of ½ page, three marks each  - Remember to answer the actual question with relevant supporting evidence/reasons.</a:t>
            </a:r>
          </a:p>
          <a:p>
            <a:r>
              <a:rPr lang="en-US" dirty="0" smtClean="0"/>
              <a:t>Themes, not limited to:</a:t>
            </a:r>
          </a:p>
          <a:p>
            <a:r>
              <a:rPr lang="en-US" dirty="0"/>
              <a:t>	</a:t>
            </a:r>
            <a:r>
              <a:rPr lang="en-US" dirty="0" smtClean="0"/>
              <a:t>definitions</a:t>
            </a:r>
          </a:p>
          <a:p>
            <a:r>
              <a:rPr lang="en-US" dirty="0"/>
              <a:t>	</a:t>
            </a:r>
            <a:r>
              <a:rPr lang="en-US" dirty="0" smtClean="0"/>
              <a:t>Garden of Eden story</a:t>
            </a:r>
          </a:p>
          <a:p>
            <a:r>
              <a:rPr lang="en-US" dirty="0"/>
              <a:t>	</a:t>
            </a:r>
            <a:r>
              <a:rPr lang="en-US" dirty="0" smtClean="0"/>
              <a:t>St. Thomas and the justification for government</a:t>
            </a:r>
          </a:p>
          <a:p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en-CA" dirty="0" smtClean="0"/>
              <a:t>Divine Command Theory</a:t>
            </a:r>
            <a:endParaRPr lang="en-US" dirty="0" smtClean="0"/>
          </a:p>
          <a:p>
            <a:r>
              <a:rPr lang="en-US" dirty="0"/>
              <a:t>	</a:t>
            </a:r>
            <a:r>
              <a:rPr lang="en-US" dirty="0" smtClean="0"/>
              <a:t>René Descartes, importance of doubt for science</a:t>
            </a:r>
          </a:p>
          <a:p>
            <a:r>
              <a:rPr lang="en-US" dirty="0"/>
              <a:t>	</a:t>
            </a:r>
            <a:r>
              <a:rPr lang="en-US" dirty="0" smtClean="0"/>
              <a:t>decline of supernaturalism</a:t>
            </a:r>
          </a:p>
          <a:p>
            <a:r>
              <a:rPr lang="en-US" dirty="0"/>
              <a:t>	</a:t>
            </a:r>
            <a:r>
              <a:rPr lang="en-US" dirty="0" smtClean="0"/>
              <a:t>mechanism (mechanistic science) and its future implications</a:t>
            </a:r>
          </a:p>
          <a:p>
            <a:r>
              <a:rPr lang="en-US" dirty="0"/>
              <a:t>	</a:t>
            </a:r>
            <a:r>
              <a:rPr lang="en-US" dirty="0" smtClean="0"/>
              <a:t>social contract theory</a:t>
            </a:r>
          </a:p>
          <a:p>
            <a:r>
              <a:rPr lang="en-US" dirty="0"/>
              <a:t>	</a:t>
            </a:r>
            <a:r>
              <a:rPr lang="en-US" dirty="0" smtClean="0"/>
              <a:t>deontology</a:t>
            </a:r>
          </a:p>
          <a:p>
            <a:r>
              <a:rPr lang="en-US" dirty="0" smtClean="0"/>
              <a:t>	utilitarianism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14625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Angles.thmx</Template>
  <TotalTime>0</TotalTime>
  <Words>259</Words>
  <Application>Microsoft Macintosh PowerPoint</Application>
  <PresentationFormat>On-screen Show (16:9)</PresentationFormat>
  <Paragraphs>106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Angles</vt:lpstr>
      <vt:lpstr>Chapter 2</vt:lpstr>
      <vt:lpstr>History of Ideas</vt:lpstr>
      <vt:lpstr>Divine command theory</vt:lpstr>
      <vt:lpstr>Secular Natural law</vt:lpstr>
      <vt:lpstr>Theories of knowledge (epistemologies)</vt:lpstr>
      <vt:lpstr>Immanuel Kant, 1724 – 1804 </vt:lpstr>
      <vt:lpstr>Kant’s Thought and ethics</vt:lpstr>
      <vt:lpstr>Jeremy Bentham, 1748 - 1832 </vt:lpstr>
      <vt:lpstr>utilitarianism</vt:lpstr>
      <vt:lpstr>Quiz 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2010-04-19T20:53:40Z</dcterms:created>
  <dcterms:modified xsi:type="dcterms:W3CDTF">2017-09-19T15:03:30Z</dcterms:modified>
</cp:coreProperties>
</file>