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80" r:id="rId10"/>
    <p:sldId id="263" r:id="rId11"/>
    <p:sldId id="265" r:id="rId12"/>
    <p:sldId id="266" r:id="rId13"/>
    <p:sldId id="281" r:id="rId14"/>
    <p:sldId id="267" r:id="rId15"/>
    <p:sldId id="282" r:id="rId16"/>
    <p:sldId id="269" r:id="rId17"/>
    <p:sldId id="270" r:id="rId18"/>
    <p:sldId id="271" r:id="rId19"/>
    <p:sldId id="272" r:id="rId20"/>
    <p:sldId id="273" r:id="rId21"/>
    <p:sldId id="283" r:id="rId22"/>
    <p:sldId id="334" r:id="rId23"/>
    <p:sldId id="348" r:id="rId24"/>
    <p:sldId id="274" r:id="rId25"/>
    <p:sldId id="275" r:id="rId26"/>
    <p:sldId id="349" r:id="rId27"/>
    <p:sldId id="350" r:id="rId28"/>
    <p:sldId id="276" r:id="rId29"/>
    <p:sldId id="351" r:id="rId30"/>
    <p:sldId id="352" r:id="rId31"/>
    <p:sldId id="277" r:id="rId32"/>
    <p:sldId id="278" r:id="rId33"/>
    <p:sldId id="279" r:id="rId34"/>
    <p:sldId id="339" r:id="rId35"/>
    <p:sldId id="284" r:id="rId36"/>
    <p:sldId id="285" r:id="rId37"/>
    <p:sldId id="287" r:id="rId38"/>
    <p:sldId id="288" r:id="rId39"/>
    <p:sldId id="289" r:id="rId40"/>
    <p:sldId id="353" r:id="rId41"/>
    <p:sldId id="290" r:id="rId42"/>
    <p:sldId id="354" r:id="rId43"/>
    <p:sldId id="291" r:id="rId44"/>
    <p:sldId id="292" r:id="rId45"/>
    <p:sldId id="355" r:id="rId46"/>
    <p:sldId id="356" r:id="rId47"/>
    <p:sldId id="294" r:id="rId48"/>
    <p:sldId id="295" r:id="rId49"/>
    <p:sldId id="296" r:id="rId50"/>
    <p:sldId id="357" r:id="rId51"/>
    <p:sldId id="358" r:id="rId52"/>
    <p:sldId id="359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25" r:id="rId63"/>
    <p:sldId id="360" r:id="rId64"/>
    <p:sldId id="369" r:id="rId65"/>
    <p:sldId id="306" r:id="rId66"/>
    <p:sldId id="307" r:id="rId67"/>
    <p:sldId id="308" r:id="rId68"/>
    <p:sldId id="309" r:id="rId69"/>
    <p:sldId id="310" r:id="rId70"/>
    <p:sldId id="313" r:id="rId71"/>
    <p:sldId id="312" r:id="rId72"/>
    <p:sldId id="311" r:id="rId73"/>
    <p:sldId id="314" r:id="rId74"/>
    <p:sldId id="315" r:id="rId75"/>
    <p:sldId id="316" r:id="rId76"/>
    <p:sldId id="317" r:id="rId77"/>
    <p:sldId id="318" r:id="rId78"/>
    <p:sldId id="361" r:id="rId79"/>
    <p:sldId id="362" r:id="rId80"/>
    <p:sldId id="363" r:id="rId81"/>
    <p:sldId id="324" r:id="rId82"/>
    <p:sldId id="326" r:id="rId83"/>
    <p:sldId id="327" r:id="rId84"/>
    <p:sldId id="319" r:id="rId85"/>
    <p:sldId id="323" r:id="rId86"/>
    <p:sldId id="346" r:id="rId87"/>
    <p:sldId id="347" r:id="rId88"/>
    <p:sldId id="364" r:id="rId89"/>
    <p:sldId id="365" r:id="rId90"/>
    <p:sldId id="366" r:id="rId91"/>
    <p:sldId id="367" r:id="rId92"/>
    <p:sldId id="368" r:id="rId9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8910E6-FA10-42DD-8B33-4D90892AA229}" type="datetimeFigureOut">
              <a:rPr lang="en-CA" smtClean="0"/>
              <a:t>2020-06-01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12C772-E259-40B6-A786-B549D164E2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0426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0E0DB-C170-4524-AE18-D82C83364FE5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5570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B582E-5B6A-46F9-8F1B-B80DA19C57DF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177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BDA89-8D08-41F6-8F5D-3F1C2A78BB50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8951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51B8B-7518-4CDC-8E28-40DF70D93E55}" type="datetime1">
              <a:rPr lang="en-CA" smtClean="0"/>
              <a:t>2020-06-01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4952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E7CF4-46BA-4DA2-817B-8088BE649171}" type="datetime1">
              <a:rPr lang="en-CA" smtClean="0"/>
              <a:t>2020-06-01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5892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D53E-64EB-4615-B671-5D9748096466}" type="datetime1">
              <a:rPr lang="en-CA" smtClean="0"/>
              <a:t>2020-06-01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2223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AA03B-533C-44F7-8A0E-BCEFFE31110D}" type="datetime1">
              <a:rPr lang="en-CA" smtClean="0"/>
              <a:t>2020-06-01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3517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9369B-A733-4FEE-B649-EA6CD03E5CBE}" type="datetime1">
              <a:rPr lang="en-CA" smtClean="0"/>
              <a:t>2020-06-01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021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70E08-3E6D-42AB-89E0-61D59E318FF2}" type="datetime1">
              <a:rPr lang="en-CA" smtClean="0"/>
              <a:t>2020-06-01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5074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79E57-105A-4DE7-89E3-7B0515793F9A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670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F0DD-5132-4F95-A60D-BA9B8EC2BAC6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7010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187DD-5A0F-4F33-996E-9EA76D562B55}" type="datetime1">
              <a:rPr lang="en-CA" smtClean="0"/>
              <a:t>2020-06-01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83E53-CD3F-4BF2-9E46-080ED2E5B2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128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III. Sets, Relations, and Functions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2548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Sets and Elements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 </a:t>
            </a:r>
            <a:r>
              <a:rPr lang="en-US" i="1" dirty="0"/>
              <a:t>set </a:t>
            </a:r>
            <a:r>
              <a:rPr lang="en-CA" dirty="0"/>
              <a:t>is a collection of objects. 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An </a:t>
            </a:r>
            <a:r>
              <a:rPr lang="en-CA" dirty="0"/>
              <a:t>object </a:t>
            </a:r>
            <a:r>
              <a:rPr lang="en-CA" i="1" dirty="0"/>
              <a:t>e</a:t>
            </a:r>
            <a:r>
              <a:rPr lang="en-CA" dirty="0"/>
              <a:t> in a set </a:t>
            </a:r>
            <a:r>
              <a:rPr lang="en-CA" i="1" dirty="0"/>
              <a:t>S</a:t>
            </a:r>
            <a:r>
              <a:rPr lang="en-CA" dirty="0"/>
              <a:t> is called an </a:t>
            </a:r>
            <a:r>
              <a:rPr lang="en-CA" i="1" dirty="0"/>
              <a:t>element </a:t>
            </a:r>
            <a:r>
              <a:rPr lang="en-CA" dirty="0"/>
              <a:t>of this set, denoted by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i="1" dirty="0"/>
              <a:t>S</a:t>
            </a:r>
            <a:r>
              <a:rPr lang="en-CA" dirty="0"/>
              <a:t>. </a:t>
            </a:r>
            <a:r>
              <a:rPr lang="en-CA" dirty="0" smtClean="0"/>
              <a:t>We say that </a:t>
            </a:r>
            <a:r>
              <a:rPr lang="en-CA" i="1" dirty="0" smtClean="0"/>
              <a:t>e</a:t>
            </a:r>
            <a:r>
              <a:rPr lang="en-CA" dirty="0" smtClean="0"/>
              <a:t> </a:t>
            </a:r>
            <a:r>
              <a:rPr lang="en-CA" i="1" dirty="0" smtClean="0"/>
              <a:t>belongs to S</a:t>
            </a:r>
            <a:r>
              <a:rPr lang="en-CA" dirty="0" smtClean="0"/>
              <a:t>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e </a:t>
            </a:r>
            <a:r>
              <a:rPr lang="en-CA" dirty="0" smtClean="0"/>
              <a:t>is not in</a:t>
            </a:r>
            <a:r>
              <a:rPr lang="en-CA" i="1" dirty="0" smtClean="0"/>
              <a:t> S</a:t>
            </a:r>
            <a:r>
              <a:rPr lang="en-CA" dirty="0" smtClean="0"/>
              <a:t>, we say that </a:t>
            </a:r>
            <a:r>
              <a:rPr lang="en-CA" i="1" dirty="0" smtClean="0"/>
              <a:t>e</a:t>
            </a:r>
            <a:r>
              <a:rPr lang="en-CA" dirty="0" smtClean="0"/>
              <a:t> </a:t>
            </a:r>
            <a:r>
              <a:rPr lang="en-CA" i="1" dirty="0" smtClean="0"/>
              <a:t>does not belong to </a:t>
            </a:r>
            <a:r>
              <a:rPr lang="en-CA" i="1" dirty="0"/>
              <a:t>S</a:t>
            </a:r>
            <a:r>
              <a:rPr lang="en-CA" dirty="0"/>
              <a:t>, denoted by </a:t>
            </a:r>
            <a:r>
              <a:rPr lang="en-CA" i="1" dirty="0"/>
              <a:t>e </a:t>
            </a:r>
            <a:r>
              <a:rPr lang="en-CA" dirty="0">
                <a:sym typeface="Symbol"/>
              </a:rPr>
              <a:t></a:t>
            </a:r>
            <a:r>
              <a:rPr lang="en-CA" i="1" dirty="0"/>
              <a:t>S</a:t>
            </a:r>
            <a:r>
              <a:rPr lang="en-CA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0824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A Set Is Like a Box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set may contain anything in it. In particular, an element of a set can itself be a set.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For example, you may have a set that contains numbers and sets of numbers.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only thing that cannot be an element of a set </a:t>
            </a:r>
            <a:r>
              <a:rPr lang="en-US" i="1" dirty="0" smtClean="0"/>
              <a:t>S</a:t>
            </a:r>
            <a:r>
              <a:rPr lang="en-US" dirty="0" smtClean="0"/>
              <a:t> is the set </a:t>
            </a:r>
            <a:r>
              <a:rPr lang="en-US" i="1" dirty="0" smtClean="0"/>
              <a:t>S</a:t>
            </a:r>
            <a:r>
              <a:rPr lang="en-US" dirty="0" smtClean="0"/>
              <a:t> itself.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7736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Finite Sets and Cardinality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sz="3600" dirty="0"/>
              <a:t>If a set has a finite number of elements, it is a </a:t>
            </a:r>
            <a:r>
              <a:rPr lang="en-CA" sz="3600" i="1" dirty="0"/>
              <a:t>finite set</a:t>
            </a:r>
            <a:r>
              <a:rPr lang="en-CA" sz="3600" dirty="0"/>
              <a:t>; otherwise, it is an </a:t>
            </a:r>
            <a:r>
              <a:rPr lang="en-CA" sz="3600" i="1" dirty="0"/>
              <a:t>infinite</a:t>
            </a:r>
            <a:r>
              <a:rPr lang="en-CA" sz="3600" dirty="0"/>
              <a:t> </a:t>
            </a:r>
            <a:r>
              <a:rPr lang="en-CA" sz="3600" i="1" dirty="0"/>
              <a:t>set</a:t>
            </a:r>
            <a:r>
              <a:rPr lang="en-CA" sz="3600" dirty="0"/>
              <a:t>.  </a:t>
            </a:r>
            <a:endParaRPr lang="en-CA" sz="3600" dirty="0" smtClean="0"/>
          </a:p>
          <a:p>
            <a:pPr marL="0" indent="0">
              <a:buNone/>
            </a:pPr>
            <a:endParaRPr lang="en-CA" sz="3600" dirty="0"/>
          </a:p>
          <a:p>
            <a:pPr marL="0" indent="0">
              <a:buNone/>
            </a:pPr>
            <a:r>
              <a:rPr lang="en-CA" sz="3600" dirty="0" smtClean="0"/>
              <a:t>The </a:t>
            </a:r>
            <a:r>
              <a:rPr lang="en-CA" sz="3600" dirty="0"/>
              <a:t>number of elements in a finite set </a:t>
            </a:r>
            <a:r>
              <a:rPr lang="en-CA" sz="3600" i="1" dirty="0"/>
              <a:t>S </a:t>
            </a:r>
            <a:r>
              <a:rPr lang="en-CA" sz="3600" dirty="0"/>
              <a:t>is the </a:t>
            </a:r>
            <a:r>
              <a:rPr lang="en-CA" sz="3600" i="1" dirty="0"/>
              <a:t>cardinality </a:t>
            </a:r>
            <a:r>
              <a:rPr lang="en-CA" sz="3600" dirty="0"/>
              <a:t>of </a:t>
            </a:r>
            <a:r>
              <a:rPr lang="en-CA" sz="3600" i="1" dirty="0"/>
              <a:t>S</a:t>
            </a:r>
            <a:r>
              <a:rPr lang="en-CA" sz="3600" dirty="0"/>
              <a:t>, denoted by | </a:t>
            </a:r>
            <a:r>
              <a:rPr lang="en-CA" sz="3600" i="1" dirty="0"/>
              <a:t>S</a:t>
            </a:r>
            <a:r>
              <a:rPr lang="en-CA" sz="3600" dirty="0"/>
              <a:t> |. 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7410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Notation of a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dirty="0"/>
              <a:t>If a set </a:t>
            </a:r>
            <a:r>
              <a:rPr lang="en-CA" i="1" dirty="0"/>
              <a:t>S</a:t>
            </a:r>
            <a:r>
              <a:rPr lang="en-CA" dirty="0"/>
              <a:t> has a finite number of elements </a:t>
            </a:r>
            <a:r>
              <a:rPr lang="en-CA" i="1" dirty="0"/>
              <a:t>e</a:t>
            </a:r>
            <a:r>
              <a:rPr lang="en-CA" baseline="-25000" dirty="0"/>
              <a:t>1</a:t>
            </a:r>
            <a:r>
              <a:rPr lang="en-CA" dirty="0"/>
              <a:t>, </a:t>
            </a:r>
            <a:r>
              <a:rPr lang="en-CA" i="1" dirty="0"/>
              <a:t>e</a:t>
            </a:r>
            <a:r>
              <a:rPr lang="en-CA" baseline="-25000" dirty="0"/>
              <a:t>2</a:t>
            </a:r>
            <a:r>
              <a:rPr lang="en-CA" dirty="0"/>
              <a:t>, …, </a:t>
            </a:r>
            <a:r>
              <a:rPr lang="en-CA" i="1" dirty="0"/>
              <a:t>e</a:t>
            </a:r>
            <a:r>
              <a:rPr lang="en-CA" i="1" baseline="-25000" dirty="0"/>
              <a:t>n</a:t>
            </a:r>
            <a:r>
              <a:rPr lang="en-CA" dirty="0"/>
              <a:t>, </a:t>
            </a:r>
            <a:r>
              <a:rPr lang="en-CA" dirty="0" smtClean="0"/>
              <a:t>we write: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S</a:t>
            </a:r>
            <a:r>
              <a:rPr lang="en-CA" dirty="0"/>
              <a:t> = {</a:t>
            </a:r>
            <a:r>
              <a:rPr lang="en-CA" i="1" dirty="0"/>
              <a:t>e</a:t>
            </a:r>
            <a:r>
              <a:rPr lang="en-CA" baseline="-25000" dirty="0"/>
              <a:t>1</a:t>
            </a:r>
            <a:r>
              <a:rPr lang="en-CA" dirty="0"/>
              <a:t>, </a:t>
            </a:r>
            <a:r>
              <a:rPr lang="en-CA" i="1" dirty="0"/>
              <a:t>e</a:t>
            </a:r>
            <a:r>
              <a:rPr lang="en-CA" baseline="-25000" dirty="0"/>
              <a:t>2</a:t>
            </a:r>
            <a:r>
              <a:rPr lang="en-CA" dirty="0"/>
              <a:t>, …, </a:t>
            </a:r>
            <a:r>
              <a:rPr lang="en-CA" i="1" dirty="0"/>
              <a:t>e</a:t>
            </a:r>
            <a:r>
              <a:rPr lang="en-CA" i="1" baseline="-25000" dirty="0"/>
              <a:t>n</a:t>
            </a:r>
            <a:r>
              <a:rPr lang="en-CA" dirty="0"/>
              <a:t>}.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We may also use a condition and a </a:t>
            </a:r>
            <a:r>
              <a:rPr lang="en-CA" i="1" dirty="0"/>
              <a:t>general expression</a:t>
            </a:r>
            <a:r>
              <a:rPr lang="en-CA" dirty="0"/>
              <a:t> to define a set.  For example,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S</a:t>
            </a:r>
            <a:r>
              <a:rPr lang="en-CA" baseline="-25000" dirty="0"/>
              <a:t>1</a:t>
            </a:r>
            <a:r>
              <a:rPr lang="en-CA" dirty="0"/>
              <a:t> = {2</a:t>
            </a:r>
            <a:r>
              <a:rPr lang="en-CA" i="1" dirty="0"/>
              <a:t>x</a:t>
            </a:r>
            <a:r>
              <a:rPr lang="en-CA" dirty="0"/>
              <a:t> + 1 | </a:t>
            </a:r>
            <a:r>
              <a:rPr lang="en-CA" i="1" dirty="0"/>
              <a:t>x</a:t>
            </a:r>
            <a:r>
              <a:rPr lang="en-CA" dirty="0"/>
              <a:t> is an integer},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S</a:t>
            </a:r>
            <a:r>
              <a:rPr lang="en-CA" baseline="-25000" dirty="0"/>
              <a:t>2</a:t>
            </a:r>
            <a:r>
              <a:rPr lang="en-CA" dirty="0"/>
              <a:t> = {</a:t>
            </a:r>
            <a:r>
              <a:rPr lang="en-CA" i="1" dirty="0"/>
              <a:t>a</a:t>
            </a:r>
            <a:r>
              <a:rPr lang="en-CA" baseline="30000" dirty="0"/>
              <a:t>2</a:t>
            </a:r>
            <a:r>
              <a:rPr lang="en-CA" dirty="0"/>
              <a:t> | </a:t>
            </a:r>
            <a:r>
              <a:rPr lang="en-CA" i="1" dirty="0"/>
              <a:t>a</a:t>
            </a:r>
            <a:r>
              <a:rPr lang="en-CA" dirty="0"/>
              <a:t> is an odd number</a:t>
            </a:r>
            <a:r>
              <a:rPr lang="en-CA" dirty="0" smtClean="0"/>
              <a:t>}.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003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Sets of Integers and Real numbers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set of natural numbers is denoted by </a:t>
            </a:r>
            <a:r>
              <a:rPr lang="en-US" b="1" dirty="0" smtClean="0"/>
              <a:t>N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set of integers</a:t>
            </a:r>
            <a:r>
              <a:rPr lang="en-US" b="1" i="1" dirty="0" smtClean="0"/>
              <a:t> </a:t>
            </a:r>
            <a:r>
              <a:rPr lang="en-US" dirty="0" smtClean="0"/>
              <a:t>is denoted by </a:t>
            </a:r>
            <a:r>
              <a:rPr lang="en-US" b="1" dirty="0" smtClean="0"/>
              <a:t>Z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set of real numbers is denoted by </a:t>
            </a:r>
            <a:r>
              <a:rPr lang="en-US" b="1" dirty="0" smtClean="0"/>
              <a:t>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1715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Subsets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 </a:t>
            </a:r>
            <a:r>
              <a:rPr lang="en-US" dirty="0" smtClean="0"/>
              <a:t>be two sets</a:t>
            </a:r>
            <a:r>
              <a:rPr lang="en-US" i="1" dirty="0" smtClean="0"/>
              <a:t>.  </a:t>
            </a:r>
            <a:endParaRPr lang="en-US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i="1" dirty="0" smtClean="0"/>
              <a:t>e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A </a:t>
            </a:r>
            <a:r>
              <a:rPr lang="en-US" dirty="0" smtClean="0">
                <a:sym typeface="Symbol"/>
              </a:rPr>
              <a:t>implies </a:t>
            </a:r>
            <a:r>
              <a:rPr lang="en-US" i="1" dirty="0" smtClean="0">
                <a:sym typeface="Symbol"/>
              </a:rPr>
              <a:t>e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then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is a </a:t>
            </a:r>
            <a:r>
              <a:rPr lang="en-US" i="1" dirty="0" smtClean="0">
                <a:sym typeface="Symbol"/>
              </a:rPr>
              <a:t>subset </a:t>
            </a:r>
            <a:r>
              <a:rPr lang="en-US" dirty="0" smtClean="0">
                <a:sym typeface="Symbol"/>
              </a:rPr>
              <a:t>of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or </a:t>
            </a:r>
            <a:r>
              <a:rPr lang="en-US" i="1" dirty="0" smtClean="0">
                <a:sym typeface="Symbol"/>
              </a:rPr>
              <a:t>A is included in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B, </a:t>
            </a:r>
            <a:r>
              <a:rPr lang="en-US" dirty="0" smtClean="0">
                <a:sym typeface="Symbol"/>
              </a:rPr>
              <a:t>denoted by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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  In this case,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is a </a:t>
            </a:r>
            <a:r>
              <a:rPr lang="en-US" i="1" dirty="0" smtClean="0">
                <a:sym typeface="Symbol"/>
              </a:rPr>
              <a:t>superset </a:t>
            </a:r>
            <a:r>
              <a:rPr lang="en-US" dirty="0" smtClean="0">
                <a:sym typeface="Symbol"/>
              </a:rPr>
              <a:t>of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or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includes A</a:t>
            </a:r>
            <a:r>
              <a:rPr lang="en-US" dirty="0" smtClean="0">
                <a:sym typeface="Symbol"/>
              </a:rPr>
              <a:t>, denoted by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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400" i="1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Obviously</a:t>
            </a:r>
            <a:r>
              <a:rPr lang="en-US" i="1" dirty="0" smtClean="0">
                <a:sym typeface="Symbol"/>
              </a:rPr>
              <a:t>, </a:t>
            </a:r>
            <a:r>
              <a:rPr lang="en-US" b="1" dirty="0" smtClean="0">
                <a:sym typeface="Symbol"/>
              </a:rPr>
              <a:t>N </a:t>
            </a:r>
            <a:r>
              <a:rPr lang="en-US" dirty="0" smtClean="0">
                <a:sym typeface="Symbol"/>
              </a:rPr>
              <a:t> </a:t>
            </a:r>
            <a:r>
              <a:rPr lang="en-US" b="1" dirty="0" smtClean="0">
                <a:sym typeface="Symbol"/>
              </a:rPr>
              <a:t>Z </a:t>
            </a:r>
            <a:r>
              <a:rPr lang="en-US" dirty="0" smtClean="0">
                <a:sym typeface="Symbol"/>
              </a:rPr>
              <a:t> </a:t>
            </a:r>
            <a:r>
              <a:rPr lang="en-US" b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6660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Set Equality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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and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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then </a:t>
            </a:r>
            <a:r>
              <a:rPr lang="en-US" i="1" dirty="0" smtClean="0">
                <a:sym typeface="Symbol"/>
              </a:rPr>
              <a:t>A </a:t>
            </a:r>
            <a:r>
              <a:rPr lang="en-US" dirty="0" smtClean="0">
                <a:sym typeface="Symbol"/>
              </a:rPr>
              <a:t>and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are </a:t>
            </a:r>
            <a:r>
              <a:rPr lang="en-US" i="1" dirty="0" smtClean="0">
                <a:sym typeface="Symbol"/>
              </a:rPr>
              <a:t>equal</a:t>
            </a:r>
            <a:r>
              <a:rPr lang="en-US" dirty="0" smtClean="0">
                <a:sym typeface="Symbol"/>
              </a:rPr>
              <a:t>, denoted by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4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 other words,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if and only if every element in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is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and every element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is in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4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If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are not equal, write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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</a:t>
            </a:r>
            <a:r>
              <a:rPr lang="en-US" i="1" dirty="0" smtClean="0">
                <a:sym typeface="Symbol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3771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Proper Subsets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</a:t>
            </a:r>
            <a:r>
              <a:rPr lang="en-US" dirty="0" smtClean="0"/>
              <a:t> be two sets.  If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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but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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then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is a </a:t>
            </a:r>
            <a:r>
              <a:rPr lang="en-US" i="1" dirty="0" smtClean="0">
                <a:sym typeface="Symbol"/>
              </a:rPr>
              <a:t>proper subset </a:t>
            </a:r>
            <a:r>
              <a:rPr lang="en-US" dirty="0" smtClean="0">
                <a:sym typeface="Symbol"/>
              </a:rPr>
              <a:t>of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denoted by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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4811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The Empty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aseline="-25000" dirty="0" smtClean="0"/>
              <a:t>A set without any element is the </a:t>
            </a:r>
            <a:r>
              <a:rPr lang="en-US" sz="4000" i="1" baseline="-25000" dirty="0" smtClean="0"/>
              <a:t>empty set</a:t>
            </a:r>
            <a:r>
              <a:rPr lang="en-US" sz="4000" baseline="-25000" dirty="0" smtClean="0"/>
              <a:t>, denoted by </a:t>
            </a:r>
            <a:r>
              <a:rPr lang="en-US" sz="4000" baseline="-25000" dirty="0" smtClean="0">
                <a:sym typeface="Symbol"/>
              </a:rPr>
              <a:t>.</a:t>
            </a:r>
          </a:p>
          <a:p>
            <a:pPr marL="0" indent="0">
              <a:buNone/>
            </a:pPr>
            <a:r>
              <a:rPr lang="en-US" sz="4000" baseline="-25000" dirty="0" smtClean="0">
                <a:sym typeface="Symbol"/>
              </a:rPr>
              <a:t>|| = 0.</a:t>
            </a:r>
          </a:p>
          <a:p>
            <a:pPr marL="0" indent="0">
              <a:buNone/>
            </a:pPr>
            <a:endParaRPr lang="en-US" sz="2000" baseline="-25000" dirty="0" smtClean="0">
              <a:sym typeface="Symbol"/>
            </a:endParaRPr>
          </a:p>
          <a:p>
            <a:pPr marL="0" indent="0">
              <a:buNone/>
            </a:pPr>
            <a:r>
              <a:rPr lang="en-US" sz="4000" baseline="-25000" dirty="0" smtClean="0">
                <a:sym typeface="Symbol"/>
              </a:rPr>
              <a:t>The  empty set is a subset of any set.</a:t>
            </a:r>
          </a:p>
          <a:p>
            <a:pPr marL="0" indent="0">
              <a:buNone/>
            </a:pPr>
            <a:endParaRPr lang="en-US" sz="1600" baseline="-25000" dirty="0">
              <a:sym typeface="Symbol"/>
            </a:endParaRPr>
          </a:p>
          <a:p>
            <a:pPr marL="0" indent="0">
              <a:buNone/>
            </a:pPr>
            <a:r>
              <a:rPr lang="en-US" sz="4000" baseline="-25000" dirty="0" smtClean="0">
                <a:sym typeface="Symbol"/>
              </a:rPr>
              <a:t>{} is not an empty set.</a:t>
            </a:r>
            <a:r>
              <a:rPr lang="en-US" sz="4000" dirty="0" smtClean="0">
                <a:sym typeface="Symbol"/>
              </a:rPr>
              <a:t> </a:t>
            </a:r>
            <a:r>
              <a:rPr lang="en-US" sz="4000" baseline="-25000" dirty="0" smtClean="0">
                <a:sym typeface="Symbol"/>
              </a:rPr>
              <a:t> It has one element, the empty set.</a:t>
            </a:r>
          </a:p>
          <a:p>
            <a:pPr marL="0" indent="0">
              <a:buNone/>
            </a:pPr>
            <a:endParaRPr lang="en-US" sz="2000" baseline="-25000" dirty="0">
              <a:sym typeface="Symbol"/>
            </a:endParaRPr>
          </a:p>
          <a:p>
            <a:pPr marL="0" indent="0">
              <a:buNone/>
            </a:pPr>
            <a:r>
              <a:rPr lang="en-US" sz="4000" baseline="-25000" dirty="0" smtClean="0">
                <a:sym typeface="Symbol"/>
              </a:rPr>
              <a:t>{, {}} is a set with two elements: one is the empty set, and the other is a set that contains an empty set.</a:t>
            </a:r>
            <a:endParaRPr lang="en-CA" sz="4000" baseline="-25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4792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The Power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S</a:t>
            </a:r>
            <a:r>
              <a:rPr lang="en-US" dirty="0" smtClean="0"/>
              <a:t> be a set.  The set of all subsets of </a:t>
            </a:r>
            <a:r>
              <a:rPr lang="en-US" i="1" dirty="0" smtClean="0"/>
              <a:t>S</a:t>
            </a:r>
            <a:r>
              <a:rPr lang="en-US" dirty="0" smtClean="0"/>
              <a:t> is the </a:t>
            </a:r>
            <a:r>
              <a:rPr lang="en-US" i="1" dirty="0" smtClean="0"/>
              <a:t>Power set</a:t>
            </a:r>
            <a:r>
              <a:rPr lang="en-US" dirty="0" smtClean="0"/>
              <a:t> of </a:t>
            </a:r>
            <a:r>
              <a:rPr lang="en-US" i="1" dirty="0" smtClean="0"/>
              <a:t>S</a:t>
            </a:r>
            <a:r>
              <a:rPr lang="en-US" dirty="0" smtClean="0"/>
              <a:t>, denoted by </a:t>
            </a:r>
            <a:r>
              <a:rPr lang="en-US" dirty="0" err="1" smtClean="0"/>
              <a:t>Pow</a:t>
            </a:r>
            <a:r>
              <a:rPr lang="en-US" dirty="0" smtClean="0"/>
              <a:t> (</a:t>
            </a:r>
            <a:r>
              <a:rPr lang="en-US" i="1" dirty="0" smtClean="0"/>
              <a:t>S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For example, if </a:t>
            </a:r>
            <a:r>
              <a:rPr lang="en-US" i="1" dirty="0" smtClean="0"/>
              <a:t>S</a:t>
            </a:r>
            <a:r>
              <a:rPr lang="en-US" dirty="0" smtClean="0"/>
              <a:t> = {1, 2, 3}, then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Pow</a:t>
            </a:r>
            <a:r>
              <a:rPr lang="en-US" dirty="0" smtClean="0"/>
              <a:t>(</a:t>
            </a:r>
            <a:r>
              <a:rPr lang="en-US" i="1" dirty="0" smtClean="0"/>
              <a:t>S</a:t>
            </a:r>
            <a:r>
              <a:rPr lang="en-US" dirty="0" smtClean="0"/>
              <a:t>) = {</a:t>
            </a:r>
            <a:r>
              <a:rPr lang="en-US" dirty="0" smtClean="0">
                <a:sym typeface="Symbol"/>
              </a:rPr>
              <a:t>, {1}, {2}, {3}, {1, 2}, {2, 3}, {1, 3}, {1, 2, 3}}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If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 is a finite set with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elements, then 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| </a:t>
            </a:r>
            <a:r>
              <a:rPr lang="en-US" dirty="0" err="1" smtClean="0">
                <a:sym typeface="Symbol"/>
              </a:rPr>
              <a:t>Pow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) | = 2</a:t>
            </a:r>
            <a:r>
              <a:rPr lang="en-US" i="1" baseline="30000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406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Set Operations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dirty="0"/>
              <a:t>Let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B</a:t>
            </a:r>
            <a:r>
              <a:rPr lang="en-CA" dirty="0"/>
              <a:t> be two sets.  Then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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 = {</a:t>
            </a:r>
            <a:r>
              <a:rPr lang="en-CA" i="1" dirty="0"/>
              <a:t>e</a:t>
            </a:r>
            <a:r>
              <a:rPr lang="en-CA" dirty="0"/>
              <a:t> |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dirty="0"/>
              <a:t> </a:t>
            </a:r>
            <a:r>
              <a:rPr lang="en-CA" i="1" dirty="0"/>
              <a:t>A</a:t>
            </a:r>
            <a:r>
              <a:rPr lang="en-CA" dirty="0"/>
              <a:t> or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} is the </a:t>
            </a:r>
            <a:r>
              <a:rPr lang="en-CA" i="1" dirty="0"/>
              <a:t>union </a:t>
            </a:r>
            <a:r>
              <a:rPr lang="en-CA" dirty="0"/>
              <a:t>of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B</a:t>
            </a:r>
            <a:r>
              <a:rPr lang="en-CA" dirty="0"/>
              <a:t>.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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 = {</a:t>
            </a:r>
            <a:r>
              <a:rPr lang="en-CA" i="1" dirty="0"/>
              <a:t>e</a:t>
            </a:r>
            <a:r>
              <a:rPr lang="en-CA" dirty="0"/>
              <a:t> |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dirty="0"/>
              <a:t>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} is the </a:t>
            </a:r>
            <a:r>
              <a:rPr lang="en-CA" i="1" dirty="0"/>
              <a:t>intersection </a:t>
            </a:r>
            <a:r>
              <a:rPr lang="en-CA" dirty="0"/>
              <a:t>of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B</a:t>
            </a:r>
            <a:r>
              <a:rPr lang="en-CA" dirty="0"/>
              <a:t>.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A</a:t>
            </a:r>
            <a:r>
              <a:rPr lang="en-CA" dirty="0"/>
              <a:t> – </a:t>
            </a:r>
            <a:r>
              <a:rPr lang="en-CA" i="1" dirty="0"/>
              <a:t>B</a:t>
            </a:r>
            <a:r>
              <a:rPr lang="en-CA" dirty="0"/>
              <a:t> = {</a:t>
            </a:r>
            <a:r>
              <a:rPr lang="en-CA" i="1" dirty="0"/>
              <a:t>e</a:t>
            </a:r>
            <a:r>
              <a:rPr lang="en-CA" dirty="0"/>
              <a:t> |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</a:t>
            </a:r>
            <a:r>
              <a:rPr lang="en-CA" dirty="0"/>
              <a:t>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e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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} is the </a:t>
            </a:r>
            <a:r>
              <a:rPr lang="en-CA" i="1" dirty="0"/>
              <a:t>difference </a:t>
            </a:r>
            <a:r>
              <a:rPr lang="en-CA" dirty="0"/>
              <a:t>of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B</a:t>
            </a:r>
            <a:r>
              <a:rPr lang="en-CA" dirty="0"/>
              <a:t>.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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 = (</a:t>
            </a:r>
            <a:r>
              <a:rPr lang="en-CA" i="1" dirty="0"/>
              <a:t>A</a:t>
            </a:r>
            <a:r>
              <a:rPr lang="en-CA" dirty="0"/>
              <a:t> –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B</a:t>
            </a:r>
            <a:r>
              <a:rPr lang="en-CA" dirty="0"/>
              <a:t> – </a:t>
            </a:r>
            <a:r>
              <a:rPr lang="en-CA" i="1" dirty="0"/>
              <a:t>A</a:t>
            </a:r>
            <a:r>
              <a:rPr lang="en-CA" dirty="0"/>
              <a:t>) is the </a:t>
            </a:r>
            <a:r>
              <a:rPr lang="en-CA" i="1" dirty="0"/>
              <a:t>symmetric difference </a:t>
            </a:r>
            <a:r>
              <a:rPr lang="en-CA" dirty="0"/>
              <a:t>of </a:t>
            </a:r>
            <a:r>
              <a:rPr lang="en-CA" i="1" dirty="0"/>
              <a:t>A</a:t>
            </a:r>
            <a:r>
              <a:rPr lang="en-CA" dirty="0"/>
              <a:t> and </a:t>
            </a:r>
            <a:r>
              <a:rPr lang="en-CA" i="1" dirty="0"/>
              <a:t>B</a:t>
            </a:r>
            <a:r>
              <a:rPr lang="en-CA" dirty="0"/>
              <a:t>.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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 may also be denoted by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i="1" dirty="0">
                <a:sym typeface="Symbol"/>
              </a:rPr>
              <a:t>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.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8947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i="1" dirty="0"/>
              <a:t>C</a:t>
            </a:r>
            <a:r>
              <a:rPr lang="en-US" i="1" dirty="0" smtClean="0"/>
              <a:t>omplement 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If all sets in a problem are subsets of a set </a:t>
                </a:r>
                <a:r>
                  <a:rPr lang="en-US" i="1" dirty="0" smtClean="0"/>
                  <a:t>U</a:t>
                </a:r>
                <a:r>
                  <a:rPr lang="en-US" dirty="0" smtClean="0"/>
                  <a:t>, called the </a:t>
                </a:r>
                <a:r>
                  <a:rPr lang="en-US" i="1" dirty="0" smtClean="0"/>
                  <a:t>universal set</a:t>
                </a:r>
                <a:r>
                  <a:rPr lang="en-US" dirty="0" smtClean="0"/>
                  <a:t>,  then </a:t>
                </a:r>
                <a:r>
                  <a:rPr lang="en-US" i="1" dirty="0" smtClean="0"/>
                  <a:t>U</a:t>
                </a:r>
                <a:r>
                  <a:rPr lang="en-US" dirty="0" smtClean="0"/>
                  <a:t> </a:t>
                </a:r>
                <a:r>
                  <a:rPr lang="en-US" dirty="0" smtClean="0">
                    <a:sym typeface="Symbol"/>
                  </a:rPr>
                  <a:t></a:t>
                </a:r>
                <a:r>
                  <a:rPr lang="en-US" dirty="0" smtClean="0"/>
                  <a:t> </a:t>
                </a:r>
                <a:r>
                  <a:rPr lang="en-US" i="1" dirty="0" smtClean="0"/>
                  <a:t>S</a:t>
                </a:r>
                <a:r>
                  <a:rPr lang="en-US" dirty="0" smtClean="0"/>
                  <a:t> is the </a:t>
                </a:r>
                <a:r>
                  <a:rPr lang="en-US" i="1" dirty="0" smtClean="0"/>
                  <a:t>complement </a:t>
                </a:r>
                <a:r>
                  <a:rPr lang="en-US" dirty="0" smtClean="0"/>
                  <a:t>of </a:t>
                </a:r>
                <a:r>
                  <a:rPr lang="en-US" i="1" dirty="0" smtClean="0"/>
                  <a:t>S, </a:t>
                </a:r>
                <a:r>
                  <a:rPr lang="en-US" dirty="0" smtClean="0"/>
                  <a:t>denoted by</a:t>
                </a:r>
                <a:r>
                  <a:rPr lang="en-US" i="1" dirty="0" smtClean="0"/>
                  <a:t> </a:t>
                </a:r>
                <a:r>
                  <a:rPr lang="en-US" i="1" dirty="0" err="1" smtClean="0"/>
                  <a:t>S</a:t>
                </a:r>
                <a:r>
                  <a:rPr lang="en-US" i="1" baseline="30000" dirty="0" err="1" smtClean="0"/>
                  <a:t>c</a:t>
                </a:r>
                <a:r>
                  <a:rPr lang="en-US" dirty="0" smtClean="0"/>
                  <a:t>, or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.</m:t>
                    </m:r>
                  </m:oMath>
                </a14:m>
                <a:endParaRPr lang="en-US" b="0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The universal set </a:t>
                </a:r>
                <a:r>
                  <a:rPr lang="en-US" i="1" dirty="0" smtClean="0"/>
                  <a:t>U</a:t>
                </a:r>
                <a:r>
                  <a:rPr lang="en-US" dirty="0" smtClean="0"/>
                  <a:t> should be clear in the context, but not explicitly defined.</a:t>
                </a: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0792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Venn’s Diagrams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Union:</a:t>
            </a:r>
            <a:endParaRPr lang="en-CA" dirty="0"/>
          </a:p>
        </p:txBody>
      </p:sp>
      <p:grpSp>
        <p:nvGrpSpPr>
          <p:cNvPr id="17" name="Group 16"/>
          <p:cNvGrpSpPr/>
          <p:nvPr/>
        </p:nvGrpSpPr>
        <p:grpSpPr>
          <a:xfrm>
            <a:off x="2164080" y="2370853"/>
            <a:ext cx="3429000" cy="2429747"/>
            <a:chOff x="2133600" y="2370853"/>
            <a:chExt cx="3429000" cy="2429747"/>
          </a:xfrm>
        </p:grpSpPr>
        <p:sp>
          <p:nvSpPr>
            <p:cNvPr id="4" name="Oval 3"/>
            <p:cNvSpPr/>
            <p:nvPr/>
          </p:nvSpPr>
          <p:spPr>
            <a:xfrm>
              <a:off x="2133600" y="2743200"/>
              <a:ext cx="2057400" cy="2057400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5" name="Oval 4"/>
            <p:cNvSpPr/>
            <p:nvPr/>
          </p:nvSpPr>
          <p:spPr>
            <a:xfrm>
              <a:off x="3505200" y="2743200"/>
              <a:ext cx="2057400" cy="2057400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3850249" y="3028043"/>
              <a:ext cx="340751" cy="1511300"/>
            </a:xfrm>
            <a:custGeom>
              <a:avLst/>
              <a:gdLst>
                <a:gd name="connsiteX0" fmla="*/ 0 w 337457"/>
                <a:gd name="connsiteY0" fmla="*/ 0 h 1524000"/>
                <a:gd name="connsiteX1" fmla="*/ 261257 w 337457"/>
                <a:gd name="connsiteY1" fmla="*/ 370114 h 1524000"/>
                <a:gd name="connsiteX2" fmla="*/ 337457 w 337457"/>
                <a:gd name="connsiteY2" fmla="*/ 805543 h 1524000"/>
                <a:gd name="connsiteX3" fmla="*/ 261257 w 337457"/>
                <a:gd name="connsiteY3" fmla="*/ 1153886 h 1524000"/>
                <a:gd name="connsiteX4" fmla="*/ 21772 w 337457"/>
                <a:gd name="connsiteY4" fmla="*/ 1524000 h 1524000"/>
                <a:gd name="connsiteX0" fmla="*/ 0 w 337457"/>
                <a:gd name="connsiteY0" fmla="*/ 0 h 1524000"/>
                <a:gd name="connsiteX1" fmla="*/ 12228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7457"/>
                <a:gd name="connsiteY0" fmla="*/ 0 h 1524000"/>
                <a:gd name="connsiteX1" fmla="*/ 13244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9493"/>
                <a:gd name="connsiteY0" fmla="*/ 0 h 1524000"/>
                <a:gd name="connsiteX1" fmla="*/ 132443 w 339493"/>
                <a:gd name="connsiteY1" fmla="*/ 144417 h 1524000"/>
                <a:gd name="connsiteX2" fmla="*/ 261257 w 339493"/>
                <a:gd name="connsiteY2" fmla="*/ 370114 h 1524000"/>
                <a:gd name="connsiteX3" fmla="*/ 312783 w 339493"/>
                <a:gd name="connsiteY3" fmla="*/ 583837 h 1524000"/>
                <a:gd name="connsiteX4" fmla="*/ 337457 w 339493"/>
                <a:gd name="connsiteY4" fmla="*/ 805543 h 1524000"/>
                <a:gd name="connsiteX5" fmla="*/ 261257 w 339493"/>
                <a:gd name="connsiteY5" fmla="*/ 1153886 h 1524000"/>
                <a:gd name="connsiteX6" fmla="*/ 21772 w 339493"/>
                <a:gd name="connsiteY6" fmla="*/ 1524000 h 1524000"/>
                <a:gd name="connsiteX0" fmla="*/ 0 w 340751"/>
                <a:gd name="connsiteY0" fmla="*/ 0 h 1524000"/>
                <a:gd name="connsiteX1" fmla="*/ 132443 w 340751"/>
                <a:gd name="connsiteY1" fmla="*/ 144417 h 1524000"/>
                <a:gd name="connsiteX2" fmla="*/ 261257 w 340751"/>
                <a:gd name="connsiteY2" fmla="*/ 370114 h 1524000"/>
                <a:gd name="connsiteX3" fmla="*/ 320403 w 340751"/>
                <a:gd name="connsiteY3" fmla="*/ 583837 h 1524000"/>
                <a:gd name="connsiteX4" fmla="*/ 337457 w 340751"/>
                <a:gd name="connsiteY4" fmla="*/ 805543 h 1524000"/>
                <a:gd name="connsiteX5" fmla="*/ 261257 w 340751"/>
                <a:gd name="connsiteY5" fmla="*/ 1153886 h 1524000"/>
                <a:gd name="connsiteX6" fmla="*/ 21772 w 340751"/>
                <a:gd name="connsiteY6" fmla="*/ 1524000 h 15240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9072 w 340751"/>
                <a:gd name="connsiteY6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45143 w 340751"/>
                <a:gd name="connsiteY6" fmla="*/ 1328057 h 1511300"/>
                <a:gd name="connsiteX7" fmla="*/ 9072 w 340751"/>
                <a:gd name="connsiteY7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50223 w 340751"/>
                <a:gd name="connsiteY6" fmla="*/ 1340757 h 1511300"/>
                <a:gd name="connsiteX7" fmla="*/ 9072 w 340751"/>
                <a:gd name="connsiteY7" fmla="*/ 1511300 h 151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0751" h="1511300">
                  <a:moveTo>
                    <a:pt x="0" y="0"/>
                  </a:moveTo>
                  <a:cubicBezTo>
                    <a:pt x="20380" y="24069"/>
                    <a:pt x="88900" y="82731"/>
                    <a:pt x="132443" y="144417"/>
                  </a:cubicBezTo>
                  <a:cubicBezTo>
                    <a:pt x="175986" y="206103"/>
                    <a:pt x="229930" y="296877"/>
                    <a:pt x="261257" y="370114"/>
                  </a:cubicBezTo>
                  <a:cubicBezTo>
                    <a:pt x="292584" y="443351"/>
                    <a:pt x="307703" y="511266"/>
                    <a:pt x="320403" y="583837"/>
                  </a:cubicBezTo>
                  <a:cubicBezTo>
                    <a:pt x="333103" y="656409"/>
                    <a:pt x="347315" y="710535"/>
                    <a:pt x="337457" y="805543"/>
                  </a:cubicBezTo>
                  <a:cubicBezTo>
                    <a:pt x="327599" y="900551"/>
                    <a:pt x="292463" y="1064684"/>
                    <a:pt x="261257" y="1153886"/>
                  </a:cubicBezTo>
                  <a:cubicBezTo>
                    <a:pt x="230051" y="1243088"/>
                    <a:pt x="192254" y="1281188"/>
                    <a:pt x="150223" y="1340757"/>
                  </a:cubicBezTo>
                  <a:cubicBezTo>
                    <a:pt x="108192" y="1400326"/>
                    <a:pt x="31750" y="1480760"/>
                    <a:pt x="9072" y="1511300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33600" y="2438791"/>
              <a:ext cx="3626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A</a:t>
              </a:r>
              <a:endParaRPr lang="en-CA" i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05400" y="2438400"/>
              <a:ext cx="381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i="1" dirty="0"/>
                <a:t>B</a:t>
              </a:r>
              <a:endParaRPr lang="en-CA" i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93049" y="237085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i="1" dirty="0" smtClean="0"/>
                <a:t>A </a:t>
              </a:r>
              <a:r>
                <a:rPr lang="en-US" sz="2400" dirty="0" smtClean="0">
                  <a:sym typeface="Symbol"/>
                </a:rPr>
                <a:t> </a:t>
              </a:r>
              <a:r>
                <a:rPr lang="en-US" sz="2400" i="1" dirty="0" smtClean="0">
                  <a:sym typeface="Symbol"/>
                </a:rPr>
                <a:t>B</a:t>
              </a:r>
              <a:endParaRPr lang="en-CA" i="1" dirty="0"/>
            </a:p>
          </p:txBody>
        </p:sp>
      </p:grp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3693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intersection:</a:t>
            </a: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2590800" y="2876061"/>
            <a:ext cx="2057400" cy="2057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2590800" y="2571652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A</a:t>
            </a:r>
            <a:endParaRPr lang="en-CA" i="1" dirty="0"/>
          </a:p>
        </p:txBody>
      </p:sp>
      <p:sp>
        <p:nvSpPr>
          <p:cNvPr id="7" name="Oval 6"/>
          <p:cNvSpPr/>
          <p:nvPr/>
        </p:nvSpPr>
        <p:spPr>
          <a:xfrm>
            <a:off x="3962400" y="2876061"/>
            <a:ext cx="2057400" cy="2057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grpSp>
        <p:nvGrpSpPr>
          <p:cNvPr id="13" name="Group 12"/>
          <p:cNvGrpSpPr/>
          <p:nvPr/>
        </p:nvGrpSpPr>
        <p:grpSpPr>
          <a:xfrm>
            <a:off x="3962400" y="3149111"/>
            <a:ext cx="681502" cy="1511300"/>
            <a:chOff x="6441049" y="3149111"/>
            <a:chExt cx="681502" cy="1511300"/>
          </a:xfrm>
        </p:grpSpPr>
        <p:sp>
          <p:nvSpPr>
            <p:cNvPr id="8" name="Freeform 7"/>
            <p:cNvSpPr/>
            <p:nvPr/>
          </p:nvSpPr>
          <p:spPr>
            <a:xfrm>
              <a:off x="6781800" y="3149111"/>
              <a:ext cx="340751" cy="1511300"/>
            </a:xfrm>
            <a:custGeom>
              <a:avLst/>
              <a:gdLst>
                <a:gd name="connsiteX0" fmla="*/ 0 w 337457"/>
                <a:gd name="connsiteY0" fmla="*/ 0 h 1524000"/>
                <a:gd name="connsiteX1" fmla="*/ 261257 w 337457"/>
                <a:gd name="connsiteY1" fmla="*/ 370114 h 1524000"/>
                <a:gd name="connsiteX2" fmla="*/ 337457 w 337457"/>
                <a:gd name="connsiteY2" fmla="*/ 805543 h 1524000"/>
                <a:gd name="connsiteX3" fmla="*/ 261257 w 337457"/>
                <a:gd name="connsiteY3" fmla="*/ 1153886 h 1524000"/>
                <a:gd name="connsiteX4" fmla="*/ 21772 w 337457"/>
                <a:gd name="connsiteY4" fmla="*/ 1524000 h 1524000"/>
                <a:gd name="connsiteX0" fmla="*/ 0 w 337457"/>
                <a:gd name="connsiteY0" fmla="*/ 0 h 1524000"/>
                <a:gd name="connsiteX1" fmla="*/ 12228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7457"/>
                <a:gd name="connsiteY0" fmla="*/ 0 h 1524000"/>
                <a:gd name="connsiteX1" fmla="*/ 13244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9493"/>
                <a:gd name="connsiteY0" fmla="*/ 0 h 1524000"/>
                <a:gd name="connsiteX1" fmla="*/ 132443 w 339493"/>
                <a:gd name="connsiteY1" fmla="*/ 144417 h 1524000"/>
                <a:gd name="connsiteX2" fmla="*/ 261257 w 339493"/>
                <a:gd name="connsiteY2" fmla="*/ 370114 h 1524000"/>
                <a:gd name="connsiteX3" fmla="*/ 312783 w 339493"/>
                <a:gd name="connsiteY3" fmla="*/ 583837 h 1524000"/>
                <a:gd name="connsiteX4" fmla="*/ 337457 w 339493"/>
                <a:gd name="connsiteY4" fmla="*/ 805543 h 1524000"/>
                <a:gd name="connsiteX5" fmla="*/ 261257 w 339493"/>
                <a:gd name="connsiteY5" fmla="*/ 1153886 h 1524000"/>
                <a:gd name="connsiteX6" fmla="*/ 21772 w 339493"/>
                <a:gd name="connsiteY6" fmla="*/ 1524000 h 1524000"/>
                <a:gd name="connsiteX0" fmla="*/ 0 w 340751"/>
                <a:gd name="connsiteY0" fmla="*/ 0 h 1524000"/>
                <a:gd name="connsiteX1" fmla="*/ 132443 w 340751"/>
                <a:gd name="connsiteY1" fmla="*/ 144417 h 1524000"/>
                <a:gd name="connsiteX2" fmla="*/ 261257 w 340751"/>
                <a:gd name="connsiteY2" fmla="*/ 370114 h 1524000"/>
                <a:gd name="connsiteX3" fmla="*/ 320403 w 340751"/>
                <a:gd name="connsiteY3" fmla="*/ 583837 h 1524000"/>
                <a:gd name="connsiteX4" fmla="*/ 337457 w 340751"/>
                <a:gd name="connsiteY4" fmla="*/ 805543 h 1524000"/>
                <a:gd name="connsiteX5" fmla="*/ 261257 w 340751"/>
                <a:gd name="connsiteY5" fmla="*/ 1153886 h 1524000"/>
                <a:gd name="connsiteX6" fmla="*/ 21772 w 340751"/>
                <a:gd name="connsiteY6" fmla="*/ 1524000 h 15240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9072 w 340751"/>
                <a:gd name="connsiteY6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45143 w 340751"/>
                <a:gd name="connsiteY6" fmla="*/ 1328057 h 1511300"/>
                <a:gd name="connsiteX7" fmla="*/ 9072 w 340751"/>
                <a:gd name="connsiteY7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50223 w 340751"/>
                <a:gd name="connsiteY6" fmla="*/ 1340757 h 1511300"/>
                <a:gd name="connsiteX7" fmla="*/ 9072 w 340751"/>
                <a:gd name="connsiteY7" fmla="*/ 1511300 h 151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0751" h="1511300">
                  <a:moveTo>
                    <a:pt x="0" y="0"/>
                  </a:moveTo>
                  <a:cubicBezTo>
                    <a:pt x="20380" y="24069"/>
                    <a:pt x="88900" y="82731"/>
                    <a:pt x="132443" y="144417"/>
                  </a:cubicBezTo>
                  <a:cubicBezTo>
                    <a:pt x="175986" y="206103"/>
                    <a:pt x="229930" y="296877"/>
                    <a:pt x="261257" y="370114"/>
                  </a:cubicBezTo>
                  <a:cubicBezTo>
                    <a:pt x="292584" y="443351"/>
                    <a:pt x="307703" y="511266"/>
                    <a:pt x="320403" y="583837"/>
                  </a:cubicBezTo>
                  <a:cubicBezTo>
                    <a:pt x="333103" y="656409"/>
                    <a:pt x="347315" y="710535"/>
                    <a:pt x="337457" y="805543"/>
                  </a:cubicBezTo>
                  <a:cubicBezTo>
                    <a:pt x="327599" y="900551"/>
                    <a:pt x="292463" y="1064684"/>
                    <a:pt x="261257" y="1153886"/>
                  </a:cubicBezTo>
                  <a:cubicBezTo>
                    <a:pt x="230051" y="1243088"/>
                    <a:pt x="192254" y="1281188"/>
                    <a:pt x="150223" y="1340757"/>
                  </a:cubicBezTo>
                  <a:cubicBezTo>
                    <a:pt x="108192" y="1400326"/>
                    <a:pt x="31750" y="1480760"/>
                    <a:pt x="9072" y="1511300"/>
                  </a:cubicBezTo>
                </a:path>
              </a:pathLst>
            </a:custGeom>
            <a:solidFill>
              <a:schemeClr val="bg2">
                <a:lumMod val="75000"/>
              </a:scheme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2" name="Freeform 11"/>
            <p:cNvSpPr/>
            <p:nvPr/>
          </p:nvSpPr>
          <p:spPr>
            <a:xfrm flipH="1">
              <a:off x="6441049" y="3149111"/>
              <a:ext cx="350729" cy="1507490"/>
            </a:xfrm>
            <a:custGeom>
              <a:avLst/>
              <a:gdLst>
                <a:gd name="connsiteX0" fmla="*/ 0 w 337457"/>
                <a:gd name="connsiteY0" fmla="*/ 0 h 1524000"/>
                <a:gd name="connsiteX1" fmla="*/ 261257 w 337457"/>
                <a:gd name="connsiteY1" fmla="*/ 370114 h 1524000"/>
                <a:gd name="connsiteX2" fmla="*/ 337457 w 337457"/>
                <a:gd name="connsiteY2" fmla="*/ 805543 h 1524000"/>
                <a:gd name="connsiteX3" fmla="*/ 261257 w 337457"/>
                <a:gd name="connsiteY3" fmla="*/ 1153886 h 1524000"/>
                <a:gd name="connsiteX4" fmla="*/ 21772 w 337457"/>
                <a:gd name="connsiteY4" fmla="*/ 1524000 h 1524000"/>
                <a:gd name="connsiteX0" fmla="*/ 0 w 337457"/>
                <a:gd name="connsiteY0" fmla="*/ 0 h 1524000"/>
                <a:gd name="connsiteX1" fmla="*/ 12228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7457"/>
                <a:gd name="connsiteY0" fmla="*/ 0 h 1524000"/>
                <a:gd name="connsiteX1" fmla="*/ 132443 w 337457"/>
                <a:gd name="connsiteY1" fmla="*/ 144417 h 1524000"/>
                <a:gd name="connsiteX2" fmla="*/ 261257 w 337457"/>
                <a:gd name="connsiteY2" fmla="*/ 370114 h 1524000"/>
                <a:gd name="connsiteX3" fmla="*/ 337457 w 337457"/>
                <a:gd name="connsiteY3" fmla="*/ 805543 h 1524000"/>
                <a:gd name="connsiteX4" fmla="*/ 261257 w 337457"/>
                <a:gd name="connsiteY4" fmla="*/ 1153886 h 1524000"/>
                <a:gd name="connsiteX5" fmla="*/ 21772 w 337457"/>
                <a:gd name="connsiteY5" fmla="*/ 1524000 h 1524000"/>
                <a:gd name="connsiteX0" fmla="*/ 0 w 339493"/>
                <a:gd name="connsiteY0" fmla="*/ 0 h 1524000"/>
                <a:gd name="connsiteX1" fmla="*/ 132443 w 339493"/>
                <a:gd name="connsiteY1" fmla="*/ 144417 h 1524000"/>
                <a:gd name="connsiteX2" fmla="*/ 261257 w 339493"/>
                <a:gd name="connsiteY2" fmla="*/ 370114 h 1524000"/>
                <a:gd name="connsiteX3" fmla="*/ 312783 w 339493"/>
                <a:gd name="connsiteY3" fmla="*/ 583837 h 1524000"/>
                <a:gd name="connsiteX4" fmla="*/ 337457 w 339493"/>
                <a:gd name="connsiteY4" fmla="*/ 805543 h 1524000"/>
                <a:gd name="connsiteX5" fmla="*/ 261257 w 339493"/>
                <a:gd name="connsiteY5" fmla="*/ 1153886 h 1524000"/>
                <a:gd name="connsiteX6" fmla="*/ 21772 w 339493"/>
                <a:gd name="connsiteY6" fmla="*/ 1524000 h 1524000"/>
                <a:gd name="connsiteX0" fmla="*/ 0 w 340751"/>
                <a:gd name="connsiteY0" fmla="*/ 0 h 1524000"/>
                <a:gd name="connsiteX1" fmla="*/ 132443 w 340751"/>
                <a:gd name="connsiteY1" fmla="*/ 144417 h 1524000"/>
                <a:gd name="connsiteX2" fmla="*/ 261257 w 340751"/>
                <a:gd name="connsiteY2" fmla="*/ 370114 h 1524000"/>
                <a:gd name="connsiteX3" fmla="*/ 320403 w 340751"/>
                <a:gd name="connsiteY3" fmla="*/ 583837 h 1524000"/>
                <a:gd name="connsiteX4" fmla="*/ 337457 w 340751"/>
                <a:gd name="connsiteY4" fmla="*/ 805543 h 1524000"/>
                <a:gd name="connsiteX5" fmla="*/ 261257 w 340751"/>
                <a:gd name="connsiteY5" fmla="*/ 1153886 h 1524000"/>
                <a:gd name="connsiteX6" fmla="*/ 21772 w 340751"/>
                <a:gd name="connsiteY6" fmla="*/ 1524000 h 15240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9072 w 340751"/>
                <a:gd name="connsiteY6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45143 w 340751"/>
                <a:gd name="connsiteY6" fmla="*/ 1328057 h 1511300"/>
                <a:gd name="connsiteX7" fmla="*/ 9072 w 340751"/>
                <a:gd name="connsiteY7" fmla="*/ 1511300 h 1511300"/>
                <a:gd name="connsiteX0" fmla="*/ 0 w 340751"/>
                <a:gd name="connsiteY0" fmla="*/ 0 h 1511300"/>
                <a:gd name="connsiteX1" fmla="*/ 132443 w 340751"/>
                <a:gd name="connsiteY1" fmla="*/ 144417 h 1511300"/>
                <a:gd name="connsiteX2" fmla="*/ 261257 w 340751"/>
                <a:gd name="connsiteY2" fmla="*/ 370114 h 1511300"/>
                <a:gd name="connsiteX3" fmla="*/ 320403 w 340751"/>
                <a:gd name="connsiteY3" fmla="*/ 583837 h 1511300"/>
                <a:gd name="connsiteX4" fmla="*/ 337457 w 340751"/>
                <a:gd name="connsiteY4" fmla="*/ 805543 h 1511300"/>
                <a:gd name="connsiteX5" fmla="*/ 261257 w 340751"/>
                <a:gd name="connsiteY5" fmla="*/ 1153886 h 1511300"/>
                <a:gd name="connsiteX6" fmla="*/ 150223 w 340751"/>
                <a:gd name="connsiteY6" fmla="*/ 1340757 h 1511300"/>
                <a:gd name="connsiteX7" fmla="*/ 9072 w 340751"/>
                <a:gd name="connsiteY7" fmla="*/ 1511300 h 1511300"/>
                <a:gd name="connsiteX0" fmla="*/ 9978 w 350729"/>
                <a:gd name="connsiteY0" fmla="*/ 0 h 1507490"/>
                <a:gd name="connsiteX1" fmla="*/ 142421 w 350729"/>
                <a:gd name="connsiteY1" fmla="*/ 144417 h 1507490"/>
                <a:gd name="connsiteX2" fmla="*/ 271235 w 350729"/>
                <a:gd name="connsiteY2" fmla="*/ 370114 h 1507490"/>
                <a:gd name="connsiteX3" fmla="*/ 330381 w 350729"/>
                <a:gd name="connsiteY3" fmla="*/ 583837 h 1507490"/>
                <a:gd name="connsiteX4" fmla="*/ 347435 w 350729"/>
                <a:gd name="connsiteY4" fmla="*/ 805543 h 1507490"/>
                <a:gd name="connsiteX5" fmla="*/ 271235 w 350729"/>
                <a:gd name="connsiteY5" fmla="*/ 1153886 h 1507490"/>
                <a:gd name="connsiteX6" fmla="*/ 160201 w 350729"/>
                <a:gd name="connsiteY6" fmla="*/ 1340757 h 1507490"/>
                <a:gd name="connsiteX7" fmla="*/ 0 w 350729"/>
                <a:gd name="connsiteY7" fmla="*/ 1507490 h 15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0729" h="1507490">
                  <a:moveTo>
                    <a:pt x="9978" y="0"/>
                  </a:moveTo>
                  <a:cubicBezTo>
                    <a:pt x="30358" y="24069"/>
                    <a:pt x="98878" y="82731"/>
                    <a:pt x="142421" y="144417"/>
                  </a:cubicBezTo>
                  <a:cubicBezTo>
                    <a:pt x="185964" y="206103"/>
                    <a:pt x="239908" y="296877"/>
                    <a:pt x="271235" y="370114"/>
                  </a:cubicBezTo>
                  <a:cubicBezTo>
                    <a:pt x="302562" y="443351"/>
                    <a:pt x="317681" y="511266"/>
                    <a:pt x="330381" y="583837"/>
                  </a:cubicBezTo>
                  <a:cubicBezTo>
                    <a:pt x="343081" y="656409"/>
                    <a:pt x="357293" y="710535"/>
                    <a:pt x="347435" y="805543"/>
                  </a:cubicBezTo>
                  <a:cubicBezTo>
                    <a:pt x="337577" y="900551"/>
                    <a:pt x="302441" y="1064684"/>
                    <a:pt x="271235" y="1153886"/>
                  </a:cubicBezTo>
                  <a:cubicBezTo>
                    <a:pt x="240029" y="1243088"/>
                    <a:pt x="202232" y="1281188"/>
                    <a:pt x="160201" y="1340757"/>
                  </a:cubicBezTo>
                  <a:cubicBezTo>
                    <a:pt x="118170" y="1400326"/>
                    <a:pt x="22678" y="1476950"/>
                    <a:pt x="0" y="1507490"/>
                  </a:cubicBezTo>
                </a:path>
              </a:pathLst>
            </a:custGeom>
            <a:solidFill>
              <a:schemeClr val="bg2">
                <a:lumMod val="75000"/>
              </a:scheme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562600" y="2571261"/>
            <a:ext cx="38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B</a:t>
            </a:r>
            <a:endParaRPr lang="en-CA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850249" y="2503714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A </a:t>
            </a:r>
            <a:r>
              <a:rPr lang="en-US" sz="2400" dirty="0">
                <a:sym typeface="Symbol"/>
              </a:rPr>
              <a:t>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i="1" dirty="0" smtClean="0">
                <a:sym typeface="Symbol"/>
              </a:rPr>
              <a:t>B</a:t>
            </a:r>
            <a:endParaRPr lang="en-CA" i="1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15</a:t>
            </a:fld>
            <a:endParaRPr lang="en-CA"/>
          </a:p>
        </p:txBody>
      </p:sp>
      <p:sp>
        <p:nvSpPr>
          <p:cNvPr id="2" name="Oval 1"/>
          <p:cNvSpPr/>
          <p:nvPr/>
        </p:nvSpPr>
        <p:spPr>
          <a:xfrm>
            <a:off x="3962400" y="2876061"/>
            <a:ext cx="2076939" cy="207693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Oval 14"/>
          <p:cNvSpPr/>
          <p:nvPr/>
        </p:nvSpPr>
        <p:spPr>
          <a:xfrm>
            <a:off x="2590800" y="2876061"/>
            <a:ext cx="2076939" cy="207693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678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difference:</a:t>
            </a:r>
            <a:endParaRPr lang="en-CA" dirty="0"/>
          </a:p>
        </p:txBody>
      </p:sp>
      <p:sp>
        <p:nvSpPr>
          <p:cNvPr id="5" name="Oval 4"/>
          <p:cNvSpPr/>
          <p:nvPr/>
        </p:nvSpPr>
        <p:spPr>
          <a:xfrm>
            <a:off x="2286000" y="2895600"/>
            <a:ext cx="2057400" cy="20574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Oval 5"/>
          <p:cNvSpPr/>
          <p:nvPr/>
        </p:nvSpPr>
        <p:spPr>
          <a:xfrm>
            <a:off x="3657600" y="2895600"/>
            <a:ext cx="2057400" cy="2057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Freeform 6"/>
          <p:cNvSpPr/>
          <p:nvPr/>
        </p:nvSpPr>
        <p:spPr>
          <a:xfrm>
            <a:off x="3981659" y="3134359"/>
            <a:ext cx="371231" cy="1560830"/>
          </a:xfrm>
          <a:custGeom>
            <a:avLst/>
            <a:gdLst>
              <a:gd name="connsiteX0" fmla="*/ 0 w 337457"/>
              <a:gd name="connsiteY0" fmla="*/ 0 h 1524000"/>
              <a:gd name="connsiteX1" fmla="*/ 261257 w 337457"/>
              <a:gd name="connsiteY1" fmla="*/ 370114 h 1524000"/>
              <a:gd name="connsiteX2" fmla="*/ 337457 w 337457"/>
              <a:gd name="connsiteY2" fmla="*/ 805543 h 1524000"/>
              <a:gd name="connsiteX3" fmla="*/ 261257 w 337457"/>
              <a:gd name="connsiteY3" fmla="*/ 1153886 h 1524000"/>
              <a:gd name="connsiteX4" fmla="*/ 21772 w 337457"/>
              <a:gd name="connsiteY4" fmla="*/ 1524000 h 1524000"/>
              <a:gd name="connsiteX0" fmla="*/ 0 w 337457"/>
              <a:gd name="connsiteY0" fmla="*/ 0 h 1524000"/>
              <a:gd name="connsiteX1" fmla="*/ 12228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7457"/>
              <a:gd name="connsiteY0" fmla="*/ 0 h 1524000"/>
              <a:gd name="connsiteX1" fmla="*/ 13244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9493"/>
              <a:gd name="connsiteY0" fmla="*/ 0 h 1524000"/>
              <a:gd name="connsiteX1" fmla="*/ 132443 w 339493"/>
              <a:gd name="connsiteY1" fmla="*/ 144417 h 1524000"/>
              <a:gd name="connsiteX2" fmla="*/ 261257 w 339493"/>
              <a:gd name="connsiteY2" fmla="*/ 370114 h 1524000"/>
              <a:gd name="connsiteX3" fmla="*/ 312783 w 339493"/>
              <a:gd name="connsiteY3" fmla="*/ 583837 h 1524000"/>
              <a:gd name="connsiteX4" fmla="*/ 337457 w 339493"/>
              <a:gd name="connsiteY4" fmla="*/ 805543 h 1524000"/>
              <a:gd name="connsiteX5" fmla="*/ 261257 w 339493"/>
              <a:gd name="connsiteY5" fmla="*/ 1153886 h 1524000"/>
              <a:gd name="connsiteX6" fmla="*/ 21772 w 339493"/>
              <a:gd name="connsiteY6" fmla="*/ 1524000 h 1524000"/>
              <a:gd name="connsiteX0" fmla="*/ 0 w 340751"/>
              <a:gd name="connsiteY0" fmla="*/ 0 h 1524000"/>
              <a:gd name="connsiteX1" fmla="*/ 132443 w 340751"/>
              <a:gd name="connsiteY1" fmla="*/ 144417 h 1524000"/>
              <a:gd name="connsiteX2" fmla="*/ 261257 w 340751"/>
              <a:gd name="connsiteY2" fmla="*/ 370114 h 1524000"/>
              <a:gd name="connsiteX3" fmla="*/ 320403 w 340751"/>
              <a:gd name="connsiteY3" fmla="*/ 583837 h 1524000"/>
              <a:gd name="connsiteX4" fmla="*/ 337457 w 340751"/>
              <a:gd name="connsiteY4" fmla="*/ 805543 h 1524000"/>
              <a:gd name="connsiteX5" fmla="*/ 261257 w 340751"/>
              <a:gd name="connsiteY5" fmla="*/ 1153886 h 1524000"/>
              <a:gd name="connsiteX6" fmla="*/ 21772 w 340751"/>
              <a:gd name="connsiteY6" fmla="*/ 1524000 h 15240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9072 w 340751"/>
              <a:gd name="connsiteY6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45143 w 340751"/>
              <a:gd name="connsiteY6" fmla="*/ 1328057 h 1511300"/>
              <a:gd name="connsiteX7" fmla="*/ 9072 w 340751"/>
              <a:gd name="connsiteY7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50223 w 340751"/>
              <a:gd name="connsiteY6" fmla="*/ 1340757 h 1511300"/>
              <a:gd name="connsiteX7" fmla="*/ 9072 w 340751"/>
              <a:gd name="connsiteY7" fmla="*/ 1511300 h 1511300"/>
              <a:gd name="connsiteX0" fmla="*/ 0 w 344561"/>
              <a:gd name="connsiteY0" fmla="*/ 0 h 1526540"/>
              <a:gd name="connsiteX1" fmla="*/ 136253 w 344561"/>
              <a:gd name="connsiteY1" fmla="*/ 159657 h 1526540"/>
              <a:gd name="connsiteX2" fmla="*/ 265067 w 344561"/>
              <a:gd name="connsiteY2" fmla="*/ 385354 h 1526540"/>
              <a:gd name="connsiteX3" fmla="*/ 324213 w 344561"/>
              <a:gd name="connsiteY3" fmla="*/ 599077 h 1526540"/>
              <a:gd name="connsiteX4" fmla="*/ 341267 w 344561"/>
              <a:gd name="connsiteY4" fmla="*/ 820783 h 1526540"/>
              <a:gd name="connsiteX5" fmla="*/ 265067 w 344561"/>
              <a:gd name="connsiteY5" fmla="*/ 1169126 h 1526540"/>
              <a:gd name="connsiteX6" fmla="*/ 154033 w 344561"/>
              <a:gd name="connsiteY6" fmla="*/ 1355997 h 1526540"/>
              <a:gd name="connsiteX7" fmla="*/ 12882 w 344561"/>
              <a:gd name="connsiteY7" fmla="*/ 1526540 h 1526540"/>
              <a:gd name="connsiteX0" fmla="*/ 13788 w 358349"/>
              <a:gd name="connsiteY0" fmla="*/ 0 h 1541780"/>
              <a:gd name="connsiteX1" fmla="*/ 150041 w 358349"/>
              <a:gd name="connsiteY1" fmla="*/ 159657 h 1541780"/>
              <a:gd name="connsiteX2" fmla="*/ 278855 w 358349"/>
              <a:gd name="connsiteY2" fmla="*/ 385354 h 1541780"/>
              <a:gd name="connsiteX3" fmla="*/ 338001 w 358349"/>
              <a:gd name="connsiteY3" fmla="*/ 599077 h 1541780"/>
              <a:gd name="connsiteX4" fmla="*/ 355055 w 358349"/>
              <a:gd name="connsiteY4" fmla="*/ 820783 h 1541780"/>
              <a:gd name="connsiteX5" fmla="*/ 278855 w 358349"/>
              <a:gd name="connsiteY5" fmla="*/ 1169126 h 1541780"/>
              <a:gd name="connsiteX6" fmla="*/ 167821 w 358349"/>
              <a:gd name="connsiteY6" fmla="*/ 1355997 h 1541780"/>
              <a:gd name="connsiteX7" fmla="*/ 0 w 358349"/>
              <a:gd name="connsiteY7" fmla="*/ 1541780 h 1541780"/>
              <a:gd name="connsiteX0" fmla="*/ 0 w 371231"/>
              <a:gd name="connsiteY0" fmla="*/ 0 h 1560830"/>
              <a:gd name="connsiteX1" fmla="*/ 162923 w 371231"/>
              <a:gd name="connsiteY1" fmla="*/ 178707 h 1560830"/>
              <a:gd name="connsiteX2" fmla="*/ 291737 w 371231"/>
              <a:gd name="connsiteY2" fmla="*/ 404404 h 1560830"/>
              <a:gd name="connsiteX3" fmla="*/ 350883 w 371231"/>
              <a:gd name="connsiteY3" fmla="*/ 618127 h 1560830"/>
              <a:gd name="connsiteX4" fmla="*/ 367937 w 371231"/>
              <a:gd name="connsiteY4" fmla="*/ 839833 h 1560830"/>
              <a:gd name="connsiteX5" fmla="*/ 291737 w 371231"/>
              <a:gd name="connsiteY5" fmla="*/ 1188176 h 1560830"/>
              <a:gd name="connsiteX6" fmla="*/ 180703 w 371231"/>
              <a:gd name="connsiteY6" fmla="*/ 1375047 h 1560830"/>
              <a:gd name="connsiteX7" fmla="*/ 12882 w 371231"/>
              <a:gd name="connsiteY7" fmla="*/ 1560830 h 1560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1231" h="1560830">
                <a:moveTo>
                  <a:pt x="0" y="0"/>
                </a:moveTo>
                <a:cubicBezTo>
                  <a:pt x="20380" y="24069"/>
                  <a:pt x="119380" y="117021"/>
                  <a:pt x="162923" y="178707"/>
                </a:cubicBezTo>
                <a:cubicBezTo>
                  <a:pt x="206466" y="240393"/>
                  <a:pt x="260410" y="331167"/>
                  <a:pt x="291737" y="404404"/>
                </a:cubicBezTo>
                <a:cubicBezTo>
                  <a:pt x="323064" y="477641"/>
                  <a:pt x="338183" y="545556"/>
                  <a:pt x="350883" y="618127"/>
                </a:cubicBezTo>
                <a:cubicBezTo>
                  <a:pt x="363583" y="690699"/>
                  <a:pt x="377795" y="744825"/>
                  <a:pt x="367937" y="839833"/>
                </a:cubicBezTo>
                <a:cubicBezTo>
                  <a:pt x="358079" y="934841"/>
                  <a:pt x="322943" y="1098974"/>
                  <a:pt x="291737" y="1188176"/>
                </a:cubicBezTo>
                <a:cubicBezTo>
                  <a:pt x="260531" y="1277378"/>
                  <a:pt x="222734" y="1315478"/>
                  <a:pt x="180703" y="1375047"/>
                </a:cubicBezTo>
                <a:cubicBezTo>
                  <a:pt x="138672" y="1434616"/>
                  <a:pt x="35560" y="1530290"/>
                  <a:pt x="12882" y="1560830"/>
                </a:cubicBezTo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TextBox 7"/>
          <p:cNvSpPr txBox="1"/>
          <p:nvPr/>
        </p:nvSpPr>
        <p:spPr>
          <a:xfrm>
            <a:off x="2286000" y="2591191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A</a:t>
            </a:r>
            <a:endParaRPr lang="en-CA" i="1" dirty="0"/>
          </a:p>
        </p:txBody>
      </p:sp>
      <p:sp>
        <p:nvSpPr>
          <p:cNvPr id="9" name="TextBox 8"/>
          <p:cNvSpPr txBox="1"/>
          <p:nvPr/>
        </p:nvSpPr>
        <p:spPr>
          <a:xfrm>
            <a:off x="5257800" y="2590800"/>
            <a:ext cx="38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B</a:t>
            </a:r>
            <a:endParaRPr lang="en-CA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648600" y="3693467"/>
            <a:ext cx="8354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A </a:t>
            </a:r>
            <a:r>
              <a:rPr lang="en-US" sz="2400" dirty="0">
                <a:sym typeface="Symbol"/>
              </a:rPr>
              <a:t>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i="1" dirty="0" smtClean="0">
                <a:sym typeface="Symbol"/>
              </a:rPr>
              <a:t>B</a:t>
            </a:r>
            <a:endParaRPr lang="en-CA" i="1" dirty="0"/>
          </a:p>
        </p:txBody>
      </p:sp>
      <p:sp>
        <p:nvSpPr>
          <p:cNvPr id="12" name="Freeform 11"/>
          <p:cNvSpPr/>
          <p:nvPr/>
        </p:nvSpPr>
        <p:spPr>
          <a:xfrm flipH="1">
            <a:off x="3661410" y="3172823"/>
            <a:ext cx="350729" cy="1526540"/>
          </a:xfrm>
          <a:custGeom>
            <a:avLst/>
            <a:gdLst>
              <a:gd name="connsiteX0" fmla="*/ 0 w 337457"/>
              <a:gd name="connsiteY0" fmla="*/ 0 h 1524000"/>
              <a:gd name="connsiteX1" fmla="*/ 261257 w 337457"/>
              <a:gd name="connsiteY1" fmla="*/ 370114 h 1524000"/>
              <a:gd name="connsiteX2" fmla="*/ 337457 w 337457"/>
              <a:gd name="connsiteY2" fmla="*/ 805543 h 1524000"/>
              <a:gd name="connsiteX3" fmla="*/ 261257 w 337457"/>
              <a:gd name="connsiteY3" fmla="*/ 1153886 h 1524000"/>
              <a:gd name="connsiteX4" fmla="*/ 21772 w 337457"/>
              <a:gd name="connsiteY4" fmla="*/ 1524000 h 1524000"/>
              <a:gd name="connsiteX0" fmla="*/ 0 w 337457"/>
              <a:gd name="connsiteY0" fmla="*/ 0 h 1524000"/>
              <a:gd name="connsiteX1" fmla="*/ 12228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7457"/>
              <a:gd name="connsiteY0" fmla="*/ 0 h 1524000"/>
              <a:gd name="connsiteX1" fmla="*/ 13244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9493"/>
              <a:gd name="connsiteY0" fmla="*/ 0 h 1524000"/>
              <a:gd name="connsiteX1" fmla="*/ 132443 w 339493"/>
              <a:gd name="connsiteY1" fmla="*/ 144417 h 1524000"/>
              <a:gd name="connsiteX2" fmla="*/ 261257 w 339493"/>
              <a:gd name="connsiteY2" fmla="*/ 370114 h 1524000"/>
              <a:gd name="connsiteX3" fmla="*/ 312783 w 339493"/>
              <a:gd name="connsiteY3" fmla="*/ 583837 h 1524000"/>
              <a:gd name="connsiteX4" fmla="*/ 337457 w 339493"/>
              <a:gd name="connsiteY4" fmla="*/ 805543 h 1524000"/>
              <a:gd name="connsiteX5" fmla="*/ 261257 w 339493"/>
              <a:gd name="connsiteY5" fmla="*/ 1153886 h 1524000"/>
              <a:gd name="connsiteX6" fmla="*/ 21772 w 339493"/>
              <a:gd name="connsiteY6" fmla="*/ 1524000 h 1524000"/>
              <a:gd name="connsiteX0" fmla="*/ 0 w 340751"/>
              <a:gd name="connsiteY0" fmla="*/ 0 h 1524000"/>
              <a:gd name="connsiteX1" fmla="*/ 132443 w 340751"/>
              <a:gd name="connsiteY1" fmla="*/ 144417 h 1524000"/>
              <a:gd name="connsiteX2" fmla="*/ 261257 w 340751"/>
              <a:gd name="connsiteY2" fmla="*/ 370114 h 1524000"/>
              <a:gd name="connsiteX3" fmla="*/ 320403 w 340751"/>
              <a:gd name="connsiteY3" fmla="*/ 583837 h 1524000"/>
              <a:gd name="connsiteX4" fmla="*/ 337457 w 340751"/>
              <a:gd name="connsiteY4" fmla="*/ 805543 h 1524000"/>
              <a:gd name="connsiteX5" fmla="*/ 261257 w 340751"/>
              <a:gd name="connsiteY5" fmla="*/ 1153886 h 1524000"/>
              <a:gd name="connsiteX6" fmla="*/ 21772 w 340751"/>
              <a:gd name="connsiteY6" fmla="*/ 1524000 h 15240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9072 w 340751"/>
              <a:gd name="connsiteY6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45143 w 340751"/>
              <a:gd name="connsiteY6" fmla="*/ 1328057 h 1511300"/>
              <a:gd name="connsiteX7" fmla="*/ 9072 w 340751"/>
              <a:gd name="connsiteY7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50223 w 340751"/>
              <a:gd name="connsiteY6" fmla="*/ 1340757 h 1511300"/>
              <a:gd name="connsiteX7" fmla="*/ 9072 w 340751"/>
              <a:gd name="connsiteY7" fmla="*/ 1511300 h 1511300"/>
              <a:gd name="connsiteX0" fmla="*/ 9978 w 350729"/>
              <a:gd name="connsiteY0" fmla="*/ 0 h 1526540"/>
              <a:gd name="connsiteX1" fmla="*/ 142421 w 350729"/>
              <a:gd name="connsiteY1" fmla="*/ 144417 h 1526540"/>
              <a:gd name="connsiteX2" fmla="*/ 271235 w 350729"/>
              <a:gd name="connsiteY2" fmla="*/ 370114 h 1526540"/>
              <a:gd name="connsiteX3" fmla="*/ 330381 w 350729"/>
              <a:gd name="connsiteY3" fmla="*/ 583837 h 1526540"/>
              <a:gd name="connsiteX4" fmla="*/ 347435 w 350729"/>
              <a:gd name="connsiteY4" fmla="*/ 805543 h 1526540"/>
              <a:gd name="connsiteX5" fmla="*/ 271235 w 350729"/>
              <a:gd name="connsiteY5" fmla="*/ 1153886 h 1526540"/>
              <a:gd name="connsiteX6" fmla="*/ 160201 w 350729"/>
              <a:gd name="connsiteY6" fmla="*/ 1340757 h 1526540"/>
              <a:gd name="connsiteX7" fmla="*/ 0 w 350729"/>
              <a:gd name="connsiteY7" fmla="*/ 1526540 h 152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0729" h="1526540">
                <a:moveTo>
                  <a:pt x="9978" y="0"/>
                </a:moveTo>
                <a:cubicBezTo>
                  <a:pt x="30358" y="24069"/>
                  <a:pt x="98878" y="82731"/>
                  <a:pt x="142421" y="144417"/>
                </a:cubicBezTo>
                <a:cubicBezTo>
                  <a:pt x="185964" y="206103"/>
                  <a:pt x="239908" y="296877"/>
                  <a:pt x="271235" y="370114"/>
                </a:cubicBezTo>
                <a:cubicBezTo>
                  <a:pt x="302562" y="443351"/>
                  <a:pt x="317681" y="511266"/>
                  <a:pt x="330381" y="583837"/>
                </a:cubicBezTo>
                <a:cubicBezTo>
                  <a:pt x="343081" y="656409"/>
                  <a:pt x="357293" y="710535"/>
                  <a:pt x="347435" y="805543"/>
                </a:cubicBezTo>
                <a:cubicBezTo>
                  <a:pt x="337577" y="900551"/>
                  <a:pt x="302441" y="1064684"/>
                  <a:pt x="271235" y="1153886"/>
                </a:cubicBezTo>
                <a:cubicBezTo>
                  <a:pt x="240029" y="1243088"/>
                  <a:pt x="202232" y="1281188"/>
                  <a:pt x="160201" y="1340757"/>
                </a:cubicBezTo>
                <a:cubicBezTo>
                  <a:pt x="118170" y="1400326"/>
                  <a:pt x="22678" y="1496000"/>
                  <a:pt x="0" y="1526540"/>
                </a:cubicBezTo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2739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symmetric difference:</a:t>
            </a: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2667000" y="2963147"/>
            <a:ext cx="2057400" cy="20574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Oval 6"/>
          <p:cNvSpPr/>
          <p:nvPr/>
        </p:nvSpPr>
        <p:spPr>
          <a:xfrm>
            <a:off x="4038600" y="2963147"/>
            <a:ext cx="2057400" cy="20574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Freeform 7"/>
          <p:cNvSpPr/>
          <p:nvPr/>
        </p:nvSpPr>
        <p:spPr>
          <a:xfrm>
            <a:off x="4378264" y="3233078"/>
            <a:ext cx="346136" cy="1537642"/>
          </a:xfrm>
          <a:custGeom>
            <a:avLst/>
            <a:gdLst>
              <a:gd name="connsiteX0" fmla="*/ 0 w 337457"/>
              <a:gd name="connsiteY0" fmla="*/ 0 h 1524000"/>
              <a:gd name="connsiteX1" fmla="*/ 261257 w 337457"/>
              <a:gd name="connsiteY1" fmla="*/ 370114 h 1524000"/>
              <a:gd name="connsiteX2" fmla="*/ 337457 w 337457"/>
              <a:gd name="connsiteY2" fmla="*/ 805543 h 1524000"/>
              <a:gd name="connsiteX3" fmla="*/ 261257 w 337457"/>
              <a:gd name="connsiteY3" fmla="*/ 1153886 h 1524000"/>
              <a:gd name="connsiteX4" fmla="*/ 21772 w 337457"/>
              <a:gd name="connsiteY4" fmla="*/ 1524000 h 1524000"/>
              <a:gd name="connsiteX0" fmla="*/ 0 w 337457"/>
              <a:gd name="connsiteY0" fmla="*/ 0 h 1524000"/>
              <a:gd name="connsiteX1" fmla="*/ 12228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7457"/>
              <a:gd name="connsiteY0" fmla="*/ 0 h 1524000"/>
              <a:gd name="connsiteX1" fmla="*/ 13244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9493"/>
              <a:gd name="connsiteY0" fmla="*/ 0 h 1524000"/>
              <a:gd name="connsiteX1" fmla="*/ 132443 w 339493"/>
              <a:gd name="connsiteY1" fmla="*/ 144417 h 1524000"/>
              <a:gd name="connsiteX2" fmla="*/ 261257 w 339493"/>
              <a:gd name="connsiteY2" fmla="*/ 370114 h 1524000"/>
              <a:gd name="connsiteX3" fmla="*/ 312783 w 339493"/>
              <a:gd name="connsiteY3" fmla="*/ 583837 h 1524000"/>
              <a:gd name="connsiteX4" fmla="*/ 337457 w 339493"/>
              <a:gd name="connsiteY4" fmla="*/ 805543 h 1524000"/>
              <a:gd name="connsiteX5" fmla="*/ 261257 w 339493"/>
              <a:gd name="connsiteY5" fmla="*/ 1153886 h 1524000"/>
              <a:gd name="connsiteX6" fmla="*/ 21772 w 339493"/>
              <a:gd name="connsiteY6" fmla="*/ 1524000 h 1524000"/>
              <a:gd name="connsiteX0" fmla="*/ 0 w 340751"/>
              <a:gd name="connsiteY0" fmla="*/ 0 h 1524000"/>
              <a:gd name="connsiteX1" fmla="*/ 132443 w 340751"/>
              <a:gd name="connsiteY1" fmla="*/ 144417 h 1524000"/>
              <a:gd name="connsiteX2" fmla="*/ 261257 w 340751"/>
              <a:gd name="connsiteY2" fmla="*/ 370114 h 1524000"/>
              <a:gd name="connsiteX3" fmla="*/ 320403 w 340751"/>
              <a:gd name="connsiteY3" fmla="*/ 583837 h 1524000"/>
              <a:gd name="connsiteX4" fmla="*/ 337457 w 340751"/>
              <a:gd name="connsiteY4" fmla="*/ 805543 h 1524000"/>
              <a:gd name="connsiteX5" fmla="*/ 261257 w 340751"/>
              <a:gd name="connsiteY5" fmla="*/ 1153886 h 1524000"/>
              <a:gd name="connsiteX6" fmla="*/ 21772 w 340751"/>
              <a:gd name="connsiteY6" fmla="*/ 1524000 h 15240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9072 w 340751"/>
              <a:gd name="connsiteY6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45143 w 340751"/>
              <a:gd name="connsiteY6" fmla="*/ 1328057 h 1511300"/>
              <a:gd name="connsiteX7" fmla="*/ 9072 w 340751"/>
              <a:gd name="connsiteY7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50223 w 340751"/>
              <a:gd name="connsiteY6" fmla="*/ 1340757 h 1511300"/>
              <a:gd name="connsiteX7" fmla="*/ 9072 w 340751"/>
              <a:gd name="connsiteY7" fmla="*/ 1511300 h 1511300"/>
              <a:gd name="connsiteX0" fmla="*/ 5385 w 346136"/>
              <a:gd name="connsiteY0" fmla="*/ 14912 h 1526212"/>
              <a:gd name="connsiteX1" fmla="*/ 10856 w 346136"/>
              <a:gd name="connsiteY1" fmla="*/ 9232 h 1526212"/>
              <a:gd name="connsiteX2" fmla="*/ 137828 w 346136"/>
              <a:gd name="connsiteY2" fmla="*/ 159329 h 1526212"/>
              <a:gd name="connsiteX3" fmla="*/ 266642 w 346136"/>
              <a:gd name="connsiteY3" fmla="*/ 385026 h 1526212"/>
              <a:gd name="connsiteX4" fmla="*/ 325788 w 346136"/>
              <a:gd name="connsiteY4" fmla="*/ 598749 h 1526212"/>
              <a:gd name="connsiteX5" fmla="*/ 342842 w 346136"/>
              <a:gd name="connsiteY5" fmla="*/ 820455 h 1526212"/>
              <a:gd name="connsiteX6" fmla="*/ 266642 w 346136"/>
              <a:gd name="connsiteY6" fmla="*/ 1168798 h 1526212"/>
              <a:gd name="connsiteX7" fmla="*/ 155608 w 346136"/>
              <a:gd name="connsiteY7" fmla="*/ 1355669 h 1526212"/>
              <a:gd name="connsiteX8" fmla="*/ 14457 w 346136"/>
              <a:gd name="connsiteY8" fmla="*/ 1526212 h 1526212"/>
              <a:gd name="connsiteX0" fmla="*/ 5385 w 346136"/>
              <a:gd name="connsiteY0" fmla="*/ 14912 h 1537642"/>
              <a:gd name="connsiteX1" fmla="*/ 10856 w 346136"/>
              <a:gd name="connsiteY1" fmla="*/ 9232 h 1537642"/>
              <a:gd name="connsiteX2" fmla="*/ 137828 w 346136"/>
              <a:gd name="connsiteY2" fmla="*/ 159329 h 1537642"/>
              <a:gd name="connsiteX3" fmla="*/ 266642 w 346136"/>
              <a:gd name="connsiteY3" fmla="*/ 385026 h 1537642"/>
              <a:gd name="connsiteX4" fmla="*/ 325788 w 346136"/>
              <a:gd name="connsiteY4" fmla="*/ 598749 h 1537642"/>
              <a:gd name="connsiteX5" fmla="*/ 342842 w 346136"/>
              <a:gd name="connsiteY5" fmla="*/ 820455 h 1537642"/>
              <a:gd name="connsiteX6" fmla="*/ 266642 w 346136"/>
              <a:gd name="connsiteY6" fmla="*/ 1168798 h 1537642"/>
              <a:gd name="connsiteX7" fmla="*/ 155608 w 346136"/>
              <a:gd name="connsiteY7" fmla="*/ 1355669 h 1537642"/>
              <a:gd name="connsiteX8" fmla="*/ 6837 w 346136"/>
              <a:gd name="connsiteY8" fmla="*/ 1537642 h 1537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6136" h="1537642">
                <a:moveTo>
                  <a:pt x="5385" y="14912"/>
                </a:moveTo>
                <a:cubicBezTo>
                  <a:pt x="7567" y="15870"/>
                  <a:pt x="-11218" y="-14837"/>
                  <a:pt x="10856" y="9232"/>
                </a:cubicBezTo>
                <a:cubicBezTo>
                  <a:pt x="32930" y="33301"/>
                  <a:pt x="96467" y="98602"/>
                  <a:pt x="137828" y="159329"/>
                </a:cubicBezTo>
                <a:cubicBezTo>
                  <a:pt x="179189" y="220056"/>
                  <a:pt x="235315" y="311789"/>
                  <a:pt x="266642" y="385026"/>
                </a:cubicBezTo>
                <a:cubicBezTo>
                  <a:pt x="297969" y="458263"/>
                  <a:pt x="313088" y="526178"/>
                  <a:pt x="325788" y="598749"/>
                </a:cubicBezTo>
                <a:cubicBezTo>
                  <a:pt x="338488" y="671321"/>
                  <a:pt x="352700" y="725447"/>
                  <a:pt x="342842" y="820455"/>
                </a:cubicBezTo>
                <a:cubicBezTo>
                  <a:pt x="332984" y="915463"/>
                  <a:pt x="297848" y="1079596"/>
                  <a:pt x="266642" y="1168798"/>
                </a:cubicBezTo>
                <a:cubicBezTo>
                  <a:pt x="235436" y="1258000"/>
                  <a:pt x="197639" y="1296100"/>
                  <a:pt x="155608" y="1355669"/>
                </a:cubicBezTo>
                <a:cubicBezTo>
                  <a:pt x="113577" y="1415238"/>
                  <a:pt x="29515" y="1507102"/>
                  <a:pt x="6837" y="1537642"/>
                </a:cubicBezTo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2667000" y="2658738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A</a:t>
            </a:r>
            <a:endParaRPr lang="en-CA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5638800" y="2658347"/>
            <a:ext cx="38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B</a:t>
            </a:r>
            <a:endParaRPr lang="en-CA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26449" y="25908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A </a:t>
            </a:r>
            <a:r>
              <a:rPr lang="en-US" sz="2400" dirty="0">
                <a:sym typeface="Symbol"/>
              </a:rPr>
              <a:t>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i="1" dirty="0" smtClean="0">
                <a:sym typeface="Symbol"/>
              </a:rPr>
              <a:t>B</a:t>
            </a:r>
            <a:endParaRPr lang="en-CA" i="1" dirty="0"/>
          </a:p>
        </p:txBody>
      </p:sp>
      <p:sp>
        <p:nvSpPr>
          <p:cNvPr id="12" name="Freeform 11"/>
          <p:cNvSpPr/>
          <p:nvPr/>
        </p:nvSpPr>
        <p:spPr>
          <a:xfrm flipH="1">
            <a:off x="4042898" y="3236197"/>
            <a:ext cx="343109" cy="1537970"/>
          </a:xfrm>
          <a:custGeom>
            <a:avLst/>
            <a:gdLst>
              <a:gd name="connsiteX0" fmla="*/ 0 w 337457"/>
              <a:gd name="connsiteY0" fmla="*/ 0 h 1524000"/>
              <a:gd name="connsiteX1" fmla="*/ 261257 w 337457"/>
              <a:gd name="connsiteY1" fmla="*/ 370114 h 1524000"/>
              <a:gd name="connsiteX2" fmla="*/ 337457 w 337457"/>
              <a:gd name="connsiteY2" fmla="*/ 805543 h 1524000"/>
              <a:gd name="connsiteX3" fmla="*/ 261257 w 337457"/>
              <a:gd name="connsiteY3" fmla="*/ 1153886 h 1524000"/>
              <a:gd name="connsiteX4" fmla="*/ 21772 w 337457"/>
              <a:gd name="connsiteY4" fmla="*/ 1524000 h 1524000"/>
              <a:gd name="connsiteX0" fmla="*/ 0 w 337457"/>
              <a:gd name="connsiteY0" fmla="*/ 0 h 1524000"/>
              <a:gd name="connsiteX1" fmla="*/ 12228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7457"/>
              <a:gd name="connsiteY0" fmla="*/ 0 h 1524000"/>
              <a:gd name="connsiteX1" fmla="*/ 132443 w 337457"/>
              <a:gd name="connsiteY1" fmla="*/ 144417 h 1524000"/>
              <a:gd name="connsiteX2" fmla="*/ 261257 w 337457"/>
              <a:gd name="connsiteY2" fmla="*/ 370114 h 1524000"/>
              <a:gd name="connsiteX3" fmla="*/ 337457 w 337457"/>
              <a:gd name="connsiteY3" fmla="*/ 805543 h 1524000"/>
              <a:gd name="connsiteX4" fmla="*/ 261257 w 337457"/>
              <a:gd name="connsiteY4" fmla="*/ 1153886 h 1524000"/>
              <a:gd name="connsiteX5" fmla="*/ 21772 w 337457"/>
              <a:gd name="connsiteY5" fmla="*/ 1524000 h 1524000"/>
              <a:gd name="connsiteX0" fmla="*/ 0 w 339493"/>
              <a:gd name="connsiteY0" fmla="*/ 0 h 1524000"/>
              <a:gd name="connsiteX1" fmla="*/ 132443 w 339493"/>
              <a:gd name="connsiteY1" fmla="*/ 144417 h 1524000"/>
              <a:gd name="connsiteX2" fmla="*/ 261257 w 339493"/>
              <a:gd name="connsiteY2" fmla="*/ 370114 h 1524000"/>
              <a:gd name="connsiteX3" fmla="*/ 312783 w 339493"/>
              <a:gd name="connsiteY3" fmla="*/ 583837 h 1524000"/>
              <a:gd name="connsiteX4" fmla="*/ 337457 w 339493"/>
              <a:gd name="connsiteY4" fmla="*/ 805543 h 1524000"/>
              <a:gd name="connsiteX5" fmla="*/ 261257 w 339493"/>
              <a:gd name="connsiteY5" fmla="*/ 1153886 h 1524000"/>
              <a:gd name="connsiteX6" fmla="*/ 21772 w 339493"/>
              <a:gd name="connsiteY6" fmla="*/ 1524000 h 1524000"/>
              <a:gd name="connsiteX0" fmla="*/ 0 w 340751"/>
              <a:gd name="connsiteY0" fmla="*/ 0 h 1524000"/>
              <a:gd name="connsiteX1" fmla="*/ 132443 w 340751"/>
              <a:gd name="connsiteY1" fmla="*/ 144417 h 1524000"/>
              <a:gd name="connsiteX2" fmla="*/ 261257 w 340751"/>
              <a:gd name="connsiteY2" fmla="*/ 370114 h 1524000"/>
              <a:gd name="connsiteX3" fmla="*/ 320403 w 340751"/>
              <a:gd name="connsiteY3" fmla="*/ 583837 h 1524000"/>
              <a:gd name="connsiteX4" fmla="*/ 337457 w 340751"/>
              <a:gd name="connsiteY4" fmla="*/ 805543 h 1524000"/>
              <a:gd name="connsiteX5" fmla="*/ 261257 w 340751"/>
              <a:gd name="connsiteY5" fmla="*/ 1153886 h 1524000"/>
              <a:gd name="connsiteX6" fmla="*/ 21772 w 340751"/>
              <a:gd name="connsiteY6" fmla="*/ 1524000 h 15240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9072 w 340751"/>
              <a:gd name="connsiteY6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45143 w 340751"/>
              <a:gd name="connsiteY6" fmla="*/ 1328057 h 1511300"/>
              <a:gd name="connsiteX7" fmla="*/ 9072 w 340751"/>
              <a:gd name="connsiteY7" fmla="*/ 1511300 h 1511300"/>
              <a:gd name="connsiteX0" fmla="*/ 0 w 340751"/>
              <a:gd name="connsiteY0" fmla="*/ 0 h 1511300"/>
              <a:gd name="connsiteX1" fmla="*/ 132443 w 340751"/>
              <a:gd name="connsiteY1" fmla="*/ 144417 h 1511300"/>
              <a:gd name="connsiteX2" fmla="*/ 261257 w 340751"/>
              <a:gd name="connsiteY2" fmla="*/ 370114 h 1511300"/>
              <a:gd name="connsiteX3" fmla="*/ 320403 w 340751"/>
              <a:gd name="connsiteY3" fmla="*/ 583837 h 1511300"/>
              <a:gd name="connsiteX4" fmla="*/ 337457 w 340751"/>
              <a:gd name="connsiteY4" fmla="*/ 805543 h 1511300"/>
              <a:gd name="connsiteX5" fmla="*/ 261257 w 340751"/>
              <a:gd name="connsiteY5" fmla="*/ 1153886 h 1511300"/>
              <a:gd name="connsiteX6" fmla="*/ 150223 w 340751"/>
              <a:gd name="connsiteY6" fmla="*/ 1340757 h 1511300"/>
              <a:gd name="connsiteX7" fmla="*/ 9072 w 340751"/>
              <a:gd name="connsiteY7" fmla="*/ 1511300 h 1511300"/>
              <a:gd name="connsiteX0" fmla="*/ 25218 w 365969"/>
              <a:gd name="connsiteY0" fmla="*/ 0 h 1557020"/>
              <a:gd name="connsiteX1" fmla="*/ 157661 w 365969"/>
              <a:gd name="connsiteY1" fmla="*/ 144417 h 1557020"/>
              <a:gd name="connsiteX2" fmla="*/ 286475 w 365969"/>
              <a:gd name="connsiteY2" fmla="*/ 370114 h 1557020"/>
              <a:gd name="connsiteX3" fmla="*/ 345621 w 365969"/>
              <a:gd name="connsiteY3" fmla="*/ 583837 h 1557020"/>
              <a:gd name="connsiteX4" fmla="*/ 362675 w 365969"/>
              <a:gd name="connsiteY4" fmla="*/ 805543 h 1557020"/>
              <a:gd name="connsiteX5" fmla="*/ 286475 w 365969"/>
              <a:gd name="connsiteY5" fmla="*/ 1153886 h 1557020"/>
              <a:gd name="connsiteX6" fmla="*/ 175441 w 365969"/>
              <a:gd name="connsiteY6" fmla="*/ 1340757 h 1557020"/>
              <a:gd name="connsiteX7" fmla="*/ 0 w 365969"/>
              <a:gd name="connsiteY7" fmla="*/ 1557020 h 1557020"/>
              <a:gd name="connsiteX0" fmla="*/ 0 w 340751"/>
              <a:gd name="connsiteY0" fmla="*/ 0 h 1526540"/>
              <a:gd name="connsiteX1" fmla="*/ 132443 w 340751"/>
              <a:gd name="connsiteY1" fmla="*/ 144417 h 1526540"/>
              <a:gd name="connsiteX2" fmla="*/ 261257 w 340751"/>
              <a:gd name="connsiteY2" fmla="*/ 370114 h 1526540"/>
              <a:gd name="connsiteX3" fmla="*/ 320403 w 340751"/>
              <a:gd name="connsiteY3" fmla="*/ 583837 h 1526540"/>
              <a:gd name="connsiteX4" fmla="*/ 337457 w 340751"/>
              <a:gd name="connsiteY4" fmla="*/ 805543 h 1526540"/>
              <a:gd name="connsiteX5" fmla="*/ 261257 w 340751"/>
              <a:gd name="connsiteY5" fmla="*/ 1153886 h 1526540"/>
              <a:gd name="connsiteX6" fmla="*/ 150223 w 340751"/>
              <a:gd name="connsiteY6" fmla="*/ 1340757 h 1526540"/>
              <a:gd name="connsiteX7" fmla="*/ 5262 w 340751"/>
              <a:gd name="connsiteY7" fmla="*/ 1526540 h 1526540"/>
              <a:gd name="connsiteX0" fmla="*/ 2358 w 343109"/>
              <a:gd name="connsiteY0" fmla="*/ 0 h 1537970"/>
              <a:gd name="connsiteX1" fmla="*/ 134801 w 343109"/>
              <a:gd name="connsiteY1" fmla="*/ 144417 h 1537970"/>
              <a:gd name="connsiteX2" fmla="*/ 263615 w 343109"/>
              <a:gd name="connsiteY2" fmla="*/ 370114 h 1537970"/>
              <a:gd name="connsiteX3" fmla="*/ 322761 w 343109"/>
              <a:gd name="connsiteY3" fmla="*/ 583837 h 1537970"/>
              <a:gd name="connsiteX4" fmla="*/ 339815 w 343109"/>
              <a:gd name="connsiteY4" fmla="*/ 805543 h 1537970"/>
              <a:gd name="connsiteX5" fmla="*/ 263615 w 343109"/>
              <a:gd name="connsiteY5" fmla="*/ 1153886 h 1537970"/>
              <a:gd name="connsiteX6" fmla="*/ 152581 w 343109"/>
              <a:gd name="connsiteY6" fmla="*/ 1340757 h 1537970"/>
              <a:gd name="connsiteX7" fmla="*/ 0 w 343109"/>
              <a:gd name="connsiteY7" fmla="*/ 1537970 h 1537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109" h="1537970">
                <a:moveTo>
                  <a:pt x="2358" y="0"/>
                </a:moveTo>
                <a:cubicBezTo>
                  <a:pt x="22738" y="24069"/>
                  <a:pt x="91258" y="82731"/>
                  <a:pt x="134801" y="144417"/>
                </a:cubicBezTo>
                <a:cubicBezTo>
                  <a:pt x="178344" y="206103"/>
                  <a:pt x="232288" y="296877"/>
                  <a:pt x="263615" y="370114"/>
                </a:cubicBezTo>
                <a:cubicBezTo>
                  <a:pt x="294942" y="443351"/>
                  <a:pt x="310061" y="511266"/>
                  <a:pt x="322761" y="583837"/>
                </a:cubicBezTo>
                <a:cubicBezTo>
                  <a:pt x="335461" y="656409"/>
                  <a:pt x="349673" y="710535"/>
                  <a:pt x="339815" y="805543"/>
                </a:cubicBezTo>
                <a:cubicBezTo>
                  <a:pt x="329957" y="900551"/>
                  <a:pt x="294821" y="1064684"/>
                  <a:pt x="263615" y="1153886"/>
                </a:cubicBezTo>
                <a:cubicBezTo>
                  <a:pt x="232409" y="1243088"/>
                  <a:pt x="194612" y="1281188"/>
                  <a:pt x="152581" y="1340757"/>
                </a:cubicBezTo>
                <a:cubicBezTo>
                  <a:pt x="110550" y="1400326"/>
                  <a:pt x="22678" y="1507430"/>
                  <a:pt x="0" y="1537970"/>
                </a:cubicBezTo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9388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complement:</a:t>
            </a:r>
            <a:endParaRPr lang="en-CA" dirty="0"/>
          </a:p>
        </p:txBody>
      </p:sp>
      <p:grpSp>
        <p:nvGrpSpPr>
          <p:cNvPr id="13" name="Group 12"/>
          <p:cNvGrpSpPr/>
          <p:nvPr/>
        </p:nvGrpSpPr>
        <p:grpSpPr>
          <a:xfrm>
            <a:off x="2971800" y="2438400"/>
            <a:ext cx="3276600" cy="3276600"/>
            <a:chOff x="6270171" y="2743200"/>
            <a:chExt cx="3276600" cy="3276600"/>
          </a:xfrm>
        </p:grpSpPr>
        <p:sp>
          <p:nvSpPr>
            <p:cNvPr id="12" name="Rectangle 11"/>
            <p:cNvSpPr/>
            <p:nvPr/>
          </p:nvSpPr>
          <p:spPr>
            <a:xfrm>
              <a:off x="6270171" y="2743200"/>
              <a:ext cx="3276600" cy="32766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4" name="Oval 3"/>
            <p:cNvSpPr/>
            <p:nvPr/>
          </p:nvSpPr>
          <p:spPr>
            <a:xfrm>
              <a:off x="6879771" y="3352800"/>
              <a:ext cx="2057400" cy="2057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438400" y="2438400"/>
            <a:ext cx="38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U</a:t>
            </a:r>
            <a:endParaRPr lang="en-CA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4428800" y="3845867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/>
              <a:t>A</a:t>
            </a:r>
            <a:endParaRPr lang="en-CA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3350022" y="2675652"/>
            <a:ext cx="462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A</a:t>
            </a:r>
            <a:r>
              <a:rPr lang="en-US" sz="2400" i="1" baseline="30000" dirty="0" smtClean="0"/>
              <a:t>C</a:t>
            </a:r>
            <a:endParaRPr lang="en-CA" i="1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51708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Properties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(</a:t>
            </a:r>
            <a:r>
              <a:rPr lang="en-CA" dirty="0"/>
              <a:t>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=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,  (commutative law</a:t>
            </a:r>
            <a:r>
              <a:rPr lang="en-CA" dirty="0" smtClean="0"/>
              <a:t>)</a:t>
            </a:r>
            <a:r>
              <a:rPr lang="en-CA" dirty="0"/>
              <a:t> 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(</a:t>
            </a:r>
            <a:r>
              <a:rPr lang="en-CA" dirty="0"/>
              <a:t>ii)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=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,  (commutative law)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(iii)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</a:t>
            </a:r>
            <a:r>
              <a:rPr lang="en-CA" dirty="0"/>
              <a:t> 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</a:t>
            </a:r>
            <a:r>
              <a:rPr lang="en-CA" dirty="0"/>
              <a:t> </a:t>
            </a:r>
            <a:r>
              <a:rPr lang="en-CA" i="1" dirty="0"/>
              <a:t>C</a:t>
            </a:r>
            <a:r>
              <a:rPr lang="en-CA" dirty="0"/>
              <a:t>) = 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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>
                <a:sym typeface="Symbol"/>
              </a:rPr>
              <a:t></a:t>
            </a:r>
            <a:r>
              <a:rPr lang="en-CA" dirty="0"/>
              <a:t> </a:t>
            </a:r>
            <a:r>
              <a:rPr lang="en-CA" i="1" dirty="0"/>
              <a:t>C</a:t>
            </a:r>
            <a:r>
              <a:rPr lang="en-CA" dirty="0"/>
              <a:t>, (associative law)</a:t>
            </a:r>
          </a:p>
          <a:p>
            <a:pPr marL="0" indent="0">
              <a:buNone/>
            </a:pPr>
            <a:r>
              <a:rPr lang="en-CA" dirty="0"/>
              <a:t>	</a:t>
            </a:r>
          </a:p>
          <a:p>
            <a:pPr marL="0" indent="0">
              <a:buNone/>
            </a:pPr>
            <a:r>
              <a:rPr lang="en-CA" dirty="0"/>
              <a:t>(iv)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</a:t>
            </a:r>
            <a:r>
              <a:rPr lang="en-CA" dirty="0"/>
              <a:t> 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</a:t>
            </a:r>
            <a:r>
              <a:rPr lang="en-CA" dirty="0"/>
              <a:t> </a:t>
            </a:r>
            <a:r>
              <a:rPr lang="en-CA" i="1" dirty="0"/>
              <a:t>C</a:t>
            </a:r>
            <a:r>
              <a:rPr lang="en-CA" dirty="0"/>
              <a:t>) = 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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>
                <a:sym typeface="Symbol"/>
              </a:rPr>
              <a:t></a:t>
            </a:r>
            <a:r>
              <a:rPr lang="en-CA" dirty="0"/>
              <a:t> </a:t>
            </a:r>
            <a:r>
              <a:rPr lang="en-CA" i="1" dirty="0"/>
              <a:t>C</a:t>
            </a:r>
            <a:r>
              <a:rPr lang="en-CA" dirty="0"/>
              <a:t>, (associative law)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72378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2117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(v) 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=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), (distributive law)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(vi)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 = 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), (distributive law)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(vii)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>
                <a:sym typeface="Symbol"/>
              </a:rPr>
              <a:t></a:t>
            </a:r>
            <a:r>
              <a:rPr lang="en-CA" dirty="0"/>
              <a:t> </a:t>
            </a:r>
            <a:r>
              <a:rPr lang="en-CA" i="1" dirty="0"/>
              <a:t>B</a:t>
            </a:r>
            <a:r>
              <a:rPr lang="en-CA" dirty="0"/>
              <a:t> = 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– 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),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(viii)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>
                <a:sym typeface="Symbol"/>
              </a:rPr>
              <a:t></a:t>
            </a:r>
            <a:r>
              <a:rPr lang="en-CA" dirty="0"/>
              <a:t> = </a:t>
            </a:r>
            <a:r>
              <a:rPr lang="en-CA" i="1" dirty="0"/>
              <a:t>A</a:t>
            </a:r>
            <a:r>
              <a:rPr lang="en-CA" dirty="0"/>
              <a:t>,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/>
              <a:t>(ix) 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>
                <a:sym typeface="Symbol"/>
              </a:rPr>
              <a:t></a:t>
            </a:r>
            <a:r>
              <a:rPr lang="en-CA" dirty="0"/>
              <a:t> = </a:t>
            </a:r>
            <a:r>
              <a:rPr lang="en-CA" dirty="0">
                <a:sym typeface="Symbol"/>
              </a:rPr>
              <a:t></a:t>
            </a:r>
            <a:r>
              <a:rPr lang="en-CA" dirty="0"/>
              <a:t>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6583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i="1" dirty="0" smtClean="0"/>
              <a:t>Disjoint Sets</a:t>
            </a:r>
            <a:r>
              <a:rPr lang="en-US" dirty="0" smtClean="0"/>
              <a:t>, </a:t>
            </a:r>
            <a:r>
              <a:rPr lang="en-US" i="1" dirty="0" smtClean="0"/>
              <a:t>Union and Intersection of more than Two Sets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9925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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, then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are </a:t>
            </a:r>
            <a:r>
              <a:rPr lang="en-US" i="1" dirty="0" smtClean="0">
                <a:sym typeface="Symbol"/>
              </a:rPr>
              <a:t>disjoint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By the associative law, when we have the union or intersection of more than two sets, the order is irrelevant.  We may write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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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, or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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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without specifying the order.</a:t>
            </a:r>
            <a:r>
              <a:rPr lang="en-US" i="1" dirty="0" smtClean="0">
                <a:sym typeface="Symbol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33108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Generalized Union and Intersection</a:t>
            </a:r>
            <a:endParaRPr lang="en-CA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Let </a:t>
                </a:r>
                <a:r>
                  <a:rPr lang="en-US" b="1" dirty="0"/>
                  <a:t>C</a:t>
                </a:r>
                <a:r>
                  <a:rPr lang="en-US" dirty="0" smtClean="0"/>
                  <a:t> be a set of sets.  </a:t>
                </a:r>
              </a:p>
              <a:p>
                <a:pPr marL="0" indent="0">
                  <a:buNone/>
                </a:pPr>
                <a:endParaRPr lang="en-US" sz="1400" dirty="0"/>
              </a:p>
              <a:p>
                <a:pPr marL="0" indent="0">
                  <a:buNone/>
                </a:pPr>
                <a:r>
                  <a:rPr lang="en-US" dirty="0" smtClean="0"/>
                  <a:t>The </a:t>
                </a:r>
                <a:r>
                  <a:rPr lang="en-US" i="1" dirty="0" smtClean="0"/>
                  <a:t>union</a:t>
                </a:r>
                <a:r>
                  <a:rPr lang="en-US" dirty="0" smtClean="0"/>
                  <a:t> of all sets in </a:t>
                </a:r>
                <a:r>
                  <a:rPr lang="en-US" b="1" dirty="0"/>
                  <a:t>C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 </a:t>
                </a:r>
                <a:r>
                  <a:rPr lang="en-US" dirty="0" smtClean="0"/>
                  <a:t>is</a:t>
                </a:r>
                <a:r>
                  <a:rPr lang="en-US" b="1" dirty="0" smtClean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⋃"/>
                        <m:supHide m:val="on"/>
                        <m:ctrlPr>
                          <a:rPr lang="en-US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b="0" i="1" smtClean="0">
                            <a:latin typeface="Cambria Math"/>
                          </a:rPr>
                          <m:t>𝑆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∈</m:t>
                        </m:r>
                        <m:r>
                          <m:rPr>
                            <m:brk m:alnAt="7"/>
                          </m:rPr>
                          <a:rPr lang="en-US" b="1" i="0" smtClean="0">
                            <a:latin typeface="Cambria Math"/>
                            <a:ea typeface="Cambria Math"/>
                          </a:rPr>
                          <m:t>𝐂</m:t>
                        </m:r>
                      </m:sub>
                      <m:sup/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</m:nary>
                  </m:oMath>
                </a14:m>
                <a:r>
                  <a:rPr lang="en-CA" dirty="0" smtClean="0"/>
                  <a:t> = {</a:t>
                </a:r>
                <a:r>
                  <a:rPr lang="en-CA" i="1" dirty="0" smtClean="0"/>
                  <a:t>x</a:t>
                </a:r>
                <a:r>
                  <a:rPr lang="en-CA" dirty="0" smtClean="0"/>
                  <a:t> | there exists a set </a:t>
                </a:r>
                <a:r>
                  <a:rPr lang="en-CA" i="1" dirty="0" smtClean="0"/>
                  <a:t>S</a:t>
                </a:r>
                <a:r>
                  <a:rPr lang="en-CA" dirty="0" smtClean="0"/>
                  <a:t> in </a:t>
                </a:r>
                <a:r>
                  <a:rPr lang="en-CA" b="1" dirty="0" smtClean="0"/>
                  <a:t>C</a:t>
                </a:r>
                <a:r>
                  <a:rPr lang="en-CA" dirty="0" smtClean="0"/>
                  <a:t>, such that </a:t>
                </a:r>
                <a:r>
                  <a:rPr lang="en-CA" i="1" dirty="0" smtClean="0"/>
                  <a:t>x </a:t>
                </a:r>
                <a:r>
                  <a:rPr lang="en-CA" dirty="0" smtClean="0">
                    <a:sym typeface="Symbol"/>
                  </a:rPr>
                  <a:t></a:t>
                </a:r>
                <a:r>
                  <a:rPr lang="en-CA" i="1" dirty="0" smtClean="0">
                    <a:sym typeface="Symbol"/>
                  </a:rPr>
                  <a:t>S</a:t>
                </a:r>
                <a:r>
                  <a:rPr lang="en-CA" dirty="0" smtClean="0">
                    <a:sym typeface="Symbol"/>
                  </a:rPr>
                  <a:t>}.</a:t>
                </a:r>
              </a:p>
              <a:p>
                <a:pPr marL="0" indent="0">
                  <a:buNone/>
                </a:pPr>
                <a:endParaRPr lang="en-US" sz="1400" dirty="0" smtClean="0"/>
              </a:p>
              <a:p>
                <a:pPr marL="0" indent="0">
                  <a:buNone/>
                </a:pPr>
                <a:r>
                  <a:rPr lang="en-US" dirty="0"/>
                  <a:t>The </a:t>
                </a:r>
                <a:r>
                  <a:rPr lang="en-US" i="1" dirty="0" smtClean="0"/>
                  <a:t>intersection</a:t>
                </a:r>
                <a:r>
                  <a:rPr lang="en-US" dirty="0" smtClean="0"/>
                  <a:t> </a:t>
                </a:r>
                <a:r>
                  <a:rPr lang="en-US" dirty="0"/>
                  <a:t>of all sets in </a:t>
                </a:r>
                <a:r>
                  <a:rPr lang="en-US" b="1" dirty="0" smtClean="0"/>
                  <a:t>S </a:t>
                </a:r>
                <a:r>
                  <a:rPr lang="en-US" dirty="0"/>
                  <a:t>is</a:t>
                </a:r>
                <a:r>
                  <a:rPr lang="en-US" b="1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chr m:val="⋂"/>
                        <m:supHide m:val="on"/>
                        <m:ctrlPr>
                          <a:rPr lang="en-US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b="0" i="1" smtClean="0">
                            <a:latin typeface="Cambria Math"/>
                          </a:rPr>
                          <m:t>𝑆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∈</m:t>
                        </m:r>
                        <m:r>
                          <m:rPr>
                            <m:brk m:alnAt="7"/>
                          </m:rPr>
                          <a:rPr lang="en-US" b="1" i="0" smtClean="0">
                            <a:latin typeface="Cambria Math"/>
                            <a:ea typeface="Cambria Math"/>
                          </a:rPr>
                          <m:t>𝐂</m:t>
                        </m:r>
                      </m:sub>
                      <m:sup/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</m:nary>
                  </m:oMath>
                </a14:m>
                <a:r>
                  <a:rPr lang="en-CA" dirty="0"/>
                  <a:t> = {</a:t>
                </a:r>
                <a:r>
                  <a:rPr lang="en-CA" i="1" dirty="0"/>
                  <a:t>x</a:t>
                </a:r>
                <a:r>
                  <a:rPr lang="en-CA" dirty="0"/>
                  <a:t> </a:t>
                </a:r>
                <a:r>
                  <a:rPr lang="en-CA" dirty="0" smtClean="0"/>
                  <a:t>| for all </a:t>
                </a:r>
                <a:r>
                  <a:rPr lang="en-CA" i="1" dirty="0" smtClean="0"/>
                  <a:t>S</a:t>
                </a:r>
                <a:r>
                  <a:rPr lang="en-CA" dirty="0" smtClean="0"/>
                  <a:t> in </a:t>
                </a:r>
                <a:r>
                  <a:rPr lang="en-CA" b="1" dirty="0" smtClean="0"/>
                  <a:t>C</a:t>
                </a:r>
                <a:r>
                  <a:rPr lang="en-CA" dirty="0" smtClean="0"/>
                  <a:t>, </a:t>
                </a:r>
                <a:r>
                  <a:rPr lang="en-CA" i="1" dirty="0" smtClean="0"/>
                  <a:t>x </a:t>
                </a:r>
                <a:r>
                  <a:rPr lang="en-CA" dirty="0" smtClean="0">
                    <a:sym typeface="Symbol"/>
                  </a:rPr>
                  <a:t> </a:t>
                </a:r>
                <a:r>
                  <a:rPr lang="en-CA" i="1" dirty="0" smtClean="0">
                    <a:sym typeface="Symbol"/>
                  </a:rPr>
                  <a:t>S</a:t>
                </a:r>
                <a:r>
                  <a:rPr lang="en-CA" dirty="0" smtClean="0">
                    <a:sym typeface="Symbol"/>
                  </a:rPr>
                  <a:t>}.</a:t>
                </a:r>
                <a:endParaRPr lang="en-CA" dirty="0">
                  <a:sym typeface="Symbol"/>
                </a:endParaRPr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 r="-1704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3179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14400"/>
                <a:ext cx="8229600" cy="52117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In particular, if </a:t>
                </a:r>
                <a:r>
                  <a:rPr lang="en-US" i="1" dirty="0" smtClean="0"/>
                  <a:t>S</a:t>
                </a:r>
                <a:r>
                  <a:rPr lang="en-US" baseline="-25000" dirty="0" smtClean="0"/>
                  <a:t>1</a:t>
                </a:r>
                <a:r>
                  <a:rPr lang="en-US" dirty="0" smtClean="0"/>
                  <a:t>, </a:t>
                </a:r>
                <a:r>
                  <a:rPr lang="en-US" i="1" dirty="0" smtClean="0"/>
                  <a:t>S</a:t>
                </a:r>
                <a:r>
                  <a:rPr lang="en-US" baseline="-25000" dirty="0" smtClean="0"/>
                  <a:t>2</a:t>
                </a:r>
                <a:r>
                  <a:rPr lang="en-US" dirty="0" smtClean="0"/>
                  <a:t>, …,</a:t>
                </a:r>
                <a:r>
                  <a:rPr lang="en-US" i="1" dirty="0" err="1" smtClean="0"/>
                  <a:t>S</a:t>
                </a:r>
                <a:r>
                  <a:rPr lang="en-US" i="1" baseline="-25000" dirty="0" err="1" smtClean="0"/>
                  <a:t>n</a:t>
                </a:r>
                <a:r>
                  <a:rPr lang="en-US" baseline="-25000" dirty="0" smtClean="0"/>
                  <a:t> </a:t>
                </a:r>
                <a:r>
                  <a:rPr lang="en-US" dirty="0" smtClean="0"/>
                  <a:t>are </a:t>
                </a:r>
                <a:r>
                  <a:rPr lang="en-US" i="1" dirty="0" smtClean="0"/>
                  <a:t>n</a:t>
                </a:r>
                <a:r>
                  <a:rPr lang="en-US" dirty="0" smtClean="0"/>
                  <a:t> sets.  The union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i="1" dirty="0" smtClean="0"/>
                  <a:t>S</a:t>
                </a:r>
                <a:r>
                  <a:rPr lang="en-US" baseline="-25000" dirty="0" smtClean="0"/>
                  <a:t>1</a:t>
                </a:r>
                <a:r>
                  <a:rPr lang="en-US" dirty="0" smtClean="0"/>
                  <a:t> </a:t>
                </a:r>
                <a:r>
                  <a:rPr lang="en-US" dirty="0" smtClean="0">
                    <a:sym typeface="Symbol"/>
                  </a:rPr>
                  <a:t></a:t>
                </a:r>
                <a:r>
                  <a:rPr lang="en-US" dirty="0" smtClean="0"/>
                  <a:t> </a:t>
                </a:r>
                <a:r>
                  <a:rPr lang="en-US" i="1" dirty="0" smtClean="0"/>
                  <a:t>S</a:t>
                </a:r>
                <a:r>
                  <a:rPr lang="en-US" baseline="-25000" dirty="0" smtClean="0"/>
                  <a:t>2</a:t>
                </a:r>
                <a:r>
                  <a:rPr lang="en-US" dirty="0" smtClean="0"/>
                  <a:t> </a:t>
                </a:r>
                <a:r>
                  <a:rPr lang="en-US" dirty="0">
                    <a:sym typeface="Symbol"/>
                  </a:rPr>
                  <a:t> </a:t>
                </a:r>
                <a:r>
                  <a:rPr lang="en-US" dirty="0" smtClean="0"/>
                  <a:t>… </a:t>
                </a:r>
                <a:r>
                  <a:rPr lang="en-US" dirty="0">
                    <a:sym typeface="Symbol"/>
                  </a:rPr>
                  <a:t> </a:t>
                </a:r>
                <a:r>
                  <a:rPr lang="en-US" i="1" dirty="0" err="1" smtClean="0"/>
                  <a:t>S</a:t>
                </a:r>
                <a:r>
                  <a:rPr lang="en-US" i="1" baseline="-25000" dirty="0" err="1" smtClean="0"/>
                  <a:t>n</a:t>
                </a:r>
                <a:r>
                  <a:rPr lang="en-US" i="1" dirty="0" smtClean="0"/>
                  <a:t> </a:t>
                </a:r>
                <a:r>
                  <a:rPr lang="en-US" dirty="0" smtClean="0"/>
                  <a:t>= </a:t>
                </a:r>
                <a14:m>
                  <m:oMath xmlns:m="http://schemas.openxmlformats.org/officeDocument/2006/math">
                    <m:nary>
                      <m:naryPr>
                        <m:chr m:val="⋃"/>
                        <m:limLoc m:val="subSup"/>
                        <m:ctrlPr>
                          <a:rPr lang="en-US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b="0" i="1" smtClean="0">
                            <a:latin typeface="Cambria Math"/>
                          </a:rPr>
                          <m:t>𝑖</m:t>
                        </m:r>
                        <m:r>
                          <a:rPr lang="en-US" b="0" i="1" smtClean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b="0" i="1" smtClean="0">
                        <a:latin typeface="Cambria Math"/>
                      </a:rPr>
                      <m:t>.</m:t>
                    </m:r>
                  </m:oMath>
                </a14:m>
                <a:endParaRPr lang="en-US" b="0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T</a:t>
                </a:r>
                <a:r>
                  <a:rPr lang="en-US" dirty="0" smtClean="0"/>
                  <a:t>he intersection is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i="1" dirty="0"/>
                  <a:t>S</a:t>
                </a:r>
                <a:r>
                  <a:rPr lang="en-US" baseline="-25000" dirty="0"/>
                  <a:t>1</a:t>
                </a:r>
                <a:r>
                  <a:rPr lang="en-US" dirty="0"/>
                  <a:t> </a:t>
                </a:r>
                <a:r>
                  <a:rPr lang="en-US" dirty="0" smtClean="0">
                    <a:sym typeface="Symbol"/>
                  </a:rPr>
                  <a:t></a:t>
                </a:r>
                <a:r>
                  <a:rPr lang="en-US" dirty="0" smtClean="0"/>
                  <a:t> </a:t>
                </a:r>
                <a:r>
                  <a:rPr lang="en-US" i="1" dirty="0"/>
                  <a:t>S</a:t>
                </a:r>
                <a:r>
                  <a:rPr lang="en-US" baseline="-25000" dirty="0"/>
                  <a:t>2</a:t>
                </a:r>
                <a:r>
                  <a:rPr lang="en-US" dirty="0"/>
                  <a:t> </a:t>
                </a:r>
                <a:r>
                  <a:rPr lang="en-US" dirty="0">
                    <a:sym typeface="Symbol"/>
                  </a:rPr>
                  <a:t></a:t>
                </a:r>
                <a:r>
                  <a:rPr lang="en-US" dirty="0" smtClean="0">
                    <a:sym typeface="Symbol"/>
                  </a:rPr>
                  <a:t> </a:t>
                </a:r>
                <a:r>
                  <a:rPr lang="en-US" dirty="0"/>
                  <a:t>… </a:t>
                </a:r>
                <a:r>
                  <a:rPr lang="en-US" dirty="0">
                    <a:sym typeface="Symbol"/>
                  </a:rPr>
                  <a:t></a:t>
                </a:r>
                <a:r>
                  <a:rPr lang="en-US" dirty="0" smtClean="0">
                    <a:sym typeface="Symbol"/>
                  </a:rPr>
                  <a:t> </a:t>
                </a:r>
                <a:r>
                  <a:rPr lang="en-US" i="1" dirty="0" err="1"/>
                  <a:t>S</a:t>
                </a:r>
                <a:r>
                  <a:rPr lang="en-US" i="1" baseline="-25000" dirty="0" err="1"/>
                  <a:t>n</a:t>
                </a:r>
                <a:r>
                  <a:rPr lang="en-US" i="1" dirty="0"/>
                  <a:t> </a:t>
                </a:r>
                <a:r>
                  <a:rPr lang="en-US" dirty="0"/>
                  <a:t>=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⋂"/>
                        <m:limLoc m:val="subSup"/>
                        <m:ctrlPr>
                          <a:rPr lang="en-US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b="0" i="1" smtClean="0">
                            <a:latin typeface="Cambria Math"/>
                          </a:rPr>
                          <m:t>𝑖</m:t>
                        </m:r>
                        <m:r>
                          <a:rPr lang="en-US" b="0" i="1" smtClean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i="1">
                        <a:latin typeface="Cambria Math"/>
                      </a:rPr>
                      <m:t>.</m:t>
                    </m:r>
                  </m:oMath>
                </a14:m>
                <a:endParaRPr lang="en-CA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i="1" dirty="0" smtClean="0"/>
                  <a:t>n</a:t>
                </a:r>
                <a:r>
                  <a:rPr lang="en-US" dirty="0" smtClean="0"/>
                  <a:t> can be replaced by infinity.</a:t>
                </a:r>
                <a:endParaRPr lang="en-CA" i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14400"/>
                <a:ext cx="8229600" cy="5211763"/>
              </a:xfrm>
              <a:blipFill rotWithShape="1">
                <a:blip r:embed="rId2"/>
                <a:stretch>
                  <a:fillRect l="-1852" t="-1520" b="-491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5155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Proving Set Identities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dirty="0" smtClean="0"/>
              <a:t> = </a:t>
            </a:r>
            <a:r>
              <a:rPr lang="en-US" i="1" dirty="0" smtClean="0"/>
              <a:t>B</a:t>
            </a:r>
            <a:r>
              <a:rPr lang="en-US" dirty="0" smtClean="0"/>
              <a:t> if and only if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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and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 </a:t>
            </a:r>
            <a:r>
              <a:rPr lang="en-US" i="1" dirty="0" smtClean="0">
                <a:sym typeface="Symbol"/>
              </a:rPr>
              <a:t>A.  </a:t>
            </a:r>
            <a:r>
              <a:rPr lang="en-US" dirty="0" smtClean="0">
                <a:sym typeface="Symbol"/>
              </a:rPr>
              <a:t>We have to show in two directions:  If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then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  On the other hand, if </a:t>
            </a:r>
            <a:r>
              <a:rPr lang="en-US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then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</a:t>
            </a:r>
            <a:r>
              <a:rPr lang="en-US" dirty="0" smtClean="0"/>
              <a:t> </a:t>
            </a: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7045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i="1" dirty="0" smtClean="0"/>
              <a:t>Prove the </a:t>
            </a:r>
            <a:r>
              <a:rPr lang="en-CA" sz="3200" i="1" dirty="0"/>
              <a:t>D</a:t>
            </a:r>
            <a:r>
              <a:rPr lang="en-CA" sz="3200" i="1" dirty="0" smtClean="0"/>
              <a:t>istributive Law</a:t>
            </a: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(</a:t>
            </a:r>
            <a:r>
              <a:rPr lang="en-CA" sz="2800" i="1" dirty="0" smtClean="0"/>
              <a:t>B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 =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B</a:t>
            </a:r>
            <a:r>
              <a:rPr lang="en-CA" sz="2800" dirty="0" smtClean="0"/>
              <a:t>)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/>
              <a:t>Let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or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Hence,</a:t>
            </a:r>
            <a:r>
              <a:rPr lang="en-CA" i="1" dirty="0"/>
              <a:t> </a:t>
            </a:r>
            <a:endParaRPr lang="en-CA" i="1" dirty="0" smtClean="0"/>
          </a:p>
          <a:p>
            <a:pPr marL="0" indent="0">
              <a:buNone/>
            </a:pP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Since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 </a:t>
            </a:r>
            <a:r>
              <a:rPr lang="en-CA" dirty="0"/>
              <a:t>implies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,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 implies </a:t>
            </a:r>
            <a:r>
              <a:rPr lang="en-CA" i="1" dirty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we have </a:t>
            </a: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Then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 smtClean="0"/>
              <a:t>B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25</a:t>
            </a:fld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457200" y="3429000"/>
            <a:ext cx="8229600" cy="2209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2273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26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CA" sz="3200" i="1" dirty="0" smtClean="0"/>
              <a:t>Prove the </a:t>
            </a:r>
            <a:r>
              <a:rPr lang="en-CA" sz="3200" i="1" dirty="0"/>
              <a:t>D</a:t>
            </a:r>
            <a:r>
              <a:rPr lang="en-CA" sz="3200" i="1" dirty="0" smtClean="0"/>
              <a:t>istributive Law</a:t>
            </a: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(</a:t>
            </a:r>
            <a:r>
              <a:rPr lang="en-CA" sz="2800" i="1" dirty="0" smtClean="0"/>
              <a:t>B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 =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B</a:t>
            </a:r>
            <a:r>
              <a:rPr lang="en-CA" sz="2800" dirty="0" smtClean="0"/>
              <a:t>)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</a:t>
            </a:r>
            <a:endParaRPr lang="en-CA" sz="28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/>
              <a:t>Let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or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Hence,</a:t>
            </a:r>
            <a:r>
              <a:rPr lang="en-CA" i="1" dirty="0"/>
              <a:t> </a:t>
            </a:r>
            <a:endParaRPr lang="en-CA" i="1" dirty="0" smtClean="0"/>
          </a:p>
          <a:p>
            <a:pPr marL="0" indent="0">
              <a:buNone/>
            </a:pP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Since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 </a:t>
            </a:r>
            <a:r>
              <a:rPr lang="en-CA" dirty="0"/>
              <a:t>implies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,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 implies </a:t>
            </a:r>
            <a:r>
              <a:rPr lang="en-CA" i="1" dirty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we have </a:t>
            </a: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Then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 smtClean="0"/>
              <a:t>B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457200" y="4800600"/>
            <a:ext cx="7010400" cy="121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10310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27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CA" sz="3200" i="1" dirty="0" smtClean="0"/>
              <a:t>Prove the </a:t>
            </a:r>
            <a:r>
              <a:rPr lang="en-CA" sz="3200" i="1" dirty="0"/>
              <a:t>D</a:t>
            </a:r>
            <a:r>
              <a:rPr lang="en-CA" sz="3200" i="1" dirty="0" smtClean="0"/>
              <a:t>istributive Law</a:t>
            </a: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(</a:t>
            </a:r>
            <a:r>
              <a:rPr lang="en-CA" sz="2800" i="1" dirty="0" smtClean="0"/>
              <a:t>B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 =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B</a:t>
            </a:r>
            <a:r>
              <a:rPr lang="en-CA" sz="2800" dirty="0" smtClean="0"/>
              <a:t>) </a:t>
            </a:r>
            <a:r>
              <a:rPr lang="en-CA" sz="2800" dirty="0" smtClean="0">
                <a:sym typeface="Symbol"/>
              </a:rPr>
              <a:t></a:t>
            </a:r>
            <a:r>
              <a:rPr lang="en-CA" sz="2800" dirty="0" smtClean="0"/>
              <a:t> (</a:t>
            </a:r>
            <a:r>
              <a:rPr lang="en-CA" sz="2800" i="1" dirty="0" smtClean="0"/>
              <a:t>A</a:t>
            </a:r>
            <a:r>
              <a:rPr lang="en-CA" sz="2800" dirty="0" smtClean="0"/>
              <a:t> </a:t>
            </a:r>
            <a:r>
              <a:rPr lang="en-CA" sz="2800" dirty="0" smtClean="0">
                <a:sym typeface="Symbol"/>
              </a:rPr>
              <a:t></a:t>
            </a:r>
            <a:r>
              <a:rPr lang="en-CA" sz="2800" dirty="0" smtClean="0"/>
              <a:t> </a:t>
            </a:r>
            <a:r>
              <a:rPr lang="en-CA" sz="2800" i="1" dirty="0" smtClean="0"/>
              <a:t>C</a:t>
            </a:r>
            <a:r>
              <a:rPr lang="en-CA" sz="2800" dirty="0" smtClean="0"/>
              <a:t>)</a:t>
            </a:r>
            <a:endParaRPr lang="en-CA" sz="28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/>
              <a:t>Let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or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Hence,</a:t>
            </a:r>
            <a:r>
              <a:rPr lang="en-CA" i="1" dirty="0"/>
              <a:t> </a:t>
            </a:r>
            <a:endParaRPr lang="en-CA" i="1" dirty="0" smtClean="0"/>
          </a:p>
          <a:p>
            <a:pPr marL="0" indent="0">
              <a:buNone/>
            </a:pP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If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then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.  Since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B </a:t>
            </a:r>
            <a:r>
              <a:rPr lang="en-CA" dirty="0"/>
              <a:t>implies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, and </a:t>
            </a:r>
            <a:r>
              <a:rPr lang="en-CA" i="1" dirty="0"/>
              <a:t>x</a:t>
            </a:r>
            <a:r>
              <a:rPr lang="en-CA" dirty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 implies </a:t>
            </a:r>
            <a:r>
              <a:rPr lang="en-CA" i="1" dirty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, we have </a:t>
            </a:r>
            <a:r>
              <a:rPr lang="en-CA" i="1" dirty="0" smtClean="0"/>
              <a:t>x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C</a:t>
            </a:r>
            <a:r>
              <a:rPr lang="en-CA" dirty="0"/>
              <a:t>).  </a:t>
            </a:r>
          </a:p>
          <a:p>
            <a:pPr marL="0" indent="0">
              <a:buNone/>
            </a:pPr>
            <a:r>
              <a:rPr lang="en-CA" sz="2200" dirty="0"/>
              <a:t> 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Then 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 smtClean="0"/>
              <a:t>B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/>
              <a:t>B</a:t>
            </a:r>
            <a:r>
              <a:rPr lang="en-CA" dirty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dirty="0"/>
              <a:t>(</a:t>
            </a:r>
            <a:r>
              <a:rPr lang="en-CA" i="1" dirty="0"/>
              <a:t>A</a:t>
            </a:r>
            <a:r>
              <a:rPr lang="en-CA" dirty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C</a:t>
            </a:r>
            <a:r>
              <a:rPr lang="en-CA" dirty="0"/>
              <a:t>).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045491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On the other hand, 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 </a:t>
            </a:r>
            <a:r>
              <a:rPr lang="en-CA" dirty="0" smtClean="0"/>
              <a:t>and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. 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 </a:t>
            </a:r>
            <a:r>
              <a:rPr lang="en-CA" dirty="0" smtClean="0">
                <a:sym typeface="Symbol"/>
              </a:rPr>
              <a:t> </a:t>
            </a:r>
            <a:r>
              <a:rPr lang="en-CA" i="1" dirty="0" smtClean="0">
                <a:sym typeface="Symbol"/>
              </a:rPr>
              <a:t>A</a:t>
            </a:r>
            <a:r>
              <a:rPr lang="en-CA" dirty="0" smtClean="0">
                <a:sym typeface="Symbol"/>
              </a:rPr>
              <a:t>, we must have both </a:t>
            </a:r>
            <a:r>
              <a:rPr lang="en-CA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Then 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</a:t>
            </a:r>
            <a:r>
              <a:rPr lang="en-CA" dirty="0" smtClean="0">
                <a:sym typeface="Symbol"/>
              </a:rPr>
              <a:t> </a:t>
            </a:r>
            <a:r>
              <a:rPr lang="en-CA" i="1" dirty="0" smtClean="0">
                <a:sym typeface="Symbol"/>
              </a:rPr>
              <a:t>C</a:t>
            </a:r>
            <a:r>
              <a:rPr lang="en-CA" dirty="0" smtClean="0">
                <a:sym typeface="Symbol"/>
              </a:rPr>
              <a:t>.</a:t>
            </a:r>
            <a:r>
              <a:rPr lang="en-US" dirty="0" smtClean="0">
                <a:sym typeface="Symbol"/>
              </a:rPr>
              <a:t>  We also have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dirty="0" smtClean="0"/>
              <a:t>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  <a:r>
              <a:rPr lang="en-CA" i="1" dirty="0" smtClean="0"/>
              <a:t> </a:t>
            </a:r>
            <a:r>
              <a:rPr lang="en-CA" dirty="0" smtClean="0"/>
              <a:t>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Hence,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  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 smtClean="0"/>
              <a:t>Finally, we have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=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28</a:t>
            </a:fld>
            <a:endParaRPr lang="en-CA"/>
          </a:p>
        </p:txBody>
      </p:sp>
      <p:sp>
        <p:nvSpPr>
          <p:cNvPr id="2" name="Rectangle 1"/>
          <p:cNvSpPr/>
          <p:nvPr/>
        </p:nvSpPr>
        <p:spPr>
          <a:xfrm>
            <a:off x="457200" y="2743200"/>
            <a:ext cx="8001000" cy="3124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6613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29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On the other hand, 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 </a:t>
            </a:r>
            <a:r>
              <a:rPr lang="en-CA" dirty="0" smtClean="0"/>
              <a:t>and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. 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 </a:t>
            </a:r>
            <a:r>
              <a:rPr lang="en-CA" dirty="0" smtClean="0">
                <a:sym typeface="Symbol"/>
              </a:rPr>
              <a:t> </a:t>
            </a:r>
            <a:r>
              <a:rPr lang="en-CA" i="1" dirty="0" smtClean="0">
                <a:sym typeface="Symbol"/>
              </a:rPr>
              <a:t>A</a:t>
            </a:r>
            <a:r>
              <a:rPr lang="en-CA" dirty="0" smtClean="0">
                <a:sym typeface="Symbol"/>
              </a:rPr>
              <a:t>, we must have both </a:t>
            </a:r>
            <a:r>
              <a:rPr lang="en-CA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Then 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</a:t>
            </a:r>
            <a:r>
              <a:rPr lang="en-CA" dirty="0" smtClean="0">
                <a:sym typeface="Symbol"/>
              </a:rPr>
              <a:t> </a:t>
            </a:r>
            <a:r>
              <a:rPr lang="en-CA" i="1" dirty="0" smtClean="0">
                <a:sym typeface="Symbol"/>
              </a:rPr>
              <a:t>C</a:t>
            </a:r>
            <a:r>
              <a:rPr lang="en-CA" dirty="0" smtClean="0">
                <a:sym typeface="Symbol"/>
              </a:rPr>
              <a:t>.</a:t>
            </a:r>
            <a:r>
              <a:rPr lang="en-US" dirty="0" smtClean="0">
                <a:sym typeface="Symbol"/>
              </a:rPr>
              <a:t>  We also have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dirty="0" smtClean="0"/>
              <a:t>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  <a:r>
              <a:rPr lang="en-CA" i="1" dirty="0" smtClean="0"/>
              <a:t> </a:t>
            </a:r>
            <a:r>
              <a:rPr lang="en-CA" dirty="0" smtClean="0"/>
              <a:t>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Hence,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  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 smtClean="0"/>
              <a:t>Finally, we have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=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304800" y="4038600"/>
            <a:ext cx="8001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4406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30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dirty="0" smtClean="0"/>
              <a:t>On the other hand, 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 </a:t>
            </a:r>
            <a:r>
              <a:rPr lang="en-CA" dirty="0" smtClean="0"/>
              <a:t>and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. 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, then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i="1" dirty="0" smtClean="0"/>
              <a:t> 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If </a:t>
            </a:r>
            <a:r>
              <a:rPr lang="en-CA" i="1" dirty="0" smtClean="0"/>
              <a:t>x </a:t>
            </a:r>
            <a:r>
              <a:rPr lang="en-CA" dirty="0" smtClean="0">
                <a:sym typeface="Symbol"/>
              </a:rPr>
              <a:t> </a:t>
            </a:r>
            <a:r>
              <a:rPr lang="en-CA" i="1" dirty="0" smtClean="0">
                <a:sym typeface="Symbol"/>
              </a:rPr>
              <a:t>A</a:t>
            </a:r>
            <a:r>
              <a:rPr lang="en-CA" dirty="0" smtClean="0">
                <a:sym typeface="Symbol"/>
              </a:rPr>
              <a:t>, we must have both </a:t>
            </a:r>
            <a:r>
              <a:rPr lang="en-CA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Then 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x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</a:t>
            </a:r>
            <a:r>
              <a:rPr lang="en-CA" dirty="0" smtClean="0">
                <a:sym typeface="Symbol"/>
              </a:rPr>
              <a:t> </a:t>
            </a:r>
            <a:r>
              <a:rPr lang="en-CA" i="1" dirty="0" smtClean="0">
                <a:sym typeface="Symbol"/>
              </a:rPr>
              <a:t>C</a:t>
            </a:r>
            <a:r>
              <a:rPr lang="en-CA" dirty="0" smtClean="0">
                <a:sym typeface="Symbol"/>
              </a:rPr>
              <a:t>.</a:t>
            </a:r>
            <a:r>
              <a:rPr lang="en-US" dirty="0" smtClean="0">
                <a:sym typeface="Symbol"/>
              </a:rPr>
              <a:t>  We also have </a:t>
            </a:r>
            <a:r>
              <a:rPr lang="en-CA" i="1" dirty="0" smtClean="0"/>
              <a:t>x</a:t>
            </a:r>
            <a:r>
              <a:rPr lang="en-CA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dirty="0" smtClean="0"/>
              <a:t>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  <a:r>
              <a:rPr lang="en-CA" i="1" dirty="0" smtClean="0"/>
              <a:t> </a:t>
            </a:r>
            <a:r>
              <a:rPr lang="en-CA" dirty="0" smtClean="0"/>
              <a:t>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Hence,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</a:t>
            </a:r>
            <a:r>
              <a:rPr lang="en-US" dirty="0">
                <a:sym typeface="Symbol"/>
              </a:rPr>
              <a:t></a:t>
            </a:r>
            <a:r>
              <a:rPr lang="en-CA" dirty="0" smtClean="0"/>
              <a:t>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  </a:t>
            </a:r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CA" dirty="0" smtClean="0"/>
              <a:t>Finally, we have 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=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44971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Membership Table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In a </a:t>
            </a:r>
            <a:r>
              <a:rPr lang="en-US" i="1" dirty="0" smtClean="0"/>
              <a:t>membership table</a:t>
            </a:r>
            <a:r>
              <a:rPr lang="en-US" dirty="0" smtClean="0"/>
              <a:t>, every column represents a set.  In a column, use 1 to mean an object is in this set, and 0 to mean it is not in this set.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We can use the membership table to prove the identity of two sets.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87867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(</a:t>
            </a:r>
            <a:r>
              <a:rPr lang="en-CA" i="1" dirty="0" smtClean="0"/>
              <a:t>B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 =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B</a:t>
            </a:r>
            <a:r>
              <a:rPr lang="en-CA" dirty="0" smtClean="0"/>
              <a:t>) </a:t>
            </a:r>
            <a:r>
              <a:rPr lang="en-CA" dirty="0" smtClean="0">
                <a:sym typeface="Symbol"/>
              </a:rPr>
              <a:t></a:t>
            </a:r>
            <a:r>
              <a:rPr lang="en-CA" dirty="0" smtClean="0"/>
              <a:t> (</a:t>
            </a:r>
            <a:r>
              <a:rPr lang="en-CA" i="1" dirty="0" smtClean="0"/>
              <a:t>A</a:t>
            </a:r>
            <a:r>
              <a:rPr lang="en-CA" dirty="0" smtClean="0"/>
              <a:t> </a:t>
            </a:r>
            <a:r>
              <a:rPr lang="en-CA" dirty="0" smtClean="0">
                <a:sym typeface="Symbol"/>
              </a:rPr>
              <a:t></a:t>
            </a:r>
            <a:r>
              <a:rPr lang="en-CA" dirty="0" smtClean="0"/>
              <a:t> </a:t>
            </a:r>
            <a:r>
              <a:rPr lang="en-CA" i="1" dirty="0" smtClean="0"/>
              <a:t>C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800" i="1" dirty="0" smtClean="0"/>
              <a:t>A  B  C  B</a:t>
            </a:r>
            <a:r>
              <a:rPr lang="en-CA" sz="2800" dirty="0" smtClean="0">
                <a:sym typeface="Symbol"/>
              </a:rPr>
              <a:t></a:t>
            </a:r>
            <a:r>
              <a:rPr lang="en-US" sz="2800" i="1" dirty="0" smtClean="0"/>
              <a:t>C  A</a:t>
            </a:r>
            <a:r>
              <a:rPr lang="en-CA" sz="2800" dirty="0" smtClean="0">
                <a:sym typeface="Symbol"/>
              </a:rPr>
              <a:t>(</a:t>
            </a:r>
            <a:r>
              <a:rPr lang="en-US" sz="2800" i="1" dirty="0" smtClean="0"/>
              <a:t>B</a:t>
            </a:r>
            <a:r>
              <a:rPr lang="en-CA" sz="2800" dirty="0" smtClean="0">
                <a:sym typeface="Symbol"/>
              </a:rPr>
              <a:t>  </a:t>
            </a:r>
            <a:r>
              <a:rPr lang="en-US" sz="2800" i="1" dirty="0" smtClean="0"/>
              <a:t>C</a:t>
            </a:r>
            <a:r>
              <a:rPr lang="en-US" sz="2800" dirty="0" smtClean="0"/>
              <a:t>)   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B  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C   </a:t>
            </a:r>
            <a:r>
              <a:rPr lang="en-US" sz="2800" dirty="0" smtClean="0"/>
              <a:t>(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B</a:t>
            </a:r>
            <a:r>
              <a:rPr lang="en-US" sz="2800" dirty="0" smtClean="0"/>
              <a:t>)</a:t>
            </a:r>
            <a:r>
              <a:rPr lang="en-CA" sz="2800" dirty="0" smtClean="0">
                <a:sym typeface="Symbol"/>
              </a:rPr>
              <a:t>(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C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r>
              <a:rPr lang="en-US" sz="2800" dirty="0" smtClean="0"/>
              <a:t>0  0  0    0            0                 0       0                  0</a:t>
            </a:r>
          </a:p>
          <a:p>
            <a:pPr marL="0" indent="0">
              <a:buNone/>
            </a:pPr>
            <a:r>
              <a:rPr lang="en-US" sz="2800" dirty="0" smtClean="0"/>
              <a:t>0  0  1    0            0                 0       1                  0</a:t>
            </a:r>
          </a:p>
          <a:p>
            <a:pPr marL="0" indent="0">
              <a:buNone/>
            </a:pPr>
            <a:r>
              <a:rPr lang="en-US" sz="2800" dirty="0" smtClean="0"/>
              <a:t>0  1  0    0            0                 1       0                  0</a:t>
            </a:r>
          </a:p>
          <a:p>
            <a:pPr marL="0" indent="0">
              <a:buNone/>
            </a:pPr>
            <a:r>
              <a:rPr lang="en-US" sz="2800" dirty="0" smtClean="0"/>
              <a:t>0  1  </a:t>
            </a:r>
            <a:r>
              <a:rPr lang="en-US" sz="2800" dirty="0"/>
              <a:t>1</a:t>
            </a:r>
            <a:r>
              <a:rPr lang="en-US" sz="2800" dirty="0" smtClean="0"/>
              <a:t>    1            1                 1       1                  1</a:t>
            </a:r>
          </a:p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dirty="0" smtClean="0"/>
              <a:t>  0  0    0            1                 1       1                  1</a:t>
            </a:r>
          </a:p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dirty="0" smtClean="0"/>
              <a:t>  0  1    0            1                 1       1                  1</a:t>
            </a:r>
          </a:p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dirty="0" smtClean="0"/>
              <a:t>  1  0    0            1                 1       1                  1</a:t>
            </a:r>
          </a:p>
          <a:p>
            <a:pPr marL="0" indent="0">
              <a:buNone/>
            </a:pPr>
            <a:r>
              <a:rPr lang="en-US" sz="2800" dirty="0"/>
              <a:t>1</a:t>
            </a:r>
            <a:r>
              <a:rPr lang="en-US" sz="2800" dirty="0" smtClean="0"/>
              <a:t>  1  </a:t>
            </a:r>
            <a:r>
              <a:rPr lang="en-US" sz="2800" dirty="0"/>
              <a:t>1</a:t>
            </a:r>
            <a:r>
              <a:rPr lang="en-US" sz="2800" dirty="0" smtClean="0"/>
              <a:t>    1            1                 1       1                  1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The column of 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(</a:t>
            </a:r>
            <a:r>
              <a:rPr lang="en-US" sz="2800" i="1" dirty="0" smtClean="0"/>
              <a:t>B</a:t>
            </a:r>
            <a:r>
              <a:rPr lang="en-CA" sz="2800" dirty="0" smtClean="0">
                <a:sym typeface="Symbol"/>
              </a:rPr>
              <a:t>  </a:t>
            </a:r>
            <a:r>
              <a:rPr lang="en-US" sz="2800" i="1" dirty="0" smtClean="0"/>
              <a:t>C</a:t>
            </a:r>
            <a:r>
              <a:rPr lang="en-US" sz="2800" dirty="0" smtClean="0"/>
              <a:t>) and the column of (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B</a:t>
            </a:r>
            <a:r>
              <a:rPr lang="en-US" sz="2800" dirty="0" smtClean="0"/>
              <a:t>)</a:t>
            </a:r>
            <a:r>
              <a:rPr lang="en-CA" sz="2800" dirty="0" smtClean="0">
                <a:sym typeface="Symbol"/>
              </a:rPr>
              <a:t>(</a:t>
            </a:r>
            <a:r>
              <a:rPr lang="en-US" sz="2800" i="1" dirty="0" smtClean="0"/>
              <a:t>A</a:t>
            </a:r>
            <a:r>
              <a:rPr lang="en-CA" sz="2800" dirty="0" smtClean="0">
                <a:sym typeface="Symbol"/>
              </a:rPr>
              <a:t></a:t>
            </a:r>
            <a:r>
              <a:rPr lang="en-US" sz="2800" i="1" dirty="0" smtClean="0"/>
              <a:t>C</a:t>
            </a:r>
            <a:r>
              <a:rPr lang="en-US" sz="2800" dirty="0" smtClean="0"/>
              <a:t>) are identical.  The identity is proved.</a:t>
            </a:r>
          </a:p>
          <a:p>
            <a:pPr marL="0" indent="0">
              <a:buNone/>
            </a:pPr>
            <a:r>
              <a:rPr lang="en-US" sz="2800" dirty="0" smtClean="0"/>
              <a:t>  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31386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Cartesian Product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</a:t>
            </a:r>
            <a:r>
              <a:rPr lang="en-US" dirty="0" smtClean="0"/>
              <a:t> be two sets.  The </a:t>
            </a:r>
            <a:r>
              <a:rPr lang="en-US" i="1" dirty="0" smtClean="0"/>
              <a:t>Cartesian Product </a:t>
            </a:r>
            <a:r>
              <a:rPr lang="en-US" dirty="0" smtClean="0"/>
              <a:t>of </a:t>
            </a:r>
            <a:r>
              <a:rPr lang="en-US" i="1" dirty="0" smtClean="0"/>
              <a:t>A </a:t>
            </a:r>
            <a:r>
              <a:rPr lang="en-US" dirty="0" smtClean="0"/>
              <a:t>and </a:t>
            </a:r>
            <a:r>
              <a:rPr lang="en-US" i="1" dirty="0" smtClean="0"/>
              <a:t>B</a:t>
            </a:r>
            <a:r>
              <a:rPr lang="en-US" dirty="0" smtClean="0"/>
              <a:t>, denoted by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</a:t>
            </a:r>
            <a:r>
              <a:rPr lang="en-US" i="1" dirty="0" smtClean="0"/>
              <a:t> </a:t>
            </a:r>
            <a:r>
              <a:rPr lang="en-US" dirty="0" smtClean="0"/>
              <a:t>is the set of all ordered pairs</a:t>
            </a:r>
            <a:r>
              <a:rPr lang="en-US" i="1" dirty="0" smtClean="0"/>
              <a:t> </a:t>
            </a:r>
            <a:r>
              <a:rPr lang="en-US" dirty="0" smtClean="0"/>
              <a:t>(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i="1" dirty="0" smtClean="0"/>
              <a:t>b</a:t>
            </a:r>
            <a:r>
              <a:rPr lang="en-US" dirty="0" smtClean="0"/>
              <a:t>) where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: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{(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 |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A</a:t>
            </a:r>
            <a:r>
              <a:rPr lang="en-US" i="1" dirty="0">
                <a:sym typeface="Symbol"/>
              </a:rPr>
              <a:t>,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}.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{1, 2}  {1,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} = {(1, 1), (1,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), (1,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), (2, 1), (2,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), (2,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)}.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If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 or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, then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. </a:t>
            </a: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38972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i="1" dirty="0" smtClean="0"/>
              <a:t>Cartesian Product of More Than One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S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S</a:t>
            </a:r>
            <a:r>
              <a:rPr lang="en-US" baseline="-25000" dirty="0" smtClean="0"/>
              <a:t>2</a:t>
            </a:r>
            <a:r>
              <a:rPr lang="en-US" dirty="0" smtClean="0"/>
              <a:t>, …, 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dirty="0" smtClean="0"/>
              <a:t>, be </a:t>
            </a:r>
            <a:r>
              <a:rPr lang="en-US" i="1" dirty="0" smtClean="0"/>
              <a:t>n</a:t>
            </a:r>
            <a:r>
              <a:rPr lang="en-US" dirty="0" smtClean="0"/>
              <a:t> sets.  The </a:t>
            </a:r>
            <a:r>
              <a:rPr lang="en-US" dirty="0"/>
              <a:t>C</a:t>
            </a:r>
            <a:r>
              <a:rPr lang="en-US" dirty="0" smtClean="0"/>
              <a:t>artesian product </a:t>
            </a:r>
          </a:p>
          <a:p>
            <a:pPr marL="0" indent="0">
              <a:buNone/>
            </a:pPr>
            <a:r>
              <a:rPr lang="en-US" i="1" dirty="0" smtClean="0"/>
              <a:t>S</a:t>
            </a:r>
            <a:r>
              <a:rPr lang="en-US" baseline="-25000" dirty="0" smtClean="0"/>
              <a:t>1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 smtClean="0"/>
              <a:t> </a:t>
            </a:r>
            <a:r>
              <a:rPr lang="en-US" i="1" dirty="0" smtClean="0"/>
              <a:t>S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 smtClean="0"/>
              <a:t> … </a:t>
            </a:r>
            <a:r>
              <a:rPr lang="en-US" dirty="0" smtClean="0">
                <a:sym typeface="Symbol"/>
              </a:rPr>
              <a:t></a:t>
            </a:r>
            <a:r>
              <a:rPr lang="en-US" dirty="0" smtClean="0"/>
              <a:t> 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dirty="0" smtClean="0"/>
              <a:t> is the set of </a:t>
            </a:r>
            <a:r>
              <a:rPr lang="en-US" i="1" dirty="0" smtClean="0"/>
              <a:t>n</a:t>
            </a:r>
            <a:r>
              <a:rPr lang="en-US" dirty="0" smtClean="0"/>
              <a:t>-tuples:  (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, …, </a:t>
            </a:r>
            <a:r>
              <a:rPr lang="en-US" i="1" dirty="0" smtClean="0"/>
              <a:t>a</a:t>
            </a:r>
            <a:r>
              <a:rPr lang="en-US" i="1" baseline="-25000" dirty="0" smtClean="0"/>
              <a:t>n</a:t>
            </a:r>
            <a:r>
              <a:rPr lang="en-US" dirty="0" smtClean="0"/>
              <a:t>), where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S</a:t>
            </a:r>
            <a:r>
              <a:rPr lang="en-US" i="1" baseline="-25000" dirty="0" smtClean="0">
                <a:sym typeface="Symbol"/>
              </a:rPr>
              <a:t>i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i</a:t>
            </a:r>
            <a:r>
              <a:rPr lang="en-US" dirty="0" smtClean="0">
                <a:sym typeface="Symbol"/>
              </a:rPr>
              <a:t> = 1, 2, …,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For example, if </a:t>
            </a:r>
            <a:r>
              <a:rPr lang="en-US" i="1" dirty="0" smtClean="0"/>
              <a:t>S</a:t>
            </a:r>
            <a:r>
              <a:rPr lang="en-US" baseline="-25000" dirty="0" smtClean="0"/>
              <a:t>1</a:t>
            </a:r>
            <a:r>
              <a:rPr lang="en-US" dirty="0"/>
              <a:t> </a:t>
            </a:r>
            <a:r>
              <a:rPr lang="en-US" dirty="0" smtClean="0"/>
              <a:t>= </a:t>
            </a:r>
            <a:r>
              <a:rPr lang="en-US" i="1" dirty="0" smtClean="0"/>
              <a:t>S</a:t>
            </a:r>
            <a:r>
              <a:rPr lang="en-US" baseline="-25000" dirty="0" smtClean="0"/>
              <a:t>2</a:t>
            </a:r>
            <a:r>
              <a:rPr lang="en-US" dirty="0" smtClean="0"/>
              <a:t> = … = 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i="1" baseline="-25000" dirty="0" smtClean="0"/>
              <a:t> </a:t>
            </a:r>
            <a:r>
              <a:rPr lang="en-US" dirty="0" smtClean="0"/>
              <a:t>= {0, 1}, then</a:t>
            </a:r>
          </a:p>
          <a:p>
            <a:pPr marL="0" indent="0">
              <a:buNone/>
            </a:pPr>
            <a:r>
              <a:rPr lang="en-US" i="1" dirty="0"/>
              <a:t>S</a:t>
            </a:r>
            <a:r>
              <a:rPr lang="en-US" baseline="-25000" dirty="0"/>
              <a:t>1</a:t>
            </a:r>
            <a:r>
              <a:rPr lang="en-US" dirty="0">
                <a:sym typeface="Symbol"/>
              </a:rPr>
              <a:t> </a:t>
            </a:r>
            <a:r>
              <a:rPr lang="en-US" dirty="0"/>
              <a:t> </a:t>
            </a:r>
            <a:r>
              <a:rPr lang="en-US" i="1" dirty="0"/>
              <a:t>S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…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dirty="0" smtClean="0"/>
              <a:t> is the set of all 0-1 </a:t>
            </a:r>
            <a:r>
              <a:rPr lang="en-US" i="1" dirty="0" smtClean="0"/>
              <a:t>n</a:t>
            </a:r>
            <a:r>
              <a:rPr lang="en-US" dirty="0" smtClean="0"/>
              <a:t>-tuples, </a:t>
            </a:r>
            <a:r>
              <a:rPr lang="en-US" dirty="0"/>
              <a:t>i.e., </a:t>
            </a:r>
            <a:r>
              <a:rPr lang="en-US" dirty="0" smtClean="0"/>
              <a:t>0-1 </a:t>
            </a:r>
            <a:r>
              <a:rPr lang="en-US" dirty="0"/>
              <a:t>sequences of length </a:t>
            </a:r>
            <a:r>
              <a:rPr lang="en-US" i="1" dirty="0" smtClean="0"/>
              <a:t>n</a:t>
            </a:r>
            <a:r>
              <a:rPr lang="en-US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37068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Cardinality of Cartesian Product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Let </a:t>
            </a:r>
            <a:r>
              <a:rPr lang="en-US" i="1" dirty="0"/>
              <a:t>S</a:t>
            </a:r>
            <a:r>
              <a:rPr lang="en-US" baseline="-25000" dirty="0"/>
              <a:t>1</a:t>
            </a:r>
            <a:r>
              <a:rPr lang="en-US" dirty="0"/>
              <a:t>, </a:t>
            </a:r>
            <a:r>
              <a:rPr lang="en-US" i="1" dirty="0"/>
              <a:t>S</a:t>
            </a:r>
            <a:r>
              <a:rPr lang="en-US" baseline="-25000" dirty="0"/>
              <a:t>2</a:t>
            </a:r>
            <a:r>
              <a:rPr lang="en-US" dirty="0"/>
              <a:t>, …, </a:t>
            </a:r>
            <a:r>
              <a:rPr lang="en-US" i="1" dirty="0" err="1"/>
              <a:t>S</a:t>
            </a:r>
            <a:r>
              <a:rPr lang="en-US" i="1" baseline="-25000" dirty="0" err="1"/>
              <a:t>n</a:t>
            </a:r>
            <a:r>
              <a:rPr lang="en-US" dirty="0"/>
              <a:t>, be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en-US" dirty="0" smtClean="0"/>
              <a:t>finite sets</a:t>
            </a:r>
            <a:r>
              <a:rPr lang="en-US" dirty="0"/>
              <a:t>.  </a:t>
            </a:r>
            <a:r>
              <a:rPr lang="en-US" dirty="0" smtClean="0"/>
              <a:t>Then the cardinality of the </a:t>
            </a:r>
            <a:r>
              <a:rPr lang="en-US" dirty="0"/>
              <a:t>Cartesian </a:t>
            </a:r>
            <a:r>
              <a:rPr lang="en-US" dirty="0" smtClean="0"/>
              <a:t>product is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|</a:t>
            </a:r>
            <a:r>
              <a:rPr lang="en-US" i="1" dirty="0" smtClean="0"/>
              <a:t>S</a:t>
            </a:r>
            <a:r>
              <a:rPr lang="en-US" baseline="-25000" dirty="0" smtClean="0"/>
              <a:t>1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</a:t>
            </a:r>
            <a:r>
              <a:rPr lang="en-US" i="1" dirty="0"/>
              <a:t>S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…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dirty="0" smtClean="0"/>
              <a:t>|= </a:t>
            </a:r>
            <a:r>
              <a:rPr lang="en-US" dirty="0"/>
              <a:t>|</a:t>
            </a:r>
            <a:r>
              <a:rPr lang="en-US" i="1" dirty="0" smtClean="0"/>
              <a:t>S</a:t>
            </a:r>
            <a:r>
              <a:rPr lang="en-US" baseline="-25000" dirty="0" smtClean="0"/>
              <a:t>1</a:t>
            </a:r>
            <a:r>
              <a:rPr lang="en-US" dirty="0" smtClean="0"/>
              <a:t>|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</a:t>
            </a:r>
            <a:r>
              <a:rPr lang="en-US" dirty="0" smtClean="0"/>
              <a:t>|</a:t>
            </a:r>
            <a:r>
              <a:rPr lang="en-US" i="1" dirty="0" smtClean="0"/>
              <a:t>S</a:t>
            </a:r>
            <a:r>
              <a:rPr lang="en-US" baseline="-25000" dirty="0" smtClean="0"/>
              <a:t>2</a:t>
            </a:r>
            <a:r>
              <a:rPr lang="en-US" dirty="0" smtClean="0"/>
              <a:t>|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… </a:t>
            </a:r>
            <a:r>
              <a:rPr lang="en-US" dirty="0">
                <a:sym typeface="Symbol"/>
              </a:rPr>
              <a:t></a:t>
            </a:r>
            <a:r>
              <a:rPr lang="en-US" dirty="0"/>
              <a:t> </a:t>
            </a:r>
            <a:r>
              <a:rPr lang="en-US" dirty="0" smtClean="0"/>
              <a:t>|</a:t>
            </a:r>
            <a:r>
              <a:rPr lang="en-US" i="1" dirty="0" err="1" smtClean="0"/>
              <a:t>S</a:t>
            </a:r>
            <a:r>
              <a:rPr lang="en-US" i="1" baseline="-25000" dirty="0" err="1" smtClean="0"/>
              <a:t>n</a:t>
            </a:r>
            <a:r>
              <a:rPr lang="en-US" dirty="0" smtClean="0"/>
              <a:t>|.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 particular, if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 </a:t>
            </a:r>
            <a:r>
              <a:rPr lang="en-US" dirty="0" smtClean="0"/>
              <a:t>are finite sets, then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|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| = |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|  |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|.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7470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Relations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i="1" dirty="0" smtClean="0"/>
              <a:t>relation R from a set A to a set B</a:t>
            </a:r>
            <a:r>
              <a:rPr lang="en-US" dirty="0" smtClean="0"/>
              <a:t> is a subset of the </a:t>
            </a:r>
            <a:r>
              <a:rPr lang="en-US" dirty="0"/>
              <a:t>C</a:t>
            </a:r>
            <a:r>
              <a:rPr lang="en-US" dirty="0" smtClean="0"/>
              <a:t>artesian product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  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If (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  </a:t>
            </a:r>
            <a:r>
              <a:rPr lang="en-US" i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, then we say that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has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relation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with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denoted by </a:t>
            </a:r>
            <a:r>
              <a:rPr lang="en-US" i="1" dirty="0" smtClean="0">
                <a:sym typeface="Symbol"/>
              </a:rPr>
              <a:t>a R b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28995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>
                <a:sym typeface="Symbol"/>
              </a:rPr>
              <a:t>Consider sets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{1, 2} and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{1,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}.  Then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{(1, 1), (1,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), (1,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), (2, 1), (2,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), (2,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)}.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 = {(1, 1), (1,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), (2, 1), (2,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)} is a subset of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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 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Then 1 </a:t>
            </a:r>
            <a:r>
              <a:rPr lang="en-US" i="1" dirty="0">
                <a:sym typeface="Symbol"/>
              </a:rPr>
              <a:t>R </a:t>
            </a:r>
            <a:r>
              <a:rPr lang="en-US" dirty="0">
                <a:sym typeface="Symbol"/>
              </a:rPr>
              <a:t>1, 1 </a:t>
            </a:r>
            <a:r>
              <a:rPr lang="en-US" i="1" dirty="0">
                <a:sym typeface="Symbol"/>
              </a:rPr>
              <a:t>R a</a:t>
            </a:r>
            <a:r>
              <a:rPr lang="en-US" dirty="0">
                <a:sym typeface="Symbol"/>
              </a:rPr>
              <a:t>, 2 </a:t>
            </a:r>
            <a:r>
              <a:rPr lang="en-US" i="1" dirty="0">
                <a:sym typeface="Symbol"/>
              </a:rPr>
              <a:t>R</a:t>
            </a:r>
            <a:r>
              <a:rPr lang="en-US" dirty="0">
                <a:sym typeface="Symbol"/>
              </a:rPr>
              <a:t> 1, and 2 </a:t>
            </a:r>
            <a:r>
              <a:rPr lang="en-US" i="1" dirty="0">
                <a:sym typeface="Symbol"/>
              </a:rPr>
              <a:t>R b</a:t>
            </a:r>
            <a:r>
              <a:rPr lang="en-US" dirty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91487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38</a:t>
            </a:fld>
            <a:endParaRPr lang="en-CA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More Examples of Relations</a:t>
            </a:r>
            <a:endParaRPr lang="en-CA" i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1.  </a:t>
            </a:r>
            <a:r>
              <a:rPr lang="en-US" i="1" dirty="0" smtClean="0"/>
              <a:t>Parent-Child relation P</a:t>
            </a:r>
            <a:r>
              <a:rPr lang="en-US" dirty="0" smtClean="0"/>
              <a:t>:  </a:t>
            </a:r>
            <a:r>
              <a:rPr lang="en-US" i="1" dirty="0" smtClean="0"/>
              <a:t>A</a:t>
            </a:r>
            <a:r>
              <a:rPr lang="en-US" dirty="0" smtClean="0"/>
              <a:t> is a set of adults, and </a:t>
            </a:r>
            <a:r>
              <a:rPr lang="en-US" i="1" dirty="0" smtClean="0"/>
              <a:t>B </a:t>
            </a:r>
            <a:r>
              <a:rPr lang="en-US" dirty="0" smtClean="0"/>
              <a:t>is a set of children. </a:t>
            </a:r>
          </a:p>
          <a:p>
            <a:pPr marL="0" indent="0">
              <a:buNone/>
            </a:pPr>
            <a:endParaRPr lang="en-US" sz="2400" i="1" dirty="0"/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</a:t>
            </a:r>
            <a:r>
              <a:rPr lang="en-US" dirty="0" smtClean="0"/>
              <a:t> 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i="1" dirty="0" smtClean="0"/>
              <a:t>b</a:t>
            </a:r>
            <a:r>
              <a:rPr lang="en-US" dirty="0" smtClean="0"/>
              <a:t> </a:t>
            </a:r>
            <a:r>
              <a:rPr lang="en-US" dirty="0">
                <a:sym typeface="Symbol"/>
              </a:rPr>
              <a:t></a:t>
            </a:r>
            <a:r>
              <a:rPr lang="en-US" dirty="0" smtClean="0"/>
              <a:t> </a:t>
            </a:r>
            <a:r>
              <a:rPr lang="en-US" i="1" dirty="0" smtClean="0"/>
              <a:t>B</a:t>
            </a:r>
            <a:r>
              <a:rPr lang="en-US" dirty="0" smtClean="0"/>
              <a:t>, </a:t>
            </a:r>
            <a:r>
              <a:rPr lang="en-US" i="1" dirty="0" smtClean="0"/>
              <a:t>a P b</a:t>
            </a:r>
            <a:r>
              <a:rPr lang="en-US" dirty="0" smtClean="0"/>
              <a:t> if </a:t>
            </a:r>
            <a:r>
              <a:rPr lang="en-US" i="1" dirty="0" smtClean="0"/>
              <a:t>a</a:t>
            </a:r>
            <a:r>
              <a:rPr lang="en-US" dirty="0" smtClean="0"/>
              <a:t> is a parent of </a:t>
            </a:r>
            <a:r>
              <a:rPr lang="en-US" i="1" dirty="0"/>
              <a:t>b</a:t>
            </a:r>
            <a:r>
              <a:rPr lang="en-US" i="1" dirty="0" smtClean="0"/>
              <a:t>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 smtClean="0"/>
              <a:t>2.  </a:t>
            </a:r>
            <a:r>
              <a:rPr lang="en-US" i="1" dirty="0" smtClean="0"/>
              <a:t>Building-Room relation Q</a:t>
            </a:r>
            <a:r>
              <a:rPr lang="en-US" dirty="0" smtClean="0"/>
              <a:t>: </a:t>
            </a:r>
            <a:r>
              <a:rPr lang="en-US" i="1" dirty="0" smtClean="0"/>
              <a:t>A</a:t>
            </a:r>
            <a:r>
              <a:rPr lang="en-US" dirty="0" smtClean="0"/>
              <a:t> is a set of buildings, and </a:t>
            </a:r>
            <a:r>
              <a:rPr lang="en-US" i="1" dirty="0" smtClean="0"/>
              <a:t>B </a:t>
            </a:r>
            <a:r>
              <a:rPr lang="en-US" dirty="0" smtClean="0"/>
              <a:t>is a set of rooms.  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>
                <a:sym typeface="Symbol"/>
              </a:rPr>
              <a:t></a:t>
            </a:r>
            <a:r>
              <a:rPr lang="en-US" dirty="0" smtClean="0"/>
              <a:t> 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i="1" dirty="0" smtClean="0"/>
              <a:t>b</a:t>
            </a:r>
            <a:r>
              <a:rPr lang="en-US" dirty="0" smtClean="0"/>
              <a:t> </a:t>
            </a:r>
            <a:r>
              <a:rPr lang="en-US" dirty="0">
                <a:sym typeface="Symbol"/>
              </a:rPr>
              <a:t></a:t>
            </a:r>
            <a:r>
              <a:rPr lang="en-US" dirty="0" smtClean="0"/>
              <a:t> </a:t>
            </a:r>
            <a:r>
              <a:rPr lang="en-US" i="1" dirty="0" smtClean="0"/>
              <a:t>B</a:t>
            </a:r>
            <a:r>
              <a:rPr lang="en-US" dirty="0" smtClean="0"/>
              <a:t>, </a:t>
            </a:r>
            <a:r>
              <a:rPr lang="en-US" i="1" dirty="0" smtClean="0"/>
              <a:t>a Q b</a:t>
            </a:r>
            <a:r>
              <a:rPr lang="en-US" dirty="0" smtClean="0"/>
              <a:t> if room </a:t>
            </a:r>
            <a:r>
              <a:rPr lang="en-US" i="1" dirty="0"/>
              <a:t>b</a:t>
            </a:r>
            <a:r>
              <a:rPr lang="en-US" dirty="0" smtClean="0"/>
              <a:t> is in</a:t>
            </a:r>
            <a:r>
              <a:rPr lang="en-US" i="1" dirty="0" smtClean="0"/>
              <a:t> </a:t>
            </a:r>
            <a:r>
              <a:rPr lang="en-US" dirty="0" smtClean="0"/>
              <a:t>building</a:t>
            </a:r>
            <a:r>
              <a:rPr lang="en-US" i="1" dirty="0" smtClean="0"/>
              <a:t> a.</a:t>
            </a:r>
            <a:endParaRPr lang="en-US" dirty="0" smtClean="0"/>
          </a:p>
          <a:p>
            <a:pPr marL="0" indent="0">
              <a:buNone/>
            </a:pP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35406817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39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 </a:t>
            </a:r>
            <a:r>
              <a:rPr lang="en-US" i="1" dirty="0" smtClean="0"/>
              <a:t>Divisor relation D</a:t>
            </a:r>
            <a:r>
              <a:rPr lang="en-US" dirty="0" smtClean="0"/>
              <a:t>:  </a:t>
            </a:r>
            <a:r>
              <a:rPr lang="en-US" i="1" dirty="0" smtClean="0"/>
              <a:t>A</a:t>
            </a:r>
            <a:r>
              <a:rPr lang="en-US" dirty="0" smtClean="0"/>
              <a:t> = </a:t>
            </a:r>
            <a:r>
              <a:rPr lang="en-US" i="1" dirty="0" smtClean="0"/>
              <a:t>B </a:t>
            </a:r>
            <a:r>
              <a:rPr lang="en-US" dirty="0" smtClean="0"/>
              <a:t>= </a:t>
            </a:r>
            <a:r>
              <a:rPr lang="en-US" b="1" dirty="0" smtClean="0"/>
              <a:t>Z</a:t>
            </a:r>
            <a:r>
              <a:rPr lang="en-US" i="1" dirty="0" smtClean="0"/>
              <a:t> </a:t>
            </a:r>
            <a:r>
              <a:rPr lang="en-US" dirty="0" smtClean="0"/>
              <a:t>is the set of integers.  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 smtClean="0"/>
              <a:t>a,</a:t>
            </a:r>
            <a:r>
              <a:rPr lang="en-US" dirty="0" smtClean="0"/>
              <a:t> </a:t>
            </a:r>
            <a:r>
              <a:rPr lang="en-US" i="1" dirty="0" smtClean="0"/>
              <a:t>b </a:t>
            </a:r>
            <a:r>
              <a:rPr lang="en-US" dirty="0" smtClean="0">
                <a:sym typeface="Symbol"/>
              </a:rPr>
              <a:t> </a:t>
            </a:r>
            <a:r>
              <a:rPr lang="en-US" b="1" dirty="0" smtClean="0">
                <a:sym typeface="Symbol"/>
              </a:rPr>
              <a:t>Z</a:t>
            </a:r>
            <a:r>
              <a:rPr lang="en-US" dirty="0" smtClean="0"/>
              <a:t>, </a:t>
            </a:r>
            <a:r>
              <a:rPr lang="en-US" i="1" dirty="0" smtClean="0"/>
              <a:t>a D b </a:t>
            </a:r>
            <a:r>
              <a:rPr lang="en-US" dirty="0" smtClean="0"/>
              <a:t>if </a:t>
            </a:r>
            <a:r>
              <a:rPr lang="en-US" i="1" dirty="0" smtClean="0"/>
              <a:t>a</a:t>
            </a:r>
            <a:r>
              <a:rPr lang="en-US" dirty="0" smtClean="0"/>
              <a:t> divides </a:t>
            </a:r>
            <a:r>
              <a:rPr lang="en-US" i="1" dirty="0" smtClean="0"/>
              <a:t>b</a:t>
            </a:r>
            <a:r>
              <a:rPr lang="en-US" dirty="0" smtClean="0"/>
              <a:t>.  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dirty="0" smtClean="0"/>
              <a:t>This relation is also denoted by </a:t>
            </a:r>
            <a:r>
              <a:rPr lang="en-US" i="1" dirty="0" smtClean="0"/>
              <a:t>a</a:t>
            </a:r>
            <a:r>
              <a:rPr lang="en-US" dirty="0" smtClean="0"/>
              <a:t> | </a:t>
            </a:r>
            <a:r>
              <a:rPr lang="en-US" i="1" dirty="0" smtClean="0"/>
              <a:t>b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9577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4.  </a:t>
            </a:r>
            <a:r>
              <a:rPr lang="en-US" i="1" dirty="0"/>
              <a:t>Congruence  </a:t>
            </a:r>
            <a:r>
              <a:rPr lang="en-US" dirty="0"/>
              <a:t>(</a:t>
            </a:r>
            <a:r>
              <a:rPr lang="en-US" i="1" dirty="0"/>
              <a:t>modulo m</a:t>
            </a:r>
            <a:r>
              <a:rPr lang="en-US" dirty="0"/>
              <a:t>)</a:t>
            </a:r>
            <a:r>
              <a:rPr lang="en-US" i="1" dirty="0"/>
              <a:t> relation M</a:t>
            </a:r>
            <a:r>
              <a:rPr lang="en-US" dirty="0"/>
              <a:t>:  </a:t>
            </a:r>
            <a:r>
              <a:rPr lang="en-US" i="1" dirty="0"/>
              <a:t>A </a:t>
            </a:r>
            <a:r>
              <a:rPr lang="en-US" dirty="0"/>
              <a:t>= </a:t>
            </a:r>
            <a:r>
              <a:rPr lang="en-US" i="1" dirty="0"/>
              <a:t>B</a:t>
            </a:r>
            <a:r>
              <a:rPr lang="en-US" dirty="0"/>
              <a:t> = </a:t>
            </a:r>
            <a:r>
              <a:rPr lang="en-US" b="1" dirty="0"/>
              <a:t>Z</a:t>
            </a:r>
            <a:r>
              <a:rPr lang="en-US" dirty="0"/>
              <a:t> is the set of integers, and </a:t>
            </a:r>
            <a:r>
              <a:rPr lang="en-US" i="1" dirty="0"/>
              <a:t>m</a:t>
            </a:r>
            <a:r>
              <a:rPr lang="en-US" dirty="0"/>
              <a:t> is a fixed positive integer. 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x,</a:t>
            </a:r>
            <a:r>
              <a:rPr lang="en-US" dirty="0"/>
              <a:t> </a:t>
            </a:r>
            <a:r>
              <a:rPr lang="en-US" i="1" dirty="0"/>
              <a:t>y </a:t>
            </a:r>
            <a:r>
              <a:rPr lang="en-US" dirty="0">
                <a:sym typeface="Symbol"/>
              </a:rPr>
              <a:t> </a:t>
            </a:r>
            <a:r>
              <a:rPr lang="en-US" b="1" dirty="0">
                <a:sym typeface="Symbol"/>
              </a:rPr>
              <a:t>Z</a:t>
            </a:r>
            <a:r>
              <a:rPr lang="en-US" dirty="0">
                <a:sym typeface="Symbol"/>
              </a:rPr>
              <a:t>, </a:t>
            </a:r>
            <a:r>
              <a:rPr lang="en-US" i="1" dirty="0">
                <a:sym typeface="Symbol"/>
              </a:rPr>
              <a:t>x M y</a:t>
            </a:r>
            <a:r>
              <a:rPr lang="en-US" dirty="0"/>
              <a:t> if the remainders when </a:t>
            </a:r>
            <a:r>
              <a:rPr lang="en-US" i="1" dirty="0"/>
              <a:t>x</a:t>
            </a:r>
            <a:r>
              <a:rPr lang="en-US" dirty="0"/>
              <a:t> and </a:t>
            </a:r>
            <a:r>
              <a:rPr lang="en-US" i="1" dirty="0"/>
              <a:t>y </a:t>
            </a:r>
            <a:r>
              <a:rPr lang="en-US" dirty="0"/>
              <a:t>divided by </a:t>
            </a:r>
            <a:r>
              <a:rPr lang="en-US" i="1" dirty="0"/>
              <a:t>m</a:t>
            </a:r>
            <a:r>
              <a:rPr lang="en-US" dirty="0"/>
              <a:t> are equal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relation is also denoted by </a:t>
            </a:r>
            <a:r>
              <a:rPr lang="en-US" i="1" dirty="0" smtClean="0"/>
              <a:t>x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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(mod </a:t>
            </a:r>
            <a:r>
              <a:rPr lang="en-US" i="1" dirty="0" smtClean="0">
                <a:sym typeface="Symbol"/>
              </a:rPr>
              <a:t>m</a:t>
            </a:r>
            <a:r>
              <a:rPr lang="en-US" dirty="0" smtClean="0">
                <a:sym typeface="Symbol"/>
              </a:rPr>
              <a:t>).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7333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5.  </a:t>
            </a:r>
            <a:r>
              <a:rPr lang="en-US" i="1" dirty="0" smtClean="0"/>
              <a:t>Mutual Friendship relation F</a:t>
            </a:r>
            <a:r>
              <a:rPr lang="en-US" dirty="0" smtClean="0"/>
              <a:t>:  </a:t>
            </a:r>
            <a:r>
              <a:rPr lang="en-US" i="1" dirty="0" smtClean="0"/>
              <a:t>A</a:t>
            </a:r>
            <a:r>
              <a:rPr lang="en-US" dirty="0" smtClean="0"/>
              <a:t> = </a:t>
            </a:r>
            <a:r>
              <a:rPr lang="en-US" i="1" dirty="0" smtClean="0"/>
              <a:t>B</a:t>
            </a:r>
            <a:r>
              <a:rPr lang="en-US" dirty="0" smtClean="0"/>
              <a:t> = </a:t>
            </a:r>
            <a:r>
              <a:rPr lang="en-US" i="1" dirty="0" smtClean="0"/>
              <a:t>S</a:t>
            </a:r>
            <a:r>
              <a:rPr lang="en-US" dirty="0" smtClean="0"/>
              <a:t> is a set of people.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i="1" dirty="0" smtClean="0"/>
              <a:t>x</a:t>
            </a:r>
            <a:r>
              <a:rPr lang="en-US" dirty="0" smtClean="0"/>
              <a:t>, </a:t>
            </a:r>
            <a:r>
              <a:rPr lang="en-US" i="1" dirty="0" smtClean="0"/>
              <a:t>y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x F y</a:t>
            </a:r>
            <a:r>
              <a:rPr lang="en-US" i="1" dirty="0" smtClean="0"/>
              <a:t> </a:t>
            </a:r>
            <a:r>
              <a:rPr lang="en-US" dirty="0" smtClean="0"/>
              <a:t>if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y</a:t>
            </a:r>
            <a:r>
              <a:rPr lang="en-US" dirty="0" smtClean="0"/>
              <a:t> are mutual friends.</a:t>
            </a:r>
          </a:p>
          <a:p>
            <a:pPr marL="0" indent="0">
              <a:buNone/>
            </a:pP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02214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6.  The </a:t>
            </a:r>
            <a:r>
              <a:rPr lang="en-US" i="1" dirty="0"/>
              <a:t>rational relation r</a:t>
            </a:r>
            <a:r>
              <a:rPr lang="en-US" dirty="0"/>
              <a:t>:  Let </a:t>
            </a:r>
            <a:r>
              <a:rPr lang="en-US" b="1" dirty="0"/>
              <a:t>N</a:t>
            </a:r>
            <a:r>
              <a:rPr lang="en-US" dirty="0"/>
              <a:t> be the set of natural numbers. The Cartesian product </a:t>
            </a:r>
            <a:r>
              <a:rPr lang="en-US" b="1" dirty="0"/>
              <a:t>G</a:t>
            </a:r>
            <a:r>
              <a:rPr lang="en-US" dirty="0"/>
              <a:t> = </a:t>
            </a:r>
            <a:r>
              <a:rPr lang="en-US" b="1" dirty="0"/>
              <a:t>N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 </a:t>
            </a:r>
            <a:r>
              <a:rPr lang="en-US" b="1" dirty="0">
                <a:sym typeface="Symbol"/>
              </a:rPr>
              <a:t>N</a:t>
            </a:r>
            <a:r>
              <a:rPr lang="en-US" b="1" baseline="30000" dirty="0"/>
              <a:t>  </a:t>
            </a:r>
            <a:r>
              <a:rPr lang="en-US" dirty="0"/>
              <a:t>is the </a:t>
            </a:r>
            <a:r>
              <a:rPr lang="en-US" i="1" dirty="0"/>
              <a:t>positive</a:t>
            </a:r>
            <a:r>
              <a:rPr lang="en-US" dirty="0"/>
              <a:t> </a:t>
            </a:r>
            <a:r>
              <a:rPr lang="en-US" i="1" dirty="0"/>
              <a:t>grid </a:t>
            </a:r>
            <a:r>
              <a:rPr lang="en-US" i="1" dirty="0" smtClean="0"/>
              <a:t>set</a:t>
            </a:r>
            <a:r>
              <a:rPr lang="en-US" dirty="0" smtClean="0"/>
              <a:t>, i.e., </a:t>
            </a:r>
            <a:r>
              <a:rPr lang="en-US" b="1" dirty="0" smtClean="0"/>
              <a:t>G</a:t>
            </a:r>
            <a:r>
              <a:rPr lang="en-US" dirty="0" smtClean="0"/>
              <a:t> is the ordered pairs of positive integers.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 smtClean="0"/>
              <a:t>Define </a:t>
            </a:r>
            <a:r>
              <a:rPr lang="en-US" dirty="0"/>
              <a:t>a relation </a:t>
            </a:r>
            <a:r>
              <a:rPr lang="en-US" i="1" dirty="0"/>
              <a:t>r</a:t>
            </a:r>
            <a:r>
              <a:rPr lang="en-US" dirty="0"/>
              <a:t> from </a:t>
            </a:r>
            <a:r>
              <a:rPr lang="en-US" b="1" dirty="0"/>
              <a:t>G</a:t>
            </a:r>
            <a:r>
              <a:rPr lang="en-US" b="1" baseline="30000" dirty="0"/>
              <a:t> </a:t>
            </a:r>
            <a:r>
              <a:rPr lang="en-US" dirty="0"/>
              <a:t>to </a:t>
            </a:r>
            <a:r>
              <a:rPr lang="en-US" b="1" dirty="0"/>
              <a:t>G</a:t>
            </a:r>
            <a:r>
              <a:rPr lang="en-US" dirty="0"/>
              <a:t>:  </a:t>
            </a:r>
            <a:endParaRPr lang="en-US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baseline="-25000" dirty="0"/>
              <a:t>1</a:t>
            </a:r>
            <a:r>
              <a:rPr lang="en-US" dirty="0"/>
              <a:t>, </a:t>
            </a:r>
            <a:r>
              <a:rPr lang="en-US" i="1" dirty="0"/>
              <a:t>d</a:t>
            </a:r>
            <a:r>
              <a:rPr lang="en-US" baseline="-25000" dirty="0"/>
              <a:t>1</a:t>
            </a:r>
            <a:r>
              <a:rPr lang="en-US" dirty="0"/>
              <a:t>), (</a:t>
            </a:r>
            <a:r>
              <a:rPr lang="en-US" i="1" dirty="0"/>
              <a:t>n</a:t>
            </a:r>
            <a:r>
              <a:rPr lang="en-US" baseline="-25000" dirty="0"/>
              <a:t>2</a:t>
            </a:r>
            <a:r>
              <a:rPr lang="en-US" dirty="0"/>
              <a:t>, </a:t>
            </a:r>
            <a:r>
              <a:rPr lang="en-US" i="1" dirty="0"/>
              <a:t>d</a:t>
            </a:r>
            <a:r>
              <a:rPr lang="en-US" baseline="-25000" dirty="0"/>
              <a:t>2</a:t>
            </a:r>
            <a:r>
              <a:rPr lang="en-US" dirty="0"/>
              <a:t>) </a:t>
            </a:r>
            <a:r>
              <a:rPr lang="en-US" dirty="0">
                <a:sym typeface="Symbol"/>
              </a:rPr>
              <a:t> </a:t>
            </a:r>
            <a:r>
              <a:rPr lang="en-US" b="1" dirty="0"/>
              <a:t>G</a:t>
            </a:r>
            <a:r>
              <a:rPr lang="en-US" dirty="0"/>
              <a:t>,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/>
              <a:t>r 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baseline="-25000" dirty="0"/>
              <a:t>2</a:t>
            </a:r>
            <a:r>
              <a:rPr lang="en-US" dirty="0"/>
              <a:t>, </a:t>
            </a:r>
            <a:r>
              <a:rPr lang="en-US" i="1" dirty="0"/>
              <a:t>d</a:t>
            </a:r>
            <a:r>
              <a:rPr lang="en-US" baseline="-25000" dirty="0"/>
              <a:t>2</a:t>
            </a:r>
            <a:r>
              <a:rPr lang="en-US" dirty="0"/>
              <a:t>)</a:t>
            </a:r>
            <a:r>
              <a:rPr lang="en-US" b="1" baseline="30000" dirty="0"/>
              <a:t> </a:t>
            </a:r>
            <a:endParaRPr lang="en-US" b="1" baseline="30000" dirty="0" smtClean="0"/>
          </a:p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i="1" dirty="0"/>
              <a:t>n</a:t>
            </a:r>
            <a:r>
              <a:rPr lang="en-US" baseline="-25000" dirty="0"/>
              <a:t>1</a:t>
            </a:r>
            <a:r>
              <a:rPr lang="en-US" i="1" dirty="0"/>
              <a:t>d</a:t>
            </a:r>
            <a:r>
              <a:rPr lang="en-US" baseline="-25000" dirty="0"/>
              <a:t>2</a:t>
            </a:r>
            <a:r>
              <a:rPr lang="en-US" dirty="0"/>
              <a:t> = </a:t>
            </a:r>
            <a:r>
              <a:rPr lang="en-US" i="1" dirty="0"/>
              <a:t>n</a:t>
            </a:r>
            <a:r>
              <a:rPr lang="en-US" baseline="-25000" dirty="0"/>
              <a:t>2</a:t>
            </a:r>
            <a:r>
              <a:rPr lang="en-US" i="1" dirty="0"/>
              <a:t>d</a:t>
            </a:r>
            <a:r>
              <a:rPr lang="en-US" baseline="-25000" dirty="0"/>
              <a:t>1</a:t>
            </a:r>
            <a:r>
              <a:rPr lang="en-US" dirty="0"/>
              <a:t>.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79314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Relations from a Set to Itself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S</a:t>
            </a:r>
            <a:r>
              <a:rPr lang="en-US" dirty="0" smtClean="0"/>
              <a:t> be a set, and let </a:t>
            </a:r>
            <a:r>
              <a:rPr lang="en-US" i="1" dirty="0" smtClean="0"/>
              <a:t>R</a:t>
            </a:r>
            <a:r>
              <a:rPr lang="en-US" dirty="0" smtClean="0"/>
              <a:t> be a relation from </a:t>
            </a:r>
            <a:r>
              <a:rPr lang="en-US" i="1" dirty="0" smtClean="0"/>
              <a:t>S</a:t>
            </a:r>
            <a:r>
              <a:rPr lang="en-US" dirty="0" smtClean="0"/>
              <a:t> to itself. 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i="1" dirty="0" smtClean="0"/>
              <a:t>R</a:t>
            </a:r>
            <a:r>
              <a:rPr lang="en-US" dirty="0" smtClean="0"/>
              <a:t> is said to be </a:t>
            </a:r>
            <a:r>
              <a:rPr lang="en-US" i="1" dirty="0" smtClean="0"/>
              <a:t>reflexive</a:t>
            </a:r>
            <a:r>
              <a:rPr lang="en-US" dirty="0" smtClean="0"/>
              <a:t> if for all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a R a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 is </a:t>
            </a:r>
            <a:r>
              <a:rPr lang="en-US" dirty="0"/>
              <a:t>said to be </a:t>
            </a:r>
            <a:r>
              <a:rPr lang="en-US" i="1" dirty="0" smtClean="0">
                <a:sym typeface="Symbol"/>
              </a:rPr>
              <a:t>symmetric</a:t>
            </a:r>
            <a:r>
              <a:rPr lang="en-US" dirty="0" smtClean="0">
                <a:sym typeface="Symbol"/>
              </a:rPr>
              <a:t> if, for all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>
                <a:sym typeface="Symbol"/>
              </a:rPr>
              <a:t>a</a:t>
            </a:r>
            <a:r>
              <a:rPr lang="en-US" i="1" dirty="0" smtClean="0">
                <a:sym typeface="Symbol"/>
              </a:rPr>
              <a:t> R b </a:t>
            </a:r>
            <a:r>
              <a:rPr lang="en-US" dirty="0" smtClean="0">
                <a:sym typeface="Symbol"/>
              </a:rPr>
              <a:t>implies</a:t>
            </a:r>
            <a:r>
              <a:rPr lang="en-US" i="1" dirty="0" smtClean="0">
                <a:sym typeface="Symbol"/>
              </a:rPr>
              <a:t> b R a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R</a:t>
            </a:r>
            <a:r>
              <a:rPr lang="en-US" dirty="0" smtClean="0">
                <a:sym typeface="Symbol"/>
              </a:rPr>
              <a:t> is </a:t>
            </a:r>
            <a:r>
              <a:rPr lang="en-US" dirty="0"/>
              <a:t>said to be </a:t>
            </a:r>
            <a:r>
              <a:rPr lang="en-US" i="1" dirty="0" smtClean="0">
                <a:sym typeface="Symbol"/>
              </a:rPr>
              <a:t>transitive</a:t>
            </a:r>
            <a:r>
              <a:rPr lang="en-US" dirty="0" smtClean="0">
                <a:sym typeface="Symbol"/>
              </a:rPr>
              <a:t> if, for all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a R B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b R c</a:t>
            </a:r>
            <a:r>
              <a:rPr lang="en-US" dirty="0" smtClean="0">
                <a:sym typeface="Symbol"/>
              </a:rPr>
              <a:t>, implies </a:t>
            </a:r>
            <a:r>
              <a:rPr lang="en-US" i="1" dirty="0" smtClean="0">
                <a:sym typeface="Symbol"/>
              </a:rPr>
              <a:t>a R c.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3337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The divisor relation </a:t>
            </a:r>
            <a:r>
              <a:rPr lang="en-US" sz="2800" i="1" dirty="0" smtClean="0"/>
              <a:t>D</a:t>
            </a:r>
            <a:r>
              <a:rPr lang="en-US" sz="2800" dirty="0" smtClean="0"/>
              <a:t> is reflexive and transitive, but not symmetric.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2800" dirty="0" smtClean="0"/>
              <a:t>For any integer </a:t>
            </a:r>
            <a:r>
              <a:rPr lang="en-US" sz="2800" i="1" dirty="0" smtClean="0"/>
              <a:t>x</a:t>
            </a:r>
            <a:r>
              <a:rPr lang="en-US" sz="2800" dirty="0" smtClean="0"/>
              <a:t>, </a:t>
            </a:r>
            <a:r>
              <a:rPr lang="en-US" sz="2800" i="1" dirty="0" smtClean="0"/>
              <a:t>x </a:t>
            </a:r>
            <a:r>
              <a:rPr lang="en-US" sz="2800" dirty="0" smtClean="0"/>
              <a:t>divides itself. </a:t>
            </a:r>
            <a:r>
              <a:rPr lang="en-US" sz="2800" i="1" dirty="0" smtClean="0"/>
              <a:t>D</a:t>
            </a:r>
            <a:r>
              <a:rPr lang="en-US" sz="2800" dirty="0" smtClean="0"/>
              <a:t> is reflexive.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2800" dirty="0" smtClean="0"/>
              <a:t>If </a:t>
            </a:r>
            <a:r>
              <a:rPr lang="en-US" sz="2800" i="1" dirty="0" smtClean="0"/>
              <a:t>x D y</a:t>
            </a:r>
            <a:r>
              <a:rPr lang="en-US" sz="2800" dirty="0" smtClean="0"/>
              <a:t>, and </a:t>
            </a:r>
            <a:r>
              <a:rPr lang="en-US" sz="2800" i="1" dirty="0" smtClean="0"/>
              <a:t>y D z</a:t>
            </a:r>
            <a:r>
              <a:rPr lang="en-US" sz="2800" dirty="0" smtClean="0"/>
              <a:t>, then there exist integers </a:t>
            </a:r>
            <a:r>
              <a:rPr lang="en-US" sz="2800" i="1" dirty="0" smtClean="0"/>
              <a:t>a</a:t>
            </a:r>
            <a:r>
              <a:rPr lang="en-US" sz="2800" dirty="0" smtClean="0"/>
              <a:t> and </a:t>
            </a:r>
            <a:r>
              <a:rPr lang="en-US" sz="2800" i="1" dirty="0" smtClean="0"/>
              <a:t>b</a:t>
            </a:r>
            <a:r>
              <a:rPr lang="en-US" sz="2800" dirty="0" smtClean="0"/>
              <a:t> such that </a:t>
            </a:r>
            <a:r>
              <a:rPr lang="en-US" sz="2800" i="1" dirty="0" smtClean="0"/>
              <a:t>y</a:t>
            </a:r>
            <a:r>
              <a:rPr lang="en-US" sz="2800" dirty="0" smtClean="0"/>
              <a:t> = </a:t>
            </a:r>
            <a:r>
              <a:rPr lang="en-US" sz="2800" i="1" dirty="0" smtClean="0"/>
              <a:t>ax</a:t>
            </a:r>
            <a:r>
              <a:rPr lang="en-US" sz="2800" dirty="0" smtClean="0"/>
              <a:t>, and </a:t>
            </a:r>
            <a:r>
              <a:rPr lang="en-US" sz="2800" i="1" dirty="0" smtClean="0"/>
              <a:t>z</a:t>
            </a:r>
            <a:r>
              <a:rPr lang="en-US" sz="2800" dirty="0" smtClean="0"/>
              <a:t> = </a:t>
            </a:r>
            <a:r>
              <a:rPr lang="en-US" sz="2800" i="1" dirty="0" smtClean="0"/>
              <a:t>by</a:t>
            </a:r>
            <a:r>
              <a:rPr lang="en-US" sz="2800" dirty="0" smtClean="0"/>
              <a:t>.  Then </a:t>
            </a:r>
            <a:r>
              <a:rPr lang="en-US" sz="2800" i="1" dirty="0" smtClean="0"/>
              <a:t>z</a:t>
            </a:r>
            <a:r>
              <a:rPr lang="en-US" sz="2800" dirty="0" smtClean="0"/>
              <a:t> = </a:t>
            </a:r>
            <a:r>
              <a:rPr lang="en-US" sz="2800" i="1" dirty="0" err="1" smtClean="0"/>
              <a:t>bax</a:t>
            </a:r>
            <a:r>
              <a:rPr lang="en-US" sz="2800" dirty="0" smtClean="0"/>
              <a:t>, and </a:t>
            </a:r>
            <a:r>
              <a:rPr lang="en-US" sz="2800" i="1" dirty="0" smtClean="0"/>
              <a:t>x</a:t>
            </a:r>
            <a:r>
              <a:rPr lang="en-US" sz="2800" dirty="0" smtClean="0"/>
              <a:t> divides </a:t>
            </a:r>
            <a:r>
              <a:rPr lang="en-US" sz="2800" i="1" dirty="0" smtClean="0"/>
              <a:t>z</a:t>
            </a:r>
            <a:r>
              <a:rPr lang="en-US" sz="2800" dirty="0" smtClean="0"/>
              <a:t>, i.e., </a:t>
            </a:r>
            <a:r>
              <a:rPr lang="en-US" sz="2800" i="1" dirty="0" smtClean="0"/>
              <a:t>x D z</a:t>
            </a:r>
            <a:r>
              <a:rPr lang="en-US" sz="2800" dirty="0" smtClean="0"/>
              <a:t>.  </a:t>
            </a:r>
            <a:r>
              <a:rPr lang="en-US" sz="2800" i="1" dirty="0" smtClean="0"/>
              <a:t>D</a:t>
            </a:r>
            <a:r>
              <a:rPr lang="en-US" sz="2800" dirty="0" smtClean="0"/>
              <a:t> is transitive.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2 divides 4, but 4 does not divide 2, </a:t>
            </a:r>
            <a:r>
              <a:rPr lang="en-US" sz="2800" i="1" dirty="0" smtClean="0"/>
              <a:t>D</a:t>
            </a:r>
            <a:r>
              <a:rPr lang="en-US" sz="2800" dirty="0" smtClean="0"/>
              <a:t> is not symmetric.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4129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congruence relation </a:t>
            </a:r>
            <a:r>
              <a:rPr lang="en-US" i="1" dirty="0" smtClean="0"/>
              <a:t>M</a:t>
            </a:r>
            <a:r>
              <a:rPr lang="en-US" dirty="0" smtClean="0"/>
              <a:t> </a:t>
            </a:r>
            <a:r>
              <a:rPr lang="en-US" dirty="0"/>
              <a:t>is reflexive, symmetric and 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 smtClean="0"/>
              <a:t>It is obviously reflexive and symmetric.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i="1" dirty="0" smtClean="0"/>
              <a:t>x</a:t>
            </a:r>
            <a:r>
              <a:rPr lang="en-US" dirty="0"/>
              <a:t> </a:t>
            </a:r>
            <a:r>
              <a:rPr lang="en-US" dirty="0" smtClean="0"/>
              <a:t>and </a:t>
            </a:r>
            <a:r>
              <a:rPr lang="en-US" i="1" dirty="0" smtClean="0"/>
              <a:t>y</a:t>
            </a:r>
            <a:r>
              <a:rPr lang="en-US" dirty="0" smtClean="0"/>
              <a:t> divided by </a:t>
            </a:r>
            <a:r>
              <a:rPr lang="en-US" i="1" dirty="0" smtClean="0"/>
              <a:t>m</a:t>
            </a:r>
            <a:r>
              <a:rPr lang="en-US" dirty="0" smtClean="0"/>
              <a:t> have the same remainder, and </a:t>
            </a:r>
            <a:r>
              <a:rPr lang="en-US" i="1" dirty="0" smtClean="0"/>
              <a:t>y</a:t>
            </a:r>
            <a:r>
              <a:rPr lang="en-US" dirty="0" smtClean="0"/>
              <a:t> and </a:t>
            </a:r>
            <a:r>
              <a:rPr lang="en-US" i="1" dirty="0" smtClean="0"/>
              <a:t>z</a:t>
            </a:r>
            <a:r>
              <a:rPr lang="en-US" dirty="0" smtClean="0"/>
              <a:t> divided by </a:t>
            </a:r>
            <a:r>
              <a:rPr lang="en-US" i="1" dirty="0" smtClean="0"/>
              <a:t>m</a:t>
            </a:r>
            <a:r>
              <a:rPr lang="en-US" dirty="0" smtClean="0"/>
              <a:t> have the same remainder, then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z</a:t>
            </a:r>
            <a:r>
              <a:rPr lang="en-US" dirty="0" smtClean="0"/>
              <a:t> divided by </a:t>
            </a:r>
            <a:r>
              <a:rPr lang="en-US" i="1" dirty="0" smtClean="0"/>
              <a:t>m</a:t>
            </a:r>
            <a:r>
              <a:rPr lang="en-US" dirty="0" smtClean="0"/>
              <a:t> have the same remainder.  Relation </a:t>
            </a:r>
            <a:r>
              <a:rPr lang="en-US" i="1" dirty="0" smtClean="0"/>
              <a:t>M </a:t>
            </a:r>
            <a:r>
              <a:rPr lang="en-US" dirty="0" smtClean="0"/>
              <a:t>is transitive.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47444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mutual friendship relation </a:t>
            </a:r>
            <a:r>
              <a:rPr lang="en-US" i="1" dirty="0" smtClean="0"/>
              <a:t>F </a:t>
            </a:r>
            <a:r>
              <a:rPr lang="en-US" dirty="0" smtClean="0"/>
              <a:t>is </a:t>
            </a:r>
            <a:r>
              <a:rPr lang="en-US" dirty="0"/>
              <a:t>symmetric, but not reflexive nor 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We don’t think a person is a friend of himself. </a:t>
            </a:r>
            <a:r>
              <a:rPr lang="en-US" i="1" dirty="0" smtClean="0"/>
              <a:t>F </a:t>
            </a:r>
            <a:r>
              <a:rPr lang="en-US" dirty="0" smtClean="0"/>
              <a:t>is not reflexive.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Because the definition is about </a:t>
            </a:r>
            <a:r>
              <a:rPr lang="en-US" i="1" dirty="0" smtClean="0"/>
              <a:t>mutual</a:t>
            </a:r>
            <a:r>
              <a:rPr lang="en-US" dirty="0" smtClean="0"/>
              <a:t> friendship, this relation is symmetric.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Even if</a:t>
            </a:r>
            <a:r>
              <a:rPr lang="en-US" i="1" dirty="0" smtClean="0"/>
              <a:t> a</a:t>
            </a:r>
            <a:r>
              <a:rPr lang="en-US" dirty="0" smtClean="0"/>
              <a:t> and </a:t>
            </a:r>
            <a:r>
              <a:rPr lang="en-US" i="1" dirty="0" smtClean="0"/>
              <a:t>b</a:t>
            </a:r>
            <a:r>
              <a:rPr lang="en-US" dirty="0" smtClean="0"/>
              <a:t> are friends, and </a:t>
            </a:r>
            <a:r>
              <a:rPr lang="en-US" i="1" dirty="0" smtClean="0"/>
              <a:t>b</a:t>
            </a:r>
            <a:r>
              <a:rPr lang="en-US" dirty="0" smtClean="0"/>
              <a:t> and </a:t>
            </a:r>
            <a:r>
              <a:rPr lang="en-US" i="1" dirty="0" smtClean="0"/>
              <a:t>c</a:t>
            </a:r>
            <a:r>
              <a:rPr lang="en-US" dirty="0" smtClean="0"/>
              <a:t> are friends,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c</a:t>
            </a:r>
            <a:r>
              <a:rPr lang="en-US" dirty="0" smtClean="0"/>
              <a:t> does not have to be friends.</a:t>
            </a:r>
            <a:endParaRPr lang="en-CA" i="1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12008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i="1" dirty="0" smtClean="0"/>
              <a:t>The Rational Relation r</a:t>
            </a:r>
            <a:endParaRPr lang="en-CA" sz="28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 if and only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, where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</a:t>
            </a:r>
            <a:r>
              <a:rPr lang="en-US" baseline="-25000" dirty="0" smtClean="0"/>
              <a:t>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are positive integers.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(1)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reflexive</a:t>
            </a:r>
            <a:r>
              <a:rPr lang="en-US" dirty="0" smtClean="0"/>
              <a:t>. 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Indeed, if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=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), then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 and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 =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Hence,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, and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07765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 </a:t>
            </a:r>
            <a:r>
              <a:rPr lang="en-US" sz="3600" i="1" dirty="0" smtClean="0"/>
              <a:t>r</a:t>
            </a:r>
            <a:r>
              <a:rPr lang="en-US" sz="3600" dirty="0" smtClean="0"/>
              <a:t> 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) if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=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where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</a:t>
            </a:r>
            <a:r>
              <a:rPr lang="en-US" sz="3600" baseline="-25000" dirty="0" smtClean="0"/>
              <a:t>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are positive integers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(2)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symmetric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Suppose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).  Then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Hence,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/>
              <a:t>1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, and (</a:t>
            </a:r>
            <a:r>
              <a:rPr lang="en-US" i="1" dirty="0" smtClean="0"/>
              <a:t>n</a:t>
            </a:r>
            <a:r>
              <a:rPr lang="en-US" baseline="-25000" dirty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1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15693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(3)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dirty="0" smtClean="0"/>
              <a:t>Suppose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 and (</a:t>
            </a:r>
            <a:r>
              <a:rPr lang="en-US" i="1" dirty="0" smtClean="0"/>
              <a:t>n</a:t>
            </a:r>
            <a:r>
              <a:rPr lang="en-US" baseline="-25000" dirty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).  Then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 and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Multiplying these two identities, we have</a:t>
            </a:r>
          </a:p>
          <a:p>
            <a:pPr marL="0" indent="0">
              <a:buNone/>
            </a:pP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 Since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 and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are positive integers, divide both sides by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,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.  </a:t>
            </a:r>
            <a:r>
              <a:rPr lang="en-US" dirty="0" smtClean="0"/>
              <a:t>Hence,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 and </a:t>
            </a:r>
            <a:r>
              <a:rPr lang="en-US" i="1" dirty="0" smtClean="0"/>
              <a:t>r</a:t>
            </a:r>
            <a:r>
              <a:rPr lang="en-US" dirty="0" smtClean="0"/>
              <a:t> is tr</a:t>
            </a:r>
            <a:r>
              <a:rPr lang="en-US" dirty="0"/>
              <a:t>a</a:t>
            </a:r>
            <a:r>
              <a:rPr lang="en-US" dirty="0" smtClean="0"/>
              <a:t>nsitive.</a:t>
            </a: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49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 </a:t>
            </a:r>
            <a:r>
              <a:rPr lang="en-US" sz="3600" i="1" dirty="0" smtClean="0"/>
              <a:t>r</a:t>
            </a:r>
            <a:r>
              <a:rPr lang="en-US" sz="3600" dirty="0" smtClean="0"/>
              <a:t> 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) if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=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where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</a:t>
            </a:r>
            <a:r>
              <a:rPr lang="en-US" sz="3600" baseline="-25000" dirty="0" smtClean="0"/>
              <a:t>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are positive integers</a:t>
            </a:r>
            <a:endParaRPr lang="en-CA" sz="3600" dirty="0"/>
          </a:p>
        </p:txBody>
      </p:sp>
      <p:sp>
        <p:nvSpPr>
          <p:cNvPr id="6" name="Rectangle 5"/>
          <p:cNvSpPr/>
          <p:nvPr/>
        </p:nvSpPr>
        <p:spPr>
          <a:xfrm>
            <a:off x="457200" y="3505200"/>
            <a:ext cx="8305800" cy="259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48764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50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(3)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dirty="0" smtClean="0"/>
              <a:t>Suppose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 and (</a:t>
            </a:r>
            <a:r>
              <a:rPr lang="en-US" i="1" dirty="0" smtClean="0"/>
              <a:t>n</a:t>
            </a:r>
            <a:r>
              <a:rPr lang="en-US" baseline="-25000" dirty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).  Then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 and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Multiplying these two identities, we have</a:t>
            </a:r>
          </a:p>
          <a:p>
            <a:pPr marL="0" indent="0">
              <a:buNone/>
            </a:pP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 Since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 and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are positive integers, divide both sides by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,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.  </a:t>
            </a:r>
            <a:r>
              <a:rPr lang="en-US" dirty="0" smtClean="0"/>
              <a:t>Hence,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 and </a:t>
            </a:r>
            <a:r>
              <a:rPr lang="en-US" i="1" dirty="0" smtClean="0"/>
              <a:t>r</a:t>
            </a:r>
            <a:r>
              <a:rPr lang="en-US" dirty="0" smtClean="0"/>
              <a:t> is tr</a:t>
            </a:r>
            <a:r>
              <a:rPr lang="en-US" dirty="0"/>
              <a:t>a</a:t>
            </a:r>
            <a:r>
              <a:rPr lang="en-US" dirty="0" smtClean="0"/>
              <a:t>nsitive.</a:t>
            </a: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 </a:t>
            </a:r>
            <a:r>
              <a:rPr lang="en-US" sz="3600" i="1" dirty="0" smtClean="0"/>
              <a:t>r</a:t>
            </a:r>
            <a:r>
              <a:rPr lang="en-US" sz="3600" dirty="0" smtClean="0"/>
              <a:t> 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) if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=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where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</a:t>
            </a:r>
            <a:r>
              <a:rPr lang="en-US" sz="3600" baseline="-25000" dirty="0" smtClean="0"/>
              <a:t>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are positive integers</a:t>
            </a:r>
            <a:endParaRPr lang="en-CA" sz="3600" dirty="0"/>
          </a:p>
        </p:txBody>
      </p:sp>
      <p:sp>
        <p:nvSpPr>
          <p:cNvPr id="7" name="Rectangle 6"/>
          <p:cNvSpPr/>
          <p:nvPr/>
        </p:nvSpPr>
        <p:spPr>
          <a:xfrm>
            <a:off x="304800" y="4572000"/>
            <a:ext cx="8305800" cy="175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4038600" y="4038600"/>
            <a:ext cx="45720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65833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51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(3)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dirty="0" smtClean="0"/>
              <a:t>Suppose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 and (</a:t>
            </a:r>
            <a:r>
              <a:rPr lang="en-US" i="1" dirty="0" smtClean="0"/>
              <a:t>n</a:t>
            </a:r>
            <a:r>
              <a:rPr lang="en-US" baseline="-25000" dirty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).  Then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 and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Multiplying these two identities, we have</a:t>
            </a:r>
          </a:p>
          <a:p>
            <a:pPr marL="0" indent="0">
              <a:buNone/>
            </a:pP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 Since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 and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are positive integers, divide both sides by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,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.  </a:t>
            </a:r>
            <a:r>
              <a:rPr lang="en-US" dirty="0" smtClean="0"/>
              <a:t>Hence,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 and </a:t>
            </a:r>
            <a:r>
              <a:rPr lang="en-US" i="1" dirty="0" smtClean="0"/>
              <a:t>r</a:t>
            </a:r>
            <a:r>
              <a:rPr lang="en-US" dirty="0" smtClean="0"/>
              <a:t> is tr</a:t>
            </a:r>
            <a:r>
              <a:rPr lang="en-US" dirty="0"/>
              <a:t>a</a:t>
            </a:r>
            <a:r>
              <a:rPr lang="en-US" dirty="0" smtClean="0"/>
              <a:t>nsitive.</a:t>
            </a: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 </a:t>
            </a:r>
            <a:r>
              <a:rPr lang="en-US" sz="3600" i="1" dirty="0" smtClean="0"/>
              <a:t>r</a:t>
            </a:r>
            <a:r>
              <a:rPr lang="en-US" sz="3600" dirty="0" smtClean="0"/>
              <a:t> 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) if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=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where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</a:t>
            </a:r>
            <a:r>
              <a:rPr lang="en-US" sz="3600" baseline="-25000" dirty="0" smtClean="0"/>
              <a:t>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are positive integers</a:t>
            </a:r>
            <a:endParaRPr lang="en-CA" sz="3600" dirty="0"/>
          </a:p>
        </p:txBody>
      </p:sp>
      <p:sp>
        <p:nvSpPr>
          <p:cNvPr id="7" name="Rectangle 6"/>
          <p:cNvSpPr/>
          <p:nvPr/>
        </p:nvSpPr>
        <p:spPr>
          <a:xfrm>
            <a:off x="457200" y="5638800"/>
            <a:ext cx="83058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1752600" y="5029200"/>
            <a:ext cx="59436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62604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52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(3)  Relation </a:t>
            </a:r>
            <a:r>
              <a:rPr lang="en-US" i="1" dirty="0" smtClean="0"/>
              <a:t>r</a:t>
            </a:r>
            <a:r>
              <a:rPr lang="en-US" dirty="0" smtClean="0"/>
              <a:t> is </a:t>
            </a:r>
            <a:r>
              <a:rPr lang="en-US" b="1" dirty="0" smtClean="0"/>
              <a:t>transitive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dirty="0" smtClean="0"/>
              <a:t>Suppose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) and (</a:t>
            </a:r>
            <a:r>
              <a:rPr lang="en-US" i="1" dirty="0" smtClean="0"/>
              <a:t>n</a:t>
            </a:r>
            <a:r>
              <a:rPr lang="en-US" baseline="-25000" dirty="0"/>
              <a:t>2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).  Then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 and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Multiplying these two identities, we have</a:t>
            </a:r>
          </a:p>
          <a:p>
            <a:pPr marL="0" indent="0">
              <a:buNone/>
            </a:pP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.   Since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 and 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 are positive integers, divide both sides by </a:t>
            </a:r>
            <a:r>
              <a:rPr lang="en-US" i="1" dirty="0" smtClean="0"/>
              <a:t>n</a:t>
            </a:r>
            <a:r>
              <a:rPr lang="en-US" baseline="-25000" dirty="0" smtClean="0"/>
              <a:t>2</a:t>
            </a:r>
            <a:r>
              <a:rPr lang="en-US" i="1" dirty="0" smtClean="0"/>
              <a:t>d</a:t>
            </a:r>
            <a:r>
              <a:rPr lang="en-US" baseline="-25000" dirty="0" smtClean="0"/>
              <a:t>2</a:t>
            </a:r>
            <a:r>
              <a:rPr lang="en-US" dirty="0" smtClean="0"/>
              <a:t>, we have 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3</a:t>
            </a:r>
            <a:r>
              <a:rPr lang="en-US" dirty="0" smtClean="0"/>
              <a:t> =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i="1" dirty="0" smtClean="0"/>
              <a:t>n</a:t>
            </a:r>
            <a:r>
              <a:rPr lang="en-US" baseline="-25000" dirty="0" smtClean="0"/>
              <a:t>3</a:t>
            </a:r>
            <a:r>
              <a:rPr lang="en-US" i="1" dirty="0" smtClean="0"/>
              <a:t>.  </a:t>
            </a:r>
            <a:r>
              <a:rPr lang="en-US" dirty="0" smtClean="0"/>
              <a:t>Hence, (</a:t>
            </a:r>
            <a:r>
              <a:rPr lang="en-US" i="1" dirty="0" smtClean="0"/>
              <a:t>n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 smtClean="0"/>
              <a:t>1</a:t>
            </a:r>
            <a:r>
              <a:rPr lang="en-US" dirty="0" smtClean="0"/>
              <a:t>) </a:t>
            </a:r>
            <a:r>
              <a:rPr lang="en-US" i="1" dirty="0" smtClean="0"/>
              <a:t>r</a:t>
            </a:r>
            <a:r>
              <a:rPr lang="en-US" dirty="0" smtClean="0"/>
              <a:t> (</a:t>
            </a:r>
            <a:r>
              <a:rPr lang="en-US" i="1" dirty="0" smtClean="0"/>
              <a:t>n</a:t>
            </a:r>
            <a:r>
              <a:rPr lang="en-US" baseline="-25000" dirty="0"/>
              <a:t>3</a:t>
            </a:r>
            <a:r>
              <a:rPr lang="en-US" dirty="0" smtClean="0"/>
              <a:t>, </a:t>
            </a:r>
            <a:r>
              <a:rPr lang="en-US" i="1" dirty="0" smtClean="0"/>
              <a:t>d</a:t>
            </a:r>
            <a:r>
              <a:rPr lang="en-US" baseline="-25000" dirty="0"/>
              <a:t>3</a:t>
            </a:r>
            <a:r>
              <a:rPr lang="en-US" dirty="0" smtClean="0"/>
              <a:t>) and </a:t>
            </a:r>
            <a:r>
              <a:rPr lang="en-US" i="1" dirty="0" smtClean="0"/>
              <a:t>r</a:t>
            </a:r>
            <a:r>
              <a:rPr lang="en-US" dirty="0" smtClean="0"/>
              <a:t> is tr</a:t>
            </a:r>
            <a:r>
              <a:rPr lang="en-US" dirty="0"/>
              <a:t>a</a:t>
            </a:r>
            <a:r>
              <a:rPr lang="en-US" dirty="0" smtClean="0"/>
              <a:t>nsitive.</a:t>
            </a: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 </a:t>
            </a:r>
            <a:r>
              <a:rPr lang="en-US" sz="3600" i="1" dirty="0" smtClean="0"/>
              <a:t>r</a:t>
            </a:r>
            <a:r>
              <a:rPr lang="en-US" sz="3600" dirty="0" smtClean="0"/>
              <a:t> (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) if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=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where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</a:t>
            </a:r>
            <a:r>
              <a:rPr lang="en-US" sz="3600" baseline="-25000" dirty="0" smtClean="0"/>
              <a:t> </a:t>
            </a:r>
            <a:r>
              <a:rPr lang="en-US" sz="3600" i="1" dirty="0" smtClean="0"/>
              <a:t>n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</a:t>
            </a:r>
            <a:r>
              <a:rPr lang="en-US" sz="3600" i="1" dirty="0" smtClean="0"/>
              <a:t>d</a:t>
            </a:r>
            <a:r>
              <a:rPr lang="en-US" sz="3600" baseline="-25000" dirty="0" smtClean="0"/>
              <a:t>2</a:t>
            </a:r>
            <a:r>
              <a:rPr lang="en-US" sz="3600" dirty="0" smtClean="0"/>
              <a:t> are positive integers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6661753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Equivalence Relation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E</a:t>
            </a:r>
            <a:r>
              <a:rPr lang="en-US" dirty="0" smtClean="0"/>
              <a:t> be a relation from a set </a:t>
            </a:r>
            <a:r>
              <a:rPr lang="en-US" i="1" dirty="0" smtClean="0"/>
              <a:t>S</a:t>
            </a:r>
            <a:r>
              <a:rPr lang="en-US" dirty="0" smtClean="0"/>
              <a:t> to itself.  </a:t>
            </a:r>
            <a:r>
              <a:rPr lang="en-US" i="1" dirty="0" smtClean="0"/>
              <a:t>E</a:t>
            </a:r>
            <a:r>
              <a:rPr lang="en-US" dirty="0" smtClean="0"/>
              <a:t> is said to be an </a:t>
            </a:r>
            <a:r>
              <a:rPr lang="en-US" i="1" dirty="0" smtClean="0"/>
              <a:t>equivalence relation</a:t>
            </a:r>
            <a:r>
              <a:rPr lang="en-US" dirty="0" smtClean="0"/>
              <a:t> if it is reflexive, symmetric, and transitive.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 smtClean="0"/>
              <a:t>The congruence relation</a:t>
            </a:r>
            <a:r>
              <a:rPr lang="en-US" i="1" dirty="0" smtClean="0"/>
              <a:t> M</a:t>
            </a:r>
            <a:r>
              <a:rPr lang="en-US" dirty="0" smtClean="0"/>
              <a:t>, and the rational relation </a:t>
            </a:r>
            <a:r>
              <a:rPr lang="en-US" i="1" dirty="0" smtClean="0"/>
              <a:t>r </a:t>
            </a:r>
            <a:r>
              <a:rPr lang="en-US" dirty="0" smtClean="0"/>
              <a:t>are equivalence relations.</a:t>
            </a: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25241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smtClean="0"/>
              <a:t>Equivalence Class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 smtClean="0"/>
              <a:t>Let </a:t>
            </a:r>
            <a:r>
              <a:rPr lang="en-US" sz="3600" i="1" dirty="0" smtClean="0"/>
              <a:t>E</a:t>
            </a:r>
            <a:r>
              <a:rPr lang="en-US" sz="3600" dirty="0" smtClean="0"/>
              <a:t> be an equivalence relation from a set </a:t>
            </a:r>
            <a:r>
              <a:rPr lang="en-US" sz="3600" i="1" dirty="0" smtClean="0"/>
              <a:t>S </a:t>
            </a:r>
            <a:r>
              <a:rPr lang="en-US" sz="3600" dirty="0" smtClean="0"/>
              <a:t>to itself.  Let </a:t>
            </a:r>
            <a:r>
              <a:rPr lang="en-US" sz="3600" i="1" dirty="0" smtClean="0"/>
              <a:t>x</a:t>
            </a:r>
            <a:r>
              <a:rPr lang="en-US" sz="3600" dirty="0"/>
              <a:t> </a:t>
            </a:r>
            <a:r>
              <a:rPr lang="en-US" sz="3600" dirty="0" smtClean="0">
                <a:sym typeface="Symbol"/>
              </a:rPr>
              <a:t> </a:t>
            </a:r>
            <a:r>
              <a:rPr lang="en-US" sz="3600" i="1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.  </a:t>
            </a:r>
          </a:p>
          <a:p>
            <a:pPr marL="0" indent="0">
              <a:buNone/>
            </a:pPr>
            <a:endParaRPr lang="en-US" sz="2000" dirty="0">
              <a:sym typeface="Symbol"/>
            </a:endParaRPr>
          </a:p>
          <a:p>
            <a:pPr marL="0" indent="0">
              <a:buNone/>
            </a:pPr>
            <a:r>
              <a:rPr lang="en-US" sz="3600" dirty="0" smtClean="0">
                <a:sym typeface="Symbol"/>
              </a:rPr>
              <a:t>The set [</a:t>
            </a:r>
            <a:r>
              <a:rPr lang="en-US" sz="3600" i="1" dirty="0" smtClean="0">
                <a:sym typeface="Symbol"/>
              </a:rPr>
              <a:t>x</a:t>
            </a:r>
            <a:r>
              <a:rPr lang="en-US" sz="3600" dirty="0" smtClean="0">
                <a:sym typeface="Symbol"/>
              </a:rPr>
              <a:t>] = {</a:t>
            </a:r>
            <a:r>
              <a:rPr lang="en-US" sz="3600" i="1" dirty="0" smtClean="0">
                <a:sym typeface="Symbol"/>
              </a:rPr>
              <a:t>a</a:t>
            </a:r>
            <a:r>
              <a:rPr lang="en-US" sz="3600" dirty="0" smtClean="0">
                <a:sym typeface="Symbol"/>
              </a:rPr>
              <a:t>  </a:t>
            </a:r>
            <a:r>
              <a:rPr lang="en-US" sz="3600" i="1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 | </a:t>
            </a:r>
            <a:r>
              <a:rPr lang="en-US" sz="3600" i="1" dirty="0" smtClean="0">
                <a:sym typeface="Symbol"/>
              </a:rPr>
              <a:t>x E a</a:t>
            </a:r>
            <a:r>
              <a:rPr lang="en-US" sz="3600" dirty="0" smtClean="0">
                <a:sym typeface="Symbol"/>
              </a:rPr>
              <a:t>} is an </a:t>
            </a:r>
            <a:r>
              <a:rPr lang="en-US" sz="3600" i="1" dirty="0" smtClean="0">
                <a:sym typeface="Symbol"/>
              </a:rPr>
              <a:t>equivalence class</a:t>
            </a:r>
            <a:r>
              <a:rPr lang="en-US" sz="3600" dirty="0" smtClean="0">
                <a:sym typeface="Symbol"/>
              </a:rPr>
              <a:t>.  The element </a:t>
            </a:r>
            <a:r>
              <a:rPr lang="en-US" sz="3600" i="1" dirty="0" smtClean="0">
                <a:sym typeface="Symbol"/>
              </a:rPr>
              <a:t>x</a:t>
            </a:r>
            <a:r>
              <a:rPr lang="en-US" sz="3600" dirty="0" smtClean="0">
                <a:sym typeface="Symbol"/>
              </a:rPr>
              <a:t> is a </a:t>
            </a:r>
            <a:r>
              <a:rPr lang="en-US" sz="3600" i="1" dirty="0" smtClean="0">
                <a:sym typeface="Symbol"/>
              </a:rPr>
              <a:t>representative </a:t>
            </a:r>
            <a:r>
              <a:rPr lang="en-US" sz="3600" dirty="0" smtClean="0">
                <a:sym typeface="Symbol"/>
              </a:rPr>
              <a:t>of this equivalence class.</a:t>
            </a:r>
          </a:p>
          <a:p>
            <a:pPr marL="0" indent="0">
              <a:buNone/>
            </a:pPr>
            <a:endParaRPr lang="en-US" sz="2000" dirty="0">
              <a:sym typeface="Symbol"/>
            </a:endParaRPr>
          </a:p>
          <a:p>
            <a:pPr marL="0" indent="0">
              <a:buNone/>
            </a:pPr>
            <a:r>
              <a:rPr lang="en-US" sz="3600" dirty="0" smtClean="0">
                <a:sym typeface="Symbol"/>
              </a:rPr>
              <a:t>Because </a:t>
            </a:r>
            <a:r>
              <a:rPr lang="en-US" sz="3600" i="1" dirty="0" smtClean="0">
                <a:sym typeface="Symbol"/>
              </a:rPr>
              <a:t>E</a:t>
            </a:r>
            <a:r>
              <a:rPr lang="en-US" sz="3600" dirty="0" smtClean="0">
                <a:sym typeface="Symbol"/>
              </a:rPr>
              <a:t> is reflexive, </a:t>
            </a:r>
            <a:r>
              <a:rPr lang="en-US" sz="3600" i="1" dirty="0" smtClean="0">
                <a:sym typeface="Symbol"/>
              </a:rPr>
              <a:t>x</a:t>
            </a:r>
            <a:r>
              <a:rPr lang="en-US" sz="3600" dirty="0" smtClean="0">
                <a:sym typeface="Symbol"/>
              </a:rPr>
              <a:t>  [</a:t>
            </a:r>
            <a:r>
              <a:rPr lang="en-US" sz="3600" i="1" dirty="0" smtClean="0">
                <a:sym typeface="Symbol"/>
              </a:rPr>
              <a:t>x</a:t>
            </a:r>
            <a:r>
              <a:rPr lang="en-US" sz="3600" dirty="0" smtClean="0">
                <a:sym typeface="Symbol"/>
              </a:rPr>
              <a:t>].</a:t>
            </a:r>
          </a:p>
          <a:p>
            <a:pPr marL="0" indent="0">
              <a:buNone/>
            </a:pPr>
            <a:endParaRPr lang="en-US" i="1" dirty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73959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Properties of Equivalence Classes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sym typeface="Symbol"/>
              </a:rPr>
              <a:t>1.  If </a:t>
            </a:r>
            <a:r>
              <a:rPr lang="en-US" sz="2800" i="1" dirty="0" smtClean="0">
                <a:sym typeface="Symbol"/>
              </a:rPr>
              <a:t>y </a:t>
            </a:r>
            <a:r>
              <a:rPr lang="en-US" sz="2800" dirty="0" smtClean="0">
                <a:sym typeface="Symbol"/>
              </a:rPr>
              <a:t> [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], then [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] = [</a:t>
            </a:r>
            <a:r>
              <a:rPr lang="en-US" sz="2800" i="1" dirty="0" smtClean="0">
                <a:sym typeface="Symbol"/>
              </a:rPr>
              <a:t>y</a:t>
            </a:r>
            <a:r>
              <a:rPr lang="en-US" sz="2800" dirty="0" smtClean="0">
                <a:sym typeface="Symbol"/>
              </a:rPr>
              <a:t>].  </a:t>
            </a:r>
          </a:p>
          <a:p>
            <a:pPr marL="0" indent="0">
              <a:buNone/>
            </a:pPr>
            <a:endParaRPr lang="en-US" sz="16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Since </a:t>
            </a:r>
            <a:r>
              <a:rPr lang="en-US" sz="2800" i="1" dirty="0" smtClean="0">
                <a:sym typeface="Symbol"/>
              </a:rPr>
              <a:t>E</a:t>
            </a:r>
            <a:r>
              <a:rPr lang="en-US" sz="2800" dirty="0" smtClean="0">
                <a:sym typeface="Symbol"/>
              </a:rPr>
              <a:t> is symmetric, </a:t>
            </a:r>
            <a:r>
              <a:rPr lang="en-US" sz="2800" i="1" dirty="0">
                <a:sym typeface="Symbol"/>
              </a:rPr>
              <a:t>y </a:t>
            </a:r>
            <a:r>
              <a:rPr lang="en-US" sz="2800" dirty="0">
                <a:sym typeface="Symbol"/>
              </a:rPr>
              <a:t> [</a:t>
            </a:r>
            <a:r>
              <a:rPr lang="en-US" sz="2800" i="1" dirty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] implies that </a:t>
            </a:r>
            <a:r>
              <a:rPr lang="en-US" sz="2800" i="1" dirty="0" smtClean="0">
                <a:sym typeface="Symbol"/>
              </a:rPr>
              <a:t>y E x. </a:t>
            </a:r>
            <a:r>
              <a:rPr lang="en-US" sz="2800" dirty="0">
                <a:sym typeface="Symbol"/>
              </a:rPr>
              <a:t>If</a:t>
            </a:r>
            <a:r>
              <a:rPr lang="en-US" sz="2800" i="1" dirty="0">
                <a:sym typeface="Symbol"/>
              </a:rPr>
              <a:t> z </a:t>
            </a:r>
            <a:r>
              <a:rPr lang="en-US" sz="2800" dirty="0">
                <a:sym typeface="Symbol"/>
              </a:rPr>
              <a:t> [</a:t>
            </a:r>
            <a:r>
              <a:rPr lang="en-US" sz="2800" i="1" dirty="0">
                <a:sym typeface="Symbol"/>
              </a:rPr>
              <a:t>x</a:t>
            </a:r>
            <a:r>
              <a:rPr lang="en-US" sz="2800" dirty="0">
                <a:sym typeface="Symbol"/>
              </a:rPr>
              <a:t>],</a:t>
            </a:r>
            <a:r>
              <a:rPr lang="en-US" sz="2800" i="1" dirty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then </a:t>
            </a:r>
            <a:r>
              <a:rPr lang="en-US" sz="2800" i="1" dirty="0" smtClean="0">
                <a:sym typeface="Symbol"/>
              </a:rPr>
              <a:t>x </a:t>
            </a:r>
            <a:r>
              <a:rPr lang="en-US" sz="2800" i="1" dirty="0">
                <a:sym typeface="Symbol"/>
              </a:rPr>
              <a:t>E </a:t>
            </a:r>
            <a:r>
              <a:rPr lang="en-US" sz="2800" i="1" dirty="0" smtClean="0">
                <a:sym typeface="Symbol"/>
              </a:rPr>
              <a:t>z. </a:t>
            </a:r>
            <a:r>
              <a:rPr lang="en-US" sz="2800" dirty="0" smtClean="0">
                <a:sym typeface="Symbol"/>
              </a:rPr>
              <a:t>By transitivity, </a:t>
            </a:r>
            <a:r>
              <a:rPr lang="en-US" sz="2800" i="1" dirty="0" smtClean="0">
                <a:sym typeface="Symbol"/>
              </a:rPr>
              <a:t>y E z</a:t>
            </a:r>
            <a:r>
              <a:rPr lang="en-US" sz="2800" dirty="0" smtClean="0">
                <a:sym typeface="Symbol"/>
              </a:rPr>
              <a:t>, and </a:t>
            </a:r>
            <a:r>
              <a:rPr lang="en-US" sz="2800" i="1" dirty="0" smtClean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  [</a:t>
            </a:r>
            <a:r>
              <a:rPr lang="en-US" sz="2800" i="1" dirty="0" smtClean="0">
                <a:sym typeface="Symbol"/>
              </a:rPr>
              <a:t>y</a:t>
            </a:r>
            <a:r>
              <a:rPr lang="en-US" sz="2800" dirty="0" smtClean="0">
                <a:sym typeface="Symbol"/>
              </a:rPr>
              <a:t>]. </a:t>
            </a:r>
          </a:p>
          <a:p>
            <a:pPr marL="0" indent="0">
              <a:buNone/>
            </a:pPr>
            <a:endParaRPr lang="en-US" sz="1400" dirty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Conversely, if </a:t>
            </a:r>
            <a:r>
              <a:rPr lang="en-US" sz="2800" i="1" dirty="0" smtClean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  [</a:t>
            </a:r>
            <a:r>
              <a:rPr lang="en-US" sz="2800" i="1" dirty="0">
                <a:sym typeface="Symbol"/>
              </a:rPr>
              <a:t>y</a:t>
            </a:r>
            <a:r>
              <a:rPr lang="en-US" sz="2800" dirty="0" smtClean="0">
                <a:sym typeface="Symbol"/>
              </a:rPr>
              <a:t>], then </a:t>
            </a:r>
            <a:r>
              <a:rPr lang="en-US" sz="2800" i="1" dirty="0" smtClean="0">
                <a:sym typeface="Symbol"/>
              </a:rPr>
              <a:t>y E z</a:t>
            </a:r>
            <a:r>
              <a:rPr lang="en-US" sz="2800" dirty="0" smtClean="0">
                <a:sym typeface="Symbol"/>
              </a:rPr>
              <a:t>.  </a:t>
            </a:r>
            <a:r>
              <a:rPr lang="en-US" sz="2800" i="1" dirty="0" smtClean="0">
                <a:sym typeface="Symbol"/>
              </a:rPr>
              <a:t>y</a:t>
            </a:r>
            <a:r>
              <a:rPr lang="en-US" sz="2800" dirty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 [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] means </a:t>
            </a:r>
            <a:r>
              <a:rPr lang="en-US" sz="2800" i="1" dirty="0" smtClean="0">
                <a:sym typeface="Symbol"/>
              </a:rPr>
              <a:t>x E y</a:t>
            </a:r>
            <a:r>
              <a:rPr lang="en-US" sz="2800" dirty="0" smtClean="0">
                <a:sym typeface="Symbol"/>
              </a:rPr>
              <a:t>. Because </a:t>
            </a:r>
            <a:r>
              <a:rPr lang="en-US" sz="2800" i="1" dirty="0" smtClean="0">
                <a:sym typeface="Symbol"/>
              </a:rPr>
              <a:t>E</a:t>
            </a:r>
            <a:r>
              <a:rPr lang="en-US" sz="2800" dirty="0" smtClean="0">
                <a:sym typeface="Symbol"/>
              </a:rPr>
              <a:t> is transitive, </a:t>
            </a:r>
            <a:r>
              <a:rPr lang="en-US" sz="2800" i="1" dirty="0" smtClean="0">
                <a:sym typeface="Symbol"/>
              </a:rPr>
              <a:t>x E y </a:t>
            </a:r>
            <a:r>
              <a:rPr lang="en-US" sz="2800" dirty="0" smtClean="0">
                <a:sym typeface="Symbol"/>
              </a:rPr>
              <a:t>and </a:t>
            </a:r>
            <a:r>
              <a:rPr lang="en-US" sz="2800" i="1" dirty="0" smtClean="0">
                <a:sym typeface="Symbol"/>
              </a:rPr>
              <a:t>y E z</a:t>
            </a:r>
            <a:r>
              <a:rPr lang="en-US" sz="2800" dirty="0" smtClean="0">
                <a:sym typeface="Symbol"/>
              </a:rPr>
              <a:t> implies </a:t>
            </a:r>
            <a:r>
              <a:rPr lang="en-US" sz="2800" i="1" dirty="0" smtClean="0">
                <a:sym typeface="Symbol"/>
              </a:rPr>
              <a:t>x E z</a:t>
            </a:r>
            <a:r>
              <a:rPr lang="en-US" sz="2800" dirty="0" smtClean="0">
                <a:sym typeface="Symbol"/>
              </a:rPr>
              <a:t>. Hence, </a:t>
            </a:r>
            <a:r>
              <a:rPr lang="en-US" sz="2800" i="1" dirty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  [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].</a:t>
            </a:r>
            <a:r>
              <a:rPr lang="en-US" sz="2800" i="1" dirty="0" smtClean="0">
                <a:sym typeface="Symbol"/>
              </a:rPr>
              <a:t> </a:t>
            </a:r>
          </a:p>
          <a:p>
            <a:pPr marL="0" indent="0">
              <a:buNone/>
            </a:pPr>
            <a:endParaRPr lang="en-US" sz="14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This means that every element in an equivalence class can be used as the representative.</a:t>
            </a:r>
            <a:endParaRPr lang="en-CA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16185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2</a:t>
            </a:r>
            <a:r>
              <a:rPr lang="en-US" dirty="0" smtClean="0"/>
              <a:t>.  If </a:t>
            </a:r>
            <a:r>
              <a:rPr lang="en-US" i="1" dirty="0" smtClean="0"/>
              <a:t>x </a:t>
            </a:r>
            <a:r>
              <a:rPr lang="en-US" dirty="0" smtClean="0"/>
              <a:t>does not have a relation with </a:t>
            </a:r>
            <a:r>
              <a:rPr lang="en-US" i="1" dirty="0" smtClean="0"/>
              <a:t>y</a:t>
            </a:r>
            <a:r>
              <a:rPr lang="en-US" dirty="0" smtClean="0"/>
              <a:t>, then [</a:t>
            </a:r>
            <a:r>
              <a:rPr lang="en-US" i="1" dirty="0" smtClean="0"/>
              <a:t>x</a:t>
            </a:r>
            <a:r>
              <a:rPr lang="en-US" dirty="0" smtClean="0"/>
              <a:t>] and [</a:t>
            </a:r>
            <a:r>
              <a:rPr lang="en-US" i="1" dirty="0" smtClean="0"/>
              <a:t>y</a:t>
            </a:r>
            <a:r>
              <a:rPr lang="en-US" dirty="0" smtClean="0"/>
              <a:t>] are disjoint.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Indeed, if </a:t>
            </a:r>
            <a:r>
              <a:rPr lang="en-US" i="1" dirty="0" smtClean="0"/>
              <a:t>z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[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]  [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], then </a:t>
            </a:r>
            <a:r>
              <a:rPr lang="en-US" i="1" dirty="0" smtClean="0">
                <a:sym typeface="Symbol"/>
              </a:rPr>
              <a:t>x E z </a:t>
            </a:r>
            <a:r>
              <a:rPr lang="en-US" dirty="0" smtClean="0">
                <a:sym typeface="Symbol"/>
              </a:rPr>
              <a:t>and </a:t>
            </a:r>
            <a:r>
              <a:rPr lang="en-US" i="1" dirty="0" smtClean="0">
                <a:sym typeface="Symbol"/>
              </a:rPr>
              <a:t>y E z.  </a:t>
            </a:r>
            <a:r>
              <a:rPr lang="en-US" dirty="0" smtClean="0">
                <a:sym typeface="Symbol"/>
              </a:rPr>
              <a:t>Since </a:t>
            </a:r>
            <a:r>
              <a:rPr lang="en-US" i="1" dirty="0" smtClean="0">
                <a:sym typeface="Symbol"/>
              </a:rPr>
              <a:t>E</a:t>
            </a:r>
            <a:r>
              <a:rPr lang="en-US" dirty="0" smtClean="0">
                <a:sym typeface="Symbol"/>
              </a:rPr>
              <a:t> is symmetric and transitive, we have </a:t>
            </a:r>
            <a:r>
              <a:rPr lang="en-US" i="1" dirty="0" smtClean="0">
                <a:sym typeface="Symbol"/>
              </a:rPr>
              <a:t>x E y</a:t>
            </a:r>
            <a:r>
              <a:rPr lang="en-US" dirty="0" smtClean="0">
                <a:sym typeface="Symbol"/>
              </a:rPr>
              <a:t>, a contradiction. </a:t>
            </a:r>
          </a:p>
          <a:p>
            <a:pPr marL="0" indent="0">
              <a:buNone/>
            </a:pPr>
            <a:endParaRPr lang="en-US" sz="20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From this property, we see that every element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 is in one and only one equivalent class.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858764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The Quotient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E</a:t>
            </a:r>
            <a:r>
              <a:rPr lang="en-US" dirty="0" smtClean="0"/>
              <a:t> be an equivalence relation from a set </a:t>
            </a:r>
            <a:r>
              <a:rPr lang="en-US" i="1" dirty="0" smtClean="0"/>
              <a:t>S </a:t>
            </a:r>
            <a:r>
              <a:rPr lang="en-US" dirty="0" smtClean="0"/>
              <a:t>to itself.  The set of equivalence classes determined by relation </a:t>
            </a:r>
            <a:r>
              <a:rPr lang="en-US" i="1" dirty="0" smtClean="0"/>
              <a:t>E</a:t>
            </a:r>
            <a:r>
              <a:rPr lang="en-US" dirty="0" smtClean="0"/>
              <a:t> is called the </a:t>
            </a:r>
            <a:r>
              <a:rPr lang="en-US" i="1" dirty="0" smtClean="0"/>
              <a:t>quotient set of S</a:t>
            </a:r>
            <a:r>
              <a:rPr lang="en-US" dirty="0" smtClean="0"/>
              <a:t> </a:t>
            </a:r>
            <a:r>
              <a:rPr lang="en-US" i="1" dirty="0" smtClean="0"/>
              <a:t>induced by </a:t>
            </a:r>
            <a:r>
              <a:rPr lang="en-US" dirty="0" smtClean="0"/>
              <a:t>(</a:t>
            </a:r>
            <a:r>
              <a:rPr lang="en-US" i="1" dirty="0" smtClean="0"/>
              <a:t>equivalence</a:t>
            </a:r>
            <a:r>
              <a:rPr lang="en-US" dirty="0" smtClean="0"/>
              <a:t>)</a:t>
            </a:r>
            <a:r>
              <a:rPr lang="en-US" i="1" dirty="0" smtClean="0"/>
              <a:t> relation E</a:t>
            </a:r>
            <a:r>
              <a:rPr lang="en-US" dirty="0" smtClean="0"/>
              <a:t>, denoted by </a:t>
            </a:r>
            <a:r>
              <a:rPr lang="en-US" i="1" dirty="0" smtClean="0"/>
              <a:t>S </a:t>
            </a:r>
            <a:r>
              <a:rPr lang="en-US" dirty="0" smtClean="0"/>
              <a:t>/ </a:t>
            </a:r>
            <a:r>
              <a:rPr lang="en-US" i="1" dirty="0" smtClean="0"/>
              <a:t>E</a:t>
            </a:r>
            <a:r>
              <a:rPr lang="en-US" dirty="0" smtClean="0"/>
              <a:t>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57618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 Let </a:t>
            </a:r>
            <a:r>
              <a:rPr lang="en-US" i="1" dirty="0" smtClean="0"/>
              <a:t>S</a:t>
            </a:r>
            <a:r>
              <a:rPr lang="en-US" dirty="0" smtClean="0"/>
              <a:t> = {0, 1, 2, 3, …, 20}, and let </a:t>
            </a:r>
            <a:r>
              <a:rPr lang="en-US" i="1" dirty="0" smtClean="0"/>
              <a:t>M</a:t>
            </a:r>
            <a:r>
              <a:rPr lang="en-US" baseline="-25000" dirty="0" smtClean="0"/>
              <a:t>3</a:t>
            </a:r>
            <a:r>
              <a:rPr lang="en-US" dirty="0" smtClean="0"/>
              <a:t> be the congruence relation from </a:t>
            </a:r>
            <a:r>
              <a:rPr lang="en-US" i="1" dirty="0" smtClean="0"/>
              <a:t>S</a:t>
            </a:r>
            <a:r>
              <a:rPr lang="en-US" dirty="0" smtClean="0"/>
              <a:t> to itself with modulo 3.  The quotient set is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i="1" dirty="0" smtClean="0"/>
              <a:t>S</a:t>
            </a:r>
            <a:r>
              <a:rPr lang="en-US" dirty="0" smtClean="0"/>
              <a:t> / </a:t>
            </a:r>
            <a:r>
              <a:rPr lang="en-US" i="1" dirty="0" smtClean="0"/>
              <a:t>M</a:t>
            </a:r>
            <a:r>
              <a:rPr lang="en-US" baseline="-25000" dirty="0" smtClean="0"/>
              <a:t>3</a:t>
            </a:r>
            <a:r>
              <a:rPr lang="en-US" dirty="0" smtClean="0"/>
              <a:t> = {{0, 3, 6, 9, 12, 15,18},</a:t>
            </a:r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</a:t>
            </a:r>
            <a:r>
              <a:rPr lang="en-US" dirty="0" smtClean="0"/>
              <a:t>{1, 4, 7, 10, 13, 16, 19},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{2, 5, 8, 11, 14, 17, 20}} = {[0], [1], [2]}.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17477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838200"/>
                <a:ext cx="8229600" cy="5287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2.  Rational relation </a:t>
                </a:r>
                <a:r>
                  <a:rPr lang="en-US" i="1" dirty="0" smtClean="0"/>
                  <a:t>r</a:t>
                </a:r>
                <a:r>
                  <a:rPr lang="en-US" dirty="0" smtClean="0"/>
                  <a:t>.  Write (</a:t>
                </a:r>
                <a:r>
                  <a:rPr lang="en-US" i="1" dirty="0" smtClean="0"/>
                  <a:t>n</a:t>
                </a:r>
                <a:r>
                  <a:rPr lang="en-US" dirty="0" smtClean="0"/>
                  <a:t>, </a:t>
                </a:r>
                <a:r>
                  <a:rPr lang="en-US" i="1" dirty="0" smtClean="0"/>
                  <a:t>d</a:t>
                </a:r>
                <a:r>
                  <a:rPr lang="en-US" dirty="0" smtClean="0"/>
                  <a:t>) in the form of a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4000" b="0" i="1" smtClean="0"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en-US" sz="4000" b="0" i="1" smtClean="0">
                            <a:latin typeface="Cambria Math"/>
                          </a:rPr>
                          <m:t>𝑑</m:t>
                        </m:r>
                      </m:den>
                    </m:f>
                  </m:oMath>
                </a14:m>
                <a:r>
                  <a:rPr lang="en-CA" dirty="0" smtClean="0"/>
                  <a:t>.  By definition, </a:t>
                </a:r>
                <a:r>
                  <a:rPr lang="en-US" dirty="0" smtClean="0"/>
                  <a:t>(</a:t>
                </a:r>
                <a:r>
                  <a:rPr lang="en-US" i="1" dirty="0" smtClean="0"/>
                  <a:t>n</a:t>
                </a:r>
                <a:r>
                  <a:rPr lang="en-US" baseline="-25000" dirty="0" smtClean="0"/>
                  <a:t>1</a:t>
                </a:r>
                <a:r>
                  <a:rPr lang="en-US" dirty="0" smtClean="0"/>
                  <a:t>, </a:t>
                </a:r>
                <a:r>
                  <a:rPr lang="en-US" i="1" dirty="0" smtClean="0"/>
                  <a:t>d</a:t>
                </a:r>
                <a:r>
                  <a:rPr lang="en-US" baseline="-25000" dirty="0"/>
                  <a:t>1</a:t>
                </a:r>
                <a:r>
                  <a:rPr lang="en-US" dirty="0" smtClean="0"/>
                  <a:t>) </a:t>
                </a:r>
                <a:r>
                  <a:rPr lang="en-US" i="1" dirty="0" smtClean="0"/>
                  <a:t>r </a:t>
                </a:r>
                <a:r>
                  <a:rPr lang="en-US" dirty="0" smtClean="0"/>
                  <a:t>(</a:t>
                </a:r>
                <a:r>
                  <a:rPr lang="en-US" i="1" dirty="0" smtClean="0"/>
                  <a:t>n</a:t>
                </a:r>
                <a:r>
                  <a:rPr lang="en-US" baseline="-25000" dirty="0" smtClean="0"/>
                  <a:t>2</a:t>
                </a:r>
                <a:r>
                  <a:rPr lang="en-US" dirty="0" smtClean="0"/>
                  <a:t>, </a:t>
                </a:r>
                <a:r>
                  <a:rPr lang="en-US" i="1" dirty="0" smtClean="0"/>
                  <a:t>d</a:t>
                </a:r>
                <a:r>
                  <a:rPr lang="en-US" baseline="-25000" dirty="0" smtClean="0"/>
                  <a:t>2</a:t>
                </a:r>
                <a:r>
                  <a:rPr lang="en-US" dirty="0" smtClean="0"/>
                  <a:t>) if and only if </a:t>
                </a:r>
                <a:r>
                  <a:rPr lang="en-US" i="1" dirty="0" smtClean="0"/>
                  <a:t>n</a:t>
                </a:r>
                <a:r>
                  <a:rPr lang="en-US" baseline="-25000" dirty="0" smtClean="0"/>
                  <a:t>1</a:t>
                </a:r>
                <a:r>
                  <a:rPr lang="en-US" i="1" dirty="0" smtClean="0"/>
                  <a:t>d</a:t>
                </a:r>
                <a:r>
                  <a:rPr lang="en-US" baseline="-25000" dirty="0" smtClean="0"/>
                  <a:t>2</a:t>
                </a:r>
                <a:r>
                  <a:rPr lang="en-US" dirty="0" smtClean="0"/>
                  <a:t> </a:t>
                </a:r>
                <a:r>
                  <a:rPr lang="en-US" i="1" dirty="0" smtClean="0"/>
                  <a:t>= n</a:t>
                </a:r>
                <a:r>
                  <a:rPr lang="en-US" baseline="-25000" dirty="0" smtClean="0"/>
                  <a:t>2</a:t>
                </a:r>
                <a:r>
                  <a:rPr lang="en-US" i="1" dirty="0" smtClean="0"/>
                  <a:t>d</a:t>
                </a:r>
                <a:r>
                  <a:rPr lang="en-US" baseline="-25000" dirty="0" smtClean="0"/>
                  <a:t>1</a:t>
                </a:r>
                <a:r>
                  <a:rPr lang="en-US" dirty="0" smtClean="0"/>
                  <a:t>.  In fraction form, this condition is equivalent to say that two positive fractions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𝑑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CA" dirty="0" smtClean="0"/>
                  <a:t> are equal.  </a:t>
                </a:r>
              </a:p>
              <a:p>
                <a:pPr marL="0" indent="0">
                  <a:buNone/>
                </a:pPr>
                <a:endParaRPr lang="en-CA" dirty="0" smtClean="0"/>
              </a:p>
              <a:p>
                <a:pPr marL="0" indent="0">
                  <a:buNone/>
                </a:pPr>
                <a:r>
                  <a:rPr lang="en-US" dirty="0" smtClean="0"/>
                  <a:t>In other words, the quotient set of </a:t>
                </a:r>
                <a:r>
                  <a:rPr lang="en-US" b="1" dirty="0" smtClean="0"/>
                  <a:t>G</a:t>
                </a:r>
                <a:r>
                  <a:rPr lang="en-US" dirty="0" smtClean="0"/>
                  <a:t> / </a:t>
                </a:r>
                <a:r>
                  <a:rPr lang="en-US" i="1" dirty="0" smtClean="0"/>
                  <a:t>r</a:t>
                </a:r>
                <a:r>
                  <a:rPr lang="en-US" dirty="0" smtClean="0"/>
                  <a:t> is the set of positive rational numbers.</a:t>
                </a: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838200"/>
                <a:ext cx="8229600" cy="5287963"/>
              </a:xfrm>
              <a:blipFill rotWithShape="1">
                <a:blip r:embed="rId2"/>
                <a:stretch>
                  <a:fillRect l="-1852" t="-1499" r="-214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59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24090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Functions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Let </a:t>
            </a:r>
            <a:r>
              <a:rPr lang="en-US" sz="3600" i="1" dirty="0" smtClean="0"/>
              <a:t>D</a:t>
            </a:r>
            <a:r>
              <a:rPr lang="en-US" sz="3600" dirty="0" smtClean="0"/>
              <a:t> and </a:t>
            </a:r>
            <a:r>
              <a:rPr lang="en-US" sz="3600" i="1" dirty="0" smtClean="0"/>
              <a:t>C</a:t>
            </a:r>
            <a:r>
              <a:rPr lang="en-US" sz="3600" dirty="0" smtClean="0"/>
              <a:t> be two sets. A </a:t>
            </a:r>
            <a:r>
              <a:rPr lang="en-US" sz="3600" i="1" dirty="0" smtClean="0"/>
              <a:t>function </a:t>
            </a:r>
            <a:r>
              <a:rPr lang="en-US" sz="3600" dirty="0" smtClean="0"/>
              <a:t>(also called a </a:t>
            </a:r>
            <a:r>
              <a:rPr lang="en-US" sz="3600" i="1" dirty="0" smtClean="0"/>
              <a:t>mapping</a:t>
            </a:r>
            <a:r>
              <a:rPr lang="en-US" sz="3600" dirty="0" smtClean="0"/>
              <a:t>), </a:t>
            </a:r>
            <a:r>
              <a:rPr lang="en-US" sz="3600" i="1" dirty="0" smtClean="0"/>
              <a:t>from</a:t>
            </a:r>
            <a:r>
              <a:rPr lang="en-US" sz="3600" dirty="0" smtClean="0"/>
              <a:t> </a:t>
            </a:r>
            <a:r>
              <a:rPr lang="en-US" sz="3600" i="1" dirty="0" smtClean="0"/>
              <a:t>D</a:t>
            </a:r>
            <a:r>
              <a:rPr lang="en-US" sz="3600" dirty="0" smtClean="0"/>
              <a:t> </a:t>
            </a:r>
            <a:r>
              <a:rPr lang="en-US" sz="3600" i="1" dirty="0" smtClean="0"/>
              <a:t>to</a:t>
            </a:r>
            <a:r>
              <a:rPr lang="en-US" sz="3600" dirty="0" smtClean="0"/>
              <a:t> </a:t>
            </a:r>
            <a:r>
              <a:rPr lang="en-US" sz="3600" i="1" dirty="0" smtClean="0"/>
              <a:t>C </a:t>
            </a:r>
            <a:r>
              <a:rPr lang="en-US" sz="3600" dirty="0" smtClean="0"/>
              <a:t>is a relation </a:t>
            </a:r>
            <a:r>
              <a:rPr lang="en-US" sz="3600" i="1" dirty="0" smtClean="0"/>
              <a:t>f</a:t>
            </a:r>
            <a:r>
              <a:rPr lang="en-US" sz="3600" dirty="0" smtClean="0"/>
              <a:t> that assigns a unique element of </a:t>
            </a:r>
            <a:r>
              <a:rPr lang="en-US" sz="3600" i="1" dirty="0"/>
              <a:t>C</a:t>
            </a:r>
            <a:r>
              <a:rPr lang="en-US" sz="3600" dirty="0" smtClean="0"/>
              <a:t> to every element of </a:t>
            </a:r>
            <a:r>
              <a:rPr lang="en-US" sz="3600" i="1" dirty="0" smtClean="0"/>
              <a:t>D</a:t>
            </a:r>
            <a:r>
              <a:rPr lang="en-US" sz="3600" dirty="0" smtClean="0"/>
              <a:t>, denoted by </a:t>
            </a:r>
            <a:r>
              <a:rPr lang="en-US" sz="3600" i="1" dirty="0" smtClean="0"/>
              <a:t>f</a:t>
            </a:r>
            <a:r>
              <a:rPr lang="en-US" sz="3600" dirty="0" smtClean="0"/>
              <a:t> : </a:t>
            </a:r>
            <a:r>
              <a:rPr lang="en-US" sz="3600" i="1" dirty="0" smtClean="0"/>
              <a:t>D</a:t>
            </a:r>
            <a:r>
              <a:rPr lang="en-US" sz="3600" dirty="0" smtClean="0"/>
              <a:t> </a:t>
            </a:r>
            <a:r>
              <a:rPr lang="en-US" sz="3600" dirty="0" smtClean="0">
                <a:sym typeface="Symbol"/>
              </a:rPr>
              <a:t> </a:t>
            </a:r>
            <a:r>
              <a:rPr lang="en-US" sz="3600" i="1" dirty="0" smtClean="0">
                <a:sym typeface="Symbol"/>
              </a:rPr>
              <a:t>C</a:t>
            </a:r>
            <a:r>
              <a:rPr lang="en-US" sz="3600" dirty="0" smtClean="0">
                <a:sym typeface="Symbol"/>
              </a:rPr>
              <a:t>. </a:t>
            </a:r>
            <a:endParaRPr lang="en-US" sz="3600" dirty="0" smtClean="0"/>
          </a:p>
          <a:p>
            <a:pPr marL="0" indent="0">
              <a:buNone/>
            </a:pPr>
            <a:endParaRPr lang="en-US" sz="3600" i="1" dirty="0" smtClean="0"/>
          </a:p>
          <a:p>
            <a:pPr marL="0" indent="0">
              <a:buNone/>
            </a:pPr>
            <a:r>
              <a:rPr lang="en-US" sz="3600" i="1" dirty="0" smtClean="0"/>
              <a:t>D </a:t>
            </a:r>
            <a:r>
              <a:rPr lang="en-US" sz="3600" dirty="0" smtClean="0"/>
              <a:t>is the </a:t>
            </a:r>
            <a:r>
              <a:rPr lang="en-US" sz="3600" i="1" dirty="0" smtClean="0"/>
              <a:t>domain </a:t>
            </a:r>
            <a:r>
              <a:rPr lang="en-US" sz="3600" dirty="0" smtClean="0"/>
              <a:t>of </a:t>
            </a:r>
            <a:r>
              <a:rPr lang="en-US" sz="3600" i="1" dirty="0" smtClean="0"/>
              <a:t>f</a:t>
            </a:r>
            <a:r>
              <a:rPr lang="en-US" sz="3600" dirty="0" smtClean="0"/>
              <a:t>, and </a:t>
            </a:r>
            <a:r>
              <a:rPr lang="en-US" sz="3600" i="1" dirty="0" smtClean="0"/>
              <a:t>C</a:t>
            </a:r>
            <a:r>
              <a:rPr lang="en-US" sz="3600" dirty="0" smtClean="0"/>
              <a:t> is the </a:t>
            </a:r>
            <a:r>
              <a:rPr lang="en-US" sz="3600" i="1" dirty="0" smtClean="0"/>
              <a:t>codomain</a:t>
            </a:r>
            <a:r>
              <a:rPr lang="en-US" sz="3600" dirty="0" smtClean="0"/>
              <a:t> of </a:t>
            </a:r>
            <a:r>
              <a:rPr lang="en-US" sz="3600" i="1" dirty="0" smtClean="0"/>
              <a:t>f</a:t>
            </a:r>
            <a:r>
              <a:rPr lang="en-US" sz="360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98103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029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Suppose </a:t>
            </a:r>
            <a:r>
              <a:rPr lang="en-US" sz="2800" i="1" dirty="0"/>
              <a:t>x</a:t>
            </a:r>
            <a:r>
              <a:rPr lang="en-US" sz="2800" dirty="0"/>
              <a:t> is an element of </a:t>
            </a:r>
            <a:r>
              <a:rPr lang="en-US" sz="2800" i="1" dirty="0"/>
              <a:t>D</a:t>
            </a:r>
            <a:r>
              <a:rPr lang="en-US" sz="2800" dirty="0"/>
              <a:t>, and </a:t>
            </a:r>
            <a:r>
              <a:rPr lang="en-US" sz="2800" i="1" dirty="0"/>
              <a:t>y</a:t>
            </a:r>
            <a:r>
              <a:rPr lang="en-US" sz="2800" dirty="0"/>
              <a:t> is the element of </a:t>
            </a:r>
            <a:r>
              <a:rPr lang="en-US" sz="2800" i="1" dirty="0"/>
              <a:t>C </a:t>
            </a:r>
            <a:r>
              <a:rPr lang="en-US" sz="2800" dirty="0"/>
              <a:t>assigned to </a:t>
            </a:r>
            <a:r>
              <a:rPr lang="en-US" sz="2800" i="1" dirty="0"/>
              <a:t>x</a:t>
            </a:r>
            <a:r>
              <a:rPr lang="en-US" sz="2800" dirty="0"/>
              <a:t>, then </a:t>
            </a:r>
            <a:r>
              <a:rPr lang="en-US" sz="2800" i="1" dirty="0"/>
              <a:t>y</a:t>
            </a:r>
            <a:r>
              <a:rPr lang="en-US" sz="2800" dirty="0"/>
              <a:t> is the </a:t>
            </a:r>
            <a:r>
              <a:rPr lang="en-US" sz="2800" i="1" dirty="0"/>
              <a:t>image </a:t>
            </a:r>
            <a:r>
              <a:rPr lang="en-US" sz="2800" dirty="0"/>
              <a:t>of </a:t>
            </a:r>
            <a:r>
              <a:rPr lang="en-US" sz="2800" i="1" dirty="0"/>
              <a:t>x</a:t>
            </a:r>
            <a:r>
              <a:rPr lang="en-US" sz="2800" dirty="0"/>
              <a:t>, and </a:t>
            </a:r>
            <a:r>
              <a:rPr lang="en-US" sz="2800" i="1" dirty="0"/>
              <a:t>x</a:t>
            </a:r>
            <a:r>
              <a:rPr lang="en-US" sz="2800" dirty="0"/>
              <a:t> is a </a:t>
            </a:r>
            <a:r>
              <a:rPr lang="en-US" sz="2800" i="1" dirty="0"/>
              <a:t>preimage</a:t>
            </a:r>
            <a:r>
              <a:rPr lang="en-US" sz="2800" dirty="0"/>
              <a:t> of </a:t>
            </a:r>
            <a:r>
              <a:rPr lang="en-US" sz="2800" i="1" dirty="0" smtClean="0"/>
              <a:t>y</a:t>
            </a:r>
            <a:r>
              <a:rPr lang="en-US" sz="2800" dirty="0" smtClean="0"/>
              <a:t>, denoted by </a:t>
            </a:r>
            <a:r>
              <a:rPr lang="en-US" sz="2800" i="1" dirty="0" smtClean="0"/>
              <a:t>y</a:t>
            </a:r>
            <a:r>
              <a:rPr lang="en-US" sz="2800" dirty="0" smtClean="0"/>
              <a:t> = </a:t>
            </a:r>
            <a:r>
              <a:rPr lang="en-US" sz="2800" i="1" dirty="0" smtClean="0"/>
              <a:t>f</a:t>
            </a:r>
            <a:r>
              <a:rPr lang="en-US" sz="2800" dirty="0" smtClean="0"/>
              <a:t> (</a:t>
            </a:r>
            <a:r>
              <a:rPr lang="en-US" sz="2800" i="1" dirty="0" smtClean="0"/>
              <a:t>x</a:t>
            </a:r>
            <a:r>
              <a:rPr lang="en-US" sz="2800" dirty="0" smtClean="0"/>
              <a:t>).</a:t>
            </a:r>
            <a:r>
              <a:rPr lang="en-US" sz="2800" i="1" dirty="0" smtClean="0"/>
              <a:t> 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800" dirty="0" smtClean="0"/>
              <a:t>Every element in </a:t>
            </a:r>
            <a:r>
              <a:rPr lang="en-US" sz="2800" i="1" dirty="0" smtClean="0"/>
              <a:t>D</a:t>
            </a:r>
            <a:r>
              <a:rPr lang="en-US" sz="2800" dirty="0" smtClean="0"/>
              <a:t> has a unique image in </a:t>
            </a:r>
            <a:r>
              <a:rPr lang="en-US" sz="2800" i="1" dirty="0" smtClean="0"/>
              <a:t>C</a:t>
            </a:r>
            <a:r>
              <a:rPr lang="en-US" sz="2800" dirty="0" smtClean="0"/>
              <a:t>.  An element in </a:t>
            </a:r>
            <a:r>
              <a:rPr lang="en-US" sz="2800" i="1" dirty="0" smtClean="0"/>
              <a:t>C</a:t>
            </a:r>
            <a:r>
              <a:rPr lang="en-US" sz="2800" dirty="0" smtClean="0"/>
              <a:t> may have any number of </a:t>
            </a:r>
            <a:r>
              <a:rPr lang="en-US" sz="2800" i="1" dirty="0" smtClean="0"/>
              <a:t>preimages </a:t>
            </a:r>
            <a:r>
              <a:rPr lang="en-US" sz="2800" dirty="0" smtClean="0"/>
              <a:t>in </a:t>
            </a:r>
            <a:r>
              <a:rPr lang="en-US" sz="2800" i="1" dirty="0" smtClean="0"/>
              <a:t>D</a:t>
            </a:r>
            <a:r>
              <a:rPr lang="en-US" sz="2800" dirty="0" smtClean="0"/>
              <a:t>.</a:t>
            </a:r>
            <a:r>
              <a:rPr lang="en-US" sz="2800" i="1" dirty="0" smtClean="0"/>
              <a:t> </a:t>
            </a:r>
            <a:r>
              <a:rPr lang="en-US" sz="2800" dirty="0" smtClean="0"/>
              <a:t>In particular, an element in </a:t>
            </a:r>
            <a:r>
              <a:rPr lang="en-US" sz="2800" i="1" dirty="0" smtClean="0"/>
              <a:t>C</a:t>
            </a:r>
            <a:r>
              <a:rPr lang="en-US" sz="2800" dirty="0" smtClean="0"/>
              <a:t> may not have any preimages in </a:t>
            </a:r>
            <a:r>
              <a:rPr lang="en-US" sz="2800" i="1" dirty="0" smtClean="0"/>
              <a:t>D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800" i="1" dirty="0" smtClean="0"/>
              <a:t>R</a:t>
            </a:r>
            <a:r>
              <a:rPr lang="en-US" sz="2800" dirty="0" smtClean="0"/>
              <a:t> = {</a:t>
            </a:r>
            <a:r>
              <a:rPr lang="en-US" sz="2800" i="1" dirty="0" smtClean="0"/>
              <a:t>y</a:t>
            </a:r>
            <a:r>
              <a:rPr lang="en-US" sz="2800" dirty="0" smtClean="0"/>
              <a:t> </a:t>
            </a:r>
            <a:r>
              <a:rPr lang="en-US" sz="2800" dirty="0" smtClean="0">
                <a:sym typeface="Symbol"/>
              </a:rPr>
              <a:t> </a:t>
            </a:r>
            <a:r>
              <a:rPr lang="en-US" sz="2800" i="1" dirty="0" smtClean="0">
                <a:sym typeface="Symbol"/>
              </a:rPr>
              <a:t>C</a:t>
            </a:r>
            <a:r>
              <a:rPr lang="en-US" sz="2800" dirty="0" smtClean="0">
                <a:sym typeface="Symbol"/>
              </a:rPr>
              <a:t> | there exists </a:t>
            </a:r>
            <a:r>
              <a:rPr lang="en-US" sz="2800" i="1" dirty="0" smtClean="0">
                <a:sym typeface="Symbol"/>
              </a:rPr>
              <a:t>x </a:t>
            </a:r>
            <a:r>
              <a:rPr lang="en-US" sz="2800" dirty="0" smtClean="0">
                <a:sym typeface="Symbol"/>
              </a:rPr>
              <a:t> </a:t>
            </a:r>
            <a:r>
              <a:rPr lang="en-US" sz="2800" i="1" dirty="0" smtClean="0">
                <a:sym typeface="Symbol"/>
              </a:rPr>
              <a:t>D</a:t>
            </a:r>
            <a:r>
              <a:rPr lang="en-US" sz="2800" dirty="0" smtClean="0">
                <a:sym typeface="Symbol"/>
              </a:rPr>
              <a:t> such that 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) = </a:t>
            </a:r>
            <a:r>
              <a:rPr lang="en-US" sz="2800" i="1" dirty="0" smtClean="0">
                <a:sym typeface="Symbol"/>
              </a:rPr>
              <a:t>y</a:t>
            </a:r>
            <a:r>
              <a:rPr lang="en-US" sz="2800" dirty="0" smtClean="0">
                <a:sym typeface="Symbol"/>
              </a:rPr>
              <a:t>}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is called the </a:t>
            </a:r>
            <a:r>
              <a:rPr lang="en-US" sz="2800" i="1" dirty="0" smtClean="0">
                <a:sym typeface="Symbol"/>
              </a:rPr>
              <a:t>range </a:t>
            </a:r>
            <a:r>
              <a:rPr lang="en-US" sz="2800" dirty="0" smtClean="0">
                <a:sym typeface="Symbol"/>
              </a:rPr>
              <a:t>of</a:t>
            </a:r>
            <a:r>
              <a:rPr lang="en-US" sz="2800" i="1" dirty="0" smtClean="0">
                <a:sym typeface="Symbol"/>
              </a:rPr>
              <a:t> f</a:t>
            </a:r>
            <a:r>
              <a:rPr lang="en-US" sz="2800" dirty="0" smtClean="0">
                <a:sym typeface="Symbol"/>
              </a:rPr>
              <a:t>. </a:t>
            </a:r>
            <a:r>
              <a:rPr lang="en-US" sz="2800" dirty="0" smtClean="0"/>
              <a:t> </a:t>
            </a:r>
            <a:endParaRPr lang="en-CA" sz="2800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952649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Restriction of a Function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f</a:t>
            </a:r>
            <a:r>
              <a:rPr lang="en-US" dirty="0" smtClean="0"/>
              <a:t> be a function from </a:t>
            </a:r>
            <a:r>
              <a:rPr lang="en-US" i="1" dirty="0" smtClean="0"/>
              <a:t>A</a:t>
            </a:r>
            <a:r>
              <a:rPr lang="en-US" dirty="0" smtClean="0"/>
              <a:t> to </a:t>
            </a:r>
            <a:r>
              <a:rPr lang="en-US" i="1" dirty="0" smtClean="0"/>
              <a:t>B</a:t>
            </a:r>
            <a:r>
              <a:rPr lang="en-US" dirty="0" smtClean="0"/>
              <a:t>.  </a:t>
            </a:r>
            <a:r>
              <a:rPr lang="en-US" i="1" dirty="0"/>
              <a:t>C</a:t>
            </a:r>
            <a:r>
              <a:rPr lang="en-US" baseline="-25000" dirty="0" smtClean="0"/>
              <a:t> </a:t>
            </a:r>
            <a:r>
              <a:rPr lang="en-US" dirty="0" smtClean="0"/>
              <a:t>is a subset of </a:t>
            </a:r>
            <a:r>
              <a:rPr lang="en-US" i="1" dirty="0" smtClean="0"/>
              <a:t>A</a:t>
            </a:r>
            <a:r>
              <a:rPr lang="en-US" dirty="0" smtClean="0"/>
              <a:t>.  A function </a:t>
            </a:r>
            <a:r>
              <a:rPr lang="en-US" i="1" dirty="0" err="1" smtClean="0"/>
              <a:t>f</a:t>
            </a:r>
            <a:r>
              <a:rPr lang="en-US" i="1" baseline="-25000" dirty="0" err="1" smtClean="0"/>
              <a:t>C</a:t>
            </a:r>
            <a:r>
              <a:rPr lang="en-US" dirty="0" smtClean="0"/>
              <a:t> defined from </a:t>
            </a:r>
            <a:r>
              <a:rPr lang="en-US" i="1" dirty="0" smtClean="0"/>
              <a:t>C</a:t>
            </a:r>
            <a:r>
              <a:rPr lang="en-US" dirty="0" smtClean="0"/>
              <a:t> to </a:t>
            </a:r>
            <a:r>
              <a:rPr lang="en-US" i="1" dirty="0" smtClean="0"/>
              <a:t>B</a:t>
            </a:r>
            <a:r>
              <a:rPr lang="en-US" dirty="0" smtClean="0"/>
              <a:t> such that, for every element </a:t>
            </a:r>
            <a:r>
              <a:rPr lang="en-US" i="1" dirty="0" smtClean="0"/>
              <a:t>x</a:t>
            </a:r>
            <a:r>
              <a:rPr lang="en-US" dirty="0" smtClean="0"/>
              <a:t> in </a:t>
            </a:r>
            <a:r>
              <a:rPr lang="en-US" i="1" dirty="0" smtClean="0"/>
              <a:t>C</a:t>
            </a:r>
            <a:r>
              <a:rPr lang="en-US" dirty="0" smtClean="0"/>
              <a:t>, </a:t>
            </a:r>
            <a:r>
              <a:rPr lang="en-US" i="1" dirty="0" err="1" smtClean="0"/>
              <a:t>f</a:t>
            </a:r>
            <a:r>
              <a:rPr lang="en-US" i="1" baseline="-25000" dirty="0" err="1" smtClean="0"/>
              <a:t>C</a:t>
            </a:r>
            <a:r>
              <a:rPr lang="en-US" dirty="0" smtClean="0"/>
              <a:t>(</a:t>
            </a:r>
            <a:r>
              <a:rPr lang="en-US" i="1" dirty="0" smtClean="0"/>
              <a:t>x</a:t>
            </a:r>
            <a:r>
              <a:rPr lang="en-US" dirty="0" smtClean="0"/>
              <a:t>) = </a:t>
            </a:r>
            <a:r>
              <a:rPr lang="en-US" i="1" dirty="0" smtClean="0"/>
              <a:t>f</a:t>
            </a:r>
            <a:r>
              <a:rPr lang="en-US" dirty="0" smtClean="0"/>
              <a:t> (</a:t>
            </a:r>
            <a:r>
              <a:rPr lang="en-US" i="1" dirty="0" smtClean="0"/>
              <a:t>x</a:t>
            </a:r>
            <a:r>
              <a:rPr lang="en-US" dirty="0" smtClean="0"/>
              <a:t>) is called the </a:t>
            </a:r>
            <a:r>
              <a:rPr lang="en-US" i="1" dirty="0" smtClean="0"/>
              <a:t>restriction</a:t>
            </a:r>
            <a:r>
              <a:rPr lang="en-US" dirty="0" smtClean="0"/>
              <a:t> of </a:t>
            </a:r>
            <a:r>
              <a:rPr lang="en-US" i="1" dirty="0" smtClean="0"/>
              <a:t>f</a:t>
            </a:r>
            <a:r>
              <a:rPr lang="en-US" dirty="0" smtClean="0"/>
              <a:t> to </a:t>
            </a:r>
            <a:r>
              <a:rPr lang="en-US" i="1" dirty="0" smtClean="0"/>
              <a:t>C</a:t>
            </a:r>
            <a:r>
              <a:rPr lang="en-US" dirty="0" smtClean="0"/>
              <a:t>.  The range of </a:t>
            </a:r>
            <a:r>
              <a:rPr lang="en-US" i="1" dirty="0" err="1" smtClean="0"/>
              <a:t>f</a:t>
            </a:r>
            <a:r>
              <a:rPr lang="en-US" i="1" baseline="-25000" dirty="0" err="1" smtClean="0"/>
              <a:t>C</a:t>
            </a:r>
            <a:r>
              <a:rPr lang="en-US" i="1" baseline="-25000" dirty="0" smtClean="0"/>
              <a:t> </a:t>
            </a:r>
            <a:r>
              <a:rPr lang="en-US" dirty="0" smtClean="0"/>
              <a:t>in </a:t>
            </a:r>
            <a:r>
              <a:rPr lang="en-US" i="1" dirty="0" smtClean="0"/>
              <a:t>B </a:t>
            </a:r>
            <a:r>
              <a:rPr lang="en-US" dirty="0" smtClean="0"/>
              <a:t>is a subset of the range of </a:t>
            </a:r>
            <a:r>
              <a:rPr lang="en-US" i="1" dirty="0" smtClean="0"/>
              <a:t>f.</a:t>
            </a:r>
            <a:r>
              <a:rPr lang="en-US" dirty="0" smtClean="0"/>
              <a:t> 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 smtClean="0"/>
              <a:t>Function </a:t>
            </a:r>
            <a:r>
              <a:rPr lang="en-US" i="1" dirty="0" smtClean="0"/>
              <a:t>f</a:t>
            </a:r>
            <a:r>
              <a:rPr lang="en-US" dirty="0" smtClean="0"/>
              <a:t> and </a:t>
            </a:r>
            <a:r>
              <a:rPr lang="en-US" i="1" dirty="0" err="1" smtClean="0"/>
              <a:t>f</a:t>
            </a:r>
            <a:r>
              <a:rPr lang="en-US" i="1" baseline="-25000" dirty="0" err="1" smtClean="0"/>
              <a:t>C</a:t>
            </a:r>
            <a:r>
              <a:rPr lang="en-US" dirty="0" smtClean="0"/>
              <a:t> are identical when </a:t>
            </a:r>
            <a:r>
              <a:rPr lang="en-US" i="1" dirty="0" smtClean="0"/>
              <a:t>x</a:t>
            </a:r>
            <a:r>
              <a:rPr lang="en-US" dirty="0" smtClean="0"/>
              <a:t> is in </a:t>
            </a:r>
            <a:r>
              <a:rPr lang="en-US" i="1" dirty="0" smtClean="0"/>
              <a:t>C</a:t>
            </a:r>
            <a:r>
              <a:rPr lang="en-US" dirty="0" smtClean="0"/>
              <a:t>.  However, they are different functions because they have different domains.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904309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E</a:t>
            </a:r>
            <a:r>
              <a:rPr lang="en-US" i="1" dirty="0" smtClean="0"/>
              <a:t>xample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Let </a:t>
            </a:r>
            <a:r>
              <a:rPr lang="en-US" sz="2800" i="1" dirty="0" smtClean="0"/>
              <a:t>D</a:t>
            </a:r>
            <a:r>
              <a:rPr lang="en-US" sz="2800" dirty="0" smtClean="0"/>
              <a:t> = </a:t>
            </a:r>
            <a:r>
              <a:rPr lang="en-US" sz="2800" i="1" dirty="0" smtClean="0"/>
              <a:t>C</a:t>
            </a:r>
            <a:r>
              <a:rPr lang="en-US" sz="2800" dirty="0" smtClean="0"/>
              <a:t> be the set of real numbers.  Function</a:t>
            </a:r>
          </a:p>
          <a:p>
            <a:pPr marL="0" indent="0">
              <a:buNone/>
            </a:pPr>
            <a:r>
              <a:rPr lang="en-US" sz="2800" i="1" dirty="0" smtClean="0"/>
              <a:t>f </a:t>
            </a:r>
            <a:r>
              <a:rPr lang="en-US" sz="2800" dirty="0" smtClean="0"/>
              <a:t>(</a:t>
            </a:r>
            <a:r>
              <a:rPr lang="en-US" sz="2800" i="1" dirty="0" smtClean="0"/>
              <a:t>x</a:t>
            </a:r>
            <a:r>
              <a:rPr lang="en-US" sz="2800" dirty="0" smtClean="0"/>
              <a:t>) = </a:t>
            </a:r>
            <a:r>
              <a:rPr lang="en-US" sz="2800" i="1" dirty="0" smtClean="0"/>
              <a:t>x</a:t>
            </a:r>
            <a:r>
              <a:rPr lang="en-US" sz="2800" baseline="30000" dirty="0" smtClean="0"/>
              <a:t>2</a:t>
            </a:r>
            <a:r>
              <a:rPr lang="en-US" sz="2800" baseline="30000" dirty="0"/>
              <a:t> </a:t>
            </a:r>
            <a:r>
              <a:rPr lang="en-US" sz="2800" dirty="0" smtClean="0"/>
              <a:t>is defined from </a:t>
            </a:r>
            <a:r>
              <a:rPr lang="en-US" sz="2800" i="1" dirty="0" smtClean="0"/>
              <a:t>D</a:t>
            </a:r>
            <a:r>
              <a:rPr lang="en-US" sz="2800" dirty="0" smtClean="0"/>
              <a:t> to </a:t>
            </a:r>
            <a:r>
              <a:rPr lang="en-US" sz="2800" i="1" dirty="0" smtClean="0"/>
              <a:t>C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sz="2800" dirty="0" smtClean="0"/>
              <a:t>Every </a:t>
            </a:r>
            <a:r>
              <a:rPr lang="en-US" sz="2800" i="1" dirty="0" smtClean="0"/>
              <a:t>y</a:t>
            </a:r>
            <a:r>
              <a:rPr lang="en-US" sz="2800" dirty="0" smtClean="0"/>
              <a:t> in </a:t>
            </a:r>
            <a:r>
              <a:rPr lang="en-US" sz="2800" i="1" dirty="0"/>
              <a:t>C</a:t>
            </a:r>
            <a:r>
              <a:rPr lang="en-US" sz="2800" dirty="0" smtClean="0"/>
              <a:t> may have 0, 1, or 2 preimages. </a:t>
            </a:r>
            <a:r>
              <a:rPr lang="en-US" sz="2800" dirty="0"/>
              <a:t>The range of </a:t>
            </a:r>
            <a:r>
              <a:rPr lang="en-US" sz="2800" i="1" dirty="0"/>
              <a:t>f</a:t>
            </a:r>
            <a:r>
              <a:rPr lang="en-US" sz="2800" dirty="0"/>
              <a:t> is the set of non-negative numbers.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sz="2800" dirty="0" smtClean="0"/>
              <a:t>Let </a:t>
            </a:r>
            <a:r>
              <a:rPr lang="en-US" sz="2800" b="1" dirty="0" smtClean="0"/>
              <a:t>R</a:t>
            </a:r>
            <a:r>
              <a:rPr lang="en-US" sz="2800" b="1" baseline="30000" dirty="0" smtClean="0"/>
              <a:t>+</a:t>
            </a:r>
            <a:r>
              <a:rPr lang="en-US" sz="2800" b="1" i="1" dirty="0" smtClean="0"/>
              <a:t> </a:t>
            </a:r>
            <a:r>
              <a:rPr lang="en-US" sz="2800" dirty="0" smtClean="0"/>
              <a:t>be the set of </a:t>
            </a:r>
            <a:r>
              <a:rPr lang="en-US" sz="2800" dirty="0" smtClean="0"/>
              <a:t>all positive real numbers.</a:t>
            </a:r>
            <a:r>
              <a:rPr lang="en-US" sz="2800" b="1" i="1" dirty="0" smtClean="0"/>
              <a:t> </a:t>
            </a:r>
            <a:r>
              <a:rPr lang="en-US" sz="2800" dirty="0" smtClean="0"/>
              <a:t> </a:t>
            </a:r>
            <a:r>
              <a:rPr lang="en-US" sz="2800" dirty="0" smtClean="0"/>
              <a:t>The restriction of </a:t>
            </a:r>
            <a:r>
              <a:rPr lang="en-US" sz="2800" i="1" dirty="0" smtClean="0"/>
              <a:t>f</a:t>
            </a:r>
            <a:r>
              <a:rPr lang="en-US" sz="2800" dirty="0" smtClean="0"/>
              <a:t> to </a:t>
            </a:r>
            <a:r>
              <a:rPr lang="en-US" sz="2800" b="1" dirty="0" smtClean="0"/>
              <a:t>R</a:t>
            </a:r>
            <a:r>
              <a:rPr lang="en-US" sz="2800" b="1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 smtClean="0"/>
              <a:t>is the function </a:t>
            </a:r>
            <a:r>
              <a:rPr lang="en-US" sz="2800" i="1" dirty="0" smtClean="0"/>
              <a:t>f*</a:t>
            </a:r>
            <a:r>
              <a:rPr lang="en-US" sz="2800" dirty="0" smtClean="0"/>
              <a:t>(</a:t>
            </a:r>
            <a:r>
              <a:rPr lang="en-US" sz="2800" i="1" dirty="0" smtClean="0"/>
              <a:t>x</a:t>
            </a:r>
            <a:r>
              <a:rPr lang="en-US" sz="2800" dirty="0" smtClean="0"/>
              <a:t>) = </a:t>
            </a:r>
            <a:r>
              <a:rPr lang="en-US" sz="2800" i="1" dirty="0" smtClean="0"/>
              <a:t>x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defined only </a:t>
            </a:r>
            <a:r>
              <a:rPr lang="en-US" sz="2800" dirty="0" smtClean="0"/>
              <a:t>on positive real numbers.  </a:t>
            </a:r>
            <a:r>
              <a:rPr lang="en-US" sz="2800" dirty="0" smtClean="0"/>
              <a:t>The range of </a:t>
            </a:r>
            <a:r>
              <a:rPr lang="en-US" sz="2800" i="1" dirty="0" smtClean="0"/>
              <a:t>f*</a:t>
            </a:r>
            <a:r>
              <a:rPr lang="en-US" sz="2800" dirty="0" smtClean="0"/>
              <a:t> is the set of </a:t>
            </a:r>
            <a:r>
              <a:rPr lang="en-US" sz="2800" dirty="0" smtClean="0"/>
              <a:t>all positive numbers</a:t>
            </a:r>
            <a:r>
              <a:rPr lang="en-US" sz="2800" dirty="0" smtClean="0"/>
              <a:t>.</a:t>
            </a:r>
            <a:endParaRPr lang="en-US" sz="28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10347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Composition of </a:t>
            </a:r>
            <a:r>
              <a:rPr lang="en-US" dirty="0"/>
              <a:t>T</a:t>
            </a:r>
            <a:r>
              <a:rPr lang="en-US" dirty="0" smtClean="0"/>
              <a:t>wo Functions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f</a:t>
            </a:r>
            <a:r>
              <a:rPr lang="en-US" dirty="0" smtClean="0"/>
              <a:t> :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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and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: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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be two functions.  Then the function from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to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defined by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)) is called the </a:t>
            </a:r>
            <a:r>
              <a:rPr lang="en-US" i="1" dirty="0" smtClean="0">
                <a:sym typeface="Symbol"/>
              </a:rPr>
              <a:t>composition </a:t>
            </a:r>
            <a:r>
              <a:rPr lang="en-US" dirty="0" smtClean="0">
                <a:sym typeface="Symbol"/>
              </a:rPr>
              <a:t>of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, denoted by</a:t>
            </a:r>
          </a:p>
          <a:p>
            <a:pPr marL="0" indent="0">
              <a:buNone/>
            </a:pP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: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	(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)(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)).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64135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Surjections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function </a:t>
            </a:r>
            <a:r>
              <a:rPr lang="en-US" i="1" dirty="0" smtClean="0"/>
              <a:t>f</a:t>
            </a:r>
            <a:r>
              <a:rPr lang="en-US" dirty="0" smtClean="0"/>
              <a:t> : </a:t>
            </a:r>
            <a:r>
              <a:rPr lang="en-US" i="1" dirty="0" smtClean="0"/>
              <a:t>D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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is </a:t>
            </a:r>
            <a:r>
              <a:rPr lang="en-US" i="1" dirty="0" smtClean="0">
                <a:sym typeface="Symbol"/>
              </a:rPr>
              <a:t>surjective</a:t>
            </a:r>
            <a:r>
              <a:rPr lang="en-US" dirty="0" smtClean="0">
                <a:sym typeface="Symbol"/>
              </a:rPr>
              <a:t>, or a </a:t>
            </a:r>
            <a:r>
              <a:rPr lang="en-US" i="1" dirty="0" smtClean="0">
                <a:sym typeface="Symbol"/>
              </a:rPr>
              <a:t>surjection</a:t>
            </a:r>
            <a:r>
              <a:rPr lang="en-US" dirty="0" smtClean="0">
                <a:sym typeface="Symbol"/>
              </a:rPr>
              <a:t>, if the range of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 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 other words,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surjective if every element in its codomain has at least one preimage.</a:t>
            </a:r>
          </a:p>
          <a:p>
            <a:pPr marL="0" indent="0">
              <a:buNone/>
            </a:pPr>
            <a:endParaRPr lang="en-US" i="1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A surjection is also called an </a:t>
            </a:r>
            <a:r>
              <a:rPr lang="en-US" i="1" dirty="0" smtClean="0">
                <a:sym typeface="Symbol"/>
              </a:rPr>
              <a:t>onto</a:t>
            </a:r>
            <a:r>
              <a:rPr lang="en-US" dirty="0" smtClean="0">
                <a:sym typeface="Symbol"/>
              </a:rPr>
              <a:t> function.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590121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Injections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function </a:t>
            </a:r>
            <a:r>
              <a:rPr lang="en-US" i="1" dirty="0" smtClean="0"/>
              <a:t>f</a:t>
            </a:r>
            <a:r>
              <a:rPr lang="en-US" dirty="0" smtClean="0"/>
              <a:t> : </a:t>
            </a:r>
            <a:r>
              <a:rPr lang="en-US" i="1" dirty="0" smtClean="0"/>
              <a:t>D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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is </a:t>
            </a:r>
            <a:r>
              <a:rPr lang="en-US" i="1" dirty="0" smtClean="0">
                <a:sym typeface="Symbol"/>
              </a:rPr>
              <a:t>injective</a:t>
            </a:r>
            <a:r>
              <a:rPr lang="en-US" dirty="0" smtClean="0">
                <a:sym typeface="Symbol"/>
              </a:rPr>
              <a:t>, or an </a:t>
            </a:r>
            <a:r>
              <a:rPr lang="en-US" i="1" dirty="0" smtClean="0">
                <a:sym typeface="Symbol"/>
              </a:rPr>
              <a:t>injection</a:t>
            </a:r>
            <a:r>
              <a:rPr lang="en-US" dirty="0" smtClean="0">
                <a:sym typeface="Symbol"/>
              </a:rPr>
              <a:t>, if every element in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has at most one preimage.</a:t>
            </a:r>
          </a:p>
          <a:p>
            <a:pPr marL="0" indent="0">
              <a:buNone/>
            </a:pPr>
            <a:endParaRPr lang="en-US" i="1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 other words, if we have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 in </a:t>
            </a:r>
            <a:r>
              <a:rPr lang="en-US" i="1" dirty="0" smtClean="0">
                <a:sym typeface="Symbol"/>
              </a:rPr>
              <a:t>D</a:t>
            </a:r>
            <a:r>
              <a:rPr lang="en-US" dirty="0" smtClean="0">
                <a:sym typeface="Symbol"/>
              </a:rPr>
              <a:t> such that 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) =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), then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An injection is also called an </a:t>
            </a:r>
            <a:r>
              <a:rPr lang="en-US" i="1" dirty="0" smtClean="0">
                <a:sym typeface="Symbol"/>
              </a:rPr>
              <a:t>one-to-one</a:t>
            </a:r>
            <a:r>
              <a:rPr lang="en-US" dirty="0" smtClean="0">
                <a:sym typeface="Symbol"/>
              </a:rPr>
              <a:t> function.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435298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Bijections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function </a:t>
            </a:r>
            <a:r>
              <a:rPr lang="en-US" i="1" dirty="0"/>
              <a:t>f</a:t>
            </a:r>
            <a:r>
              <a:rPr lang="en-US" dirty="0"/>
              <a:t> : </a:t>
            </a:r>
            <a:r>
              <a:rPr lang="en-US" i="1" dirty="0"/>
              <a:t>D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 </a:t>
            </a:r>
            <a:r>
              <a:rPr lang="en-US" i="1" dirty="0">
                <a:sym typeface="Symbol"/>
              </a:rPr>
              <a:t>C</a:t>
            </a:r>
            <a:r>
              <a:rPr lang="en-US" dirty="0">
                <a:sym typeface="Symbol"/>
              </a:rPr>
              <a:t> is </a:t>
            </a:r>
            <a:r>
              <a:rPr lang="en-US" i="1" dirty="0" smtClean="0">
                <a:sym typeface="Symbol"/>
              </a:rPr>
              <a:t>bijective</a:t>
            </a:r>
            <a:r>
              <a:rPr lang="en-US" dirty="0">
                <a:sym typeface="Symbol"/>
              </a:rPr>
              <a:t>, or </a:t>
            </a:r>
            <a:r>
              <a:rPr lang="en-US" dirty="0" smtClean="0">
                <a:sym typeface="Symbol"/>
              </a:rPr>
              <a:t>a </a:t>
            </a:r>
            <a:r>
              <a:rPr lang="en-US" i="1" dirty="0" smtClean="0">
                <a:sym typeface="Symbol"/>
              </a:rPr>
              <a:t>bijection</a:t>
            </a:r>
            <a:r>
              <a:rPr lang="en-US" dirty="0">
                <a:sym typeface="Symbol"/>
              </a:rPr>
              <a:t>, if </a:t>
            </a:r>
            <a:r>
              <a:rPr lang="en-US" dirty="0" smtClean="0">
                <a:sym typeface="Symbol"/>
              </a:rPr>
              <a:t>it is injective and surjective.</a:t>
            </a:r>
          </a:p>
          <a:p>
            <a:pPr marL="0" indent="0">
              <a:buNone/>
            </a:pPr>
            <a:endParaRPr lang="en-US" sz="12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 other words, if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a bijection, then every element in its codomain has exactly one preimage.  The codomain of a bijection is the range of this function.</a:t>
            </a:r>
          </a:p>
          <a:p>
            <a:pPr marL="0" indent="0">
              <a:buNone/>
            </a:pPr>
            <a:endParaRPr lang="en-US" sz="1200" dirty="0">
              <a:sym typeface="Symbol"/>
            </a:endParaRPr>
          </a:p>
          <a:p>
            <a:pPr marL="0" indent="0">
              <a:buNone/>
            </a:pPr>
            <a:r>
              <a:rPr lang="en-US" dirty="0">
                <a:sym typeface="Symbol"/>
              </a:rPr>
              <a:t>A bijection is also called a </a:t>
            </a:r>
            <a:r>
              <a:rPr lang="en-US" i="1" dirty="0">
                <a:sym typeface="Symbol"/>
              </a:rPr>
              <a:t>one-to-one correspondence.</a:t>
            </a:r>
            <a:endParaRPr lang="en-US" dirty="0">
              <a:sym typeface="Symbol"/>
            </a:endParaRPr>
          </a:p>
          <a:p>
            <a:pPr marL="0" indent="0">
              <a:buNone/>
            </a:pPr>
            <a:endParaRPr lang="en-US" dirty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06631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Properties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Let </a:t>
            </a:r>
            <a:r>
              <a:rPr lang="en-US" sz="2800" i="1" dirty="0" smtClean="0"/>
              <a:t>f</a:t>
            </a:r>
            <a:r>
              <a:rPr lang="en-US" sz="2800" dirty="0" smtClean="0"/>
              <a:t> : </a:t>
            </a:r>
            <a:r>
              <a:rPr lang="en-US" sz="2800" i="1" dirty="0" smtClean="0"/>
              <a:t>A</a:t>
            </a:r>
            <a:r>
              <a:rPr lang="en-US" sz="2800" dirty="0" smtClean="0"/>
              <a:t> </a:t>
            </a:r>
            <a:r>
              <a:rPr lang="en-US" sz="2800" dirty="0" smtClean="0">
                <a:sym typeface="Symbol"/>
              </a:rPr>
              <a:t> </a:t>
            </a:r>
            <a:r>
              <a:rPr lang="en-US" sz="2800" i="1" dirty="0" smtClean="0">
                <a:sym typeface="Symbol"/>
              </a:rPr>
              <a:t>B</a:t>
            </a:r>
            <a:r>
              <a:rPr lang="en-US" sz="2800" dirty="0" smtClean="0">
                <a:sym typeface="Symbol"/>
              </a:rPr>
              <a:t> and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: </a:t>
            </a:r>
            <a:r>
              <a:rPr lang="en-US" sz="2800" i="1" dirty="0" smtClean="0">
                <a:sym typeface="Symbol"/>
              </a:rPr>
              <a:t>B </a:t>
            </a:r>
            <a:r>
              <a:rPr lang="en-US" sz="2800" dirty="0" smtClean="0">
                <a:sym typeface="Symbol"/>
              </a:rPr>
              <a:t> </a:t>
            </a:r>
            <a:r>
              <a:rPr lang="en-US" sz="2800" i="1" dirty="0" smtClean="0">
                <a:sym typeface="Symbol"/>
              </a:rPr>
              <a:t>C</a:t>
            </a:r>
            <a:r>
              <a:rPr lang="en-US" sz="2800" dirty="0" smtClean="0">
                <a:sym typeface="Symbol"/>
              </a:rPr>
              <a:t> be two functions.  Then </a:t>
            </a:r>
          </a:p>
          <a:p>
            <a:pPr marL="0" indent="0">
              <a:buNone/>
            </a:pP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4000" baseline="-25000" dirty="0" smtClean="0">
                <a:sym typeface="Symbol"/>
              </a:rPr>
              <a:t>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is a function from </a:t>
            </a:r>
            <a:r>
              <a:rPr lang="en-US" sz="2800" i="1" dirty="0" smtClean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 to </a:t>
            </a:r>
            <a:r>
              <a:rPr lang="en-US" sz="2800" i="1" dirty="0" smtClean="0">
                <a:sym typeface="Symbol"/>
              </a:rPr>
              <a:t>C</a:t>
            </a:r>
            <a:r>
              <a:rPr lang="en-US" sz="2800" dirty="0" smtClean="0">
                <a:sym typeface="Symbol"/>
              </a:rPr>
              <a:t>.</a:t>
            </a:r>
            <a:r>
              <a:rPr lang="en-US" sz="2800" i="1" dirty="0" smtClean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 </a:t>
            </a:r>
          </a:p>
          <a:p>
            <a:pPr marL="0" indent="0">
              <a:buNone/>
            </a:pPr>
            <a:endParaRPr lang="en-US" sz="1800" dirty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(i)  If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 smtClean="0">
                <a:sym typeface="Symbol"/>
              </a:rPr>
              <a:t>is</a:t>
            </a:r>
            <a:r>
              <a:rPr lang="en-US" sz="2800" i="1" dirty="0" smtClean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surjective, then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is surjective.</a:t>
            </a:r>
          </a:p>
          <a:p>
            <a:pPr marL="0" indent="0">
              <a:buNone/>
            </a:pPr>
            <a:endParaRPr lang="en-US" sz="18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Let </a:t>
            </a:r>
            <a:r>
              <a:rPr lang="en-US" sz="2800" i="1" dirty="0" smtClean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 </a:t>
            </a:r>
            <a:r>
              <a:rPr lang="en-US" sz="2800" i="1" dirty="0" smtClean="0">
                <a:sym typeface="Symbol"/>
              </a:rPr>
              <a:t>C</a:t>
            </a:r>
            <a:r>
              <a:rPr lang="en-US" sz="2800" dirty="0" smtClean="0">
                <a:sym typeface="Symbol"/>
              </a:rPr>
              <a:t>.  Since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is surjective, we have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 in </a:t>
            </a:r>
            <a:r>
              <a:rPr lang="en-US" sz="2800" i="1" dirty="0" smtClean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 such that (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 smtClean="0">
                <a:sym typeface="Symbol"/>
              </a:rPr>
              <a:t>f </a:t>
            </a:r>
            <a:r>
              <a:rPr lang="en-US" sz="2800" dirty="0" smtClean="0">
                <a:sym typeface="Symbol"/>
              </a:rPr>
              <a:t>)(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) =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)) = </a:t>
            </a:r>
            <a:r>
              <a:rPr lang="en-US" sz="2800" i="1" dirty="0" smtClean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.  Then </a:t>
            </a:r>
            <a:r>
              <a:rPr lang="en-US" sz="2800" i="1" dirty="0" smtClean="0">
                <a:sym typeface="Symbol"/>
              </a:rPr>
              <a:t>u </a:t>
            </a:r>
            <a:r>
              <a:rPr lang="en-US" sz="2800" dirty="0" smtClean="0">
                <a:sym typeface="Symbol"/>
              </a:rPr>
              <a:t>= 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dirty="0" smtClean="0">
                <a:sym typeface="Symbol"/>
              </a:rPr>
              <a:t>) in </a:t>
            </a:r>
            <a:r>
              <a:rPr lang="en-US" sz="2800" i="1" dirty="0" smtClean="0">
                <a:sym typeface="Symbol"/>
              </a:rPr>
              <a:t>B</a:t>
            </a:r>
            <a:r>
              <a:rPr lang="en-US" sz="2800" dirty="0" smtClean="0">
                <a:sym typeface="Symbol"/>
              </a:rPr>
              <a:t> is a preimage of </a:t>
            </a:r>
            <a:r>
              <a:rPr lang="en-US" sz="2800" i="1" dirty="0" smtClean="0">
                <a:sym typeface="Symbol"/>
              </a:rPr>
              <a:t>z </a:t>
            </a:r>
            <a:r>
              <a:rPr lang="en-US" sz="2800" dirty="0" smtClean="0">
                <a:sym typeface="Symbol"/>
              </a:rPr>
              <a:t>of function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,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u</a:t>
            </a:r>
            <a:r>
              <a:rPr lang="en-US" sz="2800" dirty="0" smtClean="0">
                <a:sym typeface="Symbol"/>
              </a:rPr>
              <a:t>) = </a:t>
            </a:r>
            <a:r>
              <a:rPr lang="en-US" sz="2800" i="1" dirty="0" smtClean="0">
                <a:sym typeface="Symbol"/>
              </a:rPr>
              <a:t>z</a:t>
            </a:r>
            <a:r>
              <a:rPr lang="en-US" sz="2800" dirty="0" smtClean="0">
                <a:sym typeface="Symbol"/>
              </a:rPr>
              <a:t>.  Function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is surjective.</a:t>
            </a:r>
            <a:r>
              <a:rPr lang="en-US" sz="2800" i="1" dirty="0" smtClean="0">
                <a:sym typeface="Symbol"/>
              </a:rPr>
              <a:t> </a:t>
            </a:r>
            <a:endParaRPr lang="en-US" sz="2800" dirty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126322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>
                <a:sym typeface="Symbol"/>
              </a:rPr>
              <a:t>(</a:t>
            </a:r>
            <a:r>
              <a:rPr lang="en-US" sz="2800" dirty="0">
                <a:sym typeface="Symbol"/>
              </a:rPr>
              <a:t>ii)  If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is</a:t>
            </a:r>
            <a:r>
              <a:rPr lang="en-US" sz="2800" i="1" dirty="0">
                <a:sym typeface="Symbol"/>
              </a:rPr>
              <a:t> </a:t>
            </a:r>
            <a:r>
              <a:rPr lang="en-US" sz="2800" dirty="0">
                <a:sym typeface="Symbol"/>
              </a:rPr>
              <a:t>injective, then </a:t>
            </a:r>
            <a:r>
              <a:rPr lang="en-US" sz="2800" i="1" dirty="0">
                <a:sym typeface="Symbol"/>
              </a:rPr>
              <a:t>f</a:t>
            </a:r>
            <a:r>
              <a:rPr lang="en-US" sz="2800" dirty="0">
                <a:sym typeface="Symbol"/>
              </a:rPr>
              <a:t> is injective. </a:t>
            </a:r>
            <a:endParaRPr lang="en-US" sz="2800" dirty="0" smtClean="0">
              <a:sym typeface="Symbol"/>
            </a:endParaRPr>
          </a:p>
          <a:p>
            <a:pPr marL="0" indent="0">
              <a:buNone/>
            </a:pPr>
            <a:endParaRPr lang="en-US" sz="12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Suppose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,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 </a:t>
            </a:r>
            <a:r>
              <a:rPr lang="en-US" sz="2800" i="1" dirty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 and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) =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). </a:t>
            </a:r>
            <a:r>
              <a:rPr lang="en-US" sz="2800" dirty="0" smtClean="0">
                <a:sym typeface="Symbol"/>
              </a:rPr>
              <a:t>We want to show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=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12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In deed, (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 smtClean="0">
                <a:sym typeface="Symbol"/>
              </a:rPr>
              <a:t>)(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) =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)) and 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)(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=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)).   Since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1</a:t>
            </a:r>
            <a:r>
              <a:rPr lang="en-US" sz="2800" dirty="0">
                <a:sym typeface="Symbol"/>
              </a:rPr>
              <a:t>) =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), we have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)) 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= 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(</a:t>
            </a:r>
            <a:r>
              <a:rPr lang="en-US" sz="2800" i="1" dirty="0" smtClean="0">
                <a:sym typeface="Symbol"/>
              </a:rPr>
              <a:t>f </a:t>
            </a:r>
            <a:r>
              <a:rPr lang="en-US" sz="2800" dirty="0">
                <a:sym typeface="Symbol"/>
              </a:rPr>
              <a:t>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)), and (</a:t>
            </a:r>
            <a:r>
              <a:rPr lang="en-US" sz="2800" i="1" dirty="0" smtClean="0">
                <a:sym typeface="Symbol"/>
              </a:rPr>
              <a:t>g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)(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) = (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>
                <a:sym typeface="Symbol"/>
              </a:rPr>
              <a:t>f </a:t>
            </a:r>
            <a:r>
              <a:rPr lang="en-US" sz="2800" dirty="0">
                <a:sym typeface="Symbol"/>
              </a:rPr>
              <a:t>)(</a:t>
            </a:r>
            <a:r>
              <a:rPr lang="en-US" sz="2800" i="1" dirty="0">
                <a:sym typeface="Symbol"/>
              </a:rPr>
              <a:t>x</a:t>
            </a:r>
            <a:r>
              <a:rPr lang="en-US" sz="2800" baseline="-25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). </a:t>
            </a:r>
            <a:endParaRPr lang="en-US" sz="2800" dirty="0">
              <a:sym typeface="Symbol"/>
            </a:endParaRPr>
          </a:p>
          <a:p>
            <a:pPr marL="0" indent="0">
              <a:buNone/>
            </a:pPr>
            <a:endParaRPr lang="en-US" sz="14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Since </a:t>
            </a:r>
            <a:r>
              <a:rPr lang="en-US" sz="2800" i="1" dirty="0">
                <a:sym typeface="Symbol"/>
              </a:rPr>
              <a:t>g</a:t>
            </a:r>
            <a:r>
              <a:rPr lang="en-US" sz="2800" dirty="0">
                <a:sym typeface="Symbol"/>
              </a:rPr>
              <a:t> </a:t>
            </a:r>
            <a:r>
              <a:rPr lang="en-US" sz="4000" baseline="-25000" dirty="0">
                <a:sym typeface="Symbol"/>
              </a:rPr>
              <a:t></a:t>
            </a:r>
            <a:r>
              <a:rPr lang="en-US" sz="2800" dirty="0">
                <a:sym typeface="Symbol"/>
              </a:rPr>
              <a:t> </a:t>
            </a:r>
            <a:r>
              <a:rPr lang="en-US" sz="2800" i="1" dirty="0" smtClean="0">
                <a:sym typeface="Symbol"/>
              </a:rPr>
              <a:t>f</a:t>
            </a:r>
            <a:r>
              <a:rPr lang="en-US" sz="2800" dirty="0" smtClean="0">
                <a:sym typeface="Symbol"/>
              </a:rPr>
              <a:t> is injective, we have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= </a:t>
            </a:r>
            <a:r>
              <a:rPr lang="en-US" sz="2800" i="1" dirty="0" smtClean="0">
                <a:sym typeface="Symbol"/>
              </a:rPr>
              <a:t>x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.</a:t>
            </a:r>
          </a:p>
          <a:p>
            <a:pPr marL="0" indent="0">
              <a:buNone/>
            </a:pPr>
            <a:r>
              <a:rPr lang="en-US" sz="1400" dirty="0" smtClean="0">
                <a:sym typeface="Symbol"/>
              </a:rPr>
              <a:t> </a:t>
            </a:r>
            <a:endParaRPr lang="en-US" sz="28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Then </a:t>
            </a:r>
            <a:r>
              <a:rPr lang="en-US" sz="2800" i="1" dirty="0" smtClean="0">
                <a:sym typeface="Symbol"/>
              </a:rPr>
              <a:t>f </a:t>
            </a:r>
            <a:r>
              <a:rPr lang="en-US" sz="2800" dirty="0" smtClean="0">
                <a:sym typeface="Symbol"/>
              </a:rPr>
              <a:t>is injective.  </a:t>
            </a:r>
            <a:endParaRPr lang="en-US" sz="2800" dirty="0">
              <a:sym typeface="Symbol"/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69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50182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70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Note that if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/>
              <a:t> is surjective,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i="1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may not be surjective, and if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injective,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i="1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may not be injective.</a:t>
            </a:r>
          </a:p>
          <a:p>
            <a:pPr marL="0" indent="0">
              <a:buNone/>
            </a:pPr>
            <a:endParaRPr lang="en-US" sz="2000" i="1" dirty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Examples</a:t>
            </a:r>
            <a:r>
              <a:rPr lang="en-US" dirty="0" smtClean="0">
                <a:sym typeface="Symbol"/>
              </a:rPr>
              <a:t>.  Let </a:t>
            </a:r>
            <a:r>
              <a:rPr lang="en-US" i="1" dirty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= {1, 2}.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Define functions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from </a:t>
            </a:r>
            <a:r>
              <a:rPr lang="en-US" i="1" dirty="0" smtClean="0">
                <a:sym typeface="Symbol"/>
              </a:rPr>
              <a:t>A </a:t>
            </a:r>
            <a:r>
              <a:rPr lang="en-US" dirty="0" smtClean="0">
                <a:sym typeface="Symbol"/>
              </a:rPr>
              <a:t>to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and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from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to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such that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(1) =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(2) = 1,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(2) = 2.  Then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is surjective, but (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)(1)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(1))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1, and (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)(2)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(2))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1.  The composition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not surjective.</a:t>
            </a:r>
          </a:p>
        </p:txBody>
      </p:sp>
    </p:spTree>
    <p:extLst>
      <p:ext uri="{BB962C8B-B14F-4D97-AF65-F5344CB8AC3E}">
        <p14:creationId xmlns:p14="http://schemas.microsoft.com/office/powerpoint/2010/main" val="280558517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Note that if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/>
              <a:t> is surjective,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i="1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may not be surjective, and if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injective,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i="1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may not be injective.</a:t>
            </a:r>
          </a:p>
          <a:p>
            <a:pPr marL="0" indent="0">
              <a:buNone/>
            </a:pPr>
            <a:endParaRPr lang="en-US" sz="1400" i="1" dirty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Examples</a:t>
            </a:r>
            <a:r>
              <a:rPr lang="en-US" dirty="0" smtClean="0">
                <a:sym typeface="Symbol"/>
              </a:rPr>
              <a:t>.  Let </a:t>
            </a:r>
            <a:r>
              <a:rPr lang="en-US" i="1" dirty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= {1, 2}.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(i)  Define function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such that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(1) =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(2) = 1,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1,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(2) = 2.  Then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is surjective, but (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)(1)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(1))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1, and (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)(2)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(2)) =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(1) = 1.  The composition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not </a:t>
            </a:r>
            <a:r>
              <a:rPr lang="en-US" dirty="0" err="1" smtClean="0">
                <a:sym typeface="Symbol"/>
              </a:rPr>
              <a:t>surjecti</a:t>
            </a:r>
            <a:endParaRPr lang="en-US" dirty="0" smtClean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71</a:t>
            </a:fld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381000" y="3429000"/>
            <a:ext cx="8382000" cy="2209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457200" y="3429000"/>
            <a:ext cx="8153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Define functions </a:t>
            </a:r>
            <a:r>
              <a:rPr lang="en-US" sz="3200" i="1" dirty="0" smtClean="0"/>
              <a:t>f</a:t>
            </a:r>
            <a:r>
              <a:rPr lang="en-US" sz="3200" dirty="0" smtClean="0"/>
              <a:t> from </a:t>
            </a:r>
            <a:r>
              <a:rPr lang="en-US" sz="3200" i="1" dirty="0" smtClean="0"/>
              <a:t>A</a:t>
            </a:r>
            <a:r>
              <a:rPr lang="en-US" sz="3200" dirty="0" smtClean="0"/>
              <a:t> to </a:t>
            </a:r>
            <a:r>
              <a:rPr lang="en-US" sz="3200" i="1" dirty="0" smtClean="0"/>
              <a:t>B</a:t>
            </a:r>
            <a:r>
              <a:rPr lang="en-US" sz="3200" dirty="0" smtClean="0"/>
              <a:t> and </a:t>
            </a:r>
            <a:r>
              <a:rPr lang="en-US" sz="3200" i="1" dirty="0" smtClean="0"/>
              <a:t>g</a:t>
            </a:r>
            <a:r>
              <a:rPr lang="en-US" sz="3200" dirty="0" smtClean="0"/>
              <a:t> from </a:t>
            </a:r>
            <a:r>
              <a:rPr lang="en-US" sz="3200" i="1" dirty="0" smtClean="0"/>
              <a:t>B</a:t>
            </a:r>
            <a:r>
              <a:rPr lang="en-US" sz="3200" dirty="0" smtClean="0"/>
              <a:t> to </a:t>
            </a:r>
            <a:r>
              <a:rPr lang="en-US" sz="3200" i="1" dirty="0" smtClean="0"/>
              <a:t>C</a:t>
            </a:r>
            <a:r>
              <a:rPr lang="en-US" sz="3200" dirty="0" smtClean="0"/>
              <a:t> such that </a:t>
            </a:r>
            <a:r>
              <a:rPr lang="en-US" sz="3200" i="1" dirty="0" smtClean="0"/>
              <a:t>f </a:t>
            </a:r>
            <a:r>
              <a:rPr lang="en-US" sz="3200" dirty="0" smtClean="0"/>
              <a:t>(1) = 1, </a:t>
            </a:r>
            <a:r>
              <a:rPr lang="en-US" sz="3200" i="1" dirty="0" smtClean="0"/>
              <a:t>f</a:t>
            </a:r>
            <a:r>
              <a:rPr lang="en-US" sz="3200" dirty="0" smtClean="0"/>
              <a:t> (2) = 2, </a:t>
            </a:r>
            <a:r>
              <a:rPr lang="en-US" sz="3200" i="1" dirty="0" smtClean="0"/>
              <a:t>g</a:t>
            </a:r>
            <a:r>
              <a:rPr lang="en-US" sz="3200" dirty="0" smtClean="0"/>
              <a:t>(1) = </a:t>
            </a:r>
            <a:r>
              <a:rPr lang="en-US" sz="3200" i="1" dirty="0" smtClean="0"/>
              <a:t>g</a:t>
            </a:r>
            <a:r>
              <a:rPr lang="en-US" sz="3200" dirty="0" smtClean="0"/>
              <a:t>(2) = 1.</a:t>
            </a:r>
          </a:p>
          <a:p>
            <a:r>
              <a:rPr lang="en-US" sz="3200" dirty="0" smtClean="0"/>
              <a:t>Then (</a:t>
            </a:r>
            <a:r>
              <a:rPr lang="en-US" sz="3200" i="1" dirty="0" smtClean="0">
                <a:sym typeface="Symbol"/>
              </a:rPr>
              <a:t>g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sz="3200" dirty="0">
                <a:sym typeface="Symbol"/>
              </a:rPr>
              <a:t> </a:t>
            </a:r>
            <a:r>
              <a:rPr lang="en-US" sz="3200" i="1" dirty="0" smtClean="0">
                <a:sym typeface="Symbol"/>
              </a:rPr>
              <a:t>f </a:t>
            </a:r>
            <a:r>
              <a:rPr lang="en-US" sz="3200" dirty="0" smtClean="0">
                <a:sym typeface="Symbol"/>
              </a:rPr>
              <a:t>)(1) = </a:t>
            </a:r>
            <a:r>
              <a:rPr lang="en-US" sz="3200" i="1" dirty="0">
                <a:sym typeface="Symbol"/>
              </a:rPr>
              <a:t>g</a:t>
            </a:r>
            <a:r>
              <a:rPr lang="en-US" sz="3200" dirty="0">
                <a:sym typeface="Symbol"/>
              </a:rPr>
              <a:t>(</a:t>
            </a:r>
            <a:r>
              <a:rPr lang="en-US" sz="3200" i="1" dirty="0">
                <a:sym typeface="Symbol"/>
              </a:rPr>
              <a:t>f</a:t>
            </a:r>
            <a:r>
              <a:rPr lang="en-US" sz="3200" dirty="0">
                <a:sym typeface="Symbol"/>
              </a:rPr>
              <a:t> (1</a:t>
            </a:r>
            <a:r>
              <a:rPr lang="en-US" sz="3200" dirty="0" smtClean="0">
                <a:sym typeface="Symbol"/>
              </a:rPr>
              <a:t>)) = </a:t>
            </a:r>
            <a:r>
              <a:rPr lang="en-US" sz="3200" i="1" dirty="0" smtClean="0">
                <a:sym typeface="Symbol"/>
              </a:rPr>
              <a:t>g</a:t>
            </a:r>
            <a:r>
              <a:rPr lang="en-US" sz="3200" dirty="0" smtClean="0">
                <a:sym typeface="Symbol"/>
              </a:rPr>
              <a:t>(1) = 1 and </a:t>
            </a:r>
            <a:r>
              <a:rPr lang="en-US" sz="3200" dirty="0" smtClean="0"/>
              <a:t>(</a:t>
            </a:r>
            <a:r>
              <a:rPr lang="en-US" sz="3200" i="1" dirty="0" smtClean="0">
                <a:sym typeface="Symbol"/>
              </a:rPr>
              <a:t>g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sz="3200" dirty="0">
                <a:sym typeface="Symbol"/>
              </a:rPr>
              <a:t> </a:t>
            </a:r>
            <a:r>
              <a:rPr lang="en-US" sz="3200" i="1" dirty="0">
                <a:sym typeface="Symbol"/>
              </a:rPr>
              <a:t>f </a:t>
            </a:r>
            <a:r>
              <a:rPr lang="en-US" sz="3200" dirty="0" smtClean="0">
                <a:sym typeface="Symbol"/>
              </a:rPr>
              <a:t>)(2) </a:t>
            </a:r>
          </a:p>
          <a:p>
            <a:r>
              <a:rPr lang="en-US" sz="3200" dirty="0" smtClean="0">
                <a:sym typeface="Symbol"/>
              </a:rPr>
              <a:t>= </a:t>
            </a:r>
            <a:r>
              <a:rPr lang="en-US" sz="3200" i="1" dirty="0">
                <a:sym typeface="Symbol"/>
              </a:rPr>
              <a:t>g</a:t>
            </a:r>
            <a:r>
              <a:rPr lang="en-US" sz="3200" dirty="0">
                <a:sym typeface="Symbol"/>
              </a:rPr>
              <a:t>(</a:t>
            </a:r>
            <a:r>
              <a:rPr lang="en-US" sz="3200" i="1" dirty="0">
                <a:sym typeface="Symbol"/>
              </a:rPr>
              <a:t>f</a:t>
            </a:r>
            <a:r>
              <a:rPr lang="en-US" sz="3200" dirty="0">
                <a:sym typeface="Symbol"/>
              </a:rPr>
              <a:t> </a:t>
            </a:r>
            <a:r>
              <a:rPr lang="en-US" sz="3200" dirty="0" smtClean="0">
                <a:sym typeface="Symbol"/>
              </a:rPr>
              <a:t>(2)) = </a:t>
            </a:r>
            <a:r>
              <a:rPr lang="en-US" sz="3200" i="1" dirty="0" smtClean="0">
                <a:sym typeface="Symbol"/>
              </a:rPr>
              <a:t>g</a:t>
            </a:r>
            <a:r>
              <a:rPr lang="en-US" sz="3200" dirty="0" smtClean="0">
                <a:sym typeface="Symbol"/>
              </a:rPr>
              <a:t>(2) = 1.  </a:t>
            </a:r>
          </a:p>
          <a:p>
            <a:r>
              <a:rPr lang="en-US" sz="3200" dirty="0" smtClean="0">
                <a:sym typeface="Symbol"/>
              </a:rPr>
              <a:t>The composition </a:t>
            </a:r>
            <a:r>
              <a:rPr lang="en-US" sz="3200" i="1" dirty="0">
                <a:sym typeface="Symbol"/>
              </a:rPr>
              <a:t>g</a:t>
            </a:r>
            <a:r>
              <a:rPr lang="en-US" sz="3200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sz="3200" dirty="0">
                <a:sym typeface="Symbol"/>
              </a:rPr>
              <a:t> </a:t>
            </a:r>
            <a:r>
              <a:rPr lang="en-US" sz="3200" i="1" dirty="0" smtClean="0">
                <a:sym typeface="Symbol"/>
              </a:rPr>
              <a:t>f </a:t>
            </a:r>
            <a:r>
              <a:rPr lang="en-US" sz="3200" dirty="0" smtClean="0">
                <a:sym typeface="Symbol"/>
              </a:rPr>
              <a:t>is not injective.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229613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(iii)  If </a:t>
            </a:r>
            <a:r>
              <a:rPr lang="en-US" i="1" dirty="0" smtClean="0"/>
              <a:t>f</a:t>
            </a:r>
            <a:r>
              <a:rPr lang="en-US" dirty="0" smtClean="0"/>
              <a:t> and </a:t>
            </a:r>
            <a:r>
              <a:rPr lang="en-US" i="1" dirty="0" smtClean="0"/>
              <a:t>g</a:t>
            </a:r>
            <a:r>
              <a:rPr lang="en-US" dirty="0" smtClean="0"/>
              <a:t> are surjective, then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surjective. </a:t>
            </a:r>
          </a:p>
          <a:p>
            <a:pPr marL="0" indent="0">
              <a:buNone/>
            </a:pPr>
            <a:endParaRPr lang="en-US" sz="24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Let </a:t>
            </a:r>
            <a:r>
              <a:rPr lang="en-US" i="1" dirty="0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 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 Since </a:t>
            </a:r>
            <a:r>
              <a:rPr lang="en-US" i="1" dirty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is surjective, </a:t>
            </a:r>
            <a:r>
              <a:rPr lang="en-US" i="1" dirty="0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 has a preimage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.  Since </a:t>
            </a:r>
            <a:r>
              <a:rPr lang="en-US" i="1" dirty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is surjective,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has a preimage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in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  Then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is the preimage of </a:t>
            </a:r>
            <a:r>
              <a:rPr lang="en-US" i="1" dirty="0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 of the function </a:t>
            </a: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4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The composition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surjective.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321829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84237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(iv)  If </a:t>
            </a:r>
            <a:r>
              <a:rPr lang="en-US" i="1" dirty="0" smtClean="0"/>
              <a:t>f</a:t>
            </a:r>
            <a:r>
              <a:rPr lang="en-US" dirty="0" smtClean="0"/>
              <a:t> and </a:t>
            </a:r>
            <a:r>
              <a:rPr lang="en-US" i="1" dirty="0" smtClean="0"/>
              <a:t>g</a:t>
            </a:r>
            <a:r>
              <a:rPr lang="en-US" dirty="0" smtClean="0"/>
              <a:t> are injective, then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injective.</a:t>
            </a:r>
          </a:p>
          <a:p>
            <a:pPr marL="0" indent="0">
              <a:buNone/>
            </a:pPr>
            <a:endParaRPr lang="en-US" sz="2000" dirty="0">
              <a:sym typeface="Symbol"/>
            </a:endParaRPr>
          </a:p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x</a:t>
            </a:r>
            <a:r>
              <a:rPr lang="en-US" baseline="-25000" dirty="0" smtClean="0"/>
              <a:t>1</a:t>
            </a:r>
            <a:r>
              <a:rPr lang="en-US" dirty="0"/>
              <a:t>,</a:t>
            </a:r>
            <a:r>
              <a:rPr lang="en-US" dirty="0" smtClean="0"/>
              <a:t> </a:t>
            </a:r>
            <a:r>
              <a:rPr lang="en-US" i="1" dirty="0" smtClean="0"/>
              <a:t>x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 </a:t>
            </a:r>
            <a:r>
              <a:rPr lang="en-US" i="1" dirty="0" smtClean="0">
                <a:sym typeface="Symbol"/>
              </a:rPr>
              <a:t>A </a:t>
            </a:r>
            <a:r>
              <a:rPr lang="en-US" dirty="0" smtClean="0">
                <a:sym typeface="Symbol"/>
              </a:rPr>
              <a:t>such that (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)(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) = </a:t>
            </a:r>
            <a:r>
              <a:rPr lang="en-US" dirty="0">
                <a:sym typeface="Symbol"/>
              </a:rPr>
              <a:t>(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>
                <a:sym typeface="Symbol"/>
              </a:rPr>
              <a:t>f </a:t>
            </a:r>
            <a:r>
              <a:rPr lang="en-US" dirty="0">
                <a:sym typeface="Symbol"/>
              </a:rPr>
              <a:t>)(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).  We want to show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0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We have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(</a:t>
            </a:r>
            <a:r>
              <a:rPr lang="en-US" i="1" dirty="0">
                <a:sym typeface="Symbol"/>
              </a:rPr>
              <a:t>f</a:t>
            </a:r>
            <a:r>
              <a:rPr lang="en-US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)) =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(</a:t>
            </a:r>
            <a:r>
              <a:rPr lang="en-US" i="1" dirty="0">
                <a:sym typeface="Symbol"/>
              </a:rPr>
              <a:t>f</a:t>
            </a:r>
            <a:r>
              <a:rPr lang="en-US" dirty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)).  Since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is injective, we must have </a:t>
            </a:r>
            <a:r>
              <a:rPr lang="en-US" i="1" dirty="0">
                <a:sym typeface="Symbol"/>
              </a:rPr>
              <a:t>f</a:t>
            </a:r>
            <a:r>
              <a:rPr lang="en-US" dirty="0">
                <a:sym typeface="Symbol"/>
              </a:rPr>
              <a:t> (</a:t>
            </a:r>
            <a:r>
              <a:rPr lang="en-US" i="1" dirty="0">
                <a:sym typeface="Symbol"/>
              </a:rPr>
              <a:t>x</a:t>
            </a:r>
            <a:r>
              <a:rPr lang="en-US" baseline="-25000" dirty="0">
                <a:sym typeface="Symbol"/>
              </a:rPr>
              <a:t>1</a:t>
            </a:r>
            <a:r>
              <a:rPr lang="en-US" dirty="0" smtClean="0">
                <a:sym typeface="Symbol"/>
              </a:rPr>
              <a:t>) = </a:t>
            </a:r>
            <a:r>
              <a:rPr lang="en-US" i="1" dirty="0">
                <a:sym typeface="Symbol"/>
              </a:rPr>
              <a:t>f</a:t>
            </a:r>
            <a:r>
              <a:rPr lang="en-US" dirty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).  Since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injective, then we have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x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.  </a:t>
            </a:r>
          </a:p>
          <a:p>
            <a:pPr marL="0" indent="0">
              <a:buNone/>
            </a:pPr>
            <a:endParaRPr lang="en-US" sz="20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The composition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is injective.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28614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Combine the previous properties, we have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(v)  If </a:t>
            </a:r>
            <a:r>
              <a:rPr lang="en-US" i="1" dirty="0"/>
              <a:t>f</a:t>
            </a:r>
            <a:r>
              <a:rPr lang="en-US" dirty="0"/>
              <a:t> and </a:t>
            </a:r>
            <a:r>
              <a:rPr lang="en-US" i="1" dirty="0"/>
              <a:t>g</a:t>
            </a:r>
            <a:r>
              <a:rPr lang="en-US" dirty="0"/>
              <a:t> are </a:t>
            </a:r>
            <a:r>
              <a:rPr lang="en-US" dirty="0" smtClean="0"/>
              <a:t>bijective</a:t>
            </a:r>
            <a:r>
              <a:rPr lang="en-US" dirty="0"/>
              <a:t>, then </a:t>
            </a:r>
            <a:r>
              <a:rPr lang="en-US" i="1" dirty="0">
                <a:sym typeface="Symbol"/>
              </a:rPr>
              <a:t>g</a:t>
            </a:r>
            <a:r>
              <a:rPr lang="en-US" dirty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>
                <a:sym typeface="Symbol"/>
              </a:rPr>
              <a:t>f </a:t>
            </a:r>
            <a:r>
              <a:rPr lang="en-US" dirty="0">
                <a:sym typeface="Symbol"/>
              </a:rPr>
              <a:t>is </a:t>
            </a:r>
            <a:r>
              <a:rPr lang="en-US" dirty="0" smtClean="0">
                <a:sym typeface="Symbol"/>
              </a:rPr>
              <a:t>bijective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753977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Inverse Functions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f</a:t>
            </a:r>
            <a:r>
              <a:rPr lang="en-US" dirty="0" smtClean="0"/>
              <a:t> :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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be a bijection.  Since every element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has exactly one preimage, then we can define a function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from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to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such that, for an element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let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) =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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such that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</a:t>
            </a:r>
            <a:r>
              <a:rPr lang="en-US" i="1" dirty="0" smtClean="0">
                <a:sym typeface="Symbol"/>
              </a:rPr>
              <a:t>y) </a:t>
            </a:r>
            <a:r>
              <a:rPr lang="en-US" dirty="0" smtClean="0">
                <a:sym typeface="Symbol"/>
              </a:rPr>
              <a:t>=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. </a:t>
            </a:r>
          </a:p>
          <a:p>
            <a:pPr marL="0" indent="0">
              <a:buNone/>
            </a:pPr>
            <a:endParaRPr lang="en-US" sz="18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This function is called the </a:t>
            </a:r>
            <a:r>
              <a:rPr lang="en-US" i="1" dirty="0" smtClean="0">
                <a:sym typeface="Symbol"/>
              </a:rPr>
              <a:t>inverse </a:t>
            </a:r>
            <a:r>
              <a:rPr lang="en-US" dirty="0" smtClean="0">
                <a:sym typeface="Symbol"/>
              </a:rPr>
              <a:t>of function</a:t>
            </a:r>
            <a:r>
              <a:rPr lang="en-US" i="1" dirty="0" smtClean="0">
                <a:sym typeface="Symbol"/>
              </a:rPr>
              <a:t> f </a:t>
            </a:r>
            <a:r>
              <a:rPr lang="en-US" dirty="0" smtClean="0">
                <a:sym typeface="Symbol"/>
              </a:rPr>
              <a:t>, denoted by </a:t>
            </a:r>
            <a:r>
              <a:rPr lang="en-US" i="1" dirty="0" smtClean="0">
                <a:sym typeface="Symbol"/>
              </a:rPr>
              <a:t>f</a:t>
            </a:r>
            <a:r>
              <a:rPr lang="en-US" baseline="30000" dirty="0" smtClean="0">
                <a:sym typeface="Symbol"/>
              </a:rPr>
              <a:t> 1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18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The </a:t>
            </a:r>
            <a:r>
              <a:rPr lang="en-US" dirty="0">
                <a:sym typeface="Symbol"/>
              </a:rPr>
              <a:t>inverse of a bijection is a bijection. 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endParaRPr lang="en-US" sz="1400" dirty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35567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Properties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Let </a:t>
            </a:r>
            <a:r>
              <a:rPr lang="en-US" i="1" dirty="0"/>
              <a:t>f</a:t>
            </a:r>
            <a:r>
              <a:rPr lang="en-US" dirty="0"/>
              <a:t> : </a:t>
            </a:r>
            <a:r>
              <a:rPr lang="en-US" i="1" dirty="0"/>
              <a:t>A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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 be a bijection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(i)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 is the domain of </a:t>
            </a:r>
            <a:r>
              <a:rPr lang="en-US" i="1" dirty="0">
                <a:sym typeface="Symbol"/>
              </a:rPr>
              <a:t>f</a:t>
            </a:r>
            <a:r>
              <a:rPr lang="en-US" baseline="30000" dirty="0">
                <a:sym typeface="Symbol"/>
              </a:rPr>
              <a:t> 1</a:t>
            </a:r>
            <a:r>
              <a:rPr lang="en-US" dirty="0">
                <a:sym typeface="Symbol"/>
              </a:rPr>
              <a:t>, and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is the codomain of </a:t>
            </a:r>
            <a:r>
              <a:rPr lang="en-US" i="1" dirty="0">
                <a:sym typeface="Symbol"/>
              </a:rPr>
              <a:t>f</a:t>
            </a:r>
            <a:r>
              <a:rPr lang="en-US" baseline="30000" dirty="0">
                <a:sym typeface="Symbol"/>
              </a:rPr>
              <a:t> 1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(ii)  (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</a:t>
            </a:r>
            <a:r>
              <a:rPr lang="en-US" baseline="30000" dirty="0" smtClean="0">
                <a:sym typeface="Symbol"/>
              </a:rPr>
              <a:t> 1</a:t>
            </a:r>
            <a:r>
              <a:rPr lang="en-US" dirty="0" smtClean="0">
                <a:sym typeface="Symbol"/>
              </a:rPr>
              <a:t>)</a:t>
            </a:r>
            <a:r>
              <a:rPr lang="en-US" baseline="30000" dirty="0" smtClean="0">
                <a:sym typeface="Symbol"/>
              </a:rPr>
              <a:t>1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  <a:p>
            <a:pPr marL="0" indent="0">
              <a:buNone/>
            </a:pPr>
            <a:r>
              <a:rPr lang="en-US" dirty="0" smtClean="0"/>
              <a:t>(iii)  For every element </a:t>
            </a:r>
            <a:r>
              <a:rPr lang="en-US" i="1" dirty="0" smtClean="0"/>
              <a:t>x</a:t>
            </a:r>
            <a:r>
              <a:rPr lang="en-US" dirty="0" smtClean="0"/>
              <a:t> in 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dirty="0" smtClean="0">
                <a:sym typeface="Symbol"/>
              </a:rPr>
              <a:t>(</a:t>
            </a:r>
            <a:r>
              <a:rPr lang="en-US" i="1" dirty="0">
                <a:sym typeface="Symbol"/>
              </a:rPr>
              <a:t>f</a:t>
            </a:r>
            <a:r>
              <a:rPr lang="en-US" baseline="30000" dirty="0">
                <a:sym typeface="Symbol"/>
              </a:rPr>
              <a:t> 1</a:t>
            </a:r>
            <a:r>
              <a:rPr lang="en-US" dirty="0" smtClean="0">
                <a:sym typeface="Symbol"/>
              </a:rPr>
              <a:t> </a:t>
            </a:r>
            <a:r>
              <a:rPr lang="en-US" sz="4400" baseline="-25000" dirty="0">
                <a:sym typeface="Symbol"/>
              </a:rPr>
              <a:t></a:t>
            </a:r>
            <a:r>
              <a:rPr lang="en-US" dirty="0">
                <a:sym typeface="Symbol"/>
              </a:rPr>
              <a:t> </a:t>
            </a:r>
            <a:r>
              <a:rPr lang="en-US" i="1" dirty="0">
                <a:sym typeface="Symbol"/>
              </a:rPr>
              <a:t>f </a:t>
            </a:r>
            <a:r>
              <a:rPr lang="en-US" dirty="0" smtClean="0">
                <a:sym typeface="Symbol"/>
              </a:rPr>
              <a:t>)(x) =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(iv)  For every element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in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, </a:t>
            </a:r>
            <a:r>
              <a:rPr lang="en-US" dirty="0">
                <a:sym typeface="Symbol"/>
              </a:rPr>
              <a:t>(</a:t>
            </a:r>
            <a:r>
              <a:rPr lang="en-US" i="1" dirty="0">
                <a:sym typeface="Symbol"/>
              </a:rPr>
              <a:t>f</a:t>
            </a:r>
            <a:r>
              <a:rPr lang="en-US" baseline="30000" dirty="0">
                <a:sym typeface="Symbol"/>
              </a:rPr>
              <a:t> </a:t>
            </a:r>
            <a:r>
              <a:rPr lang="en-US" sz="4400" baseline="-25000" dirty="0" smtClean="0">
                <a:sym typeface="Symbol"/>
              </a:rPr>
              <a:t></a:t>
            </a:r>
            <a:r>
              <a:rPr lang="en-US" dirty="0" smtClean="0">
                <a:sym typeface="Symbol"/>
              </a:rPr>
              <a:t> </a:t>
            </a:r>
            <a:r>
              <a:rPr lang="en-US" i="1" dirty="0">
                <a:sym typeface="Symbol"/>
              </a:rPr>
              <a:t>f </a:t>
            </a:r>
            <a:r>
              <a:rPr lang="en-US" baseline="30000" dirty="0">
                <a:sym typeface="Symbol"/>
              </a:rPr>
              <a:t>1</a:t>
            </a:r>
            <a:r>
              <a:rPr lang="en-US" dirty="0" smtClean="0">
                <a:sym typeface="Symbol"/>
              </a:rPr>
              <a:t>)(y) </a:t>
            </a:r>
            <a:r>
              <a:rPr lang="en-US" dirty="0">
                <a:sym typeface="Symbol"/>
              </a:rPr>
              <a:t>= </a:t>
            </a:r>
            <a:r>
              <a:rPr lang="en-US" i="1" dirty="0" smtClean="0">
                <a:sym typeface="Symbol"/>
              </a:rPr>
              <a:t>y.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386976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Cardinality of an Infinite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Let </a:t>
            </a:r>
            <a:r>
              <a:rPr lang="en-US" sz="2800" i="1" dirty="0" smtClean="0"/>
              <a:t>A</a:t>
            </a:r>
            <a:r>
              <a:rPr lang="en-US" sz="2800" dirty="0" smtClean="0"/>
              <a:t> and </a:t>
            </a:r>
            <a:r>
              <a:rPr lang="en-US" sz="2800" i="1" dirty="0" smtClean="0"/>
              <a:t>B</a:t>
            </a:r>
            <a:r>
              <a:rPr lang="en-US" sz="2800" dirty="0" smtClean="0"/>
              <a:t> be two sets.  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dirty="0" smtClean="0"/>
              <a:t>If there is a bijection from </a:t>
            </a:r>
            <a:r>
              <a:rPr lang="en-US" sz="2800" i="1" dirty="0" smtClean="0"/>
              <a:t>A</a:t>
            </a:r>
            <a:r>
              <a:rPr lang="en-US" sz="2800" dirty="0" smtClean="0"/>
              <a:t> to </a:t>
            </a:r>
            <a:r>
              <a:rPr lang="en-US" sz="2800" i="1" dirty="0" smtClean="0"/>
              <a:t>B</a:t>
            </a:r>
            <a:r>
              <a:rPr lang="en-US" sz="2800" dirty="0" smtClean="0">
                <a:sym typeface="Symbol"/>
              </a:rPr>
              <a:t>, we say that </a:t>
            </a:r>
            <a:r>
              <a:rPr lang="en-US" sz="2800" i="1" dirty="0" smtClean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 and </a:t>
            </a:r>
            <a:r>
              <a:rPr lang="en-US" sz="2800" i="1" dirty="0" smtClean="0">
                <a:sym typeface="Symbol"/>
              </a:rPr>
              <a:t>B</a:t>
            </a:r>
            <a:r>
              <a:rPr lang="en-US" sz="2800" dirty="0" smtClean="0">
                <a:sym typeface="Symbol"/>
              </a:rPr>
              <a:t> has the </a:t>
            </a:r>
            <a:r>
              <a:rPr lang="en-US" sz="2800" i="1" dirty="0" smtClean="0">
                <a:sym typeface="Symbol"/>
              </a:rPr>
              <a:t>equal</a:t>
            </a:r>
            <a:r>
              <a:rPr lang="en-US" sz="2800" dirty="0" smtClean="0">
                <a:sym typeface="Symbol"/>
              </a:rPr>
              <a:t> cardinality, denoted by |</a:t>
            </a:r>
            <a:r>
              <a:rPr lang="en-US" sz="2800" i="1" dirty="0" smtClean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| = |</a:t>
            </a:r>
            <a:r>
              <a:rPr lang="en-US" sz="2800" i="1" dirty="0" smtClean="0">
                <a:sym typeface="Symbol"/>
              </a:rPr>
              <a:t>B</a:t>
            </a:r>
            <a:r>
              <a:rPr lang="en-US" sz="2800" dirty="0" smtClean="0">
                <a:sym typeface="Symbol"/>
              </a:rPr>
              <a:t>|.</a:t>
            </a:r>
          </a:p>
          <a:p>
            <a:pPr marL="0" indent="0">
              <a:buNone/>
            </a:pPr>
            <a:endParaRPr lang="en-US" sz="1000" dirty="0" smtClean="0">
              <a:sym typeface="Symbol"/>
            </a:endParaRPr>
          </a:p>
          <a:p>
            <a:pPr marL="0" indent="0">
              <a:buNone/>
            </a:pPr>
            <a:endParaRPr lang="en-US" sz="1000" dirty="0" smtClean="0">
              <a:sym typeface="Symbol"/>
            </a:endParaRPr>
          </a:p>
          <a:p>
            <a:pPr marL="0" indent="0">
              <a:buNone/>
            </a:pPr>
            <a:endParaRPr lang="en-US" sz="1200" dirty="0">
              <a:sym typeface="Symbo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77</a:t>
            </a:fld>
            <a:endParaRPr lang="en-CA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276600" y="4457698"/>
            <a:ext cx="2400300" cy="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1918519" y="3581400"/>
            <a:ext cx="5042165" cy="1752600"/>
            <a:chOff x="1918519" y="3581400"/>
            <a:chExt cx="5042165" cy="1752600"/>
          </a:xfrm>
        </p:grpSpPr>
        <p:sp>
          <p:nvSpPr>
            <p:cNvPr id="6" name="Oval 5"/>
            <p:cNvSpPr/>
            <p:nvPr/>
          </p:nvSpPr>
          <p:spPr>
            <a:xfrm>
              <a:off x="23622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Oval 6"/>
            <p:cNvSpPr/>
            <p:nvPr/>
          </p:nvSpPr>
          <p:spPr>
            <a:xfrm>
              <a:off x="48006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918519" y="4165311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 smtClean="0"/>
                <a:t>A</a:t>
              </a:r>
              <a:endParaRPr lang="en-CA" i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553200" y="4165312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/>
                <a:t>B</a:t>
              </a:r>
              <a:endParaRPr lang="en-CA" i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49815" y="3957935"/>
              <a:ext cx="1253869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bijection</a:t>
              </a:r>
              <a:endParaRPr lang="en-CA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6453659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ym typeface="Symbol"/>
              </a:rPr>
              <a:t>If there is a bijection from </a:t>
            </a:r>
            <a:r>
              <a:rPr lang="en-US" i="1" dirty="0">
                <a:sym typeface="Symbol"/>
              </a:rPr>
              <a:t>A </a:t>
            </a:r>
            <a:r>
              <a:rPr lang="en-US" dirty="0">
                <a:sym typeface="Symbol"/>
              </a:rPr>
              <a:t>to a subset of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, we say that the cardinality of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is </a:t>
            </a:r>
            <a:r>
              <a:rPr lang="en-US" i="1" dirty="0">
                <a:sym typeface="Symbol"/>
              </a:rPr>
              <a:t>less than or equal to </a:t>
            </a:r>
            <a:r>
              <a:rPr lang="en-US" dirty="0">
                <a:sym typeface="Symbol"/>
              </a:rPr>
              <a:t>the cardinality of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, denoted by 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 |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|.</a:t>
            </a:r>
          </a:p>
          <a:p>
            <a:pPr marL="0" indent="0">
              <a:buNone/>
            </a:pP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78</a:t>
            </a:fld>
            <a:endParaRPr lang="en-CA"/>
          </a:p>
        </p:txBody>
      </p:sp>
      <p:grpSp>
        <p:nvGrpSpPr>
          <p:cNvPr id="17" name="Group 16"/>
          <p:cNvGrpSpPr/>
          <p:nvPr/>
        </p:nvGrpSpPr>
        <p:grpSpPr>
          <a:xfrm>
            <a:off x="1918519" y="3581400"/>
            <a:ext cx="5042165" cy="1752600"/>
            <a:chOff x="1918519" y="3581400"/>
            <a:chExt cx="5042165" cy="1752600"/>
          </a:xfrm>
        </p:grpSpPr>
        <p:sp>
          <p:nvSpPr>
            <p:cNvPr id="6" name="Oval 5"/>
            <p:cNvSpPr/>
            <p:nvPr/>
          </p:nvSpPr>
          <p:spPr>
            <a:xfrm>
              <a:off x="23622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Oval 6"/>
            <p:cNvSpPr/>
            <p:nvPr/>
          </p:nvSpPr>
          <p:spPr>
            <a:xfrm>
              <a:off x="48006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8" name="Oval 7"/>
            <p:cNvSpPr/>
            <p:nvPr/>
          </p:nvSpPr>
          <p:spPr>
            <a:xfrm>
              <a:off x="5181600" y="3962400"/>
              <a:ext cx="990600" cy="990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3276600" y="3581400"/>
              <a:ext cx="2438400" cy="381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3276600" y="4953000"/>
              <a:ext cx="2438400" cy="381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1918519" y="4165311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 smtClean="0"/>
                <a:t>A</a:t>
              </a:r>
              <a:endParaRPr lang="en-CA" i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53200" y="4165312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/>
                <a:t>B</a:t>
              </a:r>
              <a:endParaRPr lang="en-CA" i="1" dirty="0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3276600" y="4457698"/>
              <a:ext cx="2400300" cy="2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849815" y="3957935"/>
              <a:ext cx="1253869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bijection</a:t>
              </a:r>
              <a:endParaRPr lang="en-CA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5385763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ym typeface="Symbol"/>
              </a:rPr>
              <a:t>If there is a bijection from a subset of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to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, we say that the cardinality of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is </a:t>
            </a:r>
            <a:r>
              <a:rPr lang="en-US" i="1" dirty="0">
                <a:sym typeface="Symbol"/>
              </a:rPr>
              <a:t>greater than or equal to</a:t>
            </a:r>
            <a:r>
              <a:rPr lang="en-US" dirty="0">
                <a:sym typeface="Symbol"/>
              </a:rPr>
              <a:t> the cardinality of 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, denoted by 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 |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|.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ym typeface="Symbol"/>
              </a:rPr>
              <a:t>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 |</a:t>
            </a:r>
            <a:r>
              <a:rPr lang="en-US" i="1" dirty="0">
                <a:sym typeface="Symbol"/>
              </a:rPr>
              <a:t>B</a:t>
            </a:r>
            <a:r>
              <a:rPr lang="en-US" dirty="0" smtClean="0">
                <a:sym typeface="Symbol"/>
              </a:rPr>
              <a:t>| if and only if |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| </a:t>
            </a:r>
            <a:r>
              <a:rPr lang="en-US" dirty="0">
                <a:sym typeface="Symbol"/>
              </a:rPr>
              <a:t>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|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|.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79</a:t>
            </a:fld>
            <a:endParaRPr lang="en-CA"/>
          </a:p>
        </p:txBody>
      </p:sp>
      <p:grpSp>
        <p:nvGrpSpPr>
          <p:cNvPr id="19" name="Group 18"/>
          <p:cNvGrpSpPr/>
          <p:nvPr/>
        </p:nvGrpSpPr>
        <p:grpSpPr>
          <a:xfrm>
            <a:off x="1714777" y="3086100"/>
            <a:ext cx="5042165" cy="1752600"/>
            <a:chOff x="1918519" y="3581400"/>
            <a:chExt cx="5042165" cy="1752600"/>
          </a:xfrm>
        </p:grpSpPr>
        <p:sp>
          <p:nvSpPr>
            <p:cNvPr id="6" name="Oval 5"/>
            <p:cNvSpPr/>
            <p:nvPr/>
          </p:nvSpPr>
          <p:spPr>
            <a:xfrm>
              <a:off x="23622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Oval 6"/>
            <p:cNvSpPr/>
            <p:nvPr/>
          </p:nvSpPr>
          <p:spPr>
            <a:xfrm>
              <a:off x="4800600" y="3581400"/>
              <a:ext cx="1752600" cy="1752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8" name="Oval 7"/>
            <p:cNvSpPr/>
            <p:nvPr/>
          </p:nvSpPr>
          <p:spPr>
            <a:xfrm>
              <a:off x="2743200" y="3962400"/>
              <a:ext cx="990600" cy="990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9" name="Straight Connector 8"/>
            <p:cNvCxnSpPr>
              <a:stCxn id="8" idx="0"/>
              <a:endCxn id="7" idx="0"/>
            </p:cNvCxnSpPr>
            <p:nvPr/>
          </p:nvCxnSpPr>
          <p:spPr>
            <a:xfrm flipV="1">
              <a:off x="3238500" y="3581400"/>
              <a:ext cx="2438400" cy="381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8" idx="4"/>
            </p:cNvCxnSpPr>
            <p:nvPr/>
          </p:nvCxnSpPr>
          <p:spPr>
            <a:xfrm>
              <a:off x="3238500" y="4953000"/>
              <a:ext cx="2324100" cy="381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918519" y="4165311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 smtClean="0"/>
                <a:t>A</a:t>
              </a:r>
              <a:endParaRPr lang="en-CA" i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553200" y="4165312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i="1" dirty="0"/>
                <a:t>B</a:t>
              </a:r>
              <a:endParaRPr lang="en-CA" i="1" dirty="0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3276600" y="4457698"/>
              <a:ext cx="2400300" cy="2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849815" y="3957935"/>
              <a:ext cx="1253869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i="1" dirty="0" smtClean="0"/>
                <a:t>bijection</a:t>
              </a:r>
              <a:endParaRPr lang="en-CA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02770786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These definitions are also true for finite sets.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</a:t>
            </a:r>
            <a:r>
              <a:rPr lang="en-US" dirty="0" smtClean="0"/>
              <a:t> be two finite sets.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dirty="0" smtClean="0"/>
              <a:t> = {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, …, </a:t>
            </a:r>
            <a:r>
              <a:rPr lang="en-US" i="1" dirty="0" smtClean="0"/>
              <a:t>a</a:t>
            </a:r>
            <a:r>
              <a:rPr lang="en-US" i="1" baseline="-25000" dirty="0" smtClean="0"/>
              <a:t>m</a:t>
            </a:r>
            <a:r>
              <a:rPr lang="en-US" dirty="0" smtClean="0"/>
              <a:t>}. | </a:t>
            </a:r>
            <a:r>
              <a:rPr lang="en-US" i="1" dirty="0" smtClean="0"/>
              <a:t>A</a:t>
            </a:r>
            <a:r>
              <a:rPr lang="en-US" dirty="0" smtClean="0"/>
              <a:t> | = </a:t>
            </a:r>
            <a:r>
              <a:rPr lang="en-US" i="1" dirty="0" smtClean="0"/>
              <a:t>m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i="1" dirty="0" smtClean="0"/>
              <a:t>B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{</a:t>
            </a:r>
            <a:r>
              <a:rPr lang="en-US" i="1" dirty="0" smtClean="0"/>
              <a:t>b</a:t>
            </a:r>
            <a:r>
              <a:rPr lang="en-US" baseline="-25000" dirty="0" smtClean="0"/>
              <a:t>1</a:t>
            </a:r>
            <a:r>
              <a:rPr lang="en-US" dirty="0"/>
              <a:t>, </a:t>
            </a:r>
            <a:r>
              <a:rPr lang="en-US" i="1" dirty="0" smtClean="0"/>
              <a:t>b</a:t>
            </a:r>
            <a:r>
              <a:rPr lang="en-US" baseline="-25000" dirty="0" smtClean="0"/>
              <a:t>2</a:t>
            </a:r>
            <a:r>
              <a:rPr lang="en-US" dirty="0"/>
              <a:t>, …, </a:t>
            </a:r>
            <a:r>
              <a:rPr lang="en-US" i="1" dirty="0" err="1" smtClean="0"/>
              <a:t>b</a:t>
            </a:r>
            <a:r>
              <a:rPr lang="en-US" i="1" baseline="-25000" dirty="0" err="1"/>
              <a:t>n</a:t>
            </a:r>
            <a:r>
              <a:rPr lang="en-US" dirty="0" smtClean="0"/>
              <a:t>}. </a:t>
            </a:r>
            <a:r>
              <a:rPr lang="en-US" dirty="0" smtClean="0">
                <a:sym typeface="Symbol"/>
              </a:rPr>
              <a:t>|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| =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sz="2000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When </a:t>
            </a:r>
            <a:r>
              <a:rPr lang="en-US" i="1" dirty="0" smtClean="0">
                <a:sym typeface="Symbol"/>
              </a:rPr>
              <a:t>m </a:t>
            </a:r>
            <a:r>
              <a:rPr lang="en-US" dirty="0" smtClean="0">
                <a:sym typeface="Symbol"/>
              </a:rPr>
              <a:t>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, function </a:t>
            </a:r>
            <a:r>
              <a:rPr lang="en-US" i="1" dirty="0" smtClean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(</a:t>
            </a:r>
            <a:r>
              <a:rPr lang="en-US" i="1" dirty="0" err="1" smtClean="0">
                <a:sym typeface="Symbol"/>
              </a:rPr>
              <a:t>a</a:t>
            </a:r>
            <a:r>
              <a:rPr lang="en-US" i="1" baseline="-25000" dirty="0" err="1" smtClean="0">
                <a:sym typeface="Symbol"/>
              </a:rPr>
              <a:t>i</a:t>
            </a:r>
            <a:r>
              <a:rPr lang="en-US" dirty="0" smtClean="0">
                <a:sym typeface="Symbol"/>
              </a:rPr>
              <a:t>) = </a:t>
            </a:r>
            <a:r>
              <a:rPr lang="en-US" i="1" dirty="0" smtClean="0">
                <a:sym typeface="Symbol"/>
              </a:rPr>
              <a:t>b</a:t>
            </a:r>
            <a:r>
              <a:rPr lang="en-US" i="1" baseline="-25000" dirty="0" smtClean="0">
                <a:sym typeface="Symbol"/>
              </a:rPr>
              <a:t>i</a:t>
            </a:r>
            <a:r>
              <a:rPr lang="en-US" dirty="0" smtClean="0">
                <a:sym typeface="Symbol"/>
              </a:rPr>
              <a:t> is a bijection from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to a subset {</a:t>
            </a:r>
            <a:r>
              <a:rPr lang="en-US" i="1" dirty="0" smtClean="0">
                <a:sym typeface="Symbol"/>
              </a:rPr>
              <a:t>b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dirty="0" smtClean="0">
                <a:sym typeface="Symbol"/>
              </a:rPr>
              <a:t>, </a:t>
            </a:r>
            <a:r>
              <a:rPr lang="en-US" i="1" dirty="0" smtClean="0">
                <a:sym typeface="Symbol"/>
              </a:rPr>
              <a:t>b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, …, </a:t>
            </a:r>
            <a:r>
              <a:rPr lang="en-US" i="1" dirty="0" err="1" smtClean="0">
                <a:sym typeface="Symbol"/>
              </a:rPr>
              <a:t>b</a:t>
            </a:r>
            <a:r>
              <a:rPr lang="en-US" i="1" baseline="-25000" dirty="0" err="1" smtClean="0">
                <a:sym typeface="Symbol"/>
              </a:rPr>
              <a:t>m</a:t>
            </a:r>
            <a:r>
              <a:rPr lang="en-US" dirty="0" smtClean="0">
                <a:sym typeface="Symbol"/>
              </a:rPr>
              <a:t>} of </a:t>
            </a:r>
            <a:r>
              <a:rPr lang="en-US" i="1" dirty="0" smtClean="0">
                <a:sym typeface="Symbol"/>
              </a:rPr>
              <a:t>B.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577856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Transitivity of Inequality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i="1" dirty="0" smtClean="0"/>
              <a:t>B</a:t>
            </a:r>
            <a:r>
              <a:rPr lang="en-US" dirty="0" smtClean="0"/>
              <a:t>, and </a:t>
            </a:r>
            <a:r>
              <a:rPr lang="en-US" i="1" dirty="0" smtClean="0"/>
              <a:t>C</a:t>
            </a:r>
            <a:r>
              <a:rPr lang="en-US" dirty="0" smtClean="0"/>
              <a:t>, be three sets.  If |</a:t>
            </a:r>
            <a:r>
              <a:rPr lang="en-US" i="1" dirty="0" smtClean="0"/>
              <a:t>A</a:t>
            </a:r>
            <a:r>
              <a:rPr lang="en-US" dirty="0" smtClean="0"/>
              <a:t>| </a:t>
            </a:r>
            <a:r>
              <a:rPr lang="en-US" dirty="0" smtClean="0">
                <a:sym typeface="Symbol"/>
              </a:rPr>
              <a:t></a:t>
            </a:r>
            <a:r>
              <a:rPr lang="en-US" dirty="0" smtClean="0"/>
              <a:t> |</a:t>
            </a:r>
            <a:r>
              <a:rPr lang="en-US" i="1" dirty="0" smtClean="0"/>
              <a:t>B</a:t>
            </a:r>
            <a:r>
              <a:rPr lang="en-US" dirty="0" smtClean="0"/>
              <a:t>|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</a:t>
            </a:r>
            <a:r>
              <a:rPr lang="en-US" dirty="0" smtClean="0"/>
              <a:t> |</a:t>
            </a:r>
            <a:r>
              <a:rPr lang="en-US" i="1" dirty="0" smtClean="0"/>
              <a:t>C</a:t>
            </a:r>
            <a:r>
              <a:rPr lang="en-US" dirty="0" smtClean="0"/>
              <a:t>|, then |</a:t>
            </a:r>
            <a:r>
              <a:rPr lang="en-US" i="1" dirty="0" smtClean="0"/>
              <a:t>A</a:t>
            </a:r>
            <a:r>
              <a:rPr lang="en-US" dirty="0" smtClean="0"/>
              <a:t>| </a:t>
            </a:r>
            <a:r>
              <a:rPr lang="en-US" dirty="0" smtClean="0">
                <a:sym typeface="Symbol"/>
              </a:rPr>
              <a:t> |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|.</a:t>
            </a: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Indeed,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>
                <a:sym typeface="Symbol"/>
              </a:rPr>
              <a:t></a:t>
            </a:r>
            <a:r>
              <a:rPr lang="en-US" dirty="0"/>
              <a:t> |</a:t>
            </a:r>
            <a:r>
              <a:rPr lang="en-US" i="1" dirty="0"/>
              <a:t>B</a:t>
            </a:r>
            <a:r>
              <a:rPr lang="en-US" dirty="0" smtClean="0"/>
              <a:t>| means that there is a bijection </a:t>
            </a:r>
            <a:r>
              <a:rPr lang="en-US" i="1" dirty="0" smtClean="0"/>
              <a:t>f</a:t>
            </a:r>
            <a:r>
              <a:rPr lang="en-US" dirty="0" smtClean="0"/>
              <a:t> from </a:t>
            </a:r>
            <a:r>
              <a:rPr lang="en-US" i="1" dirty="0" smtClean="0"/>
              <a:t>A</a:t>
            </a:r>
            <a:r>
              <a:rPr lang="en-US" dirty="0" smtClean="0"/>
              <a:t> to a subset </a:t>
            </a:r>
            <a:r>
              <a:rPr lang="en-US" i="1" dirty="0" smtClean="0"/>
              <a:t>B</a:t>
            </a:r>
            <a:r>
              <a:rPr lang="en-US" baseline="-25000" dirty="0" smtClean="0"/>
              <a:t>1</a:t>
            </a:r>
            <a:r>
              <a:rPr lang="en-US" dirty="0" smtClean="0"/>
              <a:t> of </a:t>
            </a:r>
            <a:r>
              <a:rPr lang="en-US" i="1" dirty="0" smtClean="0"/>
              <a:t>B</a:t>
            </a:r>
            <a:r>
              <a:rPr lang="en-US" dirty="0" smtClean="0"/>
              <a:t>, and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/>
              <a:t>|</a:t>
            </a:r>
            <a:r>
              <a:rPr lang="en-US" dirty="0">
                <a:sym typeface="Symbol"/>
              </a:rPr>
              <a:t> </a:t>
            </a:r>
            <a:r>
              <a:rPr lang="en-US" dirty="0"/>
              <a:t> |</a:t>
            </a:r>
            <a:r>
              <a:rPr lang="en-US" i="1" dirty="0"/>
              <a:t>C</a:t>
            </a:r>
            <a:r>
              <a:rPr lang="en-US" dirty="0"/>
              <a:t>|</a:t>
            </a:r>
            <a:r>
              <a:rPr lang="en-US" dirty="0" smtClean="0"/>
              <a:t> means that there is bijection </a:t>
            </a:r>
            <a:r>
              <a:rPr lang="en-US" i="1" dirty="0" smtClean="0"/>
              <a:t>g</a:t>
            </a:r>
            <a:r>
              <a:rPr lang="en-US" dirty="0" smtClean="0"/>
              <a:t> from </a:t>
            </a:r>
            <a:r>
              <a:rPr lang="en-US" i="1" dirty="0" smtClean="0"/>
              <a:t>B</a:t>
            </a:r>
            <a:r>
              <a:rPr lang="en-US" dirty="0" smtClean="0"/>
              <a:t> to a subset </a:t>
            </a:r>
            <a:r>
              <a:rPr lang="en-US" i="1" dirty="0" smtClean="0"/>
              <a:t>C</a:t>
            </a:r>
            <a:r>
              <a:rPr lang="en-US" baseline="-25000" dirty="0" smtClean="0"/>
              <a:t>1</a:t>
            </a:r>
            <a:r>
              <a:rPr lang="en-US" dirty="0" smtClean="0"/>
              <a:t> of </a:t>
            </a:r>
            <a:r>
              <a:rPr lang="en-US" i="1" dirty="0" smtClean="0"/>
              <a:t>C</a:t>
            </a:r>
            <a:r>
              <a:rPr lang="en-US" dirty="0" smtClean="0"/>
              <a:t>.  The restriction of </a:t>
            </a:r>
            <a:r>
              <a:rPr lang="en-US" i="1" dirty="0" smtClean="0"/>
              <a:t>g</a:t>
            </a:r>
            <a:r>
              <a:rPr lang="en-US" dirty="0" smtClean="0"/>
              <a:t> on </a:t>
            </a:r>
            <a:r>
              <a:rPr lang="en-US" i="1" dirty="0" smtClean="0"/>
              <a:t>B</a:t>
            </a:r>
            <a:r>
              <a:rPr lang="en-US" baseline="-25000" dirty="0" smtClean="0"/>
              <a:t>1</a:t>
            </a:r>
            <a:r>
              <a:rPr lang="en-US" dirty="0" smtClean="0"/>
              <a:t> is a bijection </a:t>
            </a:r>
            <a:r>
              <a:rPr lang="en-US" i="1" dirty="0" smtClean="0"/>
              <a:t>g</a:t>
            </a:r>
            <a:r>
              <a:rPr lang="en-US" baseline="-25000" dirty="0" smtClean="0"/>
              <a:t>1</a:t>
            </a:r>
            <a:r>
              <a:rPr lang="en-US" dirty="0"/>
              <a:t> </a:t>
            </a:r>
            <a:r>
              <a:rPr lang="en-US" dirty="0" smtClean="0"/>
              <a:t>from </a:t>
            </a:r>
            <a:r>
              <a:rPr lang="en-US" i="1" dirty="0" smtClean="0"/>
              <a:t>B</a:t>
            </a:r>
            <a:r>
              <a:rPr lang="en-US" baseline="-25000" dirty="0" smtClean="0"/>
              <a:t>1</a:t>
            </a:r>
            <a:r>
              <a:rPr lang="en-US" dirty="0" smtClean="0"/>
              <a:t> to a subset </a:t>
            </a:r>
            <a:r>
              <a:rPr lang="en-US" i="1" dirty="0" smtClean="0"/>
              <a:t>C</a:t>
            </a:r>
            <a:r>
              <a:rPr lang="en-US" baseline="-25000" dirty="0" smtClean="0"/>
              <a:t>2</a:t>
            </a:r>
            <a:r>
              <a:rPr lang="en-US" dirty="0" smtClean="0"/>
              <a:t> of the range of </a:t>
            </a:r>
            <a:r>
              <a:rPr lang="en-US" i="1" dirty="0" smtClean="0"/>
              <a:t>g</a:t>
            </a:r>
            <a:r>
              <a:rPr lang="en-US" dirty="0" smtClean="0"/>
              <a:t> in </a:t>
            </a:r>
            <a:r>
              <a:rPr lang="en-US" i="1" dirty="0" smtClean="0"/>
              <a:t>C</a:t>
            </a:r>
            <a:r>
              <a:rPr lang="en-US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884124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composition </a:t>
            </a:r>
            <a:r>
              <a:rPr lang="en-US" i="1" dirty="0" smtClean="0"/>
              <a:t>g</a:t>
            </a:r>
            <a:r>
              <a:rPr lang="en-US" baseline="-25000" dirty="0" smtClean="0"/>
              <a:t>1</a:t>
            </a:r>
            <a:r>
              <a:rPr lang="en-US" dirty="0" smtClean="0"/>
              <a:t> </a:t>
            </a:r>
            <a:r>
              <a:rPr lang="en-US" sz="4800" baseline="-25000" dirty="0" smtClean="0">
                <a:sym typeface="Symbol"/>
              </a:rPr>
              <a:t></a:t>
            </a:r>
            <a:r>
              <a:rPr lang="en-US" sz="4800" i="1" baseline="-25000" dirty="0" smtClean="0">
                <a:sym typeface="Symbol"/>
              </a:rPr>
              <a:t> </a:t>
            </a:r>
            <a:r>
              <a:rPr lang="en-US" i="1" dirty="0">
                <a:sym typeface="Symbol"/>
              </a:rPr>
              <a:t>f</a:t>
            </a:r>
            <a:r>
              <a:rPr lang="en-US" dirty="0" smtClean="0">
                <a:sym typeface="Symbol"/>
              </a:rPr>
              <a:t> is a bijection from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to a subset of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.  Hence, |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|  |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|.</a:t>
            </a: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82</a:t>
            </a:fld>
            <a:endParaRPr lang="en-CA"/>
          </a:p>
        </p:txBody>
      </p:sp>
      <p:sp>
        <p:nvSpPr>
          <p:cNvPr id="5" name="Oval 4"/>
          <p:cNvSpPr/>
          <p:nvPr/>
        </p:nvSpPr>
        <p:spPr>
          <a:xfrm>
            <a:off x="1034143" y="1793069"/>
            <a:ext cx="2046514" cy="204651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3" name="Straight Connector 12"/>
          <p:cNvCxnSpPr>
            <a:stCxn id="5" idx="0"/>
            <a:endCxn id="46" idx="0"/>
          </p:cNvCxnSpPr>
          <p:nvPr/>
        </p:nvCxnSpPr>
        <p:spPr>
          <a:xfrm>
            <a:off x="2057400" y="1793069"/>
            <a:ext cx="2492830" cy="3540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45" idx="0"/>
          </p:cNvCxnSpPr>
          <p:nvPr/>
        </p:nvCxnSpPr>
        <p:spPr>
          <a:xfrm>
            <a:off x="4724400" y="1793069"/>
            <a:ext cx="2318658" cy="3540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177728" y="3485511"/>
            <a:ext cx="2372502" cy="3540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1" idx="4"/>
          </p:cNvCxnSpPr>
          <p:nvPr/>
        </p:nvCxnSpPr>
        <p:spPr>
          <a:xfrm flipV="1">
            <a:off x="4354286" y="3045035"/>
            <a:ext cx="2688772" cy="47105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endCxn id="11" idx="0"/>
          </p:cNvCxnSpPr>
          <p:nvPr/>
        </p:nvCxnSpPr>
        <p:spPr>
          <a:xfrm>
            <a:off x="4724400" y="2176790"/>
            <a:ext cx="2318658" cy="41082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724400" y="3485511"/>
            <a:ext cx="2318657" cy="35407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796035" y="2120594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C</a:t>
            </a:r>
            <a:r>
              <a:rPr lang="en-US" sz="2800" baseline="-25000" dirty="0" smtClean="0"/>
              <a:t>1</a:t>
            </a:r>
            <a:endParaRPr lang="en-CA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4374739" y="2057400"/>
            <a:ext cx="50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B</a:t>
            </a:r>
            <a:r>
              <a:rPr lang="en-US" sz="2800" baseline="-25000" dirty="0" smtClean="0"/>
              <a:t>1</a:t>
            </a:r>
            <a:endParaRPr lang="en-CA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6019800" y="2530929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/>
              <a:t>C</a:t>
            </a:r>
            <a:endParaRPr lang="en-CA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1219200" y="2530929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A</a:t>
            </a:r>
            <a:endParaRPr lang="en-CA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10287000" y="2209800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A</a:t>
            </a:r>
            <a:endParaRPr lang="en-CA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3526972" y="2521815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/>
              <a:t>B</a:t>
            </a:r>
            <a:endParaRPr lang="en-CA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6781800" y="2514600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C</a:t>
            </a:r>
            <a:r>
              <a:rPr lang="en-US" sz="2800" baseline="-25000" dirty="0"/>
              <a:t>2</a:t>
            </a:r>
            <a:endParaRPr lang="en-CA" i="1" dirty="0"/>
          </a:p>
        </p:txBody>
      </p:sp>
      <p:grpSp>
        <p:nvGrpSpPr>
          <p:cNvPr id="47" name="Group 46"/>
          <p:cNvGrpSpPr/>
          <p:nvPr/>
        </p:nvGrpSpPr>
        <p:grpSpPr>
          <a:xfrm>
            <a:off x="6019800" y="1793069"/>
            <a:ext cx="2046514" cy="2046514"/>
            <a:chOff x="5493097" y="1866195"/>
            <a:chExt cx="2046514" cy="2046514"/>
          </a:xfrm>
        </p:grpSpPr>
        <p:sp>
          <p:nvSpPr>
            <p:cNvPr id="11" name="Oval 10"/>
            <p:cNvSpPr/>
            <p:nvPr/>
          </p:nvSpPr>
          <p:spPr>
            <a:xfrm>
              <a:off x="6287646" y="2660744"/>
              <a:ext cx="457417" cy="45741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41" name="Oval 40"/>
            <p:cNvSpPr/>
            <p:nvPr/>
          </p:nvSpPr>
          <p:spPr>
            <a:xfrm>
              <a:off x="5493097" y="1866195"/>
              <a:ext cx="2046514" cy="2046514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45" name="Oval 44"/>
            <p:cNvSpPr/>
            <p:nvPr/>
          </p:nvSpPr>
          <p:spPr>
            <a:xfrm>
              <a:off x="5847170" y="2220268"/>
              <a:ext cx="1338369" cy="133836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526972" y="1793069"/>
            <a:ext cx="2046514" cy="2046514"/>
            <a:chOff x="3167744" y="1855309"/>
            <a:chExt cx="2046514" cy="2046514"/>
          </a:xfrm>
        </p:grpSpPr>
        <p:sp>
          <p:nvSpPr>
            <p:cNvPr id="42" name="Oval 41"/>
            <p:cNvSpPr/>
            <p:nvPr/>
          </p:nvSpPr>
          <p:spPr>
            <a:xfrm>
              <a:off x="3167744" y="1855309"/>
              <a:ext cx="2046514" cy="2046514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46" name="Oval 45"/>
            <p:cNvSpPr/>
            <p:nvPr/>
          </p:nvSpPr>
          <p:spPr>
            <a:xfrm>
              <a:off x="3521817" y="2209382"/>
              <a:ext cx="1338369" cy="133836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233302" y="1447800"/>
            <a:ext cx="293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/>
              <a:t>f</a:t>
            </a:r>
            <a:endParaRPr lang="en-CA" i="1" dirty="0"/>
          </a:p>
        </p:txBody>
      </p:sp>
      <p:sp>
        <p:nvSpPr>
          <p:cNvPr id="60" name="TextBox 59"/>
          <p:cNvSpPr txBox="1"/>
          <p:nvPr/>
        </p:nvSpPr>
        <p:spPr>
          <a:xfrm>
            <a:off x="5699223" y="1457980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g</a:t>
            </a:r>
            <a:endParaRPr lang="en-CA" i="1" dirty="0"/>
          </a:p>
        </p:txBody>
      </p:sp>
      <p:sp>
        <p:nvSpPr>
          <p:cNvPr id="61" name="TextBox 60"/>
          <p:cNvSpPr txBox="1"/>
          <p:nvPr/>
        </p:nvSpPr>
        <p:spPr>
          <a:xfrm>
            <a:off x="5528960" y="2209800"/>
            <a:ext cx="490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g</a:t>
            </a:r>
            <a:r>
              <a:rPr lang="en-US" sz="2800" baseline="-25000" dirty="0" smtClean="0"/>
              <a:t>1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238650521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smtClean="0"/>
              <a:t>Symmetry and Transitivity of Equality</a:t>
            </a: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 smtClean="0"/>
              <a:t>A</a:t>
            </a:r>
            <a:r>
              <a:rPr lang="en-US" dirty="0"/>
              <a:t> </a:t>
            </a:r>
            <a:r>
              <a:rPr lang="en-US" dirty="0" smtClean="0"/>
              <a:t>and </a:t>
            </a:r>
            <a:r>
              <a:rPr lang="en-US" i="1" dirty="0"/>
              <a:t>B</a:t>
            </a:r>
            <a:r>
              <a:rPr lang="en-US" dirty="0" smtClean="0"/>
              <a:t> be two sets.  If |</a:t>
            </a:r>
            <a:r>
              <a:rPr lang="en-US" i="1" dirty="0" smtClean="0"/>
              <a:t>A</a:t>
            </a:r>
            <a:r>
              <a:rPr lang="en-US" dirty="0" smtClean="0"/>
              <a:t>| = |</a:t>
            </a:r>
            <a:r>
              <a:rPr lang="en-US" i="1" dirty="0" smtClean="0"/>
              <a:t>B</a:t>
            </a:r>
            <a:r>
              <a:rPr lang="en-US" dirty="0" smtClean="0"/>
              <a:t>|, then |</a:t>
            </a:r>
            <a:r>
              <a:rPr lang="en-US" i="1" dirty="0" smtClean="0"/>
              <a:t>B</a:t>
            </a:r>
            <a:r>
              <a:rPr lang="en-US" dirty="0" smtClean="0"/>
              <a:t>| = |</a:t>
            </a:r>
            <a:r>
              <a:rPr lang="en-US" i="1" dirty="0" smtClean="0"/>
              <a:t>A</a:t>
            </a:r>
            <a:r>
              <a:rPr lang="en-US" dirty="0" smtClean="0"/>
              <a:t>|.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Let </a:t>
            </a:r>
            <a:r>
              <a:rPr lang="en-US" i="1" dirty="0" smtClean="0"/>
              <a:t>A</a:t>
            </a:r>
            <a:r>
              <a:rPr lang="en-US" dirty="0" smtClean="0"/>
              <a:t>, </a:t>
            </a:r>
            <a:r>
              <a:rPr lang="en-US" i="1" dirty="0"/>
              <a:t>B</a:t>
            </a:r>
            <a:r>
              <a:rPr lang="en-US" dirty="0" smtClean="0"/>
              <a:t>, </a:t>
            </a:r>
            <a:r>
              <a:rPr lang="en-US" dirty="0"/>
              <a:t>and </a:t>
            </a:r>
            <a:r>
              <a:rPr lang="en-US" i="1" dirty="0" smtClean="0"/>
              <a:t>C</a:t>
            </a:r>
            <a:r>
              <a:rPr lang="en-US" dirty="0" smtClean="0"/>
              <a:t> </a:t>
            </a:r>
            <a:r>
              <a:rPr lang="en-US" dirty="0"/>
              <a:t>be </a:t>
            </a:r>
            <a:r>
              <a:rPr lang="en-US" dirty="0" smtClean="0"/>
              <a:t>three </a:t>
            </a:r>
            <a:r>
              <a:rPr lang="en-US" dirty="0"/>
              <a:t>sets</a:t>
            </a:r>
            <a:r>
              <a:rPr lang="en-US" dirty="0" smtClean="0"/>
              <a:t>. </a:t>
            </a:r>
            <a:r>
              <a:rPr lang="en-US" dirty="0"/>
              <a:t>If |</a:t>
            </a:r>
            <a:r>
              <a:rPr lang="en-US" i="1" dirty="0"/>
              <a:t>A</a:t>
            </a:r>
            <a:r>
              <a:rPr lang="en-US" dirty="0"/>
              <a:t>| = |</a:t>
            </a:r>
            <a:r>
              <a:rPr lang="en-US" i="1" dirty="0"/>
              <a:t>B</a:t>
            </a:r>
            <a:r>
              <a:rPr lang="en-US" dirty="0" smtClean="0"/>
              <a:t>| and |</a:t>
            </a:r>
            <a:r>
              <a:rPr lang="en-US" i="1" dirty="0" smtClean="0"/>
              <a:t>B</a:t>
            </a:r>
            <a:r>
              <a:rPr lang="en-US" dirty="0" smtClean="0"/>
              <a:t>| </a:t>
            </a:r>
            <a:r>
              <a:rPr lang="en-US" dirty="0"/>
              <a:t>= </a:t>
            </a:r>
            <a:r>
              <a:rPr lang="en-US" dirty="0" smtClean="0"/>
              <a:t>|</a:t>
            </a:r>
            <a:r>
              <a:rPr lang="en-US" i="1" dirty="0" smtClean="0"/>
              <a:t>C</a:t>
            </a:r>
            <a:r>
              <a:rPr lang="en-US" dirty="0" smtClean="0"/>
              <a:t>|, </a:t>
            </a:r>
            <a:r>
              <a:rPr lang="en-US" dirty="0"/>
              <a:t>then </a:t>
            </a:r>
            <a:r>
              <a:rPr lang="en-US" dirty="0" smtClean="0"/>
              <a:t>|</a:t>
            </a:r>
            <a:r>
              <a:rPr lang="en-US" i="1" dirty="0" smtClean="0"/>
              <a:t>A</a:t>
            </a:r>
            <a:r>
              <a:rPr lang="en-US" dirty="0" smtClean="0"/>
              <a:t>| </a:t>
            </a:r>
            <a:r>
              <a:rPr lang="en-US" dirty="0"/>
              <a:t>= </a:t>
            </a:r>
            <a:r>
              <a:rPr lang="en-US" dirty="0" smtClean="0"/>
              <a:t>|</a:t>
            </a:r>
            <a:r>
              <a:rPr lang="en-US" i="1" dirty="0" smtClean="0"/>
              <a:t>C</a:t>
            </a:r>
            <a:r>
              <a:rPr lang="en-US" dirty="0" smtClean="0"/>
              <a:t>|.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These properties follow directly from the properties of bijections.</a:t>
            </a:r>
          </a:p>
          <a:p>
            <a:pPr marL="0" indent="0">
              <a:buNone/>
            </a:pP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343855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Bernstein Theorem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Bernstein Theorem</a:t>
            </a:r>
            <a:r>
              <a:rPr lang="en-US" dirty="0" smtClean="0"/>
              <a:t>.  Let </a:t>
            </a:r>
            <a:r>
              <a:rPr lang="en-US" i="1" dirty="0" smtClean="0"/>
              <a:t>A</a:t>
            </a:r>
            <a:r>
              <a:rPr lang="en-US" dirty="0" smtClean="0"/>
              <a:t> and </a:t>
            </a:r>
            <a:r>
              <a:rPr lang="en-US" i="1" dirty="0" smtClean="0"/>
              <a:t>B</a:t>
            </a:r>
            <a:r>
              <a:rPr lang="en-US" dirty="0" smtClean="0"/>
              <a:t> be two sets. If there exists a bijection from a subset of </a:t>
            </a:r>
            <a:r>
              <a:rPr lang="en-US" i="1" dirty="0" smtClean="0"/>
              <a:t>A</a:t>
            </a:r>
            <a:r>
              <a:rPr lang="en-US" dirty="0" smtClean="0"/>
              <a:t> to </a:t>
            </a:r>
            <a:r>
              <a:rPr lang="en-US" i="1" dirty="0" smtClean="0"/>
              <a:t>B</a:t>
            </a:r>
            <a:r>
              <a:rPr lang="en-US" dirty="0" smtClean="0"/>
              <a:t>, and a bijection from </a:t>
            </a:r>
            <a:r>
              <a:rPr lang="en-US" i="1" dirty="0" smtClean="0"/>
              <a:t>A</a:t>
            </a:r>
            <a:r>
              <a:rPr lang="en-US" dirty="0" smtClean="0"/>
              <a:t> to a subset of </a:t>
            </a:r>
            <a:r>
              <a:rPr lang="en-US" i="1" dirty="0" smtClean="0"/>
              <a:t>B</a:t>
            </a:r>
            <a:r>
              <a:rPr lang="en-US" dirty="0" smtClean="0"/>
              <a:t>, then there exists a bijection from </a:t>
            </a:r>
            <a:r>
              <a:rPr lang="en-US" i="1" dirty="0" smtClean="0"/>
              <a:t>A</a:t>
            </a:r>
            <a:r>
              <a:rPr lang="en-US" dirty="0" smtClean="0"/>
              <a:t> to </a:t>
            </a:r>
            <a:r>
              <a:rPr lang="en-US" i="1" dirty="0" smtClean="0"/>
              <a:t>B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In terms of cardinality, this theorem says that if |</a:t>
            </a:r>
            <a:r>
              <a:rPr lang="en-US" i="1" dirty="0" smtClean="0"/>
              <a:t>A</a:t>
            </a:r>
            <a:r>
              <a:rPr lang="en-US" dirty="0" smtClean="0"/>
              <a:t>|</a:t>
            </a:r>
            <a:r>
              <a:rPr lang="en-US" dirty="0" smtClean="0">
                <a:sym typeface="Symbol"/>
              </a:rPr>
              <a:t></a:t>
            </a:r>
            <a:r>
              <a:rPr lang="en-US" dirty="0" smtClean="0"/>
              <a:t> |</a:t>
            </a:r>
            <a:r>
              <a:rPr lang="en-US" i="1" dirty="0" smtClean="0"/>
              <a:t>B</a:t>
            </a:r>
            <a:r>
              <a:rPr lang="en-US" dirty="0" smtClean="0"/>
              <a:t>| and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 smtClean="0"/>
              <a:t>|</a:t>
            </a:r>
            <a:r>
              <a:rPr lang="en-US" dirty="0" smtClean="0">
                <a:sym typeface="Symbol"/>
              </a:rPr>
              <a:t>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 smtClean="0"/>
              <a:t>B</a:t>
            </a:r>
            <a:r>
              <a:rPr lang="en-US" dirty="0" smtClean="0"/>
              <a:t>|, then |</a:t>
            </a:r>
            <a:r>
              <a:rPr lang="en-US" i="1" dirty="0" smtClean="0"/>
              <a:t>A</a:t>
            </a:r>
            <a:r>
              <a:rPr lang="en-US" dirty="0" smtClean="0"/>
              <a:t>|</a:t>
            </a:r>
            <a:r>
              <a:rPr lang="en-US" dirty="0" smtClean="0">
                <a:sym typeface="Symbol"/>
              </a:rPr>
              <a:t>=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 smtClean="0"/>
              <a:t>B</a:t>
            </a:r>
            <a:r>
              <a:rPr lang="en-US" dirty="0" smtClean="0"/>
              <a:t>|.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(The proof is beyond the scope of this course.)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498063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i="1" dirty="0" smtClean="0"/>
              <a:t>Corollary</a:t>
            </a:r>
            <a:r>
              <a:rPr lang="en-US" dirty="0" smtClean="0"/>
              <a:t>.  If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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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, and |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| = |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|, then </a:t>
            </a:r>
            <a:r>
              <a:rPr lang="en-US" dirty="0">
                <a:sym typeface="Symbol"/>
              </a:rPr>
              <a:t>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= </a:t>
            </a:r>
            <a:r>
              <a:rPr lang="en-US" dirty="0" smtClean="0">
                <a:sym typeface="Symbol"/>
              </a:rPr>
              <a:t>|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| = |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|.</a:t>
            </a:r>
          </a:p>
          <a:p>
            <a:pPr marL="0" indent="0">
              <a:buNone/>
            </a:pPr>
            <a:endParaRPr lang="en-US" sz="18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/>
              <a:t>Indeed</a:t>
            </a:r>
            <a:r>
              <a:rPr lang="en-US" i="1" dirty="0" smtClean="0"/>
              <a:t>, </a:t>
            </a:r>
            <a:r>
              <a:rPr lang="en-US" dirty="0" smtClean="0"/>
              <a:t>define a function </a:t>
            </a:r>
            <a:r>
              <a:rPr lang="en-US" i="1" dirty="0" smtClean="0"/>
              <a:t>f</a:t>
            </a:r>
            <a:r>
              <a:rPr lang="en-US" dirty="0" smtClean="0"/>
              <a:t> from </a:t>
            </a:r>
            <a:r>
              <a:rPr lang="en-US" i="1" dirty="0" smtClean="0"/>
              <a:t>A</a:t>
            </a:r>
            <a:r>
              <a:rPr lang="en-US" dirty="0" smtClean="0"/>
              <a:t> to </a:t>
            </a:r>
            <a:r>
              <a:rPr lang="en-US" i="1" dirty="0" smtClean="0"/>
              <a:t>B</a:t>
            </a:r>
            <a:r>
              <a:rPr lang="en-US" dirty="0" smtClean="0"/>
              <a:t> such that </a:t>
            </a:r>
          </a:p>
          <a:p>
            <a:pPr marL="0" indent="0">
              <a:buNone/>
            </a:pPr>
            <a:r>
              <a:rPr lang="en-US" i="1" dirty="0" smtClean="0"/>
              <a:t>f</a:t>
            </a:r>
            <a:r>
              <a:rPr lang="en-US" dirty="0" smtClean="0"/>
              <a:t> (</a:t>
            </a:r>
            <a:r>
              <a:rPr lang="en-US" i="1" dirty="0"/>
              <a:t>a</a:t>
            </a:r>
            <a:r>
              <a:rPr lang="en-US" dirty="0" smtClean="0"/>
              <a:t>) = </a:t>
            </a:r>
            <a:r>
              <a:rPr lang="en-US" i="1" dirty="0"/>
              <a:t>a</a:t>
            </a:r>
            <a:r>
              <a:rPr lang="en-US" dirty="0" smtClean="0"/>
              <a:t> for every </a:t>
            </a:r>
            <a:r>
              <a:rPr lang="en-US" i="1" dirty="0"/>
              <a:t>a</a:t>
            </a:r>
            <a:r>
              <a:rPr lang="en-US" dirty="0" smtClean="0"/>
              <a:t> in </a:t>
            </a:r>
            <a:r>
              <a:rPr lang="en-US" i="1" dirty="0" smtClean="0"/>
              <a:t>A</a:t>
            </a:r>
            <a:r>
              <a:rPr lang="en-US" dirty="0" smtClean="0"/>
              <a:t>.  Then |</a:t>
            </a:r>
            <a:r>
              <a:rPr lang="en-US" i="1" dirty="0" smtClean="0"/>
              <a:t>A</a:t>
            </a:r>
            <a:r>
              <a:rPr lang="en-US" dirty="0" smtClean="0"/>
              <a:t>| </a:t>
            </a:r>
            <a:r>
              <a:rPr lang="en-US" dirty="0" smtClean="0">
                <a:sym typeface="Symbol"/>
              </a:rPr>
              <a:t> |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|.</a:t>
            </a:r>
          </a:p>
          <a:p>
            <a:pPr marL="0" indent="0">
              <a:buNone/>
            </a:pPr>
            <a:r>
              <a:rPr lang="en-US" dirty="0" smtClean="0"/>
              <a:t>Since </a:t>
            </a:r>
            <a:r>
              <a:rPr lang="en-US" dirty="0">
                <a:sym typeface="Symbol"/>
              </a:rPr>
              <a:t>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= |</a:t>
            </a:r>
            <a:r>
              <a:rPr lang="en-US" i="1" dirty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|, there is a bijection </a:t>
            </a:r>
            <a:r>
              <a:rPr lang="en-US" i="1" dirty="0" smtClean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from </a:t>
            </a:r>
            <a:r>
              <a:rPr lang="en-US" i="1" dirty="0" smtClean="0">
                <a:sym typeface="Symbol"/>
              </a:rPr>
              <a:t>C</a:t>
            </a:r>
            <a:r>
              <a:rPr lang="en-US" dirty="0" smtClean="0">
                <a:sym typeface="Symbol"/>
              </a:rPr>
              <a:t> to </a:t>
            </a:r>
            <a:r>
              <a:rPr lang="en-US" i="1" dirty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  The restriction of </a:t>
            </a:r>
            <a:r>
              <a:rPr lang="en-US" i="1" dirty="0">
                <a:sym typeface="Symbol"/>
              </a:rPr>
              <a:t>g</a:t>
            </a:r>
            <a:r>
              <a:rPr lang="en-US" dirty="0" smtClean="0">
                <a:sym typeface="Symbol"/>
              </a:rPr>
              <a:t> on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is a bijection from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to a subset of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. </a:t>
            </a:r>
            <a:r>
              <a:rPr lang="en-US" dirty="0" smtClean="0"/>
              <a:t>Then |</a:t>
            </a:r>
            <a:r>
              <a:rPr lang="en-US" i="1" dirty="0" smtClean="0"/>
              <a:t>B</a:t>
            </a:r>
            <a:r>
              <a:rPr lang="en-US" dirty="0" smtClean="0"/>
              <a:t>| </a:t>
            </a:r>
            <a:r>
              <a:rPr lang="en-US" dirty="0">
                <a:sym typeface="Symbol"/>
              </a:rPr>
              <a:t> </a:t>
            </a:r>
            <a:r>
              <a:rPr lang="en-US" dirty="0" smtClean="0">
                <a:sym typeface="Symbol"/>
              </a:rPr>
              <a:t>|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|.</a:t>
            </a:r>
          </a:p>
          <a:p>
            <a:pPr marL="0" indent="0">
              <a:buNone/>
            </a:pPr>
            <a:endParaRPr lang="en-US" sz="18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Hence, we have </a:t>
            </a:r>
            <a:r>
              <a:rPr lang="en-US" dirty="0">
                <a:sym typeface="Symbol"/>
              </a:rPr>
              <a:t>|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| = |</a:t>
            </a:r>
            <a:r>
              <a:rPr lang="en-US" i="1" dirty="0">
                <a:sym typeface="Symbol"/>
              </a:rPr>
              <a:t>B</a:t>
            </a:r>
            <a:r>
              <a:rPr lang="en-US" dirty="0">
                <a:sym typeface="Symbol"/>
              </a:rPr>
              <a:t>| = |</a:t>
            </a:r>
            <a:r>
              <a:rPr lang="en-US" i="1" dirty="0">
                <a:sym typeface="Symbol"/>
              </a:rPr>
              <a:t>C</a:t>
            </a:r>
            <a:r>
              <a:rPr lang="en-US" dirty="0" smtClean="0">
                <a:sym typeface="Symbol"/>
              </a:rPr>
              <a:t>|.</a:t>
            </a:r>
          </a:p>
          <a:p>
            <a:pPr marL="0" indent="0">
              <a:buNone/>
            </a:pP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890547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Strict Inequalities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/>
              <a:t>A</a:t>
            </a:r>
            <a:r>
              <a:rPr lang="en-US" dirty="0" smtClean="0"/>
              <a:t> and </a:t>
            </a:r>
            <a:r>
              <a:rPr lang="en-US" i="1" dirty="0"/>
              <a:t>B</a:t>
            </a:r>
            <a:r>
              <a:rPr lang="en-US" dirty="0" smtClean="0"/>
              <a:t> be two sets. 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Similar to numbers, if |</a:t>
            </a:r>
            <a:r>
              <a:rPr lang="en-US" i="1" dirty="0" smtClean="0"/>
              <a:t>A</a:t>
            </a:r>
            <a:r>
              <a:rPr lang="en-US" dirty="0" smtClean="0"/>
              <a:t>| = |</a:t>
            </a:r>
            <a:r>
              <a:rPr lang="en-US" i="1" dirty="0" smtClean="0"/>
              <a:t>B</a:t>
            </a:r>
            <a:r>
              <a:rPr lang="en-US" dirty="0" smtClean="0"/>
              <a:t>| is not true, we write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>
                <a:sym typeface="Symbol"/>
              </a:rPr>
              <a:t>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 smtClean="0"/>
              <a:t>|. 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>
                <a:sym typeface="Symbol"/>
              </a:rPr>
              <a:t>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 smtClean="0"/>
              <a:t>| and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>
                <a:sym typeface="Symbol"/>
              </a:rPr>
              <a:t>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 smtClean="0"/>
              <a:t>|, we write </a:t>
            </a:r>
            <a:r>
              <a:rPr lang="en-US" dirty="0"/>
              <a:t>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/>
              <a:t>&lt;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 smtClean="0"/>
              <a:t>|.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/>
              <a:t>If 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>
                <a:sym typeface="Symbol"/>
              </a:rPr>
              <a:t></a:t>
            </a:r>
            <a:r>
              <a:rPr lang="en-US" dirty="0" smtClean="0"/>
              <a:t>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/>
              <a:t>| and 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>
                <a:sym typeface="Symbol"/>
              </a:rPr>
              <a:t></a:t>
            </a:r>
            <a:r>
              <a:rPr lang="en-US" dirty="0"/>
              <a:t> |</a:t>
            </a:r>
            <a:r>
              <a:rPr lang="en-US" i="1" dirty="0"/>
              <a:t>B</a:t>
            </a:r>
            <a:r>
              <a:rPr lang="en-US" dirty="0"/>
              <a:t>|, we write |</a:t>
            </a:r>
            <a:r>
              <a:rPr lang="en-US" i="1" dirty="0"/>
              <a:t>A</a:t>
            </a:r>
            <a:r>
              <a:rPr lang="en-US" dirty="0"/>
              <a:t>| </a:t>
            </a:r>
            <a:r>
              <a:rPr lang="en-US" dirty="0" smtClean="0"/>
              <a:t>&gt; </a:t>
            </a:r>
            <a:r>
              <a:rPr lang="en-US" dirty="0"/>
              <a:t>|</a:t>
            </a:r>
            <a:r>
              <a:rPr lang="en-US" i="1" dirty="0"/>
              <a:t>B</a:t>
            </a:r>
            <a:r>
              <a:rPr lang="en-US" dirty="0"/>
              <a:t>|.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036969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87</a:t>
            </a:fld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381000" y="2667000"/>
            <a:ext cx="8610600" cy="342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418411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88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  <p:sp>
        <p:nvSpPr>
          <p:cNvPr id="7" name="Rectangle 6"/>
          <p:cNvSpPr/>
          <p:nvPr/>
        </p:nvSpPr>
        <p:spPr>
          <a:xfrm>
            <a:off x="457200" y="3352800"/>
            <a:ext cx="8305800" cy="274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068133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89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  <p:sp>
        <p:nvSpPr>
          <p:cNvPr id="7" name="Rectangle 6"/>
          <p:cNvSpPr/>
          <p:nvPr/>
        </p:nvSpPr>
        <p:spPr>
          <a:xfrm>
            <a:off x="457200" y="4114800"/>
            <a:ext cx="83058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18274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90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  <p:sp>
        <p:nvSpPr>
          <p:cNvPr id="7" name="Rectangle 6"/>
          <p:cNvSpPr/>
          <p:nvPr/>
        </p:nvSpPr>
        <p:spPr>
          <a:xfrm>
            <a:off x="457200" y="4876800"/>
            <a:ext cx="8305800" cy="121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812251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91</a:t>
            </a:fld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457200" y="3352800"/>
            <a:ext cx="8305800" cy="274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  <p:sp>
        <p:nvSpPr>
          <p:cNvPr id="8" name="Rectangle 7"/>
          <p:cNvSpPr/>
          <p:nvPr/>
        </p:nvSpPr>
        <p:spPr>
          <a:xfrm>
            <a:off x="304800" y="5486400"/>
            <a:ext cx="7391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249783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3E53-CD3F-4BF2-9E46-080ED2E5B28A}" type="slidenum">
              <a:rPr lang="en-CA" smtClean="0"/>
              <a:t>92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Cardinality of the Power Set of an Infinite Set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Let </a:t>
            </a:r>
            <a:r>
              <a:rPr lang="en-US" sz="2000" i="1" dirty="0" smtClean="0"/>
              <a:t>S</a:t>
            </a:r>
            <a:r>
              <a:rPr lang="en-US" sz="2000" dirty="0" smtClean="0"/>
              <a:t> be an infinite set.  We will show |</a:t>
            </a:r>
            <a:r>
              <a:rPr lang="en-US" sz="2000" i="1" dirty="0" smtClean="0"/>
              <a:t>S</a:t>
            </a:r>
            <a:r>
              <a:rPr lang="en-US" sz="2000" dirty="0" smtClean="0"/>
              <a:t>| &lt; |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)|.</a:t>
            </a:r>
          </a:p>
          <a:p>
            <a:pPr marL="0" indent="0">
              <a:buNone/>
            </a:pPr>
            <a:r>
              <a:rPr lang="en-US" sz="2000" dirty="0" smtClean="0"/>
              <a:t>Obviously, the function </a:t>
            </a:r>
            <a:r>
              <a:rPr lang="en-US" sz="2000" i="1" dirty="0" smtClean="0"/>
              <a:t>f</a:t>
            </a:r>
            <a:r>
              <a:rPr lang="en-US" sz="2000" dirty="0" smtClean="0"/>
              <a:t> (</a:t>
            </a:r>
            <a:r>
              <a:rPr lang="en-US" sz="2000" i="1" dirty="0" smtClean="0"/>
              <a:t>x</a:t>
            </a:r>
            <a:r>
              <a:rPr lang="en-US" sz="2000" dirty="0" smtClean="0"/>
              <a:t>) = {</a:t>
            </a:r>
            <a:r>
              <a:rPr lang="en-US" sz="2000" i="1" dirty="0" smtClean="0"/>
              <a:t>x</a:t>
            </a:r>
            <a:r>
              <a:rPr lang="en-US" sz="2000" dirty="0" smtClean="0"/>
              <a:t>} defines a bijection from </a:t>
            </a:r>
            <a:r>
              <a:rPr lang="en-US" sz="2000" i="1" dirty="0" smtClean="0"/>
              <a:t>S</a:t>
            </a:r>
            <a:r>
              <a:rPr lang="en-US" sz="2000" dirty="0" smtClean="0"/>
              <a:t> to </a:t>
            </a:r>
            <a:r>
              <a:rPr lang="en-US" sz="2000" dirty="0" err="1" smtClean="0"/>
              <a:t>Pow</a:t>
            </a:r>
            <a:r>
              <a:rPr lang="en-US" sz="2000" dirty="0" smtClean="0"/>
              <a:t>(</a:t>
            </a:r>
            <a:r>
              <a:rPr lang="en-US" sz="2000" i="1" dirty="0" smtClean="0"/>
              <a:t>S</a:t>
            </a:r>
            <a:r>
              <a:rPr lang="en-US" sz="2000" dirty="0" smtClean="0"/>
              <a:t>).  Hence, |</a:t>
            </a:r>
            <a:r>
              <a:rPr lang="en-US" sz="2000" i="1" dirty="0" smtClean="0"/>
              <a:t>S</a:t>
            </a:r>
            <a:r>
              <a:rPr lang="en-US" sz="2000" dirty="0" smtClean="0"/>
              <a:t>| </a:t>
            </a:r>
            <a:r>
              <a:rPr lang="en-US" sz="2000" dirty="0" smtClean="0">
                <a:sym typeface="Symbol"/>
              </a:rPr>
              <a:t> |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)|.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Suppose we have a bijection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from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to </a:t>
            </a:r>
            <a:r>
              <a:rPr lang="en-US" sz="2000" dirty="0" err="1" smtClean="0">
                <a:sym typeface="Symbol"/>
              </a:rPr>
              <a:t>Pow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).  Hence,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is an element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and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 is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Let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be a subset of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 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{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</a:t>
            </a:r>
            <a:r>
              <a:rPr lang="en-US" sz="2000" dirty="0" smtClean="0">
                <a:sym typeface="Symbol"/>
              </a:rPr>
              <a:t>|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 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)}.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Since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is a bijection, we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S </a:t>
            </a:r>
            <a:r>
              <a:rPr lang="en-US" sz="2000" dirty="0" smtClean="0">
                <a:sym typeface="Symbol"/>
              </a:rPr>
              <a:t>such that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x*</a:t>
            </a:r>
            <a:r>
              <a:rPr lang="en-US" sz="2000" dirty="0" smtClean="0">
                <a:sym typeface="Symbol"/>
              </a:rPr>
              <a:t>)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.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Consider two cases: </a:t>
            </a:r>
            <a:r>
              <a:rPr lang="en-US" sz="2000" i="1" dirty="0" smtClean="0"/>
              <a:t> </a:t>
            </a:r>
          </a:p>
          <a:p>
            <a:pPr marL="0" indent="0">
              <a:buNone/>
            </a:pPr>
            <a:r>
              <a:rPr lang="en-US" sz="2000" dirty="0" smtClean="0"/>
              <a:t>1.  </a:t>
            </a:r>
            <a:r>
              <a:rPr lang="en-US" sz="2000" i="1" dirty="0" smtClean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2.  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</a:t>
            </a:r>
            <a:r>
              <a:rPr lang="en-US" sz="2000" i="1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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(</a:t>
            </a:r>
            <a:r>
              <a:rPr lang="en-US" sz="2000" i="1" dirty="0" smtClean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Again according to the definition of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, we must have </a:t>
            </a:r>
            <a:r>
              <a:rPr lang="en-US" sz="2000" i="1" dirty="0"/>
              <a:t>x* </a:t>
            </a:r>
            <a:r>
              <a:rPr lang="en-US" sz="2000" dirty="0" smtClean="0">
                <a:sym typeface="Symbol"/>
              </a:rPr>
              <a:t> </a:t>
            </a:r>
            <a:r>
              <a:rPr lang="en-US" sz="2000" i="1" dirty="0" smtClean="0">
                <a:sym typeface="Symbol"/>
              </a:rPr>
              <a:t>G</a:t>
            </a:r>
            <a:r>
              <a:rPr lang="en-US" sz="2000" dirty="0" smtClean="0">
                <a:sym typeface="Symbol"/>
              </a:rPr>
              <a:t> = </a:t>
            </a:r>
            <a:r>
              <a:rPr lang="en-US" sz="2000" i="1" dirty="0">
                <a:sym typeface="Symbol"/>
              </a:rPr>
              <a:t>g</a:t>
            </a:r>
            <a:r>
              <a:rPr lang="en-US" sz="2000" dirty="0">
                <a:sym typeface="Symbol"/>
              </a:rPr>
              <a:t>(</a:t>
            </a:r>
            <a:r>
              <a:rPr lang="en-US" sz="2000" i="1" dirty="0">
                <a:sym typeface="Symbol"/>
              </a:rPr>
              <a:t>x</a:t>
            </a:r>
            <a:r>
              <a:rPr lang="en-US" sz="2000" dirty="0" smtClean="0">
                <a:sym typeface="Symbol"/>
              </a:rPr>
              <a:t>*).  </a:t>
            </a:r>
          </a:p>
          <a:p>
            <a:pPr marL="0" indent="0">
              <a:buNone/>
            </a:pPr>
            <a:r>
              <a:rPr lang="en-US" sz="2000" dirty="0" smtClean="0">
                <a:sym typeface="Symbol"/>
              </a:rPr>
              <a:t>In both cases, we have a contradiction. The conclusion is proved.</a:t>
            </a:r>
            <a:endParaRPr lang="en-CA" sz="1800" dirty="0"/>
          </a:p>
        </p:txBody>
      </p:sp>
    </p:spTree>
    <p:extLst>
      <p:ext uri="{BB962C8B-B14F-4D97-AF65-F5344CB8AC3E}">
        <p14:creationId xmlns:p14="http://schemas.microsoft.com/office/powerpoint/2010/main" val="1720943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21540</TotalTime>
  <Words>7318</Words>
  <Application>Microsoft Office PowerPoint</Application>
  <PresentationFormat>On-screen Show (4:3)</PresentationFormat>
  <Paragraphs>703</Paragraphs>
  <Slides>92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3" baseType="lpstr">
      <vt:lpstr>Office Theme</vt:lpstr>
      <vt:lpstr>III. Sets, Relations, and Functions</vt:lpstr>
      <vt:lpstr>Sets and Elements</vt:lpstr>
      <vt:lpstr>A Set Is Like a Box</vt:lpstr>
      <vt:lpstr>Finite Sets and Cardinality</vt:lpstr>
      <vt:lpstr>Notation of a Set</vt:lpstr>
      <vt:lpstr>Sets of Integers and Real numbers</vt:lpstr>
      <vt:lpstr>Subsets</vt:lpstr>
      <vt:lpstr>Set Equality</vt:lpstr>
      <vt:lpstr>Proper Subsets</vt:lpstr>
      <vt:lpstr>The Empty Set</vt:lpstr>
      <vt:lpstr>The Power Set</vt:lpstr>
      <vt:lpstr>Set Operations</vt:lpstr>
      <vt:lpstr>The Complement </vt:lpstr>
      <vt:lpstr>Venn’s Diagrams</vt:lpstr>
      <vt:lpstr>PowerPoint Presentation</vt:lpstr>
      <vt:lpstr>PowerPoint Presentation</vt:lpstr>
      <vt:lpstr>PowerPoint Presentation</vt:lpstr>
      <vt:lpstr>PowerPoint Presentation</vt:lpstr>
      <vt:lpstr>Properties</vt:lpstr>
      <vt:lpstr>PowerPoint Presentation</vt:lpstr>
      <vt:lpstr>Disjoint Sets, Union and Intersection of more than Two Sets</vt:lpstr>
      <vt:lpstr>Generalized Union and Intersection</vt:lpstr>
      <vt:lpstr>PowerPoint Presentation</vt:lpstr>
      <vt:lpstr>Proving Set Identities</vt:lpstr>
      <vt:lpstr>Prove the Distributive Law A  (B  C) = (A  B)  (A  C)</vt:lpstr>
      <vt:lpstr>Prove the Distributive Law A  (B  C) = (A  B)  (A  C)</vt:lpstr>
      <vt:lpstr>Prove the Distributive Law A  (B  C) = (A  B)  (A  C)</vt:lpstr>
      <vt:lpstr>PowerPoint Presentation</vt:lpstr>
      <vt:lpstr>PowerPoint Presentation</vt:lpstr>
      <vt:lpstr>PowerPoint Presentation</vt:lpstr>
      <vt:lpstr>Membership Table</vt:lpstr>
      <vt:lpstr>A  (B  C) = (A  B)  (A  C)</vt:lpstr>
      <vt:lpstr>Cartesian Product</vt:lpstr>
      <vt:lpstr>Cartesian Product of More Than One Set</vt:lpstr>
      <vt:lpstr>Cardinality of Cartesian Product</vt:lpstr>
      <vt:lpstr>Relations</vt:lpstr>
      <vt:lpstr>Example</vt:lpstr>
      <vt:lpstr>More Examples of Relations</vt:lpstr>
      <vt:lpstr>PowerPoint Presentation</vt:lpstr>
      <vt:lpstr>PowerPoint Presentation</vt:lpstr>
      <vt:lpstr>PowerPoint Presentation</vt:lpstr>
      <vt:lpstr>PowerPoint Presentation</vt:lpstr>
      <vt:lpstr>Relations from a Set to Itself</vt:lpstr>
      <vt:lpstr>Examples</vt:lpstr>
      <vt:lpstr>PowerPoint Presentation</vt:lpstr>
      <vt:lpstr>PowerPoint Presentation</vt:lpstr>
      <vt:lpstr>The Rational Relation r</vt:lpstr>
      <vt:lpstr>(n1, d1) r (n2, d2) if n1d2 = n2d1, where n1, n2, d1, d2 are positive integers</vt:lpstr>
      <vt:lpstr>(n1, d1) r (n2, d2) if n1d2 = n2d1, where n1, n2, d1, d2 are positive integers</vt:lpstr>
      <vt:lpstr>(n1, d1) r (n2, d2) if n1d2 = n2d1, where n1, n2, d1, d2 are positive integers</vt:lpstr>
      <vt:lpstr>(n1, d1) r (n2, d2) if n1d2 = n2d1, where n1, n2, d1, d2 are positive integers</vt:lpstr>
      <vt:lpstr>(n1, d1) r (n2, d2) if n1d2 = n2d1, where n1, n2, d1, d2 are positive integers</vt:lpstr>
      <vt:lpstr>Equivalence Relation</vt:lpstr>
      <vt:lpstr>Equivalence Class</vt:lpstr>
      <vt:lpstr>Properties of Equivalence Classes</vt:lpstr>
      <vt:lpstr>PowerPoint Presentation</vt:lpstr>
      <vt:lpstr>The Quotient Set</vt:lpstr>
      <vt:lpstr>Examples</vt:lpstr>
      <vt:lpstr>PowerPoint Presentation</vt:lpstr>
      <vt:lpstr>Functions</vt:lpstr>
      <vt:lpstr>PowerPoint Presentation</vt:lpstr>
      <vt:lpstr>Restriction of a Function</vt:lpstr>
      <vt:lpstr>Example</vt:lpstr>
      <vt:lpstr>Composition of Two Functions</vt:lpstr>
      <vt:lpstr>Surjections</vt:lpstr>
      <vt:lpstr>Injections</vt:lpstr>
      <vt:lpstr>Bijections</vt:lpstr>
      <vt:lpstr>Properties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Inverse Functions</vt:lpstr>
      <vt:lpstr>Properties</vt:lpstr>
      <vt:lpstr>Cardinality of an Infinite Set</vt:lpstr>
      <vt:lpstr>PowerPoint Presentation</vt:lpstr>
      <vt:lpstr>PowerPoint Presentation</vt:lpstr>
      <vt:lpstr>PowerPoint Presentation</vt:lpstr>
      <vt:lpstr>Transitivity of Inequality</vt:lpstr>
      <vt:lpstr>PowerPoint Presentation</vt:lpstr>
      <vt:lpstr>Symmetry and Transitivity of Equality </vt:lpstr>
      <vt:lpstr>Bernstein Theorem</vt:lpstr>
      <vt:lpstr>PowerPoint Presentation</vt:lpstr>
      <vt:lpstr>Strict Inequalities</vt:lpstr>
      <vt:lpstr>Cardinality of the Power Set of an Infinite Set</vt:lpstr>
      <vt:lpstr>Cardinality of the Power Set of an Infinite Set</vt:lpstr>
      <vt:lpstr>Cardinality of the Power Set of an Infinite Set</vt:lpstr>
      <vt:lpstr>Cardinality of the Power Set of an Infinite Set</vt:lpstr>
      <vt:lpstr>Cardinality of the Power Set of an Infinite Set</vt:lpstr>
      <vt:lpstr>Cardinality of the Power Set of an Infinite Set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II. Sets, Relations, and Functions</dc:title>
  <dc:creator>Weixuan Li</dc:creator>
  <cp:lastModifiedBy>Weixuan Li</cp:lastModifiedBy>
  <cp:revision>118</cp:revision>
  <dcterms:created xsi:type="dcterms:W3CDTF">2020-04-26T16:32:01Z</dcterms:created>
  <dcterms:modified xsi:type="dcterms:W3CDTF">2020-06-01T21:49:05Z</dcterms:modified>
</cp:coreProperties>
</file>