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40" r:id="rId1"/>
  </p:sldMasterIdLst>
  <p:sldIdLst>
    <p:sldId id="256" r:id="rId2"/>
    <p:sldId id="257" r:id="rId3"/>
    <p:sldId id="269" r:id="rId4"/>
    <p:sldId id="268" r:id="rId5"/>
    <p:sldId id="267" r:id="rId6"/>
    <p:sldId id="275" r:id="rId7"/>
    <p:sldId id="258" r:id="rId8"/>
    <p:sldId id="259" r:id="rId9"/>
    <p:sldId id="260" r:id="rId10"/>
    <p:sldId id="261" r:id="rId11"/>
    <p:sldId id="263" r:id="rId12"/>
    <p:sldId id="262" r:id="rId13"/>
    <p:sldId id="264" r:id="rId14"/>
    <p:sldId id="277" r:id="rId15"/>
    <p:sldId id="271" r:id="rId16"/>
    <p:sldId id="273" r:id="rId17"/>
    <p:sldId id="272" r:id="rId18"/>
    <p:sldId id="278" r:id="rId19"/>
    <p:sldId id="279" r:id="rId20"/>
    <p:sldId id="274"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2" d="100"/>
          <a:sy n="52" d="100"/>
        </p:scale>
        <p:origin x="-1207" y="-65"/>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044B3C35-8952-4B5A-968A-FB5239AEC811}" type="datetimeFigureOut">
              <a:rPr lang="en-US" smtClean="0"/>
              <a:t>9/29/2016</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EE6302A4-EF94-4BC4-9418-48C48C59EA4D}"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44B3C35-8952-4B5A-968A-FB5239AEC811}" type="datetimeFigureOut">
              <a:rPr lang="en-US" smtClean="0"/>
              <a:t>9/29/2016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6302A4-EF94-4BC4-9418-48C48C59EA4D}"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044B3C35-8952-4B5A-968A-FB5239AEC811}" type="datetimeFigureOut">
              <a:rPr lang="en-US" smtClean="0"/>
              <a:t>9/29/2016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6302A4-EF94-4BC4-9418-48C48C59EA4D}"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044B3C35-8952-4B5A-968A-FB5239AEC811}" type="datetimeFigureOut">
              <a:rPr lang="en-US" smtClean="0"/>
              <a:t>9/29/2016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E6302A4-EF94-4BC4-9418-48C48C59EA4D}"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044B3C35-8952-4B5A-968A-FB5239AEC811}" type="datetimeFigureOut">
              <a:rPr lang="en-US" smtClean="0"/>
              <a:t>9/29/2016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E6302A4-EF94-4BC4-9418-48C48C59EA4D}"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044B3C35-8952-4B5A-968A-FB5239AEC811}" type="datetimeFigureOut">
              <a:rPr lang="en-US" smtClean="0"/>
              <a:t>9/29/2016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E6302A4-EF94-4BC4-9418-48C48C59EA4D}"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44B3C35-8952-4B5A-968A-FB5239AEC811}" type="datetimeFigureOut">
              <a:rPr lang="en-US" smtClean="0"/>
              <a:t>9/29/2016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E6302A4-EF94-4BC4-9418-48C48C59EA4D}"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044B3C35-8952-4B5A-968A-FB5239AEC811}" type="datetimeFigureOut">
              <a:rPr lang="en-US" smtClean="0"/>
              <a:t>9/29/2016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E6302A4-EF94-4BC4-9418-48C48C59EA4D}"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044B3C35-8952-4B5A-968A-FB5239AEC811}" type="datetimeFigureOut">
              <a:rPr lang="en-US" smtClean="0"/>
              <a:t>9/29/2016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EE6302A4-EF94-4BC4-9418-48C48C59EA4D}" type="slidenum">
              <a:rPr lang="en-US" smtClean="0"/>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44B3C35-8952-4B5A-968A-FB5239AEC811}" type="datetimeFigureOut">
              <a:rPr lang="en-US" smtClean="0"/>
              <a:t>9/29/2016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6302A4-EF94-4BC4-9418-48C48C59EA4D}"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44B3C35-8952-4B5A-968A-FB5239AEC811}" type="datetimeFigureOut">
              <a:rPr lang="en-US" smtClean="0"/>
              <a:t>9/29/2016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6302A4-EF94-4BC4-9418-48C48C59EA4D}"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044B3C35-8952-4B5A-968A-FB5239AEC811}" type="datetimeFigureOut">
              <a:rPr lang="en-US" smtClean="0"/>
              <a:t>9/29/2016</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EE6302A4-EF94-4BC4-9418-48C48C59EA4D}" type="slidenum">
              <a:rPr lang="en-US" smtClean="0"/>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4141" r:id="rId1"/>
    <p:sldLayoutId id="2147484142" r:id="rId2"/>
    <p:sldLayoutId id="2147484143" r:id="rId3"/>
    <p:sldLayoutId id="2147484144" r:id="rId4"/>
    <p:sldLayoutId id="2147484145" r:id="rId5"/>
    <p:sldLayoutId id="2147484146" r:id="rId6"/>
    <p:sldLayoutId id="2147484147" r:id="rId7"/>
    <p:sldLayoutId id="2147484148" r:id="rId8"/>
    <p:sldLayoutId id="2147484149" r:id="rId9"/>
    <p:sldLayoutId id="2147484150" r:id="rId10"/>
    <p:sldLayoutId id="214748415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CA" dirty="0" smtClean="0"/>
              <a:t>Whistleblowing and Employee Loyalty </a:t>
            </a:r>
            <a:endParaRPr lang="en-US" dirty="0"/>
          </a:p>
        </p:txBody>
      </p:sp>
      <p:sp>
        <p:nvSpPr>
          <p:cNvPr id="3" name="Subtitle 2"/>
          <p:cNvSpPr>
            <a:spLocks noGrp="1"/>
          </p:cNvSpPr>
          <p:nvPr>
            <p:ph type="subTitle" idx="1"/>
          </p:nvPr>
        </p:nvSpPr>
        <p:spPr/>
        <p:txBody>
          <a:bodyPr>
            <a:normAutofit/>
          </a:bodyPr>
          <a:lstStyle/>
          <a:p>
            <a:r>
              <a:rPr lang="en-CA" dirty="0" smtClean="0"/>
              <a:t>Ronald Duska </a:t>
            </a:r>
            <a:endParaRPr lang="en-US" dirty="0"/>
          </a:p>
        </p:txBody>
      </p:sp>
    </p:spTree>
    <p:extLst>
      <p:ext uri="{BB962C8B-B14F-4D97-AF65-F5344CB8AC3E}">
        <p14:creationId xmlns:p14="http://schemas.microsoft.com/office/powerpoint/2010/main" val="10264565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219200"/>
          </a:xfrm>
        </p:spPr>
        <p:txBody>
          <a:bodyPr>
            <a:normAutofit fontScale="90000"/>
          </a:bodyPr>
          <a:lstStyle/>
          <a:p>
            <a:r>
              <a:rPr lang="en-CA" b="1" dirty="0" smtClean="0"/>
              <a:t>            </a:t>
            </a:r>
            <a:br>
              <a:rPr lang="en-CA" b="1" dirty="0" smtClean="0"/>
            </a:br>
            <a:r>
              <a:rPr lang="en-CA" b="1" dirty="0" smtClean="0"/>
              <a:t>            Whistleblowing and  </a:t>
            </a:r>
            <a:br>
              <a:rPr lang="en-CA" b="1" dirty="0" smtClean="0"/>
            </a:br>
            <a:r>
              <a:rPr lang="en-CA" b="1" dirty="0" smtClean="0"/>
              <a:t>              Employee Loyalty I    </a:t>
            </a:r>
            <a:endParaRPr lang="en-US" b="1" dirty="0"/>
          </a:p>
        </p:txBody>
      </p:sp>
      <p:sp>
        <p:nvSpPr>
          <p:cNvPr id="3" name="Content Placeholder 2"/>
          <p:cNvSpPr>
            <a:spLocks noGrp="1"/>
          </p:cNvSpPr>
          <p:nvPr>
            <p:ph idx="1"/>
          </p:nvPr>
        </p:nvSpPr>
        <p:spPr>
          <a:xfrm>
            <a:off x="152400" y="1371600"/>
            <a:ext cx="8839200" cy="5486400"/>
          </a:xfrm>
        </p:spPr>
        <p:txBody>
          <a:bodyPr>
            <a:normAutofit fontScale="92500" lnSpcReduction="20000"/>
          </a:bodyPr>
          <a:lstStyle/>
          <a:p>
            <a:r>
              <a:rPr lang="en-US" sz="3200" b="1" dirty="0">
                <a:solidFill>
                  <a:srgbClr val="000000"/>
                </a:solidFill>
              </a:rPr>
              <a:t>Central Question</a:t>
            </a:r>
            <a:r>
              <a:rPr lang="en-US" sz="3200" dirty="0">
                <a:solidFill>
                  <a:srgbClr val="000000"/>
                </a:solidFill>
              </a:rPr>
              <a:t>: </a:t>
            </a:r>
            <a:r>
              <a:rPr lang="en-US" sz="3200" dirty="0">
                <a:solidFill>
                  <a:srgbClr val="FF0000"/>
                </a:solidFill>
              </a:rPr>
              <a:t>When is it morally permissible to blow the whistle</a:t>
            </a:r>
            <a:r>
              <a:rPr lang="en-US" sz="3200" dirty="0" smtClean="0">
                <a:solidFill>
                  <a:srgbClr val="FF0000"/>
                </a:solidFill>
              </a:rPr>
              <a:t>?</a:t>
            </a:r>
          </a:p>
          <a:p>
            <a:r>
              <a:rPr lang="en-US" sz="3200" dirty="0">
                <a:solidFill>
                  <a:srgbClr val="000000"/>
                </a:solidFill>
              </a:rPr>
              <a:t>Recall </a:t>
            </a:r>
            <a:r>
              <a:rPr lang="en-US" sz="3200" dirty="0" err="1" smtClean="0">
                <a:solidFill>
                  <a:srgbClr val="000000"/>
                </a:solidFill>
              </a:rPr>
              <a:t>Sissela</a:t>
            </a:r>
            <a:r>
              <a:rPr lang="en-US" sz="3200" dirty="0" smtClean="0">
                <a:solidFill>
                  <a:srgbClr val="000000"/>
                </a:solidFill>
              </a:rPr>
              <a:t> Bok who held:</a:t>
            </a:r>
            <a:endParaRPr lang="en-US" sz="3200" dirty="0">
              <a:solidFill>
                <a:srgbClr val="000000"/>
              </a:solidFill>
            </a:endParaRPr>
          </a:p>
          <a:p>
            <a:r>
              <a:rPr lang="en-US" sz="3200" dirty="0" smtClean="0"/>
              <a:t>An employee is </a:t>
            </a:r>
            <a:r>
              <a:rPr lang="en-US" sz="3200" dirty="0"/>
              <a:t>morally </a:t>
            </a:r>
            <a:r>
              <a:rPr lang="en-US" sz="3200" b="1" dirty="0">
                <a:solidFill>
                  <a:srgbClr val="FF0000"/>
                </a:solidFill>
              </a:rPr>
              <a:t>PERMITTED</a:t>
            </a:r>
            <a:r>
              <a:rPr lang="en-US" sz="3200" dirty="0"/>
              <a:t> to blow the whistle if:</a:t>
            </a:r>
          </a:p>
          <a:p>
            <a:pPr>
              <a:buFont typeface="+mj-lt"/>
              <a:buAutoNum type="arabicPeriod"/>
            </a:pPr>
            <a:r>
              <a:rPr lang="en-US" sz="3200" dirty="0" smtClean="0"/>
              <a:t>The </a:t>
            </a:r>
            <a:r>
              <a:rPr lang="en-US" sz="3200" dirty="0"/>
              <a:t>harm that will be done by the product to the public is serious and considerable;</a:t>
            </a:r>
          </a:p>
          <a:p>
            <a:pPr>
              <a:buFont typeface="+mj-lt"/>
              <a:buAutoNum type="arabicPeriod"/>
            </a:pPr>
            <a:r>
              <a:rPr lang="en-US" sz="3200" dirty="0" smtClean="0"/>
              <a:t>The employee makes his/her concerns </a:t>
            </a:r>
            <a:r>
              <a:rPr lang="en-US" sz="3200" dirty="0"/>
              <a:t>known to </a:t>
            </a:r>
            <a:r>
              <a:rPr lang="en-US" sz="3200" dirty="0" smtClean="0"/>
              <a:t>his/her superiors</a:t>
            </a:r>
            <a:r>
              <a:rPr lang="en-US" sz="3200" dirty="0"/>
              <a:t>; </a:t>
            </a:r>
          </a:p>
          <a:p>
            <a:pPr>
              <a:buFont typeface="+mj-lt"/>
              <a:buAutoNum type="arabicPeriod"/>
            </a:pPr>
            <a:r>
              <a:rPr lang="en-US" sz="3200" dirty="0" smtClean="0"/>
              <a:t>But does not get any </a:t>
            </a:r>
            <a:r>
              <a:rPr lang="en-US" sz="3200" dirty="0"/>
              <a:t>satisfaction from </a:t>
            </a:r>
            <a:r>
              <a:rPr lang="en-US" sz="3200" dirty="0" smtClean="0"/>
              <a:t>his superiors</a:t>
            </a:r>
            <a:r>
              <a:rPr lang="en-US" sz="3200" dirty="0"/>
              <a:t>, </a:t>
            </a:r>
            <a:r>
              <a:rPr lang="en-US" sz="3200" dirty="0" smtClean="0"/>
              <a:t>and he/she exhausts all the </a:t>
            </a:r>
            <a:r>
              <a:rPr lang="en-US" sz="3200" dirty="0"/>
              <a:t>channels available within the corporation, including going to the board of directors.</a:t>
            </a:r>
          </a:p>
          <a:p>
            <a:endParaRPr lang="en-CA" sz="3200" b="1" dirty="0" smtClean="0"/>
          </a:p>
        </p:txBody>
      </p:sp>
    </p:spTree>
    <p:extLst>
      <p:ext uri="{BB962C8B-B14F-4D97-AF65-F5344CB8AC3E}">
        <p14:creationId xmlns:p14="http://schemas.microsoft.com/office/powerpoint/2010/main" val="17896645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770888"/>
          </a:xfrm>
        </p:spPr>
        <p:txBody>
          <a:bodyPr>
            <a:normAutofit/>
          </a:bodyPr>
          <a:lstStyle/>
          <a:p>
            <a:r>
              <a:rPr lang="en-CA" sz="4500" b="1" dirty="0" smtClean="0">
                <a:solidFill>
                  <a:srgbClr val="04617B"/>
                </a:solidFill>
              </a:rPr>
              <a:t>             Whistleblowing </a:t>
            </a:r>
            <a:r>
              <a:rPr lang="en-CA" sz="4500" b="1" dirty="0">
                <a:solidFill>
                  <a:srgbClr val="04617B"/>
                </a:solidFill>
              </a:rPr>
              <a:t>and  </a:t>
            </a:r>
            <a:br>
              <a:rPr lang="en-CA" sz="4500" b="1" dirty="0">
                <a:solidFill>
                  <a:srgbClr val="04617B"/>
                </a:solidFill>
              </a:rPr>
            </a:br>
            <a:r>
              <a:rPr lang="en-CA" sz="4500" b="1" dirty="0">
                <a:solidFill>
                  <a:srgbClr val="04617B"/>
                </a:solidFill>
              </a:rPr>
              <a:t>              Employee Loyalty </a:t>
            </a:r>
            <a:r>
              <a:rPr lang="en-CA" sz="4500" b="1" dirty="0" smtClean="0">
                <a:solidFill>
                  <a:srgbClr val="04617B"/>
                </a:solidFill>
              </a:rPr>
              <a:t>II </a:t>
            </a:r>
            <a:endParaRPr lang="en-US" dirty="0"/>
          </a:p>
        </p:txBody>
      </p:sp>
      <p:sp>
        <p:nvSpPr>
          <p:cNvPr id="3" name="Content Placeholder 2"/>
          <p:cNvSpPr>
            <a:spLocks noGrp="1"/>
          </p:cNvSpPr>
          <p:nvPr>
            <p:ph idx="1"/>
          </p:nvPr>
        </p:nvSpPr>
        <p:spPr>
          <a:xfrm>
            <a:off x="76200" y="1935480"/>
            <a:ext cx="8915400" cy="4922520"/>
          </a:xfrm>
        </p:spPr>
        <p:txBody>
          <a:bodyPr>
            <a:normAutofit lnSpcReduction="10000"/>
          </a:bodyPr>
          <a:lstStyle/>
          <a:p>
            <a:r>
              <a:rPr lang="en-US" sz="3200" dirty="0">
                <a:solidFill>
                  <a:srgbClr val="000000"/>
                </a:solidFill>
              </a:rPr>
              <a:t>Note especially clauses (2) and (3). </a:t>
            </a:r>
            <a:r>
              <a:rPr lang="en-US" sz="3200" dirty="0" smtClean="0">
                <a:solidFill>
                  <a:srgbClr val="000000"/>
                </a:solidFill>
              </a:rPr>
              <a:t>Accordingly, an employee must </a:t>
            </a:r>
            <a:r>
              <a:rPr lang="en-US" sz="3200" dirty="0">
                <a:solidFill>
                  <a:srgbClr val="000000"/>
                </a:solidFill>
              </a:rPr>
              <a:t>meet certain </a:t>
            </a:r>
            <a:r>
              <a:rPr lang="en-US" sz="3200" dirty="0">
                <a:solidFill>
                  <a:srgbClr val="FF0000"/>
                </a:solidFill>
              </a:rPr>
              <a:t>obligations of loyalty</a:t>
            </a:r>
            <a:r>
              <a:rPr lang="en-US" sz="3200" dirty="0">
                <a:solidFill>
                  <a:srgbClr val="000000"/>
                </a:solidFill>
              </a:rPr>
              <a:t> to </a:t>
            </a:r>
            <a:r>
              <a:rPr lang="en-US" sz="3200" dirty="0" smtClean="0">
                <a:solidFill>
                  <a:srgbClr val="000000"/>
                </a:solidFill>
              </a:rPr>
              <a:t>one’s </a:t>
            </a:r>
            <a:r>
              <a:rPr lang="en-US" sz="3200" dirty="0">
                <a:solidFill>
                  <a:srgbClr val="000000"/>
                </a:solidFill>
              </a:rPr>
              <a:t>company before he or she is morally permitted to blow the whistle on some feature of the </a:t>
            </a:r>
            <a:r>
              <a:rPr lang="en-US" sz="3200" dirty="0" smtClean="0">
                <a:solidFill>
                  <a:srgbClr val="000000"/>
                </a:solidFill>
              </a:rPr>
              <a:t>company’s </a:t>
            </a:r>
            <a:r>
              <a:rPr lang="en-US" sz="3200" dirty="0">
                <a:solidFill>
                  <a:srgbClr val="000000"/>
                </a:solidFill>
              </a:rPr>
              <a:t>operations. </a:t>
            </a:r>
            <a:endParaRPr lang="en-US" sz="3200" dirty="0" smtClean="0">
              <a:solidFill>
                <a:srgbClr val="000000"/>
              </a:solidFill>
            </a:endParaRPr>
          </a:p>
          <a:p>
            <a:r>
              <a:rPr lang="en-US" sz="3200" dirty="0" smtClean="0">
                <a:solidFill>
                  <a:srgbClr val="000000"/>
                </a:solidFill>
              </a:rPr>
              <a:t>Why</a:t>
            </a:r>
            <a:r>
              <a:rPr lang="en-US" sz="3200" dirty="0">
                <a:solidFill>
                  <a:srgbClr val="000000"/>
                </a:solidFill>
              </a:rPr>
              <a:t>? </a:t>
            </a:r>
            <a:endParaRPr lang="en-US" sz="3200" dirty="0" smtClean="0">
              <a:solidFill>
                <a:srgbClr val="000000"/>
              </a:solidFill>
            </a:endParaRPr>
          </a:p>
          <a:p>
            <a:r>
              <a:rPr lang="en-US" sz="3200" dirty="0" smtClean="0">
                <a:solidFill>
                  <a:srgbClr val="000000"/>
                </a:solidFill>
              </a:rPr>
              <a:t>Allegedly </a:t>
            </a:r>
            <a:r>
              <a:rPr lang="en-US" sz="3200" dirty="0">
                <a:solidFill>
                  <a:srgbClr val="000000"/>
                </a:solidFill>
              </a:rPr>
              <a:t>because each act of whistle-blowing is "seen as a </a:t>
            </a:r>
            <a:r>
              <a:rPr lang="en-US" sz="3200" i="1" dirty="0">
                <a:solidFill>
                  <a:srgbClr val="FF0000"/>
                </a:solidFill>
              </a:rPr>
              <a:t>violation of loyalty</a:t>
            </a:r>
            <a:r>
              <a:rPr lang="en-US" sz="3200" dirty="0">
                <a:solidFill>
                  <a:srgbClr val="000000"/>
                </a:solidFill>
              </a:rPr>
              <a:t>" to </a:t>
            </a:r>
            <a:r>
              <a:rPr lang="en-US" sz="3200" dirty="0" smtClean="0">
                <a:solidFill>
                  <a:srgbClr val="000000"/>
                </a:solidFill>
              </a:rPr>
              <a:t>one’s </a:t>
            </a:r>
            <a:r>
              <a:rPr lang="en-US" sz="3200" dirty="0">
                <a:solidFill>
                  <a:srgbClr val="000000"/>
                </a:solidFill>
              </a:rPr>
              <a:t>employer</a:t>
            </a:r>
            <a:r>
              <a:rPr lang="en-US" sz="3200" dirty="0" smtClean="0">
                <a:solidFill>
                  <a:srgbClr val="000000"/>
                </a:solidFill>
              </a:rPr>
              <a:t>.</a:t>
            </a:r>
          </a:p>
          <a:p>
            <a:r>
              <a:rPr lang="en-US" sz="3200" dirty="0" err="1">
                <a:solidFill>
                  <a:srgbClr val="000000"/>
                </a:solidFill>
              </a:rPr>
              <a:t>Duska</a:t>
            </a:r>
            <a:r>
              <a:rPr lang="en-US" sz="3200" dirty="0">
                <a:solidFill>
                  <a:srgbClr val="000000"/>
                </a:solidFill>
              </a:rPr>
              <a:t>, however, rejects these so-called "loyalty" constraints on acts of </a:t>
            </a:r>
            <a:r>
              <a:rPr lang="en-US" sz="3200" dirty="0" smtClean="0">
                <a:solidFill>
                  <a:srgbClr val="000000"/>
                </a:solidFill>
              </a:rPr>
              <a:t>whistle-blowing.</a:t>
            </a:r>
            <a:endParaRPr lang="en-US" sz="3200" dirty="0"/>
          </a:p>
        </p:txBody>
      </p:sp>
    </p:spTree>
    <p:extLst>
      <p:ext uri="{BB962C8B-B14F-4D97-AF65-F5344CB8AC3E}">
        <p14:creationId xmlns:p14="http://schemas.microsoft.com/office/powerpoint/2010/main" val="14885465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295400"/>
          </a:xfrm>
        </p:spPr>
        <p:txBody>
          <a:bodyPr>
            <a:normAutofit fontScale="90000"/>
          </a:bodyPr>
          <a:lstStyle/>
          <a:p>
            <a:r>
              <a:rPr lang="en-CA" dirty="0" smtClean="0"/>
              <a:t>      </a:t>
            </a:r>
            <a:r>
              <a:rPr lang="en-CA" b="1" dirty="0" smtClean="0"/>
              <a:t>Two </a:t>
            </a:r>
            <a:r>
              <a:rPr lang="en-CA" b="1" dirty="0"/>
              <a:t>Views on the obligation</a:t>
            </a:r>
            <a:br>
              <a:rPr lang="en-CA" b="1" dirty="0"/>
            </a:br>
            <a:r>
              <a:rPr lang="en-CA" b="1" dirty="0"/>
              <a:t>     </a:t>
            </a:r>
            <a:r>
              <a:rPr lang="en-CA" b="1" dirty="0" smtClean="0"/>
              <a:t>                 </a:t>
            </a:r>
            <a:r>
              <a:rPr lang="en-CA" b="1" dirty="0"/>
              <a:t>of  </a:t>
            </a:r>
            <a:r>
              <a:rPr lang="en-CA" b="1" dirty="0" smtClean="0"/>
              <a:t>Loyalty</a:t>
            </a:r>
            <a:r>
              <a:rPr lang="en-CA" dirty="0" smtClean="0"/>
              <a:t> </a:t>
            </a:r>
            <a:endParaRPr lang="en-US" b="1" dirty="0"/>
          </a:p>
        </p:txBody>
      </p:sp>
      <p:sp>
        <p:nvSpPr>
          <p:cNvPr id="3" name="Content Placeholder 2"/>
          <p:cNvSpPr>
            <a:spLocks noGrp="1"/>
          </p:cNvSpPr>
          <p:nvPr>
            <p:ph idx="1"/>
          </p:nvPr>
        </p:nvSpPr>
        <p:spPr>
          <a:xfrm>
            <a:off x="228600" y="1600200"/>
            <a:ext cx="8839200" cy="5181600"/>
          </a:xfrm>
        </p:spPr>
        <p:txBody>
          <a:bodyPr>
            <a:normAutofit/>
          </a:bodyPr>
          <a:lstStyle/>
          <a:p>
            <a:pPr lvl="0">
              <a:buClr>
                <a:srgbClr val="0BD0D9"/>
              </a:buClr>
            </a:pPr>
            <a:r>
              <a:rPr lang="en-CA" sz="2800" b="1" dirty="0">
                <a:solidFill>
                  <a:prstClr val="black"/>
                </a:solidFill>
              </a:rPr>
              <a:t>Two Views on the Obligation of Loyalty:</a:t>
            </a:r>
          </a:p>
          <a:p>
            <a:pPr marL="514350" lvl="0" indent="-514350">
              <a:buClr>
                <a:srgbClr val="0BD0D9"/>
              </a:buClr>
              <a:buFont typeface="Wingdings 2"/>
              <a:buAutoNum type="alphaUcParenBoth"/>
            </a:pPr>
            <a:r>
              <a:rPr lang="en-CA" sz="2800" dirty="0">
                <a:solidFill>
                  <a:srgbClr val="FF0000"/>
                </a:solidFill>
              </a:rPr>
              <a:t>Employees </a:t>
            </a:r>
            <a:r>
              <a:rPr lang="en-CA" sz="2800" u="sng" dirty="0">
                <a:solidFill>
                  <a:srgbClr val="FF0000"/>
                </a:solidFill>
              </a:rPr>
              <a:t>DO HAVE </a:t>
            </a:r>
            <a:r>
              <a:rPr lang="en-CA" sz="2800" dirty="0">
                <a:solidFill>
                  <a:srgbClr val="FF0000"/>
                </a:solidFill>
              </a:rPr>
              <a:t>obligation of Loyalty to their employers</a:t>
            </a:r>
            <a:r>
              <a:rPr lang="en-CA" sz="2800" dirty="0">
                <a:solidFill>
                  <a:prstClr val="black"/>
                </a:solidFill>
              </a:rPr>
              <a:t>: </a:t>
            </a:r>
          </a:p>
          <a:p>
            <a:pPr lvl="1">
              <a:buClr>
                <a:srgbClr val="0BD0D9"/>
              </a:buClr>
            </a:pPr>
            <a:r>
              <a:rPr lang="en-CA" sz="2600" dirty="0" smtClean="0">
                <a:solidFill>
                  <a:prstClr val="black"/>
                </a:solidFill>
              </a:rPr>
              <a:t>For example, </a:t>
            </a:r>
            <a:r>
              <a:rPr lang="en-CA" sz="2600" b="1" dirty="0" smtClean="0">
                <a:solidFill>
                  <a:prstClr val="black"/>
                </a:solidFill>
              </a:rPr>
              <a:t>Norman</a:t>
            </a:r>
            <a:r>
              <a:rPr lang="en-CA" sz="2600" dirty="0" smtClean="0">
                <a:solidFill>
                  <a:prstClr val="black"/>
                </a:solidFill>
              </a:rPr>
              <a:t> </a:t>
            </a:r>
            <a:r>
              <a:rPr lang="en-CA" sz="2600" b="1" dirty="0">
                <a:solidFill>
                  <a:prstClr val="black"/>
                </a:solidFill>
              </a:rPr>
              <a:t>Bowie </a:t>
            </a:r>
            <a:r>
              <a:rPr lang="en-CA" sz="2600" dirty="0">
                <a:solidFill>
                  <a:prstClr val="black"/>
                </a:solidFill>
              </a:rPr>
              <a:t>and </a:t>
            </a:r>
            <a:r>
              <a:rPr lang="en-CA" sz="2600" b="1" dirty="0" err="1">
                <a:solidFill>
                  <a:prstClr val="black"/>
                </a:solidFill>
              </a:rPr>
              <a:t>Sissela</a:t>
            </a:r>
            <a:r>
              <a:rPr lang="en-CA" sz="2600" b="1" dirty="0">
                <a:solidFill>
                  <a:prstClr val="black"/>
                </a:solidFill>
              </a:rPr>
              <a:t> Bok </a:t>
            </a:r>
            <a:r>
              <a:rPr lang="en-CA" sz="2600" dirty="0">
                <a:solidFill>
                  <a:prstClr val="black"/>
                </a:solidFill>
              </a:rPr>
              <a:t>argues that the employees have an obligation of loyalty to their employers. </a:t>
            </a:r>
          </a:p>
          <a:p>
            <a:pPr marL="514350" lvl="0" indent="-514350">
              <a:buClr>
                <a:srgbClr val="0BD0D9"/>
              </a:buClr>
              <a:buFont typeface="Wingdings 2"/>
              <a:buAutoNum type="alphaUcParenBoth"/>
            </a:pPr>
            <a:r>
              <a:rPr lang="en-CA" sz="2800" dirty="0">
                <a:solidFill>
                  <a:srgbClr val="FF0000"/>
                </a:solidFill>
              </a:rPr>
              <a:t>Employees </a:t>
            </a:r>
            <a:r>
              <a:rPr lang="en-CA" sz="2800" u="sng" dirty="0">
                <a:solidFill>
                  <a:srgbClr val="FF0000"/>
                </a:solidFill>
              </a:rPr>
              <a:t>HAVE NO</a:t>
            </a:r>
            <a:r>
              <a:rPr lang="en-CA" sz="2800" dirty="0">
                <a:solidFill>
                  <a:srgbClr val="FF0000"/>
                </a:solidFill>
              </a:rPr>
              <a:t> Obligation of loyalty to their employers</a:t>
            </a:r>
            <a:r>
              <a:rPr lang="en-CA" sz="2800" dirty="0">
                <a:solidFill>
                  <a:prstClr val="black"/>
                </a:solidFill>
              </a:rPr>
              <a:t>:</a:t>
            </a:r>
          </a:p>
          <a:p>
            <a:pPr lvl="1">
              <a:buClr>
                <a:srgbClr val="0F6FC6"/>
              </a:buClr>
            </a:pPr>
            <a:r>
              <a:rPr lang="en-CA" sz="2600" dirty="0" smtClean="0">
                <a:solidFill>
                  <a:prstClr val="black"/>
                </a:solidFill>
              </a:rPr>
              <a:t>For example, </a:t>
            </a:r>
            <a:r>
              <a:rPr lang="en-CA" sz="2600" b="1" dirty="0" smtClean="0">
                <a:solidFill>
                  <a:prstClr val="black"/>
                </a:solidFill>
              </a:rPr>
              <a:t>Ronald </a:t>
            </a:r>
            <a:r>
              <a:rPr lang="en-CA" sz="2600" b="1" dirty="0" err="1">
                <a:solidFill>
                  <a:prstClr val="black"/>
                </a:solidFill>
              </a:rPr>
              <a:t>Duska</a:t>
            </a:r>
            <a:r>
              <a:rPr lang="en-CA" sz="2600" b="1" dirty="0">
                <a:solidFill>
                  <a:prstClr val="black"/>
                </a:solidFill>
              </a:rPr>
              <a:t> </a:t>
            </a:r>
            <a:r>
              <a:rPr lang="en-CA" sz="2600" dirty="0">
                <a:solidFill>
                  <a:prstClr val="black"/>
                </a:solidFill>
              </a:rPr>
              <a:t>claims that employees have no obligation of loyalty to companies and corporations. </a:t>
            </a:r>
            <a:endParaRPr lang="en-US" sz="2600" dirty="0">
              <a:solidFill>
                <a:prstClr val="black"/>
              </a:solidFill>
            </a:endParaRPr>
          </a:p>
          <a:p>
            <a:endParaRPr lang="en-US" dirty="0"/>
          </a:p>
        </p:txBody>
      </p:sp>
    </p:spTree>
    <p:extLst>
      <p:ext uri="{BB962C8B-B14F-4D97-AF65-F5344CB8AC3E}">
        <p14:creationId xmlns:p14="http://schemas.microsoft.com/office/powerpoint/2010/main" val="23479855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990600"/>
          </a:xfrm>
        </p:spPr>
        <p:txBody>
          <a:bodyPr/>
          <a:lstStyle/>
          <a:p>
            <a:r>
              <a:rPr lang="en-CA" dirty="0" smtClean="0"/>
              <a:t>              </a:t>
            </a:r>
            <a:r>
              <a:rPr lang="en-CA" b="1" dirty="0" smtClean="0"/>
              <a:t>The </a:t>
            </a:r>
            <a:r>
              <a:rPr lang="en-CA" b="1" dirty="0" smtClean="0"/>
              <a:t>Central Idea  </a:t>
            </a:r>
            <a:endParaRPr lang="en-US" b="1" dirty="0"/>
          </a:p>
        </p:txBody>
      </p:sp>
      <p:sp>
        <p:nvSpPr>
          <p:cNvPr id="3" name="Content Placeholder 2"/>
          <p:cNvSpPr>
            <a:spLocks noGrp="1"/>
          </p:cNvSpPr>
          <p:nvPr>
            <p:ph idx="1"/>
          </p:nvPr>
        </p:nvSpPr>
        <p:spPr>
          <a:xfrm>
            <a:off x="0" y="1143000"/>
            <a:ext cx="9144000" cy="5715000"/>
          </a:xfrm>
        </p:spPr>
        <p:txBody>
          <a:bodyPr>
            <a:normAutofit fontScale="92500" lnSpcReduction="10000"/>
          </a:bodyPr>
          <a:lstStyle/>
          <a:p>
            <a:r>
              <a:rPr lang="en-CA" sz="3200" b="1" dirty="0" smtClean="0"/>
              <a:t>The central idea (thesis): </a:t>
            </a:r>
          </a:p>
          <a:p>
            <a:pPr marL="0" indent="0">
              <a:buNone/>
            </a:pPr>
            <a:r>
              <a:rPr lang="en-CA" b="1" dirty="0"/>
              <a:t> </a:t>
            </a:r>
            <a:r>
              <a:rPr lang="en-CA" b="1" dirty="0" smtClean="0"/>
              <a:t>     </a:t>
            </a:r>
            <a:r>
              <a:rPr lang="en-CA" sz="3000" i="1" dirty="0" smtClean="0">
                <a:solidFill>
                  <a:srgbClr val="FF0000"/>
                </a:solidFill>
              </a:rPr>
              <a:t>“one does not have an obligation of loyalty to a</a:t>
            </a:r>
          </a:p>
          <a:p>
            <a:pPr marL="0" indent="0">
              <a:buNone/>
            </a:pPr>
            <a:r>
              <a:rPr lang="en-CA" sz="3000" i="1" dirty="0">
                <a:solidFill>
                  <a:srgbClr val="FF0000"/>
                </a:solidFill>
              </a:rPr>
              <a:t> </a:t>
            </a:r>
            <a:r>
              <a:rPr lang="en-CA" sz="3000" i="1" dirty="0" smtClean="0">
                <a:solidFill>
                  <a:srgbClr val="FF0000"/>
                </a:solidFill>
              </a:rPr>
              <a:t>    company…because companies are not the kind </a:t>
            </a:r>
          </a:p>
          <a:p>
            <a:pPr marL="0" indent="0">
              <a:buNone/>
            </a:pPr>
            <a:r>
              <a:rPr lang="en-CA" sz="3000" i="1" dirty="0">
                <a:solidFill>
                  <a:srgbClr val="FF0000"/>
                </a:solidFill>
              </a:rPr>
              <a:t> </a:t>
            </a:r>
            <a:r>
              <a:rPr lang="en-CA" sz="3000" i="1" dirty="0" smtClean="0">
                <a:solidFill>
                  <a:srgbClr val="FF0000"/>
                </a:solidFill>
              </a:rPr>
              <a:t>    of things which are proper objects of loyalty…” </a:t>
            </a:r>
          </a:p>
          <a:p>
            <a:pPr marL="0" indent="0">
              <a:buNone/>
            </a:pPr>
            <a:r>
              <a:rPr lang="en-CA" sz="3000" i="1" dirty="0">
                <a:solidFill>
                  <a:srgbClr val="FF0000"/>
                </a:solidFill>
              </a:rPr>
              <a:t> </a:t>
            </a:r>
            <a:r>
              <a:rPr lang="en-CA" sz="3000" i="1" dirty="0" smtClean="0">
                <a:solidFill>
                  <a:srgbClr val="FF0000"/>
                </a:solidFill>
              </a:rPr>
              <a:t>    </a:t>
            </a:r>
            <a:r>
              <a:rPr lang="en-CA" sz="3000" dirty="0" smtClean="0">
                <a:solidFill>
                  <a:srgbClr val="FF0000"/>
                </a:solidFill>
              </a:rPr>
              <a:t>Therefore,</a:t>
            </a:r>
            <a:r>
              <a:rPr lang="en-CA" sz="3000" i="1" dirty="0" smtClean="0">
                <a:solidFill>
                  <a:srgbClr val="FF0000"/>
                </a:solidFill>
              </a:rPr>
              <a:t> “the issue of the permissibility of</a:t>
            </a:r>
          </a:p>
          <a:p>
            <a:pPr marL="0" indent="0">
              <a:buNone/>
            </a:pPr>
            <a:r>
              <a:rPr lang="en-CA" sz="3000" i="1" dirty="0">
                <a:solidFill>
                  <a:srgbClr val="FF0000"/>
                </a:solidFill>
              </a:rPr>
              <a:t> </a:t>
            </a:r>
            <a:r>
              <a:rPr lang="en-CA" sz="3000" i="1" dirty="0" smtClean="0">
                <a:solidFill>
                  <a:srgbClr val="FF0000"/>
                </a:solidFill>
              </a:rPr>
              <a:t>    whistleblowing is not a real issue” </a:t>
            </a:r>
          </a:p>
          <a:p>
            <a:pPr marL="0" indent="0">
              <a:buNone/>
            </a:pPr>
            <a:r>
              <a:rPr lang="en-CA" sz="3000" i="1" dirty="0">
                <a:solidFill>
                  <a:srgbClr val="FF0000"/>
                </a:solidFill>
              </a:rPr>
              <a:t> </a:t>
            </a:r>
            <a:r>
              <a:rPr lang="en-CA" sz="3000" i="1" dirty="0" smtClean="0">
                <a:solidFill>
                  <a:srgbClr val="FF0000"/>
                </a:solidFill>
              </a:rPr>
              <a:t>    </a:t>
            </a:r>
            <a:r>
              <a:rPr lang="en-CA" sz="2800" dirty="0" smtClean="0"/>
              <a:t>(p. 80)</a:t>
            </a:r>
            <a:r>
              <a:rPr lang="en-CA" sz="2800" dirty="0" smtClean="0">
                <a:solidFill>
                  <a:srgbClr val="FF0000"/>
                </a:solidFill>
              </a:rPr>
              <a:t> </a:t>
            </a:r>
          </a:p>
          <a:p>
            <a:r>
              <a:rPr lang="en-CA" sz="2800" b="1" dirty="0" smtClean="0"/>
              <a:t>He provides a simple argument: </a:t>
            </a:r>
          </a:p>
          <a:p>
            <a:pPr marL="514350" indent="-514350">
              <a:buAutoNum type="arabicParenR"/>
            </a:pPr>
            <a:r>
              <a:rPr lang="en-CA" sz="2800" dirty="0" smtClean="0"/>
              <a:t>Persons are the proper object of loyalty.</a:t>
            </a:r>
          </a:p>
          <a:p>
            <a:pPr marL="514350" indent="-514350">
              <a:buAutoNum type="arabicParenR"/>
            </a:pPr>
            <a:r>
              <a:rPr lang="en-CA" sz="2800" dirty="0" smtClean="0"/>
              <a:t>Corporations/organizations are not persons.</a:t>
            </a:r>
          </a:p>
          <a:p>
            <a:pPr marL="514350" indent="-514350">
              <a:buAutoNum type="arabicParenR"/>
            </a:pPr>
            <a:r>
              <a:rPr lang="en-CA" sz="2800" dirty="0" smtClean="0"/>
              <a:t>Therefore, </a:t>
            </a:r>
            <a:r>
              <a:rPr lang="en-CA" sz="2800" dirty="0">
                <a:solidFill>
                  <a:prstClr val="black"/>
                </a:solidFill>
              </a:rPr>
              <a:t>employees have no obligation of loyalty to their corporations (employers</a:t>
            </a:r>
            <a:r>
              <a:rPr lang="en-CA" sz="2800" dirty="0" smtClean="0">
                <a:solidFill>
                  <a:prstClr val="black"/>
                </a:solidFill>
              </a:rPr>
              <a:t>).</a:t>
            </a:r>
            <a:r>
              <a:rPr lang="en-CA" sz="2800" dirty="0" smtClean="0"/>
              <a:t> </a:t>
            </a:r>
          </a:p>
        </p:txBody>
      </p:sp>
    </p:spTree>
    <p:extLst>
      <p:ext uri="{BB962C8B-B14F-4D97-AF65-F5344CB8AC3E}">
        <p14:creationId xmlns:p14="http://schemas.microsoft.com/office/powerpoint/2010/main" val="40693915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solidFill>
                  <a:srgbClr val="04617B"/>
                </a:solidFill>
              </a:rPr>
              <a:t>    Duty </a:t>
            </a:r>
            <a:r>
              <a:rPr lang="en-CA" b="1" dirty="0">
                <a:solidFill>
                  <a:srgbClr val="04617B"/>
                </a:solidFill>
              </a:rPr>
              <a:t>to Return a Fair Work </a:t>
            </a:r>
            <a:endParaRPr lang="en-US" dirty="0"/>
          </a:p>
        </p:txBody>
      </p:sp>
      <p:sp>
        <p:nvSpPr>
          <p:cNvPr id="3" name="Content Placeholder 2"/>
          <p:cNvSpPr>
            <a:spLocks noGrp="1"/>
          </p:cNvSpPr>
          <p:nvPr>
            <p:ph idx="1"/>
          </p:nvPr>
        </p:nvSpPr>
        <p:spPr/>
        <p:txBody>
          <a:bodyPr>
            <a:normAutofit fontScale="92500" lnSpcReduction="10000"/>
          </a:bodyPr>
          <a:lstStyle/>
          <a:p>
            <a:pPr lvl="0">
              <a:buClr>
                <a:srgbClr val="0BD0D9"/>
              </a:buClr>
            </a:pPr>
            <a:r>
              <a:rPr lang="en-US" sz="2800" dirty="0" smtClean="0">
                <a:solidFill>
                  <a:srgbClr val="000000"/>
                </a:solidFill>
              </a:rPr>
              <a:t>Of course, </a:t>
            </a:r>
            <a:r>
              <a:rPr lang="en-US" sz="2800" dirty="0">
                <a:solidFill>
                  <a:srgbClr val="000000"/>
                </a:solidFill>
              </a:rPr>
              <a:t>for </a:t>
            </a:r>
            <a:r>
              <a:rPr lang="en-US" sz="2800" dirty="0" err="1">
                <a:solidFill>
                  <a:srgbClr val="000000"/>
                </a:solidFill>
              </a:rPr>
              <a:t>Duska</a:t>
            </a:r>
            <a:r>
              <a:rPr lang="en-US" sz="2800" dirty="0">
                <a:solidFill>
                  <a:srgbClr val="000000"/>
                </a:solidFill>
              </a:rPr>
              <a:t>, a worker has a duty (contractually defined in general) “to return responsible work for fair wages”.  </a:t>
            </a:r>
          </a:p>
          <a:p>
            <a:pPr lvl="0">
              <a:buClr>
                <a:srgbClr val="0BD0D9"/>
              </a:buClr>
            </a:pPr>
            <a:r>
              <a:rPr lang="en-US" sz="2800" dirty="0">
                <a:solidFill>
                  <a:srgbClr val="000000"/>
                </a:solidFill>
              </a:rPr>
              <a:t>However, the concept of personal loyalty to a business does not make sense, he says, because loyalty involves a reciprocal relationship with “self-sacrifice with no expectation of reward.” </a:t>
            </a:r>
          </a:p>
          <a:p>
            <a:pPr lvl="0">
              <a:buClr>
                <a:srgbClr val="0BD0D9"/>
              </a:buClr>
            </a:pPr>
            <a:r>
              <a:rPr lang="en-US" sz="2800" dirty="0">
                <a:solidFill>
                  <a:srgbClr val="000000"/>
                </a:solidFill>
              </a:rPr>
              <a:t>Thus, he says, we can be loyal to friends or family (for instance), but we are fools if we are loyal to a business since they will never be loyal in return.</a:t>
            </a:r>
          </a:p>
          <a:p>
            <a:pPr lvl="0">
              <a:buClr>
                <a:srgbClr val="0BD0D9"/>
              </a:buClr>
            </a:pPr>
            <a:r>
              <a:rPr lang="en-CA" sz="2800" b="1" dirty="0">
                <a:solidFill>
                  <a:srgbClr val="FF0000"/>
                </a:solidFill>
              </a:rPr>
              <a:t>We have obligation of loyalty to persons only</a:t>
            </a:r>
            <a:r>
              <a:rPr lang="en-CA" sz="2800" b="1" dirty="0">
                <a:solidFill>
                  <a:srgbClr val="000000"/>
                </a:solidFill>
              </a:rPr>
              <a:t>. </a:t>
            </a:r>
            <a:endParaRPr lang="en-US" sz="2800" b="1" dirty="0">
              <a:solidFill>
                <a:prstClr val="black"/>
              </a:solidFill>
            </a:endParaRPr>
          </a:p>
          <a:p>
            <a:endParaRPr lang="en-US" b="1" dirty="0"/>
          </a:p>
        </p:txBody>
      </p:sp>
    </p:spTree>
    <p:extLst>
      <p:ext uri="{BB962C8B-B14F-4D97-AF65-F5344CB8AC3E}">
        <p14:creationId xmlns:p14="http://schemas.microsoft.com/office/powerpoint/2010/main" val="2882000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371600"/>
          </a:xfrm>
        </p:spPr>
        <p:txBody>
          <a:bodyPr>
            <a:normAutofit fontScale="90000"/>
          </a:bodyPr>
          <a:lstStyle/>
          <a:p>
            <a:r>
              <a:rPr lang="en-CA" b="1" dirty="0" smtClean="0"/>
              <a:t>   Persons are the Proper Objects </a:t>
            </a:r>
            <a:br>
              <a:rPr lang="en-CA" b="1" dirty="0" smtClean="0"/>
            </a:br>
            <a:r>
              <a:rPr lang="en-CA" b="1" dirty="0"/>
              <a:t> </a:t>
            </a:r>
            <a:r>
              <a:rPr lang="en-CA" b="1" dirty="0" smtClean="0"/>
              <a:t>     of Loyalty, not Corporations  </a:t>
            </a:r>
            <a:endParaRPr lang="en-US" b="1" dirty="0"/>
          </a:p>
        </p:txBody>
      </p:sp>
      <p:sp>
        <p:nvSpPr>
          <p:cNvPr id="3" name="Content Placeholder 2"/>
          <p:cNvSpPr>
            <a:spLocks noGrp="1"/>
          </p:cNvSpPr>
          <p:nvPr>
            <p:ph idx="1"/>
          </p:nvPr>
        </p:nvSpPr>
        <p:spPr>
          <a:xfrm>
            <a:off x="0" y="1524000"/>
            <a:ext cx="9067800" cy="5334000"/>
          </a:xfrm>
        </p:spPr>
        <p:txBody>
          <a:bodyPr>
            <a:normAutofit fontScale="25000" lnSpcReduction="20000"/>
          </a:bodyPr>
          <a:lstStyle/>
          <a:p>
            <a:pPr lvl="0">
              <a:buClr>
                <a:srgbClr val="0BD0D9"/>
              </a:buClr>
            </a:pPr>
            <a:r>
              <a:rPr lang="en-CA" sz="11200" b="1" dirty="0" smtClean="0">
                <a:solidFill>
                  <a:prstClr val="black"/>
                </a:solidFill>
              </a:rPr>
              <a:t>What </a:t>
            </a:r>
            <a:r>
              <a:rPr lang="en-CA" sz="11200" b="1" dirty="0">
                <a:solidFill>
                  <a:prstClr val="black"/>
                </a:solidFill>
              </a:rPr>
              <a:t>is </a:t>
            </a:r>
            <a:r>
              <a:rPr lang="en-CA" sz="11200" b="1" dirty="0" smtClean="0">
                <a:solidFill>
                  <a:prstClr val="black"/>
                </a:solidFill>
              </a:rPr>
              <a:t>the </a:t>
            </a:r>
            <a:r>
              <a:rPr lang="en-CA" sz="11200" b="1" dirty="0">
                <a:solidFill>
                  <a:prstClr val="black"/>
                </a:solidFill>
              </a:rPr>
              <a:t>proper object </a:t>
            </a:r>
            <a:r>
              <a:rPr lang="en-CA" sz="11200" b="1" dirty="0" smtClean="0">
                <a:solidFill>
                  <a:prstClr val="black"/>
                </a:solidFill>
              </a:rPr>
              <a:t>of </a:t>
            </a:r>
            <a:r>
              <a:rPr lang="en-CA" sz="11200" b="1" dirty="0">
                <a:solidFill>
                  <a:prstClr val="black"/>
                </a:solidFill>
              </a:rPr>
              <a:t>loyalty</a:t>
            </a:r>
            <a:r>
              <a:rPr lang="en-CA" sz="11200" b="1" dirty="0" smtClean="0">
                <a:solidFill>
                  <a:prstClr val="black"/>
                </a:solidFill>
              </a:rPr>
              <a:t>?</a:t>
            </a:r>
          </a:p>
          <a:p>
            <a:pPr lvl="2">
              <a:buClr>
                <a:srgbClr val="0BD0D9"/>
              </a:buClr>
            </a:pPr>
            <a:r>
              <a:rPr lang="en-CA" sz="11200" dirty="0" smtClean="0">
                <a:solidFill>
                  <a:srgbClr val="FF0000"/>
                </a:solidFill>
              </a:rPr>
              <a:t>Persons</a:t>
            </a:r>
            <a:r>
              <a:rPr lang="en-CA" sz="11200" dirty="0" smtClean="0">
                <a:solidFill>
                  <a:prstClr val="black"/>
                </a:solidFill>
              </a:rPr>
              <a:t> are the proper objects of loyalty. </a:t>
            </a:r>
          </a:p>
          <a:p>
            <a:pPr lvl="0">
              <a:buClr>
                <a:srgbClr val="0BD0D9"/>
              </a:buClr>
            </a:pPr>
            <a:r>
              <a:rPr lang="en-CA" sz="11200" dirty="0" err="1" smtClean="0">
                <a:solidFill>
                  <a:prstClr val="black"/>
                </a:solidFill>
              </a:rPr>
              <a:t>Duska</a:t>
            </a:r>
            <a:r>
              <a:rPr lang="en-CA" sz="11200" dirty="0" smtClean="0">
                <a:solidFill>
                  <a:prstClr val="black"/>
                </a:solidFill>
              </a:rPr>
              <a:t> writes:</a:t>
            </a:r>
          </a:p>
          <a:p>
            <a:pPr lvl="1">
              <a:buClr>
                <a:srgbClr val="0BD0D9"/>
              </a:buClr>
            </a:pPr>
            <a:r>
              <a:rPr lang="en-CA" sz="10400" dirty="0" smtClean="0">
                <a:solidFill>
                  <a:prstClr val="black"/>
                </a:solidFill>
              </a:rPr>
              <a:t>Bok fails “</a:t>
            </a:r>
            <a:r>
              <a:rPr lang="en-US" sz="10400" dirty="0" smtClean="0">
                <a:solidFill>
                  <a:srgbClr val="000000"/>
                </a:solidFill>
              </a:rPr>
              <a:t>to </a:t>
            </a:r>
            <a:r>
              <a:rPr lang="en-US" sz="10400" dirty="0">
                <a:solidFill>
                  <a:srgbClr val="000000"/>
                </a:solidFill>
              </a:rPr>
              <a:t>take into account a relevant moral difference between persons and corporations and between corporations and other kinds of groups where loyalty is </a:t>
            </a:r>
            <a:r>
              <a:rPr lang="en-US" sz="10400" dirty="0" smtClean="0">
                <a:solidFill>
                  <a:srgbClr val="000000"/>
                </a:solidFill>
              </a:rPr>
              <a:t>appropriate…I </a:t>
            </a:r>
            <a:r>
              <a:rPr lang="en-US" sz="10400" dirty="0">
                <a:solidFill>
                  <a:srgbClr val="000000"/>
                </a:solidFill>
              </a:rPr>
              <a:t>then want to show that to make them objects of loyalty gives them a </a:t>
            </a:r>
            <a:r>
              <a:rPr lang="en-US" sz="10400" b="1" i="1" dirty="0">
                <a:solidFill>
                  <a:srgbClr val="FF0000"/>
                </a:solidFill>
              </a:rPr>
              <a:t>moral status </a:t>
            </a:r>
            <a:r>
              <a:rPr lang="en-US" sz="10400" dirty="0">
                <a:solidFill>
                  <a:srgbClr val="000000"/>
                </a:solidFill>
              </a:rPr>
              <a:t>they do not deserve and in raising their status, one lowers the status of the individuals who work for companies. </a:t>
            </a:r>
            <a:r>
              <a:rPr lang="en-US" sz="10400" dirty="0" smtClean="0">
                <a:solidFill>
                  <a:srgbClr val="000000"/>
                </a:solidFill>
              </a:rPr>
              <a:t>(p. 80-81)</a:t>
            </a:r>
          </a:p>
          <a:p>
            <a:pPr>
              <a:buClr>
                <a:srgbClr val="0BD0D9"/>
              </a:buClr>
            </a:pPr>
            <a:r>
              <a:rPr lang="en-CA" sz="10600" dirty="0" smtClean="0">
                <a:solidFill>
                  <a:srgbClr val="000000"/>
                </a:solidFill>
              </a:rPr>
              <a:t>So the reason that persons are the proper object of loyalty is that they have moral status.</a:t>
            </a:r>
          </a:p>
          <a:p>
            <a:pPr>
              <a:buClr>
                <a:srgbClr val="0BD0D9"/>
              </a:buClr>
            </a:pPr>
            <a:r>
              <a:rPr lang="en-CA" sz="10600" dirty="0" smtClean="0">
                <a:solidFill>
                  <a:srgbClr val="000000"/>
                </a:solidFill>
              </a:rPr>
              <a:t>Corporations are not persons, and thus, they are not the proper object of loyalty.  </a:t>
            </a:r>
            <a:endParaRPr lang="en-CA" sz="10600" dirty="0">
              <a:solidFill>
                <a:prstClr val="black"/>
              </a:solidFill>
            </a:endParaRPr>
          </a:p>
          <a:p>
            <a:pPr lvl="0">
              <a:buClr>
                <a:srgbClr val="0BD0D9"/>
              </a:buClr>
            </a:pPr>
            <a:endParaRPr lang="en-US" sz="2800" dirty="0">
              <a:solidFill>
                <a:prstClr val="black"/>
              </a:solidFill>
            </a:endParaRPr>
          </a:p>
          <a:p>
            <a:pPr marL="0" indent="0">
              <a:buNone/>
            </a:pPr>
            <a:r>
              <a:rPr lang="en-CA" sz="3200" dirty="0" smtClean="0">
                <a:ea typeface="+mj-ea"/>
                <a:cs typeface="+mj-cs"/>
              </a:rPr>
              <a:t> </a:t>
            </a:r>
          </a:p>
          <a:p>
            <a:endParaRPr lang="en-US" dirty="0"/>
          </a:p>
        </p:txBody>
      </p:sp>
    </p:spTree>
    <p:extLst>
      <p:ext uri="{BB962C8B-B14F-4D97-AF65-F5344CB8AC3E}">
        <p14:creationId xmlns:p14="http://schemas.microsoft.com/office/powerpoint/2010/main" val="13594194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76200"/>
            <a:ext cx="8229600" cy="838200"/>
          </a:xfrm>
        </p:spPr>
        <p:txBody>
          <a:bodyPr/>
          <a:lstStyle/>
          <a:p>
            <a:r>
              <a:rPr lang="en-CA" dirty="0" smtClean="0"/>
              <a:t>        </a:t>
            </a:r>
            <a:r>
              <a:rPr lang="en-CA" b="1" dirty="0" smtClean="0"/>
              <a:t>What is Moral Status? I</a:t>
            </a:r>
            <a:endParaRPr lang="en-US" b="1" dirty="0"/>
          </a:p>
        </p:txBody>
      </p:sp>
      <p:sp>
        <p:nvSpPr>
          <p:cNvPr id="3" name="Content Placeholder 2"/>
          <p:cNvSpPr>
            <a:spLocks noGrp="1"/>
          </p:cNvSpPr>
          <p:nvPr>
            <p:ph idx="1"/>
          </p:nvPr>
        </p:nvSpPr>
        <p:spPr>
          <a:xfrm>
            <a:off x="0" y="990600"/>
            <a:ext cx="9067800" cy="5867400"/>
          </a:xfrm>
        </p:spPr>
        <p:txBody>
          <a:bodyPr>
            <a:normAutofit fontScale="92500"/>
          </a:bodyPr>
          <a:lstStyle/>
          <a:p>
            <a:pPr lvl="0">
              <a:buClr>
                <a:srgbClr val="0BD0D9"/>
              </a:buClr>
            </a:pPr>
            <a:r>
              <a:rPr lang="en-CA" sz="2800" b="1" dirty="0" smtClean="0"/>
              <a:t>What </a:t>
            </a:r>
            <a:r>
              <a:rPr lang="en-CA" sz="2800" b="1" dirty="0"/>
              <a:t>is a moral status? </a:t>
            </a:r>
          </a:p>
          <a:p>
            <a:r>
              <a:rPr lang="en-US" sz="2900" dirty="0" smtClean="0"/>
              <a:t>If </a:t>
            </a:r>
            <a:r>
              <a:rPr lang="en-US" sz="2900" dirty="0"/>
              <a:t>an entity has moral status, </a:t>
            </a:r>
            <a:r>
              <a:rPr lang="en-US" sz="2900" dirty="0" smtClean="0"/>
              <a:t>we cannot treat </a:t>
            </a:r>
            <a:r>
              <a:rPr lang="en-US" sz="2900" dirty="0"/>
              <a:t>it in just any way we please; we are morally obliged to give weight in our deliberations to its needs, interests, or </a:t>
            </a:r>
            <a:r>
              <a:rPr lang="en-US" sz="2900" dirty="0" smtClean="0"/>
              <a:t>well-being because </a:t>
            </a:r>
            <a:r>
              <a:rPr lang="en-US" sz="2900" dirty="0"/>
              <a:t>its </a:t>
            </a:r>
            <a:r>
              <a:rPr lang="en-US" sz="2900" dirty="0" smtClean="0"/>
              <a:t>needs, etc. have </a:t>
            </a:r>
            <a:r>
              <a:rPr lang="en-US" sz="2900" dirty="0"/>
              <a:t>moral importance in their own right</a:t>
            </a:r>
            <a:r>
              <a:rPr lang="en-US" sz="2900" dirty="0" smtClean="0"/>
              <a:t>.</a:t>
            </a:r>
          </a:p>
          <a:p>
            <a:pPr lvl="0">
              <a:buClr>
                <a:srgbClr val="0BD0D9"/>
              </a:buClr>
            </a:pPr>
            <a:r>
              <a:rPr lang="en-US" sz="2900" dirty="0">
                <a:solidFill>
                  <a:srgbClr val="1A1A1A"/>
                </a:solidFill>
              </a:rPr>
              <a:t>In fact, a variety of applied ethics debates regarding how certain beings – human beings, non-human animals, other sentient beings, nature, environment, and even ecosystems – should be treated hinge on theoretical questions about their </a:t>
            </a:r>
            <a:r>
              <a:rPr lang="en-US" sz="2900" dirty="0">
                <a:solidFill>
                  <a:srgbClr val="FF0000"/>
                </a:solidFill>
              </a:rPr>
              <a:t>moral status </a:t>
            </a:r>
            <a:r>
              <a:rPr lang="en-US" sz="2900" dirty="0">
                <a:solidFill>
                  <a:srgbClr val="1A1A1A"/>
                </a:solidFill>
              </a:rPr>
              <a:t>and the grounds of that moral status.</a:t>
            </a:r>
          </a:p>
          <a:p>
            <a:r>
              <a:rPr lang="en-US" sz="2900" dirty="0" smtClean="0">
                <a:solidFill>
                  <a:srgbClr val="000000"/>
                </a:solidFill>
              </a:rPr>
              <a:t>There is a debate, and disagreement, among philosophers about the moral status of these beings and objects.  </a:t>
            </a:r>
            <a:endParaRPr lang="en-CA" sz="2900" dirty="0" smtClean="0"/>
          </a:p>
        </p:txBody>
      </p:sp>
    </p:spTree>
    <p:extLst>
      <p:ext uri="{BB962C8B-B14F-4D97-AF65-F5344CB8AC3E}">
        <p14:creationId xmlns:p14="http://schemas.microsoft.com/office/powerpoint/2010/main" val="15894342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66800"/>
          </a:xfrm>
        </p:spPr>
        <p:txBody>
          <a:bodyPr>
            <a:normAutofit/>
          </a:bodyPr>
          <a:lstStyle/>
          <a:p>
            <a:r>
              <a:rPr lang="en-CA" b="1" dirty="0" smtClean="0">
                <a:solidFill>
                  <a:srgbClr val="04617B"/>
                </a:solidFill>
              </a:rPr>
              <a:t>   The Moral Status of Humans  </a:t>
            </a:r>
            <a:endParaRPr lang="en-US" dirty="0"/>
          </a:p>
        </p:txBody>
      </p:sp>
      <p:sp>
        <p:nvSpPr>
          <p:cNvPr id="3" name="Content Placeholder 2"/>
          <p:cNvSpPr>
            <a:spLocks noGrp="1"/>
          </p:cNvSpPr>
          <p:nvPr>
            <p:ph idx="1"/>
          </p:nvPr>
        </p:nvSpPr>
        <p:spPr>
          <a:xfrm>
            <a:off x="76200" y="1143000"/>
            <a:ext cx="9067800" cy="5715000"/>
          </a:xfrm>
        </p:spPr>
        <p:txBody>
          <a:bodyPr>
            <a:normAutofit/>
          </a:bodyPr>
          <a:lstStyle/>
          <a:p>
            <a:r>
              <a:rPr lang="en-US" sz="2800" dirty="0">
                <a:solidFill>
                  <a:srgbClr val="1A1A1A"/>
                </a:solidFill>
              </a:rPr>
              <a:t>It is usually taken for granted that </a:t>
            </a:r>
            <a:r>
              <a:rPr lang="en-US" sz="2800" dirty="0">
                <a:solidFill>
                  <a:srgbClr val="FF0000"/>
                </a:solidFill>
              </a:rPr>
              <a:t>all adult cognitively unimpaired human beings</a:t>
            </a:r>
            <a:r>
              <a:rPr lang="en-US" sz="2800" dirty="0">
                <a:solidFill>
                  <a:srgbClr val="1A1A1A"/>
                </a:solidFill>
              </a:rPr>
              <a:t> have </a:t>
            </a:r>
            <a:r>
              <a:rPr lang="en-US" sz="2800" dirty="0" smtClean="0">
                <a:solidFill>
                  <a:srgbClr val="1A1A1A"/>
                </a:solidFill>
              </a:rPr>
              <a:t>Full Moral Status. </a:t>
            </a:r>
            <a:endParaRPr lang="en-US" sz="2800" dirty="0" smtClean="0">
              <a:solidFill>
                <a:srgbClr val="000000"/>
              </a:solidFill>
            </a:endParaRPr>
          </a:p>
          <a:p>
            <a:pPr lvl="1"/>
            <a:r>
              <a:rPr lang="en-US" sz="2600" dirty="0" smtClean="0">
                <a:solidFill>
                  <a:srgbClr val="000000"/>
                </a:solidFill>
              </a:rPr>
              <a:t>“</a:t>
            </a:r>
            <a:r>
              <a:rPr lang="en-US" sz="2600" dirty="0">
                <a:solidFill>
                  <a:srgbClr val="000000"/>
                </a:solidFill>
              </a:rPr>
              <a:t>all human beings are born free and equal in dignity and rights</a:t>
            </a:r>
            <a:r>
              <a:rPr lang="en-US" sz="2600" dirty="0" smtClean="0">
                <a:solidFill>
                  <a:srgbClr val="000000"/>
                </a:solidFill>
              </a:rPr>
              <a:t>.” Universal Declaration of Human Rights.</a:t>
            </a:r>
          </a:p>
          <a:p>
            <a:r>
              <a:rPr lang="en-US" sz="2800" dirty="0" smtClean="0">
                <a:solidFill>
                  <a:srgbClr val="1A1A1A"/>
                </a:solidFill>
              </a:rPr>
              <a:t>But there is disagreement about the moral status of </a:t>
            </a:r>
            <a:r>
              <a:rPr lang="en-US" sz="2800" dirty="0" smtClean="0">
                <a:solidFill>
                  <a:srgbClr val="FF0000"/>
                </a:solidFill>
              </a:rPr>
              <a:t>cognitively impaired humans</a:t>
            </a:r>
            <a:r>
              <a:rPr lang="en-US" sz="2800" dirty="0" smtClean="0">
                <a:solidFill>
                  <a:srgbClr val="1A1A1A"/>
                </a:solidFill>
              </a:rPr>
              <a:t>, </a:t>
            </a:r>
            <a:r>
              <a:rPr lang="en-US" sz="2800" dirty="0" smtClean="0">
                <a:solidFill>
                  <a:srgbClr val="FF0000"/>
                </a:solidFill>
              </a:rPr>
              <a:t>fetus</a:t>
            </a:r>
            <a:r>
              <a:rPr lang="en-US" sz="2800" dirty="0" smtClean="0">
                <a:solidFill>
                  <a:srgbClr val="1A1A1A"/>
                </a:solidFill>
              </a:rPr>
              <a:t> and </a:t>
            </a:r>
            <a:r>
              <a:rPr lang="en-US" sz="2800" dirty="0" smtClean="0">
                <a:solidFill>
                  <a:srgbClr val="FF0000"/>
                </a:solidFill>
              </a:rPr>
              <a:t>unborn humans</a:t>
            </a:r>
            <a:r>
              <a:rPr lang="en-US" sz="2800" dirty="0" smtClean="0">
                <a:solidFill>
                  <a:srgbClr val="1A1A1A"/>
                </a:solidFill>
              </a:rPr>
              <a:t>. </a:t>
            </a:r>
          </a:p>
          <a:p>
            <a:pPr lvl="1"/>
            <a:r>
              <a:rPr lang="en-US" sz="2600" dirty="0" smtClean="0">
                <a:solidFill>
                  <a:srgbClr val="1A1A1A"/>
                </a:solidFill>
              </a:rPr>
              <a:t>For example, debates </a:t>
            </a:r>
            <a:r>
              <a:rPr lang="en-US" sz="2600" dirty="0">
                <a:solidFill>
                  <a:srgbClr val="1A1A1A"/>
                </a:solidFill>
              </a:rPr>
              <a:t>concerning abortion, stem cell </a:t>
            </a:r>
            <a:r>
              <a:rPr lang="en-US" sz="2600" dirty="0" smtClean="0">
                <a:solidFill>
                  <a:srgbClr val="1A1A1A"/>
                </a:solidFill>
              </a:rPr>
              <a:t>research, </a:t>
            </a:r>
            <a:r>
              <a:rPr lang="en-US" sz="2600" dirty="0">
                <a:solidFill>
                  <a:srgbClr val="1A1A1A"/>
                </a:solidFill>
              </a:rPr>
              <a:t>and the question of what to do with unused frozen embryos from in vitro fertilization </a:t>
            </a:r>
            <a:r>
              <a:rPr lang="en-US" sz="2600" dirty="0" smtClean="0">
                <a:solidFill>
                  <a:srgbClr val="1A1A1A"/>
                </a:solidFill>
              </a:rPr>
              <a:t>rest </a:t>
            </a:r>
            <a:r>
              <a:rPr lang="en-US" sz="2600" dirty="0">
                <a:solidFill>
                  <a:srgbClr val="1A1A1A"/>
                </a:solidFill>
              </a:rPr>
              <a:t>on the theoretical question of the moral status of </a:t>
            </a:r>
            <a:r>
              <a:rPr lang="en-US" sz="2600" dirty="0" smtClean="0">
                <a:solidFill>
                  <a:srgbClr val="1A1A1A"/>
                </a:solidFill>
              </a:rPr>
              <a:t>these beings or objects. </a:t>
            </a:r>
          </a:p>
          <a:p>
            <a:pPr marL="0" indent="0">
              <a:buNone/>
            </a:pPr>
            <a:endParaRPr lang="en-US" dirty="0" smtClean="0">
              <a:solidFill>
                <a:srgbClr val="000000"/>
              </a:solidFill>
            </a:endParaRPr>
          </a:p>
        </p:txBody>
      </p:sp>
    </p:spTree>
    <p:extLst>
      <p:ext uri="{BB962C8B-B14F-4D97-AF65-F5344CB8AC3E}">
        <p14:creationId xmlns:p14="http://schemas.microsoft.com/office/powerpoint/2010/main" val="36107142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66800"/>
          </a:xfrm>
        </p:spPr>
        <p:txBody>
          <a:bodyPr>
            <a:normAutofit/>
          </a:bodyPr>
          <a:lstStyle/>
          <a:p>
            <a:r>
              <a:rPr lang="en-CA" b="1" dirty="0" smtClean="0">
                <a:solidFill>
                  <a:srgbClr val="04617B"/>
                </a:solidFill>
              </a:rPr>
              <a:t>   The Moral Status of Animals  </a:t>
            </a:r>
            <a:endParaRPr lang="en-US" dirty="0"/>
          </a:p>
        </p:txBody>
      </p:sp>
      <p:sp>
        <p:nvSpPr>
          <p:cNvPr id="3" name="Content Placeholder 2"/>
          <p:cNvSpPr>
            <a:spLocks noGrp="1"/>
          </p:cNvSpPr>
          <p:nvPr>
            <p:ph idx="1"/>
          </p:nvPr>
        </p:nvSpPr>
        <p:spPr>
          <a:xfrm>
            <a:off x="0" y="1447800"/>
            <a:ext cx="8991600" cy="5257800"/>
          </a:xfrm>
        </p:spPr>
        <p:txBody>
          <a:bodyPr>
            <a:normAutofit/>
          </a:bodyPr>
          <a:lstStyle/>
          <a:p>
            <a:pPr lvl="0">
              <a:buClr>
                <a:srgbClr val="0BD0D9"/>
              </a:buClr>
            </a:pPr>
            <a:r>
              <a:rPr lang="en-US" sz="3200" dirty="0" smtClean="0">
                <a:solidFill>
                  <a:srgbClr val="1A1A1A"/>
                </a:solidFill>
              </a:rPr>
              <a:t>There </a:t>
            </a:r>
            <a:r>
              <a:rPr lang="en-US" sz="3200" dirty="0">
                <a:solidFill>
                  <a:srgbClr val="1A1A1A"/>
                </a:solidFill>
              </a:rPr>
              <a:t>is also disagreement about the moral status of </a:t>
            </a:r>
            <a:r>
              <a:rPr lang="en-US" sz="3200" dirty="0" smtClean="0">
                <a:solidFill>
                  <a:srgbClr val="FF0000"/>
                </a:solidFill>
              </a:rPr>
              <a:t>animals</a:t>
            </a:r>
            <a:r>
              <a:rPr lang="en-US" sz="3200" dirty="0" smtClean="0">
                <a:solidFill>
                  <a:srgbClr val="1A1A1A"/>
                </a:solidFill>
              </a:rPr>
              <a:t>.</a:t>
            </a:r>
            <a:endParaRPr lang="en-US" sz="3200" dirty="0" smtClean="0">
              <a:solidFill>
                <a:srgbClr val="000000"/>
              </a:solidFill>
            </a:endParaRPr>
          </a:p>
          <a:p>
            <a:pPr lvl="1">
              <a:buClr>
                <a:srgbClr val="0BD0D9"/>
              </a:buClr>
            </a:pPr>
            <a:r>
              <a:rPr lang="en-US" sz="3000" dirty="0" smtClean="0">
                <a:solidFill>
                  <a:srgbClr val="1A1A1A"/>
                </a:solidFill>
              </a:rPr>
              <a:t>For example, debates </a:t>
            </a:r>
            <a:r>
              <a:rPr lang="en-US" sz="3000" dirty="0">
                <a:solidFill>
                  <a:srgbClr val="1A1A1A"/>
                </a:solidFill>
              </a:rPr>
              <a:t>regarding the treatment </a:t>
            </a:r>
            <a:r>
              <a:rPr lang="en-US" sz="3000" dirty="0" smtClean="0">
                <a:solidFill>
                  <a:srgbClr val="1A1A1A"/>
                </a:solidFill>
              </a:rPr>
              <a:t>of</a:t>
            </a:r>
          </a:p>
          <a:p>
            <a:pPr lvl="3">
              <a:buClr>
                <a:srgbClr val="0BD0D9"/>
              </a:buClr>
            </a:pPr>
            <a:r>
              <a:rPr lang="en-US" sz="2600" dirty="0" smtClean="0">
                <a:solidFill>
                  <a:srgbClr val="1A1A1A"/>
                </a:solidFill>
              </a:rPr>
              <a:t>livestock </a:t>
            </a:r>
            <a:r>
              <a:rPr lang="en-US" sz="2600" dirty="0">
                <a:solidFill>
                  <a:srgbClr val="1A1A1A"/>
                </a:solidFill>
              </a:rPr>
              <a:t>(e.g., raising calves for veal, </a:t>
            </a:r>
            <a:r>
              <a:rPr lang="en-US" sz="2600" dirty="0" smtClean="0">
                <a:solidFill>
                  <a:srgbClr val="1A1A1A"/>
                </a:solidFill>
              </a:rPr>
              <a:t>etc</a:t>
            </a:r>
            <a:r>
              <a:rPr lang="en-US" sz="2600" dirty="0">
                <a:solidFill>
                  <a:srgbClr val="1A1A1A"/>
                </a:solidFill>
              </a:rPr>
              <a:t>.), </a:t>
            </a:r>
            <a:endParaRPr lang="en-US" sz="2600" dirty="0" smtClean="0">
              <a:solidFill>
                <a:srgbClr val="1A1A1A"/>
              </a:solidFill>
            </a:endParaRPr>
          </a:p>
          <a:p>
            <a:pPr lvl="3">
              <a:buClr>
                <a:srgbClr val="0BD0D9"/>
              </a:buClr>
            </a:pPr>
            <a:r>
              <a:rPr lang="en-US" sz="2600" dirty="0" smtClean="0">
                <a:solidFill>
                  <a:srgbClr val="1A1A1A"/>
                </a:solidFill>
              </a:rPr>
              <a:t>management </a:t>
            </a:r>
            <a:r>
              <a:rPr lang="en-US" sz="2600" dirty="0">
                <a:solidFill>
                  <a:srgbClr val="1A1A1A"/>
                </a:solidFill>
              </a:rPr>
              <a:t>of wild animals (e.g., killing wolves to protect livestock, </a:t>
            </a:r>
            <a:r>
              <a:rPr lang="en-US" sz="2600" dirty="0" smtClean="0">
                <a:solidFill>
                  <a:srgbClr val="1A1A1A"/>
                </a:solidFill>
              </a:rPr>
              <a:t>etc</a:t>
            </a:r>
            <a:r>
              <a:rPr lang="en-US" sz="2600" dirty="0">
                <a:solidFill>
                  <a:srgbClr val="1A1A1A"/>
                </a:solidFill>
              </a:rPr>
              <a:t>.), </a:t>
            </a:r>
            <a:endParaRPr lang="en-US" sz="2600" dirty="0" smtClean="0">
              <a:solidFill>
                <a:srgbClr val="1A1A1A"/>
              </a:solidFill>
            </a:endParaRPr>
          </a:p>
          <a:p>
            <a:pPr lvl="3">
              <a:buClr>
                <a:srgbClr val="0BD0D9"/>
              </a:buClr>
            </a:pPr>
            <a:r>
              <a:rPr lang="en-US" sz="2600" dirty="0" smtClean="0">
                <a:solidFill>
                  <a:srgbClr val="1A1A1A"/>
                </a:solidFill>
              </a:rPr>
              <a:t>and </a:t>
            </a:r>
            <a:r>
              <a:rPr lang="en-US" sz="2600" dirty="0">
                <a:solidFill>
                  <a:srgbClr val="1A1A1A"/>
                </a:solidFill>
              </a:rPr>
              <a:t>the creation and design of </a:t>
            </a:r>
            <a:r>
              <a:rPr lang="en-US" sz="2600" dirty="0" smtClean="0">
                <a:solidFill>
                  <a:srgbClr val="1A1A1A"/>
                </a:solidFill>
              </a:rPr>
              <a:t>zoos</a:t>
            </a:r>
            <a:r>
              <a:rPr lang="en-US" sz="2600" dirty="0" smtClean="0">
                <a:solidFill>
                  <a:srgbClr val="1A1A1A"/>
                </a:solidFill>
              </a:rPr>
              <a:t>,</a:t>
            </a:r>
          </a:p>
          <a:p>
            <a:pPr lvl="3">
              <a:buClr>
                <a:srgbClr val="0BD0D9"/>
              </a:buClr>
            </a:pPr>
            <a:r>
              <a:rPr lang="en-US" sz="2600" dirty="0" smtClean="0">
                <a:solidFill>
                  <a:srgbClr val="1A1A1A"/>
                </a:solidFill>
              </a:rPr>
              <a:t>animal experimentation  </a:t>
            </a:r>
            <a:r>
              <a:rPr lang="en-US" sz="2600" dirty="0" smtClean="0">
                <a:solidFill>
                  <a:srgbClr val="1A1A1A"/>
                </a:solidFill>
              </a:rPr>
              <a:t> </a:t>
            </a:r>
            <a:endParaRPr lang="en-US" sz="2600" dirty="0" smtClean="0">
              <a:solidFill>
                <a:srgbClr val="1A1A1A"/>
              </a:solidFill>
            </a:endParaRPr>
          </a:p>
          <a:p>
            <a:pPr lvl="1">
              <a:buClr>
                <a:srgbClr val="0BD0D9"/>
              </a:buClr>
            </a:pPr>
            <a:r>
              <a:rPr lang="en-US" sz="3000" dirty="0" smtClean="0">
                <a:solidFill>
                  <a:srgbClr val="1A1A1A"/>
                </a:solidFill>
              </a:rPr>
              <a:t>rest, in </a:t>
            </a:r>
            <a:r>
              <a:rPr lang="en-US" sz="3000" dirty="0">
                <a:solidFill>
                  <a:srgbClr val="1A1A1A"/>
                </a:solidFill>
              </a:rPr>
              <a:t>part, on the moral status of domesticated and wild animals</a:t>
            </a:r>
            <a:r>
              <a:rPr lang="en-US" sz="3000" dirty="0" smtClean="0">
                <a:solidFill>
                  <a:srgbClr val="1A1A1A"/>
                </a:solidFill>
              </a:rPr>
              <a:t>.</a:t>
            </a:r>
          </a:p>
          <a:p>
            <a:pPr marL="0" indent="0">
              <a:buNone/>
            </a:pPr>
            <a:endParaRPr lang="en-US" dirty="0"/>
          </a:p>
        </p:txBody>
      </p:sp>
    </p:spTree>
    <p:extLst>
      <p:ext uri="{BB962C8B-B14F-4D97-AF65-F5344CB8AC3E}">
        <p14:creationId xmlns:p14="http://schemas.microsoft.com/office/powerpoint/2010/main" val="28036667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152400"/>
            <a:ext cx="8229600" cy="1143000"/>
          </a:xfrm>
        </p:spPr>
        <p:txBody>
          <a:bodyPr/>
          <a:lstStyle/>
          <a:p>
            <a:r>
              <a:rPr lang="en-CA" dirty="0" smtClean="0"/>
              <a:t>                     </a:t>
            </a:r>
            <a:r>
              <a:rPr lang="en-CA" b="1" dirty="0" smtClean="0"/>
              <a:t>Therefore, </a:t>
            </a:r>
            <a:endParaRPr lang="en-US" b="1" dirty="0"/>
          </a:p>
        </p:txBody>
      </p:sp>
      <p:sp>
        <p:nvSpPr>
          <p:cNvPr id="3" name="Content Placeholder 2"/>
          <p:cNvSpPr>
            <a:spLocks noGrp="1"/>
          </p:cNvSpPr>
          <p:nvPr>
            <p:ph idx="1"/>
          </p:nvPr>
        </p:nvSpPr>
        <p:spPr>
          <a:xfrm>
            <a:off x="76200" y="1295400"/>
            <a:ext cx="9067800" cy="5562600"/>
          </a:xfrm>
        </p:spPr>
        <p:txBody>
          <a:bodyPr>
            <a:normAutofit/>
          </a:bodyPr>
          <a:lstStyle/>
          <a:p>
            <a:pPr lvl="0">
              <a:buClr>
                <a:srgbClr val="0BD0D9"/>
              </a:buClr>
            </a:pPr>
            <a:r>
              <a:rPr lang="en-CA" sz="3000" dirty="0" smtClean="0">
                <a:solidFill>
                  <a:srgbClr val="1A1A1A"/>
                </a:solidFill>
              </a:rPr>
              <a:t>There is </a:t>
            </a:r>
            <a:r>
              <a:rPr lang="en-CA" sz="3000" dirty="0" smtClean="0">
                <a:solidFill>
                  <a:srgbClr val="1A1A1A"/>
                </a:solidFill>
              </a:rPr>
              <a:t>general consensus </a:t>
            </a:r>
            <a:r>
              <a:rPr lang="en-CA" sz="3000" dirty="0" smtClean="0">
                <a:solidFill>
                  <a:srgbClr val="1A1A1A"/>
                </a:solidFill>
              </a:rPr>
              <a:t>among philosophers that “moral persons,” that is, </a:t>
            </a:r>
            <a:r>
              <a:rPr lang="en-CA" sz="3000" dirty="0" smtClean="0">
                <a:solidFill>
                  <a:srgbClr val="1A1A1A"/>
                </a:solidFill>
              </a:rPr>
              <a:t>all adult </a:t>
            </a:r>
            <a:r>
              <a:rPr lang="en-CA" sz="3000" dirty="0" smtClean="0">
                <a:solidFill>
                  <a:srgbClr val="1A1A1A"/>
                </a:solidFill>
              </a:rPr>
              <a:t>cognitively unimpaired human beings, have </a:t>
            </a:r>
            <a:r>
              <a:rPr lang="en-CA" sz="3000" dirty="0" smtClean="0">
                <a:solidFill>
                  <a:srgbClr val="FF0000"/>
                </a:solidFill>
              </a:rPr>
              <a:t>Full Moral Status</a:t>
            </a:r>
            <a:r>
              <a:rPr lang="en-CA" sz="3000" dirty="0" smtClean="0">
                <a:solidFill>
                  <a:srgbClr val="1A1A1A"/>
                </a:solidFill>
              </a:rPr>
              <a:t>.      </a:t>
            </a:r>
            <a:endParaRPr lang="en-US" sz="3000" dirty="0" smtClean="0">
              <a:solidFill>
                <a:srgbClr val="1A1A1A"/>
              </a:solidFill>
            </a:endParaRPr>
          </a:p>
          <a:p>
            <a:pPr lvl="0">
              <a:buClr>
                <a:srgbClr val="0BD0D9"/>
              </a:buClr>
            </a:pPr>
            <a:r>
              <a:rPr lang="en-US" sz="3000" dirty="0" smtClean="0">
                <a:solidFill>
                  <a:srgbClr val="1A1A1A"/>
                </a:solidFill>
              </a:rPr>
              <a:t>There </a:t>
            </a:r>
            <a:r>
              <a:rPr lang="en-US" sz="3000" dirty="0">
                <a:solidFill>
                  <a:srgbClr val="1A1A1A"/>
                </a:solidFill>
              </a:rPr>
              <a:t>is </a:t>
            </a:r>
            <a:r>
              <a:rPr lang="en-US" sz="3000" dirty="0" smtClean="0">
                <a:solidFill>
                  <a:srgbClr val="1A1A1A"/>
                </a:solidFill>
              </a:rPr>
              <a:t>also significant agreement, </a:t>
            </a:r>
            <a:r>
              <a:rPr lang="en-US" sz="3000" dirty="0">
                <a:solidFill>
                  <a:srgbClr val="1A1A1A"/>
                </a:solidFill>
              </a:rPr>
              <a:t>at least among </a:t>
            </a:r>
            <a:r>
              <a:rPr lang="en-US" sz="3000" dirty="0" smtClean="0">
                <a:solidFill>
                  <a:srgbClr val="1A1A1A"/>
                </a:solidFill>
              </a:rPr>
              <a:t>non-philosophers, </a:t>
            </a:r>
            <a:r>
              <a:rPr lang="en-US" sz="3000" dirty="0">
                <a:solidFill>
                  <a:srgbClr val="1A1A1A"/>
                </a:solidFill>
              </a:rPr>
              <a:t>that all cognitively </a:t>
            </a:r>
            <a:r>
              <a:rPr lang="en-US" sz="3000" dirty="0" smtClean="0">
                <a:solidFill>
                  <a:srgbClr val="1A1A1A"/>
                </a:solidFill>
              </a:rPr>
              <a:t>impaired </a:t>
            </a:r>
            <a:r>
              <a:rPr lang="en-US" sz="3000" dirty="0">
                <a:solidFill>
                  <a:srgbClr val="1A1A1A"/>
                </a:solidFill>
              </a:rPr>
              <a:t>human adults have the </a:t>
            </a:r>
            <a:r>
              <a:rPr lang="en-US" sz="3000" dirty="0">
                <a:solidFill>
                  <a:srgbClr val="FF0000"/>
                </a:solidFill>
              </a:rPr>
              <a:t>highest degree of moral status</a:t>
            </a:r>
            <a:r>
              <a:rPr lang="en-US" sz="3000" dirty="0">
                <a:solidFill>
                  <a:srgbClr val="1A1A1A"/>
                </a:solidFill>
              </a:rPr>
              <a:t>. </a:t>
            </a:r>
          </a:p>
          <a:p>
            <a:pPr lvl="0">
              <a:buClr>
                <a:srgbClr val="0BD0D9"/>
              </a:buClr>
            </a:pPr>
            <a:r>
              <a:rPr lang="en-US" sz="3000" dirty="0">
                <a:solidFill>
                  <a:srgbClr val="1A1A1A"/>
                </a:solidFill>
              </a:rPr>
              <a:t>By contrast, there </a:t>
            </a:r>
            <a:r>
              <a:rPr lang="en-US" sz="3000" dirty="0">
                <a:solidFill>
                  <a:srgbClr val="FF0000"/>
                </a:solidFill>
              </a:rPr>
              <a:t>is no such consensus </a:t>
            </a:r>
            <a:r>
              <a:rPr lang="en-US" sz="3000" dirty="0">
                <a:solidFill>
                  <a:srgbClr val="1A1A1A"/>
                </a:solidFill>
              </a:rPr>
              <a:t>about the moral status of human fetuses, </a:t>
            </a:r>
            <a:r>
              <a:rPr lang="en-US" sz="3000" dirty="0" smtClean="0">
                <a:solidFill>
                  <a:srgbClr val="1A1A1A"/>
                </a:solidFill>
              </a:rPr>
              <a:t>unborn humans, humans </a:t>
            </a:r>
            <a:r>
              <a:rPr lang="en-US" sz="3000" dirty="0">
                <a:solidFill>
                  <a:srgbClr val="1A1A1A"/>
                </a:solidFill>
              </a:rPr>
              <a:t>incapable of consciousness, and </a:t>
            </a:r>
            <a:r>
              <a:rPr lang="en-US" sz="3000" dirty="0" smtClean="0">
                <a:solidFill>
                  <a:srgbClr val="1A1A1A"/>
                </a:solidFill>
              </a:rPr>
              <a:t>animals and even </a:t>
            </a:r>
            <a:r>
              <a:rPr lang="en-US" sz="3000" dirty="0">
                <a:solidFill>
                  <a:srgbClr val="1A1A1A"/>
                </a:solidFill>
              </a:rPr>
              <a:t>sophisticated animals like great apes.</a:t>
            </a:r>
            <a:endParaRPr lang="en-US" sz="3000" dirty="0">
              <a:solidFill>
                <a:srgbClr val="000000"/>
              </a:solidFill>
            </a:endParaRPr>
          </a:p>
          <a:p>
            <a:endParaRPr lang="en-US" sz="2800" dirty="0"/>
          </a:p>
        </p:txBody>
      </p:sp>
    </p:spTree>
    <p:extLst>
      <p:ext uri="{BB962C8B-B14F-4D97-AF65-F5344CB8AC3E}">
        <p14:creationId xmlns:p14="http://schemas.microsoft.com/office/powerpoint/2010/main" val="17622133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04800"/>
            <a:ext cx="8229600" cy="1143000"/>
          </a:xfrm>
        </p:spPr>
        <p:txBody>
          <a:bodyPr>
            <a:normAutofit fontScale="90000"/>
          </a:bodyPr>
          <a:lstStyle/>
          <a:p>
            <a:r>
              <a:rPr lang="en-CA" b="1" dirty="0" smtClean="0"/>
              <a:t>The Moral Status of Other Things </a:t>
            </a:r>
            <a:endParaRPr lang="en-US" b="1" dirty="0"/>
          </a:p>
        </p:txBody>
      </p:sp>
      <p:sp>
        <p:nvSpPr>
          <p:cNvPr id="3" name="Content Placeholder 2"/>
          <p:cNvSpPr>
            <a:spLocks noGrp="1"/>
          </p:cNvSpPr>
          <p:nvPr>
            <p:ph idx="1"/>
          </p:nvPr>
        </p:nvSpPr>
        <p:spPr>
          <a:xfrm>
            <a:off x="228600" y="1600200"/>
            <a:ext cx="8610600" cy="5257800"/>
          </a:xfrm>
        </p:spPr>
        <p:txBody>
          <a:bodyPr>
            <a:normAutofit/>
          </a:bodyPr>
          <a:lstStyle/>
          <a:p>
            <a:pPr lvl="0">
              <a:buClr>
                <a:srgbClr val="0BD0D9"/>
              </a:buClr>
            </a:pPr>
            <a:r>
              <a:rPr lang="en-US" sz="3200" dirty="0">
                <a:solidFill>
                  <a:srgbClr val="1A1A1A"/>
                </a:solidFill>
              </a:rPr>
              <a:t>It is important to note that questions of moral status </a:t>
            </a:r>
            <a:r>
              <a:rPr lang="en-US" sz="3200" dirty="0" smtClean="0">
                <a:solidFill>
                  <a:srgbClr val="1A1A1A"/>
                </a:solidFill>
              </a:rPr>
              <a:t>arise </a:t>
            </a:r>
            <a:r>
              <a:rPr lang="en-US" sz="3200" dirty="0">
                <a:solidFill>
                  <a:srgbClr val="1A1A1A"/>
                </a:solidFill>
              </a:rPr>
              <a:t>not only for human or non-human sentient individuals, but also for any living being/entity (such as a tree), as well as for entire species and ecosystems and non-living entities, such as mountains or a natural </a:t>
            </a:r>
            <a:r>
              <a:rPr lang="en-US" sz="3200" dirty="0" smtClean="0">
                <a:solidFill>
                  <a:srgbClr val="1A1A1A"/>
                </a:solidFill>
              </a:rPr>
              <a:t>landscape.</a:t>
            </a:r>
          </a:p>
          <a:p>
            <a:pPr lvl="0">
              <a:buClr>
                <a:srgbClr val="0BD0D9"/>
              </a:buClr>
            </a:pPr>
            <a:r>
              <a:rPr lang="en-CA" sz="3200" dirty="0" smtClean="0">
                <a:solidFill>
                  <a:srgbClr val="1A1A1A"/>
                </a:solidFill>
              </a:rPr>
              <a:t>That is why, for example, we have another branch of applied ethics called “environmental ethics.” </a:t>
            </a:r>
            <a:endParaRPr lang="en-US" sz="3200" dirty="0" smtClean="0">
              <a:solidFill>
                <a:srgbClr val="1A1A1A"/>
              </a:solidFill>
            </a:endParaRPr>
          </a:p>
          <a:p>
            <a:pPr lvl="0">
              <a:buClr>
                <a:srgbClr val="0BD0D9"/>
              </a:buClr>
            </a:pPr>
            <a:endParaRPr lang="en-US" sz="2400" dirty="0">
              <a:solidFill>
                <a:srgbClr val="000000"/>
              </a:solidFill>
            </a:endParaRPr>
          </a:p>
          <a:p>
            <a:pPr lvl="0">
              <a:buClr>
                <a:srgbClr val="0BD0D9"/>
              </a:buClr>
            </a:pPr>
            <a:endParaRPr lang="en-US" sz="2400" dirty="0" smtClean="0">
              <a:solidFill>
                <a:srgbClr val="000000"/>
              </a:solidFill>
            </a:endParaRPr>
          </a:p>
        </p:txBody>
      </p:sp>
    </p:spTree>
    <p:extLst>
      <p:ext uri="{BB962C8B-B14F-4D97-AF65-F5344CB8AC3E}">
        <p14:creationId xmlns:p14="http://schemas.microsoft.com/office/powerpoint/2010/main" val="40843862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914400"/>
          </a:xfrm>
        </p:spPr>
        <p:txBody>
          <a:bodyPr>
            <a:normAutofit fontScale="90000"/>
          </a:bodyPr>
          <a:lstStyle/>
          <a:p>
            <a:pPr marL="274320" lvl="0" indent="-274320">
              <a:spcBef>
                <a:spcPct val="20000"/>
              </a:spcBef>
            </a:pPr>
            <a:r>
              <a:rPr lang="en-CA" b="1" dirty="0" smtClean="0"/>
              <a:t> The Moral Status of Corporations </a:t>
            </a:r>
            <a:endParaRPr lang="en-US" b="1" dirty="0"/>
          </a:p>
        </p:txBody>
      </p:sp>
      <p:sp>
        <p:nvSpPr>
          <p:cNvPr id="3" name="Content Placeholder 2"/>
          <p:cNvSpPr>
            <a:spLocks noGrp="1"/>
          </p:cNvSpPr>
          <p:nvPr>
            <p:ph idx="1"/>
          </p:nvPr>
        </p:nvSpPr>
        <p:spPr>
          <a:xfrm>
            <a:off x="76200" y="990600"/>
            <a:ext cx="9067800" cy="5791200"/>
          </a:xfrm>
        </p:spPr>
        <p:txBody>
          <a:bodyPr>
            <a:normAutofit lnSpcReduction="10000"/>
          </a:bodyPr>
          <a:lstStyle/>
          <a:p>
            <a:r>
              <a:rPr lang="en-CA" sz="2500" dirty="0">
                <a:solidFill>
                  <a:srgbClr val="1A1A1A"/>
                </a:solidFill>
                <a:ea typeface="+mj-ea"/>
                <a:cs typeface="+mj-cs"/>
              </a:rPr>
              <a:t>But there is </a:t>
            </a:r>
            <a:r>
              <a:rPr lang="en-CA" sz="2500" u="sng" dirty="0" smtClean="0">
                <a:solidFill>
                  <a:srgbClr val="FF0000"/>
                </a:solidFill>
                <a:ea typeface="+mj-ea"/>
                <a:cs typeface="+mj-cs"/>
              </a:rPr>
              <a:t>no </a:t>
            </a:r>
            <a:r>
              <a:rPr lang="en-CA" sz="2500" u="sng" dirty="0" smtClean="0">
                <a:solidFill>
                  <a:srgbClr val="FF0000"/>
                </a:solidFill>
                <a:ea typeface="+mj-ea"/>
                <a:cs typeface="+mj-cs"/>
              </a:rPr>
              <a:t>consensus </a:t>
            </a:r>
            <a:r>
              <a:rPr lang="en-CA" sz="2500" dirty="0" smtClean="0">
                <a:solidFill>
                  <a:srgbClr val="1A1A1A"/>
                </a:solidFill>
                <a:ea typeface="+mj-ea"/>
                <a:cs typeface="+mj-cs"/>
              </a:rPr>
              <a:t>or </a:t>
            </a:r>
            <a:r>
              <a:rPr lang="en-CA" sz="2500" u="sng" dirty="0" smtClean="0">
                <a:solidFill>
                  <a:srgbClr val="FF0000"/>
                </a:solidFill>
                <a:ea typeface="+mj-ea"/>
                <a:cs typeface="+mj-cs"/>
              </a:rPr>
              <a:t>even an agreement </a:t>
            </a:r>
            <a:r>
              <a:rPr lang="en-CA" sz="2500" dirty="0" smtClean="0">
                <a:solidFill>
                  <a:srgbClr val="1A1A1A"/>
                </a:solidFill>
                <a:ea typeface="+mj-ea"/>
                <a:cs typeface="+mj-cs"/>
              </a:rPr>
              <a:t>about </a:t>
            </a:r>
            <a:r>
              <a:rPr lang="en-CA" sz="2500" dirty="0">
                <a:solidFill>
                  <a:srgbClr val="1A1A1A"/>
                </a:solidFill>
                <a:ea typeface="+mj-ea"/>
                <a:cs typeface="+mj-cs"/>
              </a:rPr>
              <a:t>the moral status of </a:t>
            </a:r>
            <a:r>
              <a:rPr lang="en-CA" sz="2500" dirty="0" smtClean="0">
                <a:solidFill>
                  <a:srgbClr val="1A1A1A"/>
                </a:solidFill>
                <a:ea typeface="+mj-ea"/>
                <a:cs typeface="+mj-cs"/>
              </a:rPr>
              <a:t>corporations and other similar entities. </a:t>
            </a:r>
          </a:p>
          <a:p>
            <a:r>
              <a:rPr lang="en-CA" sz="2500" dirty="0" smtClean="0">
                <a:solidFill>
                  <a:srgbClr val="1A1A1A"/>
                </a:solidFill>
                <a:ea typeface="+mj-ea"/>
                <a:cs typeface="+mj-cs"/>
              </a:rPr>
              <a:t>There are some people who argue that we must treat corporations as persons, and thus we must confer moral status to them. </a:t>
            </a:r>
          </a:p>
          <a:p>
            <a:pPr lvl="1"/>
            <a:r>
              <a:rPr lang="en-US" sz="2200" dirty="0" smtClean="0">
                <a:solidFill>
                  <a:srgbClr val="333333"/>
                </a:solidFill>
              </a:rPr>
              <a:t>“</a:t>
            </a:r>
            <a:r>
              <a:rPr lang="en-US" sz="2200" dirty="0">
                <a:solidFill>
                  <a:srgbClr val="333333"/>
                </a:solidFill>
              </a:rPr>
              <a:t>Morality governs the actions of rational beings insofar as they affect other rational beings.  Formal organizations – for instance, corporations – act</a:t>
            </a:r>
            <a:r>
              <a:rPr lang="en-US" sz="2200" dirty="0" smtClean="0">
                <a:solidFill>
                  <a:srgbClr val="333333"/>
                </a:solidFill>
              </a:rPr>
              <a:t>.</a:t>
            </a:r>
            <a:r>
              <a:rPr lang="en-US" sz="2200" dirty="0">
                <a:solidFill>
                  <a:srgbClr val="333333"/>
                </a:solidFill>
              </a:rPr>
              <a:t> </a:t>
            </a:r>
            <a:r>
              <a:rPr lang="en-US" sz="2200" dirty="0" smtClean="0">
                <a:solidFill>
                  <a:srgbClr val="333333"/>
                </a:solidFill>
              </a:rPr>
              <a:t>Not </a:t>
            </a:r>
            <a:r>
              <a:rPr lang="en-US" sz="2200" dirty="0">
                <a:solidFill>
                  <a:srgbClr val="333333"/>
                </a:solidFill>
              </a:rPr>
              <a:t>only do businesses act, they also act rationally according to a rational decision-making procedure. Because their rational actions affect people, these actions can be evaluated from a moral point of view. If it is immoral for an individual to discriminate, it is also immoral for a corporation to discriminate.  If it is praiseworthy for an individual to give to charity, it is praiseworthy for a business to give to charity…Actions can be morally evaluated whether done by an individual or by an entity such as a company, corporation, or a nation</a:t>
            </a:r>
            <a:r>
              <a:rPr lang="en-US" sz="2200" dirty="0" smtClean="0">
                <a:solidFill>
                  <a:srgbClr val="333333"/>
                </a:solidFill>
              </a:rPr>
              <a:t>.”  </a:t>
            </a:r>
            <a:r>
              <a:rPr lang="en-US" sz="2200" b="1" dirty="0" smtClean="0">
                <a:solidFill>
                  <a:srgbClr val="333333"/>
                </a:solidFill>
              </a:rPr>
              <a:t>Richard T. de George </a:t>
            </a:r>
            <a:r>
              <a:rPr lang="en-US" sz="2200" dirty="0">
                <a:solidFill>
                  <a:srgbClr val="000000"/>
                </a:solidFill>
                <a:ea typeface="+mj-ea"/>
                <a:cs typeface="+mj-cs"/>
              </a:rPr>
              <a:t/>
            </a:r>
            <a:br>
              <a:rPr lang="en-US" sz="2200" dirty="0">
                <a:solidFill>
                  <a:srgbClr val="000000"/>
                </a:solidFill>
                <a:ea typeface="+mj-ea"/>
                <a:cs typeface="+mj-cs"/>
              </a:rPr>
            </a:br>
            <a:endParaRPr lang="en-US" sz="2200" dirty="0"/>
          </a:p>
        </p:txBody>
      </p:sp>
    </p:spTree>
    <p:extLst>
      <p:ext uri="{BB962C8B-B14F-4D97-AF65-F5344CB8AC3E}">
        <p14:creationId xmlns:p14="http://schemas.microsoft.com/office/powerpoint/2010/main" val="27182796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295400"/>
          </a:xfrm>
        </p:spPr>
        <p:txBody>
          <a:bodyPr>
            <a:normAutofit fontScale="90000"/>
          </a:bodyPr>
          <a:lstStyle/>
          <a:p>
            <a:r>
              <a:rPr lang="en-CA" sz="4500" b="1" dirty="0" smtClean="0">
                <a:solidFill>
                  <a:srgbClr val="04617B"/>
                </a:solidFill>
              </a:rPr>
              <a:t>           Person </a:t>
            </a:r>
            <a:r>
              <a:rPr lang="en-CA" sz="4500" b="1" dirty="0">
                <a:solidFill>
                  <a:srgbClr val="04617B"/>
                </a:solidFill>
              </a:rPr>
              <a:t>is an End in-Itself</a:t>
            </a:r>
            <a:br>
              <a:rPr lang="en-CA" sz="4500" b="1" dirty="0">
                <a:solidFill>
                  <a:srgbClr val="04617B"/>
                </a:solidFill>
              </a:rPr>
            </a:br>
            <a:r>
              <a:rPr lang="en-CA" sz="4500" b="1" dirty="0">
                <a:solidFill>
                  <a:srgbClr val="04617B"/>
                </a:solidFill>
              </a:rPr>
              <a:t> </a:t>
            </a:r>
            <a:r>
              <a:rPr lang="en-CA" sz="4500" b="1" dirty="0" smtClean="0">
                <a:solidFill>
                  <a:srgbClr val="04617B"/>
                </a:solidFill>
              </a:rPr>
              <a:t>   Corporation </a:t>
            </a:r>
            <a:r>
              <a:rPr lang="en-CA" sz="4500" b="1" dirty="0">
                <a:solidFill>
                  <a:srgbClr val="04617B"/>
                </a:solidFill>
              </a:rPr>
              <a:t>is a Means to an End</a:t>
            </a:r>
            <a:endParaRPr lang="en-US" dirty="0"/>
          </a:p>
        </p:txBody>
      </p:sp>
      <p:sp>
        <p:nvSpPr>
          <p:cNvPr id="3" name="Content Placeholder 2"/>
          <p:cNvSpPr>
            <a:spLocks noGrp="1"/>
          </p:cNvSpPr>
          <p:nvPr>
            <p:ph idx="1"/>
          </p:nvPr>
        </p:nvSpPr>
        <p:spPr>
          <a:xfrm>
            <a:off x="152400" y="1447800"/>
            <a:ext cx="8839200" cy="5334000"/>
          </a:xfrm>
        </p:spPr>
        <p:txBody>
          <a:bodyPr>
            <a:normAutofit/>
          </a:bodyPr>
          <a:lstStyle/>
          <a:p>
            <a:pPr lvl="0">
              <a:buClr>
                <a:srgbClr val="0BD0D9"/>
              </a:buClr>
            </a:pPr>
            <a:r>
              <a:rPr lang="en-CA" sz="3000" dirty="0">
                <a:solidFill>
                  <a:prstClr val="black"/>
                </a:solidFill>
              </a:rPr>
              <a:t>A corporation is a means or instrument, with a specific purpose—that is, to make profit. </a:t>
            </a:r>
          </a:p>
          <a:p>
            <a:pPr lvl="0">
              <a:buClr>
                <a:srgbClr val="0BD0D9"/>
              </a:buClr>
            </a:pPr>
            <a:r>
              <a:rPr lang="en-CA" sz="3000" dirty="0">
                <a:solidFill>
                  <a:prstClr val="black"/>
                </a:solidFill>
              </a:rPr>
              <a:t>Whereas, a person (according to Kant’s deontological ethics) is </a:t>
            </a:r>
            <a:r>
              <a:rPr lang="en-CA" sz="3000" dirty="0">
                <a:solidFill>
                  <a:srgbClr val="FF0000"/>
                </a:solidFill>
              </a:rPr>
              <a:t>an end in-itself</a:t>
            </a:r>
            <a:r>
              <a:rPr lang="en-CA" sz="3000" dirty="0">
                <a:solidFill>
                  <a:prstClr val="black"/>
                </a:solidFill>
              </a:rPr>
              <a:t>. </a:t>
            </a:r>
          </a:p>
          <a:p>
            <a:pPr lvl="0">
              <a:buClr>
                <a:srgbClr val="0BD0D9"/>
              </a:buClr>
            </a:pPr>
            <a:r>
              <a:rPr lang="en-CA" sz="3000" dirty="0">
                <a:solidFill>
                  <a:prstClr val="black"/>
                </a:solidFill>
              </a:rPr>
              <a:t>But when we treat an instrument as an end in-itself, we does give the instrument a moral status that it does not have such a status in the first place. </a:t>
            </a:r>
          </a:p>
          <a:p>
            <a:pPr lvl="0">
              <a:buClr>
                <a:srgbClr val="0BD0D9"/>
              </a:buClr>
            </a:pPr>
            <a:r>
              <a:rPr lang="en-CA" sz="3000" dirty="0">
                <a:solidFill>
                  <a:prstClr val="black"/>
                </a:solidFill>
              </a:rPr>
              <a:t>And by elevating the instrument we lower the status of the end (persons).</a:t>
            </a:r>
          </a:p>
          <a:p>
            <a:pPr lvl="0">
              <a:buClr>
                <a:srgbClr val="0BD0D9"/>
              </a:buClr>
            </a:pPr>
            <a:r>
              <a:rPr lang="en-CA" sz="3000" dirty="0">
                <a:solidFill>
                  <a:prstClr val="black"/>
                </a:solidFill>
              </a:rPr>
              <a:t>Thus, ends and means become equal or alike.    </a:t>
            </a:r>
            <a:endParaRPr lang="en-US" sz="3000" dirty="0">
              <a:solidFill>
                <a:prstClr val="black"/>
              </a:solidFill>
            </a:endParaRPr>
          </a:p>
          <a:p>
            <a:endParaRPr lang="en-US" dirty="0"/>
          </a:p>
        </p:txBody>
      </p:sp>
    </p:spTree>
    <p:extLst>
      <p:ext uri="{BB962C8B-B14F-4D97-AF65-F5344CB8AC3E}">
        <p14:creationId xmlns:p14="http://schemas.microsoft.com/office/powerpoint/2010/main" val="22667600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90600"/>
          </a:xfrm>
        </p:spPr>
        <p:txBody>
          <a:bodyPr/>
          <a:lstStyle/>
          <a:p>
            <a:r>
              <a:rPr lang="en-CA" b="1" dirty="0" smtClean="0"/>
              <a:t>              What is Loyalty?</a:t>
            </a:r>
            <a:endParaRPr lang="en-US" b="1" dirty="0"/>
          </a:p>
        </p:txBody>
      </p:sp>
      <p:sp>
        <p:nvSpPr>
          <p:cNvPr id="3" name="Content Placeholder 2"/>
          <p:cNvSpPr>
            <a:spLocks noGrp="1"/>
          </p:cNvSpPr>
          <p:nvPr>
            <p:ph idx="1"/>
          </p:nvPr>
        </p:nvSpPr>
        <p:spPr>
          <a:xfrm>
            <a:off x="76200" y="1066800"/>
            <a:ext cx="8915400" cy="5791200"/>
          </a:xfrm>
        </p:spPr>
        <p:txBody>
          <a:bodyPr>
            <a:normAutofit lnSpcReduction="10000"/>
          </a:bodyPr>
          <a:lstStyle/>
          <a:p>
            <a:r>
              <a:rPr lang="en-US" sz="3000" dirty="0" smtClean="0">
                <a:solidFill>
                  <a:srgbClr val="000000"/>
                </a:solidFill>
              </a:rPr>
              <a:t>“Loyalty </a:t>
            </a:r>
            <a:r>
              <a:rPr lang="en-US" sz="3000" dirty="0">
                <a:solidFill>
                  <a:srgbClr val="000000"/>
                </a:solidFill>
              </a:rPr>
              <a:t>is ordinarily construed as a state of being constant and faithful in a relation implying trust or </a:t>
            </a:r>
            <a:r>
              <a:rPr lang="en-US" sz="3000" dirty="0" smtClean="0">
                <a:solidFill>
                  <a:srgbClr val="000000"/>
                </a:solidFill>
              </a:rPr>
              <a:t>confidence”, </a:t>
            </a:r>
            <a:r>
              <a:rPr lang="en-US" sz="3000" dirty="0">
                <a:solidFill>
                  <a:srgbClr val="000000"/>
                </a:solidFill>
              </a:rPr>
              <a:t>as a wife to husband, friend to friend, parent to child, lord to vassal, etc. </a:t>
            </a:r>
            <a:r>
              <a:rPr lang="en-US" sz="3000" dirty="0" smtClean="0">
                <a:solidFill>
                  <a:srgbClr val="000000"/>
                </a:solidFill>
              </a:rPr>
              <a:t>It </a:t>
            </a:r>
            <a:r>
              <a:rPr lang="en-US" sz="3000" dirty="0">
                <a:solidFill>
                  <a:srgbClr val="000000"/>
                </a:solidFill>
              </a:rPr>
              <a:t>is not founded on just </a:t>
            </a:r>
            <a:r>
              <a:rPr lang="en-US" sz="3000" i="1" dirty="0">
                <a:solidFill>
                  <a:srgbClr val="000000"/>
                </a:solidFill>
              </a:rPr>
              <a:t>any casual relationship</a:t>
            </a:r>
            <a:r>
              <a:rPr lang="en-US" sz="3000" dirty="0">
                <a:solidFill>
                  <a:srgbClr val="000000"/>
                </a:solidFill>
              </a:rPr>
              <a:t>, but </a:t>
            </a:r>
            <a:r>
              <a:rPr lang="en-US" sz="3000" dirty="0" smtClean="0">
                <a:solidFill>
                  <a:srgbClr val="000000"/>
                </a:solidFill>
              </a:rPr>
              <a:t>on </a:t>
            </a:r>
            <a:r>
              <a:rPr lang="en-US" sz="3000" dirty="0">
                <a:solidFill>
                  <a:srgbClr val="000000"/>
                </a:solidFill>
              </a:rPr>
              <a:t>a specific kind of relationship or tie. </a:t>
            </a:r>
            <a:endParaRPr lang="en-US" sz="3000" dirty="0" smtClean="0">
              <a:solidFill>
                <a:srgbClr val="000000"/>
              </a:solidFill>
            </a:endParaRPr>
          </a:p>
          <a:p>
            <a:pPr lvl="1"/>
            <a:r>
              <a:rPr lang="en-US" sz="2300" dirty="0" smtClean="0">
                <a:solidFill>
                  <a:srgbClr val="000000"/>
                </a:solidFill>
              </a:rPr>
              <a:t>“I </a:t>
            </a:r>
            <a:r>
              <a:rPr lang="en-US" sz="2300" dirty="0">
                <a:solidFill>
                  <a:srgbClr val="000000"/>
                </a:solidFill>
              </a:rPr>
              <a:t>owe loyalty to persons with whom I have special relationships. I owe it to my children, my spouse, my parents, my friends and certain groups, those groups that are formed for the </a:t>
            </a:r>
            <a:r>
              <a:rPr lang="en-US" sz="2300" b="1" dirty="0">
                <a:solidFill>
                  <a:srgbClr val="FF0000"/>
                </a:solidFill>
              </a:rPr>
              <a:t>mutual enrichment of the members</a:t>
            </a:r>
            <a:r>
              <a:rPr lang="en-US" sz="2300" dirty="0">
                <a:solidFill>
                  <a:srgbClr val="000000"/>
                </a:solidFill>
              </a:rPr>
              <a:t>. It is important to recognize that </a:t>
            </a:r>
            <a:r>
              <a:rPr lang="en-US" sz="2300" b="1" dirty="0">
                <a:solidFill>
                  <a:srgbClr val="000000"/>
                </a:solidFill>
              </a:rPr>
              <a:t>in any relationship that demands loyalty, the relationship works both ways and involves</a:t>
            </a:r>
            <a:r>
              <a:rPr lang="en-US" sz="2300" dirty="0">
                <a:solidFill>
                  <a:srgbClr val="000000"/>
                </a:solidFill>
              </a:rPr>
              <a:t> </a:t>
            </a:r>
            <a:r>
              <a:rPr lang="en-US" sz="2300" b="1" dirty="0">
                <a:solidFill>
                  <a:srgbClr val="000000"/>
                </a:solidFill>
              </a:rPr>
              <a:t>mutual enrichment</a:t>
            </a:r>
            <a:r>
              <a:rPr lang="en-US" sz="2300" dirty="0" smtClean="0">
                <a:solidFill>
                  <a:srgbClr val="000000"/>
                </a:solidFill>
              </a:rPr>
              <a:t>.” (p. 81) </a:t>
            </a:r>
          </a:p>
          <a:p>
            <a:r>
              <a:rPr lang="en-CA" sz="3000" dirty="0" smtClean="0"/>
              <a:t>Loyalty is incompatible with </a:t>
            </a:r>
            <a:r>
              <a:rPr lang="en-CA" sz="3000" dirty="0" smtClean="0">
                <a:solidFill>
                  <a:srgbClr val="FF0000"/>
                </a:solidFill>
              </a:rPr>
              <a:t>self-interest</a:t>
            </a:r>
            <a:r>
              <a:rPr lang="en-CA" sz="3000" dirty="0" smtClean="0"/>
              <a:t>. </a:t>
            </a:r>
            <a:endParaRPr lang="en-US" sz="3000" dirty="0"/>
          </a:p>
        </p:txBody>
      </p:sp>
    </p:spTree>
    <p:extLst>
      <p:ext uri="{BB962C8B-B14F-4D97-AF65-F5344CB8AC3E}">
        <p14:creationId xmlns:p14="http://schemas.microsoft.com/office/powerpoint/2010/main" val="11740115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295400"/>
          </a:xfrm>
        </p:spPr>
        <p:txBody>
          <a:bodyPr>
            <a:normAutofit fontScale="90000"/>
          </a:bodyPr>
          <a:lstStyle/>
          <a:p>
            <a:r>
              <a:rPr lang="en-CA" b="1" dirty="0" smtClean="0"/>
              <a:t>       The Corporate Relations is </a:t>
            </a:r>
            <a:br>
              <a:rPr lang="en-CA" b="1" dirty="0" smtClean="0"/>
            </a:br>
            <a:r>
              <a:rPr lang="en-CA" b="1" dirty="0" smtClean="0"/>
              <a:t>      not of a Mutual Enrichment </a:t>
            </a:r>
            <a:endParaRPr lang="en-US" b="1" dirty="0"/>
          </a:p>
        </p:txBody>
      </p:sp>
      <p:sp>
        <p:nvSpPr>
          <p:cNvPr id="3" name="Content Placeholder 2"/>
          <p:cNvSpPr>
            <a:spLocks noGrp="1"/>
          </p:cNvSpPr>
          <p:nvPr>
            <p:ph idx="1"/>
          </p:nvPr>
        </p:nvSpPr>
        <p:spPr>
          <a:xfrm>
            <a:off x="152400" y="1295400"/>
            <a:ext cx="8991600" cy="5562600"/>
          </a:xfrm>
        </p:spPr>
        <p:txBody>
          <a:bodyPr/>
          <a:lstStyle/>
          <a:p>
            <a:pPr lvl="0">
              <a:buClr>
                <a:srgbClr val="0BD0D9"/>
              </a:buClr>
            </a:pPr>
            <a:r>
              <a:rPr lang="en-US" sz="2800" dirty="0" smtClean="0">
                <a:solidFill>
                  <a:srgbClr val="000000"/>
                </a:solidFill>
              </a:rPr>
              <a:t>The </a:t>
            </a:r>
            <a:r>
              <a:rPr lang="en-US" sz="2800" dirty="0">
                <a:solidFill>
                  <a:srgbClr val="000000"/>
                </a:solidFill>
              </a:rPr>
              <a:t>relationship between you and your corporate employer is not one of </a:t>
            </a:r>
            <a:r>
              <a:rPr lang="en-US" sz="2800" b="1" dirty="0">
                <a:solidFill>
                  <a:srgbClr val="FF0000"/>
                </a:solidFill>
              </a:rPr>
              <a:t>mutual </a:t>
            </a:r>
            <a:r>
              <a:rPr lang="en-US" sz="2800" b="1" dirty="0" smtClean="0">
                <a:solidFill>
                  <a:srgbClr val="FF0000"/>
                </a:solidFill>
              </a:rPr>
              <a:t>enrichment </a:t>
            </a:r>
            <a:r>
              <a:rPr lang="en-US" sz="2800" dirty="0" smtClean="0">
                <a:solidFill>
                  <a:srgbClr val="000000"/>
                </a:solidFill>
              </a:rPr>
              <a:t>(devotion).  </a:t>
            </a:r>
            <a:endParaRPr lang="en-US" sz="2800" dirty="0" smtClean="0">
              <a:solidFill>
                <a:srgbClr val="000000"/>
              </a:solidFill>
            </a:endParaRPr>
          </a:p>
          <a:p>
            <a:pPr lvl="0">
              <a:buClr>
                <a:srgbClr val="0BD0D9"/>
              </a:buClr>
            </a:pPr>
            <a:r>
              <a:rPr lang="en-CA" sz="2800" dirty="0" smtClean="0">
                <a:solidFill>
                  <a:srgbClr val="000000"/>
                </a:solidFill>
              </a:rPr>
              <a:t>Because: </a:t>
            </a:r>
            <a:endParaRPr lang="en-US" sz="2800" dirty="0" smtClean="0">
              <a:solidFill>
                <a:srgbClr val="000000"/>
              </a:solidFill>
            </a:endParaRPr>
          </a:p>
          <a:p>
            <a:pPr lvl="0">
              <a:buClr>
                <a:srgbClr val="0BD0D9"/>
              </a:buClr>
            </a:pPr>
            <a:r>
              <a:rPr lang="en-US" sz="2800" dirty="0" smtClean="0">
                <a:solidFill>
                  <a:srgbClr val="000000"/>
                </a:solidFill>
              </a:rPr>
              <a:t>A </a:t>
            </a:r>
            <a:r>
              <a:rPr lang="en-US" sz="2800" dirty="0">
                <a:solidFill>
                  <a:srgbClr val="000000"/>
                </a:solidFill>
              </a:rPr>
              <a:t>business or corporation does two things in the free enterprise system. </a:t>
            </a:r>
            <a:r>
              <a:rPr lang="en-US" sz="2800" dirty="0" smtClean="0">
                <a:solidFill>
                  <a:srgbClr val="000000"/>
                </a:solidFill>
              </a:rPr>
              <a:t>It (1) </a:t>
            </a:r>
            <a:r>
              <a:rPr lang="en-US" sz="2800" dirty="0">
                <a:solidFill>
                  <a:srgbClr val="FF0000"/>
                </a:solidFill>
              </a:rPr>
              <a:t>produces a good or service </a:t>
            </a:r>
            <a:r>
              <a:rPr lang="en-US" sz="2800" dirty="0">
                <a:solidFill>
                  <a:srgbClr val="000000"/>
                </a:solidFill>
              </a:rPr>
              <a:t>and </a:t>
            </a:r>
            <a:r>
              <a:rPr lang="en-US" sz="2800" dirty="0" smtClean="0">
                <a:solidFill>
                  <a:srgbClr val="000000"/>
                </a:solidFill>
              </a:rPr>
              <a:t>(2) </a:t>
            </a:r>
            <a:r>
              <a:rPr lang="en-US" sz="2800" dirty="0" smtClean="0">
                <a:solidFill>
                  <a:srgbClr val="FF0000"/>
                </a:solidFill>
              </a:rPr>
              <a:t>makes </a:t>
            </a:r>
            <a:r>
              <a:rPr lang="en-US" sz="2800" dirty="0">
                <a:solidFill>
                  <a:srgbClr val="FF0000"/>
                </a:solidFill>
              </a:rPr>
              <a:t>a profit</a:t>
            </a:r>
            <a:r>
              <a:rPr lang="en-US" sz="2800" dirty="0">
                <a:solidFill>
                  <a:srgbClr val="000000"/>
                </a:solidFill>
              </a:rPr>
              <a:t>. </a:t>
            </a:r>
            <a:endParaRPr lang="en-US" sz="2800" dirty="0" smtClean="0">
              <a:solidFill>
                <a:srgbClr val="000000"/>
              </a:solidFill>
            </a:endParaRPr>
          </a:p>
          <a:p>
            <a:pPr lvl="0">
              <a:buClr>
                <a:srgbClr val="0BD0D9"/>
              </a:buClr>
            </a:pPr>
            <a:r>
              <a:rPr lang="en-US" sz="2800" dirty="0" smtClean="0">
                <a:solidFill>
                  <a:srgbClr val="000000"/>
                </a:solidFill>
              </a:rPr>
              <a:t>The </a:t>
            </a:r>
            <a:r>
              <a:rPr lang="en-US" sz="2800" dirty="0">
                <a:solidFill>
                  <a:srgbClr val="000000"/>
                </a:solidFill>
              </a:rPr>
              <a:t>making of a profit, however, is the primary </a:t>
            </a:r>
            <a:r>
              <a:rPr lang="en-US" sz="2800" dirty="0" smtClean="0">
                <a:solidFill>
                  <a:srgbClr val="000000"/>
                </a:solidFill>
              </a:rPr>
              <a:t>goal </a:t>
            </a:r>
            <a:r>
              <a:rPr lang="en-US" sz="2800" dirty="0">
                <a:solidFill>
                  <a:srgbClr val="000000"/>
                </a:solidFill>
              </a:rPr>
              <a:t>of a business as a business.... People bound together in a business are not bound together for mutual fulfillment and support, but to divide labor so the business makes a profit. </a:t>
            </a:r>
            <a:endParaRPr lang="en-US" sz="2800" dirty="0" smtClean="0">
              <a:solidFill>
                <a:srgbClr val="000000"/>
              </a:solidFill>
            </a:endParaRPr>
          </a:p>
          <a:p>
            <a:endParaRPr lang="en-US" dirty="0"/>
          </a:p>
        </p:txBody>
      </p:sp>
    </p:spTree>
    <p:extLst>
      <p:ext uri="{BB962C8B-B14F-4D97-AF65-F5344CB8AC3E}">
        <p14:creationId xmlns:p14="http://schemas.microsoft.com/office/powerpoint/2010/main" val="5083790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en-CA" sz="4400" b="1" dirty="0" smtClean="0"/>
              <a:t>The Commercialization of the Work </a:t>
            </a:r>
            <a:endParaRPr lang="en-US" sz="4400" b="1" dirty="0"/>
          </a:p>
        </p:txBody>
      </p:sp>
      <p:sp>
        <p:nvSpPr>
          <p:cNvPr id="3" name="Content Placeholder 2"/>
          <p:cNvSpPr>
            <a:spLocks noGrp="1"/>
          </p:cNvSpPr>
          <p:nvPr>
            <p:ph idx="1"/>
          </p:nvPr>
        </p:nvSpPr>
        <p:spPr>
          <a:xfrm>
            <a:off x="152400" y="1219200"/>
            <a:ext cx="8915400" cy="5638800"/>
          </a:xfrm>
        </p:spPr>
        <p:txBody>
          <a:bodyPr>
            <a:normAutofit fontScale="92500" lnSpcReduction="20000"/>
          </a:bodyPr>
          <a:lstStyle/>
          <a:p>
            <a:r>
              <a:rPr lang="en-US" sz="2800" dirty="0">
                <a:solidFill>
                  <a:srgbClr val="000000"/>
                </a:solidFill>
              </a:rPr>
              <a:t>The cold hard truth is that the goal of </a:t>
            </a:r>
            <a:r>
              <a:rPr lang="en-US" sz="2800" dirty="0" smtClean="0">
                <a:solidFill>
                  <a:srgbClr val="000000"/>
                </a:solidFill>
              </a:rPr>
              <a:t>business is to make profit.  </a:t>
            </a:r>
          </a:p>
          <a:p>
            <a:r>
              <a:rPr lang="en-US" sz="2800" dirty="0" smtClean="0">
                <a:solidFill>
                  <a:srgbClr val="000000"/>
                </a:solidFill>
              </a:rPr>
              <a:t>Money </a:t>
            </a:r>
            <a:r>
              <a:rPr lang="en-US" sz="2800" dirty="0">
                <a:solidFill>
                  <a:srgbClr val="000000"/>
                </a:solidFill>
              </a:rPr>
              <a:t>is what ties the group together. </a:t>
            </a:r>
            <a:endParaRPr lang="en-US" sz="2800" dirty="0" smtClean="0">
              <a:solidFill>
                <a:srgbClr val="000000"/>
              </a:solidFill>
            </a:endParaRPr>
          </a:p>
          <a:p>
            <a:r>
              <a:rPr lang="en-US" sz="2800" dirty="0" smtClean="0">
                <a:solidFill>
                  <a:srgbClr val="000000"/>
                </a:solidFill>
              </a:rPr>
              <a:t>Profit determines the quality of the work. This is called the </a:t>
            </a:r>
            <a:r>
              <a:rPr lang="en-US" sz="2800" dirty="0" smtClean="0">
                <a:solidFill>
                  <a:srgbClr val="FF0000"/>
                </a:solidFill>
              </a:rPr>
              <a:t>commercialization of the work. </a:t>
            </a:r>
          </a:p>
          <a:p>
            <a:r>
              <a:rPr lang="en-CA" sz="2800" dirty="0" smtClean="0"/>
              <a:t>“The commercialization of the work dissolves the type of relationship that requires loyalty. It sets up merely contractual relationship.”</a:t>
            </a:r>
          </a:p>
          <a:p>
            <a:pPr lvl="1"/>
            <a:r>
              <a:rPr lang="en-US" dirty="0" smtClean="0"/>
              <a:t>“And in such a commercialized venture, </a:t>
            </a:r>
            <a:r>
              <a:rPr lang="en-US" dirty="0" smtClean="0"/>
              <a:t>with </a:t>
            </a:r>
            <a:r>
              <a:rPr lang="en-US" dirty="0">
                <a:solidFill>
                  <a:srgbClr val="000000"/>
                </a:solidFill>
              </a:rPr>
              <a:t>such a goal there is no loyalty, or at least none need be expected. An employer will release an employee and an employee will walk away from an employer when it is profitable to do so. </a:t>
            </a:r>
            <a:r>
              <a:rPr lang="en-US" dirty="0" smtClean="0">
                <a:solidFill>
                  <a:srgbClr val="000000"/>
                </a:solidFill>
              </a:rPr>
              <a:t>That’s </a:t>
            </a:r>
            <a:r>
              <a:rPr lang="en-US" dirty="0">
                <a:solidFill>
                  <a:srgbClr val="000000"/>
                </a:solidFill>
              </a:rPr>
              <a:t>business. It is perfectly permissible</a:t>
            </a:r>
            <a:r>
              <a:rPr lang="en-US" dirty="0" smtClean="0">
                <a:solidFill>
                  <a:srgbClr val="000000"/>
                </a:solidFill>
              </a:rPr>
              <a:t>.” (p. 82) </a:t>
            </a:r>
          </a:p>
          <a:p>
            <a:pPr lvl="1"/>
            <a:r>
              <a:rPr lang="en-US" dirty="0" smtClean="0">
                <a:solidFill>
                  <a:srgbClr val="000000"/>
                </a:solidFill>
              </a:rPr>
              <a:t>Contrast </a:t>
            </a:r>
            <a:r>
              <a:rPr lang="en-US" dirty="0">
                <a:solidFill>
                  <a:srgbClr val="000000"/>
                </a:solidFill>
              </a:rPr>
              <a:t>that with the ties between a </a:t>
            </a:r>
            <a:r>
              <a:rPr lang="en-US" dirty="0" smtClean="0">
                <a:solidFill>
                  <a:srgbClr val="000000"/>
                </a:solidFill>
              </a:rPr>
              <a:t>parent </a:t>
            </a:r>
            <a:r>
              <a:rPr lang="en-US" dirty="0">
                <a:solidFill>
                  <a:srgbClr val="000000"/>
                </a:solidFill>
              </a:rPr>
              <a:t>and </a:t>
            </a:r>
            <a:r>
              <a:rPr lang="en-US" dirty="0" smtClean="0">
                <a:solidFill>
                  <a:srgbClr val="000000"/>
                </a:solidFill>
              </a:rPr>
              <a:t>his/her child. </a:t>
            </a:r>
            <a:r>
              <a:rPr lang="en-US" dirty="0">
                <a:solidFill>
                  <a:srgbClr val="000000"/>
                </a:solidFill>
              </a:rPr>
              <a:t>A </a:t>
            </a:r>
            <a:r>
              <a:rPr lang="en-US" dirty="0" smtClean="0">
                <a:solidFill>
                  <a:srgbClr val="000000"/>
                </a:solidFill>
              </a:rPr>
              <a:t>parent could </a:t>
            </a:r>
            <a:r>
              <a:rPr lang="en-US" dirty="0">
                <a:solidFill>
                  <a:srgbClr val="000000"/>
                </a:solidFill>
              </a:rPr>
              <a:t>not in good conscience wash his hands of his </a:t>
            </a:r>
            <a:r>
              <a:rPr lang="en-US" dirty="0" smtClean="0">
                <a:solidFill>
                  <a:srgbClr val="000000"/>
                </a:solidFill>
              </a:rPr>
              <a:t>child, </a:t>
            </a:r>
            <a:r>
              <a:rPr lang="en-US" dirty="0">
                <a:solidFill>
                  <a:srgbClr val="000000"/>
                </a:solidFill>
              </a:rPr>
              <a:t>nor could a </a:t>
            </a:r>
            <a:r>
              <a:rPr lang="en-US" dirty="0" smtClean="0">
                <a:solidFill>
                  <a:srgbClr val="000000"/>
                </a:solidFill>
              </a:rPr>
              <a:t>child </a:t>
            </a:r>
            <a:r>
              <a:rPr lang="en-US" dirty="0">
                <a:solidFill>
                  <a:srgbClr val="000000"/>
                </a:solidFill>
              </a:rPr>
              <a:t>in good conscience abandon his </a:t>
            </a:r>
            <a:r>
              <a:rPr lang="en-US" dirty="0" smtClean="0">
                <a:solidFill>
                  <a:srgbClr val="000000"/>
                </a:solidFill>
              </a:rPr>
              <a:t>parents. </a:t>
            </a:r>
            <a:r>
              <a:rPr lang="en-US" dirty="0">
                <a:solidFill>
                  <a:srgbClr val="000000"/>
                </a:solidFill>
              </a:rPr>
              <a:t>What bound them was </a:t>
            </a:r>
            <a:r>
              <a:rPr lang="en-US" b="1" dirty="0">
                <a:solidFill>
                  <a:srgbClr val="000000"/>
                </a:solidFill>
              </a:rPr>
              <a:t>mutual enrichment</a:t>
            </a:r>
            <a:r>
              <a:rPr lang="en-US" dirty="0">
                <a:solidFill>
                  <a:srgbClr val="000000"/>
                </a:solidFill>
              </a:rPr>
              <a:t>, </a:t>
            </a:r>
            <a:r>
              <a:rPr lang="en-US" b="1" dirty="0">
                <a:solidFill>
                  <a:srgbClr val="000000"/>
                </a:solidFill>
              </a:rPr>
              <a:t>not </a:t>
            </a:r>
            <a:r>
              <a:rPr lang="en-US" b="1" dirty="0" smtClean="0">
                <a:solidFill>
                  <a:srgbClr val="000000"/>
                </a:solidFill>
              </a:rPr>
              <a:t>profit.</a:t>
            </a:r>
            <a:endParaRPr lang="en-US" dirty="0"/>
          </a:p>
        </p:txBody>
      </p:sp>
    </p:spTree>
    <p:extLst>
      <p:ext uri="{BB962C8B-B14F-4D97-AF65-F5344CB8AC3E}">
        <p14:creationId xmlns:p14="http://schemas.microsoft.com/office/powerpoint/2010/main" val="38401524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b="1" dirty="0" smtClean="0"/>
              <a:t>        Corporation is not a Team</a:t>
            </a:r>
            <a:br>
              <a:rPr lang="en-CA" b="1" dirty="0" smtClean="0"/>
            </a:br>
            <a:r>
              <a:rPr lang="en-CA" b="1" dirty="0" smtClean="0"/>
              <a:t>      and Business is not a Game  </a:t>
            </a:r>
            <a:endParaRPr lang="en-US" b="1" dirty="0"/>
          </a:p>
        </p:txBody>
      </p:sp>
      <p:sp>
        <p:nvSpPr>
          <p:cNvPr id="3" name="Content Placeholder 2"/>
          <p:cNvSpPr>
            <a:spLocks noGrp="1"/>
          </p:cNvSpPr>
          <p:nvPr>
            <p:ph idx="1"/>
          </p:nvPr>
        </p:nvSpPr>
        <p:spPr>
          <a:xfrm>
            <a:off x="457200" y="1935480"/>
            <a:ext cx="8229600" cy="4922520"/>
          </a:xfrm>
        </p:spPr>
        <p:txBody>
          <a:bodyPr/>
          <a:lstStyle/>
          <a:p>
            <a:r>
              <a:rPr lang="en-CA" dirty="0" smtClean="0"/>
              <a:t>Some people (e.g. James Roche) have compared corporations to a team.</a:t>
            </a:r>
          </a:p>
          <a:p>
            <a:r>
              <a:rPr lang="en-CA" dirty="0" smtClean="0"/>
              <a:t>But </a:t>
            </a:r>
            <a:r>
              <a:rPr lang="en-CA" dirty="0" err="1" smtClean="0"/>
              <a:t>Duska</a:t>
            </a:r>
            <a:r>
              <a:rPr lang="en-CA" dirty="0" smtClean="0"/>
              <a:t> rejects the idea that business is like a teams. </a:t>
            </a:r>
          </a:p>
          <a:p>
            <a:pPr lvl="1"/>
            <a:r>
              <a:rPr lang="en-CA" dirty="0" smtClean="0"/>
              <a:t>Team loyalty occurs in the context of sport.</a:t>
            </a:r>
          </a:p>
          <a:p>
            <a:pPr lvl="1"/>
            <a:r>
              <a:rPr lang="en-CA" dirty="0" smtClean="0"/>
              <a:t>The goal of sport to win (wining is a social convention).</a:t>
            </a:r>
          </a:p>
          <a:p>
            <a:pPr lvl="1"/>
            <a:r>
              <a:rPr lang="en-CA" dirty="0" smtClean="0"/>
              <a:t>But is this true? </a:t>
            </a:r>
          </a:p>
          <a:p>
            <a:pPr lvl="1"/>
            <a:r>
              <a:rPr lang="en-CA" dirty="0" smtClean="0"/>
              <a:t>Sport has become a key player in the world of business in contemporary world (agree or disagree?).</a:t>
            </a:r>
          </a:p>
          <a:p>
            <a:r>
              <a:rPr lang="en-CA" dirty="0" smtClean="0"/>
              <a:t>So, because a corporation is not a team, business itself is not a game.</a:t>
            </a:r>
          </a:p>
          <a:p>
            <a:r>
              <a:rPr lang="en-CA" dirty="0" smtClean="0"/>
              <a:t>Thus, team loyalty is misguided and misleading.     </a:t>
            </a:r>
            <a:endParaRPr lang="en-US" dirty="0"/>
          </a:p>
        </p:txBody>
      </p:sp>
    </p:spTree>
    <p:extLst>
      <p:ext uri="{BB962C8B-B14F-4D97-AF65-F5344CB8AC3E}">
        <p14:creationId xmlns:p14="http://schemas.microsoft.com/office/powerpoint/2010/main" val="2095053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               </a:t>
            </a:r>
            <a:r>
              <a:rPr lang="en-CA" b="1" dirty="0" smtClean="0"/>
              <a:t>An Objection </a:t>
            </a:r>
            <a:endParaRPr lang="en-US" b="1" dirty="0"/>
          </a:p>
        </p:txBody>
      </p:sp>
      <p:sp>
        <p:nvSpPr>
          <p:cNvPr id="3" name="Content Placeholder 2"/>
          <p:cNvSpPr>
            <a:spLocks noGrp="1"/>
          </p:cNvSpPr>
          <p:nvPr>
            <p:ph idx="1"/>
          </p:nvPr>
        </p:nvSpPr>
        <p:spPr>
          <a:xfrm>
            <a:off x="457200" y="1935480"/>
            <a:ext cx="8229600" cy="4770120"/>
          </a:xfrm>
        </p:spPr>
        <p:txBody>
          <a:bodyPr>
            <a:noAutofit/>
          </a:bodyPr>
          <a:lstStyle/>
          <a:p>
            <a:r>
              <a:rPr lang="en-CA" sz="2800" dirty="0" err="1" smtClean="0"/>
              <a:t>Duska’s</a:t>
            </a:r>
            <a:r>
              <a:rPr lang="en-CA" sz="2800" dirty="0" smtClean="0"/>
              <a:t> commercialization argument is irrelevant to the cases of service organisation such as government, non-profit organizations, educational institution, etc.</a:t>
            </a:r>
          </a:p>
          <a:p>
            <a:r>
              <a:rPr lang="en-CA" sz="2800" dirty="0" smtClean="0"/>
              <a:t>He knows this and says that even if loyalty is required for these kinds of institutions still whistleblowing is justified because whoever blows the whistle would be bowing it on a college (s) or superior (s) who perverted the end or purpose of the organization.      </a:t>
            </a:r>
            <a:endParaRPr lang="en-US" sz="2800" dirty="0"/>
          </a:p>
        </p:txBody>
      </p:sp>
    </p:spTree>
    <p:extLst>
      <p:ext uri="{BB962C8B-B14F-4D97-AF65-F5344CB8AC3E}">
        <p14:creationId xmlns:p14="http://schemas.microsoft.com/office/powerpoint/2010/main" val="10199226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990600"/>
          </a:xfrm>
        </p:spPr>
        <p:txBody>
          <a:bodyPr/>
          <a:lstStyle/>
          <a:p>
            <a:r>
              <a:rPr lang="en-CA" dirty="0" smtClean="0"/>
              <a:t>                 </a:t>
            </a:r>
            <a:r>
              <a:rPr lang="en-CA" b="1" dirty="0" smtClean="0"/>
              <a:t>Conclusion </a:t>
            </a:r>
            <a:endParaRPr lang="en-US" b="1" dirty="0"/>
          </a:p>
        </p:txBody>
      </p:sp>
      <p:sp>
        <p:nvSpPr>
          <p:cNvPr id="3" name="Content Placeholder 2"/>
          <p:cNvSpPr>
            <a:spLocks noGrp="1"/>
          </p:cNvSpPr>
          <p:nvPr>
            <p:ph idx="1"/>
          </p:nvPr>
        </p:nvSpPr>
        <p:spPr>
          <a:xfrm>
            <a:off x="457200" y="1143000"/>
            <a:ext cx="8229600" cy="5715000"/>
          </a:xfrm>
        </p:spPr>
        <p:txBody>
          <a:bodyPr>
            <a:normAutofit/>
          </a:bodyPr>
          <a:lstStyle/>
          <a:p>
            <a:r>
              <a:rPr lang="en-CA" dirty="0" err="1" smtClean="0"/>
              <a:t>Duska</a:t>
            </a:r>
            <a:r>
              <a:rPr lang="en-CA" dirty="0" smtClean="0"/>
              <a:t> concludes that:</a:t>
            </a:r>
          </a:p>
          <a:p>
            <a:r>
              <a:rPr lang="en-CA" dirty="0" smtClean="0"/>
              <a:t>The issue of the permissibility of whistleblowing is not a real issue, since we have no obligation of loyalty to a company. </a:t>
            </a:r>
          </a:p>
          <a:p>
            <a:r>
              <a:rPr lang="en-CA" dirty="0" smtClean="0"/>
              <a:t>Whistleblowing is not only permissible but expected when a company is harming society. </a:t>
            </a:r>
          </a:p>
          <a:p>
            <a:r>
              <a:rPr lang="en-CA" dirty="0" smtClean="0"/>
              <a:t>So, for </a:t>
            </a:r>
            <a:r>
              <a:rPr lang="en-CA" dirty="0" err="1" smtClean="0"/>
              <a:t>Duska</a:t>
            </a:r>
            <a:r>
              <a:rPr lang="en-CA" dirty="0" smtClean="0"/>
              <a:t>, the real issue is not disloyalty to the company; rather, it is whether the whistleblower has an obligation to the public if his act brings him retaliation (</a:t>
            </a:r>
            <a:r>
              <a:rPr lang="en-CA" sz="2200" dirty="0" smtClean="0"/>
              <a:t>conflict of obligations  between the whistleblower and the public</a:t>
            </a:r>
            <a:r>
              <a:rPr lang="en-CA" dirty="0" smtClean="0"/>
              <a:t>).   </a:t>
            </a:r>
          </a:p>
          <a:p>
            <a:r>
              <a:rPr lang="en-CA" dirty="0" smtClean="0"/>
              <a:t>Because he is a minimalist in ethics, he allows for whistleblowing if it harms the public. </a:t>
            </a:r>
            <a:endParaRPr lang="en-US" dirty="0"/>
          </a:p>
        </p:txBody>
      </p:sp>
    </p:spTree>
    <p:extLst>
      <p:ext uri="{BB962C8B-B14F-4D97-AF65-F5344CB8AC3E}">
        <p14:creationId xmlns:p14="http://schemas.microsoft.com/office/powerpoint/2010/main" val="112151323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1868</TotalTime>
  <Words>1628</Words>
  <Application>Microsoft Office PowerPoint</Application>
  <PresentationFormat>On-screen Show (4:3)</PresentationFormat>
  <Paragraphs>115</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Flow</vt:lpstr>
      <vt:lpstr>Whistleblowing and Employee Loyalty </vt:lpstr>
      <vt:lpstr>                         Whistleblowing and                 Employee Loyalty I    </vt:lpstr>
      <vt:lpstr>             Whistleblowing and                 Employee Loyalty II </vt:lpstr>
      <vt:lpstr>      Two Views on the obligation                       of  Loyalty </vt:lpstr>
      <vt:lpstr>              The Central Idea  </vt:lpstr>
      <vt:lpstr>    Duty to Return a Fair Work </vt:lpstr>
      <vt:lpstr>   Persons are the Proper Objects        of Loyalty, not Corporations  </vt:lpstr>
      <vt:lpstr>        What is Moral Status? I</vt:lpstr>
      <vt:lpstr>   The Moral Status of Humans  </vt:lpstr>
      <vt:lpstr>   The Moral Status of Animals  </vt:lpstr>
      <vt:lpstr>                     Therefore, </vt:lpstr>
      <vt:lpstr>The Moral Status of Other Things </vt:lpstr>
      <vt:lpstr> The Moral Status of Corporations </vt:lpstr>
      <vt:lpstr>           Person is an End in-Itself     Corporation is a Means to an End</vt:lpstr>
      <vt:lpstr>              What is Loyalty?</vt:lpstr>
      <vt:lpstr>       The Corporate Relations is        not of a Mutual Enrichment </vt:lpstr>
      <vt:lpstr>The Commercialization of the Work </vt:lpstr>
      <vt:lpstr>        Corporation is not a Team       and Business is not a Game  </vt:lpstr>
      <vt:lpstr>               An Objection </vt:lpstr>
      <vt:lpstr>                 Conclusion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Whistleblowing and Employee Loyalty</dc:title>
  <dc:creator>Sardar</dc:creator>
  <cp:lastModifiedBy>Sardar</cp:lastModifiedBy>
  <cp:revision>75</cp:revision>
  <dcterms:created xsi:type="dcterms:W3CDTF">2016-09-21T21:43:22Z</dcterms:created>
  <dcterms:modified xsi:type="dcterms:W3CDTF">2016-09-29T17:02:48Z</dcterms:modified>
</cp:coreProperties>
</file>