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7" r:id="rId3"/>
    <p:sldId id="278" r:id="rId4"/>
    <p:sldId id="258" r:id="rId5"/>
    <p:sldId id="279" r:id="rId6"/>
    <p:sldId id="259" r:id="rId7"/>
    <p:sldId id="280" r:id="rId8"/>
    <p:sldId id="260" r:id="rId9"/>
    <p:sldId id="261" r:id="rId10"/>
    <p:sldId id="281" r:id="rId11"/>
    <p:sldId id="262" r:id="rId12"/>
    <p:sldId id="263" r:id="rId13"/>
    <p:sldId id="282" r:id="rId14"/>
    <p:sldId id="264" r:id="rId15"/>
    <p:sldId id="283" r:id="rId16"/>
    <p:sldId id="276" r:id="rId17"/>
    <p:sldId id="266" r:id="rId18"/>
    <p:sldId id="292" r:id="rId19"/>
    <p:sldId id="267" r:id="rId20"/>
    <p:sldId id="284" r:id="rId21"/>
    <p:sldId id="269" r:id="rId22"/>
    <p:sldId id="285" r:id="rId23"/>
    <p:sldId id="270" r:id="rId24"/>
    <p:sldId id="286" r:id="rId25"/>
    <p:sldId id="271" r:id="rId26"/>
    <p:sldId id="287" r:id="rId27"/>
    <p:sldId id="272" r:id="rId28"/>
    <p:sldId id="288" r:id="rId29"/>
    <p:sldId id="273" r:id="rId30"/>
    <p:sldId id="289" r:id="rId31"/>
    <p:sldId id="274" r:id="rId32"/>
    <p:sldId id="290" r:id="rId33"/>
    <p:sldId id="275" r:id="rId34"/>
    <p:sldId id="291" r:id="rId3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07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99660-A60A-4C60-A652-2F859063BCC3}" type="datetimeFigureOut">
              <a:rPr lang="en-US" smtClean="0"/>
              <a:pPr/>
              <a:t>9/9/2012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96A554-1C3D-43F0-A546-371EA01FED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99660-A60A-4C60-A652-2F859063BCC3}" type="datetimeFigureOut">
              <a:rPr lang="en-US" smtClean="0"/>
              <a:pPr/>
              <a:t>9/9/2012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96A554-1C3D-43F0-A546-371EA01FED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99660-A60A-4C60-A652-2F859063BCC3}" type="datetimeFigureOut">
              <a:rPr lang="en-US" smtClean="0"/>
              <a:pPr/>
              <a:t>9/9/2012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96A554-1C3D-43F0-A546-371EA01FED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99660-A60A-4C60-A652-2F859063BCC3}" type="datetimeFigureOut">
              <a:rPr lang="en-US" smtClean="0"/>
              <a:pPr/>
              <a:t>9/9/2012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96A554-1C3D-43F0-A546-371EA01FED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99660-A60A-4C60-A652-2F859063BCC3}" type="datetimeFigureOut">
              <a:rPr lang="en-US" smtClean="0"/>
              <a:pPr/>
              <a:t>9/9/2012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96A554-1C3D-43F0-A546-371EA01FED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99660-A60A-4C60-A652-2F859063BCC3}" type="datetimeFigureOut">
              <a:rPr lang="en-US" smtClean="0"/>
              <a:pPr/>
              <a:t>9/9/2012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96A554-1C3D-43F0-A546-371EA01FED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99660-A60A-4C60-A652-2F859063BCC3}" type="datetimeFigureOut">
              <a:rPr lang="en-US" smtClean="0"/>
              <a:pPr/>
              <a:t>9/9/2012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96A554-1C3D-43F0-A546-371EA01FED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99660-A60A-4C60-A652-2F859063BCC3}" type="datetimeFigureOut">
              <a:rPr lang="en-US" smtClean="0"/>
              <a:pPr/>
              <a:t>9/9/2012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96A554-1C3D-43F0-A546-371EA01FED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99660-A60A-4C60-A652-2F859063BCC3}" type="datetimeFigureOut">
              <a:rPr lang="en-US" smtClean="0"/>
              <a:pPr/>
              <a:t>9/9/2012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96A554-1C3D-43F0-A546-371EA01FED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99660-A60A-4C60-A652-2F859063BCC3}" type="datetimeFigureOut">
              <a:rPr lang="en-US" smtClean="0"/>
              <a:pPr/>
              <a:t>9/9/2012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96A554-1C3D-43F0-A546-371EA01FED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99660-A60A-4C60-A652-2F859063BCC3}" type="datetimeFigureOut">
              <a:rPr lang="en-US" smtClean="0"/>
              <a:pPr/>
              <a:t>9/9/2012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96A554-1C3D-43F0-A546-371EA01FED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B99660-A60A-4C60-A652-2F859063BCC3}" type="datetimeFigureOut">
              <a:rPr lang="en-US" smtClean="0"/>
              <a:pPr/>
              <a:t>9/9/2012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96A554-1C3D-43F0-A546-371EA01FED4C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Pop Quiz Answers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err="1" smtClean="0"/>
              <a:t>Ec</a:t>
            </a:r>
            <a:r>
              <a:rPr lang="en-US" dirty="0" smtClean="0"/>
              <a:t> 2128</a:t>
            </a:r>
            <a:endParaRPr lang="en-US" dirty="0" smtClean="0"/>
          </a:p>
          <a:p>
            <a:r>
              <a:rPr lang="en-US" dirty="0" smtClean="0"/>
              <a:t>Prof. T. Sicular</a:t>
            </a:r>
          </a:p>
          <a:p>
            <a:r>
              <a:rPr lang="en-US" dirty="0" smtClean="0"/>
              <a:t>Sept., 2012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2400" b="1" dirty="0"/>
              <a:t>1.   Who is China’s current paramount leader? </a:t>
            </a:r>
            <a:r>
              <a:rPr lang="en-US" sz="2400" dirty="0"/>
              <a:t/>
            </a:r>
            <a:br>
              <a:rPr lang="en-US" sz="2400" dirty="0"/>
            </a:br>
            <a:endParaRPr lang="en-US" sz="2400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en-US" sz="2400" dirty="0" smtClean="0">
                <a:solidFill>
                  <a:srgbClr val="FF0000"/>
                </a:solidFill>
              </a:rPr>
              <a:t>34% correct</a:t>
            </a:r>
            <a:endParaRPr lang="en-US" sz="2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2400" b="1" dirty="0"/>
              <a:t>1.   Who is China’s current paramount leader? </a:t>
            </a:r>
            <a:r>
              <a:rPr lang="en-US" sz="2400" dirty="0"/>
              <a:t/>
            </a:r>
            <a:br>
              <a:rPr lang="en-US" sz="2400" dirty="0"/>
            </a:br>
            <a:endParaRPr lang="en-US" sz="2400" dirty="0"/>
          </a:p>
        </p:txBody>
      </p:sp>
      <p:pic>
        <p:nvPicPr>
          <p:cNvPr id="5" name="Content Placeholder 4" descr="hu jintao harper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209800" y="1143000"/>
            <a:ext cx="4771004" cy="3710781"/>
          </a:xfrm>
        </p:spPr>
      </p:pic>
      <p:sp>
        <p:nvSpPr>
          <p:cNvPr id="6" name="TextBox 5"/>
          <p:cNvSpPr txBox="1"/>
          <p:nvPr/>
        </p:nvSpPr>
        <p:spPr>
          <a:xfrm>
            <a:off x="823965" y="5105400"/>
            <a:ext cx="8320035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i="1" dirty="0" err="1"/>
              <a:t>Hu</a:t>
            </a:r>
            <a:r>
              <a:rPr lang="en-GB" b="1" i="1" dirty="0"/>
              <a:t> </a:t>
            </a:r>
            <a:r>
              <a:rPr lang="en-GB" b="1" i="1" dirty="0" err="1"/>
              <a:t>Jintao</a:t>
            </a:r>
            <a:r>
              <a:rPr lang="en-GB" i="1" dirty="0"/>
              <a:t>: </a:t>
            </a:r>
            <a:r>
              <a:rPr lang="en-GB" i="1" dirty="0" smtClean="0"/>
              <a:t> (</a:t>
            </a:r>
            <a:r>
              <a:rPr lang="en-US" dirty="0" err="1" smtClean="0"/>
              <a:t>胡锦涛</a:t>
            </a:r>
            <a:r>
              <a:rPr lang="en-US" dirty="0" smtClean="0"/>
              <a:t> ) </a:t>
            </a:r>
            <a:r>
              <a:rPr lang="en-GB" dirty="0" smtClean="0"/>
              <a:t>Born </a:t>
            </a:r>
            <a:r>
              <a:rPr lang="en-GB" dirty="0"/>
              <a:t>1942.  </a:t>
            </a:r>
            <a:r>
              <a:rPr lang="en-GB" dirty="0" smtClean="0"/>
              <a:t>Engineer trained </a:t>
            </a:r>
            <a:r>
              <a:rPr lang="en-GB" dirty="0"/>
              <a:t>at </a:t>
            </a:r>
            <a:r>
              <a:rPr lang="en-GB" dirty="0" err="1"/>
              <a:t>Qinghua</a:t>
            </a:r>
            <a:r>
              <a:rPr lang="en-GB" dirty="0"/>
              <a:t> (MIT of China). </a:t>
            </a:r>
            <a:r>
              <a:rPr lang="en-GB" dirty="0" smtClean="0"/>
              <a:t> In</a:t>
            </a:r>
          </a:p>
          <a:p>
            <a:r>
              <a:rPr lang="en-GB" dirty="0" smtClean="0"/>
              <a:t>1980s-90s </a:t>
            </a:r>
            <a:r>
              <a:rPr lang="en-GB" dirty="0"/>
              <a:t>held leadership posts in </a:t>
            </a:r>
            <a:r>
              <a:rPr lang="en-GB" dirty="0" err="1"/>
              <a:t>Guizhou</a:t>
            </a:r>
            <a:r>
              <a:rPr lang="en-GB" dirty="0"/>
              <a:t>, Tibet.  </a:t>
            </a:r>
            <a:r>
              <a:rPr lang="en-GB" dirty="0" smtClean="0"/>
              <a:t>In </a:t>
            </a:r>
            <a:r>
              <a:rPr lang="en-GB" dirty="0"/>
              <a:t>the early 1990s assumed several </a:t>
            </a:r>
            <a:endParaRPr lang="en-GB" dirty="0" smtClean="0"/>
          </a:p>
          <a:p>
            <a:r>
              <a:rPr lang="en-GB" dirty="0" smtClean="0"/>
              <a:t>central </a:t>
            </a:r>
            <a:r>
              <a:rPr lang="en-GB" dirty="0"/>
              <a:t>posts, e.g., member of standing </a:t>
            </a:r>
            <a:r>
              <a:rPr lang="en-GB" dirty="0" smtClean="0"/>
              <a:t>committee </a:t>
            </a:r>
            <a:r>
              <a:rPr lang="en-GB" dirty="0"/>
              <a:t>of the Politburo, vice-chair of </a:t>
            </a:r>
            <a:endParaRPr lang="en-GB" dirty="0" smtClean="0"/>
          </a:p>
          <a:p>
            <a:r>
              <a:rPr lang="en-GB" dirty="0" smtClean="0"/>
              <a:t>Central </a:t>
            </a:r>
            <a:r>
              <a:rPr lang="en-GB" dirty="0"/>
              <a:t>Military Commission.  </a:t>
            </a:r>
            <a:r>
              <a:rPr lang="en-GB" dirty="0" smtClean="0"/>
              <a:t>Nov</a:t>
            </a:r>
            <a:r>
              <a:rPr lang="en-GB" dirty="0"/>
              <a:t>., 2002, succeeded Jiang as General Secretary </a:t>
            </a:r>
            <a:endParaRPr lang="en-GB" dirty="0" smtClean="0"/>
          </a:p>
          <a:p>
            <a:r>
              <a:rPr lang="en-GB" dirty="0" smtClean="0"/>
              <a:t>of </a:t>
            </a:r>
            <a:r>
              <a:rPr lang="en-GB" dirty="0"/>
              <a:t>the CCP Central Committee. </a:t>
            </a:r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400" b="1" dirty="0">
                <a:solidFill>
                  <a:prstClr val="black"/>
                </a:solidFill>
              </a:rPr>
              <a:t>Who is expected to become China’s new paramount leader later this year?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en-US" sz="2400" dirty="0" smtClean="0">
                <a:solidFill>
                  <a:srgbClr val="FF0000"/>
                </a:solidFill>
              </a:rPr>
              <a:t>22% correct</a:t>
            </a:r>
            <a:endParaRPr lang="en-US" sz="2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400" b="1" dirty="0">
                <a:solidFill>
                  <a:prstClr val="black"/>
                </a:solidFill>
              </a:rPr>
              <a:t>Who is expected to become China’s new paramount leader later this year?</a:t>
            </a:r>
            <a:endParaRPr lang="en-US" dirty="0"/>
          </a:p>
        </p:txBody>
      </p:sp>
      <p:pic>
        <p:nvPicPr>
          <p:cNvPr id="4" name="Content Placeholder 3" descr="Xi_Jinping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05000" y="1524000"/>
            <a:ext cx="4800600" cy="3264408"/>
          </a:xfrm>
        </p:spPr>
      </p:pic>
      <p:sp>
        <p:nvSpPr>
          <p:cNvPr id="5" name="TextBox 4"/>
          <p:cNvSpPr txBox="1"/>
          <p:nvPr/>
        </p:nvSpPr>
        <p:spPr>
          <a:xfrm>
            <a:off x="1066800" y="5105400"/>
            <a:ext cx="6807376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i="1" dirty="0" smtClean="0"/>
              <a:t>Xi </a:t>
            </a:r>
            <a:r>
              <a:rPr lang="en-US" b="1" i="1" dirty="0" err="1" smtClean="0"/>
              <a:t>Jinping</a:t>
            </a:r>
            <a:r>
              <a:rPr lang="en-US" dirty="0" smtClean="0"/>
              <a:t>:  (</a:t>
            </a:r>
            <a:r>
              <a:rPr lang="en-US" dirty="0" err="1" smtClean="0"/>
              <a:t>习近平</a:t>
            </a:r>
            <a:r>
              <a:rPr lang="en-US" dirty="0" smtClean="0"/>
              <a:t>) Born 1953, </a:t>
            </a:r>
            <a:r>
              <a:rPr lang="en-US" dirty="0"/>
              <a:t>currently the top-ranking member of </a:t>
            </a:r>
            <a:endParaRPr lang="en-US" dirty="0" smtClean="0"/>
          </a:p>
          <a:p>
            <a:r>
              <a:rPr lang="en-US" dirty="0" smtClean="0"/>
              <a:t>the </a:t>
            </a:r>
            <a:r>
              <a:rPr lang="en-US" dirty="0"/>
              <a:t>Secretariat of the Communist Party of China, </a:t>
            </a:r>
            <a:r>
              <a:rPr lang="en-US" dirty="0" smtClean="0"/>
              <a:t>Vice </a:t>
            </a:r>
            <a:r>
              <a:rPr lang="en-US" dirty="0"/>
              <a:t>President, </a:t>
            </a:r>
            <a:endParaRPr lang="en-US" dirty="0" smtClean="0"/>
          </a:p>
          <a:p>
            <a:r>
              <a:rPr lang="en-US" dirty="0" smtClean="0"/>
              <a:t>Vice-Chairman </a:t>
            </a:r>
            <a:r>
              <a:rPr lang="en-US" dirty="0"/>
              <a:t>of the Central Military Commission, President of the </a:t>
            </a:r>
            <a:endParaRPr lang="en-US" dirty="0" smtClean="0"/>
          </a:p>
          <a:p>
            <a:r>
              <a:rPr lang="en-US" dirty="0" smtClean="0"/>
              <a:t>Central </a:t>
            </a:r>
            <a:r>
              <a:rPr lang="en-US" dirty="0"/>
              <a:t>Party School and the 6th ranked member of the </a:t>
            </a:r>
            <a:endParaRPr lang="en-US" dirty="0" smtClean="0"/>
          </a:p>
          <a:p>
            <a:r>
              <a:rPr lang="en-US" dirty="0" smtClean="0"/>
              <a:t>Politburo </a:t>
            </a:r>
            <a:r>
              <a:rPr lang="en-US" dirty="0"/>
              <a:t>Standing Committee, China's </a:t>
            </a:r>
            <a:r>
              <a:rPr lang="en-US" i="1" dirty="0"/>
              <a:t>de facto</a:t>
            </a:r>
            <a:r>
              <a:rPr lang="en-US" dirty="0"/>
              <a:t> top power organ.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400" b="1" dirty="0"/>
              <a:t>2.  Name China’s past three paramount leaders.</a:t>
            </a:r>
            <a:r>
              <a:rPr lang="en-US" sz="2400" dirty="0"/>
              <a:t/>
            </a:r>
            <a:br>
              <a:rPr lang="en-US" sz="2400" dirty="0"/>
            </a:br>
            <a:endParaRPr lang="en-US" sz="2400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First one:  	22% correct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Second one:  	25% correct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Third one:  	25% correct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All three:  	  3% correct</a:t>
            </a:r>
            <a:endParaRPr lang="en-US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400" b="1" dirty="0"/>
              <a:t>2.  Name China’s past three paramount leaders.</a:t>
            </a:r>
            <a:r>
              <a:rPr lang="en-US" sz="2400" dirty="0"/>
              <a:t/>
            </a:r>
            <a:br>
              <a:rPr lang="en-US" sz="2400" dirty="0"/>
            </a:br>
            <a:endParaRPr lang="en-US" sz="2400" dirty="0"/>
          </a:p>
        </p:txBody>
      </p:sp>
      <p:pic>
        <p:nvPicPr>
          <p:cNvPr id="4" name="Content Placeholder 3" descr="Mao_Zedong 194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133600" y="1143000"/>
            <a:ext cx="4543778" cy="3505200"/>
          </a:xfrm>
        </p:spPr>
      </p:pic>
      <p:sp>
        <p:nvSpPr>
          <p:cNvPr id="5" name="TextBox 4"/>
          <p:cNvSpPr txBox="1"/>
          <p:nvPr/>
        </p:nvSpPr>
        <p:spPr>
          <a:xfrm>
            <a:off x="457200" y="4876800"/>
            <a:ext cx="8249759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i="1" dirty="0" smtClean="0"/>
              <a:t>Mao Zedong</a:t>
            </a:r>
            <a:r>
              <a:rPr lang="en-GB" i="1" dirty="0" smtClean="0"/>
              <a:t>:</a:t>
            </a:r>
            <a:r>
              <a:rPr lang="en-GB" dirty="0" smtClean="0"/>
              <a:t>  (</a:t>
            </a:r>
            <a:r>
              <a:rPr lang="en-US" dirty="0" err="1" smtClean="0"/>
              <a:t>毛泽东</a:t>
            </a:r>
            <a:r>
              <a:rPr lang="en-US" dirty="0" smtClean="0"/>
              <a:t>) </a:t>
            </a:r>
            <a:r>
              <a:rPr lang="en-GB" dirty="0" smtClean="0"/>
              <a:t>Born 1893, died 1976</a:t>
            </a:r>
            <a:r>
              <a:rPr lang="en-GB" dirty="0"/>
              <a:t>.  Revolutionary Leader and </a:t>
            </a:r>
            <a:r>
              <a:rPr lang="en-GB" dirty="0" smtClean="0"/>
              <a:t>Chairman  </a:t>
            </a:r>
          </a:p>
          <a:p>
            <a:r>
              <a:rPr lang="en-GB" dirty="0"/>
              <a:t>o</a:t>
            </a:r>
            <a:r>
              <a:rPr lang="en-GB" dirty="0" smtClean="0"/>
              <a:t>f the CCP.  Paramount </a:t>
            </a:r>
            <a:r>
              <a:rPr lang="en-GB" dirty="0"/>
              <a:t>leader in China until his death.  Hugely influential, but </a:t>
            </a:r>
            <a:endParaRPr lang="en-GB" dirty="0" smtClean="0"/>
          </a:p>
          <a:p>
            <a:r>
              <a:rPr lang="en-GB" dirty="0" smtClean="0"/>
              <a:t>disagreement </a:t>
            </a:r>
            <a:r>
              <a:rPr lang="en-GB" dirty="0"/>
              <a:t>over the extent to which his influence was positive or negative.  </a:t>
            </a:r>
            <a:r>
              <a:rPr lang="en-GB" dirty="0" smtClean="0"/>
              <a:t>After</a:t>
            </a:r>
          </a:p>
          <a:p>
            <a:r>
              <a:rPr lang="en-GB" dirty="0" smtClean="0"/>
              <a:t>his </a:t>
            </a:r>
            <a:r>
              <a:rPr lang="en-GB" dirty="0"/>
              <a:t>death, eliminated the position of “Chairman” of the CCP.  </a:t>
            </a:r>
            <a:r>
              <a:rPr lang="en-GB" dirty="0" smtClean="0"/>
              <a:t>Now </a:t>
            </a:r>
            <a:r>
              <a:rPr lang="en-GB" dirty="0"/>
              <a:t>“Secretary General</a:t>
            </a:r>
            <a:r>
              <a:rPr lang="en-GB" dirty="0" smtClean="0"/>
              <a:t>”</a:t>
            </a:r>
          </a:p>
          <a:p>
            <a:r>
              <a:rPr lang="en-GB" dirty="0" smtClean="0"/>
              <a:t>is </a:t>
            </a:r>
            <a:r>
              <a:rPr lang="en-GB" dirty="0"/>
              <a:t>the </a:t>
            </a:r>
            <a:r>
              <a:rPr lang="en-GB" dirty="0" smtClean="0"/>
              <a:t>top job.)</a:t>
            </a:r>
            <a:endParaRPr 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/>
            </a:r>
            <a:br>
              <a:rPr lang="en-US" sz="2400" dirty="0"/>
            </a:br>
            <a:endParaRPr lang="en-US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457200" y="4800600"/>
            <a:ext cx="8489055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i="1" dirty="0" smtClean="0"/>
              <a:t>Deng Xiaoping</a:t>
            </a:r>
            <a:r>
              <a:rPr lang="en-GB" i="1" dirty="0" smtClean="0"/>
              <a:t>:  </a:t>
            </a:r>
            <a:r>
              <a:rPr lang="en-GB" dirty="0" smtClean="0"/>
              <a:t>(</a:t>
            </a:r>
            <a:r>
              <a:rPr lang="en-US" dirty="0" err="1" smtClean="0"/>
              <a:t>邓小平</a:t>
            </a:r>
            <a:r>
              <a:rPr lang="en-GB" dirty="0" smtClean="0"/>
              <a:t>) Born 1905, died 1997</a:t>
            </a:r>
            <a:r>
              <a:rPr lang="en-GB" dirty="0"/>
              <a:t>.  Succeeded Mao as paramount leader</a:t>
            </a:r>
            <a:r>
              <a:rPr lang="en-GB" dirty="0" smtClean="0"/>
              <a:t>, </a:t>
            </a:r>
          </a:p>
          <a:p>
            <a:r>
              <a:rPr lang="en-GB" dirty="0" smtClean="0"/>
              <a:t>From about </a:t>
            </a:r>
            <a:r>
              <a:rPr lang="en-GB" dirty="0"/>
              <a:t>1978 until his </a:t>
            </a:r>
            <a:r>
              <a:rPr lang="en-GB" dirty="0" smtClean="0"/>
              <a:t>death </a:t>
            </a:r>
            <a:r>
              <a:rPr lang="en-GB" dirty="0"/>
              <a:t>at the age of 92.  Although </a:t>
            </a:r>
            <a:r>
              <a:rPr lang="en-GB" dirty="0" smtClean="0"/>
              <a:t>he did </a:t>
            </a:r>
            <a:r>
              <a:rPr lang="en-GB" dirty="0"/>
              <a:t>not necessarily </a:t>
            </a:r>
            <a:r>
              <a:rPr lang="en-GB" dirty="0" smtClean="0"/>
              <a:t>hold  </a:t>
            </a:r>
          </a:p>
          <a:p>
            <a:r>
              <a:rPr lang="en-GB" dirty="0" smtClean="0"/>
              <a:t>The highest </a:t>
            </a:r>
            <a:r>
              <a:rPr lang="en-GB" dirty="0"/>
              <a:t>official posts, </a:t>
            </a:r>
            <a:r>
              <a:rPr lang="en-GB" dirty="0" smtClean="0"/>
              <a:t>he was </a:t>
            </a:r>
            <a:r>
              <a:rPr lang="en-GB" dirty="0"/>
              <a:t>the </a:t>
            </a:r>
            <a:r>
              <a:rPr lang="en-GB" dirty="0" smtClean="0"/>
              <a:t>paramount </a:t>
            </a:r>
            <a:r>
              <a:rPr lang="en-GB" dirty="0"/>
              <a:t>leader.  An old-time revolutionary, </a:t>
            </a:r>
            <a:endParaRPr lang="en-GB" dirty="0" smtClean="0"/>
          </a:p>
          <a:p>
            <a:r>
              <a:rPr lang="en-GB" dirty="0" smtClean="0"/>
              <a:t>involved </a:t>
            </a:r>
            <a:r>
              <a:rPr lang="en-GB" dirty="0"/>
              <a:t>in Chinese politics as member of the Central Committee, Politburo, and </a:t>
            </a:r>
            <a:endParaRPr lang="en-GB" dirty="0" smtClean="0"/>
          </a:p>
          <a:p>
            <a:r>
              <a:rPr lang="en-GB" dirty="0" smtClean="0"/>
              <a:t>Secretary </a:t>
            </a:r>
            <a:r>
              <a:rPr lang="en-GB" dirty="0"/>
              <a:t>General of the CCP under Mao, but out of power in some </a:t>
            </a:r>
            <a:r>
              <a:rPr lang="en-GB" dirty="0" smtClean="0"/>
              <a:t>periods.</a:t>
            </a:r>
            <a:endParaRPr lang="en-US" dirty="0"/>
          </a:p>
        </p:txBody>
      </p:sp>
      <p:pic>
        <p:nvPicPr>
          <p:cNvPr id="7" name="Content Placeholder 6" descr="Mao_Zedong and Deng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81000" y="228600"/>
            <a:ext cx="4482859" cy="4525963"/>
          </a:xfrm>
        </p:spPr>
      </p:pic>
      <p:pic>
        <p:nvPicPr>
          <p:cNvPr id="9" name="Picture 8" descr="Deng_Xiaoping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53000" y="762000"/>
            <a:ext cx="3966718" cy="306705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/>
            </a:r>
            <a:br>
              <a:rPr lang="en-US" sz="2400" dirty="0"/>
            </a:br>
            <a:endParaRPr lang="en-US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457200" y="4495800"/>
            <a:ext cx="8380436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i="1" dirty="0" smtClean="0"/>
              <a:t>Jiang </a:t>
            </a:r>
            <a:r>
              <a:rPr lang="en-GB" b="1" i="1" dirty="0" err="1" smtClean="0"/>
              <a:t>Zemin</a:t>
            </a:r>
            <a:r>
              <a:rPr lang="en-GB" b="1" i="1" dirty="0" smtClean="0"/>
              <a:t>:</a:t>
            </a:r>
            <a:r>
              <a:rPr lang="en-GB" i="1" dirty="0" smtClean="0"/>
              <a:t>  </a:t>
            </a:r>
            <a:r>
              <a:rPr lang="en-GB" dirty="0" smtClean="0"/>
              <a:t>(</a:t>
            </a:r>
            <a:r>
              <a:rPr lang="en-US" dirty="0" err="1" smtClean="0"/>
              <a:t>江泽民</a:t>
            </a:r>
            <a:r>
              <a:rPr lang="en-US" dirty="0" smtClean="0"/>
              <a:t>) </a:t>
            </a:r>
            <a:r>
              <a:rPr lang="en-GB" dirty="0" smtClean="0"/>
              <a:t>Born </a:t>
            </a:r>
            <a:r>
              <a:rPr lang="en-GB" dirty="0"/>
              <a:t>1926.  </a:t>
            </a:r>
            <a:r>
              <a:rPr lang="en-GB" dirty="0" smtClean="0"/>
              <a:t>Engineer, </a:t>
            </a:r>
            <a:r>
              <a:rPr lang="en-GB" dirty="0"/>
              <a:t>various posts </a:t>
            </a:r>
            <a:r>
              <a:rPr lang="en-GB" dirty="0" smtClean="0"/>
              <a:t>under Mao including </a:t>
            </a:r>
          </a:p>
          <a:p>
            <a:r>
              <a:rPr lang="en-GB" dirty="0" smtClean="0"/>
              <a:t>a factory manager.  </a:t>
            </a:r>
            <a:r>
              <a:rPr lang="en-GB" dirty="0"/>
              <a:t>Became mayor of Shanghai in 1985, member of Politburo in 1987, </a:t>
            </a:r>
            <a:endParaRPr lang="en-GB" dirty="0" smtClean="0"/>
          </a:p>
          <a:p>
            <a:r>
              <a:rPr lang="en-GB" dirty="0" smtClean="0"/>
              <a:t>President </a:t>
            </a:r>
            <a:r>
              <a:rPr lang="en-GB" dirty="0"/>
              <a:t>of China and Chair, Central Military Commission, in 1993.  Became heir </a:t>
            </a:r>
            <a:endParaRPr lang="en-GB" dirty="0" smtClean="0"/>
          </a:p>
          <a:p>
            <a:r>
              <a:rPr lang="en-GB" dirty="0" smtClean="0"/>
              <a:t>apparent </a:t>
            </a:r>
            <a:r>
              <a:rPr lang="en-GB" dirty="0"/>
              <a:t>to Deng and Secretary General of the Central Committee of the CCP in </a:t>
            </a:r>
            <a:endParaRPr lang="en-GB" dirty="0" smtClean="0"/>
          </a:p>
          <a:p>
            <a:r>
              <a:rPr lang="en-GB" dirty="0" smtClean="0"/>
              <a:t>June </a:t>
            </a:r>
            <a:r>
              <a:rPr lang="en-GB" dirty="0"/>
              <a:t>1989 after </a:t>
            </a:r>
            <a:r>
              <a:rPr lang="en-GB" dirty="0" smtClean="0"/>
              <a:t>Tiananmen.  </a:t>
            </a:r>
            <a:r>
              <a:rPr lang="en-GB" dirty="0"/>
              <a:t>Full leadership in 1997 after Deng’s </a:t>
            </a:r>
            <a:r>
              <a:rPr lang="en-GB" dirty="0" smtClean="0"/>
              <a:t>death.  </a:t>
            </a:r>
          </a:p>
          <a:p>
            <a:r>
              <a:rPr lang="en-GB" dirty="0" smtClean="0"/>
              <a:t>Stepped </a:t>
            </a:r>
            <a:r>
              <a:rPr lang="en-GB" dirty="0"/>
              <a:t>down as Secretary General in Nov., 2002.  He is thought to still wield power </a:t>
            </a:r>
            <a:endParaRPr lang="en-GB" dirty="0" smtClean="0"/>
          </a:p>
          <a:p>
            <a:r>
              <a:rPr lang="en-GB" dirty="0" smtClean="0"/>
              <a:t>behind </a:t>
            </a:r>
            <a:r>
              <a:rPr lang="en-GB" dirty="0"/>
              <a:t>the scenes.</a:t>
            </a:r>
            <a:endParaRPr lang="en-US" dirty="0"/>
          </a:p>
        </p:txBody>
      </p:sp>
      <p:pic>
        <p:nvPicPr>
          <p:cNvPr id="8" name="Content Placeholder 7" descr="Jiang_Zemin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85800" y="228600"/>
            <a:ext cx="4238090" cy="3352800"/>
          </a:xfrm>
        </p:spPr>
      </p:pic>
      <p:pic>
        <p:nvPicPr>
          <p:cNvPr id="9" name="Picture 8" descr="Jiang_Zemin and Hu 201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1676400"/>
            <a:ext cx="3914774" cy="256726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2400" b="1" dirty="0"/>
              <a:t>3.   </a:t>
            </a:r>
            <a:r>
              <a:rPr lang="en-GB" sz="2400" b="1" dirty="0" smtClean="0"/>
              <a:t>In what year </a:t>
            </a:r>
            <a:r>
              <a:rPr lang="en-GB" sz="2400" b="1" dirty="0"/>
              <a:t>was the People's Republic of China established? 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en-US" dirty="0" smtClean="0"/>
          </a:p>
          <a:p>
            <a:pPr algn="ctr">
              <a:buNone/>
            </a:pPr>
            <a:endParaRPr lang="en-US" sz="2400" dirty="0"/>
          </a:p>
          <a:p>
            <a:pPr algn="ctr">
              <a:buNone/>
            </a:pPr>
            <a:r>
              <a:rPr lang="en-US" sz="2400" dirty="0" smtClean="0">
                <a:solidFill>
                  <a:srgbClr val="FF0000"/>
                </a:solidFill>
              </a:rPr>
              <a:t>25% correct</a:t>
            </a:r>
            <a:endParaRPr lang="en-US" sz="2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2400" b="1" dirty="0"/>
              <a:t>3.   </a:t>
            </a:r>
            <a:r>
              <a:rPr lang="en-GB" sz="2400" b="1" dirty="0" smtClean="0"/>
              <a:t>In what year </a:t>
            </a:r>
            <a:r>
              <a:rPr lang="en-GB" sz="2400" b="1" dirty="0"/>
              <a:t>was the People's Republic of China established? 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en-US" dirty="0" smtClean="0"/>
          </a:p>
          <a:p>
            <a:pPr algn="ctr">
              <a:buNone/>
            </a:pPr>
            <a:endParaRPr lang="en-US" dirty="0"/>
          </a:p>
          <a:p>
            <a:pPr algn="ctr">
              <a:buNone/>
            </a:pPr>
            <a:r>
              <a:rPr lang="en-US" sz="4400" dirty="0" smtClean="0">
                <a:solidFill>
                  <a:srgbClr val="FF0000"/>
                </a:solidFill>
              </a:rPr>
              <a:t>1949</a:t>
            </a:r>
            <a:endParaRPr lang="en-US" sz="4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2400" b="1" dirty="0" smtClean="0"/>
              <a:t>4.   In about what year did China begin to reform its planned socialist economy and introduce market reforms? 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endParaRPr lang="en-US" dirty="0" smtClean="0"/>
          </a:p>
          <a:p>
            <a:pPr algn="ctr">
              <a:buNone/>
            </a:pPr>
            <a:endParaRPr lang="en-US" sz="2400" dirty="0">
              <a:solidFill>
                <a:srgbClr val="FF0000"/>
              </a:solidFill>
            </a:endParaRPr>
          </a:p>
          <a:p>
            <a:pPr algn="ctr">
              <a:buNone/>
            </a:pPr>
            <a:r>
              <a:rPr lang="en-GB" sz="2400" dirty="0" smtClean="0">
                <a:solidFill>
                  <a:srgbClr val="FF0000"/>
                </a:solidFill>
              </a:rPr>
              <a:t>31% correct</a:t>
            </a:r>
            <a:endParaRPr lang="en-US" sz="2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2400" b="1" dirty="0" smtClean="0"/>
              <a:t>4.   In about what year did China begin to reform its planned socialist economy and introduce market reforms? 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algn="ctr">
              <a:buNone/>
            </a:pPr>
            <a:endParaRPr lang="en-US" dirty="0" smtClean="0"/>
          </a:p>
          <a:p>
            <a:pPr algn="ctr">
              <a:buNone/>
            </a:pPr>
            <a:endParaRPr lang="en-US" dirty="0"/>
          </a:p>
          <a:p>
            <a:pPr algn="ctr">
              <a:buNone/>
            </a:pPr>
            <a:r>
              <a:rPr lang="en-GB" sz="4200" dirty="0"/>
              <a:t>Typically dated from </a:t>
            </a:r>
            <a:r>
              <a:rPr lang="en-GB" sz="4200" dirty="0">
                <a:solidFill>
                  <a:srgbClr val="FF0000"/>
                </a:solidFill>
              </a:rPr>
              <a:t>1978</a:t>
            </a:r>
            <a:r>
              <a:rPr lang="en-GB" sz="4200" dirty="0"/>
              <a:t> meeting </a:t>
            </a:r>
            <a:endParaRPr lang="en-GB" sz="4200" dirty="0" smtClean="0"/>
          </a:p>
          <a:p>
            <a:pPr algn="ctr">
              <a:buNone/>
            </a:pPr>
            <a:r>
              <a:rPr lang="en-GB" sz="4200" dirty="0" smtClean="0"/>
              <a:t>of </a:t>
            </a:r>
            <a:r>
              <a:rPr lang="en-GB" sz="4200" dirty="0"/>
              <a:t>3</a:t>
            </a:r>
            <a:r>
              <a:rPr lang="en-GB" sz="4200" baseline="30000" dirty="0"/>
              <a:t>rd</a:t>
            </a:r>
            <a:r>
              <a:rPr lang="en-GB" sz="4200" dirty="0"/>
              <a:t> Plenary Session of the 11</a:t>
            </a:r>
            <a:r>
              <a:rPr lang="en-GB" sz="4200" baseline="30000" dirty="0"/>
              <a:t>th</a:t>
            </a:r>
            <a:r>
              <a:rPr lang="en-GB" sz="4200" dirty="0"/>
              <a:t> Central Committee of the CCP.  At this meeting, discarded emphasis on “class struggle” as key link, and replaced it with socialist modernization and development of the productive forces.</a:t>
            </a:r>
            <a:endParaRPr lang="en-US" sz="4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2400" b="1" dirty="0" smtClean="0"/>
              <a:t>5.   When did China join the WTO? 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endParaRPr lang="en-US" sz="2400" dirty="0" smtClean="0">
              <a:solidFill>
                <a:srgbClr val="FF0000"/>
              </a:solidFill>
            </a:endParaRPr>
          </a:p>
          <a:p>
            <a:pPr algn="ctr">
              <a:buNone/>
            </a:pPr>
            <a:endParaRPr lang="en-US" sz="2400" dirty="0" smtClean="0">
              <a:solidFill>
                <a:srgbClr val="FF0000"/>
              </a:solidFill>
            </a:endParaRPr>
          </a:p>
          <a:p>
            <a:pPr algn="ctr">
              <a:buNone/>
            </a:pPr>
            <a:endParaRPr lang="en-US" sz="2400" dirty="0" smtClean="0">
              <a:solidFill>
                <a:srgbClr val="FF0000"/>
              </a:solidFill>
            </a:endParaRPr>
          </a:p>
          <a:p>
            <a:pPr algn="ctr">
              <a:buNone/>
            </a:pPr>
            <a:r>
              <a:rPr lang="en-US" sz="2400" dirty="0" smtClean="0">
                <a:solidFill>
                  <a:srgbClr val="FF0000"/>
                </a:solidFill>
              </a:rPr>
              <a:t>22% correct</a:t>
            </a:r>
            <a:endParaRPr lang="en-US" sz="2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2400" b="1" dirty="0" smtClean="0"/>
              <a:t>5.   When did China join the WTO? 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endParaRPr lang="en-US" dirty="0" smtClean="0"/>
          </a:p>
          <a:p>
            <a:pPr algn="ctr">
              <a:buNone/>
            </a:pPr>
            <a:endParaRPr lang="en-US" dirty="0"/>
          </a:p>
          <a:p>
            <a:pPr algn="ctr">
              <a:buNone/>
            </a:pPr>
            <a:r>
              <a:rPr lang="en-US" sz="3600" dirty="0" smtClean="0"/>
              <a:t>December 11, </a:t>
            </a:r>
            <a:r>
              <a:rPr lang="en-US" sz="3600" dirty="0" smtClean="0">
                <a:solidFill>
                  <a:srgbClr val="FF0000"/>
                </a:solidFill>
              </a:rPr>
              <a:t>2001</a:t>
            </a:r>
            <a:r>
              <a:rPr lang="en-US" sz="3600" dirty="0" smtClean="0"/>
              <a:t>.</a:t>
            </a:r>
          </a:p>
          <a:p>
            <a:pPr algn="ctr">
              <a:buNone/>
            </a:pPr>
            <a:endParaRPr lang="en-US" sz="2800" dirty="0" smtClean="0"/>
          </a:p>
          <a:p>
            <a:pPr algn="ctr">
              <a:buNone/>
            </a:pPr>
            <a:endParaRPr lang="en-US" sz="2400" dirty="0" smtClean="0"/>
          </a:p>
          <a:p>
            <a:pPr algn="ctr">
              <a:buNone/>
            </a:pPr>
            <a:r>
              <a:rPr lang="en-US" sz="2400" dirty="0" smtClean="0"/>
              <a:t>Note</a:t>
            </a:r>
            <a:r>
              <a:rPr lang="en-US" sz="2400" dirty="0" smtClean="0"/>
              <a:t>:  </a:t>
            </a:r>
            <a:r>
              <a:rPr lang="en-US" sz="2400" dirty="0" smtClean="0"/>
              <a:t>China </a:t>
            </a:r>
            <a:r>
              <a:rPr lang="en-US" sz="2400" dirty="0" smtClean="0"/>
              <a:t>was a founding member of the GATT , the parent organization of the WTO, which was established in 1948.  So, </a:t>
            </a:r>
            <a:r>
              <a:rPr lang="en-US" sz="2400" dirty="0" smtClean="0"/>
              <a:t>technically speaking, China </a:t>
            </a:r>
            <a:r>
              <a:rPr lang="en-US" sz="2400" dirty="0" smtClean="0"/>
              <a:t>“acceded to” rather than “joined” the WTO in 2001.</a:t>
            </a:r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2400" b="1" dirty="0"/>
              <a:t>6</a:t>
            </a:r>
            <a:r>
              <a:rPr lang="en-GB" sz="2400" b="1" dirty="0" smtClean="0"/>
              <a:t>.   In the past two decades, China’s economic performance has been… 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endParaRPr lang="en-US" dirty="0" smtClean="0"/>
          </a:p>
          <a:p>
            <a:pPr marL="914400" lvl="1" indent="-514350">
              <a:buAutoNum type="alphaLcPeriod"/>
            </a:pPr>
            <a:r>
              <a:rPr lang="en-US" dirty="0" smtClean="0"/>
              <a:t>The best in the </a:t>
            </a:r>
            <a:r>
              <a:rPr lang="en-US" dirty="0" smtClean="0"/>
              <a:t>world	</a:t>
            </a:r>
            <a:r>
              <a:rPr lang="en-US" dirty="0" smtClean="0">
                <a:solidFill>
                  <a:srgbClr val="FF0000"/>
                </a:solidFill>
              </a:rPr>
              <a:t>38%</a:t>
            </a:r>
            <a:endParaRPr lang="en-US" dirty="0" smtClean="0">
              <a:solidFill>
                <a:srgbClr val="FF0000"/>
              </a:solidFill>
            </a:endParaRPr>
          </a:p>
          <a:p>
            <a:pPr marL="914400" lvl="1" indent="-514350">
              <a:buAutoNum type="alphaLcPeriod"/>
            </a:pPr>
            <a:r>
              <a:rPr lang="en-US" dirty="0" smtClean="0"/>
              <a:t>Above </a:t>
            </a:r>
            <a:r>
              <a:rPr lang="en-US" dirty="0" smtClean="0"/>
              <a:t>average		</a:t>
            </a:r>
            <a:r>
              <a:rPr lang="en-US" dirty="0" smtClean="0">
                <a:solidFill>
                  <a:srgbClr val="FF0000"/>
                </a:solidFill>
              </a:rPr>
              <a:t>56%</a:t>
            </a:r>
            <a:endParaRPr lang="en-US" dirty="0" smtClean="0">
              <a:solidFill>
                <a:srgbClr val="FF0000"/>
              </a:solidFill>
            </a:endParaRPr>
          </a:p>
          <a:p>
            <a:pPr marL="914400" lvl="1" indent="-514350">
              <a:buAutoNum type="alphaLcPeriod"/>
            </a:pPr>
            <a:r>
              <a:rPr lang="en-US" dirty="0" smtClean="0"/>
              <a:t>Average			  </a:t>
            </a:r>
            <a:r>
              <a:rPr lang="en-US" dirty="0" smtClean="0">
                <a:solidFill>
                  <a:srgbClr val="FF0000"/>
                </a:solidFill>
              </a:rPr>
              <a:t>6%</a:t>
            </a:r>
            <a:endParaRPr lang="en-US" dirty="0" smtClean="0">
              <a:solidFill>
                <a:srgbClr val="FF0000"/>
              </a:solidFill>
            </a:endParaRPr>
          </a:p>
          <a:p>
            <a:pPr marL="914400" lvl="1" indent="-514350">
              <a:buAutoNum type="alphaLcPeriod"/>
            </a:pPr>
            <a:r>
              <a:rPr lang="en-US" dirty="0" smtClean="0"/>
              <a:t>Below </a:t>
            </a:r>
            <a:r>
              <a:rPr lang="en-US" dirty="0" smtClean="0"/>
              <a:t>average		  </a:t>
            </a:r>
            <a:r>
              <a:rPr lang="en-US" dirty="0" smtClean="0">
                <a:solidFill>
                  <a:srgbClr val="FF0000"/>
                </a:solidFill>
              </a:rPr>
              <a:t>0%</a:t>
            </a:r>
            <a:endParaRPr lang="en-U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2400" b="1" dirty="0"/>
              <a:t>6</a:t>
            </a:r>
            <a:r>
              <a:rPr lang="en-GB" sz="2400" b="1" dirty="0" smtClean="0"/>
              <a:t>.   In the past two decades, China’s economic performance has been… 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en-US" sz="2800" dirty="0" smtClean="0"/>
              <a:t>It depends on the definition of economic performance.  </a:t>
            </a:r>
          </a:p>
          <a:p>
            <a:pPr algn="ctr">
              <a:buNone/>
            </a:pPr>
            <a:endParaRPr lang="en-US" dirty="0" smtClean="0"/>
          </a:p>
          <a:p>
            <a:pPr marL="914400" lvl="1" indent="-514350">
              <a:buAutoNum type="alphaLcPeriod"/>
            </a:pPr>
            <a:r>
              <a:rPr lang="en-US" dirty="0" smtClean="0">
                <a:solidFill>
                  <a:srgbClr val="FF0000"/>
                </a:solidFill>
              </a:rPr>
              <a:t>The best in the </a:t>
            </a:r>
            <a:r>
              <a:rPr lang="en-US" dirty="0" smtClean="0">
                <a:solidFill>
                  <a:srgbClr val="FF0000"/>
                </a:solidFill>
              </a:rPr>
              <a:t>world</a:t>
            </a:r>
            <a:endParaRPr lang="en-US" dirty="0" smtClean="0">
              <a:solidFill>
                <a:srgbClr val="FF0000"/>
              </a:solidFill>
            </a:endParaRPr>
          </a:p>
          <a:p>
            <a:pPr marL="914400" lvl="1" indent="-514350">
              <a:buAutoNum type="alphaLcPeriod"/>
            </a:pPr>
            <a:r>
              <a:rPr lang="en-US" dirty="0" smtClean="0">
                <a:solidFill>
                  <a:srgbClr val="FF0000"/>
                </a:solidFill>
              </a:rPr>
              <a:t>Above average</a:t>
            </a:r>
          </a:p>
          <a:p>
            <a:pPr marL="914400" lvl="1" indent="-514350">
              <a:buAutoNum type="alphaLcPeriod"/>
            </a:pPr>
            <a:r>
              <a:rPr lang="en-US" dirty="0" smtClean="0"/>
              <a:t>Average</a:t>
            </a:r>
          </a:p>
          <a:p>
            <a:pPr marL="914400" lvl="1" indent="-514350">
              <a:buAutoNum type="alphaLcPeriod"/>
            </a:pPr>
            <a:r>
              <a:rPr lang="en-US" dirty="0" smtClean="0"/>
              <a:t>Below average</a:t>
            </a:r>
          </a:p>
          <a:p>
            <a:pPr marL="914400" lvl="1" indent="-514350">
              <a:buNone/>
            </a:pPr>
            <a:endParaRPr lang="en-US" dirty="0" smtClean="0"/>
          </a:p>
          <a:p>
            <a:pPr marL="914400" lvl="1" indent="-514350">
              <a:buNone/>
            </a:pPr>
            <a:r>
              <a:rPr lang="en-US" sz="2000" dirty="0" smtClean="0"/>
              <a:t>Note:  From 1990-2010, China’s GDP growth averaged about </a:t>
            </a:r>
            <a:r>
              <a:rPr lang="en-US" sz="2000" dirty="0" smtClean="0">
                <a:solidFill>
                  <a:srgbClr val="FF0000"/>
                </a:solidFill>
              </a:rPr>
              <a:t>9</a:t>
            </a:r>
            <a:r>
              <a:rPr lang="en-US" sz="2000" dirty="0" smtClean="0"/>
              <a:t>% (constant prices, IMF data).  Equatorial Guinea has had higher growth, but based on oil (with pop of only 1.1 million).  Qatar’s growth has been </a:t>
            </a:r>
            <a:r>
              <a:rPr lang="en-US" sz="2000" dirty="0" smtClean="0"/>
              <a:t>very slightly lower than </a:t>
            </a:r>
            <a:r>
              <a:rPr lang="en-US" sz="2000" dirty="0" smtClean="0"/>
              <a:t>China’s; Cambodia, Mozambique, Vietnam and the Maldives are the next fastest group (in the 6.5-7.0% range).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en-US" i="1" dirty="0" smtClean="0"/>
              <a:t>…sorry—no question 7 on the quiz.</a:t>
            </a:r>
            <a:endParaRPr lang="en-US" i="1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2400" b="1" dirty="0" smtClean="0"/>
              <a:t>8</a:t>
            </a:r>
            <a:r>
              <a:rPr lang="en-GB" sz="2400" b="1" dirty="0" smtClean="0"/>
              <a:t>.   </a:t>
            </a:r>
            <a:r>
              <a:rPr lang="en-GB" sz="2400" b="1" dirty="0" smtClean="0"/>
              <a:t>According to recent reports, China’s GDP per capita in US$ terms is about… 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endParaRPr lang="en-US" dirty="0" smtClean="0"/>
          </a:p>
          <a:p>
            <a:pPr marL="914400" lvl="1" indent="-514350">
              <a:buAutoNum type="alphaLcPeriod"/>
            </a:pPr>
            <a:r>
              <a:rPr lang="en-US" dirty="0" smtClean="0"/>
              <a:t>$</a:t>
            </a:r>
            <a:r>
              <a:rPr lang="en-US" dirty="0" smtClean="0"/>
              <a:t>5000				</a:t>
            </a:r>
            <a:r>
              <a:rPr lang="en-US" dirty="0" smtClean="0">
                <a:solidFill>
                  <a:srgbClr val="FF0000"/>
                </a:solidFill>
              </a:rPr>
              <a:t>28%</a:t>
            </a:r>
            <a:endParaRPr lang="en-US" dirty="0" smtClean="0">
              <a:solidFill>
                <a:srgbClr val="FF0000"/>
              </a:solidFill>
            </a:endParaRPr>
          </a:p>
          <a:p>
            <a:pPr marL="914400" lvl="1" indent="-514350">
              <a:buAutoNum type="alphaLcPeriod"/>
            </a:pPr>
            <a:r>
              <a:rPr lang="en-US" dirty="0" smtClean="0"/>
              <a:t>$</a:t>
            </a:r>
            <a:r>
              <a:rPr lang="en-US" dirty="0" smtClean="0"/>
              <a:t>8000				</a:t>
            </a:r>
            <a:r>
              <a:rPr lang="en-US" dirty="0" smtClean="0">
                <a:solidFill>
                  <a:srgbClr val="FF0000"/>
                </a:solidFill>
              </a:rPr>
              <a:t>47%</a:t>
            </a:r>
            <a:endParaRPr lang="en-US" dirty="0" smtClean="0">
              <a:solidFill>
                <a:srgbClr val="FF0000"/>
              </a:solidFill>
            </a:endParaRPr>
          </a:p>
          <a:p>
            <a:pPr marL="914400" lvl="1" indent="-514350">
              <a:buAutoNum type="alphaLcPeriod"/>
            </a:pPr>
            <a:r>
              <a:rPr lang="en-US" dirty="0" smtClean="0"/>
              <a:t>$</a:t>
            </a:r>
            <a:r>
              <a:rPr lang="en-US" dirty="0" smtClean="0"/>
              <a:t>11000			</a:t>
            </a:r>
            <a:r>
              <a:rPr lang="en-US" dirty="0" smtClean="0">
                <a:solidFill>
                  <a:srgbClr val="FF0000"/>
                </a:solidFill>
              </a:rPr>
              <a:t>13%</a:t>
            </a:r>
            <a:endParaRPr lang="en-US" dirty="0" smtClean="0">
              <a:solidFill>
                <a:srgbClr val="FF0000"/>
              </a:solidFill>
            </a:endParaRPr>
          </a:p>
          <a:p>
            <a:pPr marL="914400" lvl="1" indent="-514350">
              <a:buAutoNum type="alphaLcPeriod"/>
            </a:pPr>
            <a:r>
              <a:rPr lang="en-US" dirty="0" smtClean="0"/>
              <a:t>All of the </a:t>
            </a:r>
            <a:r>
              <a:rPr lang="en-US" dirty="0" smtClean="0"/>
              <a:t>above		  </a:t>
            </a:r>
            <a:r>
              <a:rPr lang="en-US" dirty="0" smtClean="0">
                <a:solidFill>
                  <a:srgbClr val="FF0000"/>
                </a:solidFill>
              </a:rPr>
              <a:t>6%</a:t>
            </a:r>
            <a:endParaRPr lang="en-US" dirty="0" smtClean="0">
              <a:solidFill>
                <a:srgbClr val="FF0000"/>
              </a:solidFill>
            </a:endParaRPr>
          </a:p>
          <a:p>
            <a:pPr marL="914400" lvl="1" indent="-514350">
              <a:buAutoNum type="alphaLcPeriod"/>
            </a:pPr>
            <a:r>
              <a:rPr lang="en-US" dirty="0" smtClean="0"/>
              <a:t>None of the </a:t>
            </a:r>
            <a:r>
              <a:rPr lang="en-US" dirty="0" smtClean="0"/>
              <a:t>above		  </a:t>
            </a:r>
            <a:r>
              <a:rPr lang="en-US" dirty="0" smtClean="0">
                <a:solidFill>
                  <a:srgbClr val="FF0000"/>
                </a:solidFill>
              </a:rPr>
              <a:t>3%</a:t>
            </a:r>
            <a:endParaRPr lang="en-U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2400" b="1" dirty="0" smtClean="0"/>
              <a:t>8</a:t>
            </a:r>
            <a:r>
              <a:rPr lang="en-GB" sz="2400" b="1" dirty="0" smtClean="0"/>
              <a:t>.   </a:t>
            </a:r>
            <a:r>
              <a:rPr lang="en-GB" sz="2400" b="1" dirty="0" smtClean="0"/>
              <a:t>According to recent reports, China’s GDP per capita in US$ terms is about… 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endParaRPr lang="en-US" dirty="0" smtClean="0"/>
          </a:p>
          <a:p>
            <a:pPr marL="914400" lvl="1" indent="-514350">
              <a:buAutoNum type="alphaLcPeriod"/>
            </a:pPr>
            <a:r>
              <a:rPr lang="en-US" dirty="0" smtClean="0"/>
              <a:t>$5000</a:t>
            </a:r>
          </a:p>
          <a:p>
            <a:pPr marL="914400" lvl="1" indent="-514350">
              <a:buAutoNum type="alphaLcPeriod"/>
            </a:pPr>
            <a:r>
              <a:rPr lang="en-US" dirty="0" smtClean="0"/>
              <a:t>$8000</a:t>
            </a:r>
          </a:p>
          <a:p>
            <a:pPr marL="914400" lvl="1" indent="-514350">
              <a:buAutoNum type="alphaLcPeriod"/>
            </a:pPr>
            <a:r>
              <a:rPr lang="en-US" dirty="0" smtClean="0"/>
              <a:t>$11000</a:t>
            </a:r>
          </a:p>
          <a:p>
            <a:pPr marL="914400" lvl="1" indent="-514350">
              <a:buAutoNum type="alphaLcPeriod"/>
            </a:pPr>
            <a:r>
              <a:rPr lang="en-US" dirty="0" smtClean="0">
                <a:solidFill>
                  <a:srgbClr val="FF0000"/>
                </a:solidFill>
              </a:rPr>
              <a:t>All of the above</a:t>
            </a:r>
          </a:p>
          <a:p>
            <a:pPr marL="914400" lvl="1" indent="-514350">
              <a:buAutoNum type="alphaLcPeriod"/>
            </a:pPr>
            <a:r>
              <a:rPr lang="en-US" dirty="0" smtClean="0"/>
              <a:t>None of the above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2400" b="1" dirty="0" smtClean="0"/>
              <a:t>9.a   Before the market reforms, China’s economic policies followed Marx’s blueprint for economic development.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endParaRPr lang="en-US" dirty="0" smtClean="0"/>
          </a:p>
          <a:p>
            <a:pPr marL="914400" lvl="1" indent="-514350">
              <a:buNone/>
            </a:pPr>
            <a:r>
              <a:rPr lang="en-US" dirty="0" smtClean="0"/>
              <a:t>Disagree						Agree</a:t>
            </a:r>
          </a:p>
          <a:p>
            <a:pPr marL="914400" lvl="1" indent="-514350">
              <a:buNone/>
            </a:pPr>
            <a:r>
              <a:rPr lang="en-US" dirty="0" smtClean="0"/>
              <a:t>1		2</a:t>
            </a:r>
            <a:r>
              <a:rPr lang="en-US" dirty="0" smtClean="0"/>
              <a:t>		3		4		</a:t>
            </a:r>
            <a:r>
              <a:rPr lang="en-US" dirty="0" smtClean="0"/>
              <a:t>5</a:t>
            </a:r>
          </a:p>
          <a:p>
            <a:pPr marL="914400" lvl="1" indent="-514350">
              <a:buNone/>
            </a:pPr>
            <a:r>
              <a:rPr lang="en-US" dirty="0" smtClean="0">
                <a:solidFill>
                  <a:srgbClr val="FF0000"/>
                </a:solidFill>
              </a:rPr>
              <a:t>3%		19%		19%		31%		19%</a:t>
            </a:r>
            <a:endParaRPr lang="en-US" dirty="0" smtClean="0">
              <a:solidFill>
                <a:srgbClr val="FF0000"/>
              </a:solidFill>
            </a:endParaRPr>
          </a:p>
          <a:p>
            <a:pPr marL="914400" lvl="1" indent="-514350"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2400" b="1" dirty="0" smtClean="0"/>
              <a:t>9.a   Before the market reforms, China’s economic policies followed Marx’s blueprint for economic development.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endParaRPr lang="en-US" dirty="0" smtClean="0"/>
          </a:p>
          <a:p>
            <a:pPr marL="914400" lvl="1" indent="-514350">
              <a:buNone/>
            </a:pPr>
            <a:r>
              <a:rPr lang="en-US" dirty="0" smtClean="0"/>
              <a:t>Disagree						Agree</a:t>
            </a:r>
          </a:p>
          <a:p>
            <a:pPr marL="914400" lvl="1" indent="-514350">
              <a:buNone/>
            </a:pPr>
            <a:r>
              <a:rPr lang="en-US" sz="4000" dirty="0" smtClean="0">
                <a:solidFill>
                  <a:srgbClr val="FF0000"/>
                </a:solidFill>
              </a:rPr>
              <a:t>1</a:t>
            </a:r>
            <a:r>
              <a:rPr lang="en-US" dirty="0" smtClean="0"/>
              <a:t>		2		3		4		5</a:t>
            </a:r>
          </a:p>
          <a:p>
            <a:pPr marL="914400" lvl="1" indent="-514350"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2400" b="1" dirty="0" smtClean="0"/>
              <a:t>9.b  China’s economic market reforms have transformed it into a capitalist market economy.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endParaRPr lang="en-US" dirty="0" smtClean="0"/>
          </a:p>
          <a:p>
            <a:pPr marL="914400" lvl="1" indent="-514350">
              <a:buNone/>
            </a:pPr>
            <a:r>
              <a:rPr lang="en-US" dirty="0" smtClean="0"/>
              <a:t>Disagree						Agree</a:t>
            </a:r>
          </a:p>
          <a:p>
            <a:pPr marL="914400" lvl="1" indent="-514350">
              <a:buNone/>
            </a:pPr>
            <a:r>
              <a:rPr lang="en-US" dirty="0" smtClean="0"/>
              <a:t>1		2</a:t>
            </a:r>
            <a:r>
              <a:rPr lang="en-US" dirty="0" smtClean="0"/>
              <a:t>		3		4		</a:t>
            </a:r>
            <a:r>
              <a:rPr lang="en-US" dirty="0" smtClean="0"/>
              <a:t>5</a:t>
            </a:r>
          </a:p>
          <a:p>
            <a:pPr marL="914400" lvl="1" indent="-514350">
              <a:buNone/>
            </a:pPr>
            <a:r>
              <a:rPr lang="en-US" dirty="0" smtClean="0">
                <a:solidFill>
                  <a:srgbClr val="FF0000"/>
                </a:solidFill>
              </a:rPr>
              <a:t>9%</a:t>
            </a:r>
            <a:r>
              <a:rPr lang="en-US" dirty="0" smtClean="0">
                <a:solidFill>
                  <a:srgbClr val="FF0000"/>
                </a:solidFill>
              </a:rPr>
              <a:t>		</a:t>
            </a:r>
            <a:r>
              <a:rPr lang="en-US" dirty="0" smtClean="0">
                <a:solidFill>
                  <a:srgbClr val="FF0000"/>
                </a:solidFill>
              </a:rPr>
              <a:t>31%</a:t>
            </a:r>
            <a:r>
              <a:rPr lang="en-US" dirty="0" smtClean="0">
                <a:solidFill>
                  <a:srgbClr val="FF0000"/>
                </a:solidFill>
              </a:rPr>
              <a:t>		</a:t>
            </a:r>
            <a:r>
              <a:rPr lang="en-US" dirty="0" smtClean="0">
                <a:solidFill>
                  <a:srgbClr val="FF0000"/>
                </a:solidFill>
              </a:rPr>
              <a:t>22%</a:t>
            </a:r>
            <a:r>
              <a:rPr lang="en-US" dirty="0" smtClean="0">
                <a:solidFill>
                  <a:srgbClr val="FF0000"/>
                </a:solidFill>
              </a:rPr>
              <a:t>		</a:t>
            </a:r>
            <a:r>
              <a:rPr lang="en-US" dirty="0" smtClean="0">
                <a:solidFill>
                  <a:srgbClr val="FF0000"/>
                </a:solidFill>
              </a:rPr>
              <a:t>28%</a:t>
            </a:r>
            <a:r>
              <a:rPr lang="en-US" dirty="0" smtClean="0">
                <a:solidFill>
                  <a:srgbClr val="FF0000"/>
                </a:solidFill>
              </a:rPr>
              <a:t>		6</a:t>
            </a:r>
            <a:r>
              <a:rPr lang="en-US" dirty="0" smtClean="0">
                <a:solidFill>
                  <a:srgbClr val="FF0000"/>
                </a:solidFill>
              </a:rPr>
              <a:t>%</a:t>
            </a:r>
            <a:endParaRPr lang="en-US" dirty="0" smtClean="0"/>
          </a:p>
          <a:p>
            <a:pPr marL="914400" lvl="1" indent="-514350"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2400" b="1" dirty="0" smtClean="0"/>
              <a:t>9.b  China’s economic market reforms have transformed it into a capitalist market economy.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endParaRPr lang="en-US" dirty="0" smtClean="0"/>
          </a:p>
          <a:p>
            <a:pPr marL="914400" lvl="1" indent="-514350">
              <a:buNone/>
            </a:pPr>
            <a:r>
              <a:rPr lang="en-US" dirty="0" smtClean="0"/>
              <a:t>Disagree						Agree</a:t>
            </a:r>
          </a:p>
          <a:p>
            <a:pPr marL="914400" lvl="1" indent="-514350">
              <a:buNone/>
            </a:pPr>
            <a:r>
              <a:rPr lang="en-US" dirty="0" smtClean="0"/>
              <a:t>1		2		</a:t>
            </a:r>
            <a:r>
              <a:rPr lang="en-US" sz="4000" dirty="0" smtClean="0">
                <a:solidFill>
                  <a:srgbClr val="FF0000"/>
                </a:solidFill>
              </a:rPr>
              <a:t>3</a:t>
            </a:r>
            <a:r>
              <a:rPr lang="en-US" dirty="0" smtClean="0"/>
              <a:t>		4		5</a:t>
            </a:r>
          </a:p>
          <a:p>
            <a:pPr marL="914400" lvl="1" indent="-514350"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2400" b="1" dirty="0" smtClean="0"/>
              <a:t>9.c  China is entering a “middle income trap,” and economic growth will soon slow markedly.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endParaRPr lang="en-US" dirty="0" smtClean="0"/>
          </a:p>
          <a:p>
            <a:pPr marL="914400" lvl="1" indent="-514350">
              <a:buNone/>
            </a:pPr>
            <a:r>
              <a:rPr lang="en-US" dirty="0" smtClean="0"/>
              <a:t>Disagree						Agree</a:t>
            </a:r>
          </a:p>
          <a:p>
            <a:pPr marL="914400" lvl="1" indent="-514350">
              <a:buNone/>
            </a:pPr>
            <a:r>
              <a:rPr lang="en-US" dirty="0" smtClean="0"/>
              <a:t>1		2</a:t>
            </a:r>
            <a:r>
              <a:rPr lang="en-US" dirty="0" smtClean="0"/>
              <a:t>		3		4		</a:t>
            </a:r>
            <a:r>
              <a:rPr lang="en-US" dirty="0" smtClean="0"/>
              <a:t>5</a:t>
            </a:r>
          </a:p>
          <a:p>
            <a:pPr marL="914400" lvl="1" indent="-514350">
              <a:buNone/>
            </a:pPr>
            <a:r>
              <a:rPr lang="en-US" dirty="0" smtClean="0">
                <a:solidFill>
                  <a:srgbClr val="FF0000"/>
                </a:solidFill>
              </a:rPr>
              <a:t>3%		6</a:t>
            </a:r>
            <a:r>
              <a:rPr lang="en-US" dirty="0" smtClean="0">
                <a:solidFill>
                  <a:srgbClr val="FF0000"/>
                </a:solidFill>
              </a:rPr>
              <a:t>%</a:t>
            </a:r>
            <a:r>
              <a:rPr lang="en-US" dirty="0" smtClean="0">
                <a:solidFill>
                  <a:srgbClr val="FF0000"/>
                </a:solidFill>
              </a:rPr>
              <a:t>		</a:t>
            </a:r>
            <a:r>
              <a:rPr lang="en-US" dirty="0" smtClean="0">
                <a:solidFill>
                  <a:srgbClr val="FF0000"/>
                </a:solidFill>
              </a:rPr>
              <a:t>28%</a:t>
            </a:r>
            <a:r>
              <a:rPr lang="en-US" dirty="0" smtClean="0">
                <a:solidFill>
                  <a:srgbClr val="FF0000"/>
                </a:solidFill>
              </a:rPr>
              <a:t>		</a:t>
            </a:r>
            <a:r>
              <a:rPr lang="en-US" dirty="0" smtClean="0">
                <a:solidFill>
                  <a:srgbClr val="FF0000"/>
                </a:solidFill>
              </a:rPr>
              <a:t>25%</a:t>
            </a:r>
            <a:r>
              <a:rPr lang="en-US" dirty="0" smtClean="0">
                <a:solidFill>
                  <a:srgbClr val="FF0000"/>
                </a:solidFill>
              </a:rPr>
              <a:t>		</a:t>
            </a:r>
            <a:r>
              <a:rPr lang="en-US" dirty="0" smtClean="0">
                <a:solidFill>
                  <a:srgbClr val="FF0000"/>
                </a:solidFill>
              </a:rPr>
              <a:t>28%</a:t>
            </a:r>
            <a:endParaRPr lang="en-US" dirty="0" smtClean="0"/>
          </a:p>
          <a:p>
            <a:pPr marL="914400" lvl="1" indent="-514350"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2400" b="1" dirty="0" smtClean="0"/>
              <a:t>9.c  China is entering a “middle income trap,” and economic growth will soon slow markedly.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endParaRPr lang="en-US" dirty="0" smtClean="0"/>
          </a:p>
          <a:p>
            <a:pPr marL="914400" lvl="1" indent="-514350">
              <a:buNone/>
            </a:pPr>
            <a:r>
              <a:rPr lang="en-US" dirty="0" smtClean="0"/>
              <a:t>Disagree						Agree</a:t>
            </a:r>
          </a:p>
          <a:p>
            <a:pPr marL="914400" lvl="1" indent="-514350">
              <a:buNone/>
            </a:pPr>
            <a:r>
              <a:rPr lang="en-US" dirty="0" smtClean="0"/>
              <a:t>1		2</a:t>
            </a:r>
            <a:r>
              <a:rPr lang="en-US" dirty="0" smtClean="0"/>
              <a:t>		</a:t>
            </a:r>
            <a:r>
              <a:rPr lang="en-US" sz="4000" dirty="0" smtClean="0">
                <a:solidFill>
                  <a:srgbClr val="FF0000"/>
                </a:solidFill>
              </a:rPr>
              <a:t>3		</a:t>
            </a:r>
            <a:r>
              <a:rPr lang="en-US" dirty="0" smtClean="0"/>
              <a:t>4		</a:t>
            </a:r>
            <a:r>
              <a:rPr lang="en-US" dirty="0" smtClean="0"/>
              <a:t>5</a:t>
            </a:r>
          </a:p>
          <a:p>
            <a:pPr marL="914400" lvl="1" indent="-514350"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2400" b="1" dirty="0" smtClean="0"/>
              <a:t>9.d  Strict population control is necessary if China wants to sustain growth in per capita incomes.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endParaRPr lang="en-US" dirty="0" smtClean="0"/>
          </a:p>
          <a:p>
            <a:pPr marL="914400" lvl="1" indent="-514350">
              <a:buNone/>
            </a:pPr>
            <a:r>
              <a:rPr lang="en-US" dirty="0" smtClean="0"/>
              <a:t>Disagree						Agree</a:t>
            </a:r>
          </a:p>
          <a:p>
            <a:pPr marL="914400" lvl="1" indent="-514350">
              <a:buNone/>
            </a:pPr>
            <a:r>
              <a:rPr lang="en-US" dirty="0" smtClean="0"/>
              <a:t>1		2</a:t>
            </a:r>
            <a:r>
              <a:rPr lang="en-US" dirty="0" smtClean="0"/>
              <a:t>		3		4		</a:t>
            </a:r>
            <a:r>
              <a:rPr lang="en-US" dirty="0" smtClean="0"/>
              <a:t>5</a:t>
            </a:r>
          </a:p>
          <a:p>
            <a:pPr marL="914400" lvl="1" indent="-514350">
              <a:buNone/>
            </a:pPr>
            <a:r>
              <a:rPr lang="en-US" dirty="0" smtClean="0">
                <a:solidFill>
                  <a:srgbClr val="FF0000"/>
                </a:solidFill>
              </a:rPr>
              <a:t>6%</a:t>
            </a:r>
            <a:r>
              <a:rPr lang="en-US" dirty="0" smtClean="0">
                <a:solidFill>
                  <a:srgbClr val="FF0000"/>
                </a:solidFill>
              </a:rPr>
              <a:t>		</a:t>
            </a:r>
            <a:r>
              <a:rPr lang="en-US" dirty="0" smtClean="0">
                <a:solidFill>
                  <a:srgbClr val="FF0000"/>
                </a:solidFill>
              </a:rPr>
              <a:t>25%</a:t>
            </a:r>
            <a:r>
              <a:rPr lang="en-US" dirty="0" smtClean="0">
                <a:solidFill>
                  <a:srgbClr val="FF0000"/>
                </a:solidFill>
              </a:rPr>
              <a:t>		</a:t>
            </a:r>
            <a:r>
              <a:rPr lang="en-US" dirty="0" smtClean="0">
                <a:solidFill>
                  <a:srgbClr val="FF0000"/>
                </a:solidFill>
              </a:rPr>
              <a:t>16%</a:t>
            </a:r>
            <a:r>
              <a:rPr lang="en-US" dirty="0" smtClean="0">
                <a:solidFill>
                  <a:srgbClr val="FF0000"/>
                </a:solidFill>
              </a:rPr>
              <a:t>		</a:t>
            </a:r>
            <a:r>
              <a:rPr lang="en-US" dirty="0" smtClean="0">
                <a:solidFill>
                  <a:srgbClr val="FF0000"/>
                </a:solidFill>
              </a:rPr>
              <a:t>28%</a:t>
            </a:r>
            <a:r>
              <a:rPr lang="en-US" dirty="0" smtClean="0">
                <a:solidFill>
                  <a:srgbClr val="FF0000"/>
                </a:solidFill>
              </a:rPr>
              <a:t>		</a:t>
            </a:r>
            <a:r>
              <a:rPr lang="en-US" dirty="0" smtClean="0">
                <a:solidFill>
                  <a:srgbClr val="FF0000"/>
                </a:solidFill>
              </a:rPr>
              <a:t>22%</a:t>
            </a:r>
            <a:endParaRPr lang="en-US" dirty="0" smtClean="0"/>
          </a:p>
          <a:p>
            <a:pPr marL="914400" lvl="1" indent="-514350">
              <a:buNone/>
            </a:pPr>
            <a:endParaRPr lang="en-US" dirty="0" smtClean="0"/>
          </a:p>
          <a:p>
            <a:pPr marL="914400" lvl="1" indent="-514350"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2400" b="1" dirty="0" smtClean="0"/>
              <a:t>9.d  Strict population control is necessary if China wants to sustain growth in per capita incomes.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endParaRPr lang="en-US" dirty="0" smtClean="0"/>
          </a:p>
          <a:p>
            <a:pPr marL="914400" lvl="1" indent="-514350">
              <a:buNone/>
            </a:pPr>
            <a:r>
              <a:rPr lang="en-US" dirty="0" smtClean="0"/>
              <a:t>Disagree						Agree</a:t>
            </a:r>
          </a:p>
          <a:p>
            <a:pPr marL="914400" lvl="1" indent="-514350">
              <a:buNone/>
            </a:pPr>
            <a:r>
              <a:rPr lang="en-US" sz="4000" dirty="0" smtClean="0">
                <a:solidFill>
                  <a:srgbClr val="FF0000"/>
                </a:solidFill>
              </a:rPr>
              <a:t>1		2</a:t>
            </a:r>
            <a:r>
              <a:rPr lang="en-US" dirty="0" smtClean="0"/>
              <a:t>		3		4		5</a:t>
            </a:r>
          </a:p>
          <a:p>
            <a:pPr marL="914400" lvl="1" indent="-514350"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2400" b="1" dirty="0" smtClean="0"/>
              <a:t>9.e  In the post-Mao reform era China has experienced rising inequality and poverty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endParaRPr lang="en-US" dirty="0" smtClean="0"/>
          </a:p>
          <a:p>
            <a:pPr marL="914400" lvl="1" indent="-514350">
              <a:buNone/>
            </a:pPr>
            <a:r>
              <a:rPr lang="en-US" dirty="0" smtClean="0"/>
              <a:t>Disagree						Agree</a:t>
            </a:r>
          </a:p>
          <a:p>
            <a:pPr marL="914400" lvl="1" indent="-514350">
              <a:buNone/>
            </a:pPr>
            <a:r>
              <a:rPr lang="en-US" dirty="0" smtClean="0"/>
              <a:t>1		2</a:t>
            </a:r>
            <a:r>
              <a:rPr lang="en-US" dirty="0" smtClean="0"/>
              <a:t>		3		4		</a:t>
            </a:r>
            <a:r>
              <a:rPr lang="en-US" dirty="0" smtClean="0"/>
              <a:t>5</a:t>
            </a:r>
          </a:p>
          <a:p>
            <a:pPr marL="914400" lvl="1" indent="-514350">
              <a:buNone/>
            </a:pPr>
            <a:r>
              <a:rPr lang="en-US" dirty="0" smtClean="0">
                <a:solidFill>
                  <a:srgbClr val="FF0000"/>
                </a:solidFill>
              </a:rPr>
              <a:t>13%</a:t>
            </a:r>
            <a:r>
              <a:rPr lang="en-US" dirty="0" smtClean="0">
                <a:solidFill>
                  <a:srgbClr val="FF0000"/>
                </a:solidFill>
              </a:rPr>
              <a:t>	</a:t>
            </a:r>
            <a:r>
              <a:rPr lang="en-US" dirty="0" smtClean="0">
                <a:solidFill>
                  <a:srgbClr val="FF0000"/>
                </a:solidFill>
              </a:rPr>
              <a:t>19%</a:t>
            </a:r>
            <a:r>
              <a:rPr lang="en-US" dirty="0" smtClean="0">
                <a:solidFill>
                  <a:srgbClr val="FF0000"/>
                </a:solidFill>
              </a:rPr>
              <a:t>		16%		</a:t>
            </a:r>
            <a:r>
              <a:rPr lang="en-US" dirty="0" smtClean="0">
                <a:solidFill>
                  <a:srgbClr val="FF0000"/>
                </a:solidFill>
              </a:rPr>
              <a:t>16%</a:t>
            </a:r>
            <a:r>
              <a:rPr lang="en-US" dirty="0" smtClean="0">
                <a:solidFill>
                  <a:srgbClr val="FF0000"/>
                </a:solidFill>
              </a:rPr>
              <a:t>		</a:t>
            </a:r>
            <a:r>
              <a:rPr lang="en-US" dirty="0" smtClean="0">
                <a:solidFill>
                  <a:srgbClr val="FF0000"/>
                </a:solidFill>
              </a:rPr>
              <a:t>34%</a:t>
            </a:r>
            <a:endParaRPr lang="en-US" dirty="0" smtClean="0"/>
          </a:p>
          <a:p>
            <a:pPr marL="914400" lvl="1" indent="-514350"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2400" b="1" dirty="0" smtClean="0"/>
              <a:t>9.e  In the post-Mao reform era China has experienced rising inequality and poverty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endParaRPr lang="en-US" dirty="0" smtClean="0"/>
          </a:p>
          <a:p>
            <a:pPr marL="914400" lvl="1" indent="-514350">
              <a:buNone/>
            </a:pPr>
            <a:r>
              <a:rPr lang="en-US" dirty="0" smtClean="0"/>
              <a:t>Disagree						Agree</a:t>
            </a:r>
          </a:p>
          <a:p>
            <a:pPr marL="914400" lvl="1" indent="-514350">
              <a:buNone/>
            </a:pPr>
            <a:r>
              <a:rPr lang="en-US" sz="4000" dirty="0" smtClean="0">
                <a:solidFill>
                  <a:srgbClr val="FF0000"/>
                </a:solidFill>
              </a:rPr>
              <a:t>1</a:t>
            </a:r>
            <a:r>
              <a:rPr lang="en-US" dirty="0" smtClean="0"/>
              <a:t>		2		3		4		5</a:t>
            </a:r>
          </a:p>
          <a:p>
            <a:pPr marL="914400" lvl="1" indent="-514350"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2400" b="1" dirty="0" smtClean="0"/>
              <a:t>9.f  China’s growth in recent decades has been export-led, i.e., exports have been a key driver of GDP growth.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endParaRPr lang="en-US" dirty="0" smtClean="0"/>
          </a:p>
          <a:p>
            <a:pPr marL="914400" lvl="1" indent="-514350">
              <a:buNone/>
            </a:pPr>
            <a:r>
              <a:rPr lang="en-US" dirty="0" smtClean="0"/>
              <a:t>Disagree						Agree</a:t>
            </a:r>
          </a:p>
          <a:p>
            <a:pPr marL="914400" lvl="1" indent="-514350">
              <a:buNone/>
            </a:pPr>
            <a:r>
              <a:rPr lang="en-US" dirty="0" smtClean="0"/>
              <a:t>1		2</a:t>
            </a:r>
            <a:r>
              <a:rPr lang="en-US" dirty="0" smtClean="0"/>
              <a:t>		3		4		</a:t>
            </a:r>
            <a:r>
              <a:rPr lang="en-US" dirty="0" smtClean="0"/>
              <a:t>5</a:t>
            </a:r>
          </a:p>
          <a:p>
            <a:pPr marL="914400" lvl="1" indent="-514350">
              <a:buNone/>
            </a:pPr>
            <a:r>
              <a:rPr lang="en-US" dirty="0" smtClean="0">
                <a:solidFill>
                  <a:srgbClr val="FF0000"/>
                </a:solidFill>
              </a:rPr>
              <a:t>6%		6</a:t>
            </a:r>
            <a:r>
              <a:rPr lang="en-US" dirty="0" smtClean="0">
                <a:solidFill>
                  <a:srgbClr val="FF0000"/>
                </a:solidFill>
              </a:rPr>
              <a:t>%</a:t>
            </a:r>
            <a:r>
              <a:rPr lang="en-US" dirty="0" smtClean="0">
                <a:solidFill>
                  <a:srgbClr val="FF0000"/>
                </a:solidFill>
              </a:rPr>
              <a:t>		3</a:t>
            </a:r>
            <a:r>
              <a:rPr lang="en-US" dirty="0" smtClean="0">
                <a:solidFill>
                  <a:srgbClr val="FF0000"/>
                </a:solidFill>
              </a:rPr>
              <a:t>%</a:t>
            </a:r>
            <a:r>
              <a:rPr lang="en-US" dirty="0" smtClean="0">
                <a:solidFill>
                  <a:srgbClr val="FF0000"/>
                </a:solidFill>
              </a:rPr>
              <a:t>		</a:t>
            </a:r>
            <a:r>
              <a:rPr lang="en-US" dirty="0" smtClean="0">
                <a:solidFill>
                  <a:srgbClr val="FF0000"/>
                </a:solidFill>
              </a:rPr>
              <a:t>38</a:t>
            </a:r>
            <a:r>
              <a:rPr lang="en-US" dirty="0" smtClean="0">
                <a:solidFill>
                  <a:srgbClr val="FF0000"/>
                </a:solidFill>
              </a:rPr>
              <a:t>%		</a:t>
            </a:r>
            <a:r>
              <a:rPr lang="en-US" dirty="0" smtClean="0">
                <a:solidFill>
                  <a:srgbClr val="FF0000"/>
                </a:solidFill>
              </a:rPr>
              <a:t>47%</a:t>
            </a:r>
            <a:endParaRPr lang="en-US" dirty="0" smtClean="0"/>
          </a:p>
          <a:p>
            <a:pPr marL="914400" lvl="1" indent="-514350"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2400" b="1" dirty="0" smtClean="0"/>
              <a:t>9.f  China’s growth in recent decades has been export-led, i.e., exports have been a key driver of GDP growth.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endParaRPr lang="en-US" dirty="0" smtClean="0"/>
          </a:p>
          <a:p>
            <a:pPr marL="914400" lvl="1" indent="-514350">
              <a:buNone/>
            </a:pPr>
            <a:r>
              <a:rPr lang="en-US" dirty="0" smtClean="0"/>
              <a:t>Disagree						Agree</a:t>
            </a:r>
          </a:p>
          <a:p>
            <a:pPr marL="914400" lvl="1" indent="-514350">
              <a:buNone/>
            </a:pPr>
            <a:r>
              <a:rPr lang="en-US" dirty="0" smtClean="0"/>
              <a:t>1		</a:t>
            </a:r>
            <a:r>
              <a:rPr lang="en-US" sz="4000" dirty="0" smtClean="0">
                <a:solidFill>
                  <a:srgbClr val="FF0000"/>
                </a:solidFill>
              </a:rPr>
              <a:t>2		3</a:t>
            </a:r>
            <a:r>
              <a:rPr lang="en-US" dirty="0" smtClean="0"/>
              <a:t>		4		5</a:t>
            </a:r>
          </a:p>
          <a:p>
            <a:pPr marL="914400" lvl="1" indent="-514350"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2400" b="1" dirty="0" smtClean="0"/>
              <a:t>9.g  Privatization of China’s farmland will protect farmer’s rights and promote </a:t>
            </a:r>
            <a:r>
              <a:rPr lang="en-GB" sz="2400" b="1" smtClean="0"/>
              <a:t>efficient agricultural growth.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endParaRPr lang="en-US" dirty="0" smtClean="0"/>
          </a:p>
          <a:p>
            <a:pPr marL="914400" lvl="1" indent="-514350">
              <a:buNone/>
            </a:pPr>
            <a:r>
              <a:rPr lang="en-US" dirty="0" smtClean="0"/>
              <a:t>Disagree						Agree</a:t>
            </a:r>
          </a:p>
          <a:p>
            <a:pPr marL="914400" lvl="1" indent="-514350">
              <a:buNone/>
            </a:pPr>
            <a:r>
              <a:rPr lang="en-US" dirty="0" smtClean="0"/>
              <a:t>1		2</a:t>
            </a:r>
            <a:r>
              <a:rPr lang="en-US" dirty="0" smtClean="0"/>
              <a:t>		3		4		</a:t>
            </a:r>
            <a:r>
              <a:rPr lang="en-US" dirty="0" smtClean="0"/>
              <a:t>5</a:t>
            </a:r>
          </a:p>
          <a:p>
            <a:pPr marL="914400" lvl="1" indent="-514350">
              <a:buNone/>
            </a:pPr>
            <a:r>
              <a:rPr lang="en-US" dirty="0" smtClean="0">
                <a:solidFill>
                  <a:srgbClr val="FF0000"/>
                </a:solidFill>
              </a:rPr>
              <a:t>6%		</a:t>
            </a:r>
            <a:r>
              <a:rPr lang="en-US" dirty="0" smtClean="0">
                <a:solidFill>
                  <a:srgbClr val="FF0000"/>
                </a:solidFill>
              </a:rPr>
              <a:t>28%</a:t>
            </a:r>
            <a:r>
              <a:rPr lang="en-US" dirty="0" smtClean="0">
                <a:solidFill>
                  <a:srgbClr val="FF0000"/>
                </a:solidFill>
              </a:rPr>
              <a:t>		</a:t>
            </a:r>
            <a:r>
              <a:rPr lang="en-US" dirty="0" smtClean="0">
                <a:solidFill>
                  <a:srgbClr val="FF0000"/>
                </a:solidFill>
              </a:rPr>
              <a:t>19%</a:t>
            </a:r>
            <a:r>
              <a:rPr lang="en-US" dirty="0" smtClean="0">
                <a:solidFill>
                  <a:srgbClr val="FF0000"/>
                </a:solidFill>
              </a:rPr>
              <a:t>		28%		</a:t>
            </a:r>
            <a:r>
              <a:rPr lang="en-US" dirty="0" smtClean="0">
                <a:solidFill>
                  <a:srgbClr val="FF0000"/>
                </a:solidFill>
              </a:rPr>
              <a:t>16%</a:t>
            </a:r>
            <a:endParaRPr lang="en-US" dirty="0" smtClean="0"/>
          </a:p>
          <a:p>
            <a:pPr marL="914400" lvl="1" indent="-514350"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2400" b="1" dirty="0" smtClean="0"/>
              <a:t>9.g  Privatization of China’s farmland will protect farmer’s rights and promote </a:t>
            </a:r>
            <a:r>
              <a:rPr lang="en-GB" sz="2400" b="1" smtClean="0"/>
              <a:t>efficient agricultural growth.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endParaRPr lang="en-US" dirty="0" smtClean="0"/>
          </a:p>
          <a:p>
            <a:pPr marL="914400" lvl="1" indent="-514350">
              <a:buNone/>
            </a:pPr>
            <a:r>
              <a:rPr lang="en-US" dirty="0" smtClean="0"/>
              <a:t>Disagree						Agree</a:t>
            </a:r>
          </a:p>
          <a:p>
            <a:pPr marL="914400" lvl="1" indent="-514350">
              <a:buNone/>
            </a:pPr>
            <a:r>
              <a:rPr lang="en-US" dirty="0" smtClean="0"/>
              <a:t>1		2		</a:t>
            </a:r>
            <a:r>
              <a:rPr lang="en-US" sz="4000" dirty="0" smtClean="0">
                <a:solidFill>
                  <a:srgbClr val="FF0000"/>
                </a:solidFill>
              </a:rPr>
              <a:t>3</a:t>
            </a:r>
            <a:r>
              <a:rPr lang="en-US" dirty="0" smtClean="0"/>
              <a:t>		4		5</a:t>
            </a:r>
          </a:p>
          <a:p>
            <a:pPr marL="914400" lvl="1" indent="-514350"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540</TotalTime>
  <Words>1069</Words>
  <Application>Microsoft Office PowerPoint</Application>
  <PresentationFormat>On-screen Show (4:3)</PresentationFormat>
  <Paragraphs>167</Paragraphs>
  <Slides>34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35" baseType="lpstr">
      <vt:lpstr>Office Theme</vt:lpstr>
      <vt:lpstr>Pop Quiz Answers</vt:lpstr>
      <vt:lpstr>1.   Who is China’s current paramount leader?  </vt:lpstr>
      <vt:lpstr>1.   Who is China’s current paramount leader?  </vt:lpstr>
      <vt:lpstr>Who is expected to become China’s new paramount leader later this year?</vt:lpstr>
      <vt:lpstr>Who is expected to become China’s new paramount leader later this year?</vt:lpstr>
      <vt:lpstr>2.  Name China’s past three paramount leaders. </vt:lpstr>
      <vt:lpstr>2.  Name China’s past three paramount leaders. </vt:lpstr>
      <vt:lpstr> </vt:lpstr>
      <vt:lpstr> </vt:lpstr>
      <vt:lpstr>3.   In what year was the People's Republic of China established? </vt:lpstr>
      <vt:lpstr>3.   In what year was the People's Republic of China established? </vt:lpstr>
      <vt:lpstr>4.   In about what year did China begin to reform its planned socialist economy and introduce market reforms? </vt:lpstr>
      <vt:lpstr>4.   In about what year did China begin to reform its planned socialist economy and introduce market reforms? </vt:lpstr>
      <vt:lpstr>5.   When did China join the WTO? </vt:lpstr>
      <vt:lpstr>5.   When did China join the WTO? </vt:lpstr>
      <vt:lpstr>6.   In the past two decades, China’s economic performance has been… </vt:lpstr>
      <vt:lpstr>6.   In the past two decades, China’s economic performance has been… </vt:lpstr>
      <vt:lpstr>Slide 18</vt:lpstr>
      <vt:lpstr>8.   According to recent reports, China’s GDP per capita in US$ terms is about… </vt:lpstr>
      <vt:lpstr>8.   According to recent reports, China’s GDP per capita in US$ terms is about… </vt:lpstr>
      <vt:lpstr>9.a   Before the market reforms, China’s economic policies followed Marx’s blueprint for economic development.</vt:lpstr>
      <vt:lpstr>9.a   Before the market reforms, China’s economic policies followed Marx’s blueprint for economic development.</vt:lpstr>
      <vt:lpstr>9.b  China’s economic market reforms have transformed it into a capitalist market economy.</vt:lpstr>
      <vt:lpstr>9.b  China’s economic market reforms have transformed it into a capitalist market economy.</vt:lpstr>
      <vt:lpstr>9.c  China is entering a “middle income trap,” and economic growth will soon slow markedly.</vt:lpstr>
      <vt:lpstr>9.c  China is entering a “middle income trap,” and economic growth will soon slow markedly.</vt:lpstr>
      <vt:lpstr>9.d  Strict population control is necessary if China wants to sustain growth in per capita incomes.</vt:lpstr>
      <vt:lpstr>9.d  Strict population control is necessary if China wants to sustain growth in per capita incomes.</vt:lpstr>
      <vt:lpstr>9.e  In the post-Mao reform era China has experienced rising inequality and poverty</vt:lpstr>
      <vt:lpstr>9.e  In the post-Mao reform era China has experienced rising inequality and poverty</vt:lpstr>
      <vt:lpstr>9.f  China’s growth in recent decades has been export-led, i.e., exports have been a key driver of GDP growth.</vt:lpstr>
      <vt:lpstr>9.f  China’s growth in recent decades has been export-led, i.e., exports have been a key driver of GDP growth.</vt:lpstr>
      <vt:lpstr>9.g  Privatization of China’s farmland will protect farmer’s rights and promote efficient agricultural growth.</vt:lpstr>
      <vt:lpstr>9.g  Privatization of China’s farmland will protect farmer’s rights and promote efficient agricultural growth.</vt:lpstr>
    </vt:vector>
  </TitlesOfParts>
  <Company>Social Science Centre Network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Pop Quiz Answers</dc:title>
  <dc:creator>sicular</dc:creator>
  <cp:lastModifiedBy> Terry Sicular</cp:lastModifiedBy>
  <cp:revision>39</cp:revision>
  <dcterms:created xsi:type="dcterms:W3CDTF">2012-09-06T12:20:08Z</dcterms:created>
  <dcterms:modified xsi:type="dcterms:W3CDTF">2012-09-09T21:39:41Z</dcterms:modified>
</cp:coreProperties>
</file>