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256" r:id="rId2"/>
    <p:sldId id="258" r:id="rId3"/>
    <p:sldId id="257" r:id="rId4"/>
    <p:sldId id="259" r:id="rId5"/>
    <p:sldId id="310" r:id="rId6"/>
    <p:sldId id="329" r:id="rId7"/>
    <p:sldId id="311" r:id="rId8"/>
    <p:sldId id="314" r:id="rId9"/>
    <p:sldId id="275" r:id="rId10"/>
    <p:sldId id="276" r:id="rId11"/>
    <p:sldId id="277" r:id="rId12"/>
    <p:sldId id="260" r:id="rId13"/>
    <p:sldId id="262" r:id="rId14"/>
    <p:sldId id="312" r:id="rId15"/>
    <p:sldId id="261" r:id="rId16"/>
    <p:sldId id="263" r:id="rId17"/>
    <p:sldId id="279" r:id="rId18"/>
    <p:sldId id="264" r:id="rId19"/>
    <p:sldId id="280" r:id="rId20"/>
    <p:sldId id="281" r:id="rId21"/>
    <p:sldId id="315" r:id="rId22"/>
    <p:sldId id="265" r:id="rId23"/>
    <p:sldId id="313" r:id="rId24"/>
    <p:sldId id="327" r:id="rId25"/>
    <p:sldId id="319" r:id="rId26"/>
    <p:sldId id="267" r:id="rId27"/>
    <p:sldId id="268" r:id="rId28"/>
    <p:sldId id="269" r:id="rId29"/>
    <p:sldId id="316" r:id="rId30"/>
    <p:sldId id="266" r:id="rId31"/>
    <p:sldId id="270" r:id="rId32"/>
    <p:sldId id="272" r:id="rId33"/>
    <p:sldId id="324" r:id="rId34"/>
    <p:sldId id="325" r:id="rId35"/>
    <p:sldId id="326" r:id="rId36"/>
    <p:sldId id="318" r:id="rId37"/>
    <p:sldId id="273" r:id="rId38"/>
    <p:sldId id="282" r:id="rId39"/>
    <p:sldId id="283" r:id="rId40"/>
    <p:sldId id="284" r:id="rId41"/>
    <p:sldId id="322" r:id="rId42"/>
    <p:sldId id="323" r:id="rId43"/>
    <p:sldId id="285" r:id="rId44"/>
    <p:sldId id="286" r:id="rId45"/>
    <p:sldId id="293" r:id="rId46"/>
    <p:sldId id="321" r:id="rId47"/>
    <p:sldId id="287" r:id="rId48"/>
    <p:sldId id="288" r:id="rId49"/>
    <p:sldId id="289" r:id="rId50"/>
    <p:sldId id="290" r:id="rId51"/>
    <p:sldId id="317" r:id="rId52"/>
    <p:sldId id="291" r:id="rId53"/>
    <p:sldId id="292" r:id="rId54"/>
    <p:sldId id="294" r:id="rId5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ED1F6D"/>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408" y="-67"/>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image" Target="../media/image23.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DF77411-4685-4A8A-9F6D-17F42A4AC063}" type="datetimeFigureOut">
              <a:rPr lang="en-CA" smtClean="0"/>
              <a:t>2020-06-07</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E224210-F05A-4394-BC65-0D31BAB78A68}" type="slidenum">
              <a:rPr lang="en-CA" smtClean="0"/>
              <a:t>‹#›</a:t>
            </a:fld>
            <a:endParaRPr lang="en-CA"/>
          </a:p>
        </p:txBody>
      </p:sp>
    </p:spTree>
    <p:extLst>
      <p:ext uri="{BB962C8B-B14F-4D97-AF65-F5344CB8AC3E}">
        <p14:creationId xmlns:p14="http://schemas.microsoft.com/office/powerpoint/2010/main" val="9213677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23F9B34-F121-444B-9F44-57578582D0EF}" type="datetime1">
              <a:rPr lang="en-CA" smtClean="0"/>
              <a:t>2020-06-07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1885756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E3F56398-F98C-444C-8004-E0697568E23D}" type="datetime1">
              <a:rPr lang="en-CA" smtClean="0"/>
              <a:t>2020-06-07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1794058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B501E90-AAD1-4DA8-8094-878C00F34B01}" type="datetime1">
              <a:rPr lang="en-CA" smtClean="0"/>
              <a:t>2020-06-07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2741883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B8189DDF-4F07-4F95-A3C6-2A7FB7F49DAF}" type="datetime1">
              <a:rPr lang="en-CA" smtClean="0"/>
              <a:t>2020-06-07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2956604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9128605B-2B39-45F5-91CB-F44CC70FC6DB}" type="datetime1">
              <a:rPr lang="en-CA" smtClean="0"/>
              <a:t>2020-06-07</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3607039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0018DF69-0BC7-4C40-A2A2-0901F1BB620A}" type="datetime1">
              <a:rPr lang="en-CA" smtClean="0"/>
              <a:t>2020-06-07</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313581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F865C3-8879-4CA7-838E-E5777506A021}" type="datetime1">
              <a:rPr lang="en-CA" smtClean="0"/>
              <a:t>2020-06-07</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1715847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CFF720-4D3B-4855-986D-9D403F717361}" type="datetime1">
              <a:rPr lang="en-CA" smtClean="0"/>
              <a:t>2020-06-07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248371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517116-F8E8-4B99-AEA3-45B7D36BC3F2}" type="datetime1">
              <a:rPr lang="en-CA" smtClean="0"/>
              <a:t>2020-06-07</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876649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026C754-A0AF-4793-95DC-B73185958ACC}" type="datetime1">
              <a:rPr lang="en-CA" smtClean="0"/>
              <a:t>2020-06-07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4085779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DC4B35B-9167-4E56-A97D-FD7783C8B76E}" type="datetime1">
              <a:rPr lang="en-CA" smtClean="0"/>
              <a:t>2020-06-07</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F18850B-C02A-49FE-88C0-E140FAC79771}" type="slidenum">
              <a:rPr lang="en-CA" smtClean="0"/>
              <a:t>‹#›</a:t>
            </a:fld>
            <a:endParaRPr lang="en-CA"/>
          </a:p>
        </p:txBody>
      </p:sp>
    </p:spTree>
    <p:extLst>
      <p:ext uri="{BB962C8B-B14F-4D97-AF65-F5344CB8AC3E}">
        <p14:creationId xmlns:p14="http://schemas.microsoft.com/office/powerpoint/2010/main" val="3828420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97D7B7-1590-4D6C-8D51-50FBBCBB55A6}" type="datetime1">
              <a:rPr lang="en-CA" smtClean="0"/>
              <a:t>2020-06-07</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8850B-C02A-49FE-88C0-E140FAC79771}" type="slidenum">
              <a:rPr lang="en-CA" smtClean="0"/>
              <a:t>‹#›</a:t>
            </a:fld>
            <a:endParaRPr lang="en-CA"/>
          </a:p>
        </p:txBody>
      </p:sp>
    </p:spTree>
    <p:extLst>
      <p:ext uri="{BB962C8B-B14F-4D97-AF65-F5344CB8AC3E}">
        <p14:creationId xmlns:p14="http://schemas.microsoft.com/office/powerpoint/2010/main" val="4156669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6.wmf"/><Relationship Id="rId5" Type="http://schemas.openxmlformats.org/officeDocument/2006/relationships/oleObject" Target="../embeddings/oleObject2.bin"/><Relationship Id="rId4" Type="http://schemas.openxmlformats.org/officeDocument/2006/relationships/image" Target="../media/image15.wmf"/></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17.wmf"/><Relationship Id="rId4" Type="http://schemas.openxmlformats.org/officeDocument/2006/relationships/oleObject" Target="../embeddings/oleObject3.bin"/></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24.wmf"/><Relationship Id="rId5" Type="http://schemas.openxmlformats.org/officeDocument/2006/relationships/oleObject" Target="../embeddings/oleObject5.bin"/><Relationship Id="rId4" Type="http://schemas.openxmlformats.org/officeDocument/2006/relationships/image" Target="../media/image23.wmf"/></Relationships>
</file>

<file path=ppt/slides/_rels/slide5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VI. Counting</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1</a:t>
            </a:fld>
            <a:endParaRPr lang="en-CA"/>
          </a:p>
        </p:txBody>
      </p:sp>
    </p:spTree>
    <p:extLst>
      <p:ext uri="{BB962C8B-B14F-4D97-AF65-F5344CB8AC3E}">
        <p14:creationId xmlns:p14="http://schemas.microsoft.com/office/powerpoint/2010/main" val="37027889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Events</a:t>
            </a:r>
            <a:endParaRPr lang="en-CA" i="1" dirty="0"/>
          </a:p>
        </p:txBody>
      </p:sp>
      <p:sp>
        <p:nvSpPr>
          <p:cNvPr id="3" name="Content Placeholder 2"/>
          <p:cNvSpPr>
            <a:spLocks noGrp="1"/>
          </p:cNvSpPr>
          <p:nvPr>
            <p:ph idx="1"/>
          </p:nvPr>
        </p:nvSpPr>
        <p:spPr/>
        <p:txBody>
          <a:bodyPr/>
          <a:lstStyle/>
          <a:p>
            <a:pPr marL="0" indent="0">
              <a:buNone/>
            </a:pPr>
            <a:r>
              <a:rPr lang="en-US" dirty="0" smtClean="0"/>
              <a:t>An </a:t>
            </a:r>
            <a:r>
              <a:rPr lang="en-US" i="1" dirty="0" smtClean="0"/>
              <a:t>event</a:t>
            </a:r>
            <a:r>
              <a:rPr lang="en-US" dirty="0" smtClean="0"/>
              <a:t> is the result or outcome of a process or </a:t>
            </a:r>
            <a:r>
              <a:rPr lang="en-US" dirty="0" smtClean="0"/>
              <a:t>an experiment</a:t>
            </a:r>
            <a:r>
              <a:rPr lang="en-US" dirty="0" smtClean="0"/>
              <a:t>.  Many counting problems can be formulated as asking how many ways a certain kind of </a:t>
            </a:r>
            <a:r>
              <a:rPr lang="en-US" dirty="0" smtClean="0"/>
              <a:t>events </a:t>
            </a:r>
            <a:r>
              <a:rPr lang="en-US" dirty="0" smtClean="0"/>
              <a:t>can occur.</a:t>
            </a:r>
          </a:p>
          <a:p>
            <a:pPr marL="0" indent="0">
              <a:buNone/>
            </a:pPr>
            <a:endParaRPr lang="en-US" dirty="0"/>
          </a:p>
          <a:p>
            <a:pPr marL="0" indent="0">
              <a:buNone/>
            </a:pPr>
            <a:r>
              <a:rPr lang="en-US" dirty="0" smtClean="0"/>
              <a:t>Two </a:t>
            </a:r>
            <a:r>
              <a:rPr lang="en-US" dirty="0" smtClean="0"/>
              <a:t>events </a:t>
            </a:r>
            <a:r>
              <a:rPr lang="en-US" dirty="0" smtClean="0"/>
              <a:t>are said to be </a:t>
            </a:r>
            <a:r>
              <a:rPr lang="en-US" i="1" dirty="0" smtClean="0"/>
              <a:t>mutual exclusive</a:t>
            </a:r>
            <a:r>
              <a:rPr lang="en-US" dirty="0" smtClean="0"/>
              <a:t> if, when one event occurs, the other event cannot occur.</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2</a:t>
            </a:fld>
            <a:endParaRPr lang="en-CA"/>
          </a:p>
        </p:txBody>
      </p:sp>
    </p:spTree>
    <p:extLst>
      <p:ext uri="{BB962C8B-B14F-4D97-AF65-F5344CB8AC3E}">
        <p14:creationId xmlns:p14="http://schemas.microsoft.com/office/powerpoint/2010/main" val="2297481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Basic Counting Principles</a:t>
            </a:r>
            <a:endParaRPr lang="en-CA" i="1" dirty="0"/>
          </a:p>
        </p:txBody>
      </p:sp>
      <p:sp>
        <p:nvSpPr>
          <p:cNvPr id="3" name="Content Placeholder 2"/>
          <p:cNvSpPr>
            <a:spLocks noGrp="1"/>
          </p:cNvSpPr>
          <p:nvPr>
            <p:ph idx="1"/>
          </p:nvPr>
        </p:nvSpPr>
        <p:spPr/>
        <p:txBody>
          <a:bodyPr/>
          <a:lstStyle/>
          <a:p>
            <a:pPr marL="0" indent="0">
              <a:buNone/>
            </a:pPr>
            <a:r>
              <a:rPr lang="en-US" sz="2800" dirty="0" smtClean="0"/>
              <a:t>The sum rule:  If sets </a:t>
            </a:r>
            <a:r>
              <a:rPr lang="en-US" sz="2800" i="1" dirty="0" smtClean="0"/>
              <a:t>A</a:t>
            </a:r>
            <a:r>
              <a:rPr lang="en-US" sz="2800" baseline="-25000" dirty="0" smtClean="0"/>
              <a:t>1,</a:t>
            </a:r>
            <a:r>
              <a:rPr lang="en-US" sz="2800" dirty="0" smtClean="0"/>
              <a:t> </a:t>
            </a:r>
            <a:r>
              <a:rPr lang="en-US" sz="2800" i="1" dirty="0" smtClean="0"/>
              <a:t>A</a:t>
            </a:r>
            <a:r>
              <a:rPr lang="en-US" sz="2800" baseline="-25000" dirty="0" smtClean="0"/>
              <a:t>2</a:t>
            </a:r>
            <a:r>
              <a:rPr lang="en-US" sz="2800" dirty="0" smtClean="0"/>
              <a:t>, …, </a:t>
            </a:r>
            <a:r>
              <a:rPr lang="en-US" sz="2800" i="1" dirty="0" smtClean="0"/>
              <a:t>A</a:t>
            </a:r>
            <a:r>
              <a:rPr lang="en-US" sz="2800" i="1" baseline="-25000" dirty="0" smtClean="0"/>
              <a:t>n </a:t>
            </a:r>
            <a:r>
              <a:rPr lang="en-US" sz="2800" dirty="0" smtClean="0"/>
              <a:t>are pairwise disjoint, i.e., </a:t>
            </a:r>
            <a:r>
              <a:rPr lang="en-US" sz="2800" i="1" dirty="0" smtClean="0"/>
              <a:t>A</a:t>
            </a:r>
            <a:r>
              <a:rPr lang="en-US" sz="2800" i="1" baseline="-25000" dirty="0" smtClean="0"/>
              <a:t>i</a:t>
            </a:r>
            <a:r>
              <a:rPr lang="en-US" sz="2800" i="1" dirty="0" smtClean="0"/>
              <a:t> </a:t>
            </a:r>
            <a:r>
              <a:rPr lang="en-US" sz="2800" dirty="0" smtClean="0">
                <a:sym typeface="Symbol"/>
              </a:rPr>
              <a:t> </a:t>
            </a:r>
            <a:r>
              <a:rPr lang="en-US" sz="2800" i="1" dirty="0" err="1" smtClean="0">
                <a:sym typeface="Symbol"/>
              </a:rPr>
              <a:t>A</a:t>
            </a:r>
            <a:r>
              <a:rPr lang="en-US" sz="2800" i="1" baseline="-25000" dirty="0" err="1" smtClean="0">
                <a:sym typeface="Symbol"/>
              </a:rPr>
              <a:t>j</a:t>
            </a:r>
            <a:r>
              <a:rPr lang="en-US" sz="2800" dirty="0" smtClean="0">
                <a:sym typeface="Symbol"/>
              </a:rPr>
              <a:t> = , 1  </a:t>
            </a:r>
            <a:r>
              <a:rPr lang="en-US" sz="2800" i="1" dirty="0" smtClean="0">
                <a:sym typeface="Symbol"/>
              </a:rPr>
              <a:t>i</a:t>
            </a:r>
            <a:r>
              <a:rPr lang="en-US" sz="2800" dirty="0" smtClean="0">
                <a:sym typeface="Symbol"/>
              </a:rPr>
              <a:t> &lt; </a:t>
            </a:r>
            <a:r>
              <a:rPr lang="en-US" sz="2800" i="1" dirty="0" smtClean="0">
                <a:sym typeface="Symbol"/>
              </a:rPr>
              <a:t>j</a:t>
            </a:r>
            <a:r>
              <a:rPr lang="en-US" sz="2800" dirty="0" smtClean="0">
                <a:sym typeface="Symbol"/>
              </a:rPr>
              <a:t>  </a:t>
            </a:r>
            <a:r>
              <a:rPr lang="en-US" sz="2800" i="1" dirty="0" smtClean="0">
                <a:sym typeface="Symbol"/>
              </a:rPr>
              <a:t>n</a:t>
            </a:r>
            <a:r>
              <a:rPr lang="en-US" sz="2800" dirty="0" smtClean="0">
                <a:sym typeface="Symbol"/>
              </a:rPr>
              <a:t>, then</a:t>
            </a:r>
          </a:p>
          <a:p>
            <a:pPr marL="0" indent="0">
              <a:buNone/>
            </a:pPr>
            <a:endParaRPr lang="en-US" sz="2800" dirty="0">
              <a:sym typeface="Symbol"/>
            </a:endParaRPr>
          </a:p>
          <a:p>
            <a:pPr marL="0" indent="0">
              <a:buNone/>
            </a:pPr>
            <a:r>
              <a:rPr lang="en-US" sz="2800" dirty="0" smtClean="0">
                <a:sym typeface="Symbol"/>
              </a:rPr>
              <a:t>| </a:t>
            </a:r>
            <a:r>
              <a:rPr lang="en-US" sz="2800" i="1" dirty="0" smtClean="0">
                <a:sym typeface="Symbol"/>
              </a:rPr>
              <a:t>A</a:t>
            </a:r>
            <a:r>
              <a:rPr lang="en-US" sz="2800" baseline="-25000" dirty="0" smtClean="0">
                <a:sym typeface="Symbol"/>
              </a:rPr>
              <a:t>1 </a:t>
            </a:r>
            <a:r>
              <a:rPr lang="en-US" sz="2800" dirty="0" smtClean="0">
                <a:sym typeface="Symbol"/>
              </a:rPr>
              <a:t> </a:t>
            </a:r>
            <a:r>
              <a:rPr lang="en-US" sz="2800" i="1" dirty="0" smtClean="0">
                <a:sym typeface="Symbol"/>
              </a:rPr>
              <a:t>A</a:t>
            </a:r>
            <a:r>
              <a:rPr lang="en-US" sz="2800" baseline="-25000" dirty="0" smtClean="0">
                <a:sym typeface="Symbol"/>
              </a:rPr>
              <a:t>2 </a:t>
            </a:r>
            <a:r>
              <a:rPr lang="en-US" sz="2800" dirty="0" smtClean="0">
                <a:sym typeface="Symbol"/>
              </a:rPr>
              <a:t> …  </a:t>
            </a:r>
            <a:r>
              <a:rPr lang="en-US" sz="2800" i="1" dirty="0" smtClean="0">
                <a:sym typeface="Symbol"/>
              </a:rPr>
              <a:t>A</a:t>
            </a:r>
            <a:r>
              <a:rPr lang="en-US" sz="2800" i="1" baseline="-25000" dirty="0" smtClean="0">
                <a:sym typeface="Symbol"/>
              </a:rPr>
              <a:t>n</a:t>
            </a:r>
            <a:r>
              <a:rPr lang="en-US" sz="2800" dirty="0" smtClean="0">
                <a:sym typeface="Symbol"/>
              </a:rPr>
              <a:t> | = | </a:t>
            </a:r>
            <a:r>
              <a:rPr lang="en-US" sz="2800" i="1" dirty="0" smtClean="0">
                <a:sym typeface="Symbol"/>
              </a:rPr>
              <a:t>A</a:t>
            </a:r>
            <a:r>
              <a:rPr lang="en-US" sz="2800" baseline="-25000" dirty="0" smtClean="0">
                <a:sym typeface="Symbol"/>
              </a:rPr>
              <a:t>1</a:t>
            </a:r>
            <a:r>
              <a:rPr lang="en-US" sz="2800" dirty="0" smtClean="0">
                <a:sym typeface="Symbol"/>
              </a:rPr>
              <a:t> | + | </a:t>
            </a:r>
            <a:r>
              <a:rPr lang="en-US" sz="2800" i="1" dirty="0" smtClean="0">
                <a:sym typeface="Symbol"/>
              </a:rPr>
              <a:t>A</a:t>
            </a:r>
            <a:r>
              <a:rPr lang="en-US" sz="2800" baseline="-25000" dirty="0">
                <a:sym typeface="Symbol"/>
              </a:rPr>
              <a:t>2</a:t>
            </a:r>
            <a:r>
              <a:rPr lang="en-US" sz="2800" dirty="0" smtClean="0">
                <a:sym typeface="Symbol"/>
              </a:rPr>
              <a:t> | + … + | </a:t>
            </a:r>
            <a:r>
              <a:rPr lang="en-US" sz="2800" i="1" dirty="0" smtClean="0">
                <a:sym typeface="Symbol"/>
              </a:rPr>
              <a:t>A</a:t>
            </a:r>
            <a:r>
              <a:rPr lang="en-US" sz="2800" i="1" baseline="-25000" dirty="0">
                <a:sym typeface="Symbol"/>
              </a:rPr>
              <a:t>n</a:t>
            </a:r>
            <a:r>
              <a:rPr lang="en-US" sz="2800" dirty="0" smtClean="0">
                <a:sym typeface="Symbol"/>
              </a:rPr>
              <a:t> |.</a:t>
            </a:r>
          </a:p>
          <a:p>
            <a:pPr marL="0" indent="0">
              <a:buNone/>
            </a:pPr>
            <a:endParaRPr lang="en-US" sz="2800" dirty="0">
              <a:sym typeface="Symbol"/>
            </a:endParaRPr>
          </a:p>
          <a:p>
            <a:pPr marL="0" indent="0">
              <a:buNone/>
            </a:pPr>
            <a:r>
              <a:rPr lang="en-US" sz="2800" dirty="0" smtClean="0">
                <a:sym typeface="Symbol"/>
              </a:rPr>
              <a:t>In terms of events, we may say that, if we have </a:t>
            </a:r>
            <a:r>
              <a:rPr lang="en-US" sz="2800" i="1" dirty="0" smtClean="0">
                <a:sym typeface="Symbol"/>
              </a:rPr>
              <a:t>a</a:t>
            </a:r>
            <a:r>
              <a:rPr lang="en-US" sz="2800" baseline="-25000" dirty="0" smtClean="0">
                <a:sym typeface="Symbol"/>
              </a:rPr>
              <a:t>1</a:t>
            </a:r>
            <a:r>
              <a:rPr lang="en-US" sz="2800" dirty="0" smtClean="0">
                <a:sym typeface="Symbol"/>
              </a:rPr>
              <a:t> events in group 1, </a:t>
            </a:r>
            <a:r>
              <a:rPr lang="en-US" sz="2800" i="1" dirty="0" smtClean="0">
                <a:sym typeface="Symbol"/>
              </a:rPr>
              <a:t>a</a:t>
            </a:r>
            <a:r>
              <a:rPr lang="en-US" sz="2800" baseline="-25000" dirty="0" smtClean="0">
                <a:sym typeface="Symbol"/>
              </a:rPr>
              <a:t>2</a:t>
            </a:r>
            <a:r>
              <a:rPr lang="en-US" sz="2800" dirty="0" smtClean="0">
                <a:sym typeface="Symbol"/>
              </a:rPr>
              <a:t> events in group 2, …, </a:t>
            </a:r>
            <a:r>
              <a:rPr lang="en-US" sz="2800" i="1" dirty="0" smtClean="0">
                <a:sym typeface="Symbol"/>
              </a:rPr>
              <a:t>a</a:t>
            </a:r>
            <a:r>
              <a:rPr lang="en-US" sz="2800" i="1" baseline="-25000" dirty="0" smtClean="0">
                <a:sym typeface="Symbol"/>
              </a:rPr>
              <a:t>n</a:t>
            </a:r>
            <a:r>
              <a:rPr lang="en-US" sz="2800" dirty="0" smtClean="0">
                <a:sym typeface="Symbol"/>
              </a:rPr>
              <a:t> events in group </a:t>
            </a:r>
            <a:r>
              <a:rPr lang="en-US" sz="2800" i="1" dirty="0" smtClean="0">
                <a:sym typeface="Symbol"/>
              </a:rPr>
              <a:t>n</a:t>
            </a:r>
            <a:r>
              <a:rPr lang="en-US" sz="2800" dirty="0" smtClean="0">
                <a:sym typeface="Symbol"/>
              </a:rPr>
              <a:t>, and no events </a:t>
            </a:r>
            <a:r>
              <a:rPr lang="en-US" sz="2800" dirty="0" smtClean="0">
                <a:sym typeface="Symbol"/>
              </a:rPr>
              <a:t>is in </a:t>
            </a:r>
            <a:r>
              <a:rPr lang="en-US" sz="2800" dirty="0" smtClean="0">
                <a:sym typeface="Symbol"/>
              </a:rPr>
              <a:t>more than one group, then the total number of events is the sum </a:t>
            </a:r>
            <a:r>
              <a:rPr lang="en-US" sz="2800" i="1" dirty="0" smtClean="0">
                <a:sym typeface="Symbol"/>
              </a:rPr>
              <a:t>a</a:t>
            </a:r>
            <a:r>
              <a:rPr lang="en-US" sz="2800" baseline="-25000" dirty="0" smtClean="0">
                <a:sym typeface="Symbol"/>
              </a:rPr>
              <a:t>1</a:t>
            </a:r>
            <a:r>
              <a:rPr lang="en-US" sz="2800" dirty="0" smtClean="0">
                <a:sym typeface="Symbol"/>
              </a:rPr>
              <a:t> + </a:t>
            </a:r>
            <a:r>
              <a:rPr lang="en-US" sz="2800" i="1" dirty="0" smtClean="0">
                <a:sym typeface="Symbol"/>
              </a:rPr>
              <a:t>a</a:t>
            </a:r>
            <a:r>
              <a:rPr lang="en-US" sz="2800" baseline="-25000" dirty="0" smtClean="0">
                <a:sym typeface="Symbol"/>
              </a:rPr>
              <a:t>2</a:t>
            </a:r>
            <a:r>
              <a:rPr lang="en-US" sz="2800" dirty="0" smtClean="0">
                <a:sym typeface="Symbol"/>
              </a:rPr>
              <a:t> + … + </a:t>
            </a:r>
            <a:r>
              <a:rPr lang="en-US" sz="2800" i="1" dirty="0" smtClean="0">
                <a:sym typeface="Symbol"/>
              </a:rPr>
              <a:t>a</a:t>
            </a:r>
            <a:r>
              <a:rPr lang="en-US" sz="2800" i="1" baseline="-25000" dirty="0" smtClean="0">
                <a:sym typeface="Symbol"/>
              </a:rPr>
              <a:t>n</a:t>
            </a:r>
            <a:r>
              <a:rPr lang="en-US" sz="2800" dirty="0" smtClean="0">
                <a:sym typeface="Symbol"/>
              </a:rPr>
              <a:t>.</a:t>
            </a:r>
            <a:endParaRPr lang="en-US" sz="2800" baseline="-25000" dirty="0" smtClean="0">
              <a:sym typeface="Symbol"/>
            </a:endParaRPr>
          </a:p>
        </p:txBody>
      </p:sp>
      <p:sp>
        <p:nvSpPr>
          <p:cNvPr id="4" name="Slide Number Placeholder 3"/>
          <p:cNvSpPr>
            <a:spLocks noGrp="1"/>
          </p:cNvSpPr>
          <p:nvPr>
            <p:ph type="sldNum" sz="quarter" idx="12"/>
          </p:nvPr>
        </p:nvSpPr>
        <p:spPr/>
        <p:txBody>
          <a:bodyPr/>
          <a:lstStyle/>
          <a:p>
            <a:fld id="{6F18850B-C02A-49FE-88C0-E140FAC79771}" type="slidenum">
              <a:rPr lang="en-CA" smtClean="0"/>
              <a:t>3</a:t>
            </a:fld>
            <a:endParaRPr lang="en-CA"/>
          </a:p>
        </p:txBody>
      </p:sp>
    </p:spTree>
    <p:extLst>
      <p:ext uri="{BB962C8B-B14F-4D97-AF65-F5344CB8AC3E}">
        <p14:creationId xmlns:p14="http://schemas.microsoft.com/office/powerpoint/2010/main" val="3082092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a:t>
            </a:r>
            <a:endParaRPr lang="en-CA" i="1" dirty="0"/>
          </a:p>
        </p:txBody>
      </p:sp>
      <p:sp>
        <p:nvSpPr>
          <p:cNvPr id="3" name="Content Placeholder 2"/>
          <p:cNvSpPr>
            <a:spLocks noGrp="1"/>
          </p:cNvSpPr>
          <p:nvPr>
            <p:ph idx="1"/>
          </p:nvPr>
        </p:nvSpPr>
        <p:spPr>
          <a:xfrm>
            <a:off x="457200" y="1447800"/>
            <a:ext cx="8229600" cy="4800600"/>
          </a:xfrm>
        </p:spPr>
        <p:txBody>
          <a:bodyPr>
            <a:normAutofit/>
          </a:bodyPr>
          <a:lstStyle/>
          <a:p>
            <a:pPr marL="0" indent="0">
              <a:buNone/>
            </a:pPr>
            <a:r>
              <a:rPr lang="en-US" sz="2800" dirty="0" smtClean="0"/>
              <a:t>Suppose we toss two dice.  How many ways </a:t>
            </a:r>
            <a:r>
              <a:rPr lang="en-US" sz="2800" dirty="0" smtClean="0"/>
              <a:t>can we get </a:t>
            </a:r>
            <a:r>
              <a:rPr lang="en-US" sz="2800" dirty="0" smtClean="0"/>
              <a:t>a sum 6?  </a:t>
            </a:r>
          </a:p>
          <a:p>
            <a:pPr marL="0" indent="0">
              <a:buNone/>
            </a:pPr>
            <a:endParaRPr lang="en-US" sz="1050" dirty="0"/>
          </a:p>
          <a:p>
            <a:pPr marL="0" indent="0">
              <a:buNone/>
            </a:pPr>
            <a:r>
              <a:rPr lang="en-US" sz="2800" dirty="0" smtClean="0"/>
              <a:t>We have three groups of such events:</a:t>
            </a:r>
          </a:p>
          <a:p>
            <a:pPr marL="0" indent="0">
              <a:buNone/>
            </a:pPr>
            <a:r>
              <a:rPr lang="en-US" sz="2800" i="1" dirty="0" smtClean="0"/>
              <a:t>A</a:t>
            </a:r>
            <a:r>
              <a:rPr lang="en-US" sz="2800" baseline="-25000" dirty="0" smtClean="0"/>
              <a:t>1</a:t>
            </a:r>
            <a:r>
              <a:rPr lang="en-US" sz="2800" dirty="0" smtClean="0"/>
              <a:t>:  3 + 3.  There is only one of such event.</a:t>
            </a:r>
          </a:p>
          <a:p>
            <a:pPr marL="0" indent="0">
              <a:buNone/>
            </a:pPr>
            <a:r>
              <a:rPr lang="en-US" sz="2800" i="1" dirty="0" smtClean="0"/>
              <a:t>A</a:t>
            </a:r>
            <a:r>
              <a:rPr lang="en-US" sz="2800" baseline="-25000" dirty="0" smtClean="0"/>
              <a:t>2</a:t>
            </a:r>
            <a:r>
              <a:rPr lang="en-US" sz="2800" dirty="0" smtClean="0"/>
              <a:t>:  2 + 4.  There are two events, i.e., 2 + 4 and 4 + 2.</a:t>
            </a:r>
          </a:p>
          <a:p>
            <a:pPr marL="0" indent="0">
              <a:buNone/>
            </a:pPr>
            <a:r>
              <a:rPr lang="en-US" sz="2800" i="1" dirty="0" smtClean="0"/>
              <a:t>A</a:t>
            </a:r>
            <a:r>
              <a:rPr lang="en-US" sz="2800" baseline="-25000" dirty="0" smtClean="0"/>
              <a:t>3</a:t>
            </a:r>
            <a:r>
              <a:rPr lang="en-US" sz="2800" dirty="0" smtClean="0"/>
              <a:t>:  1 + 5.  There are also two events, i.e., 1 + 5 and 5 + 1.</a:t>
            </a:r>
          </a:p>
          <a:p>
            <a:pPr marL="0" indent="0">
              <a:buNone/>
            </a:pPr>
            <a:endParaRPr lang="en-US" sz="1000" dirty="0"/>
          </a:p>
          <a:p>
            <a:pPr marL="0" indent="0">
              <a:buNone/>
            </a:pPr>
            <a:r>
              <a:rPr lang="en-US" sz="2800" dirty="0" smtClean="0"/>
              <a:t>Because these groups are mutually disjoint, the total number is 1 + 2 + 2 = 5.</a:t>
            </a:r>
          </a:p>
          <a:p>
            <a:pPr marL="0" indent="0">
              <a:buNone/>
            </a:pPr>
            <a:endParaRPr lang="en-US" i="1" dirty="0" smtClean="0"/>
          </a:p>
          <a:p>
            <a:pPr marL="0" indent="0">
              <a:buNone/>
            </a:pPr>
            <a:endParaRPr lang="en-US" sz="2000" dirty="0" smtClean="0"/>
          </a:p>
          <a:p>
            <a:pPr marL="0" indent="0">
              <a:buNone/>
            </a:pPr>
            <a:endParaRPr lang="en-US" sz="2000" dirty="0"/>
          </a:p>
        </p:txBody>
      </p:sp>
      <p:sp>
        <p:nvSpPr>
          <p:cNvPr id="4" name="Slide Number Placeholder 3"/>
          <p:cNvSpPr>
            <a:spLocks noGrp="1"/>
          </p:cNvSpPr>
          <p:nvPr>
            <p:ph type="sldNum" sz="quarter" idx="12"/>
          </p:nvPr>
        </p:nvSpPr>
        <p:spPr/>
        <p:txBody>
          <a:bodyPr/>
          <a:lstStyle/>
          <a:p>
            <a:fld id="{6F18850B-C02A-49FE-88C0-E140FAC79771}" type="slidenum">
              <a:rPr lang="en-CA" smtClean="0"/>
              <a:t>4</a:t>
            </a:fld>
            <a:endParaRPr lang="en-CA"/>
          </a:p>
        </p:txBody>
      </p:sp>
    </p:spTree>
    <p:extLst>
      <p:ext uri="{BB962C8B-B14F-4D97-AF65-F5344CB8AC3E}">
        <p14:creationId xmlns:p14="http://schemas.microsoft.com/office/powerpoint/2010/main" val="25721279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Product Rule for Two Sets</a:t>
            </a:r>
            <a:endParaRPr lang="en-CA" i="1" dirty="0"/>
          </a:p>
        </p:txBody>
      </p:sp>
      <p:sp>
        <p:nvSpPr>
          <p:cNvPr id="3" name="Content Placeholder 2"/>
          <p:cNvSpPr>
            <a:spLocks noGrp="1"/>
          </p:cNvSpPr>
          <p:nvPr>
            <p:ph idx="1"/>
          </p:nvPr>
        </p:nvSpPr>
        <p:spPr/>
        <p:txBody>
          <a:bodyPr>
            <a:normAutofit/>
          </a:bodyPr>
          <a:lstStyle/>
          <a:p>
            <a:pPr marL="0" indent="0">
              <a:buNone/>
            </a:pPr>
            <a:r>
              <a:rPr lang="en-US" sz="2400" dirty="0" smtClean="0"/>
              <a:t>Let </a:t>
            </a:r>
            <a:r>
              <a:rPr lang="en-US" sz="2400" i="1" dirty="0" smtClean="0"/>
              <a:t>A</a:t>
            </a:r>
            <a:r>
              <a:rPr lang="en-US" sz="2400" baseline="-25000" dirty="0" smtClean="0"/>
              <a:t>1</a:t>
            </a:r>
            <a:r>
              <a:rPr lang="en-US" sz="2400" dirty="0" smtClean="0"/>
              <a:t> and </a:t>
            </a:r>
            <a:r>
              <a:rPr lang="en-US" sz="2400" i="1" dirty="0" smtClean="0"/>
              <a:t>A</a:t>
            </a:r>
            <a:r>
              <a:rPr lang="en-US" sz="2400" baseline="-25000" dirty="0" smtClean="0"/>
              <a:t>2</a:t>
            </a:r>
            <a:r>
              <a:rPr lang="en-US" sz="2400" dirty="0" smtClean="0"/>
              <a:t> be two finite sets.  Then |</a:t>
            </a:r>
            <a:r>
              <a:rPr lang="en-US" sz="2400" i="1" dirty="0" smtClean="0"/>
              <a:t>A</a:t>
            </a:r>
            <a:r>
              <a:rPr lang="en-US" sz="2400" baseline="-25000" dirty="0" smtClean="0"/>
              <a:t>1</a:t>
            </a:r>
            <a:r>
              <a:rPr lang="en-US" sz="2400" dirty="0" smtClean="0"/>
              <a:t> </a:t>
            </a:r>
            <a:r>
              <a:rPr lang="en-US" sz="2400" dirty="0" smtClean="0">
                <a:sym typeface="Symbol"/>
              </a:rPr>
              <a:t> </a:t>
            </a:r>
            <a:r>
              <a:rPr lang="en-US" sz="2400" i="1" dirty="0" smtClean="0">
                <a:sym typeface="Symbol"/>
              </a:rPr>
              <a:t>A</a:t>
            </a:r>
            <a:r>
              <a:rPr lang="en-US" sz="2400" baseline="-25000" dirty="0" smtClean="0">
                <a:sym typeface="Symbol"/>
              </a:rPr>
              <a:t>2</a:t>
            </a:r>
            <a:r>
              <a:rPr lang="en-US" sz="2400" dirty="0" smtClean="0">
                <a:sym typeface="Symbol"/>
              </a:rPr>
              <a:t>|=|</a:t>
            </a:r>
            <a:r>
              <a:rPr lang="en-US" sz="2400" i="1" dirty="0" smtClean="0">
                <a:sym typeface="Symbol"/>
              </a:rPr>
              <a:t>A</a:t>
            </a:r>
            <a:r>
              <a:rPr lang="en-US" sz="2400" baseline="-25000" dirty="0" smtClean="0">
                <a:sym typeface="Symbol"/>
              </a:rPr>
              <a:t>1</a:t>
            </a:r>
            <a:r>
              <a:rPr lang="en-US" sz="2400" dirty="0" smtClean="0">
                <a:sym typeface="Symbol"/>
              </a:rPr>
              <a:t>|  |</a:t>
            </a:r>
            <a:r>
              <a:rPr lang="en-US" sz="2400" i="1" dirty="0" smtClean="0">
                <a:sym typeface="Symbol"/>
              </a:rPr>
              <a:t>A</a:t>
            </a:r>
            <a:r>
              <a:rPr lang="en-US" sz="2400" baseline="-25000" dirty="0" smtClean="0">
                <a:sym typeface="Symbol"/>
              </a:rPr>
              <a:t>2</a:t>
            </a:r>
            <a:r>
              <a:rPr lang="en-US" sz="2400" dirty="0" smtClean="0">
                <a:sym typeface="Symbol"/>
              </a:rPr>
              <a:t>|.</a:t>
            </a:r>
          </a:p>
          <a:p>
            <a:pPr marL="0" indent="0">
              <a:buNone/>
            </a:pPr>
            <a:endParaRPr lang="en-US" sz="1050" dirty="0">
              <a:sym typeface="Symbol"/>
            </a:endParaRPr>
          </a:p>
          <a:p>
            <a:pPr marL="0" indent="0">
              <a:buNone/>
            </a:pPr>
            <a:r>
              <a:rPr lang="en-US" sz="2400" i="1" dirty="0" smtClean="0">
                <a:sym typeface="Symbol"/>
              </a:rPr>
              <a:t>Proof</a:t>
            </a:r>
            <a:r>
              <a:rPr lang="en-US" sz="2400" dirty="0" smtClean="0">
                <a:sym typeface="Symbol"/>
              </a:rPr>
              <a:t>.  An element in </a:t>
            </a:r>
            <a:r>
              <a:rPr lang="en-US" sz="2400" i="1" dirty="0"/>
              <a:t>A</a:t>
            </a:r>
            <a:r>
              <a:rPr lang="en-US" sz="2400" baseline="-25000" dirty="0"/>
              <a:t>1</a:t>
            </a:r>
            <a:r>
              <a:rPr lang="en-US" sz="2400" dirty="0"/>
              <a:t> </a:t>
            </a:r>
            <a:r>
              <a:rPr lang="en-US" sz="2400" dirty="0">
                <a:sym typeface="Symbol"/>
              </a:rPr>
              <a:t> </a:t>
            </a:r>
            <a:r>
              <a:rPr lang="en-US" sz="2400" i="1" dirty="0" smtClean="0">
                <a:sym typeface="Symbol"/>
              </a:rPr>
              <a:t>A</a:t>
            </a:r>
            <a:r>
              <a:rPr lang="en-US" sz="2400" baseline="-25000" dirty="0" smtClean="0">
                <a:sym typeface="Symbol"/>
              </a:rPr>
              <a:t>2</a:t>
            </a:r>
            <a:r>
              <a:rPr lang="en-US" sz="2400" dirty="0" smtClean="0">
                <a:sym typeface="Symbol"/>
              </a:rPr>
              <a:t> is an ordered pair (</a:t>
            </a:r>
            <a:r>
              <a:rPr lang="en-US" sz="2400" i="1" dirty="0" smtClean="0">
                <a:sym typeface="Symbol"/>
              </a:rPr>
              <a:t>a</a:t>
            </a:r>
            <a:r>
              <a:rPr lang="en-US" sz="2400" baseline="-25000" dirty="0" smtClean="0">
                <a:sym typeface="Symbol"/>
              </a:rPr>
              <a:t>1</a:t>
            </a:r>
            <a:r>
              <a:rPr lang="en-US" sz="2400" dirty="0" smtClean="0">
                <a:sym typeface="Symbol"/>
              </a:rPr>
              <a:t>, </a:t>
            </a:r>
            <a:r>
              <a:rPr lang="en-US" sz="2400" i="1" dirty="0" smtClean="0">
                <a:sym typeface="Symbol"/>
              </a:rPr>
              <a:t>a</a:t>
            </a:r>
            <a:r>
              <a:rPr lang="en-US" sz="2400" baseline="-25000" dirty="0" smtClean="0">
                <a:sym typeface="Symbol"/>
              </a:rPr>
              <a:t>2</a:t>
            </a:r>
            <a:r>
              <a:rPr lang="en-US" sz="2400" dirty="0" smtClean="0">
                <a:sym typeface="Symbol"/>
              </a:rPr>
              <a:t>), where </a:t>
            </a:r>
            <a:r>
              <a:rPr lang="en-US" sz="2400" i="1" dirty="0" smtClean="0">
                <a:sym typeface="Symbol"/>
              </a:rPr>
              <a:t>a</a:t>
            </a:r>
            <a:r>
              <a:rPr lang="en-US" sz="2400" baseline="-25000" dirty="0" smtClean="0">
                <a:sym typeface="Symbol"/>
              </a:rPr>
              <a:t>1</a:t>
            </a:r>
            <a:r>
              <a:rPr lang="en-US" sz="2400" dirty="0" smtClean="0">
                <a:sym typeface="Symbol"/>
              </a:rPr>
              <a:t>  </a:t>
            </a:r>
            <a:r>
              <a:rPr lang="en-US" sz="2400" i="1" dirty="0" smtClean="0">
                <a:sym typeface="Symbol"/>
              </a:rPr>
              <a:t>A</a:t>
            </a:r>
            <a:r>
              <a:rPr lang="en-US" sz="2400" baseline="-25000" dirty="0" smtClean="0">
                <a:sym typeface="Symbol"/>
              </a:rPr>
              <a:t>1</a:t>
            </a:r>
            <a:r>
              <a:rPr lang="en-US" sz="2400" dirty="0" smtClean="0">
                <a:sym typeface="Symbol"/>
              </a:rPr>
              <a:t> and </a:t>
            </a:r>
            <a:r>
              <a:rPr lang="en-US" sz="2400" dirty="0">
                <a:sym typeface="Symbol"/>
              </a:rPr>
              <a:t> </a:t>
            </a:r>
            <a:r>
              <a:rPr lang="en-US" sz="2400" i="1" dirty="0" smtClean="0">
                <a:sym typeface="Symbol"/>
              </a:rPr>
              <a:t>a</a:t>
            </a:r>
            <a:r>
              <a:rPr lang="en-US" sz="2400" baseline="-25000" dirty="0" smtClean="0">
                <a:sym typeface="Symbol"/>
              </a:rPr>
              <a:t>2</a:t>
            </a:r>
            <a:r>
              <a:rPr lang="en-US" sz="2400" dirty="0" smtClean="0">
                <a:sym typeface="Symbol"/>
              </a:rPr>
              <a:t> </a:t>
            </a:r>
            <a:r>
              <a:rPr lang="en-US" sz="2400" dirty="0">
                <a:sym typeface="Symbol"/>
              </a:rPr>
              <a:t> </a:t>
            </a:r>
            <a:r>
              <a:rPr lang="en-US" sz="2400" i="1" dirty="0" smtClean="0">
                <a:sym typeface="Symbol"/>
              </a:rPr>
              <a:t>A</a:t>
            </a:r>
            <a:r>
              <a:rPr lang="en-US" sz="2400" baseline="-25000" dirty="0" smtClean="0">
                <a:sym typeface="Symbol"/>
              </a:rPr>
              <a:t>2</a:t>
            </a:r>
            <a:r>
              <a:rPr lang="en-US" sz="2400" dirty="0" smtClean="0">
                <a:sym typeface="Symbol"/>
              </a:rPr>
              <a:t>.  For every element </a:t>
            </a:r>
            <a:r>
              <a:rPr lang="en-US" sz="2400" i="1" dirty="0" smtClean="0">
                <a:sym typeface="Symbol"/>
              </a:rPr>
              <a:t>a</a:t>
            </a:r>
            <a:r>
              <a:rPr lang="en-US" sz="2400" baseline="-25000" dirty="0" smtClean="0">
                <a:sym typeface="Symbol"/>
              </a:rPr>
              <a:t>1</a:t>
            </a:r>
            <a:r>
              <a:rPr lang="en-US" sz="2400" dirty="0" smtClean="0">
                <a:sym typeface="Symbol"/>
              </a:rPr>
              <a:t> in </a:t>
            </a:r>
            <a:r>
              <a:rPr lang="en-US" sz="2400" i="1" dirty="0" smtClean="0">
                <a:sym typeface="Symbol"/>
              </a:rPr>
              <a:t>A</a:t>
            </a:r>
            <a:r>
              <a:rPr lang="en-US" sz="2400" baseline="-25000" dirty="0" smtClean="0">
                <a:sym typeface="Symbol"/>
              </a:rPr>
              <a:t>1</a:t>
            </a:r>
            <a:r>
              <a:rPr lang="en-US" sz="2400" dirty="0" smtClean="0">
                <a:sym typeface="Symbol"/>
              </a:rPr>
              <a:t>, there are |</a:t>
            </a:r>
            <a:r>
              <a:rPr lang="en-US" sz="2400" i="1" dirty="0" smtClean="0">
                <a:sym typeface="Symbol"/>
              </a:rPr>
              <a:t>A</a:t>
            </a:r>
            <a:r>
              <a:rPr lang="en-US" sz="2400" baseline="-25000" dirty="0" smtClean="0">
                <a:sym typeface="Symbol"/>
              </a:rPr>
              <a:t>2</a:t>
            </a:r>
            <a:r>
              <a:rPr lang="en-US" sz="2400" dirty="0" smtClean="0">
                <a:sym typeface="Symbol"/>
              </a:rPr>
              <a:t>| choices to choose the second component </a:t>
            </a:r>
            <a:r>
              <a:rPr lang="en-US" sz="2400" i="1" dirty="0" smtClean="0">
                <a:sym typeface="Symbol"/>
              </a:rPr>
              <a:t>a</a:t>
            </a:r>
            <a:r>
              <a:rPr lang="en-US" sz="2400" baseline="-25000" dirty="0" smtClean="0">
                <a:sym typeface="Symbol"/>
              </a:rPr>
              <a:t>2</a:t>
            </a:r>
            <a:r>
              <a:rPr lang="en-US" sz="2400" dirty="0" smtClean="0">
                <a:sym typeface="Symbol"/>
              </a:rPr>
              <a:t>.  Since we have </a:t>
            </a:r>
            <a:r>
              <a:rPr lang="en-US" sz="2400" dirty="0">
                <a:sym typeface="Symbol"/>
              </a:rPr>
              <a:t>|</a:t>
            </a:r>
            <a:r>
              <a:rPr lang="en-US" sz="2400" i="1" dirty="0" smtClean="0">
                <a:sym typeface="Symbol"/>
              </a:rPr>
              <a:t>A</a:t>
            </a:r>
            <a:r>
              <a:rPr lang="en-US" sz="2400" baseline="-25000" dirty="0" smtClean="0">
                <a:sym typeface="Symbol"/>
              </a:rPr>
              <a:t>1</a:t>
            </a:r>
            <a:r>
              <a:rPr lang="en-US" sz="2400" dirty="0" smtClean="0">
                <a:sym typeface="Symbol"/>
              </a:rPr>
              <a:t>| elements in </a:t>
            </a:r>
            <a:r>
              <a:rPr lang="en-US" sz="2400" i="1" dirty="0" smtClean="0">
                <a:sym typeface="Symbol"/>
              </a:rPr>
              <a:t>A</a:t>
            </a:r>
            <a:r>
              <a:rPr lang="en-US" sz="2400" baseline="-25000" dirty="0" smtClean="0">
                <a:sym typeface="Symbol"/>
              </a:rPr>
              <a:t>1</a:t>
            </a:r>
            <a:r>
              <a:rPr lang="en-US" sz="2400" dirty="0" smtClean="0">
                <a:sym typeface="Symbol"/>
              </a:rPr>
              <a:t>, the total number of ways to construct such an ordered pair is </a:t>
            </a:r>
            <a:r>
              <a:rPr lang="en-US" sz="2400" dirty="0">
                <a:sym typeface="Symbol"/>
              </a:rPr>
              <a:t>|</a:t>
            </a:r>
            <a:r>
              <a:rPr lang="en-US" sz="2400" i="1" dirty="0">
                <a:sym typeface="Symbol"/>
              </a:rPr>
              <a:t>A</a:t>
            </a:r>
            <a:r>
              <a:rPr lang="en-US" sz="2400" baseline="-25000" dirty="0">
                <a:sym typeface="Symbol"/>
              </a:rPr>
              <a:t>1</a:t>
            </a:r>
            <a:r>
              <a:rPr lang="en-US" sz="2400" dirty="0">
                <a:sym typeface="Symbol"/>
              </a:rPr>
              <a:t>|  |</a:t>
            </a:r>
            <a:r>
              <a:rPr lang="en-US" sz="2400" i="1" dirty="0">
                <a:sym typeface="Symbol"/>
              </a:rPr>
              <a:t>A</a:t>
            </a:r>
            <a:r>
              <a:rPr lang="en-US" sz="2400" baseline="-25000" dirty="0">
                <a:sym typeface="Symbol"/>
              </a:rPr>
              <a:t>2</a:t>
            </a:r>
            <a:r>
              <a:rPr lang="en-US" sz="2400" dirty="0" smtClean="0">
                <a:sym typeface="Symbol"/>
              </a:rPr>
              <a:t>|.</a:t>
            </a:r>
          </a:p>
          <a:p>
            <a:pPr marL="0" indent="0">
              <a:buNone/>
            </a:pPr>
            <a:endParaRPr lang="en-US" sz="1600" dirty="0">
              <a:sym typeface="Symbol"/>
            </a:endParaRPr>
          </a:p>
          <a:p>
            <a:pPr marL="0" indent="0">
              <a:buNone/>
            </a:pPr>
            <a:r>
              <a:rPr lang="en-US" sz="2400" dirty="0" smtClean="0">
                <a:sym typeface="Symbol"/>
              </a:rPr>
              <a:t>In terms of events, if an event is constructed in two steps. We have </a:t>
            </a:r>
            <a:r>
              <a:rPr lang="en-US" sz="2400" i="1" dirty="0" smtClean="0">
                <a:sym typeface="Symbol"/>
              </a:rPr>
              <a:t>a</a:t>
            </a:r>
            <a:r>
              <a:rPr lang="en-US" sz="2400" baseline="-25000" dirty="0" smtClean="0">
                <a:sym typeface="Symbol"/>
              </a:rPr>
              <a:t>1 </a:t>
            </a:r>
            <a:r>
              <a:rPr lang="en-US" sz="2400" dirty="0" smtClean="0">
                <a:sym typeface="Symbol"/>
              </a:rPr>
              <a:t>different</a:t>
            </a:r>
            <a:r>
              <a:rPr lang="en-US" sz="2400" baseline="-25000" dirty="0" smtClean="0">
                <a:sym typeface="Symbol"/>
              </a:rPr>
              <a:t> </a:t>
            </a:r>
            <a:r>
              <a:rPr lang="en-US" sz="2400" dirty="0" smtClean="0">
                <a:sym typeface="Symbol"/>
              </a:rPr>
              <a:t>ways to do</a:t>
            </a:r>
            <a:r>
              <a:rPr lang="en-US" sz="2400" i="1" dirty="0" smtClean="0">
                <a:sym typeface="Symbol"/>
              </a:rPr>
              <a:t> </a:t>
            </a:r>
            <a:r>
              <a:rPr lang="en-US" sz="2400" dirty="0" smtClean="0">
                <a:sym typeface="Symbol"/>
              </a:rPr>
              <a:t>the first step, and </a:t>
            </a:r>
            <a:r>
              <a:rPr lang="en-US" sz="2400" i="1" dirty="0" smtClean="0">
                <a:sym typeface="Symbol"/>
              </a:rPr>
              <a:t>a</a:t>
            </a:r>
            <a:r>
              <a:rPr lang="en-US" sz="2400" baseline="-25000" dirty="0" smtClean="0">
                <a:sym typeface="Symbol"/>
              </a:rPr>
              <a:t>2</a:t>
            </a:r>
            <a:r>
              <a:rPr lang="en-US" sz="2400" dirty="0" smtClean="0">
                <a:sym typeface="Symbol"/>
              </a:rPr>
              <a:t> different ways to do the second step, then the total number of ways to construct an event is </a:t>
            </a:r>
            <a:r>
              <a:rPr lang="en-US" sz="2400" i="1" dirty="0" smtClean="0">
                <a:sym typeface="Symbol"/>
              </a:rPr>
              <a:t>a</a:t>
            </a:r>
            <a:r>
              <a:rPr lang="en-US" sz="2400" baseline="-25000" dirty="0" smtClean="0">
                <a:sym typeface="Symbol"/>
              </a:rPr>
              <a:t>1</a:t>
            </a:r>
            <a:r>
              <a:rPr lang="en-US" sz="2400" i="1" dirty="0" smtClean="0">
                <a:sym typeface="Symbol"/>
              </a:rPr>
              <a:t>a</a:t>
            </a:r>
            <a:r>
              <a:rPr lang="en-US" sz="2400" baseline="-25000" dirty="0" smtClean="0">
                <a:sym typeface="Symbol"/>
              </a:rPr>
              <a:t>2</a:t>
            </a:r>
            <a:r>
              <a:rPr lang="en-US" sz="2400" dirty="0" smtClean="0">
                <a:sym typeface="Symbol"/>
              </a:rPr>
              <a:t>. </a:t>
            </a:r>
            <a:endParaRPr lang="en-CA" sz="2400" dirty="0"/>
          </a:p>
        </p:txBody>
      </p:sp>
      <p:sp>
        <p:nvSpPr>
          <p:cNvPr id="4" name="Slide Number Placeholder 3"/>
          <p:cNvSpPr>
            <a:spLocks noGrp="1"/>
          </p:cNvSpPr>
          <p:nvPr>
            <p:ph type="sldNum" sz="quarter" idx="12"/>
          </p:nvPr>
        </p:nvSpPr>
        <p:spPr/>
        <p:txBody>
          <a:bodyPr/>
          <a:lstStyle/>
          <a:p>
            <a:fld id="{6F18850B-C02A-49FE-88C0-E140FAC79771}" type="slidenum">
              <a:rPr lang="en-CA" smtClean="0"/>
              <a:t>5</a:t>
            </a:fld>
            <a:endParaRPr lang="en-CA"/>
          </a:p>
        </p:txBody>
      </p:sp>
    </p:spTree>
    <p:extLst>
      <p:ext uri="{BB962C8B-B14F-4D97-AF65-F5344CB8AC3E}">
        <p14:creationId xmlns:p14="http://schemas.microsoft.com/office/powerpoint/2010/main" val="18486645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a:t>
            </a:r>
            <a:endParaRPr lang="en-CA" i="1" dirty="0"/>
          </a:p>
        </p:txBody>
      </p:sp>
      <p:sp>
        <p:nvSpPr>
          <p:cNvPr id="3" name="Content Placeholder 2"/>
          <p:cNvSpPr>
            <a:spLocks noGrp="1"/>
          </p:cNvSpPr>
          <p:nvPr>
            <p:ph idx="1"/>
          </p:nvPr>
        </p:nvSpPr>
        <p:spPr/>
        <p:txBody>
          <a:bodyPr/>
          <a:lstStyle/>
          <a:p>
            <a:pPr marL="0" indent="0">
              <a:buNone/>
            </a:pPr>
            <a:r>
              <a:rPr lang="en-US" dirty="0" smtClean="0"/>
              <a:t>In a table tennis team, there are 5 male players and 3 female players.  How many ways can this team to form a mixed double team with one male and one female?</a:t>
            </a:r>
          </a:p>
          <a:p>
            <a:pPr marL="0" indent="0">
              <a:buNone/>
            </a:pPr>
            <a:r>
              <a:rPr lang="en-US" dirty="0" smtClean="0"/>
              <a:t>There are 5 ways to choose a male player, and 3 ways to choose a female player. The total number of ways to form a mixed double team is 5 </a:t>
            </a:r>
            <a:r>
              <a:rPr lang="en-US" dirty="0" smtClean="0">
                <a:sym typeface="Symbol"/>
              </a:rPr>
              <a:t> 3 = 15.</a:t>
            </a:r>
            <a:r>
              <a:rPr lang="en-US" dirty="0" smtClean="0"/>
              <a:t> </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6</a:t>
            </a:fld>
            <a:endParaRPr lang="en-CA"/>
          </a:p>
        </p:txBody>
      </p:sp>
    </p:spTree>
    <p:extLst>
      <p:ext uri="{BB962C8B-B14F-4D97-AF65-F5344CB8AC3E}">
        <p14:creationId xmlns:p14="http://schemas.microsoft.com/office/powerpoint/2010/main" val="8387152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i="1" dirty="0" smtClean="0"/>
              <a:t>Put an L-shaped Domino on a Chessboard</a:t>
            </a:r>
            <a:endParaRPr lang="en-CA" i="1" dirty="0"/>
          </a:p>
        </p:txBody>
      </p:sp>
      <p:sp>
        <p:nvSpPr>
          <p:cNvPr id="3" name="Content Placeholder 2"/>
          <p:cNvSpPr>
            <a:spLocks noGrp="1"/>
          </p:cNvSpPr>
          <p:nvPr>
            <p:ph idx="1"/>
          </p:nvPr>
        </p:nvSpPr>
        <p:spPr/>
        <p:txBody>
          <a:bodyPr/>
          <a:lstStyle/>
          <a:p>
            <a:pPr marL="0" indent="0">
              <a:buNone/>
            </a:pPr>
            <a:r>
              <a:rPr lang="en-US" sz="2000" dirty="0" smtClean="0"/>
              <a:t>An L-shaped domino consists of three squares as in the following figure.  The square at the corner is the center square, and the other two squares are wings.</a:t>
            </a:r>
          </a:p>
          <a:p>
            <a:pPr marL="0" indent="0">
              <a:buNone/>
            </a:pPr>
            <a:endParaRPr lang="en-US" sz="2400" dirty="0"/>
          </a:p>
          <a:p>
            <a:pPr marL="0" indent="0">
              <a:buNone/>
            </a:pPr>
            <a:endParaRPr lang="en-US" sz="1000" dirty="0" smtClean="0"/>
          </a:p>
          <a:p>
            <a:pPr marL="0" indent="0">
              <a:buNone/>
            </a:pPr>
            <a:endParaRPr lang="en-US" sz="1000" dirty="0" smtClean="0"/>
          </a:p>
          <a:p>
            <a:pPr marL="0" indent="0">
              <a:buNone/>
            </a:pPr>
            <a:r>
              <a:rPr lang="en-US" sz="2000" dirty="0" smtClean="0"/>
              <a:t>An </a:t>
            </a:r>
            <a:r>
              <a:rPr lang="en-US" sz="2000" i="1" dirty="0" smtClean="0"/>
              <a:t>n</a:t>
            </a:r>
            <a:r>
              <a:rPr lang="en-US" sz="2000" dirty="0" smtClean="0"/>
              <a:t> by </a:t>
            </a:r>
            <a:r>
              <a:rPr lang="en-US" sz="2000" i="1" dirty="0" smtClean="0"/>
              <a:t>n</a:t>
            </a:r>
            <a:r>
              <a:rPr lang="en-US" sz="2000" dirty="0" smtClean="0"/>
              <a:t> chessboard has </a:t>
            </a:r>
            <a:r>
              <a:rPr lang="en-US" sz="2000" i="1" dirty="0" smtClean="0"/>
              <a:t>n</a:t>
            </a:r>
            <a:r>
              <a:rPr lang="en-US" sz="2000" baseline="30000" dirty="0" smtClean="0"/>
              <a:t>2</a:t>
            </a:r>
            <a:r>
              <a:rPr lang="en-US" sz="2000" dirty="0" smtClean="0"/>
              <a:t> squares.  The following is an 8 </a:t>
            </a:r>
            <a:r>
              <a:rPr lang="en-US" sz="2000" dirty="0" smtClean="0">
                <a:sym typeface="Symbol"/>
              </a:rPr>
              <a:t> 8 chessboard</a:t>
            </a:r>
            <a:r>
              <a:rPr lang="en-US" sz="2000" dirty="0" smtClean="0"/>
              <a:t>:</a:t>
            </a:r>
          </a:p>
          <a:p>
            <a:pPr marL="0" indent="0">
              <a:buNone/>
            </a:pPr>
            <a:endParaRPr lang="en-US" sz="2400" dirty="0" smtClean="0"/>
          </a:p>
          <a:p>
            <a:pPr marL="0" indent="0">
              <a:buNone/>
            </a:pP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7</a:t>
            </a:fld>
            <a:endParaRPr lang="en-CA"/>
          </a:p>
        </p:txBody>
      </p:sp>
      <p:grpSp>
        <p:nvGrpSpPr>
          <p:cNvPr id="5" name="Group 4"/>
          <p:cNvGrpSpPr/>
          <p:nvPr/>
        </p:nvGrpSpPr>
        <p:grpSpPr>
          <a:xfrm>
            <a:off x="1514906" y="2678452"/>
            <a:ext cx="5121730" cy="510022"/>
            <a:chOff x="1377304" y="2514600"/>
            <a:chExt cx="5121730" cy="510022"/>
          </a:xfrm>
        </p:grpSpPr>
        <p:grpSp>
          <p:nvGrpSpPr>
            <p:cNvPr id="6" name="Group 5"/>
            <p:cNvGrpSpPr/>
            <p:nvPr/>
          </p:nvGrpSpPr>
          <p:grpSpPr>
            <a:xfrm>
              <a:off x="4065548" y="2514600"/>
              <a:ext cx="457200" cy="457200"/>
              <a:chOff x="2133600" y="2438400"/>
              <a:chExt cx="457200" cy="457200"/>
            </a:xfrm>
          </p:grpSpPr>
          <p:sp>
            <p:nvSpPr>
              <p:cNvPr id="9" name="Rectangle 8"/>
              <p:cNvSpPr/>
              <p:nvPr/>
            </p:nvSpPr>
            <p:spPr>
              <a:xfrm>
                <a:off x="2133600" y="2667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Rectangle 9"/>
              <p:cNvSpPr/>
              <p:nvPr/>
            </p:nvSpPr>
            <p:spPr>
              <a:xfrm>
                <a:off x="2133600" y="24384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 name="Rectangle 10"/>
              <p:cNvSpPr/>
              <p:nvPr/>
            </p:nvSpPr>
            <p:spPr>
              <a:xfrm>
                <a:off x="2362200" y="2667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7" name="TextBox 6"/>
            <p:cNvSpPr txBox="1"/>
            <p:nvPr/>
          </p:nvSpPr>
          <p:spPr>
            <a:xfrm>
              <a:off x="1377304" y="2624512"/>
              <a:ext cx="2270558" cy="400110"/>
            </a:xfrm>
            <a:prstGeom prst="rect">
              <a:avLst/>
            </a:prstGeom>
            <a:noFill/>
          </p:spPr>
          <p:txBody>
            <a:bodyPr wrap="none" rtlCol="0">
              <a:spAutoFit/>
            </a:bodyPr>
            <a:lstStyle/>
            <a:p>
              <a:r>
                <a:rPr lang="en-US" sz="2000" dirty="0" smtClean="0"/>
                <a:t>The “center square”</a:t>
              </a:r>
              <a:endParaRPr lang="en-CA" dirty="0"/>
            </a:p>
          </p:txBody>
        </p:sp>
        <p:cxnSp>
          <p:nvCxnSpPr>
            <p:cNvPr id="8" name="Straight Arrow Connector 7"/>
            <p:cNvCxnSpPr/>
            <p:nvPr/>
          </p:nvCxnSpPr>
          <p:spPr>
            <a:xfrm>
              <a:off x="3547948" y="2841444"/>
              <a:ext cx="566852" cy="0"/>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sp>
          <p:nvSpPr>
            <p:cNvPr id="12" name="TextBox 11"/>
            <p:cNvSpPr txBox="1"/>
            <p:nvPr/>
          </p:nvSpPr>
          <p:spPr>
            <a:xfrm>
              <a:off x="5019462" y="2568756"/>
              <a:ext cx="1479572" cy="400110"/>
            </a:xfrm>
            <a:prstGeom prst="rect">
              <a:avLst/>
            </a:prstGeom>
            <a:noFill/>
          </p:spPr>
          <p:txBody>
            <a:bodyPr wrap="none" rtlCol="0">
              <a:spAutoFit/>
            </a:bodyPr>
            <a:lstStyle/>
            <a:p>
              <a:r>
                <a:rPr lang="en-US" sz="2000" dirty="0" smtClean="0"/>
                <a:t>Two “wings”</a:t>
              </a:r>
              <a:endParaRPr lang="en-CA" dirty="0"/>
            </a:p>
          </p:txBody>
        </p:sp>
        <p:cxnSp>
          <p:nvCxnSpPr>
            <p:cNvPr id="13" name="Straight Arrow Connector 12"/>
            <p:cNvCxnSpPr/>
            <p:nvPr/>
          </p:nvCxnSpPr>
          <p:spPr>
            <a:xfrm flipH="1">
              <a:off x="4408448" y="2873556"/>
              <a:ext cx="611014" cy="0"/>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H="1" flipV="1">
              <a:off x="4179848" y="2628900"/>
              <a:ext cx="839614" cy="114300"/>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grpSp>
      <p:grpSp>
        <p:nvGrpSpPr>
          <p:cNvPr id="21" name="Group 20"/>
          <p:cNvGrpSpPr/>
          <p:nvPr/>
        </p:nvGrpSpPr>
        <p:grpSpPr>
          <a:xfrm>
            <a:off x="2808248" y="3962400"/>
            <a:ext cx="1837164" cy="1828800"/>
            <a:chOff x="2808248" y="4038600"/>
            <a:chExt cx="1837164" cy="1828800"/>
          </a:xfrm>
        </p:grpSpPr>
        <p:grpSp>
          <p:nvGrpSpPr>
            <p:cNvPr id="22" name="Group 21"/>
            <p:cNvGrpSpPr/>
            <p:nvPr/>
          </p:nvGrpSpPr>
          <p:grpSpPr>
            <a:xfrm>
              <a:off x="2808248" y="4038600"/>
              <a:ext cx="1828800" cy="457200"/>
              <a:chOff x="2819400" y="4191000"/>
              <a:chExt cx="1828800" cy="457200"/>
            </a:xfrm>
          </p:grpSpPr>
          <p:grpSp>
            <p:nvGrpSpPr>
              <p:cNvPr id="92" name="Group 91"/>
              <p:cNvGrpSpPr/>
              <p:nvPr/>
            </p:nvGrpSpPr>
            <p:grpSpPr>
              <a:xfrm>
                <a:off x="2819400" y="4191000"/>
                <a:ext cx="1828800" cy="228600"/>
                <a:chOff x="2819400" y="4191000"/>
                <a:chExt cx="1828800" cy="228600"/>
              </a:xfrm>
            </p:grpSpPr>
            <p:grpSp>
              <p:nvGrpSpPr>
                <p:cNvPr id="104" name="Group 103"/>
                <p:cNvGrpSpPr/>
                <p:nvPr/>
              </p:nvGrpSpPr>
              <p:grpSpPr>
                <a:xfrm>
                  <a:off x="2819400" y="4191000"/>
                  <a:ext cx="911612" cy="228600"/>
                  <a:chOff x="2819400" y="4191000"/>
                  <a:chExt cx="911612" cy="228600"/>
                </a:xfrm>
              </p:grpSpPr>
              <p:sp>
                <p:nvSpPr>
                  <p:cNvPr id="110" name="Rectangle 10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1" name="Rectangle 11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2" name="Rectangle 11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3" name="Rectangle 11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05" name="Group 104"/>
                <p:cNvGrpSpPr/>
                <p:nvPr/>
              </p:nvGrpSpPr>
              <p:grpSpPr>
                <a:xfrm>
                  <a:off x="3736588" y="4191000"/>
                  <a:ext cx="911612" cy="228600"/>
                  <a:chOff x="2819400" y="4191000"/>
                  <a:chExt cx="911612" cy="228600"/>
                </a:xfrm>
              </p:grpSpPr>
              <p:sp>
                <p:nvSpPr>
                  <p:cNvPr id="106" name="Rectangle 10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7" name="Rectangle 10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8" name="Rectangle 10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9" name="Rectangle 10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93" name="Group 92"/>
              <p:cNvGrpSpPr/>
              <p:nvPr/>
            </p:nvGrpSpPr>
            <p:grpSpPr>
              <a:xfrm flipH="1">
                <a:off x="2819400" y="4419600"/>
                <a:ext cx="1828800" cy="228600"/>
                <a:chOff x="2819400" y="4191000"/>
                <a:chExt cx="1828800" cy="228600"/>
              </a:xfrm>
            </p:grpSpPr>
            <p:grpSp>
              <p:nvGrpSpPr>
                <p:cNvPr id="94" name="Group 93"/>
                <p:cNvGrpSpPr/>
                <p:nvPr/>
              </p:nvGrpSpPr>
              <p:grpSpPr>
                <a:xfrm>
                  <a:off x="2819400" y="4191000"/>
                  <a:ext cx="911612" cy="228600"/>
                  <a:chOff x="2819400" y="4191000"/>
                  <a:chExt cx="911612" cy="228600"/>
                </a:xfrm>
              </p:grpSpPr>
              <p:sp>
                <p:nvSpPr>
                  <p:cNvPr id="100" name="Rectangle 9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1" name="Rectangle 10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2" name="Rectangle 10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3" name="Rectangle 10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95" name="Group 94"/>
                <p:cNvGrpSpPr/>
                <p:nvPr/>
              </p:nvGrpSpPr>
              <p:grpSpPr>
                <a:xfrm>
                  <a:off x="3736588" y="4191000"/>
                  <a:ext cx="911612" cy="228600"/>
                  <a:chOff x="2819400" y="4191000"/>
                  <a:chExt cx="911612" cy="228600"/>
                </a:xfrm>
              </p:grpSpPr>
              <p:sp>
                <p:nvSpPr>
                  <p:cNvPr id="96" name="Rectangle 9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7" name="Rectangle 9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8" name="Rectangle 9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9" name="Rectangle 9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23" name="Group 22"/>
            <p:cNvGrpSpPr/>
            <p:nvPr/>
          </p:nvGrpSpPr>
          <p:grpSpPr>
            <a:xfrm>
              <a:off x="2811036" y="4495800"/>
              <a:ext cx="1828800" cy="457200"/>
              <a:chOff x="2819400" y="4191000"/>
              <a:chExt cx="1828800" cy="457200"/>
            </a:xfrm>
          </p:grpSpPr>
          <p:grpSp>
            <p:nvGrpSpPr>
              <p:cNvPr id="70" name="Group 69"/>
              <p:cNvGrpSpPr/>
              <p:nvPr/>
            </p:nvGrpSpPr>
            <p:grpSpPr>
              <a:xfrm>
                <a:off x="2819400" y="4191000"/>
                <a:ext cx="1828800" cy="228600"/>
                <a:chOff x="2819400" y="4191000"/>
                <a:chExt cx="1828800" cy="228600"/>
              </a:xfrm>
            </p:grpSpPr>
            <p:grpSp>
              <p:nvGrpSpPr>
                <p:cNvPr id="82" name="Group 81"/>
                <p:cNvGrpSpPr/>
                <p:nvPr/>
              </p:nvGrpSpPr>
              <p:grpSpPr>
                <a:xfrm>
                  <a:off x="2819400" y="4191000"/>
                  <a:ext cx="911612" cy="228600"/>
                  <a:chOff x="2819400" y="4191000"/>
                  <a:chExt cx="911612" cy="228600"/>
                </a:xfrm>
              </p:grpSpPr>
              <p:sp>
                <p:nvSpPr>
                  <p:cNvPr id="88" name="Rectangle 8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9" name="Rectangle 8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0" name="Rectangle 8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1" name="Rectangle 9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3" name="Group 82"/>
                <p:cNvGrpSpPr/>
                <p:nvPr/>
              </p:nvGrpSpPr>
              <p:grpSpPr>
                <a:xfrm>
                  <a:off x="3736588" y="4191000"/>
                  <a:ext cx="911612" cy="228600"/>
                  <a:chOff x="2819400" y="4191000"/>
                  <a:chExt cx="911612" cy="228600"/>
                </a:xfrm>
              </p:grpSpPr>
              <p:sp>
                <p:nvSpPr>
                  <p:cNvPr id="84" name="Rectangle 8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5" name="Rectangle 8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6" name="Rectangle 8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7" name="Rectangle 8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71" name="Group 70"/>
              <p:cNvGrpSpPr/>
              <p:nvPr/>
            </p:nvGrpSpPr>
            <p:grpSpPr>
              <a:xfrm flipH="1">
                <a:off x="2819400" y="4419600"/>
                <a:ext cx="1828800" cy="228600"/>
                <a:chOff x="2819400" y="4191000"/>
                <a:chExt cx="1828800" cy="228600"/>
              </a:xfrm>
            </p:grpSpPr>
            <p:grpSp>
              <p:nvGrpSpPr>
                <p:cNvPr id="72" name="Group 71"/>
                <p:cNvGrpSpPr/>
                <p:nvPr/>
              </p:nvGrpSpPr>
              <p:grpSpPr>
                <a:xfrm>
                  <a:off x="2819400" y="4191000"/>
                  <a:ext cx="911612" cy="228600"/>
                  <a:chOff x="2819400" y="4191000"/>
                  <a:chExt cx="911612" cy="228600"/>
                </a:xfrm>
              </p:grpSpPr>
              <p:sp>
                <p:nvSpPr>
                  <p:cNvPr id="78" name="Rectangle 7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9" name="Rectangle 7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0" name="Rectangle 7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1" name="Rectangle 8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3" name="Group 72"/>
                <p:cNvGrpSpPr/>
                <p:nvPr/>
              </p:nvGrpSpPr>
              <p:grpSpPr>
                <a:xfrm>
                  <a:off x="3736588" y="4191000"/>
                  <a:ext cx="911612" cy="228600"/>
                  <a:chOff x="2819400" y="4191000"/>
                  <a:chExt cx="911612" cy="228600"/>
                </a:xfrm>
              </p:grpSpPr>
              <p:sp>
                <p:nvSpPr>
                  <p:cNvPr id="74" name="Rectangle 7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5" name="Rectangle 7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6" name="Rectangle 7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7" name="Rectangle 7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24" name="Group 23"/>
            <p:cNvGrpSpPr/>
            <p:nvPr/>
          </p:nvGrpSpPr>
          <p:grpSpPr>
            <a:xfrm>
              <a:off x="2813824" y="4953000"/>
              <a:ext cx="1828800" cy="457200"/>
              <a:chOff x="2819400" y="4191000"/>
              <a:chExt cx="1828800" cy="457200"/>
            </a:xfrm>
          </p:grpSpPr>
          <p:grpSp>
            <p:nvGrpSpPr>
              <p:cNvPr id="48" name="Group 47"/>
              <p:cNvGrpSpPr/>
              <p:nvPr/>
            </p:nvGrpSpPr>
            <p:grpSpPr>
              <a:xfrm>
                <a:off x="2819400" y="4191000"/>
                <a:ext cx="1828800" cy="228600"/>
                <a:chOff x="2819400" y="4191000"/>
                <a:chExt cx="1828800" cy="228600"/>
              </a:xfrm>
            </p:grpSpPr>
            <p:grpSp>
              <p:nvGrpSpPr>
                <p:cNvPr id="60" name="Group 59"/>
                <p:cNvGrpSpPr/>
                <p:nvPr/>
              </p:nvGrpSpPr>
              <p:grpSpPr>
                <a:xfrm>
                  <a:off x="2819400" y="4191000"/>
                  <a:ext cx="911612" cy="228600"/>
                  <a:chOff x="2819400" y="4191000"/>
                  <a:chExt cx="911612" cy="228600"/>
                </a:xfrm>
              </p:grpSpPr>
              <p:sp>
                <p:nvSpPr>
                  <p:cNvPr id="66" name="Rectangle 6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7" name="Rectangle 6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8" name="Rectangle 6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9" name="Rectangle 6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1" name="Group 60"/>
                <p:cNvGrpSpPr/>
                <p:nvPr/>
              </p:nvGrpSpPr>
              <p:grpSpPr>
                <a:xfrm>
                  <a:off x="3736588" y="4191000"/>
                  <a:ext cx="911612" cy="228600"/>
                  <a:chOff x="2819400" y="4191000"/>
                  <a:chExt cx="911612" cy="228600"/>
                </a:xfrm>
              </p:grpSpPr>
              <p:sp>
                <p:nvSpPr>
                  <p:cNvPr id="62" name="Rectangle 61"/>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 name="Rectangle 62"/>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 name="Rectangle 63"/>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 name="Rectangle 64"/>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49" name="Group 48"/>
              <p:cNvGrpSpPr/>
              <p:nvPr/>
            </p:nvGrpSpPr>
            <p:grpSpPr>
              <a:xfrm flipH="1">
                <a:off x="2819400" y="4419600"/>
                <a:ext cx="1828800" cy="228600"/>
                <a:chOff x="2819400" y="4191000"/>
                <a:chExt cx="1828800" cy="228600"/>
              </a:xfrm>
            </p:grpSpPr>
            <p:grpSp>
              <p:nvGrpSpPr>
                <p:cNvPr id="50" name="Group 49"/>
                <p:cNvGrpSpPr/>
                <p:nvPr/>
              </p:nvGrpSpPr>
              <p:grpSpPr>
                <a:xfrm>
                  <a:off x="2819400" y="4191000"/>
                  <a:ext cx="911612" cy="228600"/>
                  <a:chOff x="2819400" y="4191000"/>
                  <a:chExt cx="911612" cy="228600"/>
                </a:xfrm>
              </p:grpSpPr>
              <p:sp>
                <p:nvSpPr>
                  <p:cNvPr id="56" name="Rectangle 5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7" name="Rectangle 5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8" name="Rectangle 5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9" name="Rectangle 5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51" name="Group 50"/>
                <p:cNvGrpSpPr/>
                <p:nvPr/>
              </p:nvGrpSpPr>
              <p:grpSpPr>
                <a:xfrm>
                  <a:off x="3736588" y="4191000"/>
                  <a:ext cx="911612" cy="228600"/>
                  <a:chOff x="2819400" y="4191000"/>
                  <a:chExt cx="911612" cy="228600"/>
                </a:xfrm>
              </p:grpSpPr>
              <p:sp>
                <p:nvSpPr>
                  <p:cNvPr id="52" name="Rectangle 51"/>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3" name="Rectangle 52"/>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4" name="Rectangle 53"/>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5" name="Rectangle 54"/>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25" name="Group 24"/>
            <p:cNvGrpSpPr/>
            <p:nvPr/>
          </p:nvGrpSpPr>
          <p:grpSpPr>
            <a:xfrm>
              <a:off x="2816612" y="5410200"/>
              <a:ext cx="1828800" cy="457200"/>
              <a:chOff x="2819400" y="4191000"/>
              <a:chExt cx="1828800" cy="457200"/>
            </a:xfrm>
          </p:grpSpPr>
          <p:grpSp>
            <p:nvGrpSpPr>
              <p:cNvPr id="26" name="Group 25"/>
              <p:cNvGrpSpPr/>
              <p:nvPr/>
            </p:nvGrpSpPr>
            <p:grpSpPr>
              <a:xfrm>
                <a:off x="2819400" y="4191000"/>
                <a:ext cx="1828800" cy="228600"/>
                <a:chOff x="2819400" y="4191000"/>
                <a:chExt cx="1828800" cy="228600"/>
              </a:xfrm>
            </p:grpSpPr>
            <p:grpSp>
              <p:nvGrpSpPr>
                <p:cNvPr id="38" name="Group 37"/>
                <p:cNvGrpSpPr/>
                <p:nvPr/>
              </p:nvGrpSpPr>
              <p:grpSpPr>
                <a:xfrm>
                  <a:off x="2819400" y="4191000"/>
                  <a:ext cx="911612" cy="228600"/>
                  <a:chOff x="2819400" y="4191000"/>
                  <a:chExt cx="911612" cy="228600"/>
                </a:xfrm>
              </p:grpSpPr>
              <p:sp>
                <p:nvSpPr>
                  <p:cNvPr id="44" name="Rectangle 4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5" name="Rectangle 4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6" name="Rectangle 4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 name="Rectangle 4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9" name="Group 38"/>
                <p:cNvGrpSpPr/>
                <p:nvPr/>
              </p:nvGrpSpPr>
              <p:grpSpPr>
                <a:xfrm>
                  <a:off x="3736588" y="4191000"/>
                  <a:ext cx="911612" cy="228600"/>
                  <a:chOff x="2819400" y="4191000"/>
                  <a:chExt cx="911612" cy="228600"/>
                </a:xfrm>
              </p:grpSpPr>
              <p:sp>
                <p:nvSpPr>
                  <p:cNvPr id="40" name="Rectangle 3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 name="Rectangle 4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2" name="Rectangle 4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 name="Rectangle 4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27" name="Group 26"/>
              <p:cNvGrpSpPr/>
              <p:nvPr/>
            </p:nvGrpSpPr>
            <p:grpSpPr>
              <a:xfrm flipH="1">
                <a:off x="2819400" y="4419600"/>
                <a:ext cx="1828800" cy="228600"/>
                <a:chOff x="2819400" y="4191000"/>
                <a:chExt cx="1828800" cy="228600"/>
              </a:xfrm>
            </p:grpSpPr>
            <p:grpSp>
              <p:nvGrpSpPr>
                <p:cNvPr id="28" name="Group 27"/>
                <p:cNvGrpSpPr/>
                <p:nvPr/>
              </p:nvGrpSpPr>
              <p:grpSpPr>
                <a:xfrm>
                  <a:off x="2819400" y="4191000"/>
                  <a:ext cx="911612" cy="228600"/>
                  <a:chOff x="2819400" y="4191000"/>
                  <a:chExt cx="911612" cy="228600"/>
                </a:xfrm>
              </p:grpSpPr>
              <p:sp>
                <p:nvSpPr>
                  <p:cNvPr id="34" name="Rectangle 3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5" name="Rectangle 3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6" name="Rectangle 3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Rectangle 3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29" name="Group 28"/>
                <p:cNvGrpSpPr/>
                <p:nvPr/>
              </p:nvGrpSpPr>
              <p:grpSpPr>
                <a:xfrm>
                  <a:off x="3736588" y="4191000"/>
                  <a:ext cx="911612" cy="228600"/>
                  <a:chOff x="2819400" y="4191000"/>
                  <a:chExt cx="911612" cy="228600"/>
                </a:xfrm>
              </p:grpSpPr>
              <p:sp>
                <p:nvSpPr>
                  <p:cNvPr id="30" name="Rectangle 2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 name="Rectangle 3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2" name="Rectangle 3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3" name="Rectangle 3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spTree>
    <p:extLst>
      <p:ext uri="{BB962C8B-B14F-4D97-AF65-F5344CB8AC3E}">
        <p14:creationId xmlns:p14="http://schemas.microsoft.com/office/powerpoint/2010/main" val="14251772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sz="2800" dirty="0" smtClean="0"/>
              <a:t>To put an L-shaped domino on a chess board, we can locate the center square first, and then rotate the domino to determine where to fit the wings.  </a:t>
            </a:r>
          </a:p>
          <a:p>
            <a:pPr marL="0" indent="0">
              <a:buNone/>
            </a:pPr>
            <a:endParaRPr lang="en-US" sz="1050" dirty="0"/>
          </a:p>
          <a:p>
            <a:pPr marL="0" indent="0">
              <a:buNone/>
            </a:pPr>
            <a:r>
              <a:rPr lang="en-US" sz="2800" dirty="0" smtClean="0"/>
              <a:t>By the product rule, the number of ways to put an L-shaped domino on a chess board is the number of ways to locate the center square multiplied by the number of ways to fit the wings after the center is located.</a:t>
            </a:r>
          </a:p>
          <a:p>
            <a:pPr marL="0" indent="0">
              <a:buNone/>
            </a:pPr>
            <a:endParaRPr lang="en-US" sz="1050" dirty="0"/>
          </a:p>
          <a:p>
            <a:pPr marL="0" indent="0">
              <a:buNone/>
            </a:pPr>
            <a:r>
              <a:rPr lang="en-US" sz="2800" dirty="0" smtClean="0"/>
              <a:t>However, the number of ways to fit the wings depends on where the center is located.  </a:t>
            </a:r>
          </a:p>
          <a:p>
            <a:pPr marL="0" indent="0">
              <a:buNone/>
            </a:pPr>
            <a:endParaRPr lang="en-US" sz="900" dirty="0"/>
          </a:p>
          <a:p>
            <a:pPr marL="0" indent="0">
              <a:buNone/>
            </a:pPr>
            <a:r>
              <a:rPr lang="en-US" sz="2800" dirty="0" smtClean="0"/>
              <a:t>Therefore, we have to consider three different cases:</a:t>
            </a:r>
          </a:p>
          <a:p>
            <a:pPr marL="0" indent="0">
              <a:buNone/>
            </a:pPr>
            <a:endParaRPr lang="en-US" dirty="0" smtClean="0"/>
          </a:p>
          <a:p>
            <a:pPr marL="0" indent="0">
              <a:buNone/>
            </a:pP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8</a:t>
            </a:fld>
            <a:endParaRPr lang="en-CA"/>
          </a:p>
        </p:txBody>
      </p:sp>
    </p:spTree>
    <p:extLst>
      <p:ext uri="{BB962C8B-B14F-4D97-AF65-F5344CB8AC3E}">
        <p14:creationId xmlns:p14="http://schemas.microsoft.com/office/powerpoint/2010/main" val="28270698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a:bodyPr>
          <a:lstStyle/>
          <a:p>
            <a:pPr marL="0" indent="0">
              <a:buNone/>
            </a:pPr>
            <a:r>
              <a:rPr lang="en-US" sz="2800" dirty="0" smtClean="0"/>
              <a:t>Case </a:t>
            </a:r>
            <a:r>
              <a:rPr lang="en-US" sz="2800" dirty="0" smtClean="0"/>
              <a:t>1.  The center square of the domino is at a corner of the chessboard.  </a:t>
            </a:r>
            <a:endParaRPr lang="en-US" sz="2800" dirty="0" smtClean="0"/>
          </a:p>
          <a:p>
            <a:pPr marL="0" indent="0">
              <a:buNone/>
            </a:pPr>
            <a:endParaRPr lang="en-US" sz="1200" dirty="0" smtClean="0"/>
          </a:p>
          <a:p>
            <a:pPr marL="0" indent="0">
              <a:buNone/>
            </a:pPr>
            <a:r>
              <a:rPr lang="en-US" sz="2800" dirty="0" smtClean="0"/>
              <a:t>In </a:t>
            </a:r>
            <a:r>
              <a:rPr lang="en-US" sz="2800" dirty="0" smtClean="0"/>
              <a:t>this case, there is </a:t>
            </a:r>
            <a:r>
              <a:rPr lang="en-US" sz="2800" dirty="0" smtClean="0"/>
              <a:t>four ways to put the center square. After the center square is located, there is only </a:t>
            </a:r>
            <a:r>
              <a:rPr lang="en-US" sz="2800" dirty="0" smtClean="0"/>
              <a:t>one way to put the </a:t>
            </a:r>
            <a:r>
              <a:rPr lang="en-US" sz="2800" dirty="0" smtClean="0"/>
              <a:t>wings.  </a:t>
            </a:r>
            <a:r>
              <a:rPr lang="en-US" sz="2800" dirty="0" smtClean="0"/>
              <a:t>The total number of ways is 4 </a:t>
            </a:r>
            <a:r>
              <a:rPr lang="en-US" sz="2800" dirty="0" smtClean="0">
                <a:sym typeface="Symbol"/>
              </a:rPr>
              <a:t> 1 = 4.</a:t>
            </a: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9</a:t>
            </a:fld>
            <a:endParaRPr lang="en-CA"/>
          </a:p>
        </p:txBody>
      </p:sp>
      <p:grpSp>
        <p:nvGrpSpPr>
          <p:cNvPr id="5" name="Group 4"/>
          <p:cNvGrpSpPr/>
          <p:nvPr/>
        </p:nvGrpSpPr>
        <p:grpSpPr>
          <a:xfrm>
            <a:off x="2921154" y="3732871"/>
            <a:ext cx="1837164" cy="1828800"/>
            <a:chOff x="2808248" y="4038600"/>
            <a:chExt cx="1837164" cy="1828800"/>
          </a:xfrm>
        </p:grpSpPr>
        <p:grpSp>
          <p:nvGrpSpPr>
            <p:cNvPr id="6" name="Group 5"/>
            <p:cNvGrpSpPr/>
            <p:nvPr/>
          </p:nvGrpSpPr>
          <p:grpSpPr>
            <a:xfrm>
              <a:off x="2808248" y="4038600"/>
              <a:ext cx="1828800" cy="457200"/>
              <a:chOff x="2819400" y="4191000"/>
              <a:chExt cx="1828800" cy="457200"/>
            </a:xfrm>
          </p:grpSpPr>
          <p:grpSp>
            <p:nvGrpSpPr>
              <p:cNvPr id="76" name="Group 75"/>
              <p:cNvGrpSpPr/>
              <p:nvPr/>
            </p:nvGrpSpPr>
            <p:grpSpPr>
              <a:xfrm>
                <a:off x="2819400" y="4191000"/>
                <a:ext cx="1828800" cy="228600"/>
                <a:chOff x="2819400" y="4191000"/>
                <a:chExt cx="1828800" cy="228600"/>
              </a:xfrm>
            </p:grpSpPr>
            <p:grpSp>
              <p:nvGrpSpPr>
                <p:cNvPr id="88" name="Group 87"/>
                <p:cNvGrpSpPr/>
                <p:nvPr/>
              </p:nvGrpSpPr>
              <p:grpSpPr>
                <a:xfrm>
                  <a:off x="2819400" y="4191000"/>
                  <a:ext cx="911612" cy="228600"/>
                  <a:chOff x="2819400" y="4191000"/>
                  <a:chExt cx="911612" cy="228600"/>
                </a:xfrm>
              </p:grpSpPr>
              <p:sp>
                <p:nvSpPr>
                  <p:cNvPr id="94" name="Rectangle 9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5" name="Rectangle 9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6" name="Rectangle 9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7" name="Rectangle 9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9" name="Group 88"/>
                <p:cNvGrpSpPr/>
                <p:nvPr/>
              </p:nvGrpSpPr>
              <p:grpSpPr>
                <a:xfrm>
                  <a:off x="3736588" y="4191000"/>
                  <a:ext cx="911612" cy="228600"/>
                  <a:chOff x="2819400" y="4191000"/>
                  <a:chExt cx="911612" cy="228600"/>
                </a:xfrm>
              </p:grpSpPr>
              <p:sp>
                <p:nvSpPr>
                  <p:cNvPr id="90" name="Rectangle 8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1" name="Rectangle 9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2" name="Rectangle 9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3" name="Rectangle 9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77" name="Group 76"/>
              <p:cNvGrpSpPr/>
              <p:nvPr/>
            </p:nvGrpSpPr>
            <p:grpSpPr>
              <a:xfrm flipH="1">
                <a:off x="2819400" y="4419600"/>
                <a:ext cx="1828800" cy="228600"/>
                <a:chOff x="2819400" y="4191000"/>
                <a:chExt cx="1828800" cy="228600"/>
              </a:xfrm>
            </p:grpSpPr>
            <p:grpSp>
              <p:nvGrpSpPr>
                <p:cNvPr id="78" name="Group 77"/>
                <p:cNvGrpSpPr/>
                <p:nvPr/>
              </p:nvGrpSpPr>
              <p:grpSpPr>
                <a:xfrm>
                  <a:off x="2819400" y="4191000"/>
                  <a:ext cx="911612" cy="228600"/>
                  <a:chOff x="2819400" y="4191000"/>
                  <a:chExt cx="911612" cy="228600"/>
                </a:xfrm>
              </p:grpSpPr>
              <p:sp>
                <p:nvSpPr>
                  <p:cNvPr id="84" name="Rectangle 8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5" name="Rectangle 8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6" name="Rectangle 8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7" name="Rectangle 8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9" name="Group 78"/>
                <p:cNvGrpSpPr/>
                <p:nvPr/>
              </p:nvGrpSpPr>
              <p:grpSpPr>
                <a:xfrm>
                  <a:off x="3736588" y="4191000"/>
                  <a:ext cx="911612" cy="228600"/>
                  <a:chOff x="2819400" y="4191000"/>
                  <a:chExt cx="911612" cy="228600"/>
                </a:xfrm>
              </p:grpSpPr>
              <p:sp>
                <p:nvSpPr>
                  <p:cNvPr id="80" name="Rectangle 7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1" name="Rectangle 8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2" name="Rectangle 8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3" name="Rectangle 8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7" name="Group 6"/>
            <p:cNvGrpSpPr/>
            <p:nvPr/>
          </p:nvGrpSpPr>
          <p:grpSpPr>
            <a:xfrm>
              <a:off x="2811036" y="4495800"/>
              <a:ext cx="1828800" cy="457200"/>
              <a:chOff x="2819400" y="4191000"/>
              <a:chExt cx="1828800" cy="457200"/>
            </a:xfrm>
          </p:grpSpPr>
          <p:grpSp>
            <p:nvGrpSpPr>
              <p:cNvPr id="54" name="Group 53"/>
              <p:cNvGrpSpPr/>
              <p:nvPr/>
            </p:nvGrpSpPr>
            <p:grpSpPr>
              <a:xfrm>
                <a:off x="2819400" y="4191000"/>
                <a:ext cx="1828800" cy="228600"/>
                <a:chOff x="2819400" y="4191000"/>
                <a:chExt cx="1828800" cy="228600"/>
              </a:xfrm>
            </p:grpSpPr>
            <p:grpSp>
              <p:nvGrpSpPr>
                <p:cNvPr id="66" name="Group 65"/>
                <p:cNvGrpSpPr/>
                <p:nvPr/>
              </p:nvGrpSpPr>
              <p:grpSpPr>
                <a:xfrm>
                  <a:off x="2819400" y="4191000"/>
                  <a:ext cx="911612" cy="228600"/>
                  <a:chOff x="2819400" y="4191000"/>
                  <a:chExt cx="911612" cy="228600"/>
                </a:xfrm>
              </p:grpSpPr>
              <p:sp>
                <p:nvSpPr>
                  <p:cNvPr id="72" name="Rectangle 71"/>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3" name="Rectangle 72"/>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4" name="Rectangle 73"/>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5" name="Rectangle 74"/>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7" name="Group 66"/>
                <p:cNvGrpSpPr/>
                <p:nvPr/>
              </p:nvGrpSpPr>
              <p:grpSpPr>
                <a:xfrm>
                  <a:off x="3736588" y="4191000"/>
                  <a:ext cx="911612" cy="228600"/>
                  <a:chOff x="2819400" y="4191000"/>
                  <a:chExt cx="911612" cy="228600"/>
                </a:xfrm>
              </p:grpSpPr>
              <p:sp>
                <p:nvSpPr>
                  <p:cNvPr id="68" name="Rectangle 6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9" name="Rectangle 6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0" name="Rectangle 6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1" name="Rectangle 7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55" name="Group 54"/>
              <p:cNvGrpSpPr/>
              <p:nvPr/>
            </p:nvGrpSpPr>
            <p:grpSpPr>
              <a:xfrm flipH="1">
                <a:off x="2819400" y="4419600"/>
                <a:ext cx="1828800" cy="228600"/>
                <a:chOff x="2819400" y="4191000"/>
                <a:chExt cx="1828800" cy="228600"/>
              </a:xfrm>
            </p:grpSpPr>
            <p:grpSp>
              <p:nvGrpSpPr>
                <p:cNvPr id="56" name="Group 55"/>
                <p:cNvGrpSpPr/>
                <p:nvPr/>
              </p:nvGrpSpPr>
              <p:grpSpPr>
                <a:xfrm>
                  <a:off x="2819400" y="4191000"/>
                  <a:ext cx="911612" cy="228600"/>
                  <a:chOff x="2819400" y="4191000"/>
                  <a:chExt cx="911612" cy="228600"/>
                </a:xfrm>
              </p:grpSpPr>
              <p:sp>
                <p:nvSpPr>
                  <p:cNvPr id="62" name="Rectangle 61"/>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 name="Rectangle 62"/>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 name="Rectangle 63"/>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 name="Rectangle 64"/>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57" name="Group 56"/>
                <p:cNvGrpSpPr/>
                <p:nvPr/>
              </p:nvGrpSpPr>
              <p:grpSpPr>
                <a:xfrm>
                  <a:off x="3736588" y="4191000"/>
                  <a:ext cx="911612" cy="228600"/>
                  <a:chOff x="2819400" y="4191000"/>
                  <a:chExt cx="911612" cy="228600"/>
                </a:xfrm>
              </p:grpSpPr>
              <p:sp>
                <p:nvSpPr>
                  <p:cNvPr id="58" name="Rectangle 5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9" name="Rectangle 5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0" name="Rectangle 5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1" name="Rectangle 6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8" name="Group 7"/>
            <p:cNvGrpSpPr/>
            <p:nvPr/>
          </p:nvGrpSpPr>
          <p:grpSpPr>
            <a:xfrm>
              <a:off x="2813824" y="4953000"/>
              <a:ext cx="1828800" cy="457200"/>
              <a:chOff x="2819400" y="4191000"/>
              <a:chExt cx="1828800" cy="457200"/>
            </a:xfrm>
          </p:grpSpPr>
          <p:grpSp>
            <p:nvGrpSpPr>
              <p:cNvPr id="32" name="Group 31"/>
              <p:cNvGrpSpPr/>
              <p:nvPr/>
            </p:nvGrpSpPr>
            <p:grpSpPr>
              <a:xfrm>
                <a:off x="2819400" y="4191000"/>
                <a:ext cx="1828800" cy="228600"/>
                <a:chOff x="2819400" y="4191000"/>
                <a:chExt cx="1828800" cy="228600"/>
              </a:xfrm>
            </p:grpSpPr>
            <p:grpSp>
              <p:nvGrpSpPr>
                <p:cNvPr id="44" name="Group 43"/>
                <p:cNvGrpSpPr/>
                <p:nvPr/>
              </p:nvGrpSpPr>
              <p:grpSpPr>
                <a:xfrm>
                  <a:off x="2819400" y="4191000"/>
                  <a:ext cx="911612" cy="228600"/>
                  <a:chOff x="2819400" y="4191000"/>
                  <a:chExt cx="911612" cy="228600"/>
                </a:xfrm>
              </p:grpSpPr>
              <p:sp>
                <p:nvSpPr>
                  <p:cNvPr id="50" name="Rectangle 4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1" name="Rectangle 5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2" name="Rectangle 5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3" name="Rectangle 5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5" name="Group 44"/>
                <p:cNvGrpSpPr/>
                <p:nvPr/>
              </p:nvGrpSpPr>
              <p:grpSpPr>
                <a:xfrm>
                  <a:off x="3736588" y="4191000"/>
                  <a:ext cx="911612" cy="228600"/>
                  <a:chOff x="2819400" y="4191000"/>
                  <a:chExt cx="911612" cy="228600"/>
                </a:xfrm>
              </p:grpSpPr>
              <p:sp>
                <p:nvSpPr>
                  <p:cNvPr id="46" name="Rectangle 4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 name="Rectangle 4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8" name="Rectangle 4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9" name="Rectangle 4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33" name="Group 32"/>
              <p:cNvGrpSpPr/>
              <p:nvPr/>
            </p:nvGrpSpPr>
            <p:grpSpPr>
              <a:xfrm flipH="1">
                <a:off x="2819400" y="4419600"/>
                <a:ext cx="1828800" cy="228600"/>
                <a:chOff x="2819400" y="4191000"/>
                <a:chExt cx="1828800" cy="228600"/>
              </a:xfrm>
            </p:grpSpPr>
            <p:grpSp>
              <p:nvGrpSpPr>
                <p:cNvPr id="34" name="Group 33"/>
                <p:cNvGrpSpPr/>
                <p:nvPr/>
              </p:nvGrpSpPr>
              <p:grpSpPr>
                <a:xfrm>
                  <a:off x="2819400" y="4191000"/>
                  <a:ext cx="911612" cy="228600"/>
                  <a:chOff x="2819400" y="4191000"/>
                  <a:chExt cx="911612" cy="228600"/>
                </a:xfrm>
              </p:grpSpPr>
              <p:sp>
                <p:nvSpPr>
                  <p:cNvPr id="40" name="Rectangle 3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 name="Rectangle 4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2" name="Rectangle 4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 name="Rectangle 4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5" name="Group 34"/>
                <p:cNvGrpSpPr/>
                <p:nvPr/>
              </p:nvGrpSpPr>
              <p:grpSpPr>
                <a:xfrm>
                  <a:off x="3736588" y="4191000"/>
                  <a:ext cx="911612" cy="228600"/>
                  <a:chOff x="2819400" y="4191000"/>
                  <a:chExt cx="911612" cy="228600"/>
                </a:xfrm>
              </p:grpSpPr>
              <p:sp>
                <p:nvSpPr>
                  <p:cNvPr id="36" name="Rectangle 3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Rectangle 3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8" name="Rectangle 3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9" name="Rectangle 3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9" name="Group 8"/>
            <p:cNvGrpSpPr/>
            <p:nvPr/>
          </p:nvGrpSpPr>
          <p:grpSpPr>
            <a:xfrm>
              <a:off x="2816612" y="5410200"/>
              <a:ext cx="1828800" cy="457200"/>
              <a:chOff x="2819400" y="4191000"/>
              <a:chExt cx="1828800" cy="457200"/>
            </a:xfrm>
          </p:grpSpPr>
          <p:grpSp>
            <p:nvGrpSpPr>
              <p:cNvPr id="10" name="Group 9"/>
              <p:cNvGrpSpPr/>
              <p:nvPr/>
            </p:nvGrpSpPr>
            <p:grpSpPr>
              <a:xfrm>
                <a:off x="2819400" y="4191000"/>
                <a:ext cx="1828800" cy="228600"/>
                <a:chOff x="2819400" y="4191000"/>
                <a:chExt cx="1828800" cy="228600"/>
              </a:xfrm>
            </p:grpSpPr>
            <p:grpSp>
              <p:nvGrpSpPr>
                <p:cNvPr id="22" name="Group 21"/>
                <p:cNvGrpSpPr/>
                <p:nvPr/>
              </p:nvGrpSpPr>
              <p:grpSpPr>
                <a:xfrm>
                  <a:off x="2819400" y="4191000"/>
                  <a:ext cx="911612" cy="228600"/>
                  <a:chOff x="2819400" y="4191000"/>
                  <a:chExt cx="911612" cy="228600"/>
                </a:xfrm>
              </p:grpSpPr>
              <p:sp>
                <p:nvSpPr>
                  <p:cNvPr id="28" name="Rectangle 2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Rectangle 2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0" name="Rectangle 2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 name="Rectangle 3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23" name="Group 22"/>
                <p:cNvGrpSpPr/>
                <p:nvPr/>
              </p:nvGrpSpPr>
              <p:grpSpPr>
                <a:xfrm>
                  <a:off x="3736588" y="4191000"/>
                  <a:ext cx="911612" cy="228600"/>
                  <a:chOff x="2819400" y="4191000"/>
                  <a:chExt cx="911612" cy="228600"/>
                </a:xfrm>
              </p:grpSpPr>
              <p:sp>
                <p:nvSpPr>
                  <p:cNvPr id="24" name="Rectangle 2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5" name="Rectangle 2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6" name="Rectangle 2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7" name="Rectangle 2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11" name="Group 10"/>
              <p:cNvGrpSpPr/>
              <p:nvPr/>
            </p:nvGrpSpPr>
            <p:grpSpPr>
              <a:xfrm flipH="1">
                <a:off x="2819400" y="4419600"/>
                <a:ext cx="1828800" cy="228600"/>
                <a:chOff x="2819400" y="4191000"/>
                <a:chExt cx="1828800" cy="228600"/>
              </a:xfrm>
            </p:grpSpPr>
            <p:grpSp>
              <p:nvGrpSpPr>
                <p:cNvPr id="12" name="Group 11"/>
                <p:cNvGrpSpPr/>
                <p:nvPr/>
              </p:nvGrpSpPr>
              <p:grpSpPr>
                <a:xfrm>
                  <a:off x="2819400" y="4191000"/>
                  <a:ext cx="911612" cy="228600"/>
                  <a:chOff x="2819400" y="4191000"/>
                  <a:chExt cx="911612" cy="228600"/>
                </a:xfrm>
              </p:grpSpPr>
              <p:sp>
                <p:nvSpPr>
                  <p:cNvPr id="18" name="Rectangle 1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9" name="Rectangle 1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0" name="Rectangle 1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1" name="Rectangle 2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3" name="Group 12"/>
                <p:cNvGrpSpPr/>
                <p:nvPr/>
              </p:nvGrpSpPr>
              <p:grpSpPr>
                <a:xfrm>
                  <a:off x="3736588" y="4191000"/>
                  <a:ext cx="911612" cy="228600"/>
                  <a:chOff x="2819400" y="4191000"/>
                  <a:chExt cx="911612" cy="228600"/>
                </a:xfrm>
              </p:grpSpPr>
              <p:sp>
                <p:nvSpPr>
                  <p:cNvPr id="14" name="Rectangle 1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 name="Rectangle 1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Rectangle 1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 name="Rectangle 1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grpSp>
        <p:nvGrpSpPr>
          <p:cNvPr id="98" name="Group 97"/>
          <p:cNvGrpSpPr/>
          <p:nvPr/>
        </p:nvGrpSpPr>
        <p:grpSpPr>
          <a:xfrm>
            <a:off x="2929518" y="5105400"/>
            <a:ext cx="457200" cy="457200"/>
            <a:chOff x="2133600" y="2438400"/>
            <a:chExt cx="457200" cy="457200"/>
          </a:xfrm>
          <a:solidFill>
            <a:srgbClr val="FFC000"/>
          </a:solidFill>
        </p:grpSpPr>
        <p:sp>
          <p:nvSpPr>
            <p:cNvPr id="99" name="Rectangle 98"/>
            <p:cNvSpPr/>
            <p:nvPr/>
          </p:nvSpPr>
          <p:spPr>
            <a:xfrm>
              <a:off x="21336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0" name="Rectangle 99"/>
            <p:cNvSpPr/>
            <p:nvPr/>
          </p:nvSpPr>
          <p:spPr>
            <a:xfrm>
              <a:off x="2133600" y="24384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1" name="Rectangle 100"/>
            <p:cNvSpPr/>
            <p:nvPr/>
          </p:nvSpPr>
          <p:spPr>
            <a:xfrm>
              <a:off x="23622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Tree>
    <p:extLst>
      <p:ext uri="{BB962C8B-B14F-4D97-AF65-F5344CB8AC3E}">
        <p14:creationId xmlns:p14="http://schemas.microsoft.com/office/powerpoint/2010/main" val="9448629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normAutofit/>
          </a:bodyPr>
          <a:lstStyle/>
          <a:p>
            <a:pPr marL="0" indent="0">
              <a:buNone/>
            </a:pPr>
            <a:r>
              <a:rPr lang="en-US" sz="2800" dirty="0" smtClean="0"/>
              <a:t>Case 2.  The center square in on one side but not </a:t>
            </a:r>
            <a:r>
              <a:rPr lang="en-US" sz="2800" dirty="0" smtClean="0"/>
              <a:t>at the </a:t>
            </a:r>
            <a:r>
              <a:rPr lang="en-US" sz="2800" dirty="0" smtClean="0"/>
              <a:t>corner.  </a:t>
            </a:r>
          </a:p>
          <a:p>
            <a:pPr marL="0" indent="0">
              <a:buNone/>
            </a:pPr>
            <a:endParaRPr lang="en-US" sz="500" dirty="0" smtClean="0"/>
          </a:p>
          <a:p>
            <a:pPr marL="0" indent="0">
              <a:buNone/>
            </a:pPr>
            <a:r>
              <a:rPr lang="en-US" sz="2800" dirty="0" smtClean="0"/>
              <a:t>In this case, we have 4 </a:t>
            </a:r>
            <a:r>
              <a:rPr lang="en-US" sz="2800" dirty="0" smtClean="0">
                <a:sym typeface="Symbol"/>
              </a:rPr>
              <a:t> 6 = 24 ways to put the center.  </a:t>
            </a:r>
            <a:r>
              <a:rPr lang="en-US" sz="2800" dirty="0" smtClean="0">
                <a:sym typeface="Symbol"/>
              </a:rPr>
              <a:t>After</a:t>
            </a:r>
            <a:r>
              <a:rPr lang="en-US" sz="2800" dirty="0" smtClean="0">
                <a:sym typeface="Symbol"/>
              </a:rPr>
              <a:t> </a:t>
            </a:r>
            <a:r>
              <a:rPr lang="en-US" sz="2800" dirty="0" smtClean="0">
                <a:sym typeface="Symbol"/>
              </a:rPr>
              <a:t>the center is located, there </a:t>
            </a:r>
            <a:r>
              <a:rPr lang="en-US" sz="2800" dirty="0" smtClean="0">
                <a:sym typeface="Symbol"/>
              </a:rPr>
              <a:t>are two </a:t>
            </a:r>
            <a:r>
              <a:rPr lang="en-US" sz="2800" dirty="0" smtClean="0">
                <a:sym typeface="Symbol"/>
              </a:rPr>
              <a:t>ways to arrange the </a:t>
            </a:r>
            <a:r>
              <a:rPr lang="en-US" sz="2800" dirty="0" smtClean="0">
                <a:sym typeface="Symbol"/>
              </a:rPr>
              <a:t>wings.  </a:t>
            </a:r>
            <a:r>
              <a:rPr lang="en-US" sz="2800" dirty="0" smtClean="0">
                <a:sym typeface="Symbol"/>
              </a:rPr>
              <a:t>The total number of ways is 24  2 = 48.</a:t>
            </a: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10</a:t>
            </a:fld>
            <a:endParaRPr lang="en-CA"/>
          </a:p>
        </p:txBody>
      </p:sp>
      <p:grpSp>
        <p:nvGrpSpPr>
          <p:cNvPr id="5" name="Group 4"/>
          <p:cNvGrpSpPr/>
          <p:nvPr/>
        </p:nvGrpSpPr>
        <p:grpSpPr>
          <a:xfrm>
            <a:off x="2946707" y="3810000"/>
            <a:ext cx="1837164" cy="1828800"/>
            <a:chOff x="2808248" y="4038600"/>
            <a:chExt cx="1837164" cy="1828800"/>
          </a:xfrm>
        </p:grpSpPr>
        <p:grpSp>
          <p:nvGrpSpPr>
            <p:cNvPr id="6" name="Group 5"/>
            <p:cNvGrpSpPr/>
            <p:nvPr/>
          </p:nvGrpSpPr>
          <p:grpSpPr>
            <a:xfrm>
              <a:off x="2808248" y="4038600"/>
              <a:ext cx="1828800" cy="457200"/>
              <a:chOff x="2819400" y="4191000"/>
              <a:chExt cx="1828800" cy="457200"/>
            </a:xfrm>
          </p:grpSpPr>
          <p:grpSp>
            <p:nvGrpSpPr>
              <p:cNvPr id="76" name="Group 75"/>
              <p:cNvGrpSpPr/>
              <p:nvPr/>
            </p:nvGrpSpPr>
            <p:grpSpPr>
              <a:xfrm>
                <a:off x="2819400" y="4191000"/>
                <a:ext cx="1828800" cy="228600"/>
                <a:chOff x="2819400" y="4191000"/>
                <a:chExt cx="1828800" cy="228600"/>
              </a:xfrm>
            </p:grpSpPr>
            <p:grpSp>
              <p:nvGrpSpPr>
                <p:cNvPr id="88" name="Group 87"/>
                <p:cNvGrpSpPr/>
                <p:nvPr/>
              </p:nvGrpSpPr>
              <p:grpSpPr>
                <a:xfrm>
                  <a:off x="2819400" y="4191000"/>
                  <a:ext cx="911612" cy="228600"/>
                  <a:chOff x="2819400" y="4191000"/>
                  <a:chExt cx="911612" cy="228600"/>
                </a:xfrm>
              </p:grpSpPr>
              <p:sp>
                <p:nvSpPr>
                  <p:cNvPr id="94" name="Rectangle 9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5" name="Rectangle 9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6" name="Rectangle 9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7" name="Rectangle 9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9" name="Group 88"/>
                <p:cNvGrpSpPr/>
                <p:nvPr/>
              </p:nvGrpSpPr>
              <p:grpSpPr>
                <a:xfrm>
                  <a:off x="3736588" y="4191000"/>
                  <a:ext cx="911612" cy="228600"/>
                  <a:chOff x="2819400" y="4191000"/>
                  <a:chExt cx="911612" cy="228600"/>
                </a:xfrm>
              </p:grpSpPr>
              <p:sp>
                <p:nvSpPr>
                  <p:cNvPr id="90" name="Rectangle 8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1" name="Rectangle 9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2" name="Rectangle 9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3" name="Rectangle 9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77" name="Group 76"/>
              <p:cNvGrpSpPr/>
              <p:nvPr/>
            </p:nvGrpSpPr>
            <p:grpSpPr>
              <a:xfrm flipH="1">
                <a:off x="2819400" y="4419600"/>
                <a:ext cx="1828800" cy="228600"/>
                <a:chOff x="2819400" y="4191000"/>
                <a:chExt cx="1828800" cy="228600"/>
              </a:xfrm>
            </p:grpSpPr>
            <p:grpSp>
              <p:nvGrpSpPr>
                <p:cNvPr id="78" name="Group 77"/>
                <p:cNvGrpSpPr/>
                <p:nvPr/>
              </p:nvGrpSpPr>
              <p:grpSpPr>
                <a:xfrm>
                  <a:off x="2819400" y="4191000"/>
                  <a:ext cx="911612" cy="228600"/>
                  <a:chOff x="2819400" y="4191000"/>
                  <a:chExt cx="911612" cy="228600"/>
                </a:xfrm>
              </p:grpSpPr>
              <p:sp>
                <p:nvSpPr>
                  <p:cNvPr id="84" name="Rectangle 8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5" name="Rectangle 8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6" name="Rectangle 8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7" name="Rectangle 8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9" name="Group 78"/>
                <p:cNvGrpSpPr/>
                <p:nvPr/>
              </p:nvGrpSpPr>
              <p:grpSpPr>
                <a:xfrm>
                  <a:off x="3736588" y="4191000"/>
                  <a:ext cx="911612" cy="228600"/>
                  <a:chOff x="2819400" y="4191000"/>
                  <a:chExt cx="911612" cy="228600"/>
                </a:xfrm>
              </p:grpSpPr>
              <p:sp>
                <p:nvSpPr>
                  <p:cNvPr id="80" name="Rectangle 7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1" name="Rectangle 8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2" name="Rectangle 8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3" name="Rectangle 8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7" name="Group 6"/>
            <p:cNvGrpSpPr/>
            <p:nvPr/>
          </p:nvGrpSpPr>
          <p:grpSpPr>
            <a:xfrm>
              <a:off x="2811036" y="4495800"/>
              <a:ext cx="1828800" cy="457200"/>
              <a:chOff x="2819400" y="4191000"/>
              <a:chExt cx="1828800" cy="457200"/>
            </a:xfrm>
          </p:grpSpPr>
          <p:grpSp>
            <p:nvGrpSpPr>
              <p:cNvPr id="54" name="Group 53"/>
              <p:cNvGrpSpPr/>
              <p:nvPr/>
            </p:nvGrpSpPr>
            <p:grpSpPr>
              <a:xfrm>
                <a:off x="2819400" y="4191000"/>
                <a:ext cx="1828800" cy="228600"/>
                <a:chOff x="2819400" y="4191000"/>
                <a:chExt cx="1828800" cy="228600"/>
              </a:xfrm>
            </p:grpSpPr>
            <p:grpSp>
              <p:nvGrpSpPr>
                <p:cNvPr id="66" name="Group 65"/>
                <p:cNvGrpSpPr/>
                <p:nvPr/>
              </p:nvGrpSpPr>
              <p:grpSpPr>
                <a:xfrm>
                  <a:off x="2819400" y="4191000"/>
                  <a:ext cx="911612" cy="228600"/>
                  <a:chOff x="2819400" y="4191000"/>
                  <a:chExt cx="911612" cy="228600"/>
                </a:xfrm>
              </p:grpSpPr>
              <p:sp>
                <p:nvSpPr>
                  <p:cNvPr id="72" name="Rectangle 71"/>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3" name="Rectangle 72"/>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4" name="Rectangle 73"/>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5" name="Rectangle 74"/>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7" name="Group 66"/>
                <p:cNvGrpSpPr/>
                <p:nvPr/>
              </p:nvGrpSpPr>
              <p:grpSpPr>
                <a:xfrm>
                  <a:off x="3736588" y="4191000"/>
                  <a:ext cx="911612" cy="228600"/>
                  <a:chOff x="2819400" y="4191000"/>
                  <a:chExt cx="911612" cy="228600"/>
                </a:xfrm>
              </p:grpSpPr>
              <p:sp>
                <p:nvSpPr>
                  <p:cNvPr id="68" name="Rectangle 6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9" name="Rectangle 6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0" name="Rectangle 6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1" name="Rectangle 7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55" name="Group 54"/>
              <p:cNvGrpSpPr/>
              <p:nvPr/>
            </p:nvGrpSpPr>
            <p:grpSpPr>
              <a:xfrm flipH="1">
                <a:off x="2819400" y="4419600"/>
                <a:ext cx="1828800" cy="228600"/>
                <a:chOff x="2819400" y="4191000"/>
                <a:chExt cx="1828800" cy="228600"/>
              </a:xfrm>
            </p:grpSpPr>
            <p:grpSp>
              <p:nvGrpSpPr>
                <p:cNvPr id="56" name="Group 55"/>
                <p:cNvGrpSpPr/>
                <p:nvPr/>
              </p:nvGrpSpPr>
              <p:grpSpPr>
                <a:xfrm>
                  <a:off x="2819400" y="4191000"/>
                  <a:ext cx="911612" cy="228600"/>
                  <a:chOff x="2819400" y="4191000"/>
                  <a:chExt cx="911612" cy="228600"/>
                </a:xfrm>
              </p:grpSpPr>
              <p:sp>
                <p:nvSpPr>
                  <p:cNvPr id="62" name="Rectangle 61"/>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 name="Rectangle 62"/>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 name="Rectangle 63"/>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 name="Rectangle 64"/>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57" name="Group 56"/>
                <p:cNvGrpSpPr/>
                <p:nvPr/>
              </p:nvGrpSpPr>
              <p:grpSpPr>
                <a:xfrm>
                  <a:off x="3736588" y="4191000"/>
                  <a:ext cx="911612" cy="228600"/>
                  <a:chOff x="2819400" y="4191000"/>
                  <a:chExt cx="911612" cy="228600"/>
                </a:xfrm>
              </p:grpSpPr>
              <p:sp>
                <p:nvSpPr>
                  <p:cNvPr id="58" name="Rectangle 5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9" name="Rectangle 5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0" name="Rectangle 5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1" name="Rectangle 6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8" name="Group 7"/>
            <p:cNvGrpSpPr/>
            <p:nvPr/>
          </p:nvGrpSpPr>
          <p:grpSpPr>
            <a:xfrm>
              <a:off x="2813824" y="4953000"/>
              <a:ext cx="1828800" cy="457200"/>
              <a:chOff x="2819400" y="4191000"/>
              <a:chExt cx="1828800" cy="457200"/>
            </a:xfrm>
          </p:grpSpPr>
          <p:grpSp>
            <p:nvGrpSpPr>
              <p:cNvPr id="32" name="Group 31"/>
              <p:cNvGrpSpPr/>
              <p:nvPr/>
            </p:nvGrpSpPr>
            <p:grpSpPr>
              <a:xfrm>
                <a:off x="2819400" y="4191000"/>
                <a:ext cx="1828800" cy="228600"/>
                <a:chOff x="2819400" y="4191000"/>
                <a:chExt cx="1828800" cy="228600"/>
              </a:xfrm>
            </p:grpSpPr>
            <p:grpSp>
              <p:nvGrpSpPr>
                <p:cNvPr id="44" name="Group 43"/>
                <p:cNvGrpSpPr/>
                <p:nvPr/>
              </p:nvGrpSpPr>
              <p:grpSpPr>
                <a:xfrm>
                  <a:off x="2819400" y="4191000"/>
                  <a:ext cx="911612" cy="228600"/>
                  <a:chOff x="2819400" y="4191000"/>
                  <a:chExt cx="911612" cy="228600"/>
                </a:xfrm>
              </p:grpSpPr>
              <p:sp>
                <p:nvSpPr>
                  <p:cNvPr id="50" name="Rectangle 4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1" name="Rectangle 5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2" name="Rectangle 5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3" name="Rectangle 5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5" name="Group 44"/>
                <p:cNvGrpSpPr/>
                <p:nvPr/>
              </p:nvGrpSpPr>
              <p:grpSpPr>
                <a:xfrm>
                  <a:off x="3736588" y="4191000"/>
                  <a:ext cx="911612" cy="228600"/>
                  <a:chOff x="2819400" y="4191000"/>
                  <a:chExt cx="911612" cy="228600"/>
                </a:xfrm>
              </p:grpSpPr>
              <p:sp>
                <p:nvSpPr>
                  <p:cNvPr id="46" name="Rectangle 4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 name="Rectangle 4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8" name="Rectangle 4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9" name="Rectangle 4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33" name="Group 32"/>
              <p:cNvGrpSpPr/>
              <p:nvPr/>
            </p:nvGrpSpPr>
            <p:grpSpPr>
              <a:xfrm flipH="1">
                <a:off x="2819400" y="4419600"/>
                <a:ext cx="1828800" cy="228600"/>
                <a:chOff x="2819400" y="4191000"/>
                <a:chExt cx="1828800" cy="228600"/>
              </a:xfrm>
            </p:grpSpPr>
            <p:grpSp>
              <p:nvGrpSpPr>
                <p:cNvPr id="34" name="Group 33"/>
                <p:cNvGrpSpPr/>
                <p:nvPr/>
              </p:nvGrpSpPr>
              <p:grpSpPr>
                <a:xfrm>
                  <a:off x="2819400" y="4191000"/>
                  <a:ext cx="911612" cy="228600"/>
                  <a:chOff x="2819400" y="4191000"/>
                  <a:chExt cx="911612" cy="228600"/>
                </a:xfrm>
              </p:grpSpPr>
              <p:sp>
                <p:nvSpPr>
                  <p:cNvPr id="40" name="Rectangle 3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 name="Rectangle 4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2" name="Rectangle 4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 name="Rectangle 4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5" name="Group 34"/>
                <p:cNvGrpSpPr/>
                <p:nvPr/>
              </p:nvGrpSpPr>
              <p:grpSpPr>
                <a:xfrm>
                  <a:off x="3736588" y="4191000"/>
                  <a:ext cx="911612" cy="228600"/>
                  <a:chOff x="2819400" y="4191000"/>
                  <a:chExt cx="911612" cy="228600"/>
                </a:xfrm>
              </p:grpSpPr>
              <p:sp>
                <p:nvSpPr>
                  <p:cNvPr id="36" name="Rectangle 3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Rectangle 3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8" name="Rectangle 3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9" name="Rectangle 3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9" name="Group 8"/>
            <p:cNvGrpSpPr/>
            <p:nvPr/>
          </p:nvGrpSpPr>
          <p:grpSpPr>
            <a:xfrm>
              <a:off x="2816612" y="5410200"/>
              <a:ext cx="1828800" cy="457200"/>
              <a:chOff x="2819400" y="4191000"/>
              <a:chExt cx="1828800" cy="457200"/>
            </a:xfrm>
          </p:grpSpPr>
          <p:grpSp>
            <p:nvGrpSpPr>
              <p:cNvPr id="10" name="Group 9"/>
              <p:cNvGrpSpPr/>
              <p:nvPr/>
            </p:nvGrpSpPr>
            <p:grpSpPr>
              <a:xfrm>
                <a:off x="2819400" y="4191000"/>
                <a:ext cx="1828800" cy="228600"/>
                <a:chOff x="2819400" y="4191000"/>
                <a:chExt cx="1828800" cy="228600"/>
              </a:xfrm>
            </p:grpSpPr>
            <p:grpSp>
              <p:nvGrpSpPr>
                <p:cNvPr id="22" name="Group 21"/>
                <p:cNvGrpSpPr/>
                <p:nvPr/>
              </p:nvGrpSpPr>
              <p:grpSpPr>
                <a:xfrm>
                  <a:off x="2819400" y="4191000"/>
                  <a:ext cx="911612" cy="228600"/>
                  <a:chOff x="2819400" y="4191000"/>
                  <a:chExt cx="911612" cy="228600"/>
                </a:xfrm>
              </p:grpSpPr>
              <p:sp>
                <p:nvSpPr>
                  <p:cNvPr id="28" name="Rectangle 2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Rectangle 2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0" name="Rectangle 2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 name="Rectangle 3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23" name="Group 22"/>
                <p:cNvGrpSpPr/>
                <p:nvPr/>
              </p:nvGrpSpPr>
              <p:grpSpPr>
                <a:xfrm>
                  <a:off x="3736588" y="4191000"/>
                  <a:ext cx="911612" cy="228600"/>
                  <a:chOff x="2819400" y="4191000"/>
                  <a:chExt cx="911612" cy="228600"/>
                </a:xfrm>
              </p:grpSpPr>
              <p:sp>
                <p:nvSpPr>
                  <p:cNvPr id="24" name="Rectangle 2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5" name="Rectangle 2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6" name="Rectangle 2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7" name="Rectangle 2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11" name="Group 10"/>
              <p:cNvGrpSpPr/>
              <p:nvPr/>
            </p:nvGrpSpPr>
            <p:grpSpPr>
              <a:xfrm flipH="1">
                <a:off x="2819400" y="4419600"/>
                <a:ext cx="1828800" cy="228600"/>
                <a:chOff x="2819400" y="4191000"/>
                <a:chExt cx="1828800" cy="228600"/>
              </a:xfrm>
            </p:grpSpPr>
            <p:grpSp>
              <p:nvGrpSpPr>
                <p:cNvPr id="12" name="Group 11"/>
                <p:cNvGrpSpPr/>
                <p:nvPr/>
              </p:nvGrpSpPr>
              <p:grpSpPr>
                <a:xfrm>
                  <a:off x="2819400" y="4191000"/>
                  <a:ext cx="911612" cy="228600"/>
                  <a:chOff x="2819400" y="4191000"/>
                  <a:chExt cx="911612" cy="228600"/>
                </a:xfrm>
              </p:grpSpPr>
              <p:sp>
                <p:nvSpPr>
                  <p:cNvPr id="18" name="Rectangle 1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9" name="Rectangle 1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0" name="Rectangle 1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1" name="Rectangle 2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3" name="Group 12"/>
                <p:cNvGrpSpPr/>
                <p:nvPr/>
              </p:nvGrpSpPr>
              <p:grpSpPr>
                <a:xfrm>
                  <a:off x="3736588" y="4191000"/>
                  <a:ext cx="911612" cy="228600"/>
                  <a:chOff x="2819400" y="4191000"/>
                  <a:chExt cx="911612" cy="228600"/>
                </a:xfrm>
              </p:grpSpPr>
              <p:sp>
                <p:nvSpPr>
                  <p:cNvPr id="14" name="Rectangle 1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 name="Rectangle 1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Rectangle 1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 name="Rectangle 1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grpSp>
        <p:nvGrpSpPr>
          <p:cNvPr id="98" name="Group 97"/>
          <p:cNvGrpSpPr/>
          <p:nvPr/>
        </p:nvGrpSpPr>
        <p:grpSpPr>
          <a:xfrm flipH="1" flipV="1">
            <a:off x="4329459" y="4953000"/>
            <a:ext cx="457200" cy="457200"/>
            <a:chOff x="2133600" y="2438400"/>
            <a:chExt cx="457200" cy="457200"/>
          </a:xfrm>
          <a:solidFill>
            <a:srgbClr val="FFC000"/>
          </a:solidFill>
        </p:grpSpPr>
        <p:sp>
          <p:nvSpPr>
            <p:cNvPr id="99" name="Rectangle 98"/>
            <p:cNvSpPr/>
            <p:nvPr/>
          </p:nvSpPr>
          <p:spPr>
            <a:xfrm>
              <a:off x="21336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0" name="Rectangle 99"/>
            <p:cNvSpPr/>
            <p:nvPr/>
          </p:nvSpPr>
          <p:spPr>
            <a:xfrm>
              <a:off x="2133600" y="24384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1" name="Rectangle 100"/>
            <p:cNvSpPr/>
            <p:nvPr/>
          </p:nvSpPr>
          <p:spPr>
            <a:xfrm>
              <a:off x="23622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02" name="Group 101"/>
          <p:cNvGrpSpPr/>
          <p:nvPr/>
        </p:nvGrpSpPr>
        <p:grpSpPr>
          <a:xfrm rot="16200000">
            <a:off x="4329459" y="4273689"/>
            <a:ext cx="457200" cy="457200"/>
            <a:chOff x="2133600" y="2438400"/>
            <a:chExt cx="457200" cy="457200"/>
          </a:xfrm>
          <a:solidFill>
            <a:srgbClr val="FFC000"/>
          </a:solidFill>
        </p:grpSpPr>
        <p:sp>
          <p:nvSpPr>
            <p:cNvPr id="103" name="Rectangle 102"/>
            <p:cNvSpPr/>
            <p:nvPr/>
          </p:nvSpPr>
          <p:spPr>
            <a:xfrm>
              <a:off x="21336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4" name="Rectangle 103"/>
            <p:cNvSpPr/>
            <p:nvPr/>
          </p:nvSpPr>
          <p:spPr>
            <a:xfrm>
              <a:off x="2133600" y="24384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5" name="Rectangle 104"/>
            <p:cNvSpPr/>
            <p:nvPr/>
          </p:nvSpPr>
          <p:spPr>
            <a:xfrm>
              <a:off x="23622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15" name="Group 114"/>
          <p:cNvGrpSpPr/>
          <p:nvPr/>
        </p:nvGrpSpPr>
        <p:grpSpPr>
          <a:xfrm>
            <a:off x="3177166" y="3810000"/>
            <a:ext cx="1372529" cy="228600"/>
            <a:chOff x="5867400" y="4495800"/>
            <a:chExt cx="1372529" cy="228600"/>
          </a:xfrm>
        </p:grpSpPr>
        <p:grpSp>
          <p:nvGrpSpPr>
            <p:cNvPr id="110" name="Group 109"/>
            <p:cNvGrpSpPr/>
            <p:nvPr/>
          </p:nvGrpSpPr>
          <p:grpSpPr>
            <a:xfrm>
              <a:off x="5867400" y="4495800"/>
              <a:ext cx="685800" cy="228600"/>
              <a:chOff x="5867400" y="4495800"/>
              <a:chExt cx="685800" cy="228600"/>
            </a:xfrm>
          </p:grpSpPr>
          <p:sp>
            <p:nvSpPr>
              <p:cNvPr id="107" name="Rectangle 106"/>
              <p:cNvSpPr/>
              <p:nvPr/>
            </p:nvSpPr>
            <p:spPr>
              <a:xfrm>
                <a:off x="58674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8" name="Rectangle 107"/>
              <p:cNvSpPr/>
              <p:nvPr/>
            </p:nvSpPr>
            <p:spPr>
              <a:xfrm>
                <a:off x="63246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9" name="Rectangle 108"/>
              <p:cNvSpPr/>
              <p:nvPr/>
            </p:nvSpPr>
            <p:spPr>
              <a:xfrm>
                <a:off x="60960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11" name="Group 110"/>
            <p:cNvGrpSpPr/>
            <p:nvPr/>
          </p:nvGrpSpPr>
          <p:grpSpPr>
            <a:xfrm>
              <a:off x="6554129" y="4495800"/>
              <a:ext cx="685800" cy="228600"/>
              <a:chOff x="5867400" y="4495800"/>
              <a:chExt cx="685800" cy="228600"/>
            </a:xfrm>
          </p:grpSpPr>
          <p:sp>
            <p:nvSpPr>
              <p:cNvPr id="112" name="Rectangle 111"/>
              <p:cNvSpPr/>
              <p:nvPr/>
            </p:nvSpPr>
            <p:spPr>
              <a:xfrm>
                <a:off x="58674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3" name="Rectangle 112"/>
              <p:cNvSpPr/>
              <p:nvPr/>
            </p:nvSpPr>
            <p:spPr>
              <a:xfrm>
                <a:off x="63246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4" name="Rectangle 113"/>
              <p:cNvSpPr/>
              <p:nvPr/>
            </p:nvSpPr>
            <p:spPr>
              <a:xfrm>
                <a:off x="60960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116" name="Group 115"/>
          <p:cNvGrpSpPr/>
          <p:nvPr/>
        </p:nvGrpSpPr>
        <p:grpSpPr>
          <a:xfrm>
            <a:off x="3177166" y="5410200"/>
            <a:ext cx="1372529" cy="228600"/>
            <a:chOff x="5867400" y="4495800"/>
            <a:chExt cx="1372529" cy="228600"/>
          </a:xfrm>
        </p:grpSpPr>
        <p:grpSp>
          <p:nvGrpSpPr>
            <p:cNvPr id="117" name="Group 116"/>
            <p:cNvGrpSpPr/>
            <p:nvPr/>
          </p:nvGrpSpPr>
          <p:grpSpPr>
            <a:xfrm>
              <a:off x="5867400" y="4495800"/>
              <a:ext cx="685800" cy="228600"/>
              <a:chOff x="5867400" y="4495800"/>
              <a:chExt cx="685800" cy="228600"/>
            </a:xfrm>
          </p:grpSpPr>
          <p:sp>
            <p:nvSpPr>
              <p:cNvPr id="122" name="Rectangle 121"/>
              <p:cNvSpPr/>
              <p:nvPr/>
            </p:nvSpPr>
            <p:spPr>
              <a:xfrm>
                <a:off x="58674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3" name="Rectangle 122"/>
              <p:cNvSpPr/>
              <p:nvPr/>
            </p:nvSpPr>
            <p:spPr>
              <a:xfrm>
                <a:off x="63246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4" name="Rectangle 123"/>
              <p:cNvSpPr/>
              <p:nvPr/>
            </p:nvSpPr>
            <p:spPr>
              <a:xfrm>
                <a:off x="60960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18" name="Group 117"/>
            <p:cNvGrpSpPr/>
            <p:nvPr/>
          </p:nvGrpSpPr>
          <p:grpSpPr>
            <a:xfrm>
              <a:off x="6554129" y="4495800"/>
              <a:ext cx="685800" cy="228600"/>
              <a:chOff x="5867400" y="4495800"/>
              <a:chExt cx="685800" cy="228600"/>
            </a:xfrm>
          </p:grpSpPr>
          <p:sp>
            <p:nvSpPr>
              <p:cNvPr id="119" name="Rectangle 118"/>
              <p:cNvSpPr/>
              <p:nvPr/>
            </p:nvSpPr>
            <p:spPr>
              <a:xfrm>
                <a:off x="58674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0" name="Rectangle 119"/>
              <p:cNvSpPr/>
              <p:nvPr/>
            </p:nvSpPr>
            <p:spPr>
              <a:xfrm>
                <a:off x="63246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1" name="Rectangle 120"/>
              <p:cNvSpPr/>
              <p:nvPr/>
            </p:nvSpPr>
            <p:spPr>
              <a:xfrm>
                <a:off x="60960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125" name="Group 124"/>
          <p:cNvGrpSpPr/>
          <p:nvPr/>
        </p:nvGrpSpPr>
        <p:grpSpPr>
          <a:xfrm rot="16200000">
            <a:off x="2373813" y="4608237"/>
            <a:ext cx="1372529" cy="228600"/>
            <a:chOff x="5867400" y="4495800"/>
            <a:chExt cx="1372529" cy="228600"/>
          </a:xfrm>
        </p:grpSpPr>
        <p:grpSp>
          <p:nvGrpSpPr>
            <p:cNvPr id="126" name="Group 125"/>
            <p:cNvGrpSpPr/>
            <p:nvPr/>
          </p:nvGrpSpPr>
          <p:grpSpPr>
            <a:xfrm>
              <a:off x="5867400" y="4495800"/>
              <a:ext cx="685800" cy="228600"/>
              <a:chOff x="5867400" y="4495800"/>
              <a:chExt cx="685800" cy="228600"/>
            </a:xfrm>
          </p:grpSpPr>
          <p:sp>
            <p:nvSpPr>
              <p:cNvPr id="131" name="Rectangle 130"/>
              <p:cNvSpPr/>
              <p:nvPr/>
            </p:nvSpPr>
            <p:spPr>
              <a:xfrm>
                <a:off x="58674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2" name="Rectangle 131"/>
              <p:cNvSpPr/>
              <p:nvPr/>
            </p:nvSpPr>
            <p:spPr>
              <a:xfrm>
                <a:off x="63246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3" name="Rectangle 132"/>
              <p:cNvSpPr/>
              <p:nvPr/>
            </p:nvSpPr>
            <p:spPr>
              <a:xfrm>
                <a:off x="60960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27" name="Group 126"/>
            <p:cNvGrpSpPr/>
            <p:nvPr/>
          </p:nvGrpSpPr>
          <p:grpSpPr>
            <a:xfrm>
              <a:off x="6554129" y="4495800"/>
              <a:ext cx="685800" cy="228600"/>
              <a:chOff x="5867400" y="4495800"/>
              <a:chExt cx="685800" cy="228600"/>
            </a:xfrm>
          </p:grpSpPr>
          <p:sp>
            <p:nvSpPr>
              <p:cNvPr id="128" name="Rectangle 127"/>
              <p:cNvSpPr/>
              <p:nvPr/>
            </p:nvSpPr>
            <p:spPr>
              <a:xfrm>
                <a:off x="58674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29" name="Rectangle 128"/>
              <p:cNvSpPr/>
              <p:nvPr/>
            </p:nvSpPr>
            <p:spPr>
              <a:xfrm>
                <a:off x="63246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30" name="Rectangle 129"/>
              <p:cNvSpPr/>
              <p:nvPr/>
            </p:nvSpPr>
            <p:spPr>
              <a:xfrm>
                <a:off x="6096000" y="4495800"/>
                <a:ext cx="228600" cy="228600"/>
              </a:xfrm>
              <a:prstGeom prst="rect">
                <a:avLst/>
              </a:prstGeom>
              <a:solidFill>
                <a:srgbClr val="FFFF00"/>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sp>
        <p:nvSpPr>
          <p:cNvPr id="134" name="TextBox 133"/>
          <p:cNvSpPr txBox="1"/>
          <p:nvPr/>
        </p:nvSpPr>
        <p:spPr>
          <a:xfrm>
            <a:off x="762000" y="4190970"/>
            <a:ext cx="2209800" cy="646331"/>
          </a:xfrm>
          <a:prstGeom prst="rect">
            <a:avLst/>
          </a:prstGeom>
          <a:noFill/>
        </p:spPr>
        <p:txBody>
          <a:bodyPr wrap="square" rtlCol="0">
            <a:spAutoFit/>
          </a:bodyPr>
          <a:lstStyle/>
          <a:p>
            <a:r>
              <a:rPr lang="en-US" dirty="0" smtClean="0"/>
              <a:t>24 locations to put the center square</a:t>
            </a:r>
            <a:endParaRPr lang="en-CA" dirty="0"/>
          </a:p>
        </p:txBody>
      </p:sp>
      <p:cxnSp>
        <p:nvCxnSpPr>
          <p:cNvPr id="136" name="Straight Arrow Connector 135"/>
          <p:cNvCxnSpPr/>
          <p:nvPr/>
        </p:nvCxnSpPr>
        <p:spPr>
          <a:xfrm>
            <a:off x="2464422" y="4495800"/>
            <a:ext cx="583578" cy="93637"/>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sp>
        <p:nvSpPr>
          <p:cNvPr id="137" name="TextBox 136"/>
          <p:cNvSpPr txBox="1"/>
          <p:nvPr/>
        </p:nvSpPr>
        <p:spPr>
          <a:xfrm>
            <a:off x="5105400" y="4193285"/>
            <a:ext cx="2209800" cy="923330"/>
          </a:xfrm>
          <a:prstGeom prst="rect">
            <a:avLst/>
          </a:prstGeom>
          <a:noFill/>
        </p:spPr>
        <p:txBody>
          <a:bodyPr wrap="square" rtlCol="0">
            <a:spAutoFit/>
          </a:bodyPr>
          <a:lstStyle/>
          <a:p>
            <a:r>
              <a:rPr lang="en-US" dirty="0" smtClean="0"/>
              <a:t>two different ways to arrange the other squares</a:t>
            </a:r>
            <a:endParaRPr lang="en-CA" dirty="0"/>
          </a:p>
        </p:txBody>
      </p:sp>
      <p:cxnSp>
        <p:nvCxnSpPr>
          <p:cNvPr id="140" name="Straight Arrow Connector 139"/>
          <p:cNvCxnSpPr/>
          <p:nvPr/>
        </p:nvCxnSpPr>
        <p:spPr>
          <a:xfrm flipH="1">
            <a:off x="4636116" y="4838700"/>
            <a:ext cx="547342" cy="455801"/>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cxnSp>
        <p:nvCxnSpPr>
          <p:cNvPr id="141" name="Straight Arrow Connector 140"/>
          <p:cNvCxnSpPr/>
          <p:nvPr/>
        </p:nvCxnSpPr>
        <p:spPr>
          <a:xfrm flipH="1" flipV="1">
            <a:off x="4634258" y="4387989"/>
            <a:ext cx="623542" cy="105483"/>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859074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257800"/>
          </a:xfrm>
        </p:spPr>
        <p:txBody>
          <a:bodyPr>
            <a:normAutofit/>
          </a:bodyPr>
          <a:lstStyle/>
          <a:p>
            <a:pPr marL="0" indent="0">
              <a:buNone/>
            </a:pPr>
            <a:r>
              <a:rPr lang="en-US" sz="2400" dirty="0" smtClean="0"/>
              <a:t>Case 3.  The center square is not </a:t>
            </a:r>
            <a:r>
              <a:rPr lang="en-US" sz="2400" dirty="0" smtClean="0"/>
              <a:t>on the </a:t>
            </a:r>
            <a:r>
              <a:rPr lang="en-US" sz="2400" dirty="0" smtClean="0"/>
              <a:t>side of the board</a:t>
            </a:r>
            <a:r>
              <a:rPr lang="en-US" sz="2400" dirty="0" smtClean="0"/>
              <a:t>.</a:t>
            </a:r>
          </a:p>
          <a:p>
            <a:pPr marL="0" indent="0">
              <a:buNone/>
            </a:pPr>
            <a:endParaRPr lang="en-US" sz="1400" dirty="0" smtClean="0"/>
          </a:p>
          <a:p>
            <a:pPr marL="0" indent="0">
              <a:buNone/>
            </a:pPr>
            <a:r>
              <a:rPr lang="en-US" sz="2400" dirty="0" smtClean="0"/>
              <a:t>In this case, we have (8 </a:t>
            </a:r>
            <a:r>
              <a:rPr lang="en-US" sz="2400" dirty="0" smtClean="0">
                <a:sym typeface="Symbol"/>
              </a:rPr>
              <a:t> 2)</a:t>
            </a:r>
            <a:r>
              <a:rPr lang="en-US" sz="2400" baseline="30000" dirty="0" smtClean="0">
                <a:sym typeface="Symbol"/>
              </a:rPr>
              <a:t>2</a:t>
            </a:r>
            <a:r>
              <a:rPr lang="en-US" sz="2400" dirty="0" smtClean="0">
                <a:sym typeface="Symbol"/>
              </a:rPr>
              <a:t> = 36 ways to put the center square.  When the center square is located, there </a:t>
            </a:r>
            <a:r>
              <a:rPr lang="en-US" sz="2400" dirty="0" smtClean="0">
                <a:sym typeface="Symbol"/>
              </a:rPr>
              <a:t>are four </a:t>
            </a:r>
            <a:r>
              <a:rPr lang="en-US" sz="2400" dirty="0" smtClean="0">
                <a:sym typeface="Symbol"/>
              </a:rPr>
              <a:t>different ways to arrange </a:t>
            </a:r>
            <a:r>
              <a:rPr lang="en-US" sz="2400" dirty="0" smtClean="0">
                <a:sym typeface="Symbol"/>
              </a:rPr>
              <a:t>the wings.  </a:t>
            </a:r>
            <a:r>
              <a:rPr lang="en-US" sz="2400" dirty="0" smtClean="0">
                <a:sym typeface="Symbol"/>
              </a:rPr>
              <a:t>The total number of ways is 36  4 = 144</a:t>
            </a:r>
            <a:r>
              <a:rPr lang="en-US" sz="2400" dirty="0" smtClean="0">
                <a:sym typeface="Symbol"/>
              </a:rPr>
              <a:t>.</a:t>
            </a:r>
          </a:p>
          <a:p>
            <a:pPr marL="0" indent="0">
              <a:buNone/>
            </a:pPr>
            <a:endParaRPr lang="en-US" sz="2400" dirty="0">
              <a:sym typeface="Symbol"/>
            </a:endParaRPr>
          </a:p>
          <a:p>
            <a:pPr marL="0" indent="0">
              <a:buNone/>
            </a:pPr>
            <a:endParaRPr lang="en-US" sz="2400" dirty="0" smtClean="0">
              <a:sym typeface="Symbol"/>
            </a:endParaRPr>
          </a:p>
          <a:p>
            <a:pPr marL="0" indent="0">
              <a:buNone/>
            </a:pPr>
            <a:endParaRPr lang="en-US" sz="2400" dirty="0">
              <a:sym typeface="Symbol"/>
            </a:endParaRPr>
          </a:p>
          <a:p>
            <a:pPr marL="0" indent="0">
              <a:buNone/>
            </a:pPr>
            <a:endParaRPr lang="en-US" sz="2400" dirty="0" smtClean="0">
              <a:sym typeface="Symbol"/>
            </a:endParaRPr>
          </a:p>
          <a:p>
            <a:pPr marL="0" indent="0">
              <a:buNone/>
            </a:pPr>
            <a:endParaRPr lang="en-US" sz="2400" dirty="0">
              <a:sym typeface="Symbol"/>
            </a:endParaRPr>
          </a:p>
          <a:p>
            <a:pPr marL="0" indent="0">
              <a:buNone/>
            </a:pPr>
            <a:endParaRPr lang="en-US" sz="1100" dirty="0" smtClean="0"/>
          </a:p>
          <a:p>
            <a:pPr marL="0" indent="0">
              <a:buNone/>
            </a:pPr>
            <a:r>
              <a:rPr lang="en-US" sz="2400" dirty="0" smtClean="0"/>
              <a:t>By </a:t>
            </a:r>
            <a:r>
              <a:rPr lang="en-US" sz="2400" dirty="0"/>
              <a:t>the sum rule, the total number of ways to put an L-shaped domino on an 8 </a:t>
            </a:r>
            <a:r>
              <a:rPr lang="en-US" sz="2400" dirty="0">
                <a:sym typeface="Symbol"/>
              </a:rPr>
              <a:t> 8 chessboard </a:t>
            </a:r>
            <a:r>
              <a:rPr lang="en-US" sz="2400" dirty="0" smtClean="0">
                <a:sym typeface="Symbol"/>
              </a:rPr>
              <a:t>is 4 </a:t>
            </a:r>
            <a:r>
              <a:rPr lang="en-US" sz="2400" dirty="0">
                <a:sym typeface="Symbol"/>
              </a:rPr>
              <a:t>+ 48 + 144 = 196.</a:t>
            </a:r>
            <a:endParaRPr lang="en-CA" sz="2400" dirty="0"/>
          </a:p>
          <a:p>
            <a:pPr marL="0" indent="0">
              <a:buNone/>
            </a:pPr>
            <a:endParaRPr lang="en-CA" sz="2400" dirty="0"/>
          </a:p>
        </p:txBody>
      </p:sp>
      <p:sp>
        <p:nvSpPr>
          <p:cNvPr id="4" name="Slide Number Placeholder 3"/>
          <p:cNvSpPr>
            <a:spLocks noGrp="1"/>
          </p:cNvSpPr>
          <p:nvPr>
            <p:ph type="sldNum" sz="quarter" idx="12"/>
          </p:nvPr>
        </p:nvSpPr>
        <p:spPr/>
        <p:txBody>
          <a:bodyPr/>
          <a:lstStyle/>
          <a:p>
            <a:fld id="{6F18850B-C02A-49FE-88C0-E140FAC79771}" type="slidenum">
              <a:rPr lang="en-CA" smtClean="0"/>
              <a:t>11</a:t>
            </a:fld>
            <a:endParaRPr lang="en-CA"/>
          </a:p>
        </p:txBody>
      </p:sp>
      <p:grpSp>
        <p:nvGrpSpPr>
          <p:cNvPr id="2" name="Group 1"/>
          <p:cNvGrpSpPr/>
          <p:nvPr/>
        </p:nvGrpSpPr>
        <p:grpSpPr>
          <a:xfrm>
            <a:off x="1050071" y="2722362"/>
            <a:ext cx="6569929" cy="2131868"/>
            <a:chOff x="745271" y="3565004"/>
            <a:chExt cx="6569929" cy="2131868"/>
          </a:xfrm>
        </p:grpSpPr>
        <p:grpSp>
          <p:nvGrpSpPr>
            <p:cNvPr id="5" name="Group 4"/>
            <p:cNvGrpSpPr/>
            <p:nvPr/>
          </p:nvGrpSpPr>
          <p:grpSpPr>
            <a:xfrm>
              <a:off x="2946707" y="3810000"/>
              <a:ext cx="1837164" cy="1828800"/>
              <a:chOff x="2808248" y="4038600"/>
              <a:chExt cx="1837164" cy="1828800"/>
            </a:xfrm>
          </p:grpSpPr>
          <p:grpSp>
            <p:nvGrpSpPr>
              <p:cNvPr id="6" name="Group 5"/>
              <p:cNvGrpSpPr/>
              <p:nvPr/>
            </p:nvGrpSpPr>
            <p:grpSpPr>
              <a:xfrm>
                <a:off x="2808248" y="4038600"/>
                <a:ext cx="1828800" cy="457200"/>
                <a:chOff x="2819400" y="4191000"/>
                <a:chExt cx="1828800" cy="457200"/>
              </a:xfrm>
            </p:grpSpPr>
            <p:grpSp>
              <p:nvGrpSpPr>
                <p:cNvPr id="76" name="Group 75"/>
                <p:cNvGrpSpPr/>
                <p:nvPr/>
              </p:nvGrpSpPr>
              <p:grpSpPr>
                <a:xfrm>
                  <a:off x="2819400" y="4191000"/>
                  <a:ext cx="1828800" cy="228600"/>
                  <a:chOff x="2819400" y="4191000"/>
                  <a:chExt cx="1828800" cy="228600"/>
                </a:xfrm>
              </p:grpSpPr>
              <p:grpSp>
                <p:nvGrpSpPr>
                  <p:cNvPr id="88" name="Group 87"/>
                  <p:cNvGrpSpPr/>
                  <p:nvPr/>
                </p:nvGrpSpPr>
                <p:grpSpPr>
                  <a:xfrm>
                    <a:off x="2819400" y="4191000"/>
                    <a:ext cx="911612" cy="228600"/>
                    <a:chOff x="2819400" y="4191000"/>
                    <a:chExt cx="911612" cy="228600"/>
                  </a:xfrm>
                </p:grpSpPr>
                <p:sp>
                  <p:nvSpPr>
                    <p:cNvPr id="94" name="Rectangle 9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5" name="Rectangle 9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6" name="Rectangle 9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7" name="Rectangle 9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9" name="Group 88"/>
                  <p:cNvGrpSpPr/>
                  <p:nvPr/>
                </p:nvGrpSpPr>
                <p:grpSpPr>
                  <a:xfrm>
                    <a:off x="3736588" y="4191000"/>
                    <a:ext cx="911612" cy="228600"/>
                    <a:chOff x="2819400" y="4191000"/>
                    <a:chExt cx="911612" cy="228600"/>
                  </a:xfrm>
                </p:grpSpPr>
                <p:sp>
                  <p:nvSpPr>
                    <p:cNvPr id="90" name="Rectangle 8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1" name="Rectangle 9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2" name="Rectangle 9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93" name="Rectangle 9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77" name="Group 76"/>
                <p:cNvGrpSpPr/>
                <p:nvPr/>
              </p:nvGrpSpPr>
              <p:grpSpPr>
                <a:xfrm flipH="1">
                  <a:off x="2819400" y="4419600"/>
                  <a:ext cx="1828800" cy="228600"/>
                  <a:chOff x="2819400" y="4191000"/>
                  <a:chExt cx="1828800" cy="228600"/>
                </a:xfrm>
              </p:grpSpPr>
              <p:grpSp>
                <p:nvGrpSpPr>
                  <p:cNvPr id="78" name="Group 77"/>
                  <p:cNvGrpSpPr/>
                  <p:nvPr/>
                </p:nvGrpSpPr>
                <p:grpSpPr>
                  <a:xfrm>
                    <a:off x="2819400" y="4191000"/>
                    <a:ext cx="911612" cy="228600"/>
                    <a:chOff x="2819400" y="4191000"/>
                    <a:chExt cx="911612" cy="228600"/>
                  </a:xfrm>
                </p:grpSpPr>
                <p:sp>
                  <p:nvSpPr>
                    <p:cNvPr id="84" name="Rectangle 8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5" name="Rectangle 8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6" name="Rectangle 8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7" name="Rectangle 8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79" name="Group 78"/>
                  <p:cNvGrpSpPr/>
                  <p:nvPr/>
                </p:nvGrpSpPr>
                <p:grpSpPr>
                  <a:xfrm>
                    <a:off x="3736588" y="4191000"/>
                    <a:ext cx="911612" cy="228600"/>
                    <a:chOff x="2819400" y="4191000"/>
                    <a:chExt cx="911612" cy="228600"/>
                  </a:xfrm>
                </p:grpSpPr>
                <p:sp>
                  <p:nvSpPr>
                    <p:cNvPr id="80" name="Rectangle 7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1" name="Rectangle 8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2" name="Rectangle 8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3" name="Rectangle 8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7" name="Group 6"/>
              <p:cNvGrpSpPr/>
              <p:nvPr/>
            </p:nvGrpSpPr>
            <p:grpSpPr>
              <a:xfrm>
                <a:off x="2811036" y="4495800"/>
                <a:ext cx="1828800" cy="457200"/>
                <a:chOff x="2819400" y="4191000"/>
                <a:chExt cx="1828800" cy="457200"/>
              </a:xfrm>
            </p:grpSpPr>
            <p:grpSp>
              <p:nvGrpSpPr>
                <p:cNvPr id="54" name="Group 53"/>
                <p:cNvGrpSpPr/>
                <p:nvPr/>
              </p:nvGrpSpPr>
              <p:grpSpPr>
                <a:xfrm>
                  <a:off x="2819400" y="4191000"/>
                  <a:ext cx="1828800" cy="228600"/>
                  <a:chOff x="2819400" y="4191000"/>
                  <a:chExt cx="1828800" cy="228600"/>
                </a:xfrm>
              </p:grpSpPr>
              <p:grpSp>
                <p:nvGrpSpPr>
                  <p:cNvPr id="66" name="Group 65"/>
                  <p:cNvGrpSpPr/>
                  <p:nvPr/>
                </p:nvGrpSpPr>
                <p:grpSpPr>
                  <a:xfrm>
                    <a:off x="2819400" y="4191000"/>
                    <a:ext cx="911612" cy="228600"/>
                    <a:chOff x="2819400" y="4191000"/>
                    <a:chExt cx="911612" cy="228600"/>
                  </a:xfrm>
                </p:grpSpPr>
                <p:sp>
                  <p:nvSpPr>
                    <p:cNvPr id="72" name="Rectangle 71"/>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3" name="Rectangle 72"/>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4" name="Rectangle 73"/>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5" name="Rectangle 74"/>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7" name="Group 66"/>
                  <p:cNvGrpSpPr/>
                  <p:nvPr/>
                </p:nvGrpSpPr>
                <p:grpSpPr>
                  <a:xfrm>
                    <a:off x="3736588" y="4191000"/>
                    <a:ext cx="911612" cy="228600"/>
                    <a:chOff x="2819400" y="4191000"/>
                    <a:chExt cx="911612" cy="228600"/>
                  </a:xfrm>
                </p:grpSpPr>
                <p:sp>
                  <p:nvSpPr>
                    <p:cNvPr id="68" name="Rectangle 6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9" name="Rectangle 6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0" name="Rectangle 6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1" name="Rectangle 7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55" name="Group 54"/>
                <p:cNvGrpSpPr/>
                <p:nvPr/>
              </p:nvGrpSpPr>
              <p:grpSpPr>
                <a:xfrm flipH="1">
                  <a:off x="2819400" y="4419600"/>
                  <a:ext cx="1828800" cy="228600"/>
                  <a:chOff x="2819400" y="4191000"/>
                  <a:chExt cx="1828800" cy="228600"/>
                </a:xfrm>
              </p:grpSpPr>
              <p:grpSp>
                <p:nvGrpSpPr>
                  <p:cNvPr id="56" name="Group 55"/>
                  <p:cNvGrpSpPr/>
                  <p:nvPr/>
                </p:nvGrpSpPr>
                <p:grpSpPr>
                  <a:xfrm>
                    <a:off x="2819400" y="4191000"/>
                    <a:ext cx="911612" cy="228600"/>
                    <a:chOff x="2819400" y="4191000"/>
                    <a:chExt cx="911612" cy="228600"/>
                  </a:xfrm>
                </p:grpSpPr>
                <p:sp>
                  <p:nvSpPr>
                    <p:cNvPr id="62" name="Rectangle 61"/>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3" name="Rectangle 62"/>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 name="Rectangle 63"/>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5" name="Rectangle 64"/>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57" name="Group 56"/>
                  <p:cNvGrpSpPr/>
                  <p:nvPr/>
                </p:nvGrpSpPr>
                <p:grpSpPr>
                  <a:xfrm>
                    <a:off x="3736588" y="4191000"/>
                    <a:ext cx="911612" cy="228600"/>
                    <a:chOff x="2819400" y="4191000"/>
                    <a:chExt cx="911612" cy="228600"/>
                  </a:xfrm>
                </p:grpSpPr>
                <p:sp>
                  <p:nvSpPr>
                    <p:cNvPr id="58" name="Rectangle 5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9" name="Rectangle 5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0" name="Rectangle 5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1" name="Rectangle 6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8" name="Group 7"/>
              <p:cNvGrpSpPr/>
              <p:nvPr/>
            </p:nvGrpSpPr>
            <p:grpSpPr>
              <a:xfrm>
                <a:off x="2813824" y="4953000"/>
                <a:ext cx="1828800" cy="457200"/>
                <a:chOff x="2819400" y="4191000"/>
                <a:chExt cx="1828800" cy="457200"/>
              </a:xfrm>
            </p:grpSpPr>
            <p:grpSp>
              <p:nvGrpSpPr>
                <p:cNvPr id="32" name="Group 31"/>
                <p:cNvGrpSpPr/>
                <p:nvPr/>
              </p:nvGrpSpPr>
              <p:grpSpPr>
                <a:xfrm>
                  <a:off x="2819400" y="4191000"/>
                  <a:ext cx="1828800" cy="228600"/>
                  <a:chOff x="2819400" y="4191000"/>
                  <a:chExt cx="1828800" cy="228600"/>
                </a:xfrm>
              </p:grpSpPr>
              <p:grpSp>
                <p:nvGrpSpPr>
                  <p:cNvPr id="44" name="Group 43"/>
                  <p:cNvGrpSpPr/>
                  <p:nvPr/>
                </p:nvGrpSpPr>
                <p:grpSpPr>
                  <a:xfrm>
                    <a:off x="2819400" y="4191000"/>
                    <a:ext cx="911612" cy="228600"/>
                    <a:chOff x="2819400" y="4191000"/>
                    <a:chExt cx="911612" cy="228600"/>
                  </a:xfrm>
                </p:grpSpPr>
                <p:sp>
                  <p:nvSpPr>
                    <p:cNvPr id="50" name="Rectangle 4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1" name="Rectangle 5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2" name="Rectangle 5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3" name="Rectangle 5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5" name="Group 44"/>
                  <p:cNvGrpSpPr/>
                  <p:nvPr/>
                </p:nvGrpSpPr>
                <p:grpSpPr>
                  <a:xfrm>
                    <a:off x="3736588" y="4191000"/>
                    <a:ext cx="911612" cy="228600"/>
                    <a:chOff x="2819400" y="4191000"/>
                    <a:chExt cx="911612" cy="228600"/>
                  </a:xfrm>
                </p:grpSpPr>
                <p:sp>
                  <p:nvSpPr>
                    <p:cNvPr id="46" name="Rectangle 4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 name="Rectangle 4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8" name="Rectangle 4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9" name="Rectangle 4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33" name="Group 32"/>
                <p:cNvGrpSpPr/>
                <p:nvPr/>
              </p:nvGrpSpPr>
              <p:grpSpPr>
                <a:xfrm flipH="1">
                  <a:off x="2819400" y="4419600"/>
                  <a:ext cx="1828800" cy="228600"/>
                  <a:chOff x="2819400" y="4191000"/>
                  <a:chExt cx="1828800" cy="228600"/>
                </a:xfrm>
              </p:grpSpPr>
              <p:grpSp>
                <p:nvGrpSpPr>
                  <p:cNvPr id="34" name="Group 33"/>
                  <p:cNvGrpSpPr/>
                  <p:nvPr/>
                </p:nvGrpSpPr>
                <p:grpSpPr>
                  <a:xfrm>
                    <a:off x="2819400" y="4191000"/>
                    <a:ext cx="911612" cy="228600"/>
                    <a:chOff x="2819400" y="4191000"/>
                    <a:chExt cx="911612" cy="228600"/>
                  </a:xfrm>
                </p:grpSpPr>
                <p:sp>
                  <p:nvSpPr>
                    <p:cNvPr id="40" name="Rectangle 39"/>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 name="Rectangle 40"/>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2" name="Rectangle 41"/>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 name="Rectangle 42"/>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5" name="Group 34"/>
                  <p:cNvGrpSpPr/>
                  <p:nvPr/>
                </p:nvGrpSpPr>
                <p:grpSpPr>
                  <a:xfrm>
                    <a:off x="3736588" y="4191000"/>
                    <a:ext cx="911612" cy="228600"/>
                    <a:chOff x="2819400" y="4191000"/>
                    <a:chExt cx="911612" cy="228600"/>
                  </a:xfrm>
                </p:grpSpPr>
                <p:sp>
                  <p:nvSpPr>
                    <p:cNvPr id="36" name="Rectangle 35"/>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7" name="Rectangle 36"/>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8" name="Rectangle 37"/>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9" name="Rectangle 38"/>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9" name="Group 8"/>
              <p:cNvGrpSpPr/>
              <p:nvPr/>
            </p:nvGrpSpPr>
            <p:grpSpPr>
              <a:xfrm>
                <a:off x="2816612" y="5410200"/>
                <a:ext cx="1828800" cy="457200"/>
                <a:chOff x="2819400" y="4191000"/>
                <a:chExt cx="1828800" cy="457200"/>
              </a:xfrm>
            </p:grpSpPr>
            <p:grpSp>
              <p:nvGrpSpPr>
                <p:cNvPr id="10" name="Group 9"/>
                <p:cNvGrpSpPr/>
                <p:nvPr/>
              </p:nvGrpSpPr>
              <p:grpSpPr>
                <a:xfrm>
                  <a:off x="2819400" y="4191000"/>
                  <a:ext cx="1828800" cy="228600"/>
                  <a:chOff x="2819400" y="4191000"/>
                  <a:chExt cx="1828800" cy="228600"/>
                </a:xfrm>
              </p:grpSpPr>
              <p:grpSp>
                <p:nvGrpSpPr>
                  <p:cNvPr id="22" name="Group 21"/>
                  <p:cNvGrpSpPr/>
                  <p:nvPr/>
                </p:nvGrpSpPr>
                <p:grpSpPr>
                  <a:xfrm>
                    <a:off x="2819400" y="4191000"/>
                    <a:ext cx="911612" cy="228600"/>
                    <a:chOff x="2819400" y="4191000"/>
                    <a:chExt cx="911612" cy="228600"/>
                  </a:xfrm>
                </p:grpSpPr>
                <p:sp>
                  <p:nvSpPr>
                    <p:cNvPr id="28" name="Rectangle 2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9" name="Rectangle 2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0" name="Rectangle 2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1" name="Rectangle 3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23" name="Group 22"/>
                  <p:cNvGrpSpPr/>
                  <p:nvPr/>
                </p:nvGrpSpPr>
                <p:grpSpPr>
                  <a:xfrm>
                    <a:off x="3736588" y="4191000"/>
                    <a:ext cx="911612" cy="228600"/>
                    <a:chOff x="2819400" y="4191000"/>
                    <a:chExt cx="911612" cy="228600"/>
                  </a:xfrm>
                </p:grpSpPr>
                <p:sp>
                  <p:nvSpPr>
                    <p:cNvPr id="24" name="Rectangle 2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5" name="Rectangle 2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6" name="Rectangle 2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7" name="Rectangle 2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11" name="Group 10"/>
                <p:cNvGrpSpPr/>
                <p:nvPr/>
              </p:nvGrpSpPr>
              <p:grpSpPr>
                <a:xfrm flipH="1">
                  <a:off x="2819400" y="4419600"/>
                  <a:ext cx="1828800" cy="228600"/>
                  <a:chOff x="2819400" y="4191000"/>
                  <a:chExt cx="1828800" cy="228600"/>
                </a:xfrm>
              </p:grpSpPr>
              <p:grpSp>
                <p:nvGrpSpPr>
                  <p:cNvPr id="12" name="Group 11"/>
                  <p:cNvGrpSpPr/>
                  <p:nvPr/>
                </p:nvGrpSpPr>
                <p:grpSpPr>
                  <a:xfrm>
                    <a:off x="2819400" y="4191000"/>
                    <a:ext cx="911612" cy="228600"/>
                    <a:chOff x="2819400" y="4191000"/>
                    <a:chExt cx="911612" cy="228600"/>
                  </a:xfrm>
                </p:grpSpPr>
                <p:sp>
                  <p:nvSpPr>
                    <p:cNvPr id="18" name="Rectangle 17"/>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9" name="Rectangle 18"/>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0" name="Rectangle 19"/>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1" name="Rectangle 20"/>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3" name="Group 12"/>
                  <p:cNvGrpSpPr/>
                  <p:nvPr/>
                </p:nvGrpSpPr>
                <p:grpSpPr>
                  <a:xfrm>
                    <a:off x="3736588" y="4191000"/>
                    <a:ext cx="911612" cy="228600"/>
                    <a:chOff x="2819400" y="4191000"/>
                    <a:chExt cx="911612" cy="228600"/>
                  </a:xfrm>
                </p:grpSpPr>
                <p:sp>
                  <p:nvSpPr>
                    <p:cNvPr id="14" name="Rectangle 13"/>
                    <p:cNvSpPr/>
                    <p:nvPr/>
                  </p:nvSpPr>
                  <p:spPr>
                    <a:xfrm>
                      <a:off x="2819400"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 name="Rectangle 14"/>
                    <p:cNvSpPr/>
                    <p:nvPr/>
                  </p:nvSpPr>
                  <p:spPr>
                    <a:xfrm>
                      <a:off x="3274742" y="4191000"/>
                      <a:ext cx="228600" cy="2286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Rectangle 15"/>
                    <p:cNvSpPr/>
                    <p:nvPr/>
                  </p:nvSpPr>
                  <p:spPr>
                    <a:xfrm>
                      <a:off x="3047071"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7" name="Rectangle 16"/>
                    <p:cNvSpPr/>
                    <p:nvPr/>
                  </p:nvSpPr>
                  <p:spPr>
                    <a:xfrm>
                      <a:off x="3502412" y="4191000"/>
                      <a:ext cx="228600" cy="228600"/>
                    </a:xfrm>
                    <a:prstGeom prst="rect">
                      <a:avLst/>
                    </a:prstGeom>
                    <a:solidFill>
                      <a:schemeClr val="bg2">
                        <a:lumMod val="7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sp>
          <p:nvSpPr>
            <p:cNvPr id="98" name="Rectangle 97"/>
            <p:cNvSpPr/>
            <p:nvPr/>
          </p:nvSpPr>
          <p:spPr>
            <a:xfrm>
              <a:off x="3174377" y="4038600"/>
              <a:ext cx="1372530" cy="1372530"/>
            </a:xfrm>
            <a:prstGeom prst="rect">
              <a:avLst/>
            </a:prstGeom>
            <a:solidFill>
              <a:srgbClr val="FFFF00">
                <a:alpha val="4902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nvGrpSpPr>
            <p:cNvPr id="99" name="Group 98"/>
            <p:cNvGrpSpPr/>
            <p:nvPr/>
          </p:nvGrpSpPr>
          <p:grpSpPr>
            <a:xfrm rot="16200000">
              <a:off x="3415059" y="4267665"/>
              <a:ext cx="457200" cy="457200"/>
              <a:chOff x="2133600" y="2438400"/>
              <a:chExt cx="457200" cy="457200"/>
            </a:xfrm>
            <a:solidFill>
              <a:srgbClr val="FFC000"/>
            </a:solidFill>
          </p:grpSpPr>
          <p:sp>
            <p:nvSpPr>
              <p:cNvPr id="100" name="Rectangle 99"/>
              <p:cNvSpPr/>
              <p:nvPr/>
            </p:nvSpPr>
            <p:spPr>
              <a:xfrm>
                <a:off x="21336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1" name="Rectangle 100"/>
              <p:cNvSpPr/>
              <p:nvPr/>
            </p:nvSpPr>
            <p:spPr>
              <a:xfrm>
                <a:off x="2133600" y="24384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2" name="Rectangle 101"/>
              <p:cNvSpPr/>
              <p:nvPr/>
            </p:nvSpPr>
            <p:spPr>
              <a:xfrm>
                <a:off x="23622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03" name="Group 102"/>
            <p:cNvGrpSpPr/>
            <p:nvPr/>
          </p:nvGrpSpPr>
          <p:grpSpPr>
            <a:xfrm>
              <a:off x="4091565" y="4031134"/>
              <a:ext cx="457200" cy="457200"/>
              <a:chOff x="2133600" y="2438400"/>
              <a:chExt cx="457200" cy="457200"/>
            </a:xfrm>
            <a:solidFill>
              <a:srgbClr val="FFC000"/>
            </a:solidFill>
          </p:grpSpPr>
          <p:sp>
            <p:nvSpPr>
              <p:cNvPr id="104" name="Rectangle 103"/>
              <p:cNvSpPr/>
              <p:nvPr/>
            </p:nvSpPr>
            <p:spPr>
              <a:xfrm>
                <a:off x="21336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5" name="Rectangle 104"/>
              <p:cNvSpPr/>
              <p:nvPr/>
            </p:nvSpPr>
            <p:spPr>
              <a:xfrm>
                <a:off x="2133600" y="24384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6" name="Rectangle 105"/>
              <p:cNvSpPr/>
              <p:nvPr/>
            </p:nvSpPr>
            <p:spPr>
              <a:xfrm>
                <a:off x="23622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07" name="Group 106"/>
            <p:cNvGrpSpPr/>
            <p:nvPr/>
          </p:nvGrpSpPr>
          <p:grpSpPr>
            <a:xfrm rot="5400000">
              <a:off x="4321095" y="4707641"/>
              <a:ext cx="457200" cy="457200"/>
              <a:chOff x="2133600" y="2438400"/>
              <a:chExt cx="457200" cy="457200"/>
            </a:xfrm>
            <a:solidFill>
              <a:srgbClr val="FFC000"/>
            </a:solidFill>
          </p:grpSpPr>
          <p:sp>
            <p:nvSpPr>
              <p:cNvPr id="108" name="Rectangle 107"/>
              <p:cNvSpPr/>
              <p:nvPr/>
            </p:nvSpPr>
            <p:spPr>
              <a:xfrm>
                <a:off x="21336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9" name="Rectangle 108"/>
              <p:cNvSpPr/>
              <p:nvPr/>
            </p:nvSpPr>
            <p:spPr>
              <a:xfrm>
                <a:off x="2133600" y="24384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0" name="Rectangle 109"/>
              <p:cNvSpPr/>
              <p:nvPr/>
            </p:nvSpPr>
            <p:spPr>
              <a:xfrm>
                <a:off x="23622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11" name="Group 110"/>
            <p:cNvGrpSpPr/>
            <p:nvPr/>
          </p:nvGrpSpPr>
          <p:grpSpPr>
            <a:xfrm rot="10800000">
              <a:off x="2957859" y="5181600"/>
              <a:ext cx="457200" cy="457200"/>
              <a:chOff x="2133600" y="2438400"/>
              <a:chExt cx="457200" cy="457200"/>
            </a:xfrm>
            <a:solidFill>
              <a:srgbClr val="FFC000"/>
            </a:solidFill>
          </p:grpSpPr>
          <p:sp>
            <p:nvSpPr>
              <p:cNvPr id="112" name="Rectangle 111"/>
              <p:cNvSpPr/>
              <p:nvPr/>
            </p:nvSpPr>
            <p:spPr>
              <a:xfrm>
                <a:off x="21336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3" name="Rectangle 112"/>
              <p:cNvSpPr/>
              <p:nvPr/>
            </p:nvSpPr>
            <p:spPr>
              <a:xfrm>
                <a:off x="2133600" y="24384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14" name="Rectangle 113"/>
              <p:cNvSpPr/>
              <p:nvPr/>
            </p:nvSpPr>
            <p:spPr>
              <a:xfrm>
                <a:off x="2362200" y="2667000"/>
                <a:ext cx="228600" cy="228600"/>
              </a:xfrm>
              <a:prstGeom prst="rect">
                <a:avLst/>
              </a:prstGeom>
              <a:grp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sp>
          <p:nvSpPr>
            <p:cNvPr id="115" name="TextBox 114"/>
            <p:cNvSpPr txBox="1"/>
            <p:nvPr/>
          </p:nvSpPr>
          <p:spPr>
            <a:xfrm>
              <a:off x="745271" y="3565004"/>
              <a:ext cx="2209800" cy="923330"/>
            </a:xfrm>
            <a:prstGeom prst="rect">
              <a:avLst/>
            </a:prstGeom>
            <a:noFill/>
          </p:spPr>
          <p:txBody>
            <a:bodyPr wrap="square" rtlCol="0">
              <a:spAutoFit/>
            </a:bodyPr>
            <a:lstStyle/>
            <a:p>
              <a:r>
                <a:rPr lang="en-US" dirty="0" smtClean="0"/>
                <a:t>four different ways to arrange the other squares</a:t>
              </a:r>
              <a:endParaRPr lang="en-CA" dirty="0"/>
            </a:p>
          </p:txBody>
        </p:sp>
        <p:cxnSp>
          <p:nvCxnSpPr>
            <p:cNvPr id="117" name="Straight Arrow Connector 116"/>
            <p:cNvCxnSpPr>
              <a:endCxn id="102" idx="1"/>
            </p:cNvCxnSpPr>
            <p:nvPr/>
          </p:nvCxnSpPr>
          <p:spPr>
            <a:xfrm>
              <a:off x="2667000" y="3924300"/>
              <a:ext cx="1090959" cy="571965"/>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cxnSp>
          <p:nvCxnSpPr>
            <p:cNvPr id="118" name="Straight Arrow Connector 117"/>
            <p:cNvCxnSpPr>
              <a:endCxn id="104" idx="0"/>
            </p:cNvCxnSpPr>
            <p:nvPr/>
          </p:nvCxnSpPr>
          <p:spPr>
            <a:xfrm>
              <a:off x="2819400" y="3924300"/>
              <a:ext cx="1386465" cy="335434"/>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cxnSp>
          <p:nvCxnSpPr>
            <p:cNvPr id="119" name="Straight Arrow Connector 118"/>
            <p:cNvCxnSpPr>
              <a:endCxn id="110" idx="1"/>
            </p:cNvCxnSpPr>
            <p:nvPr/>
          </p:nvCxnSpPr>
          <p:spPr>
            <a:xfrm>
              <a:off x="2133600" y="4210282"/>
              <a:ext cx="2301795" cy="725959"/>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cxnSp>
          <p:nvCxnSpPr>
            <p:cNvPr id="120" name="Straight Arrow Connector 119"/>
            <p:cNvCxnSpPr>
              <a:endCxn id="114" idx="1"/>
            </p:cNvCxnSpPr>
            <p:nvPr/>
          </p:nvCxnSpPr>
          <p:spPr>
            <a:xfrm>
              <a:off x="1811140" y="4272311"/>
              <a:ext cx="1375319" cy="1023589"/>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sp>
          <p:nvSpPr>
            <p:cNvPr id="126" name="TextBox 125"/>
            <p:cNvSpPr txBox="1"/>
            <p:nvPr/>
          </p:nvSpPr>
          <p:spPr>
            <a:xfrm>
              <a:off x="5105400" y="5050541"/>
              <a:ext cx="2209800" cy="646331"/>
            </a:xfrm>
            <a:prstGeom prst="rect">
              <a:avLst/>
            </a:prstGeom>
            <a:noFill/>
          </p:spPr>
          <p:txBody>
            <a:bodyPr wrap="square" rtlCol="0">
              <a:spAutoFit/>
            </a:bodyPr>
            <a:lstStyle/>
            <a:p>
              <a:r>
                <a:rPr lang="en-US" dirty="0" smtClean="0"/>
                <a:t>36 locations to put the center square</a:t>
              </a:r>
              <a:endParaRPr lang="en-CA" dirty="0"/>
            </a:p>
          </p:txBody>
        </p:sp>
        <p:cxnSp>
          <p:nvCxnSpPr>
            <p:cNvPr id="127" name="Straight Arrow Connector 126"/>
            <p:cNvCxnSpPr>
              <a:stCxn id="126" idx="1"/>
            </p:cNvCxnSpPr>
            <p:nvPr/>
          </p:nvCxnSpPr>
          <p:spPr>
            <a:xfrm flipH="1" flipV="1">
              <a:off x="3757959" y="5067300"/>
              <a:ext cx="1347441" cy="306407"/>
            </a:xfrm>
            <a:prstGeom prst="straightConnector1">
              <a:avLst/>
            </a:prstGeom>
            <a:ln w="19050">
              <a:tailEnd type="arrow"/>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6102802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Generalized</a:t>
            </a:r>
            <a:r>
              <a:rPr lang="en-US" i="1" dirty="0" smtClean="0"/>
              <a:t> </a:t>
            </a:r>
            <a:r>
              <a:rPr lang="en-US" i="1" dirty="0" smtClean="0"/>
              <a:t>Product Rule</a:t>
            </a:r>
            <a:endParaRPr lang="en-CA" i="1" dirty="0"/>
          </a:p>
        </p:txBody>
      </p:sp>
      <p:sp>
        <p:nvSpPr>
          <p:cNvPr id="3" name="Content Placeholder 2"/>
          <p:cNvSpPr>
            <a:spLocks noGrp="1"/>
          </p:cNvSpPr>
          <p:nvPr>
            <p:ph idx="1"/>
          </p:nvPr>
        </p:nvSpPr>
        <p:spPr/>
        <p:txBody>
          <a:bodyPr/>
          <a:lstStyle/>
          <a:p>
            <a:pPr marL="0" indent="0">
              <a:buNone/>
            </a:pPr>
            <a:r>
              <a:rPr lang="en-US" dirty="0" smtClean="0"/>
              <a:t>Let </a:t>
            </a:r>
            <a:r>
              <a:rPr lang="en-US" i="1" dirty="0" smtClean="0"/>
              <a:t>A</a:t>
            </a:r>
            <a:r>
              <a:rPr lang="en-US" baseline="-25000" dirty="0" smtClean="0"/>
              <a:t>1</a:t>
            </a:r>
            <a:r>
              <a:rPr lang="en-US" dirty="0" smtClean="0"/>
              <a:t>,</a:t>
            </a:r>
            <a:r>
              <a:rPr lang="en-US" dirty="0" smtClean="0">
                <a:sym typeface="Symbol"/>
              </a:rPr>
              <a:t> </a:t>
            </a:r>
            <a:r>
              <a:rPr lang="en-US" i="1" dirty="0" smtClean="0">
                <a:sym typeface="Symbol"/>
              </a:rPr>
              <a:t>A</a:t>
            </a:r>
            <a:r>
              <a:rPr lang="en-US" baseline="-25000" dirty="0" smtClean="0">
                <a:sym typeface="Symbol"/>
              </a:rPr>
              <a:t>2</a:t>
            </a:r>
            <a:r>
              <a:rPr lang="en-US" dirty="0" smtClean="0">
                <a:sym typeface="Symbol"/>
              </a:rPr>
              <a:t>, …, </a:t>
            </a:r>
            <a:r>
              <a:rPr lang="en-US" i="1" dirty="0" smtClean="0">
                <a:sym typeface="Symbol"/>
              </a:rPr>
              <a:t>A</a:t>
            </a:r>
            <a:r>
              <a:rPr lang="en-US" i="1" baseline="-25000" dirty="0" smtClean="0">
                <a:sym typeface="Symbol"/>
              </a:rPr>
              <a:t>n</a:t>
            </a:r>
            <a:r>
              <a:rPr lang="en-US" dirty="0" smtClean="0">
                <a:sym typeface="Symbol"/>
              </a:rPr>
              <a:t> be </a:t>
            </a:r>
            <a:r>
              <a:rPr lang="en-US" i="1" dirty="0" smtClean="0">
                <a:sym typeface="Symbol"/>
              </a:rPr>
              <a:t>n</a:t>
            </a:r>
            <a:r>
              <a:rPr lang="en-US" dirty="0" smtClean="0">
                <a:sym typeface="Symbol"/>
              </a:rPr>
              <a:t> finite sets.  Then</a:t>
            </a:r>
          </a:p>
          <a:p>
            <a:pPr marL="0" indent="0">
              <a:buNone/>
            </a:pPr>
            <a:endParaRPr lang="en-US" sz="1400" dirty="0" smtClean="0"/>
          </a:p>
          <a:p>
            <a:pPr marL="0" indent="0">
              <a:buNone/>
            </a:pPr>
            <a:r>
              <a:rPr lang="en-US" dirty="0" smtClean="0"/>
              <a:t>|</a:t>
            </a:r>
            <a:r>
              <a:rPr lang="en-US" i="1" dirty="0" smtClean="0"/>
              <a:t>A</a:t>
            </a:r>
            <a:r>
              <a:rPr lang="en-US" baseline="-25000" dirty="0" smtClean="0"/>
              <a:t>1</a:t>
            </a:r>
            <a:r>
              <a:rPr lang="en-US" dirty="0" smtClean="0"/>
              <a:t> </a:t>
            </a:r>
            <a:r>
              <a:rPr lang="en-US" dirty="0" smtClean="0">
                <a:sym typeface="Symbol"/>
              </a:rPr>
              <a:t> </a:t>
            </a:r>
            <a:r>
              <a:rPr lang="en-US" i="1" dirty="0" smtClean="0">
                <a:sym typeface="Symbol"/>
              </a:rPr>
              <a:t>A</a:t>
            </a:r>
            <a:r>
              <a:rPr lang="en-US" baseline="-25000" dirty="0" smtClean="0">
                <a:sym typeface="Symbol"/>
              </a:rPr>
              <a:t>2 </a:t>
            </a:r>
            <a:r>
              <a:rPr lang="en-US" dirty="0" smtClean="0">
                <a:sym typeface="Symbol"/>
              </a:rPr>
              <a:t> …  </a:t>
            </a:r>
            <a:r>
              <a:rPr lang="en-US" i="1" dirty="0" smtClean="0">
                <a:sym typeface="Symbol"/>
              </a:rPr>
              <a:t>A</a:t>
            </a:r>
            <a:r>
              <a:rPr lang="en-US" i="1" baseline="-25000" dirty="0" smtClean="0">
                <a:sym typeface="Symbol"/>
              </a:rPr>
              <a:t>n</a:t>
            </a:r>
            <a:r>
              <a:rPr lang="en-US" dirty="0" smtClean="0">
                <a:sym typeface="Symbol"/>
              </a:rPr>
              <a:t>| </a:t>
            </a:r>
            <a:r>
              <a:rPr lang="en-US" dirty="0" smtClean="0">
                <a:sym typeface="Symbol"/>
              </a:rPr>
              <a:t>= </a:t>
            </a:r>
            <a:r>
              <a:rPr lang="en-US" i="1" dirty="0" smtClean="0">
                <a:sym typeface="Symbol"/>
              </a:rPr>
              <a:t> </a:t>
            </a:r>
            <a:r>
              <a:rPr lang="en-US" dirty="0" smtClean="0">
                <a:sym typeface="Symbol"/>
              </a:rPr>
              <a:t>|</a:t>
            </a:r>
            <a:r>
              <a:rPr lang="en-US" i="1" dirty="0" smtClean="0">
                <a:sym typeface="Symbol"/>
              </a:rPr>
              <a:t>A</a:t>
            </a:r>
            <a:r>
              <a:rPr lang="en-US" baseline="-25000" dirty="0" smtClean="0">
                <a:sym typeface="Symbol"/>
              </a:rPr>
              <a:t>1</a:t>
            </a:r>
            <a:r>
              <a:rPr lang="en-US" dirty="0" smtClean="0">
                <a:sym typeface="Symbol"/>
              </a:rPr>
              <a:t>| </a:t>
            </a:r>
            <a:r>
              <a:rPr lang="en-US" dirty="0" smtClean="0">
                <a:sym typeface="Symbol"/>
              </a:rPr>
              <a:t> </a:t>
            </a:r>
            <a:r>
              <a:rPr lang="en-US" dirty="0" smtClean="0">
                <a:sym typeface="Symbol"/>
              </a:rPr>
              <a:t>|</a:t>
            </a:r>
            <a:r>
              <a:rPr lang="en-US" i="1" dirty="0" smtClean="0">
                <a:sym typeface="Symbol"/>
              </a:rPr>
              <a:t>A</a:t>
            </a:r>
            <a:r>
              <a:rPr lang="en-US" baseline="-25000" dirty="0" smtClean="0">
                <a:sym typeface="Symbol"/>
              </a:rPr>
              <a:t>2</a:t>
            </a:r>
            <a:r>
              <a:rPr lang="en-US" dirty="0" smtClean="0">
                <a:sym typeface="Symbol"/>
              </a:rPr>
              <a:t>| </a:t>
            </a:r>
            <a:r>
              <a:rPr lang="en-US" dirty="0" smtClean="0">
                <a:sym typeface="Symbol"/>
              </a:rPr>
              <a:t> …  </a:t>
            </a:r>
            <a:r>
              <a:rPr lang="en-US" dirty="0" smtClean="0">
                <a:sym typeface="Symbol"/>
              </a:rPr>
              <a:t>|</a:t>
            </a:r>
            <a:r>
              <a:rPr lang="en-US" i="1" dirty="0" smtClean="0">
                <a:sym typeface="Symbol"/>
              </a:rPr>
              <a:t>A</a:t>
            </a:r>
            <a:r>
              <a:rPr lang="en-US" i="1" baseline="-25000" dirty="0" smtClean="0">
                <a:sym typeface="Symbol"/>
              </a:rPr>
              <a:t>n</a:t>
            </a:r>
            <a:r>
              <a:rPr lang="en-US" dirty="0" smtClean="0">
                <a:sym typeface="Symbol"/>
              </a:rPr>
              <a:t>|.</a:t>
            </a:r>
            <a:endParaRPr lang="en-US" dirty="0" smtClean="0">
              <a:sym typeface="Symbol"/>
            </a:endParaRPr>
          </a:p>
          <a:p>
            <a:pPr marL="0" indent="0">
              <a:buNone/>
            </a:pPr>
            <a:endParaRPr lang="en-US" sz="1400" dirty="0">
              <a:sym typeface="Symbol"/>
            </a:endParaRPr>
          </a:p>
          <a:p>
            <a:pPr marL="0" indent="0">
              <a:buNone/>
            </a:pPr>
            <a:r>
              <a:rPr lang="en-US" dirty="0" smtClean="0">
                <a:sym typeface="Symbol"/>
              </a:rPr>
              <a:t>In terms of events, we may say that, if there are </a:t>
            </a:r>
            <a:r>
              <a:rPr lang="en-US" i="1" dirty="0" smtClean="0">
                <a:sym typeface="Symbol"/>
              </a:rPr>
              <a:t>n</a:t>
            </a:r>
            <a:r>
              <a:rPr lang="en-US" dirty="0" smtClean="0">
                <a:sym typeface="Symbol"/>
              </a:rPr>
              <a:t> steps to construct an event, step 1 has </a:t>
            </a:r>
            <a:r>
              <a:rPr lang="en-US" i="1" dirty="0" smtClean="0">
                <a:sym typeface="Symbol"/>
              </a:rPr>
              <a:t>a</a:t>
            </a:r>
            <a:r>
              <a:rPr lang="en-US" baseline="-25000" dirty="0" smtClean="0">
                <a:sym typeface="Symbol"/>
              </a:rPr>
              <a:t>1</a:t>
            </a:r>
            <a:r>
              <a:rPr lang="en-US" dirty="0" smtClean="0">
                <a:sym typeface="Symbol"/>
              </a:rPr>
              <a:t> ways, step 2 has </a:t>
            </a:r>
            <a:r>
              <a:rPr lang="en-US" i="1" dirty="0" smtClean="0">
                <a:sym typeface="Symbol"/>
              </a:rPr>
              <a:t>a</a:t>
            </a:r>
            <a:r>
              <a:rPr lang="en-US" baseline="-25000" dirty="0" smtClean="0">
                <a:sym typeface="Symbol"/>
              </a:rPr>
              <a:t>2</a:t>
            </a:r>
            <a:r>
              <a:rPr lang="en-US" dirty="0" smtClean="0">
                <a:sym typeface="Symbol"/>
              </a:rPr>
              <a:t> ways, …, step </a:t>
            </a:r>
            <a:r>
              <a:rPr lang="en-US" i="1" dirty="0" smtClean="0">
                <a:sym typeface="Symbol"/>
              </a:rPr>
              <a:t>n</a:t>
            </a:r>
            <a:r>
              <a:rPr lang="en-US" dirty="0" smtClean="0">
                <a:sym typeface="Symbol"/>
              </a:rPr>
              <a:t> has </a:t>
            </a:r>
            <a:r>
              <a:rPr lang="en-US" i="1" dirty="0" smtClean="0">
                <a:sym typeface="Symbol"/>
              </a:rPr>
              <a:t>a</a:t>
            </a:r>
            <a:r>
              <a:rPr lang="en-US" i="1" baseline="-25000" dirty="0" smtClean="0">
                <a:sym typeface="Symbol"/>
              </a:rPr>
              <a:t>n</a:t>
            </a:r>
            <a:r>
              <a:rPr lang="en-US" dirty="0" smtClean="0">
                <a:sym typeface="Symbol"/>
              </a:rPr>
              <a:t> ways.  Then the total number of ways to construct such an event </a:t>
            </a:r>
            <a:r>
              <a:rPr lang="en-US" dirty="0" smtClean="0">
                <a:sym typeface="Symbol"/>
              </a:rPr>
              <a:t>is the product </a:t>
            </a:r>
            <a:r>
              <a:rPr lang="en-US" i="1" dirty="0" smtClean="0">
                <a:sym typeface="Symbol"/>
              </a:rPr>
              <a:t>a</a:t>
            </a:r>
            <a:r>
              <a:rPr lang="en-US" baseline="-25000" dirty="0" smtClean="0">
                <a:sym typeface="Symbol"/>
              </a:rPr>
              <a:t>1</a:t>
            </a:r>
            <a:r>
              <a:rPr lang="en-US" i="1" dirty="0" smtClean="0">
                <a:sym typeface="Symbol"/>
              </a:rPr>
              <a:t>a</a:t>
            </a:r>
            <a:r>
              <a:rPr lang="en-US" baseline="-25000" dirty="0" smtClean="0">
                <a:sym typeface="Symbol"/>
              </a:rPr>
              <a:t>2</a:t>
            </a:r>
            <a:r>
              <a:rPr lang="en-US" dirty="0" smtClean="0">
                <a:sym typeface="Symbol"/>
              </a:rPr>
              <a:t>…</a:t>
            </a:r>
            <a:r>
              <a:rPr lang="en-US" i="1" dirty="0" smtClean="0">
                <a:sym typeface="Symbol"/>
              </a:rPr>
              <a:t>a</a:t>
            </a:r>
            <a:r>
              <a:rPr lang="en-US" i="1" baseline="-25000" dirty="0" smtClean="0">
                <a:sym typeface="Symbol"/>
              </a:rPr>
              <a:t>n</a:t>
            </a:r>
            <a:r>
              <a:rPr lang="en-US" dirty="0" smtClean="0">
                <a:sym typeface="Symbol"/>
              </a:rPr>
              <a:t>. </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12</a:t>
            </a:fld>
            <a:endParaRPr lang="en-CA"/>
          </a:p>
        </p:txBody>
      </p:sp>
    </p:spTree>
    <p:extLst>
      <p:ext uri="{BB962C8B-B14F-4D97-AF65-F5344CB8AC3E}">
        <p14:creationId xmlns:p14="http://schemas.microsoft.com/office/powerpoint/2010/main" val="33217559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105401"/>
          </a:xfrm>
        </p:spPr>
        <p:txBody>
          <a:bodyPr/>
          <a:lstStyle/>
          <a:p>
            <a:pPr marL="0" indent="0">
              <a:buNone/>
            </a:pPr>
            <a:r>
              <a:rPr lang="en-US" sz="2000" i="1" dirty="0" smtClean="0"/>
              <a:t>Proof</a:t>
            </a:r>
            <a:r>
              <a:rPr lang="en-US" sz="2000" dirty="0" smtClean="0"/>
              <a:t>.</a:t>
            </a:r>
            <a:r>
              <a:rPr lang="en-US" sz="1100" i="1" dirty="0"/>
              <a:t> </a:t>
            </a:r>
            <a:r>
              <a:rPr lang="en-US" sz="1100" i="1" dirty="0" smtClean="0"/>
              <a:t> </a:t>
            </a:r>
            <a:r>
              <a:rPr lang="en-US" sz="2000" dirty="0" smtClean="0"/>
              <a:t>Induct </a:t>
            </a:r>
            <a:r>
              <a:rPr lang="en-US" sz="2000" dirty="0" smtClean="0"/>
              <a:t>on </a:t>
            </a:r>
            <a:r>
              <a:rPr lang="en-US" sz="2000" i="1" dirty="0" smtClean="0"/>
              <a:t>n</a:t>
            </a:r>
            <a:r>
              <a:rPr lang="en-US" sz="2000" dirty="0" smtClean="0"/>
              <a:t>.  </a:t>
            </a:r>
            <a:endParaRPr lang="en-US" sz="2000" dirty="0" smtClean="0"/>
          </a:p>
          <a:p>
            <a:pPr marL="0" indent="0">
              <a:buNone/>
            </a:pPr>
            <a:endParaRPr lang="en-US" sz="900" dirty="0" smtClean="0"/>
          </a:p>
          <a:p>
            <a:pPr marL="0" indent="0">
              <a:buNone/>
            </a:pPr>
            <a:r>
              <a:rPr lang="en-US" sz="2000" dirty="0" smtClean="0"/>
              <a:t>Base case: When </a:t>
            </a:r>
            <a:r>
              <a:rPr lang="en-US" sz="2000" i="1" dirty="0" smtClean="0"/>
              <a:t>n</a:t>
            </a:r>
            <a:r>
              <a:rPr lang="en-US" sz="2000" dirty="0" smtClean="0"/>
              <a:t> = 1.  The result is trivial.</a:t>
            </a:r>
          </a:p>
          <a:p>
            <a:pPr marL="0" indent="0">
              <a:buNone/>
            </a:pPr>
            <a:endParaRPr lang="en-US" sz="700" dirty="0" smtClean="0"/>
          </a:p>
          <a:p>
            <a:pPr marL="0" indent="0">
              <a:buNone/>
            </a:pPr>
            <a:r>
              <a:rPr lang="en-US" sz="2000" dirty="0" smtClean="0"/>
              <a:t>Induction hypothesis:  Assume </a:t>
            </a:r>
            <a:r>
              <a:rPr lang="en-US" sz="2000" dirty="0" smtClean="0"/>
              <a:t>that </a:t>
            </a:r>
            <a:r>
              <a:rPr lang="en-US" sz="2000" dirty="0" smtClean="0"/>
              <a:t>|</a:t>
            </a:r>
            <a:r>
              <a:rPr lang="en-US" sz="2000" i="1" dirty="0" smtClean="0"/>
              <a:t>A</a:t>
            </a:r>
            <a:r>
              <a:rPr lang="en-US" sz="2000" baseline="-25000" dirty="0" smtClean="0"/>
              <a:t>1 </a:t>
            </a:r>
            <a:r>
              <a:rPr lang="en-US" sz="2000" dirty="0" smtClean="0">
                <a:sym typeface="Symbol"/>
              </a:rPr>
              <a:t></a:t>
            </a:r>
            <a:r>
              <a:rPr lang="en-US" sz="2000" dirty="0" smtClean="0"/>
              <a:t> </a:t>
            </a:r>
            <a:r>
              <a:rPr lang="en-US" sz="2000" i="1" dirty="0" smtClean="0"/>
              <a:t>A</a:t>
            </a:r>
            <a:r>
              <a:rPr lang="en-US" sz="2000" baseline="-25000" dirty="0" smtClean="0"/>
              <a:t>2</a:t>
            </a:r>
            <a:r>
              <a:rPr lang="en-US" sz="2000" dirty="0" smtClean="0"/>
              <a:t> </a:t>
            </a:r>
            <a:r>
              <a:rPr lang="en-US" sz="2000" dirty="0" smtClean="0">
                <a:sym typeface="Symbol"/>
              </a:rPr>
              <a:t></a:t>
            </a:r>
            <a:r>
              <a:rPr lang="en-US" sz="2000" dirty="0" smtClean="0"/>
              <a:t> … </a:t>
            </a:r>
            <a:r>
              <a:rPr lang="en-US" sz="2000" dirty="0" smtClean="0">
                <a:sym typeface="Symbol"/>
              </a:rPr>
              <a:t></a:t>
            </a:r>
            <a:r>
              <a:rPr lang="en-US" sz="2000" dirty="0" smtClean="0"/>
              <a:t> </a:t>
            </a:r>
            <a:r>
              <a:rPr lang="en-US" sz="2000" i="1" dirty="0" smtClean="0"/>
              <a:t>A</a:t>
            </a:r>
            <a:r>
              <a:rPr lang="en-US" sz="2000" i="1" baseline="-25000" dirty="0" smtClean="0"/>
              <a:t>n</a:t>
            </a:r>
            <a:r>
              <a:rPr lang="en-US" sz="2000" dirty="0" smtClean="0"/>
              <a:t>| </a:t>
            </a:r>
            <a:r>
              <a:rPr lang="en-US" sz="2000" dirty="0" smtClean="0"/>
              <a:t>= </a:t>
            </a:r>
            <a:r>
              <a:rPr lang="en-US" sz="2000" dirty="0" smtClean="0"/>
              <a:t>|</a:t>
            </a:r>
            <a:r>
              <a:rPr lang="en-US" sz="2000" i="1" dirty="0" smtClean="0"/>
              <a:t>A</a:t>
            </a:r>
            <a:r>
              <a:rPr lang="en-US" sz="2000" baseline="-25000" dirty="0" smtClean="0"/>
              <a:t>1</a:t>
            </a:r>
            <a:r>
              <a:rPr lang="en-US" sz="2000" dirty="0" smtClean="0"/>
              <a:t>|</a:t>
            </a:r>
            <a:r>
              <a:rPr lang="en-US" sz="2000" dirty="0" smtClean="0">
                <a:sym typeface="Symbol"/>
              </a:rPr>
              <a:t> </a:t>
            </a:r>
            <a:r>
              <a:rPr lang="en-US" sz="2000" dirty="0" smtClean="0"/>
              <a:t>|</a:t>
            </a:r>
            <a:r>
              <a:rPr lang="en-US" sz="2000" i="1" dirty="0" smtClean="0"/>
              <a:t>A</a:t>
            </a:r>
            <a:r>
              <a:rPr lang="en-US" sz="2000" baseline="-25000" dirty="0" smtClean="0"/>
              <a:t>2</a:t>
            </a:r>
            <a:r>
              <a:rPr lang="en-US" sz="2000" dirty="0" smtClean="0"/>
              <a:t>| </a:t>
            </a:r>
            <a:r>
              <a:rPr lang="en-US" sz="2000" dirty="0" smtClean="0">
                <a:sym typeface="Symbol"/>
              </a:rPr>
              <a:t></a:t>
            </a:r>
            <a:r>
              <a:rPr lang="en-US" sz="2000" dirty="0" smtClean="0"/>
              <a:t> … </a:t>
            </a:r>
            <a:r>
              <a:rPr lang="en-US" sz="2000" dirty="0" smtClean="0">
                <a:sym typeface="Symbol"/>
              </a:rPr>
              <a:t> </a:t>
            </a:r>
            <a:r>
              <a:rPr lang="en-US" sz="2000" dirty="0" smtClean="0"/>
              <a:t>|</a:t>
            </a:r>
            <a:r>
              <a:rPr lang="en-US" sz="2000" i="1" dirty="0" smtClean="0"/>
              <a:t>A</a:t>
            </a:r>
            <a:r>
              <a:rPr lang="en-US" sz="2000" i="1" baseline="-25000" dirty="0" smtClean="0"/>
              <a:t>n</a:t>
            </a:r>
            <a:r>
              <a:rPr lang="en-US" sz="2000" dirty="0" smtClean="0"/>
              <a:t>| </a:t>
            </a:r>
            <a:r>
              <a:rPr lang="en-US" sz="2000" dirty="0" smtClean="0"/>
              <a:t>is true for some </a:t>
            </a:r>
            <a:r>
              <a:rPr lang="en-US" sz="2000" i="1" dirty="0" smtClean="0"/>
              <a:t>n</a:t>
            </a:r>
            <a:r>
              <a:rPr lang="en-US" sz="2000" dirty="0" smtClean="0"/>
              <a:t> </a:t>
            </a:r>
            <a:r>
              <a:rPr lang="en-US" sz="2000" dirty="0" smtClean="0">
                <a:sym typeface="Symbol"/>
              </a:rPr>
              <a:t> 1</a:t>
            </a:r>
            <a:r>
              <a:rPr lang="en-US" sz="2000" dirty="0" smtClean="0"/>
              <a:t>.  </a:t>
            </a:r>
          </a:p>
          <a:p>
            <a:pPr marL="0" indent="0">
              <a:buNone/>
            </a:pPr>
            <a:endParaRPr lang="en-US" sz="900" dirty="0" smtClean="0"/>
          </a:p>
          <a:p>
            <a:pPr marL="0" indent="0">
              <a:buNone/>
            </a:pPr>
            <a:r>
              <a:rPr lang="en-US" sz="2000" dirty="0" smtClean="0"/>
              <a:t>We want to prove that |</a:t>
            </a:r>
            <a:r>
              <a:rPr lang="en-US" sz="2000" i="1" dirty="0" smtClean="0"/>
              <a:t>A</a:t>
            </a:r>
            <a:r>
              <a:rPr lang="en-US" sz="2000" baseline="-25000" dirty="0" smtClean="0"/>
              <a:t>1 </a:t>
            </a:r>
            <a:r>
              <a:rPr lang="en-US" sz="2000" dirty="0">
                <a:sym typeface="Symbol"/>
              </a:rPr>
              <a:t></a:t>
            </a:r>
            <a:r>
              <a:rPr lang="en-US" sz="2000" dirty="0"/>
              <a:t> </a:t>
            </a:r>
            <a:r>
              <a:rPr lang="en-US" sz="2000" i="1" dirty="0"/>
              <a:t>A</a:t>
            </a:r>
            <a:r>
              <a:rPr lang="en-US" sz="2000" baseline="-25000" dirty="0"/>
              <a:t>2</a:t>
            </a:r>
            <a:r>
              <a:rPr lang="en-US" sz="2000" dirty="0"/>
              <a:t> </a:t>
            </a:r>
            <a:r>
              <a:rPr lang="en-US" sz="2000" dirty="0">
                <a:sym typeface="Symbol"/>
              </a:rPr>
              <a:t></a:t>
            </a:r>
            <a:r>
              <a:rPr lang="en-US" sz="2000" dirty="0"/>
              <a:t> … </a:t>
            </a:r>
            <a:r>
              <a:rPr lang="en-US" sz="2000" dirty="0">
                <a:sym typeface="Symbol"/>
              </a:rPr>
              <a:t></a:t>
            </a:r>
            <a:r>
              <a:rPr lang="en-US" sz="2000" dirty="0"/>
              <a:t> </a:t>
            </a:r>
            <a:r>
              <a:rPr lang="en-US" sz="2000" i="1" dirty="0" smtClean="0"/>
              <a:t>A</a:t>
            </a:r>
            <a:r>
              <a:rPr lang="en-US" sz="2000" i="1" baseline="-25000" dirty="0" smtClean="0"/>
              <a:t>n</a:t>
            </a:r>
            <a:r>
              <a:rPr lang="en-US" sz="2000" baseline="-25000" dirty="0" smtClean="0"/>
              <a:t>+1</a:t>
            </a:r>
            <a:r>
              <a:rPr lang="en-US" sz="2000" dirty="0" smtClean="0"/>
              <a:t>| </a:t>
            </a:r>
            <a:r>
              <a:rPr lang="en-US" sz="2000" dirty="0"/>
              <a:t>= </a:t>
            </a:r>
            <a:r>
              <a:rPr lang="en-US" sz="2000" dirty="0" smtClean="0"/>
              <a:t>|</a:t>
            </a:r>
            <a:r>
              <a:rPr lang="en-US" sz="2000" i="1" dirty="0" smtClean="0"/>
              <a:t>A</a:t>
            </a:r>
            <a:r>
              <a:rPr lang="en-US" sz="2000" baseline="-25000" dirty="0" smtClean="0"/>
              <a:t>1</a:t>
            </a:r>
            <a:r>
              <a:rPr lang="en-US" sz="2000" dirty="0" smtClean="0"/>
              <a:t>|</a:t>
            </a:r>
            <a:r>
              <a:rPr lang="en-US" sz="2000" dirty="0">
                <a:sym typeface="Symbol"/>
              </a:rPr>
              <a:t> </a:t>
            </a:r>
            <a:r>
              <a:rPr lang="en-US" sz="2000" dirty="0" smtClean="0"/>
              <a:t>|</a:t>
            </a:r>
            <a:r>
              <a:rPr lang="en-US" sz="2000" i="1" dirty="0" smtClean="0"/>
              <a:t>A</a:t>
            </a:r>
            <a:r>
              <a:rPr lang="en-US" sz="2000" baseline="-25000" dirty="0" smtClean="0"/>
              <a:t>2</a:t>
            </a:r>
            <a:r>
              <a:rPr lang="en-US" sz="2000" dirty="0" smtClean="0"/>
              <a:t>| </a:t>
            </a:r>
            <a:r>
              <a:rPr lang="en-US" sz="2000" dirty="0">
                <a:sym typeface="Symbol"/>
              </a:rPr>
              <a:t></a:t>
            </a:r>
            <a:r>
              <a:rPr lang="en-US" sz="2000" dirty="0"/>
              <a:t> … </a:t>
            </a:r>
            <a:r>
              <a:rPr lang="en-US" sz="2000" dirty="0">
                <a:sym typeface="Symbol"/>
              </a:rPr>
              <a:t> </a:t>
            </a:r>
            <a:r>
              <a:rPr lang="en-US" sz="2000" dirty="0" smtClean="0"/>
              <a:t>|</a:t>
            </a:r>
            <a:r>
              <a:rPr lang="en-US" sz="2000" i="1" dirty="0" smtClean="0"/>
              <a:t>A</a:t>
            </a:r>
            <a:r>
              <a:rPr lang="en-US" sz="2000" i="1" baseline="-25000" dirty="0" smtClean="0"/>
              <a:t>n</a:t>
            </a:r>
            <a:r>
              <a:rPr lang="en-US" sz="2000" baseline="-25000" dirty="0" smtClean="0"/>
              <a:t>+1</a:t>
            </a:r>
            <a:r>
              <a:rPr lang="en-US" sz="2000" dirty="0" smtClean="0"/>
              <a:t>|.</a:t>
            </a:r>
          </a:p>
          <a:p>
            <a:pPr marL="0" indent="0">
              <a:buNone/>
            </a:pPr>
            <a:endParaRPr lang="en-US" sz="800" dirty="0"/>
          </a:p>
          <a:p>
            <a:pPr marL="0" indent="0">
              <a:buNone/>
            </a:pPr>
            <a:r>
              <a:rPr lang="en-US" sz="2000" dirty="0" smtClean="0"/>
              <a:t>An </a:t>
            </a:r>
            <a:r>
              <a:rPr lang="en-US" sz="2000" dirty="0" smtClean="0"/>
              <a:t>element (</a:t>
            </a:r>
            <a:r>
              <a:rPr lang="en-US" sz="2000" i="1" dirty="0" smtClean="0"/>
              <a:t>a</a:t>
            </a:r>
            <a:r>
              <a:rPr lang="en-US" sz="2000" baseline="-25000" dirty="0" smtClean="0"/>
              <a:t>1</a:t>
            </a:r>
            <a:r>
              <a:rPr lang="en-US" sz="2000" dirty="0" smtClean="0"/>
              <a:t>, </a:t>
            </a:r>
            <a:r>
              <a:rPr lang="en-US" sz="2000" i="1" dirty="0" smtClean="0"/>
              <a:t>a</a:t>
            </a:r>
            <a:r>
              <a:rPr lang="en-US" sz="2000" baseline="-25000" dirty="0" smtClean="0"/>
              <a:t>2</a:t>
            </a:r>
            <a:r>
              <a:rPr lang="en-US" sz="2000" dirty="0" smtClean="0"/>
              <a:t>, …, </a:t>
            </a:r>
            <a:r>
              <a:rPr lang="en-US" sz="2000" i="1" dirty="0" smtClean="0"/>
              <a:t>a</a:t>
            </a:r>
            <a:r>
              <a:rPr lang="en-US" sz="2000" i="1" baseline="-25000" dirty="0" smtClean="0"/>
              <a:t>n</a:t>
            </a:r>
            <a:r>
              <a:rPr lang="en-US" sz="2000" dirty="0" smtClean="0"/>
              <a:t>, </a:t>
            </a:r>
            <a:r>
              <a:rPr lang="en-US" sz="2000" i="1" dirty="0" smtClean="0"/>
              <a:t>a</a:t>
            </a:r>
            <a:r>
              <a:rPr lang="en-US" sz="2000" i="1" baseline="-25000" dirty="0" smtClean="0"/>
              <a:t>n</a:t>
            </a:r>
            <a:r>
              <a:rPr lang="en-US" sz="2000" baseline="-25000" dirty="0" smtClean="0"/>
              <a:t>+1</a:t>
            </a:r>
            <a:r>
              <a:rPr lang="en-US" sz="2000" dirty="0" smtClean="0"/>
              <a:t>) in </a:t>
            </a:r>
            <a:r>
              <a:rPr lang="en-US" sz="2000" i="1" dirty="0"/>
              <a:t>A</a:t>
            </a:r>
            <a:r>
              <a:rPr lang="en-US" sz="2000" baseline="-25000" dirty="0"/>
              <a:t>1 </a:t>
            </a:r>
            <a:r>
              <a:rPr lang="en-US" sz="2000" dirty="0">
                <a:sym typeface="Symbol"/>
              </a:rPr>
              <a:t></a:t>
            </a:r>
            <a:r>
              <a:rPr lang="en-US" sz="2000" dirty="0"/>
              <a:t> </a:t>
            </a:r>
            <a:r>
              <a:rPr lang="en-US" sz="2000" i="1" dirty="0"/>
              <a:t>A</a:t>
            </a:r>
            <a:r>
              <a:rPr lang="en-US" sz="2000" baseline="-25000" dirty="0"/>
              <a:t>2</a:t>
            </a:r>
            <a:r>
              <a:rPr lang="en-US" sz="2000" dirty="0"/>
              <a:t> </a:t>
            </a:r>
            <a:r>
              <a:rPr lang="en-US" sz="2000" dirty="0">
                <a:sym typeface="Symbol"/>
              </a:rPr>
              <a:t></a:t>
            </a:r>
            <a:r>
              <a:rPr lang="en-US" sz="2000" dirty="0"/>
              <a:t> … </a:t>
            </a:r>
            <a:r>
              <a:rPr lang="en-US" sz="2000" dirty="0">
                <a:sym typeface="Symbol"/>
              </a:rPr>
              <a:t></a:t>
            </a:r>
            <a:r>
              <a:rPr lang="en-US" sz="2000" dirty="0"/>
              <a:t> </a:t>
            </a:r>
            <a:r>
              <a:rPr lang="en-US" sz="2000" i="1" dirty="0"/>
              <a:t>A</a:t>
            </a:r>
            <a:r>
              <a:rPr lang="en-US" sz="2000" i="1" baseline="-25000" dirty="0"/>
              <a:t>n</a:t>
            </a:r>
            <a:r>
              <a:rPr lang="en-US" sz="2000" baseline="-25000" dirty="0"/>
              <a:t>+1</a:t>
            </a:r>
            <a:r>
              <a:rPr lang="en-US" sz="2000" dirty="0" smtClean="0"/>
              <a:t> </a:t>
            </a:r>
            <a:r>
              <a:rPr lang="en-US" sz="2000" dirty="0" smtClean="0"/>
              <a:t>can be constructed in two steps:  First, construct an element (</a:t>
            </a:r>
            <a:r>
              <a:rPr lang="en-US" sz="2000" i="1" dirty="0" smtClean="0"/>
              <a:t>a</a:t>
            </a:r>
            <a:r>
              <a:rPr lang="en-US" sz="2000" baseline="-25000" dirty="0" smtClean="0"/>
              <a:t>1</a:t>
            </a:r>
            <a:r>
              <a:rPr lang="en-US" sz="2000" dirty="0" smtClean="0"/>
              <a:t>, </a:t>
            </a:r>
            <a:r>
              <a:rPr lang="en-US" sz="2000" i="1" dirty="0" smtClean="0"/>
              <a:t>a</a:t>
            </a:r>
            <a:r>
              <a:rPr lang="en-US" sz="2000" baseline="-25000" dirty="0" smtClean="0"/>
              <a:t>2</a:t>
            </a:r>
            <a:r>
              <a:rPr lang="en-US" sz="2000" dirty="0" smtClean="0"/>
              <a:t>, …, </a:t>
            </a:r>
            <a:r>
              <a:rPr lang="en-US" sz="2000" i="1" dirty="0" smtClean="0"/>
              <a:t>a</a:t>
            </a:r>
            <a:r>
              <a:rPr lang="en-US" sz="2000" i="1" baseline="-25000" dirty="0" smtClean="0"/>
              <a:t>n</a:t>
            </a:r>
            <a:r>
              <a:rPr lang="en-US" sz="2000" dirty="0" smtClean="0"/>
              <a:t>) in </a:t>
            </a:r>
            <a:r>
              <a:rPr lang="en-US" sz="2000" i="1" dirty="0" smtClean="0"/>
              <a:t>A</a:t>
            </a:r>
            <a:r>
              <a:rPr lang="en-US" sz="2000" baseline="-25000" dirty="0" smtClean="0"/>
              <a:t>1 </a:t>
            </a:r>
            <a:r>
              <a:rPr lang="en-US" sz="2000" dirty="0" smtClean="0">
                <a:sym typeface="Symbol"/>
              </a:rPr>
              <a:t></a:t>
            </a:r>
            <a:r>
              <a:rPr lang="en-US" sz="2000" dirty="0" smtClean="0"/>
              <a:t> </a:t>
            </a:r>
            <a:r>
              <a:rPr lang="en-US" sz="2000" i="1" dirty="0" smtClean="0"/>
              <a:t>A</a:t>
            </a:r>
            <a:r>
              <a:rPr lang="en-US" sz="2000" baseline="-25000" dirty="0" smtClean="0"/>
              <a:t>2</a:t>
            </a:r>
            <a:r>
              <a:rPr lang="en-US" sz="2000" dirty="0" smtClean="0"/>
              <a:t> </a:t>
            </a:r>
            <a:r>
              <a:rPr lang="en-US" sz="2000" dirty="0" smtClean="0">
                <a:sym typeface="Symbol"/>
              </a:rPr>
              <a:t></a:t>
            </a:r>
            <a:r>
              <a:rPr lang="en-US" sz="2000" dirty="0" smtClean="0"/>
              <a:t> … </a:t>
            </a:r>
            <a:r>
              <a:rPr lang="en-US" sz="2000" dirty="0" smtClean="0">
                <a:sym typeface="Symbol"/>
              </a:rPr>
              <a:t></a:t>
            </a:r>
            <a:r>
              <a:rPr lang="en-US" sz="2000" dirty="0" smtClean="0"/>
              <a:t> </a:t>
            </a:r>
            <a:r>
              <a:rPr lang="en-US" sz="2000" i="1" dirty="0" smtClean="0"/>
              <a:t>A</a:t>
            </a:r>
            <a:r>
              <a:rPr lang="en-US" sz="2000" i="1" baseline="-25000" dirty="0" smtClean="0"/>
              <a:t>n</a:t>
            </a:r>
            <a:r>
              <a:rPr lang="en-US" sz="2000" dirty="0" smtClean="0"/>
              <a:t>, </a:t>
            </a:r>
            <a:r>
              <a:rPr lang="en-US" sz="2000" dirty="0" smtClean="0"/>
              <a:t>then </a:t>
            </a:r>
            <a:r>
              <a:rPr lang="en-US" sz="2000" dirty="0" smtClean="0"/>
              <a:t>choose an element </a:t>
            </a:r>
            <a:r>
              <a:rPr lang="en-US" sz="2000" i="1" dirty="0" smtClean="0"/>
              <a:t>a</a:t>
            </a:r>
            <a:r>
              <a:rPr lang="en-US" sz="2000" i="1" baseline="-25000" dirty="0" smtClean="0"/>
              <a:t>n</a:t>
            </a:r>
            <a:r>
              <a:rPr lang="en-US" sz="2000" baseline="-25000" dirty="0" smtClean="0"/>
              <a:t>+1</a:t>
            </a:r>
            <a:r>
              <a:rPr lang="en-US" sz="2000" dirty="0" smtClean="0"/>
              <a:t> </a:t>
            </a:r>
            <a:r>
              <a:rPr lang="en-US" sz="2000" dirty="0" smtClean="0"/>
              <a:t>in </a:t>
            </a:r>
            <a:r>
              <a:rPr lang="en-US" sz="2000" i="1" dirty="0" smtClean="0"/>
              <a:t>A</a:t>
            </a:r>
            <a:r>
              <a:rPr lang="en-US" sz="2000" i="1" baseline="-25000" dirty="0" smtClean="0"/>
              <a:t>n</a:t>
            </a:r>
            <a:r>
              <a:rPr lang="en-US" sz="2000" baseline="-25000" dirty="0" smtClean="0"/>
              <a:t>+1</a:t>
            </a:r>
            <a:r>
              <a:rPr lang="en-US" sz="2000" dirty="0" smtClean="0"/>
              <a:t>, and add it at the end.</a:t>
            </a:r>
            <a:r>
              <a:rPr lang="en-US" sz="2000" dirty="0" smtClean="0"/>
              <a:t>  </a:t>
            </a:r>
            <a:r>
              <a:rPr lang="en-US" sz="2000" dirty="0" smtClean="0"/>
              <a:t>The first step can be done in </a:t>
            </a:r>
            <a:r>
              <a:rPr lang="en-US" sz="2000" dirty="0" smtClean="0"/>
              <a:t>|</a:t>
            </a:r>
            <a:r>
              <a:rPr lang="en-US" sz="2000" i="1" dirty="0" smtClean="0"/>
              <a:t>A</a:t>
            </a:r>
            <a:r>
              <a:rPr lang="en-US" sz="2000" baseline="-25000" dirty="0" smtClean="0"/>
              <a:t>1</a:t>
            </a:r>
            <a:r>
              <a:rPr lang="en-US" sz="2000" dirty="0" smtClean="0"/>
              <a:t>|</a:t>
            </a:r>
            <a:r>
              <a:rPr lang="en-US" sz="2000" dirty="0" smtClean="0">
                <a:sym typeface="Symbol"/>
              </a:rPr>
              <a:t> </a:t>
            </a:r>
            <a:r>
              <a:rPr lang="en-US" sz="2000" dirty="0" smtClean="0"/>
              <a:t>|</a:t>
            </a:r>
            <a:r>
              <a:rPr lang="en-US" sz="2000" i="1" dirty="0" smtClean="0"/>
              <a:t>A</a:t>
            </a:r>
            <a:r>
              <a:rPr lang="en-US" sz="2000" baseline="-25000" dirty="0" smtClean="0"/>
              <a:t>2</a:t>
            </a:r>
            <a:r>
              <a:rPr lang="en-US" sz="2000" dirty="0" smtClean="0"/>
              <a:t>| </a:t>
            </a:r>
            <a:r>
              <a:rPr lang="en-US" sz="2000" dirty="0" smtClean="0">
                <a:sym typeface="Symbol"/>
              </a:rPr>
              <a:t></a:t>
            </a:r>
            <a:r>
              <a:rPr lang="en-US" sz="2000" dirty="0" smtClean="0"/>
              <a:t> … </a:t>
            </a:r>
            <a:r>
              <a:rPr lang="en-US" sz="2000" dirty="0" smtClean="0">
                <a:sym typeface="Symbol"/>
              </a:rPr>
              <a:t> </a:t>
            </a:r>
            <a:r>
              <a:rPr lang="en-US" sz="2000" dirty="0" smtClean="0"/>
              <a:t>|</a:t>
            </a:r>
            <a:r>
              <a:rPr lang="en-US" sz="2000" i="1" dirty="0" smtClean="0"/>
              <a:t>A</a:t>
            </a:r>
            <a:r>
              <a:rPr lang="en-US" sz="2000" i="1" baseline="-25000" dirty="0" smtClean="0"/>
              <a:t>n</a:t>
            </a:r>
            <a:r>
              <a:rPr lang="en-US" sz="2000" dirty="0"/>
              <a:t>|</a:t>
            </a:r>
            <a:r>
              <a:rPr lang="en-US" sz="2000" dirty="0" smtClean="0"/>
              <a:t> </a:t>
            </a:r>
            <a:r>
              <a:rPr lang="en-US" sz="2000" dirty="0" smtClean="0"/>
              <a:t>ways according to the induction hypothesis, and the second step can be done in </a:t>
            </a:r>
            <a:r>
              <a:rPr lang="en-US" sz="2000" dirty="0" smtClean="0"/>
              <a:t>|</a:t>
            </a:r>
            <a:r>
              <a:rPr lang="en-US" sz="2000" i="1" dirty="0" smtClean="0"/>
              <a:t>A</a:t>
            </a:r>
            <a:r>
              <a:rPr lang="en-US" sz="2000" i="1" baseline="-25000" dirty="0" smtClean="0"/>
              <a:t>n</a:t>
            </a:r>
            <a:r>
              <a:rPr lang="en-US" sz="2000" baseline="-25000" dirty="0" smtClean="0"/>
              <a:t>+1</a:t>
            </a:r>
            <a:r>
              <a:rPr lang="en-US" sz="2000" dirty="0" smtClean="0"/>
              <a:t>| </a:t>
            </a:r>
            <a:r>
              <a:rPr lang="en-US" sz="2000" dirty="0" smtClean="0"/>
              <a:t>ways.  </a:t>
            </a:r>
            <a:endParaRPr lang="en-US" sz="2000" dirty="0" smtClean="0"/>
          </a:p>
          <a:p>
            <a:pPr marL="0" indent="0">
              <a:buNone/>
            </a:pPr>
            <a:endParaRPr lang="en-US" sz="500" dirty="0"/>
          </a:p>
          <a:p>
            <a:pPr marL="0" indent="0">
              <a:buNone/>
            </a:pPr>
            <a:r>
              <a:rPr lang="en-US" sz="2000" dirty="0" smtClean="0"/>
              <a:t>By </a:t>
            </a:r>
            <a:r>
              <a:rPr lang="en-US" sz="2000" dirty="0" smtClean="0"/>
              <a:t>the product rule,</a:t>
            </a:r>
          </a:p>
          <a:p>
            <a:pPr marL="0" indent="0">
              <a:buNone/>
            </a:pPr>
            <a:r>
              <a:rPr lang="en-US" sz="2000" dirty="0" smtClean="0"/>
              <a:t>|</a:t>
            </a:r>
            <a:r>
              <a:rPr lang="en-US" sz="2000" i="1" dirty="0" smtClean="0"/>
              <a:t>A</a:t>
            </a:r>
            <a:r>
              <a:rPr lang="en-US" sz="2000" baseline="-25000" dirty="0" smtClean="0"/>
              <a:t>1 </a:t>
            </a:r>
            <a:r>
              <a:rPr lang="en-US" sz="2000" dirty="0" smtClean="0">
                <a:sym typeface="Symbol"/>
              </a:rPr>
              <a:t></a:t>
            </a:r>
            <a:r>
              <a:rPr lang="en-US" sz="2000" dirty="0" smtClean="0"/>
              <a:t> </a:t>
            </a:r>
            <a:r>
              <a:rPr lang="en-US" sz="2000" i="1" dirty="0" smtClean="0"/>
              <a:t>A</a:t>
            </a:r>
            <a:r>
              <a:rPr lang="en-US" sz="2000" baseline="-25000" dirty="0" smtClean="0"/>
              <a:t>2</a:t>
            </a:r>
            <a:r>
              <a:rPr lang="en-US" sz="2000" dirty="0" smtClean="0"/>
              <a:t> </a:t>
            </a:r>
            <a:r>
              <a:rPr lang="en-US" sz="2000" dirty="0" smtClean="0">
                <a:sym typeface="Symbol"/>
              </a:rPr>
              <a:t></a:t>
            </a:r>
            <a:r>
              <a:rPr lang="en-US" sz="2000" dirty="0" smtClean="0"/>
              <a:t> … </a:t>
            </a:r>
            <a:r>
              <a:rPr lang="en-US" sz="2000" dirty="0" smtClean="0">
                <a:sym typeface="Symbol"/>
              </a:rPr>
              <a:t></a:t>
            </a:r>
            <a:r>
              <a:rPr lang="en-US" sz="2000" dirty="0" smtClean="0"/>
              <a:t> </a:t>
            </a:r>
            <a:r>
              <a:rPr lang="en-US" sz="2000" i="1" dirty="0" smtClean="0"/>
              <a:t>A</a:t>
            </a:r>
            <a:r>
              <a:rPr lang="en-US" sz="2000" i="1" baseline="-25000" dirty="0" smtClean="0"/>
              <a:t>n</a:t>
            </a:r>
            <a:r>
              <a:rPr lang="en-US" sz="2000" baseline="-25000" dirty="0" smtClean="0"/>
              <a:t>+1</a:t>
            </a:r>
            <a:r>
              <a:rPr lang="en-US" sz="2000" dirty="0" smtClean="0"/>
              <a:t>| </a:t>
            </a:r>
            <a:r>
              <a:rPr lang="en-US" sz="2000" dirty="0" smtClean="0"/>
              <a:t>= </a:t>
            </a:r>
            <a:r>
              <a:rPr lang="en-US" sz="2000" dirty="0" smtClean="0"/>
              <a:t>|</a:t>
            </a:r>
            <a:r>
              <a:rPr lang="en-US" sz="2000" i="1" dirty="0" smtClean="0"/>
              <a:t>A</a:t>
            </a:r>
            <a:r>
              <a:rPr lang="en-US" sz="2000" baseline="-25000" dirty="0" smtClean="0"/>
              <a:t>1 </a:t>
            </a:r>
            <a:r>
              <a:rPr lang="en-US" sz="2000" dirty="0" smtClean="0">
                <a:sym typeface="Symbol"/>
              </a:rPr>
              <a:t></a:t>
            </a:r>
            <a:r>
              <a:rPr lang="en-US" sz="2000" dirty="0" smtClean="0"/>
              <a:t> </a:t>
            </a:r>
            <a:r>
              <a:rPr lang="en-US" sz="2000" i="1" dirty="0" smtClean="0"/>
              <a:t>A</a:t>
            </a:r>
            <a:r>
              <a:rPr lang="en-US" sz="2000" baseline="-25000" dirty="0" smtClean="0"/>
              <a:t>2</a:t>
            </a:r>
            <a:r>
              <a:rPr lang="en-US" sz="2000" dirty="0" smtClean="0"/>
              <a:t> </a:t>
            </a:r>
            <a:r>
              <a:rPr lang="en-US" sz="2000" dirty="0" smtClean="0">
                <a:sym typeface="Symbol"/>
              </a:rPr>
              <a:t></a:t>
            </a:r>
            <a:r>
              <a:rPr lang="en-US" sz="2000" dirty="0" smtClean="0"/>
              <a:t> … </a:t>
            </a:r>
            <a:r>
              <a:rPr lang="en-US" sz="2000" dirty="0" smtClean="0">
                <a:sym typeface="Symbol"/>
              </a:rPr>
              <a:t></a:t>
            </a:r>
            <a:r>
              <a:rPr lang="en-US" sz="2000" dirty="0" smtClean="0"/>
              <a:t> </a:t>
            </a:r>
            <a:r>
              <a:rPr lang="en-US" sz="2000" i="1" dirty="0" smtClean="0"/>
              <a:t>A</a:t>
            </a:r>
            <a:r>
              <a:rPr lang="en-US" sz="2000" i="1" baseline="-25000" dirty="0" smtClean="0"/>
              <a:t>n</a:t>
            </a:r>
            <a:r>
              <a:rPr lang="en-US" sz="2000" dirty="0" smtClean="0"/>
              <a:t>| </a:t>
            </a:r>
            <a:r>
              <a:rPr lang="en-US" sz="2000" dirty="0" smtClean="0">
                <a:sym typeface="Symbol"/>
              </a:rPr>
              <a:t> </a:t>
            </a:r>
            <a:r>
              <a:rPr lang="en-US" sz="2000" dirty="0" smtClean="0">
                <a:sym typeface="Symbol"/>
              </a:rPr>
              <a:t>|</a:t>
            </a:r>
            <a:r>
              <a:rPr lang="en-US" sz="2000" i="1" dirty="0" smtClean="0">
                <a:sym typeface="Symbol"/>
              </a:rPr>
              <a:t>A</a:t>
            </a:r>
            <a:r>
              <a:rPr lang="en-US" sz="2000" i="1" baseline="-25000" dirty="0" smtClean="0">
                <a:sym typeface="Symbol"/>
              </a:rPr>
              <a:t>n</a:t>
            </a:r>
            <a:r>
              <a:rPr lang="en-US" sz="2000" baseline="-25000" dirty="0" smtClean="0">
                <a:sym typeface="Symbol"/>
              </a:rPr>
              <a:t>+1</a:t>
            </a:r>
            <a:r>
              <a:rPr lang="en-US" sz="2000" dirty="0" smtClean="0">
                <a:sym typeface="Symbol"/>
              </a:rPr>
              <a:t>|</a:t>
            </a:r>
            <a:r>
              <a:rPr lang="en-US" sz="2000" dirty="0" smtClean="0"/>
              <a:t>= |</a:t>
            </a:r>
            <a:r>
              <a:rPr lang="en-US" sz="2000" i="1" dirty="0" smtClean="0"/>
              <a:t>A</a:t>
            </a:r>
            <a:r>
              <a:rPr lang="en-US" sz="2000" baseline="-25000" dirty="0" smtClean="0"/>
              <a:t>1</a:t>
            </a:r>
            <a:r>
              <a:rPr lang="en-US" sz="2000" dirty="0" smtClean="0"/>
              <a:t>|</a:t>
            </a:r>
            <a:r>
              <a:rPr lang="en-US" sz="2000" dirty="0" smtClean="0">
                <a:sym typeface="Symbol"/>
              </a:rPr>
              <a:t> </a:t>
            </a:r>
            <a:r>
              <a:rPr lang="en-US" sz="2000" dirty="0" smtClean="0"/>
              <a:t>|</a:t>
            </a:r>
            <a:r>
              <a:rPr lang="en-US" sz="2000" i="1" dirty="0" smtClean="0"/>
              <a:t>A</a:t>
            </a:r>
            <a:r>
              <a:rPr lang="en-US" sz="2000" baseline="-25000" dirty="0" smtClean="0"/>
              <a:t>2</a:t>
            </a:r>
            <a:r>
              <a:rPr lang="en-US" sz="2000" dirty="0" smtClean="0"/>
              <a:t>| </a:t>
            </a:r>
            <a:r>
              <a:rPr lang="en-US" sz="2000" dirty="0" smtClean="0">
                <a:sym typeface="Symbol"/>
              </a:rPr>
              <a:t></a:t>
            </a:r>
            <a:r>
              <a:rPr lang="en-US" sz="2000" dirty="0" smtClean="0"/>
              <a:t> … </a:t>
            </a:r>
            <a:r>
              <a:rPr lang="en-US" sz="2000" dirty="0" smtClean="0">
                <a:sym typeface="Symbol"/>
              </a:rPr>
              <a:t> </a:t>
            </a:r>
            <a:r>
              <a:rPr lang="en-US" sz="2000" dirty="0" smtClean="0"/>
              <a:t>|</a:t>
            </a:r>
            <a:r>
              <a:rPr lang="en-US" sz="2000" i="1" dirty="0" smtClean="0"/>
              <a:t>A</a:t>
            </a:r>
            <a:r>
              <a:rPr lang="en-US" sz="2000" i="1" baseline="-25000" dirty="0" smtClean="0"/>
              <a:t>n</a:t>
            </a:r>
            <a:r>
              <a:rPr lang="en-US" sz="2000" baseline="-25000" dirty="0" smtClean="0"/>
              <a:t>+1</a:t>
            </a:r>
            <a:r>
              <a:rPr lang="en-US" sz="2000" dirty="0" smtClean="0"/>
              <a:t>|.</a:t>
            </a:r>
            <a:endParaRPr lang="en-US" sz="2000" dirty="0" smtClean="0"/>
          </a:p>
          <a:p>
            <a:pPr marL="0" indent="0">
              <a:buNone/>
            </a:pPr>
            <a:endParaRPr lang="en-US" sz="2800" dirty="0" smtClean="0"/>
          </a:p>
          <a:p>
            <a:pPr marL="0" indent="0">
              <a:buNone/>
            </a:pP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13</a:t>
            </a:fld>
            <a:endParaRPr lang="en-CA"/>
          </a:p>
        </p:txBody>
      </p:sp>
    </p:spTree>
    <p:extLst>
      <p:ext uri="{BB962C8B-B14F-4D97-AF65-F5344CB8AC3E}">
        <p14:creationId xmlns:p14="http://schemas.microsoft.com/office/powerpoint/2010/main" val="27809002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Examples</a:t>
            </a:r>
            <a:endParaRPr lang="en-CA" i="1" dirty="0"/>
          </a:p>
        </p:txBody>
      </p:sp>
      <p:sp>
        <p:nvSpPr>
          <p:cNvPr id="3" name="Content Placeholder 2"/>
          <p:cNvSpPr>
            <a:spLocks noGrp="1"/>
          </p:cNvSpPr>
          <p:nvPr>
            <p:ph idx="1"/>
          </p:nvPr>
        </p:nvSpPr>
        <p:spPr/>
        <p:txBody>
          <a:bodyPr/>
          <a:lstStyle/>
          <a:p>
            <a:pPr marL="0" indent="0">
              <a:buNone/>
            </a:pPr>
            <a:r>
              <a:rPr lang="en-US" sz="2800" dirty="0"/>
              <a:t>1.  The license plate of a car in Ontario has four letters followed by three digits.  How many different license </a:t>
            </a:r>
            <a:r>
              <a:rPr lang="en-US" sz="2800" dirty="0" smtClean="0"/>
              <a:t>plates may we </a:t>
            </a:r>
            <a:r>
              <a:rPr lang="en-US" sz="2800" dirty="0"/>
              <a:t>have?</a:t>
            </a:r>
          </a:p>
          <a:p>
            <a:pPr marL="0" indent="0">
              <a:buNone/>
            </a:pPr>
            <a:endParaRPr lang="en-US" sz="1800" dirty="0"/>
          </a:p>
          <a:p>
            <a:pPr marL="0" indent="0">
              <a:buNone/>
            </a:pPr>
            <a:r>
              <a:rPr lang="en-US" sz="2800" dirty="0" smtClean="0"/>
              <a:t>Because we have 26 ways to choose a letter, there are a total of 26</a:t>
            </a:r>
            <a:r>
              <a:rPr lang="en-US" sz="2800" baseline="30000" dirty="0" smtClean="0"/>
              <a:t>4</a:t>
            </a:r>
            <a:r>
              <a:rPr lang="en-US" sz="2800" dirty="0" smtClean="0"/>
              <a:t> ways to choose four letters.  There are 10 ways to choose a digit. There are 10</a:t>
            </a:r>
            <a:r>
              <a:rPr lang="en-US" sz="2800" baseline="30000" dirty="0" smtClean="0"/>
              <a:t>3</a:t>
            </a:r>
            <a:r>
              <a:rPr lang="en-US" sz="2800" dirty="0" smtClean="0"/>
              <a:t> = 1000 different three digit sequences.  The total number of license plates is 26</a:t>
            </a:r>
            <a:r>
              <a:rPr lang="en-US" sz="2800" baseline="30000" dirty="0" smtClean="0"/>
              <a:t>4</a:t>
            </a:r>
            <a:r>
              <a:rPr lang="en-US" sz="2800" dirty="0" smtClean="0"/>
              <a:t> </a:t>
            </a:r>
            <a:r>
              <a:rPr lang="en-US" sz="2800" dirty="0" smtClean="0">
                <a:sym typeface="Symbol"/>
              </a:rPr>
              <a:t> 1000 = 456,976,000.</a:t>
            </a:r>
            <a:endParaRPr lang="en-CA" sz="2800" dirty="0"/>
          </a:p>
          <a:p>
            <a:pPr marL="0" indent="0">
              <a:buNone/>
            </a:pP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14</a:t>
            </a:fld>
            <a:endParaRPr lang="en-CA"/>
          </a:p>
        </p:txBody>
      </p:sp>
    </p:spTree>
    <p:extLst>
      <p:ext uri="{BB962C8B-B14F-4D97-AF65-F5344CB8AC3E}">
        <p14:creationId xmlns:p14="http://schemas.microsoft.com/office/powerpoint/2010/main" val="8100432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a:bodyPr>
          <a:lstStyle/>
          <a:p>
            <a:pPr marL="0" indent="0">
              <a:buNone/>
            </a:pPr>
            <a:r>
              <a:rPr lang="en-US" sz="2800" dirty="0" smtClean="0"/>
              <a:t>2.  The </a:t>
            </a:r>
            <a:r>
              <a:rPr lang="en-US" sz="2800" dirty="0" smtClean="0"/>
              <a:t>cardinality of the power set of a finite set </a:t>
            </a:r>
            <a:r>
              <a:rPr lang="en-US" sz="2800" i="1" dirty="0" smtClean="0"/>
              <a:t>S</a:t>
            </a:r>
            <a:r>
              <a:rPr lang="en-US" sz="2800" dirty="0" smtClean="0"/>
              <a:t> with </a:t>
            </a:r>
            <a:r>
              <a:rPr lang="en-US" sz="2800" i="1" dirty="0" smtClean="0"/>
              <a:t>n</a:t>
            </a:r>
            <a:r>
              <a:rPr lang="en-US" sz="2800" dirty="0" smtClean="0"/>
              <a:t> elements is 2</a:t>
            </a:r>
            <a:r>
              <a:rPr lang="en-US" sz="2800" i="1" baseline="30000" dirty="0" smtClean="0"/>
              <a:t>n</a:t>
            </a:r>
            <a:r>
              <a:rPr lang="en-US" sz="2800" dirty="0" smtClean="0"/>
              <a:t>.</a:t>
            </a:r>
          </a:p>
          <a:p>
            <a:pPr marL="0" indent="0">
              <a:buNone/>
            </a:pPr>
            <a:endParaRPr lang="en-US" sz="1100" dirty="0" smtClean="0"/>
          </a:p>
          <a:p>
            <a:pPr marL="0" indent="0">
              <a:buNone/>
            </a:pPr>
            <a:r>
              <a:rPr lang="en-US" sz="2800" dirty="0" smtClean="0"/>
              <a:t>Recall that the power set of a set </a:t>
            </a:r>
            <a:r>
              <a:rPr lang="en-US" sz="2800" i="1" dirty="0" smtClean="0"/>
              <a:t>S</a:t>
            </a:r>
            <a:r>
              <a:rPr lang="en-US" sz="2800" dirty="0" smtClean="0"/>
              <a:t> is the set of subsets of </a:t>
            </a:r>
            <a:r>
              <a:rPr lang="en-US" sz="2800" i="1" dirty="0" smtClean="0"/>
              <a:t>S</a:t>
            </a:r>
            <a:r>
              <a:rPr lang="en-US" sz="2800" dirty="0" smtClean="0"/>
              <a:t>.  </a:t>
            </a:r>
          </a:p>
          <a:p>
            <a:pPr marL="0" indent="0">
              <a:buNone/>
            </a:pPr>
            <a:r>
              <a:rPr lang="en-US" sz="2800" dirty="0" smtClean="0"/>
              <a:t>Let </a:t>
            </a:r>
            <a:r>
              <a:rPr lang="en-US" sz="2800" i="1" dirty="0" smtClean="0"/>
              <a:t>x</a:t>
            </a:r>
            <a:r>
              <a:rPr lang="en-US" sz="2800" baseline="-25000" dirty="0" smtClean="0"/>
              <a:t>1</a:t>
            </a:r>
            <a:r>
              <a:rPr lang="en-US" sz="2800" dirty="0" smtClean="0"/>
              <a:t>, </a:t>
            </a:r>
            <a:r>
              <a:rPr lang="en-US" sz="2800" i="1" dirty="0" smtClean="0"/>
              <a:t>x</a:t>
            </a:r>
            <a:r>
              <a:rPr lang="en-US" sz="2800" baseline="-25000" dirty="0" smtClean="0"/>
              <a:t>2</a:t>
            </a:r>
            <a:r>
              <a:rPr lang="en-US" sz="2800" dirty="0" smtClean="0"/>
              <a:t>, …,</a:t>
            </a:r>
            <a:r>
              <a:rPr lang="en-US" sz="2800" i="1" dirty="0" err="1" smtClean="0"/>
              <a:t>x</a:t>
            </a:r>
            <a:r>
              <a:rPr lang="en-US" sz="2800" i="1" baseline="-25000" dirty="0" err="1" smtClean="0"/>
              <a:t>n</a:t>
            </a:r>
            <a:r>
              <a:rPr lang="en-US" sz="2800" baseline="-25000" dirty="0" smtClean="0"/>
              <a:t> </a:t>
            </a:r>
            <a:r>
              <a:rPr lang="en-US" sz="2800" dirty="0" smtClean="0"/>
              <a:t>be </a:t>
            </a:r>
            <a:r>
              <a:rPr lang="en-US" sz="2800" dirty="0" smtClean="0"/>
              <a:t>elements </a:t>
            </a:r>
            <a:r>
              <a:rPr lang="en-US" sz="2800" dirty="0" smtClean="0"/>
              <a:t>in </a:t>
            </a:r>
            <a:r>
              <a:rPr lang="en-US" sz="2800" i="1" dirty="0" smtClean="0"/>
              <a:t>S</a:t>
            </a:r>
            <a:r>
              <a:rPr lang="en-US" sz="2800" dirty="0" smtClean="0"/>
              <a:t>.  To construct</a:t>
            </a:r>
            <a:r>
              <a:rPr lang="en-US" sz="2800" i="1" dirty="0" smtClean="0"/>
              <a:t> </a:t>
            </a:r>
            <a:r>
              <a:rPr lang="en-US" sz="2800" dirty="0" smtClean="0"/>
              <a:t>a subset </a:t>
            </a:r>
            <a:r>
              <a:rPr lang="en-US" sz="2800" i="1" dirty="0" smtClean="0"/>
              <a:t>T </a:t>
            </a:r>
            <a:r>
              <a:rPr lang="en-US" sz="2800" dirty="0" smtClean="0"/>
              <a:t>of </a:t>
            </a:r>
            <a:r>
              <a:rPr lang="en-US" sz="2800" i="1" dirty="0" smtClean="0"/>
              <a:t>S</a:t>
            </a:r>
            <a:r>
              <a:rPr lang="en-US" sz="2800" dirty="0" smtClean="0"/>
              <a:t>, we look at these elements one by one.  In step </a:t>
            </a:r>
            <a:r>
              <a:rPr lang="en-US" sz="2800" i="1" dirty="0" smtClean="0"/>
              <a:t>k</a:t>
            </a:r>
            <a:r>
              <a:rPr lang="en-US" sz="2800" dirty="0" smtClean="0"/>
              <a:t>, we look at element </a:t>
            </a:r>
            <a:r>
              <a:rPr lang="en-US" sz="2800" i="1" dirty="0" err="1" smtClean="0"/>
              <a:t>x</a:t>
            </a:r>
            <a:r>
              <a:rPr lang="en-US" sz="2800" i="1" baseline="-25000" dirty="0" err="1" smtClean="0"/>
              <a:t>k</a:t>
            </a:r>
            <a:r>
              <a:rPr lang="en-US" sz="2800" dirty="0" smtClean="0"/>
              <a:t>.  Because we have two ways to make the decision:  </a:t>
            </a:r>
            <a:r>
              <a:rPr lang="en-US" sz="2800" i="1" dirty="0" err="1" smtClean="0"/>
              <a:t>x</a:t>
            </a:r>
            <a:r>
              <a:rPr lang="en-US" sz="2800" i="1" baseline="-25000" dirty="0" err="1" smtClean="0"/>
              <a:t>k</a:t>
            </a:r>
            <a:r>
              <a:rPr lang="en-US" sz="2800" dirty="0" smtClean="0"/>
              <a:t> is in </a:t>
            </a:r>
            <a:r>
              <a:rPr lang="en-US" sz="2800" i="1" dirty="0" smtClean="0"/>
              <a:t>T</a:t>
            </a:r>
            <a:r>
              <a:rPr lang="en-US" sz="2800" dirty="0" smtClean="0"/>
              <a:t> or not in </a:t>
            </a:r>
            <a:r>
              <a:rPr lang="en-US" sz="2800" i="1" dirty="0" smtClean="0"/>
              <a:t>T</a:t>
            </a:r>
            <a:r>
              <a:rPr lang="en-US" sz="2800" dirty="0" smtClean="0"/>
              <a:t>.  The number of ways to do the </a:t>
            </a:r>
            <a:r>
              <a:rPr lang="en-US" sz="2800" i="1" dirty="0" smtClean="0"/>
              <a:t>k-</a:t>
            </a:r>
            <a:r>
              <a:rPr lang="en-US" sz="2800" dirty="0" err="1" smtClean="0"/>
              <a:t>th</a:t>
            </a:r>
            <a:r>
              <a:rPr lang="en-US" sz="2800" dirty="0" smtClean="0"/>
              <a:t> step is 2.  We have </a:t>
            </a:r>
            <a:r>
              <a:rPr lang="en-US" sz="2800" i="1" dirty="0" smtClean="0"/>
              <a:t>n</a:t>
            </a:r>
            <a:r>
              <a:rPr lang="en-US" sz="2800" dirty="0" smtClean="0"/>
              <a:t> steps.  By the product rule, the total number of ways is 2</a:t>
            </a:r>
            <a:r>
              <a:rPr lang="en-US" sz="2800" i="1" baseline="30000" dirty="0" smtClean="0"/>
              <a:t>n</a:t>
            </a:r>
            <a:r>
              <a:rPr lang="en-US" sz="2800" dirty="0" smtClean="0"/>
              <a:t>.</a:t>
            </a: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15</a:t>
            </a:fld>
            <a:endParaRPr lang="en-CA"/>
          </a:p>
        </p:txBody>
      </p:sp>
    </p:spTree>
    <p:extLst>
      <p:ext uri="{BB962C8B-B14F-4D97-AF65-F5344CB8AC3E}">
        <p14:creationId xmlns:p14="http://schemas.microsoft.com/office/powerpoint/2010/main" val="33579935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dirty="0" smtClean="0"/>
              <a:t>3.  Find </a:t>
            </a:r>
            <a:r>
              <a:rPr lang="en-US" dirty="0" smtClean="0"/>
              <a:t>the number of functions from a set </a:t>
            </a:r>
            <a:r>
              <a:rPr lang="en-US" i="1" dirty="0" smtClean="0"/>
              <a:t>A</a:t>
            </a:r>
            <a:r>
              <a:rPr lang="en-US" dirty="0" smtClean="0"/>
              <a:t> of </a:t>
            </a:r>
            <a:r>
              <a:rPr lang="en-US" i="1" dirty="0" smtClean="0"/>
              <a:t>m</a:t>
            </a:r>
            <a:r>
              <a:rPr lang="en-US" dirty="0" smtClean="0"/>
              <a:t> elements to a set </a:t>
            </a:r>
            <a:r>
              <a:rPr lang="en-US" i="1" dirty="0" smtClean="0"/>
              <a:t>B</a:t>
            </a:r>
            <a:r>
              <a:rPr lang="en-US" dirty="0" smtClean="0"/>
              <a:t> of </a:t>
            </a:r>
            <a:r>
              <a:rPr lang="en-US" i="1" dirty="0" smtClean="0"/>
              <a:t>n</a:t>
            </a:r>
            <a:r>
              <a:rPr lang="en-US" dirty="0" smtClean="0"/>
              <a:t> elements.</a:t>
            </a:r>
          </a:p>
          <a:p>
            <a:pPr marL="0" indent="0">
              <a:buNone/>
            </a:pPr>
            <a:endParaRPr lang="en-US" sz="2000" dirty="0"/>
          </a:p>
          <a:p>
            <a:pPr marL="0" indent="0">
              <a:buNone/>
            </a:pPr>
            <a:r>
              <a:rPr lang="en-US" dirty="0" smtClean="0"/>
              <a:t>For any </a:t>
            </a:r>
            <a:r>
              <a:rPr lang="en-US" i="1" dirty="0" smtClean="0"/>
              <a:t>a</a:t>
            </a:r>
            <a:r>
              <a:rPr lang="en-US" dirty="0" smtClean="0"/>
              <a:t> </a:t>
            </a:r>
            <a:r>
              <a:rPr lang="en-US" dirty="0" smtClean="0">
                <a:sym typeface="Symbol"/>
              </a:rPr>
              <a:t> </a:t>
            </a:r>
            <a:r>
              <a:rPr lang="en-US" i="1" dirty="0" smtClean="0">
                <a:sym typeface="Symbol"/>
              </a:rPr>
              <a:t>A</a:t>
            </a:r>
            <a:r>
              <a:rPr lang="en-US" dirty="0" smtClean="0">
                <a:sym typeface="Symbol"/>
              </a:rPr>
              <a:t>, we have </a:t>
            </a:r>
            <a:r>
              <a:rPr lang="en-US" i="1" dirty="0" smtClean="0">
                <a:sym typeface="Symbol"/>
              </a:rPr>
              <a:t>n</a:t>
            </a:r>
            <a:r>
              <a:rPr lang="en-US" dirty="0" smtClean="0">
                <a:sym typeface="Symbol"/>
              </a:rPr>
              <a:t> ways to choose an image of </a:t>
            </a:r>
            <a:r>
              <a:rPr lang="en-US" i="1" dirty="0" smtClean="0">
                <a:sym typeface="Symbol"/>
              </a:rPr>
              <a:t>a</a:t>
            </a:r>
            <a:r>
              <a:rPr lang="en-US" dirty="0">
                <a:sym typeface="Symbol"/>
              </a:rPr>
              <a:t> </a:t>
            </a:r>
            <a:r>
              <a:rPr lang="en-US" dirty="0" smtClean="0">
                <a:sym typeface="Symbol"/>
              </a:rPr>
              <a:t>in set </a:t>
            </a:r>
            <a:r>
              <a:rPr lang="en-US" i="1" dirty="0" smtClean="0">
                <a:sym typeface="Symbol"/>
              </a:rPr>
              <a:t>B</a:t>
            </a:r>
            <a:r>
              <a:rPr lang="en-US" dirty="0" smtClean="0">
                <a:sym typeface="Symbol"/>
              </a:rPr>
              <a:t>.  Since </a:t>
            </a:r>
            <a:r>
              <a:rPr lang="en-US" i="1" dirty="0" smtClean="0">
                <a:sym typeface="Symbol"/>
              </a:rPr>
              <a:t>A</a:t>
            </a:r>
            <a:r>
              <a:rPr lang="en-US" dirty="0" smtClean="0">
                <a:sym typeface="Symbol"/>
              </a:rPr>
              <a:t> has </a:t>
            </a:r>
            <a:r>
              <a:rPr lang="en-US" i="1" dirty="0" smtClean="0">
                <a:sym typeface="Symbol"/>
              </a:rPr>
              <a:t>m </a:t>
            </a:r>
            <a:r>
              <a:rPr lang="en-US" dirty="0" smtClean="0">
                <a:sym typeface="Symbol"/>
              </a:rPr>
              <a:t>elements, to construct a function </a:t>
            </a:r>
            <a:r>
              <a:rPr lang="en-US" i="1" dirty="0" smtClean="0">
                <a:sym typeface="Symbol"/>
              </a:rPr>
              <a:t>f</a:t>
            </a:r>
            <a:r>
              <a:rPr lang="en-US" dirty="0" smtClean="0">
                <a:sym typeface="Symbol"/>
              </a:rPr>
              <a:t> : </a:t>
            </a:r>
            <a:r>
              <a:rPr lang="en-US" i="1" dirty="0" smtClean="0">
                <a:sym typeface="Symbol"/>
              </a:rPr>
              <a:t>A</a:t>
            </a:r>
            <a:r>
              <a:rPr lang="en-US" dirty="0" smtClean="0">
                <a:sym typeface="Symbol"/>
              </a:rPr>
              <a:t>  </a:t>
            </a:r>
            <a:r>
              <a:rPr lang="en-US" i="1" dirty="0" smtClean="0">
                <a:sym typeface="Symbol"/>
              </a:rPr>
              <a:t>B</a:t>
            </a:r>
            <a:r>
              <a:rPr lang="en-US" dirty="0" smtClean="0">
                <a:sym typeface="Symbol"/>
              </a:rPr>
              <a:t>, we have to choose an image for each of </a:t>
            </a:r>
            <a:r>
              <a:rPr lang="en-US" i="1" dirty="0" smtClean="0">
                <a:sym typeface="Symbol"/>
              </a:rPr>
              <a:t>m</a:t>
            </a:r>
            <a:r>
              <a:rPr lang="en-US" dirty="0" smtClean="0">
                <a:sym typeface="Symbol"/>
              </a:rPr>
              <a:t> elements in </a:t>
            </a:r>
            <a:r>
              <a:rPr lang="en-US" i="1" dirty="0" smtClean="0">
                <a:sym typeface="Symbol"/>
              </a:rPr>
              <a:t>A</a:t>
            </a:r>
            <a:r>
              <a:rPr lang="en-US" dirty="0" smtClean="0">
                <a:sym typeface="Symbol"/>
              </a:rPr>
              <a:t>.  Therefore, the number of functions from </a:t>
            </a:r>
            <a:r>
              <a:rPr lang="en-US" i="1" dirty="0" smtClean="0">
                <a:sym typeface="Symbol"/>
              </a:rPr>
              <a:t>A</a:t>
            </a:r>
            <a:r>
              <a:rPr lang="en-US" dirty="0" smtClean="0">
                <a:sym typeface="Symbol"/>
              </a:rPr>
              <a:t> to </a:t>
            </a:r>
            <a:r>
              <a:rPr lang="en-US" i="1" dirty="0" smtClean="0">
                <a:sym typeface="Symbol"/>
              </a:rPr>
              <a:t>B</a:t>
            </a:r>
            <a:r>
              <a:rPr lang="en-US" dirty="0" smtClean="0">
                <a:sym typeface="Symbol"/>
              </a:rPr>
              <a:t> is </a:t>
            </a:r>
            <a:r>
              <a:rPr lang="en-US" i="1" dirty="0" smtClean="0">
                <a:sym typeface="Symbol"/>
              </a:rPr>
              <a:t>n</a:t>
            </a:r>
            <a:r>
              <a:rPr lang="en-US" i="1" baseline="30000" dirty="0" smtClean="0">
                <a:sym typeface="Symbol"/>
              </a:rPr>
              <a:t>m</a:t>
            </a:r>
            <a:r>
              <a:rPr lang="en-US" dirty="0" smtClean="0">
                <a:sym typeface="Symbol"/>
              </a:rPr>
              <a:t>.</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16</a:t>
            </a:fld>
            <a:endParaRPr lang="en-CA"/>
          </a:p>
        </p:txBody>
      </p:sp>
    </p:spTree>
    <p:extLst>
      <p:ext uri="{BB962C8B-B14F-4D97-AF65-F5344CB8AC3E}">
        <p14:creationId xmlns:p14="http://schemas.microsoft.com/office/powerpoint/2010/main" val="2292358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135563"/>
          </a:xfrm>
        </p:spPr>
        <p:txBody>
          <a:bodyPr/>
          <a:lstStyle/>
          <a:p>
            <a:pPr marL="0" indent="0">
              <a:buNone/>
            </a:pPr>
            <a:r>
              <a:rPr lang="en-US" dirty="0" smtClean="0"/>
              <a:t>4.  How </a:t>
            </a:r>
            <a:r>
              <a:rPr lang="en-US" dirty="0" smtClean="0"/>
              <a:t>many different possibilities for 30 people in a party to have their date of birth?</a:t>
            </a:r>
          </a:p>
          <a:p>
            <a:pPr marL="0" indent="0">
              <a:buNone/>
            </a:pPr>
            <a:endParaRPr lang="en-US" dirty="0"/>
          </a:p>
          <a:p>
            <a:pPr marL="0" indent="0">
              <a:buNone/>
            </a:pPr>
            <a:r>
              <a:rPr lang="en-US" dirty="0" smtClean="0"/>
              <a:t>This is the number of functions from a set of 30 people to the set of 365 days in a year.  The number of different possibilities is 365</a:t>
            </a:r>
            <a:r>
              <a:rPr lang="en-US" baseline="30000" dirty="0" smtClean="0"/>
              <a:t>30</a:t>
            </a:r>
            <a:r>
              <a:rPr lang="en-US" dirty="0" smtClean="0"/>
              <a:t>.</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17</a:t>
            </a:fld>
            <a:endParaRPr lang="en-CA"/>
          </a:p>
        </p:txBody>
      </p:sp>
    </p:spTree>
    <p:extLst>
      <p:ext uri="{BB962C8B-B14F-4D97-AF65-F5344CB8AC3E}">
        <p14:creationId xmlns:p14="http://schemas.microsoft.com/office/powerpoint/2010/main" val="42463523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Number of Injections</a:t>
            </a:r>
            <a:endParaRPr lang="en-CA"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pPr marL="0" indent="0">
                  <a:buNone/>
                </a:pPr>
                <a:r>
                  <a:rPr lang="en-US" sz="2000" dirty="0" smtClean="0"/>
                  <a:t>To construct an injection from a set </a:t>
                </a:r>
                <a:r>
                  <a:rPr lang="en-US" sz="2000" i="1" dirty="0" smtClean="0"/>
                  <a:t>A</a:t>
                </a:r>
                <a:r>
                  <a:rPr lang="en-US" sz="2000" dirty="0" smtClean="0"/>
                  <a:t> with </a:t>
                </a:r>
                <a:r>
                  <a:rPr lang="en-US" sz="2000" i="1" dirty="0" smtClean="0"/>
                  <a:t>m</a:t>
                </a:r>
                <a:r>
                  <a:rPr lang="en-US" sz="2000" dirty="0" smtClean="0"/>
                  <a:t> elements </a:t>
                </a:r>
                <a:r>
                  <a:rPr lang="en-US" sz="2000" i="1" dirty="0" smtClean="0"/>
                  <a:t>a</a:t>
                </a:r>
                <a:r>
                  <a:rPr lang="en-US" sz="2000" baseline="-25000" dirty="0" smtClean="0"/>
                  <a:t>1</a:t>
                </a:r>
                <a:r>
                  <a:rPr lang="en-US" sz="2000" dirty="0" smtClean="0"/>
                  <a:t>, </a:t>
                </a:r>
                <a:r>
                  <a:rPr lang="en-US" sz="2000" i="1" dirty="0" smtClean="0"/>
                  <a:t>a</a:t>
                </a:r>
                <a:r>
                  <a:rPr lang="en-US" sz="2000" baseline="-25000" dirty="0" smtClean="0"/>
                  <a:t>2</a:t>
                </a:r>
                <a:r>
                  <a:rPr lang="en-US" sz="2000" dirty="0" smtClean="0"/>
                  <a:t>, …, </a:t>
                </a:r>
                <a:r>
                  <a:rPr lang="en-US" sz="2000" i="1" dirty="0" smtClean="0"/>
                  <a:t>a</a:t>
                </a:r>
                <a:r>
                  <a:rPr lang="en-US" sz="2000" i="1" baseline="-25000" dirty="0" smtClean="0"/>
                  <a:t>m</a:t>
                </a:r>
                <a:r>
                  <a:rPr lang="en-US" sz="2000" dirty="0" smtClean="0"/>
                  <a:t> to a set </a:t>
                </a:r>
                <a:r>
                  <a:rPr lang="en-US" sz="2000" i="1" dirty="0" smtClean="0"/>
                  <a:t>B</a:t>
                </a:r>
                <a:r>
                  <a:rPr lang="en-US" sz="2000" dirty="0" smtClean="0"/>
                  <a:t> with </a:t>
                </a:r>
                <a:r>
                  <a:rPr lang="en-US" sz="2000" i="1" dirty="0" smtClean="0"/>
                  <a:t>n</a:t>
                </a:r>
                <a:r>
                  <a:rPr lang="en-US" sz="2000" dirty="0" smtClean="0"/>
                  <a:t> elements, we choose an image for each of the </a:t>
                </a:r>
                <a:r>
                  <a:rPr lang="en-US" sz="2000" i="1" dirty="0" smtClean="0"/>
                  <a:t>m</a:t>
                </a:r>
                <a:r>
                  <a:rPr lang="en-US" sz="2000" dirty="0" smtClean="0"/>
                  <a:t> </a:t>
                </a:r>
                <a:r>
                  <a:rPr lang="en-US" sz="2000" dirty="0" smtClean="0"/>
                  <a:t>elements in </a:t>
                </a:r>
                <a:r>
                  <a:rPr lang="en-US" sz="2000" i="1" dirty="0" smtClean="0"/>
                  <a:t>A</a:t>
                </a:r>
                <a:r>
                  <a:rPr lang="en-US" sz="2000" dirty="0" smtClean="0"/>
                  <a:t> </a:t>
                </a:r>
                <a:r>
                  <a:rPr lang="en-US" sz="2000" dirty="0" smtClean="0"/>
                  <a:t>one by one.  </a:t>
                </a:r>
              </a:p>
              <a:p>
                <a:pPr marL="0" indent="0">
                  <a:buNone/>
                </a:pPr>
                <a:endParaRPr lang="en-US" sz="1000" dirty="0"/>
              </a:p>
              <a:p>
                <a:pPr marL="0" indent="0">
                  <a:buNone/>
                </a:pPr>
                <a:r>
                  <a:rPr lang="en-US" sz="2000" dirty="0" smtClean="0"/>
                  <a:t>To choose an element from </a:t>
                </a:r>
                <a:r>
                  <a:rPr lang="en-US" sz="2000" i="1" dirty="0" smtClean="0"/>
                  <a:t>B</a:t>
                </a:r>
                <a:r>
                  <a:rPr lang="en-US" sz="2000" dirty="0" smtClean="0"/>
                  <a:t> as the image of </a:t>
                </a:r>
                <a:r>
                  <a:rPr lang="en-US" sz="2000" i="1" dirty="0" smtClean="0"/>
                  <a:t>a</a:t>
                </a:r>
                <a:r>
                  <a:rPr lang="en-US" sz="2000" baseline="-25000" dirty="0" smtClean="0"/>
                  <a:t>1,</a:t>
                </a:r>
                <a:r>
                  <a:rPr lang="en-US" sz="2000" dirty="0" smtClean="0"/>
                  <a:t> we have </a:t>
                </a:r>
                <a:r>
                  <a:rPr lang="en-US" sz="2000" i="1" dirty="0" smtClean="0"/>
                  <a:t>n</a:t>
                </a:r>
                <a:r>
                  <a:rPr lang="en-US" sz="2000" dirty="0" smtClean="0"/>
                  <a:t> ways.  Since the function is an injection, this element in </a:t>
                </a:r>
                <a:r>
                  <a:rPr lang="en-US" sz="2000" i="1" dirty="0" smtClean="0"/>
                  <a:t>B</a:t>
                </a:r>
                <a:r>
                  <a:rPr lang="en-US" sz="2000" dirty="0" smtClean="0"/>
                  <a:t> cannot be the image of any other element in </a:t>
                </a:r>
                <a:r>
                  <a:rPr lang="en-US" sz="2000" i="1" dirty="0" smtClean="0"/>
                  <a:t>A</a:t>
                </a:r>
                <a:r>
                  <a:rPr lang="en-US" sz="2000" dirty="0" smtClean="0"/>
                  <a:t>.  Hence, there are </a:t>
                </a:r>
                <a:r>
                  <a:rPr lang="en-US" sz="2000" i="1" dirty="0" smtClean="0"/>
                  <a:t>n</a:t>
                </a:r>
                <a:r>
                  <a:rPr lang="en-US" sz="2000" dirty="0" smtClean="0"/>
                  <a:t> </a:t>
                </a:r>
                <a:r>
                  <a:rPr lang="en-US" sz="2000" dirty="0" smtClean="0">
                    <a:sym typeface="Symbol"/>
                  </a:rPr>
                  <a:t> 1 ways to </a:t>
                </a:r>
                <a:r>
                  <a:rPr lang="en-US" sz="2000" dirty="0" smtClean="0">
                    <a:sym typeface="Symbol"/>
                  </a:rPr>
                  <a:t>choose an element in </a:t>
                </a:r>
                <a:r>
                  <a:rPr lang="en-US" sz="2000" i="1" dirty="0" smtClean="0">
                    <a:sym typeface="Symbol"/>
                  </a:rPr>
                  <a:t>B </a:t>
                </a:r>
                <a:r>
                  <a:rPr lang="en-US" sz="2000" dirty="0" smtClean="0">
                    <a:sym typeface="Symbol"/>
                  </a:rPr>
                  <a:t>to be </a:t>
                </a:r>
                <a:r>
                  <a:rPr lang="en-US" sz="2000" dirty="0" smtClean="0">
                    <a:sym typeface="Symbol"/>
                  </a:rPr>
                  <a:t>the image of </a:t>
                </a:r>
                <a:r>
                  <a:rPr lang="en-US" sz="2000" i="1" dirty="0" smtClean="0">
                    <a:sym typeface="Symbol"/>
                  </a:rPr>
                  <a:t>a</a:t>
                </a:r>
                <a:r>
                  <a:rPr lang="en-US" sz="2000" baseline="-25000" dirty="0" smtClean="0">
                    <a:sym typeface="Symbol"/>
                  </a:rPr>
                  <a:t>2</a:t>
                </a:r>
                <a:r>
                  <a:rPr lang="en-US" sz="2000" dirty="0" smtClean="0">
                    <a:sym typeface="Symbol"/>
                  </a:rPr>
                  <a:t>.  Similarly, there are </a:t>
                </a:r>
                <a:r>
                  <a:rPr lang="en-US" sz="2000" i="1" dirty="0" smtClean="0">
                    <a:sym typeface="Symbol"/>
                  </a:rPr>
                  <a:t>n</a:t>
                </a:r>
                <a:r>
                  <a:rPr lang="en-US" sz="2400" dirty="0" smtClean="0"/>
                  <a:t> </a:t>
                </a:r>
                <a:r>
                  <a:rPr lang="en-US" sz="2000" dirty="0" smtClean="0">
                    <a:sym typeface="Symbol"/>
                  </a:rPr>
                  <a:t> 2 ways to choose an element in </a:t>
                </a:r>
                <a:r>
                  <a:rPr lang="en-US" sz="2000" i="1" dirty="0" smtClean="0">
                    <a:sym typeface="Symbol"/>
                  </a:rPr>
                  <a:t>B</a:t>
                </a:r>
                <a:r>
                  <a:rPr lang="en-US" sz="2000" dirty="0" smtClean="0">
                    <a:sym typeface="Symbol"/>
                  </a:rPr>
                  <a:t> to be the image of </a:t>
                </a:r>
                <a:r>
                  <a:rPr lang="en-US" sz="2000" i="1" dirty="0" smtClean="0">
                    <a:sym typeface="Symbol"/>
                  </a:rPr>
                  <a:t>a</a:t>
                </a:r>
                <a:r>
                  <a:rPr lang="en-US" sz="2000" baseline="-25000" dirty="0" smtClean="0">
                    <a:sym typeface="Symbol"/>
                  </a:rPr>
                  <a:t>3</a:t>
                </a:r>
                <a:r>
                  <a:rPr lang="en-US" sz="2000" dirty="0" smtClean="0">
                    <a:sym typeface="Symbol"/>
                  </a:rPr>
                  <a:t>.  In general, there are </a:t>
                </a:r>
                <a:r>
                  <a:rPr lang="en-US" sz="2000" i="1" dirty="0" smtClean="0">
                    <a:sym typeface="Symbol"/>
                  </a:rPr>
                  <a:t>n</a:t>
                </a:r>
                <a:r>
                  <a:rPr lang="en-US" sz="2000" dirty="0" smtClean="0">
                    <a:sym typeface="Symbol"/>
                  </a:rPr>
                  <a:t>  </a:t>
                </a:r>
                <a:r>
                  <a:rPr lang="en-US" sz="2000" i="1" dirty="0" smtClean="0">
                    <a:sym typeface="Symbol"/>
                  </a:rPr>
                  <a:t>k</a:t>
                </a:r>
                <a:r>
                  <a:rPr lang="en-US" sz="2000" dirty="0" smtClean="0">
                    <a:sym typeface="Symbol"/>
                  </a:rPr>
                  <a:t> + 1 ways to choose an element in </a:t>
                </a:r>
                <a:r>
                  <a:rPr lang="en-US" sz="2000" i="1" dirty="0" smtClean="0">
                    <a:sym typeface="Symbol"/>
                  </a:rPr>
                  <a:t>B</a:t>
                </a:r>
                <a:r>
                  <a:rPr lang="en-US" sz="2000" dirty="0" smtClean="0">
                    <a:sym typeface="Symbol"/>
                  </a:rPr>
                  <a:t> </a:t>
                </a:r>
                <a:r>
                  <a:rPr lang="en-US" sz="2000" dirty="0" smtClean="0">
                    <a:sym typeface="Symbol"/>
                  </a:rPr>
                  <a:t>to be</a:t>
                </a:r>
                <a:r>
                  <a:rPr lang="en-US" sz="2000" dirty="0" smtClean="0">
                    <a:sym typeface="Symbol"/>
                  </a:rPr>
                  <a:t> </a:t>
                </a:r>
                <a:r>
                  <a:rPr lang="en-US" sz="2000" dirty="0" smtClean="0">
                    <a:sym typeface="Symbol"/>
                  </a:rPr>
                  <a:t>the image of </a:t>
                </a:r>
                <a:r>
                  <a:rPr lang="en-US" sz="2000" i="1" dirty="0" err="1" smtClean="0">
                    <a:sym typeface="Symbol"/>
                  </a:rPr>
                  <a:t>a</a:t>
                </a:r>
                <a:r>
                  <a:rPr lang="en-US" sz="2000" i="1" baseline="-25000" dirty="0" err="1" smtClean="0">
                    <a:sym typeface="Symbol"/>
                  </a:rPr>
                  <a:t>k</a:t>
                </a:r>
                <a:r>
                  <a:rPr lang="en-US" sz="2000" dirty="0" smtClean="0">
                    <a:sym typeface="Symbol"/>
                  </a:rPr>
                  <a:t>.  Finally, there are </a:t>
                </a:r>
                <a:r>
                  <a:rPr lang="en-US" sz="2000" i="1" dirty="0" smtClean="0">
                    <a:sym typeface="Symbol"/>
                  </a:rPr>
                  <a:t>n</a:t>
                </a:r>
                <a:r>
                  <a:rPr lang="en-US" sz="2000" dirty="0" smtClean="0">
                    <a:sym typeface="Symbol"/>
                  </a:rPr>
                  <a:t>  </a:t>
                </a:r>
                <a:r>
                  <a:rPr lang="en-US" sz="2000" i="1" dirty="0" smtClean="0">
                    <a:sym typeface="Symbol"/>
                  </a:rPr>
                  <a:t>m</a:t>
                </a:r>
                <a:r>
                  <a:rPr lang="en-US" sz="2000" dirty="0" smtClean="0">
                    <a:sym typeface="Symbol"/>
                  </a:rPr>
                  <a:t> + 1 ways to choose an element in </a:t>
                </a:r>
                <a:r>
                  <a:rPr lang="en-US" sz="2000" i="1" dirty="0" smtClean="0">
                    <a:sym typeface="Symbol"/>
                  </a:rPr>
                  <a:t>B</a:t>
                </a:r>
                <a:r>
                  <a:rPr lang="en-US" sz="2000" dirty="0" smtClean="0">
                    <a:sym typeface="Symbol"/>
                  </a:rPr>
                  <a:t> </a:t>
                </a:r>
                <a:r>
                  <a:rPr lang="en-US" sz="2000" dirty="0" smtClean="0">
                    <a:sym typeface="Symbol"/>
                  </a:rPr>
                  <a:t>to be</a:t>
                </a:r>
                <a:r>
                  <a:rPr lang="en-US" sz="2000" dirty="0" smtClean="0">
                    <a:sym typeface="Symbol"/>
                  </a:rPr>
                  <a:t> </a:t>
                </a:r>
                <a:r>
                  <a:rPr lang="en-US" sz="2000" dirty="0" smtClean="0">
                    <a:sym typeface="Symbol"/>
                  </a:rPr>
                  <a:t>the image of </a:t>
                </a:r>
                <a:r>
                  <a:rPr lang="en-US" sz="2000" i="1" dirty="0" smtClean="0">
                    <a:sym typeface="Symbol"/>
                  </a:rPr>
                  <a:t>a</a:t>
                </a:r>
                <a:r>
                  <a:rPr lang="en-US" sz="2000" i="1" baseline="-25000" dirty="0" smtClean="0">
                    <a:sym typeface="Symbol"/>
                  </a:rPr>
                  <a:t>m</a:t>
                </a:r>
                <a:r>
                  <a:rPr lang="en-US" sz="2000" dirty="0" smtClean="0">
                    <a:sym typeface="Symbol"/>
                  </a:rPr>
                  <a:t>. </a:t>
                </a:r>
              </a:p>
              <a:p>
                <a:pPr marL="0" indent="0">
                  <a:buNone/>
                </a:pPr>
                <a:r>
                  <a:rPr lang="en-US" sz="2000" dirty="0" smtClean="0">
                    <a:sym typeface="Symbol"/>
                  </a:rPr>
                  <a:t>The total number of </a:t>
                </a:r>
                <a:r>
                  <a:rPr lang="en-US" sz="2000" dirty="0" smtClean="0">
                    <a:sym typeface="Symbol"/>
                  </a:rPr>
                  <a:t>injections </a:t>
                </a:r>
                <a:r>
                  <a:rPr lang="en-US" sz="2000" dirty="0" smtClean="0">
                    <a:sym typeface="Symbol"/>
                  </a:rPr>
                  <a:t>is </a:t>
                </a:r>
                <a:r>
                  <a:rPr lang="en-US" sz="2000" i="1" dirty="0" smtClean="0">
                    <a:sym typeface="Symbol"/>
                  </a:rPr>
                  <a:t>n</a:t>
                </a:r>
                <a:r>
                  <a:rPr lang="en-US" sz="2000" dirty="0" smtClean="0">
                    <a:sym typeface="Symbol"/>
                  </a:rPr>
                  <a:t>(</a:t>
                </a:r>
                <a:r>
                  <a:rPr lang="en-US" sz="2000" i="1" dirty="0" smtClean="0">
                    <a:sym typeface="Symbol"/>
                  </a:rPr>
                  <a:t>n</a:t>
                </a:r>
                <a:r>
                  <a:rPr lang="en-US" sz="2000" dirty="0" smtClean="0">
                    <a:sym typeface="Symbol"/>
                  </a:rPr>
                  <a:t>  1)(</a:t>
                </a:r>
                <a:r>
                  <a:rPr lang="en-US" sz="2000" i="1" dirty="0" smtClean="0">
                    <a:sym typeface="Symbol"/>
                  </a:rPr>
                  <a:t>n</a:t>
                </a:r>
                <a:r>
                  <a:rPr lang="en-US" sz="2000" dirty="0" smtClean="0">
                    <a:sym typeface="Symbol"/>
                  </a:rPr>
                  <a:t>  2)… (</a:t>
                </a:r>
                <a:r>
                  <a:rPr lang="en-US" sz="2000" i="1" dirty="0" smtClean="0">
                    <a:sym typeface="Symbol"/>
                  </a:rPr>
                  <a:t>n</a:t>
                </a:r>
                <a:r>
                  <a:rPr lang="en-US" sz="2000" dirty="0" smtClean="0">
                    <a:sym typeface="Symbol"/>
                  </a:rPr>
                  <a:t>  </a:t>
                </a:r>
                <a:r>
                  <a:rPr lang="en-US" sz="2000" i="1" dirty="0" smtClean="0">
                    <a:sym typeface="Symbol"/>
                  </a:rPr>
                  <a:t>m</a:t>
                </a:r>
                <a:r>
                  <a:rPr lang="en-US" sz="2000" dirty="0" smtClean="0">
                    <a:sym typeface="Symbol"/>
                  </a:rPr>
                  <a:t> + 1) = </a:t>
                </a:r>
                <a14:m>
                  <m:oMath xmlns:m="http://schemas.openxmlformats.org/officeDocument/2006/math">
                    <m:f>
                      <m:fPr>
                        <m:ctrlPr>
                          <a:rPr lang="en-US" sz="2800" i="1" smtClean="0">
                            <a:latin typeface="Cambria Math"/>
                            <a:sym typeface="Symbol"/>
                          </a:rPr>
                        </m:ctrlPr>
                      </m:fPr>
                      <m:num>
                        <m:r>
                          <a:rPr lang="en-US" sz="2800" b="0" i="1" smtClean="0">
                            <a:latin typeface="Cambria Math"/>
                            <a:sym typeface="Symbol"/>
                          </a:rPr>
                          <m:t>𝑛</m:t>
                        </m:r>
                        <m:r>
                          <a:rPr lang="en-US" sz="2800" b="0" i="1" smtClean="0">
                            <a:latin typeface="Cambria Math"/>
                            <a:sym typeface="Symbol"/>
                          </a:rPr>
                          <m:t>!</m:t>
                        </m:r>
                      </m:num>
                      <m:den>
                        <m:d>
                          <m:dPr>
                            <m:ctrlPr>
                              <a:rPr lang="en-US" sz="2800" b="0" i="1" smtClean="0">
                                <a:latin typeface="Cambria Math"/>
                                <a:sym typeface="Symbol"/>
                              </a:rPr>
                            </m:ctrlPr>
                          </m:dPr>
                          <m:e>
                            <m:r>
                              <a:rPr lang="en-US" sz="2800" b="0" i="1" smtClean="0">
                                <a:latin typeface="Cambria Math"/>
                                <a:sym typeface="Symbol"/>
                              </a:rPr>
                              <m:t>𝑛</m:t>
                            </m:r>
                            <m:r>
                              <a:rPr lang="en-US" sz="2800" b="0" i="1" smtClean="0">
                                <a:latin typeface="Cambria Math"/>
                                <a:sym typeface="Symbol"/>
                              </a:rPr>
                              <m:t>−</m:t>
                            </m:r>
                            <m:r>
                              <a:rPr lang="en-US" sz="2800" b="0" i="1" smtClean="0">
                                <a:latin typeface="Cambria Math"/>
                                <a:sym typeface="Symbol"/>
                              </a:rPr>
                              <m:t>𝑚</m:t>
                            </m:r>
                          </m:e>
                        </m:d>
                        <m:r>
                          <a:rPr lang="en-US" sz="2800" b="0" i="1" smtClean="0">
                            <a:latin typeface="Cambria Math"/>
                            <a:sym typeface="Symbol"/>
                          </a:rPr>
                          <m:t>!</m:t>
                        </m:r>
                      </m:den>
                    </m:f>
                  </m:oMath>
                </a14:m>
                <a:r>
                  <a:rPr lang="en-US" sz="2000" dirty="0" smtClean="0">
                    <a:sym typeface="Symbol"/>
                  </a:rPr>
                  <a:t>.</a:t>
                </a:r>
                <a:endParaRPr lang="en-CA" sz="24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741" t="-674" r="-222"/>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18</a:t>
            </a:fld>
            <a:endParaRPr lang="en-CA"/>
          </a:p>
        </p:txBody>
      </p:sp>
    </p:spTree>
    <p:extLst>
      <p:ext uri="{BB962C8B-B14F-4D97-AF65-F5344CB8AC3E}">
        <p14:creationId xmlns:p14="http://schemas.microsoft.com/office/powerpoint/2010/main" val="24092013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a:t>
            </a:r>
            <a:endParaRPr lang="en-CA" i="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pPr marL="0" indent="0">
                  <a:buNone/>
                </a:pPr>
                <a:r>
                  <a:rPr lang="en-US" sz="2800" dirty="0" smtClean="0"/>
                  <a:t>How many different </a:t>
                </a:r>
                <a:r>
                  <a:rPr lang="en-US" sz="2800" dirty="0" smtClean="0"/>
                  <a:t>ways </a:t>
                </a:r>
                <a:r>
                  <a:rPr lang="en-US" sz="2800" dirty="0" smtClean="0"/>
                  <a:t>for 30 people in a party to have their date of birth so that no two of them have the same birthday?</a:t>
                </a:r>
              </a:p>
              <a:p>
                <a:pPr marL="0" indent="0">
                  <a:buNone/>
                </a:pPr>
                <a:endParaRPr lang="en-US" sz="1050" dirty="0"/>
              </a:p>
              <a:p>
                <a:pPr marL="0" indent="0">
                  <a:buNone/>
                </a:pPr>
                <a:r>
                  <a:rPr lang="en-US" sz="2800" dirty="0"/>
                  <a:t>T</a:t>
                </a:r>
                <a:r>
                  <a:rPr lang="en-US" sz="2800" dirty="0" smtClean="0"/>
                  <a:t>his is the number of </a:t>
                </a:r>
                <a:r>
                  <a:rPr lang="en-US" sz="2800" dirty="0" smtClean="0"/>
                  <a:t>injections </a:t>
                </a:r>
                <a:r>
                  <a:rPr lang="en-US" sz="2800" dirty="0" smtClean="0"/>
                  <a:t>from a set of 30 people to the set of 365 days in a year.  This number </a:t>
                </a:r>
                <a:r>
                  <a:rPr lang="en-US" sz="2800" dirty="0" smtClean="0"/>
                  <a:t>is</a:t>
                </a:r>
              </a:p>
              <a:p>
                <a:pPr marL="0" indent="0">
                  <a:buNone/>
                </a:pPr>
                <a:r>
                  <a:rPr lang="en-US" sz="1600" dirty="0" smtClean="0"/>
                  <a:t> </a:t>
                </a:r>
              </a:p>
              <a:p>
                <a:pPr marL="0" indent="0">
                  <a:buNone/>
                </a:pPr>
                <a:r>
                  <a:rPr lang="en-US" sz="2800" dirty="0" smtClean="0"/>
                  <a:t>365 </a:t>
                </a:r>
                <a:r>
                  <a:rPr lang="en-US" sz="2800" dirty="0" smtClean="0">
                    <a:sym typeface="Symbol"/>
                  </a:rPr>
                  <a:t> 354  …  (365  30 + 1</a:t>
                </a:r>
                <a:r>
                  <a:rPr lang="en-US" sz="2800" dirty="0" smtClean="0">
                    <a:sym typeface="Symbol"/>
                  </a:rPr>
                  <a:t>) = </a:t>
                </a:r>
                <a14:m>
                  <m:oMath xmlns:m="http://schemas.openxmlformats.org/officeDocument/2006/math">
                    <m:f>
                      <m:fPr>
                        <m:ctrlPr>
                          <a:rPr lang="en-US" sz="4000" i="1" smtClean="0">
                            <a:latin typeface="Cambria Math"/>
                            <a:sym typeface="Symbol"/>
                          </a:rPr>
                        </m:ctrlPr>
                      </m:fPr>
                      <m:num>
                        <m:r>
                          <a:rPr lang="en-US" sz="4000" b="0" i="1" smtClean="0">
                            <a:latin typeface="Cambria Math"/>
                            <a:sym typeface="Symbol"/>
                          </a:rPr>
                          <m:t>365!</m:t>
                        </m:r>
                      </m:num>
                      <m:den>
                        <m:r>
                          <a:rPr lang="en-US" sz="4000" b="0" i="1" smtClean="0">
                            <a:latin typeface="Cambria Math"/>
                            <a:sym typeface="Symbol"/>
                          </a:rPr>
                          <m:t>335!</m:t>
                        </m:r>
                      </m:den>
                    </m:f>
                  </m:oMath>
                </a14:m>
                <a:r>
                  <a:rPr lang="en-US" sz="2800" dirty="0" smtClean="0">
                    <a:sym typeface="Symbol"/>
                  </a:rPr>
                  <a:t>.</a:t>
                </a:r>
                <a:endParaRPr lang="en-CA" sz="28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481" t="-1213" r="-1481"/>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19</a:t>
            </a:fld>
            <a:endParaRPr lang="en-CA"/>
          </a:p>
        </p:txBody>
      </p:sp>
    </p:spTree>
    <p:extLst>
      <p:ext uri="{BB962C8B-B14F-4D97-AF65-F5344CB8AC3E}">
        <p14:creationId xmlns:p14="http://schemas.microsoft.com/office/powerpoint/2010/main" val="278417235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a:t>R</a:t>
            </a:r>
            <a:r>
              <a:rPr lang="en-US" dirty="0" smtClean="0"/>
              <a:t>ecall that the number of different ways to have birthdays of 30 people in a party is 365</a:t>
            </a:r>
            <a:r>
              <a:rPr lang="en-US" baseline="30000" dirty="0" smtClean="0"/>
              <a:t>30</a:t>
            </a:r>
            <a:r>
              <a:rPr lang="en-US" dirty="0" smtClean="0"/>
              <a:t>.  Now the number of ways to have different birthdays is 365! / 335!.  This means that the probability to have all 30 people with different birthdays is</a:t>
            </a:r>
          </a:p>
          <a:p>
            <a:pPr marL="0" indent="0">
              <a:buNone/>
            </a:pPr>
            <a:r>
              <a:rPr lang="en-US" dirty="0" smtClean="0"/>
              <a:t>(365! / 335!) / 365</a:t>
            </a:r>
            <a:r>
              <a:rPr lang="en-US" baseline="30000" dirty="0" smtClean="0"/>
              <a:t>30</a:t>
            </a:r>
            <a:r>
              <a:rPr lang="en-US" baseline="30000" dirty="0"/>
              <a:t> </a:t>
            </a:r>
            <a:r>
              <a:rPr lang="en-US" dirty="0" smtClean="0">
                <a:sym typeface="Symbol"/>
              </a:rPr>
              <a:t> 0.294.  </a:t>
            </a:r>
          </a:p>
          <a:p>
            <a:pPr marL="0" indent="0">
              <a:buNone/>
            </a:pPr>
            <a:endParaRPr lang="en-US" sz="2400" dirty="0">
              <a:sym typeface="Symbol"/>
            </a:endParaRPr>
          </a:p>
          <a:p>
            <a:pPr marL="0" indent="0">
              <a:buNone/>
            </a:pPr>
            <a:r>
              <a:rPr lang="en-US" dirty="0" smtClean="0">
                <a:sym typeface="Symbol"/>
              </a:rPr>
              <a:t>In other words, in a party of 30 people, there is 1  0.294 = 70.6% probability to have two people with the same birthday.</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20</a:t>
            </a:fld>
            <a:endParaRPr lang="en-CA"/>
          </a:p>
        </p:txBody>
      </p:sp>
    </p:spTree>
    <p:extLst>
      <p:ext uri="{BB962C8B-B14F-4D97-AF65-F5344CB8AC3E}">
        <p14:creationId xmlns:p14="http://schemas.microsoft.com/office/powerpoint/2010/main" val="254596447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The Number of Bijections</a:t>
            </a:r>
            <a:endParaRPr lang="en-CA" i="1" dirty="0"/>
          </a:p>
        </p:txBody>
      </p:sp>
      <p:sp>
        <p:nvSpPr>
          <p:cNvPr id="3" name="Content Placeholder 2"/>
          <p:cNvSpPr>
            <a:spLocks noGrp="1"/>
          </p:cNvSpPr>
          <p:nvPr>
            <p:ph idx="1"/>
          </p:nvPr>
        </p:nvSpPr>
        <p:spPr/>
        <p:txBody>
          <a:bodyPr/>
          <a:lstStyle/>
          <a:p>
            <a:pPr marL="0" indent="0">
              <a:buNone/>
            </a:pPr>
            <a:r>
              <a:rPr lang="en-US" dirty="0" smtClean="0"/>
              <a:t>Let </a:t>
            </a:r>
            <a:r>
              <a:rPr lang="en-US" i="1" dirty="0" smtClean="0"/>
              <a:t>A</a:t>
            </a:r>
            <a:r>
              <a:rPr lang="en-US" dirty="0" smtClean="0"/>
              <a:t> and </a:t>
            </a:r>
            <a:r>
              <a:rPr lang="en-US" i="1" dirty="0" smtClean="0"/>
              <a:t>B </a:t>
            </a:r>
            <a:r>
              <a:rPr lang="en-US" dirty="0" smtClean="0"/>
              <a:t>be two finite sets such that |</a:t>
            </a:r>
            <a:r>
              <a:rPr lang="en-US" i="1" dirty="0" smtClean="0"/>
              <a:t>A</a:t>
            </a:r>
            <a:r>
              <a:rPr lang="en-US" dirty="0" smtClean="0"/>
              <a:t>| = |</a:t>
            </a:r>
            <a:r>
              <a:rPr lang="en-US" i="1" dirty="0" smtClean="0"/>
              <a:t>B</a:t>
            </a:r>
            <a:r>
              <a:rPr lang="en-US" dirty="0" smtClean="0"/>
              <a:t>| = </a:t>
            </a:r>
            <a:r>
              <a:rPr lang="en-US" i="1" dirty="0" smtClean="0"/>
              <a:t>n</a:t>
            </a:r>
            <a:r>
              <a:rPr lang="en-US" dirty="0" smtClean="0"/>
              <a:t>.  Then a function </a:t>
            </a:r>
            <a:r>
              <a:rPr lang="en-US" i="1" dirty="0" smtClean="0"/>
              <a:t>f</a:t>
            </a:r>
            <a:r>
              <a:rPr lang="en-US" dirty="0" smtClean="0"/>
              <a:t> : </a:t>
            </a:r>
            <a:r>
              <a:rPr lang="en-US" i="1" dirty="0" smtClean="0"/>
              <a:t>A</a:t>
            </a:r>
            <a:r>
              <a:rPr lang="en-US" dirty="0" smtClean="0"/>
              <a:t> </a:t>
            </a:r>
            <a:r>
              <a:rPr lang="en-US" dirty="0" smtClean="0">
                <a:sym typeface="Symbol"/>
              </a:rPr>
              <a:t> </a:t>
            </a:r>
            <a:r>
              <a:rPr lang="en-US" i="1" dirty="0" smtClean="0">
                <a:sym typeface="Symbol"/>
              </a:rPr>
              <a:t>B</a:t>
            </a:r>
            <a:r>
              <a:rPr lang="en-US" dirty="0" smtClean="0">
                <a:sym typeface="Symbol"/>
              </a:rPr>
              <a:t> is a bijection if and only if it is an injection.  </a:t>
            </a:r>
          </a:p>
          <a:p>
            <a:pPr marL="0" indent="0">
              <a:buNone/>
            </a:pPr>
            <a:endParaRPr lang="en-US" dirty="0">
              <a:sym typeface="Symbol"/>
            </a:endParaRPr>
          </a:p>
          <a:p>
            <a:pPr marL="0" indent="0">
              <a:buNone/>
            </a:pPr>
            <a:r>
              <a:rPr lang="en-US" dirty="0" smtClean="0">
                <a:sym typeface="Symbol"/>
              </a:rPr>
              <a:t>Therefore, the number of bijections from </a:t>
            </a:r>
            <a:r>
              <a:rPr lang="en-US" i="1" dirty="0" smtClean="0">
                <a:sym typeface="Symbol"/>
              </a:rPr>
              <a:t>A</a:t>
            </a:r>
            <a:r>
              <a:rPr lang="en-US" dirty="0" smtClean="0">
                <a:sym typeface="Symbol"/>
              </a:rPr>
              <a:t> to </a:t>
            </a:r>
            <a:r>
              <a:rPr lang="en-US" i="1" dirty="0" smtClean="0">
                <a:sym typeface="Symbol"/>
              </a:rPr>
              <a:t>B</a:t>
            </a:r>
            <a:r>
              <a:rPr lang="en-US" dirty="0" smtClean="0">
                <a:sym typeface="Symbol"/>
              </a:rPr>
              <a:t> </a:t>
            </a:r>
          </a:p>
          <a:p>
            <a:pPr marL="0" indent="0">
              <a:buNone/>
            </a:pPr>
            <a:endParaRPr lang="en-US" sz="600" dirty="0">
              <a:sym typeface="Symbol"/>
            </a:endParaRPr>
          </a:p>
          <a:p>
            <a:pPr marL="0" indent="0">
              <a:buNone/>
            </a:pPr>
            <a:r>
              <a:rPr lang="en-US" dirty="0" smtClean="0">
                <a:sym typeface="Symbol"/>
              </a:rPr>
              <a:t>is             = </a:t>
            </a:r>
            <a:r>
              <a:rPr lang="en-US" i="1" dirty="0" smtClean="0">
                <a:sym typeface="Symbol"/>
              </a:rPr>
              <a:t>n</a:t>
            </a:r>
            <a:r>
              <a:rPr lang="en-US" dirty="0" smtClean="0">
                <a:sym typeface="Symbol"/>
              </a:rPr>
              <a:t>!. </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21</a:t>
            </a:fld>
            <a:endParaRPr lang="en-CA"/>
          </a:p>
        </p:txBody>
      </p:sp>
      <mc:AlternateContent xmlns:mc="http://schemas.openxmlformats.org/markup-compatibility/2006">
        <mc:Choice xmlns:a14="http://schemas.microsoft.com/office/drawing/2010/main" Requires="a14">
          <p:sp>
            <p:nvSpPr>
              <p:cNvPr id="5" name="TextBox 4"/>
              <p:cNvSpPr txBox="1"/>
              <p:nvPr/>
            </p:nvSpPr>
            <p:spPr>
              <a:xfrm>
                <a:off x="838200" y="4329379"/>
                <a:ext cx="1143000" cy="852221"/>
              </a:xfrm>
              <a:prstGeom prst="rect">
                <a:avLst/>
              </a:prstGeom>
              <a:noFill/>
            </p:spPr>
            <p:txBody>
              <a:bodyPr wrap="square" rtlCol="0">
                <a:spAutoFit/>
              </a:bodyPr>
              <a:lstStyle/>
              <a:p>
                <a14:m>
                  <m:oMath xmlns:m="http://schemas.openxmlformats.org/officeDocument/2006/math">
                    <m:f>
                      <m:fPr>
                        <m:ctrlPr>
                          <a:rPr lang="en-CA" sz="3200" i="1" smtClean="0">
                            <a:latin typeface="Cambria Math"/>
                          </a:rPr>
                        </m:ctrlPr>
                      </m:fPr>
                      <m:num>
                        <m:r>
                          <a:rPr lang="en-US" sz="3200" b="0" i="1" smtClean="0">
                            <a:latin typeface="Cambria Math"/>
                          </a:rPr>
                          <m:t>𝑛</m:t>
                        </m:r>
                        <m:r>
                          <a:rPr lang="en-US" sz="3200" b="0" i="1" smtClean="0">
                            <a:latin typeface="Cambria Math"/>
                          </a:rPr>
                          <m:t>!</m:t>
                        </m:r>
                      </m:num>
                      <m:den>
                        <m:d>
                          <m:dPr>
                            <m:ctrlPr>
                              <a:rPr lang="en-US" sz="3200" b="0" i="1" smtClean="0">
                                <a:latin typeface="Cambria Math"/>
                              </a:rPr>
                            </m:ctrlPr>
                          </m:dPr>
                          <m:e>
                            <m:r>
                              <a:rPr lang="en-US" sz="3200" b="0" i="1" smtClean="0">
                                <a:latin typeface="Cambria Math"/>
                              </a:rPr>
                              <m:t>𝑛</m:t>
                            </m:r>
                            <m:r>
                              <a:rPr lang="en-US" sz="3200" b="0" i="1" smtClean="0">
                                <a:latin typeface="Cambria Math"/>
                              </a:rPr>
                              <m:t>−</m:t>
                            </m:r>
                            <m:r>
                              <a:rPr lang="en-US" sz="3200" b="0" i="1" smtClean="0">
                                <a:latin typeface="Cambria Math"/>
                              </a:rPr>
                              <m:t>𝑛</m:t>
                            </m:r>
                          </m:e>
                        </m:d>
                        <m:r>
                          <a:rPr lang="en-US" sz="3200" b="0" i="1" smtClean="0">
                            <a:latin typeface="Cambria Math"/>
                          </a:rPr>
                          <m:t>!</m:t>
                        </m:r>
                      </m:den>
                    </m:f>
                  </m:oMath>
                </a14:m>
                <a:r>
                  <a:rPr lang="en-CA" dirty="0" smtClean="0"/>
                  <a:t> </a:t>
                </a:r>
                <a:endParaRPr lang="en-CA" dirty="0"/>
              </a:p>
            </p:txBody>
          </p:sp>
        </mc:Choice>
        <mc:Fallback>
          <p:sp>
            <p:nvSpPr>
              <p:cNvPr id="5" name="TextBox 4"/>
              <p:cNvSpPr txBox="1">
                <a:spLocks noRot="1" noChangeAspect="1" noMove="1" noResize="1" noEditPoints="1" noAdjustHandles="1" noChangeArrowheads="1" noChangeShapeType="1" noTextEdit="1"/>
              </p:cNvSpPr>
              <p:nvPr/>
            </p:nvSpPr>
            <p:spPr>
              <a:xfrm>
                <a:off x="838200" y="4329379"/>
                <a:ext cx="1143000" cy="852221"/>
              </a:xfrm>
              <a:prstGeom prst="rect">
                <a:avLst/>
              </a:prstGeom>
              <a:blipFill rotWithShape="1">
                <a:blip r:embed="rId2"/>
                <a:stretch>
                  <a:fillRect/>
                </a:stretch>
              </a:blipFill>
            </p:spPr>
            <p:txBody>
              <a:bodyPr/>
              <a:lstStyle/>
              <a:p>
                <a:r>
                  <a:rPr lang="en-CA">
                    <a:noFill/>
                  </a:rPr>
                  <a:t> </a:t>
                </a:r>
              </a:p>
            </p:txBody>
          </p:sp>
        </mc:Fallback>
      </mc:AlternateContent>
    </p:spTree>
    <p:extLst>
      <p:ext uri="{BB962C8B-B14F-4D97-AF65-F5344CB8AC3E}">
        <p14:creationId xmlns:p14="http://schemas.microsoft.com/office/powerpoint/2010/main" val="14531753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Permutations</a:t>
            </a:r>
            <a:endParaRPr lang="en-CA" i="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381000" y="1524000"/>
                <a:ext cx="8229600" cy="4495800"/>
              </a:xfrm>
            </p:spPr>
            <p:txBody>
              <a:bodyPr>
                <a:normAutofit/>
              </a:bodyPr>
              <a:lstStyle/>
              <a:p>
                <a:pPr marL="0" indent="0">
                  <a:buNone/>
                </a:pPr>
                <a:r>
                  <a:rPr lang="en-US" sz="2800" dirty="0" smtClean="0"/>
                  <a:t>Let </a:t>
                </a:r>
                <a:r>
                  <a:rPr lang="en-US" sz="2800" i="1" dirty="0" smtClean="0"/>
                  <a:t>A </a:t>
                </a:r>
                <a:r>
                  <a:rPr lang="en-US" sz="2800" dirty="0" smtClean="0"/>
                  <a:t>be a finite set of </a:t>
                </a:r>
                <a:r>
                  <a:rPr lang="en-US" sz="2800" i="1" dirty="0" smtClean="0"/>
                  <a:t>n</a:t>
                </a:r>
                <a:r>
                  <a:rPr lang="en-US" sz="2800" dirty="0" smtClean="0"/>
                  <a:t> elements.  An </a:t>
                </a:r>
                <a:r>
                  <a:rPr lang="en-US" sz="2800" i="1" dirty="0"/>
                  <a:t>r</a:t>
                </a:r>
                <a:r>
                  <a:rPr lang="en-US" sz="2800" dirty="0" smtClean="0"/>
                  <a:t>-</a:t>
                </a:r>
                <a:r>
                  <a:rPr lang="en-US" sz="2800" i="1" dirty="0" smtClean="0"/>
                  <a:t>permutation </a:t>
                </a:r>
                <a:r>
                  <a:rPr lang="en-US" sz="2800" dirty="0" smtClean="0"/>
                  <a:t>of </a:t>
                </a:r>
                <a:r>
                  <a:rPr lang="en-US" sz="2800" i="1" dirty="0"/>
                  <a:t>r</a:t>
                </a:r>
                <a:r>
                  <a:rPr lang="en-US" sz="2800" dirty="0" smtClean="0"/>
                  <a:t> </a:t>
                </a:r>
                <a:r>
                  <a:rPr lang="en-US" sz="2800" dirty="0" smtClean="0"/>
                  <a:t>elements choosing from </a:t>
                </a:r>
                <a:r>
                  <a:rPr lang="en-US" sz="2800" i="1" dirty="0" smtClean="0"/>
                  <a:t>A</a:t>
                </a:r>
                <a:r>
                  <a:rPr lang="en-US" sz="2800" dirty="0" smtClean="0"/>
                  <a:t> is an injection </a:t>
                </a:r>
                <a:r>
                  <a:rPr lang="en-US" sz="2800" i="1" dirty="0" smtClean="0"/>
                  <a:t>p</a:t>
                </a:r>
                <a:r>
                  <a:rPr lang="en-US" sz="2800" dirty="0" smtClean="0"/>
                  <a:t> from the set {1, 2, …, </a:t>
                </a:r>
                <a:r>
                  <a:rPr lang="en-US" sz="2800" i="1" dirty="0"/>
                  <a:t>r</a:t>
                </a:r>
                <a:r>
                  <a:rPr lang="en-US" sz="2800" dirty="0" smtClean="0"/>
                  <a:t>} </a:t>
                </a:r>
                <a:r>
                  <a:rPr lang="en-US" sz="2800" dirty="0" smtClean="0"/>
                  <a:t>to </a:t>
                </a:r>
                <a:r>
                  <a:rPr lang="en-US" sz="2800" i="1" dirty="0" smtClean="0"/>
                  <a:t>A</a:t>
                </a:r>
                <a:r>
                  <a:rPr lang="en-US" sz="2800" dirty="0" smtClean="0"/>
                  <a:t>.  Suppose </a:t>
                </a:r>
                <a:r>
                  <a:rPr lang="en-US" sz="2800" i="1" dirty="0" smtClean="0"/>
                  <a:t>p</a:t>
                </a:r>
                <a:r>
                  <a:rPr lang="en-US" sz="2800" dirty="0" smtClean="0"/>
                  <a:t>(1) = </a:t>
                </a:r>
                <a:r>
                  <a:rPr lang="en-US" sz="2800" i="1" dirty="0" smtClean="0"/>
                  <a:t>a</a:t>
                </a:r>
                <a:r>
                  <a:rPr lang="en-US" sz="2800" baseline="-25000" dirty="0" smtClean="0"/>
                  <a:t>1</a:t>
                </a:r>
                <a:r>
                  <a:rPr lang="en-US" sz="2800" dirty="0" smtClean="0"/>
                  <a:t>, </a:t>
                </a:r>
                <a:r>
                  <a:rPr lang="en-US" sz="2800" i="1" dirty="0" smtClean="0"/>
                  <a:t>p</a:t>
                </a:r>
                <a:r>
                  <a:rPr lang="en-US" sz="2800" dirty="0" smtClean="0"/>
                  <a:t>(2) = </a:t>
                </a:r>
                <a:r>
                  <a:rPr lang="en-US" sz="2800" i="1" dirty="0" smtClean="0"/>
                  <a:t>a</a:t>
                </a:r>
                <a:r>
                  <a:rPr lang="en-US" sz="2800" baseline="-25000" dirty="0"/>
                  <a:t>2</a:t>
                </a:r>
                <a:r>
                  <a:rPr lang="en-US" sz="2800" dirty="0" smtClean="0"/>
                  <a:t>, …, </a:t>
                </a:r>
                <a:r>
                  <a:rPr lang="en-US" sz="2800" i="1" dirty="0" smtClean="0"/>
                  <a:t>p</a:t>
                </a:r>
                <a:r>
                  <a:rPr lang="en-US" sz="2800" dirty="0" smtClean="0"/>
                  <a:t>(</a:t>
                </a:r>
                <a:r>
                  <a:rPr lang="en-US" sz="2800" i="1" dirty="0" smtClean="0"/>
                  <a:t>r</a:t>
                </a:r>
                <a:r>
                  <a:rPr lang="en-US" sz="2800" dirty="0" smtClean="0"/>
                  <a:t>) </a:t>
                </a:r>
                <a:r>
                  <a:rPr lang="en-US" sz="2800" dirty="0" smtClean="0"/>
                  <a:t>= </a:t>
                </a:r>
                <a:r>
                  <a:rPr lang="en-US" sz="2800" i="1" dirty="0" smtClean="0"/>
                  <a:t>a</a:t>
                </a:r>
                <a:r>
                  <a:rPr lang="en-US" sz="2800" i="1" baseline="-25000" dirty="0"/>
                  <a:t>r</a:t>
                </a:r>
                <a:r>
                  <a:rPr lang="en-US" sz="2800" dirty="0" smtClean="0"/>
                  <a:t>.  </a:t>
                </a:r>
                <a:r>
                  <a:rPr lang="en-US" sz="2800" dirty="0" smtClean="0"/>
                  <a:t>We write this permutation as </a:t>
                </a:r>
                <a:r>
                  <a:rPr lang="en-US" sz="2800" i="1" dirty="0" smtClean="0"/>
                  <a:t>a</a:t>
                </a:r>
                <a:r>
                  <a:rPr lang="en-US" sz="2800" baseline="-25000" dirty="0" smtClean="0"/>
                  <a:t>1</a:t>
                </a:r>
                <a:r>
                  <a:rPr lang="en-US" sz="2800" i="1" dirty="0" smtClean="0"/>
                  <a:t>a</a:t>
                </a:r>
                <a:r>
                  <a:rPr lang="en-US" sz="2800" baseline="-25000" dirty="0" smtClean="0"/>
                  <a:t>2</a:t>
                </a:r>
                <a:r>
                  <a:rPr lang="en-US" sz="2800" i="1" dirty="0" smtClean="0"/>
                  <a:t>…a</a:t>
                </a:r>
                <a:r>
                  <a:rPr lang="en-US" sz="2800" i="1" baseline="-25000" dirty="0"/>
                  <a:t>r</a:t>
                </a:r>
                <a:r>
                  <a:rPr lang="en-US" sz="2800" dirty="0" smtClean="0"/>
                  <a:t>.  </a:t>
                </a:r>
                <a:endParaRPr lang="en-US" sz="2800" dirty="0" smtClean="0"/>
              </a:p>
              <a:p>
                <a:pPr marL="0" indent="0">
                  <a:buNone/>
                </a:pPr>
                <a:endParaRPr lang="en-US" sz="2000" dirty="0"/>
              </a:p>
              <a:p>
                <a:pPr marL="0" indent="0">
                  <a:buNone/>
                </a:pPr>
                <a:r>
                  <a:rPr lang="en-US" sz="2800" dirty="0" smtClean="0">
                    <a:sym typeface="Symbol"/>
                  </a:rPr>
                  <a:t>Hence, t</a:t>
                </a:r>
                <a:r>
                  <a:rPr lang="en-US" sz="2800" dirty="0" smtClean="0">
                    <a:sym typeface="Symbol"/>
                  </a:rPr>
                  <a:t>he </a:t>
                </a:r>
                <a:r>
                  <a:rPr lang="en-US" sz="2800" dirty="0" smtClean="0">
                    <a:sym typeface="Symbol"/>
                  </a:rPr>
                  <a:t>number of </a:t>
                </a:r>
                <a:r>
                  <a:rPr lang="en-US" sz="2800" i="1" dirty="0" smtClean="0">
                    <a:sym typeface="Symbol"/>
                  </a:rPr>
                  <a:t>r</a:t>
                </a:r>
                <a:r>
                  <a:rPr lang="en-US" sz="2800" dirty="0" smtClean="0">
                    <a:sym typeface="Symbol"/>
                  </a:rPr>
                  <a:t>-permutations </a:t>
                </a:r>
                <a:r>
                  <a:rPr lang="en-US" sz="2800" i="1" dirty="0" smtClean="0">
                    <a:sym typeface="Symbol"/>
                  </a:rPr>
                  <a:t>P</a:t>
                </a:r>
                <a:r>
                  <a:rPr lang="en-US" sz="2800" dirty="0" smtClean="0">
                    <a:sym typeface="Symbol"/>
                  </a:rPr>
                  <a:t>(</a:t>
                </a:r>
                <a:r>
                  <a:rPr lang="en-US" sz="2800" i="1" dirty="0" smtClean="0">
                    <a:sym typeface="Symbol"/>
                  </a:rPr>
                  <a:t>n</a:t>
                </a:r>
                <a:r>
                  <a:rPr lang="en-US" sz="2800" dirty="0" smtClean="0">
                    <a:sym typeface="Symbol"/>
                  </a:rPr>
                  <a:t>, </a:t>
                </a:r>
                <a:r>
                  <a:rPr lang="en-US" sz="2800" i="1" dirty="0" smtClean="0">
                    <a:sym typeface="Symbol"/>
                  </a:rPr>
                  <a:t>r</a:t>
                </a:r>
                <a:r>
                  <a:rPr lang="en-US" sz="2800" dirty="0" smtClean="0">
                    <a:sym typeface="Symbol"/>
                  </a:rPr>
                  <a:t>) equals the number of injections from a set of </a:t>
                </a:r>
                <a:r>
                  <a:rPr lang="en-US" sz="2800" i="1" dirty="0" smtClean="0">
                    <a:sym typeface="Symbol"/>
                  </a:rPr>
                  <a:t>r</a:t>
                </a:r>
                <a:r>
                  <a:rPr lang="en-US" sz="2800" dirty="0" smtClean="0">
                    <a:sym typeface="Symbol"/>
                  </a:rPr>
                  <a:t> elements to a set of </a:t>
                </a:r>
                <a:r>
                  <a:rPr lang="en-US" sz="2800" i="1" dirty="0" smtClean="0">
                    <a:sym typeface="Symbol"/>
                  </a:rPr>
                  <a:t>n</a:t>
                </a:r>
                <a:r>
                  <a:rPr lang="en-US" sz="2800" dirty="0" smtClean="0">
                    <a:sym typeface="Symbol"/>
                  </a:rPr>
                  <a:t> elements: </a:t>
                </a:r>
              </a:p>
              <a:p>
                <a:pPr marL="0" indent="0">
                  <a:buNone/>
                </a:pPr>
                <a:r>
                  <a:rPr lang="en-US" sz="2800" i="1" dirty="0" smtClean="0">
                    <a:sym typeface="Symbol"/>
                  </a:rPr>
                  <a:t>P</a:t>
                </a:r>
                <a:r>
                  <a:rPr lang="en-US" sz="2800" dirty="0" smtClean="0">
                    <a:sym typeface="Symbol"/>
                  </a:rPr>
                  <a:t>(</a:t>
                </a:r>
                <a:r>
                  <a:rPr lang="en-US" sz="2800" i="1" dirty="0" smtClean="0">
                    <a:sym typeface="Symbol"/>
                  </a:rPr>
                  <a:t>n</a:t>
                </a:r>
                <a:r>
                  <a:rPr lang="en-US" sz="2800" dirty="0" smtClean="0">
                    <a:sym typeface="Symbol"/>
                  </a:rPr>
                  <a:t>, </a:t>
                </a:r>
                <a:r>
                  <a:rPr lang="en-US" sz="2800" i="1" dirty="0" smtClean="0">
                    <a:sym typeface="Symbol"/>
                  </a:rPr>
                  <a:t>r</a:t>
                </a:r>
                <a:r>
                  <a:rPr lang="en-US" sz="2800" dirty="0" smtClean="0">
                    <a:sym typeface="Symbol"/>
                  </a:rPr>
                  <a:t>) = </a:t>
                </a:r>
                <a:r>
                  <a:rPr lang="en-US" sz="2800" i="1" dirty="0" smtClean="0">
                    <a:sym typeface="Symbol"/>
                  </a:rPr>
                  <a:t>n</a:t>
                </a:r>
                <a:r>
                  <a:rPr lang="en-US" sz="2800" dirty="0" smtClean="0">
                    <a:sym typeface="Symbol"/>
                  </a:rPr>
                  <a:t>(</a:t>
                </a:r>
                <a:r>
                  <a:rPr lang="en-US" sz="2800" i="1" dirty="0" smtClean="0">
                    <a:sym typeface="Symbol"/>
                  </a:rPr>
                  <a:t>n</a:t>
                </a:r>
                <a:r>
                  <a:rPr lang="en-US" sz="2800" dirty="0" smtClean="0">
                    <a:sym typeface="Symbol"/>
                  </a:rPr>
                  <a:t> </a:t>
                </a:r>
                <a:r>
                  <a:rPr lang="en-US" sz="2800" dirty="0" smtClean="0">
                    <a:sym typeface="Symbol"/>
                  </a:rPr>
                  <a:t> 1)(</a:t>
                </a:r>
                <a:r>
                  <a:rPr lang="en-US" sz="2800" i="1" dirty="0" smtClean="0">
                    <a:sym typeface="Symbol"/>
                  </a:rPr>
                  <a:t>n</a:t>
                </a:r>
                <a:r>
                  <a:rPr lang="en-US" sz="2800" dirty="0" smtClean="0">
                    <a:sym typeface="Symbol"/>
                  </a:rPr>
                  <a:t>  2) … (</a:t>
                </a:r>
                <a:r>
                  <a:rPr lang="en-US" sz="2800" i="1" dirty="0" smtClean="0">
                    <a:sym typeface="Symbol"/>
                  </a:rPr>
                  <a:t>n</a:t>
                </a:r>
                <a:r>
                  <a:rPr lang="en-US" sz="2800" dirty="0" smtClean="0">
                    <a:sym typeface="Symbol"/>
                  </a:rPr>
                  <a:t>  </a:t>
                </a:r>
                <a:r>
                  <a:rPr lang="en-US" sz="2800" i="1" dirty="0">
                    <a:sym typeface="Symbol"/>
                  </a:rPr>
                  <a:t>r</a:t>
                </a:r>
                <a:r>
                  <a:rPr lang="en-US" sz="2800" dirty="0" smtClean="0">
                    <a:sym typeface="Symbol"/>
                  </a:rPr>
                  <a:t> </a:t>
                </a:r>
                <a:r>
                  <a:rPr lang="en-US" sz="2800" dirty="0" smtClean="0">
                    <a:sym typeface="Symbol"/>
                  </a:rPr>
                  <a:t>+ 1) = </a:t>
                </a:r>
                <a14:m>
                  <m:oMath xmlns:m="http://schemas.openxmlformats.org/officeDocument/2006/math">
                    <m:f>
                      <m:fPr>
                        <m:ctrlPr>
                          <a:rPr lang="en-US" i="1" smtClean="0">
                            <a:latin typeface="Cambria Math"/>
                            <a:sym typeface="Symbol"/>
                          </a:rPr>
                        </m:ctrlPr>
                      </m:fPr>
                      <m:num>
                        <m:r>
                          <a:rPr lang="en-US" b="0" i="1" smtClean="0">
                            <a:latin typeface="Cambria Math"/>
                            <a:sym typeface="Symbol"/>
                          </a:rPr>
                          <m:t>𝑛</m:t>
                        </m:r>
                        <m:r>
                          <a:rPr lang="en-US" b="0" i="1" smtClean="0">
                            <a:latin typeface="Cambria Math"/>
                            <a:sym typeface="Symbol"/>
                          </a:rPr>
                          <m:t>!</m:t>
                        </m:r>
                      </m:num>
                      <m:den>
                        <m:r>
                          <a:rPr lang="en-US" b="0" i="1" smtClean="0">
                            <a:latin typeface="Cambria Math"/>
                            <a:sym typeface="Symbol"/>
                          </a:rPr>
                          <m:t>(</m:t>
                        </m:r>
                        <m:r>
                          <a:rPr lang="en-US" b="0" i="1" smtClean="0">
                            <a:latin typeface="Cambria Math"/>
                            <a:sym typeface="Symbol"/>
                          </a:rPr>
                          <m:t>𝑛</m:t>
                        </m:r>
                        <m:r>
                          <a:rPr lang="en-US" b="0" i="1" smtClean="0">
                            <a:latin typeface="Cambria Math"/>
                            <a:sym typeface="Symbol"/>
                          </a:rPr>
                          <m:t>−</m:t>
                        </m:r>
                        <m:r>
                          <a:rPr lang="en-US" b="0" i="1" smtClean="0">
                            <a:latin typeface="Cambria Math"/>
                            <a:sym typeface="Symbol"/>
                          </a:rPr>
                          <m:t>𝑟</m:t>
                        </m:r>
                        <m:r>
                          <a:rPr lang="en-US" b="0" i="1" smtClean="0">
                            <a:latin typeface="Cambria Math"/>
                            <a:sym typeface="Symbol"/>
                          </a:rPr>
                          <m:t>)!</m:t>
                        </m:r>
                      </m:den>
                    </m:f>
                  </m:oMath>
                </a14:m>
                <a:r>
                  <a:rPr lang="en-CA" sz="2800" dirty="0" smtClean="0"/>
                  <a:t>.</a:t>
                </a:r>
                <a:endParaRPr lang="en-US" sz="16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381000" y="1524000"/>
                <a:ext cx="8229600" cy="4495800"/>
              </a:xfrm>
              <a:blipFill rotWithShape="1">
                <a:blip r:embed="rId2"/>
                <a:stretch>
                  <a:fillRect l="-1556" t="-1220" r="-1630"/>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22</a:t>
            </a:fld>
            <a:endParaRPr lang="en-CA"/>
          </a:p>
        </p:txBody>
      </p:sp>
    </p:spTree>
    <p:extLst>
      <p:ext uri="{BB962C8B-B14F-4D97-AF65-F5344CB8AC3E}">
        <p14:creationId xmlns:p14="http://schemas.microsoft.com/office/powerpoint/2010/main" val="16268060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990600"/>
                <a:ext cx="8229600" cy="5135563"/>
              </a:xfrm>
            </p:spPr>
            <p:txBody>
              <a:bodyPr/>
              <a:lstStyle/>
              <a:p>
                <a:pPr marL="0" indent="0">
                  <a:buNone/>
                </a:pPr>
                <a:r>
                  <a:rPr lang="en-US" dirty="0"/>
                  <a:t>When </a:t>
                </a:r>
                <a:r>
                  <a:rPr lang="en-US" i="1" dirty="0"/>
                  <a:t>r</a:t>
                </a:r>
                <a:r>
                  <a:rPr lang="en-US" dirty="0"/>
                  <a:t> = </a:t>
                </a:r>
                <a:r>
                  <a:rPr lang="en-US" i="1" dirty="0"/>
                  <a:t>n</a:t>
                </a:r>
                <a:r>
                  <a:rPr lang="en-US" dirty="0"/>
                  <a:t>, the number of </a:t>
                </a:r>
                <a:r>
                  <a:rPr lang="en-US" i="1" dirty="0"/>
                  <a:t>n</a:t>
                </a:r>
                <a:r>
                  <a:rPr lang="en-US" dirty="0"/>
                  <a:t>-permutation of set with </a:t>
                </a:r>
                <a:r>
                  <a:rPr lang="en-US" i="1" dirty="0"/>
                  <a:t>n</a:t>
                </a:r>
                <a:r>
                  <a:rPr lang="en-US" dirty="0"/>
                  <a:t> elements </a:t>
                </a:r>
                <a:r>
                  <a:rPr lang="en-US" dirty="0" smtClean="0"/>
                  <a:t>is </a:t>
                </a:r>
                <a:r>
                  <a:rPr lang="en-US" i="1" dirty="0" smtClean="0"/>
                  <a:t>P</a:t>
                </a:r>
                <a:r>
                  <a:rPr lang="en-US" dirty="0" smtClean="0"/>
                  <a:t>(</a:t>
                </a:r>
                <a:r>
                  <a:rPr lang="en-US" i="1" dirty="0" smtClean="0"/>
                  <a:t>n</a:t>
                </a:r>
                <a:r>
                  <a:rPr lang="en-US" dirty="0" smtClean="0"/>
                  <a:t>, </a:t>
                </a:r>
                <a:r>
                  <a:rPr lang="en-US" i="1" dirty="0" smtClean="0"/>
                  <a:t>n</a:t>
                </a:r>
                <a:r>
                  <a:rPr lang="en-US" dirty="0" smtClean="0"/>
                  <a:t>) = </a:t>
                </a:r>
                <a:r>
                  <a:rPr lang="en-US" i="1" dirty="0"/>
                  <a:t>n</a:t>
                </a:r>
                <a:r>
                  <a:rPr lang="en-US" dirty="0" smtClean="0"/>
                  <a:t>!.</a:t>
                </a:r>
                <a:endParaRPr lang="en-US" i="1" dirty="0" smtClean="0"/>
              </a:p>
              <a:p>
                <a:pPr marL="0" indent="0">
                  <a:buNone/>
                </a:pPr>
                <a:endParaRPr lang="en-US" i="1" dirty="0"/>
              </a:p>
              <a:p>
                <a:pPr marL="0" indent="0">
                  <a:buNone/>
                </a:pPr>
                <a:r>
                  <a:rPr lang="en-US" i="1" dirty="0" smtClean="0"/>
                  <a:t>Examples</a:t>
                </a:r>
                <a:r>
                  <a:rPr lang="en-US" dirty="0" smtClean="0"/>
                  <a:t>  </a:t>
                </a:r>
              </a:p>
              <a:p>
                <a:pPr marL="0" indent="0">
                  <a:buNone/>
                </a:pPr>
                <a:endParaRPr lang="en-US" sz="1600" dirty="0"/>
              </a:p>
              <a:p>
                <a:pPr marL="0" indent="0">
                  <a:buNone/>
                </a:pPr>
                <a:r>
                  <a:rPr lang="en-US" dirty="0" smtClean="0"/>
                  <a:t>1.  If </a:t>
                </a:r>
                <a:r>
                  <a:rPr lang="en-US" i="1" dirty="0"/>
                  <a:t>A</a:t>
                </a:r>
                <a:r>
                  <a:rPr lang="en-US" dirty="0"/>
                  <a:t> = {1, 2, 3, 4}, then we have </a:t>
                </a:r>
                <a:r>
                  <a:rPr lang="en-US" i="1" dirty="0"/>
                  <a:t>P</a:t>
                </a:r>
                <a:r>
                  <a:rPr lang="en-US" dirty="0"/>
                  <a:t>(4, </a:t>
                </a:r>
                <a:r>
                  <a:rPr lang="en-US" dirty="0"/>
                  <a:t>2</a:t>
                </a:r>
                <a:r>
                  <a:rPr lang="en-US" dirty="0"/>
                  <a:t>) = </a:t>
                </a:r>
                <a14:m>
                  <m:oMath xmlns:m="http://schemas.openxmlformats.org/officeDocument/2006/math">
                    <m:f>
                      <m:fPr>
                        <m:ctrlPr>
                          <a:rPr lang="en-US" i="1">
                            <a:latin typeface="Cambria Math"/>
                          </a:rPr>
                        </m:ctrlPr>
                      </m:fPr>
                      <m:num>
                        <m:r>
                          <a:rPr lang="en-US" i="1">
                            <a:latin typeface="Cambria Math"/>
                          </a:rPr>
                          <m:t>4!</m:t>
                        </m:r>
                      </m:num>
                      <m:den>
                        <m:d>
                          <m:dPr>
                            <m:ctrlPr>
                              <a:rPr lang="en-US" i="1">
                                <a:latin typeface="Cambria Math"/>
                              </a:rPr>
                            </m:ctrlPr>
                          </m:dPr>
                          <m:e>
                            <m:r>
                              <a:rPr lang="en-US" i="1">
                                <a:latin typeface="Cambria Math"/>
                              </a:rPr>
                              <m:t>4−2</m:t>
                            </m:r>
                          </m:e>
                        </m:d>
                        <m:r>
                          <a:rPr lang="en-US" i="1">
                            <a:latin typeface="Cambria Math"/>
                          </a:rPr>
                          <m:t>!</m:t>
                        </m:r>
                      </m:den>
                    </m:f>
                    <m:r>
                      <a:rPr lang="en-US" i="1">
                        <a:latin typeface="Cambria Math"/>
                      </a:rPr>
                      <m:t>=</m:t>
                    </m:r>
                  </m:oMath>
                </a14:m>
                <a:r>
                  <a:rPr lang="en-US" dirty="0"/>
                  <a:t> </a:t>
                </a:r>
                <a:r>
                  <a:rPr lang="en-US" dirty="0">
                    <a:sym typeface="Symbol"/>
                  </a:rPr>
                  <a:t>4  3 = 12 2</a:t>
                </a:r>
                <a:r>
                  <a:rPr lang="en-US" dirty="0"/>
                  <a:t>-permutaions:   </a:t>
                </a:r>
                <a:r>
                  <a:rPr lang="en-US" i="1" dirty="0"/>
                  <a:t> </a:t>
                </a:r>
              </a:p>
              <a:p>
                <a:pPr marL="0" indent="0">
                  <a:buNone/>
                </a:pPr>
                <a:endParaRPr lang="en-US" sz="1600" i="1" dirty="0"/>
              </a:p>
              <a:p>
                <a:pPr marL="0" indent="0">
                  <a:buNone/>
                </a:pPr>
                <a:r>
                  <a:rPr lang="en-US" dirty="0"/>
                  <a:t>12, 13, 14, </a:t>
                </a:r>
                <a:r>
                  <a:rPr lang="en-US" dirty="0" smtClean="0"/>
                  <a:t> 21, </a:t>
                </a:r>
                <a:r>
                  <a:rPr lang="en-US" dirty="0"/>
                  <a:t>23, 24, </a:t>
                </a:r>
                <a:r>
                  <a:rPr lang="en-US" dirty="0" smtClean="0"/>
                  <a:t> 31</a:t>
                </a:r>
                <a:r>
                  <a:rPr lang="en-US" dirty="0"/>
                  <a:t>, 32</a:t>
                </a:r>
                <a:r>
                  <a:rPr lang="en-US" dirty="0" smtClean="0"/>
                  <a:t>, </a:t>
                </a:r>
                <a:r>
                  <a:rPr lang="en-US" dirty="0"/>
                  <a:t>34, </a:t>
                </a:r>
                <a:r>
                  <a:rPr lang="en-US" dirty="0" smtClean="0"/>
                  <a:t> 41</a:t>
                </a:r>
                <a:r>
                  <a:rPr lang="en-US" dirty="0"/>
                  <a:t>, 42, 43.</a:t>
                </a:r>
                <a:endParaRPr lang="en-CA" dirty="0"/>
              </a:p>
              <a:p>
                <a:pPr marL="0" indent="0">
                  <a:buNone/>
                </a:pPr>
                <a:endParaRPr lang="en-US"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990600"/>
                <a:ext cx="8229600" cy="5135563"/>
              </a:xfrm>
              <a:blipFill rotWithShape="1">
                <a:blip r:embed="rId2"/>
                <a:stretch>
                  <a:fillRect l="-1852" t="-1544" r="-1481"/>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23</a:t>
            </a:fld>
            <a:endParaRPr lang="en-CA"/>
          </a:p>
        </p:txBody>
      </p:sp>
    </p:spTree>
    <p:extLst>
      <p:ext uri="{BB962C8B-B14F-4D97-AF65-F5344CB8AC3E}">
        <p14:creationId xmlns:p14="http://schemas.microsoft.com/office/powerpoint/2010/main" val="37678094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lstStyle/>
          <a:p>
            <a:pPr marL="0" indent="0">
              <a:buNone/>
            </a:pPr>
            <a:r>
              <a:rPr lang="en-US" sz="2400" dirty="0" smtClean="0"/>
              <a:t>2.  How many ways can we arrange four people </a:t>
            </a:r>
            <a:r>
              <a:rPr lang="en-US" sz="2400" i="1" dirty="0" smtClean="0"/>
              <a:t>A</a:t>
            </a:r>
            <a:r>
              <a:rPr lang="en-US" sz="2400" dirty="0" smtClean="0"/>
              <a:t>, </a:t>
            </a:r>
            <a:r>
              <a:rPr lang="en-US" sz="2400" i="1" dirty="0" smtClean="0"/>
              <a:t>B</a:t>
            </a:r>
            <a:r>
              <a:rPr lang="en-US" sz="2400" dirty="0" smtClean="0"/>
              <a:t>, </a:t>
            </a:r>
            <a:r>
              <a:rPr lang="en-US" sz="2400" i="1" dirty="0" smtClean="0"/>
              <a:t>C</a:t>
            </a:r>
            <a:r>
              <a:rPr lang="en-US" sz="2400" dirty="0" smtClean="0"/>
              <a:t>, and </a:t>
            </a:r>
            <a:r>
              <a:rPr lang="en-US" sz="2400" i="1" dirty="0" smtClean="0"/>
              <a:t>D</a:t>
            </a:r>
            <a:r>
              <a:rPr lang="en-US" sz="2400" dirty="0" smtClean="0"/>
              <a:t>, sitting in a row, such that </a:t>
            </a:r>
            <a:r>
              <a:rPr lang="en-US" sz="2400" i="1" dirty="0" smtClean="0"/>
              <a:t>A </a:t>
            </a:r>
            <a:r>
              <a:rPr lang="en-US" sz="2400" dirty="0" smtClean="0"/>
              <a:t>and </a:t>
            </a:r>
            <a:r>
              <a:rPr lang="en-US" sz="2400" i="1" dirty="0" smtClean="0"/>
              <a:t>B</a:t>
            </a:r>
            <a:r>
              <a:rPr lang="en-US" sz="2400" dirty="0" smtClean="0"/>
              <a:t> must be side by side.</a:t>
            </a:r>
          </a:p>
          <a:p>
            <a:pPr marL="0" indent="0">
              <a:buNone/>
            </a:pPr>
            <a:endParaRPr lang="en-US" sz="800" dirty="0"/>
          </a:p>
          <a:p>
            <a:pPr marL="0" indent="0">
              <a:buNone/>
            </a:pPr>
            <a:r>
              <a:rPr lang="en-US" sz="2400" dirty="0" smtClean="0"/>
              <a:t>If </a:t>
            </a:r>
            <a:r>
              <a:rPr lang="en-US" sz="2400" i="1" dirty="0" smtClean="0"/>
              <a:t>A</a:t>
            </a:r>
            <a:r>
              <a:rPr lang="en-US" sz="2400" dirty="0" smtClean="0"/>
              <a:t> and </a:t>
            </a:r>
            <a:r>
              <a:rPr lang="en-US" sz="2400" i="1" dirty="0" smtClean="0"/>
              <a:t>B</a:t>
            </a:r>
            <a:r>
              <a:rPr lang="en-US" sz="2400" dirty="0" smtClean="0"/>
              <a:t> must be side by side, we can regard the group </a:t>
            </a:r>
            <a:r>
              <a:rPr lang="en-US" sz="2400" i="1" dirty="0" smtClean="0"/>
              <a:t>A </a:t>
            </a:r>
            <a:r>
              <a:rPr lang="en-US" sz="2400" dirty="0" smtClean="0"/>
              <a:t>and </a:t>
            </a:r>
            <a:r>
              <a:rPr lang="en-US" sz="2400" i="1" dirty="0" smtClean="0"/>
              <a:t>B </a:t>
            </a:r>
            <a:r>
              <a:rPr lang="en-US" sz="2400" dirty="0" smtClean="0"/>
              <a:t>as one “person”. Then we want to arrange three people (including a “super-man”) in a row.  This number is </a:t>
            </a:r>
            <a:r>
              <a:rPr lang="en-US" sz="2400" i="1" dirty="0" smtClean="0"/>
              <a:t>P</a:t>
            </a:r>
            <a:r>
              <a:rPr lang="en-US" sz="2400" dirty="0" smtClean="0"/>
              <a:t>(3, 3) = 6.  Then we have to arrange </a:t>
            </a:r>
            <a:r>
              <a:rPr lang="en-US" sz="2400" i="1" dirty="0" smtClean="0"/>
              <a:t>A</a:t>
            </a:r>
            <a:r>
              <a:rPr lang="en-US" sz="2400" dirty="0" smtClean="0"/>
              <a:t> and </a:t>
            </a:r>
            <a:r>
              <a:rPr lang="en-US" sz="2400" i="1" dirty="0" smtClean="0"/>
              <a:t>B</a:t>
            </a:r>
            <a:r>
              <a:rPr lang="en-US" sz="2400" dirty="0" smtClean="0"/>
              <a:t> in the given spot.  There are </a:t>
            </a:r>
            <a:r>
              <a:rPr lang="en-US" sz="2400" i="1" dirty="0" smtClean="0"/>
              <a:t>P</a:t>
            </a:r>
            <a:r>
              <a:rPr lang="en-US" sz="2400" dirty="0" smtClean="0"/>
              <a:t>(2, 2) = 2 ways.  The total number of ways is 6 </a:t>
            </a:r>
            <a:r>
              <a:rPr lang="en-US" sz="2400" dirty="0" smtClean="0">
                <a:sym typeface="Symbol"/>
              </a:rPr>
              <a:t> 2 = 12:</a:t>
            </a:r>
          </a:p>
          <a:p>
            <a:pPr marL="0" indent="0">
              <a:buNone/>
            </a:pPr>
            <a:endParaRPr lang="en-US" sz="1050" i="1" dirty="0" smtClean="0">
              <a:sym typeface="Symbol"/>
            </a:endParaRPr>
          </a:p>
          <a:p>
            <a:pPr marL="0" indent="0">
              <a:buNone/>
            </a:pPr>
            <a:endParaRPr lang="en-US" sz="1000" i="1" dirty="0" smtClean="0">
              <a:sym typeface="Symbol"/>
            </a:endParaRPr>
          </a:p>
          <a:p>
            <a:pPr marL="0" indent="0">
              <a:buNone/>
            </a:pPr>
            <a:r>
              <a:rPr lang="en-US" sz="2400" i="1" dirty="0" smtClean="0">
                <a:sym typeface="Symbol"/>
              </a:rPr>
              <a:t>	*CD	C*D	CD*	*DC	D*C	DC*	</a:t>
            </a:r>
          </a:p>
          <a:p>
            <a:pPr marL="0" indent="0">
              <a:buNone/>
            </a:pPr>
            <a:r>
              <a:rPr lang="en-US" sz="2400" i="1" dirty="0" smtClean="0">
                <a:sym typeface="Symbol"/>
              </a:rPr>
              <a:t>	</a:t>
            </a:r>
            <a:r>
              <a:rPr lang="en-US" sz="2400" i="1" dirty="0" err="1" smtClean="0">
                <a:sym typeface="Symbol"/>
              </a:rPr>
              <a:t>ABCD</a:t>
            </a:r>
            <a:r>
              <a:rPr lang="en-US" sz="2400" i="1" dirty="0" smtClean="0">
                <a:sym typeface="Symbol"/>
              </a:rPr>
              <a:t>,</a:t>
            </a:r>
            <a:r>
              <a:rPr lang="en-US" sz="2400" dirty="0" smtClean="0"/>
              <a:t> </a:t>
            </a:r>
            <a:r>
              <a:rPr lang="en-US" sz="2400" i="1" dirty="0" err="1" smtClean="0"/>
              <a:t>CABD</a:t>
            </a:r>
            <a:r>
              <a:rPr lang="en-US" sz="2400" dirty="0" smtClean="0"/>
              <a:t>,  </a:t>
            </a:r>
            <a:r>
              <a:rPr lang="en-US" sz="2400" i="1" dirty="0" err="1" smtClean="0"/>
              <a:t>CDAB</a:t>
            </a:r>
            <a:r>
              <a:rPr lang="en-US" sz="2400" i="1" dirty="0" smtClean="0"/>
              <a:t>,  </a:t>
            </a:r>
            <a:r>
              <a:rPr lang="en-US" sz="2400" i="1" dirty="0" err="1" smtClean="0"/>
              <a:t>ABDC</a:t>
            </a:r>
            <a:r>
              <a:rPr lang="en-US" sz="2400" i="1" dirty="0" smtClean="0"/>
              <a:t>,  </a:t>
            </a:r>
            <a:r>
              <a:rPr lang="en-US" sz="2400" i="1" dirty="0" err="1" smtClean="0"/>
              <a:t>DABC</a:t>
            </a:r>
            <a:r>
              <a:rPr lang="en-US" sz="2400" i="1" dirty="0" smtClean="0"/>
              <a:t>,  </a:t>
            </a:r>
            <a:r>
              <a:rPr lang="en-US" sz="2400" i="1" dirty="0" err="1" smtClean="0"/>
              <a:t>DCAB</a:t>
            </a:r>
            <a:r>
              <a:rPr lang="en-US" sz="2400" i="1" dirty="0" smtClean="0"/>
              <a:t>,</a:t>
            </a:r>
            <a:endParaRPr lang="en-US" sz="2400" dirty="0" smtClean="0"/>
          </a:p>
          <a:p>
            <a:pPr marL="0" indent="0">
              <a:buNone/>
            </a:pPr>
            <a:r>
              <a:rPr lang="en-US" sz="2400" i="1" dirty="0"/>
              <a:t>	</a:t>
            </a:r>
            <a:r>
              <a:rPr lang="en-US" sz="2400" i="1" dirty="0" err="1" smtClean="0"/>
              <a:t>BACD</a:t>
            </a:r>
            <a:r>
              <a:rPr lang="en-US" sz="2400" i="1" dirty="0" smtClean="0"/>
              <a:t>, </a:t>
            </a:r>
            <a:r>
              <a:rPr lang="en-US" sz="2400" i="1" dirty="0" err="1" smtClean="0"/>
              <a:t>CBAD</a:t>
            </a:r>
            <a:r>
              <a:rPr lang="en-US" sz="2400" i="1" dirty="0" smtClean="0"/>
              <a:t>,  </a:t>
            </a:r>
            <a:r>
              <a:rPr lang="en-US" sz="2400" i="1" dirty="0" err="1" smtClean="0"/>
              <a:t>CDBA</a:t>
            </a:r>
            <a:r>
              <a:rPr lang="en-US" sz="2400" i="1" dirty="0" smtClean="0"/>
              <a:t>,  </a:t>
            </a:r>
            <a:r>
              <a:rPr lang="en-US" sz="2400" i="1" dirty="0" err="1" smtClean="0"/>
              <a:t>BADC</a:t>
            </a:r>
            <a:r>
              <a:rPr lang="en-US" sz="2400" i="1" dirty="0" smtClean="0"/>
              <a:t>,  </a:t>
            </a:r>
            <a:r>
              <a:rPr lang="en-US" sz="2400" i="1" dirty="0" err="1" smtClean="0"/>
              <a:t>DBAC</a:t>
            </a:r>
            <a:r>
              <a:rPr lang="en-US" sz="2400" i="1" dirty="0" smtClean="0"/>
              <a:t>,  </a:t>
            </a:r>
            <a:r>
              <a:rPr lang="en-US" sz="2400" i="1" dirty="0" err="1" smtClean="0"/>
              <a:t>DCBA</a:t>
            </a:r>
            <a:r>
              <a:rPr lang="en-US" sz="2400" i="1" dirty="0" smtClean="0"/>
              <a:t>.</a:t>
            </a:r>
          </a:p>
          <a:p>
            <a:pPr marL="0" indent="0">
              <a:buNone/>
            </a:pPr>
            <a:endParaRPr lang="en-US" sz="2400" dirty="0"/>
          </a:p>
          <a:p>
            <a:pPr marL="0" indent="0">
              <a:buNone/>
            </a:pP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24</a:t>
            </a:fld>
            <a:endParaRPr lang="en-CA"/>
          </a:p>
        </p:txBody>
      </p:sp>
    </p:spTree>
    <p:extLst>
      <p:ext uri="{BB962C8B-B14F-4D97-AF65-F5344CB8AC3E}">
        <p14:creationId xmlns:p14="http://schemas.microsoft.com/office/powerpoint/2010/main" val="335331927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85800"/>
            <a:ext cx="8229600" cy="5440363"/>
          </a:xfrm>
        </p:spPr>
        <p:txBody>
          <a:bodyPr>
            <a:normAutofit/>
          </a:bodyPr>
          <a:lstStyle/>
          <a:p>
            <a:pPr marL="0" indent="0">
              <a:buNone/>
            </a:pPr>
            <a:r>
              <a:rPr lang="en-US" sz="2800" dirty="0"/>
              <a:t>3</a:t>
            </a:r>
            <a:r>
              <a:rPr lang="en-US" sz="2800" dirty="0" smtClean="0"/>
              <a:t>. Suppose we want to arrange 9 people in a row for picture taking.  Three of them are in the same family, and two others are in another family.  Members of the same family must be arranged side by side.  How many ways are there to arrange these people?</a:t>
            </a:r>
          </a:p>
          <a:p>
            <a:pPr marL="0" indent="0">
              <a:buNone/>
            </a:pPr>
            <a:endParaRPr lang="en-US" sz="1200" dirty="0"/>
          </a:p>
          <a:p>
            <a:pPr marL="0" indent="0">
              <a:buNone/>
            </a:pPr>
            <a:r>
              <a:rPr lang="en-US" sz="2800" dirty="0" smtClean="0"/>
              <a:t>Regards a group of people in the same family as one person.  In this way, we have to arrange 9 </a:t>
            </a:r>
            <a:r>
              <a:rPr lang="en-US" sz="2800" dirty="0" smtClean="0">
                <a:sym typeface="Symbol"/>
              </a:rPr>
              <a:t> 3 </a:t>
            </a:r>
            <a:r>
              <a:rPr lang="en-US" sz="2800" dirty="0">
                <a:sym typeface="Symbol"/>
              </a:rPr>
              <a:t> </a:t>
            </a:r>
            <a:r>
              <a:rPr lang="en-US" sz="2800" dirty="0" smtClean="0">
                <a:sym typeface="Symbol"/>
              </a:rPr>
              <a:t>2 + </a:t>
            </a:r>
            <a:r>
              <a:rPr lang="en-US" sz="2800" dirty="0">
                <a:sym typeface="Symbol"/>
              </a:rPr>
              <a:t>2</a:t>
            </a:r>
            <a:r>
              <a:rPr lang="en-US" sz="2800" dirty="0" smtClean="0">
                <a:sym typeface="Symbol"/>
              </a:rPr>
              <a:t> = 6 “people” in a row.  There are 6! ways.  Now we want to arrange the members of each family within the spot they are located.  This gives 3! and 2! ways respectively. </a:t>
            </a:r>
          </a:p>
          <a:p>
            <a:pPr marL="0" indent="0">
              <a:buNone/>
            </a:pPr>
            <a:r>
              <a:rPr lang="en-US" sz="2800" dirty="0" smtClean="0">
                <a:sym typeface="Symbol"/>
              </a:rPr>
              <a:t>Therefore, the total number of ways is 6!3!2! = 8640.</a:t>
            </a: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25</a:t>
            </a:fld>
            <a:endParaRPr lang="en-CA"/>
          </a:p>
        </p:txBody>
      </p:sp>
    </p:spTree>
    <p:extLst>
      <p:ext uri="{BB962C8B-B14F-4D97-AF65-F5344CB8AC3E}">
        <p14:creationId xmlns:p14="http://schemas.microsoft.com/office/powerpoint/2010/main" val="39618189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The </a:t>
            </a:r>
            <a:r>
              <a:rPr lang="en-US" i="1" dirty="0"/>
              <a:t>D</a:t>
            </a:r>
            <a:r>
              <a:rPr lang="en-US" i="1" dirty="0" smtClean="0"/>
              <a:t>ivision Rule</a:t>
            </a:r>
            <a:endParaRPr lang="en-CA" i="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marL="0" indent="0">
                  <a:buNone/>
                </a:pPr>
                <a:r>
                  <a:rPr lang="en-US" dirty="0" smtClean="0"/>
                  <a:t>Let </a:t>
                </a:r>
                <a:r>
                  <a:rPr lang="en-US" i="1" dirty="0" smtClean="0"/>
                  <a:t>A</a:t>
                </a:r>
                <a:r>
                  <a:rPr lang="en-US" dirty="0" smtClean="0"/>
                  <a:t> be </a:t>
                </a:r>
                <a:r>
                  <a:rPr lang="en-US" dirty="0" smtClean="0"/>
                  <a:t>a set </a:t>
                </a:r>
                <a:r>
                  <a:rPr lang="en-US" dirty="0" smtClean="0"/>
                  <a:t>of </a:t>
                </a:r>
                <a:r>
                  <a:rPr lang="en-US" i="1" dirty="0" smtClean="0"/>
                  <a:t>n</a:t>
                </a:r>
                <a:r>
                  <a:rPr lang="en-US" dirty="0" smtClean="0"/>
                  <a:t> elements.  Suppose we have an equivalence relation </a:t>
                </a:r>
                <a:r>
                  <a:rPr lang="en-US" i="1" dirty="0" smtClean="0"/>
                  <a:t>E</a:t>
                </a:r>
                <a:r>
                  <a:rPr lang="en-US" dirty="0" smtClean="0"/>
                  <a:t> defined </a:t>
                </a:r>
                <a:r>
                  <a:rPr lang="en-US" dirty="0" smtClean="0"/>
                  <a:t>from </a:t>
                </a:r>
                <a:r>
                  <a:rPr lang="en-US" i="1" dirty="0" smtClean="0"/>
                  <a:t>A</a:t>
                </a:r>
                <a:r>
                  <a:rPr lang="en-US" dirty="0" smtClean="0"/>
                  <a:t> to </a:t>
                </a:r>
                <a:r>
                  <a:rPr lang="en-US" i="1" dirty="0" smtClean="0"/>
                  <a:t>A</a:t>
                </a:r>
                <a:r>
                  <a:rPr lang="en-US" dirty="0" smtClean="0"/>
                  <a:t>.  </a:t>
                </a:r>
              </a:p>
              <a:p>
                <a:pPr marL="0" indent="0">
                  <a:buNone/>
                </a:pPr>
                <a:endParaRPr lang="en-US" sz="2000" dirty="0"/>
              </a:p>
              <a:p>
                <a:pPr marL="0" indent="0">
                  <a:buNone/>
                </a:pPr>
                <a:r>
                  <a:rPr lang="en-US" dirty="0" smtClean="0"/>
                  <a:t>If all the equivalence classes of </a:t>
                </a:r>
                <a:r>
                  <a:rPr lang="en-US" i="1" dirty="0" smtClean="0"/>
                  <a:t>A</a:t>
                </a:r>
                <a:r>
                  <a:rPr lang="en-US" dirty="0" smtClean="0"/>
                  <a:t> induced by relation </a:t>
                </a:r>
                <a:r>
                  <a:rPr lang="en-US" i="1" dirty="0" smtClean="0"/>
                  <a:t>E </a:t>
                </a:r>
                <a:r>
                  <a:rPr lang="en-US" dirty="0" smtClean="0"/>
                  <a:t>have the same number </a:t>
                </a:r>
                <a:r>
                  <a:rPr lang="en-US" i="1" dirty="0" smtClean="0"/>
                  <a:t>m</a:t>
                </a:r>
                <a:r>
                  <a:rPr lang="en-US" dirty="0" smtClean="0"/>
                  <a:t> elements.  Then </a:t>
                </a:r>
                <a:r>
                  <a:rPr lang="en-US" dirty="0" smtClean="0"/>
                  <a:t>the cardinality of the quotient set, i.e., the </a:t>
                </a:r>
                <a:r>
                  <a:rPr lang="en-US" dirty="0" smtClean="0"/>
                  <a:t>number of equivalence </a:t>
                </a:r>
                <a:r>
                  <a:rPr lang="en-US" dirty="0" smtClean="0"/>
                  <a:t>classes, </a:t>
                </a:r>
                <a:r>
                  <a:rPr lang="en-US" dirty="0" smtClean="0"/>
                  <a:t>is </a:t>
                </a:r>
                <a14:m>
                  <m:oMath xmlns:m="http://schemas.openxmlformats.org/officeDocument/2006/math">
                    <m:d>
                      <m:dPr>
                        <m:begChr m:val="|"/>
                        <m:endChr m:val="|"/>
                        <m:ctrlPr>
                          <a:rPr lang="en-US" sz="3600" i="1" smtClean="0">
                            <a:latin typeface="Cambria Math"/>
                          </a:rPr>
                        </m:ctrlPr>
                      </m:dPr>
                      <m:e>
                        <m:r>
                          <a:rPr lang="en-US" sz="3600" b="0" i="1" smtClean="0">
                            <a:latin typeface="Cambria Math"/>
                          </a:rPr>
                          <m:t> </m:t>
                        </m:r>
                        <m:f>
                          <m:fPr>
                            <m:ctrlPr>
                              <a:rPr lang="en-US" sz="3600" i="1" smtClean="0">
                                <a:latin typeface="Cambria Math"/>
                              </a:rPr>
                            </m:ctrlPr>
                          </m:fPr>
                          <m:num>
                            <m:r>
                              <a:rPr lang="en-US" sz="3600" b="0" i="1" smtClean="0">
                                <a:latin typeface="Cambria Math"/>
                              </a:rPr>
                              <m:t>𝐴</m:t>
                            </m:r>
                          </m:num>
                          <m:den>
                            <m:r>
                              <a:rPr lang="en-US" sz="3600" b="0" i="1" smtClean="0">
                                <a:latin typeface="Cambria Math"/>
                              </a:rPr>
                              <m:t>𝐸</m:t>
                            </m:r>
                          </m:den>
                        </m:f>
                        <m:r>
                          <a:rPr lang="en-US" sz="3600" b="0" i="1" smtClean="0">
                            <a:latin typeface="Cambria Math"/>
                          </a:rPr>
                          <m:t> </m:t>
                        </m:r>
                      </m:e>
                    </m:d>
                    <m:r>
                      <a:rPr lang="en-US" sz="3600" b="0" i="1" smtClean="0">
                        <a:latin typeface="Cambria Math"/>
                      </a:rPr>
                      <m:t>=</m:t>
                    </m:r>
                    <m:f>
                      <m:fPr>
                        <m:ctrlPr>
                          <a:rPr lang="en-US" sz="3600" b="0" i="1" smtClean="0">
                            <a:latin typeface="Cambria Math"/>
                          </a:rPr>
                        </m:ctrlPr>
                      </m:fPr>
                      <m:num>
                        <m:r>
                          <a:rPr lang="en-US" sz="3600" b="0" i="1" smtClean="0">
                            <a:latin typeface="Cambria Math"/>
                          </a:rPr>
                          <m:t>𝑛</m:t>
                        </m:r>
                      </m:num>
                      <m:den>
                        <m:r>
                          <a:rPr lang="en-US" sz="3600" b="0" i="1" smtClean="0">
                            <a:latin typeface="Cambria Math"/>
                          </a:rPr>
                          <m:t>𝑚</m:t>
                        </m:r>
                      </m:den>
                    </m:f>
                  </m:oMath>
                </a14:m>
                <a:r>
                  <a:rPr lang="en-US" i="1" dirty="0" smtClean="0"/>
                  <a:t>. </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t="-1752" r="-1259"/>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26</a:t>
            </a:fld>
            <a:endParaRPr lang="en-CA"/>
          </a:p>
        </p:txBody>
      </p:sp>
    </p:spTree>
    <p:extLst>
      <p:ext uri="{BB962C8B-B14F-4D97-AF65-F5344CB8AC3E}">
        <p14:creationId xmlns:p14="http://schemas.microsoft.com/office/powerpoint/2010/main" val="16564665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Round Table Permutations</a:t>
            </a:r>
            <a:endParaRPr lang="en-CA" i="1" dirty="0"/>
          </a:p>
        </p:txBody>
      </p:sp>
      <p:sp>
        <p:nvSpPr>
          <p:cNvPr id="3" name="Content Placeholder 2"/>
          <p:cNvSpPr>
            <a:spLocks noGrp="1"/>
          </p:cNvSpPr>
          <p:nvPr>
            <p:ph idx="1"/>
          </p:nvPr>
        </p:nvSpPr>
        <p:spPr>
          <a:xfrm>
            <a:off x="457200" y="1600200"/>
            <a:ext cx="8229600" cy="4648200"/>
          </a:xfrm>
        </p:spPr>
        <p:txBody>
          <a:bodyPr>
            <a:normAutofit/>
          </a:bodyPr>
          <a:lstStyle/>
          <a:p>
            <a:pPr marL="0" indent="0">
              <a:buNone/>
            </a:pPr>
            <a:r>
              <a:rPr lang="en-US" sz="2800" dirty="0" smtClean="0"/>
              <a:t>There are </a:t>
            </a:r>
            <a:r>
              <a:rPr lang="en-US" sz="2800" i="1" dirty="0" smtClean="0"/>
              <a:t>n</a:t>
            </a:r>
            <a:r>
              <a:rPr lang="en-US" sz="2800" dirty="0" smtClean="0"/>
              <a:t> people sitting around a round table.  Two seating plans are </a:t>
            </a:r>
            <a:r>
              <a:rPr lang="en-US" sz="2800" dirty="0" smtClean="0"/>
              <a:t>regarded “essentially the same</a:t>
            </a:r>
            <a:r>
              <a:rPr lang="en-US" sz="2800" dirty="0" smtClean="0"/>
              <a:t>” if every body keeps his/her left and right neighbors unchanged.  </a:t>
            </a:r>
          </a:p>
          <a:p>
            <a:pPr marL="0" indent="0">
              <a:buNone/>
            </a:pPr>
            <a:r>
              <a:rPr lang="en-US" sz="2800" dirty="0" smtClean="0"/>
              <a:t>The following are two seating plans of </a:t>
            </a:r>
            <a:r>
              <a:rPr lang="en-US" sz="2800" dirty="0" smtClean="0"/>
              <a:t>five people </a:t>
            </a:r>
            <a:r>
              <a:rPr lang="en-US" sz="2800" dirty="0" smtClean="0"/>
              <a:t>that are regarded </a:t>
            </a:r>
            <a:r>
              <a:rPr lang="en-US" sz="2800" dirty="0" smtClean="0"/>
              <a:t>“essentially the same</a:t>
            </a:r>
            <a:r>
              <a:rPr lang="en-US" sz="2800" dirty="0" smtClean="0"/>
              <a:t>”:   </a:t>
            </a:r>
            <a:endParaRPr lang="en-CA" sz="2800" i="1" dirty="0"/>
          </a:p>
        </p:txBody>
      </p:sp>
      <p:sp>
        <p:nvSpPr>
          <p:cNvPr id="4" name="Slide Number Placeholder 3"/>
          <p:cNvSpPr>
            <a:spLocks noGrp="1"/>
          </p:cNvSpPr>
          <p:nvPr>
            <p:ph type="sldNum" sz="quarter" idx="12"/>
          </p:nvPr>
        </p:nvSpPr>
        <p:spPr/>
        <p:txBody>
          <a:bodyPr/>
          <a:lstStyle/>
          <a:p>
            <a:fld id="{6F18850B-C02A-49FE-88C0-E140FAC79771}" type="slidenum">
              <a:rPr lang="en-CA" smtClean="0"/>
              <a:t>27</a:t>
            </a:fld>
            <a:endParaRPr lang="en-CA" dirty="0"/>
          </a:p>
        </p:txBody>
      </p:sp>
      <p:grpSp>
        <p:nvGrpSpPr>
          <p:cNvPr id="12" name="Group 11"/>
          <p:cNvGrpSpPr/>
          <p:nvPr/>
        </p:nvGrpSpPr>
        <p:grpSpPr>
          <a:xfrm>
            <a:off x="2074709" y="4361160"/>
            <a:ext cx="1887691" cy="1887240"/>
            <a:chOff x="2074709" y="4273292"/>
            <a:chExt cx="1887691" cy="1887240"/>
          </a:xfrm>
        </p:grpSpPr>
        <p:sp>
          <p:nvSpPr>
            <p:cNvPr id="5" name="Oval 4"/>
            <p:cNvSpPr/>
            <p:nvPr/>
          </p:nvSpPr>
          <p:spPr>
            <a:xfrm>
              <a:off x="2362200" y="4648200"/>
              <a:ext cx="1295400" cy="1295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 name="TextBox 6"/>
            <p:cNvSpPr txBox="1"/>
            <p:nvPr/>
          </p:nvSpPr>
          <p:spPr>
            <a:xfrm>
              <a:off x="3330266" y="5758934"/>
              <a:ext cx="327334" cy="369332"/>
            </a:xfrm>
            <a:prstGeom prst="rect">
              <a:avLst/>
            </a:prstGeom>
            <a:noFill/>
          </p:spPr>
          <p:txBody>
            <a:bodyPr wrap="none" rtlCol="0">
              <a:spAutoFit/>
            </a:bodyPr>
            <a:lstStyle/>
            <a:p>
              <a:r>
                <a:rPr lang="en-US" i="1" dirty="0"/>
                <a:t>D</a:t>
              </a:r>
              <a:endParaRPr lang="en-CA" i="1" dirty="0"/>
            </a:p>
          </p:txBody>
        </p:sp>
        <p:sp>
          <p:nvSpPr>
            <p:cNvPr id="8" name="TextBox 7"/>
            <p:cNvSpPr txBox="1"/>
            <p:nvPr/>
          </p:nvSpPr>
          <p:spPr>
            <a:xfrm>
              <a:off x="2074709" y="4888468"/>
              <a:ext cx="309700" cy="369332"/>
            </a:xfrm>
            <a:prstGeom prst="rect">
              <a:avLst/>
            </a:prstGeom>
            <a:noFill/>
          </p:spPr>
          <p:txBody>
            <a:bodyPr wrap="none" rtlCol="0">
              <a:spAutoFit/>
            </a:bodyPr>
            <a:lstStyle/>
            <a:p>
              <a:r>
                <a:rPr lang="en-US" i="1" dirty="0" smtClean="0"/>
                <a:t>B</a:t>
              </a:r>
              <a:endParaRPr lang="en-CA" i="1" dirty="0"/>
            </a:p>
          </p:txBody>
        </p:sp>
        <p:sp>
          <p:nvSpPr>
            <p:cNvPr id="9" name="TextBox 8"/>
            <p:cNvSpPr txBox="1"/>
            <p:nvPr/>
          </p:nvSpPr>
          <p:spPr>
            <a:xfrm>
              <a:off x="2362200" y="5791200"/>
              <a:ext cx="304892" cy="369332"/>
            </a:xfrm>
            <a:prstGeom prst="rect">
              <a:avLst/>
            </a:prstGeom>
            <a:noFill/>
          </p:spPr>
          <p:txBody>
            <a:bodyPr wrap="none" rtlCol="0">
              <a:spAutoFit/>
            </a:bodyPr>
            <a:lstStyle/>
            <a:p>
              <a:r>
                <a:rPr lang="en-US" i="1" dirty="0"/>
                <a:t>C</a:t>
              </a:r>
              <a:endParaRPr lang="en-CA" i="1" dirty="0"/>
            </a:p>
          </p:txBody>
        </p:sp>
        <p:sp>
          <p:nvSpPr>
            <p:cNvPr id="10" name="TextBox 9"/>
            <p:cNvSpPr txBox="1"/>
            <p:nvPr/>
          </p:nvSpPr>
          <p:spPr>
            <a:xfrm>
              <a:off x="3665524" y="4913558"/>
              <a:ext cx="296876" cy="369332"/>
            </a:xfrm>
            <a:prstGeom prst="rect">
              <a:avLst/>
            </a:prstGeom>
            <a:noFill/>
          </p:spPr>
          <p:txBody>
            <a:bodyPr wrap="none" rtlCol="0">
              <a:spAutoFit/>
            </a:bodyPr>
            <a:lstStyle/>
            <a:p>
              <a:r>
                <a:rPr lang="en-US" i="1" dirty="0"/>
                <a:t>E</a:t>
              </a:r>
              <a:endParaRPr lang="en-CA" i="1" dirty="0"/>
            </a:p>
          </p:txBody>
        </p:sp>
        <p:sp>
          <p:nvSpPr>
            <p:cNvPr id="11" name="TextBox 10"/>
            <p:cNvSpPr txBox="1"/>
            <p:nvPr/>
          </p:nvSpPr>
          <p:spPr>
            <a:xfrm>
              <a:off x="2851042" y="4273292"/>
              <a:ext cx="317716" cy="369332"/>
            </a:xfrm>
            <a:prstGeom prst="rect">
              <a:avLst/>
            </a:prstGeom>
            <a:noFill/>
          </p:spPr>
          <p:txBody>
            <a:bodyPr wrap="none" rtlCol="0">
              <a:spAutoFit/>
            </a:bodyPr>
            <a:lstStyle/>
            <a:p>
              <a:r>
                <a:rPr lang="en-US" i="1" dirty="0" smtClean="0"/>
                <a:t>A</a:t>
              </a:r>
              <a:endParaRPr lang="en-CA" i="1" dirty="0"/>
            </a:p>
          </p:txBody>
        </p:sp>
      </p:grpSp>
      <p:grpSp>
        <p:nvGrpSpPr>
          <p:cNvPr id="13" name="Group 12"/>
          <p:cNvGrpSpPr/>
          <p:nvPr/>
        </p:nvGrpSpPr>
        <p:grpSpPr>
          <a:xfrm>
            <a:off x="4724400" y="4361160"/>
            <a:ext cx="1895707" cy="1887240"/>
            <a:chOff x="2074709" y="4273292"/>
            <a:chExt cx="1895707" cy="1887240"/>
          </a:xfrm>
        </p:grpSpPr>
        <p:sp>
          <p:nvSpPr>
            <p:cNvPr id="14" name="Oval 13"/>
            <p:cNvSpPr/>
            <p:nvPr/>
          </p:nvSpPr>
          <p:spPr>
            <a:xfrm>
              <a:off x="2362200" y="4648200"/>
              <a:ext cx="1295400" cy="12954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5" name="TextBox 14"/>
            <p:cNvSpPr txBox="1"/>
            <p:nvPr/>
          </p:nvSpPr>
          <p:spPr>
            <a:xfrm>
              <a:off x="3330266" y="5758934"/>
              <a:ext cx="309700" cy="369332"/>
            </a:xfrm>
            <a:prstGeom prst="rect">
              <a:avLst/>
            </a:prstGeom>
            <a:noFill/>
          </p:spPr>
          <p:txBody>
            <a:bodyPr wrap="none" rtlCol="0">
              <a:spAutoFit/>
            </a:bodyPr>
            <a:lstStyle/>
            <a:p>
              <a:r>
                <a:rPr lang="en-US" i="1" dirty="0" smtClean="0"/>
                <a:t>B</a:t>
              </a:r>
              <a:endParaRPr lang="en-CA" i="1" dirty="0"/>
            </a:p>
          </p:txBody>
        </p:sp>
        <p:sp>
          <p:nvSpPr>
            <p:cNvPr id="16" name="TextBox 15"/>
            <p:cNvSpPr txBox="1"/>
            <p:nvPr/>
          </p:nvSpPr>
          <p:spPr>
            <a:xfrm>
              <a:off x="2074709" y="4888468"/>
              <a:ext cx="296876" cy="369332"/>
            </a:xfrm>
            <a:prstGeom prst="rect">
              <a:avLst/>
            </a:prstGeom>
            <a:noFill/>
          </p:spPr>
          <p:txBody>
            <a:bodyPr wrap="none" rtlCol="0">
              <a:spAutoFit/>
            </a:bodyPr>
            <a:lstStyle/>
            <a:p>
              <a:r>
                <a:rPr lang="en-US" i="1" dirty="0"/>
                <a:t>E</a:t>
              </a:r>
              <a:endParaRPr lang="en-CA" i="1" dirty="0"/>
            </a:p>
          </p:txBody>
        </p:sp>
        <p:sp>
          <p:nvSpPr>
            <p:cNvPr id="17" name="TextBox 16"/>
            <p:cNvSpPr txBox="1"/>
            <p:nvPr/>
          </p:nvSpPr>
          <p:spPr>
            <a:xfrm>
              <a:off x="2362200" y="5791200"/>
              <a:ext cx="317716" cy="369332"/>
            </a:xfrm>
            <a:prstGeom prst="rect">
              <a:avLst/>
            </a:prstGeom>
            <a:noFill/>
          </p:spPr>
          <p:txBody>
            <a:bodyPr wrap="none" rtlCol="0">
              <a:spAutoFit/>
            </a:bodyPr>
            <a:lstStyle/>
            <a:p>
              <a:r>
                <a:rPr lang="en-US" i="1" dirty="0" smtClean="0"/>
                <a:t>A</a:t>
              </a:r>
              <a:endParaRPr lang="en-CA" i="1" dirty="0"/>
            </a:p>
          </p:txBody>
        </p:sp>
        <p:sp>
          <p:nvSpPr>
            <p:cNvPr id="18" name="TextBox 17"/>
            <p:cNvSpPr txBox="1"/>
            <p:nvPr/>
          </p:nvSpPr>
          <p:spPr>
            <a:xfrm>
              <a:off x="3665524" y="4913558"/>
              <a:ext cx="304892" cy="369332"/>
            </a:xfrm>
            <a:prstGeom prst="rect">
              <a:avLst/>
            </a:prstGeom>
            <a:noFill/>
          </p:spPr>
          <p:txBody>
            <a:bodyPr wrap="none" rtlCol="0">
              <a:spAutoFit/>
            </a:bodyPr>
            <a:lstStyle/>
            <a:p>
              <a:r>
                <a:rPr lang="en-US" i="1" dirty="0" smtClean="0"/>
                <a:t>C</a:t>
              </a:r>
              <a:endParaRPr lang="en-CA" i="1" dirty="0"/>
            </a:p>
          </p:txBody>
        </p:sp>
        <p:sp>
          <p:nvSpPr>
            <p:cNvPr id="19" name="TextBox 18"/>
            <p:cNvSpPr txBox="1"/>
            <p:nvPr/>
          </p:nvSpPr>
          <p:spPr>
            <a:xfrm>
              <a:off x="2851042" y="4273292"/>
              <a:ext cx="327334" cy="369332"/>
            </a:xfrm>
            <a:prstGeom prst="rect">
              <a:avLst/>
            </a:prstGeom>
            <a:noFill/>
          </p:spPr>
          <p:txBody>
            <a:bodyPr wrap="none" rtlCol="0">
              <a:spAutoFit/>
            </a:bodyPr>
            <a:lstStyle/>
            <a:p>
              <a:r>
                <a:rPr lang="en-US" i="1" dirty="0"/>
                <a:t>D</a:t>
              </a:r>
              <a:endParaRPr lang="en-CA" i="1" dirty="0"/>
            </a:p>
          </p:txBody>
        </p:sp>
      </p:grpSp>
    </p:spTree>
    <p:extLst>
      <p:ext uri="{BB962C8B-B14F-4D97-AF65-F5344CB8AC3E}">
        <p14:creationId xmlns:p14="http://schemas.microsoft.com/office/powerpoint/2010/main" val="303428070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609600" y="685800"/>
                <a:ext cx="8229600" cy="5410200"/>
              </a:xfrm>
            </p:spPr>
            <p:txBody>
              <a:bodyPr/>
              <a:lstStyle/>
              <a:p>
                <a:pPr marL="0" indent="0">
                  <a:buNone/>
                </a:pPr>
                <a:r>
                  <a:rPr lang="en-US" sz="2400" dirty="0" smtClean="0"/>
                  <a:t>Let </a:t>
                </a:r>
                <a:r>
                  <a:rPr lang="en-US" sz="2400" i="1" dirty="0" smtClean="0"/>
                  <a:t>S </a:t>
                </a:r>
                <a:r>
                  <a:rPr lang="en-US" sz="2400" dirty="0" smtClean="0"/>
                  <a:t>be </a:t>
                </a:r>
                <a:r>
                  <a:rPr lang="en-US" sz="2400" dirty="0" smtClean="0"/>
                  <a:t>the </a:t>
                </a:r>
                <a:r>
                  <a:rPr lang="en-US" sz="2400" dirty="0" smtClean="0"/>
                  <a:t>set of all seating plans </a:t>
                </a:r>
                <a:r>
                  <a:rPr lang="en-US" sz="2400" dirty="0" smtClean="0"/>
                  <a:t>of </a:t>
                </a:r>
                <a:r>
                  <a:rPr lang="en-US" sz="2400" i="1" dirty="0"/>
                  <a:t>m</a:t>
                </a:r>
                <a:r>
                  <a:rPr lang="en-US" sz="2400" i="1" dirty="0" smtClean="0"/>
                  <a:t> </a:t>
                </a:r>
                <a:r>
                  <a:rPr lang="en-US" sz="2400" dirty="0" smtClean="0"/>
                  <a:t>people chosen from a group of </a:t>
                </a:r>
                <a:r>
                  <a:rPr lang="en-US" sz="2400" i="1" dirty="0" smtClean="0"/>
                  <a:t>n</a:t>
                </a:r>
                <a:r>
                  <a:rPr lang="en-US" sz="2400" dirty="0" smtClean="0"/>
                  <a:t> </a:t>
                </a:r>
                <a:r>
                  <a:rPr lang="en-US" sz="2400" dirty="0"/>
                  <a:t>people to sit around a round </a:t>
                </a:r>
                <a:r>
                  <a:rPr lang="en-US" sz="2400" dirty="0" smtClean="0"/>
                  <a:t>table. </a:t>
                </a:r>
                <a:endParaRPr lang="en-US" sz="2400" dirty="0" smtClean="0"/>
              </a:p>
              <a:p>
                <a:pPr marL="0" indent="0">
                  <a:buNone/>
                </a:pPr>
                <a:endParaRPr lang="en-US" sz="900" dirty="0" smtClean="0"/>
              </a:p>
              <a:p>
                <a:pPr marL="0" indent="0">
                  <a:buNone/>
                </a:pPr>
                <a:r>
                  <a:rPr lang="en-US" sz="2400" dirty="0" smtClean="0"/>
                  <a:t>Define </a:t>
                </a:r>
                <a:r>
                  <a:rPr lang="en-US" sz="2400" dirty="0" smtClean="0"/>
                  <a:t>a relation </a:t>
                </a:r>
                <a:r>
                  <a:rPr lang="en-US" sz="2400" i="1" dirty="0" smtClean="0"/>
                  <a:t>R</a:t>
                </a:r>
                <a:r>
                  <a:rPr lang="en-US" sz="2400" dirty="0" smtClean="0"/>
                  <a:t>: </a:t>
                </a:r>
                <a:r>
                  <a:rPr lang="en-US" sz="2400" i="1" dirty="0" smtClean="0"/>
                  <a:t>S </a:t>
                </a:r>
                <a:r>
                  <a:rPr lang="en-US" sz="2400" dirty="0" smtClean="0">
                    <a:sym typeface="Symbol"/>
                  </a:rPr>
                  <a:t> </a:t>
                </a:r>
                <a:r>
                  <a:rPr lang="en-US" sz="2400" i="1" dirty="0" smtClean="0">
                    <a:sym typeface="Symbol"/>
                  </a:rPr>
                  <a:t>S </a:t>
                </a:r>
                <a:r>
                  <a:rPr lang="en-US" sz="2400" dirty="0" smtClean="0"/>
                  <a:t>as follows: If two seating plans </a:t>
                </a:r>
                <a:r>
                  <a:rPr lang="en-US" sz="2400" i="1" dirty="0" smtClean="0"/>
                  <a:t>a</a:t>
                </a:r>
                <a:r>
                  <a:rPr lang="en-US" sz="2400" dirty="0" smtClean="0"/>
                  <a:t> and </a:t>
                </a:r>
                <a:r>
                  <a:rPr lang="en-US" sz="2400" i="1" dirty="0" smtClean="0"/>
                  <a:t>b</a:t>
                </a:r>
                <a:r>
                  <a:rPr lang="en-US" sz="2400" dirty="0" smtClean="0"/>
                  <a:t> </a:t>
                </a:r>
                <a:r>
                  <a:rPr lang="en-US" sz="2400" dirty="0" smtClean="0"/>
                  <a:t>are ”essentially the same</a:t>
                </a:r>
                <a:r>
                  <a:rPr lang="en-US" sz="2400" dirty="0" smtClean="0"/>
                  <a:t>”, then </a:t>
                </a:r>
                <a:r>
                  <a:rPr lang="en-US" sz="2400" i="1" dirty="0" smtClean="0"/>
                  <a:t>a R b</a:t>
                </a:r>
                <a:r>
                  <a:rPr lang="en-US" sz="2400" dirty="0" smtClean="0"/>
                  <a:t>.  </a:t>
                </a:r>
                <a:endParaRPr lang="en-US" sz="2400" dirty="0" smtClean="0"/>
              </a:p>
              <a:p>
                <a:pPr marL="0" indent="0">
                  <a:buNone/>
                </a:pPr>
                <a:endParaRPr lang="en-US" sz="1000" dirty="0"/>
              </a:p>
              <a:p>
                <a:pPr marL="0" indent="0">
                  <a:buNone/>
                </a:pPr>
                <a:r>
                  <a:rPr lang="en-US" sz="2400" dirty="0" smtClean="0"/>
                  <a:t>Obviously</a:t>
                </a:r>
                <a:r>
                  <a:rPr lang="en-US" sz="2400" dirty="0" smtClean="0"/>
                  <a:t>, </a:t>
                </a:r>
                <a:r>
                  <a:rPr lang="en-US" sz="2400" i="1" dirty="0" smtClean="0"/>
                  <a:t>r</a:t>
                </a:r>
                <a:r>
                  <a:rPr lang="en-US" sz="2400" dirty="0" smtClean="0"/>
                  <a:t> is an equivalence relation, and every equivalence class has </a:t>
                </a:r>
                <a:r>
                  <a:rPr lang="en-US" sz="2400" i="1" dirty="0"/>
                  <a:t>m</a:t>
                </a:r>
                <a:r>
                  <a:rPr lang="en-US" sz="2400" dirty="0" smtClean="0"/>
                  <a:t> </a:t>
                </a:r>
                <a:r>
                  <a:rPr lang="en-US" sz="2400" dirty="0" smtClean="0"/>
                  <a:t>elements.  </a:t>
                </a:r>
              </a:p>
              <a:p>
                <a:pPr marL="0" indent="0">
                  <a:buNone/>
                </a:pPr>
                <a:endParaRPr lang="en-US" sz="900" dirty="0" smtClean="0"/>
              </a:p>
              <a:p>
                <a:pPr marL="0" indent="0">
                  <a:buNone/>
                </a:pPr>
                <a:r>
                  <a:rPr lang="en-US" sz="2400" dirty="0" smtClean="0"/>
                  <a:t>Since the total number of seating plans is </a:t>
                </a:r>
                <a:r>
                  <a:rPr lang="en-US" sz="2400" i="1" dirty="0" smtClean="0"/>
                  <a:t>P</a:t>
                </a:r>
                <a:r>
                  <a:rPr lang="en-US" sz="2400" dirty="0" smtClean="0"/>
                  <a:t>(</a:t>
                </a:r>
                <a:r>
                  <a:rPr lang="en-US" sz="2400" i="1" dirty="0" smtClean="0"/>
                  <a:t>n</a:t>
                </a:r>
                <a:r>
                  <a:rPr lang="en-US" sz="2400" dirty="0" smtClean="0"/>
                  <a:t>, </a:t>
                </a:r>
                <a:r>
                  <a:rPr lang="en-US" sz="2400" i="1" dirty="0" smtClean="0"/>
                  <a:t>m</a:t>
                </a:r>
                <a:r>
                  <a:rPr lang="en-US" sz="2400" dirty="0" smtClean="0"/>
                  <a:t>), the number of equivalence class </a:t>
                </a:r>
                <a:r>
                  <a:rPr lang="en-US" sz="2400" dirty="0" smtClean="0"/>
                  <a:t>is </a:t>
                </a:r>
                <a14:m>
                  <m:oMath xmlns:m="http://schemas.openxmlformats.org/officeDocument/2006/math">
                    <m:f>
                      <m:fPr>
                        <m:ctrlPr>
                          <a:rPr lang="en-US" sz="2800" i="1" smtClean="0">
                            <a:latin typeface="Cambria Math"/>
                          </a:rPr>
                        </m:ctrlPr>
                      </m:fPr>
                      <m:num>
                        <m:r>
                          <a:rPr lang="en-US" sz="2800" b="0" i="1" smtClean="0">
                            <a:latin typeface="Cambria Math"/>
                          </a:rPr>
                          <m:t>𝑃</m:t>
                        </m:r>
                        <m:r>
                          <a:rPr lang="en-US" sz="2800" b="0" i="1" smtClean="0">
                            <a:latin typeface="Cambria Math"/>
                          </a:rPr>
                          <m:t>(</m:t>
                        </m:r>
                        <m:r>
                          <a:rPr lang="en-US" sz="2800" b="0" i="1" smtClean="0">
                            <a:latin typeface="Cambria Math"/>
                          </a:rPr>
                          <m:t>𝑛</m:t>
                        </m:r>
                        <m:r>
                          <a:rPr lang="en-US" sz="2800" b="0" i="1" smtClean="0">
                            <a:latin typeface="Cambria Math"/>
                          </a:rPr>
                          <m:t>,</m:t>
                        </m:r>
                        <m:r>
                          <a:rPr lang="en-US" sz="2800" b="0" i="1" smtClean="0">
                            <a:latin typeface="Cambria Math"/>
                          </a:rPr>
                          <m:t>𝑚</m:t>
                        </m:r>
                        <m:r>
                          <a:rPr lang="en-US" sz="2800" b="0" i="1" smtClean="0">
                            <a:latin typeface="Cambria Math"/>
                          </a:rPr>
                          <m:t>)</m:t>
                        </m:r>
                      </m:num>
                      <m:den>
                        <m:r>
                          <a:rPr lang="en-US" sz="2800" b="0" i="1" smtClean="0">
                            <a:latin typeface="Cambria Math"/>
                          </a:rPr>
                          <m:t>𝑚</m:t>
                        </m:r>
                      </m:den>
                    </m:f>
                    <m:r>
                      <a:rPr lang="en-US" sz="2800" b="0" i="1" smtClean="0">
                        <a:latin typeface="Cambria Math"/>
                      </a:rPr>
                      <m:t>=</m:t>
                    </m:r>
                    <m:f>
                      <m:fPr>
                        <m:ctrlPr>
                          <a:rPr lang="en-US" sz="2800" b="0" i="1" smtClean="0">
                            <a:latin typeface="Cambria Math"/>
                          </a:rPr>
                        </m:ctrlPr>
                      </m:fPr>
                      <m:num>
                        <m:r>
                          <a:rPr lang="en-US" sz="2800" b="0" i="1" smtClean="0">
                            <a:latin typeface="Cambria Math"/>
                          </a:rPr>
                          <m:t>𝑛</m:t>
                        </m:r>
                        <m:r>
                          <a:rPr lang="en-US" sz="2800" b="0" i="1" smtClean="0">
                            <a:latin typeface="Cambria Math"/>
                          </a:rPr>
                          <m:t>!</m:t>
                        </m:r>
                      </m:num>
                      <m:den>
                        <m:r>
                          <a:rPr lang="en-US" sz="2800" b="0" i="1" smtClean="0">
                            <a:latin typeface="Cambria Math"/>
                          </a:rPr>
                          <m:t>𝑚</m:t>
                        </m:r>
                        <m:d>
                          <m:dPr>
                            <m:ctrlPr>
                              <a:rPr lang="en-US" sz="2800" b="0" i="1" smtClean="0">
                                <a:latin typeface="Cambria Math"/>
                              </a:rPr>
                            </m:ctrlPr>
                          </m:dPr>
                          <m:e>
                            <m:r>
                              <a:rPr lang="en-US" sz="2800" b="0" i="1" smtClean="0">
                                <a:latin typeface="Cambria Math"/>
                              </a:rPr>
                              <m:t>𝑛</m:t>
                            </m:r>
                            <m:r>
                              <a:rPr lang="en-US" sz="2800" b="0" i="1" smtClean="0">
                                <a:latin typeface="Cambria Math"/>
                              </a:rPr>
                              <m:t>−</m:t>
                            </m:r>
                            <m:r>
                              <a:rPr lang="en-US" sz="2800" b="0" i="1" smtClean="0">
                                <a:latin typeface="Cambria Math"/>
                              </a:rPr>
                              <m:t>𝑚</m:t>
                            </m:r>
                          </m:e>
                        </m:d>
                        <m:r>
                          <a:rPr lang="en-US" sz="2800" b="0" i="1" smtClean="0">
                            <a:latin typeface="Cambria Math"/>
                          </a:rPr>
                          <m:t>!</m:t>
                        </m:r>
                      </m:den>
                    </m:f>
                  </m:oMath>
                </a14:m>
                <a:r>
                  <a:rPr lang="en-US" dirty="0" smtClean="0"/>
                  <a:t>.</a:t>
                </a:r>
                <a:endParaRPr lang="en-US" dirty="0" smtClean="0"/>
              </a:p>
              <a:p>
                <a:pPr marL="0" indent="0">
                  <a:buNone/>
                </a:pPr>
                <a:endParaRPr lang="en-US" sz="1050" dirty="0" smtClean="0"/>
              </a:p>
              <a:p>
                <a:pPr marL="0" indent="0">
                  <a:buNone/>
                </a:pPr>
                <a:r>
                  <a:rPr lang="en-US" sz="2400" dirty="0" smtClean="0"/>
                  <a:t>An equivalence class of seating plans is called a </a:t>
                </a:r>
                <a:r>
                  <a:rPr lang="en-US" sz="2400" i="1" dirty="0" smtClean="0"/>
                  <a:t>round table permutation.</a:t>
                </a:r>
                <a:endParaRPr lang="en-US" sz="2400" dirty="0"/>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609600" y="685800"/>
                <a:ext cx="8229600" cy="5410200"/>
              </a:xfrm>
              <a:blipFill rotWithShape="1">
                <a:blip r:embed="rId2"/>
                <a:stretch>
                  <a:fillRect l="-1111" t="-902" r="-1037"/>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28</a:t>
            </a:fld>
            <a:endParaRPr lang="en-CA"/>
          </a:p>
        </p:txBody>
      </p:sp>
    </p:spTree>
    <p:extLst>
      <p:ext uri="{BB962C8B-B14F-4D97-AF65-F5344CB8AC3E}">
        <p14:creationId xmlns:p14="http://schemas.microsoft.com/office/powerpoint/2010/main" val="299861930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a:t>E</a:t>
            </a:r>
            <a:r>
              <a:rPr lang="en-US" i="1" dirty="0" smtClean="0"/>
              <a:t>xample</a:t>
            </a:r>
            <a:endParaRPr lang="en-CA" i="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marL="0" indent="0">
                  <a:buNone/>
                </a:pPr>
                <a:r>
                  <a:rPr lang="en-US" dirty="0" smtClean="0"/>
                  <a:t>How many different ways are there to sit 5 people chosen from a group of 7 people around a round table?</a:t>
                </a:r>
              </a:p>
              <a:p>
                <a:pPr marL="0" indent="0">
                  <a:buNone/>
                </a:pPr>
                <a:endParaRPr lang="en-US" dirty="0"/>
              </a:p>
              <a:p>
                <a:pPr marL="0" indent="0">
                  <a:buNone/>
                </a:pPr>
                <a:r>
                  <a:rPr lang="en-US" i="1" dirty="0"/>
                  <a:t>A</a:t>
                </a:r>
                <a:r>
                  <a:rPr lang="en-US" i="1" dirty="0" smtClean="0"/>
                  <a:t>nswer.</a:t>
                </a:r>
                <a:r>
                  <a:rPr lang="en-US" dirty="0" smtClean="0"/>
                  <a:t>  This number is </a:t>
                </a:r>
                <a14:m>
                  <m:oMath xmlns:m="http://schemas.openxmlformats.org/officeDocument/2006/math">
                    <m:f>
                      <m:fPr>
                        <m:ctrlPr>
                          <a:rPr lang="en-US" sz="3600" i="1" smtClean="0">
                            <a:latin typeface="Cambria Math"/>
                          </a:rPr>
                        </m:ctrlPr>
                      </m:fPr>
                      <m:num>
                        <m:r>
                          <a:rPr lang="en-US" sz="3600" b="0" i="1" smtClean="0">
                            <a:latin typeface="Cambria Math"/>
                          </a:rPr>
                          <m:t>7!</m:t>
                        </m:r>
                      </m:num>
                      <m:den>
                        <m:r>
                          <a:rPr lang="en-US" sz="3600" b="0" i="1" smtClean="0">
                            <a:latin typeface="Cambria Math"/>
                          </a:rPr>
                          <m:t>5</m:t>
                        </m:r>
                        <m:r>
                          <a:rPr lang="en-US" sz="3600" b="0" i="1" smtClean="0">
                            <a:latin typeface="Cambria Math"/>
                            <a:ea typeface="Cambria Math"/>
                          </a:rPr>
                          <m:t>×</m:t>
                        </m:r>
                        <m:d>
                          <m:dPr>
                            <m:ctrlPr>
                              <a:rPr lang="en-US" sz="3600" b="0" i="1" smtClean="0">
                                <a:latin typeface="Cambria Math"/>
                                <a:ea typeface="Cambria Math"/>
                              </a:rPr>
                            </m:ctrlPr>
                          </m:dPr>
                          <m:e>
                            <m:r>
                              <a:rPr lang="en-US" sz="3600" b="0" i="1" smtClean="0">
                                <a:latin typeface="Cambria Math"/>
                                <a:ea typeface="Cambria Math"/>
                              </a:rPr>
                              <m:t>7−5</m:t>
                            </m:r>
                          </m:e>
                        </m:d>
                        <m:r>
                          <a:rPr lang="en-US" sz="3600" b="0" i="1" smtClean="0">
                            <a:latin typeface="Cambria Math"/>
                            <a:ea typeface="Cambria Math"/>
                          </a:rPr>
                          <m:t>!</m:t>
                        </m:r>
                      </m:den>
                    </m:f>
                  </m:oMath>
                </a14:m>
                <a:r>
                  <a:rPr lang="en-CA" dirty="0" smtClean="0"/>
                  <a:t> = 504.</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t="-1752" r="-1037"/>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29</a:t>
            </a:fld>
            <a:endParaRPr lang="en-CA"/>
          </a:p>
        </p:txBody>
      </p:sp>
    </p:spTree>
    <p:extLst>
      <p:ext uri="{BB962C8B-B14F-4D97-AF65-F5344CB8AC3E}">
        <p14:creationId xmlns:p14="http://schemas.microsoft.com/office/powerpoint/2010/main" val="302017823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Combinations</a:t>
            </a:r>
            <a:endParaRPr lang="en-CA" i="1" dirty="0"/>
          </a:p>
        </p:txBody>
      </p:sp>
      <p:sp>
        <p:nvSpPr>
          <p:cNvPr id="3" name="Content Placeholder 2"/>
          <p:cNvSpPr>
            <a:spLocks noGrp="1"/>
          </p:cNvSpPr>
          <p:nvPr>
            <p:ph idx="1"/>
          </p:nvPr>
        </p:nvSpPr>
        <p:spPr>
          <a:xfrm>
            <a:off x="457200" y="1371600"/>
            <a:ext cx="8229600" cy="4876800"/>
          </a:xfrm>
        </p:spPr>
        <p:txBody>
          <a:bodyPr/>
          <a:lstStyle/>
          <a:p>
            <a:pPr marL="0" indent="0">
              <a:buNone/>
            </a:pPr>
            <a:r>
              <a:rPr lang="en-US" sz="2800" dirty="0" smtClean="0"/>
              <a:t>Let </a:t>
            </a:r>
            <a:r>
              <a:rPr lang="en-US" sz="2800" i="1" dirty="0" smtClean="0"/>
              <a:t>A</a:t>
            </a:r>
            <a:r>
              <a:rPr lang="en-US" sz="2800" dirty="0" smtClean="0"/>
              <a:t> be a set of </a:t>
            </a:r>
            <a:r>
              <a:rPr lang="en-US" sz="2800" i="1" dirty="0" smtClean="0"/>
              <a:t>n </a:t>
            </a:r>
            <a:r>
              <a:rPr lang="en-US" sz="2800" dirty="0" smtClean="0"/>
              <a:t>elements.  A subset of </a:t>
            </a:r>
            <a:r>
              <a:rPr lang="en-US" sz="2800" i="1" dirty="0" smtClean="0"/>
              <a:t>A </a:t>
            </a:r>
            <a:r>
              <a:rPr lang="en-US" sz="2800" dirty="0" smtClean="0"/>
              <a:t>with </a:t>
            </a:r>
            <a:r>
              <a:rPr lang="en-US" sz="2800" i="1" dirty="0" smtClean="0"/>
              <a:t>r </a:t>
            </a:r>
            <a:r>
              <a:rPr lang="en-US" sz="2800" dirty="0" smtClean="0"/>
              <a:t>elements </a:t>
            </a:r>
            <a:r>
              <a:rPr lang="en-US" sz="2800" dirty="0" smtClean="0"/>
              <a:t>is an </a:t>
            </a:r>
            <a:r>
              <a:rPr lang="en-US" sz="2800" i="1" dirty="0"/>
              <a:t>r</a:t>
            </a:r>
            <a:r>
              <a:rPr lang="en-US" sz="2800" i="1" dirty="0" smtClean="0"/>
              <a:t>-combination</a:t>
            </a:r>
            <a:r>
              <a:rPr lang="en-US" sz="2800" dirty="0" smtClean="0"/>
              <a:t> </a:t>
            </a:r>
            <a:r>
              <a:rPr lang="en-US" sz="2800" dirty="0" smtClean="0"/>
              <a:t>of </a:t>
            </a:r>
            <a:r>
              <a:rPr lang="en-US" sz="2800" i="1" dirty="0" smtClean="0"/>
              <a:t>A</a:t>
            </a:r>
            <a:r>
              <a:rPr lang="en-US" sz="2800" dirty="0" smtClean="0"/>
              <a:t>.  </a:t>
            </a:r>
          </a:p>
          <a:p>
            <a:pPr marL="0" indent="0">
              <a:buNone/>
            </a:pPr>
            <a:endParaRPr lang="en-US" sz="900" dirty="0" smtClean="0"/>
          </a:p>
          <a:p>
            <a:pPr marL="0" indent="0">
              <a:buNone/>
            </a:pPr>
            <a:r>
              <a:rPr lang="en-US" sz="2800" dirty="0" smtClean="0"/>
              <a:t>Consider the set </a:t>
            </a:r>
            <a:r>
              <a:rPr lang="en-US" sz="2800" i="1" dirty="0" smtClean="0"/>
              <a:t>P</a:t>
            </a:r>
            <a:r>
              <a:rPr lang="en-US" sz="2800" dirty="0" smtClean="0"/>
              <a:t> of all </a:t>
            </a:r>
            <a:r>
              <a:rPr lang="en-US" sz="2800" i="1" dirty="0"/>
              <a:t>r</a:t>
            </a:r>
            <a:r>
              <a:rPr lang="en-US" sz="2800" i="1" dirty="0" smtClean="0"/>
              <a:t>-</a:t>
            </a:r>
            <a:r>
              <a:rPr lang="en-US" sz="2800" dirty="0" smtClean="0"/>
              <a:t>permutations </a:t>
            </a:r>
            <a:r>
              <a:rPr lang="en-US" sz="2800" dirty="0" smtClean="0"/>
              <a:t>of </a:t>
            </a:r>
            <a:r>
              <a:rPr lang="en-US" sz="2800" i="1" dirty="0" smtClean="0"/>
              <a:t>A.  </a:t>
            </a:r>
            <a:r>
              <a:rPr lang="en-US" sz="2800" dirty="0" smtClean="0"/>
              <a:t>Then </a:t>
            </a:r>
          </a:p>
          <a:p>
            <a:pPr marL="0" indent="0">
              <a:buNone/>
            </a:pPr>
            <a:r>
              <a:rPr lang="en-US" sz="2800" dirty="0" smtClean="0"/>
              <a:t>|</a:t>
            </a:r>
            <a:r>
              <a:rPr lang="en-US" sz="2800" i="1" dirty="0" smtClean="0"/>
              <a:t>P</a:t>
            </a:r>
            <a:r>
              <a:rPr lang="en-US" sz="2800" dirty="0" smtClean="0"/>
              <a:t>| </a:t>
            </a:r>
            <a:r>
              <a:rPr lang="en-US" sz="2800" dirty="0" smtClean="0"/>
              <a:t>= </a:t>
            </a:r>
            <a:r>
              <a:rPr lang="en-US" sz="2800" i="1" dirty="0" smtClean="0"/>
              <a:t>P</a:t>
            </a:r>
            <a:r>
              <a:rPr lang="en-US" sz="2800" dirty="0" smtClean="0"/>
              <a:t>(</a:t>
            </a:r>
            <a:r>
              <a:rPr lang="en-US" sz="2800" i="1" dirty="0" smtClean="0"/>
              <a:t>n</a:t>
            </a:r>
            <a:r>
              <a:rPr lang="en-US" sz="2800" dirty="0" smtClean="0"/>
              <a:t>, </a:t>
            </a:r>
            <a:r>
              <a:rPr lang="en-US" sz="2800" i="1" dirty="0"/>
              <a:t>r</a:t>
            </a:r>
            <a:r>
              <a:rPr lang="en-US" sz="2800" dirty="0" smtClean="0"/>
              <a:t>).  </a:t>
            </a:r>
            <a:endParaRPr lang="en-US" sz="2800" dirty="0" smtClean="0"/>
          </a:p>
          <a:p>
            <a:pPr marL="0" indent="0">
              <a:buNone/>
            </a:pPr>
            <a:endParaRPr lang="en-US" sz="1050" dirty="0" smtClean="0"/>
          </a:p>
          <a:p>
            <a:pPr marL="0" indent="0">
              <a:buNone/>
            </a:pPr>
            <a:r>
              <a:rPr lang="en-US" sz="2800" dirty="0" smtClean="0"/>
              <a:t>Define a relation </a:t>
            </a:r>
            <a:r>
              <a:rPr lang="en-US" sz="2800" i="1" dirty="0" smtClean="0"/>
              <a:t>R</a:t>
            </a:r>
            <a:r>
              <a:rPr lang="en-US" sz="2800" dirty="0" smtClean="0"/>
              <a:t> from </a:t>
            </a:r>
            <a:r>
              <a:rPr lang="en-US" sz="2800" i="1" dirty="0" smtClean="0"/>
              <a:t>P</a:t>
            </a:r>
            <a:r>
              <a:rPr lang="en-US" sz="2800" dirty="0" smtClean="0"/>
              <a:t> to </a:t>
            </a:r>
            <a:r>
              <a:rPr lang="en-US" sz="2800" i="1" dirty="0" smtClean="0"/>
              <a:t>P</a:t>
            </a:r>
            <a:r>
              <a:rPr lang="en-US" sz="2800" dirty="0" smtClean="0"/>
              <a:t> as follows:  If two </a:t>
            </a:r>
            <a:r>
              <a:rPr lang="en-US" sz="2800" i="1" dirty="0"/>
              <a:t>r</a:t>
            </a:r>
            <a:r>
              <a:rPr lang="en-US" sz="2800" dirty="0" smtClean="0"/>
              <a:t>-permutations </a:t>
            </a:r>
            <a:r>
              <a:rPr lang="en-US" sz="2800" i="1" dirty="0" smtClean="0"/>
              <a:t>p</a:t>
            </a:r>
            <a:r>
              <a:rPr lang="en-US" sz="2800" baseline="-25000" dirty="0" smtClean="0"/>
              <a:t>1</a:t>
            </a:r>
            <a:r>
              <a:rPr lang="en-US" sz="2800" dirty="0" smtClean="0"/>
              <a:t> and </a:t>
            </a:r>
            <a:r>
              <a:rPr lang="en-US" sz="2800" i="1" dirty="0" smtClean="0"/>
              <a:t>p</a:t>
            </a:r>
            <a:r>
              <a:rPr lang="en-US" sz="2800" baseline="-25000" dirty="0"/>
              <a:t>2</a:t>
            </a:r>
            <a:r>
              <a:rPr lang="en-US" sz="2800" i="1" dirty="0" smtClean="0"/>
              <a:t> </a:t>
            </a:r>
            <a:r>
              <a:rPr lang="en-US" sz="2800" dirty="0" smtClean="0"/>
              <a:t>of </a:t>
            </a:r>
            <a:r>
              <a:rPr lang="en-US" sz="2800" i="1" dirty="0" smtClean="0"/>
              <a:t>A</a:t>
            </a:r>
            <a:r>
              <a:rPr lang="en-US" sz="2800" dirty="0" smtClean="0"/>
              <a:t> uses the same </a:t>
            </a:r>
            <a:r>
              <a:rPr lang="en-US" sz="2800" dirty="0" smtClean="0"/>
              <a:t>subset of elements </a:t>
            </a:r>
            <a:r>
              <a:rPr lang="en-US" sz="2800" dirty="0" smtClean="0"/>
              <a:t>of </a:t>
            </a:r>
            <a:r>
              <a:rPr lang="en-US" sz="2800" i="1" dirty="0" smtClean="0"/>
              <a:t>A</a:t>
            </a:r>
            <a:r>
              <a:rPr lang="en-US" sz="2800" dirty="0" smtClean="0"/>
              <a:t>, then </a:t>
            </a:r>
            <a:r>
              <a:rPr lang="en-US" sz="2800" i="1" dirty="0" smtClean="0"/>
              <a:t>p</a:t>
            </a:r>
            <a:r>
              <a:rPr lang="en-US" sz="2800" baseline="-25000" dirty="0" smtClean="0"/>
              <a:t>1 </a:t>
            </a:r>
            <a:r>
              <a:rPr lang="en-US" sz="2800" i="1" dirty="0" smtClean="0"/>
              <a:t>R p</a:t>
            </a:r>
            <a:r>
              <a:rPr lang="en-US" sz="2800" baseline="-25000" dirty="0" smtClean="0"/>
              <a:t>2</a:t>
            </a:r>
            <a:r>
              <a:rPr lang="en-US" sz="2800" dirty="0" smtClean="0"/>
              <a:t>.  </a:t>
            </a:r>
            <a:endParaRPr lang="en-US" sz="2800" dirty="0" smtClean="0"/>
          </a:p>
          <a:p>
            <a:pPr marL="0" indent="0">
              <a:buNone/>
            </a:pPr>
            <a:endParaRPr lang="en-US" sz="1050" dirty="0" smtClean="0"/>
          </a:p>
          <a:p>
            <a:pPr marL="0" indent="0">
              <a:buNone/>
            </a:pPr>
            <a:r>
              <a:rPr lang="en-US" sz="2800" dirty="0" smtClean="0"/>
              <a:t>For </a:t>
            </a:r>
            <a:r>
              <a:rPr lang="en-US" sz="2800" dirty="0" smtClean="0"/>
              <a:t>example, </a:t>
            </a:r>
            <a:r>
              <a:rPr lang="en-US" sz="2800" i="1" dirty="0" smtClean="0"/>
              <a:t>A</a:t>
            </a:r>
            <a:r>
              <a:rPr lang="en-US" sz="2800" dirty="0" smtClean="0"/>
              <a:t> = {1, 2, 3, 4}.  </a:t>
            </a:r>
            <a:r>
              <a:rPr lang="en-US" sz="2800" i="1" dirty="0" smtClean="0"/>
              <a:t>p</a:t>
            </a:r>
            <a:r>
              <a:rPr lang="en-US" sz="2800" baseline="-25000" dirty="0" smtClean="0"/>
              <a:t>1</a:t>
            </a:r>
            <a:r>
              <a:rPr lang="en-US" sz="2800" dirty="0" smtClean="0"/>
              <a:t> = 13 and </a:t>
            </a:r>
            <a:r>
              <a:rPr lang="en-US" sz="2800" i="1" dirty="0" smtClean="0"/>
              <a:t>p</a:t>
            </a:r>
            <a:r>
              <a:rPr lang="en-US" sz="2800" baseline="-25000" dirty="0" smtClean="0"/>
              <a:t>2</a:t>
            </a:r>
            <a:r>
              <a:rPr lang="en-US" sz="2800" dirty="0" smtClean="0"/>
              <a:t> = 31 are 2-permutations of </a:t>
            </a:r>
            <a:r>
              <a:rPr lang="en-US" sz="2800" i="1" dirty="0" smtClean="0"/>
              <a:t>A</a:t>
            </a:r>
            <a:r>
              <a:rPr lang="en-US" sz="2800" dirty="0" smtClean="0"/>
              <a:t>.  Since {1, 3} = {3, 1}, </a:t>
            </a:r>
            <a:r>
              <a:rPr lang="en-US" sz="2800" i="1" dirty="0" smtClean="0"/>
              <a:t>p</a:t>
            </a:r>
            <a:r>
              <a:rPr lang="en-US" sz="2800" baseline="-25000" dirty="0" smtClean="0"/>
              <a:t>1</a:t>
            </a:r>
            <a:r>
              <a:rPr lang="en-US" sz="2800" dirty="0" smtClean="0"/>
              <a:t> </a:t>
            </a:r>
            <a:r>
              <a:rPr lang="en-US" sz="2800" i="1" dirty="0" smtClean="0"/>
              <a:t>R p</a:t>
            </a:r>
            <a:r>
              <a:rPr lang="en-US" sz="2800" baseline="-25000" dirty="0" smtClean="0"/>
              <a:t>2</a:t>
            </a:r>
            <a:r>
              <a:rPr lang="en-US" sz="2800" dirty="0" smtClean="0"/>
              <a:t>.</a:t>
            </a:r>
            <a:r>
              <a:rPr lang="en-US" dirty="0" smtClean="0"/>
              <a:t>   </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30</a:t>
            </a:fld>
            <a:endParaRPr lang="en-CA"/>
          </a:p>
        </p:txBody>
      </p:sp>
    </p:spTree>
    <p:extLst>
      <p:ext uri="{BB962C8B-B14F-4D97-AF65-F5344CB8AC3E}">
        <p14:creationId xmlns:p14="http://schemas.microsoft.com/office/powerpoint/2010/main" val="26213767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This relation </a:t>
                </a:r>
                <a:r>
                  <a:rPr lang="en-US" i="1" dirty="0" smtClean="0"/>
                  <a:t>R </a:t>
                </a:r>
                <a:r>
                  <a:rPr lang="en-US" dirty="0" smtClean="0"/>
                  <a:t>is </a:t>
                </a:r>
                <a:r>
                  <a:rPr lang="en-US" dirty="0" smtClean="0"/>
                  <a:t>an equivalence </a:t>
                </a:r>
                <a:r>
                  <a:rPr lang="en-US" dirty="0" smtClean="0"/>
                  <a:t>relation.</a:t>
                </a:r>
              </a:p>
              <a:p>
                <a:pPr marL="0" indent="0">
                  <a:buNone/>
                </a:pPr>
                <a:endParaRPr lang="en-US" sz="1050" dirty="0"/>
              </a:p>
              <a:p>
                <a:pPr marL="0" indent="0">
                  <a:buNone/>
                </a:pPr>
                <a:r>
                  <a:rPr lang="en-US" dirty="0" smtClean="0"/>
                  <a:t>An equivalence class of </a:t>
                </a:r>
                <a:r>
                  <a:rPr lang="en-US" i="1" dirty="0" smtClean="0"/>
                  <a:t>R</a:t>
                </a:r>
                <a:r>
                  <a:rPr lang="en-US" dirty="0" smtClean="0"/>
                  <a:t> corresponds to an r-subset </a:t>
                </a:r>
                <a:r>
                  <a:rPr lang="en-US" i="1" dirty="0" smtClean="0"/>
                  <a:t>S </a:t>
                </a:r>
                <a:r>
                  <a:rPr lang="en-US" dirty="0" smtClean="0"/>
                  <a:t>of </a:t>
                </a:r>
                <a:r>
                  <a:rPr lang="en-US" i="1" dirty="0"/>
                  <a:t>A</a:t>
                </a:r>
                <a:r>
                  <a:rPr lang="en-US" dirty="0" smtClean="0"/>
                  <a:t>.</a:t>
                </a:r>
                <a:r>
                  <a:rPr lang="en-US" i="1" dirty="0" smtClean="0"/>
                  <a:t>  </a:t>
                </a:r>
                <a:r>
                  <a:rPr lang="en-US" dirty="0" smtClean="0"/>
                  <a:t>This equivalence class consists of all </a:t>
                </a:r>
                <a:r>
                  <a:rPr lang="en-US" i="1" dirty="0" smtClean="0"/>
                  <a:t>r</a:t>
                </a:r>
                <a:r>
                  <a:rPr lang="en-US" dirty="0" smtClean="0"/>
                  <a:t>-permutations of the elements in </a:t>
                </a:r>
                <a:r>
                  <a:rPr lang="en-US" i="1" dirty="0" smtClean="0"/>
                  <a:t>S</a:t>
                </a:r>
                <a:r>
                  <a:rPr lang="en-US" dirty="0" smtClean="0"/>
                  <a:t>.  </a:t>
                </a:r>
                <a:r>
                  <a:rPr lang="en-US" dirty="0" smtClean="0"/>
                  <a:t>Hence</a:t>
                </a:r>
                <a:r>
                  <a:rPr lang="en-US" dirty="0" smtClean="0"/>
                  <a:t> </a:t>
                </a:r>
                <a:r>
                  <a:rPr lang="en-US" dirty="0" smtClean="0"/>
                  <a:t>every equivalence </a:t>
                </a:r>
                <a:r>
                  <a:rPr lang="en-US" dirty="0" smtClean="0"/>
                  <a:t>class of </a:t>
                </a:r>
                <a:r>
                  <a:rPr lang="en-US" i="1" dirty="0" smtClean="0"/>
                  <a:t>R</a:t>
                </a:r>
                <a:r>
                  <a:rPr lang="en-US" dirty="0" smtClean="0"/>
                  <a:t> </a:t>
                </a:r>
                <a:r>
                  <a:rPr lang="en-US" dirty="0" smtClean="0"/>
                  <a:t>has </a:t>
                </a:r>
                <a:r>
                  <a:rPr lang="en-US" i="1" dirty="0"/>
                  <a:t>r</a:t>
                </a:r>
                <a:r>
                  <a:rPr lang="en-US" dirty="0" smtClean="0"/>
                  <a:t>! </a:t>
                </a:r>
                <a:r>
                  <a:rPr lang="en-US" dirty="0" smtClean="0"/>
                  <a:t>elements.  </a:t>
                </a:r>
                <a:endParaRPr lang="en-US" dirty="0" smtClean="0"/>
              </a:p>
              <a:p>
                <a:pPr marL="0" indent="0">
                  <a:buNone/>
                </a:pPr>
                <a:endParaRPr lang="en-US" sz="1050" dirty="0"/>
              </a:p>
              <a:p>
                <a:pPr marL="0" indent="0">
                  <a:buNone/>
                </a:pPr>
                <a:r>
                  <a:rPr lang="en-US" dirty="0" smtClean="0"/>
                  <a:t>Then </a:t>
                </a:r>
                <a:r>
                  <a:rPr lang="en-US" dirty="0" smtClean="0"/>
                  <a:t>the number of equivalence classes, that is the number of subsets of </a:t>
                </a:r>
                <a:r>
                  <a:rPr lang="en-US" i="1" dirty="0" smtClean="0"/>
                  <a:t>A</a:t>
                </a:r>
                <a:r>
                  <a:rPr lang="en-US" dirty="0" smtClean="0"/>
                  <a:t>, or the number of </a:t>
                </a:r>
                <a:r>
                  <a:rPr lang="en-US" i="1" dirty="0"/>
                  <a:t>r</a:t>
                </a:r>
                <a:r>
                  <a:rPr lang="en-US" dirty="0" smtClean="0"/>
                  <a:t>-combinations</a:t>
                </a:r>
                <a:r>
                  <a:rPr lang="en-US" i="1" dirty="0" smtClean="0"/>
                  <a:t> </a:t>
                </a:r>
                <a:r>
                  <a:rPr lang="en-US" dirty="0" smtClean="0"/>
                  <a:t>is </a:t>
                </a:r>
                <a14:m>
                  <m:oMath xmlns:m="http://schemas.openxmlformats.org/officeDocument/2006/math">
                    <m:f>
                      <m:fPr>
                        <m:ctrlPr>
                          <a:rPr lang="en-US" i="1" smtClean="0">
                            <a:latin typeface="Cambria Math"/>
                          </a:rPr>
                        </m:ctrlPr>
                      </m:fPr>
                      <m:num>
                        <m:r>
                          <a:rPr lang="en-US" b="0" i="1" smtClean="0">
                            <a:latin typeface="Cambria Math"/>
                          </a:rPr>
                          <m:t>𝑃</m:t>
                        </m:r>
                        <m:r>
                          <a:rPr lang="en-US" b="0" i="1" smtClean="0">
                            <a:latin typeface="Cambria Math"/>
                          </a:rPr>
                          <m:t>(</m:t>
                        </m:r>
                        <m:r>
                          <a:rPr lang="en-US" b="0" i="1" smtClean="0">
                            <a:latin typeface="Cambria Math"/>
                          </a:rPr>
                          <m:t>𝑛</m:t>
                        </m:r>
                        <m:r>
                          <a:rPr lang="en-US" b="0" i="1" smtClean="0">
                            <a:latin typeface="Cambria Math"/>
                          </a:rPr>
                          <m:t>,</m:t>
                        </m:r>
                        <m:r>
                          <a:rPr lang="en-US" b="0" i="1" smtClean="0">
                            <a:latin typeface="Cambria Math"/>
                          </a:rPr>
                          <m:t>𝑟</m:t>
                        </m:r>
                        <m:r>
                          <a:rPr lang="en-US" b="0" i="1" smtClean="0">
                            <a:latin typeface="Cambria Math"/>
                          </a:rPr>
                          <m:t>)</m:t>
                        </m:r>
                      </m:num>
                      <m:den>
                        <m:r>
                          <a:rPr lang="en-US" b="0" i="1" smtClean="0">
                            <a:latin typeface="Cambria Math"/>
                          </a:rPr>
                          <m:t>𝑟</m:t>
                        </m:r>
                        <m:r>
                          <a:rPr lang="en-US" b="0" i="1" smtClean="0">
                            <a:latin typeface="Cambria Math"/>
                          </a:rPr>
                          <m:t>!</m:t>
                        </m:r>
                      </m:den>
                    </m:f>
                    <m:r>
                      <a:rPr lang="en-US" b="0" i="1" smtClean="0">
                        <a:latin typeface="Cambria Math"/>
                      </a:rPr>
                      <m:t>=</m:t>
                    </m:r>
                    <m:f>
                      <m:fPr>
                        <m:ctrlPr>
                          <a:rPr lang="en-US" b="0" i="1" smtClean="0">
                            <a:latin typeface="Cambria Math"/>
                          </a:rPr>
                        </m:ctrlPr>
                      </m:fPr>
                      <m:num>
                        <m:r>
                          <a:rPr lang="en-US" b="0" i="1" smtClean="0">
                            <a:latin typeface="Cambria Math"/>
                          </a:rPr>
                          <m:t>𝑛</m:t>
                        </m:r>
                        <m:r>
                          <a:rPr lang="en-US" b="0" i="1" smtClean="0">
                            <a:latin typeface="Cambria Math"/>
                          </a:rPr>
                          <m:t>!</m:t>
                        </m:r>
                      </m:num>
                      <m:den>
                        <m:r>
                          <a:rPr lang="en-US" b="0" i="1" smtClean="0">
                            <a:latin typeface="Cambria Math"/>
                          </a:rPr>
                          <m:t>𝑟</m:t>
                        </m:r>
                        <m:r>
                          <a:rPr lang="en-US" b="0" i="1" smtClean="0">
                            <a:latin typeface="Cambria Math"/>
                          </a:rPr>
                          <m:t>!</m:t>
                        </m:r>
                        <m:d>
                          <m:dPr>
                            <m:ctrlPr>
                              <a:rPr lang="en-US" b="0" i="1" smtClean="0">
                                <a:latin typeface="Cambria Math"/>
                              </a:rPr>
                            </m:ctrlPr>
                          </m:dPr>
                          <m:e>
                            <m:r>
                              <a:rPr lang="en-US" b="0" i="1" smtClean="0">
                                <a:latin typeface="Cambria Math"/>
                              </a:rPr>
                              <m:t>𝑛</m:t>
                            </m:r>
                            <m:r>
                              <a:rPr lang="en-US" b="0" i="1" smtClean="0">
                                <a:latin typeface="Cambria Math"/>
                              </a:rPr>
                              <m:t>−</m:t>
                            </m:r>
                            <m:r>
                              <a:rPr lang="en-US" b="0" i="1" smtClean="0">
                                <a:latin typeface="Cambria Math"/>
                              </a:rPr>
                              <m:t>𝑟</m:t>
                            </m:r>
                          </m:e>
                        </m:d>
                        <m:r>
                          <a:rPr lang="en-US" b="0" i="1" smtClean="0">
                            <a:latin typeface="Cambria Math"/>
                          </a:rPr>
                          <m:t>!</m:t>
                        </m:r>
                      </m:den>
                    </m:f>
                  </m:oMath>
                </a14:m>
                <a:r>
                  <a:rPr lang="en-US" dirty="0" smtClean="0"/>
                  <a:t> </a:t>
                </a:r>
                <a:r>
                  <a:rPr lang="en-US" dirty="0"/>
                  <a:t>, denoted by  </a:t>
                </a:r>
                <a:r>
                  <a:rPr lang="en-US" i="1" dirty="0"/>
                  <a:t>C</a:t>
                </a:r>
                <a:r>
                  <a:rPr lang="en-US" dirty="0"/>
                  <a:t>(</a:t>
                </a:r>
                <a:r>
                  <a:rPr lang="en-US" i="1" dirty="0"/>
                  <a:t>n</a:t>
                </a:r>
                <a:r>
                  <a:rPr lang="en-US" dirty="0"/>
                  <a:t>, </a:t>
                </a:r>
                <a:r>
                  <a:rPr lang="en-US" i="1" dirty="0" smtClean="0"/>
                  <a:t>r</a:t>
                </a:r>
                <a:r>
                  <a:rPr lang="en-US" dirty="0" smtClean="0"/>
                  <a:t>).</a:t>
                </a:r>
                <a:endParaRPr lang="en-US" dirty="0" smtClean="0"/>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838200"/>
                <a:ext cx="8229600" cy="5287963"/>
              </a:xfrm>
              <a:blipFill rotWithShape="1">
                <a:blip r:embed="rId2"/>
                <a:stretch>
                  <a:fillRect l="-1852" t="-1499" r="-296" b="-4729"/>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31</a:t>
            </a:fld>
            <a:endParaRPr lang="en-CA"/>
          </a:p>
        </p:txBody>
      </p:sp>
    </p:spTree>
    <p:extLst>
      <p:ext uri="{BB962C8B-B14F-4D97-AF65-F5344CB8AC3E}">
        <p14:creationId xmlns:p14="http://schemas.microsoft.com/office/powerpoint/2010/main" val="2106807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Examples</a:t>
            </a:r>
            <a:endParaRPr lang="en-CA" i="1"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a:bodyPr>
              <a:lstStyle/>
              <a:p>
                <a:pPr marL="0" indent="0">
                  <a:buNone/>
                </a:pPr>
                <a:r>
                  <a:rPr lang="en-US" sz="2800" dirty="0" smtClean="0"/>
                  <a:t>1.  Let </a:t>
                </a:r>
                <a:r>
                  <a:rPr lang="en-US" sz="2800" i="1" dirty="0" smtClean="0"/>
                  <a:t>A</a:t>
                </a:r>
                <a:r>
                  <a:rPr lang="en-US" sz="2800" dirty="0" smtClean="0"/>
                  <a:t> = {1, 2, 3, 4}.  </a:t>
                </a:r>
                <a:r>
                  <a:rPr lang="en-US" sz="2800" dirty="0"/>
                  <a:t>W</a:t>
                </a:r>
                <a:r>
                  <a:rPr lang="en-US" sz="2800" dirty="0" smtClean="0"/>
                  <a:t>e have </a:t>
                </a:r>
                <a:r>
                  <a:rPr lang="en-US" sz="2800" i="1" dirty="0" smtClean="0"/>
                  <a:t>P</a:t>
                </a:r>
                <a:r>
                  <a:rPr lang="en-US" sz="2800" dirty="0" smtClean="0"/>
                  <a:t>(4, 2) = </a:t>
                </a:r>
                <a14:m>
                  <m:oMath xmlns:m="http://schemas.openxmlformats.org/officeDocument/2006/math">
                    <m:f>
                      <m:fPr>
                        <m:ctrlPr>
                          <a:rPr lang="en-US" sz="2800" i="1" smtClean="0">
                            <a:latin typeface="Cambria Math"/>
                          </a:rPr>
                        </m:ctrlPr>
                      </m:fPr>
                      <m:num>
                        <m:r>
                          <a:rPr lang="en-US" sz="2800" b="0" i="1" smtClean="0">
                            <a:latin typeface="Cambria Math"/>
                          </a:rPr>
                          <m:t>4!</m:t>
                        </m:r>
                      </m:num>
                      <m:den>
                        <m:r>
                          <a:rPr lang="en-US" sz="2800" b="0" i="1" smtClean="0">
                            <a:latin typeface="Cambria Math"/>
                          </a:rPr>
                          <m:t>(4−2)!</m:t>
                        </m:r>
                      </m:den>
                    </m:f>
                  </m:oMath>
                </a14:m>
                <a:r>
                  <a:rPr lang="en-US" sz="2800" dirty="0" smtClean="0"/>
                  <a:t> = 12 </a:t>
                </a:r>
              </a:p>
              <a:p>
                <a:pPr marL="0" indent="0">
                  <a:buNone/>
                </a:pPr>
                <a:r>
                  <a:rPr lang="en-US" sz="2800" dirty="0" smtClean="0"/>
                  <a:t>2-permutations of </a:t>
                </a:r>
                <a:r>
                  <a:rPr lang="en-US" sz="2800" i="1" dirty="0" smtClean="0"/>
                  <a:t>A</a:t>
                </a:r>
                <a:r>
                  <a:rPr lang="en-US" sz="2800" dirty="0" smtClean="0"/>
                  <a:t>.  By the relation </a:t>
                </a:r>
                <a:r>
                  <a:rPr lang="en-US" sz="2800" i="1" dirty="0" smtClean="0"/>
                  <a:t>R</a:t>
                </a:r>
                <a:r>
                  <a:rPr lang="en-US" sz="2800" dirty="0" smtClean="0"/>
                  <a:t>, we have the following equivalence classes with 2 elements each:</a:t>
                </a:r>
              </a:p>
              <a:p>
                <a:pPr marL="0" indent="0">
                  <a:buNone/>
                </a:pPr>
                <a:endParaRPr lang="en-US" sz="1050" dirty="0" smtClean="0"/>
              </a:p>
              <a:p>
                <a:pPr marL="0" indent="0">
                  <a:buNone/>
                </a:pPr>
                <a:r>
                  <a:rPr lang="en-US" sz="2800" dirty="0" smtClean="0"/>
                  <a:t>{12, 21}, {13, 31}, {14, 41}, {23, 32}, {24, 42}, {34, 43}.</a:t>
                </a:r>
              </a:p>
              <a:p>
                <a:pPr marL="0" indent="0">
                  <a:buNone/>
                </a:pPr>
                <a:endParaRPr lang="en-US" sz="1800" dirty="0" smtClean="0"/>
              </a:p>
              <a:p>
                <a:pPr marL="0" indent="0">
                  <a:buNone/>
                </a:pPr>
                <a:r>
                  <a:rPr lang="en-US" sz="2800" dirty="0" smtClean="0"/>
                  <a:t>The number of 2-subsets, i.e., the number of 2-combinations, of </a:t>
                </a:r>
                <a:r>
                  <a:rPr lang="en-US" sz="2800" i="1" dirty="0" smtClean="0"/>
                  <a:t>A</a:t>
                </a:r>
                <a:r>
                  <a:rPr lang="en-US" sz="2800" dirty="0" smtClean="0"/>
                  <a:t> is </a:t>
                </a:r>
                <a:r>
                  <a:rPr lang="en-US" sz="2800" i="1" dirty="0" smtClean="0"/>
                  <a:t>C</a:t>
                </a:r>
                <a:r>
                  <a:rPr lang="en-US" sz="2800" dirty="0" smtClean="0"/>
                  <a:t>(4, 2) = </a:t>
                </a:r>
                <a14:m>
                  <m:oMath xmlns:m="http://schemas.openxmlformats.org/officeDocument/2006/math">
                    <m:f>
                      <m:fPr>
                        <m:ctrlPr>
                          <a:rPr lang="en-US" sz="2800" i="1" smtClean="0">
                            <a:latin typeface="Cambria Math"/>
                          </a:rPr>
                        </m:ctrlPr>
                      </m:fPr>
                      <m:num>
                        <m:r>
                          <a:rPr lang="en-US" sz="2800" b="0" i="1" smtClean="0">
                            <a:latin typeface="Cambria Math"/>
                          </a:rPr>
                          <m:t>4!</m:t>
                        </m:r>
                      </m:num>
                      <m:den>
                        <m:r>
                          <a:rPr lang="en-US" sz="2800" b="0" i="1" smtClean="0">
                            <a:latin typeface="Cambria Math"/>
                          </a:rPr>
                          <m:t>2!</m:t>
                        </m:r>
                        <m:d>
                          <m:dPr>
                            <m:ctrlPr>
                              <a:rPr lang="en-US" sz="2800" b="0" i="1" smtClean="0">
                                <a:latin typeface="Cambria Math"/>
                              </a:rPr>
                            </m:ctrlPr>
                          </m:dPr>
                          <m:e>
                            <m:r>
                              <a:rPr lang="en-US" sz="2800" b="0" i="1" smtClean="0">
                                <a:latin typeface="Cambria Math"/>
                              </a:rPr>
                              <m:t>4−2</m:t>
                            </m:r>
                          </m:e>
                        </m:d>
                        <m:r>
                          <a:rPr lang="en-US" sz="2800" b="0" i="1" smtClean="0">
                            <a:latin typeface="Cambria Math"/>
                          </a:rPr>
                          <m:t>!</m:t>
                        </m:r>
                      </m:den>
                    </m:f>
                  </m:oMath>
                </a14:m>
                <a:r>
                  <a:rPr lang="en-US" sz="2800" dirty="0" smtClean="0"/>
                  <a:t> = 6. </a:t>
                </a:r>
                <a:endParaRPr lang="en-CA" sz="28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481"/>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32</a:t>
            </a:fld>
            <a:endParaRPr lang="en-CA"/>
          </a:p>
        </p:txBody>
      </p:sp>
    </p:spTree>
    <p:extLst>
      <p:ext uri="{BB962C8B-B14F-4D97-AF65-F5344CB8AC3E}">
        <p14:creationId xmlns:p14="http://schemas.microsoft.com/office/powerpoint/2010/main" val="110727004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Lottery 649 </a:t>
            </a:r>
            <a:endParaRPr lang="en-CA" i="1" dirty="0"/>
          </a:p>
        </p:txBody>
      </p:sp>
      <p:sp>
        <p:nvSpPr>
          <p:cNvPr id="3" name="Content Placeholder 2"/>
          <p:cNvSpPr>
            <a:spLocks noGrp="1"/>
          </p:cNvSpPr>
          <p:nvPr>
            <p:ph idx="1"/>
          </p:nvPr>
        </p:nvSpPr>
        <p:spPr>
          <a:xfrm>
            <a:off x="457200" y="1447800"/>
            <a:ext cx="8229600" cy="4525963"/>
          </a:xfrm>
        </p:spPr>
        <p:txBody>
          <a:bodyPr/>
          <a:lstStyle/>
          <a:p>
            <a:pPr marL="0" indent="0">
              <a:buNone/>
            </a:pPr>
            <a:r>
              <a:rPr lang="en-US" dirty="0" smtClean="0"/>
              <a:t>2.  How many ways can we choose 6 numbers from 49 numbers?</a:t>
            </a:r>
          </a:p>
          <a:p>
            <a:pPr marL="0" indent="0">
              <a:buNone/>
            </a:pPr>
            <a:endParaRPr lang="en-US" dirty="0"/>
          </a:p>
          <a:p>
            <a:pPr marL="0" indent="0">
              <a:buNone/>
            </a:pPr>
            <a:r>
              <a:rPr lang="en-US" i="1" dirty="0" smtClean="0"/>
              <a:t>Answer</a:t>
            </a:r>
            <a:r>
              <a:rPr lang="en-US" dirty="0" smtClean="0"/>
              <a:t>.  </a:t>
            </a:r>
            <a:r>
              <a:rPr lang="en-US" i="1" dirty="0" smtClean="0"/>
              <a:t>C</a:t>
            </a:r>
            <a:r>
              <a:rPr lang="en-US" dirty="0" smtClean="0"/>
              <a:t>(69, 9) = 13,983,618.</a:t>
            </a:r>
          </a:p>
          <a:p>
            <a:pPr marL="0" indent="0">
              <a:buNone/>
            </a:pPr>
            <a:endParaRPr lang="en-US" dirty="0"/>
          </a:p>
          <a:p>
            <a:pPr marL="0" indent="0">
              <a:buNone/>
            </a:pPr>
            <a:r>
              <a:rPr lang="en-US" dirty="0" smtClean="0"/>
              <a:t>This means that the probability to win the jackpot of a 649 draw is approximately 1 out of 14,000,000.   </a:t>
            </a:r>
            <a:endParaRPr lang="en-CA" i="1" dirty="0"/>
          </a:p>
        </p:txBody>
      </p:sp>
      <p:sp>
        <p:nvSpPr>
          <p:cNvPr id="4" name="Slide Number Placeholder 3"/>
          <p:cNvSpPr>
            <a:spLocks noGrp="1"/>
          </p:cNvSpPr>
          <p:nvPr>
            <p:ph type="sldNum" sz="quarter" idx="12"/>
          </p:nvPr>
        </p:nvSpPr>
        <p:spPr/>
        <p:txBody>
          <a:bodyPr/>
          <a:lstStyle/>
          <a:p>
            <a:fld id="{6F18850B-C02A-49FE-88C0-E140FAC79771}" type="slidenum">
              <a:rPr lang="en-CA" smtClean="0"/>
              <a:t>33</a:t>
            </a:fld>
            <a:endParaRPr lang="en-CA"/>
          </a:p>
        </p:txBody>
      </p:sp>
    </p:spTree>
    <p:extLst>
      <p:ext uri="{BB962C8B-B14F-4D97-AF65-F5344CB8AC3E}">
        <p14:creationId xmlns:p14="http://schemas.microsoft.com/office/powerpoint/2010/main" val="34146801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What is the probability to match 5 numbers in a 649 draw?</a:t>
                </a:r>
              </a:p>
              <a:p>
                <a:pPr marL="0" indent="0">
                  <a:buNone/>
                </a:pPr>
                <a:r>
                  <a:rPr lang="en-US" dirty="0" smtClean="0"/>
                  <a:t>What we want to find is the number of ways to choose 5 numbers from 6 winning number list, and choose the other one from the non-winning number list.  This number is </a:t>
                </a:r>
                <a:r>
                  <a:rPr lang="en-US" i="1" dirty="0"/>
                  <a:t>C</a:t>
                </a:r>
                <a:r>
                  <a:rPr lang="en-US" dirty="0" smtClean="0"/>
                  <a:t>(6, 5)</a:t>
                </a:r>
                <a:r>
                  <a:rPr lang="en-US" i="1" dirty="0" smtClean="0"/>
                  <a:t>C</a:t>
                </a:r>
                <a:r>
                  <a:rPr lang="en-US" dirty="0" smtClean="0"/>
                  <a:t>(43, 1) = 258.</a:t>
                </a:r>
              </a:p>
              <a:p>
                <a:pPr marL="0" indent="0">
                  <a:buNone/>
                </a:pPr>
                <a:r>
                  <a:rPr lang="en-US" dirty="0" smtClean="0"/>
                  <a:t>The probability to match 5 numbers is </a:t>
                </a:r>
              </a:p>
              <a:p>
                <a:pPr marL="0" indent="0">
                  <a:buNone/>
                </a:pPr>
                <a14:m>
                  <m:oMath xmlns:m="http://schemas.openxmlformats.org/officeDocument/2006/math">
                    <m:f>
                      <m:fPr>
                        <m:ctrlPr>
                          <a:rPr lang="en-CA" i="1" smtClean="0">
                            <a:latin typeface="Cambria Math"/>
                          </a:rPr>
                        </m:ctrlPr>
                      </m:fPr>
                      <m:num>
                        <m:r>
                          <a:rPr lang="en-US" b="0" i="1" smtClean="0">
                            <a:latin typeface="Cambria Math"/>
                          </a:rPr>
                          <m:t>𝐶</m:t>
                        </m:r>
                        <m:d>
                          <m:dPr>
                            <m:ctrlPr>
                              <a:rPr lang="en-US" b="0" i="1" smtClean="0">
                                <a:latin typeface="Cambria Math"/>
                              </a:rPr>
                            </m:ctrlPr>
                          </m:dPr>
                          <m:e>
                            <m:r>
                              <a:rPr lang="en-US" b="0" i="1" smtClean="0">
                                <a:latin typeface="Cambria Math"/>
                              </a:rPr>
                              <m:t>6,5</m:t>
                            </m:r>
                          </m:e>
                        </m:d>
                        <m:r>
                          <a:rPr lang="en-US" b="0" i="1" smtClean="0">
                            <a:latin typeface="Cambria Math"/>
                          </a:rPr>
                          <m:t>𝐶</m:t>
                        </m:r>
                        <m:r>
                          <a:rPr lang="en-US" b="0" i="1" smtClean="0">
                            <a:latin typeface="Cambria Math"/>
                          </a:rPr>
                          <m:t>(43,1)</m:t>
                        </m:r>
                      </m:num>
                      <m:den>
                        <m:r>
                          <a:rPr lang="en-US" b="0" i="1" smtClean="0">
                            <a:latin typeface="Cambria Math"/>
                          </a:rPr>
                          <m:t>𝐶</m:t>
                        </m:r>
                        <m:r>
                          <a:rPr lang="en-US" b="0" i="1" smtClean="0">
                            <a:latin typeface="Cambria Math"/>
                          </a:rPr>
                          <m:t>(49,6)</m:t>
                        </m:r>
                      </m:den>
                    </m:f>
                    <m:r>
                      <a:rPr lang="en-US" b="0" i="1" smtClean="0">
                        <a:latin typeface="Cambria Math"/>
                      </a:rPr>
                      <m:t>=</m:t>
                    </m:r>
                    <m:f>
                      <m:fPr>
                        <m:ctrlPr>
                          <a:rPr lang="en-US" b="0" i="1" smtClean="0">
                            <a:latin typeface="Cambria Math"/>
                          </a:rPr>
                        </m:ctrlPr>
                      </m:fPr>
                      <m:num>
                        <m:r>
                          <a:rPr lang="en-US" b="0" i="1" smtClean="0">
                            <a:latin typeface="Cambria Math"/>
                          </a:rPr>
                          <m:t>258</m:t>
                        </m:r>
                      </m:num>
                      <m:den>
                        <m:r>
                          <a:rPr lang="en-US" b="0" i="1" smtClean="0">
                            <a:latin typeface="Cambria Math"/>
                          </a:rPr>
                          <m:t>13983816</m:t>
                        </m:r>
                      </m:den>
                    </m:f>
                    <m:r>
                      <a:rPr lang="en-US" b="0" i="1" smtClean="0">
                        <a:latin typeface="Cambria Math"/>
                      </a:rPr>
                      <m:t>=</m:t>
                    </m:r>
                    <m:f>
                      <m:fPr>
                        <m:ctrlPr>
                          <a:rPr lang="en-US" b="0" i="1" smtClean="0">
                            <a:latin typeface="Cambria Math"/>
                          </a:rPr>
                        </m:ctrlPr>
                      </m:fPr>
                      <m:num>
                        <m:r>
                          <a:rPr lang="en-US" b="0" i="1" smtClean="0">
                            <a:latin typeface="Cambria Math"/>
                          </a:rPr>
                          <m:t>1</m:t>
                        </m:r>
                      </m:num>
                      <m:den>
                        <m:r>
                          <a:rPr lang="en-US" b="0" i="1" smtClean="0">
                            <a:latin typeface="Cambria Math"/>
                          </a:rPr>
                          <m:t>54200</m:t>
                        </m:r>
                      </m:den>
                    </m:f>
                  </m:oMath>
                </a14:m>
                <a:r>
                  <a:rPr lang="en-CA" dirty="0" smtClean="0"/>
                  <a:t>.</a:t>
                </a: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838200"/>
                <a:ext cx="8229600" cy="5287963"/>
              </a:xfrm>
              <a:blipFill rotWithShape="1">
                <a:blip r:embed="rId2"/>
                <a:stretch>
                  <a:fillRect l="-1852" t="-1499" r="-2000"/>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34</a:t>
            </a:fld>
            <a:endParaRPr lang="en-CA"/>
          </a:p>
        </p:txBody>
      </p:sp>
    </p:spTree>
    <p:extLst>
      <p:ext uri="{BB962C8B-B14F-4D97-AF65-F5344CB8AC3E}">
        <p14:creationId xmlns:p14="http://schemas.microsoft.com/office/powerpoint/2010/main" val="12670782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762000"/>
                <a:ext cx="8229600" cy="5364163"/>
              </a:xfrm>
            </p:spPr>
            <p:txBody>
              <a:bodyPr/>
              <a:lstStyle/>
              <a:p>
                <a:pPr marL="0" indent="0">
                  <a:buNone/>
                </a:pPr>
                <a:r>
                  <a:rPr lang="en-US" sz="2800" dirty="0" smtClean="0"/>
                  <a:t>Similarly, the probability to match 4 numbers is</a:t>
                </a:r>
              </a:p>
              <a:p>
                <a:pPr marL="0" indent="0">
                  <a:buNone/>
                </a:pPr>
                <a14:m>
                  <m:oMath xmlns:m="http://schemas.openxmlformats.org/officeDocument/2006/math">
                    <m:f>
                      <m:fPr>
                        <m:ctrlPr>
                          <a:rPr lang="en-CA" sz="2800" i="1">
                            <a:latin typeface="Cambria Math"/>
                          </a:rPr>
                        </m:ctrlPr>
                      </m:fPr>
                      <m:num>
                        <m:r>
                          <a:rPr lang="en-US" sz="2800" i="1">
                            <a:latin typeface="Cambria Math"/>
                          </a:rPr>
                          <m:t>𝐶</m:t>
                        </m:r>
                        <m:d>
                          <m:dPr>
                            <m:ctrlPr>
                              <a:rPr lang="en-US" sz="2800" i="1">
                                <a:latin typeface="Cambria Math"/>
                              </a:rPr>
                            </m:ctrlPr>
                          </m:dPr>
                          <m:e>
                            <m:r>
                              <a:rPr lang="en-US" sz="2800" i="1">
                                <a:latin typeface="Cambria Math"/>
                              </a:rPr>
                              <m:t>6,</m:t>
                            </m:r>
                            <m:r>
                              <a:rPr lang="en-US" sz="2800" b="0" i="1" smtClean="0">
                                <a:latin typeface="Cambria Math"/>
                              </a:rPr>
                              <m:t>4</m:t>
                            </m:r>
                          </m:e>
                        </m:d>
                        <m:r>
                          <a:rPr lang="en-US" sz="2800" i="1">
                            <a:latin typeface="Cambria Math"/>
                          </a:rPr>
                          <m:t>𝐶</m:t>
                        </m:r>
                        <m:r>
                          <a:rPr lang="en-US" sz="2800" i="1">
                            <a:latin typeface="Cambria Math"/>
                          </a:rPr>
                          <m:t>(43,2)</m:t>
                        </m:r>
                      </m:num>
                      <m:den>
                        <m:r>
                          <a:rPr lang="en-US" sz="2800" i="1">
                            <a:latin typeface="Cambria Math"/>
                          </a:rPr>
                          <m:t>𝐶</m:t>
                        </m:r>
                        <m:r>
                          <a:rPr lang="en-US" sz="2800" i="1">
                            <a:latin typeface="Cambria Math"/>
                          </a:rPr>
                          <m:t>(49,6)</m:t>
                        </m:r>
                      </m:den>
                    </m:f>
                    <m:r>
                      <a:rPr lang="en-US" sz="2800" i="1">
                        <a:latin typeface="Cambria Math"/>
                      </a:rPr>
                      <m:t>=</m:t>
                    </m:r>
                    <m:f>
                      <m:fPr>
                        <m:ctrlPr>
                          <a:rPr lang="en-US" sz="2800" i="1">
                            <a:latin typeface="Cambria Math"/>
                          </a:rPr>
                        </m:ctrlPr>
                      </m:fPr>
                      <m:num>
                        <m:r>
                          <a:rPr lang="en-US" sz="2800" b="0" i="1" smtClean="0">
                            <a:latin typeface="Cambria Math"/>
                          </a:rPr>
                          <m:t>13545</m:t>
                        </m:r>
                      </m:num>
                      <m:den>
                        <m:r>
                          <a:rPr lang="en-US" sz="2800" i="1">
                            <a:latin typeface="Cambria Math"/>
                          </a:rPr>
                          <m:t>13983816</m:t>
                        </m:r>
                      </m:den>
                    </m:f>
                    <m:r>
                      <a:rPr lang="en-US" sz="2800" i="1">
                        <a:latin typeface="Cambria Math"/>
                      </a:rPr>
                      <m:t>=</m:t>
                    </m:r>
                    <m:f>
                      <m:fPr>
                        <m:ctrlPr>
                          <a:rPr lang="en-US" sz="2800" i="1">
                            <a:latin typeface="Cambria Math"/>
                          </a:rPr>
                        </m:ctrlPr>
                      </m:fPr>
                      <m:num>
                        <m:r>
                          <a:rPr lang="en-US" sz="2800" i="1">
                            <a:latin typeface="Cambria Math"/>
                          </a:rPr>
                          <m:t>1</m:t>
                        </m:r>
                      </m:num>
                      <m:den>
                        <m:r>
                          <a:rPr lang="en-US" sz="2800" b="0" i="1" smtClean="0">
                            <a:latin typeface="Cambria Math"/>
                          </a:rPr>
                          <m:t>1032</m:t>
                        </m:r>
                      </m:den>
                    </m:f>
                  </m:oMath>
                </a14:m>
                <a:r>
                  <a:rPr lang="en-CA" sz="2800" dirty="0" smtClean="0"/>
                  <a:t>.</a:t>
                </a:r>
              </a:p>
              <a:p>
                <a:pPr marL="0" indent="0">
                  <a:buNone/>
                </a:pPr>
                <a:r>
                  <a:rPr lang="en-US" sz="2800" dirty="0" smtClean="0"/>
                  <a:t>The </a:t>
                </a:r>
                <a:r>
                  <a:rPr lang="en-US" sz="2800" dirty="0"/>
                  <a:t>probability to match </a:t>
                </a:r>
                <a:r>
                  <a:rPr lang="en-US" sz="2800" dirty="0" smtClean="0"/>
                  <a:t>3 </a:t>
                </a:r>
                <a:r>
                  <a:rPr lang="en-US" sz="2800" dirty="0"/>
                  <a:t>numbers is</a:t>
                </a:r>
              </a:p>
              <a:p>
                <a:pPr marL="0" indent="0">
                  <a:buNone/>
                </a:pPr>
                <a14:m>
                  <m:oMath xmlns:m="http://schemas.openxmlformats.org/officeDocument/2006/math">
                    <m:f>
                      <m:fPr>
                        <m:ctrlPr>
                          <a:rPr lang="en-CA" sz="2800" i="1">
                            <a:latin typeface="Cambria Math"/>
                          </a:rPr>
                        </m:ctrlPr>
                      </m:fPr>
                      <m:num>
                        <m:r>
                          <a:rPr lang="en-US" sz="2800" i="1">
                            <a:latin typeface="Cambria Math"/>
                          </a:rPr>
                          <m:t>𝐶</m:t>
                        </m:r>
                        <m:d>
                          <m:dPr>
                            <m:ctrlPr>
                              <a:rPr lang="en-US" sz="2800" i="1">
                                <a:latin typeface="Cambria Math"/>
                              </a:rPr>
                            </m:ctrlPr>
                          </m:dPr>
                          <m:e>
                            <m:r>
                              <a:rPr lang="en-US" sz="2800" i="1">
                                <a:latin typeface="Cambria Math"/>
                              </a:rPr>
                              <m:t>6,</m:t>
                            </m:r>
                            <m:r>
                              <a:rPr lang="en-US" sz="2800" b="0" i="1" smtClean="0">
                                <a:latin typeface="Cambria Math"/>
                              </a:rPr>
                              <m:t>3</m:t>
                            </m:r>
                          </m:e>
                        </m:d>
                        <m:r>
                          <a:rPr lang="en-US" sz="2800" i="1">
                            <a:latin typeface="Cambria Math"/>
                          </a:rPr>
                          <m:t>𝐶</m:t>
                        </m:r>
                        <m:r>
                          <a:rPr lang="en-US" sz="2800" i="1">
                            <a:latin typeface="Cambria Math"/>
                          </a:rPr>
                          <m:t>(43,3)</m:t>
                        </m:r>
                      </m:num>
                      <m:den>
                        <m:r>
                          <a:rPr lang="en-US" sz="2800" i="1">
                            <a:latin typeface="Cambria Math"/>
                          </a:rPr>
                          <m:t>𝐶</m:t>
                        </m:r>
                        <m:r>
                          <a:rPr lang="en-US" sz="2800" i="1">
                            <a:latin typeface="Cambria Math"/>
                          </a:rPr>
                          <m:t>(49,6)</m:t>
                        </m:r>
                      </m:den>
                    </m:f>
                    <m:r>
                      <a:rPr lang="en-US" sz="2800" i="1">
                        <a:latin typeface="Cambria Math"/>
                      </a:rPr>
                      <m:t>=</m:t>
                    </m:r>
                    <m:f>
                      <m:fPr>
                        <m:ctrlPr>
                          <a:rPr lang="en-US" sz="2800" i="1">
                            <a:latin typeface="Cambria Math"/>
                          </a:rPr>
                        </m:ctrlPr>
                      </m:fPr>
                      <m:num>
                        <m:r>
                          <a:rPr lang="en-US" sz="2800" b="0" i="1" smtClean="0">
                            <a:latin typeface="Cambria Math"/>
                          </a:rPr>
                          <m:t>246820</m:t>
                        </m:r>
                      </m:num>
                      <m:den>
                        <m:r>
                          <a:rPr lang="en-US" sz="2800" i="1">
                            <a:latin typeface="Cambria Math"/>
                          </a:rPr>
                          <m:t>13983816</m:t>
                        </m:r>
                      </m:den>
                    </m:f>
                    <m:r>
                      <a:rPr lang="en-US" sz="2800" i="1">
                        <a:latin typeface="Cambria Math"/>
                      </a:rPr>
                      <m:t>=</m:t>
                    </m:r>
                    <m:f>
                      <m:fPr>
                        <m:ctrlPr>
                          <a:rPr lang="en-US" sz="2800" i="1" smtClean="0">
                            <a:latin typeface="Cambria Math"/>
                          </a:rPr>
                        </m:ctrlPr>
                      </m:fPr>
                      <m:num>
                        <m:r>
                          <a:rPr lang="en-US" sz="2800" b="0" i="1" smtClean="0">
                            <a:latin typeface="Cambria Math"/>
                          </a:rPr>
                          <m:t>1</m:t>
                        </m:r>
                      </m:num>
                      <m:den>
                        <m:r>
                          <a:rPr lang="en-US" sz="2800" b="0" i="1" smtClean="0">
                            <a:latin typeface="Cambria Math"/>
                          </a:rPr>
                          <m:t>56.7</m:t>
                        </m:r>
                      </m:den>
                    </m:f>
                  </m:oMath>
                </a14:m>
                <a:r>
                  <a:rPr lang="en-CA" sz="2800" dirty="0"/>
                  <a:t>.</a:t>
                </a:r>
              </a:p>
              <a:p>
                <a:pPr marL="0" indent="0">
                  <a:buNone/>
                </a:pPr>
                <a:r>
                  <a:rPr lang="en-US" sz="2800" dirty="0" smtClean="0"/>
                  <a:t>The </a:t>
                </a:r>
                <a:r>
                  <a:rPr lang="en-US" sz="2800" dirty="0"/>
                  <a:t>probability to match </a:t>
                </a:r>
                <a:r>
                  <a:rPr lang="en-US" sz="2800" dirty="0" smtClean="0"/>
                  <a:t>2 </a:t>
                </a:r>
                <a:r>
                  <a:rPr lang="en-US" sz="2800" dirty="0"/>
                  <a:t>numbers is</a:t>
                </a:r>
              </a:p>
              <a:p>
                <a:pPr marL="0" indent="0">
                  <a:buNone/>
                </a:pPr>
                <a14:m>
                  <m:oMath xmlns:m="http://schemas.openxmlformats.org/officeDocument/2006/math">
                    <m:f>
                      <m:fPr>
                        <m:ctrlPr>
                          <a:rPr lang="en-CA" sz="2800" i="1">
                            <a:latin typeface="Cambria Math"/>
                          </a:rPr>
                        </m:ctrlPr>
                      </m:fPr>
                      <m:num>
                        <m:r>
                          <a:rPr lang="en-US" sz="2800" i="1">
                            <a:latin typeface="Cambria Math"/>
                          </a:rPr>
                          <m:t>𝐶</m:t>
                        </m:r>
                        <m:d>
                          <m:dPr>
                            <m:ctrlPr>
                              <a:rPr lang="en-US" sz="2800" i="1">
                                <a:latin typeface="Cambria Math"/>
                              </a:rPr>
                            </m:ctrlPr>
                          </m:dPr>
                          <m:e>
                            <m:r>
                              <a:rPr lang="en-US" sz="2800" i="1">
                                <a:latin typeface="Cambria Math"/>
                              </a:rPr>
                              <m:t>6,</m:t>
                            </m:r>
                            <m:r>
                              <a:rPr lang="en-US" sz="2800" b="0" i="1" smtClean="0">
                                <a:latin typeface="Cambria Math"/>
                              </a:rPr>
                              <m:t>2</m:t>
                            </m:r>
                          </m:e>
                        </m:d>
                        <m:r>
                          <a:rPr lang="en-US" sz="2800" i="1">
                            <a:latin typeface="Cambria Math"/>
                          </a:rPr>
                          <m:t>𝐶</m:t>
                        </m:r>
                        <m:r>
                          <a:rPr lang="en-US" sz="2800" i="1">
                            <a:latin typeface="Cambria Math"/>
                          </a:rPr>
                          <m:t>(43,4)</m:t>
                        </m:r>
                      </m:num>
                      <m:den>
                        <m:r>
                          <a:rPr lang="en-US" sz="2800" i="1">
                            <a:latin typeface="Cambria Math"/>
                          </a:rPr>
                          <m:t>𝐶</m:t>
                        </m:r>
                        <m:r>
                          <a:rPr lang="en-US" sz="2800" i="1">
                            <a:latin typeface="Cambria Math"/>
                          </a:rPr>
                          <m:t>(49,6)</m:t>
                        </m:r>
                      </m:den>
                    </m:f>
                    <m:r>
                      <a:rPr lang="en-US" sz="2800" i="1">
                        <a:latin typeface="Cambria Math"/>
                      </a:rPr>
                      <m:t>=</m:t>
                    </m:r>
                    <m:f>
                      <m:fPr>
                        <m:ctrlPr>
                          <a:rPr lang="en-US" sz="2800" i="1">
                            <a:latin typeface="Cambria Math"/>
                          </a:rPr>
                        </m:ctrlPr>
                      </m:fPr>
                      <m:num>
                        <m:r>
                          <a:rPr lang="en-US" sz="2800" b="0" i="1" smtClean="0">
                            <a:latin typeface="Cambria Math"/>
                          </a:rPr>
                          <m:t>1851150</m:t>
                        </m:r>
                      </m:num>
                      <m:den>
                        <m:r>
                          <a:rPr lang="en-US" sz="2800" i="1">
                            <a:latin typeface="Cambria Math"/>
                          </a:rPr>
                          <m:t>13983816</m:t>
                        </m:r>
                      </m:den>
                    </m:f>
                    <m:r>
                      <a:rPr lang="en-US" sz="2800" i="1">
                        <a:latin typeface="Cambria Math"/>
                      </a:rPr>
                      <m:t>=</m:t>
                    </m:r>
                    <m:f>
                      <m:fPr>
                        <m:ctrlPr>
                          <a:rPr lang="en-US" sz="2800" i="1">
                            <a:latin typeface="Cambria Math"/>
                          </a:rPr>
                        </m:ctrlPr>
                      </m:fPr>
                      <m:num>
                        <m:r>
                          <a:rPr lang="en-US" sz="2800" i="1">
                            <a:latin typeface="Cambria Math"/>
                          </a:rPr>
                          <m:t>1</m:t>
                        </m:r>
                      </m:num>
                      <m:den>
                        <m:r>
                          <a:rPr lang="en-US" sz="2800" b="0" i="1" smtClean="0">
                            <a:latin typeface="Cambria Math"/>
                          </a:rPr>
                          <m:t>7.55</m:t>
                        </m:r>
                      </m:den>
                    </m:f>
                  </m:oMath>
                </a14:m>
                <a:r>
                  <a:rPr lang="en-CA" sz="2800" dirty="0"/>
                  <a:t>.</a:t>
                </a:r>
              </a:p>
              <a:p>
                <a:pPr marL="0" indent="0">
                  <a:buNone/>
                </a:pPr>
                <a:r>
                  <a:rPr lang="en-US" sz="2800" dirty="0" smtClean="0"/>
                  <a:t>The </a:t>
                </a:r>
                <a:r>
                  <a:rPr lang="en-US" sz="2800" dirty="0"/>
                  <a:t>probability to match </a:t>
                </a:r>
                <a:r>
                  <a:rPr lang="en-US" sz="2800" dirty="0" smtClean="0"/>
                  <a:t>1 number </a:t>
                </a:r>
                <a:r>
                  <a:rPr lang="en-US" sz="2800" dirty="0"/>
                  <a:t>is</a:t>
                </a:r>
              </a:p>
              <a:p>
                <a:pPr marL="0" indent="0">
                  <a:buNone/>
                </a:pPr>
                <a14:m>
                  <m:oMath xmlns:m="http://schemas.openxmlformats.org/officeDocument/2006/math">
                    <m:f>
                      <m:fPr>
                        <m:ctrlPr>
                          <a:rPr lang="en-CA" sz="2800" i="1">
                            <a:latin typeface="Cambria Math"/>
                          </a:rPr>
                        </m:ctrlPr>
                      </m:fPr>
                      <m:num>
                        <m:r>
                          <a:rPr lang="en-US" sz="2800" i="1">
                            <a:latin typeface="Cambria Math"/>
                          </a:rPr>
                          <m:t>𝐶</m:t>
                        </m:r>
                        <m:d>
                          <m:dPr>
                            <m:ctrlPr>
                              <a:rPr lang="en-US" sz="2800" i="1">
                                <a:latin typeface="Cambria Math"/>
                              </a:rPr>
                            </m:ctrlPr>
                          </m:dPr>
                          <m:e>
                            <m:r>
                              <a:rPr lang="en-US" sz="2800" i="1">
                                <a:latin typeface="Cambria Math"/>
                              </a:rPr>
                              <m:t>6,</m:t>
                            </m:r>
                            <m:r>
                              <a:rPr lang="en-US" sz="2800" b="0" i="1" smtClean="0">
                                <a:latin typeface="Cambria Math"/>
                              </a:rPr>
                              <m:t>1</m:t>
                            </m:r>
                          </m:e>
                        </m:d>
                        <m:r>
                          <a:rPr lang="en-US" sz="2800" i="1">
                            <a:latin typeface="Cambria Math"/>
                          </a:rPr>
                          <m:t>𝐶</m:t>
                        </m:r>
                        <m:r>
                          <a:rPr lang="en-US" sz="2800" i="1">
                            <a:latin typeface="Cambria Math"/>
                          </a:rPr>
                          <m:t>(43,5)</m:t>
                        </m:r>
                      </m:num>
                      <m:den>
                        <m:r>
                          <a:rPr lang="en-US" sz="2800" i="1">
                            <a:latin typeface="Cambria Math"/>
                          </a:rPr>
                          <m:t>𝐶</m:t>
                        </m:r>
                        <m:r>
                          <a:rPr lang="en-US" sz="2800" i="1">
                            <a:latin typeface="Cambria Math"/>
                          </a:rPr>
                          <m:t>(49,6)</m:t>
                        </m:r>
                      </m:den>
                    </m:f>
                    <m:r>
                      <a:rPr lang="en-US" sz="2800" i="1">
                        <a:latin typeface="Cambria Math"/>
                      </a:rPr>
                      <m:t>=</m:t>
                    </m:r>
                    <m:f>
                      <m:fPr>
                        <m:ctrlPr>
                          <a:rPr lang="en-US" sz="2800" i="1">
                            <a:latin typeface="Cambria Math"/>
                          </a:rPr>
                        </m:ctrlPr>
                      </m:fPr>
                      <m:num>
                        <m:r>
                          <a:rPr lang="en-US" sz="2800" b="0" i="1" smtClean="0">
                            <a:latin typeface="Cambria Math"/>
                          </a:rPr>
                          <m:t>5775588</m:t>
                        </m:r>
                      </m:num>
                      <m:den>
                        <m:r>
                          <a:rPr lang="en-US" sz="2800" i="1">
                            <a:latin typeface="Cambria Math"/>
                          </a:rPr>
                          <m:t>13983816</m:t>
                        </m:r>
                      </m:den>
                    </m:f>
                    <m:r>
                      <a:rPr lang="en-US" sz="2800" i="1">
                        <a:latin typeface="Cambria Math"/>
                      </a:rPr>
                      <m:t>=</m:t>
                    </m:r>
                    <m:f>
                      <m:fPr>
                        <m:ctrlPr>
                          <a:rPr lang="en-US" sz="2800" i="1">
                            <a:latin typeface="Cambria Math"/>
                          </a:rPr>
                        </m:ctrlPr>
                      </m:fPr>
                      <m:num>
                        <m:r>
                          <a:rPr lang="en-US" sz="2800" i="1">
                            <a:latin typeface="Cambria Math"/>
                          </a:rPr>
                          <m:t>1</m:t>
                        </m:r>
                      </m:num>
                      <m:den>
                        <m:r>
                          <a:rPr lang="en-US" sz="2800" b="0" i="1" smtClean="0">
                            <a:latin typeface="Cambria Math"/>
                          </a:rPr>
                          <m:t>2.42</m:t>
                        </m:r>
                      </m:den>
                    </m:f>
                  </m:oMath>
                </a14:m>
                <a:r>
                  <a:rPr lang="en-CA" sz="2800" dirty="0"/>
                  <a:t>.</a:t>
                </a:r>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762000"/>
                <a:ext cx="8229600" cy="5364163"/>
              </a:xfrm>
              <a:blipFill rotWithShape="1">
                <a:blip r:embed="rId2"/>
                <a:stretch>
                  <a:fillRect l="-1481" t="-1023" b="-682"/>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35</a:t>
            </a:fld>
            <a:endParaRPr lang="en-CA"/>
          </a:p>
        </p:txBody>
      </p:sp>
    </p:spTree>
    <p:extLst>
      <p:ext uri="{BB962C8B-B14F-4D97-AF65-F5344CB8AC3E}">
        <p14:creationId xmlns:p14="http://schemas.microsoft.com/office/powerpoint/2010/main" val="384974654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lstStyle/>
          <a:p>
            <a:pPr marL="0" indent="0">
              <a:buNone/>
            </a:pPr>
            <a:r>
              <a:rPr lang="en-US" dirty="0"/>
              <a:t>3</a:t>
            </a:r>
            <a:r>
              <a:rPr lang="en-US" dirty="0" smtClean="0"/>
              <a:t>.  Suppose we have a bag of 7 distinct red balls, and a set of 5 distinct blue balls.  How many ways are there to construct a set of 3 red balls and 2 blue balls?</a:t>
            </a:r>
          </a:p>
          <a:p>
            <a:pPr marL="0" indent="0">
              <a:buNone/>
            </a:pPr>
            <a:endParaRPr lang="en-US" sz="1800" dirty="0"/>
          </a:p>
          <a:p>
            <a:pPr marL="0" indent="0">
              <a:buNone/>
            </a:pPr>
            <a:r>
              <a:rPr lang="en-US" dirty="0" smtClean="0"/>
              <a:t>We have </a:t>
            </a:r>
            <a:r>
              <a:rPr lang="en-US" i="1" dirty="0" smtClean="0"/>
              <a:t>C</a:t>
            </a:r>
            <a:r>
              <a:rPr lang="en-US" dirty="0" smtClean="0"/>
              <a:t>(7, 3) ways to choose 3 red balls from a set of 7 red balls, and we have </a:t>
            </a:r>
            <a:r>
              <a:rPr lang="en-US" i="1" dirty="0" smtClean="0"/>
              <a:t>C</a:t>
            </a:r>
            <a:r>
              <a:rPr lang="en-US" dirty="0" smtClean="0"/>
              <a:t>(5, 2) ways to choose 2 blue balls from a set of 5 blue balls. By the product rule, the number of ways to construct a set of 3 red balls and 2 blue balls is </a:t>
            </a:r>
            <a:r>
              <a:rPr lang="en-US" i="1" dirty="0" smtClean="0"/>
              <a:t>C</a:t>
            </a:r>
            <a:r>
              <a:rPr lang="en-US" dirty="0" smtClean="0"/>
              <a:t>(7, 3)</a:t>
            </a:r>
            <a:r>
              <a:rPr lang="en-US" i="1" dirty="0" smtClean="0"/>
              <a:t>C</a:t>
            </a:r>
            <a:r>
              <a:rPr lang="en-US" dirty="0" smtClean="0"/>
              <a:t>(5, 2) = 350. </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36</a:t>
            </a:fld>
            <a:endParaRPr lang="en-CA"/>
          </a:p>
        </p:txBody>
      </p:sp>
    </p:spTree>
    <p:extLst>
      <p:ext uri="{BB962C8B-B14F-4D97-AF65-F5344CB8AC3E}">
        <p14:creationId xmlns:p14="http://schemas.microsoft.com/office/powerpoint/2010/main" val="170413442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838200"/>
                <a:ext cx="8229600" cy="5287963"/>
              </a:xfrm>
            </p:spPr>
            <p:txBody>
              <a:bodyPr>
                <a:normAutofit/>
              </a:bodyPr>
              <a:lstStyle/>
              <a:p>
                <a:pPr marL="0" indent="0">
                  <a:buNone/>
                </a:pPr>
                <a:r>
                  <a:rPr lang="en-US" sz="2800" dirty="0" smtClean="0"/>
                  <a:t>4</a:t>
                </a:r>
                <a:r>
                  <a:rPr lang="en-US" sz="2800" dirty="0" smtClean="0"/>
                  <a:t>.  </a:t>
                </a:r>
                <a:r>
                  <a:rPr lang="en-US" sz="2800" dirty="0" smtClean="0"/>
                  <a:t>How many bit strings </a:t>
                </a:r>
                <a:r>
                  <a:rPr lang="en-US" sz="2800" dirty="0"/>
                  <a:t>are there of </a:t>
                </a:r>
                <a:r>
                  <a:rPr lang="en-US" sz="2800" dirty="0" smtClean="0"/>
                  <a:t>length </a:t>
                </a:r>
                <a:r>
                  <a:rPr lang="en-US" sz="2800" dirty="0"/>
                  <a:t>5</a:t>
                </a:r>
                <a:r>
                  <a:rPr lang="en-US" sz="2800" dirty="0" smtClean="0"/>
                  <a:t> </a:t>
                </a:r>
                <a:r>
                  <a:rPr lang="en-US" sz="2800" dirty="0" smtClean="0"/>
                  <a:t>with </a:t>
                </a:r>
                <a:r>
                  <a:rPr lang="en-US" sz="2800" dirty="0" smtClean="0"/>
                  <a:t>at most three </a:t>
                </a:r>
                <a:r>
                  <a:rPr lang="en-US" sz="2800" dirty="0" smtClean="0"/>
                  <a:t>1’s?</a:t>
                </a:r>
                <a:endParaRPr lang="en-US" sz="2800" dirty="0" smtClean="0"/>
              </a:p>
              <a:p>
                <a:pPr marL="0" indent="0">
                  <a:buNone/>
                </a:pPr>
                <a:endParaRPr lang="en-US" sz="1200" dirty="0" smtClean="0"/>
              </a:p>
              <a:p>
                <a:pPr marL="0" indent="0">
                  <a:buNone/>
                </a:pPr>
                <a:r>
                  <a:rPr lang="en-US" sz="2800" dirty="0" smtClean="0"/>
                  <a:t>A bit string of length 5 has </a:t>
                </a:r>
                <a:r>
                  <a:rPr lang="en-US" sz="2800" dirty="0"/>
                  <a:t>5</a:t>
                </a:r>
                <a:r>
                  <a:rPr lang="en-US" sz="2800" dirty="0" smtClean="0"/>
                  <a:t> places to fill in </a:t>
                </a:r>
                <a:r>
                  <a:rPr lang="en-US" sz="2800" dirty="0" smtClean="0"/>
                  <a:t>with bit </a:t>
                </a:r>
                <a:r>
                  <a:rPr lang="en-US" sz="2800" dirty="0" smtClean="0"/>
                  <a:t>0 or 1.  To construct a bit string of length 5 with </a:t>
                </a:r>
                <a:r>
                  <a:rPr lang="en-US" sz="2800" i="1" dirty="0" smtClean="0"/>
                  <a:t>k</a:t>
                </a:r>
                <a:r>
                  <a:rPr lang="en-US" sz="2800" dirty="0" smtClean="0"/>
                  <a:t> 1’s, what </a:t>
                </a:r>
                <a:r>
                  <a:rPr lang="en-US" sz="2800" dirty="0" smtClean="0"/>
                  <a:t>we have </a:t>
                </a:r>
                <a:r>
                  <a:rPr lang="en-US" sz="2800" dirty="0" smtClean="0"/>
                  <a:t>to do is to choose </a:t>
                </a:r>
                <a:r>
                  <a:rPr lang="en-US" sz="2800" i="1" dirty="0" smtClean="0"/>
                  <a:t>k</a:t>
                </a:r>
                <a:r>
                  <a:rPr lang="en-US" sz="2800" dirty="0" smtClean="0"/>
                  <a:t> places from these 5 </a:t>
                </a:r>
                <a:r>
                  <a:rPr lang="en-US" sz="2800" dirty="0" smtClean="0"/>
                  <a:t>places to put 1s, and the other places 0s. Hence</a:t>
                </a:r>
                <a:r>
                  <a:rPr lang="en-US" sz="2800" dirty="0" smtClean="0"/>
                  <a:t>, the number of bit strings of length 5 with exactly </a:t>
                </a:r>
                <a:r>
                  <a:rPr lang="en-US" sz="2800" i="1" dirty="0" smtClean="0"/>
                  <a:t>k</a:t>
                </a:r>
                <a:r>
                  <a:rPr lang="en-US" sz="2800" dirty="0" smtClean="0"/>
                  <a:t> 1’s is </a:t>
                </a:r>
                <a:r>
                  <a:rPr lang="en-US" sz="2800" i="1" dirty="0" smtClean="0"/>
                  <a:t>C</a:t>
                </a:r>
                <a:r>
                  <a:rPr lang="en-US" sz="2800" dirty="0" smtClean="0"/>
                  <a:t>(5, </a:t>
                </a:r>
                <a:r>
                  <a:rPr lang="en-US" sz="2800" i="1" dirty="0" smtClean="0"/>
                  <a:t>k</a:t>
                </a:r>
                <a:r>
                  <a:rPr lang="en-US" sz="2800" dirty="0" smtClean="0"/>
                  <a:t>).  By the sum rule, the number of bit strings of length 5 with at most three 1’s is </a:t>
                </a:r>
                <a:r>
                  <a:rPr lang="en-US" sz="2800" i="1" dirty="0" smtClean="0"/>
                  <a:t>C</a:t>
                </a:r>
                <a:r>
                  <a:rPr lang="en-US" sz="2800" dirty="0" smtClean="0"/>
                  <a:t>(5, 0) + </a:t>
                </a:r>
                <a:r>
                  <a:rPr lang="en-US" sz="2800" i="1" dirty="0" smtClean="0"/>
                  <a:t>C</a:t>
                </a:r>
                <a:r>
                  <a:rPr lang="en-US" sz="2800" dirty="0" smtClean="0"/>
                  <a:t>(5, 1) + </a:t>
                </a:r>
                <a:r>
                  <a:rPr lang="en-US" sz="2800" i="1" dirty="0" smtClean="0"/>
                  <a:t>C</a:t>
                </a:r>
                <a:r>
                  <a:rPr lang="en-US" sz="2800" dirty="0" smtClean="0"/>
                  <a:t>(5, 2) + </a:t>
                </a:r>
                <a:r>
                  <a:rPr lang="en-US" sz="2800" i="1" dirty="0" smtClean="0"/>
                  <a:t>C</a:t>
                </a:r>
                <a:r>
                  <a:rPr lang="en-US" sz="2800" dirty="0" smtClean="0"/>
                  <a:t>(5, 3) = </a:t>
                </a:r>
                <a14:m>
                  <m:oMath xmlns:m="http://schemas.openxmlformats.org/officeDocument/2006/math">
                    <m:f>
                      <m:fPr>
                        <m:ctrlPr>
                          <a:rPr lang="en-US" sz="3600" i="1" smtClean="0">
                            <a:latin typeface="Cambria Math"/>
                          </a:rPr>
                        </m:ctrlPr>
                      </m:fPr>
                      <m:num>
                        <m:r>
                          <a:rPr lang="en-US" sz="3600" b="0" i="1" smtClean="0">
                            <a:latin typeface="Cambria Math"/>
                          </a:rPr>
                          <m:t>5!</m:t>
                        </m:r>
                      </m:num>
                      <m:den>
                        <m:r>
                          <a:rPr lang="en-US" sz="3600" b="0" i="1" smtClean="0">
                            <a:latin typeface="Cambria Math"/>
                          </a:rPr>
                          <m:t>0!</m:t>
                        </m:r>
                        <m:d>
                          <m:dPr>
                            <m:ctrlPr>
                              <a:rPr lang="en-US" sz="3600" b="0" i="1" smtClean="0">
                                <a:latin typeface="Cambria Math"/>
                              </a:rPr>
                            </m:ctrlPr>
                          </m:dPr>
                          <m:e>
                            <m:r>
                              <a:rPr lang="en-US" sz="3600" b="0" i="1" smtClean="0">
                                <a:latin typeface="Cambria Math"/>
                              </a:rPr>
                              <m:t>5−0</m:t>
                            </m:r>
                          </m:e>
                        </m:d>
                        <m:r>
                          <a:rPr lang="en-US" sz="3600" b="0" i="1" smtClean="0">
                            <a:latin typeface="Cambria Math"/>
                          </a:rPr>
                          <m:t>!</m:t>
                        </m:r>
                      </m:den>
                    </m:f>
                    <m:r>
                      <a:rPr lang="en-US" sz="3600" b="0" i="1" smtClean="0">
                        <a:latin typeface="Cambria Math"/>
                      </a:rPr>
                      <m:t>+</m:t>
                    </m:r>
                    <m:f>
                      <m:fPr>
                        <m:ctrlPr>
                          <a:rPr lang="en-US" sz="3600" b="0" i="1" smtClean="0">
                            <a:latin typeface="Cambria Math"/>
                          </a:rPr>
                        </m:ctrlPr>
                      </m:fPr>
                      <m:num>
                        <m:r>
                          <a:rPr lang="en-US" sz="3600" b="0" i="1" smtClean="0">
                            <a:latin typeface="Cambria Math"/>
                          </a:rPr>
                          <m:t>5!</m:t>
                        </m:r>
                      </m:num>
                      <m:den>
                        <m:r>
                          <a:rPr lang="en-US" sz="3600" b="0" i="1" smtClean="0">
                            <a:latin typeface="Cambria Math"/>
                          </a:rPr>
                          <m:t>1!</m:t>
                        </m:r>
                        <m:d>
                          <m:dPr>
                            <m:ctrlPr>
                              <a:rPr lang="en-US" sz="3600" b="0" i="1" smtClean="0">
                                <a:latin typeface="Cambria Math"/>
                              </a:rPr>
                            </m:ctrlPr>
                          </m:dPr>
                          <m:e>
                            <m:r>
                              <a:rPr lang="en-US" sz="3600" b="0" i="1" smtClean="0">
                                <a:latin typeface="Cambria Math"/>
                              </a:rPr>
                              <m:t>5−1</m:t>
                            </m:r>
                          </m:e>
                        </m:d>
                        <m:r>
                          <a:rPr lang="en-US" sz="3600" b="0" i="1" smtClean="0">
                            <a:latin typeface="Cambria Math"/>
                          </a:rPr>
                          <m:t>!</m:t>
                        </m:r>
                      </m:den>
                    </m:f>
                    <m:r>
                      <a:rPr lang="en-US" sz="3600" b="0" i="1" smtClean="0">
                        <a:latin typeface="Cambria Math"/>
                      </a:rPr>
                      <m:t>+</m:t>
                    </m:r>
                    <m:f>
                      <m:fPr>
                        <m:ctrlPr>
                          <a:rPr lang="en-US" sz="3600" b="0" i="1" smtClean="0">
                            <a:latin typeface="Cambria Math"/>
                          </a:rPr>
                        </m:ctrlPr>
                      </m:fPr>
                      <m:num>
                        <m:r>
                          <a:rPr lang="en-US" sz="3600" b="0" i="1" smtClean="0">
                            <a:latin typeface="Cambria Math"/>
                          </a:rPr>
                          <m:t>5!</m:t>
                        </m:r>
                      </m:num>
                      <m:den>
                        <m:r>
                          <a:rPr lang="en-US" sz="3600" b="0" i="1" smtClean="0">
                            <a:latin typeface="Cambria Math"/>
                          </a:rPr>
                          <m:t>2!</m:t>
                        </m:r>
                        <m:d>
                          <m:dPr>
                            <m:ctrlPr>
                              <a:rPr lang="en-US" sz="3600" b="0" i="1" smtClean="0">
                                <a:latin typeface="Cambria Math"/>
                              </a:rPr>
                            </m:ctrlPr>
                          </m:dPr>
                          <m:e>
                            <m:r>
                              <a:rPr lang="en-US" sz="3600" b="0" i="1" smtClean="0">
                                <a:latin typeface="Cambria Math"/>
                              </a:rPr>
                              <m:t>5−2</m:t>
                            </m:r>
                          </m:e>
                        </m:d>
                        <m:r>
                          <a:rPr lang="en-US" sz="3600" b="0" i="1" smtClean="0">
                            <a:latin typeface="Cambria Math"/>
                          </a:rPr>
                          <m:t>!</m:t>
                        </m:r>
                      </m:den>
                    </m:f>
                    <m:r>
                      <a:rPr lang="en-US" sz="3600" b="0" i="1" smtClean="0">
                        <a:latin typeface="Cambria Math"/>
                      </a:rPr>
                      <m:t>+</m:t>
                    </m:r>
                    <m:f>
                      <m:fPr>
                        <m:ctrlPr>
                          <a:rPr lang="en-US" sz="3600" b="0" i="1" smtClean="0">
                            <a:latin typeface="Cambria Math"/>
                          </a:rPr>
                        </m:ctrlPr>
                      </m:fPr>
                      <m:num>
                        <m:r>
                          <a:rPr lang="en-US" sz="3600" b="0" i="1" smtClean="0">
                            <a:latin typeface="Cambria Math"/>
                          </a:rPr>
                          <m:t>5!</m:t>
                        </m:r>
                      </m:num>
                      <m:den>
                        <m:r>
                          <a:rPr lang="en-US" sz="3600" b="0" i="1" smtClean="0">
                            <a:latin typeface="Cambria Math"/>
                          </a:rPr>
                          <m:t>3!</m:t>
                        </m:r>
                        <m:d>
                          <m:dPr>
                            <m:ctrlPr>
                              <a:rPr lang="en-US" sz="3600" b="0" i="1" smtClean="0">
                                <a:latin typeface="Cambria Math"/>
                              </a:rPr>
                            </m:ctrlPr>
                          </m:dPr>
                          <m:e>
                            <m:r>
                              <a:rPr lang="en-US" sz="3600" b="0" i="1" smtClean="0">
                                <a:latin typeface="Cambria Math"/>
                              </a:rPr>
                              <m:t>5−3</m:t>
                            </m:r>
                          </m:e>
                        </m:d>
                        <m:r>
                          <a:rPr lang="en-US" sz="3600" b="0" i="1" smtClean="0">
                            <a:latin typeface="Cambria Math"/>
                          </a:rPr>
                          <m:t>!</m:t>
                        </m:r>
                      </m:den>
                    </m:f>
                  </m:oMath>
                </a14:m>
                <a:r>
                  <a:rPr lang="en-CA" sz="2800" dirty="0" smtClean="0"/>
                  <a:t> = 26.</a:t>
                </a:r>
                <a:endParaRPr lang="en-CA" sz="28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838200"/>
                <a:ext cx="8229600" cy="5287963"/>
              </a:xfrm>
              <a:blipFill rotWithShape="1">
                <a:blip r:embed="rId2"/>
                <a:stretch>
                  <a:fillRect l="-1481" t="-1038" r="-2296"/>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37</a:t>
            </a:fld>
            <a:endParaRPr lang="en-CA"/>
          </a:p>
        </p:txBody>
      </p:sp>
    </p:spTree>
    <p:extLst>
      <p:ext uri="{BB962C8B-B14F-4D97-AF65-F5344CB8AC3E}">
        <p14:creationId xmlns:p14="http://schemas.microsoft.com/office/powerpoint/2010/main" val="5428573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sz="2800" dirty="0"/>
              <a:t>5</a:t>
            </a:r>
            <a:r>
              <a:rPr lang="en-US" sz="2800" dirty="0" smtClean="0"/>
              <a:t>.  </a:t>
            </a:r>
            <a:r>
              <a:rPr lang="en-US" sz="2800" dirty="0" smtClean="0"/>
              <a:t>The following is a street map of a city:</a:t>
            </a:r>
          </a:p>
          <a:p>
            <a:pPr marL="0" indent="0">
              <a:buNone/>
            </a:pPr>
            <a:endParaRPr lang="en-US" dirty="0"/>
          </a:p>
          <a:p>
            <a:pPr marL="0" indent="0">
              <a:buNone/>
            </a:pPr>
            <a:endParaRPr lang="en-US" dirty="0" smtClean="0"/>
          </a:p>
          <a:p>
            <a:pPr marL="0" indent="0">
              <a:buNone/>
            </a:pPr>
            <a:endParaRPr lang="en-US" dirty="0"/>
          </a:p>
          <a:p>
            <a:pPr marL="0" indent="0">
              <a:buNone/>
            </a:pPr>
            <a:endParaRPr lang="en-US" sz="2000" dirty="0" smtClean="0"/>
          </a:p>
          <a:p>
            <a:pPr marL="0" indent="0">
              <a:buNone/>
            </a:pPr>
            <a:endParaRPr lang="en-US" sz="1400" dirty="0" smtClean="0"/>
          </a:p>
          <a:p>
            <a:pPr marL="0" indent="0">
              <a:buNone/>
            </a:pPr>
            <a:r>
              <a:rPr lang="en-US" sz="2800" dirty="0" smtClean="0"/>
              <a:t>The shortest distance to go from </a:t>
            </a:r>
            <a:r>
              <a:rPr lang="en-US" sz="2800" i="1" dirty="0" smtClean="0"/>
              <a:t>A</a:t>
            </a:r>
            <a:r>
              <a:rPr lang="en-US" sz="2800" dirty="0" smtClean="0"/>
              <a:t> to </a:t>
            </a:r>
            <a:r>
              <a:rPr lang="en-US" sz="2800" i="1" dirty="0" smtClean="0"/>
              <a:t>B</a:t>
            </a:r>
            <a:r>
              <a:rPr lang="en-US" sz="2800" dirty="0" smtClean="0"/>
              <a:t> is 12.  But one may go by different paths from </a:t>
            </a:r>
            <a:r>
              <a:rPr lang="en-US" sz="2800" i="1" dirty="0"/>
              <a:t>A</a:t>
            </a:r>
            <a:r>
              <a:rPr lang="en-US" sz="2800" dirty="0" smtClean="0"/>
              <a:t> to </a:t>
            </a:r>
            <a:r>
              <a:rPr lang="en-US" sz="2800" i="1" dirty="0" smtClean="0"/>
              <a:t>B</a:t>
            </a:r>
            <a:r>
              <a:rPr lang="en-US" sz="2800" dirty="0" smtClean="0"/>
              <a:t> with the same distance. Three different paths are shown in the figure.</a:t>
            </a:r>
          </a:p>
          <a:p>
            <a:pPr marL="0" indent="0">
              <a:buNone/>
            </a:pPr>
            <a:r>
              <a:rPr lang="en-US" sz="2800" dirty="0" smtClean="0"/>
              <a:t>The question is: How many different ways are there to go from </a:t>
            </a:r>
            <a:r>
              <a:rPr lang="en-US" sz="2800" i="1" dirty="0" smtClean="0"/>
              <a:t>A</a:t>
            </a:r>
            <a:r>
              <a:rPr lang="en-US" sz="2800" dirty="0" smtClean="0"/>
              <a:t> to </a:t>
            </a:r>
            <a:r>
              <a:rPr lang="en-US" sz="2800" i="1" dirty="0" smtClean="0"/>
              <a:t>B</a:t>
            </a:r>
            <a:r>
              <a:rPr lang="en-US" sz="2800" dirty="0" smtClean="0"/>
              <a:t> with a distance 12?</a:t>
            </a: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38</a:t>
            </a:fld>
            <a:endParaRPr lang="en-CA"/>
          </a:p>
        </p:txBody>
      </p:sp>
      <p:grpSp>
        <p:nvGrpSpPr>
          <p:cNvPr id="101" name="Group 100"/>
          <p:cNvGrpSpPr/>
          <p:nvPr/>
        </p:nvGrpSpPr>
        <p:grpSpPr>
          <a:xfrm>
            <a:off x="1590721" y="1595735"/>
            <a:ext cx="3833329" cy="2138065"/>
            <a:chOff x="1590721" y="1595735"/>
            <a:chExt cx="3154237" cy="1759297"/>
          </a:xfrm>
        </p:grpSpPr>
        <p:grpSp>
          <p:nvGrpSpPr>
            <p:cNvPr id="65" name="Group 64"/>
            <p:cNvGrpSpPr/>
            <p:nvPr/>
          </p:nvGrpSpPr>
          <p:grpSpPr>
            <a:xfrm>
              <a:off x="1953321" y="1905000"/>
              <a:ext cx="2440259" cy="1219200"/>
              <a:chOff x="1953321" y="1905000"/>
              <a:chExt cx="2440259" cy="1219200"/>
            </a:xfrm>
          </p:grpSpPr>
          <p:grpSp>
            <p:nvGrpSpPr>
              <p:cNvPr id="19" name="Group 18"/>
              <p:cNvGrpSpPr/>
              <p:nvPr/>
            </p:nvGrpSpPr>
            <p:grpSpPr>
              <a:xfrm>
                <a:off x="1955180" y="1905000"/>
                <a:ext cx="2438400" cy="304800"/>
                <a:chOff x="1905000" y="1828800"/>
                <a:chExt cx="2438400" cy="304800"/>
              </a:xfrm>
            </p:grpSpPr>
            <p:grpSp>
              <p:nvGrpSpPr>
                <p:cNvPr id="11" name="Group 10"/>
                <p:cNvGrpSpPr/>
                <p:nvPr/>
              </p:nvGrpSpPr>
              <p:grpSpPr>
                <a:xfrm>
                  <a:off x="1905000" y="1828800"/>
                  <a:ext cx="1219200" cy="304800"/>
                  <a:chOff x="1905000" y="1828800"/>
                  <a:chExt cx="1219200" cy="304800"/>
                </a:xfrm>
              </p:grpSpPr>
              <p:grpSp>
                <p:nvGrpSpPr>
                  <p:cNvPr id="7" name="Group 6"/>
                  <p:cNvGrpSpPr/>
                  <p:nvPr/>
                </p:nvGrpSpPr>
                <p:grpSpPr>
                  <a:xfrm>
                    <a:off x="1905000" y="1828800"/>
                    <a:ext cx="609600" cy="304800"/>
                    <a:chOff x="1905000" y="1828800"/>
                    <a:chExt cx="609600" cy="304800"/>
                  </a:xfrm>
                </p:grpSpPr>
                <p:sp>
                  <p:nvSpPr>
                    <p:cNvPr id="5" name="Rectangle 4"/>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5"/>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8" name="Group 7"/>
                  <p:cNvGrpSpPr/>
                  <p:nvPr/>
                </p:nvGrpSpPr>
                <p:grpSpPr>
                  <a:xfrm>
                    <a:off x="2514600" y="1828800"/>
                    <a:ext cx="609600" cy="304800"/>
                    <a:chOff x="1905000" y="1828800"/>
                    <a:chExt cx="609600" cy="304800"/>
                  </a:xfrm>
                </p:grpSpPr>
                <p:sp>
                  <p:nvSpPr>
                    <p:cNvPr id="9" name="Rectangle 8"/>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Rectangle 9"/>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12" name="Group 11"/>
                <p:cNvGrpSpPr/>
                <p:nvPr/>
              </p:nvGrpSpPr>
              <p:grpSpPr>
                <a:xfrm>
                  <a:off x="3124200" y="1828800"/>
                  <a:ext cx="1219200" cy="304800"/>
                  <a:chOff x="1905000" y="1828800"/>
                  <a:chExt cx="1219200" cy="304800"/>
                </a:xfrm>
              </p:grpSpPr>
              <p:grpSp>
                <p:nvGrpSpPr>
                  <p:cNvPr id="13" name="Group 12"/>
                  <p:cNvGrpSpPr/>
                  <p:nvPr/>
                </p:nvGrpSpPr>
                <p:grpSpPr>
                  <a:xfrm>
                    <a:off x="1905000" y="1828800"/>
                    <a:ext cx="609600" cy="304800"/>
                    <a:chOff x="1905000" y="1828800"/>
                    <a:chExt cx="609600" cy="304800"/>
                  </a:xfrm>
                </p:grpSpPr>
                <p:sp>
                  <p:nvSpPr>
                    <p:cNvPr id="17" name="Rectangle 16"/>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8" name="Rectangle 17"/>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14" name="Group 13"/>
                  <p:cNvGrpSpPr/>
                  <p:nvPr/>
                </p:nvGrpSpPr>
                <p:grpSpPr>
                  <a:xfrm>
                    <a:off x="2514600" y="1828800"/>
                    <a:ext cx="609600" cy="304800"/>
                    <a:chOff x="1905000" y="1828800"/>
                    <a:chExt cx="609600" cy="304800"/>
                  </a:xfrm>
                </p:grpSpPr>
                <p:sp>
                  <p:nvSpPr>
                    <p:cNvPr id="15" name="Rectangle 14"/>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6" name="Rectangle 15"/>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20" name="Group 19"/>
              <p:cNvGrpSpPr/>
              <p:nvPr/>
            </p:nvGrpSpPr>
            <p:grpSpPr>
              <a:xfrm>
                <a:off x="1955180" y="2209800"/>
                <a:ext cx="2438400" cy="304800"/>
                <a:chOff x="1905000" y="1828800"/>
                <a:chExt cx="2438400" cy="304800"/>
              </a:xfrm>
            </p:grpSpPr>
            <p:grpSp>
              <p:nvGrpSpPr>
                <p:cNvPr id="21" name="Group 20"/>
                <p:cNvGrpSpPr/>
                <p:nvPr/>
              </p:nvGrpSpPr>
              <p:grpSpPr>
                <a:xfrm>
                  <a:off x="1905000" y="1828800"/>
                  <a:ext cx="1219200" cy="304800"/>
                  <a:chOff x="1905000" y="1828800"/>
                  <a:chExt cx="1219200" cy="304800"/>
                </a:xfrm>
              </p:grpSpPr>
              <p:grpSp>
                <p:nvGrpSpPr>
                  <p:cNvPr id="29" name="Group 28"/>
                  <p:cNvGrpSpPr/>
                  <p:nvPr/>
                </p:nvGrpSpPr>
                <p:grpSpPr>
                  <a:xfrm>
                    <a:off x="1905000" y="1828800"/>
                    <a:ext cx="609600" cy="304800"/>
                    <a:chOff x="1905000" y="1828800"/>
                    <a:chExt cx="609600" cy="304800"/>
                  </a:xfrm>
                </p:grpSpPr>
                <p:sp>
                  <p:nvSpPr>
                    <p:cNvPr id="33" name="Rectangle 32"/>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4" name="Rectangle 33"/>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0" name="Group 29"/>
                  <p:cNvGrpSpPr/>
                  <p:nvPr/>
                </p:nvGrpSpPr>
                <p:grpSpPr>
                  <a:xfrm>
                    <a:off x="2514600" y="1828800"/>
                    <a:ext cx="609600" cy="304800"/>
                    <a:chOff x="1905000" y="1828800"/>
                    <a:chExt cx="609600" cy="304800"/>
                  </a:xfrm>
                </p:grpSpPr>
                <p:sp>
                  <p:nvSpPr>
                    <p:cNvPr id="31" name="Rectangle 30"/>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32" name="Rectangle 31"/>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22" name="Group 21"/>
                <p:cNvGrpSpPr/>
                <p:nvPr/>
              </p:nvGrpSpPr>
              <p:grpSpPr>
                <a:xfrm>
                  <a:off x="3124200" y="1828800"/>
                  <a:ext cx="1219200" cy="304800"/>
                  <a:chOff x="1905000" y="1828800"/>
                  <a:chExt cx="1219200" cy="304800"/>
                </a:xfrm>
              </p:grpSpPr>
              <p:grpSp>
                <p:nvGrpSpPr>
                  <p:cNvPr id="23" name="Group 22"/>
                  <p:cNvGrpSpPr/>
                  <p:nvPr/>
                </p:nvGrpSpPr>
                <p:grpSpPr>
                  <a:xfrm>
                    <a:off x="1905000" y="1828800"/>
                    <a:ext cx="609600" cy="304800"/>
                    <a:chOff x="1905000" y="1828800"/>
                    <a:chExt cx="609600" cy="304800"/>
                  </a:xfrm>
                </p:grpSpPr>
                <p:sp>
                  <p:nvSpPr>
                    <p:cNvPr id="27" name="Rectangle 26"/>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8" name="Rectangle 27"/>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24" name="Group 23"/>
                  <p:cNvGrpSpPr/>
                  <p:nvPr/>
                </p:nvGrpSpPr>
                <p:grpSpPr>
                  <a:xfrm>
                    <a:off x="2514600" y="1828800"/>
                    <a:ext cx="609600" cy="304800"/>
                    <a:chOff x="1905000" y="1828800"/>
                    <a:chExt cx="609600" cy="304800"/>
                  </a:xfrm>
                </p:grpSpPr>
                <p:sp>
                  <p:nvSpPr>
                    <p:cNvPr id="25" name="Rectangle 24"/>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26" name="Rectangle 25"/>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35" name="Group 34"/>
              <p:cNvGrpSpPr/>
              <p:nvPr/>
            </p:nvGrpSpPr>
            <p:grpSpPr>
              <a:xfrm>
                <a:off x="1953321" y="2514600"/>
                <a:ext cx="2438400" cy="304800"/>
                <a:chOff x="1905000" y="1828800"/>
                <a:chExt cx="2438400" cy="304800"/>
              </a:xfrm>
            </p:grpSpPr>
            <p:grpSp>
              <p:nvGrpSpPr>
                <p:cNvPr id="36" name="Group 35"/>
                <p:cNvGrpSpPr/>
                <p:nvPr/>
              </p:nvGrpSpPr>
              <p:grpSpPr>
                <a:xfrm>
                  <a:off x="1905000" y="1828800"/>
                  <a:ext cx="1219200" cy="304800"/>
                  <a:chOff x="1905000" y="1828800"/>
                  <a:chExt cx="1219200" cy="304800"/>
                </a:xfrm>
              </p:grpSpPr>
              <p:grpSp>
                <p:nvGrpSpPr>
                  <p:cNvPr id="44" name="Group 43"/>
                  <p:cNvGrpSpPr/>
                  <p:nvPr/>
                </p:nvGrpSpPr>
                <p:grpSpPr>
                  <a:xfrm>
                    <a:off x="1905000" y="1828800"/>
                    <a:ext cx="609600" cy="304800"/>
                    <a:chOff x="1905000" y="1828800"/>
                    <a:chExt cx="609600" cy="304800"/>
                  </a:xfrm>
                </p:grpSpPr>
                <p:sp>
                  <p:nvSpPr>
                    <p:cNvPr id="48" name="Rectangle 47"/>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9" name="Rectangle 48"/>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45" name="Group 44"/>
                  <p:cNvGrpSpPr/>
                  <p:nvPr/>
                </p:nvGrpSpPr>
                <p:grpSpPr>
                  <a:xfrm>
                    <a:off x="2514600" y="1828800"/>
                    <a:ext cx="609600" cy="304800"/>
                    <a:chOff x="1905000" y="1828800"/>
                    <a:chExt cx="609600" cy="304800"/>
                  </a:xfrm>
                </p:grpSpPr>
                <p:sp>
                  <p:nvSpPr>
                    <p:cNvPr id="46" name="Rectangle 45"/>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7" name="Rectangle 46"/>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37" name="Group 36"/>
                <p:cNvGrpSpPr/>
                <p:nvPr/>
              </p:nvGrpSpPr>
              <p:grpSpPr>
                <a:xfrm>
                  <a:off x="3124200" y="1828800"/>
                  <a:ext cx="1219200" cy="304800"/>
                  <a:chOff x="1905000" y="1828800"/>
                  <a:chExt cx="1219200" cy="304800"/>
                </a:xfrm>
              </p:grpSpPr>
              <p:grpSp>
                <p:nvGrpSpPr>
                  <p:cNvPr id="38" name="Group 37"/>
                  <p:cNvGrpSpPr/>
                  <p:nvPr/>
                </p:nvGrpSpPr>
                <p:grpSpPr>
                  <a:xfrm>
                    <a:off x="1905000" y="1828800"/>
                    <a:ext cx="609600" cy="304800"/>
                    <a:chOff x="1905000" y="1828800"/>
                    <a:chExt cx="609600" cy="304800"/>
                  </a:xfrm>
                </p:grpSpPr>
                <p:sp>
                  <p:nvSpPr>
                    <p:cNvPr id="42" name="Rectangle 41"/>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3" name="Rectangle 42"/>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39" name="Group 38"/>
                  <p:cNvGrpSpPr/>
                  <p:nvPr/>
                </p:nvGrpSpPr>
                <p:grpSpPr>
                  <a:xfrm>
                    <a:off x="2514600" y="1828800"/>
                    <a:ext cx="609600" cy="304800"/>
                    <a:chOff x="1905000" y="1828800"/>
                    <a:chExt cx="609600" cy="304800"/>
                  </a:xfrm>
                </p:grpSpPr>
                <p:sp>
                  <p:nvSpPr>
                    <p:cNvPr id="40" name="Rectangle 39"/>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1" name="Rectangle 40"/>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nvGrpSpPr>
              <p:cNvPr id="50" name="Group 49"/>
              <p:cNvGrpSpPr/>
              <p:nvPr/>
            </p:nvGrpSpPr>
            <p:grpSpPr>
              <a:xfrm>
                <a:off x="1955180" y="2819400"/>
                <a:ext cx="2438400" cy="304800"/>
                <a:chOff x="1905000" y="1828800"/>
                <a:chExt cx="2438400" cy="304800"/>
              </a:xfrm>
            </p:grpSpPr>
            <p:grpSp>
              <p:nvGrpSpPr>
                <p:cNvPr id="51" name="Group 50"/>
                <p:cNvGrpSpPr/>
                <p:nvPr/>
              </p:nvGrpSpPr>
              <p:grpSpPr>
                <a:xfrm>
                  <a:off x="1905000" y="1828800"/>
                  <a:ext cx="1219200" cy="304800"/>
                  <a:chOff x="1905000" y="1828800"/>
                  <a:chExt cx="1219200" cy="304800"/>
                </a:xfrm>
              </p:grpSpPr>
              <p:grpSp>
                <p:nvGrpSpPr>
                  <p:cNvPr id="59" name="Group 58"/>
                  <p:cNvGrpSpPr/>
                  <p:nvPr/>
                </p:nvGrpSpPr>
                <p:grpSpPr>
                  <a:xfrm>
                    <a:off x="1905000" y="1828800"/>
                    <a:ext cx="609600" cy="304800"/>
                    <a:chOff x="1905000" y="1828800"/>
                    <a:chExt cx="609600" cy="304800"/>
                  </a:xfrm>
                </p:grpSpPr>
                <p:sp>
                  <p:nvSpPr>
                    <p:cNvPr id="63" name="Rectangle 62"/>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4" name="Rectangle 63"/>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60" name="Group 59"/>
                  <p:cNvGrpSpPr/>
                  <p:nvPr/>
                </p:nvGrpSpPr>
                <p:grpSpPr>
                  <a:xfrm>
                    <a:off x="2514600" y="1828800"/>
                    <a:ext cx="609600" cy="304800"/>
                    <a:chOff x="1905000" y="1828800"/>
                    <a:chExt cx="609600" cy="304800"/>
                  </a:xfrm>
                </p:grpSpPr>
                <p:sp>
                  <p:nvSpPr>
                    <p:cNvPr id="61" name="Rectangle 60"/>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2" name="Rectangle 61"/>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nvGrpSpPr>
                <p:cNvPr id="52" name="Group 51"/>
                <p:cNvGrpSpPr/>
                <p:nvPr/>
              </p:nvGrpSpPr>
              <p:grpSpPr>
                <a:xfrm>
                  <a:off x="3124200" y="1828800"/>
                  <a:ext cx="1219200" cy="304800"/>
                  <a:chOff x="1905000" y="1828800"/>
                  <a:chExt cx="1219200" cy="304800"/>
                </a:xfrm>
              </p:grpSpPr>
              <p:grpSp>
                <p:nvGrpSpPr>
                  <p:cNvPr id="53" name="Group 52"/>
                  <p:cNvGrpSpPr/>
                  <p:nvPr/>
                </p:nvGrpSpPr>
                <p:grpSpPr>
                  <a:xfrm>
                    <a:off x="1905000" y="1828800"/>
                    <a:ext cx="609600" cy="304800"/>
                    <a:chOff x="1905000" y="1828800"/>
                    <a:chExt cx="609600" cy="304800"/>
                  </a:xfrm>
                </p:grpSpPr>
                <p:sp>
                  <p:nvSpPr>
                    <p:cNvPr id="57" name="Rectangle 56"/>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8" name="Rectangle 57"/>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nvGrpSpPr>
                  <p:cNvPr id="54" name="Group 53"/>
                  <p:cNvGrpSpPr/>
                  <p:nvPr/>
                </p:nvGrpSpPr>
                <p:grpSpPr>
                  <a:xfrm>
                    <a:off x="2514600" y="1828800"/>
                    <a:ext cx="609600" cy="304800"/>
                    <a:chOff x="1905000" y="1828800"/>
                    <a:chExt cx="609600" cy="304800"/>
                  </a:xfrm>
                </p:grpSpPr>
                <p:sp>
                  <p:nvSpPr>
                    <p:cNvPr id="55" name="Rectangle 54"/>
                    <p:cNvSpPr/>
                    <p:nvPr/>
                  </p:nvSpPr>
                  <p:spPr>
                    <a:xfrm>
                      <a:off x="19050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6" name="Rectangle 55"/>
                    <p:cNvSpPr/>
                    <p:nvPr/>
                  </p:nvSpPr>
                  <p:spPr>
                    <a:xfrm>
                      <a:off x="2209800" y="1828800"/>
                      <a:ext cx="304800" cy="30480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grpSp>
            </p:grpSp>
          </p:grpSp>
        </p:grpSp>
        <p:sp>
          <p:nvSpPr>
            <p:cNvPr id="66" name="TextBox 65"/>
            <p:cNvSpPr txBox="1"/>
            <p:nvPr/>
          </p:nvSpPr>
          <p:spPr>
            <a:xfrm>
              <a:off x="1849324" y="2954922"/>
              <a:ext cx="303288" cy="400110"/>
            </a:xfrm>
            <a:prstGeom prst="rect">
              <a:avLst/>
            </a:prstGeom>
            <a:noFill/>
          </p:spPr>
          <p:txBody>
            <a:bodyPr wrap="none" rtlCol="0">
              <a:spAutoFit/>
            </a:bodyPr>
            <a:lstStyle/>
            <a:p>
              <a:r>
                <a:rPr lang="en-US" sz="2000" dirty="0">
                  <a:sym typeface="Symbol"/>
                </a:rPr>
                <a:t></a:t>
              </a:r>
              <a:endParaRPr lang="en-CA" dirty="0"/>
            </a:p>
          </p:txBody>
        </p:sp>
        <p:sp>
          <p:nvSpPr>
            <p:cNvPr id="67" name="TextBox 66"/>
            <p:cNvSpPr txBox="1"/>
            <p:nvPr/>
          </p:nvSpPr>
          <p:spPr>
            <a:xfrm>
              <a:off x="1590721" y="2893367"/>
              <a:ext cx="362600" cy="461665"/>
            </a:xfrm>
            <a:prstGeom prst="rect">
              <a:avLst/>
            </a:prstGeom>
            <a:noFill/>
          </p:spPr>
          <p:txBody>
            <a:bodyPr wrap="none" rtlCol="0">
              <a:spAutoFit/>
            </a:bodyPr>
            <a:lstStyle/>
            <a:p>
              <a:r>
                <a:rPr lang="en-US" sz="2400" i="1" dirty="0" smtClean="0"/>
                <a:t>A</a:t>
              </a:r>
              <a:endParaRPr lang="en-CA" i="1" dirty="0"/>
            </a:p>
          </p:txBody>
        </p:sp>
        <p:sp>
          <p:nvSpPr>
            <p:cNvPr id="68" name="TextBox 67"/>
            <p:cNvSpPr txBox="1"/>
            <p:nvPr/>
          </p:nvSpPr>
          <p:spPr>
            <a:xfrm>
              <a:off x="4393580" y="1595735"/>
              <a:ext cx="351378" cy="461665"/>
            </a:xfrm>
            <a:prstGeom prst="rect">
              <a:avLst/>
            </a:prstGeom>
            <a:noFill/>
          </p:spPr>
          <p:txBody>
            <a:bodyPr wrap="none" rtlCol="0">
              <a:spAutoFit/>
            </a:bodyPr>
            <a:lstStyle/>
            <a:p>
              <a:r>
                <a:rPr lang="en-US" sz="2400" i="1" dirty="0"/>
                <a:t>B</a:t>
              </a:r>
              <a:endParaRPr lang="en-CA" i="1" dirty="0"/>
            </a:p>
          </p:txBody>
        </p:sp>
        <p:sp>
          <p:nvSpPr>
            <p:cNvPr id="69" name="TextBox 68"/>
            <p:cNvSpPr txBox="1"/>
            <p:nvPr/>
          </p:nvSpPr>
          <p:spPr>
            <a:xfrm>
              <a:off x="4268712" y="1704945"/>
              <a:ext cx="303288" cy="400110"/>
            </a:xfrm>
            <a:prstGeom prst="rect">
              <a:avLst/>
            </a:prstGeom>
            <a:noFill/>
          </p:spPr>
          <p:txBody>
            <a:bodyPr wrap="none" rtlCol="0">
              <a:spAutoFit/>
            </a:bodyPr>
            <a:lstStyle/>
            <a:p>
              <a:r>
                <a:rPr lang="en-US" sz="2000" dirty="0">
                  <a:sym typeface="Symbol"/>
                </a:rPr>
                <a:t></a:t>
              </a:r>
              <a:endParaRPr lang="en-CA" dirty="0"/>
            </a:p>
          </p:txBody>
        </p:sp>
        <p:cxnSp>
          <p:nvCxnSpPr>
            <p:cNvPr id="71" name="Straight Connector 70"/>
            <p:cNvCxnSpPr/>
            <p:nvPr/>
          </p:nvCxnSpPr>
          <p:spPr>
            <a:xfrm>
              <a:off x="1940310" y="3124200"/>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3780262" y="2507165"/>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3479180" y="2507165"/>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3170662" y="2507165"/>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2869580" y="2507165"/>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a:off x="2561062" y="2819400"/>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a:off x="2254403" y="2819400"/>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4113399" y="1937961"/>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2106650" y="2940093"/>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2714391" y="2633434"/>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5400000">
              <a:off x="3943812" y="2370566"/>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3943812" y="2080895"/>
              <a:ext cx="306659"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1802606" y="2940093"/>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5400000">
              <a:off x="1802606" y="2687711"/>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5400000">
              <a:off x="2427246" y="2359412"/>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022909" y="2052754"/>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0800000">
              <a:off x="1955936" y="2534380"/>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10800000">
              <a:off x="2246969" y="2523895"/>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10800000">
              <a:off x="2580575" y="2209800"/>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0800000">
              <a:off x="2899314" y="2205416"/>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rot="10800000">
              <a:off x="3166944" y="1905000"/>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p:nvPr/>
          </p:nvCxnSpPr>
          <p:spPr>
            <a:xfrm rot="10800000">
              <a:off x="3479180" y="1905000"/>
              <a:ext cx="306659"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flipH="1">
              <a:off x="3808142" y="1905000"/>
              <a:ext cx="61331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4394507" y="1951725"/>
              <a:ext cx="0" cy="1172477"/>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flipH="1" flipV="1">
              <a:off x="1926368" y="3115320"/>
              <a:ext cx="2465353" cy="8879"/>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9961075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Use a 0 to represent a horizontal line segment of the unit length, and use a 0 to represent a vertical line segment of the unit length.  Then a path going from </a:t>
            </a:r>
            <a:r>
              <a:rPr lang="en-US" i="1" dirty="0" smtClean="0"/>
              <a:t>A</a:t>
            </a:r>
            <a:r>
              <a:rPr lang="en-US" dirty="0" smtClean="0"/>
              <a:t> to </a:t>
            </a:r>
            <a:r>
              <a:rPr lang="en-US" i="1" dirty="0" smtClean="0"/>
              <a:t>B</a:t>
            </a:r>
            <a:r>
              <a:rPr lang="en-US" dirty="0" smtClean="0"/>
              <a:t> can be represented by a bit string.  For example, the paths shown in the figure are represented by </a:t>
            </a:r>
          </a:p>
          <a:p>
            <a:pPr marL="0" indent="0">
              <a:buNone/>
            </a:pPr>
            <a:endParaRPr lang="en-US" sz="1800" dirty="0" smtClean="0"/>
          </a:p>
          <a:p>
            <a:pPr marL="0" indent="0">
              <a:buNone/>
            </a:pPr>
            <a:r>
              <a:rPr lang="en-US" i="1" dirty="0" smtClean="0"/>
              <a:t>Blue Line</a:t>
            </a:r>
            <a:r>
              <a:rPr lang="en-US" dirty="0" smtClean="0"/>
              <a:t>:  000000001111.</a:t>
            </a:r>
          </a:p>
          <a:p>
            <a:pPr marL="0" indent="0">
              <a:buNone/>
            </a:pPr>
            <a:r>
              <a:rPr lang="en-US" i="1" dirty="0" smtClean="0"/>
              <a:t>Red Line</a:t>
            </a:r>
            <a:r>
              <a:rPr lang="en-US" dirty="0" smtClean="0"/>
              <a:t>:   </a:t>
            </a:r>
            <a:r>
              <a:rPr lang="en-US" dirty="0" smtClean="0"/>
              <a:t>010010000110</a:t>
            </a:r>
            <a:r>
              <a:rPr lang="en-US" dirty="0" smtClean="0"/>
              <a:t>.</a:t>
            </a:r>
          </a:p>
          <a:p>
            <a:pPr marL="0" indent="0">
              <a:buNone/>
            </a:pPr>
            <a:r>
              <a:rPr lang="en-US" i="1" dirty="0" smtClean="0"/>
              <a:t>Green Line</a:t>
            </a:r>
            <a:r>
              <a:rPr lang="en-US" dirty="0" smtClean="0"/>
              <a:t>:  11001001111.</a:t>
            </a:r>
            <a:endParaRPr lang="en-CA" i="1" dirty="0"/>
          </a:p>
        </p:txBody>
      </p:sp>
      <p:sp>
        <p:nvSpPr>
          <p:cNvPr id="4" name="Slide Number Placeholder 3"/>
          <p:cNvSpPr>
            <a:spLocks noGrp="1"/>
          </p:cNvSpPr>
          <p:nvPr>
            <p:ph type="sldNum" sz="quarter" idx="12"/>
          </p:nvPr>
        </p:nvSpPr>
        <p:spPr/>
        <p:txBody>
          <a:bodyPr/>
          <a:lstStyle/>
          <a:p>
            <a:fld id="{6F18850B-C02A-49FE-88C0-E140FAC79771}" type="slidenum">
              <a:rPr lang="en-CA" smtClean="0"/>
              <a:t>39</a:t>
            </a:fld>
            <a:endParaRPr lang="en-CA"/>
          </a:p>
        </p:txBody>
      </p:sp>
    </p:spTree>
    <p:extLst>
      <p:ext uri="{BB962C8B-B14F-4D97-AF65-F5344CB8AC3E}">
        <p14:creationId xmlns:p14="http://schemas.microsoft.com/office/powerpoint/2010/main" val="187517170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762000"/>
                <a:ext cx="8229600" cy="5364163"/>
              </a:xfrm>
            </p:spPr>
            <p:txBody>
              <a:bodyPr/>
              <a:lstStyle/>
              <a:p>
                <a:pPr marL="0" indent="0">
                  <a:buNone/>
                </a:pPr>
                <a:endParaRPr lang="en-US" dirty="0" smtClean="0"/>
              </a:p>
              <a:p>
                <a:pPr marL="0" indent="0">
                  <a:buNone/>
                </a:pPr>
                <a:r>
                  <a:rPr lang="en-US" dirty="0" smtClean="0"/>
                  <a:t>In this way, the number of different ways to go from </a:t>
                </a:r>
                <a:r>
                  <a:rPr lang="en-US" i="1" dirty="0" smtClean="0"/>
                  <a:t>A</a:t>
                </a:r>
                <a:r>
                  <a:rPr lang="en-US" dirty="0" smtClean="0"/>
                  <a:t> to </a:t>
                </a:r>
                <a:r>
                  <a:rPr lang="en-US" i="1" dirty="0" smtClean="0"/>
                  <a:t>B</a:t>
                </a:r>
                <a:r>
                  <a:rPr lang="en-US" dirty="0" smtClean="0"/>
                  <a:t> with a path of length 12 equals the number of bit string of length 12 with exactly 4 ones and 8 zeros.  Therefore, the number of ways is </a:t>
                </a:r>
                <a:r>
                  <a:rPr lang="en-US" i="1" dirty="0" smtClean="0"/>
                  <a:t>C</a:t>
                </a:r>
                <a:r>
                  <a:rPr lang="en-US" dirty="0" smtClean="0"/>
                  <a:t>(12, 4) = </a:t>
                </a:r>
                <a14:m>
                  <m:oMath xmlns:m="http://schemas.openxmlformats.org/officeDocument/2006/math">
                    <m:f>
                      <m:fPr>
                        <m:ctrlPr>
                          <a:rPr lang="en-US" sz="4000" i="1" smtClean="0">
                            <a:latin typeface="Cambria Math"/>
                          </a:rPr>
                        </m:ctrlPr>
                      </m:fPr>
                      <m:num>
                        <m:r>
                          <a:rPr lang="en-US" sz="4000" b="0" i="1" smtClean="0">
                            <a:latin typeface="Cambria Math"/>
                          </a:rPr>
                          <m:t>12!</m:t>
                        </m:r>
                      </m:num>
                      <m:den>
                        <m:r>
                          <a:rPr lang="en-US" sz="4000" b="0" i="1" smtClean="0">
                            <a:latin typeface="Cambria Math"/>
                          </a:rPr>
                          <m:t>4!</m:t>
                        </m:r>
                        <m:d>
                          <m:dPr>
                            <m:ctrlPr>
                              <a:rPr lang="en-US" sz="4000" b="0" i="1" smtClean="0">
                                <a:latin typeface="Cambria Math"/>
                              </a:rPr>
                            </m:ctrlPr>
                          </m:dPr>
                          <m:e>
                            <m:r>
                              <a:rPr lang="en-US" sz="4000" b="0" i="1" smtClean="0">
                                <a:latin typeface="Cambria Math"/>
                              </a:rPr>
                              <m:t>12−4</m:t>
                            </m:r>
                          </m:e>
                        </m:d>
                        <m:r>
                          <a:rPr lang="en-US" sz="4000" b="0" i="1" smtClean="0">
                            <a:latin typeface="Cambria Math"/>
                          </a:rPr>
                          <m:t>!</m:t>
                        </m:r>
                      </m:den>
                    </m:f>
                  </m:oMath>
                </a14:m>
                <a:r>
                  <a:rPr lang="en-CA" dirty="0" smtClean="0"/>
                  <a:t> = 495.</a:t>
                </a:r>
                <a:endParaRPr lang="en-CA"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762000"/>
                <a:ext cx="8229600" cy="5364163"/>
              </a:xfrm>
              <a:blipFill rotWithShape="1">
                <a:blip r:embed="rId2"/>
                <a:stretch>
                  <a:fillRect l="-1852"/>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40</a:t>
            </a:fld>
            <a:endParaRPr lang="en-CA"/>
          </a:p>
        </p:txBody>
      </p:sp>
    </p:spTree>
    <p:extLst>
      <p:ext uri="{BB962C8B-B14F-4D97-AF65-F5344CB8AC3E}">
        <p14:creationId xmlns:p14="http://schemas.microsoft.com/office/powerpoint/2010/main" val="390069804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360" y="914400"/>
            <a:ext cx="8229600" cy="5287963"/>
          </a:xfrm>
        </p:spPr>
        <p:txBody>
          <a:bodyPr/>
          <a:lstStyle/>
          <a:p>
            <a:pPr marL="0" indent="0">
              <a:buNone/>
            </a:pPr>
            <a:r>
              <a:rPr lang="en-US" dirty="0"/>
              <a:t>6</a:t>
            </a:r>
            <a:r>
              <a:rPr lang="en-US" dirty="0" smtClean="0"/>
              <a:t>.  How many bit strings with 3 ones and 5 zeros  are there such that no two ones are side by side?</a:t>
            </a:r>
          </a:p>
          <a:p>
            <a:pPr marL="0" indent="0">
              <a:buNone/>
            </a:pPr>
            <a:endParaRPr lang="en-US" sz="1050" dirty="0"/>
          </a:p>
          <a:p>
            <a:pPr marL="0" indent="0">
              <a:buNone/>
            </a:pPr>
            <a:r>
              <a:rPr lang="en-US" dirty="0" smtClean="0"/>
              <a:t>Separated by zeros, we have 6 spots to allocate ones, as shown in the following figure:</a:t>
            </a:r>
          </a:p>
          <a:p>
            <a:pPr marL="0" indent="0">
              <a:buNone/>
            </a:pPr>
            <a:endParaRPr lang="en-US" sz="1600" dirty="0"/>
          </a:p>
          <a:p>
            <a:pPr marL="0" indent="0">
              <a:buNone/>
            </a:pPr>
            <a:r>
              <a:rPr lang="en-US" dirty="0" smtClean="0"/>
              <a:t>	 0	0	0	0	0</a:t>
            </a:r>
          </a:p>
          <a:p>
            <a:pPr marL="0" indent="0">
              <a:buNone/>
            </a:pPr>
            <a:r>
              <a:rPr lang="en-US" dirty="0" smtClean="0"/>
              <a:t>What we have to do is to choose 3 spots to put ones.  Hence, the number of such bit strings is </a:t>
            </a:r>
            <a:r>
              <a:rPr lang="en-US" i="1" dirty="0" smtClean="0"/>
              <a:t>C</a:t>
            </a:r>
            <a:r>
              <a:rPr lang="en-US" dirty="0" smtClean="0"/>
              <a:t>(6, 3) = 120. </a:t>
            </a:r>
            <a:endParaRPr lang="en-CA" dirty="0"/>
          </a:p>
        </p:txBody>
      </p:sp>
      <p:sp>
        <p:nvSpPr>
          <p:cNvPr id="4" name="Slide Number Placeholder 3"/>
          <p:cNvSpPr>
            <a:spLocks noGrp="1"/>
          </p:cNvSpPr>
          <p:nvPr>
            <p:ph type="sldNum" sz="quarter" idx="12"/>
          </p:nvPr>
        </p:nvSpPr>
        <p:spPr/>
        <p:txBody>
          <a:bodyPr/>
          <a:lstStyle/>
          <a:p>
            <a:fld id="{6F18850B-C02A-49FE-88C0-E140FAC79771}" type="slidenum">
              <a:rPr lang="en-CA" smtClean="0"/>
              <a:t>41</a:t>
            </a:fld>
            <a:endParaRPr lang="en-CA"/>
          </a:p>
        </p:txBody>
      </p:sp>
      <p:grpSp>
        <p:nvGrpSpPr>
          <p:cNvPr id="13" name="Group 12"/>
          <p:cNvGrpSpPr/>
          <p:nvPr/>
        </p:nvGrpSpPr>
        <p:grpSpPr>
          <a:xfrm>
            <a:off x="1371600" y="3864827"/>
            <a:ext cx="4343400" cy="381000"/>
            <a:chOff x="1371600" y="3864827"/>
            <a:chExt cx="4343400" cy="381000"/>
          </a:xfrm>
        </p:grpSpPr>
        <p:cxnSp>
          <p:nvCxnSpPr>
            <p:cNvPr id="6" name="Straight Arrow Connector 5"/>
            <p:cNvCxnSpPr/>
            <p:nvPr/>
          </p:nvCxnSpPr>
          <p:spPr>
            <a:xfrm>
              <a:off x="2240280" y="3864827"/>
              <a:ext cx="0" cy="3810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108960" y="3864827"/>
              <a:ext cx="0" cy="3810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8" name="Straight Arrow Connector 7"/>
            <p:cNvCxnSpPr/>
            <p:nvPr/>
          </p:nvCxnSpPr>
          <p:spPr>
            <a:xfrm>
              <a:off x="3977640" y="3864827"/>
              <a:ext cx="0" cy="3810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1371600" y="3864827"/>
              <a:ext cx="0" cy="3810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a:off x="4846320" y="3864827"/>
              <a:ext cx="0" cy="3810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a:off x="5715000" y="3864827"/>
              <a:ext cx="0" cy="381000"/>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67590557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410200"/>
          </a:xfrm>
        </p:spPr>
        <p:txBody>
          <a:bodyPr>
            <a:normAutofit/>
          </a:bodyPr>
          <a:lstStyle/>
          <a:p>
            <a:pPr marL="0" indent="0">
              <a:buNone/>
            </a:pPr>
            <a:r>
              <a:rPr lang="en-US" sz="2400" dirty="0"/>
              <a:t>7</a:t>
            </a:r>
            <a:r>
              <a:rPr lang="en-US" sz="2400" dirty="0" smtClean="0"/>
              <a:t>.  How many ways are there to arrange 3 men and 5 women so that no two men are side by side?</a:t>
            </a:r>
          </a:p>
          <a:p>
            <a:pPr marL="0" indent="0">
              <a:buNone/>
            </a:pPr>
            <a:endParaRPr lang="en-US" sz="200" dirty="0"/>
          </a:p>
          <a:p>
            <a:pPr marL="0" indent="0">
              <a:buNone/>
            </a:pPr>
            <a:r>
              <a:rPr lang="en-US" sz="2400" dirty="0" smtClean="0"/>
              <a:t>We have </a:t>
            </a:r>
            <a:r>
              <a:rPr lang="en-US" sz="2400" i="1" dirty="0" smtClean="0"/>
              <a:t>C</a:t>
            </a:r>
            <a:r>
              <a:rPr lang="en-US" sz="2400" dirty="0" smtClean="0"/>
              <a:t>(6, 3) bit strings with 3 ones and 5 zeros without two ones side by side. In each of these bit strings, use a man to replace a one, and a woman to replace a zero.</a:t>
            </a:r>
          </a:p>
          <a:p>
            <a:pPr marL="0" indent="0">
              <a:buNone/>
            </a:pPr>
            <a:r>
              <a:rPr lang="en-US" sz="2400" dirty="0" smtClean="0"/>
              <a:t>For example, the following is a bit string with 3 ones and 5 zeros with no two ones side by side:</a:t>
            </a:r>
          </a:p>
          <a:p>
            <a:pPr marL="0" indent="0">
              <a:buNone/>
            </a:pPr>
            <a:endParaRPr lang="en-US" sz="200" dirty="0"/>
          </a:p>
          <a:p>
            <a:pPr marL="0" indent="0">
              <a:buNone/>
            </a:pPr>
            <a:r>
              <a:rPr lang="en-US" sz="2400" dirty="0" smtClean="0"/>
              <a:t>	0   1   0   0   1   0   0   1</a:t>
            </a:r>
          </a:p>
          <a:p>
            <a:pPr marL="0" indent="0">
              <a:buNone/>
            </a:pPr>
            <a:r>
              <a:rPr lang="en-US" sz="2400" dirty="0"/>
              <a:t>	</a:t>
            </a:r>
            <a:r>
              <a:rPr lang="en-US" sz="2400" dirty="0" smtClean="0"/>
              <a:t>W M W </a:t>
            </a:r>
            <a:r>
              <a:rPr lang="en-US" sz="1200" dirty="0" smtClean="0"/>
              <a:t> </a:t>
            </a:r>
            <a:r>
              <a:rPr lang="en-US" sz="2400" dirty="0" err="1" smtClean="0"/>
              <a:t>W</a:t>
            </a:r>
            <a:r>
              <a:rPr lang="en-US" sz="2400" dirty="0" smtClean="0"/>
              <a:t> M </a:t>
            </a:r>
            <a:r>
              <a:rPr lang="en-US" sz="1200" dirty="0" smtClean="0"/>
              <a:t> </a:t>
            </a:r>
            <a:r>
              <a:rPr lang="en-US" sz="2400" dirty="0" smtClean="0"/>
              <a:t>W</a:t>
            </a:r>
            <a:r>
              <a:rPr lang="en-US" sz="1100" dirty="0" smtClean="0"/>
              <a:t> </a:t>
            </a:r>
            <a:r>
              <a:rPr lang="en-US" sz="2400" dirty="0" smtClean="0"/>
              <a:t> </a:t>
            </a:r>
            <a:r>
              <a:rPr lang="en-US" sz="2400" dirty="0" err="1" smtClean="0"/>
              <a:t>W</a:t>
            </a:r>
            <a:r>
              <a:rPr lang="en-US" sz="2400" dirty="0" smtClean="0"/>
              <a:t> M</a:t>
            </a:r>
          </a:p>
          <a:p>
            <a:pPr marL="0" indent="0">
              <a:buNone/>
            </a:pPr>
            <a:endParaRPr lang="en-US" sz="200" dirty="0"/>
          </a:p>
          <a:p>
            <a:pPr marL="0" indent="0">
              <a:buNone/>
            </a:pPr>
            <a:r>
              <a:rPr lang="en-US" sz="2400" dirty="0" smtClean="0"/>
              <a:t>The number of ways to arrange the men is 3!, and the number of ways to arrange the women is 5!.</a:t>
            </a:r>
            <a:endParaRPr lang="en-US" sz="2400" dirty="0"/>
          </a:p>
          <a:p>
            <a:pPr marL="0" indent="0">
              <a:buNone/>
            </a:pPr>
            <a:r>
              <a:rPr lang="en-US" sz="2400" dirty="0" smtClean="0"/>
              <a:t>By the general product rule, the total number of ways is</a:t>
            </a:r>
          </a:p>
          <a:p>
            <a:pPr marL="0" indent="0">
              <a:buNone/>
            </a:pPr>
            <a:r>
              <a:rPr lang="en-US" sz="2400" i="1" dirty="0" smtClean="0"/>
              <a:t>C</a:t>
            </a:r>
            <a:r>
              <a:rPr lang="en-US" sz="2400" dirty="0" smtClean="0"/>
              <a:t>(6, 3) </a:t>
            </a:r>
            <a:r>
              <a:rPr lang="en-US" sz="2400" dirty="0" smtClean="0">
                <a:sym typeface="Symbol"/>
              </a:rPr>
              <a:t> 3!  5! = 86400.</a:t>
            </a:r>
            <a:endParaRPr lang="en-CA" sz="2400" i="1" dirty="0"/>
          </a:p>
        </p:txBody>
      </p:sp>
      <p:sp>
        <p:nvSpPr>
          <p:cNvPr id="4" name="Slide Number Placeholder 3"/>
          <p:cNvSpPr>
            <a:spLocks noGrp="1"/>
          </p:cNvSpPr>
          <p:nvPr>
            <p:ph type="sldNum" sz="quarter" idx="12"/>
          </p:nvPr>
        </p:nvSpPr>
        <p:spPr/>
        <p:txBody>
          <a:bodyPr/>
          <a:lstStyle/>
          <a:p>
            <a:fld id="{6F18850B-C02A-49FE-88C0-E140FAC79771}" type="slidenum">
              <a:rPr lang="en-CA" smtClean="0"/>
              <a:t>42</a:t>
            </a:fld>
            <a:endParaRPr lang="en-CA"/>
          </a:p>
        </p:txBody>
      </p:sp>
    </p:spTree>
    <p:extLst>
      <p:ext uri="{BB962C8B-B14F-4D97-AF65-F5344CB8AC3E}">
        <p14:creationId xmlns:p14="http://schemas.microsoft.com/office/powerpoint/2010/main" val="299225526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Binomial Theorem</a:t>
            </a:r>
            <a:endParaRPr lang="en-CA" i="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1524000"/>
                <a:ext cx="8229600" cy="4525963"/>
              </a:xfrm>
            </p:spPr>
            <p:txBody>
              <a:bodyPr/>
              <a:lstStyle/>
              <a:p>
                <a:pPr marL="0" indent="0">
                  <a:buNone/>
                </a:pPr>
                <a:r>
                  <a:rPr lang="en-US" sz="2800" dirty="0" smtClean="0"/>
                  <a:t>What is the coefficient of the term </a:t>
                </a:r>
                <a:r>
                  <a:rPr lang="en-US" sz="2800" i="1" dirty="0" err="1" smtClean="0"/>
                  <a:t>x</a:t>
                </a:r>
                <a:r>
                  <a:rPr lang="en-US" sz="2800" i="1" baseline="30000" dirty="0" err="1" smtClean="0"/>
                  <a:t>n</a:t>
                </a:r>
                <a:r>
                  <a:rPr lang="en-US" sz="2800" i="1" baseline="30000" dirty="0" err="1" smtClean="0">
                    <a:sym typeface="Symbol"/>
                  </a:rPr>
                  <a:t></a:t>
                </a:r>
                <a:r>
                  <a:rPr lang="en-US" sz="2800" i="1" baseline="30000" dirty="0" err="1" smtClean="0">
                    <a:sym typeface="Symbol"/>
                  </a:rPr>
                  <a:t>k</a:t>
                </a:r>
                <a:r>
                  <a:rPr lang="en-US" sz="2800" i="1" dirty="0" err="1" smtClean="0"/>
                  <a:t>y</a:t>
                </a:r>
                <a:r>
                  <a:rPr lang="en-US" sz="2800" i="1" baseline="30000" dirty="0" err="1"/>
                  <a:t>k</a:t>
                </a:r>
                <a:r>
                  <a:rPr lang="en-US" sz="2800" dirty="0" smtClean="0">
                    <a:sym typeface="Symbol"/>
                  </a:rPr>
                  <a:t> </a:t>
                </a:r>
                <a:r>
                  <a:rPr lang="en-US" sz="2800" dirty="0" smtClean="0">
                    <a:sym typeface="Symbol"/>
                  </a:rPr>
                  <a:t>in the expansion of binomial (</a:t>
                </a:r>
                <a:r>
                  <a:rPr lang="en-US" sz="2800" i="1" dirty="0" smtClean="0">
                    <a:sym typeface="Symbol"/>
                  </a:rPr>
                  <a:t>x</a:t>
                </a:r>
                <a:r>
                  <a:rPr lang="en-US" sz="2800" dirty="0" smtClean="0">
                    <a:sym typeface="Symbol"/>
                  </a:rPr>
                  <a:t> + </a:t>
                </a:r>
                <a:r>
                  <a:rPr lang="en-US" sz="2800" i="1" dirty="0" smtClean="0">
                    <a:sym typeface="Symbol"/>
                  </a:rPr>
                  <a:t>y</a:t>
                </a:r>
                <a:r>
                  <a:rPr lang="en-US" sz="2800" dirty="0" smtClean="0">
                    <a:sym typeface="Symbol"/>
                  </a:rPr>
                  <a:t>)</a:t>
                </a:r>
                <a:r>
                  <a:rPr lang="en-US" sz="2800" i="1" baseline="30000" dirty="0" smtClean="0">
                    <a:sym typeface="Symbol"/>
                  </a:rPr>
                  <a:t>n</a:t>
                </a:r>
                <a:r>
                  <a:rPr lang="en-US" sz="2800" dirty="0" smtClean="0">
                    <a:sym typeface="Symbol"/>
                  </a:rPr>
                  <a:t>?</a:t>
                </a:r>
              </a:p>
              <a:p>
                <a:pPr marL="0" indent="0">
                  <a:buNone/>
                </a:pPr>
                <a:endParaRPr lang="en-US" sz="1800" dirty="0">
                  <a:sym typeface="Symbol"/>
                </a:endParaRPr>
              </a:p>
              <a:p>
                <a:pPr marL="0" indent="0">
                  <a:buNone/>
                </a:pPr>
                <a:r>
                  <a:rPr lang="en-US" sz="2800" dirty="0" smtClean="0">
                    <a:sym typeface="Symbol"/>
                  </a:rPr>
                  <a:t>We have (</a:t>
                </a:r>
                <a:r>
                  <a:rPr lang="en-US" sz="2800" i="1" dirty="0" smtClean="0">
                    <a:sym typeface="Symbol"/>
                  </a:rPr>
                  <a:t>x</a:t>
                </a:r>
                <a:r>
                  <a:rPr lang="en-US" sz="2800" dirty="0" smtClean="0">
                    <a:sym typeface="Symbol"/>
                  </a:rPr>
                  <a:t> + </a:t>
                </a:r>
                <a:r>
                  <a:rPr lang="en-US" sz="2800" i="1" dirty="0" smtClean="0">
                    <a:sym typeface="Symbol"/>
                  </a:rPr>
                  <a:t>y</a:t>
                </a:r>
                <a:r>
                  <a:rPr lang="en-US" sz="2800" dirty="0" smtClean="0">
                    <a:sym typeface="Symbol"/>
                  </a:rPr>
                  <a:t>)</a:t>
                </a:r>
                <a:r>
                  <a:rPr lang="en-US" sz="2800" i="1" baseline="30000" dirty="0" smtClean="0">
                    <a:sym typeface="Symbol"/>
                  </a:rPr>
                  <a:t>n</a:t>
                </a:r>
                <a:r>
                  <a:rPr lang="en-US" sz="2800" dirty="0" smtClean="0">
                    <a:sym typeface="Symbol"/>
                  </a:rPr>
                  <a:t> = (</a:t>
                </a:r>
                <a:r>
                  <a:rPr lang="en-US" sz="2800" i="1" dirty="0" smtClean="0">
                    <a:sym typeface="Symbol"/>
                  </a:rPr>
                  <a:t>x</a:t>
                </a:r>
                <a:r>
                  <a:rPr lang="en-US" sz="2800" dirty="0" smtClean="0">
                    <a:sym typeface="Symbol"/>
                  </a:rPr>
                  <a:t> + </a:t>
                </a:r>
                <a:r>
                  <a:rPr lang="en-US" sz="2800" i="1" dirty="0" smtClean="0">
                    <a:sym typeface="Symbol"/>
                  </a:rPr>
                  <a:t>y</a:t>
                </a:r>
                <a:r>
                  <a:rPr lang="en-US" sz="2800" dirty="0" smtClean="0">
                    <a:sym typeface="Symbol"/>
                  </a:rPr>
                  <a:t>) (</a:t>
                </a:r>
                <a:r>
                  <a:rPr lang="en-US" sz="2800" i="1" dirty="0" smtClean="0">
                    <a:sym typeface="Symbol"/>
                  </a:rPr>
                  <a:t>x</a:t>
                </a:r>
                <a:r>
                  <a:rPr lang="en-US" sz="2800" dirty="0" smtClean="0">
                    <a:sym typeface="Symbol"/>
                  </a:rPr>
                  <a:t> + </a:t>
                </a:r>
                <a:r>
                  <a:rPr lang="en-US" sz="2800" i="1" dirty="0" smtClean="0">
                    <a:sym typeface="Symbol"/>
                  </a:rPr>
                  <a:t>y</a:t>
                </a:r>
                <a:r>
                  <a:rPr lang="en-US" sz="2800" dirty="0" smtClean="0">
                    <a:sym typeface="Symbol"/>
                  </a:rPr>
                  <a:t>) … (</a:t>
                </a:r>
                <a:r>
                  <a:rPr lang="en-US" sz="2800" i="1" dirty="0" smtClean="0">
                    <a:sym typeface="Symbol"/>
                  </a:rPr>
                  <a:t>x</a:t>
                </a:r>
                <a:r>
                  <a:rPr lang="en-US" sz="2800" dirty="0" smtClean="0">
                    <a:sym typeface="Symbol"/>
                  </a:rPr>
                  <a:t> + </a:t>
                </a:r>
                <a:r>
                  <a:rPr lang="en-US" sz="2800" i="1" dirty="0" smtClean="0">
                    <a:sym typeface="Symbol"/>
                  </a:rPr>
                  <a:t>y</a:t>
                </a:r>
                <a:r>
                  <a:rPr lang="en-US" sz="2800" dirty="0" smtClean="0">
                    <a:sym typeface="Symbol"/>
                  </a:rPr>
                  <a:t>), and there are </a:t>
                </a:r>
                <a:r>
                  <a:rPr lang="en-US" sz="2800" i="1" dirty="0" smtClean="0">
                    <a:sym typeface="Symbol"/>
                  </a:rPr>
                  <a:t>n</a:t>
                </a:r>
                <a:r>
                  <a:rPr lang="en-US" sz="2800" dirty="0" smtClean="0">
                    <a:sym typeface="Symbol"/>
                  </a:rPr>
                  <a:t> factors (</a:t>
                </a:r>
                <a:r>
                  <a:rPr lang="en-US" sz="2800" i="1" dirty="0" smtClean="0">
                    <a:sym typeface="Symbol"/>
                  </a:rPr>
                  <a:t>x</a:t>
                </a:r>
                <a:r>
                  <a:rPr lang="en-US" sz="2800" dirty="0" smtClean="0">
                    <a:sym typeface="Symbol"/>
                  </a:rPr>
                  <a:t> + </a:t>
                </a:r>
                <a:r>
                  <a:rPr lang="en-US" sz="2800" i="1" dirty="0" smtClean="0">
                    <a:sym typeface="Symbol"/>
                  </a:rPr>
                  <a:t>y</a:t>
                </a:r>
                <a:r>
                  <a:rPr lang="en-US" sz="2800" dirty="0" smtClean="0">
                    <a:sym typeface="Symbol"/>
                  </a:rPr>
                  <a:t>) on the right-hand side.  The coefficient of </a:t>
                </a:r>
                <a:r>
                  <a:rPr lang="en-US" sz="2800" i="1" dirty="0" err="1" smtClean="0"/>
                  <a:t>x</a:t>
                </a:r>
                <a:r>
                  <a:rPr lang="en-US" sz="2800" i="1" baseline="30000" dirty="0" err="1" smtClean="0"/>
                  <a:t>n</a:t>
                </a:r>
                <a:r>
                  <a:rPr lang="en-US" sz="2800" i="1" baseline="30000" dirty="0" err="1" smtClean="0">
                    <a:sym typeface="Symbol"/>
                  </a:rPr>
                  <a:t></a:t>
                </a:r>
                <a:r>
                  <a:rPr lang="en-US" sz="2800" i="1" baseline="30000" dirty="0" err="1" smtClean="0">
                    <a:sym typeface="Symbol"/>
                  </a:rPr>
                  <a:t>k</a:t>
                </a:r>
                <a:r>
                  <a:rPr lang="en-US" sz="2800" i="1" dirty="0" err="1" smtClean="0"/>
                  <a:t>y</a:t>
                </a:r>
                <a:r>
                  <a:rPr lang="en-US" sz="2800" i="1" baseline="30000" dirty="0" err="1"/>
                  <a:t>k</a:t>
                </a:r>
                <a:r>
                  <a:rPr lang="en-US" sz="2800" dirty="0" smtClean="0">
                    <a:sym typeface="Symbol"/>
                  </a:rPr>
                  <a:t> </a:t>
                </a:r>
                <a:r>
                  <a:rPr lang="en-US" sz="2800" dirty="0" smtClean="0">
                    <a:sym typeface="Symbol"/>
                  </a:rPr>
                  <a:t>is the number of ways to choose </a:t>
                </a:r>
                <a:r>
                  <a:rPr lang="en-US" sz="2800" i="1" dirty="0" smtClean="0">
                    <a:sym typeface="Symbol"/>
                  </a:rPr>
                  <a:t>x</a:t>
                </a:r>
                <a:r>
                  <a:rPr lang="en-US" sz="2800" dirty="0" smtClean="0">
                    <a:sym typeface="Symbol"/>
                  </a:rPr>
                  <a:t> from </a:t>
                </a:r>
                <a:r>
                  <a:rPr lang="en-US" sz="2800" i="1" dirty="0" smtClean="0">
                    <a:sym typeface="Symbol"/>
                  </a:rPr>
                  <a:t>n </a:t>
                </a:r>
                <a:r>
                  <a:rPr lang="en-US" sz="2800" dirty="0" smtClean="0">
                    <a:sym typeface="Symbol"/>
                  </a:rPr>
                  <a:t></a:t>
                </a:r>
                <a:r>
                  <a:rPr lang="en-US" sz="2800" i="1" dirty="0" smtClean="0">
                    <a:sym typeface="Symbol"/>
                  </a:rPr>
                  <a:t> k</a:t>
                </a:r>
                <a:r>
                  <a:rPr lang="en-US" sz="2800" dirty="0" smtClean="0">
                    <a:sym typeface="Symbol"/>
                  </a:rPr>
                  <a:t> factors and choose </a:t>
                </a:r>
                <a:r>
                  <a:rPr lang="en-US" sz="2800" i="1" dirty="0" smtClean="0">
                    <a:sym typeface="Symbol"/>
                  </a:rPr>
                  <a:t>y</a:t>
                </a:r>
                <a:r>
                  <a:rPr lang="en-US" sz="2800" dirty="0" smtClean="0">
                    <a:sym typeface="Symbol"/>
                  </a:rPr>
                  <a:t> from the other </a:t>
                </a:r>
                <a:r>
                  <a:rPr lang="en-US" sz="2800" i="1" dirty="0" smtClean="0">
                    <a:sym typeface="Symbol"/>
                  </a:rPr>
                  <a:t>k</a:t>
                </a:r>
                <a:r>
                  <a:rPr lang="en-US" sz="2800" dirty="0" smtClean="0">
                    <a:sym typeface="Symbol"/>
                  </a:rPr>
                  <a:t> factors.  Hence, the coefficient of </a:t>
                </a:r>
                <a:r>
                  <a:rPr lang="en-US" sz="2800" i="1" dirty="0" err="1" smtClean="0"/>
                  <a:t>x</a:t>
                </a:r>
                <a:r>
                  <a:rPr lang="en-US" sz="2800" i="1" baseline="30000" dirty="0" err="1" smtClean="0"/>
                  <a:t>n</a:t>
                </a:r>
                <a:r>
                  <a:rPr lang="en-US" sz="2800" i="1" baseline="30000" dirty="0" err="1" smtClean="0">
                    <a:sym typeface="Symbol"/>
                  </a:rPr>
                  <a:t></a:t>
                </a:r>
                <a:r>
                  <a:rPr lang="en-US" sz="2800" i="1" baseline="30000" dirty="0" err="1" smtClean="0">
                    <a:sym typeface="Symbol"/>
                  </a:rPr>
                  <a:t>k</a:t>
                </a:r>
                <a:r>
                  <a:rPr lang="en-US" sz="2800" i="1" dirty="0" err="1" smtClean="0"/>
                  <a:t>y</a:t>
                </a:r>
                <a:r>
                  <a:rPr lang="en-US" sz="2800" i="1" baseline="30000" dirty="0" err="1"/>
                  <a:t>k</a:t>
                </a:r>
                <a:r>
                  <a:rPr lang="en-US" sz="2800" dirty="0" smtClean="0">
                    <a:sym typeface="Symbol"/>
                  </a:rPr>
                  <a:t> </a:t>
                </a:r>
                <a:r>
                  <a:rPr lang="en-US" sz="2800" dirty="0" smtClean="0">
                    <a:sym typeface="Symbol"/>
                  </a:rPr>
                  <a:t>in the expansion is </a:t>
                </a:r>
              </a:p>
              <a:p>
                <a:pPr marL="0" indent="0">
                  <a:buNone/>
                </a:pPr>
                <a:r>
                  <a:rPr lang="en-US" sz="2800" i="1" dirty="0" smtClean="0">
                    <a:sym typeface="Symbol"/>
                  </a:rPr>
                  <a:t>C</a:t>
                </a:r>
                <a:r>
                  <a:rPr lang="en-US" sz="2800" dirty="0" smtClean="0">
                    <a:sym typeface="Symbol"/>
                  </a:rPr>
                  <a:t>(</a:t>
                </a:r>
                <a:r>
                  <a:rPr lang="en-US" sz="2800" i="1" dirty="0" smtClean="0">
                    <a:sym typeface="Symbol"/>
                  </a:rPr>
                  <a:t>n</a:t>
                </a:r>
                <a:r>
                  <a:rPr lang="en-US" sz="2800" dirty="0" smtClean="0">
                    <a:sym typeface="Symbol"/>
                  </a:rPr>
                  <a:t>, </a:t>
                </a:r>
                <a:r>
                  <a:rPr lang="en-US" sz="2800" i="1" dirty="0" smtClean="0">
                    <a:sym typeface="Symbol"/>
                  </a:rPr>
                  <a:t>k</a:t>
                </a:r>
                <a:r>
                  <a:rPr lang="en-US" sz="2800" dirty="0" smtClean="0">
                    <a:sym typeface="Symbol"/>
                  </a:rPr>
                  <a:t>) = </a:t>
                </a:r>
                <a14:m>
                  <m:oMath xmlns:m="http://schemas.openxmlformats.org/officeDocument/2006/math">
                    <m:f>
                      <m:fPr>
                        <m:ctrlPr>
                          <a:rPr lang="en-US" sz="3600" i="1" smtClean="0">
                            <a:latin typeface="Cambria Math"/>
                            <a:sym typeface="Symbol"/>
                          </a:rPr>
                        </m:ctrlPr>
                      </m:fPr>
                      <m:num>
                        <m:r>
                          <a:rPr lang="en-US" sz="3600" b="0" i="1" smtClean="0">
                            <a:latin typeface="Cambria Math"/>
                            <a:sym typeface="Symbol"/>
                          </a:rPr>
                          <m:t>𝑛</m:t>
                        </m:r>
                        <m:r>
                          <a:rPr lang="en-US" sz="3600" b="0" i="1" smtClean="0">
                            <a:latin typeface="Cambria Math"/>
                            <a:sym typeface="Symbol"/>
                          </a:rPr>
                          <m:t>!</m:t>
                        </m:r>
                      </m:num>
                      <m:den>
                        <m:r>
                          <a:rPr lang="en-US" sz="3600" b="0" i="1" smtClean="0">
                            <a:latin typeface="Cambria Math"/>
                            <a:sym typeface="Symbol"/>
                          </a:rPr>
                          <m:t>𝑘</m:t>
                        </m:r>
                        <m:r>
                          <a:rPr lang="en-US" sz="3600" b="0" i="1" smtClean="0">
                            <a:latin typeface="Cambria Math"/>
                            <a:sym typeface="Symbol"/>
                          </a:rPr>
                          <m:t>!</m:t>
                        </m:r>
                        <m:d>
                          <m:dPr>
                            <m:ctrlPr>
                              <a:rPr lang="en-US" sz="3600" b="0" i="1" smtClean="0">
                                <a:latin typeface="Cambria Math"/>
                                <a:sym typeface="Symbol"/>
                              </a:rPr>
                            </m:ctrlPr>
                          </m:dPr>
                          <m:e>
                            <m:r>
                              <a:rPr lang="en-US" sz="3600" b="0" i="1" smtClean="0">
                                <a:latin typeface="Cambria Math"/>
                                <a:sym typeface="Symbol"/>
                              </a:rPr>
                              <m:t>𝑛</m:t>
                            </m:r>
                            <m:r>
                              <a:rPr lang="en-US" sz="3600" b="0" i="1" smtClean="0">
                                <a:latin typeface="Cambria Math"/>
                                <a:sym typeface="Symbol"/>
                              </a:rPr>
                              <m:t>−</m:t>
                            </m:r>
                            <m:r>
                              <a:rPr lang="en-US" sz="3600" b="0" i="1" smtClean="0">
                                <a:latin typeface="Cambria Math"/>
                                <a:sym typeface="Symbol"/>
                              </a:rPr>
                              <m:t>𝑘</m:t>
                            </m:r>
                          </m:e>
                        </m:d>
                        <m:r>
                          <a:rPr lang="en-US" sz="3600" b="0" i="1" smtClean="0">
                            <a:latin typeface="Cambria Math"/>
                            <a:sym typeface="Symbol"/>
                          </a:rPr>
                          <m:t>!</m:t>
                        </m:r>
                      </m:den>
                    </m:f>
                  </m:oMath>
                </a14:m>
                <a:r>
                  <a:rPr lang="en-US" sz="2800" dirty="0" smtClean="0">
                    <a:sym typeface="Symbol"/>
                  </a:rPr>
                  <a:t>.  </a:t>
                </a:r>
              </a:p>
              <a:p>
                <a:pPr marL="0" indent="0">
                  <a:buNone/>
                </a:pPr>
                <a:endParaRPr lang="en-US" dirty="0">
                  <a:sym typeface="Symbol"/>
                </a:endParaRPr>
              </a:p>
              <a:p>
                <a:pPr marL="0" indent="0">
                  <a:buNone/>
                </a:pPr>
                <a:endParaRPr lang="en-US" dirty="0" smtClean="0">
                  <a:sym typeface="Symbol"/>
                </a:endParaRPr>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1524000"/>
                <a:ext cx="8229600" cy="4525963"/>
              </a:xfrm>
              <a:blipFill rotWithShape="1">
                <a:blip r:embed="rId2"/>
                <a:stretch>
                  <a:fillRect l="-1481" t="-1213" r="-296"/>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43</a:t>
            </a:fld>
            <a:endParaRPr lang="en-CA"/>
          </a:p>
        </p:txBody>
      </p:sp>
    </p:spTree>
    <p:extLst>
      <p:ext uri="{BB962C8B-B14F-4D97-AF65-F5344CB8AC3E}">
        <p14:creationId xmlns:p14="http://schemas.microsoft.com/office/powerpoint/2010/main" val="6169091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838200"/>
                <a:ext cx="8229600" cy="5287963"/>
              </a:xfrm>
            </p:spPr>
            <p:txBody>
              <a:bodyPr/>
              <a:lstStyle/>
              <a:p>
                <a:pPr marL="0" indent="0">
                  <a:buNone/>
                </a:pPr>
                <a:r>
                  <a:rPr lang="en-US" i="1" dirty="0" smtClean="0"/>
                  <a:t>The </a:t>
                </a:r>
                <a:r>
                  <a:rPr lang="en-US" i="1" dirty="0" smtClean="0"/>
                  <a:t>Binomial </a:t>
                </a:r>
                <a:r>
                  <a:rPr lang="en-US" i="1" dirty="0"/>
                  <a:t>T</a:t>
                </a:r>
                <a:r>
                  <a:rPr lang="en-US" i="1" dirty="0" smtClean="0"/>
                  <a:t>heorem</a:t>
                </a:r>
                <a:r>
                  <a:rPr lang="en-US" dirty="0" smtClean="0"/>
                  <a:t>:  Let </a:t>
                </a:r>
                <a:r>
                  <a:rPr lang="en-US" i="1" dirty="0" smtClean="0"/>
                  <a:t>n</a:t>
                </a:r>
                <a:r>
                  <a:rPr lang="en-US" dirty="0" smtClean="0"/>
                  <a:t> be a non-negative integer.  Then</a:t>
                </a:r>
              </a:p>
              <a:p>
                <a:pPr marL="0" indent="0">
                  <a:buNone/>
                </a:pPr>
                <a:endParaRPr lang="en-US" sz="2000" dirty="0"/>
              </a:p>
              <a:p>
                <a:pPr marL="0" indent="0">
                  <a:buNone/>
                </a:pPr>
                <a:r>
                  <a:rPr lang="en-US" dirty="0" smtClean="0"/>
                  <a:t>(</a:t>
                </a:r>
                <a:r>
                  <a:rPr lang="en-US" i="1" dirty="0" smtClean="0"/>
                  <a:t>x</a:t>
                </a:r>
                <a:r>
                  <a:rPr lang="en-US" dirty="0" smtClean="0"/>
                  <a:t> + </a:t>
                </a:r>
                <a:r>
                  <a:rPr lang="en-US" i="1" dirty="0" smtClean="0"/>
                  <a:t>y</a:t>
                </a:r>
                <a:r>
                  <a:rPr lang="en-US" dirty="0" smtClean="0"/>
                  <a:t>)</a:t>
                </a:r>
                <a:r>
                  <a:rPr lang="en-US" i="1" baseline="30000" dirty="0" smtClean="0"/>
                  <a:t>n</a:t>
                </a:r>
                <a:r>
                  <a:rPr lang="en-US" dirty="0" smtClean="0"/>
                  <a:t> = </a:t>
                </a:r>
                <a:r>
                  <a:rPr lang="en-US" i="1" dirty="0" smtClean="0"/>
                  <a:t>C</a:t>
                </a:r>
                <a:r>
                  <a:rPr lang="en-US" dirty="0" smtClean="0"/>
                  <a:t>(</a:t>
                </a:r>
                <a:r>
                  <a:rPr lang="en-US" i="1" dirty="0" smtClean="0"/>
                  <a:t>n</a:t>
                </a:r>
                <a:r>
                  <a:rPr lang="en-US" dirty="0" smtClean="0"/>
                  <a:t>, 0)</a:t>
                </a:r>
                <a:r>
                  <a:rPr lang="en-US" i="1" dirty="0" err="1" smtClean="0"/>
                  <a:t>x</a:t>
                </a:r>
                <a:r>
                  <a:rPr lang="en-US" i="1" baseline="30000" dirty="0" err="1" smtClean="0"/>
                  <a:t>n</a:t>
                </a:r>
                <a:r>
                  <a:rPr lang="en-US" dirty="0" smtClean="0"/>
                  <a:t> + </a:t>
                </a:r>
                <a:r>
                  <a:rPr lang="en-US" i="1" dirty="0" smtClean="0"/>
                  <a:t>C</a:t>
                </a:r>
                <a:r>
                  <a:rPr lang="en-US" dirty="0" smtClean="0"/>
                  <a:t>(</a:t>
                </a:r>
                <a:r>
                  <a:rPr lang="en-US" i="1" dirty="0" smtClean="0"/>
                  <a:t>n</a:t>
                </a:r>
                <a:r>
                  <a:rPr lang="en-US" dirty="0" smtClean="0"/>
                  <a:t>, 1)</a:t>
                </a:r>
                <a:r>
                  <a:rPr lang="en-US" i="1" dirty="0" smtClean="0"/>
                  <a:t>x</a:t>
                </a:r>
                <a:r>
                  <a:rPr lang="en-US" i="1" baseline="30000" dirty="0" smtClean="0"/>
                  <a:t>n</a:t>
                </a:r>
                <a:r>
                  <a:rPr lang="en-US" baseline="30000" dirty="0" smtClean="0">
                    <a:sym typeface="Symbol"/>
                  </a:rPr>
                  <a:t>1</a:t>
                </a:r>
                <a:r>
                  <a:rPr lang="en-US" i="1" dirty="0" smtClean="0">
                    <a:sym typeface="Symbol"/>
                  </a:rPr>
                  <a:t>y</a:t>
                </a:r>
                <a:r>
                  <a:rPr lang="en-US" dirty="0" smtClean="0">
                    <a:sym typeface="Symbol"/>
                  </a:rPr>
                  <a:t> + </a:t>
                </a:r>
                <a:r>
                  <a:rPr lang="en-US" i="1" dirty="0" smtClean="0"/>
                  <a:t>C</a:t>
                </a:r>
                <a:r>
                  <a:rPr lang="en-US" dirty="0" smtClean="0"/>
                  <a:t>(</a:t>
                </a:r>
                <a:r>
                  <a:rPr lang="en-US" i="1" dirty="0" smtClean="0"/>
                  <a:t>n</a:t>
                </a:r>
                <a:r>
                  <a:rPr lang="en-US" dirty="0" smtClean="0"/>
                  <a:t>, 2)</a:t>
                </a:r>
                <a:r>
                  <a:rPr lang="en-US" i="1" dirty="0" smtClean="0"/>
                  <a:t>x</a:t>
                </a:r>
                <a:r>
                  <a:rPr lang="en-US" i="1" baseline="30000" dirty="0" smtClean="0"/>
                  <a:t>n</a:t>
                </a:r>
                <a:r>
                  <a:rPr lang="en-US" baseline="30000" dirty="0" smtClean="0">
                    <a:sym typeface="Symbol"/>
                  </a:rPr>
                  <a:t>2</a:t>
                </a:r>
                <a:r>
                  <a:rPr lang="en-US" i="1" dirty="0" smtClean="0">
                    <a:sym typeface="Symbol"/>
                  </a:rPr>
                  <a:t>y</a:t>
                </a:r>
                <a:r>
                  <a:rPr lang="en-US" baseline="30000" dirty="0" smtClean="0">
                    <a:sym typeface="Symbol"/>
                  </a:rPr>
                  <a:t>2</a:t>
                </a:r>
                <a:r>
                  <a:rPr lang="en-US" dirty="0" smtClean="0">
                    <a:sym typeface="Symbol"/>
                  </a:rPr>
                  <a:t> + … + </a:t>
                </a:r>
                <a:r>
                  <a:rPr lang="en-US" i="1" dirty="0" smtClean="0"/>
                  <a:t>C</a:t>
                </a:r>
                <a:r>
                  <a:rPr lang="en-US" dirty="0" smtClean="0"/>
                  <a:t>(</a:t>
                </a:r>
                <a:r>
                  <a:rPr lang="en-US" i="1" dirty="0" smtClean="0"/>
                  <a:t>n</a:t>
                </a:r>
                <a:r>
                  <a:rPr lang="en-US" dirty="0" smtClean="0"/>
                  <a:t>, </a:t>
                </a:r>
                <a:r>
                  <a:rPr lang="en-US" i="1" dirty="0" smtClean="0"/>
                  <a:t>n</a:t>
                </a:r>
                <a:r>
                  <a:rPr lang="en-US" dirty="0" smtClean="0"/>
                  <a:t>)</a:t>
                </a:r>
                <a:r>
                  <a:rPr lang="en-US" i="1" dirty="0" err="1" smtClean="0"/>
                  <a:t>y</a:t>
                </a:r>
                <a:r>
                  <a:rPr lang="en-US" i="1" baseline="30000" dirty="0" err="1" smtClean="0"/>
                  <a:t>n</a:t>
                </a:r>
                <a:r>
                  <a:rPr lang="en-US" dirty="0"/>
                  <a:t> </a:t>
                </a:r>
                <a:r>
                  <a:rPr lang="en-US" dirty="0" smtClean="0"/>
                  <a:t>= </a:t>
                </a:r>
                <a14:m>
                  <m:oMath xmlns:m="http://schemas.openxmlformats.org/officeDocument/2006/math">
                    <m:nary>
                      <m:naryPr>
                        <m:chr m:val="∑"/>
                        <m:ctrlPr>
                          <a:rPr lang="en-US" i="1" smtClean="0">
                            <a:latin typeface="Cambria Math"/>
                          </a:rPr>
                        </m:ctrlPr>
                      </m:naryPr>
                      <m:sub>
                        <m:r>
                          <m:rPr>
                            <m:brk m:alnAt="23"/>
                          </m:rPr>
                          <a:rPr lang="en-US" b="0" i="1" smtClean="0">
                            <a:latin typeface="Cambria Math"/>
                          </a:rPr>
                          <m:t>𝑖</m:t>
                        </m:r>
                        <m:r>
                          <a:rPr lang="en-US" b="0" i="1" smtClean="0">
                            <a:latin typeface="Cambria Math"/>
                          </a:rPr>
                          <m:t>=0</m:t>
                        </m:r>
                      </m:sub>
                      <m:sup>
                        <m:r>
                          <a:rPr lang="en-US" b="0" i="1" smtClean="0">
                            <a:latin typeface="Cambria Math"/>
                          </a:rPr>
                          <m:t>𝑛</m:t>
                        </m:r>
                      </m:sup>
                      <m:e>
                        <m:r>
                          <a:rPr lang="en-US" b="0" i="1" smtClean="0">
                            <a:latin typeface="Cambria Math"/>
                          </a:rPr>
                          <m:t>𝐶</m:t>
                        </m:r>
                        <m:d>
                          <m:dPr>
                            <m:ctrlPr>
                              <a:rPr lang="en-US" b="0" i="1" smtClean="0">
                                <a:latin typeface="Cambria Math"/>
                              </a:rPr>
                            </m:ctrlPr>
                          </m:dPr>
                          <m:e>
                            <m:r>
                              <a:rPr lang="en-US" b="0" i="1" smtClean="0">
                                <a:latin typeface="Cambria Math"/>
                              </a:rPr>
                              <m:t>𝑛</m:t>
                            </m:r>
                            <m:r>
                              <a:rPr lang="en-US" b="0" i="1" smtClean="0">
                                <a:latin typeface="Cambria Math"/>
                              </a:rPr>
                              <m:t>,</m:t>
                            </m:r>
                            <m:r>
                              <a:rPr lang="en-US" b="0" i="1" smtClean="0">
                                <a:latin typeface="Cambria Math"/>
                              </a:rPr>
                              <m:t>𝑘</m:t>
                            </m:r>
                          </m:e>
                        </m:d>
                        <m:sSup>
                          <m:sSupPr>
                            <m:ctrlPr>
                              <a:rPr lang="en-US" b="0" i="1" smtClean="0">
                                <a:latin typeface="Cambria Math"/>
                              </a:rPr>
                            </m:ctrlPr>
                          </m:sSupPr>
                          <m:e>
                            <m:r>
                              <a:rPr lang="en-US" b="0" i="1" smtClean="0">
                                <a:latin typeface="Cambria Math"/>
                              </a:rPr>
                              <m:t>𝑥</m:t>
                            </m:r>
                          </m:e>
                          <m:sup>
                            <m:r>
                              <a:rPr lang="en-US" b="0" i="1" smtClean="0">
                                <a:latin typeface="Cambria Math"/>
                              </a:rPr>
                              <m:t>𝑛</m:t>
                            </m:r>
                            <m:r>
                              <a:rPr lang="en-US" b="0" i="1" smtClean="0">
                                <a:latin typeface="Cambria Math"/>
                              </a:rPr>
                              <m:t>−</m:t>
                            </m:r>
                            <m:r>
                              <a:rPr lang="en-US" b="0" i="1" smtClean="0">
                                <a:latin typeface="Cambria Math"/>
                              </a:rPr>
                              <m:t>𝑘</m:t>
                            </m:r>
                          </m:sup>
                        </m:sSup>
                        <m:sSup>
                          <m:sSupPr>
                            <m:ctrlPr>
                              <a:rPr lang="en-US" b="0" i="1" smtClean="0">
                                <a:latin typeface="Cambria Math"/>
                              </a:rPr>
                            </m:ctrlPr>
                          </m:sSupPr>
                          <m:e>
                            <m:r>
                              <a:rPr lang="en-US" b="0" i="1" smtClean="0">
                                <a:latin typeface="Cambria Math"/>
                              </a:rPr>
                              <m:t>𝑦</m:t>
                            </m:r>
                          </m:e>
                          <m:sup>
                            <m:r>
                              <a:rPr lang="en-US" b="0" i="1" smtClean="0">
                                <a:latin typeface="Cambria Math"/>
                              </a:rPr>
                              <m:t>𝑘</m:t>
                            </m:r>
                          </m:sup>
                        </m:sSup>
                      </m:e>
                    </m:nary>
                  </m:oMath>
                </a14:m>
                <a:r>
                  <a:rPr lang="en-US" dirty="0" smtClean="0"/>
                  <a:t> .</a:t>
                </a:r>
              </a:p>
              <a:p>
                <a:pPr marL="0" indent="0">
                  <a:buNone/>
                </a:pPr>
                <a:endParaRPr lang="en-US" sz="1800" dirty="0"/>
              </a:p>
              <a:p>
                <a:pPr marL="0" indent="0">
                  <a:buNone/>
                </a:pPr>
                <a:r>
                  <a:rPr lang="en-US" i="1" dirty="0" smtClean="0"/>
                  <a:t>C</a:t>
                </a:r>
                <a:r>
                  <a:rPr lang="en-US" dirty="0" smtClean="0"/>
                  <a:t>(</a:t>
                </a:r>
                <a:r>
                  <a:rPr lang="en-US" i="1" dirty="0" smtClean="0"/>
                  <a:t>n</a:t>
                </a:r>
                <a:r>
                  <a:rPr lang="en-US" dirty="0" smtClean="0"/>
                  <a:t>, </a:t>
                </a:r>
                <a:r>
                  <a:rPr lang="en-US" i="1" dirty="0" smtClean="0"/>
                  <a:t>k</a:t>
                </a:r>
                <a:r>
                  <a:rPr lang="en-US" dirty="0" smtClean="0"/>
                  <a:t>) is also called the </a:t>
                </a:r>
                <a:r>
                  <a:rPr lang="en-US" i="1" dirty="0" smtClean="0"/>
                  <a:t>binomial coefficients</a:t>
                </a:r>
                <a:r>
                  <a:rPr lang="en-US" dirty="0" smtClean="0"/>
                  <a:t>, denoted by</a:t>
                </a:r>
              </a:p>
              <a:p>
                <a:pPr marL="0" indent="0">
                  <a:buNone/>
                </a:pPr>
                <a:endParaRPr lang="en-US" sz="1800" i="1" dirty="0"/>
              </a:p>
              <a:p>
                <a:pPr marL="0" indent="0">
                  <a:buNone/>
                </a:pPr>
                <a:r>
                  <a:rPr lang="en-US" i="1" dirty="0" smtClean="0"/>
                  <a:t>C</a:t>
                </a:r>
                <a:r>
                  <a:rPr lang="en-US" dirty="0" smtClean="0"/>
                  <a:t>(</a:t>
                </a:r>
                <a:r>
                  <a:rPr lang="en-US" i="1" dirty="0" smtClean="0"/>
                  <a:t>n</a:t>
                </a:r>
                <a:r>
                  <a:rPr lang="en-US" dirty="0" smtClean="0"/>
                  <a:t>, </a:t>
                </a:r>
                <a:r>
                  <a:rPr lang="en-US" i="1" dirty="0" smtClean="0"/>
                  <a:t>k</a:t>
                </a:r>
                <a:r>
                  <a:rPr lang="en-US" dirty="0" smtClean="0"/>
                  <a:t>) = </a:t>
                </a:r>
                <a14:m>
                  <m:oMath xmlns:m="http://schemas.openxmlformats.org/officeDocument/2006/math">
                    <m:d>
                      <m:dPr>
                        <m:ctrlPr>
                          <a:rPr lang="en-US" sz="4000" i="1" smtClean="0">
                            <a:latin typeface="Cambria Math"/>
                          </a:rPr>
                        </m:ctrlPr>
                      </m:dPr>
                      <m:e>
                        <m:f>
                          <m:fPr>
                            <m:type m:val="noBar"/>
                            <m:ctrlPr>
                              <a:rPr lang="en-US" sz="4000" i="1" smtClean="0">
                                <a:latin typeface="Cambria Math"/>
                              </a:rPr>
                            </m:ctrlPr>
                          </m:fPr>
                          <m:num>
                            <m:r>
                              <a:rPr lang="en-US" sz="4000" b="0" i="1" smtClean="0">
                                <a:latin typeface="Cambria Math"/>
                              </a:rPr>
                              <m:t>𝑛</m:t>
                            </m:r>
                          </m:num>
                          <m:den>
                            <m:r>
                              <a:rPr lang="en-US" sz="4000" b="0" i="1" smtClean="0">
                                <a:latin typeface="Cambria Math"/>
                              </a:rPr>
                              <m:t>𝑘</m:t>
                            </m:r>
                          </m:den>
                        </m:f>
                      </m:e>
                    </m:d>
                  </m:oMath>
                </a14:m>
                <a:r>
                  <a:rPr lang="en-CA" i="1" dirty="0" smtClean="0"/>
                  <a:t>.</a:t>
                </a:r>
                <a:endParaRPr lang="en-CA" i="1"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838200"/>
                <a:ext cx="8229600" cy="5287963"/>
              </a:xfrm>
              <a:blipFill rotWithShape="1">
                <a:blip r:embed="rId2"/>
                <a:stretch>
                  <a:fillRect l="-1852" t="-1499" r="-741"/>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44</a:t>
            </a:fld>
            <a:endParaRPr lang="en-CA"/>
          </a:p>
        </p:txBody>
      </p:sp>
    </p:spTree>
    <p:extLst>
      <p:ext uri="{BB962C8B-B14F-4D97-AF65-F5344CB8AC3E}">
        <p14:creationId xmlns:p14="http://schemas.microsoft.com/office/powerpoint/2010/main" val="146185672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Corollaries</a:t>
            </a:r>
            <a:endParaRPr lang="en-CA" i="1" dirty="0"/>
          </a:p>
        </p:txBody>
      </p:sp>
      <p:sp>
        <p:nvSpPr>
          <p:cNvPr id="3" name="Content Placeholder 2"/>
          <p:cNvSpPr>
            <a:spLocks noGrp="1"/>
          </p:cNvSpPr>
          <p:nvPr>
            <p:ph idx="1"/>
          </p:nvPr>
        </p:nvSpPr>
        <p:spPr>
          <a:xfrm>
            <a:off x="457200" y="1371600"/>
            <a:ext cx="8229600" cy="4525963"/>
          </a:xfrm>
        </p:spPr>
        <p:txBody>
          <a:bodyPr>
            <a:normAutofit/>
          </a:bodyPr>
          <a:lstStyle/>
          <a:p>
            <a:pPr marL="0" indent="0">
              <a:buNone/>
            </a:pPr>
            <a:r>
              <a:rPr lang="en-US" sz="2800" dirty="0" smtClean="0"/>
              <a:t>Let </a:t>
            </a:r>
            <a:r>
              <a:rPr lang="en-US" sz="2800" i="1" dirty="0" smtClean="0"/>
              <a:t>x</a:t>
            </a:r>
            <a:r>
              <a:rPr lang="en-US" sz="2800" dirty="0" smtClean="0"/>
              <a:t> </a:t>
            </a:r>
            <a:r>
              <a:rPr lang="en-US" sz="2800" dirty="0" smtClean="0"/>
              <a:t>= </a:t>
            </a:r>
            <a:r>
              <a:rPr lang="en-US" sz="2800" i="1" dirty="0" smtClean="0"/>
              <a:t>y</a:t>
            </a:r>
            <a:r>
              <a:rPr lang="en-US" sz="2800" dirty="0" smtClean="0"/>
              <a:t> = </a:t>
            </a:r>
            <a:r>
              <a:rPr lang="en-US" sz="2800" dirty="0" smtClean="0"/>
              <a:t>1 or </a:t>
            </a:r>
            <a:r>
              <a:rPr lang="en-US" sz="2800" i="1" dirty="0" smtClean="0"/>
              <a:t>x</a:t>
            </a:r>
            <a:r>
              <a:rPr lang="en-US" sz="2800" dirty="0" smtClean="0"/>
              <a:t> </a:t>
            </a:r>
            <a:r>
              <a:rPr lang="en-US" sz="2800" dirty="0" smtClean="0"/>
              <a:t>= 1 and </a:t>
            </a:r>
            <a:r>
              <a:rPr lang="en-US" sz="2800" i="1" dirty="0" smtClean="0"/>
              <a:t>y</a:t>
            </a:r>
            <a:r>
              <a:rPr lang="en-US" sz="2800" dirty="0" smtClean="0"/>
              <a:t> = </a:t>
            </a:r>
            <a:r>
              <a:rPr lang="en-US" sz="2800" dirty="0" smtClean="0">
                <a:sym typeface="Symbol"/>
              </a:rPr>
              <a:t></a:t>
            </a:r>
            <a:r>
              <a:rPr lang="en-US" sz="2800" dirty="0" smtClean="0"/>
              <a:t>1 in the binomial theorem, we have the following: </a:t>
            </a:r>
          </a:p>
          <a:p>
            <a:pPr marL="0" indent="0">
              <a:buNone/>
            </a:pPr>
            <a:endParaRPr lang="en-US" sz="1050" dirty="0"/>
          </a:p>
          <a:p>
            <a:pPr marL="0" indent="0">
              <a:buNone/>
            </a:pPr>
            <a:r>
              <a:rPr lang="en-US" sz="2800" dirty="0" smtClean="0"/>
              <a:t>(1)  Let </a:t>
            </a:r>
            <a:r>
              <a:rPr lang="en-US" sz="2800" i="1" dirty="0" smtClean="0"/>
              <a:t>n</a:t>
            </a:r>
            <a:r>
              <a:rPr lang="en-US" sz="2800" dirty="0" smtClean="0"/>
              <a:t> be a non-negative integer.  Then</a:t>
            </a:r>
          </a:p>
          <a:p>
            <a:pPr marL="0" indent="0">
              <a:buNone/>
            </a:pPr>
            <a:endParaRPr lang="en-US" sz="1000" dirty="0"/>
          </a:p>
          <a:p>
            <a:pPr marL="0" indent="0">
              <a:buNone/>
            </a:pPr>
            <a:endParaRPr lang="en-US" sz="2800" dirty="0" smtClean="0"/>
          </a:p>
          <a:p>
            <a:pPr marL="0" indent="0">
              <a:buNone/>
            </a:pPr>
            <a:endParaRPr lang="en-US" sz="2800" dirty="0" smtClean="0"/>
          </a:p>
          <a:p>
            <a:pPr marL="0" indent="0">
              <a:buNone/>
            </a:pPr>
            <a:endParaRPr lang="en-US" sz="1000" dirty="0" smtClean="0"/>
          </a:p>
          <a:p>
            <a:pPr marL="0" indent="0">
              <a:buNone/>
            </a:pPr>
            <a:r>
              <a:rPr lang="en-US" sz="2800" dirty="0" smtClean="0"/>
              <a:t>(</a:t>
            </a:r>
            <a:r>
              <a:rPr lang="en-US" sz="2800" dirty="0" smtClean="0"/>
              <a:t>2)  Let </a:t>
            </a:r>
            <a:r>
              <a:rPr lang="en-US" sz="2800" i="1" dirty="0" smtClean="0"/>
              <a:t>n</a:t>
            </a:r>
            <a:r>
              <a:rPr lang="en-US" sz="2800" dirty="0" smtClean="0"/>
              <a:t> be a non-negative integer. Then</a:t>
            </a:r>
          </a:p>
          <a:p>
            <a:pPr marL="0" indent="0">
              <a:buNone/>
            </a:pP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45</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2223272444"/>
              </p:ext>
            </p:extLst>
          </p:nvPr>
        </p:nvGraphicFramePr>
        <p:xfrm>
          <a:off x="584200" y="3124200"/>
          <a:ext cx="5029200" cy="914400"/>
        </p:xfrm>
        <a:graphic>
          <a:graphicData uri="http://schemas.openxmlformats.org/presentationml/2006/ole">
            <mc:AlternateContent xmlns:mc="http://schemas.openxmlformats.org/markup-compatibility/2006">
              <mc:Choice xmlns:v="urn:schemas-microsoft-com:vml" Requires="v">
                <p:oleObj spid="_x0000_s6180" name="Equation" r:id="rId3" imgW="2514600" imgH="457200" progId="Equation.DSMT4">
                  <p:embed/>
                </p:oleObj>
              </mc:Choice>
              <mc:Fallback>
                <p:oleObj name="Equation" r:id="rId3" imgW="2514600" imgH="457200" progId="Equation.DSMT4">
                  <p:embed/>
                  <p:pic>
                    <p:nvPicPr>
                      <p:cNvPr id="0" name=""/>
                      <p:cNvPicPr/>
                      <p:nvPr/>
                    </p:nvPicPr>
                    <p:blipFill>
                      <a:blip r:embed="rId4"/>
                      <a:stretch>
                        <a:fillRect/>
                      </a:stretch>
                    </p:blipFill>
                    <p:spPr>
                      <a:xfrm>
                        <a:off x="584200" y="3124200"/>
                        <a:ext cx="5029200" cy="914400"/>
                      </a:xfrm>
                      <a:prstGeom prst="rect">
                        <a:avLst/>
                      </a:prstGeom>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2507508955"/>
              </p:ext>
            </p:extLst>
          </p:nvPr>
        </p:nvGraphicFramePr>
        <p:xfrm>
          <a:off x="571500" y="4953000"/>
          <a:ext cx="6299200" cy="914400"/>
        </p:xfrm>
        <a:graphic>
          <a:graphicData uri="http://schemas.openxmlformats.org/presentationml/2006/ole">
            <mc:AlternateContent xmlns:mc="http://schemas.openxmlformats.org/markup-compatibility/2006">
              <mc:Choice xmlns:v="urn:schemas-microsoft-com:vml" Requires="v">
                <p:oleObj spid="_x0000_s6181" name="Equation" r:id="rId5" imgW="3149280" imgH="457200" progId="Equation.DSMT4">
                  <p:embed/>
                </p:oleObj>
              </mc:Choice>
              <mc:Fallback>
                <p:oleObj name="Equation" r:id="rId5" imgW="3149280" imgH="457200" progId="Equation.DSMT4">
                  <p:embed/>
                  <p:pic>
                    <p:nvPicPr>
                      <p:cNvPr id="0" name=""/>
                      <p:cNvPicPr/>
                      <p:nvPr/>
                    </p:nvPicPr>
                    <p:blipFill>
                      <a:blip r:embed="rId6"/>
                      <a:stretch>
                        <a:fillRect/>
                      </a:stretch>
                    </p:blipFill>
                    <p:spPr>
                      <a:xfrm>
                        <a:off x="571500" y="4953000"/>
                        <a:ext cx="6299200" cy="914400"/>
                      </a:xfrm>
                      <a:prstGeom prst="rect">
                        <a:avLst/>
                      </a:prstGeom>
                    </p:spPr>
                  </p:pic>
                </p:oleObj>
              </mc:Fallback>
            </mc:AlternateContent>
          </a:graphicData>
        </a:graphic>
      </p:graphicFrame>
    </p:spTree>
    <p:extLst>
      <p:ext uri="{BB962C8B-B14F-4D97-AF65-F5344CB8AC3E}">
        <p14:creationId xmlns:p14="http://schemas.microsoft.com/office/powerpoint/2010/main" val="181273742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838200"/>
                <a:ext cx="8229600" cy="5287963"/>
              </a:xfrm>
            </p:spPr>
            <p:txBody>
              <a:bodyPr/>
              <a:lstStyle/>
              <a:p>
                <a:pPr marL="0" indent="0">
                  <a:buNone/>
                </a:pPr>
                <a:r>
                  <a:rPr lang="en-US" dirty="0" smtClean="0"/>
                  <a:t>Find the coefficient of </a:t>
                </a:r>
                <a:r>
                  <a:rPr lang="en-US" i="1" dirty="0" smtClean="0"/>
                  <a:t>x</a:t>
                </a:r>
                <a:r>
                  <a:rPr lang="en-US" baseline="30000" dirty="0" smtClean="0"/>
                  <a:t>11</a:t>
                </a:r>
                <a:r>
                  <a:rPr lang="en-US" dirty="0" smtClean="0"/>
                  <a:t> in the expansion of </a:t>
                </a:r>
                <a14:m>
                  <m:oMath xmlns:m="http://schemas.openxmlformats.org/officeDocument/2006/math">
                    <m:sSup>
                      <m:sSupPr>
                        <m:ctrlPr>
                          <a:rPr lang="en-US" i="1" smtClean="0">
                            <a:latin typeface="Cambria Math"/>
                          </a:rPr>
                        </m:ctrlPr>
                      </m:sSupPr>
                      <m:e>
                        <m:d>
                          <m:dPr>
                            <m:ctrlPr>
                              <a:rPr lang="en-CA" i="1">
                                <a:latin typeface="Cambria Math"/>
                              </a:rPr>
                            </m:ctrlPr>
                          </m:dPr>
                          <m:e>
                            <m:sSup>
                              <m:sSupPr>
                                <m:ctrlPr>
                                  <a:rPr lang="en-CA" i="1">
                                    <a:latin typeface="Cambria Math"/>
                                  </a:rPr>
                                </m:ctrlPr>
                              </m:sSupPr>
                              <m:e>
                                <m:r>
                                  <a:rPr lang="en-US" i="1">
                                    <a:latin typeface="Cambria Math"/>
                                  </a:rPr>
                                  <m:t>𝑥</m:t>
                                </m:r>
                              </m:e>
                              <m:sup>
                                <m:r>
                                  <a:rPr lang="en-US" i="1">
                                    <a:latin typeface="Cambria Math"/>
                                  </a:rPr>
                                  <m:t>2</m:t>
                                </m:r>
                              </m:sup>
                            </m:sSup>
                            <m:r>
                              <a:rPr lang="en-US" i="1">
                                <a:latin typeface="Cambria Math"/>
                              </a:rPr>
                              <m:t>−</m:t>
                            </m:r>
                            <m:f>
                              <m:fPr>
                                <m:ctrlPr>
                                  <a:rPr lang="en-US" i="1">
                                    <a:latin typeface="Cambria Math"/>
                                  </a:rPr>
                                </m:ctrlPr>
                              </m:fPr>
                              <m:num>
                                <m:r>
                                  <a:rPr lang="en-US" i="1">
                                    <a:latin typeface="Cambria Math"/>
                                  </a:rPr>
                                  <m:t>1</m:t>
                                </m:r>
                              </m:num>
                              <m:den>
                                <m:r>
                                  <a:rPr lang="en-US" i="1">
                                    <a:latin typeface="Cambria Math"/>
                                  </a:rPr>
                                  <m:t>𝑥</m:t>
                                </m:r>
                              </m:den>
                            </m:f>
                          </m:e>
                        </m:d>
                      </m:e>
                      <m:sup>
                        <m:r>
                          <a:rPr lang="en-US" b="0" i="1" smtClean="0">
                            <a:latin typeface="Cambria Math"/>
                          </a:rPr>
                          <m:t>20</m:t>
                        </m:r>
                      </m:sup>
                    </m:sSup>
                  </m:oMath>
                </a14:m>
                <a:r>
                  <a:rPr lang="en-US" dirty="0" smtClean="0"/>
                  <a:t>.</a:t>
                </a:r>
              </a:p>
              <a:p>
                <a:pPr marL="0" indent="0">
                  <a:buNone/>
                </a:pPr>
                <a:endParaRPr lang="en-US" dirty="0" smtClean="0"/>
              </a:p>
              <a:p>
                <a:pPr marL="0" indent="0">
                  <a:buNone/>
                </a:pPr>
                <a:r>
                  <a:rPr lang="en-US" dirty="0" smtClean="0"/>
                  <a:t>The general term in the expansion has the form</a:t>
                </a:r>
              </a:p>
              <a:p>
                <a:pPr marL="0" indent="0">
                  <a:buNone/>
                </a:pPr>
                <a:r>
                  <a:rPr lang="en-US" dirty="0" smtClean="0"/>
                  <a:t> </a:t>
                </a:r>
              </a:p>
              <a:p>
                <a:pPr marL="0" indent="0">
                  <a:buNone/>
                </a:pPr>
                <a:endParaRPr lang="en-US" dirty="0"/>
              </a:p>
              <a:p>
                <a:pPr marL="0" indent="0">
                  <a:buNone/>
                </a:pPr>
                <a:r>
                  <a:rPr lang="en-US" dirty="0" smtClean="0"/>
                  <a:t>Since 20 </a:t>
                </a:r>
                <a:r>
                  <a:rPr lang="en-US" dirty="0" smtClean="0">
                    <a:sym typeface="Symbol"/>
                  </a:rPr>
                  <a:t> 3</a:t>
                </a:r>
                <a:r>
                  <a:rPr lang="en-US" i="1" dirty="0" smtClean="0">
                    <a:sym typeface="Symbol"/>
                  </a:rPr>
                  <a:t>k</a:t>
                </a:r>
                <a:r>
                  <a:rPr lang="en-US" dirty="0" smtClean="0">
                    <a:sym typeface="Symbol"/>
                  </a:rPr>
                  <a:t> = 11, </a:t>
                </a:r>
                <a:r>
                  <a:rPr lang="en-US" i="1" dirty="0" smtClean="0">
                    <a:sym typeface="Symbol"/>
                  </a:rPr>
                  <a:t>k</a:t>
                </a:r>
                <a:r>
                  <a:rPr lang="en-US" dirty="0" smtClean="0">
                    <a:sym typeface="Symbol"/>
                  </a:rPr>
                  <a:t> = 3.  The coefficient of </a:t>
                </a:r>
                <a:r>
                  <a:rPr lang="en-US" i="1" dirty="0" smtClean="0">
                    <a:sym typeface="Symbol"/>
                  </a:rPr>
                  <a:t>x</a:t>
                </a:r>
                <a:r>
                  <a:rPr lang="en-US" baseline="30000" dirty="0" smtClean="0">
                    <a:sym typeface="Symbol"/>
                  </a:rPr>
                  <a:t>11</a:t>
                </a:r>
                <a:r>
                  <a:rPr lang="en-US" dirty="0" smtClean="0">
                    <a:sym typeface="Symbol"/>
                  </a:rPr>
                  <a:t> is </a:t>
                </a:r>
                <a14:m>
                  <m:oMath xmlns:m="http://schemas.openxmlformats.org/officeDocument/2006/math">
                    <m:d>
                      <m:dPr>
                        <m:ctrlPr>
                          <a:rPr lang="en-US" i="1" smtClean="0">
                            <a:latin typeface="Cambria Math"/>
                            <a:sym typeface="Symbol"/>
                          </a:rPr>
                        </m:ctrlPr>
                      </m:dPr>
                      <m:e>
                        <m:f>
                          <m:fPr>
                            <m:type m:val="noBar"/>
                            <m:ctrlPr>
                              <a:rPr lang="en-US" i="1" smtClean="0">
                                <a:latin typeface="Cambria Math"/>
                                <a:sym typeface="Symbol"/>
                              </a:rPr>
                            </m:ctrlPr>
                          </m:fPr>
                          <m:num>
                            <m:r>
                              <a:rPr lang="en-US" b="0" i="1" smtClean="0">
                                <a:latin typeface="Cambria Math"/>
                                <a:sym typeface="Symbol"/>
                              </a:rPr>
                              <m:t>20</m:t>
                            </m:r>
                          </m:num>
                          <m:den>
                            <m:r>
                              <a:rPr lang="en-US" b="0" i="1" smtClean="0">
                                <a:latin typeface="Cambria Math"/>
                                <a:sym typeface="Symbol"/>
                              </a:rPr>
                              <m:t>3</m:t>
                            </m:r>
                          </m:den>
                        </m:f>
                      </m:e>
                    </m:d>
                  </m:oMath>
                </a14:m>
                <a:r>
                  <a:rPr lang="en-US" dirty="0" smtClean="0">
                    <a:sym typeface="Symbol"/>
                  </a:rPr>
                  <a:t> = 1140.  </a:t>
                </a:r>
                <a:endParaRPr lang="en-US" dirty="0" smtClean="0"/>
              </a:p>
              <a:p>
                <a:pPr marL="0" indent="0">
                  <a:buNone/>
                </a:pPr>
                <a:endParaRPr lang="en-US" dirty="0"/>
              </a:p>
              <a:p>
                <a:pPr marL="0" indent="0">
                  <a:buNone/>
                </a:pPr>
                <a:endParaRPr lang="en-US" dirty="0" smtClean="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838200"/>
                <a:ext cx="8229600" cy="5287963"/>
              </a:xfrm>
              <a:blipFill rotWithShape="1">
                <a:blip r:embed="rId3"/>
                <a:stretch>
                  <a:fillRect l="-1852" t="-1499" r="-2222"/>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46</a:t>
            </a:fld>
            <a:endParaRPr lang="en-CA"/>
          </a:p>
        </p:txBody>
      </p:sp>
      <p:graphicFrame>
        <p:nvGraphicFramePr>
          <p:cNvPr id="5" name="Object 4"/>
          <p:cNvGraphicFramePr>
            <a:graphicFrameLocks noChangeAspect="1"/>
          </p:cNvGraphicFramePr>
          <p:nvPr>
            <p:extLst>
              <p:ext uri="{D42A27DB-BD31-4B8C-83A1-F6EECF244321}">
                <p14:modId xmlns:p14="http://schemas.microsoft.com/office/powerpoint/2010/main" val="370143494"/>
              </p:ext>
            </p:extLst>
          </p:nvPr>
        </p:nvGraphicFramePr>
        <p:xfrm>
          <a:off x="533400" y="3429000"/>
          <a:ext cx="4038600" cy="914400"/>
        </p:xfrm>
        <a:graphic>
          <a:graphicData uri="http://schemas.openxmlformats.org/presentationml/2006/ole">
            <mc:AlternateContent xmlns:mc="http://schemas.openxmlformats.org/markup-compatibility/2006">
              <mc:Choice xmlns:v="urn:schemas-microsoft-com:vml" Requires="v">
                <p:oleObj spid="_x0000_s8202" name="Equation" r:id="rId4" imgW="2019240" imgH="457200" progId="Equation.DSMT4">
                  <p:embed/>
                </p:oleObj>
              </mc:Choice>
              <mc:Fallback>
                <p:oleObj name="Equation" r:id="rId4" imgW="2019240" imgH="457200" progId="Equation.DSMT4">
                  <p:embed/>
                  <p:pic>
                    <p:nvPicPr>
                      <p:cNvPr id="0" name=""/>
                      <p:cNvPicPr/>
                      <p:nvPr/>
                    </p:nvPicPr>
                    <p:blipFill>
                      <a:blip r:embed="rId5"/>
                      <a:stretch>
                        <a:fillRect/>
                      </a:stretch>
                    </p:blipFill>
                    <p:spPr>
                      <a:xfrm>
                        <a:off x="533400" y="3429000"/>
                        <a:ext cx="4038600" cy="914400"/>
                      </a:xfrm>
                      <a:prstGeom prst="rect">
                        <a:avLst/>
                      </a:prstGeom>
                    </p:spPr>
                  </p:pic>
                </p:oleObj>
              </mc:Fallback>
            </mc:AlternateContent>
          </a:graphicData>
        </a:graphic>
      </p:graphicFrame>
    </p:spTree>
    <p:extLst>
      <p:ext uri="{BB962C8B-B14F-4D97-AF65-F5344CB8AC3E}">
        <p14:creationId xmlns:p14="http://schemas.microsoft.com/office/powerpoint/2010/main" val="20345067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Binomial Identities</a:t>
            </a:r>
            <a:endParaRPr lang="en-CA" i="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lstStyle/>
              <a:p>
                <a:pPr marL="0" indent="0">
                  <a:buNone/>
                </a:pPr>
                <a:r>
                  <a:rPr lang="en-US" sz="2800" dirty="0" smtClean="0"/>
                  <a:t>(1)</a:t>
                </a:r>
                <a:r>
                  <a:rPr lang="en-US" sz="2400" dirty="0" smtClean="0"/>
                  <a:t> </a:t>
                </a:r>
                <a:r>
                  <a:rPr lang="en-US" sz="2800" dirty="0" smtClean="0"/>
                  <a:t>Let </a:t>
                </a:r>
                <a:r>
                  <a:rPr lang="en-US" sz="2800" i="1" dirty="0" smtClean="0"/>
                  <a:t>n</a:t>
                </a:r>
                <a:r>
                  <a:rPr lang="en-US" sz="2800" dirty="0" smtClean="0"/>
                  <a:t> and </a:t>
                </a:r>
                <a:r>
                  <a:rPr lang="en-US" sz="2800" i="1" dirty="0" smtClean="0"/>
                  <a:t>r </a:t>
                </a:r>
                <a:r>
                  <a:rPr lang="en-US" sz="2800" dirty="0" smtClean="0"/>
                  <a:t>be non-negative integers, and </a:t>
                </a:r>
                <a:r>
                  <a:rPr lang="en-US" sz="2800" i="1" dirty="0" smtClean="0"/>
                  <a:t>r</a:t>
                </a:r>
                <a:r>
                  <a:rPr lang="en-US" sz="2800" dirty="0" smtClean="0"/>
                  <a:t> </a:t>
                </a:r>
                <a:r>
                  <a:rPr lang="en-US" sz="2800" dirty="0" smtClean="0">
                    <a:sym typeface="Symbol"/>
                  </a:rPr>
                  <a:t> </a:t>
                </a:r>
                <a:r>
                  <a:rPr lang="en-US" sz="2800" i="1" dirty="0" smtClean="0">
                    <a:sym typeface="Symbol"/>
                  </a:rPr>
                  <a:t>n</a:t>
                </a:r>
                <a:r>
                  <a:rPr lang="en-US" sz="2800" dirty="0" smtClean="0">
                    <a:sym typeface="Symbol"/>
                  </a:rPr>
                  <a:t>.  Then</a:t>
                </a:r>
                <a:r>
                  <a:rPr lang="en-US" sz="2400" dirty="0" smtClean="0"/>
                  <a:t>  </a:t>
                </a:r>
                <a14:m>
                  <m:oMath xmlns:m="http://schemas.openxmlformats.org/officeDocument/2006/math">
                    <m:d>
                      <m:dPr>
                        <m:ctrlPr>
                          <a:rPr lang="en-US" sz="3600" i="1" smtClean="0">
                            <a:latin typeface="Cambria Math"/>
                          </a:rPr>
                        </m:ctrlPr>
                      </m:dPr>
                      <m:e>
                        <m:f>
                          <m:fPr>
                            <m:type m:val="noBar"/>
                            <m:ctrlPr>
                              <a:rPr lang="en-US" sz="3600" i="1" smtClean="0">
                                <a:latin typeface="Cambria Math"/>
                              </a:rPr>
                            </m:ctrlPr>
                          </m:fPr>
                          <m:num>
                            <m:r>
                              <a:rPr lang="en-US" sz="3600" b="0" i="1" smtClean="0">
                                <a:latin typeface="Cambria Math"/>
                              </a:rPr>
                              <m:t>𝑛</m:t>
                            </m:r>
                          </m:num>
                          <m:den>
                            <m:r>
                              <a:rPr lang="en-US" sz="3600" b="0" i="1" smtClean="0">
                                <a:latin typeface="Cambria Math"/>
                              </a:rPr>
                              <m:t>𝑟</m:t>
                            </m:r>
                          </m:den>
                        </m:f>
                      </m:e>
                    </m:d>
                  </m:oMath>
                </a14:m>
                <a:r>
                  <a:rPr lang="en-CA" sz="2800" dirty="0" smtClean="0"/>
                  <a:t> = </a:t>
                </a:r>
                <a14:m>
                  <m:oMath xmlns:m="http://schemas.openxmlformats.org/officeDocument/2006/math">
                    <m:d>
                      <m:dPr>
                        <m:ctrlPr>
                          <a:rPr lang="en-US" sz="3600" i="1" smtClean="0">
                            <a:latin typeface="Cambria Math"/>
                          </a:rPr>
                        </m:ctrlPr>
                      </m:dPr>
                      <m:e>
                        <m:f>
                          <m:fPr>
                            <m:type m:val="noBar"/>
                            <m:ctrlPr>
                              <a:rPr lang="en-US" sz="3600" i="1" smtClean="0">
                                <a:latin typeface="Cambria Math"/>
                              </a:rPr>
                            </m:ctrlPr>
                          </m:fPr>
                          <m:num>
                            <m:r>
                              <a:rPr lang="en-US" sz="3600" b="0" i="1" smtClean="0">
                                <a:latin typeface="Cambria Math"/>
                              </a:rPr>
                              <m:t>𝑛</m:t>
                            </m:r>
                          </m:num>
                          <m:den>
                            <m:r>
                              <a:rPr lang="en-US" sz="3600" b="0" i="1" smtClean="0">
                                <a:latin typeface="Cambria Math"/>
                              </a:rPr>
                              <m:t>𝑛</m:t>
                            </m:r>
                            <m:r>
                              <a:rPr lang="en-US" sz="3600" b="0" i="1" smtClean="0">
                                <a:latin typeface="Cambria Math"/>
                              </a:rPr>
                              <m:t>−</m:t>
                            </m:r>
                            <m:r>
                              <a:rPr lang="en-US" sz="3600" b="0" i="1" smtClean="0">
                                <a:latin typeface="Cambria Math"/>
                              </a:rPr>
                              <m:t>𝑟</m:t>
                            </m:r>
                          </m:den>
                        </m:f>
                      </m:e>
                    </m:d>
                  </m:oMath>
                </a14:m>
                <a:r>
                  <a:rPr lang="en-CA" dirty="0" smtClean="0"/>
                  <a:t>.</a:t>
                </a:r>
              </a:p>
              <a:p>
                <a:pPr marL="0" indent="0">
                  <a:buNone/>
                </a:pPr>
                <a:endParaRPr lang="en-US" sz="1800" dirty="0"/>
              </a:p>
              <a:p>
                <a:pPr marL="0" indent="0">
                  <a:buNone/>
                </a:pPr>
                <a:r>
                  <a:rPr lang="en-US" sz="2800" i="1" dirty="0" smtClean="0"/>
                  <a:t>Proof</a:t>
                </a:r>
                <a:r>
                  <a:rPr lang="en-US" sz="2800" dirty="0" smtClean="0"/>
                  <a:t> 1.</a:t>
                </a:r>
                <a:r>
                  <a:rPr lang="en-US" sz="2400" dirty="0" smtClean="0"/>
                  <a:t> </a:t>
                </a:r>
                <a14:m>
                  <m:oMath xmlns:m="http://schemas.openxmlformats.org/officeDocument/2006/math">
                    <m:d>
                      <m:dPr>
                        <m:ctrlPr>
                          <a:rPr lang="en-US" sz="3600" i="1" smtClean="0">
                            <a:latin typeface="Cambria Math"/>
                          </a:rPr>
                        </m:ctrlPr>
                      </m:dPr>
                      <m:e>
                        <m:f>
                          <m:fPr>
                            <m:type m:val="noBar"/>
                            <m:ctrlPr>
                              <a:rPr lang="en-US" sz="3600" i="1" smtClean="0">
                                <a:latin typeface="Cambria Math"/>
                              </a:rPr>
                            </m:ctrlPr>
                          </m:fPr>
                          <m:num>
                            <m:r>
                              <a:rPr lang="en-US" sz="3600" b="0" i="1" smtClean="0">
                                <a:latin typeface="Cambria Math"/>
                              </a:rPr>
                              <m:t>𝑛</m:t>
                            </m:r>
                          </m:num>
                          <m:den>
                            <m:r>
                              <a:rPr lang="en-US" sz="3600" b="0" i="1" smtClean="0">
                                <a:latin typeface="Cambria Math"/>
                              </a:rPr>
                              <m:t>𝑟</m:t>
                            </m:r>
                          </m:den>
                        </m:f>
                      </m:e>
                    </m:d>
                    <m:r>
                      <a:rPr lang="en-US" sz="3600" b="0" i="1" smtClean="0">
                        <a:latin typeface="Cambria Math"/>
                      </a:rPr>
                      <m:t>=</m:t>
                    </m:r>
                    <m:f>
                      <m:fPr>
                        <m:ctrlPr>
                          <a:rPr lang="en-US" sz="3600" b="0" i="1" smtClean="0">
                            <a:latin typeface="Cambria Math"/>
                          </a:rPr>
                        </m:ctrlPr>
                      </m:fPr>
                      <m:num>
                        <m:r>
                          <a:rPr lang="en-US" sz="3600" b="0" i="1" smtClean="0">
                            <a:latin typeface="Cambria Math"/>
                          </a:rPr>
                          <m:t>𝑛</m:t>
                        </m:r>
                        <m:r>
                          <a:rPr lang="en-US" sz="3600" b="0" i="1" smtClean="0">
                            <a:latin typeface="Cambria Math"/>
                          </a:rPr>
                          <m:t>!</m:t>
                        </m:r>
                      </m:num>
                      <m:den>
                        <m:r>
                          <a:rPr lang="en-US" sz="3600" b="0" i="1" smtClean="0">
                            <a:latin typeface="Cambria Math"/>
                          </a:rPr>
                          <m:t>𝑟</m:t>
                        </m:r>
                        <m:r>
                          <a:rPr lang="en-US" sz="3600" b="0" i="1" smtClean="0">
                            <a:latin typeface="Cambria Math"/>
                          </a:rPr>
                          <m:t>!</m:t>
                        </m:r>
                        <m:d>
                          <m:dPr>
                            <m:ctrlPr>
                              <a:rPr lang="en-US" sz="3600" b="0" i="1" smtClean="0">
                                <a:latin typeface="Cambria Math"/>
                              </a:rPr>
                            </m:ctrlPr>
                          </m:dPr>
                          <m:e>
                            <m:r>
                              <a:rPr lang="en-US" sz="3600" b="0" i="1" smtClean="0">
                                <a:latin typeface="Cambria Math"/>
                              </a:rPr>
                              <m:t>𝑛</m:t>
                            </m:r>
                            <m:r>
                              <a:rPr lang="en-US" sz="3600" b="0" i="1" smtClean="0">
                                <a:latin typeface="Cambria Math"/>
                              </a:rPr>
                              <m:t>−</m:t>
                            </m:r>
                            <m:r>
                              <a:rPr lang="en-US" sz="3600" b="0" i="1" smtClean="0">
                                <a:latin typeface="Cambria Math"/>
                              </a:rPr>
                              <m:t>𝑟</m:t>
                            </m:r>
                          </m:e>
                        </m:d>
                        <m:r>
                          <a:rPr lang="en-US" sz="3600" b="0" i="1" smtClean="0">
                            <a:latin typeface="Cambria Math"/>
                          </a:rPr>
                          <m:t>!</m:t>
                        </m:r>
                      </m:den>
                    </m:f>
                    <m:r>
                      <a:rPr lang="en-US" sz="3600" b="0" i="1" smtClean="0">
                        <a:latin typeface="Cambria Math"/>
                      </a:rPr>
                      <m:t>=</m:t>
                    </m:r>
                    <m:f>
                      <m:fPr>
                        <m:ctrlPr>
                          <a:rPr lang="en-US" sz="3600" b="0" i="1" smtClean="0">
                            <a:latin typeface="Cambria Math"/>
                          </a:rPr>
                        </m:ctrlPr>
                      </m:fPr>
                      <m:num>
                        <m:r>
                          <a:rPr lang="en-US" sz="3600" b="0" i="1" smtClean="0">
                            <a:latin typeface="Cambria Math"/>
                          </a:rPr>
                          <m:t>𝑛</m:t>
                        </m:r>
                        <m:r>
                          <a:rPr lang="en-US" sz="3600" b="0" i="1" smtClean="0">
                            <a:latin typeface="Cambria Math"/>
                          </a:rPr>
                          <m:t>!</m:t>
                        </m:r>
                      </m:num>
                      <m:den>
                        <m:d>
                          <m:dPr>
                            <m:ctrlPr>
                              <a:rPr lang="en-US" sz="3600" b="0" i="1" smtClean="0">
                                <a:latin typeface="Cambria Math"/>
                              </a:rPr>
                            </m:ctrlPr>
                          </m:dPr>
                          <m:e>
                            <m:r>
                              <a:rPr lang="en-US" sz="3600" b="0" i="1" smtClean="0">
                                <a:latin typeface="Cambria Math"/>
                              </a:rPr>
                              <m:t>𝑛</m:t>
                            </m:r>
                            <m:r>
                              <a:rPr lang="en-US" sz="3600" b="0" i="1" smtClean="0">
                                <a:latin typeface="Cambria Math"/>
                              </a:rPr>
                              <m:t>−</m:t>
                            </m:r>
                            <m:r>
                              <a:rPr lang="en-US" sz="3600" b="0" i="1" smtClean="0">
                                <a:latin typeface="Cambria Math"/>
                              </a:rPr>
                              <m:t>𝑟</m:t>
                            </m:r>
                          </m:e>
                        </m:d>
                        <m:r>
                          <a:rPr lang="en-US" sz="3600" b="0" i="1" smtClean="0">
                            <a:latin typeface="Cambria Math"/>
                          </a:rPr>
                          <m:t>!</m:t>
                        </m:r>
                        <m:r>
                          <a:rPr lang="en-US" sz="3600" b="0" i="1" smtClean="0">
                            <a:latin typeface="Cambria Math"/>
                          </a:rPr>
                          <m:t>(</m:t>
                        </m:r>
                        <m:r>
                          <a:rPr lang="en-US" sz="3600" b="0" i="1" smtClean="0">
                            <a:latin typeface="Cambria Math"/>
                          </a:rPr>
                          <m:t>𝑛</m:t>
                        </m:r>
                        <m:r>
                          <a:rPr lang="en-US" sz="3600" b="0" i="1" smtClean="0">
                            <a:latin typeface="Cambria Math"/>
                          </a:rPr>
                          <m:t>−</m:t>
                        </m:r>
                        <m:d>
                          <m:dPr>
                            <m:ctrlPr>
                              <a:rPr lang="en-US" sz="3600" b="0" i="1" smtClean="0">
                                <a:latin typeface="Cambria Math"/>
                              </a:rPr>
                            </m:ctrlPr>
                          </m:dPr>
                          <m:e>
                            <m:r>
                              <a:rPr lang="en-US" sz="3600" b="0" i="1" smtClean="0">
                                <a:latin typeface="Cambria Math"/>
                              </a:rPr>
                              <m:t>𝑛</m:t>
                            </m:r>
                            <m:r>
                              <a:rPr lang="en-US" sz="3600" b="0" i="1" smtClean="0">
                                <a:latin typeface="Cambria Math"/>
                              </a:rPr>
                              <m:t>−</m:t>
                            </m:r>
                            <m:r>
                              <a:rPr lang="en-US" sz="3600" b="0" i="1" smtClean="0">
                                <a:latin typeface="Cambria Math"/>
                              </a:rPr>
                              <m:t>𝑟</m:t>
                            </m:r>
                          </m:e>
                        </m:d>
                        <m:r>
                          <a:rPr lang="en-US" sz="3600" b="0" i="1" smtClean="0">
                            <a:latin typeface="Cambria Math"/>
                          </a:rPr>
                          <m:t>)!</m:t>
                        </m:r>
                      </m:den>
                    </m:f>
                  </m:oMath>
                </a14:m>
                <a:r>
                  <a:rPr lang="en-CA" sz="2800" dirty="0" smtClean="0"/>
                  <a:t> </a:t>
                </a:r>
              </a:p>
              <a:p>
                <a:pPr marL="0" indent="0">
                  <a:buNone/>
                </a:pPr>
                <a:r>
                  <a:rPr lang="en-CA" dirty="0" smtClean="0"/>
                  <a:t>= </a:t>
                </a:r>
                <a14:m>
                  <m:oMath xmlns:m="http://schemas.openxmlformats.org/officeDocument/2006/math">
                    <m:d>
                      <m:dPr>
                        <m:ctrlPr>
                          <a:rPr lang="en-US" sz="3600" i="1" smtClean="0">
                            <a:latin typeface="Cambria Math"/>
                          </a:rPr>
                        </m:ctrlPr>
                      </m:dPr>
                      <m:e>
                        <m:f>
                          <m:fPr>
                            <m:type m:val="noBar"/>
                            <m:ctrlPr>
                              <a:rPr lang="en-US" sz="3600" i="1" smtClean="0">
                                <a:latin typeface="Cambria Math"/>
                              </a:rPr>
                            </m:ctrlPr>
                          </m:fPr>
                          <m:num>
                            <m:r>
                              <a:rPr lang="en-US" sz="3600" b="0" i="1" smtClean="0">
                                <a:latin typeface="Cambria Math"/>
                              </a:rPr>
                              <m:t>𝑛</m:t>
                            </m:r>
                          </m:num>
                          <m:den>
                            <m:r>
                              <a:rPr lang="en-US" sz="3600" b="0" i="1" smtClean="0">
                                <a:latin typeface="Cambria Math"/>
                              </a:rPr>
                              <m:t>𝑛</m:t>
                            </m:r>
                            <m:r>
                              <a:rPr lang="en-US" sz="3600" b="0" i="1" smtClean="0">
                                <a:latin typeface="Cambria Math"/>
                              </a:rPr>
                              <m:t>−</m:t>
                            </m:r>
                            <m:r>
                              <a:rPr lang="en-US" sz="3600" b="0" i="1" smtClean="0">
                                <a:latin typeface="Cambria Math"/>
                              </a:rPr>
                              <m:t>𝑟</m:t>
                            </m:r>
                          </m:den>
                        </m:f>
                      </m:e>
                    </m:d>
                  </m:oMath>
                </a14:m>
                <a:r>
                  <a:rPr lang="en-CA" dirty="0" smtClean="0"/>
                  <a:t>.</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852" t="-1617"/>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47</a:t>
            </a:fld>
            <a:endParaRPr lang="en-CA"/>
          </a:p>
        </p:txBody>
      </p:sp>
    </p:spTree>
    <p:extLst>
      <p:ext uri="{BB962C8B-B14F-4D97-AF65-F5344CB8AC3E}">
        <p14:creationId xmlns:p14="http://schemas.microsoft.com/office/powerpoint/2010/main" val="321721072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762000"/>
                <a:ext cx="8229600" cy="5364163"/>
              </a:xfrm>
            </p:spPr>
            <p:txBody>
              <a:bodyPr/>
              <a:lstStyle/>
              <a:p>
                <a:pPr marL="0" indent="0">
                  <a:buNone/>
                </a:pPr>
                <a:r>
                  <a:rPr lang="en-US" sz="2400" i="1" dirty="0" smtClean="0"/>
                  <a:t>Proof</a:t>
                </a:r>
                <a:r>
                  <a:rPr lang="en-US" sz="2400" dirty="0" smtClean="0"/>
                  <a:t> 2.  Let </a:t>
                </a:r>
                <a:r>
                  <a:rPr lang="en-US" sz="2400" i="1" dirty="0" smtClean="0"/>
                  <a:t>A </a:t>
                </a:r>
                <a:r>
                  <a:rPr lang="en-US" sz="2400" dirty="0" smtClean="0"/>
                  <a:t>be a set of cardinality </a:t>
                </a:r>
                <a:r>
                  <a:rPr lang="en-US" sz="2400" i="1" dirty="0" smtClean="0"/>
                  <a:t>n</a:t>
                </a:r>
                <a:r>
                  <a:rPr lang="en-US" sz="2400" dirty="0" smtClean="0"/>
                  <a:t>.</a:t>
                </a:r>
                <a:r>
                  <a:rPr lang="en-US" sz="2400" i="1" dirty="0" smtClean="0"/>
                  <a:t>  </a:t>
                </a:r>
                <a:r>
                  <a:rPr lang="en-US" sz="2400" dirty="0" smtClean="0">
                    <a:sym typeface="Symbol"/>
                  </a:rPr>
                  <a:t>Construct a function </a:t>
                </a:r>
                <a:r>
                  <a:rPr lang="en-US" sz="2400" i="1" dirty="0" smtClean="0">
                    <a:sym typeface="Symbol"/>
                  </a:rPr>
                  <a:t>f </a:t>
                </a:r>
                <a:r>
                  <a:rPr lang="en-US" sz="2400" dirty="0" smtClean="0">
                    <a:sym typeface="Symbol"/>
                  </a:rPr>
                  <a:t>from the set of all </a:t>
                </a:r>
                <a:r>
                  <a:rPr lang="en-US" sz="2400" i="1" dirty="0">
                    <a:sym typeface="Symbol"/>
                  </a:rPr>
                  <a:t>r</a:t>
                </a:r>
                <a:r>
                  <a:rPr lang="en-US" sz="2400" i="1" dirty="0" smtClean="0">
                    <a:sym typeface="Symbol"/>
                  </a:rPr>
                  <a:t>-</a:t>
                </a:r>
                <a:r>
                  <a:rPr lang="en-US" sz="2400" dirty="0" smtClean="0">
                    <a:sym typeface="Symbol"/>
                  </a:rPr>
                  <a:t>subsets </a:t>
                </a:r>
                <a:r>
                  <a:rPr lang="en-US" sz="2400" dirty="0" smtClean="0">
                    <a:sym typeface="Symbol"/>
                  </a:rPr>
                  <a:t>of </a:t>
                </a:r>
                <a:r>
                  <a:rPr lang="en-US" sz="2400" i="1" dirty="0" smtClean="0">
                    <a:sym typeface="Symbol"/>
                  </a:rPr>
                  <a:t>A</a:t>
                </a:r>
                <a:r>
                  <a:rPr lang="en-US" sz="2400" dirty="0" smtClean="0">
                    <a:sym typeface="Symbol"/>
                  </a:rPr>
                  <a:t> to </a:t>
                </a:r>
                <a:r>
                  <a:rPr lang="en-US" sz="2400" dirty="0" smtClean="0">
                    <a:sym typeface="Symbol"/>
                  </a:rPr>
                  <a:t>the set of all </a:t>
                </a:r>
                <a:r>
                  <a:rPr lang="en-US" sz="2400" dirty="0" smtClean="0">
                    <a:sym typeface="Symbol"/>
                  </a:rPr>
                  <a:t>(</a:t>
                </a:r>
                <a:r>
                  <a:rPr lang="en-US" sz="2400" i="1" dirty="0" smtClean="0">
                    <a:sym typeface="Symbol"/>
                  </a:rPr>
                  <a:t>n </a:t>
                </a:r>
                <a:r>
                  <a:rPr lang="en-US" sz="2400" dirty="0" smtClean="0">
                    <a:sym typeface="Symbol"/>
                  </a:rPr>
                  <a:t> </a:t>
                </a:r>
                <a:r>
                  <a:rPr lang="en-US" sz="2400" i="1" dirty="0">
                    <a:sym typeface="Symbol"/>
                  </a:rPr>
                  <a:t>r</a:t>
                </a:r>
                <a:r>
                  <a:rPr lang="en-US" sz="2400" dirty="0" smtClean="0">
                    <a:sym typeface="Symbol"/>
                  </a:rPr>
                  <a:t>)</a:t>
                </a:r>
                <a:r>
                  <a:rPr lang="en-US" sz="2400" i="1" dirty="0" smtClean="0">
                    <a:sym typeface="Symbol"/>
                  </a:rPr>
                  <a:t>-</a:t>
                </a:r>
                <a:r>
                  <a:rPr lang="en-US" sz="2400" dirty="0" smtClean="0">
                    <a:sym typeface="Symbol"/>
                  </a:rPr>
                  <a:t>subsets of </a:t>
                </a:r>
                <a:r>
                  <a:rPr lang="en-US" sz="2400" i="1" dirty="0" smtClean="0">
                    <a:sym typeface="Symbol"/>
                  </a:rPr>
                  <a:t>A</a:t>
                </a:r>
                <a:r>
                  <a:rPr lang="en-US" sz="2400" dirty="0">
                    <a:sym typeface="Symbol"/>
                  </a:rPr>
                  <a:t>:</a:t>
                </a:r>
                <a:r>
                  <a:rPr lang="en-US" sz="2400" i="1" dirty="0" smtClean="0">
                    <a:sym typeface="Symbol"/>
                  </a:rPr>
                  <a:t> </a:t>
                </a:r>
                <a:r>
                  <a:rPr lang="en-US" sz="2400" dirty="0" smtClean="0">
                    <a:sym typeface="Symbol"/>
                  </a:rPr>
                  <a:t>Let </a:t>
                </a:r>
                <a:r>
                  <a:rPr lang="en-US" sz="2400" i="1" dirty="0" smtClean="0">
                    <a:sym typeface="Symbol"/>
                  </a:rPr>
                  <a:t>S</a:t>
                </a:r>
                <a:r>
                  <a:rPr lang="en-US" sz="2400" dirty="0" smtClean="0">
                    <a:sym typeface="Symbol"/>
                  </a:rPr>
                  <a:t> be </a:t>
                </a:r>
                <a:r>
                  <a:rPr lang="en-US" sz="2400" dirty="0" smtClean="0">
                    <a:sym typeface="Symbol"/>
                  </a:rPr>
                  <a:t>an </a:t>
                </a:r>
                <a:r>
                  <a:rPr lang="en-US" sz="2400" i="1" dirty="0">
                    <a:sym typeface="Symbol"/>
                  </a:rPr>
                  <a:t>r</a:t>
                </a:r>
                <a:r>
                  <a:rPr lang="en-US" sz="2400" dirty="0" smtClean="0">
                    <a:sym typeface="Symbol"/>
                  </a:rPr>
                  <a:t>-subset </a:t>
                </a:r>
                <a:r>
                  <a:rPr lang="en-US" sz="2400" dirty="0" smtClean="0">
                    <a:sym typeface="Symbol"/>
                  </a:rPr>
                  <a:t>of</a:t>
                </a:r>
                <a:r>
                  <a:rPr lang="en-US" sz="2400" dirty="0" smtClean="0"/>
                  <a:t> </a:t>
                </a:r>
                <a:r>
                  <a:rPr lang="en-US" sz="2400" i="1" dirty="0" smtClean="0"/>
                  <a:t>A</a:t>
                </a:r>
                <a:r>
                  <a:rPr lang="en-US" sz="2400" dirty="0" smtClean="0"/>
                  <a:t>.  </a:t>
                </a:r>
                <a:r>
                  <a:rPr lang="en-US" sz="2400" dirty="0"/>
                  <a:t>T</a:t>
                </a:r>
                <a:r>
                  <a:rPr lang="en-US" sz="2400" dirty="0" smtClean="0"/>
                  <a:t>hen </a:t>
                </a:r>
                <a:r>
                  <a:rPr lang="en-US" sz="2400" i="1" dirty="0" smtClean="0"/>
                  <a:t>f</a:t>
                </a:r>
                <a:r>
                  <a:rPr lang="en-US" sz="2400" dirty="0" smtClean="0"/>
                  <a:t> (</a:t>
                </a:r>
                <a:r>
                  <a:rPr lang="en-US" sz="2400" i="1" dirty="0" smtClean="0"/>
                  <a:t>S</a:t>
                </a:r>
                <a:r>
                  <a:rPr lang="en-US" sz="2400" dirty="0" smtClean="0"/>
                  <a:t>) = </a:t>
                </a:r>
                <a:r>
                  <a:rPr lang="en-US" sz="2400" i="1" dirty="0" smtClean="0"/>
                  <a:t>A</a:t>
                </a:r>
                <a:r>
                  <a:rPr lang="en-US" sz="2400" dirty="0" smtClean="0"/>
                  <a:t> </a:t>
                </a:r>
                <a:r>
                  <a:rPr lang="en-US" sz="2400" dirty="0" smtClean="0">
                    <a:sym typeface="Symbol"/>
                  </a:rPr>
                  <a:t> </a:t>
                </a:r>
                <a:r>
                  <a:rPr lang="en-US" sz="2400" i="1" dirty="0" smtClean="0">
                    <a:sym typeface="Symbol"/>
                  </a:rPr>
                  <a:t>S</a:t>
                </a:r>
                <a:r>
                  <a:rPr lang="en-US" sz="2400" dirty="0" smtClean="0">
                    <a:sym typeface="Symbol"/>
                  </a:rPr>
                  <a:t>.  Obviously, function </a:t>
                </a:r>
                <a:r>
                  <a:rPr lang="en-US" sz="2400" i="1" dirty="0" smtClean="0">
                    <a:sym typeface="Symbol"/>
                  </a:rPr>
                  <a:t>f</a:t>
                </a:r>
                <a:r>
                  <a:rPr lang="en-US" sz="2400" dirty="0" smtClean="0">
                    <a:sym typeface="Symbol"/>
                  </a:rPr>
                  <a:t> is a bijection.  </a:t>
                </a:r>
              </a:p>
              <a:p>
                <a:pPr marL="0" indent="0">
                  <a:buNone/>
                </a:pPr>
                <a:endParaRPr lang="en-US" sz="1000" dirty="0" smtClean="0">
                  <a:sym typeface="Symbol"/>
                </a:endParaRPr>
              </a:p>
              <a:p>
                <a:pPr marL="0" indent="0">
                  <a:buNone/>
                </a:pPr>
                <a:r>
                  <a:rPr lang="en-US" sz="2400" dirty="0" smtClean="0">
                    <a:sym typeface="Symbol"/>
                  </a:rPr>
                  <a:t>Then the number of </a:t>
                </a:r>
                <a:r>
                  <a:rPr lang="en-US" sz="2400" i="1" dirty="0">
                    <a:sym typeface="Symbol"/>
                  </a:rPr>
                  <a:t>r</a:t>
                </a:r>
                <a:r>
                  <a:rPr lang="en-US" sz="2400" dirty="0" smtClean="0">
                    <a:sym typeface="Symbol"/>
                  </a:rPr>
                  <a:t>-subsets </a:t>
                </a:r>
                <a:r>
                  <a:rPr lang="en-US" sz="2400" dirty="0" smtClean="0">
                    <a:sym typeface="Symbol"/>
                  </a:rPr>
                  <a:t>of </a:t>
                </a:r>
                <a:r>
                  <a:rPr lang="en-US" sz="2400" i="1" dirty="0" smtClean="0">
                    <a:sym typeface="Symbol"/>
                  </a:rPr>
                  <a:t>A</a:t>
                </a:r>
                <a:r>
                  <a:rPr lang="en-US" sz="2400" dirty="0" smtClean="0">
                    <a:sym typeface="Symbol"/>
                  </a:rPr>
                  <a:t> equals the number of </a:t>
                </a:r>
                <a:r>
                  <a:rPr lang="en-US" sz="2400" i="1" dirty="0" smtClean="0">
                    <a:sym typeface="Symbol"/>
                  </a:rPr>
                  <a:t>n</a:t>
                </a:r>
                <a:r>
                  <a:rPr lang="en-US" sz="2400" dirty="0" smtClean="0">
                    <a:sym typeface="Symbol"/>
                  </a:rPr>
                  <a:t>  </a:t>
                </a:r>
                <a:r>
                  <a:rPr lang="en-US" sz="2400" i="1" dirty="0">
                    <a:sym typeface="Symbol"/>
                  </a:rPr>
                  <a:t>r</a:t>
                </a:r>
                <a:r>
                  <a:rPr lang="en-US" sz="2400" dirty="0" smtClean="0"/>
                  <a:t> </a:t>
                </a:r>
                <a:r>
                  <a:rPr lang="en-US" sz="2400" dirty="0" smtClean="0"/>
                  <a:t>subsets of </a:t>
                </a:r>
                <a:r>
                  <a:rPr lang="en-US" sz="2400" i="1" dirty="0" smtClean="0"/>
                  <a:t>A</a:t>
                </a:r>
                <a:r>
                  <a:rPr lang="en-US" sz="2400" dirty="0" smtClean="0"/>
                  <a:t>.  Since </a:t>
                </a:r>
                <a14:m>
                  <m:oMath xmlns:m="http://schemas.openxmlformats.org/officeDocument/2006/math">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𝑛</m:t>
                            </m:r>
                          </m:num>
                          <m:den>
                            <m:r>
                              <a:rPr lang="en-US" sz="2400" b="0" i="1" smtClean="0">
                                <a:latin typeface="Cambria Math"/>
                              </a:rPr>
                              <m:t>𝑟</m:t>
                            </m:r>
                          </m:den>
                        </m:f>
                      </m:e>
                    </m:d>
                  </m:oMath>
                </a14:m>
                <a:r>
                  <a:rPr lang="en-US" sz="2400" dirty="0" smtClean="0"/>
                  <a:t> is the number of </a:t>
                </a:r>
                <a:r>
                  <a:rPr lang="en-US" sz="2400" i="1" dirty="0"/>
                  <a:t>r</a:t>
                </a:r>
                <a:r>
                  <a:rPr lang="en-US" sz="2400" dirty="0" smtClean="0"/>
                  <a:t>-subsets </a:t>
                </a:r>
                <a:r>
                  <a:rPr lang="en-US" sz="2400" dirty="0" smtClean="0"/>
                  <a:t>of a set </a:t>
                </a:r>
                <a:r>
                  <a:rPr lang="en-US" sz="2400" i="1" dirty="0" smtClean="0"/>
                  <a:t>A</a:t>
                </a:r>
                <a:r>
                  <a:rPr lang="en-US" sz="2400" dirty="0" smtClean="0"/>
                  <a:t>, and </a:t>
                </a:r>
                <a14:m>
                  <m:oMath xmlns:m="http://schemas.openxmlformats.org/officeDocument/2006/math">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𝑛</m:t>
                            </m:r>
                          </m:num>
                          <m:den>
                            <m:r>
                              <a:rPr lang="en-US" sz="2400" b="0" i="1" smtClean="0">
                                <a:latin typeface="Cambria Math"/>
                              </a:rPr>
                              <m:t>𝑛</m:t>
                            </m:r>
                            <m:r>
                              <a:rPr lang="en-US" sz="2400" b="0" i="1" smtClean="0">
                                <a:latin typeface="Cambria Math"/>
                              </a:rPr>
                              <m:t>−</m:t>
                            </m:r>
                            <m:r>
                              <a:rPr lang="en-US" sz="2400" b="0" i="1" smtClean="0">
                                <a:latin typeface="Cambria Math"/>
                              </a:rPr>
                              <m:t>𝑟</m:t>
                            </m:r>
                          </m:den>
                        </m:f>
                      </m:e>
                    </m:d>
                  </m:oMath>
                </a14:m>
                <a:r>
                  <a:rPr lang="en-US" sz="2400" dirty="0" smtClean="0"/>
                  <a:t> is the number of (</a:t>
                </a:r>
                <a:r>
                  <a:rPr lang="en-US" sz="2400" i="1" dirty="0" smtClean="0"/>
                  <a:t>n</a:t>
                </a:r>
                <a:r>
                  <a:rPr lang="en-US" sz="2400" dirty="0" smtClean="0"/>
                  <a:t> </a:t>
                </a:r>
                <a:r>
                  <a:rPr lang="en-US" sz="2400" dirty="0" smtClean="0">
                    <a:sym typeface="Symbol"/>
                  </a:rPr>
                  <a:t> </a:t>
                </a:r>
                <a:r>
                  <a:rPr lang="en-US" sz="2400" i="1" dirty="0">
                    <a:sym typeface="Symbol"/>
                  </a:rPr>
                  <a:t>r</a:t>
                </a:r>
                <a:r>
                  <a:rPr lang="en-US" sz="2400" dirty="0" smtClean="0">
                    <a:sym typeface="Symbol"/>
                  </a:rPr>
                  <a:t>)-</a:t>
                </a:r>
                <a:r>
                  <a:rPr lang="en-US" sz="2400" dirty="0" smtClean="0">
                    <a:sym typeface="Symbol"/>
                  </a:rPr>
                  <a:t>subsets of </a:t>
                </a:r>
                <a:r>
                  <a:rPr lang="en-US" sz="2400" i="1" dirty="0" smtClean="0">
                    <a:sym typeface="Symbol"/>
                  </a:rPr>
                  <a:t>A</a:t>
                </a:r>
                <a:r>
                  <a:rPr lang="en-US" sz="2400" dirty="0" smtClean="0">
                    <a:sym typeface="Symbol"/>
                  </a:rPr>
                  <a:t>.  We have </a:t>
                </a:r>
                <a14:m>
                  <m:oMath xmlns:m="http://schemas.openxmlformats.org/officeDocument/2006/math">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𝑛</m:t>
                            </m:r>
                          </m:num>
                          <m:den>
                            <m:r>
                              <a:rPr lang="en-US" sz="2400" b="0" i="1" smtClean="0">
                                <a:latin typeface="Cambria Math"/>
                              </a:rPr>
                              <m:t>𝑟</m:t>
                            </m:r>
                          </m:den>
                        </m:f>
                      </m:e>
                    </m:d>
                  </m:oMath>
                </a14:m>
                <a:r>
                  <a:rPr lang="en-US" sz="2400" dirty="0" smtClean="0"/>
                  <a:t> = </a:t>
                </a:r>
                <a14:m>
                  <m:oMath xmlns:m="http://schemas.openxmlformats.org/officeDocument/2006/math">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𝑛</m:t>
                            </m:r>
                          </m:num>
                          <m:den>
                            <m:r>
                              <a:rPr lang="en-US" sz="2400" b="0" i="1" smtClean="0">
                                <a:latin typeface="Cambria Math"/>
                              </a:rPr>
                              <m:t>𝑛</m:t>
                            </m:r>
                            <m:r>
                              <a:rPr lang="en-US" sz="2400" b="0" i="1" smtClean="0">
                                <a:latin typeface="Cambria Math"/>
                              </a:rPr>
                              <m:t>−</m:t>
                            </m:r>
                            <m:r>
                              <a:rPr lang="en-US" sz="2400" b="0" i="1" smtClean="0">
                                <a:latin typeface="Cambria Math"/>
                              </a:rPr>
                              <m:t>𝑟</m:t>
                            </m:r>
                          </m:den>
                        </m:f>
                      </m:e>
                    </m:d>
                  </m:oMath>
                </a14:m>
                <a:r>
                  <a:rPr lang="en-CA" sz="2400" dirty="0" smtClean="0"/>
                  <a:t>.</a:t>
                </a:r>
              </a:p>
              <a:p>
                <a:pPr marL="0" indent="0">
                  <a:buNone/>
                </a:pPr>
                <a:endParaRPr lang="en-CA" sz="2400" dirty="0" smtClean="0"/>
              </a:p>
              <a:p>
                <a:pPr marL="0" indent="0">
                  <a:buNone/>
                </a:pPr>
                <a:r>
                  <a:rPr lang="en-US" sz="2400" dirty="0" smtClean="0"/>
                  <a:t>This is a so-called combinatorial proof using a combinatorial argument. It counts the same sets in two different ways and the results gives an identity.</a:t>
                </a:r>
                <a:endParaRPr lang="en-CA" sz="2400" dirty="0"/>
              </a:p>
              <a:p>
                <a:pPr marL="0" indent="0">
                  <a:buNone/>
                </a:pPr>
                <a:endParaRPr lang="en-CA"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762000"/>
                <a:ext cx="8229600" cy="5364163"/>
              </a:xfrm>
              <a:blipFill rotWithShape="1">
                <a:blip r:embed="rId2"/>
                <a:stretch>
                  <a:fillRect l="-1111" t="-909" r="-1259"/>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48</a:t>
            </a:fld>
            <a:endParaRPr lang="en-CA"/>
          </a:p>
        </p:txBody>
      </p:sp>
    </p:spTree>
    <p:extLst>
      <p:ext uri="{BB962C8B-B14F-4D97-AF65-F5344CB8AC3E}">
        <p14:creationId xmlns:p14="http://schemas.microsoft.com/office/powerpoint/2010/main" val="154822022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762000"/>
                <a:ext cx="8229600" cy="5364163"/>
              </a:xfrm>
            </p:spPr>
            <p:txBody>
              <a:bodyPr>
                <a:normAutofit/>
              </a:bodyPr>
              <a:lstStyle/>
              <a:p>
                <a:pPr marL="0" indent="0">
                  <a:buNone/>
                </a:pPr>
                <a:r>
                  <a:rPr lang="en-US" sz="2400" dirty="0" smtClean="0"/>
                  <a:t>(2) Let </a:t>
                </a:r>
                <a:r>
                  <a:rPr lang="en-US" sz="2400" i="1" dirty="0" smtClean="0"/>
                  <a:t>n</a:t>
                </a:r>
                <a:r>
                  <a:rPr lang="en-US" sz="2400" dirty="0" smtClean="0"/>
                  <a:t> and </a:t>
                </a:r>
                <a:r>
                  <a:rPr lang="en-US" sz="2400" i="1" dirty="0"/>
                  <a:t>r</a:t>
                </a:r>
                <a:r>
                  <a:rPr lang="en-US" sz="2400" dirty="0" smtClean="0"/>
                  <a:t> </a:t>
                </a:r>
                <a:r>
                  <a:rPr lang="en-US" sz="2400" dirty="0" smtClean="0"/>
                  <a:t>be non-negative integers, and </a:t>
                </a:r>
                <a:r>
                  <a:rPr lang="en-US" sz="2400" i="1" dirty="0"/>
                  <a:t>r</a:t>
                </a:r>
                <a:r>
                  <a:rPr lang="en-US" sz="2400" dirty="0" smtClean="0"/>
                  <a:t> </a:t>
                </a:r>
                <a:r>
                  <a:rPr lang="en-US" sz="2400" dirty="0" smtClean="0">
                    <a:sym typeface="Symbol"/>
                  </a:rPr>
                  <a:t> </a:t>
                </a:r>
                <a:r>
                  <a:rPr lang="en-US" sz="2400" i="1" dirty="0" smtClean="0">
                    <a:sym typeface="Symbol"/>
                  </a:rPr>
                  <a:t>n</a:t>
                </a:r>
                <a:r>
                  <a:rPr lang="en-US" sz="2400" dirty="0" smtClean="0">
                    <a:sym typeface="Symbol"/>
                  </a:rPr>
                  <a:t>.  Then </a:t>
                </a:r>
                <a14:m>
                  <m:oMath xmlns:m="http://schemas.openxmlformats.org/officeDocument/2006/math">
                    <m:d>
                      <m:dPr>
                        <m:ctrlPr>
                          <a:rPr lang="en-US" sz="2800" b="0" i="1" smtClean="0">
                            <a:latin typeface="Cambria Math"/>
                          </a:rPr>
                        </m:ctrlPr>
                      </m:dPr>
                      <m:e>
                        <m:f>
                          <m:fPr>
                            <m:type m:val="noBar"/>
                            <m:ctrlPr>
                              <a:rPr lang="en-US" sz="2800" b="0" i="1" smtClean="0">
                                <a:latin typeface="Cambria Math"/>
                              </a:rPr>
                            </m:ctrlPr>
                          </m:fPr>
                          <m:num>
                            <m:r>
                              <a:rPr lang="en-US" sz="2800" b="0" i="1" smtClean="0">
                                <a:latin typeface="Cambria Math"/>
                              </a:rPr>
                              <m:t>𝑛</m:t>
                            </m:r>
                          </m:num>
                          <m:den>
                            <m:r>
                              <a:rPr lang="en-US" sz="2800" b="0" i="1" smtClean="0">
                                <a:latin typeface="Cambria Math"/>
                              </a:rPr>
                              <m:t>𝑟</m:t>
                            </m:r>
                            <m:r>
                              <a:rPr lang="en-US" sz="2800" b="0" i="1" smtClean="0">
                                <a:latin typeface="Cambria Math"/>
                              </a:rPr>
                              <m:t>−1</m:t>
                            </m:r>
                          </m:den>
                        </m:f>
                      </m:e>
                    </m:d>
                    <m:r>
                      <a:rPr lang="en-US" sz="2800" b="0" i="1" smtClean="0">
                        <a:latin typeface="Cambria Math"/>
                      </a:rPr>
                      <m:t>+</m:t>
                    </m:r>
                    <m:d>
                      <m:dPr>
                        <m:ctrlPr>
                          <a:rPr lang="en-US" sz="2800" b="0" i="1" smtClean="0">
                            <a:latin typeface="Cambria Math"/>
                          </a:rPr>
                        </m:ctrlPr>
                      </m:dPr>
                      <m:e>
                        <m:f>
                          <m:fPr>
                            <m:type m:val="noBar"/>
                            <m:ctrlPr>
                              <a:rPr lang="en-US" sz="2800" b="0" i="1" smtClean="0">
                                <a:latin typeface="Cambria Math"/>
                              </a:rPr>
                            </m:ctrlPr>
                          </m:fPr>
                          <m:num>
                            <m:r>
                              <a:rPr lang="en-US" sz="2800" b="0" i="1" smtClean="0">
                                <a:latin typeface="Cambria Math"/>
                              </a:rPr>
                              <m:t>𝑛</m:t>
                            </m:r>
                          </m:num>
                          <m:den>
                            <m:r>
                              <a:rPr lang="en-US" sz="2800" b="0" i="1" smtClean="0">
                                <a:latin typeface="Cambria Math"/>
                              </a:rPr>
                              <m:t>𝑟</m:t>
                            </m:r>
                          </m:den>
                        </m:f>
                      </m:e>
                    </m:d>
                    <m:r>
                      <a:rPr lang="en-US" sz="2800" b="0" i="1" smtClean="0">
                        <a:latin typeface="Cambria Math"/>
                      </a:rPr>
                      <m:t>=</m:t>
                    </m:r>
                    <m:d>
                      <m:dPr>
                        <m:ctrlPr>
                          <a:rPr lang="en-US" sz="2800" b="0" i="1" smtClean="0">
                            <a:latin typeface="Cambria Math"/>
                          </a:rPr>
                        </m:ctrlPr>
                      </m:dPr>
                      <m:e>
                        <m:f>
                          <m:fPr>
                            <m:type m:val="noBar"/>
                            <m:ctrlPr>
                              <a:rPr lang="en-US" sz="2800" b="0" i="1" smtClean="0">
                                <a:latin typeface="Cambria Math"/>
                              </a:rPr>
                            </m:ctrlPr>
                          </m:fPr>
                          <m:num>
                            <m:r>
                              <a:rPr lang="en-US" sz="2800" b="0" i="1" smtClean="0">
                                <a:latin typeface="Cambria Math"/>
                              </a:rPr>
                              <m:t>𝑛</m:t>
                            </m:r>
                            <m:r>
                              <a:rPr lang="en-US" sz="2800" b="0" i="1" smtClean="0">
                                <a:latin typeface="Cambria Math"/>
                              </a:rPr>
                              <m:t>+1</m:t>
                            </m:r>
                          </m:num>
                          <m:den>
                            <m:r>
                              <a:rPr lang="en-US" sz="2800" b="0" i="1" smtClean="0">
                                <a:latin typeface="Cambria Math"/>
                              </a:rPr>
                              <m:t>𝑟</m:t>
                            </m:r>
                          </m:den>
                        </m:f>
                      </m:e>
                    </m:d>
                  </m:oMath>
                </a14:m>
                <a:r>
                  <a:rPr lang="en-CA" sz="2400" dirty="0" smtClean="0"/>
                  <a:t>.</a:t>
                </a:r>
              </a:p>
              <a:p>
                <a:pPr marL="0" indent="0">
                  <a:buNone/>
                </a:pPr>
                <a:endParaRPr lang="en-US" sz="1100" dirty="0"/>
              </a:p>
              <a:p>
                <a:pPr marL="0" indent="0">
                  <a:buNone/>
                </a:pPr>
                <a:r>
                  <a:rPr lang="en-US" sz="2400" i="1" dirty="0" smtClean="0"/>
                  <a:t>Proof</a:t>
                </a:r>
                <a:r>
                  <a:rPr lang="en-US" sz="2400" dirty="0" smtClean="0"/>
                  <a:t>.  Consider a set </a:t>
                </a:r>
                <a:r>
                  <a:rPr lang="en-US" sz="2400" i="1" dirty="0" smtClean="0"/>
                  <a:t>A</a:t>
                </a:r>
                <a:r>
                  <a:rPr lang="en-US" sz="2400" dirty="0" smtClean="0"/>
                  <a:t> of cardinality </a:t>
                </a:r>
                <a:r>
                  <a:rPr lang="en-US" sz="2400" i="1" dirty="0"/>
                  <a:t>n</a:t>
                </a:r>
                <a:r>
                  <a:rPr lang="en-US" sz="2400" dirty="0" smtClean="0"/>
                  <a:t> + 1, and an element </a:t>
                </a:r>
                <a:r>
                  <a:rPr lang="en-US" sz="2400" i="1" dirty="0" smtClean="0"/>
                  <a:t>a</a:t>
                </a:r>
                <a:r>
                  <a:rPr lang="en-US" sz="2400" dirty="0" smtClean="0"/>
                  <a:t> </a:t>
                </a:r>
                <a:r>
                  <a:rPr lang="en-US" sz="2400" dirty="0" smtClean="0">
                    <a:sym typeface="Symbol"/>
                  </a:rPr>
                  <a:t></a:t>
                </a:r>
                <a:r>
                  <a:rPr lang="en-US" sz="2400" dirty="0" smtClean="0"/>
                  <a:t> </a:t>
                </a:r>
                <a:r>
                  <a:rPr lang="en-US" sz="2400" i="1" dirty="0" smtClean="0"/>
                  <a:t>A</a:t>
                </a:r>
                <a:r>
                  <a:rPr lang="en-US" sz="2400" dirty="0" smtClean="0"/>
                  <a:t>.  The </a:t>
                </a:r>
                <a:r>
                  <a:rPr lang="en-US" sz="2400" i="1" dirty="0"/>
                  <a:t>r</a:t>
                </a:r>
                <a:r>
                  <a:rPr lang="en-US" sz="2400" dirty="0" smtClean="0"/>
                  <a:t>-subsets </a:t>
                </a:r>
                <a:r>
                  <a:rPr lang="en-US" sz="2400" dirty="0" smtClean="0"/>
                  <a:t>of </a:t>
                </a:r>
                <a:r>
                  <a:rPr lang="en-US" sz="2400" i="1" dirty="0" smtClean="0"/>
                  <a:t>A</a:t>
                </a:r>
                <a:r>
                  <a:rPr lang="en-US" sz="2400" dirty="0" smtClean="0"/>
                  <a:t> can be divided into two groups:  One group has all </a:t>
                </a:r>
                <a:r>
                  <a:rPr lang="en-US" sz="2400" i="1" dirty="0"/>
                  <a:t>r</a:t>
                </a:r>
                <a:r>
                  <a:rPr lang="en-US" sz="2400" i="1" dirty="0" smtClean="0"/>
                  <a:t>-</a:t>
                </a:r>
                <a:r>
                  <a:rPr lang="en-US" sz="2400" dirty="0" smtClean="0"/>
                  <a:t>subsets </a:t>
                </a:r>
                <a:r>
                  <a:rPr lang="en-US" sz="2400" dirty="0" smtClean="0"/>
                  <a:t>that contains </a:t>
                </a:r>
                <a:r>
                  <a:rPr lang="en-US" sz="2400" i="1" dirty="0" smtClean="0"/>
                  <a:t>a</a:t>
                </a:r>
                <a:r>
                  <a:rPr lang="en-US" sz="2400" dirty="0" smtClean="0"/>
                  <a:t>, and the other group has all </a:t>
                </a:r>
                <a:r>
                  <a:rPr lang="en-US" sz="2400" i="1" dirty="0"/>
                  <a:t>r</a:t>
                </a:r>
                <a:r>
                  <a:rPr lang="en-US" sz="2400" i="1" dirty="0" smtClean="0"/>
                  <a:t>-</a:t>
                </a:r>
                <a:r>
                  <a:rPr lang="en-US" sz="2400" dirty="0" smtClean="0"/>
                  <a:t>subsets </a:t>
                </a:r>
                <a:r>
                  <a:rPr lang="en-US" sz="2400" dirty="0" smtClean="0"/>
                  <a:t>that does not contain </a:t>
                </a:r>
                <a:r>
                  <a:rPr lang="en-US" sz="2400" i="1" dirty="0" smtClean="0"/>
                  <a:t>a</a:t>
                </a:r>
                <a:r>
                  <a:rPr lang="en-US" sz="2400" dirty="0" smtClean="0"/>
                  <a:t>.  </a:t>
                </a:r>
              </a:p>
              <a:p>
                <a:pPr marL="0" indent="0">
                  <a:buNone/>
                </a:pPr>
                <a:endParaRPr lang="en-US" sz="1050" dirty="0" smtClean="0"/>
              </a:p>
              <a:p>
                <a:pPr marL="0" indent="0">
                  <a:buNone/>
                </a:pPr>
                <a:r>
                  <a:rPr lang="en-US" sz="2400" dirty="0"/>
                  <a:t>T</a:t>
                </a:r>
                <a:r>
                  <a:rPr lang="en-US" sz="2400" dirty="0" smtClean="0"/>
                  <a:t>he first group has</a:t>
                </a:r>
                <a:r>
                  <a:rPr lang="en-US" sz="2800" dirty="0" smtClean="0"/>
                  <a:t> </a:t>
                </a:r>
                <a14:m>
                  <m:oMath xmlns:m="http://schemas.openxmlformats.org/officeDocument/2006/math">
                    <m:d>
                      <m:dPr>
                        <m:ctrlPr>
                          <a:rPr lang="en-US" sz="2800" i="1" smtClean="0">
                            <a:latin typeface="Cambria Math"/>
                          </a:rPr>
                        </m:ctrlPr>
                      </m:dPr>
                      <m:e>
                        <m:f>
                          <m:fPr>
                            <m:type m:val="noBar"/>
                            <m:ctrlPr>
                              <a:rPr lang="en-US" sz="2800" i="1" smtClean="0">
                                <a:latin typeface="Cambria Math"/>
                              </a:rPr>
                            </m:ctrlPr>
                          </m:fPr>
                          <m:num>
                            <m:r>
                              <a:rPr lang="en-US" sz="2800" b="0" i="1" smtClean="0">
                                <a:latin typeface="Cambria Math"/>
                              </a:rPr>
                              <m:t>𝑛</m:t>
                            </m:r>
                          </m:num>
                          <m:den>
                            <m:r>
                              <a:rPr lang="en-US" sz="2800" b="0" i="1" smtClean="0">
                                <a:latin typeface="Cambria Math"/>
                              </a:rPr>
                              <m:t>𝑟</m:t>
                            </m:r>
                            <m:r>
                              <a:rPr lang="en-US" sz="2800" b="0" i="1" smtClean="0">
                                <a:latin typeface="Cambria Math"/>
                              </a:rPr>
                              <m:t>−1</m:t>
                            </m:r>
                          </m:den>
                        </m:f>
                      </m:e>
                    </m:d>
                  </m:oMath>
                </a14:m>
                <a:r>
                  <a:rPr lang="en-US" sz="2400" dirty="0" smtClean="0"/>
                  <a:t> </a:t>
                </a:r>
                <a:r>
                  <a:rPr lang="en-US" sz="2400" i="1" dirty="0"/>
                  <a:t>r</a:t>
                </a:r>
                <a:r>
                  <a:rPr lang="en-US" sz="2400" i="1" dirty="0" smtClean="0"/>
                  <a:t>-</a:t>
                </a:r>
                <a:r>
                  <a:rPr lang="en-US" sz="2400" dirty="0" smtClean="0"/>
                  <a:t>subsets</a:t>
                </a:r>
                <a:r>
                  <a:rPr lang="en-US" sz="2400" dirty="0" smtClean="0"/>
                  <a:t>, and the second group has </a:t>
                </a:r>
                <a14:m>
                  <m:oMath xmlns:m="http://schemas.openxmlformats.org/officeDocument/2006/math">
                    <m:d>
                      <m:dPr>
                        <m:ctrlPr>
                          <a:rPr lang="en-US" sz="2800" i="1" smtClean="0">
                            <a:latin typeface="Cambria Math"/>
                          </a:rPr>
                        </m:ctrlPr>
                      </m:dPr>
                      <m:e>
                        <m:f>
                          <m:fPr>
                            <m:type m:val="noBar"/>
                            <m:ctrlPr>
                              <a:rPr lang="en-US" sz="2800" i="1" smtClean="0">
                                <a:latin typeface="Cambria Math"/>
                              </a:rPr>
                            </m:ctrlPr>
                          </m:fPr>
                          <m:num>
                            <m:r>
                              <a:rPr lang="en-US" sz="2800" b="0" i="1" smtClean="0">
                                <a:latin typeface="Cambria Math"/>
                              </a:rPr>
                              <m:t>𝑛</m:t>
                            </m:r>
                          </m:num>
                          <m:den>
                            <m:r>
                              <a:rPr lang="en-US" sz="2800" b="0" i="1" smtClean="0">
                                <a:latin typeface="Cambria Math"/>
                              </a:rPr>
                              <m:t>𝑟</m:t>
                            </m:r>
                          </m:den>
                        </m:f>
                      </m:e>
                    </m:d>
                  </m:oMath>
                </a14:m>
                <a:r>
                  <a:rPr lang="en-CA" sz="2400" dirty="0" smtClean="0"/>
                  <a:t> </a:t>
                </a:r>
                <a:r>
                  <a:rPr lang="en-CA" sz="2400" i="1" dirty="0" smtClean="0"/>
                  <a:t>r</a:t>
                </a:r>
                <a:r>
                  <a:rPr lang="en-CA" sz="2400" dirty="0" smtClean="0"/>
                  <a:t>-subsets</a:t>
                </a:r>
                <a:r>
                  <a:rPr lang="en-CA" sz="2400" dirty="0" smtClean="0"/>
                  <a:t>.  Since the total number of </a:t>
                </a:r>
                <a:r>
                  <a:rPr lang="en-CA" sz="2400" i="1" dirty="0"/>
                  <a:t>r</a:t>
                </a:r>
                <a:r>
                  <a:rPr lang="en-CA" sz="2400" dirty="0" smtClean="0"/>
                  <a:t>-subsets </a:t>
                </a:r>
                <a:r>
                  <a:rPr lang="en-CA" sz="2400" dirty="0" smtClean="0"/>
                  <a:t>of </a:t>
                </a:r>
                <a:r>
                  <a:rPr lang="en-CA" sz="2400" i="1" dirty="0" smtClean="0"/>
                  <a:t>A</a:t>
                </a:r>
                <a:r>
                  <a:rPr lang="en-CA" sz="2400" dirty="0" smtClean="0"/>
                  <a:t> is </a:t>
                </a:r>
                <a14:m>
                  <m:oMath xmlns:m="http://schemas.openxmlformats.org/officeDocument/2006/math">
                    <m:d>
                      <m:dPr>
                        <m:ctrlPr>
                          <a:rPr lang="en-CA" sz="2800" i="1" smtClean="0">
                            <a:latin typeface="Cambria Math"/>
                          </a:rPr>
                        </m:ctrlPr>
                      </m:dPr>
                      <m:e>
                        <m:f>
                          <m:fPr>
                            <m:type m:val="noBar"/>
                            <m:ctrlPr>
                              <a:rPr lang="en-CA" sz="2800" i="1" smtClean="0">
                                <a:latin typeface="Cambria Math"/>
                              </a:rPr>
                            </m:ctrlPr>
                          </m:fPr>
                          <m:num>
                            <m:r>
                              <a:rPr lang="en-US" sz="2800" b="0" i="1" smtClean="0">
                                <a:latin typeface="Cambria Math"/>
                              </a:rPr>
                              <m:t>𝑛</m:t>
                            </m:r>
                            <m:r>
                              <a:rPr lang="en-US" sz="2800" b="0" i="1" smtClean="0">
                                <a:latin typeface="Cambria Math"/>
                              </a:rPr>
                              <m:t>+1</m:t>
                            </m:r>
                          </m:num>
                          <m:den>
                            <m:r>
                              <a:rPr lang="en-US" sz="2800" b="0" i="1" smtClean="0">
                                <a:latin typeface="Cambria Math"/>
                              </a:rPr>
                              <m:t>𝑟</m:t>
                            </m:r>
                          </m:den>
                        </m:f>
                      </m:e>
                    </m:d>
                  </m:oMath>
                </a14:m>
                <a:r>
                  <a:rPr lang="en-CA" sz="2400" dirty="0" smtClean="0"/>
                  <a:t>, we have the identity</a:t>
                </a:r>
              </a:p>
              <a:p>
                <a:pPr marL="0" indent="0">
                  <a:buNone/>
                </a:pPr>
                <a:endParaRPr lang="en-CA" sz="900" dirty="0" smtClean="0"/>
              </a:p>
              <a:p>
                <a:pPr marL="0" indent="0">
                  <a:buNone/>
                </a:pPr>
                <a14:m>
                  <m:oMath xmlns:m="http://schemas.openxmlformats.org/officeDocument/2006/math">
                    <m:d>
                      <m:dPr>
                        <m:ctrlPr>
                          <a:rPr lang="en-US" sz="2800" b="0" i="1" smtClean="0">
                            <a:latin typeface="Cambria Math"/>
                          </a:rPr>
                        </m:ctrlPr>
                      </m:dPr>
                      <m:e>
                        <m:f>
                          <m:fPr>
                            <m:type m:val="noBar"/>
                            <m:ctrlPr>
                              <a:rPr lang="en-US" sz="2800" b="0" i="1" smtClean="0">
                                <a:latin typeface="Cambria Math"/>
                              </a:rPr>
                            </m:ctrlPr>
                          </m:fPr>
                          <m:num>
                            <m:r>
                              <a:rPr lang="en-US" sz="2800" b="0" i="1" smtClean="0">
                                <a:latin typeface="Cambria Math"/>
                              </a:rPr>
                              <m:t>𝑛</m:t>
                            </m:r>
                          </m:num>
                          <m:den>
                            <m:r>
                              <a:rPr lang="en-US" sz="2800" b="0" i="1" smtClean="0">
                                <a:latin typeface="Cambria Math"/>
                              </a:rPr>
                              <m:t>𝑟</m:t>
                            </m:r>
                            <m:r>
                              <a:rPr lang="en-US" sz="2800" b="0" i="1" smtClean="0">
                                <a:latin typeface="Cambria Math"/>
                              </a:rPr>
                              <m:t>−1</m:t>
                            </m:r>
                          </m:den>
                        </m:f>
                      </m:e>
                    </m:d>
                    <m:r>
                      <a:rPr lang="en-US" sz="2800" b="0" i="1" smtClean="0">
                        <a:latin typeface="Cambria Math"/>
                      </a:rPr>
                      <m:t>+</m:t>
                    </m:r>
                    <m:d>
                      <m:dPr>
                        <m:ctrlPr>
                          <a:rPr lang="en-US" sz="2800" b="0" i="1" smtClean="0">
                            <a:latin typeface="Cambria Math"/>
                          </a:rPr>
                        </m:ctrlPr>
                      </m:dPr>
                      <m:e>
                        <m:f>
                          <m:fPr>
                            <m:type m:val="noBar"/>
                            <m:ctrlPr>
                              <a:rPr lang="en-US" sz="2800" b="0" i="1" smtClean="0">
                                <a:latin typeface="Cambria Math"/>
                              </a:rPr>
                            </m:ctrlPr>
                          </m:fPr>
                          <m:num>
                            <m:r>
                              <a:rPr lang="en-US" sz="2800" b="0" i="1" smtClean="0">
                                <a:latin typeface="Cambria Math"/>
                              </a:rPr>
                              <m:t>𝑛</m:t>
                            </m:r>
                          </m:num>
                          <m:den>
                            <m:r>
                              <a:rPr lang="en-US" sz="2800" b="0" i="1" smtClean="0">
                                <a:latin typeface="Cambria Math"/>
                              </a:rPr>
                              <m:t>𝑟</m:t>
                            </m:r>
                          </m:den>
                        </m:f>
                      </m:e>
                    </m:d>
                    <m:r>
                      <a:rPr lang="en-US" sz="2800" b="0" i="1" smtClean="0">
                        <a:latin typeface="Cambria Math"/>
                      </a:rPr>
                      <m:t>=</m:t>
                    </m:r>
                    <m:d>
                      <m:dPr>
                        <m:ctrlPr>
                          <a:rPr lang="en-US" sz="2800" b="0" i="1" smtClean="0">
                            <a:latin typeface="Cambria Math"/>
                          </a:rPr>
                        </m:ctrlPr>
                      </m:dPr>
                      <m:e>
                        <m:f>
                          <m:fPr>
                            <m:type m:val="noBar"/>
                            <m:ctrlPr>
                              <a:rPr lang="en-US" sz="2800" b="0" i="1" smtClean="0">
                                <a:latin typeface="Cambria Math"/>
                              </a:rPr>
                            </m:ctrlPr>
                          </m:fPr>
                          <m:num>
                            <m:r>
                              <a:rPr lang="en-US" sz="2800" b="0" i="1" smtClean="0">
                                <a:latin typeface="Cambria Math"/>
                              </a:rPr>
                              <m:t>𝑛</m:t>
                            </m:r>
                            <m:r>
                              <a:rPr lang="en-US" sz="2800" b="0" i="1" smtClean="0">
                                <a:latin typeface="Cambria Math"/>
                              </a:rPr>
                              <m:t>+1</m:t>
                            </m:r>
                          </m:num>
                          <m:den>
                            <m:r>
                              <a:rPr lang="en-US" sz="2800" b="0" i="1" smtClean="0">
                                <a:latin typeface="Cambria Math"/>
                              </a:rPr>
                              <m:t>𝑟</m:t>
                            </m:r>
                          </m:den>
                        </m:f>
                      </m:e>
                    </m:d>
                  </m:oMath>
                </a14:m>
                <a:r>
                  <a:rPr lang="en-CA" sz="2000" dirty="0" smtClean="0"/>
                  <a:t>.</a:t>
                </a:r>
                <a:endParaRPr lang="en-CA"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762000"/>
                <a:ext cx="8229600" cy="5364163"/>
              </a:xfrm>
              <a:blipFill rotWithShape="1">
                <a:blip r:embed="rId2"/>
                <a:stretch>
                  <a:fillRect l="-1111" t="-1136" r="-1926"/>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49</a:t>
            </a:fld>
            <a:endParaRPr lang="en-CA"/>
          </a:p>
        </p:txBody>
      </p:sp>
    </p:spTree>
    <p:extLst>
      <p:ext uri="{BB962C8B-B14F-4D97-AF65-F5344CB8AC3E}">
        <p14:creationId xmlns:p14="http://schemas.microsoft.com/office/powerpoint/2010/main" val="3092254928"/>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smtClean="0"/>
              <a:t>Pascal’s Triangle</a:t>
            </a:r>
            <a:endParaRPr lang="en-CA" i="1" dirty="0"/>
          </a:p>
        </p:txBody>
      </p:sp>
      <p:sp>
        <p:nvSpPr>
          <p:cNvPr id="3" name="Content Placeholder 2"/>
          <p:cNvSpPr>
            <a:spLocks noGrp="1"/>
          </p:cNvSpPr>
          <p:nvPr>
            <p:ph idx="1"/>
          </p:nvPr>
        </p:nvSpPr>
        <p:spPr>
          <a:xfrm>
            <a:off x="457200" y="1600200"/>
            <a:ext cx="8458200" cy="4525963"/>
          </a:xfrm>
        </p:spPr>
        <p:txBody>
          <a:bodyPr>
            <a:normAutofit/>
          </a:bodyPr>
          <a:lstStyle/>
          <a:p>
            <a:pPr marL="0" indent="0">
              <a:buNone/>
            </a:pPr>
            <a:r>
              <a:rPr lang="en-US" sz="2800" dirty="0" smtClean="0"/>
              <a:t>By this property, we can construct a triangle to calculate binomial coefficients recursively:</a:t>
            </a:r>
          </a:p>
          <a:p>
            <a:pPr marL="0" indent="0">
              <a:buNone/>
            </a:pPr>
            <a:r>
              <a:rPr lang="en-US" sz="2800" dirty="0"/>
              <a:t>	</a:t>
            </a:r>
            <a:r>
              <a:rPr lang="en-US" sz="2800" dirty="0" smtClean="0"/>
              <a:t>			</a:t>
            </a:r>
            <a:r>
              <a:rPr lang="en-US" sz="2800" dirty="0" smtClean="0"/>
              <a:t>C(0,0)</a:t>
            </a:r>
            <a:endParaRPr lang="en-US" sz="2800" dirty="0" smtClean="0"/>
          </a:p>
          <a:p>
            <a:pPr marL="0" indent="0">
              <a:buNone/>
            </a:pPr>
            <a:r>
              <a:rPr lang="en-US" sz="2800" dirty="0"/>
              <a:t>	</a:t>
            </a:r>
            <a:r>
              <a:rPr lang="en-US" sz="2800" dirty="0" smtClean="0"/>
              <a:t>		</a:t>
            </a:r>
            <a:r>
              <a:rPr lang="en-US" sz="2800" dirty="0" smtClean="0"/>
              <a:t>C(1,0)</a:t>
            </a:r>
            <a:r>
              <a:rPr lang="en-US" sz="2800" dirty="0" smtClean="0"/>
              <a:t>	</a:t>
            </a:r>
            <a:r>
              <a:rPr lang="en-US" sz="2800" dirty="0" smtClean="0"/>
              <a:t>	C(1,1)</a:t>
            </a:r>
            <a:endParaRPr lang="en-US" sz="2800" dirty="0" smtClean="0"/>
          </a:p>
          <a:p>
            <a:pPr marL="0" indent="0">
              <a:buNone/>
            </a:pPr>
            <a:r>
              <a:rPr lang="en-US" sz="2800" dirty="0"/>
              <a:t>	</a:t>
            </a:r>
            <a:r>
              <a:rPr lang="en-US" sz="2800" dirty="0" smtClean="0"/>
              <a:t>	 </a:t>
            </a:r>
            <a:r>
              <a:rPr lang="en-US" sz="2800" dirty="0" smtClean="0"/>
              <a:t>C(2,0)         	C(2,1)</a:t>
            </a:r>
            <a:r>
              <a:rPr lang="en-US" sz="2800" dirty="0" smtClean="0"/>
              <a:t>	</a:t>
            </a:r>
            <a:r>
              <a:rPr lang="en-US" sz="2800" dirty="0" smtClean="0"/>
              <a:t>	</a:t>
            </a:r>
            <a:r>
              <a:rPr lang="en-US" sz="2800" dirty="0" smtClean="0"/>
              <a:t>C(2,2)</a:t>
            </a:r>
            <a:endParaRPr lang="en-US" sz="2800" dirty="0" smtClean="0"/>
          </a:p>
          <a:p>
            <a:pPr marL="0" indent="0">
              <a:buNone/>
            </a:pPr>
            <a:r>
              <a:rPr lang="en-US" sz="2800" dirty="0"/>
              <a:t>	</a:t>
            </a:r>
            <a:r>
              <a:rPr lang="en-US" sz="2800" dirty="0" smtClean="0"/>
              <a:t>C(3,0)</a:t>
            </a:r>
            <a:r>
              <a:rPr lang="en-US" sz="2800" dirty="0" smtClean="0"/>
              <a:t>	</a:t>
            </a:r>
            <a:r>
              <a:rPr lang="en-US" sz="2800" dirty="0" smtClean="0"/>
              <a:t>	</a:t>
            </a:r>
            <a:r>
              <a:rPr lang="en-US" sz="2800" dirty="0" smtClean="0"/>
              <a:t>C(3,1)</a:t>
            </a:r>
            <a:r>
              <a:rPr lang="en-US" sz="2800" dirty="0" smtClean="0"/>
              <a:t>	</a:t>
            </a:r>
            <a:r>
              <a:rPr lang="en-US" sz="2800" dirty="0" smtClean="0"/>
              <a:t>	</a:t>
            </a:r>
            <a:r>
              <a:rPr lang="en-US" sz="2800" dirty="0" smtClean="0"/>
              <a:t>C(3,2)</a:t>
            </a:r>
            <a:r>
              <a:rPr lang="en-US" sz="2800" dirty="0" smtClean="0"/>
              <a:t>	</a:t>
            </a:r>
            <a:r>
              <a:rPr lang="en-US" sz="2800" dirty="0" smtClean="0"/>
              <a:t>	</a:t>
            </a:r>
            <a:r>
              <a:rPr lang="en-US" sz="2800" dirty="0" smtClean="0"/>
              <a:t>C(3,3)</a:t>
            </a:r>
            <a:endParaRPr lang="en-US" sz="2800" dirty="0" smtClean="0"/>
          </a:p>
          <a:p>
            <a:pPr marL="0" indent="0">
              <a:buNone/>
            </a:pPr>
            <a:r>
              <a:rPr lang="en-US" sz="2800" dirty="0" smtClean="0"/>
              <a:t>C(4,0)</a:t>
            </a:r>
            <a:r>
              <a:rPr lang="en-US" sz="2800" dirty="0" smtClean="0"/>
              <a:t>	</a:t>
            </a:r>
            <a:r>
              <a:rPr lang="en-US" sz="2800" dirty="0" smtClean="0"/>
              <a:t>	</a:t>
            </a:r>
            <a:r>
              <a:rPr lang="en-US" sz="2800" dirty="0" smtClean="0"/>
              <a:t>C(4,1)</a:t>
            </a:r>
            <a:r>
              <a:rPr lang="en-US" sz="2800" dirty="0" smtClean="0"/>
              <a:t>	</a:t>
            </a:r>
            <a:r>
              <a:rPr lang="en-US" sz="2800" dirty="0" smtClean="0"/>
              <a:t>	C(4,2)</a:t>
            </a:r>
            <a:r>
              <a:rPr lang="en-US" sz="2800" dirty="0" smtClean="0"/>
              <a:t>	</a:t>
            </a:r>
            <a:r>
              <a:rPr lang="en-US" sz="2800" dirty="0" smtClean="0"/>
              <a:t>	</a:t>
            </a:r>
            <a:r>
              <a:rPr lang="en-US" sz="2800" dirty="0" smtClean="0"/>
              <a:t>C(4,3)</a:t>
            </a:r>
            <a:r>
              <a:rPr lang="en-US" sz="2800" dirty="0" smtClean="0"/>
              <a:t>	</a:t>
            </a:r>
            <a:r>
              <a:rPr lang="en-US" sz="2800" dirty="0"/>
              <a:t> </a:t>
            </a:r>
            <a:r>
              <a:rPr lang="en-US" sz="2800" dirty="0" smtClean="0"/>
              <a:t>         	</a:t>
            </a:r>
            <a:r>
              <a:rPr lang="en-US" sz="2800" dirty="0" smtClean="0"/>
              <a:t>C(4,4)</a:t>
            </a:r>
            <a:endParaRPr lang="en-US" sz="2800" dirty="0" smtClean="0"/>
          </a:p>
          <a:p>
            <a:pPr marL="0" indent="0">
              <a:buNone/>
            </a:pPr>
            <a:r>
              <a:rPr lang="en-US" sz="2800" dirty="0"/>
              <a:t>	</a:t>
            </a:r>
            <a:r>
              <a:rPr lang="en-US" sz="2800" dirty="0" smtClean="0"/>
              <a:t>			…        </a:t>
            </a:r>
            <a:endParaRPr lang="en-CA" sz="2800" dirty="0"/>
          </a:p>
        </p:txBody>
      </p:sp>
      <p:sp>
        <p:nvSpPr>
          <p:cNvPr id="4" name="Slide Number Placeholder 3"/>
          <p:cNvSpPr>
            <a:spLocks noGrp="1"/>
          </p:cNvSpPr>
          <p:nvPr>
            <p:ph type="sldNum" sz="quarter" idx="12"/>
          </p:nvPr>
        </p:nvSpPr>
        <p:spPr/>
        <p:txBody>
          <a:bodyPr/>
          <a:lstStyle/>
          <a:p>
            <a:fld id="{6F18850B-C02A-49FE-88C0-E140FAC79771}" type="slidenum">
              <a:rPr lang="en-CA" smtClean="0"/>
              <a:t>50</a:t>
            </a:fld>
            <a:endParaRPr lang="en-CA"/>
          </a:p>
        </p:txBody>
      </p:sp>
    </p:spTree>
    <p:extLst>
      <p:ext uri="{BB962C8B-B14F-4D97-AF65-F5344CB8AC3E}">
        <p14:creationId xmlns:p14="http://schemas.microsoft.com/office/powerpoint/2010/main" val="331031501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F18850B-C02A-49FE-88C0-E140FAC79771}" type="slidenum">
              <a:rPr lang="en-CA" smtClean="0"/>
              <a:t>51</a:t>
            </a:fld>
            <a:endParaRPr lang="en-CA"/>
          </a:p>
        </p:txBody>
      </p:sp>
      <p:sp>
        <p:nvSpPr>
          <p:cNvPr id="5" name="Title 1"/>
          <p:cNvSpPr>
            <a:spLocks noGrp="1"/>
          </p:cNvSpPr>
          <p:nvPr>
            <p:ph type="title"/>
          </p:nvPr>
        </p:nvSpPr>
        <p:spPr>
          <a:xfrm>
            <a:off x="457200" y="274638"/>
            <a:ext cx="8229600" cy="1143000"/>
          </a:xfrm>
        </p:spPr>
        <p:txBody>
          <a:bodyPr/>
          <a:lstStyle/>
          <a:p>
            <a:r>
              <a:rPr lang="en-US" i="1" dirty="0" smtClean="0"/>
              <a:t>Pascal’s Triangle</a:t>
            </a:r>
            <a:endParaRPr lang="en-CA" i="1" dirty="0"/>
          </a:p>
        </p:txBody>
      </p:sp>
      <p:sp>
        <p:nvSpPr>
          <p:cNvPr id="6" name="Content Placeholder 2"/>
          <p:cNvSpPr>
            <a:spLocks noGrp="1"/>
          </p:cNvSpPr>
          <p:nvPr>
            <p:ph idx="1"/>
          </p:nvPr>
        </p:nvSpPr>
        <p:spPr>
          <a:xfrm>
            <a:off x="457200" y="1600200"/>
            <a:ext cx="8458200" cy="4525963"/>
          </a:xfrm>
        </p:spPr>
        <p:txBody>
          <a:bodyPr>
            <a:normAutofit/>
          </a:bodyPr>
          <a:lstStyle/>
          <a:p>
            <a:pPr marL="0" indent="0">
              <a:buNone/>
            </a:pPr>
            <a:r>
              <a:rPr lang="en-US" sz="2800" dirty="0" smtClean="0"/>
              <a:t>By this property, we can construct a triangle to calculate binomial coefficients recursively:</a:t>
            </a:r>
          </a:p>
          <a:p>
            <a:pPr marL="0" indent="0">
              <a:buNone/>
            </a:pPr>
            <a:r>
              <a:rPr lang="en-US" sz="2800" dirty="0"/>
              <a:t>	</a:t>
            </a:r>
            <a:r>
              <a:rPr lang="en-US" sz="2800" dirty="0" smtClean="0"/>
              <a:t>			</a:t>
            </a:r>
            <a:r>
              <a:rPr lang="en-US" sz="2800" dirty="0"/>
              <a:t>1</a:t>
            </a:r>
            <a:endParaRPr lang="en-US" sz="2800" dirty="0" smtClean="0"/>
          </a:p>
          <a:p>
            <a:pPr marL="0" indent="0">
              <a:buNone/>
            </a:pPr>
            <a:r>
              <a:rPr lang="en-US" sz="2800" dirty="0"/>
              <a:t>	</a:t>
            </a:r>
            <a:r>
              <a:rPr lang="en-US" sz="2800" dirty="0" smtClean="0"/>
              <a:t>		</a:t>
            </a:r>
            <a:r>
              <a:rPr lang="en-US" sz="2800" dirty="0"/>
              <a:t>1</a:t>
            </a:r>
            <a:r>
              <a:rPr lang="en-US" sz="2800" dirty="0" smtClean="0"/>
              <a:t>	</a:t>
            </a:r>
            <a:r>
              <a:rPr lang="en-US" sz="2800" dirty="0" smtClean="0"/>
              <a:t>	1</a:t>
            </a:r>
            <a:endParaRPr lang="en-US" sz="2800" dirty="0" smtClean="0"/>
          </a:p>
          <a:p>
            <a:pPr marL="0" indent="0">
              <a:buNone/>
            </a:pPr>
            <a:r>
              <a:rPr lang="en-US" sz="2800" dirty="0"/>
              <a:t>	</a:t>
            </a:r>
            <a:r>
              <a:rPr lang="en-US" sz="2800" dirty="0" smtClean="0"/>
              <a:t>	 </a:t>
            </a:r>
            <a:r>
              <a:rPr lang="en-US" sz="2800" dirty="0"/>
              <a:t>1</a:t>
            </a:r>
            <a:r>
              <a:rPr lang="en-US" sz="2800" dirty="0" smtClean="0"/>
              <a:t>         	2</a:t>
            </a:r>
            <a:r>
              <a:rPr lang="en-US" sz="2800" dirty="0" smtClean="0"/>
              <a:t>	</a:t>
            </a:r>
            <a:r>
              <a:rPr lang="en-US" sz="2800" dirty="0" smtClean="0"/>
              <a:t>	</a:t>
            </a:r>
            <a:r>
              <a:rPr lang="en-US" sz="2800" dirty="0"/>
              <a:t>1</a:t>
            </a:r>
            <a:endParaRPr lang="en-US" sz="2800" dirty="0" smtClean="0"/>
          </a:p>
          <a:p>
            <a:pPr marL="0" indent="0">
              <a:buNone/>
            </a:pPr>
            <a:r>
              <a:rPr lang="en-US" sz="2800" dirty="0"/>
              <a:t>	</a:t>
            </a:r>
            <a:r>
              <a:rPr lang="en-US" sz="2800" dirty="0"/>
              <a:t>1</a:t>
            </a:r>
            <a:r>
              <a:rPr lang="en-US" sz="2800" dirty="0" smtClean="0"/>
              <a:t>	</a:t>
            </a:r>
            <a:r>
              <a:rPr lang="en-US" sz="2800" dirty="0" smtClean="0"/>
              <a:t>	</a:t>
            </a:r>
            <a:r>
              <a:rPr lang="en-US" sz="2800" dirty="0"/>
              <a:t>3</a:t>
            </a:r>
            <a:r>
              <a:rPr lang="en-US" sz="2800" dirty="0" smtClean="0"/>
              <a:t>	</a:t>
            </a:r>
            <a:r>
              <a:rPr lang="en-US" sz="2800" dirty="0" smtClean="0"/>
              <a:t>	</a:t>
            </a:r>
            <a:r>
              <a:rPr lang="en-US" sz="2800" dirty="0"/>
              <a:t>3</a:t>
            </a:r>
            <a:r>
              <a:rPr lang="en-US" sz="2800" dirty="0" smtClean="0"/>
              <a:t>	</a:t>
            </a:r>
            <a:r>
              <a:rPr lang="en-US" sz="2800" dirty="0" smtClean="0"/>
              <a:t>	</a:t>
            </a:r>
            <a:r>
              <a:rPr lang="en-US" sz="2800" dirty="0"/>
              <a:t>1</a:t>
            </a:r>
            <a:endParaRPr lang="en-US" sz="2800" dirty="0" smtClean="0"/>
          </a:p>
          <a:p>
            <a:pPr marL="0" indent="0">
              <a:buNone/>
            </a:pPr>
            <a:r>
              <a:rPr lang="en-US" sz="2800" dirty="0"/>
              <a:t>1</a:t>
            </a:r>
            <a:r>
              <a:rPr lang="en-US" sz="2800" dirty="0" smtClean="0"/>
              <a:t>	</a:t>
            </a:r>
            <a:r>
              <a:rPr lang="en-US" sz="2800" dirty="0" smtClean="0"/>
              <a:t>	 4</a:t>
            </a:r>
            <a:r>
              <a:rPr lang="en-US" sz="2800" dirty="0" smtClean="0"/>
              <a:t>	</a:t>
            </a:r>
            <a:r>
              <a:rPr lang="en-US" sz="2800" dirty="0" smtClean="0"/>
              <a:t>	6</a:t>
            </a:r>
            <a:r>
              <a:rPr lang="en-US" sz="2800" dirty="0" smtClean="0"/>
              <a:t>	</a:t>
            </a:r>
            <a:r>
              <a:rPr lang="en-US" sz="2800" dirty="0" smtClean="0"/>
              <a:t>	</a:t>
            </a:r>
            <a:r>
              <a:rPr lang="en-US" sz="2800" dirty="0"/>
              <a:t>4</a:t>
            </a:r>
            <a:r>
              <a:rPr lang="en-US" sz="2800" dirty="0" smtClean="0"/>
              <a:t>	</a:t>
            </a:r>
            <a:r>
              <a:rPr lang="en-US" sz="2800" dirty="0"/>
              <a:t> </a:t>
            </a:r>
            <a:r>
              <a:rPr lang="en-US" sz="2800" dirty="0" smtClean="0"/>
              <a:t>         	</a:t>
            </a:r>
            <a:r>
              <a:rPr lang="en-US" sz="2800" dirty="0"/>
              <a:t>1</a:t>
            </a:r>
            <a:endParaRPr lang="en-US" sz="2800" dirty="0" smtClean="0"/>
          </a:p>
          <a:p>
            <a:pPr marL="0" indent="0">
              <a:buNone/>
            </a:pPr>
            <a:r>
              <a:rPr lang="en-US" sz="2800" dirty="0"/>
              <a:t>	</a:t>
            </a:r>
            <a:r>
              <a:rPr lang="en-US" sz="2800" dirty="0" smtClean="0"/>
              <a:t>			…        </a:t>
            </a:r>
            <a:endParaRPr lang="en-CA" sz="2800" dirty="0"/>
          </a:p>
        </p:txBody>
      </p:sp>
    </p:spTree>
    <p:extLst>
      <p:ext uri="{BB962C8B-B14F-4D97-AF65-F5344CB8AC3E}">
        <p14:creationId xmlns:p14="http://schemas.microsoft.com/office/powerpoint/2010/main" val="34641518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i="1" dirty="0" err="1" smtClean="0"/>
              <a:t>Vandermonde’s</a:t>
            </a:r>
            <a:r>
              <a:rPr lang="en-US" i="1" dirty="0" smtClean="0"/>
              <a:t> Identity</a:t>
            </a:r>
            <a:endParaRPr lang="en-CA" i="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p:txBody>
              <a:bodyPr>
                <a:normAutofit/>
              </a:bodyPr>
              <a:lstStyle/>
              <a:p>
                <a:pPr marL="0" indent="0">
                  <a:buNone/>
                </a:pPr>
                <a:r>
                  <a:rPr lang="en-US" sz="2400" dirty="0" smtClean="0"/>
                  <a:t>(3)  Let </a:t>
                </a:r>
                <a:r>
                  <a:rPr lang="en-US" sz="2400" i="1" dirty="0" smtClean="0"/>
                  <a:t>m</a:t>
                </a:r>
                <a:r>
                  <a:rPr lang="en-US" sz="2400" dirty="0" smtClean="0"/>
                  <a:t>, </a:t>
                </a:r>
                <a:r>
                  <a:rPr lang="en-US" sz="2400" i="1" dirty="0" smtClean="0"/>
                  <a:t>n</a:t>
                </a:r>
                <a:r>
                  <a:rPr lang="en-US" sz="2400" dirty="0" smtClean="0"/>
                  <a:t>, and </a:t>
                </a:r>
                <a:r>
                  <a:rPr lang="en-US" sz="2400" i="1" dirty="0" smtClean="0"/>
                  <a:t>r</a:t>
                </a:r>
                <a:r>
                  <a:rPr lang="en-US" sz="2400" dirty="0" smtClean="0"/>
                  <a:t>, be non-negative integers, and </a:t>
                </a:r>
                <a:r>
                  <a:rPr lang="en-US" sz="2400" i="1" dirty="0" smtClean="0"/>
                  <a:t>r</a:t>
                </a:r>
                <a:r>
                  <a:rPr lang="en-US" sz="2400" dirty="0" smtClean="0"/>
                  <a:t> </a:t>
                </a:r>
                <a:r>
                  <a:rPr lang="en-US" sz="2400" dirty="0" smtClean="0">
                    <a:sym typeface="Symbol"/>
                  </a:rPr>
                  <a:t> </a:t>
                </a:r>
                <a:r>
                  <a:rPr lang="en-US" sz="2400" i="1" dirty="0" smtClean="0">
                    <a:sym typeface="Symbol"/>
                  </a:rPr>
                  <a:t>m</a:t>
                </a:r>
                <a:r>
                  <a:rPr lang="en-US" sz="2400" dirty="0" smtClean="0">
                    <a:sym typeface="Symbol"/>
                  </a:rPr>
                  <a:t>,  </a:t>
                </a:r>
                <a:r>
                  <a:rPr lang="en-US" sz="2400" i="1" dirty="0" smtClean="0">
                    <a:sym typeface="Symbol"/>
                  </a:rPr>
                  <a:t>r</a:t>
                </a:r>
                <a:r>
                  <a:rPr lang="en-US" sz="2400" dirty="0" smtClean="0">
                    <a:sym typeface="Symbol"/>
                  </a:rPr>
                  <a:t> </a:t>
                </a:r>
                <a:r>
                  <a:rPr lang="en-US" sz="2400" dirty="0" smtClean="0"/>
                  <a:t> </a:t>
                </a:r>
                <a:r>
                  <a:rPr lang="en-US" sz="2400" i="1" dirty="0" smtClean="0"/>
                  <a:t>n</a:t>
                </a:r>
                <a:r>
                  <a:rPr lang="en-US" sz="2400" dirty="0" smtClean="0"/>
                  <a:t>.  Then </a:t>
                </a:r>
                <a14:m>
                  <m:oMath xmlns:m="http://schemas.openxmlformats.org/officeDocument/2006/math">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𝑚</m:t>
                            </m:r>
                            <m:r>
                              <a:rPr lang="en-US" sz="2400" b="0" i="1" smtClean="0">
                                <a:latin typeface="Cambria Math"/>
                              </a:rPr>
                              <m:t>+</m:t>
                            </m:r>
                            <m:r>
                              <a:rPr lang="en-US" sz="2400" b="0" i="1" smtClean="0">
                                <a:latin typeface="Cambria Math"/>
                              </a:rPr>
                              <m:t>𝑛</m:t>
                            </m:r>
                          </m:num>
                          <m:den>
                            <m:r>
                              <a:rPr lang="en-US" sz="2400" b="0" i="1" smtClean="0">
                                <a:latin typeface="Cambria Math"/>
                              </a:rPr>
                              <m:t>𝑟</m:t>
                            </m:r>
                          </m:den>
                        </m:f>
                      </m:e>
                    </m:d>
                    <m:r>
                      <a:rPr lang="en-US" sz="2400" b="0" i="1" smtClean="0">
                        <a:latin typeface="Cambria Math"/>
                      </a:rPr>
                      <m:t>=</m:t>
                    </m:r>
                    <m:nary>
                      <m:naryPr>
                        <m:chr m:val="∑"/>
                        <m:ctrlPr>
                          <a:rPr lang="en-US" sz="2400" b="0" i="1" smtClean="0">
                            <a:latin typeface="Cambria Math"/>
                          </a:rPr>
                        </m:ctrlPr>
                      </m:naryPr>
                      <m:sub>
                        <m:r>
                          <m:rPr>
                            <m:brk m:alnAt="23"/>
                          </m:rPr>
                          <a:rPr lang="en-US" sz="2400" b="0" i="1" smtClean="0">
                            <a:latin typeface="Cambria Math"/>
                          </a:rPr>
                          <m:t>𝑘</m:t>
                        </m:r>
                        <m:r>
                          <a:rPr lang="en-US" sz="2400" b="0" i="1" smtClean="0">
                            <a:latin typeface="Cambria Math"/>
                          </a:rPr>
                          <m:t>=0</m:t>
                        </m:r>
                      </m:sub>
                      <m:sup>
                        <m:r>
                          <a:rPr lang="en-US" sz="2400" b="0" i="1" smtClean="0">
                            <a:latin typeface="Cambria Math"/>
                          </a:rPr>
                          <m:t>𝑟</m:t>
                        </m:r>
                      </m:sup>
                      <m:e>
                        <m:d>
                          <m:dPr>
                            <m:ctrlPr>
                              <a:rPr lang="en-US" sz="2400" b="0" i="1" smtClean="0">
                                <a:latin typeface="Cambria Math"/>
                              </a:rPr>
                            </m:ctrlPr>
                          </m:dPr>
                          <m:e>
                            <m:f>
                              <m:fPr>
                                <m:type m:val="noBar"/>
                                <m:ctrlPr>
                                  <a:rPr lang="en-US" sz="2400" b="0" i="1" smtClean="0">
                                    <a:latin typeface="Cambria Math"/>
                                  </a:rPr>
                                </m:ctrlPr>
                              </m:fPr>
                              <m:num>
                                <m:r>
                                  <a:rPr lang="en-US" sz="2400" b="0" i="1" smtClean="0">
                                    <a:latin typeface="Cambria Math"/>
                                  </a:rPr>
                                  <m:t>𝑚</m:t>
                                </m:r>
                              </m:num>
                              <m:den>
                                <m:r>
                                  <a:rPr lang="en-US" sz="2400" b="0" i="1" smtClean="0">
                                    <a:latin typeface="Cambria Math"/>
                                  </a:rPr>
                                  <m:t>𝑟</m:t>
                                </m:r>
                                <m:r>
                                  <a:rPr lang="en-US" sz="2400" b="0" i="1" smtClean="0">
                                    <a:latin typeface="Cambria Math"/>
                                  </a:rPr>
                                  <m:t>−</m:t>
                                </m:r>
                                <m:r>
                                  <a:rPr lang="en-US" sz="2400" b="0" i="1" smtClean="0">
                                    <a:latin typeface="Cambria Math"/>
                                  </a:rPr>
                                  <m:t>𝑘</m:t>
                                </m:r>
                              </m:den>
                            </m:f>
                          </m:e>
                        </m:d>
                        <m:d>
                          <m:dPr>
                            <m:ctrlPr>
                              <a:rPr lang="en-US" sz="2400" b="0" i="1" smtClean="0">
                                <a:latin typeface="Cambria Math"/>
                              </a:rPr>
                            </m:ctrlPr>
                          </m:dPr>
                          <m:e>
                            <m:f>
                              <m:fPr>
                                <m:type m:val="noBar"/>
                                <m:ctrlPr>
                                  <a:rPr lang="en-US" sz="2400" b="0" i="1" smtClean="0">
                                    <a:latin typeface="Cambria Math"/>
                                  </a:rPr>
                                </m:ctrlPr>
                              </m:fPr>
                              <m:num>
                                <m:r>
                                  <a:rPr lang="en-US" sz="2400" b="0" i="1" smtClean="0">
                                    <a:latin typeface="Cambria Math"/>
                                  </a:rPr>
                                  <m:t>𝑛</m:t>
                                </m:r>
                              </m:num>
                              <m:den>
                                <m:r>
                                  <a:rPr lang="en-US" sz="2400" b="0" i="1" smtClean="0">
                                    <a:latin typeface="Cambria Math"/>
                                  </a:rPr>
                                  <m:t>𝑘</m:t>
                                </m:r>
                              </m:den>
                            </m:f>
                          </m:e>
                        </m:d>
                      </m:e>
                    </m:nary>
                  </m:oMath>
                </a14:m>
                <a:r>
                  <a:rPr lang="en-CA" sz="2400" dirty="0" smtClean="0"/>
                  <a:t>.</a:t>
                </a:r>
              </a:p>
              <a:p>
                <a:pPr marL="0" indent="0">
                  <a:buNone/>
                </a:pPr>
                <a:endParaRPr lang="en-US" sz="1050" dirty="0"/>
              </a:p>
              <a:p>
                <a:pPr marL="0" indent="0">
                  <a:buNone/>
                </a:pPr>
                <a:r>
                  <a:rPr lang="en-US" sz="2400" i="1" dirty="0" smtClean="0"/>
                  <a:t>Proof</a:t>
                </a:r>
                <a:r>
                  <a:rPr lang="en-US" sz="2400" dirty="0" smtClean="0"/>
                  <a:t>.  Let </a:t>
                </a:r>
                <a:r>
                  <a:rPr lang="en-US" sz="2400" i="1" dirty="0" smtClean="0"/>
                  <a:t>A</a:t>
                </a:r>
                <a:r>
                  <a:rPr lang="en-US" sz="2400" dirty="0" smtClean="0"/>
                  <a:t> be a set of </a:t>
                </a:r>
                <a:r>
                  <a:rPr lang="en-US" sz="2400" i="1" dirty="0" smtClean="0"/>
                  <a:t>m</a:t>
                </a:r>
                <a:r>
                  <a:rPr lang="en-US" sz="2400" dirty="0" smtClean="0"/>
                  <a:t> </a:t>
                </a:r>
                <a:r>
                  <a:rPr lang="en-US" sz="2400" dirty="0" smtClean="0"/>
                  <a:t>distinct red </a:t>
                </a:r>
                <a:r>
                  <a:rPr lang="en-US" sz="2400" dirty="0" smtClean="0"/>
                  <a:t>balls, and let </a:t>
                </a:r>
                <a:r>
                  <a:rPr lang="en-US" sz="2400" i="1" dirty="0" smtClean="0"/>
                  <a:t>B</a:t>
                </a:r>
                <a:r>
                  <a:rPr lang="en-US" sz="2400" dirty="0" smtClean="0"/>
                  <a:t> be a set of </a:t>
                </a:r>
                <a:r>
                  <a:rPr lang="en-US" sz="2400" i="1" dirty="0" smtClean="0"/>
                  <a:t>n</a:t>
                </a:r>
                <a:r>
                  <a:rPr lang="en-US" sz="2400" dirty="0" smtClean="0"/>
                  <a:t> </a:t>
                </a:r>
                <a:r>
                  <a:rPr lang="en-US" sz="2400" dirty="0" smtClean="0"/>
                  <a:t>distinct blue </a:t>
                </a:r>
                <a:r>
                  <a:rPr lang="en-US" sz="2400" dirty="0" smtClean="0"/>
                  <a:t>balls.  The number of </a:t>
                </a:r>
                <a:r>
                  <a:rPr lang="en-US" sz="2400" i="1" dirty="0" smtClean="0"/>
                  <a:t>r</a:t>
                </a:r>
                <a:r>
                  <a:rPr lang="en-US" sz="2400" dirty="0" smtClean="0"/>
                  <a:t>-subsets of </a:t>
                </a:r>
                <a:r>
                  <a:rPr lang="en-US" sz="2400" i="1" dirty="0" smtClean="0"/>
                  <a:t>S </a:t>
                </a:r>
                <a:r>
                  <a:rPr lang="en-US" sz="2400" dirty="0" smtClean="0"/>
                  <a:t>= </a:t>
                </a:r>
                <a:r>
                  <a:rPr lang="en-US" sz="2400" i="1" dirty="0" smtClean="0"/>
                  <a:t>A</a:t>
                </a:r>
                <a:r>
                  <a:rPr lang="en-US" sz="2400" dirty="0" smtClean="0"/>
                  <a:t> </a:t>
                </a:r>
                <a:r>
                  <a:rPr lang="en-US" sz="2400" dirty="0" smtClean="0">
                    <a:sym typeface="Symbol"/>
                  </a:rPr>
                  <a:t> </a:t>
                </a:r>
                <a:r>
                  <a:rPr lang="en-US" sz="2400" i="1" dirty="0" smtClean="0">
                    <a:sym typeface="Symbol"/>
                  </a:rPr>
                  <a:t>B</a:t>
                </a:r>
                <a:r>
                  <a:rPr lang="en-US" sz="2400" dirty="0" smtClean="0">
                    <a:sym typeface="Symbol"/>
                  </a:rPr>
                  <a:t> is </a:t>
                </a:r>
                <a14:m>
                  <m:oMath xmlns:m="http://schemas.openxmlformats.org/officeDocument/2006/math">
                    <m:d>
                      <m:dPr>
                        <m:ctrlPr>
                          <a:rPr lang="en-US" sz="2400" i="1" smtClean="0">
                            <a:latin typeface="Cambria Math"/>
                            <a:sym typeface="Symbol"/>
                          </a:rPr>
                        </m:ctrlPr>
                      </m:dPr>
                      <m:e>
                        <m:f>
                          <m:fPr>
                            <m:type m:val="noBar"/>
                            <m:ctrlPr>
                              <a:rPr lang="en-US" sz="2400" i="1" smtClean="0">
                                <a:latin typeface="Cambria Math"/>
                                <a:sym typeface="Symbol"/>
                              </a:rPr>
                            </m:ctrlPr>
                          </m:fPr>
                          <m:num>
                            <m:r>
                              <a:rPr lang="en-US" sz="2400" b="0" i="1" smtClean="0">
                                <a:latin typeface="Cambria Math"/>
                                <a:sym typeface="Symbol"/>
                              </a:rPr>
                              <m:t>𝑚</m:t>
                            </m:r>
                            <m:r>
                              <a:rPr lang="en-US" sz="2400" b="0" i="1" smtClean="0">
                                <a:latin typeface="Cambria Math"/>
                                <a:sym typeface="Symbol"/>
                              </a:rPr>
                              <m:t>+</m:t>
                            </m:r>
                            <m:r>
                              <a:rPr lang="en-US" sz="2400" b="0" i="1" smtClean="0">
                                <a:latin typeface="Cambria Math"/>
                                <a:sym typeface="Symbol"/>
                              </a:rPr>
                              <m:t>𝑛</m:t>
                            </m:r>
                          </m:num>
                          <m:den>
                            <m:r>
                              <a:rPr lang="en-US" sz="2400" b="0" i="1" smtClean="0">
                                <a:latin typeface="Cambria Math"/>
                                <a:sym typeface="Symbol"/>
                              </a:rPr>
                              <m:t>𝑟</m:t>
                            </m:r>
                          </m:den>
                        </m:f>
                      </m:e>
                    </m:d>
                  </m:oMath>
                </a14:m>
                <a:r>
                  <a:rPr lang="en-US" sz="2400" dirty="0" smtClean="0"/>
                  <a:t>.  </a:t>
                </a:r>
              </a:p>
              <a:p>
                <a:pPr marL="0" indent="0">
                  <a:buNone/>
                </a:pPr>
                <a:r>
                  <a:rPr lang="en-US" sz="2400" dirty="0" smtClean="0"/>
                  <a:t>The set </a:t>
                </a:r>
                <a:r>
                  <a:rPr lang="en-US" sz="2400" i="1" dirty="0" smtClean="0"/>
                  <a:t>R</a:t>
                </a:r>
                <a:r>
                  <a:rPr lang="en-US" sz="2400" dirty="0" smtClean="0"/>
                  <a:t> of </a:t>
                </a:r>
                <a:r>
                  <a:rPr lang="en-US" sz="2400" i="1" dirty="0" smtClean="0"/>
                  <a:t>r</a:t>
                </a:r>
                <a:r>
                  <a:rPr lang="en-US" sz="2400" dirty="0" smtClean="0"/>
                  <a:t>-subsets of </a:t>
                </a:r>
                <a:r>
                  <a:rPr lang="en-US" sz="2400" i="1" dirty="0" smtClean="0"/>
                  <a:t>S</a:t>
                </a:r>
                <a:r>
                  <a:rPr lang="en-US" sz="2400" dirty="0" smtClean="0"/>
                  <a:t> can be subdivided into </a:t>
                </a:r>
                <a:r>
                  <a:rPr lang="en-US" sz="2400" i="1" dirty="0" smtClean="0"/>
                  <a:t>r</a:t>
                </a:r>
                <a:r>
                  <a:rPr lang="en-US" sz="2400" dirty="0" smtClean="0"/>
                  <a:t> + 1 subsets:  </a:t>
                </a:r>
                <a:r>
                  <a:rPr lang="en-US" sz="2400" i="1" dirty="0" err="1" smtClean="0"/>
                  <a:t>R</a:t>
                </a:r>
                <a:r>
                  <a:rPr lang="en-US" sz="2400" i="1" baseline="-25000" dirty="0" err="1" smtClean="0"/>
                  <a:t>k</a:t>
                </a:r>
                <a:r>
                  <a:rPr lang="en-US" sz="2400" dirty="0" smtClean="0"/>
                  <a:t> is the set of </a:t>
                </a:r>
                <a:r>
                  <a:rPr lang="en-US" sz="2400" i="1" dirty="0" smtClean="0"/>
                  <a:t>r</a:t>
                </a:r>
                <a:r>
                  <a:rPr lang="en-US" sz="2400" dirty="0" smtClean="0"/>
                  <a:t>-subset of </a:t>
                </a:r>
                <a:r>
                  <a:rPr lang="en-US" sz="2400" i="1" dirty="0" smtClean="0"/>
                  <a:t>S</a:t>
                </a:r>
                <a:r>
                  <a:rPr lang="en-US" sz="2400" dirty="0" smtClean="0"/>
                  <a:t> that contains exactly </a:t>
                </a:r>
                <a:r>
                  <a:rPr lang="en-US" sz="2400" i="1" dirty="0" smtClean="0"/>
                  <a:t>k</a:t>
                </a:r>
                <a:r>
                  <a:rPr lang="en-US" sz="2400" dirty="0" smtClean="0"/>
                  <a:t> blue balls, and </a:t>
                </a:r>
                <a:r>
                  <a:rPr lang="en-US" sz="2400" i="1" dirty="0" smtClean="0"/>
                  <a:t>r</a:t>
                </a:r>
                <a:r>
                  <a:rPr lang="en-US" sz="2400" dirty="0" smtClean="0"/>
                  <a:t> </a:t>
                </a:r>
                <a:r>
                  <a:rPr lang="en-US" sz="2400" dirty="0" smtClean="0">
                    <a:sym typeface="Symbol"/>
                  </a:rPr>
                  <a:t> </a:t>
                </a:r>
                <a:r>
                  <a:rPr lang="en-US" sz="2400" i="1" dirty="0" smtClean="0">
                    <a:sym typeface="Symbol"/>
                  </a:rPr>
                  <a:t>k</a:t>
                </a:r>
                <a:r>
                  <a:rPr lang="en-US" sz="2400" dirty="0" smtClean="0">
                    <a:sym typeface="Symbol"/>
                  </a:rPr>
                  <a:t> red balls, </a:t>
                </a:r>
                <a:r>
                  <a:rPr lang="en-US" sz="2400" i="1" dirty="0" smtClean="0">
                    <a:sym typeface="Symbol"/>
                  </a:rPr>
                  <a:t>k</a:t>
                </a:r>
                <a:r>
                  <a:rPr lang="en-US" sz="2400" dirty="0" smtClean="0">
                    <a:sym typeface="Symbol"/>
                  </a:rPr>
                  <a:t> = 0, 1, …, </a:t>
                </a:r>
                <a:r>
                  <a:rPr lang="en-US" sz="2400" i="1" dirty="0" smtClean="0">
                    <a:sym typeface="Symbol"/>
                  </a:rPr>
                  <a:t>r</a:t>
                </a:r>
                <a:r>
                  <a:rPr lang="en-US" sz="2400" dirty="0" smtClean="0">
                    <a:sym typeface="Symbol"/>
                  </a:rPr>
                  <a:t>.</a:t>
                </a:r>
                <a:r>
                  <a:rPr lang="en-US" sz="2400" dirty="0" smtClean="0"/>
                  <a:t>   By the product rule, </a:t>
                </a:r>
                <a:r>
                  <a:rPr lang="en-US" sz="2400" dirty="0" smtClean="0"/>
                  <a:t>|</a:t>
                </a:r>
                <a:r>
                  <a:rPr lang="en-US" sz="2400" i="1" dirty="0" err="1" smtClean="0"/>
                  <a:t>R</a:t>
                </a:r>
                <a:r>
                  <a:rPr lang="en-US" sz="2400" i="1" baseline="-25000" dirty="0" err="1" smtClean="0"/>
                  <a:t>k</a:t>
                </a:r>
                <a:r>
                  <a:rPr lang="en-US" sz="2400" dirty="0" smtClean="0"/>
                  <a:t>| </a:t>
                </a:r>
                <a:r>
                  <a:rPr lang="en-US" sz="2400" dirty="0" smtClean="0"/>
                  <a:t>= </a:t>
                </a:r>
                <a14:m>
                  <m:oMath xmlns:m="http://schemas.openxmlformats.org/officeDocument/2006/math">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𝑚</m:t>
                            </m:r>
                          </m:num>
                          <m:den>
                            <m:r>
                              <a:rPr lang="en-US" sz="2400" b="0" i="1" smtClean="0">
                                <a:latin typeface="Cambria Math"/>
                              </a:rPr>
                              <m:t>𝑟</m:t>
                            </m:r>
                            <m:r>
                              <a:rPr lang="en-US" sz="2400" b="0" i="1" smtClean="0">
                                <a:latin typeface="Cambria Math"/>
                              </a:rPr>
                              <m:t>−</m:t>
                            </m:r>
                            <m:r>
                              <a:rPr lang="en-US" sz="2400" b="0" i="1" smtClean="0">
                                <a:latin typeface="Cambria Math"/>
                              </a:rPr>
                              <m:t>𝑘</m:t>
                            </m:r>
                          </m:den>
                        </m:f>
                      </m:e>
                    </m:d>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𝑛</m:t>
                            </m:r>
                          </m:num>
                          <m:den>
                            <m:r>
                              <a:rPr lang="en-US" sz="2400" b="0" i="1" smtClean="0">
                                <a:latin typeface="Cambria Math"/>
                              </a:rPr>
                              <m:t>𝑘</m:t>
                            </m:r>
                          </m:den>
                        </m:f>
                      </m:e>
                    </m:d>
                  </m:oMath>
                </a14:m>
                <a:r>
                  <a:rPr lang="en-CA" sz="2400" dirty="0" smtClean="0"/>
                  <a:t>.  </a:t>
                </a:r>
              </a:p>
              <a:p>
                <a:pPr marL="0" indent="0">
                  <a:buNone/>
                </a:pPr>
                <a:r>
                  <a:rPr lang="en-US" sz="2400" dirty="0" smtClean="0"/>
                  <a:t>Since </a:t>
                </a:r>
                <a:r>
                  <a:rPr lang="en-US" sz="2400" i="1" dirty="0" smtClean="0"/>
                  <a:t>R</a:t>
                </a:r>
                <a:r>
                  <a:rPr lang="en-US" sz="2400" dirty="0" smtClean="0"/>
                  <a:t> = </a:t>
                </a:r>
                <a14:m>
                  <m:oMath xmlns:m="http://schemas.openxmlformats.org/officeDocument/2006/math">
                    <m:nary>
                      <m:naryPr>
                        <m:chr m:val="⋃"/>
                        <m:limLoc m:val="subSup"/>
                        <m:ctrlPr>
                          <a:rPr lang="en-US" sz="2400" i="1" smtClean="0">
                            <a:latin typeface="Cambria Math"/>
                          </a:rPr>
                        </m:ctrlPr>
                      </m:naryPr>
                      <m:sub>
                        <m:r>
                          <m:rPr>
                            <m:brk m:alnAt="25"/>
                          </m:rPr>
                          <a:rPr lang="en-US" sz="2400" b="0" i="1" smtClean="0">
                            <a:latin typeface="Cambria Math"/>
                          </a:rPr>
                          <m:t>𝑘</m:t>
                        </m:r>
                        <m:r>
                          <a:rPr lang="en-US" sz="2400" b="0" i="1" smtClean="0">
                            <a:latin typeface="Cambria Math"/>
                          </a:rPr>
                          <m:t>=0</m:t>
                        </m:r>
                      </m:sub>
                      <m:sup>
                        <m:r>
                          <a:rPr lang="en-US" sz="2400" b="0" i="1" smtClean="0">
                            <a:latin typeface="Cambria Math"/>
                          </a:rPr>
                          <m:t>𝑟</m:t>
                        </m:r>
                      </m:sup>
                      <m:e>
                        <m:sSub>
                          <m:sSubPr>
                            <m:ctrlPr>
                              <a:rPr lang="en-US" sz="2400" i="1" smtClean="0">
                                <a:latin typeface="Cambria Math"/>
                              </a:rPr>
                            </m:ctrlPr>
                          </m:sSubPr>
                          <m:e>
                            <m:r>
                              <a:rPr lang="en-US" sz="2400" b="0" i="1" smtClean="0">
                                <a:latin typeface="Cambria Math"/>
                              </a:rPr>
                              <m:t>𝑅</m:t>
                            </m:r>
                          </m:e>
                          <m:sub>
                            <m:r>
                              <a:rPr lang="en-US" sz="2400" b="0" i="1" smtClean="0">
                                <a:latin typeface="Cambria Math"/>
                              </a:rPr>
                              <m:t>𝑘</m:t>
                            </m:r>
                          </m:sub>
                        </m:sSub>
                      </m:e>
                    </m:nary>
                  </m:oMath>
                </a14:m>
                <a:r>
                  <a:rPr lang="en-CA" sz="2400" dirty="0" smtClean="0"/>
                  <a:t>, we have the identity</a:t>
                </a:r>
                <a:r>
                  <a:rPr lang="en-CA" sz="2400" dirty="0" smtClean="0"/>
                  <a:t> </a:t>
                </a:r>
                <a14:m>
                  <m:oMath xmlns:m="http://schemas.openxmlformats.org/officeDocument/2006/math">
                    <m:d>
                      <m:dPr>
                        <m:ctrlPr>
                          <a:rPr lang="en-US" sz="2400" i="1" smtClean="0">
                            <a:latin typeface="Cambria Math"/>
                          </a:rPr>
                        </m:ctrlPr>
                      </m:dPr>
                      <m:e>
                        <m:f>
                          <m:fPr>
                            <m:type m:val="noBar"/>
                            <m:ctrlPr>
                              <a:rPr lang="en-US" sz="2400" i="1" smtClean="0">
                                <a:latin typeface="Cambria Math"/>
                              </a:rPr>
                            </m:ctrlPr>
                          </m:fPr>
                          <m:num>
                            <m:r>
                              <a:rPr lang="en-US" sz="2400" b="0" i="1" smtClean="0">
                                <a:latin typeface="Cambria Math"/>
                              </a:rPr>
                              <m:t>𝑚</m:t>
                            </m:r>
                            <m:r>
                              <a:rPr lang="en-US" sz="2400" b="0" i="1" smtClean="0">
                                <a:latin typeface="Cambria Math"/>
                              </a:rPr>
                              <m:t>+</m:t>
                            </m:r>
                            <m:r>
                              <a:rPr lang="en-US" sz="2400" b="0" i="1" smtClean="0">
                                <a:latin typeface="Cambria Math"/>
                              </a:rPr>
                              <m:t>𝑛</m:t>
                            </m:r>
                          </m:num>
                          <m:den>
                            <m:r>
                              <a:rPr lang="en-US" sz="2400" b="0" i="1" smtClean="0">
                                <a:latin typeface="Cambria Math"/>
                              </a:rPr>
                              <m:t>𝑟</m:t>
                            </m:r>
                          </m:den>
                        </m:f>
                      </m:e>
                    </m:d>
                    <m:r>
                      <a:rPr lang="en-US" sz="2400" b="0" i="1" smtClean="0">
                        <a:latin typeface="Cambria Math"/>
                      </a:rPr>
                      <m:t>=</m:t>
                    </m:r>
                    <m:nary>
                      <m:naryPr>
                        <m:chr m:val="∑"/>
                        <m:ctrlPr>
                          <a:rPr lang="en-US" sz="2400" b="0" i="1" smtClean="0">
                            <a:latin typeface="Cambria Math"/>
                          </a:rPr>
                        </m:ctrlPr>
                      </m:naryPr>
                      <m:sub>
                        <m:r>
                          <m:rPr>
                            <m:brk m:alnAt="23"/>
                          </m:rPr>
                          <a:rPr lang="en-US" sz="2400" b="0" i="1" smtClean="0">
                            <a:latin typeface="Cambria Math"/>
                          </a:rPr>
                          <m:t>𝑘</m:t>
                        </m:r>
                        <m:r>
                          <a:rPr lang="en-US" sz="2400" b="0" i="1" smtClean="0">
                            <a:latin typeface="Cambria Math"/>
                          </a:rPr>
                          <m:t>=0</m:t>
                        </m:r>
                      </m:sub>
                      <m:sup>
                        <m:r>
                          <a:rPr lang="en-US" sz="2400" b="0" i="1" smtClean="0">
                            <a:latin typeface="Cambria Math"/>
                          </a:rPr>
                          <m:t>𝑟</m:t>
                        </m:r>
                      </m:sup>
                      <m:e>
                        <m:d>
                          <m:dPr>
                            <m:ctrlPr>
                              <a:rPr lang="en-US" sz="2400" b="0" i="1" smtClean="0">
                                <a:latin typeface="Cambria Math"/>
                              </a:rPr>
                            </m:ctrlPr>
                          </m:dPr>
                          <m:e>
                            <m:f>
                              <m:fPr>
                                <m:type m:val="noBar"/>
                                <m:ctrlPr>
                                  <a:rPr lang="en-US" sz="2400" b="0" i="1" smtClean="0">
                                    <a:latin typeface="Cambria Math"/>
                                  </a:rPr>
                                </m:ctrlPr>
                              </m:fPr>
                              <m:num>
                                <m:r>
                                  <a:rPr lang="en-US" sz="2400" b="0" i="1" smtClean="0">
                                    <a:latin typeface="Cambria Math"/>
                                  </a:rPr>
                                  <m:t>𝑚</m:t>
                                </m:r>
                              </m:num>
                              <m:den>
                                <m:r>
                                  <a:rPr lang="en-US" sz="2400" b="0" i="1" smtClean="0">
                                    <a:latin typeface="Cambria Math"/>
                                  </a:rPr>
                                  <m:t>𝑟</m:t>
                                </m:r>
                                <m:r>
                                  <a:rPr lang="en-US" sz="2400" b="0" i="1" smtClean="0">
                                    <a:latin typeface="Cambria Math"/>
                                  </a:rPr>
                                  <m:t>−</m:t>
                                </m:r>
                                <m:r>
                                  <a:rPr lang="en-US" sz="2400" b="0" i="1" smtClean="0">
                                    <a:latin typeface="Cambria Math"/>
                                  </a:rPr>
                                  <m:t>𝑘</m:t>
                                </m:r>
                              </m:den>
                            </m:f>
                          </m:e>
                        </m:d>
                        <m:d>
                          <m:dPr>
                            <m:ctrlPr>
                              <a:rPr lang="en-US" sz="2400" b="0" i="1" smtClean="0">
                                <a:latin typeface="Cambria Math"/>
                              </a:rPr>
                            </m:ctrlPr>
                          </m:dPr>
                          <m:e>
                            <m:f>
                              <m:fPr>
                                <m:type m:val="noBar"/>
                                <m:ctrlPr>
                                  <a:rPr lang="en-US" sz="2400" b="0" i="1" smtClean="0">
                                    <a:latin typeface="Cambria Math"/>
                                  </a:rPr>
                                </m:ctrlPr>
                              </m:fPr>
                              <m:num>
                                <m:r>
                                  <a:rPr lang="en-US" sz="2400" b="0" i="1" smtClean="0">
                                    <a:latin typeface="Cambria Math"/>
                                  </a:rPr>
                                  <m:t>𝑛</m:t>
                                </m:r>
                              </m:num>
                              <m:den>
                                <m:r>
                                  <a:rPr lang="en-US" sz="2400" b="0" i="1" smtClean="0">
                                    <a:latin typeface="Cambria Math"/>
                                  </a:rPr>
                                  <m:t>𝑘</m:t>
                                </m:r>
                              </m:den>
                            </m:f>
                          </m:e>
                        </m:d>
                      </m:e>
                    </m:nary>
                  </m:oMath>
                </a14:m>
                <a:r>
                  <a:rPr lang="en-CA" sz="2400" dirty="0" smtClean="0"/>
                  <a:t>.</a:t>
                </a:r>
                <a:endParaRPr lang="en-CA" sz="24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111" t="-1348" r="-1778" b="-270"/>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52</a:t>
            </a:fld>
            <a:endParaRPr lang="en-CA"/>
          </a:p>
        </p:txBody>
      </p:sp>
    </p:spTree>
    <p:extLst>
      <p:ext uri="{BB962C8B-B14F-4D97-AF65-F5344CB8AC3E}">
        <p14:creationId xmlns:p14="http://schemas.microsoft.com/office/powerpoint/2010/main" val="14315680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pPr marL="0" indent="0">
              <a:buNone/>
            </a:pPr>
            <a:r>
              <a:rPr lang="en-US" dirty="0" smtClean="0"/>
              <a:t>When </a:t>
            </a:r>
            <a:r>
              <a:rPr lang="en-US" i="1" dirty="0" smtClean="0"/>
              <a:t>m</a:t>
            </a:r>
            <a:r>
              <a:rPr lang="en-US" dirty="0" smtClean="0"/>
              <a:t> = </a:t>
            </a:r>
            <a:r>
              <a:rPr lang="en-US" i="1" dirty="0" smtClean="0"/>
              <a:t>n</a:t>
            </a:r>
            <a:r>
              <a:rPr lang="en-US" dirty="0" smtClean="0"/>
              <a:t> = </a:t>
            </a:r>
            <a:r>
              <a:rPr lang="en-US" i="1" dirty="0" smtClean="0"/>
              <a:t>r</a:t>
            </a:r>
            <a:r>
              <a:rPr lang="en-US" dirty="0" smtClean="0"/>
              <a:t>, </a:t>
            </a:r>
            <a:r>
              <a:rPr lang="en-US" dirty="0" err="1" smtClean="0"/>
              <a:t>Vandermonde’s</a:t>
            </a:r>
            <a:r>
              <a:rPr lang="en-US" dirty="0" smtClean="0"/>
              <a:t> identity </a:t>
            </a:r>
            <a:r>
              <a:rPr lang="en-US" dirty="0" smtClean="0"/>
              <a:t>becomes</a:t>
            </a:r>
            <a:endParaRPr lang="en-US" dirty="0" smtClean="0"/>
          </a:p>
        </p:txBody>
      </p:sp>
      <p:sp>
        <p:nvSpPr>
          <p:cNvPr id="4" name="Slide Number Placeholder 3"/>
          <p:cNvSpPr>
            <a:spLocks noGrp="1"/>
          </p:cNvSpPr>
          <p:nvPr>
            <p:ph type="sldNum" sz="quarter" idx="12"/>
          </p:nvPr>
        </p:nvSpPr>
        <p:spPr/>
        <p:txBody>
          <a:bodyPr/>
          <a:lstStyle/>
          <a:p>
            <a:fld id="{6F18850B-C02A-49FE-88C0-E140FAC79771}" type="slidenum">
              <a:rPr lang="en-CA" smtClean="0"/>
              <a:t>53</a:t>
            </a:fld>
            <a:endParaRPr lang="en-CA"/>
          </a:p>
        </p:txBody>
      </p:sp>
      <p:graphicFrame>
        <p:nvGraphicFramePr>
          <p:cNvPr id="2" name="Object 1"/>
          <p:cNvGraphicFramePr>
            <a:graphicFrameLocks noChangeAspect="1"/>
          </p:cNvGraphicFramePr>
          <p:nvPr>
            <p:extLst>
              <p:ext uri="{D42A27DB-BD31-4B8C-83A1-F6EECF244321}">
                <p14:modId xmlns:p14="http://schemas.microsoft.com/office/powerpoint/2010/main" val="3347013857"/>
              </p:ext>
            </p:extLst>
          </p:nvPr>
        </p:nvGraphicFramePr>
        <p:xfrm>
          <a:off x="4114800" y="3338513"/>
          <a:ext cx="914400" cy="179387"/>
        </p:xfrm>
        <a:graphic>
          <a:graphicData uri="http://schemas.openxmlformats.org/presentationml/2006/ole">
            <mc:AlternateContent xmlns:mc="http://schemas.openxmlformats.org/markup-compatibility/2006">
              <mc:Choice xmlns:v="urn:schemas-microsoft-com:vml" Requires="v">
                <p:oleObj spid="_x0000_s7188" name="Equation" r:id="rId3" imgW="914400" imgH="179640" progId="Equation.DSMT4">
                  <p:embed/>
                </p:oleObj>
              </mc:Choice>
              <mc:Fallback>
                <p:oleObj name="Equation" r:id="rId3" imgW="914400" imgH="179640" progId="Equation.DSMT4">
                  <p:embed/>
                  <p:pic>
                    <p:nvPicPr>
                      <p:cNvPr id="0" name=""/>
                      <p:cNvPicPr/>
                      <p:nvPr/>
                    </p:nvPicPr>
                    <p:blipFill>
                      <a:blip r:embed="rId4"/>
                      <a:stretch>
                        <a:fillRect/>
                      </a:stretch>
                    </p:blipFill>
                    <p:spPr>
                      <a:xfrm>
                        <a:off x="4114800" y="3338513"/>
                        <a:ext cx="914400" cy="179387"/>
                      </a:xfrm>
                      <a:prstGeom prst="rect">
                        <a:avLst/>
                      </a:prstGeom>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42040803"/>
              </p:ext>
            </p:extLst>
          </p:nvPr>
        </p:nvGraphicFramePr>
        <p:xfrm>
          <a:off x="609600" y="2438400"/>
          <a:ext cx="7772400" cy="1295400"/>
        </p:xfrm>
        <a:graphic>
          <a:graphicData uri="http://schemas.openxmlformats.org/presentationml/2006/ole">
            <mc:AlternateContent xmlns:mc="http://schemas.openxmlformats.org/markup-compatibility/2006">
              <mc:Choice xmlns:v="urn:schemas-microsoft-com:vml" Requires="v">
                <p:oleObj spid="_x0000_s7189" name="Equation" r:id="rId5" imgW="2971800" imgH="495000" progId="Equation.DSMT4">
                  <p:embed/>
                </p:oleObj>
              </mc:Choice>
              <mc:Fallback>
                <p:oleObj name="Equation" r:id="rId5" imgW="2971800" imgH="495000" progId="Equation.DSMT4">
                  <p:embed/>
                  <p:pic>
                    <p:nvPicPr>
                      <p:cNvPr id="0" name=""/>
                      <p:cNvPicPr/>
                      <p:nvPr/>
                    </p:nvPicPr>
                    <p:blipFill>
                      <a:blip r:embed="rId6"/>
                      <a:stretch>
                        <a:fillRect/>
                      </a:stretch>
                    </p:blipFill>
                    <p:spPr>
                      <a:xfrm>
                        <a:off x="609600" y="2438400"/>
                        <a:ext cx="7772400" cy="1295400"/>
                      </a:xfrm>
                      <a:prstGeom prst="rect">
                        <a:avLst/>
                      </a:prstGeom>
                    </p:spPr>
                  </p:pic>
                </p:oleObj>
              </mc:Fallback>
            </mc:AlternateContent>
          </a:graphicData>
        </a:graphic>
      </p:graphicFrame>
    </p:spTree>
    <p:extLst>
      <p:ext uri="{BB962C8B-B14F-4D97-AF65-F5344CB8AC3E}">
        <p14:creationId xmlns:p14="http://schemas.microsoft.com/office/powerpoint/2010/main" val="232954692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762000"/>
                <a:ext cx="8229600" cy="5364163"/>
              </a:xfrm>
            </p:spPr>
            <p:txBody>
              <a:bodyPr>
                <a:normAutofit/>
              </a:bodyPr>
              <a:lstStyle/>
              <a:p>
                <a:pPr marL="0" indent="0">
                  <a:buNone/>
                </a:pPr>
                <a:r>
                  <a:rPr lang="en-US" sz="2000" dirty="0" smtClean="0"/>
                  <a:t>(4)  Let </a:t>
                </a:r>
                <a:r>
                  <a:rPr lang="en-US" sz="2000" i="1" dirty="0" smtClean="0"/>
                  <a:t>n</a:t>
                </a:r>
                <a:r>
                  <a:rPr lang="en-US" sz="2000" dirty="0" smtClean="0"/>
                  <a:t> and </a:t>
                </a:r>
                <a:r>
                  <a:rPr lang="en-US" sz="2000" i="1" dirty="0" smtClean="0"/>
                  <a:t>r</a:t>
                </a:r>
                <a:r>
                  <a:rPr lang="en-US" sz="2000" dirty="0" smtClean="0"/>
                  <a:t> be non-negative integers, and </a:t>
                </a:r>
                <a:r>
                  <a:rPr lang="en-US" sz="2000" i="1" dirty="0" smtClean="0"/>
                  <a:t>r</a:t>
                </a:r>
                <a:r>
                  <a:rPr lang="en-US" sz="2000" dirty="0" smtClean="0"/>
                  <a:t> </a:t>
                </a:r>
                <a:r>
                  <a:rPr lang="en-US" sz="2000" dirty="0" smtClean="0">
                    <a:sym typeface="Symbol"/>
                  </a:rPr>
                  <a:t> </a:t>
                </a:r>
                <a:r>
                  <a:rPr lang="en-US" sz="2000" i="1" dirty="0" smtClean="0">
                    <a:sym typeface="Symbol"/>
                  </a:rPr>
                  <a:t>n</a:t>
                </a:r>
                <a:r>
                  <a:rPr lang="en-US" sz="2000" dirty="0" smtClean="0">
                    <a:sym typeface="Symbol"/>
                  </a:rPr>
                  <a:t>.  Then </a:t>
                </a:r>
                <a14:m>
                  <m:oMath xmlns:m="http://schemas.openxmlformats.org/officeDocument/2006/math">
                    <m:d>
                      <m:dPr>
                        <m:ctrlPr>
                          <a:rPr lang="en-US" sz="2000" i="1" smtClean="0">
                            <a:latin typeface="Cambria Math"/>
                            <a:sym typeface="Symbol"/>
                          </a:rPr>
                        </m:ctrlPr>
                      </m:dPr>
                      <m:e>
                        <m:f>
                          <m:fPr>
                            <m:type m:val="noBar"/>
                            <m:ctrlPr>
                              <a:rPr lang="en-US" sz="2000" i="1" smtClean="0">
                                <a:latin typeface="Cambria Math"/>
                                <a:sym typeface="Symbol"/>
                              </a:rPr>
                            </m:ctrlPr>
                          </m:fPr>
                          <m:num>
                            <m:r>
                              <a:rPr lang="en-US" sz="2000" b="0" i="1" smtClean="0">
                                <a:latin typeface="Cambria Math"/>
                                <a:sym typeface="Symbol"/>
                              </a:rPr>
                              <m:t>𝑛</m:t>
                            </m:r>
                            <m:r>
                              <a:rPr lang="en-US" sz="2000" b="0" i="1" smtClean="0">
                                <a:latin typeface="Cambria Math"/>
                                <a:sym typeface="Symbol"/>
                              </a:rPr>
                              <m:t>+1</m:t>
                            </m:r>
                          </m:num>
                          <m:den>
                            <m:r>
                              <a:rPr lang="en-US" sz="2000" b="0" i="1" smtClean="0">
                                <a:latin typeface="Cambria Math"/>
                                <a:sym typeface="Symbol"/>
                              </a:rPr>
                              <m:t>𝑟</m:t>
                            </m:r>
                            <m:r>
                              <a:rPr lang="en-US" sz="2000" b="0" i="1" smtClean="0">
                                <a:latin typeface="Cambria Math"/>
                                <a:sym typeface="Symbol"/>
                              </a:rPr>
                              <m:t>+1</m:t>
                            </m:r>
                          </m:den>
                        </m:f>
                      </m:e>
                    </m:d>
                    <m:r>
                      <a:rPr lang="en-US" sz="2000" b="0" i="1" smtClean="0">
                        <a:latin typeface="Cambria Math"/>
                        <a:sym typeface="Symbol"/>
                      </a:rPr>
                      <m:t>=</m:t>
                    </m:r>
                    <m:nary>
                      <m:naryPr>
                        <m:chr m:val="∑"/>
                        <m:ctrlPr>
                          <a:rPr lang="en-US" sz="2000" b="0" i="1" smtClean="0">
                            <a:latin typeface="Cambria Math"/>
                            <a:sym typeface="Symbol"/>
                          </a:rPr>
                        </m:ctrlPr>
                      </m:naryPr>
                      <m:sub>
                        <m:r>
                          <m:rPr>
                            <m:brk m:alnAt="23"/>
                          </m:rPr>
                          <a:rPr lang="en-US" sz="2000" b="0" i="1" smtClean="0">
                            <a:latin typeface="Cambria Math"/>
                            <a:sym typeface="Symbol"/>
                          </a:rPr>
                          <m:t>𝑘</m:t>
                        </m:r>
                        <m:r>
                          <a:rPr lang="en-US" sz="2000" b="0" i="1" smtClean="0">
                            <a:latin typeface="Cambria Math"/>
                            <a:sym typeface="Symbol"/>
                          </a:rPr>
                          <m:t>=</m:t>
                        </m:r>
                        <m:r>
                          <a:rPr lang="en-US" sz="2000" b="0" i="1" smtClean="0">
                            <a:latin typeface="Cambria Math"/>
                            <a:sym typeface="Symbol"/>
                          </a:rPr>
                          <m:t>𝑟</m:t>
                        </m:r>
                      </m:sub>
                      <m:sup>
                        <m:r>
                          <a:rPr lang="en-US" sz="2000" b="0" i="1" smtClean="0">
                            <a:latin typeface="Cambria Math"/>
                            <a:sym typeface="Symbol"/>
                          </a:rPr>
                          <m:t>𝑛</m:t>
                        </m:r>
                      </m:sup>
                      <m:e>
                        <m:d>
                          <m:dPr>
                            <m:ctrlPr>
                              <a:rPr lang="en-US" sz="2000" b="0" i="1" smtClean="0">
                                <a:latin typeface="Cambria Math"/>
                                <a:sym typeface="Symbol"/>
                              </a:rPr>
                            </m:ctrlPr>
                          </m:dPr>
                          <m:e>
                            <m:f>
                              <m:fPr>
                                <m:type m:val="noBar"/>
                                <m:ctrlPr>
                                  <a:rPr lang="en-US" sz="2000" b="0" i="1" smtClean="0">
                                    <a:latin typeface="Cambria Math"/>
                                    <a:sym typeface="Symbol"/>
                                  </a:rPr>
                                </m:ctrlPr>
                              </m:fPr>
                              <m:num>
                                <m:r>
                                  <a:rPr lang="en-US" sz="2000" b="0" i="1" smtClean="0">
                                    <a:latin typeface="Cambria Math"/>
                                    <a:sym typeface="Symbol"/>
                                  </a:rPr>
                                  <m:t>𝑘</m:t>
                                </m:r>
                              </m:num>
                              <m:den>
                                <m:r>
                                  <a:rPr lang="en-US" sz="2000" b="0" i="1" smtClean="0">
                                    <a:latin typeface="Cambria Math"/>
                                    <a:sym typeface="Symbol"/>
                                  </a:rPr>
                                  <m:t>𝑟</m:t>
                                </m:r>
                              </m:den>
                            </m:f>
                          </m:e>
                        </m:d>
                      </m:e>
                    </m:nary>
                  </m:oMath>
                </a14:m>
                <a:r>
                  <a:rPr lang="en-CA" sz="2000" dirty="0" smtClean="0"/>
                  <a:t>.</a:t>
                </a:r>
              </a:p>
              <a:p>
                <a:pPr marL="0" indent="0">
                  <a:buNone/>
                </a:pPr>
                <a:endParaRPr lang="en-CA" sz="800" dirty="0" smtClean="0"/>
              </a:p>
              <a:p>
                <a:pPr marL="0" indent="0">
                  <a:buNone/>
                </a:pPr>
                <a:r>
                  <a:rPr lang="en-US" sz="2000" i="1" dirty="0" smtClean="0"/>
                  <a:t>Proof</a:t>
                </a:r>
                <a:r>
                  <a:rPr lang="en-US" sz="2000" dirty="0" smtClean="0"/>
                  <a:t>.  The left-hand side is the number of bit strings of length </a:t>
                </a:r>
                <a:r>
                  <a:rPr lang="en-US" sz="2000" i="1" dirty="0" smtClean="0"/>
                  <a:t>n</a:t>
                </a:r>
                <a:r>
                  <a:rPr lang="en-US" sz="2000" dirty="0" smtClean="0"/>
                  <a:t> + 1 with exactly </a:t>
                </a:r>
                <a:r>
                  <a:rPr lang="en-US" sz="2000" i="1" dirty="0" smtClean="0"/>
                  <a:t>r</a:t>
                </a:r>
                <a:r>
                  <a:rPr lang="en-US" sz="2000" dirty="0" smtClean="0"/>
                  <a:t> + 1 ones.  Let </a:t>
                </a:r>
                <a:r>
                  <a:rPr lang="en-US" sz="2000" i="1" dirty="0" err="1" smtClean="0"/>
                  <a:t>S</a:t>
                </a:r>
                <a:r>
                  <a:rPr lang="en-US" sz="2000" i="1" baseline="-25000" dirty="0" err="1" smtClean="0"/>
                  <a:t>k</a:t>
                </a:r>
                <a:r>
                  <a:rPr lang="en-US" sz="2000" dirty="0" smtClean="0"/>
                  <a:t> be the set of such bit </a:t>
                </a:r>
                <a:r>
                  <a:rPr lang="en-US" sz="2000" dirty="0" smtClean="0"/>
                  <a:t>strings </a:t>
                </a:r>
                <a:r>
                  <a:rPr lang="en-US" sz="2000" dirty="0" smtClean="0"/>
                  <a:t>that the last one is at the position </a:t>
                </a:r>
                <a:r>
                  <a:rPr lang="en-US" sz="2000" i="1" dirty="0" smtClean="0"/>
                  <a:t>k</a:t>
                </a:r>
                <a:r>
                  <a:rPr lang="en-US" sz="2000" dirty="0"/>
                  <a:t> </a:t>
                </a:r>
                <a:r>
                  <a:rPr lang="en-US" sz="2000" dirty="0" smtClean="0"/>
                  <a:t>+ 1, </a:t>
                </a:r>
                <a:r>
                  <a:rPr lang="en-US" sz="2000" i="1" dirty="0" smtClean="0"/>
                  <a:t>k</a:t>
                </a:r>
                <a:r>
                  <a:rPr lang="en-US" sz="2000" dirty="0" smtClean="0"/>
                  <a:t> = </a:t>
                </a:r>
                <a:r>
                  <a:rPr lang="en-US" sz="2000" i="1" dirty="0" smtClean="0"/>
                  <a:t>r</a:t>
                </a:r>
                <a:r>
                  <a:rPr lang="en-US" sz="2000" dirty="0" smtClean="0"/>
                  <a:t>, </a:t>
                </a:r>
                <a:r>
                  <a:rPr lang="en-US" sz="2000" i="1" dirty="0" smtClean="0"/>
                  <a:t>r</a:t>
                </a:r>
                <a:r>
                  <a:rPr lang="en-US" sz="2000" dirty="0" smtClean="0"/>
                  <a:t> + 1, …, </a:t>
                </a:r>
                <a:r>
                  <a:rPr lang="en-US" sz="2000" i="1" dirty="0" smtClean="0"/>
                  <a:t>n</a:t>
                </a:r>
                <a:r>
                  <a:rPr lang="en-US" sz="2000" dirty="0" smtClean="0"/>
                  <a:t>. To construct a bit string in </a:t>
                </a:r>
                <a:r>
                  <a:rPr lang="en-US" sz="2000" i="1" dirty="0" err="1" smtClean="0"/>
                  <a:t>S</a:t>
                </a:r>
                <a:r>
                  <a:rPr lang="en-US" sz="2000" i="1" baseline="-25000" dirty="0" err="1" smtClean="0"/>
                  <a:t>k</a:t>
                </a:r>
                <a:r>
                  <a:rPr lang="en-US" sz="2000" dirty="0" smtClean="0"/>
                  <a:t>, we construct a bit string of length </a:t>
                </a:r>
                <a:r>
                  <a:rPr lang="en-US" sz="2000" i="1" dirty="0" smtClean="0"/>
                  <a:t>k</a:t>
                </a:r>
                <a:r>
                  <a:rPr lang="en-US" sz="2000" dirty="0" smtClean="0">
                    <a:sym typeface="Symbol"/>
                  </a:rPr>
                  <a:t> with exactly </a:t>
                </a:r>
                <a:r>
                  <a:rPr lang="en-US" sz="2000" i="1" dirty="0" smtClean="0">
                    <a:sym typeface="Symbol"/>
                  </a:rPr>
                  <a:t>r</a:t>
                </a:r>
                <a:r>
                  <a:rPr lang="en-US" sz="2000" dirty="0" smtClean="0">
                    <a:sym typeface="Symbol"/>
                  </a:rPr>
                  <a:t> ones, then follow by a one and </a:t>
                </a:r>
                <a:r>
                  <a:rPr lang="en-US" sz="2000" i="1" dirty="0" smtClean="0">
                    <a:sym typeface="Symbol"/>
                  </a:rPr>
                  <a:t>n</a:t>
                </a:r>
                <a:r>
                  <a:rPr lang="en-US" sz="2000" dirty="0" smtClean="0">
                    <a:sym typeface="Symbol"/>
                  </a:rPr>
                  <a:t>  </a:t>
                </a:r>
                <a:r>
                  <a:rPr lang="en-US" sz="2000" i="1" dirty="0" smtClean="0">
                    <a:sym typeface="Symbol"/>
                  </a:rPr>
                  <a:t>k</a:t>
                </a:r>
                <a:r>
                  <a:rPr lang="en-US" sz="2000" dirty="0" smtClean="0">
                    <a:sym typeface="Symbol"/>
                  </a:rPr>
                  <a:t> </a:t>
                </a:r>
                <a:r>
                  <a:rPr lang="en-US" sz="2000" dirty="0" smtClean="0">
                    <a:sym typeface="Symbol"/>
                  </a:rPr>
                  <a:t>zeros as shown n the following figure: </a:t>
                </a:r>
                <a:endParaRPr lang="en-CA" sz="2000" i="1" dirty="0" smtClean="0"/>
              </a:p>
              <a:p>
                <a:pPr marL="0" indent="0">
                  <a:buNone/>
                </a:pPr>
                <a:endParaRPr lang="en-US" sz="1200" dirty="0" smtClean="0"/>
              </a:p>
              <a:p>
                <a:pPr marL="0" indent="0">
                  <a:buNone/>
                </a:pPr>
                <a:r>
                  <a:rPr lang="en-US" sz="2000" dirty="0" smtClean="0"/>
                  <a:t>A </a:t>
                </a:r>
                <a:r>
                  <a:rPr lang="en-US" sz="2000" dirty="0" smtClean="0"/>
                  <a:t>bit string in </a:t>
                </a:r>
                <a:r>
                  <a:rPr lang="en-US" sz="2000" i="1" dirty="0" err="1" smtClean="0"/>
                  <a:t>S</a:t>
                </a:r>
                <a:r>
                  <a:rPr lang="en-US" sz="2000" i="1" baseline="-25000" dirty="0" err="1" smtClean="0"/>
                  <a:t>k</a:t>
                </a:r>
                <a:r>
                  <a:rPr lang="en-US" sz="2000" dirty="0" smtClean="0"/>
                  <a:t>:</a:t>
                </a:r>
              </a:p>
              <a:p>
                <a:pPr marL="0" indent="0">
                  <a:buNone/>
                </a:pPr>
                <a:endParaRPr lang="en-US" sz="2000" dirty="0"/>
              </a:p>
              <a:p>
                <a:pPr marL="0" indent="0">
                  <a:buNone/>
                </a:pPr>
                <a:endParaRPr lang="en-US" sz="1000" dirty="0" smtClean="0"/>
              </a:p>
              <a:p>
                <a:pPr marL="0" indent="0">
                  <a:buNone/>
                </a:pPr>
                <a:endParaRPr lang="en-US" sz="2000" dirty="0" smtClean="0">
                  <a:sym typeface="Symbol"/>
                </a:endParaRPr>
              </a:p>
              <a:p>
                <a:pPr marL="0" indent="0">
                  <a:buNone/>
                </a:pPr>
                <a:endParaRPr lang="en-US" sz="1200" dirty="0">
                  <a:sym typeface="Symbol"/>
                </a:endParaRPr>
              </a:p>
              <a:p>
                <a:pPr marL="0" indent="0">
                  <a:buNone/>
                </a:pPr>
                <a:r>
                  <a:rPr lang="en-US" sz="2000" dirty="0" smtClean="0">
                    <a:sym typeface="Symbol"/>
                  </a:rPr>
                  <a:t>Hence</a:t>
                </a:r>
                <a:r>
                  <a:rPr lang="en-US" sz="2000" dirty="0">
                    <a:sym typeface="Symbol"/>
                  </a:rPr>
                  <a:t>, | </a:t>
                </a:r>
                <a:r>
                  <a:rPr lang="en-US" sz="2000" i="1" dirty="0" err="1">
                    <a:sym typeface="Symbol"/>
                  </a:rPr>
                  <a:t>S</a:t>
                </a:r>
                <a:r>
                  <a:rPr lang="en-US" sz="2000" i="1" baseline="-25000" dirty="0" err="1">
                    <a:sym typeface="Symbol"/>
                  </a:rPr>
                  <a:t>k</a:t>
                </a:r>
                <a:r>
                  <a:rPr lang="en-US" sz="2000" dirty="0">
                    <a:sym typeface="Symbol"/>
                  </a:rPr>
                  <a:t> | = </a:t>
                </a:r>
                <a14:m>
                  <m:oMath xmlns:m="http://schemas.openxmlformats.org/officeDocument/2006/math">
                    <m:d>
                      <m:dPr>
                        <m:ctrlPr>
                          <a:rPr lang="en-US" sz="2000" i="1">
                            <a:latin typeface="Cambria Math"/>
                            <a:sym typeface="Symbol"/>
                          </a:rPr>
                        </m:ctrlPr>
                      </m:dPr>
                      <m:e>
                        <m:f>
                          <m:fPr>
                            <m:type m:val="noBar"/>
                            <m:ctrlPr>
                              <a:rPr lang="en-US" sz="2000" i="1">
                                <a:latin typeface="Cambria Math"/>
                                <a:sym typeface="Symbol"/>
                              </a:rPr>
                            </m:ctrlPr>
                          </m:fPr>
                          <m:num>
                            <m:r>
                              <a:rPr lang="en-US" sz="2000" i="1">
                                <a:latin typeface="Cambria Math"/>
                                <a:sym typeface="Symbol"/>
                              </a:rPr>
                              <m:t>𝑘</m:t>
                            </m:r>
                          </m:num>
                          <m:den>
                            <m:r>
                              <a:rPr lang="en-US" sz="2000" i="1">
                                <a:latin typeface="Cambria Math"/>
                                <a:sym typeface="Symbol"/>
                              </a:rPr>
                              <m:t>𝑟</m:t>
                            </m:r>
                          </m:den>
                        </m:f>
                      </m:e>
                    </m:d>
                  </m:oMath>
                </a14:m>
                <a:r>
                  <a:rPr lang="en-CA" sz="2000" i="1" dirty="0"/>
                  <a:t>. </a:t>
                </a:r>
                <a:r>
                  <a:rPr lang="en-CA" sz="2000" i="1" dirty="0" smtClean="0"/>
                  <a:t> </a:t>
                </a:r>
              </a:p>
              <a:p>
                <a:pPr marL="0" indent="0">
                  <a:buNone/>
                </a:pPr>
                <a:endParaRPr lang="en-CA" sz="1200" i="1" dirty="0"/>
              </a:p>
              <a:p>
                <a:pPr marL="0" indent="0">
                  <a:buNone/>
                </a:pPr>
                <a:r>
                  <a:rPr lang="en-US" sz="2000" dirty="0" smtClean="0"/>
                  <a:t>Since </a:t>
                </a:r>
                <a:r>
                  <a:rPr lang="en-US" sz="2000" dirty="0" smtClean="0"/>
                  <a:t>the every bit string of length </a:t>
                </a:r>
                <a:r>
                  <a:rPr lang="en-US" sz="2000" i="1" dirty="0" smtClean="0"/>
                  <a:t>n</a:t>
                </a:r>
                <a:r>
                  <a:rPr lang="en-US" sz="2000" dirty="0" smtClean="0"/>
                  <a:t> + 1 with </a:t>
                </a:r>
                <a:r>
                  <a:rPr lang="en-US" sz="2000" i="1" dirty="0" smtClean="0"/>
                  <a:t>r</a:t>
                </a:r>
                <a:r>
                  <a:rPr lang="en-US" sz="2000" dirty="0" smtClean="0"/>
                  <a:t> + 1 zeros must be in exactly one </a:t>
                </a:r>
                <a:r>
                  <a:rPr lang="en-US" sz="2000" i="1" dirty="0" err="1" smtClean="0"/>
                  <a:t>S</a:t>
                </a:r>
                <a:r>
                  <a:rPr lang="en-US" sz="2000" i="1" baseline="-25000" dirty="0" err="1" smtClean="0"/>
                  <a:t>k</a:t>
                </a:r>
                <a:r>
                  <a:rPr lang="en-US" sz="2000" dirty="0" smtClean="0"/>
                  <a:t>, </a:t>
                </a:r>
                <a:r>
                  <a:rPr lang="en-US" sz="2000" i="1" dirty="0" smtClean="0"/>
                  <a:t>k</a:t>
                </a:r>
                <a:r>
                  <a:rPr lang="en-US" sz="2000" dirty="0" smtClean="0"/>
                  <a:t> = </a:t>
                </a:r>
                <a:r>
                  <a:rPr lang="en-US" sz="2000" i="1" dirty="0" smtClean="0"/>
                  <a:t>r</a:t>
                </a:r>
                <a:r>
                  <a:rPr lang="en-US" sz="2000" dirty="0" smtClean="0"/>
                  <a:t>, </a:t>
                </a:r>
                <a:r>
                  <a:rPr lang="en-US" sz="2000" i="1" dirty="0" smtClean="0"/>
                  <a:t>r</a:t>
                </a:r>
                <a:r>
                  <a:rPr lang="en-US" sz="2000" dirty="0" smtClean="0"/>
                  <a:t> + 1, …, </a:t>
                </a:r>
                <a:r>
                  <a:rPr lang="en-US" sz="2000" i="1" dirty="0" smtClean="0"/>
                  <a:t>n</a:t>
                </a:r>
                <a:r>
                  <a:rPr lang="en-US" sz="2000" dirty="0" smtClean="0"/>
                  <a:t>, the identity follows.</a:t>
                </a:r>
                <a:endParaRPr lang="en-CA" sz="2000"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762000"/>
                <a:ext cx="8229600" cy="5364163"/>
              </a:xfrm>
              <a:blipFill rotWithShape="1">
                <a:blip r:embed="rId2"/>
                <a:stretch>
                  <a:fillRect l="-741" t="-8409" r="-370"/>
                </a:stretch>
              </a:blipFill>
            </p:spPr>
            <p:txBody>
              <a:bodyPr/>
              <a:lstStyle/>
              <a:p>
                <a:r>
                  <a:rPr lang="en-CA">
                    <a:noFill/>
                  </a:rPr>
                  <a:t> </a:t>
                </a:r>
              </a:p>
            </p:txBody>
          </p:sp>
        </mc:Fallback>
      </mc:AlternateContent>
      <p:sp>
        <p:nvSpPr>
          <p:cNvPr id="4" name="Slide Number Placeholder 3"/>
          <p:cNvSpPr>
            <a:spLocks noGrp="1"/>
          </p:cNvSpPr>
          <p:nvPr>
            <p:ph type="sldNum" sz="quarter" idx="12"/>
          </p:nvPr>
        </p:nvSpPr>
        <p:spPr/>
        <p:txBody>
          <a:bodyPr/>
          <a:lstStyle/>
          <a:p>
            <a:fld id="{6F18850B-C02A-49FE-88C0-E140FAC79771}" type="slidenum">
              <a:rPr lang="en-CA" smtClean="0"/>
              <a:t>54</a:t>
            </a:fld>
            <a:endParaRPr lang="en-CA"/>
          </a:p>
        </p:txBody>
      </p:sp>
      <p:grpSp>
        <p:nvGrpSpPr>
          <p:cNvPr id="2" name="Group 1"/>
          <p:cNvGrpSpPr/>
          <p:nvPr/>
        </p:nvGrpSpPr>
        <p:grpSpPr>
          <a:xfrm>
            <a:off x="2209800" y="3507432"/>
            <a:ext cx="4879691" cy="965115"/>
            <a:chOff x="2968909" y="4191000"/>
            <a:chExt cx="4879691" cy="965115"/>
          </a:xfrm>
        </p:grpSpPr>
        <p:cxnSp>
          <p:nvCxnSpPr>
            <p:cNvPr id="6" name="Straight Connector 5"/>
            <p:cNvCxnSpPr/>
            <p:nvPr/>
          </p:nvCxnSpPr>
          <p:spPr>
            <a:xfrm flipV="1">
              <a:off x="2968909" y="4495800"/>
              <a:ext cx="2819400" cy="2232"/>
            </a:xfrm>
            <a:prstGeom prst="line">
              <a:avLst/>
            </a:prstGeom>
            <a:ln w="19050"/>
          </p:spPr>
          <p:style>
            <a:lnRef idx="1">
              <a:schemeClr val="dk1"/>
            </a:lnRef>
            <a:fillRef idx="0">
              <a:schemeClr val="dk1"/>
            </a:fillRef>
            <a:effectRef idx="0">
              <a:schemeClr val="dk1"/>
            </a:effectRef>
            <a:fontRef idx="minor">
              <a:schemeClr val="tx1"/>
            </a:fontRef>
          </p:style>
        </p:cxnSp>
        <p:sp>
          <p:nvSpPr>
            <p:cNvPr id="7" name="TextBox 6"/>
            <p:cNvSpPr txBox="1"/>
            <p:nvPr/>
          </p:nvSpPr>
          <p:spPr>
            <a:xfrm>
              <a:off x="6092283" y="4191000"/>
              <a:ext cx="304800" cy="461665"/>
            </a:xfrm>
            <a:prstGeom prst="rect">
              <a:avLst/>
            </a:prstGeom>
            <a:noFill/>
          </p:spPr>
          <p:txBody>
            <a:bodyPr wrap="square" rtlCol="0">
              <a:spAutoFit/>
            </a:bodyPr>
            <a:lstStyle/>
            <a:p>
              <a:r>
                <a:rPr lang="en-US" sz="2400" dirty="0" smtClean="0"/>
                <a:t>1</a:t>
              </a:r>
              <a:endParaRPr lang="en-CA" dirty="0"/>
            </a:p>
          </p:txBody>
        </p:sp>
        <p:cxnSp>
          <p:nvCxnSpPr>
            <p:cNvPr id="8" name="Straight Connector 7"/>
            <p:cNvCxnSpPr/>
            <p:nvPr/>
          </p:nvCxnSpPr>
          <p:spPr>
            <a:xfrm>
              <a:off x="6629400" y="4495800"/>
              <a:ext cx="1219200" cy="0"/>
            </a:xfrm>
            <a:prstGeom prst="line">
              <a:avLst/>
            </a:prstGeom>
            <a:ln w="19050"/>
          </p:spPr>
          <p:style>
            <a:lnRef idx="1">
              <a:schemeClr val="dk1"/>
            </a:lnRef>
            <a:fillRef idx="0">
              <a:schemeClr val="dk1"/>
            </a:fillRef>
            <a:effectRef idx="0">
              <a:schemeClr val="dk1"/>
            </a:effectRef>
            <a:fontRef idx="minor">
              <a:schemeClr val="tx1"/>
            </a:fontRef>
          </p:style>
        </p:cxnSp>
        <p:sp>
          <p:nvSpPr>
            <p:cNvPr id="11" name="TextBox 10"/>
            <p:cNvSpPr txBox="1"/>
            <p:nvPr/>
          </p:nvSpPr>
          <p:spPr>
            <a:xfrm>
              <a:off x="3048000" y="4495800"/>
              <a:ext cx="2373086" cy="400110"/>
            </a:xfrm>
            <a:prstGeom prst="rect">
              <a:avLst/>
            </a:prstGeom>
            <a:noFill/>
          </p:spPr>
          <p:txBody>
            <a:bodyPr wrap="none" rtlCol="0">
              <a:spAutoFit/>
            </a:bodyPr>
            <a:lstStyle/>
            <a:p>
              <a:r>
                <a:rPr lang="en-US" sz="2000" dirty="0" smtClean="0"/>
                <a:t>a </a:t>
              </a:r>
              <a:r>
                <a:rPr lang="en-US" sz="2000" i="1" dirty="0" smtClean="0"/>
                <a:t>k</a:t>
              </a:r>
              <a:r>
                <a:rPr lang="en-US" sz="2000" dirty="0" smtClean="0"/>
                <a:t>-string </a:t>
              </a:r>
              <a:r>
                <a:rPr lang="en-US" sz="2000" dirty="0" smtClean="0"/>
                <a:t>with </a:t>
              </a:r>
              <a:r>
                <a:rPr lang="en-US" sz="2000" i="1" dirty="0" smtClean="0"/>
                <a:t>r</a:t>
              </a:r>
              <a:r>
                <a:rPr lang="en-US" sz="2000" dirty="0" smtClean="0"/>
                <a:t> ones</a:t>
              </a:r>
              <a:endParaRPr lang="en-CA" sz="1600" dirty="0"/>
            </a:p>
          </p:txBody>
        </p:sp>
        <p:sp>
          <p:nvSpPr>
            <p:cNvPr id="13" name="TextBox 12"/>
            <p:cNvSpPr txBox="1"/>
            <p:nvPr/>
          </p:nvSpPr>
          <p:spPr>
            <a:xfrm>
              <a:off x="5534944" y="4756005"/>
              <a:ext cx="1452962" cy="400110"/>
            </a:xfrm>
            <a:prstGeom prst="rect">
              <a:avLst/>
            </a:prstGeom>
            <a:noFill/>
          </p:spPr>
          <p:txBody>
            <a:bodyPr wrap="none" rtlCol="0">
              <a:spAutoFit/>
            </a:bodyPr>
            <a:lstStyle/>
            <a:p>
              <a:r>
                <a:rPr lang="en-US" sz="2000" dirty="0" smtClean="0"/>
                <a:t>The last one</a:t>
              </a:r>
              <a:endParaRPr lang="en-CA" dirty="0"/>
            </a:p>
          </p:txBody>
        </p:sp>
        <p:sp>
          <p:nvSpPr>
            <p:cNvPr id="14" name="TextBox 13"/>
            <p:cNvSpPr txBox="1"/>
            <p:nvPr/>
          </p:nvSpPr>
          <p:spPr>
            <a:xfrm>
              <a:off x="6629400" y="4489123"/>
              <a:ext cx="1176669" cy="400110"/>
            </a:xfrm>
            <a:prstGeom prst="rect">
              <a:avLst/>
            </a:prstGeom>
            <a:noFill/>
          </p:spPr>
          <p:txBody>
            <a:bodyPr wrap="none" rtlCol="0">
              <a:spAutoFit/>
            </a:bodyPr>
            <a:lstStyle/>
            <a:p>
              <a:r>
                <a:rPr lang="en-US" sz="2000" i="1" dirty="0" err="1" smtClean="0"/>
                <a:t>n</a:t>
              </a:r>
              <a:r>
                <a:rPr lang="en-US" sz="2000" dirty="0" err="1" smtClean="0">
                  <a:sym typeface="Symbol"/>
                </a:rPr>
                <a:t></a:t>
              </a:r>
              <a:r>
                <a:rPr lang="en-US" sz="2000" i="1" dirty="0" err="1" smtClean="0">
                  <a:sym typeface="Symbol"/>
                </a:rPr>
                <a:t>k</a:t>
              </a:r>
              <a:r>
                <a:rPr lang="en-US" sz="2000" dirty="0" smtClean="0">
                  <a:sym typeface="Symbol"/>
                </a:rPr>
                <a:t> zeros</a:t>
              </a:r>
              <a:endParaRPr lang="en-CA" i="1" dirty="0"/>
            </a:p>
          </p:txBody>
        </p:sp>
        <p:cxnSp>
          <p:nvCxnSpPr>
            <p:cNvPr id="16" name="Straight Arrow Connector 15"/>
            <p:cNvCxnSpPr/>
            <p:nvPr/>
          </p:nvCxnSpPr>
          <p:spPr>
            <a:xfrm flipV="1">
              <a:off x="6244683" y="4550071"/>
              <a:ext cx="0" cy="260206"/>
            </a:xfrm>
            <a:prstGeom prst="straightConnector1">
              <a:avLst/>
            </a:prstGeom>
            <a:ln w="28575">
              <a:tailEnd type="arrow"/>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73009372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8509</TotalTime>
  <Words>5136</Words>
  <Application>Microsoft Office PowerPoint</Application>
  <PresentationFormat>On-screen Show (4:3)</PresentationFormat>
  <Paragraphs>392</Paragraphs>
  <Slides>54</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54</vt:i4>
      </vt:variant>
    </vt:vector>
  </HeadingPairs>
  <TitlesOfParts>
    <vt:vector size="56" baseType="lpstr">
      <vt:lpstr>Office Theme</vt:lpstr>
      <vt:lpstr>MathType 5.0 Equation</vt:lpstr>
      <vt:lpstr>VI. Counting</vt:lpstr>
      <vt:lpstr>Events</vt:lpstr>
      <vt:lpstr>Basic Counting Principles</vt:lpstr>
      <vt:lpstr>Example</vt:lpstr>
      <vt:lpstr>Product Rule for Two Sets</vt:lpstr>
      <vt:lpstr>Example</vt:lpstr>
      <vt:lpstr>Put an L-shaped Domino on a Chessboard</vt:lpstr>
      <vt:lpstr>PowerPoint Presentation</vt:lpstr>
      <vt:lpstr>PowerPoint Presentation</vt:lpstr>
      <vt:lpstr>PowerPoint Presentation</vt:lpstr>
      <vt:lpstr>PowerPoint Presentation</vt:lpstr>
      <vt:lpstr>Generalized Product Rule</vt:lpstr>
      <vt:lpstr>PowerPoint Presentation</vt:lpstr>
      <vt:lpstr>Examples</vt:lpstr>
      <vt:lpstr>PowerPoint Presentation</vt:lpstr>
      <vt:lpstr>PowerPoint Presentation</vt:lpstr>
      <vt:lpstr>PowerPoint Presentation</vt:lpstr>
      <vt:lpstr>The Number of Injections</vt:lpstr>
      <vt:lpstr>Example</vt:lpstr>
      <vt:lpstr>PowerPoint Presentation</vt:lpstr>
      <vt:lpstr>The Number of Bijections</vt:lpstr>
      <vt:lpstr>Permutations</vt:lpstr>
      <vt:lpstr>PowerPoint Presentation</vt:lpstr>
      <vt:lpstr>PowerPoint Presentation</vt:lpstr>
      <vt:lpstr>PowerPoint Presentation</vt:lpstr>
      <vt:lpstr>The Division Rule</vt:lpstr>
      <vt:lpstr>Round Table Permutations</vt:lpstr>
      <vt:lpstr>PowerPoint Presentation</vt:lpstr>
      <vt:lpstr>Example</vt:lpstr>
      <vt:lpstr>Combinations</vt:lpstr>
      <vt:lpstr>PowerPoint Presentation</vt:lpstr>
      <vt:lpstr>Examples</vt:lpstr>
      <vt:lpstr>Lottery 649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Binomial Theorem</vt:lpstr>
      <vt:lpstr>PowerPoint Presentation</vt:lpstr>
      <vt:lpstr>Corollaries</vt:lpstr>
      <vt:lpstr>PowerPoint Presentation</vt:lpstr>
      <vt:lpstr>Binomial Identities</vt:lpstr>
      <vt:lpstr>PowerPoint Presentation</vt:lpstr>
      <vt:lpstr>PowerPoint Presentation</vt:lpstr>
      <vt:lpstr>Pascal’s Triangle</vt:lpstr>
      <vt:lpstr>Pascal’s Triangle</vt:lpstr>
      <vt:lpstr>Vandermonde’s Identity</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 Counting</dc:title>
  <dc:creator>Weixuan Li</dc:creator>
  <cp:lastModifiedBy>Weixuan Li</cp:lastModifiedBy>
  <cp:revision>127</cp:revision>
  <cp:lastPrinted>2020-06-05T20:41:40Z</cp:lastPrinted>
  <dcterms:created xsi:type="dcterms:W3CDTF">2020-06-04T15:26:14Z</dcterms:created>
  <dcterms:modified xsi:type="dcterms:W3CDTF">2020-06-10T18:39:32Z</dcterms:modified>
</cp:coreProperties>
</file>