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8" r:id="rId2"/>
    <p:sldId id="259" r:id="rId3"/>
    <p:sldId id="288" r:id="rId4"/>
    <p:sldId id="289" r:id="rId5"/>
    <p:sldId id="261" r:id="rId6"/>
    <p:sldId id="293" r:id="rId7"/>
    <p:sldId id="262" r:id="rId8"/>
    <p:sldId id="294" r:id="rId9"/>
    <p:sldId id="290" r:id="rId10"/>
    <p:sldId id="266" r:id="rId11"/>
    <p:sldId id="267" r:id="rId12"/>
    <p:sldId id="268" r:id="rId13"/>
    <p:sldId id="270" r:id="rId14"/>
    <p:sldId id="292" r:id="rId15"/>
    <p:sldId id="297" r:id="rId16"/>
    <p:sldId id="298" r:id="rId17"/>
    <p:sldId id="299" r:id="rId18"/>
    <p:sldId id="276" r:id="rId19"/>
    <p:sldId id="277" r:id="rId20"/>
    <p:sldId id="295" r:id="rId21"/>
    <p:sldId id="279" r:id="rId22"/>
    <p:sldId id="280" r:id="rId23"/>
    <p:sldId id="281" r:id="rId24"/>
    <p:sldId id="300" r:id="rId25"/>
    <p:sldId id="282" r:id="rId26"/>
    <p:sldId id="283" r:id="rId27"/>
    <p:sldId id="285" r:id="rId28"/>
    <p:sldId id="286" r:id="rId29"/>
    <p:sldId id="287" r:id="rId30"/>
  </p:sldIdLst>
  <p:sldSz cx="9144000" cy="6858000" type="screen4x3"/>
  <p:notesSz cx="6858000" cy="9144000"/>
  <p:custDataLst>
    <p:tags r:id="rId3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10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77265" autoAdjust="0"/>
  </p:normalViewPr>
  <p:slideViewPr>
    <p:cSldViewPr>
      <p:cViewPr>
        <p:scale>
          <a:sx n="77" d="100"/>
          <a:sy n="77" d="100"/>
        </p:scale>
        <p:origin x="-1176" y="6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578D83-A93C-45DB-AC3E-6CF7A980BD2C}" type="datetimeFigureOut">
              <a:rPr lang="en-CA" smtClean="0"/>
              <a:t>09/09/2013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AE7FA-676A-4935-A310-2B3A8747B9FF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67908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D59C34-6C1C-4DEA-94C2-2F9C32F20E84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008768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16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564846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17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3212710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18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7431979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19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901360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21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0336863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D59C34-6C1C-4DEA-94C2-2F9C32F20E84}" type="slidenum">
              <a:rPr lang="en-CA" smtClean="0"/>
              <a:t>23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78774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D59C34-6C1C-4DEA-94C2-2F9C32F20E84}" type="slidenum">
              <a:rPr lang="en-CA" smtClean="0"/>
              <a:t>24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78774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25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391407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26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517252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28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9622242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D59C34-6C1C-4DEA-94C2-2F9C32F20E84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008768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29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92339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D59C34-6C1C-4DEA-94C2-2F9C32F20E84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674685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D59C34-6C1C-4DEA-94C2-2F9C32F20E84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674685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10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3869807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11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4824962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D59C34-6C1C-4DEA-94C2-2F9C32F20E84}" type="slidenum">
              <a:rPr lang="en-CA" smtClean="0"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768003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13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7761699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15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355246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7710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18B02721-F412-427E-B374-9D060C239A55}" type="datetimeFigureOut">
              <a:rPr lang="en-CA" smtClean="0"/>
              <a:pPr/>
              <a:t>09/09/2013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C37F0EC0-8E15-4193-B387-6EE52045529D}" type="slidenum">
              <a:rPr lang="en-CA" smtClean="0"/>
              <a:pPr/>
              <a:t>‹#›</a:t>
            </a:fld>
            <a:endParaRPr lang="en-CA" dirty="0"/>
          </a:p>
        </p:txBody>
      </p:sp>
      <p:pic>
        <p:nvPicPr>
          <p:cNvPr id="1026" name="Picture 2" descr="Telfer School of Management - Linked with Leadershi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0" y="-163"/>
            <a:ext cx="914400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6748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09/09/2013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0EC0-8E15-4193-B387-6EE52045529D}" type="slidenum">
              <a:rPr lang="en-CA" smtClean="0"/>
              <a:t>‹#›</a:t>
            </a:fld>
            <a:endParaRPr lang="en-CA" dirty="0"/>
          </a:p>
        </p:txBody>
      </p:sp>
      <p:pic>
        <p:nvPicPr>
          <p:cNvPr id="1026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0155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09/09/2013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C37F0EC0-8E15-4193-B387-6EE52045529D}" type="slidenum">
              <a:rPr lang="en-CA" smtClean="0"/>
              <a:pPr/>
              <a:t>‹#›</a:t>
            </a:fld>
            <a:endParaRPr lang="en-CA" dirty="0"/>
          </a:p>
        </p:txBody>
      </p:sp>
      <p:pic>
        <p:nvPicPr>
          <p:cNvPr id="9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0019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09/09/2013</a:t>
            </a:fld>
            <a:endParaRPr lang="en-C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0EC0-8E15-4193-B387-6EE52045529D}" type="slidenum">
              <a:rPr lang="en-CA" smtClean="0"/>
              <a:t>‹#›</a:t>
            </a:fld>
            <a:endParaRPr lang="en-CA" dirty="0"/>
          </a:p>
        </p:txBody>
      </p:sp>
      <p:pic>
        <p:nvPicPr>
          <p:cNvPr id="11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2519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09/09/2013</a:t>
            </a:fld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900"/>
            </a:lvl1pPr>
          </a:lstStyle>
          <a:p>
            <a:fld id="{C37F0EC0-8E15-4193-B387-6EE52045529D}" type="slidenum">
              <a:rPr lang="en-CA" smtClean="0"/>
              <a:pPr/>
              <a:t>‹#›</a:t>
            </a:fld>
            <a:endParaRPr lang="en-CA" dirty="0"/>
          </a:p>
        </p:txBody>
      </p:sp>
      <p:pic>
        <p:nvPicPr>
          <p:cNvPr id="6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6312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64703"/>
            <a:ext cx="5486400" cy="396287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09/09/2013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0EC0-8E15-4193-B387-6EE52045529D}" type="slidenum">
              <a:rPr lang="en-CA" smtClean="0"/>
              <a:t>‹#›</a:t>
            </a:fld>
            <a:endParaRPr lang="en-CA" dirty="0"/>
          </a:p>
        </p:txBody>
      </p:sp>
      <p:pic>
        <p:nvPicPr>
          <p:cNvPr id="9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18467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02721-F412-427E-B374-9D060C239A55}" type="datetimeFigureOut">
              <a:rPr lang="en-CA" smtClean="0"/>
              <a:t>09/09/2013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7F0EC0-8E15-4193-B387-6EE52045529D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67272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5" r:id="rId5"/>
    <p:sldLayoutId id="2147483657" r:id="rId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Ø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84784"/>
            <a:ext cx="7772400" cy="2736303"/>
          </a:xfrm>
        </p:spPr>
        <p:txBody>
          <a:bodyPr>
            <a:normAutofit/>
          </a:bodyPr>
          <a:lstStyle/>
          <a:p>
            <a:r>
              <a:rPr lang="en-CA" b="1" dirty="0" smtClean="0"/>
              <a:t/>
            </a:r>
            <a:br>
              <a:rPr lang="en-CA" b="1" dirty="0" smtClean="0"/>
            </a:br>
            <a:r>
              <a:rPr lang="en-CA" b="1" dirty="0" smtClean="0"/>
              <a:t>CHAPTER 2</a:t>
            </a:r>
            <a:r>
              <a:rPr lang="en-CA" dirty="0"/>
              <a:t> 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dirty="0"/>
              <a:t/>
            </a:r>
            <a:br>
              <a:rPr lang="en-CA" dirty="0"/>
            </a:br>
            <a:r>
              <a:rPr lang="en-CA" b="1" cap="all" dirty="0"/>
              <a:t>A Further look at financial statements</a:t>
            </a:r>
            <a:endParaRPr lang="en-CA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 smtClean="0"/>
          </a:p>
          <a:p>
            <a:r>
              <a:rPr lang="en-CA" dirty="0" smtClean="0"/>
              <a:t>Professor </a:t>
            </a:r>
            <a:r>
              <a:rPr lang="en-CA" dirty="0" err="1" smtClean="0"/>
              <a:t>Lamia</a:t>
            </a:r>
            <a:r>
              <a:rPr lang="en-CA" dirty="0" smtClean="0"/>
              <a:t> </a:t>
            </a:r>
            <a:r>
              <a:rPr lang="en-CA" dirty="0" err="1" smtClean="0"/>
              <a:t>Chourou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752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Statement of Financial </a:t>
            </a:r>
            <a:r>
              <a:rPr lang="en-CA" dirty="0"/>
              <a:t>Position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en-CA" sz="2600" b="1" dirty="0"/>
              <a:t>Current Liabilities </a:t>
            </a:r>
          </a:p>
          <a:p>
            <a:pPr lvl="1"/>
            <a:r>
              <a:rPr lang="en-US" sz="2400" dirty="0" smtClean="0"/>
              <a:t>obligations </a:t>
            </a:r>
            <a:r>
              <a:rPr lang="en-US" sz="2400" dirty="0"/>
              <a:t>that are to be paid or settled within one year of the company’s financial statement date or its operating cycle, whichever is longer. </a:t>
            </a:r>
            <a:endParaRPr lang="en-US" sz="2400" dirty="0" smtClean="0"/>
          </a:p>
          <a:p>
            <a:pPr marL="457200" lvl="1" indent="0">
              <a:buNone/>
            </a:pPr>
            <a:endParaRPr lang="en-US" sz="2400" dirty="0" smtClean="0"/>
          </a:p>
          <a:p>
            <a:pPr lvl="1"/>
            <a:r>
              <a:rPr lang="en-CA" sz="2400" dirty="0"/>
              <a:t>i</a:t>
            </a:r>
            <a:r>
              <a:rPr lang="en-CA" sz="2400" dirty="0" smtClean="0"/>
              <a:t>nclude: </a:t>
            </a:r>
          </a:p>
          <a:p>
            <a:pPr lvl="2"/>
            <a:r>
              <a:rPr lang="en-CA" dirty="0" smtClean="0"/>
              <a:t>bank </a:t>
            </a:r>
            <a:r>
              <a:rPr lang="en-CA" dirty="0"/>
              <a:t>indebtedness, </a:t>
            </a:r>
            <a:endParaRPr lang="en-CA" dirty="0" smtClean="0"/>
          </a:p>
          <a:p>
            <a:pPr lvl="2"/>
            <a:r>
              <a:rPr lang="en-CA" dirty="0" smtClean="0"/>
              <a:t>accounts </a:t>
            </a:r>
            <a:r>
              <a:rPr lang="en-CA" dirty="0"/>
              <a:t>payable, </a:t>
            </a:r>
            <a:endParaRPr lang="en-CA" dirty="0" smtClean="0"/>
          </a:p>
          <a:p>
            <a:pPr lvl="2"/>
            <a:r>
              <a:rPr lang="en-CA" dirty="0"/>
              <a:t>a</a:t>
            </a:r>
            <a:r>
              <a:rPr lang="en-CA" dirty="0" smtClean="0"/>
              <a:t>ccrued liabilities</a:t>
            </a:r>
            <a:r>
              <a:rPr lang="en-CA" dirty="0"/>
              <a:t> </a:t>
            </a:r>
            <a:r>
              <a:rPr lang="en-CA" dirty="0" smtClean="0"/>
              <a:t>(salaries </a:t>
            </a:r>
            <a:r>
              <a:rPr lang="en-CA" dirty="0"/>
              <a:t>payable, </a:t>
            </a:r>
            <a:r>
              <a:rPr lang="en-CA" dirty="0" smtClean="0"/>
              <a:t>interest payable, income </a:t>
            </a:r>
            <a:r>
              <a:rPr lang="en-CA" dirty="0"/>
              <a:t>tax </a:t>
            </a:r>
            <a:r>
              <a:rPr lang="en-CA" dirty="0" smtClean="0"/>
              <a:t>payable). </a:t>
            </a:r>
          </a:p>
          <a:p>
            <a:pPr lvl="2"/>
            <a:r>
              <a:rPr lang="en-CA" dirty="0" smtClean="0"/>
              <a:t>Notes payable, </a:t>
            </a:r>
          </a:p>
          <a:p>
            <a:pPr lvl="2"/>
            <a:r>
              <a:rPr lang="en-CA" dirty="0" smtClean="0"/>
              <a:t>current </a:t>
            </a:r>
            <a:r>
              <a:rPr lang="en-CA" dirty="0"/>
              <a:t>maturities of long-term debt.</a:t>
            </a:r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2396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Statement of Financial </a:t>
            </a:r>
            <a:r>
              <a:rPr lang="en-CA" dirty="0"/>
              <a:t>Position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CA" sz="2400" b="1" dirty="0" smtClean="0"/>
              <a:t>Non-Current Liabilities </a:t>
            </a:r>
            <a:endParaRPr lang="en-CA" sz="2400" dirty="0"/>
          </a:p>
          <a:p>
            <a:pPr lvl="1"/>
            <a:r>
              <a:rPr lang="en-CA" sz="2400" dirty="0"/>
              <a:t>Obligations expected to be paid or settled after one </a:t>
            </a:r>
            <a:r>
              <a:rPr lang="en-CA" sz="2400" dirty="0" smtClean="0"/>
              <a:t>year.</a:t>
            </a:r>
          </a:p>
          <a:p>
            <a:pPr lvl="1"/>
            <a:endParaRPr lang="en-CA" sz="2400" dirty="0" smtClean="0"/>
          </a:p>
          <a:p>
            <a:pPr lvl="1"/>
            <a:r>
              <a:rPr lang="en-CA" sz="2400" dirty="0" smtClean="0"/>
              <a:t>known </a:t>
            </a:r>
            <a:r>
              <a:rPr lang="en-CA" sz="2400" dirty="0"/>
              <a:t>as long-term debt.</a:t>
            </a:r>
          </a:p>
          <a:p>
            <a:pPr marL="457200" lvl="1" indent="0">
              <a:buNone/>
            </a:pPr>
            <a:endParaRPr lang="en-CA" sz="2400" dirty="0"/>
          </a:p>
          <a:p>
            <a:pPr lvl="1"/>
            <a:r>
              <a:rPr lang="en-CA" sz="2400" dirty="0" smtClean="0"/>
              <a:t>Include: </a:t>
            </a:r>
          </a:p>
          <a:p>
            <a:pPr lvl="2"/>
            <a:r>
              <a:rPr lang="en-CA" sz="2100" dirty="0"/>
              <a:t>n</a:t>
            </a:r>
            <a:r>
              <a:rPr lang="en-CA" sz="2100" dirty="0" smtClean="0"/>
              <a:t>otes payable (bank loan payable, </a:t>
            </a:r>
            <a:r>
              <a:rPr lang="en-CA" sz="2000" dirty="0" smtClean="0"/>
              <a:t>bonds payable, mortgages payable). </a:t>
            </a:r>
          </a:p>
          <a:p>
            <a:pPr lvl="2"/>
            <a:r>
              <a:rPr lang="en-CA" sz="2000" dirty="0" smtClean="0"/>
              <a:t>lease </a:t>
            </a:r>
            <a:r>
              <a:rPr lang="en-CA" sz="2000" dirty="0"/>
              <a:t>liabilities, </a:t>
            </a:r>
            <a:endParaRPr lang="en-CA" sz="2000" dirty="0" smtClean="0"/>
          </a:p>
          <a:p>
            <a:pPr lvl="2"/>
            <a:r>
              <a:rPr lang="en-CA" sz="2000" dirty="0"/>
              <a:t>p</a:t>
            </a:r>
            <a:r>
              <a:rPr lang="en-CA" sz="2000" dirty="0" smtClean="0"/>
              <a:t>ension and benefit obligations</a:t>
            </a:r>
          </a:p>
          <a:p>
            <a:pPr lvl="2"/>
            <a:r>
              <a:rPr lang="en-CA" sz="2000" dirty="0" smtClean="0"/>
              <a:t>deferred </a:t>
            </a:r>
            <a:r>
              <a:rPr lang="en-CA" sz="2000" dirty="0"/>
              <a:t>income tax</a:t>
            </a:r>
            <a:r>
              <a:rPr lang="en-CA" sz="2000" dirty="0" smtClean="0"/>
              <a:t>.</a:t>
            </a:r>
          </a:p>
          <a:p>
            <a:pPr marL="457200" lvl="1" indent="0">
              <a:buNone/>
            </a:pPr>
            <a:endParaRPr lang="en-CA" sz="2400" dirty="0"/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6809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Statement of Financial </a:t>
            </a:r>
            <a:r>
              <a:rPr lang="en-CA" dirty="0"/>
              <a:t>Position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CA" sz="2400" b="1" dirty="0" smtClean="0"/>
              <a:t>Shareholders’ Equity</a:t>
            </a:r>
          </a:p>
          <a:p>
            <a:r>
              <a:rPr lang="en-US" sz="2400" dirty="0"/>
              <a:t>is the residual interest in the assets of an entity after deducting all its liabilities</a:t>
            </a:r>
            <a:r>
              <a:rPr lang="en-US" sz="2400" dirty="0" smtClean="0"/>
              <a:t>.</a:t>
            </a:r>
          </a:p>
          <a:p>
            <a:endParaRPr lang="en-US" sz="2400" dirty="0"/>
          </a:p>
          <a:p>
            <a:r>
              <a:rPr lang="en-US" sz="2400" dirty="0" smtClean="0"/>
              <a:t>It is composed of:</a:t>
            </a:r>
            <a:endParaRPr lang="en-CA" sz="2400" dirty="0"/>
          </a:p>
          <a:p>
            <a:pPr marL="914400" lvl="1" indent="-457200">
              <a:buFont typeface="+mj-lt"/>
              <a:buAutoNum type="arabicPeriod"/>
            </a:pPr>
            <a:r>
              <a:rPr lang="en-CA" sz="2400" dirty="0"/>
              <a:t>Share </a:t>
            </a:r>
            <a:r>
              <a:rPr lang="en-CA" sz="2400" dirty="0" smtClean="0"/>
              <a:t>capital </a:t>
            </a:r>
          </a:p>
          <a:p>
            <a:pPr marL="914400" lvl="1" indent="-457200">
              <a:buFont typeface="+mj-lt"/>
              <a:buAutoNum type="arabicPeriod"/>
            </a:pPr>
            <a:endParaRPr lang="en-CA" sz="2400" dirty="0"/>
          </a:p>
          <a:p>
            <a:pPr marL="914400" lvl="1" indent="-457200">
              <a:buFont typeface="+mj-lt"/>
              <a:buAutoNum type="arabicPeriod"/>
            </a:pPr>
            <a:r>
              <a:rPr lang="en-CA" sz="2400" dirty="0"/>
              <a:t>Retained </a:t>
            </a:r>
            <a:r>
              <a:rPr lang="en-CA" sz="2400" dirty="0" smtClean="0"/>
              <a:t>earnings</a:t>
            </a:r>
          </a:p>
          <a:p>
            <a:pPr marL="914400" lvl="1" indent="-457200">
              <a:buFont typeface="+mj-lt"/>
              <a:buAutoNum type="arabicPeriod"/>
            </a:pPr>
            <a:endParaRPr lang="en-CA" sz="2400" dirty="0"/>
          </a:p>
          <a:p>
            <a:pPr marL="914400" lvl="1" indent="-457200">
              <a:buFont typeface="+mj-lt"/>
              <a:buAutoNum type="arabicPeriod"/>
            </a:pPr>
            <a:r>
              <a:rPr lang="en-CA" sz="2400" dirty="0" smtClean="0"/>
              <a:t>Other </a:t>
            </a:r>
            <a:r>
              <a:rPr lang="en-CA" sz="2400" dirty="0"/>
              <a:t>equity items (e.g., accumulated other comprehensive income (loss</a:t>
            </a:r>
            <a:r>
              <a:rPr lang="en-CA" sz="2400" dirty="0" smtClean="0"/>
              <a:t>)).</a:t>
            </a:r>
            <a:endParaRPr lang="en-CA" sz="2400" dirty="0"/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87521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en-CA" dirty="0" smtClean="0"/>
              <a:t>Statement of Financial </a:t>
            </a:r>
            <a:r>
              <a:rPr lang="en-CA" dirty="0"/>
              <a:t>Position Cont’d</a:t>
            </a:r>
            <a:r>
              <a:rPr lang="en-CA" dirty="0" smtClean="0"/>
              <a:t>.</a:t>
            </a:r>
            <a:br>
              <a:rPr lang="en-CA" dirty="0" smtClean="0"/>
            </a:br>
            <a:r>
              <a:rPr lang="en-CA" dirty="0" smtClean="0"/>
              <a:t>                       Presentation</a:t>
            </a:r>
            <a:endParaRPr lang="en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67544" y="1916832"/>
            <a:ext cx="4040188" cy="639762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CA" sz="2200" dirty="0"/>
              <a:t>Order of liquidity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en-CA" dirty="0" smtClean="0"/>
          </a:p>
          <a:p>
            <a:pPr>
              <a:buFont typeface="Courier New" pitchFamily="49" charset="0"/>
              <a:buChar char="o"/>
            </a:pPr>
            <a:r>
              <a:rPr lang="en-CA" dirty="0" smtClean="0"/>
              <a:t>Current assets</a:t>
            </a:r>
          </a:p>
          <a:p>
            <a:pPr>
              <a:buFont typeface="Courier New" pitchFamily="49" charset="0"/>
              <a:buChar char="o"/>
            </a:pPr>
            <a:endParaRPr lang="en-CA" dirty="0" smtClean="0"/>
          </a:p>
          <a:p>
            <a:pPr>
              <a:buFont typeface="Courier New" pitchFamily="49" charset="0"/>
              <a:buChar char="o"/>
            </a:pPr>
            <a:r>
              <a:rPr lang="en-CA" dirty="0" smtClean="0"/>
              <a:t>Non current assets</a:t>
            </a:r>
          </a:p>
          <a:p>
            <a:pPr>
              <a:buFont typeface="Courier New" pitchFamily="49" charset="0"/>
              <a:buChar char="o"/>
            </a:pPr>
            <a:endParaRPr lang="en-CA" dirty="0" smtClean="0"/>
          </a:p>
          <a:p>
            <a:pPr>
              <a:buFont typeface="Courier New" pitchFamily="49" charset="0"/>
              <a:buChar char="o"/>
            </a:pPr>
            <a:r>
              <a:rPr lang="en-CA" dirty="0" smtClean="0"/>
              <a:t>Current liabilities</a:t>
            </a:r>
          </a:p>
          <a:p>
            <a:pPr>
              <a:buFont typeface="Courier New" pitchFamily="49" charset="0"/>
              <a:buChar char="o"/>
            </a:pPr>
            <a:endParaRPr lang="en-CA" dirty="0" smtClean="0"/>
          </a:p>
          <a:p>
            <a:pPr>
              <a:buFont typeface="Courier New" pitchFamily="49" charset="0"/>
              <a:buChar char="o"/>
            </a:pPr>
            <a:r>
              <a:rPr lang="en-CA" dirty="0" smtClean="0"/>
              <a:t>Non current liabilities</a:t>
            </a:r>
          </a:p>
          <a:p>
            <a:pPr>
              <a:buFont typeface="Courier New" pitchFamily="49" charset="0"/>
              <a:buChar char="o"/>
            </a:pPr>
            <a:endParaRPr lang="en-CA" dirty="0" smtClean="0"/>
          </a:p>
          <a:p>
            <a:pPr>
              <a:buFont typeface="Courier New" pitchFamily="49" charset="0"/>
              <a:buChar char="o"/>
            </a:pPr>
            <a:r>
              <a:rPr lang="en-CA" dirty="0" smtClean="0"/>
              <a:t>Shareholders’ equity</a:t>
            </a:r>
            <a:endParaRPr lang="en-CA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629220" y="1916832"/>
            <a:ext cx="4498975" cy="639762"/>
          </a:xfrm>
        </p:spPr>
        <p:txBody>
          <a:bodyPr>
            <a:normAutofit fontScale="77500" lnSpcReduction="20000"/>
          </a:bodyPr>
          <a:lstStyle/>
          <a:p>
            <a:r>
              <a:rPr lang="en-CA" sz="2800" dirty="0" smtClean="0"/>
              <a:t>Order of reverse liquidity</a:t>
            </a:r>
            <a:endParaRPr lang="en-CA" sz="2800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endParaRPr lang="en-CA" dirty="0" smtClean="0"/>
          </a:p>
          <a:p>
            <a:pPr>
              <a:buFont typeface="Courier New" pitchFamily="49" charset="0"/>
              <a:buChar char="o"/>
            </a:pPr>
            <a:r>
              <a:rPr lang="en-CA" dirty="0" smtClean="0"/>
              <a:t>Non current assets</a:t>
            </a:r>
          </a:p>
          <a:p>
            <a:pPr>
              <a:buFont typeface="Courier New" pitchFamily="49" charset="0"/>
              <a:buChar char="o"/>
            </a:pPr>
            <a:endParaRPr lang="en-CA" dirty="0" smtClean="0"/>
          </a:p>
          <a:p>
            <a:pPr>
              <a:buFont typeface="Courier New" pitchFamily="49" charset="0"/>
              <a:buChar char="o"/>
            </a:pPr>
            <a:r>
              <a:rPr lang="en-CA" dirty="0" smtClean="0"/>
              <a:t>Current assets</a:t>
            </a:r>
          </a:p>
          <a:p>
            <a:pPr>
              <a:buFont typeface="Courier New" pitchFamily="49" charset="0"/>
              <a:buChar char="o"/>
            </a:pPr>
            <a:endParaRPr lang="en-CA" dirty="0" smtClean="0"/>
          </a:p>
          <a:p>
            <a:pPr>
              <a:buFont typeface="Courier New" pitchFamily="49" charset="0"/>
              <a:buChar char="o"/>
            </a:pPr>
            <a:r>
              <a:rPr lang="en-CA" dirty="0" smtClean="0"/>
              <a:t>Shareholders’ equity</a:t>
            </a:r>
          </a:p>
          <a:p>
            <a:pPr>
              <a:buFont typeface="Courier New" pitchFamily="49" charset="0"/>
              <a:buChar char="o"/>
            </a:pPr>
            <a:endParaRPr lang="en-CA" dirty="0" smtClean="0"/>
          </a:p>
          <a:p>
            <a:pPr>
              <a:buFont typeface="Courier New" pitchFamily="49" charset="0"/>
              <a:buChar char="o"/>
            </a:pPr>
            <a:r>
              <a:rPr lang="en-CA" dirty="0" smtClean="0"/>
              <a:t>Non current liabilities</a:t>
            </a:r>
          </a:p>
          <a:p>
            <a:pPr>
              <a:buFont typeface="Courier New" pitchFamily="49" charset="0"/>
              <a:buChar char="o"/>
            </a:pPr>
            <a:endParaRPr lang="en-CA" dirty="0" smtClean="0"/>
          </a:p>
          <a:p>
            <a:pPr>
              <a:buFont typeface="Courier New" pitchFamily="49" charset="0"/>
              <a:buChar char="o"/>
            </a:pPr>
            <a:r>
              <a:rPr lang="en-CA" dirty="0" smtClean="0"/>
              <a:t>Current liabilities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56847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/>
            </a:r>
            <a:br>
              <a:rPr lang="en-CA" dirty="0" smtClean="0"/>
            </a:br>
            <a:r>
              <a:rPr lang="en-CA" dirty="0" smtClean="0"/>
              <a:t>Analyzing </a:t>
            </a:r>
            <a:r>
              <a:rPr lang="en-CA" dirty="0"/>
              <a:t>a Company’s Financial Statement data</a:t>
            </a:r>
            <a:br>
              <a:rPr lang="en-CA" dirty="0"/>
            </a:br>
            <a:endParaRPr lang="en-CA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1" indent="0">
              <a:lnSpc>
                <a:spcPct val="120000"/>
              </a:lnSpc>
              <a:spcBef>
                <a:spcPts val="0"/>
              </a:spcBef>
              <a:buNone/>
            </a:pPr>
            <a:endParaRPr lang="en-CA" sz="2400" dirty="0" smtClean="0"/>
          </a:p>
          <a:p>
            <a:pPr marL="0" lvl="1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CA" sz="2400" dirty="0" smtClean="0"/>
              <a:t>Three </a:t>
            </a:r>
            <a:r>
              <a:rPr lang="en-CA" sz="2400" dirty="0"/>
              <a:t>general types of ratios:</a:t>
            </a:r>
          </a:p>
          <a:p>
            <a:pPr marL="889200" lvl="4" indent="-457200">
              <a:lnSpc>
                <a:spcPct val="2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CA" sz="2400" dirty="0" smtClean="0"/>
              <a:t>Liquidity ratios.</a:t>
            </a:r>
          </a:p>
          <a:p>
            <a:pPr marL="889200" lvl="4" indent="-457200">
              <a:lnSpc>
                <a:spcPct val="2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CA" sz="2400" dirty="0" smtClean="0"/>
              <a:t>Solvency ratios.</a:t>
            </a:r>
          </a:p>
          <a:p>
            <a:pPr marL="889200" lvl="4" indent="-457200">
              <a:lnSpc>
                <a:spcPct val="2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CA" sz="2400" dirty="0" smtClean="0"/>
              <a:t>Profitability ratios</a:t>
            </a:r>
            <a:r>
              <a:rPr lang="en-CA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841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/>
            </a:r>
            <a:br>
              <a:rPr lang="en-CA" dirty="0" smtClean="0"/>
            </a:br>
            <a:r>
              <a:rPr lang="en-CA" dirty="0" smtClean="0"/>
              <a:t>Analyzing </a:t>
            </a:r>
            <a:r>
              <a:rPr lang="en-CA" dirty="0"/>
              <a:t>a Company’s Financial Statement </a:t>
            </a:r>
            <a:r>
              <a:rPr lang="en-CA" dirty="0" smtClean="0"/>
              <a:t>data Cont’d.</a:t>
            </a:r>
            <a:r>
              <a:rPr lang="en-CA" dirty="0"/>
              <a:t/>
            </a:r>
            <a:br>
              <a:rPr lang="en-CA" dirty="0"/>
            </a:b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/>
          <a:lstStyle/>
          <a:p>
            <a:pPr marL="342900" lvl="2" indent="-342900">
              <a:buFont typeface="Wingdings" pitchFamily="2" charset="2"/>
              <a:buChar char="Ø"/>
            </a:pPr>
            <a:r>
              <a:rPr lang="en-CA" dirty="0"/>
              <a:t>Liquidity </a:t>
            </a:r>
            <a:r>
              <a:rPr lang="en-CA" dirty="0" smtClean="0"/>
              <a:t>ratios </a:t>
            </a:r>
            <a:endParaRPr lang="en-CA" dirty="0"/>
          </a:p>
          <a:p>
            <a:pPr marL="800100" lvl="3" indent="-342900">
              <a:buFont typeface="Courier New" pitchFamily="49" charset="0"/>
              <a:buChar char="o"/>
            </a:pPr>
            <a:r>
              <a:rPr lang="en-CA" sz="2400" dirty="0" smtClean="0"/>
              <a:t>measure </a:t>
            </a:r>
            <a:r>
              <a:rPr lang="en-CA" sz="2400" dirty="0"/>
              <a:t>the ability to pay obligations as they become </a:t>
            </a:r>
            <a:r>
              <a:rPr lang="en-CA" sz="2400" dirty="0" smtClean="0"/>
              <a:t>due.</a:t>
            </a:r>
          </a:p>
          <a:p>
            <a:pPr marL="800100" lvl="3" indent="-342900">
              <a:buFont typeface="Courier New" pitchFamily="49" charset="0"/>
              <a:buChar char="o"/>
            </a:pPr>
            <a:endParaRPr lang="en-CA" sz="2400" dirty="0"/>
          </a:p>
          <a:p>
            <a:pPr marL="800100" lvl="3" indent="-342900">
              <a:buFont typeface="Courier New" pitchFamily="49" charset="0"/>
              <a:buChar char="o"/>
            </a:pPr>
            <a:r>
              <a:rPr lang="en-CA" sz="2400" dirty="0" smtClean="0"/>
              <a:t>Two measures:</a:t>
            </a:r>
          </a:p>
          <a:p>
            <a:pPr marL="914400" lvl="4" indent="0">
              <a:buNone/>
            </a:pPr>
            <a:endParaRPr lang="en-CA" sz="2400" dirty="0" smtClean="0"/>
          </a:p>
          <a:p>
            <a:pPr marL="914400" lvl="4" indent="0">
              <a:buNone/>
            </a:pPr>
            <a:endParaRPr lang="en-CA" sz="2400" dirty="0"/>
          </a:p>
          <a:p>
            <a:pPr marL="914400" lvl="4" indent="0">
              <a:buNone/>
            </a:pPr>
            <a:endParaRPr lang="en-CA" sz="2400" dirty="0" smtClean="0"/>
          </a:p>
          <a:p>
            <a:pPr marL="914400" lvl="4" indent="0">
              <a:buNone/>
            </a:pPr>
            <a:endParaRPr lang="en-CA" sz="2400" dirty="0"/>
          </a:p>
          <a:p>
            <a:pPr marL="342900" lvl="2" indent="-342900">
              <a:buFont typeface="Wingdings" pitchFamily="2" charset="2"/>
              <a:buChar char="Ø"/>
            </a:pPr>
            <a:endParaRPr lang="en-CA" dirty="0"/>
          </a:p>
          <a:p>
            <a:pPr marL="342900" lvl="2" indent="-342900">
              <a:buFont typeface="Wingdings" pitchFamily="2" charset="2"/>
              <a:buChar char="Ø"/>
            </a:pPr>
            <a:endParaRPr lang="en-CA" dirty="0"/>
          </a:p>
          <a:p>
            <a:endParaRPr lang="en-CA" dirty="0"/>
          </a:p>
        </p:txBody>
      </p:sp>
      <p:pic>
        <p:nvPicPr>
          <p:cNvPr id="4" name="table"/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75656" y="3789040"/>
            <a:ext cx="6324600" cy="1080120"/>
          </a:xfrm>
          <a:prstGeom prst="rect">
            <a:avLst/>
          </a:prstGeom>
        </p:spPr>
      </p:pic>
      <p:pic>
        <p:nvPicPr>
          <p:cNvPr id="5" name="table"/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75656" y="5157351"/>
            <a:ext cx="6324600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13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Analyzing a Company’s Financial Statement data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2" indent="-342900">
              <a:buFont typeface="Wingdings" pitchFamily="2" charset="2"/>
              <a:buChar char="Ø"/>
            </a:pPr>
            <a:r>
              <a:rPr lang="en-CA" dirty="0"/>
              <a:t>Solvency </a:t>
            </a:r>
            <a:r>
              <a:rPr lang="en-CA" dirty="0" smtClean="0"/>
              <a:t>ratios</a:t>
            </a:r>
          </a:p>
          <a:p>
            <a:pPr marL="800100" lvl="3" indent="-342900">
              <a:buFont typeface="Courier New" pitchFamily="49" charset="0"/>
              <a:buChar char="o"/>
            </a:pPr>
            <a:r>
              <a:rPr lang="en-CA" sz="2400" dirty="0"/>
              <a:t>measure the ability to survive over a long period of time through paying interest as it comes due and repaying the face value of debt at </a:t>
            </a:r>
            <a:r>
              <a:rPr lang="en-CA" sz="2400" dirty="0" smtClean="0"/>
              <a:t>maturity.</a:t>
            </a:r>
          </a:p>
          <a:p>
            <a:pPr marL="800100" lvl="3" indent="-342900">
              <a:buFont typeface="Courier New" pitchFamily="49" charset="0"/>
              <a:buChar char="o"/>
            </a:pPr>
            <a:endParaRPr lang="en-CA" sz="2400" dirty="0"/>
          </a:p>
          <a:p>
            <a:pPr marL="800100" lvl="3" indent="-342900">
              <a:buFont typeface="Courier New" pitchFamily="49" charset="0"/>
              <a:buChar char="o"/>
            </a:pPr>
            <a:r>
              <a:rPr lang="en-CA" sz="2400" dirty="0"/>
              <a:t>m</a:t>
            </a:r>
            <a:r>
              <a:rPr lang="en-CA" sz="2400" dirty="0" smtClean="0"/>
              <a:t>easured by the Debt </a:t>
            </a:r>
            <a:r>
              <a:rPr lang="en-CA" sz="2400" dirty="0"/>
              <a:t>to Total Assets </a:t>
            </a:r>
            <a:r>
              <a:rPr lang="en-CA" sz="2400" dirty="0" smtClean="0"/>
              <a:t>Ratio:</a:t>
            </a:r>
          </a:p>
          <a:p>
            <a:pPr marL="800100" lvl="3" indent="-342900">
              <a:buFont typeface="Courier New" pitchFamily="49" charset="0"/>
              <a:buChar char="o"/>
            </a:pPr>
            <a:endParaRPr lang="en-CA" sz="2400" dirty="0"/>
          </a:p>
        </p:txBody>
      </p:sp>
      <p:pic>
        <p:nvPicPr>
          <p:cNvPr id="4" name="table"/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619672" y="4653136"/>
            <a:ext cx="6324600" cy="917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04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Analyzing a Company’s Financial Statement data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2" indent="-342900">
              <a:buFont typeface="Wingdings" pitchFamily="2" charset="2"/>
              <a:buChar char="Ø"/>
            </a:pPr>
            <a:r>
              <a:rPr lang="en-CA" dirty="0"/>
              <a:t>Profitability </a:t>
            </a:r>
            <a:r>
              <a:rPr lang="en-CA" dirty="0" smtClean="0"/>
              <a:t>ratios </a:t>
            </a:r>
          </a:p>
          <a:p>
            <a:pPr marL="800100" lvl="3" indent="-342900">
              <a:buFont typeface="Courier New" pitchFamily="49" charset="0"/>
              <a:buChar char="o"/>
            </a:pPr>
            <a:r>
              <a:rPr lang="en-CA" sz="2400" dirty="0" smtClean="0"/>
              <a:t>Measure </a:t>
            </a:r>
            <a:r>
              <a:rPr lang="en-CA" sz="2400" dirty="0"/>
              <a:t>a company’s operating success for a given period of time.</a:t>
            </a:r>
          </a:p>
          <a:p>
            <a:pPr marL="800100" lvl="3" indent="-342900">
              <a:buFont typeface="Courier New" pitchFamily="49" charset="0"/>
              <a:buChar char="o"/>
            </a:pPr>
            <a:endParaRPr lang="en-CA" sz="2400" dirty="0"/>
          </a:p>
          <a:p>
            <a:pPr marL="800100" lvl="3" indent="-342900">
              <a:buFont typeface="Courier New" pitchFamily="49" charset="0"/>
              <a:buChar char="o"/>
            </a:pPr>
            <a:r>
              <a:rPr lang="en-CA" sz="2400" dirty="0"/>
              <a:t>Two measures: </a:t>
            </a:r>
          </a:p>
          <a:p>
            <a:pPr marL="914400" lvl="4" indent="0">
              <a:buNone/>
            </a:pPr>
            <a:endParaRPr lang="en-CA" sz="2400" dirty="0" smtClean="0"/>
          </a:p>
          <a:p>
            <a:pPr marL="1371600" lvl="4" indent="-457200">
              <a:buAutoNum type="arabicPeriod"/>
            </a:pPr>
            <a:endParaRPr lang="en-CA" sz="2400" dirty="0"/>
          </a:p>
          <a:p>
            <a:pPr marL="1371600" lvl="4" indent="-457200">
              <a:buAutoNum type="arabicPeriod"/>
            </a:pPr>
            <a:endParaRPr lang="en-CA" sz="2400" dirty="0"/>
          </a:p>
          <a:p>
            <a:endParaRPr lang="en-CA" dirty="0"/>
          </a:p>
        </p:txBody>
      </p:sp>
      <p:pic>
        <p:nvPicPr>
          <p:cNvPr id="4" name="table"/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57776" y="3789040"/>
            <a:ext cx="7101510" cy="1296144"/>
          </a:xfrm>
          <a:prstGeom prst="rect">
            <a:avLst/>
          </a:prstGeom>
        </p:spPr>
      </p:pic>
      <p:pic>
        <p:nvPicPr>
          <p:cNvPr id="5" name="table"/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69316" y="5157192"/>
            <a:ext cx="6991116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29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Framework for the Preparation and Presentation of Financial Statements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1"/>
            <a:endParaRPr lang="en-US" sz="2400" dirty="0" smtClean="0">
              <a:ea typeface="HYGothic-Extra" charset="0"/>
            </a:endParaRPr>
          </a:p>
          <a:p>
            <a:pPr lvl="1"/>
            <a:r>
              <a:rPr lang="en-US" sz="2400" dirty="0" smtClean="0">
                <a:ea typeface="HYGothic-Extra" charset="0"/>
              </a:rPr>
              <a:t>Objective </a:t>
            </a:r>
            <a:r>
              <a:rPr lang="en-US" sz="2400" dirty="0">
                <a:ea typeface="HYGothic-Extra" charset="0"/>
              </a:rPr>
              <a:t>of financial </a:t>
            </a:r>
            <a:r>
              <a:rPr lang="en-US" sz="2400" dirty="0" smtClean="0">
                <a:ea typeface="HYGothic-Extra" charset="0"/>
              </a:rPr>
              <a:t>reporting</a:t>
            </a:r>
          </a:p>
          <a:p>
            <a:pPr marL="457200" lvl="1" indent="0">
              <a:buNone/>
            </a:pPr>
            <a:endParaRPr lang="en-US" sz="2400" dirty="0">
              <a:ea typeface="HYGothic-Extra" charset="0"/>
            </a:endParaRPr>
          </a:p>
          <a:p>
            <a:pPr lvl="1"/>
            <a:r>
              <a:rPr lang="en-US" sz="2400" dirty="0">
                <a:ea typeface="HYGothic-Extra" charset="0"/>
              </a:rPr>
              <a:t>Qualitative characteristics of useful financial </a:t>
            </a:r>
            <a:r>
              <a:rPr lang="en-US" sz="2400" dirty="0" smtClean="0">
                <a:ea typeface="HYGothic-Extra" charset="0"/>
              </a:rPr>
              <a:t>information</a:t>
            </a:r>
          </a:p>
          <a:p>
            <a:pPr marL="457200" lvl="1" indent="0">
              <a:buNone/>
            </a:pPr>
            <a:endParaRPr lang="en-US" sz="2400" dirty="0">
              <a:ea typeface="HYGothic-Extra" charset="0"/>
            </a:endParaRPr>
          </a:p>
          <a:p>
            <a:pPr lvl="1"/>
            <a:r>
              <a:rPr lang="en-US" sz="2400" dirty="0">
                <a:ea typeface="HYGothic-Extra" charset="0"/>
              </a:rPr>
              <a:t>Underlying </a:t>
            </a:r>
            <a:r>
              <a:rPr lang="en-US" sz="2400" dirty="0" smtClean="0">
                <a:ea typeface="HYGothic-Extra" charset="0"/>
              </a:rPr>
              <a:t>assumptions</a:t>
            </a:r>
          </a:p>
          <a:p>
            <a:pPr marL="457200" lvl="1" indent="0">
              <a:buNone/>
            </a:pPr>
            <a:endParaRPr lang="en-US" sz="2400" dirty="0">
              <a:ea typeface="HYGothic-Extra" charset="0"/>
            </a:endParaRPr>
          </a:p>
          <a:p>
            <a:pPr lvl="1"/>
            <a:r>
              <a:rPr lang="en-US" sz="2400" dirty="0">
                <a:ea typeface="HYGothic-Extra" charset="0"/>
              </a:rPr>
              <a:t>Elements of financial </a:t>
            </a:r>
            <a:r>
              <a:rPr lang="en-US" sz="2400" dirty="0" smtClean="0">
                <a:ea typeface="HYGothic-Extra" charset="0"/>
              </a:rPr>
              <a:t>statements</a:t>
            </a:r>
          </a:p>
          <a:p>
            <a:pPr marL="457200" lvl="1" indent="0">
              <a:buNone/>
            </a:pPr>
            <a:endParaRPr lang="en-US" sz="2400" dirty="0">
              <a:ea typeface="HYGothic-Extra" charset="0"/>
            </a:endParaRPr>
          </a:p>
          <a:p>
            <a:pPr lvl="1"/>
            <a:r>
              <a:rPr lang="en-US" sz="2400" dirty="0">
                <a:ea typeface="HYGothic-Extra" charset="0"/>
              </a:rPr>
              <a:t>Measurement of the elements of financial statements</a:t>
            </a:r>
            <a:endParaRPr lang="en-CA" sz="2400" dirty="0">
              <a:ea typeface="HYGothic-Extra" charset="0"/>
            </a:endParaRP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25128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en-CA" dirty="0"/>
              <a:t>Framework for the Preparation and Presentation of Financial Statements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endParaRPr lang="en-CA" b="1" dirty="0" smtClean="0"/>
          </a:p>
          <a:p>
            <a:pPr marL="0" lvl="0" indent="0">
              <a:buNone/>
            </a:pPr>
            <a:r>
              <a:rPr lang="en-CA" sz="2400" dirty="0"/>
              <a:t>The objective of financial </a:t>
            </a:r>
            <a:r>
              <a:rPr lang="en-CA" sz="2400" dirty="0" smtClean="0"/>
              <a:t>reporting is to:</a:t>
            </a:r>
            <a:endParaRPr lang="en-CA" sz="2400" dirty="0"/>
          </a:p>
          <a:p>
            <a:pPr marL="400050" lvl="1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CA" sz="2400" dirty="0" smtClean="0"/>
              <a:t>provide </a:t>
            </a:r>
            <a:r>
              <a:rPr lang="en-CA" sz="2400" dirty="0"/>
              <a:t>financial information </a:t>
            </a:r>
            <a:r>
              <a:rPr lang="en-CA" sz="2400" u="sng" dirty="0"/>
              <a:t>useful</a:t>
            </a:r>
            <a:r>
              <a:rPr lang="en-CA" sz="2400" dirty="0"/>
              <a:t> to existing and potential investors, lenders, and other creditors in </a:t>
            </a:r>
            <a:r>
              <a:rPr lang="en-CA" sz="2400" u="sng" dirty="0"/>
              <a:t>making decisions </a:t>
            </a:r>
            <a:r>
              <a:rPr lang="en-CA" sz="2400" dirty="0"/>
              <a:t>about providing resources to the company.</a:t>
            </a:r>
          </a:p>
          <a:p>
            <a:endParaRPr lang="en-CA" dirty="0"/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768265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b="1" dirty="0" smtClean="0"/>
              <a:t/>
            </a:r>
            <a:br>
              <a:rPr lang="en-CA" b="1" dirty="0" smtClean="0"/>
            </a:br>
            <a:r>
              <a:rPr lang="en-CA" sz="3600" b="1" dirty="0" smtClean="0"/>
              <a:t>Learning Objectives</a:t>
            </a:r>
            <a:r>
              <a:rPr lang="en-CA" b="1" dirty="0" smtClean="0"/>
              <a:t/>
            </a:r>
            <a:br>
              <a:rPr lang="en-CA" b="1" dirty="0" smtClean="0"/>
            </a:b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452596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endParaRPr lang="en-CA" dirty="0"/>
          </a:p>
          <a:p>
            <a:pPr lvl="0"/>
            <a:r>
              <a:rPr lang="en-CA" dirty="0"/>
              <a:t>Identify the sections of a classified statement of financial position. </a:t>
            </a:r>
          </a:p>
          <a:p>
            <a:pPr marL="0" indent="0">
              <a:buNone/>
            </a:pPr>
            <a:r>
              <a:rPr lang="en-CA" dirty="0"/>
              <a:t> </a:t>
            </a:r>
          </a:p>
          <a:p>
            <a:pPr lvl="0"/>
            <a:r>
              <a:rPr lang="en-CA" dirty="0"/>
              <a:t>Identify and calculate ratios for analyzing a company’s liquidity, solvency, and profitability.</a:t>
            </a:r>
          </a:p>
          <a:p>
            <a:pPr marL="0" indent="0">
              <a:buNone/>
            </a:pPr>
            <a:r>
              <a:rPr lang="en-CA" dirty="0"/>
              <a:t> </a:t>
            </a:r>
          </a:p>
          <a:p>
            <a:pPr lvl="0"/>
            <a:r>
              <a:rPr lang="en-CA" dirty="0"/>
              <a:t>Describe the framework for the preparation and presentation of financial statements.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3732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2304256"/>
          </a:xfrm>
        </p:spPr>
        <p:txBody>
          <a:bodyPr>
            <a:normAutofit fontScale="90000"/>
          </a:bodyPr>
          <a:lstStyle/>
          <a:p>
            <a:pPr lvl="0"/>
            <a:r>
              <a:rPr lang="en-CA" dirty="0" smtClean="0"/>
              <a:t/>
            </a:r>
            <a:br>
              <a:rPr lang="en-CA" dirty="0" smtClean="0"/>
            </a:br>
            <a:r>
              <a:rPr lang="en-CA" dirty="0"/>
              <a:t>Framework for the Preparation and Presentation of Financial Statements Cont’d.</a:t>
            </a:r>
            <a:br>
              <a:rPr lang="en-CA" dirty="0"/>
            </a:br>
            <a:r>
              <a:rPr lang="en-CA" dirty="0"/>
              <a:t/>
            </a:r>
            <a:br>
              <a:rPr lang="en-CA" dirty="0"/>
            </a:br>
            <a:r>
              <a:rPr lang="en-CA" dirty="0" smtClean="0"/>
              <a:t>            Qualitative </a:t>
            </a:r>
            <a:r>
              <a:rPr lang="en-CA" dirty="0"/>
              <a:t>characteristics</a:t>
            </a:r>
            <a:br>
              <a:rPr lang="en-CA" dirty="0"/>
            </a:br>
            <a:endParaRPr lang="en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67544" y="2924944"/>
            <a:ext cx="4040188" cy="639762"/>
          </a:xfrm>
        </p:spPr>
        <p:txBody>
          <a:bodyPr/>
          <a:lstStyle/>
          <a:p>
            <a:pPr algn="ctr"/>
            <a:r>
              <a:rPr lang="en-CA" dirty="0"/>
              <a:t> Fundamental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95536" y="3789040"/>
            <a:ext cx="4248472" cy="1977083"/>
          </a:xfrm>
        </p:spPr>
        <p:txBody>
          <a:bodyPr/>
          <a:lstStyle/>
          <a:p>
            <a:pPr marL="0" lvl="2" indent="-514350">
              <a:lnSpc>
                <a:spcPct val="9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CA" sz="2200" dirty="0"/>
              <a:t>Relevance</a:t>
            </a:r>
          </a:p>
          <a:p>
            <a:pPr marL="0" lvl="2" indent="-514350">
              <a:lnSpc>
                <a:spcPct val="90000"/>
              </a:lnSpc>
              <a:spcBef>
                <a:spcPts val="0"/>
              </a:spcBef>
              <a:buFont typeface="+mj-lt"/>
              <a:buAutoNum type="arabicPeriod"/>
            </a:pPr>
            <a:endParaRPr lang="en-CA" sz="2200" dirty="0"/>
          </a:p>
          <a:p>
            <a:pPr marL="0" lvl="2" indent="-514350">
              <a:lnSpc>
                <a:spcPct val="9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CA" sz="2200" dirty="0"/>
              <a:t>Faithful representation.</a:t>
            </a:r>
          </a:p>
          <a:p>
            <a:endParaRPr lang="en-CA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788024" y="2924944"/>
            <a:ext cx="4041775" cy="639762"/>
          </a:xfrm>
        </p:spPr>
        <p:txBody>
          <a:bodyPr/>
          <a:lstStyle/>
          <a:p>
            <a:pPr algn="ctr"/>
            <a:r>
              <a:rPr lang="en-CA" dirty="0"/>
              <a:t>Enhancing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645025" y="3789040"/>
            <a:ext cx="4041775" cy="2337123"/>
          </a:xfrm>
        </p:spPr>
        <p:txBody>
          <a:bodyPr>
            <a:normAutofit fontScale="92500" lnSpcReduction="10000"/>
          </a:bodyPr>
          <a:lstStyle/>
          <a:p>
            <a:pPr marL="0" lvl="2" indent="-514350">
              <a:spcBef>
                <a:spcPts val="0"/>
              </a:spcBef>
              <a:buFont typeface="+mj-lt"/>
              <a:buAutoNum type="arabicPeriod"/>
            </a:pPr>
            <a:r>
              <a:rPr lang="en-CA" sz="2400" dirty="0"/>
              <a:t>Comparability, </a:t>
            </a:r>
            <a:endParaRPr lang="en-CA" sz="2400" dirty="0" smtClean="0"/>
          </a:p>
          <a:p>
            <a:pPr marL="0" lvl="2" indent="-514350">
              <a:spcBef>
                <a:spcPts val="0"/>
              </a:spcBef>
              <a:buFont typeface="+mj-lt"/>
              <a:buAutoNum type="arabicPeriod"/>
            </a:pPr>
            <a:endParaRPr lang="en-CA" sz="2400" dirty="0"/>
          </a:p>
          <a:p>
            <a:pPr marL="0" lvl="2" indent="-514350">
              <a:spcBef>
                <a:spcPts val="0"/>
              </a:spcBef>
              <a:buFont typeface="+mj-lt"/>
              <a:buAutoNum type="arabicPeriod"/>
            </a:pPr>
            <a:r>
              <a:rPr lang="en-CA" sz="2400" dirty="0"/>
              <a:t>Verifiability, </a:t>
            </a:r>
            <a:endParaRPr lang="en-CA" sz="2400" dirty="0" smtClean="0"/>
          </a:p>
          <a:p>
            <a:pPr marL="0" lvl="2" indent="-514350">
              <a:spcBef>
                <a:spcPts val="0"/>
              </a:spcBef>
              <a:buFont typeface="+mj-lt"/>
              <a:buAutoNum type="arabicPeriod"/>
            </a:pPr>
            <a:endParaRPr lang="en-CA" sz="2400" dirty="0"/>
          </a:p>
          <a:p>
            <a:pPr marL="0" lvl="2" indent="-514350">
              <a:spcBef>
                <a:spcPts val="0"/>
              </a:spcBef>
              <a:buFont typeface="+mj-lt"/>
              <a:buAutoNum type="arabicPeriod"/>
            </a:pPr>
            <a:r>
              <a:rPr lang="en-CA" sz="2400" dirty="0"/>
              <a:t>Timeliness,  </a:t>
            </a:r>
            <a:endParaRPr lang="en-CA" sz="2400" dirty="0" smtClean="0"/>
          </a:p>
          <a:p>
            <a:pPr marL="0" lvl="2" indent="-514350">
              <a:spcBef>
                <a:spcPts val="0"/>
              </a:spcBef>
              <a:buFont typeface="+mj-lt"/>
              <a:buAutoNum type="arabicPeriod"/>
            </a:pPr>
            <a:endParaRPr lang="en-CA" sz="2400" dirty="0"/>
          </a:p>
          <a:p>
            <a:pPr marL="0" lvl="2" indent="-514350">
              <a:spcBef>
                <a:spcPts val="0"/>
              </a:spcBef>
              <a:buFont typeface="+mj-lt"/>
              <a:buAutoNum type="arabicPeriod"/>
            </a:pPr>
            <a:r>
              <a:rPr lang="en-CA" sz="2400" dirty="0"/>
              <a:t>Understandability. 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80946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Framework for the Preparation and Presentation of Financial </a:t>
            </a:r>
            <a:r>
              <a:rPr lang="en-CA" dirty="0"/>
              <a:t>Statements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endParaRPr lang="en-CA" sz="2400" b="1" dirty="0" smtClean="0"/>
          </a:p>
          <a:p>
            <a:pPr marL="0" lvl="0" indent="0">
              <a:buNone/>
            </a:pPr>
            <a:r>
              <a:rPr lang="en-CA" sz="2400" b="1" dirty="0" smtClean="0"/>
              <a:t>Fundamental qualitative characteristics</a:t>
            </a:r>
          </a:p>
          <a:p>
            <a:pPr marL="0" lvl="0" indent="0">
              <a:buNone/>
            </a:pPr>
            <a:r>
              <a:rPr lang="en-CA" sz="2400" b="1" dirty="0" smtClean="0"/>
              <a:t>1. Relevance</a:t>
            </a:r>
          </a:p>
          <a:p>
            <a:pPr lvl="1"/>
            <a:r>
              <a:rPr lang="en-CA" sz="2400" dirty="0"/>
              <a:t>The information has the ability to make a difference in a decision scenario</a:t>
            </a:r>
            <a:r>
              <a:rPr lang="en-CA" sz="2400" dirty="0" smtClean="0"/>
              <a:t>.</a:t>
            </a:r>
          </a:p>
          <a:p>
            <a:pPr marL="457200" lvl="1" indent="0">
              <a:buNone/>
            </a:pPr>
            <a:endParaRPr lang="en-CA" sz="2400" dirty="0" smtClean="0"/>
          </a:p>
          <a:p>
            <a:pPr lvl="1"/>
            <a:r>
              <a:rPr lang="en-CA" sz="2400" dirty="0" smtClean="0"/>
              <a:t>Relevant information may have:</a:t>
            </a:r>
          </a:p>
          <a:p>
            <a:pPr lvl="2"/>
            <a:r>
              <a:rPr lang="en-CA" dirty="0" smtClean="0"/>
              <a:t>Predictive value.</a:t>
            </a:r>
          </a:p>
          <a:p>
            <a:pPr lvl="2"/>
            <a:r>
              <a:rPr lang="en-CA" dirty="0" smtClean="0"/>
              <a:t>Confirmatory value. </a:t>
            </a:r>
          </a:p>
          <a:p>
            <a:pPr marL="914400" lvl="2" indent="0">
              <a:buNone/>
            </a:pPr>
            <a:endParaRPr lang="en-CA" dirty="0"/>
          </a:p>
          <a:p>
            <a:pPr lvl="1"/>
            <a:r>
              <a:rPr lang="en-CA" sz="2400" dirty="0" smtClean="0"/>
              <a:t>Materiality </a:t>
            </a:r>
            <a:r>
              <a:rPr lang="en-CA" sz="2400" dirty="0"/>
              <a:t>is an important concept in </a:t>
            </a:r>
            <a:r>
              <a:rPr lang="en-CA" sz="2400" dirty="0" smtClean="0"/>
              <a:t>relevance.</a:t>
            </a:r>
            <a:endParaRPr lang="en-CA" sz="2400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79014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Framework for the Preparation and Presentation of Financial </a:t>
            </a:r>
            <a:r>
              <a:rPr lang="en-CA" dirty="0"/>
              <a:t>Statements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endParaRPr lang="en-CA" sz="3000" b="1" dirty="0" smtClean="0"/>
          </a:p>
          <a:p>
            <a:pPr marL="0" indent="0">
              <a:lnSpc>
                <a:spcPct val="80000"/>
              </a:lnSpc>
              <a:buNone/>
            </a:pPr>
            <a:r>
              <a:rPr lang="en-CA" sz="2400" b="1" dirty="0" smtClean="0"/>
              <a:t>2</a:t>
            </a:r>
            <a:r>
              <a:rPr lang="en-CA" sz="2400" b="1" dirty="0"/>
              <a:t>. Faithful </a:t>
            </a:r>
            <a:r>
              <a:rPr lang="en-CA" sz="2400" b="1" dirty="0" smtClean="0"/>
              <a:t>representation</a:t>
            </a:r>
          </a:p>
          <a:p>
            <a:pPr lvl="1" indent="-342900">
              <a:lnSpc>
                <a:spcPct val="80000"/>
              </a:lnSpc>
            </a:pPr>
            <a:r>
              <a:rPr lang="en-CA" sz="2400" dirty="0" smtClean="0"/>
              <a:t>The </a:t>
            </a:r>
            <a:r>
              <a:rPr lang="en-CA" sz="2400" dirty="0"/>
              <a:t>financial statements should reflect the economic reality of what really exits or has </a:t>
            </a:r>
            <a:r>
              <a:rPr lang="en-CA" sz="2400" dirty="0" smtClean="0"/>
              <a:t>happened.</a:t>
            </a:r>
          </a:p>
          <a:p>
            <a:pPr lvl="1" indent="-342900">
              <a:lnSpc>
                <a:spcPct val="80000"/>
              </a:lnSpc>
            </a:pPr>
            <a:endParaRPr lang="en-CA" sz="2400" dirty="0" smtClean="0"/>
          </a:p>
          <a:p>
            <a:pPr lvl="1" indent="-342900">
              <a:lnSpc>
                <a:spcPct val="80000"/>
              </a:lnSpc>
            </a:pPr>
            <a:r>
              <a:rPr lang="en-US" sz="2400" dirty="0" smtClean="0"/>
              <a:t>Information </a:t>
            </a:r>
            <a:r>
              <a:rPr lang="en-US" sz="2400" dirty="0"/>
              <a:t>must </a:t>
            </a:r>
            <a:r>
              <a:rPr lang="en-US" sz="2400" dirty="0" smtClean="0"/>
              <a:t>be:</a:t>
            </a:r>
          </a:p>
          <a:p>
            <a:pPr lvl="2" indent="-342900">
              <a:lnSpc>
                <a:spcPct val="80000"/>
              </a:lnSpc>
            </a:pPr>
            <a:r>
              <a:rPr lang="en-US" dirty="0"/>
              <a:t>complete, </a:t>
            </a:r>
          </a:p>
          <a:p>
            <a:pPr lvl="2" indent="-342900">
              <a:lnSpc>
                <a:spcPct val="80000"/>
              </a:lnSpc>
            </a:pPr>
            <a:r>
              <a:rPr lang="en-US" dirty="0" smtClean="0"/>
              <a:t>verifiable,</a:t>
            </a:r>
            <a:endParaRPr lang="en-US" dirty="0"/>
          </a:p>
          <a:p>
            <a:pPr lvl="2" indent="-342900">
              <a:lnSpc>
                <a:spcPct val="80000"/>
              </a:lnSpc>
            </a:pPr>
            <a:r>
              <a:rPr lang="en-US" dirty="0"/>
              <a:t>free from material error</a:t>
            </a:r>
            <a:endParaRPr lang="en-CA" dirty="0"/>
          </a:p>
          <a:p>
            <a:pPr marL="400050" lvl="2" indent="0">
              <a:lnSpc>
                <a:spcPct val="80000"/>
              </a:lnSpc>
              <a:buNone/>
            </a:pPr>
            <a:endParaRPr lang="en-CA" dirty="0"/>
          </a:p>
          <a:p>
            <a:pPr marL="0" indent="0">
              <a:lnSpc>
                <a:spcPct val="80000"/>
              </a:lnSpc>
              <a:buNone/>
            </a:pPr>
            <a:r>
              <a:rPr lang="en-CA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3847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Framework for the Preparation and Presentation of Financial </a:t>
            </a:r>
            <a:r>
              <a:rPr lang="en-CA" dirty="0"/>
              <a:t>Statements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00808"/>
            <a:ext cx="8568952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CA" sz="2400" b="1" dirty="0" smtClean="0"/>
          </a:p>
          <a:p>
            <a:pPr marL="0" indent="0">
              <a:buNone/>
            </a:pPr>
            <a:r>
              <a:rPr lang="en-CA" sz="2400" b="1" dirty="0" smtClean="0"/>
              <a:t>Enhancing </a:t>
            </a:r>
            <a:r>
              <a:rPr lang="en-CA" sz="2400" b="1" dirty="0"/>
              <a:t>qualitative </a:t>
            </a:r>
            <a:r>
              <a:rPr lang="en-CA" sz="2400" b="1" dirty="0" smtClean="0"/>
              <a:t>characteristics:</a:t>
            </a:r>
          </a:p>
          <a:p>
            <a:pPr marL="0" indent="0">
              <a:buNone/>
            </a:pPr>
            <a:endParaRPr lang="en-CA" sz="2400" b="1" dirty="0" smtClean="0"/>
          </a:p>
          <a:p>
            <a:pPr marL="400050" lvl="2" indent="0">
              <a:spcBef>
                <a:spcPts val="0"/>
              </a:spcBef>
              <a:buNone/>
            </a:pPr>
            <a:r>
              <a:rPr lang="en-CA" dirty="0" smtClean="0"/>
              <a:t>1. </a:t>
            </a:r>
            <a:r>
              <a:rPr lang="en-CA" dirty="0"/>
              <a:t>Comparability: results when users can identify and understand similarities in and differences among items</a:t>
            </a:r>
            <a:r>
              <a:rPr lang="en-CA" dirty="0" smtClean="0"/>
              <a:t>.</a:t>
            </a:r>
          </a:p>
          <a:p>
            <a:pPr marL="760050" lvl="2" indent="-514350">
              <a:spcBef>
                <a:spcPts val="0"/>
              </a:spcBef>
              <a:buFont typeface="+mj-lt"/>
              <a:buAutoNum type="arabicPeriod"/>
            </a:pPr>
            <a:endParaRPr lang="en-CA" dirty="0"/>
          </a:p>
          <a:p>
            <a:pPr marL="400050" lvl="2" indent="0">
              <a:spcBef>
                <a:spcPts val="0"/>
              </a:spcBef>
              <a:buNone/>
            </a:pPr>
            <a:r>
              <a:rPr lang="en-CA" dirty="0" smtClean="0"/>
              <a:t>2. Verifiability</a:t>
            </a:r>
            <a:r>
              <a:rPr lang="en-CA" dirty="0"/>
              <a:t>: </a:t>
            </a:r>
            <a:r>
              <a:rPr lang="en-CA" dirty="0" smtClean="0"/>
              <a:t>different </a:t>
            </a:r>
            <a:r>
              <a:rPr lang="en-CA" dirty="0"/>
              <a:t>knowledgeable and independent users  can reach consensus that the information is faithfully represented. </a:t>
            </a:r>
            <a:endParaRPr lang="en-CA" dirty="0" smtClean="0"/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1133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Framework for the Preparation and Presentation of Financial </a:t>
            </a:r>
            <a:r>
              <a:rPr lang="en-CA" dirty="0"/>
              <a:t>Statements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00808"/>
            <a:ext cx="8568952" cy="5328592"/>
          </a:xfrm>
        </p:spPr>
        <p:txBody>
          <a:bodyPr>
            <a:normAutofit/>
          </a:bodyPr>
          <a:lstStyle/>
          <a:p>
            <a:pPr marL="400050" lvl="2" indent="0">
              <a:spcBef>
                <a:spcPts val="0"/>
              </a:spcBef>
              <a:buNone/>
            </a:pPr>
            <a:endParaRPr lang="en-CA" dirty="0"/>
          </a:p>
          <a:p>
            <a:pPr marL="400050" lvl="2" indent="0">
              <a:spcBef>
                <a:spcPts val="0"/>
              </a:spcBef>
              <a:buNone/>
            </a:pPr>
            <a:r>
              <a:rPr lang="en-CA" dirty="0"/>
              <a:t>3. Timeliness: must be available to decision makers before it loses its ability to influence decisions. </a:t>
            </a:r>
          </a:p>
          <a:p>
            <a:pPr marL="360000" lvl="2" indent="-514350">
              <a:spcBef>
                <a:spcPts val="0"/>
              </a:spcBef>
              <a:buFont typeface="+mj-lt"/>
              <a:buAutoNum type="arabicPeriod"/>
            </a:pPr>
            <a:endParaRPr lang="en-CA" dirty="0"/>
          </a:p>
          <a:p>
            <a:pPr marL="400050" lvl="2" indent="0">
              <a:spcBef>
                <a:spcPts val="0"/>
              </a:spcBef>
              <a:buNone/>
            </a:pPr>
            <a:r>
              <a:rPr lang="en-CA" dirty="0"/>
              <a:t>4. Understandability: </a:t>
            </a:r>
            <a:r>
              <a:rPr lang="en-CA" dirty="0" smtClean="0"/>
              <a:t>the </a:t>
            </a:r>
            <a:r>
              <a:rPr lang="en-CA" dirty="0"/>
              <a:t>information is classified, characterized and presented clearly and consistently. </a:t>
            </a:r>
          </a:p>
          <a:p>
            <a:pPr marL="0" lvl="2" indent="0">
              <a:spcBef>
                <a:spcPts val="0"/>
              </a:spcBef>
              <a:buNone/>
            </a:pPr>
            <a:endParaRPr lang="en-CA" dirty="0"/>
          </a:p>
          <a:p>
            <a:pPr marL="0" lvl="2" indent="0">
              <a:spcBef>
                <a:spcPts val="0"/>
              </a:spcBef>
              <a:buNone/>
            </a:pPr>
            <a:r>
              <a:rPr lang="en-CA" dirty="0"/>
              <a:t>There is no prescribed order in applying these characteristics.</a:t>
            </a:r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65983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Framework for the Preparation and Presentation of Financial </a:t>
            </a:r>
            <a:r>
              <a:rPr lang="en-CA" dirty="0"/>
              <a:t>Statements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75252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CA" sz="2600" b="1" dirty="0"/>
          </a:p>
          <a:p>
            <a:pPr marL="0" indent="0">
              <a:buNone/>
            </a:pPr>
            <a:r>
              <a:rPr lang="en-CA" sz="2400" b="1" dirty="0" smtClean="0"/>
              <a:t>The </a:t>
            </a:r>
            <a:r>
              <a:rPr lang="en-CA" sz="2400" b="1" dirty="0"/>
              <a:t>cost </a:t>
            </a:r>
            <a:r>
              <a:rPr lang="en-CA" sz="2400" b="1" dirty="0" smtClean="0"/>
              <a:t>constraint</a:t>
            </a:r>
          </a:p>
          <a:p>
            <a:pPr lvl="1"/>
            <a:r>
              <a:rPr lang="en-CA" sz="2400" dirty="0" smtClean="0"/>
              <a:t>information </a:t>
            </a:r>
            <a:r>
              <a:rPr lang="en-CA" sz="2400" dirty="0"/>
              <a:t>will be presented only when the benefit associated with it exceeds the cost of providing it. </a:t>
            </a:r>
            <a:endParaRPr lang="en-CA" sz="2400" dirty="0" smtClean="0"/>
          </a:p>
          <a:p>
            <a:pPr marL="457200" lvl="1" indent="0">
              <a:buNone/>
            </a:pPr>
            <a:endParaRPr lang="en-CA" sz="2400" dirty="0" smtClean="0"/>
          </a:p>
          <a:p>
            <a:pPr marL="0" lvl="1" indent="0">
              <a:buNone/>
            </a:pPr>
            <a:r>
              <a:rPr lang="en-CA" sz="2400" b="1" dirty="0"/>
              <a:t>The going concern assumption</a:t>
            </a:r>
          </a:p>
          <a:p>
            <a:pPr lvl="1"/>
            <a:r>
              <a:rPr lang="en-US" sz="2400" dirty="0">
                <a:ea typeface="HYGothic-Extra" charset="0"/>
              </a:rPr>
              <a:t>t</a:t>
            </a:r>
            <a:r>
              <a:rPr lang="en-US" sz="2400" dirty="0" smtClean="0">
                <a:ea typeface="HYGothic-Extra" charset="0"/>
              </a:rPr>
              <a:t>he business will continue operating in the foreseeable future</a:t>
            </a:r>
            <a:endParaRPr lang="en-CA" sz="2400" dirty="0" smtClean="0">
              <a:ea typeface="HYGothic-Extra" charset="0"/>
            </a:endParaRPr>
          </a:p>
          <a:p>
            <a:pPr lvl="1"/>
            <a:endParaRPr lang="en-CA" dirty="0" smtClean="0"/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9152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Framework for the Preparation and Presentation of Financial </a:t>
            </a:r>
            <a:r>
              <a:rPr lang="en-CA" dirty="0"/>
              <a:t>Statements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2" indent="0">
              <a:buNone/>
            </a:pPr>
            <a:endParaRPr lang="en-CA" b="1" dirty="0" smtClean="0"/>
          </a:p>
          <a:p>
            <a:pPr marL="0" lvl="2" indent="0">
              <a:buNone/>
            </a:pPr>
            <a:r>
              <a:rPr lang="en-CA" b="1" dirty="0" smtClean="0"/>
              <a:t>Elements of financial statements</a:t>
            </a:r>
          </a:p>
          <a:p>
            <a:pPr marL="0" indent="0">
              <a:buNone/>
            </a:pPr>
            <a:r>
              <a:rPr lang="en-CA" sz="2400" dirty="0" smtClean="0"/>
              <a:t>1. Elements relating to financial position</a:t>
            </a:r>
            <a:endParaRPr lang="en-US" sz="2400" dirty="0" smtClean="0"/>
          </a:p>
          <a:p>
            <a:pPr lvl="2"/>
            <a:r>
              <a:rPr lang="en-US" dirty="0" smtClean="0"/>
              <a:t>Assets</a:t>
            </a:r>
          </a:p>
          <a:p>
            <a:pPr lvl="2"/>
            <a:r>
              <a:rPr lang="en-US" dirty="0" smtClean="0"/>
              <a:t>Liabilities</a:t>
            </a:r>
          </a:p>
          <a:p>
            <a:pPr lvl="2"/>
            <a:r>
              <a:rPr lang="en-US" dirty="0" smtClean="0"/>
              <a:t>Equity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CA" sz="2400" dirty="0" smtClean="0"/>
              <a:t>2. Elements relating to measuring performance</a:t>
            </a:r>
          </a:p>
          <a:p>
            <a:pPr lvl="2"/>
            <a:r>
              <a:rPr lang="en-US" dirty="0" smtClean="0"/>
              <a:t>Income</a:t>
            </a:r>
          </a:p>
          <a:p>
            <a:pPr lvl="2"/>
            <a:r>
              <a:rPr lang="en-US" dirty="0" smtClean="0"/>
              <a:t>Expenses</a:t>
            </a:r>
          </a:p>
          <a:p>
            <a:pPr marL="0" lvl="2" indent="0">
              <a:buNone/>
            </a:pPr>
            <a:endParaRPr lang="en-CA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1117781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Framework for the Preparation and Presentation of Financial </a:t>
            </a:r>
            <a:r>
              <a:rPr lang="en-CA" dirty="0"/>
              <a:t>Statements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CA" sz="2400" dirty="0" smtClean="0"/>
              <a:t>Income</a:t>
            </a:r>
          </a:p>
          <a:p>
            <a:pPr lvl="1"/>
            <a:r>
              <a:rPr lang="en-GB" sz="2400" dirty="0" smtClean="0"/>
              <a:t>involves increases in equity (other than from capital transactions with owners). </a:t>
            </a:r>
          </a:p>
          <a:p>
            <a:pPr lvl="1"/>
            <a:r>
              <a:rPr lang="en-GB" sz="2400" dirty="0" smtClean="0"/>
              <a:t>Includes:</a:t>
            </a:r>
            <a:endParaRPr lang="en-CA" sz="2400" dirty="0"/>
          </a:p>
          <a:p>
            <a:pPr lvl="2"/>
            <a:r>
              <a:rPr lang="en-CA" dirty="0" smtClean="0"/>
              <a:t>Revenue</a:t>
            </a:r>
            <a:endParaRPr lang="en-CA" dirty="0">
              <a:solidFill>
                <a:srgbClr val="FF0000"/>
              </a:solidFill>
            </a:endParaRPr>
          </a:p>
          <a:p>
            <a:pPr lvl="2"/>
            <a:r>
              <a:rPr lang="en-CA" dirty="0" smtClean="0"/>
              <a:t>Gain</a:t>
            </a:r>
          </a:p>
          <a:p>
            <a:pPr lvl="1"/>
            <a:endParaRPr lang="en-CA" sz="2400" dirty="0" smtClean="0"/>
          </a:p>
          <a:p>
            <a:pPr marL="0" indent="0">
              <a:buNone/>
            </a:pPr>
            <a:r>
              <a:rPr lang="en-CA" sz="2400" dirty="0" smtClean="0"/>
              <a:t>Expenses</a:t>
            </a:r>
          </a:p>
          <a:p>
            <a:pPr lvl="1"/>
            <a:r>
              <a:rPr lang="en-GB" sz="2400" dirty="0"/>
              <a:t>involve decreases in equity (other than from capital transactions with owners). </a:t>
            </a:r>
            <a:endParaRPr lang="en-GB" sz="2400" dirty="0" smtClean="0"/>
          </a:p>
          <a:p>
            <a:pPr lvl="1"/>
            <a:r>
              <a:rPr lang="en-GB" sz="2400" dirty="0" smtClean="0"/>
              <a:t>Includes:</a:t>
            </a:r>
            <a:endParaRPr lang="en-CA" sz="2400" dirty="0"/>
          </a:p>
          <a:p>
            <a:pPr lvl="2"/>
            <a:r>
              <a:rPr lang="en-CA" dirty="0"/>
              <a:t>Ordinary expenses </a:t>
            </a:r>
          </a:p>
          <a:p>
            <a:pPr lvl="2"/>
            <a:r>
              <a:rPr lang="en-CA" dirty="0"/>
              <a:t>Losses</a:t>
            </a:r>
          </a:p>
          <a:p>
            <a:pPr lvl="1"/>
            <a:endParaRPr lang="en-CA" sz="2000" dirty="0" smtClean="0"/>
          </a:p>
          <a:p>
            <a:pPr lvl="1"/>
            <a:endParaRPr lang="en-CA" sz="2000" dirty="0" smtClean="0"/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608026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Framework for the Preparation and Presentation of Financial </a:t>
            </a:r>
            <a:r>
              <a:rPr lang="en-CA" dirty="0"/>
              <a:t>Statements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US" sz="2600" b="1" dirty="0" smtClean="0"/>
          </a:p>
          <a:p>
            <a:pPr marL="0" indent="0">
              <a:buNone/>
            </a:pPr>
            <a:r>
              <a:rPr lang="en-US" sz="2600" b="1" dirty="0" smtClean="0"/>
              <a:t>Measurement</a:t>
            </a:r>
            <a:endParaRPr lang="en-US" sz="2600" dirty="0"/>
          </a:p>
          <a:p>
            <a:r>
              <a:rPr lang="en-US" sz="2600" dirty="0" smtClean="0"/>
              <a:t>Quantifying items so that they can be presented in the body of the financial statements. </a:t>
            </a:r>
          </a:p>
          <a:p>
            <a:pPr marL="0" indent="0">
              <a:buNone/>
            </a:pPr>
            <a:endParaRPr lang="en-US" sz="2600" dirty="0"/>
          </a:p>
          <a:p>
            <a:r>
              <a:rPr lang="en-CA" sz="2600" dirty="0"/>
              <a:t>M</a:t>
            </a:r>
            <a:r>
              <a:rPr lang="en-CA" sz="2600" dirty="0" smtClean="0"/>
              <a:t>easurement </a:t>
            </a:r>
            <a:r>
              <a:rPr lang="en-CA" sz="2600" dirty="0"/>
              <a:t>basis:</a:t>
            </a:r>
            <a:endParaRPr lang="en-US" sz="2600" dirty="0"/>
          </a:p>
          <a:p>
            <a:pPr marL="1257300" lvl="2" indent="-457200">
              <a:buFont typeface="+mj-lt"/>
              <a:buAutoNum type="arabicPeriod"/>
            </a:pPr>
            <a:r>
              <a:rPr lang="en-US" sz="2200" dirty="0" smtClean="0"/>
              <a:t>Historical cost: </a:t>
            </a:r>
            <a:r>
              <a:rPr lang="en-US" sz="2200" dirty="0" smtClean="0">
                <a:solidFill>
                  <a:schemeClr val="tx1"/>
                </a:solidFill>
              </a:rPr>
              <a:t>the amount of cash or cash equivalents paid or received in a transaction.</a:t>
            </a:r>
          </a:p>
          <a:p>
            <a:pPr marL="1257300" lvl="2" indent="-457200">
              <a:buFont typeface="+mj-lt"/>
              <a:buAutoNum type="arabicPeriod"/>
            </a:pPr>
            <a:endParaRPr lang="en-US" sz="2200" dirty="0" smtClean="0">
              <a:solidFill>
                <a:schemeClr val="tx1"/>
              </a:solidFill>
            </a:endParaRPr>
          </a:p>
          <a:p>
            <a:pPr marL="1257300" lvl="2" indent="-457200">
              <a:buFont typeface="+mj-lt"/>
              <a:buAutoNum type="arabicPeriod"/>
            </a:pPr>
            <a:r>
              <a:rPr lang="en-US" sz="2200" dirty="0" smtClean="0"/>
              <a:t>Fair value: the price that would be received to sell an asset.</a:t>
            </a:r>
          </a:p>
          <a:p>
            <a:pPr marL="800100" lvl="2" indent="0">
              <a:buNone/>
            </a:pPr>
            <a:endParaRPr lang="en-US" sz="2200" dirty="0" smtClean="0"/>
          </a:p>
          <a:p>
            <a:pPr lvl="2" indent="-342900"/>
            <a:r>
              <a:rPr lang="en-US" sz="2200" dirty="0">
                <a:cs typeface="Arial" charset="0"/>
              </a:rPr>
              <a:t>In choosing between these two, apply the concepts of relevance and representational </a:t>
            </a:r>
            <a:r>
              <a:rPr lang="en-US" sz="2200" dirty="0" smtClean="0">
                <a:cs typeface="Arial" charset="0"/>
              </a:rPr>
              <a:t>faithfulness.</a:t>
            </a:r>
            <a:endParaRPr lang="en-US" sz="2200" dirty="0">
              <a:cs typeface="Arial" charset="0"/>
            </a:endParaRPr>
          </a:p>
          <a:p>
            <a:pPr marL="800100" lvl="2" indent="0">
              <a:buNone/>
            </a:pPr>
            <a:endParaRPr lang="en-US" sz="26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139802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ea typeface="HYGothic-Extra" charset="0"/>
              </a:rPr>
              <a:t>Comparing IFRS and ASPE</a:t>
            </a:r>
            <a:endParaRPr lang="en-CA" dirty="0"/>
          </a:p>
        </p:txBody>
      </p:sp>
      <p:pic>
        <p:nvPicPr>
          <p:cNvPr id="4" name="Picture 8" descr="Ch2_1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8229600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3203848" y="6237312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mtClean="0"/>
              <a:t>Copyright John Wiley &amp; Sons Canada, Ltd.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2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Statement of Financial Position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5174035"/>
          </a:xfrm>
        </p:spPr>
        <p:txBody>
          <a:bodyPr>
            <a:normAutofit/>
          </a:bodyPr>
          <a:lstStyle/>
          <a:p>
            <a:r>
              <a:rPr lang="en-CA" sz="2400" dirty="0"/>
              <a:t>p</a:t>
            </a:r>
            <a:r>
              <a:rPr lang="en-CA" sz="2400" dirty="0" smtClean="0"/>
              <a:t>resents a snapshot of the company’s financial position (Assets, Liabilities and shareholders’ equity) at a point in time.</a:t>
            </a:r>
          </a:p>
          <a:p>
            <a:pPr marL="0" indent="0">
              <a:buNone/>
            </a:pPr>
            <a:endParaRPr lang="en-CA" sz="2400" dirty="0"/>
          </a:p>
          <a:p>
            <a:r>
              <a:rPr lang="en-CA" sz="2400" dirty="0"/>
              <a:t>s</a:t>
            </a:r>
            <a:r>
              <a:rPr lang="en-CA" sz="2400" dirty="0" smtClean="0"/>
              <a:t>imilar types of assets and liabilities are grouped together.</a:t>
            </a:r>
          </a:p>
          <a:p>
            <a:pPr marL="0" indent="0">
              <a:buNone/>
            </a:pPr>
            <a:endParaRPr lang="en-CA" sz="2400" dirty="0" smtClean="0"/>
          </a:p>
          <a:p>
            <a:r>
              <a:rPr lang="en-CA" sz="2400" dirty="0" smtClean="0"/>
              <a:t>accounting </a:t>
            </a:r>
            <a:r>
              <a:rPr lang="en-CA" sz="2400" dirty="0"/>
              <a:t>standards do not prescribe the order in which items are presented.</a:t>
            </a:r>
          </a:p>
          <a:p>
            <a:pPr lvl="1"/>
            <a:r>
              <a:rPr lang="en-CA" sz="2000" dirty="0"/>
              <a:t>Liquidity order: From the most to the least liquid (North American companies). </a:t>
            </a:r>
          </a:p>
          <a:p>
            <a:pPr lvl="1"/>
            <a:r>
              <a:rPr lang="en-CA" sz="2000" dirty="0"/>
              <a:t>Reverse liquidity order (international companies).</a:t>
            </a:r>
          </a:p>
          <a:p>
            <a:pPr lvl="1"/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3032894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Statement of Financial </a:t>
            </a:r>
            <a:r>
              <a:rPr lang="en-CA" dirty="0" smtClean="0"/>
              <a:t>Position </a:t>
            </a:r>
            <a:r>
              <a:rPr lang="en-CA" dirty="0"/>
              <a:t>Cont’d.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CA" sz="2400" b="1" dirty="0" smtClean="0"/>
              <a:t>Assets</a:t>
            </a:r>
          </a:p>
          <a:p>
            <a:pPr marL="0" indent="0">
              <a:buNone/>
            </a:pPr>
            <a:r>
              <a:rPr lang="en-CA" sz="2400" dirty="0" smtClean="0"/>
              <a:t>An asset is:</a:t>
            </a:r>
          </a:p>
          <a:p>
            <a:pPr marL="857250" lvl="1" indent="-457200"/>
            <a:r>
              <a:rPr lang="en-CA" sz="2400" dirty="0"/>
              <a:t>a</a:t>
            </a:r>
            <a:r>
              <a:rPr lang="en-CA" sz="2400" dirty="0" smtClean="0"/>
              <a:t> resource </a:t>
            </a:r>
            <a:r>
              <a:rPr lang="en-CA" sz="2400" u="sng" dirty="0" smtClean="0"/>
              <a:t>controlled</a:t>
            </a:r>
            <a:r>
              <a:rPr lang="en-CA" sz="2400" dirty="0" smtClean="0"/>
              <a:t> by the company</a:t>
            </a:r>
          </a:p>
          <a:p>
            <a:pPr marL="857250" lvl="1" indent="-457200"/>
            <a:r>
              <a:rPr lang="en-CA" sz="2400" dirty="0"/>
              <a:t>a</a:t>
            </a:r>
            <a:r>
              <a:rPr lang="en-CA" sz="2400" dirty="0" smtClean="0"/>
              <a:t>s a result of </a:t>
            </a:r>
            <a:r>
              <a:rPr lang="en-CA" sz="2400" u="sng" dirty="0" smtClean="0"/>
              <a:t>past events</a:t>
            </a:r>
          </a:p>
          <a:p>
            <a:pPr marL="857250" lvl="1" indent="-457200"/>
            <a:r>
              <a:rPr lang="en-CA" sz="2400" dirty="0"/>
              <a:t>a</a:t>
            </a:r>
            <a:r>
              <a:rPr lang="en-CA" sz="2400" dirty="0" smtClean="0"/>
              <a:t>nd from which </a:t>
            </a:r>
            <a:r>
              <a:rPr lang="en-CA" sz="2400" u="sng" dirty="0" smtClean="0"/>
              <a:t>future economic benefits </a:t>
            </a:r>
            <a:r>
              <a:rPr lang="en-CA" sz="2400" dirty="0" smtClean="0"/>
              <a:t>are expected to flow to the company.</a:t>
            </a:r>
          </a:p>
          <a:p>
            <a:pPr marL="857250" lvl="1" indent="-457200"/>
            <a:endParaRPr lang="en-CA" sz="2400" dirty="0" smtClean="0"/>
          </a:p>
          <a:p>
            <a:pPr marL="0" lvl="1" indent="0">
              <a:buNone/>
            </a:pPr>
            <a:r>
              <a:rPr lang="en-CA" sz="2400" dirty="0" smtClean="0"/>
              <a:t>Assets are usually classified into:</a:t>
            </a:r>
            <a:endParaRPr lang="en-CA" sz="2400" dirty="0"/>
          </a:p>
          <a:p>
            <a:pPr marL="857250" lvl="1" indent="-457200"/>
            <a:r>
              <a:rPr lang="en-CA" sz="2400" dirty="0" smtClean="0"/>
              <a:t>Current</a:t>
            </a:r>
          </a:p>
          <a:p>
            <a:pPr marL="857250" lvl="1" indent="-457200"/>
            <a:r>
              <a:rPr lang="en-CA" sz="2400" dirty="0" smtClean="0"/>
              <a:t>Non-current</a:t>
            </a: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73863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Statement of Financial Position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400" b="1" dirty="0"/>
              <a:t> Current Assets </a:t>
            </a:r>
          </a:p>
          <a:p>
            <a:pPr lvl="1"/>
            <a:r>
              <a:rPr lang="en-US" sz="2400" dirty="0" smtClean="0"/>
              <a:t>expected </a:t>
            </a:r>
            <a:r>
              <a:rPr lang="en-US" sz="2400" dirty="0"/>
              <a:t>to be converted into cash, sold, or used up within one year of the company’s financial statement date or its operating cycle, whichever is longer. </a:t>
            </a:r>
            <a:endParaRPr lang="en-US" sz="2400" dirty="0" smtClean="0"/>
          </a:p>
          <a:p>
            <a:pPr marL="457200" lvl="1" indent="0">
              <a:buNone/>
            </a:pPr>
            <a:endParaRPr lang="en-CA" sz="2400" dirty="0"/>
          </a:p>
          <a:p>
            <a:pPr lvl="1"/>
            <a:r>
              <a:rPr lang="en-CA" sz="2400" dirty="0" smtClean="0"/>
              <a:t>are </a:t>
            </a:r>
            <a:r>
              <a:rPr lang="en-CA" sz="2400" dirty="0"/>
              <a:t>normally listed in order of liquidity although some international companies use an order of reverse-liquidity.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9146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Statement of Financial Position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US" sz="2400" dirty="0"/>
          </a:p>
          <a:p>
            <a:pPr marL="457200" lvl="1" indent="0">
              <a:buNone/>
            </a:pPr>
            <a:r>
              <a:rPr lang="en-CA" sz="2400" dirty="0" smtClean="0"/>
              <a:t>Current assets include: </a:t>
            </a:r>
          </a:p>
          <a:p>
            <a:pPr lvl="2"/>
            <a:r>
              <a:rPr lang="en-CA" dirty="0" smtClean="0"/>
              <a:t>cash</a:t>
            </a:r>
            <a:r>
              <a:rPr lang="en-CA" dirty="0"/>
              <a:t>, </a:t>
            </a:r>
            <a:endParaRPr lang="en-CA" dirty="0" smtClean="0"/>
          </a:p>
          <a:p>
            <a:pPr lvl="2"/>
            <a:r>
              <a:rPr lang="en-CA" dirty="0" smtClean="0"/>
              <a:t>short-term </a:t>
            </a:r>
            <a:r>
              <a:rPr lang="en-CA" dirty="0"/>
              <a:t>investments, </a:t>
            </a:r>
            <a:endParaRPr lang="en-CA" dirty="0" smtClean="0"/>
          </a:p>
          <a:p>
            <a:pPr lvl="2"/>
            <a:r>
              <a:rPr lang="en-CA" dirty="0" smtClean="0"/>
              <a:t>receivables</a:t>
            </a:r>
            <a:r>
              <a:rPr lang="en-CA" dirty="0"/>
              <a:t>, </a:t>
            </a:r>
            <a:endParaRPr lang="en-CA" dirty="0" smtClean="0"/>
          </a:p>
          <a:p>
            <a:pPr lvl="2"/>
            <a:r>
              <a:rPr lang="en-CA" dirty="0" smtClean="0"/>
              <a:t>inventories</a:t>
            </a:r>
            <a:r>
              <a:rPr lang="en-CA" dirty="0"/>
              <a:t>, </a:t>
            </a:r>
            <a:endParaRPr lang="en-CA" dirty="0" smtClean="0"/>
          </a:p>
          <a:p>
            <a:pPr lvl="2"/>
            <a:r>
              <a:rPr lang="en-CA" dirty="0" smtClean="0"/>
              <a:t>supplies</a:t>
            </a:r>
            <a:r>
              <a:rPr lang="en-CA" dirty="0"/>
              <a:t>, </a:t>
            </a:r>
          </a:p>
          <a:p>
            <a:pPr lvl="2"/>
            <a:r>
              <a:rPr lang="en-CA" dirty="0" smtClean="0"/>
              <a:t>prepaid </a:t>
            </a:r>
            <a:r>
              <a:rPr lang="en-CA" dirty="0"/>
              <a:t>expenses</a:t>
            </a:r>
            <a:r>
              <a:rPr lang="en-CA" dirty="0" smtClean="0"/>
              <a:t>.</a:t>
            </a:r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98498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Statement of Financial </a:t>
            </a:r>
            <a:r>
              <a:rPr lang="en-CA" dirty="0"/>
              <a:t>Position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/>
              <a:t>Non-current </a:t>
            </a:r>
            <a:r>
              <a:rPr lang="en-US" sz="2400" b="1" dirty="0" smtClean="0"/>
              <a:t>assets</a:t>
            </a:r>
          </a:p>
          <a:p>
            <a:pPr marL="857250" lvl="1" indent="-457200"/>
            <a:r>
              <a:rPr lang="en-US" sz="2400" dirty="0" smtClean="0"/>
              <a:t>assets </a:t>
            </a:r>
            <a:r>
              <a:rPr lang="en-US" sz="2400" dirty="0"/>
              <a:t>that are not expected to be converted into cash, sold, or used up by the business within one year of the financial statement date or its operating cycle. </a:t>
            </a:r>
            <a:endParaRPr lang="en-US" sz="2400" dirty="0" smtClean="0"/>
          </a:p>
          <a:p>
            <a:pPr marL="400050" lvl="1" indent="0">
              <a:buNone/>
            </a:pPr>
            <a:endParaRPr lang="en-US" sz="2400" dirty="0" smtClean="0"/>
          </a:p>
          <a:p>
            <a:pPr marL="857250" lvl="1" indent="-457200"/>
            <a:r>
              <a:rPr lang="en-US" sz="2400" dirty="0"/>
              <a:t>N</a:t>
            </a:r>
            <a:r>
              <a:rPr lang="en-US" sz="2400" dirty="0" smtClean="0"/>
              <a:t>on-current </a:t>
            </a:r>
            <a:r>
              <a:rPr lang="en-US" sz="2400" dirty="0"/>
              <a:t>assets are everything that are not classified as </a:t>
            </a:r>
            <a:r>
              <a:rPr lang="en-US" sz="2400" dirty="0" smtClean="0"/>
              <a:t>current </a:t>
            </a:r>
            <a:r>
              <a:rPr lang="en-US" sz="2400" dirty="0"/>
              <a:t>assets</a:t>
            </a:r>
            <a:r>
              <a:rPr lang="en-US" sz="2400" dirty="0" smtClean="0"/>
              <a:t>.</a:t>
            </a:r>
          </a:p>
          <a:p>
            <a:pPr marL="857250" lvl="1" indent="-457200"/>
            <a:endParaRPr lang="en-CA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217599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Statement of Financial </a:t>
            </a:r>
            <a:r>
              <a:rPr lang="en-CA" dirty="0"/>
              <a:t>Position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857250" lvl="1" indent="-457200"/>
            <a:endParaRPr lang="en-US" dirty="0"/>
          </a:p>
          <a:p>
            <a:pPr marL="400050" lvl="1" indent="0">
              <a:buNone/>
            </a:pPr>
            <a:r>
              <a:rPr lang="en-US" sz="2400" dirty="0"/>
              <a:t>N</a:t>
            </a:r>
            <a:r>
              <a:rPr lang="en-US" sz="2400" dirty="0" smtClean="0"/>
              <a:t>on-current assets include:</a:t>
            </a:r>
          </a:p>
          <a:p>
            <a:pPr marL="1257300" lvl="2" indent="-457200"/>
            <a:r>
              <a:rPr lang="en-US" dirty="0" smtClean="0"/>
              <a:t>Long term investments</a:t>
            </a:r>
          </a:p>
          <a:p>
            <a:pPr marL="1257300" lvl="2" indent="-457200"/>
            <a:r>
              <a:rPr lang="en-US" dirty="0" smtClean="0"/>
              <a:t>Property, Plant and Equipment (also called </a:t>
            </a:r>
            <a:r>
              <a:rPr lang="en-CA" dirty="0" smtClean="0"/>
              <a:t>tangible </a:t>
            </a:r>
            <a:r>
              <a:rPr lang="en-CA" dirty="0"/>
              <a:t>assets, capital assets, or fixed </a:t>
            </a:r>
            <a:r>
              <a:rPr lang="en-CA" dirty="0" smtClean="0"/>
              <a:t>assets)</a:t>
            </a:r>
            <a:endParaRPr lang="en-US" dirty="0" smtClean="0"/>
          </a:p>
          <a:p>
            <a:pPr marL="1257300" lvl="2" indent="-457200"/>
            <a:r>
              <a:rPr lang="en-US" dirty="0" smtClean="0"/>
              <a:t>Intangible assets</a:t>
            </a:r>
          </a:p>
          <a:p>
            <a:pPr marL="1257300" lvl="2" indent="-457200"/>
            <a:r>
              <a:rPr lang="en-US" dirty="0"/>
              <a:t>G</a:t>
            </a:r>
            <a:r>
              <a:rPr lang="en-US" dirty="0" smtClean="0"/>
              <a:t>oodwill</a:t>
            </a:r>
          </a:p>
          <a:p>
            <a:pPr marL="857250" lvl="1" indent="-457200"/>
            <a:endParaRPr lang="en-CA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91746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Statement of Financial </a:t>
            </a:r>
            <a:r>
              <a:rPr lang="en-CA" dirty="0" smtClean="0"/>
              <a:t>Position </a:t>
            </a:r>
            <a:r>
              <a:rPr lang="en-CA" dirty="0"/>
              <a:t>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CA" sz="2400" b="1" dirty="0" smtClean="0"/>
              <a:t>Liabilities</a:t>
            </a:r>
            <a:endParaRPr lang="en-CA" sz="2400" b="1" dirty="0"/>
          </a:p>
          <a:p>
            <a:r>
              <a:rPr lang="en-CA" sz="2400" dirty="0" smtClean="0"/>
              <a:t>A liability is:</a:t>
            </a:r>
          </a:p>
          <a:p>
            <a:pPr lvl="1"/>
            <a:r>
              <a:rPr lang="en-CA" sz="2400" dirty="0" smtClean="0"/>
              <a:t>a present </a:t>
            </a:r>
            <a:r>
              <a:rPr lang="en-CA" sz="2400" u="sng" dirty="0" smtClean="0"/>
              <a:t>obligation </a:t>
            </a:r>
            <a:r>
              <a:rPr lang="en-CA" sz="2400" dirty="0" smtClean="0"/>
              <a:t>of the company </a:t>
            </a:r>
          </a:p>
          <a:p>
            <a:pPr lvl="1"/>
            <a:r>
              <a:rPr lang="en-CA" sz="2400" dirty="0" smtClean="0"/>
              <a:t>arising from </a:t>
            </a:r>
            <a:r>
              <a:rPr lang="en-CA" sz="2400" u="sng" dirty="0" smtClean="0"/>
              <a:t>past events</a:t>
            </a:r>
            <a:r>
              <a:rPr lang="en-CA" sz="2400" dirty="0" smtClean="0"/>
              <a:t>, </a:t>
            </a:r>
          </a:p>
          <a:p>
            <a:pPr lvl="1"/>
            <a:r>
              <a:rPr lang="en-CA" sz="2400" dirty="0" smtClean="0"/>
              <a:t>the settlement of which is expected to result in an </a:t>
            </a:r>
            <a:r>
              <a:rPr lang="en-CA" sz="2400" u="sng" dirty="0" smtClean="0"/>
              <a:t>outflow</a:t>
            </a:r>
            <a:r>
              <a:rPr lang="en-CA" sz="2400" dirty="0" smtClean="0"/>
              <a:t> from the company</a:t>
            </a:r>
            <a:r>
              <a:rPr lang="en-CA" sz="2400" b="1" dirty="0" smtClean="0"/>
              <a:t> </a:t>
            </a:r>
            <a:r>
              <a:rPr lang="en-CA" sz="2400" dirty="0" smtClean="0"/>
              <a:t>of resources embodying economic benefits.</a:t>
            </a:r>
          </a:p>
          <a:p>
            <a:endParaRPr lang="en-CA" sz="2400" dirty="0"/>
          </a:p>
          <a:p>
            <a:r>
              <a:rPr lang="en-CA" sz="2400" dirty="0" smtClean="0"/>
              <a:t>Usually classified as current/non current.</a:t>
            </a: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118547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fd1338a1fd62f85e35c9a5b7cfb260edbb9f374"/>
</p:tagLst>
</file>

<file path=ppt/theme/theme1.xml><?xml version="1.0" encoding="utf-8"?>
<a:theme xmlns:a="http://schemas.openxmlformats.org/drawingml/2006/main" name="Office Theme">
  <a:themeElements>
    <a:clrScheme name="Telfer">
      <a:dk1>
        <a:srgbClr val="000000"/>
      </a:dk1>
      <a:lt1>
        <a:sysClr val="window" lastClr="FFFFFF"/>
      </a:lt1>
      <a:dk2>
        <a:srgbClr val="771025"/>
      </a:dk2>
      <a:lt2>
        <a:srgbClr val="EEECE1"/>
      </a:lt2>
      <a:accent1>
        <a:srgbClr val="273F6A"/>
      </a:accent1>
      <a:accent2>
        <a:srgbClr val="3A75C4"/>
      </a:accent2>
      <a:accent3>
        <a:srgbClr val="006B77"/>
      </a:accent3>
      <a:accent4>
        <a:srgbClr val="696F2B"/>
      </a:accent4>
      <a:accent5>
        <a:srgbClr val="406B2E"/>
      </a:accent5>
      <a:accent6>
        <a:srgbClr val="BF910C"/>
      </a:accent6>
      <a:hlink>
        <a:srgbClr val="771025"/>
      </a:hlink>
      <a:folHlink>
        <a:srgbClr val="A61635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</TotalTime>
  <Words>1128</Words>
  <Application>Microsoft Office PowerPoint</Application>
  <PresentationFormat>On-screen Show (4:3)</PresentationFormat>
  <Paragraphs>272</Paragraphs>
  <Slides>29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 CHAPTER 2   A Further look at financial statements</vt:lpstr>
      <vt:lpstr> Learning Objectives </vt:lpstr>
      <vt:lpstr>Statement of Financial Position</vt:lpstr>
      <vt:lpstr>Statement of Financial Position Cont’d.</vt:lpstr>
      <vt:lpstr>Statement of Financial Position Cont’d.</vt:lpstr>
      <vt:lpstr>Statement of Financial Position Cont’d.</vt:lpstr>
      <vt:lpstr>Statement of Financial Position Cont’d.</vt:lpstr>
      <vt:lpstr>Statement of Financial Position Cont’d.</vt:lpstr>
      <vt:lpstr>Statement of Financial Position Cont’d.</vt:lpstr>
      <vt:lpstr>Statement of Financial Position Cont’d.</vt:lpstr>
      <vt:lpstr>Statement of Financial Position Cont’d.</vt:lpstr>
      <vt:lpstr>Statement of Financial Position Cont’d.</vt:lpstr>
      <vt:lpstr>Statement of Financial Position Cont’d.                        Presentation</vt:lpstr>
      <vt:lpstr> Analyzing a Company’s Financial Statement data </vt:lpstr>
      <vt:lpstr> Analyzing a Company’s Financial Statement data Cont’d. </vt:lpstr>
      <vt:lpstr>Analyzing a Company’s Financial Statement data Cont’d.</vt:lpstr>
      <vt:lpstr>Analyzing a Company’s Financial Statement data Cont’d.</vt:lpstr>
      <vt:lpstr>Framework for the Preparation and Presentation of Financial Statements</vt:lpstr>
      <vt:lpstr>Framework for the Preparation and Presentation of Financial Statements Cont’d.</vt:lpstr>
      <vt:lpstr> Framework for the Preparation and Presentation of Financial Statements Cont’d.              Qualitative characteristics </vt:lpstr>
      <vt:lpstr>Framework for the Preparation and Presentation of Financial Statements Cont’d.</vt:lpstr>
      <vt:lpstr>Framework for the Preparation and Presentation of Financial Statements Cont’d.</vt:lpstr>
      <vt:lpstr>Framework for the Preparation and Presentation of Financial Statements Cont’d.</vt:lpstr>
      <vt:lpstr>Framework for the Preparation and Presentation of Financial Statements Cont’d.</vt:lpstr>
      <vt:lpstr>Framework for the Preparation and Presentation of Financial Statements Cont’d.</vt:lpstr>
      <vt:lpstr>Framework for the Preparation and Presentation of Financial Statements Cont’d.</vt:lpstr>
      <vt:lpstr>Framework for the Preparation and Presentation of Financial Statements Cont’d.</vt:lpstr>
      <vt:lpstr>Framework for the Preparation and Presentation of Financial Statements Cont’d.</vt:lpstr>
      <vt:lpstr>Comparing IFRS and ASPE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Telfer School of Management</dc:creator>
  <cp:lastModifiedBy>lamia</cp:lastModifiedBy>
  <cp:revision>77</cp:revision>
  <dcterms:created xsi:type="dcterms:W3CDTF">2013-04-03T14:37:54Z</dcterms:created>
  <dcterms:modified xsi:type="dcterms:W3CDTF">2013-09-09T16:11:56Z</dcterms:modified>
</cp:coreProperties>
</file>