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351" r:id="rId2"/>
    <p:sldId id="392" r:id="rId3"/>
    <p:sldId id="345" r:id="rId4"/>
    <p:sldId id="379" r:id="rId5"/>
    <p:sldId id="352" r:id="rId6"/>
    <p:sldId id="365" r:id="rId7"/>
    <p:sldId id="359" r:id="rId8"/>
    <p:sldId id="363" r:id="rId9"/>
    <p:sldId id="366" r:id="rId10"/>
    <p:sldId id="393" r:id="rId11"/>
    <p:sldId id="367" r:id="rId12"/>
    <p:sldId id="368" r:id="rId13"/>
    <p:sldId id="369" r:id="rId14"/>
    <p:sldId id="370" r:id="rId15"/>
    <p:sldId id="371" r:id="rId16"/>
    <p:sldId id="362" r:id="rId17"/>
    <p:sldId id="358" r:id="rId18"/>
    <p:sldId id="372" r:id="rId19"/>
    <p:sldId id="373" r:id="rId20"/>
    <p:sldId id="394" r:id="rId21"/>
    <p:sldId id="395" r:id="rId22"/>
    <p:sldId id="374" r:id="rId23"/>
    <p:sldId id="397" r:id="rId24"/>
    <p:sldId id="396" r:id="rId25"/>
    <p:sldId id="376" r:id="rId26"/>
    <p:sldId id="377" r:id="rId27"/>
    <p:sldId id="378" r:id="rId28"/>
    <p:sldId id="380" r:id="rId29"/>
    <p:sldId id="381" r:id="rId30"/>
    <p:sldId id="382" r:id="rId31"/>
    <p:sldId id="383" r:id="rId32"/>
    <p:sldId id="384" r:id="rId33"/>
    <p:sldId id="385" r:id="rId34"/>
    <p:sldId id="386" r:id="rId35"/>
    <p:sldId id="387" r:id="rId36"/>
    <p:sldId id="388" r:id="rId37"/>
    <p:sldId id="389" r:id="rId38"/>
    <p:sldId id="390" r:id="rId39"/>
    <p:sldId id="391" r:id="rId40"/>
  </p:sldIdLst>
  <p:sldSz cx="9144000" cy="6858000" type="screen4x3"/>
  <p:notesSz cx="7315200" cy="96012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B8A8"/>
    <a:srgbClr val="C45A3C"/>
    <a:srgbClr val="E7A99D"/>
    <a:srgbClr val="666699"/>
    <a:srgbClr val="FF3300"/>
    <a:srgbClr val="00FF00"/>
    <a:srgbClr val="FFFF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69" autoAdjust="0"/>
    <p:restoredTop sz="94438" autoAdjust="0"/>
  </p:normalViewPr>
  <p:slideViewPr>
    <p:cSldViewPr>
      <p:cViewPr>
        <p:scale>
          <a:sx n="97" d="100"/>
          <a:sy n="97" d="100"/>
        </p:scale>
        <p:origin x="-1290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5" d="100"/>
          <a:sy n="65" d="100"/>
        </p:scale>
        <p:origin x="-2352" y="-72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170138" cy="480872"/>
          </a:xfrm>
          <a:prstGeom prst="rect">
            <a:avLst/>
          </a:prstGeom>
        </p:spPr>
        <p:txBody>
          <a:bodyPr vert="horz" lIns="93845" tIns="46922" rIns="93845" bIns="46922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427" y="0"/>
            <a:ext cx="3170138" cy="480872"/>
          </a:xfrm>
          <a:prstGeom prst="rect">
            <a:avLst/>
          </a:prstGeom>
        </p:spPr>
        <p:txBody>
          <a:bodyPr vert="horz" lIns="93845" tIns="46922" rIns="93845" bIns="46922" rtlCol="0"/>
          <a:lstStyle>
            <a:lvl1pPr algn="r">
              <a:defRPr sz="1200"/>
            </a:lvl1pPr>
          </a:lstStyle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118704"/>
            <a:ext cx="3170138" cy="480872"/>
          </a:xfrm>
          <a:prstGeom prst="rect">
            <a:avLst/>
          </a:prstGeom>
        </p:spPr>
        <p:txBody>
          <a:bodyPr vert="horz" lIns="93845" tIns="46922" rIns="93845" bIns="46922" rtlCol="0" anchor="b"/>
          <a:lstStyle>
            <a:lvl1pPr algn="l">
              <a:defRPr sz="1200"/>
            </a:lvl1pPr>
          </a:lstStyle>
          <a:p>
            <a:r>
              <a:rPr lang="en-CA" sz="1100" dirty="0">
                <a:latin typeface="Calibri" pitchFamily="34" charset="0"/>
                <a:cs typeface="Calibri" pitchFamily="34" charset="0"/>
              </a:rPr>
              <a:t>PSY1501C-N.Ricard 19/09/2012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427" y="9118704"/>
            <a:ext cx="3170138" cy="480872"/>
          </a:xfrm>
          <a:prstGeom prst="rect">
            <a:avLst/>
          </a:prstGeom>
        </p:spPr>
        <p:txBody>
          <a:bodyPr vert="horz" lIns="93845" tIns="46922" rIns="93845" bIns="46922" rtlCol="0" anchor="b"/>
          <a:lstStyle>
            <a:lvl1pPr algn="r">
              <a:defRPr sz="1200"/>
            </a:lvl1pPr>
          </a:lstStyle>
          <a:p>
            <a:fld id="{84D5E97B-EE38-4C20-881E-096361195D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2006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170138" cy="48087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51" tIns="48325" rIns="96651" bIns="48325" numCol="1" anchor="t" anchorCtr="0" compatLnSpc="1">
            <a:prstTxWarp prst="textNoShape">
              <a:avLst/>
            </a:prstTxWarp>
          </a:bodyPr>
          <a:lstStyle>
            <a:lvl1pPr defTabSz="966147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427" y="0"/>
            <a:ext cx="3170138" cy="48087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51" tIns="48325" rIns="96651" bIns="48325" numCol="1" anchor="t" anchorCtr="0" compatLnSpc="1">
            <a:prstTxWarp prst="textNoShape">
              <a:avLst/>
            </a:prstTxWarp>
          </a:bodyPr>
          <a:lstStyle>
            <a:lvl1pPr algn="r" defTabSz="966147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5713" y="719138"/>
            <a:ext cx="4803775" cy="36020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194" y="4560165"/>
            <a:ext cx="5852814" cy="432135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51" tIns="48325" rIns="96651" bIns="483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118704"/>
            <a:ext cx="3170138" cy="48087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51" tIns="48325" rIns="96651" bIns="48325" numCol="1" anchor="b" anchorCtr="0" compatLnSpc="1">
            <a:prstTxWarp prst="textNoShape">
              <a:avLst/>
            </a:prstTxWarp>
          </a:bodyPr>
          <a:lstStyle>
            <a:lvl1pPr defTabSz="966147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427" y="9118704"/>
            <a:ext cx="3170138" cy="48087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51" tIns="48325" rIns="96651" bIns="48325" numCol="1" anchor="b" anchorCtr="0" compatLnSpc="1">
            <a:prstTxWarp prst="textNoShape">
              <a:avLst/>
            </a:prstTxWarp>
          </a:bodyPr>
          <a:lstStyle>
            <a:lvl1pPr algn="r" defTabSz="966147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6C8BD5-104A-41DA-A141-BB8D845AF4E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95552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A9C7C7-454A-4AE0-BE65-E5E88DC55BF7}" type="slidenum">
              <a:rPr lang="en-CA" smtClean="0"/>
              <a:pPr eaLnBrk="1" hangingPunct="1"/>
              <a:t>1</a:t>
            </a:fld>
            <a:endParaRPr lang="en-CA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1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A9C7C7-454A-4AE0-BE65-E5E88DC55BF7}" type="slidenum">
              <a:rPr lang="en-CA" smtClean="0"/>
              <a:pPr eaLnBrk="1" hangingPunct="1"/>
              <a:t>4</a:t>
            </a:fld>
            <a:endParaRPr lang="en-CA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1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5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6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7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8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9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38449">
              <a:defRPr/>
            </a:pPr>
            <a:endParaRPr lang="fr-CA" sz="11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10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A9C7C7-454A-4AE0-BE65-E5E88DC55BF7}" type="slidenum">
              <a:rPr lang="en-CA" smtClean="0"/>
              <a:pPr eaLnBrk="1" hangingPunct="1"/>
              <a:t>11</a:t>
            </a:fld>
            <a:endParaRPr lang="en-CA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1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12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13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14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5959" indent="-175959">
              <a:buFont typeface="Arial" pitchFamily="34" charset="0"/>
              <a:buChar char="•"/>
            </a:pPr>
            <a:endParaRPr lang="fr-CA" sz="11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15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45183" lvl="1" indent="-175959">
              <a:buFont typeface="Arial" pitchFamily="34" charset="0"/>
              <a:buChar char="•"/>
            </a:pPr>
            <a:endParaRPr lang="fr-CA" sz="1100" dirty="0"/>
          </a:p>
          <a:p>
            <a:pPr marL="175959" indent="-175959">
              <a:buFont typeface="Arial" pitchFamily="34" charset="0"/>
              <a:buChar char="•"/>
            </a:pPr>
            <a:endParaRPr lang="fr-CA" sz="1100" dirty="0"/>
          </a:p>
          <a:p>
            <a:pPr marL="175959" indent="-175959">
              <a:buFont typeface="Arial" pitchFamily="34" charset="0"/>
              <a:buChar char="•"/>
            </a:pPr>
            <a:endParaRPr lang="fr-CA" sz="1100" dirty="0"/>
          </a:p>
          <a:p>
            <a:pPr marL="175959" indent="-175959">
              <a:buFont typeface="Arial" pitchFamily="34" charset="0"/>
              <a:buChar char="•"/>
            </a:pPr>
            <a:endParaRPr lang="fr-CA" sz="1100" dirty="0"/>
          </a:p>
          <a:p>
            <a:pPr marL="175959" indent="-175959">
              <a:buFont typeface="Arial" pitchFamily="34" charset="0"/>
              <a:buChar char="•"/>
            </a:pPr>
            <a:endParaRPr lang="fr-CA" sz="11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16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sz="11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17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A9C7C7-454A-4AE0-BE65-E5E88DC55BF7}" type="slidenum">
              <a:rPr lang="en-CA" smtClean="0"/>
              <a:pPr eaLnBrk="1" hangingPunct="1"/>
              <a:t>18</a:t>
            </a:fld>
            <a:endParaRPr lang="en-CA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1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19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5713" y="98425"/>
            <a:ext cx="4686300" cy="3514725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20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5713" y="98425"/>
            <a:ext cx="4686300" cy="3514725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21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5713" y="98425"/>
            <a:ext cx="4686300" cy="3514725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A9C7C7-454A-4AE0-BE65-E5E88DC55BF7}" type="slidenum">
              <a:rPr lang="en-CA" smtClean="0"/>
              <a:pPr eaLnBrk="1" hangingPunct="1"/>
              <a:t>22</a:t>
            </a:fld>
            <a:endParaRPr lang="en-CA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1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23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5713" y="98425"/>
            <a:ext cx="4686300" cy="3514725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24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25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26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27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28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5713" y="682625"/>
            <a:ext cx="4803775" cy="3602038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>
          <a:xfrm>
            <a:off x="731194" y="4605854"/>
            <a:ext cx="5852814" cy="4321352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29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30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31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32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33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34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35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36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37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 sz="11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38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62490" indent="-293265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73061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42285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11510" indent="-234612" defTabSz="96614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80734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49958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19183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88407" indent="-234612" defTabSz="96614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E19944-50D1-4191-BADF-29F50C9BC433}" type="slidenum">
              <a:rPr lang="en-CA" smtClean="0"/>
              <a:pPr eaLnBrk="1" hangingPunct="1"/>
              <a:t>39</a:t>
            </a:fld>
            <a:endParaRPr lang="en-CA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63358-B64E-43DF-8AB1-FE6EB03200A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4257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B792A-6EEE-4D3E-8ECB-C7910C01247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6057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2A953-604F-4614-8C02-2D685DFD0B2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5725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96447-8E4A-4DC5-91C6-5E7271D7479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93805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32725-A868-41CF-ACA8-676F4EFCFB8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029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EE38A-8C1A-4249-B600-2AD07689D3E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1211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6C6A2-D588-4A04-B68B-667AAB4F957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6232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EDD71-FE74-4E20-BF5D-D1536DE52A4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66626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8AB06-CF45-4338-AE5F-B6D698BC29E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684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6104D-8925-4E44-B3DF-EBB7EF66A56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5638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FB89A-7723-4F0E-B14A-CBB15D7B4BC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7717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CA"/>
              <a:t>PSY3306B-N.Ricard 02/01/2011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26DCD9-37E7-493A-9D74-49A02D358FE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476672"/>
            <a:ext cx="8856538" cy="2232248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fr-CA" sz="7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Neuroscience </a:t>
            </a:r>
            <a:r>
              <a:rPr lang="fr-CA" sz="7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du Comportement</a:t>
            </a:r>
            <a:endParaRPr lang="fr-CA" sz="4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1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49478" y="6346081"/>
            <a:ext cx="4983833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z="1600" dirty="0" smtClean="0">
                <a:latin typeface="Calibri" pitchFamily="34" charset="0"/>
                <a:cs typeface="Calibri" pitchFamily="34" charset="0"/>
              </a:rPr>
              <a:t>PSY1501B-P.B. de la </a:t>
            </a:r>
            <a:r>
              <a:rPr lang="en-CA" sz="1600" dirty="0" err="1" smtClean="0">
                <a:latin typeface="Calibri" pitchFamily="34" charset="0"/>
                <a:cs typeface="Calibri" pitchFamily="34" charset="0"/>
              </a:rPr>
              <a:t>Tremblaye</a:t>
            </a:r>
            <a:r>
              <a:rPr lang="en-CA" sz="1600" dirty="0">
                <a:latin typeface="Calibri" pitchFamily="34" charset="0"/>
                <a:cs typeface="Calibri" pitchFamily="34" charset="0"/>
              </a:rPr>
              <a:t> &amp; </a:t>
            </a:r>
            <a:r>
              <a:rPr lang="en-CA" sz="1600" dirty="0" err="1">
                <a:latin typeface="Calibri" pitchFamily="34" charset="0"/>
                <a:cs typeface="Calibri" pitchFamily="34" charset="0"/>
              </a:rPr>
              <a:t>N.Ricard</a:t>
            </a:r>
            <a:r>
              <a:rPr lang="en-CA" sz="1600" dirty="0">
                <a:latin typeface="Calibri" pitchFamily="34" charset="0"/>
                <a:cs typeface="Calibri" pitchFamily="34" charset="0"/>
              </a:rPr>
              <a:t>, </a:t>
            </a:r>
            <a:r>
              <a:rPr lang="en-CA" sz="1600" dirty="0" smtClean="0">
                <a:latin typeface="Calibri" pitchFamily="34" charset="0"/>
                <a:cs typeface="Calibri" pitchFamily="34" charset="0"/>
              </a:rPr>
              <a:t>26/09/2014</a:t>
            </a:r>
          </a:p>
        </p:txBody>
      </p:sp>
      <p:sp>
        <p:nvSpPr>
          <p:cNvPr id="2" name="Rectangle 1"/>
          <p:cNvSpPr/>
          <p:nvPr/>
        </p:nvSpPr>
        <p:spPr>
          <a:xfrm>
            <a:off x="467545" y="3356992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Chapitre 2: La biologie de l’esprit (p. </a:t>
            </a:r>
            <a:r>
              <a:rPr lang="fr-FR" sz="3200" dirty="0" smtClean="0"/>
              <a:t>47-83)</a:t>
            </a:r>
            <a:endParaRPr lang="en-US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424613"/>
            <a:ext cx="29146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821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8244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FR" sz="2400" dirty="0">
                <a:latin typeface="Calibri" pitchFamily="34" charset="0"/>
                <a:cs typeface="Calibri" pitchFamily="34" charset="0"/>
              </a:rPr>
              <a:t>Perspective </a:t>
            </a:r>
            <a:r>
              <a:rPr lang="fr-FR" sz="2400" dirty="0" smtClean="0">
                <a:latin typeface="Calibri" pitchFamily="34" charset="0"/>
                <a:cs typeface="Calibri" pitchFamily="34" charset="0"/>
              </a:rPr>
              <a:t>biologique: étude de l’interaction </a:t>
            </a:r>
            <a:r>
              <a:rPr lang="fr-FR" sz="2400" dirty="0">
                <a:latin typeface="Calibri" pitchFamily="34" charset="0"/>
                <a:cs typeface="Calibri" pitchFamily="34" charset="0"/>
              </a:rPr>
              <a:t>entre la biologie et </a:t>
            </a:r>
            <a:r>
              <a:rPr lang="fr-FR" sz="2400" dirty="0" smtClean="0">
                <a:latin typeface="Calibri" pitchFamily="34" charset="0"/>
                <a:cs typeface="Calibri" pitchFamily="34" charset="0"/>
              </a:rPr>
              <a:t>le comportement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sz="2400" dirty="0" smtClean="0">
                <a:latin typeface="Calibri" pitchFamily="34" charset="0"/>
                <a:cs typeface="Calibri" pitchFamily="34" charset="0"/>
              </a:rPr>
              <a:t>5 principes découlant de la perspective biologique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Le corps est composé de cellules. Parmi les cellules, il y a des cellules nerveuses (neurones).   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Les cellules nerveuses  conduisent de l’électricité et communiquent entre elles en envoyant des messages chimiques: Communication électrochimique.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Le cerveau est divisé en parties: fonctions précises selon la région du cerveau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Intégration des informations dans les systèmes du cerveau pour mettre en forme notre expérience vécue (ouïe, vue, mémoire, passion). 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Notre cerveau s’adapte et se développe au gré de nos expériences – plasticité neuronale et flexibilité cognitive. </a:t>
            </a:r>
          </a:p>
          <a:p>
            <a:pPr lvl="2" eaLnBrk="1" hangingPunct="1">
              <a:buFont typeface="Wingdings" pitchFamily="2" charset="2"/>
              <a:buChar char="§"/>
            </a:pPr>
            <a:endParaRPr lang="fr-FR" sz="1800" dirty="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buNone/>
            </a:pPr>
            <a:endParaRPr lang="fr-CA" sz="1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dirty="0" err="1"/>
              <a:t>Biologie</a:t>
            </a:r>
            <a:r>
              <a:rPr lang="en-US" dirty="0"/>
              <a:t>, </a:t>
            </a:r>
            <a:r>
              <a:rPr lang="en-US" dirty="0" err="1"/>
              <a:t>comportement</a:t>
            </a:r>
            <a:r>
              <a:rPr lang="en-US" dirty="0"/>
              <a:t> et esprit</a:t>
            </a:r>
            <a:endParaRPr lang="fr-CA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26085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8244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FR" dirty="0" smtClean="0">
                <a:latin typeface="Calibri" pitchFamily="34" charset="0"/>
                <a:cs typeface="Calibri" pitchFamily="34" charset="0"/>
              </a:rPr>
              <a:t>La </a:t>
            </a:r>
            <a:r>
              <a:rPr lang="fr-FR" dirty="0">
                <a:latin typeface="Calibri" pitchFamily="34" charset="0"/>
                <a:cs typeface="Calibri" pitchFamily="34" charset="0"/>
              </a:rPr>
              <a:t>communication neuronale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Le système nerveux: (2) systèmes nerveux central et périphérique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Le système endocrinien: structures et hormones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Le cerveau: structures et fonctions </a:t>
            </a:r>
          </a:p>
          <a:p>
            <a:pPr marL="0" indent="0" eaLnBrk="1" hangingPunct="1">
              <a:buNone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Contenu </a:t>
            </a:r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du cours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72698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620688"/>
            <a:ext cx="8712522" cy="3743995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fr-CA" sz="8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La communication neuronale</a:t>
            </a:r>
            <a:endParaRPr lang="fr-CA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4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76772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628775"/>
            <a:ext cx="8675687" cy="48244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Neurone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Élément de base du SN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Influx 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nerveux</a:t>
            </a:r>
            <a:r>
              <a:rPr lang="fr-FR" dirty="0">
                <a:latin typeface="Calibri" pitchFamily="34" charset="0"/>
                <a:cs typeface="Calibri" pitchFamily="34" charset="0"/>
              </a:rPr>
              <a:t>: potentiel d’action ou message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Structures </a:t>
            </a:r>
            <a:r>
              <a:rPr lang="fr-CA" dirty="0">
                <a:latin typeface="Calibri" pitchFamily="34" charset="0"/>
                <a:cs typeface="Calibri" pitchFamily="34" charset="0"/>
              </a:rPr>
              <a:t>d’un neurone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Corps </a:t>
            </a: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cellulaire: 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centre des commandes</a:t>
            </a:r>
            <a:endParaRPr lang="fr-CA" dirty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Dendrites: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 récepteurs des messages</a:t>
            </a:r>
            <a:endParaRPr lang="fr-CA" dirty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Axone: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 transmetteur des messages </a:t>
            </a:r>
            <a:endParaRPr lang="fr-CA" dirty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Branches </a:t>
            </a: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terminales:</a:t>
            </a:r>
            <a:r>
              <a:rPr lang="fr-CA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permet la connexion neuronale</a:t>
            </a:r>
            <a:endParaRPr lang="fr-CA" dirty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Gaine de myéline: 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couche de cellules lipidiques; protège et accélère l’influx nerveux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6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Les neurones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5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60091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Structures d’un neurone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7" y="1768566"/>
            <a:ext cx="8922170" cy="461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4254" y="1889398"/>
            <a:ext cx="1978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Dendrites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52324" y="3692322"/>
            <a:ext cx="1978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/>
              <a:t>Axone</a:t>
            </a:r>
            <a:endParaRPr lang="en-CA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9730" y="553299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/>
              <a:t>Corps cellulaire</a:t>
            </a:r>
            <a:endParaRPr lang="en-CA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4477269" y="5486831"/>
            <a:ext cx="1978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/>
              <a:t>Influx nerveux</a:t>
            </a:r>
            <a:endParaRPr lang="en-CA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6872342" y="5085184"/>
            <a:ext cx="1978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/>
              <a:t>Gaine de myéline</a:t>
            </a:r>
            <a:endParaRPr lang="en-CA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6497496" y="1604323"/>
            <a:ext cx="2250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/>
              <a:t>Branches</a:t>
            </a:r>
            <a:r>
              <a:rPr lang="en-CA" sz="1600" b="1" dirty="0" smtClean="0"/>
              <a:t> </a:t>
            </a:r>
            <a:r>
              <a:rPr lang="en-CA" sz="1600" dirty="0" smtClean="0"/>
              <a:t>terminales</a:t>
            </a:r>
            <a:r>
              <a:rPr lang="en-CA" sz="1600" b="1" dirty="0" smtClean="0"/>
              <a:t> </a:t>
            </a:r>
            <a:r>
              <a:rPr lang="en-CA" sz="1600" dirty="0" smtClean="0"/>
              <a:t>de</a:t>
            </a:r>
            <a:r>
              <a:rPr lang="en-CA" sz="1600" b="1" dirty="0" smtClean="0"/>
              <a:t> </a:t>
            </a:r>
            <a:r>
              <a:rPr lang="en-CA" sz="1600" dirty="0" smtClean="0"/>
              <a:t>l’axone</a:t>
            </a:r>
            <a:endParaRPr lang="en-CA" sz="1600" dirty="0"/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78187" y="6237312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6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4407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8244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Potentiel d’action</a:t>
            </a:r>
            <a:r>
              <a:rPr lang="fr-CA" sz="3600" dirty="0">
                <a:latin typeface="Calibri" pitchFamily="34" charset="0"/>
                <a:cs typeface="Calibri" pitchFamily="34" charset="0"/>
              </a:rPr>
              <a:t>: influx nerveux,  signal </a:t>
            </a:r>
            <a:r>
              <a:rPr lang="fr-CA" sz="3600" dirty="0" smtClean="0">
                <a:latin typeface="Calibri" pitchFamily="34" charset="0"/>
                <a:cs typeface="Calibri" pitchFamily="34" charset="0"/>
              </a:rPr>
              <a:t>électrique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Transmission d’information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000" dirty="0" smtClean="0">
                <a:latin typeface="Calibri" pitchFamily="34" charset="0"/>
                <a:cs typeface="Calibri" pitchFamily="34" charset="0"/>
              </a:rPr>
              <a:t>Signaux des récepteurs sensoriels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000" dirty="0" smtClean="0">
                <a:latin typeface="Calibri" pitchFamily="34" charset="0"/>
                <a:cs typeface="Calibri" pitchFamily="34" charset="0"/>
              </a:rPr>
              <a:t>Stimulation par des neurones voisins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Processus électrochimique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000" dirty="0" smtClean="0">
                <a:latin typeface="Calibri" pitchFamily="34" charset="0"/>
                <a:cs typeface="Calibri" pitchFamily="34" charset="0"/>
              </a:rPr>
              <a:t>Mouvement d’entrée </a:t>
            </a:r>
            <a:r>
              <a:rPr lang="fr-CA" sz="3000" dirty="0">
                <a:latin typeface="Calibri" pitchFamily="34" charset="0"/>
                <a:cs typeface="Calibri" pitchFamily="34" charset="0"/>
              </a:rPr>
              <a:t>&amp; </a:t>
            </a:r>
            <a:r>
              <a:rPr lang="fr-CA" sz="3000" dirty="0" smtClean="0">
                <a:latin typeface="Calibri" pitchFamily="34" charset="0"/>
                <a:cs typeface="Calibri" pitchFamily="34" charset="0"/>
              </a:rPr>
              <a:t>de sortie des ions dans l’axone</a:t>
            </a:r>
          </a:p>
          <a:p>
            <a:pPr lvl="1"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Potentiel d’action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7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69688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8244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Synapse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jonction entre axone de l’émetteur et dendrites du récepteur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Fente synaptique</a:t>
            </a:r>
            <a:r>
              <a:rPr lang="fr-CA" sz="3200" dirty="0" smtClean="0">
                <a:latin typeface="Calibri" pitchFamily="34" charset="0"/>
                <a:cs typeface="Calibri" pitchFamily="34" charset="0"/>
              </a:rPr>
              <a:t>: espace étroit entre 2 neurones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Neuromédiateurs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messagers chimiques déclenchés par le potentiel d’action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Recapture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réabsorption du surplus des neuromédiateurs</a:t>
            </a:r>
          </a:p>
          <a:p>
            <a:pPr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4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La communication neuronale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8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01952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3"/>
          <a:stretch/>
        </p:blipFill>
        <p:spPr>
          <a:xfrm>
            <a:off x="1410470" y="1126866"/>
            <a:ext cx="6386124" cy="5734314"/>
          </a:xfrm>
          <a:prstGeom prst="rect">
            <a:avLst/>
          </a:prstGeom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760"/>
            <a:ext cx="8229600" cy="1143000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4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La communication neuronale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9</a:t>
            </a:fld>
            <a:endParaRPr lang="en-CA" smtClean="0"/>
          </a:p>
        </p:txBody>
      </p:sp>
      <p:sp>
        <p:nvSpPr>
          <p:cNvPr id="7" name="TextBox 6"/>
          <p:cNvSpPr txBox="1"/>
          <p:nvPr/>
        </p:nvSpPr>
        <p:spPr>
          <a:xfrm>
            <a:off x="3693390" y="1447045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Neurone émetteur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74154" y="3073352"/>
            <a:ext cx="1207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Neurone émetteur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0435" y="2730406"/>
            <a:ext cx="1207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Synapse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0780" y="3645024"/>
            <a:ext cx="1097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Potentiel d’action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6016" y="4797152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Terminaison axonale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57486" y="620940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>
                <a:latin typeface="+mj-lt"/>
                <a:cs typeface="Calibri" pitchFamily="34" charset="0"/>
              </a:rPr>
              <a:t>Molécules</a:t>
            </a:r>
            <a:endParaRPr lang="en-CA" sz="1600" dirty="0">
              <a:latin typeface="+mj-lt"/>
              <a:cs typeface="Calibri" pitchFamily="34" charset="0"/>
            </a:endParaRPr>
          </a:p>
          <a:p>
            <a:r>
              <a:rPr lang="en-CA" sz="1600" dirty="0" smtClean="0">
                <a:latin typeface="+mj-lt"/>
                <a:cs typeface="Calibri" pitchFamily="34" charset="0"/>
              </a:rPr>
              <a:t>de neuromédiateur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6572" y="6214087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>
                <a:latin typeface="+mj-lt"/>
                <a:cs typeface="Calibri" pitchFamily="34" charset="0"/>
              </a:rPr>
              <a:t>Sites récepteurs situés</a:t>
            </a:r>
            <a:endParaRPr lang="en-CA" sz="1600" dirty="0">
              <a:latin typeface="+mj-lt"/>
              <a:cs typeface="Calibri" pitchFamily="34" charset="0"/>
            </a:endParaRPr>
          </a:p>
          <a:p>
            <a:r>
              <a:rPr lang="en-CA" sz="1600" dirty="0" smtClean="0">
                <a:latin typeface="+mj-lt"/>
                <a:cs typeface="Calibri" pitchFamily="34" charset="0"/>
              </a:rPr>
              <a:t>sur le neurone receveur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59632" y="4788441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Fente synaptique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09325" y="2080603"/>
            <a:ext cx="1207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600" dirty="0" smtClean="0">
                <a:latin typeface="+mj-lt"/>
                <a:cs typeface="Calibri" pitchFamily="34" charset="0"/>
              </a:rPr>
              <a:t>Neurone récepteur</a:t>
            </a:r>
            <a:endParaRPr lang="en-CA" sz="1600" dirty="0">
              <a:latin typeface="+mj-lt"/>
              <a:cs typeface="Calibri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67938" y="2402893"/>
            <a:ext cx="1796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Potentiel d’action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0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8244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dirty="0"/>
              <a:t>Acétylcholine (</a:t>
            </a:r>
            <a:r>
              <a:rPr lang="fr-CA" dirty="0" err="1"/>
              <a:t>Ach</a:t>
            </a:r>
            <a:r>
              <a:rPr lang="fr-CA" dirty="0" smtClean="0"/>
              <a:t>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dirty="0" smtClean="0"/>
              <a:t>Facilite l’apprentissage </a:t>
            </a:r>
            <a:r>
              <a:rPr lang="fr-CA" dirty="0"/>
              <a:t>et la mémoire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dirty="0" smtClean="0"/>
              <a:t>Permet </a:t>
            </a:r>
            <a:r>
              <a:rPr lang="fr-CA" dirty="0"/>
              <a:t>la contraction musculaire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/>
              <a:t>Endorphine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 smtClean="0">
                <a:latin typeface="Calibri" pitchFamily="34" charset="0"/>
                <a:cs typeface="Calibri" pitchFamily="34" charset="0"/>
              </a:rPr>
              <a:t>Amélioration </a:t>
            </a:r>
            <a:r>
              <a:rPr lang="fr-FR" dirty="0">
                <a:latin typeface="Calibri" pitchFamily="34" charset="0"/>
                <a:cs typeface="Calibri" pitchFamily="34" charset="0"/>
              </a:rPr>
              <a:t>de l’humeur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Réduction de la douleur </a:t>
            </a:r>
            <a:endParaRPr lang="fr-FR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 smtClean="0">
                <a:latin typeface="Calibri" pitchFamily="34" charset="0"/>
                <a:cs typeface="Calibri" pitchFamily="34" charset="0"/>
              </a:rPr>
              <a:t>Sécrétées </a:t>
            </a:r>
            <a:r>
              <a:rPr lang="fr-FR" dirty="0">
                <a:latin typeface="Calibri" pitchFamily="34" charset="0"/>
                <a:cs typeface="Calibri" pitchFamily="34" charset="0"/>
              </a:rPr>
              <a:t>pendant l’activité physique (ex. marathon) </a:t>
            </a:r>
          </a:p>
          <a:p>
            <a:pPr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4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Exemples </a:t>
            </a:r>
            <a:r>
              <a:rPr lang="fr-CA" sz="4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de Neuromédiateurs</a:t>
            </a:r>
            <a:endParaRPr lang="fr-CA" sz="48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10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0883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950" y="1268760"/>
            <a:ext cx="8928100" cy="3024336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fr-CA" sz="8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système nerveux</a:t>
            </a:r>
            <a:endParaRPr lang="fr-CA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76256" y="6237312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11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92553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Système nerveux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732240" y="6258758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12</a:t>
            </a:fld>
            <a:endParaRPr lang="en-CA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35" y="1494972"/>
            <a:ext cx="7829781" cy="48936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7911" y="1475259"/>
            <a:ext cx="36914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Système nerveux périphérique (SNP)</a:t>
            </a:r>
            <a:endParaRPr lang="en-CA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136991" y="1471811"/>
            <a:ext cx="36914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Système nerveux central (SNC)</a:t>
            </a:r>
            <a:endParaRPr lang="en-CA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4458759" y="1964457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/>
              <a:t>Système nerveux</a:t>
            </a:r>
            <a:endParaRPr lang="en-CA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3525788" y="3385567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/>
              <a:t>Périphérique</a:t>
            </a:r>
            <a:endParaRPr lang="en-CA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297412" y="3169543"/>
            <a:ext cx="15407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/>
              <a:t>Central</a:t>
            </a:r>
          </a:p>
          <a:p>
            <a:pPr algn="ctr"/>
            <a:r>
              <a:rPr lang="en-CA" sz="1400" dirty="0" smtClean="0"/>
              <a:t>(cerveau et moelle épinière)</a:t>
            </a:r>
            <a:endParaRPr lang="en-CA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2877716" y="4725145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/>
              <a:t>Autonome</a:t>
            </a:r>
            <a:endParaRPr lang="en-CA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004048" y="4725144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/>
              <a:t>Somatique</a:t>
            </a:r>
            <a:endParaRPr lang="en-CA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2248694" y="5973663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/>
              <a:t>Sympathique (stimulant)</a:t>
            </a:r>
            <a:endParaRPr lang="en-CA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3942978" y="5990252"/>
            <a:ext cx="170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/>
              <a:t>Parasympathique (calmant)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35433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8497069" cy="5184576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2000" dirty="0" smtClean="0">
                <a:latin typeface="Calibri" pitchFamily="34" charset="0"/>
                <a:cs typeface="Calibri" pitchFamily="34" charset="0"/>
              </a:rPr>
              <a:t>Système nerveux périphérique (SNP) </a:t>
            </a:r>
          </a:p>
          <a:p>
            <a:pPr lvl="2" eaLnBrk="1" hangingPunct="1">
              <a:buSzPct val="85000"/>
              <a:buFont typeface="Courier New" pitchFamily="49" charset="0"/>
              <a:buChar char="o"/>
            </a:pPr>
            <a:r>
              <a:rPr lang="fr-CA" sz="2000" dirty="0" smtClean="0">
                <a:latin typeface="Calibri" pitchFamily="34" charset="0"/>
                <a:cs typeface="Calibri" pitchFamily="34" charset="0"/>
              </a:rPr>
              <a:t>Neurones sensitifs &amp; moteurs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000" dirty="0">
                <a:latin typeface="Calibri" pitchFamily="34" charset="0"/>
                <a:cs typeface="Calibri" pitchFamily="34" charset="0"/>
              </a:rPr>
              <a:t>Système nerveux central (SNC)</a:t>
            </a:r>
          </a:p>
          <a:p>
            <a:pPr lvl="2" eaLnBrk="1" hangingPunct="1">
              <a:buSzPct val="85000"/>
              <a:buFont typeface="Courier New" pitchFamily="49" charset="0"/>
              <a:buChar char="o"/>
            </a:pPr>
            <a:r>
              <a:rPr lang="fr-CA" sz="2000" dirty="0">
                <a:latin typeface="Calibri" pitchFamily="34" charset="0"/>
                <a:cs typeface="Calibri" pitchFamily="34" charset="0"/>
              </a:rPr>
              <a:t> Moelle épinière et cerveau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000" dirty="0" smtClean="0">
                <a:latin typeface="Calibri" pitchFamily="34" charset="0"/>
                <a:cs typeface="Calibri" pitchFamily="34" charset="0"/>
              </a:rPr>
              <a:t>Les neurones</a:t>
            </a:r>
          </a:p>
          <a:p>
            <a:pPr lvl="2" eaLnBrk="1" hangingPunct="1">
              <a:buSzPct val="85000"/>
              <a:buFont typeface="Courier New" pitchFamily="49" charset="0"/>
              <a:buChar char="o"/>
            </a:pPr>
            <a:r>
              <a:rPr lang="fr-CA" sz="2000" dirty="0" smtClean="0">
                <a:latin typeface="Calibri" pitchFamily="34" charset="0"/>
                <a:cs typeface="Calibri" pitchFamily="34" charset="0"/>
              </a:rPr>
              <a:t> Composants de base du SN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000" dirty="0" smtClean="0">
                <a:latin typeface="Calibri" pitchFamily="34" charset="0"/>
                <a:cs typeface="Calibri" pitchFamily="34" charset="0"/>
              </a:rPr>
              <a:t>Les nerfs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fr-CA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fr-FR" sz="2000" dirty="0">
                <a:latin typeface="Calibri" pitchFamily="34" charset="0"/>
                <a:cs typeface="Calibri" pitchFamily="34" charset="0"/>
              </a:rPr>
              <a:t>Les nerfs: Faisceaux d’axones: permettent de connecter les systèmes </a:t>
            </a:r>
            <a:r>
              <a:rPr lang="fr-FR" sz="2000" dirty="0" smtClean="0">
                <a:latin typeface="Calibri" pitchFamily="34" charset="0"/>
                <a:cs typeface="Calibri" pitchFamily="34" charset="0"/>
              </a:rPr>
              <a:t>ensemble</a:t>
            </a:r>
          </a:p>
          <a:p>
            <a:pPr lvl="3" eaLnBrk="1" hangingPunct="1">
              <a:buFont typeface="Courier New" pitchFamily="49" charset="0"/>
              <a:buChar char="o"/>
            </a:pPr>
            <a:r>
              <a:rPr lang="fr-FR" sz="1600" dirty="0">
                <a:latin typeface="Calibri" pitchFamily="34" charset="0"/>
                <a:cs typeface="Calibri" pitchFamily="34" charset="0"/>
              </a:rPr>
              <a:t>Fibres Ascendants: Afférent- envoie des informations sensoriel </a:t>
            </a:r>
          </a:p>
          <a:p>
            <a:pPr lvl="3" eaLnBrk="1" hangingPunct="1">
              <a:buFont typeface="Courier New" pitchFamily="49" charset="0"/>
              <a:buChar char="o"/>
            </a:pPr>
            <a:r>
              <a:rPr lang="fr-FR" sz="1600" dirty="0">
                <a:latin typeface="Calibri" pitchFamily="34" charset="0"/>
                <a:cs typeface="Calibri" pitchFamily="34" charset="0"/>
              </a:rPr>
              <a:t>Fibres Descendant: efférent- envoie des commandes motrice </a:t>
            </a:r>
            <a:endParaRPr lang="fr-FR" sz="1600" dirty="0" smtClean="0">
              <a:latin typeface="Calibri" pitchFamily="34" charset="0"/>
              <a:cs typeface="Calibri" pitchFamily="34" charset="0"/>
            </a:endParaRPr>
          </a:p>
          <a:p>
            <a:pPr marL="1371600" lvl="3" indent="0" eaLnBrk="1" hangingPunct="1">
              <a:buNone/>
            </a:pPr>
            <a:endParaRPr lang="fr-CA" sz="1600" dirty="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buNone/>
            </a:pPr>
            <a:endParaRPr lang="fr-CA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Système nerveux (SN)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13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71796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82441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fr-CA" sz="4000" dirty="0" smtClean="0">
                <a:latin typeface="Calibri" pitchFamily="34" charset="0"/>
                <a:cs typeface="Calibri" pitchFamily="34" charset="0"/>
              </a:rPr>
              <a:t>Deux composantes du SNP:</a:t>
            </a:r>
          </a:p>
          <a:p>
            <a:pPr marL="0" indent="0" eaLnBrk="1" hangingPunct="1">
              <a:buNone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1) </a:t>
            </a:r>
            <a:r>
              <a:rPr lang="fr-C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Système nerveux somatique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000" dirty="0" smtClean="0">
                <a:latin typeface="Calibri" pitchFamily="34" charset="0"/>
                <a:cs typeface="Calibri" pitchFamily="34" charset="0"/>
              </a:rPr>
              <a:t>Contrôle des mouvements volontaires</a:t>
            </a:r>
          </a:p>
          <a:p>
            <a:pPr marL="0" indent="0" eaLnBrk="1" hangingPunct="1">
              <a:buNone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2) </a:t>
            </a:r>
            <a:r>
              <a:rPr lang="fr-C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Système nerveux autonome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000" dirty="0" smtClean="0">
                <a:latin typeface="Calibri" pitchFamily="34" charset="0"/>
                <a:cs typeface="Calibri" pitchFamily="34" charset="0"/>
              </a:rPr>
              <a:t>Contrôle des glandes et muscles des organes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000" dirty="0" smtClean="0">
                <a:latin typeface="Calibri" pitchFamily="34" charset="0"/>
                <a:cs typeface="Calibri" pitchFamily="34" charset="0"/>
              </a:rPr>
              <a:t>Système </a:t>
            </a:r>
            <a:r>
              <a:rPr lang="fr-CA" sz="3000" i="1" dirty="0" smtClean="0">
                <a:latin typeface="Calibri" pitchFamily="34" charset="0"/>
                <a:cs typeface="Calibri" pitchFamily="34" charset="0"/>
              </a:rPr>
              <a:t>sympathique</a:t>
            </a:r>
            <a:r>
              <a:rPr lang="fr-CA" sz="3000" dirty="0" smtClean="0">
                <a:latin typeface="Calibri" pitchFamily="34" charset="0"/>
                <a:cs typeface="Calibri" pitchFamily="34" charset="0"/>
              </a:rPr>
              <a:t> (i.e. qui stimule) et système </a:t>
            </a:r>
            <a:r>
              <a:rPr lang="fr-CA" sz="3000" i="1" dirty="0" smtClean="0">
                <a:latin typeface="Calibri" pitchFamily="34" charset="0"/>
                <a:cs typeface="Calibri" pitchFamily="34" charset="0"/>
              </a:rPr>
              <a:t>parasympathique</a:t>
            </a:r>
            <a:r>
              <a:rPr lang="fr-CA" sz="3000" dirty="0" smtClean="0">
                <a:latin typeface="Calibri" pitchFamily="34" charset="0"/>
                <a:cs typeface="Calibri" pitchFamily="34" charset="0"/>
              </a:rPr>
              <a:t> (i.e. qui apaise)</a:t>
            </a:r>
          </a:p>
          <a:p>
            <a:pPr lvl="1" eaLnBrk="1" hangingPunct="1">
              <a:buFont typeface="Courier New" pitchFamily="49" charset="0"/>
              <a:buChar char="o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4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Système nerveux périphérique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14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3591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775"/>
            <a:ext cx="8497069" cy="496857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Cerveau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2400" dirty="0" smtClean="0">
                <a:latin typeface="Calibri" pitchFamily="34" charset="0"/>
                <a:cs typeface="Calibri" pitchFamily="34" charset="0"/>
              </a:rPr>
              <a:t>Centre de notre humanité (ressentir &amp; agir)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2400" dirty="0" smtClean="0">
                <a:latin typeface="Calibri" pitchFamily="34" charset="0"/>
                <a:cs typeface="Calibri" pitchFamily="34" charset="0"/>
              </a:rPr>
              <a:t>Milliards de </a:t>
            </a:r>
            <a:r>
              <a:rPr lang="fr-CA" sz="2400" u="sng" dirty="0" smtClean="0">
                <a:latin typeface="Calibri" pitchFamily="34" charset="0"/>
                <a:cs typeface="Calibri" pitchFamily="34" charset="0"/>
              </a:rPr>
              <a:t>réseaux neuronaux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fr-FR" dirty="0">
                <a:latin typeface="Calibri" pitchFamily="34" charset="0"/>
                <a:cs typeface="Calibri" pitchFamily="34" charset="0"/>
              </a:rPr>
              <a:t>Réseaux neuronaux: rassemblement de neurones pour former des groupes de travail qui se connectes ensemble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Moelle épinière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2400" dirty="0" smtClean="0">
                <a:latin typeface="Calibri" pitchFamily="34" charset="0"/>
                <a:cs typeface="Calibri" pitchFamily="34" charset="0"/>
              </a:rPr>
              <a:t>Relie SN périphérique au cerveau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2400" dirty="0" smtClean="0">
                <a:latin typeface="Calibri" pitchFamily="34" charset="0"/>
                <a:cs typeface="Calibri" pitchFamily="34" charset="0"/>
              </a:rPr>
              <a:t>Transmet informations sensorielles &amp; motrices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2400" dirty="0" smtClean="0">
                <a:latin typeface="Calibri" pitchFamily="34" charset="0"/>
                <a:cs typeface="Calibri" pitchFamily="34" charset="0"/>
              </a:rPr>
              <a:t>Gouverne les réflexes: </a:t>
            </a:r>
            <a:r>
              <a:rPr lang="fr-FR" sz="2400" dirty="0">
                <a:latin typeface="Calibri" pitchFamily="34" charset="0"/>
                <a:cs typeface="Calibri" pitchFamily="34" charset="0"/>
              </a:rPr>
              <a:t>réponse automatique qui est produite sans passer par le cerveau. </a:t>
            </a:r>
            <a:endParaRPr lang="fr-CA" sz="24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sz="24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sz="2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Système nerveux central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15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9941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628775"/>
            <a:ext cx="8496300" cy="48244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4000" dirty="0" smtClean="0">
                <a:latin typeface="Calibri" pitchFamily="34" charset="0"/>
                <a:cs typeface="Calibri" pitchFamily="34" charset="0"/>
              </a:rPr>
              <a:t>Types de neurones</a:t>
            </a:r>
          </a:p>
          <a:p>
            <a:pPr marL="1314450" lvl="2" indent="-514350" eaLnBrk="1" hangingPunct="1">
              <a:buFont typeface="+mj-lt"/>
              <a:buAutoNum type="arabicParenR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Neurones sensitifs</a:t>
            </a:r>
          </a:p>
          <a:p>
            <a:pPr lvl="4" indent="-342900" eaLnBrk="1" hangingPunct="1">
              <a:buFont typeface="Courier New" pitchFamily="49" charset="0"/>
              <a:buChar char="o"/>
            </a:pPr>
            <a:r>
              <a:rPr lang="fr-CA" sz="2800" dirty="0" smtClean="0">
                <a:latin typeface="Calibri" pitchFamily="34" charset="0"/>
                <a:cs typeface="Calibri" pitchFamily="34" charset="0"/>
              </a:rPr>
              <a:t>Information récepteurs sensoriels → SNC </a:t>
            </a:r>
          </a:p>
          <a:p>
            <a:pPr marL="1314450" lvl="2" indent="-514350" eaLnBrk="1" hangingPunct="1">
              <a:buFont typeface="+mj-lt"/>
              <a:buAutoNum type="arabicParenR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Neurones moteurs</a:t>
            </a:r>
          </a:p>
          <a:p>
            <a:pPr lvl="4" indent="-342900" eaLnBrk="1" hangingPunct="1">
              <a:buFont typeface="Courier New" pitchFamily="49" charset="0"/>
              <a:buChar char="o"/>
            </a:pPr>
            <a:r>
              <a:rPr lang="fr-CA" sz="2800" dirty="0" smtClean="0">
                <a:latin typeface="Calibri" pitchFamily="34" charset="0"/>
                <a:cs typeface="Calibri" pitchFamily="34" charset="0"/>
              </a:rPr>
              <a:t>Information SNC → muscles &amp; glandes</a:t>
            </a:r>
          </a:p>
          <a:p>
            <a:pPr marL="1314450" lvl="2" indent="-514350" eaLnBrk="1" hangingPunct="1">
              <a:buFont typeface="+mj-lt"/>
              <a:buAutoNum type="arabicParenR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Interneurones</a:t>
            </a:r>
          </a:p>
          <a:p>
            <a:pPr lvl="4" indent="-342900" eaLnBrk="1" hangingPunct="1">
              <a:buFont typeface="Courier New" pitchFamily="49" charset="0"/>
              <a:buChar char="o"/>
            </a:pPr>
            <a:r>
              <a:rPr lang="fr-CA" sz="2800" dirty="0" smtClean="0">
                <a:latin typeface="Calibri" pitchFamily="34" charset="0"/>
                <a:cs typeface="Calibri" pitchFamily="34" charset="0"/>
              </a:rPr>
              <a:t>Connexion entre les 2 autres types de neurones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6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Les neurones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16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05715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5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Types de neurones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17</a:t>
            </a:fld>
            <a:endParaRPr lang="en-CA" smtClean="0"/>
          </a:p>
        </p:txBody>
      </p:sp>
      <p:pic>
        <p:nvPicPr>
          <p:cNvPr id="6" name="Picture 6" descr="cbcell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54069">
            <a:off x="1698566" y="2039262"/>
            <a:ext cx="3276943" cy="1085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bcell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157" y="1772816"/>
            <a:ext cx="3499202" cy="958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colorb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"/>
          <a:stretch>
            <a:fillRect/>
          </a:stretch>
        </p:blipFill>
        <p:spPr bwMode="auto">
          <a:xfrm rot="4555815">
            <a:off x="383329" y="3868638"/>
            <a:ext cx="2019955" cy="170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5911062"/>
            <a:ext cx="34563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500" dirty="0" smtClean="0">
                <a:latin typeface="Calibri" pitchFamily="34" charset="0"/>
                <a:cs typeface="Calibri" pitchFamily="34" charset="0"/>
              </a:rPr>
              <a:t>Neurone moteur</a:t>
            </a:r>
            <a:endParaRPr lang="en-CA" sz="25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88157" y="2861572"/>
            <a:ext cx="34563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500" dirty="0" smtClean="0">
                <a:latin typeface="Calibri" pitchFamily="34" charset="0"/>
                <a:cs typeface="Calibri" pitchFamily="34" charset="0"/>
              </a:rPr>
              <a:t>Neurone sensitif</a:t>
            </a:r>
            <a:endParaRPr lang="en-CA" sz="25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1534289"/>
            <a:ext cx="34563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500" dirty="0" smtClean="0">
                <a:latin typeface="Calibri" pitchFamily="34" charset="0"/>
                <a:cs typeface="Calibri" pitchFamily="34" charset="0"/>
              </a:rPr>
              <a:t>Interneurone</a:t>
            </a:r>
            <a:endParaRPr lang="en-CA" sz="25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75305" y="373647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Sensitifs</a:t>
            </a:r>
            <a:r>
              <a:rPr lang="fr-FR" dirty="0"/>
              <a:t>: Transportent les messages de la périphérie (récepteurs) vers le SNC (moelle et cerveau) </a:t>
            </a:r>
          </a:p>
          <a:p>
            <a:r>
              <a:rPr lang="fr-FR" b="1" dirty="0"/>
              <a:t>Moteurs</a:t>
            </a:r>
            <a:r>
              <a:rPr lang="fr-FR" dirty="0"/>
              <a:t>: Envoient les messages du SNC vers la périphérie (muscles/organes…)</a:t>
            </a:r>
          </a:p>
          <a:p>
            <a:r>
              <a:rPr lang="fr-FR" b="1" dirty="0"/>
              <a:t>Interneurones:</a:t>
            </a:r>
            <a:r>
              <a:rPr lang="fr-FR" dirty="0"/>
              <a:t> Communication entre les neurones et différents systèmes du SNC. Jouent un rôle sur les signaux sensitifs entrant et les signaux moteurs sortant. </a:t>
            </a:r>
          </a:p>
        </p:txBody>
      </p:sp>
    </p:spTree>
    <p:extLst>
      <p:ext uri="{BB962C8B-B14F-4D97-AF65-F5344CB8AC3E}">
        <p14:creationId xmlns:p14="http://schemas.microsoft.com/office/powerpoint/2010/main" val="132779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950" y="836712"/>
            <a:ext cx="8928100" cy="2808312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fr-CA" sz="8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système endocrinien</a:t>
            </a:r>
            <a:endParaRPr lang="fr-CA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04248" y="6237312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18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8722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040" y="1556793"/>
            <a:ext cx="8676456" cy="4104456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FR" sz="3600" dirty="0" smtClean="0">
                <a:latin typeface="Calibri" pitchFamily="34" charset="0"/>
                <a:cs typeface="Calibri" pitchFamily="34" charset="0"/>
              </a:rPr>
              <a:t>Beaucoup </a:t>
            </a:r>
            <a:r>
              <a:rPr lang="fr-FR" sz="3600" dirty="0">
                <a:latin typeface="Calibri" pitchFamily="34" charset="0"/>
                <a:cs typeface="Calibri" pitchFamily="34" charset="0"/>
              </a:rPr>
              <a:t>plus lent que le système nerveux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sz="3600" dirty="0">
                <a:latin typeface="Calibri" pitchFamily="34" charset="0"/>
                <a:cs typeface="Calibri" pitchFamily="34" charset="0"/>
              </a:rPr>
              <a:t>Hormones: message chimique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Passage dans le système sanguin afin d’atteindre les récepteurs des diverses glandes cibles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sz="3600" dirty="0">
                <a:latin typeface="Calibri" pitchFamily="34" charset="0"/>
                <a:cs typeface="Calibri" pitchFamily="34" charset="0"/>
              </a:rPr>
              <a:t>Influence le cerveau de plusieurs façons: 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FR" sz="2800" dirty="0">
                <a:latin typeface="Calibri" pitchFamily="34" charset="0"/>
                <a:cs typeface="Calibri" pitchFamily="34" charset="0"/>
              </a:rPr>
              <a:t>Sexe, nourriture, agressivité…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Système fonctionne en </a:t>
            </a:r>
            <a:r>
              <a:rPr lang="fr-FR" dirty="0" smtClean="0">
                <a:latin typeface="Calibri" pitchFamily="34" charset="0"/>
                <a:cs typeface="Calibri" pitchFamily="34" charset="0"/>
              </a:rPr>
              <a:t>étapes: </a:t>
            </a:r>
            <a:endParaRPr lang="fr-F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Système endocrinien</a:t>
            </a:r>
          </a:p>
        </p:txBody>
      </p:sp>
      <p:sp>
        <p:nvSpPr>
          <p:cNvPr id="3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61971" y="6511767"/>
            <a:ext cx="2133600" cy="33933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19</a:t>
            </a:fld>
            <a:endParaRPr lang="en-CA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75919" y="5436945"/>
            <a:ext cx="9019652" cy="1409469"/>
            <a:chOff x="1792616" y="4827109"/>
            <a:chExt cx="8972170" cy="1409469"/>
          </a:xfrm>
        </p:grpSpPr>
        <p:sp>
          <p:nvSpPr>
            <p:cNvPr id="5" name="Freeform 4"/>
            <p:cNvSpPr/>
            <p:nvPr/>
          </p:nvSpPr>
          <p:spPr>
            <a:xfrm>
              <a:off x="1867505" y="5296820"/>
              <a:ext cx="1366893" cy="434362"/>
            </a:xfrm>
            <a:custGeom>
              <a:avLst/>
              <a:gdLst>
                <a:gd name="connsiteX0" fmla="*/ 0 w 1318064"/>
                <a:gd name="connsiteY0" fmla="*/ 0 h 434362"/>
                <a:gd name="connsiteX1" fmla="*/ 1318064 w 1318064"/>
                <a:gd name="connsiteY1" fmla="*/ 0 h 434362"/>
                <a:gd name="connsiteX2" fmla="*/ 1318064 w 1318064"/>
                <a:gd name="connsiteY2" fmla="*/ 434362 h 434362"/>
                <a:gd name="connsiteX3" fmla="*/ 0 w 1318064"/>
                <a:gd name="connsiteY3" fmla="*/ 434362 h 434362"/>
                <a:gd name="connsiteX4" fmla="*/ 0 w 1318064"/>
                <a:gd name="connsiteY4" fmla="*/ 0 h 434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8064" h="434362">
                  <a:moveTo>
                    <a:pt x="0" y="0"/>
                  </a:moveTo>
                  <a:lnTo>
                    <a:pt x="1318064" y="0"/>
                  </a:lnTo>
                  <a:lnTo>
                    <a:pt x="1318064" y="434362"/>
                  </a:lnTo>
                  <a:lnTo>
                    <a:pt x="0" y="43436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A" sz="1600" kern="1200" dirty="0" smtClean="0"/>
                <a:t>Hypothalamus </a:t>
              </a:r>
              <a:endParaRPr lang="fr-CA" sz="1600" kern="1200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1866008" y="5164714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 6"/>
            <p:cNvSpPr/>
            <p:nvPr/>
          </p:nvSpPr>
          <p:spPr>
            <a:xfrm>
              <a:off x="1939401" y="5017929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Oval 7"/>
            <p:cNvSpPr/>
            <p:nvPr/>
          </p:nvSpPr>
          <p:spPr>
            <a:xfrm>
              <a:off x="2115542" y="5047286"/>
              <a:ext cx="164758" cy="164758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2262327" y="4885823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2453146" y="4827109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2688002" y="4929859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2834786" y="5003251"/>
              <a:ext cx="164758" cy="164758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040284" y="5164714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128355" y="5326177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2365076" y="5017929"/>
              <a:ext cx="269604" cy="269604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92616" y="5575710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880687" y="5707817"/>
              <a:ext cx="164758" cy="164758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2100864" y="5825244"/>
              <a:ext cx="239648" cy="239648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2409111" y="6016064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2467825" y="5825244"/>
              <a:ext cx="164758" cy="164758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2614609" y="6030742"/>
              <a:ext cx="104846" cy="104846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2746715" y="5795887"/>
              <a:ext cx="239648" cy="239648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3069641" y="5737173"/>
              <a:ext cx="164758" cy="164758"/>
            </a:xfrm>
            <a:prstGeom prst="ellipse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Chevron 23"/>
            <p:cNvSpPr/>
            <p:nvPr/>
          </p:nvSpPr>
          <p:spPr>
            <a:xfrm>
              <a:off x="3234399" y="5047042"/>
              <a:ext cx="483871" cy="923762"/>
            </a:xfrm>
            <a:prstGeom prst="chevron">
              <a:avLst>
                <a:gd name="adj" fmla="val 6231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3718271" y="5047491"/>
              <a:ext cx="1319648" cy="923753"/>
            </a:xfrm>
            <a:custGeom>
              <a:avLst/>
              <a:gdLst>
                <a:gd name="connsiteX0" fmla="*/ 0 w 1319648"/>
                <a:gd name="connsiteY0" fmla="*/ 0 h 923753"/>
                <a:gd name="connsiteX1" fmla="*/ 1319648 w 1319648"/>
                <a:gd name="connsiteY1" fmla="*/ 0 h 923753"/>
                <a:gd name="connsiteX2" fmla="*/ 1319648 w 1319648"/>
                <a:gd name="connsiteY2" fmla="*/ 923753 h 923753"/>
                <a:gd name="connsiteX3" fmla="*/ 0 w 1319648"/>
                <a:gd name="connsiteY3" fmla="*/ 923753 h 923753"/>
                <a:gd name="connsiteX4" fmla="*/ 0 w 1319648"/>
                <a:gd name="connsiteY4" fmla="*/ 0 h 923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9648" h="923753">
                  <a:moveTo>
                    <a:pt x="0" y="0"/>
                  </a:moveTo>
                  <a:lnTo>
                    <a:pt x="1319648" y="0"/>
                  </a:lnTo>
                  <a:lnTo>
                    <a:pt x="1319648" y="923753"/>
                  </a:lnTo>
                  <a:lnTo>
                    <a:pt x="0" y="92375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A" sz="1600" kern="1200" dirty="0" smtClean="0"/>
                <a:t>Hypophyse </a:t>
              </a:r>
              <a:endParaRPr lang="fr-CA" sz="1600" kern="1200" dirty="0"/>
            </a:p>
          </p:txBody>
        </p:sp>
        <p:sp>
          <p:nvSpPr>
            <p:cNvPr id="26" name="Chevron 25"/>
            <p:cNvSpPr/>
            <p:nvPr/>
          </p:nvSpPr>
          <p:spPr>
            <a:xfrm>
              <a:off x="5037919" y="5047042"/>
              <a:ext cx="483871" cy="923762"/>
            </a:xfrm>
            <a:prstGeom prst="chevron">
              <a:avLst>
                <a:gd name="adj" fmla="val 6231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Freeform 26"/>
            <p:cNvSpPr/>
            <p:nvPr/>
          </p:nvSpPr>
          <p:spPr>
            <a:xfrm>
              <a:off x="5521790" y="5047491"/>
              <a:ext cx="1319648" cy="923753"/>
            </a:xfrm>
            <a:custGeom>
              <a:avLst/>
              <a:gdLst>
                <a:gd name="connsiteX0" fmla="*/ 0 w 1319648"/>
                <a:gd name="connsiteY0" fmla="*/ 0 h 923753"/>
                <a:gd name="connsiteX1" fmla="*/ 1319648 w 1319648"/>
                <a:gd name="connsiteY1" fmla="*/ 0 h 923753"/>
                <a:gd name="connsiteX2" fmla="*/ 1319648 w 1319648"/>
                <a:gd name="connsiteY2" fmla="*/ 923753 h 923753"/>
                <a:gd name="connsiteX3" fmla="*/ 0 w 1319648"/>
                <a:gd name="connsiteY3" fmla="*/ 923753 h 923753"/>
                <a:gd name="connsiteX4" fmla="*/ 0 w 1319648"/>
                <a:gd name="connsiteY4" fmla="*/ 0 h 923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9648" h="923753">
                  <a:moveTo>
                    <a:pt x="0" y="0"/>
                  </a:moveTo>
                  <a:lnTo>
                    <a:pt x="1319648" y="0"/>
                  </a:lnTo>
                  <a:lnTo>
                    <a:pt x="1319648" y="923753"/>
                  </a:lnTo>
                  <a:lnTo>
                    <a:pt x="0" y="92375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A" sz="1600" kern="1200" dirty="0" smtClean="0"/>
                <a:t>Glande</a:t>
              </a:r>
            </a:p>
          </p:txBody>
        </p:sp>
        <p:sp>
          <p:nvSpPr>
            <p:cNvPr id="28" name="Chevron 27"/>
            <p:cNvSpPr/>
            <p:nvPr/>
          </p:nvSpPr>
          <p:spPr>
            <a:xfrm>
              <a:off x="6841439" y="5047042"/>
              <a:ext cx="483871" cy="923762"/>
            </a:xfrm>
            <a:prstGeom prst="chevron">
              <a:avLst>
                <a:gd name="adj" fmla="val 6231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Freeform 28"/>
            <p:cNvSpPr/>
            <p:nvPr/>
          </p:nvSpPr>
          <p:spPr>
            <a:xfrm>
              <a:off x="7325310" y="5047491"/>
              <a:ext cx="1319648" cy="923753"/>
            </a:xfrm>
            <a:custGeom>
              <a:avLst/>
              <a:gdLst>
                <a:gd name="connsiteX0" fmla="*/ 0 w 1319648"/>
                <a:gd name="connsiteY0" fmla="*/ 0 h 923753"/>
                <a:gd name="connsiteX1" fmla="*/ 1319648 w 1319648"/>
                <a:gd name="connsiteY1" fmla="*/ 0 h 923753"/>
                <a:gd name="connsiteX2" fmla="*/ 1319648 w 1319648"/>
                <a:gd name="connsiteY2" fmla="*/ 923753 h 923753"/>
                <a:gd name="connsiteX3" fmla="*/ 0 w 1319648"/>
                <a:gd name="connsiteY3" fmla="*/ 923753 h 923753"/>
                <a:gd name="connsiteX4" fmla="*/ 0 w 1319648"/>
                <a:gd name="connsiteY4" fmla="*/ 0 h 923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9648" h="923753">
                  <a:moveTo>
                    <a:pt x="0" y="0"/>
                  </a:moveTo>
                  <a:lnTo>
                    <a:pt x="1319648" y="0"/>
                  </a:lnTo>
                  <a:lnTo>
                    <a:pt x="1319648" y="923753"/>
                  </a:lnTo>
                  <a:lnTo>
                    <a:pt x="0" y="92375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A" sz="1600" kern="1200" dirty="0" smtClean="0"/>
                <a:t>Organes</a:t>
              </a:r>
              <a:r>
                <a:rPr lang="fr-CA" sz="1600" kern="1200" baseline="0" dirty="0" smtClean="0"/>
                <a:t> cibles </a:t>
              </a:r>
              <a:endParaRPr lang="fr-CA" sz="1600" kern="1200" dirty="0" smtClean="0"/>
            </a:p>
          </p:txBody>
        </p:sp>
        <p:sp>
          <p:nvSpPr>
            <p:cNvPr id="30" name="Chevron 29"/>
            <p:cNvSpPr/>
            <p:nvPr/>
          </p:nvSpPr>
          <p:spPr>
            <a:xfrm>
              <a:off x="8644959" y="5047042"/>
              <a:ext cx="483871" cy="923762"/>
            </a:xfrm>
            <a:prstGeom prst="chevron">
              <a:avLst>
                <a:gd name="adj" fmla="val 6231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12-Point Star 30"/>
            <p:cNvSpPr/>
            <p:nvPr/>
          </p:nvSpPr>
          <p:spPr>
            <a:xfrm>
              <a:off x="9164427" y="4890970"/>
              <a:ext cx="1600359" cy="1345608"/>
            </a:xfrm>
            <a:prstGeom prst="star12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4269" tIns="164269" rIns="164269" bIns="164269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A" sz="1600" kern="1200" dirty="0" smtClean="0"/>
                <a:t>Effets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74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040" y="1556793"/>
            <a:ext cx="8676456" cy="4104456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Hypothalamus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Structure importante dans le contrôle du système endocrinien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Reçoit les messages nécessaires à l’activation de l’hypophyse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Permet aussi un contrôle de rétroaction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Hypophyse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Divisée en deux lobes : antérieur et postérieur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Sécrète différentes hormones (9)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dirty="0">
                <a:latin typeface="Calibri" pitchFamily="34" charset="0"/>
                <a:cs typeface="Calibri" pitchFamily="34" charset="0"/>
              </a:rPr>
              <a:t>Glande maitresse </a:t>
            </a:r>
          </a:p>
          <a:p>
            <a:pPr eaLnBrk="1" hangingPunct="1">
              <a:buFont typeface="Wingdings" pitchFamily="2" charset="2"/>
              <a:buChar char="§"/>
            </a:pPr>
            <a:endParaRPr lang="fr-F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Structures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04248" y="6237312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20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15259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040" y="1556792"/>
            <a:ext cx="8676456" cy="4536504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2400" dirty="0" smtClean="0"/>
              <a:t>Exemples d’hormones </a:t>
            </a:r>
            <a:r>
              <a:rPr lang="fr-CA" sz="2400" dirty="0"/>
              <a:t>sécrétées par l’hypophyse </a:t>
            </a:r>
            <a:endParaRPr lang="fr-CA" sz="2400" dirty="0" smtClean="0"/>
          </a:p>
          <a:p>
            <a:pPr lvl="1" eaLnBrk="1" hangingPunct="1">
              <a:buFont typeface="Wingdings" pitchFamily="2" charset="2"/>
              <a:buChar char="§"/>
            </a:pPr>
            <a:r>
              <a:rPr lang="fr-CA" sz="2400" b="1" dirty="0"/>
              <a:t>Hormones de croissance </a:t>
            </a:r>
            <a:r>
              <a:rPr lang="fr-CA" sz="2400" dirty="0"/>
              <a:t>(GH): stimule la croissance somatique, diminue le glucose </a:t>
            </a:r>
            <a:r>
              <a:rPr lang="fr-CA" sz="2400" dirty="0" smtClean="0"/>
              <a:t>utilisé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CA" sz="2400" b="1" dirty="0"/>
              <a:t>Ocytocine</a:t>
            </a:r>
            <a:r>
              <a:rPr lang="fr-CA" sz="2400" dirty="0"/>
              <a:t>: Stimule la contraction de l’utérus, provoque l’éjection du </a:t>
            </a:r>
            <a:r>
              <a:rPr lang="fr-CA" sz="2400" dirty="0" smtClean="0"/>
              <a:t>lait, l’orgasme, renforces les liens de couples, cohésion sociales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400" dirty="0" smtClean="0"/>
              <a:t>Exemple en situations de stress: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FR" sz="2400" dirty="0" smtClean="0"/>
              <a:t>L’hypophyse sécrète de la Corticotropine </a:t>
            </a:r>
            <a:r>
              <a:rPr lang="fr-FR" sz="2400" dirty="0"/>
              <a:t>(ACTH): favorise la libération de </a:t>
            </a:r>
            <a:r>
              <a:rPr lang="fr-FR" sz="2400" dirty="0" err="1"/>
              <a:t>glucocorticoides</a:t>
            </a:r>
            <a:r>
              <a:rPr lang="fr-FR" sz="2400" dirty="0"/>
              <a:t>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fr-CA" sz="2400" dirty="0" smtClean="0"/>
              <a:t>Glandes Surrénales </a:t>
            </a:r>
            <a:r>
              <a:rPr lang="fr-CA" sz="2400" b="1" dirty="0" smtClean="0"/>
              <a:t>: </a:t>
            </a:r>
            <a:r>
              <a:rPr lang="fr-CA" sz="2400" dirty="0" smtClean="0"/>
              <a:t>Situées </a:t>
            </a:r>
            <a:r>
              <a:rPr lang="fr-CA" sz="2400" dirty="0"/>
              <a:t>au-dessus des </a:t>
            </a:r>
            <a:r>
              <a:rPr lang="fr-CA" sz="2400" dirty="0" smtClean="0"/>
              <a:t>reins, sécrètent l’adrénaline, la noradrénaline, et le </a:t>
            </a:r>
            <a:r>
              <a:rPr lang="fr-CA" sz="2400" dirty="0"/>
              <a:t>cortisol </a:t>
            </a:r>
            <a:endParaRPr lang="fr-CA" sz="2400" dirty="0" smtClean="0"/>
          </a:p>
          <a:p>
            <a:pPr marL="0" indent="0" eaLnBrk="1" hangingPunct="1">
              <a:buNone/>
            </a:pPr>
            <a:endParaRPr lang="fr-CA" dirty="0" smtClean="0"/>
          </a:p>
          <a:p>
            <a:pPr lvl="2" eaLnBrk="1" hangingPunct="1">
              <a:buFont typeface="Wingdings" pitchFamily="2" charset="2"/>
              <a:buChar char="§"/>
            </a:pPr>
            <a:endParaRPr lang="fr-CA" dirty="0"/>
          </a:p>
          <a:p>
            <a:pPr eaLnBrk="1" hangingPunct="1">
              <a:buFont typeface="Wingdings" pitchFamily="2" charset="2"/>
              <a:buChar char="§"/>
            </a:pPr>
            <a:endParaRPr lang="fr-F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Structures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04248" y="6237312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21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45257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950" y="836712"/>
            <a:ext cx="8928100" cy="2448272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fr-CA" sz="8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cerveau</a:t>
            </a:r>
            <a:endParaRPr lang="fr-CA" sz="48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04248" y="6237312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22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21548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040" y="1556792"/>
            <a:ext cx="8676456" cy="4896544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2200" dirty="0" smtClean="0"/>
              <a:t>Électroencéphalogramme </a:t>
            </a:r>
            <a:r>
              <a:rPr lang="fr-CA" sz="2200" dirty="0"/>
              <a:t>(EEG)</a:t>
            </a:r>
            <a:endParaRPr lang="en-US" sz="2200" dirty="0"/>
          </a:p>
          <a:p>
            <a:pPr lvl="1" eaLnBrk="1" hangingPunct="1">
              <a:buFont typeface="Wingdings" pitchFamily="2" charset="2"/>
              <a:buChar char="§"/>
            </a:pPr>
            <a:r>
              <a:rPr lang="fr-CA" sz="2200" dirty="0" smtClean="0"/>
              <a:t>Permet </a:t>
            </a:r>
            <a:r>
              <a:rPr lang="fr-CA" sz="2200" dirty="0"/>
              <a:t>de capter les ondes du cerveau à l’aide d’électrodes sur la </a:t>
            </a:r>
            <a:r>
              <a:rPr lang="fr-CA" sz="2200" dirty="0" smtClean="0"/>
              <a:t>tête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200" dirty="0" smtClean="0"/>
              <a:t>Tomographie </a:t>
            </a:r>
            <a:r>
              <a:rPr lang="fr-CA" sz="2200" dirty="0"/>
              <a:t>par émission de positions (PET </a:t>
            </a:r>
            <a:r>
              <a:rPr lang="fr-CA" sz="2200" dirty="0" smtClean="0"/>
              <a:t>scan)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FR" sz="2200" dirty="0" smtClean="0"/>
              <a:t>Suit le glucose radioactif pour mettre en évidence l’activité cérébrale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200" dirty="0" smtClean="0"/>
              <a:t>Imagerie </a:t>
            </a:r>
            <a:r>
              <a:rPr lang="fr-CA" sz="2200" dirty="0"/>
              <a:t>par résonance magnétique (IRM) 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CA" sz="2200" dirty="0" smtClean="0"/>
              <a:t>utilise les champs magnétiques et les ondes radio pour montrer l’anatomie du cerveau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200" dirty="0" smtClean="0"/>
              <a:t>Imagerie </a:t>
            </a:r>
            <a:r>
              <a:rPr lang="fr-CA" sz="2200" dirty="0"/>
              <a:t>par résonance magnétique fonctionnelle (</a:t>
            </a:r>
            <a:r>
              <a:rPr lang="fr-CA" sz="2200" dirty="0" err="1"/>
              <a:t>IRMf</a:t>
            </a:r>
            <a:r>
              <a:rPr lang="fr-CA" sz="2200" dirty="0"/>
              <a:t>) </a:t>
            </a:r>
            <a:endParaRPr lang="fr-CA" sz="2200" dirty="0" smtClean="0"/>
          </a:p>
          <a:p>
            <a:pPr lvl="2" eaLnBrk="1" hangingPunct="1">
              <a:buFont typeface="Wingdings" pitchFamily="2" charset="2"/>
              <a:buChar char="§"/>
            </a:pPr>
            <a:r>
              <a:rPr lang="fr-CA" sz="2200" dirty="0" smtClean="0"/>
              <a:t>Suit des images successives du tissu cérébral et m</a:t>
            </a:r>
            <a:r>
              <a:rPr lang="fr-FR" sz="2200" dirty="0" err="1" smtClean="0"/>
              <a:t>esure</a:t>
            </a:r>
            <a:r>
              <a:rPr lang="fr-FR" sz="2200" dirty="0" smtClean="0"/>
              <a:t> le </a:t>
            </a:r>
            <a:r>
              <a:rPr lang="fr-FR" sz="2200" dirty="0"/>
              <a:t>flux sanguin et </a:t>
            </a:r>
            <a:r>
              <a:rPr lang="fr-FR" sz="2200" dirty="0" smtClean="0"/>
              <a:t>l’oxygène </a:t>
            </a:r>
            <a:r>
              <a:rPr lang="fr-CA" sz="2200" dirty="0" smtClean="0"/>
              <a:t>pour montrer le fonctionnement du cerveau</a:t>
            </a:r>
            <a:endParaRPr lang="fr-CA" sz="2200" dirty="0"/>
          </a:p>
          <a:p>
            <a:pPr eaLnBrk="1" hangingPunct="1">
              <a:buFont typeface="Wingdings" pitchFamily="2" charset="2"/>
              <a:buChar char="§"/>
            </a:pPr>
            <a:endParaRPr lang="fr-F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/>
              <a:t>Outils de découverte </a:t>
            </a:r>
            <a:endParaRPr lang="fr-CA" sz="5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04248" y="6237312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23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45232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63472"/>
            <a:ext cx="8136904" cy="4719404"/>
          </a:xfrm>
          <a:prstGeom prst="rect">
            <a:avLst/>
          </a:prstGeom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</a:t>
            </a:r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tructures cérébrales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24</a:t>
            </a:fld>
            <a:endParaRPr lang="en-CA" smtClean="0"/>
          </a:p>
        </p:txBody>
      </p:sp>
      <p:sp>
        <p:nvSpPr>
          <p:cNvPr id="8" name="TextBox 7"/>
          <p:cNvSpPr txBox="1"/>
          <p:nvPr/>
        </p:nvSpPr>
        <p:spPr>
          <a:xfrm>
            <a:off x="552252" y="190186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>
                <a:latin typeface="+mj-lt"/>
                <a:cs typeface="Calibri" pitchFamily="34" charset="0"/>
              </a:rPr>
              <a:t>Hémisphère gauche</a:t>
            </a:r>
            <a:endParaRPr lang="en-CA" sz="1400" dirty="0">
              <a:latin typeface="+mj-lt"/>
              <a:cs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97460" y="1751608"/>
            <a:ext cx="1424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dirty="0" smtClean="0">
                <a:latin typeface="+mj-lt"/>
                <a:cs typeface="Calibri" pitchFamily="34" charset="0"/>
              </a:rPr>
              <a:t>Hémisphère droit</a:t>
            </a:r>
            <a:endParaRPr lang="en-CA" sz="1400" dirty="0">
              <a:latin typeface="+mj-lt"/>
              <a:cs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220" y="3837764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Amygdale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5040" y="4757385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Hippocampe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27488" y="2768228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Hypothalamus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39952" y="3729732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Hypophyse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01852" y="4089326"/>
            <a:ext cx="17535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Formation réticulée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27488" y="4454949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Bulbe rachidien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0512" y="4983584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Moelle épinière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02720" y="5659581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Cervelet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40820" y="2110928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Thalamus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90256" y="1575008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Corps calleux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07672" y="2035411"/>
            <a:ext cx="1424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>
                <a:latin typeface="+mj-lt"/>
                <a:cs typeface="Calibri" pitchFamily="34" charset="0"/>
              </a:rPr>
              <a:t>Cortex cérébral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24992" y="5983188"/>
            <a:ext cx="979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 smtClean="0">
                <a:latin typeface="+mj-lt"/>
                <a:cs typeface="Calibri" pitchFamily="34" charset="0"/>
              </a:rPr>
              <a:t>Cortex cérébral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81312" y="5991541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 smtClean="0">
                <a:latin typeface="+mj-lt"/>
                <a:cs typeface="Calibri" pitchFamily="34" charset="0"/>
              </a:rPr>
              <a:t>Système limbique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16548" y="5983187"/>
            <a:ext cx="1101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 smtClean="0">
                <a:latin typeface="+mj-lt"/>
                <a:cs typeface="Calibri" pitchFamily="34" charset="0"/>
              </a:rPr>
              <a:t>Tronc cérébral</a:t>
            </a:r>
            <a:endParaRPr lang="en-CA" sz="1200" dirty="0">
              <a:latin typeface="+mj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7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497069" cy="468052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itchFamily="34" charset="0"/>
              </a:rPr>
              <a:t>Tronc cérébral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Bulbe rachidien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rythme cardiaque et respiration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Pont de Varole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coordination des mouvements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Formation réticulée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Dans le tronc cérébral 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latin typeface="Calibri" panose="020F0502020204030204" pitchFamily="34" charset="0"/>
              </a:rPr>
              <a:t>Filtration </a:t>
            </a:r>
            <a:r>
              <a:rPr lang="fr-CA" dirty="0">
                <a:latin typeface="Calibri" panose="020F0502020204030204" pitchFamily="34" charset="0"/>
              </a:rPr>
              <a:t>des signaux entrant importants et les assignent aux aires du cerveau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Rôle dans l’état d’éveil </a:t>
            </a:r>
          </a:p>
          <a:p>
            <a:pPr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4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Structures cérébrales anciennes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25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80428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427" y="1628775"/>
            <a:ext cx="8497069" cy="496857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Thalamus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Relais sensoriel du cerveau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Vue, ouïe, goût et toucher mais pas l’odorat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Cervelet</a:t>
            </a:r>
            <a:endParaRPr lang="fr-CA" sz="3200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Apprentissage non verbal &amp; mémoire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Coordination des mouvement volontaires</a:t>
            </a:r>
            <a:r>
              <a:rPr lang="fr-CA" sz="32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fr-CA" sz="3200" dirty="0" smtClean="0">
                <a:latin typeface="Calibri" pitchFamily="34" charset="0"/>
                <a:cs typeface="Calibri" pitchFamily="34" charset="0"/>
              </a:rPr>
              <a:t>et équilibre</a:t>
            </a:r>
          </a:p>
          <a:p>
            <a:pPr lvl="1" eaLnBrk="1" hangingPunct="1">
              <a:buFont typeface="Courier New" pitchFamily="49" charset="0"/>
              <a:buChar char="o"/>
            </a:pPr>
            <a:endParaRPr lang="fr-CA" sz="36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4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Structures cérébrales anciennes (suite)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26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23633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8497069" cy="511259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itchFamily="34" charset="0"/>
              </a:rPr>
              <a:t>Rôle:</a:t>
            </a:r>
            <a:r>
              <a:rPr lang="fr-CA" sz="2800" dirty="0" smtClean="0">
                <a:latin typeface="Calibri" pitchFamily="34" charset="0"/>
                <a:cs typeface="Calibri" pitchFamily="34" charset="0"/>
              </a:rPr>
              <a:t> émotions et motivations des comportements fondamentaux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800" i="1" dirty="0" smtClean="0">
                <a:latin typeface="Calibri" pitchFamily="34" charset="0"/>
                <a:cs typeface="Calibri" pitchFamily="34" charset="0"/>
              </a:rPr>
              <a:t>Hippocampe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Rôle au niveau de la mémoire consciente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800" i="1" dirty="0" smtClean="0">
                <a:latin typeface="Calibri" pitchFamily="34" charset="0"/>
                <a:cs typeface="Calibri" pitchFamily="34" charset="0"/>
              </a:rPr>
              <a:t>Amygdale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Rôle au niveau des émotions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2800" i="1" dirty="0" smtClean="0">
                <a:latin typeface="Calibri" pitchFamily="34" charset="0"/>
                <a:cs typeface="Calibri" pitchFamily="34" charset="0"/>
              </a:rPr>
              <a:t>Hypothalamus</a:t>
            </a:r>
          </a:p>
          <a:p>
            <a:pPr marL="857250" lvl="2" indent="-457200" eaLnBrk="1" hangingPunct="1">
              <a:buFont typeface="Courier New" panose="02070309020205020404" pitchFamily="49" charset="0"/>
              <a:buChar char="o"/>
            </a:pPr>
            <a:r>
              <a:rPr lang="fr-CA" sz="2800" dirty="0">
                <a:latin typeface="Calibri" panose="020F0502020204030204" pitchFamily="34" charset="0"/>
              </a:rPr>
              <a:t>Maintient l’organisme dans un état d’équilibre </a:t>
            </a:r>
            <a:endParaRPr lang="fr-CA" sz="2800" i="1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Rôle dans activités de conservation, régulation des émotions et des récompenses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>
                <a:latin typeface="Calibri" pitchFamily="34" charset="0"/>
                <a:cs typeface="Calibri" pitchFamily="34" charset="0"/>
              </a:rPr>
              <a:t>Système </a:t>
            </a:r>
            <a:r>
              <a:rPr lang="fr-CA" sz="5400" dirty="0" smtClean="0">
                <a:latin typeface="Calibri" pitchFamily="34" charset="0"/>
                <a:cs typeface="Calibri" pitchFamily="34" charset="0"/>
              </a:rPr>
              <a:t>limbique</a:t>
            </a:r>
            <a:endParaRPr lang="fr-CA" sz="5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27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64841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497069" cy="511256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Centre de contrôle et de traitement de l’information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Couche superficielle des 2 hémisphères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>
                <a:latin typeface="Calibri" pitchFamily="34" charset="0"/>
                <a:cs typeface="Calibri" pitchFamily="34" charset="0"/>
              </a:rPr>
              <a:t>Contient 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milliers de neurones et encore plus de c</a:t>
            </a:r>
            <a:r>
              <a:rPr lang="fr-CA" u="sng" dirty="0" smtClean="0">
                <a:latin typeface="Calibri" pitchFamily="34" charset="0"/>
                <a:cs typeface="Calibri" pitchFamily="34" charset="0"/>
              </a:rPr>
              <a:t>ellules gliales:</a:t>
            </a: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F</a:t>
            </a:r>
            <a:r>
              <a:rPr lang="fr-CA" sz="2800" dirty="0" smtClean="0">
                <a:latin typeface="Calibri" pitchFamily="34" charset="0"/>
                <a:cs typeface="Calibri" pitchFamily="34" charset="0"/>
              </a:rPr>
              <a:t>ournissent nutriments et myéline</a:t>
            </a:r>
          </a:p>
          <a:p>
            <a:pPr lvl="2" eaLnBrk="1" hangingPunct="1">
              <a:buSzPct val="85000"/>
              <a:buFont typeface="Courier New" pitchFamily="49" charset="0"/>
              <a:buChar char="o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Absorbent ions et neuromédiateurs</a:t>
            </a:r>
          </a:p>
          <a:p>
            <a:pPr lvl="2" eaLnBrk="1" hangingPunct="1">
              <a:buSzPct val="85000"/>
              <a:buFont typeface="Courier New" pitchFamily="49" charset="0"/>
              <a:buChar char="o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Rôle dans transmission de l’information et mémoire</a:t>
            </a:r>
          </a:p>
          <a:p>
            <a:pPr lvl="2" eaLnBrk="1" hangingPunct="1">
              <a:buFont typeface="Courier New" pitchFamily="49" charset="0"/>
              <a:buChar char="o"/>
            </a:pPr>
            <a:endParaRPr lang="fr-CA" sz="32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sz="4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cortex cérébral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28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18663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497069" cy="511256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fr-CA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</a:t>
            </a:r>
            <a:r>
              <a:rPr lang="fr-CA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émisphères cérébraux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Chacun divisé en quatre lobes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Scissures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séparent les lobes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Lobes cérébraux: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Frontaux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parole, mouvement, élaboration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Pariétaux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toucher et position du corps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Occipitaux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informations visuelles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Temporaux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informations auditives</a:t>
            </a:r>
            <a:endParaRPr lang="fr-C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marL="457200" lvl="1" indent="0" eaLnBrk="1" hangingPunct="1">
              <a:buNone/>
            </a:pPr>
            <a:endParaRPr lang="fr-CA" sz="3200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endParaRPr lang="fr-CA" sz="36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sz="4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cortex cérébral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29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95072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900000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4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Hémisphères et lobes cérébraux</a:t>
            </a:r>
            <a:endParaRPr lang="fr-CA" sz="48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2008" y="1198493"/>
            <a:ext cx="8964488" cy="5398859"/>
            <a:chOff x="147180" y="980727"/>
            <a:chExt cx="8817308" cy="561662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80" y="980727"/>
              <a:ext cx="8817308" cy="5616625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763688" y="2348880"/>
              <a:ext cx="1368152" cy="384229"/>
            </a:xfrm>
            <a:prstGeom prst="rect">
              <a:avLst/>
            </a:prstGeom>
            <a:solidFill>
              <a:srgbClr val="B8D0EE"/>
            </a:solidFill>
          </p:spPr>
          <p:txBody>
            <a:bodyPr wrap="square" rtlCol="0">
              <a:spAutoFit/>
            </a:bodyPr>
            <a:lstStyle/>
            <a:p>
              <a:r>
                <a:rPr lang="en-CA" b="1" dirty="0" smtClean="0">
                  <a:latin typeface="Calibri" pitchFamily="34" charset="0"/>
                  <a:cs typeface="Calibri" pitchFamily="34" charset="0"/>
                </a:rPr>
                <a:t>Lobe frontal</a:t>
              </a:r>
              <a:endParaRPr lang="en-CA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491880" y="2348880"/>
              <a:ext cx="1440160" cy="384229"/>
            </a:xfrm>
            <a:prstGeom prst="rect">
              <a:avLst/>
            </a:prstGeom>
            <a:solidFill>
              <a:srgbClr val="C0E399"/>
            </a:solidFill>
          </p:spPr>
          <p:txBody>
            <a:bodyPr wrap="square" rtlCol="0">
              <a:spAutoFit/>
            </a:bodyPr>
            <a:lstStyle/>
            <a:p>
              <a:r>
                <a:rPr lang="fr-CA" b="1" dirty="0" smtClean="0">
                  <a:latin typeface="Calibri" pitchFamily="34" charset="0"/>
                  <a:cs typeface="Calibri" pitchFamily="34" charset="0"/>
                </a:rPr>
                <a:t>Lobe pariétal</a:t>
              </a:r>
              <a:endParaRPr lang="fr-CA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627784" y="3140968"/>
              <a:ext cx="1584176" cy="384229"/>
            </a:xfrm>
            <a:prstGeom prst="rect">
              <a:avLst/>
            </a:prstGeom>
            <a:solidFill>
              <a:srgbClr val="CC99FF"/>
            </a:solidFill>
          </p:spPr>
          <p:txBody>
            <a:bodyPr wrap="square" rtlCol="0">
              <a:spAutoFit/>
            </a:bodyPr>
            <a:lstStyle/>
            <a:p>
              <a:r>
                <a:rPr lang="en-CA" b="1" dirty="0" smtClean="0">
                  <a:latin typeface="Calibri" pitchFamily="34" charset="0"/>
                  <a:cs typeface="Calibri" pitchFamily="34" charset="0"/>
                </a:rPr>
                <a:t>Lobe temporal</a:t>
              </a:r>
              <a:endParaRPr lang="en-CA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551270" y="4509120"/>
              <a:ext cx="1584176" cy="384229"/>
            </a:xfrm>
            <a:prstGeom prst="rect">
              <a:avLst/>
            </a:prstGeom>
            <a:solidFill>
              <a:srgbClr val="E7A99D"/>
            </a:solidFill>
          </p:spPr>
          <p:txBody>
            <a:bodyPr wrap="square" rtlCol="0">
              <a:spAutoFit/>
            </a:bodyPr>
            <a:lstStyle/>
            <a:p>
              <a:r>
                <a:rPr lang="en-CA" b="1" dirty="0" smtClean="0">
                  <a:latin typeface="Calibri" pitchFamily="34" charset="0"/>
                  <a:cs typeface="Calibri" pitchFamily="34" charset="0"/>
                </a:rPr>
                <a:t>Lobe occipital</a:t>
              </a:r>
              <a:endParaRPr lang="en-CA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796136" y="1198493"/>
              <a:ext cx="3168352" cy="67240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CA" b="1" dirty="0" smtClean="0">
                  <a:latin typeface="Calibri" pitchFamily="34" charset="0"/>
                  <a:cs typeface="Calibri" pitchFamily="34" charset="0"/>
                </a:rPr>
                <a:t>Le cerveau a un hémisphère droit et un hémisphère gauche</a:t>
              </a:r>
              <a:endParaRPr lang="fr-CA" b="1" dirty="0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30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71077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00783"/>
            <a:ext cx="8497069" cy="496857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fr-CA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1) Fonctions motrices</a:t>
            </a: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Cortex moteur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Contrôle des mouvements volontaires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Stimulation d’une zone provoque réaction dans partie du corps du </a:t>
            </a:r>
            <a:r>
              <a:rPr lang="fr-CA" i="1" u="sng" dirty="0" smtClean="0">
                <a:latin typeface="Calibri" pitchFamily="34" charset="0"/>
                <a:cs typeface="Calibri" pitchFamily="34" charset="0"/>
              </a:rPr>
              <a:t>coté opposé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Rapport entre la </a:t>
            </a:r>
            <a:r>
              <a:rPr lang="fr-CA" i="1" u="sng" dirty="0" smtClean="0">
                <a:latin typeface="Calibri" pitchFamily="34" charset="0"/>
                <a:cs typeface="Calibri" pitchFamily="34" charset="0"/>
              </a:rPr>
              <a:t>spécificité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 d’une zone et la surface corticale</a:t>
            </a:r>
          </a:p>
          <a:p>
            <a:pPr eaLnBrk="1" hangingPunct="1">
              <a:buFont typeface="Wingdings" pitchFamily="2" charset="2"/>
              <a:buChar char="§"/>
            </a:pPr>
            <a:endParaRPr lang="fr-CA" sz="2800" u="sng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sz="2800" u="sng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Fonctions du cortex cérébral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31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48253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00783"/>
            <a:ext cx="8497069" cy="496857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fr-C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2) </a:t>
            </a:r>
            <a:r>
              <a:rPr lang="fr-CA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Fonctions sensorielles</a:t>
            </a:r>
            <a:endParaRPr lang="fr-CA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Cortex sensoriel: 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réception des sensations du toucher et des mouvements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>
                <a:latin typeface="Calibri" pitchFamily="34" charset="0"/>
                <a:cs typeface="Calibri" pitchFamily="34" charset="0"/>
              </a:rPr>
              <a:t>Rapport entre la </a:t>
            </a:r>
            <a:r>
              <a:rPr lang="fr-CA" i="1" u="sng" dirty="0" smtClean="0">
                <a:latin typeface="Calibri" pitchFamily="34" charset="0"/>
                <a:cs typeface="Calibri" pitchFamily="34" charset="0"/>
              </a:rPr>
              <a:t>sensibilité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 d’une zone </a:t>
            </a:r>
            <a:r>
              <a:rPr lang="fr-CA" dirty="0">
                <a:latin typeface="Calibri" pitchFamily="34" charset="0"/>
                <a:cs typeface="Calibri" pitchFamily="34" charset="0"/>
              </a:rPr>
              <a:t>et la surface corticale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Autres aires sensorielles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>
                <a:latin typeface="Calibri" pitchFamily="34" charset="0"/>
                <a:cs typeface="Calibri" pitchFamily="34" charset="0"/>
              </a:rPr>
              <a:t>Lobes occipitaux</a:t>
            </a:r>
            <a:r>
              <a:rPr lang="fr-CA" dirty="0">
                <a:latin typeface="Calibri" pitchFamily="34" charset="0"/>
                <a:cs typeface="Calibri" pitchFamily="34" charset="0"/>
              </a:rPr>
              <a:t>: informations 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visuelles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>
                <a:latin typeface="Calibri" pitchFamily="34" charset="0"/>
                <a:cs typeface="Calibri" pitchFamily="34" charset="0"/>
              </a:rPr>
              <a:t>Lobes temporaux</a:t>
            </a:r>
            <a:r>
              <a:rPr lang="fr-CA" dirty="0">
                <a:latin typeface="Calibri" pitchFamily="34" charset="0"/>
                <a:cs typeface="Calibri" pitchFamily="34" charset="0"/>
              </a:rPr>
              <a:t>: informations 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auditives</a:t>
            </a:r>
            <a:endParaRPr lang="fr-CA" dirty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Fonctions du cortex cérébral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32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69461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Cortex moteur et sensoriel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33</a:t>
            </a:fld>
            <a:endParaRPr lang="en-CA" smtClean="0"/>
          </a:p>
        </p:txBody>
      </p:sp>
      <p:grpSp>
        <p:nvGrpSpPr>
          <p:cNvPr id="6" name="Group 5"/>
          <p:cNvGrpSpPr/>
          <p:nvPr/>
        </p:nvGrpSpPr>
        <p:grpSpPr>
          <a:xfrm>
            <a:off x="178506" y="2348880"/>
            <a:ext cx="8857990" cy="3349723"/>
            <a:chOff x="322573" y="3418499"/>
            <a:chExt cx="8854900" cy="297329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7756" y="3418499"/>
              <a:ext cx="5700396" cy="297329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322573" y="4746494"/>
              <a:ext cx="2736354" cy="1092760"/>
            </a:xfrm>
            <a:prstGeom prst="rect">
              <a:avLst/>
            </a:prstGeom>
            <a:solidFill>
              <a:srgbClr val="CC99FF">
                <a:alpha val="69804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fr-CA" sz="2000" b="1" dirty="0" smtClean="0">
                  <a:latin typeface="Calibri" pitchFamily="34" charset="0"/>
                  <a:cs typeface="Calibri" pitchFamily="34" charset="0"/>
                </a:rPr>
                <a:t>Sortie: Cortex moteur</a:t>
              </a:r>
            </a:p>
            <a:p>
              <a:r>
                <a:rPr lang="fr-CA" dirty="0" smtClean="0">
                  <a:latin typeface="Calibri" pitchFamily="34" charset="0"/>
                  <a:cs typeface="Calibri" pitchFamily="34" charset="0"/>
                </a:rPr>
                <a:t>La partie gauche de l’hémisphère contrôle le côté droit du corps</a:t>
              </a:r>
              <a:endParaRPr lang="fr-CA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952894" y="4810410"/>
              <a:ext cx="3224579" cy="1338631"/>
            </a:xfrm>
            <a:prstGeom prst="rect">
              <a:avLst/>
            </a:prstGeom>
            <a:solidFill>
              <a:srgbClr val="FFD54F"/>
            </a:solidFill>
          </p:spPr>
          <p:txBody>
            <a:bodyPr wrap="square" rtlCol="0">
              <a:spAutoFit/>
            </a:bodyPr>
            <a:lstStyle/>
            <a:p>
              <a:r>
                <a:rPr lang="fr-CA" sz="2000" b="1" dirty="0" smtClean="0">
                  <a:latin typeface="Calibri" pitchFamily="34" charset="0"/>
                  <a:cs typeface="Calibri" pitchFamily="34" charset="0"/>
                </a:rPr>
                <a:t>Entrée: Cortex sensoriel</a:t>
              </a:r>
            </a:p>
            <a:p>
              <a:r>
                <a:rPr lang="fr-CA" dirty="0" smtClean="0">
                  <a:latin typeface="Calibri" pitchFamily="34" charset="0"/>
                  <a:cs typeface="Calibri" pitchFamily="34" charset="0"/>
                </a:rPr>
                <a:t>La partie gauche de l’hémisphère reçoit les informations provenant du côté droit du corps</a:t>
              </a:r>
              <a:endParaRPr lang="fr-CA" dirty="0">
                <a:latin typeface="Calibri" pitchFamily="34" charset="0"/>
                <a:cs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501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800"/>
            <a:ext cx="8497069" cy="5256584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fr-CA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3) Aires associatives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Intégration de l’information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Rôle dans l’apprentissage, la mémoire, la pensée et la parole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dirty="0" smtClean="0">
                <a:latin typeface="Calibri" pitchFamily="34" charset="0"/>
                <a:cs typeface="Calibri" pitchFamily="34" charset="0"/>
              </a:rPr>
              <a:t>Réparties dans différents lobes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Frontaux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jugement, planification, souvenirs, personnalité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Pariétaux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raisonnement mathématique et espace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Temporaux</a:t>
            </a:r>
            <a:r>
              <a:rPr lang="fr-CA" dirty="0" smtClean="0">
                <a:latin typeface="Calibri" pitchFamily="34" charset="0"/>
                <a:cs typeface="Calibri" pitchFamily="34" charset="0"/>
              </a:rPr>
              <a:t>: reconnaissance des visages</a:t>
            </a:r>
          </a:p>
          <a:p>
            <a:pPr lvl="1"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Fonctions du cortex cérébral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34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64004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435" y="1700808"/>
            <a:ext cx="8137029" cy="496857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3600" i="1" dirty="0" smtClean="0">
                <a:latin typeface="Calibri" pitchFamily="34" charset="0"/>
                <a:cs typeface="Calibri" pitchFamily="34" charset="0"/>
              </a:rPr>
              <a:t>Plasticité</a:t>
            </a:r>
            <a:r>
              <a:rPr lang="fr-CA" sz="3600" dirty="0" smtClean="0">
                <a:latin typeface="Calibri" pitchFamily="34" charset="0"/>
                <a:cs typeface="Calibri" pitchFamily="34" charset="0"/>
              </a:rPr>
              <a:t>: </a:t>
            </a:r>
          </a:p>
          <a:p>
            <a:pPr lvl="1" eaLnBrk="1" hangingPunct="1">
              <a:buSzPct val="95000"/>
              <a:buFont typeface="Courier New" pitchFamily="49" charset="0"/>
              <a:buChar char="o"/>
            </a:pPr>
            <a:r>
              <a:rPr lang="fr-CA" sz="3200" dirty="0">
                <a:latin typeface="Calibri" pitchFamily="34" charset="0"/>
                <a:cs typeface="Calibri" pitchFamily="34" charset="0"/>
              </a:rPr>
              <a:t>C</a:t>
            </a:r>
            <a:r>
              <a:rPr lang="fr-CA" sz="3200" dirty="0" smtClean="0">
                <a:latin typeface="Calibri" pitchFamily="34" charset="0"/>
                <a:cs typeface="Calibri" pitchFamily="34" charset="0"/>
              </a:rPr>
              <a:t>apacité du cerveau à se modifier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Thérapie par contrainte induite</a:t>
            </a:r>
          </a:p>
          <a:p>
            <a:pPr lvl="1" eaLnBrk="1" hangingPunct="1">
              <a:buSzPct val="95000"/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But de reprogrammer le cerveau lésé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i="1" dirty="0" smtClean="0">
                <a:latin typeface="Calibri" pitchFamily="34" charset="0"/>
                <a:cs typeface="Calibri" pitchFamily="34" charset="0"/>
              </a:rPr>
              <a:t>Neurogenèse</a:t>
            </a:r>
            <a:r>
              <a:rPr lang="fr-CA" sz="3600" dirty="0" smtClean="0">
                <a:latin typeface="Calibri" pitchFamily="34" charset="0"/>
                <a:cs typeface="Calibri" pitchFamily="34" charset="0"/>
              </a:rPr>
              <a:t>: </a:t>
            </a:r>
          </a:p>
          <a:p>
            <a:pPr lvl="1" eaLnBrk="1" hangingPunct="1">
              <a:buSzPct val="95000"/>
              <a:buFont typeface="Courier New" pitchFamily="49" charset="0"/>
              <a:buChar char="o"/>
            </a:pPr>
            <a:r>
              <a:rPr lang="fr-CA" sz="3200" dirty="0">
                <a:latin typeface="Calibri" pitchFamily="34" charset="0"/>
                <a:cs typeface="Calibri" pitchFamily="34" charset="0"/>
              </a:rPr>
              <a:t>C</a:t>
            </a:r>
            <a:r>
              <a:rPr lang="fr-CA" sz="3200" dirty="0" smtClean="0">
                <a:latin typeface="Calibri" pitchFamily="34" charset="0"/>
                <a:cs typeface="Calibri" pitchFamily="34" charset="0"/>
              </a:rPr>
              <a:t>apacité de générer de nouvelles cellules cérébrales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</a:t>
            </a:r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lasticité du cerveau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35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76278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8497069" cy="5184576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3600" i="1" dirty="0" smtClean="0">
                <a:latin typeface="Calibri" pitchFamily="34" charset="0"/>
                <a:cs typeface="Calibri" pitchFamily="34" charset="0"/>
              </a:rPr>
              <a:t>Latéralisation</a:t>
            </a:r>
            <a:r>
              <a:rPr lang="fr-CA" sz="3600" dirty="0" smtClean="0">
                <a:latin typeface="Calibri" pitchFamily="34" charset="0"/>
                <a:cs typeface="Calibri" pitchFamily="34" charset="0"/>
              </a:rPr>
              <a:t> des hémisphères</a:t>
            </a:r>
          </a:p>
          <a:p>
            <a:pPr lvl="1" eaLnBrk="1" hangingPunct="1">
              <a:buSzPct val="85000"/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Hémisphères occupent fonctions différentes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i="1" dirty="0" smtClean="0">
                <a:latin typeface="Calibri" pitchFamily="34" charset="0"/>
                <a:cs typeface="Calibri" pitchFamily="34" charset="0"/>
              </a:rPr>
              <a:t>Corps calleux</a:t>
            </a:r>
            <a:r>
              <a:rPr lang="fr-CA" sz="3600" dirty="0" smtClean="0">
                <a:latin typeface="Calibri" pitchFamily="34" charset="0"/>
                <a:cs typeface="Calibri" pitchFamily="34" charset="0"/>
              </a:rPr>
              <a:t>: </a:t>
            </a:r>
          </a:p>
          <a:p>
            <a:pPr lvl="1" eaLnBrk="1" hangingPunct="1">
              <a:buSzPct val="85000"/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Relie les 2 hémisphères; voie de passage des messages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3600" i="1" dirty="0" smtClean="0">
                <a:latin typeface="Calibri" pitchFamily="34" charset="0"/>
                <a:cs typeface="Calibri" pitchFamily="34" charset="0"/>
              </a:rPr>
              <a:t>Cerveau partagé (</a:t>
            </a:r>
            <a:r>
              <a:rPr lang="en-CA" sz="3600" i="1" dirty="0" smtClean="0">
                <a:latin typeface="Calibri" pitchFamily="34" charset="0"/>
                <a:cs typeface="Calibri" pitchFamily="34" charset="0"/>
              </a:rPr>
              <a:t>split brain</a:t>
            </a:r>
            <a:r>
              <a:rPr lang="fr-CA" sz="3600" i="1" dirty="0" smtClean="0">
                <a:latin typeface="Calibri" pitchFamily="34" charset="0"/>
                <a:cs typeface="Calibri" pitchFamily="34" charset="0"/>
              </a:rPr>
              <a:t>)</a:t>
            </a:r>
          </a:p>
          <a:p>
            <a:pPr lvl="1" eaLnBrk="1" hangingPunct="1">
              <a:buSzPct val="85000"/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Coupure du corps calleux</a:t>
            </a:r>
          </a:p>
          <a:p>
            <a:pPr lvl="1" eaLnBrk="1" hangingPunct="1">
              <a:buSzPct val="85000"/>
              <a:buFont typeface="Courier New" pitchFamily="49" charset="0"/>
              <a:buChar char="o"/>
            </a:pPr>
            <a:r>
              <a:rPr lang="fr-CA" sz="3200" dirty="0" smtClean="0">
                <a:latin typeface="Calibri" pitchFamily="34" charset="0"/>
                <a:cs typeface="Calibri" pitchFamily="34" charset="0"/>
              </a:rPr>
              <a:t>Interruption de la connexion entre les hémisphères</a:t>
            </a:r>
            <a:endParaRPr lang="fr-CA" sz="3200" i="1" dirty="0" smtClean="0"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endParaRPr lang="fr-CA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cerveau partagé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36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54857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cerveau partagé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37</a:t>
            </a:fld>
            <a:endParaRPr lang="en-CA" smtClean="0"/>
          </a:p>
        </p:txBody>
      </p:sp>
      <p:grpSp>
        <p:nvGrpSpPr>
          <p:cNvPr id="6" name="Group 5"/>
          <p:cNvGrpSpPr/>
          <p:nvPr/>
        </p:nvGrpSpPr>
        <p:grpSpPr>
          <a:xfrm>
            <a:off x="251520" y="1844824"/>
            <a:ext cx="9217024" cy="5760640"/>
            <a:chOff x="251520" y="1844824"/>
            <a:chExt cx="9217024" cy="5760640"/>
          </a:xfrm>
        </p:grpSpPr>
        <p:grpSp>
          <p:nvGrpSpPr>
            <p:cNvPr id="7" name="Group 6"/>
            <p:cNvGrpSpPr/>
            <p:nvPr/>
          </p:nvGrpSpPr>
          <p:grpSpPr>
            <a:xfrm>
              <a:off x="251520" y="1844824"/>
              <a:ext cx="8624532" cy="3024336"/>
              <a:chOff x="251520" y="1556792"/>
              <a:chExt cx="8624532" cy="3024336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051618" y="-1243306"/>
                <a:ext cx="3024336" cy="8624532"/>
              </a:xfrm>
              <a:prstGeom prst="rect">
                <a:avLst/>
              </a:prstGeom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8604448" y="2146198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1</a:t>
                </a:r>
                <a:endParaRPr lang="en-CA" b="1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8604448" y="3501008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2</a:t>
                </a:r>
                <a:endParaRPr lang="en-CA" b="1" dirty="0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556444" y="2002562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3</a:t>
                </a:r>
                <a:endParaRPr lang="en-CA" b="1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600984" y="3936464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5</a:t>
                </a:r>
                <a:endParaRPr lang="en-CA" b="1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575584" y="2991852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4</a:t>
                </a:r>
                <a:endParaRPr lang="en-CA" b="1" dirty="0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2483768" y="1919496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6</a:t>
                </a:r>
                <a:endParaRPr lang="en-CA" b="1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385862" y="2960976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8</a:t>
                </a:r>
                <a:endParaRPr lang="en-CA" b="1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3131840" y="3700998"/>
                <a:ext cx="252000" cy="25200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CA" b="1" dirty="0" smtClean="0"/>
                  <a:t>7</a:t>
                </a:r>
                <a:endParaRPr lang="en-CA" b="1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11964" y="5050919"/>
              <a:ext cx="9056580" cy="2554545"/>
            </a:xfrm>
            <a:prstGeom prst="rect">
              <a:avLst/>
            </a:prstGeom>
            <a:noFill/>
          </p:spPr>
          <p:txBody>
            <a:bodyPr wrap="square" numCol="2" rtlCol="0">
              <a:spAutoFit/>
            </a:bodyPr>
            <a:lstStyle/>
            <a:p>
              <a:r>
                <a:rPr lang="fr-CA" sz="2000" u="sng" dirty="0" smtClean="0">
                  <a:latin typeface="Calibri" pitchFamily="34" charset="0"/>
                  <a:cs typeface="Calibri" pitchFamily="34" charset="0"/>
                </a:rPr>
                <a:t>Légende:</a:t>
              </a:r>
            </a:p>
            <a:p>
              <a:pPr marL="342900" indent="-342900">
                <a:buFont typeface="+mj-lt"/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Champ visuel gauche</a:t>
              </a:r>
            </a:p>
            <a:p>
              <a:pPr marL="342900" indent="-342900"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Champ visuel droit</a:t>
              </a:r>
            </a:p>
            <a:p>
              <a:pPr marL="342900" indent="-342900"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Aire visuelle de l’hémisphère gauche</a:t>
              </a:r>
            </a:p>
            <a:p>
              <a:pPr marL="342900" indent="-342900"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Corps calleux</a:t>
              </a:r>
            </a:p>
            <a:p>
              <a:pPr marL="342900" indent="-342900">
                <a:buAutoNum type="arabicParenR"/>
              </a:pPr>
              <a:endParaRPr lang="fr-CA" sz="2000" dirty="0" smtClean="0">
                <a:latin typeface="Calibri" pitchFamily="34" charset="0"/>
                <a:cs typeface="Calibri" pitchFamily="34" charset="0"/>
              </a:endParaRPr>
            </a:p>
            <a:p>
              <a:pPr marL="342900" indent="-342900">
                <a:buAutoNum type="arabicParenR"/>
              </a:pPr>
              <a:endParaRPr lang="fr-CA" sz="2000" dirty="0" smtClean="0">
                <a:latin typeface="Calibri" pitchFamily="34" charset="0"/>
                <a:cs typeface="Calibri" pitchFamily="34" charset="0"/>
              </a:endParaRPr>
            </a:p>
            <a:p>
              <a:pPr marL="342900" indent="-342900">
                <a:buAutoNum type="arabicParenR"/>
              </a:pPr>
              <a:endParaRPr lang="fr-CA" sz="2000" dirty="0" smtClean="0">
                <a:latin typeface="Calibri" pitchFamily="34" charset="0"/>
                <a:cs typeface="Calibri" pitchFamily="34" charset="0"/>
              </a:endParaRPr>
            </a:p>
            <a:p>
              <a:pPr marL="342900" indent="-342900">
                <a:buAutoNum type="arabicParenR"/>
              </a:pPr>
              <a:endParaRPr lang="fr-CA" sz="2000" dirty="0" smtClean="0">
                <a:latin typeface="Calibri" pitchFamily="34" charset="0"/>
                <a:cs typeface="Calibri" pitchFamily="34" charset="0"/>
              </a:endParaRPr>
            </a:p>
            <a:p>
              <a:pPr marL="342900" indent="-342900"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Aire visuelle de l’hémisphère droit</a:t>
              </a:r>
            </a:p>
            <a:p>
              <a:pPr marL="342900" indent="-342900"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Langage</a:t>
              </a:r>
            </a:p>
            <a:p>
              <a:pPr marL="342900" indent="-342900"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Chiasma optique</a:t>
              </a:r>
            </a:p>
            <a:p>
              <a:pPr marL="342900" indent="-342900">
                <a:buAutoNum type="arabicParenR"/>
              </a:pPr>
              <a:r>
                <a:rPr lang="fr-CA" sz="2000" dirty="0" smtClean="0">
                  <a:latin typeface="Calibri" pitchFamily="34" charset="0"/>
                  <a:cs typeface="Calibri" pitchFamily="34" charset="0"/>
                </a:rPr>
                <a:t>Nerfs optiques</a:t>
              </a:r>
            </a:p>
            <a:p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360867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700783"/>
            <a:ext cx="8676456" cy="511259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3600" dirty="0" smtClean="0">
                <a:latin typeface="Calibri" pitchFamily="34" charset="0"/>
                <a:cs typeface="Calibri" pitchFamily="34" charset="0"/>
              </a:rPr>
              <a:t>Spécialisation des hémisphères d’un cerveau intacte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CA" sz="2800" i="1" dirty="0" smtClean="0">
                <a:latin typeface="Calibri" pitchFamily="34" charset="0"/>
                <a:cs typeface="Calibri" pitchFamily="34" charset="0"/>
              </a:rPr>
              <a:t>Hémisphère gauche</a:t>
            </a:r>
          </a:p>
          <a:p>
            <a:pPr lvl="3" eaLnBrk="1" hangingPunct="1">
              <a:buSzPct val="85000"/>
              <a:buFont typeface="Courier New" pitchFamily="49" charset="0"/>
              <a:buChar char="o"/>
            </a:pPr>
            <a:r>
              <a:rPr lang="fr-CA" sz="2400" dirty="0" smtClean="0">
                <a:latin typeface="Calibri" pitchFamily="34" charset="0"/>
                <a:cs typeface="Calibri" pitchFamily="34" charset="0"/>
              </a:rPr>
              <a:t>Lecture, écriture, Langage, parole, raisonnement mathématique</a:t>
            </a:r>
          </a:p>
          <a:p>
            <a:pPr lvl="2" eaLnBrk="1" hangingPunct="1">
              <a:buFont typeface="Wingdings" pitchFamily="2" charset="2"/>
              <a:buChar char="§"/>
            </a:pPr>
            <a:r>
              <a:rPr lang="fr-CA" sz="2800" i="1" dirty="0" smtClean="0">
                <a:latin typeface="Calibri" pitchFamily="34" charset="0"/>
                <a:cs typeface="Calibri" pitchFamily="34" charset="0"/>
              </a:rPr>
              <a:t>Hémisphère droit</a:t>
            </a:r>
          </a:p>
          <a:p>
            <a:pPr marL="1657350" lvl="4" indent="-342900" eaLnBrk="1" hangingPunct="1">
              <a:buFont typeface="Courier New" pitchFamily="49" charset="0"/>
              <a:buChar char="o"/>
            </a:pPr>
            <a:r>
              <a:rPr lang="fr-CA" sz="2800" dirty="0">
                <a:latin typeface="Calibri" pitchFamily="34" charset="0"/>
                <a:cs typeface="Calibri" pitchFamily="34" charset="0"/>
              </a:rPr>
              <a:t>Perception, modulation et signification du discours, sens du «moi</a:t>
            </a:r>
            <a:r>
              <a:rPr lang="fr-CA" sz="2800" dirty="0" smtClean="0">
                <a:latin typeface="Calibri" pitchFamily="34" charset="0"/>
                <a:cs typeface="Calibri" pitchFamily="34" charset="0"/>
              </a:rPr>
              <a:t>»</a:t>
            </a:r>
          </a:p>
          <a:p>
            <a:pPr marL="1314450" lvl="4" indent="0" eaLnBrk="1" hangingPunct="1">
              <a:buNone/>
            </a:pPr>
            <a:endParaRPr lang="fr-CA" sz="1200" i="1" dirty="0" smtClean="0"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buNone/>
            </a:pPr>
            <a:r>
              <a:rPr lang="fr-CA" i="1" dirty="0" smtClean="0">
                <a:latin typeface="Calibri" pitchFamily="34" charset="0"/>
                <a:cs typeface="Calibri" pitchFamily="34" charset="0"/>
              </a:rPr>
              <a:t>«Cerveaux unifiés avec des parties spécialisées»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Différences gauche/droite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38</a:t>
            </a:fld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94563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775"/>
            <a:ext cx="8497069" cy="496857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fr-CA" sz="4000" dirty="0" smtClean="0">
                <a:latin typeface="Calibri" pitchFamily="34" charset="0"/>
                <a:cs typeface="Calibri" pitchFamily="34" charset="0"/>
              </a:rPr>
              <a:t>L’orientation vers la droite ne date pas d’hier!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4000" dirty="0" smtClean="0">
                <a:latin typeface="Calibri" pitchFamily="34" charset="0"/>
                <a:cs typeface="Calibri" pitchFamily="34" charset="0"/>
              </a:rPr>
              <a:t>Tendance présente dans toutes les cultures humaines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4000" dirty="0" smtClean="0">
                <a:latin typeface="Calibri" pitchFamily="34" charset="0"/>
                <a:cs typeface="Calibri" pitchFamily="34" charset="0"/>
              </a:rPr>
              <a:t>Preuves de l’influence de gènes ou d’un facteur prénatal sur la latéralité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fr-CA" sz="4000" dirty="0" smtClean="0">
                <a:latin typeface="Calibri" pitchFamily="34" charset="0"/>
                <a:cs typeface="Calibri" pitchFamily="34" charset="0"/>
              </a:rPr>
              <a:t>Avantages d’être gaucher?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fr-CA" sz="5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Organisation et latéralit</a:t>
            </a:r>
            <a:r>
              <a:rPr lang="fr-CA" sz="5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é</a:t>
            </a:r>
            <a:endParaRPr lang="fr-CA" sz="5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C0BA75-A533-484D-B50E-03BA63C832D2}" type="slidenum">
              <a:rPr lang="en-CA" smtClean="0"/>
              <a:pPr eaLnBrk="1" hangingPunct="1"/>
              <a:t>39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58947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8192</TotalTime>
  <Words>1620</Words>
  <Application>Microsoft Office PowerPoint</Application>
  <PresentationFormat>On-screen Show (4:3)</PresentationFormat>
  <Paragraphs>384</Paragraphs>
  <Slides>39</Slides>
  <Notes>39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Default Design</vt:lpstr>
      <vt:lpstr>Neuroscience du Comportement</vt:lpstr>
      <vt:lpstr>Biologie, comportement et esprit</vt:lpstr>
      <vt:lpstr>Contenu du cours</vt:lpstr>
      <vt:lpstr>La communication neuronale</vt:lpstr>
      <vt:lpstr>Les neurones</vt:lpstr>
      <vt:lpstr>Structures d’un neurone</vt:lpstr>
      <vt:lpstr>Potentiel d’action</vt:lpstr>
      <vt:lpstr>La communication neuronale</vt:lpstr>
      <vt:lpstr>La communication neuronale</vt:lpstr>
      <vt:lpstr>Exemples de Neuromédiateurs</vt:lpstr>
      <vt:lpstr>Le système nerveux</vt:lpstr>
      <vt:lpstr>Système nerveux</vt:lpstr>
      <vt:lpstr>Système nerveux (SN)</vt:lpstr>
      <vt:lpstr>Système nerveux périphérique</vt:lpstr>
      <vt:lpstr>Système nerveux central</vt:lpstr>
      <vt:lpstr>Les neurones</vt:lpstr>
      <vt:lpstr>Types de neurones</vt:lpstr>
      <vt:lpstr>Le système endocrinien</vt:lpstr>
      <vt:lpstr>Système endocrinien</vt:lpstr>
      <vt:lpstr>Structures</vt:lpstr>
      <vt:lpstr>Structures</vt:lpstr>
      <vt:lpstr>Le cerveau</vt:lpstr>
      <vt:lpstr>Outils de découverte </vt:lpstr>
      <vt:lpstr>Structures cérébrales</vt:lpstr>
      <vt:lpstr>Structures cérébrales anciennes</vt:lpstr>
      <vt:lpstr>Structures cérébrales anciennes (suite)</vt:lpstr>
      <vt:lpstr>Système limbique</vt:lpstr>
      <vt:lpstr>Le cortex cérébral</vt:lpstr>
      <vt:lpstr>Le cortex cérébral</vt:lpstr>
      <vt:lpstr>Hémisphères et lobes cérébraux</vt:lpstr>
      <vt:lpstr>Fonctions du cortex cérébral</vt:lpstr>
      <vt:lpstr>Fonctions du cortex cérébral</vt:lpstr>
      <vt:lpstr>Cortex moteur et sensoriel</vt:lpstr>
      <vt:lpstr>Fonctions du cortex cérébral</vt:lpstr>
      <vt:lpstr>Plasticité du cerveau</vt:lpstr>
      <vt:lpstr>Le cerveau partagé</vt:lpstr>
      <vt:lpstr>Le cerveau partagé</vt:lpstr>
      <vt:lpstr>Différences gauche/droite</vt:lpstr>
      <vt:lpstr>Organisation et latéralité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</dc:title>
  <dc:creator>User</dc:creator>
  <cp:lastModifiedBy>COE uOttawa</cp:lastModifiedBy>
  <cp:revision>461</cp:revision>
  <cp:lastPrinted>2012-09-18T22:16:31Z</cp:lastPrinted>
  <dcterms:created xsi:type="dcterms:W3CDTF">2008-03-13T02:10:36Z</dcterms:created>
  <dcterms:modified xsi:type="dcterms:W3CDTF">2014-09-28T23:35:52Z</dcterms:modified>
</cp:coreProperties>
</file>