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48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E4B3AE-0844-46F1-93AD-4DB13BE092E0}" type="datetimeFigureOut">
              <a:rPr lang="en-US" smtClean="0"/>
              <a:t>11/28/2011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7CE1D2-49A6-4D57-AB4D-02225437FBF9}"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CE1D2-49A6-4D57-AB4D-02225437FBF9}" type="slidenum">
              <a:rPr lang="en-US" smtClean="0"/>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A72914D9-8761-493B-AF72-110467BAE181}"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72914D9-8761-493B-AF72-110467BAE18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72914D9-8761-493B-AF72-110467BAE181}"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72914D9-8761-493B-AF72-110467BAE18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A72914D9-8761-493B-AF72-110467BAE18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A72914D9-8761-493B-AF72-110467BAE18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A72914D9-8761-493B-AF72-110467BAE181}"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72914D9-8761-493B-AF72-110467BAE18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72914D9-8761-493B-AF72-110467BAE181}"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72914D9-8761-493B-AF72-110467BAE18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CFA3CA2-32FA-46C4-A7C0-861FACEBFD23}" type="datetimeFigureOut">
              <a:rPr lang="en-US" smtClean="0"/>
              <a:t>11/28/2011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72914D9-8761-493B-AF72-110467BAE18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CFA3CA2-32FA-46C4-A7C0-861FACEBFD23}" type="datetimeFigureOut">
              <a:rPr lang="en-US" smtClean="0"/>
              <a:t>11/28/2011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72914D9-8761-493B-AF72-110467BAE181}"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Handmaid’s Tale</a:t>
            </a:r>
            <a:endParaRPr lang="en-US" dirty="0"/>
          </a:p>
        </p:txBody>
      </p:sp>
      <p:sp>
        <p:nvSpPr>
          <p:cNvPr id="3" name="Subtitle 2"/>
          <p:cNvSpPr>
            <a:spLocks noGrp="1"/>
          </p:cNvSpPr>
          <p:nvPr>
            <p:ph type="subTitle" idx="1"/>
          </p:nvPr>
        </p:nvSpPr>
        <p:spPr/>
        <p:txBody>
          <a:bodyPr/>
          <a:lstStyle/>
          <a:p>
            <a:r>
              <a:rPr lang="en-US" dirty="0" smtClean="0"/>
              <a:t>Margaret Atwood</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Handmaid’s Tale</a:t>
            </a:r>
            <a:endParaRPr lang="en-US" dirty="0"/>
          </a:p>
        </p:txBody>
      </p:sp>
      <p:sp>
        <p:nvSpPr>
          <p:cNvPr id="3" name="Content Placeholder 2"/>
          <p:cNvSpPr>
            <a:spLocks noGrp="1"/>
          </p:cNvSpPr>
          <p:nvPr>
            <p:ph idx="1"/>
          </p:nvPr>
        </p:nvSpPr>
        <p:spPr/>
        <p:txBody>
          <a:bodyPr>
            <a:normAutofit/>
          </a:bodyPr>
          <a:lstStyle/>
          <a:p>
            <a:r>
              <a:rPr lang="en-US" sz="2200" dirty="0" smtClean="0"/>
              <a:t>Title is an allusion to Chaucer’s </a:t>
            </a:r>
            <a:r>
              <a:rPr lang="en-US" sz="2200" u="sng" dirty="0" smtClean="0"/>
              <a:t>Canterbury Tales</a:t>
            </a:r>
            <a:r>
              <a:rPr lang="en-US" sz="2200" dirty="0" smtClean="0"/>
              <a:t> </a:t>
            </a:r>
            <a:r>
              <a:rPr lang="en-US" sz="2200" dirty="0" smtClean="0"/>
              <a:t>– a collection of stories told by various figures on a pilgrimage to Canterbury.</a:t>
            </a:r>
            <a:endParaRPr lang="en-US" sz="2200" dirty="0" smtClean="0"/>
          </a:p>
          <a:p>
            <a:r>
              <a:rPr lang="en-US" sz="2200" dirty="0" smtClean="0"/>
              <a:t>Each tale is titled with its teller: “The Miller’s Tale”, “The Prioress’ Tale”, etc.</a:t>
            </a:r>
          </a:p>
          <a:p>
            <a:pPr lvl="1"/>
            <a:r>
              <a:rPr lang="en-US" sz="2200" dirty="0" smtClean="0"/>
              <a:t>But these titles equate the narrating characters with their social function.</a:t>
            </a:r>
          </a:p>
          <a:p>
            <a:pPr lvl="1"/>
            <a:r>
              <a:rPr lang="en-US" sz="2200" dirty="0" smtClean="0"/>
              <a:t>Similarly, what we are reading is not “</a:t>
            </a:r>
            <a:r>
              <a:rPr lang="en-US" sz="2200" dirty="0" err="1" smtClean="0"/>
              <a:t>Offred’s</a:t>
            </a:r>
            <a:r>
              <a:rPr lang="en-US" sz="2200" dirty="0" smtClean="0"/>
              <a:t> Tale”,  but “The Handmaid’s Tale” – her individuality is subordinated to her social role.</a:t>
            </a:r>
          </a:p>
          <a:p>
            <a:r>
              <a:rPr lang="en-US" sz="2200" dirty="0" smtClean="0"/>
              <a:t>Also: the handmaid’s tale represents a narrative issued by a voice silenced in Chaucer’s text.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Names</a:t>
            </a:r>
            <a:endParaRPr lang="en-US" dirty="0"/>
          </a:p>
        </p:txBody>
      </p:sp>
      <p:sp>
        <p:nvSpPr>
          <p:cNvPr id="3" name="Content Placeholder 2"/>
          <p:cNvSpPr>
            <a:spLocks noGrp="1"/>
          </p:cNvSpPr>
          <p:nvPr>
            <p:ph idx="1"/>
          </p:nvPr>
        </p:nvSpPr>
        <p:spPr/>
        <p:txBody>
          <a:bodyPr>
            <a:noAutofit/>
          </a:bodyPr>
          <a:lstStyle/>
          <a:p>
            <a:r>
              <a:rPr lang="en-US" sz="2000" dirty="0" smtClean="0"/>
              <a:t>Handmaids’ names are derived from their respective commanders:</a:t>
            </a:r>
          </a:p>
          <a:p>
            <a:pPr lvl="1"/>
            <a:r>
              <a:rPr lang="en-US" sz="2000" dirty="0" err="1" smtClean="0"/>
              <a:t>Offred</a:t>
            </a:r>
            <a:r>
              <a:rPr lang="en-US" sz="2000" dirty="0" smtClean="0"/>
              <a:t>, </a:t>
            </a:r>
            <a:r>
              <a:rPr lang="en-US" sz="2000" dirty="0" err="1" smtClean="0"/>
              <a:t>Ofwarren</a:t>
            </a:r>
            <a:r>
              <a:rPr lang="en-US" sz="2000" dirty="0" smtClean="0"/>
              <a:t>, </a:t>
            </a:r>
            <a:r>
              <a:rPr lang="en-US" sz="2000" dirty="0" err="1" smtClean="0"/>
              <a:t>Ofglen</a:t>
            </a:r>
            <a:r>
              <a:rPr lang="en-US" sz="2000" dirty="0" smtClean="0"/>
              <a:t>, etc.</a:t>
            </a:r>
          </a:p>
          <a:p>
            <a:pPr lvl="1"/>
            <a:r>
              <a:rPr lang="en-US" sz="2000" dirty="0" smtClean="0"/>
              <a:t>Same applies to wives: “Wife of Warren”.</a:t>
            </a:r>
          </a:p>
          <a:p>
            <a:pPr lvl="1"/>
            <a:r>
              <a:rPr lang="en-US" sz="2000" dirty="0" smtClean="0"/>
              <a:t>Logical extension of patronymic naming.</a:t>
            </a:r>
          </a:p>
          <a:p>
            <a:r>
              <a:rPr lang="en-US" sz="2000" dirty="0" smtClean="0"/>
              <a:t>We aren’t given her name until p104, and even then it is somewhat oblique: “My name isn’t </a:t>
            </a:r>
            <a:r>
              <a:rPr lang="en-US" sz="2000" dirty="0" err="1" smtClean="0"/>
              <a:t>Offred</a:t>
            </a:r>
            <a:r>
              <a:rPr lang="en-US" sz="2000" dirty="0" smtClean="0"/>
              <a:t>.”</a:t>
            </a:r>
          </a:p>
          <a:p>
            <a:r>
              <a:rPr lang="en-US" sz="2000" dirty="0" smtClean="0"/>
              <a:t>Real name is kept hidden: “I have another name, which nobody uses now because it’s forbidden” (104) – a hidden treasure only revealed to a few characters (and not the reader).</a:t>
            </a:r>
          </a:p>
          <a:p>
            <a:pPr lvl="1"/>
            <a:r>
              <a:rPr lang="en-US" sz="2000" dirty="0" smtClean="0"/>
              <a:t>Still we can deduce her name is June: in the first chapter </a:t>
            </a:r>
            <a:r>
              <a:rPr lang="en-US" sz="2000" dirty="0" err="1" smtClean="0"/>
              <a:t>Offred</a:t>
            </a:r>
            <a:r>
              <a:rPr lang="en-US" sz="2000" dirty="0" smtClean="0"/>
              <a:t> gives us a list of names exchanged in silence: “Alma, Janine, Dolores, Moira, June” (4).</a:t>
            </a:r>
          </a:p>
          <a:p>
            <a:pPr lvl="1"/>
            <a:r>
              <a:rPr lang="en-US" sz="2000" dirty="0" smtClean="0"/>
              <a:t>A</a:t>
            </a:r>
            <a:r>
              <a:rPr lang="en-US" sz="2000" dirty="0" smtClean="0"/>
              <a:t>ll the other names except for June are accounted for in the text.</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Names</a:t>
            </a:r>
            <a:endParaRPr lang="en-US" dirty="0"/>
          </a:p>
        </p:txBody>
      </p:sp>
      <p:sp>
        <p:nvSpPr>
          <p:cNvPr id="3" name="Content Placeholder 2"/>
          <p:cNvSpPr>
            <a:spLocks noGrp="1"/>
          </p:cNvSpPr>
          <p:nvPr>
            <p:ph idx="1"/>
          </p:nvPr>
        </p:nvSpPr>
        <p:spPr/>
        <p:txBody>
          <a:bodyPr>
            <a:normAutofit fontScale="92500" lnSpcReduction="10000"/>
          </a:bodyPr>
          <a:lstStyle/>
          <a:p>
            <a:r>
              <a:rPr lang="en-US" sz="2000" dirty="0" smtClean="0"/>
              <a:t>All names in the text are problematic.</a:t>
            </a:r>
          </a:p>
          <a:p>
            <a:pPr lvl="1"/>
            <a:r>
              <a:rPr lang="en-US" sz="2000" dirty="0" smtClean="0"/>
              <a:t>The </a:t>
            </a:r>
            <a:r>
              <a:rPr lang="en-US" sz="2000" dirty="0" err="1" smtClean="0"/>
              <a:t>Gileadean</a:t>
            </a:r>
            <a:r>
              <a:rPr lang="en-US" sz="2000" dirty="0" smtClean="0"/>
              <a:t> Research Association presumes that most of the names have been changed by </a:t>
            </a:r>
            <a:r>
              <a:rPr lang="en-US" sz="2000" dirty="0" err="1" smtClean="0"/>
              <a:t>Offred</a:t>
            </a:r>
            <a:r>
              <a:rPr lang="en-US" sz="2000" dirty="0" smtClean="0"/>
              <a:t>.</a:t>
            </a:r>
          </a:p>
          <a:p>
            <a:pPr lvl="1"/>
            <a:r>
              <a:rPr lang="en-US" sz="2000" dirty="0" smtClean="0"/>
              <a:t>Raises problems in the epilogue when the scholars try to match the characters in the books with “historical” persons.</a:t>
            </a:r>
          </a:p>
          <a:p>
            <a:r>
              <a:rPr lang="en-US" sz="2000" dirty="0" smtClean="0"/>
              <a:t>Names are dangerous: “</a:t>
            </a:r>
            <a:r>
              <a:rPr lang="en-US" sz="2000" i="1" dirty="0" smtClean="0"/>
              <a:t>Dear You</a:t>
            </a:r>
            <a:r>
              <a:rPr lang="en-US" sz="2000" dirty="0" smtClean="0"/>
              <a:t>, I’ll say.  Just</a:t>
            </a:r>
            <a:r>
              <a:rPr lang="en-US" sz="2000" i="1" dirty="0" smtClean="0"/>
              <a:t> you</a:t>
            </a:r>
            <a:r>
              <a:rPr lang="en-US" sz="2000" dirty="0" smtClean="0"/>
              <a:t>, without a name.  Attaching a name attaches </a:t>
            </a:r>
            <a:r>
              <a:rPr lang="en-US" sz="2000" i="1" dirty="0" smtClean="0"/>
              <a:t>you</a:t>
            </a:r>
            <a:r>
              <a:rPr lang="en-US" sz="2000" dirty="0" smtClean="0"/>
              <a:t> to the world of fact, which is riskier, more hazardous: who knows what your chances are out there, of survival, yours?” (50).</a:t>
            </a:r>
          </a:p>
          <a:p>
            <a:pPr lvl="1"/>
            <a:r>
              <a:rPr lang="en-US" sz="2000" dirty="0" smtClean="0"/>
              <a:t>A name gives us a concrete, specific subjectivity; it makes us subject to social structures: “Ideology … ‘recruits’ subjects among the individuals or ‘transforms’ the individuals into subjects … by that very precise operation I have called </a:t>
            </a:r>
            <a:r>
              <a:rPr lang="en-US" sz="2000" i="1" dirty="0" smtClean="0"/>
              <a:t>interpellation</a:t>
            </a:r>
            <a:r>
              <a:rPr lang="en-US" sz="2000" dirty="0" smtClean="0"/>
              <a:t> or hailing, and which can imagined along the lines of the most commonplace everyday police (or other) hailing: “Hey, you there!” (</a:t>
            </a:r>
            <a:r>
              <a:rPr lang="en-US" sz="2000" dirty="0" err="1" smtClean="0"/>
              <a:t>Althusser</a:t>
            </a:r>
            <a:r>
              <a:rPr lang="en-US" sz="2000" dirty="0" smtClean="0"/>
              <a:t>, “Ideology and Ideological State Apparatuses”).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Voices</a:t>
            </a:r>
            <a:endParaRPr lang="en-US" dirty="0"/>
          </a:p>
        </p:txBody>
      </p:sp>
      <p:sp>
        <p:nvSpPr>
          <p:cNvPr id="3" name="Content Placeholder 2"/>
          <p:cNvSpPr>
            <a:spLocks noGrp="1"/>
          </p:cNvSpPr>
          <p:nvPr>
            <p:ph idx="1"/>
          </p:nvPr>
        </p:nvSpPr>
        <p:spPr/>
        <p:txBody>
          <a:bodyPr>
            <a:noAutofit/>
          </a:bodyPr>
          <a:lstStyle/>
          <a:p>
            <a:r>
              <a:rPr lang="en-US" sz="2000" dirty="0" smtClean="0"/>
              <a:t>The lack of names parallels another lack: that of voice.</a:t>
            </a:r>
          </a:p>
          <a:p>
            <a:pPr lvl="1"/>
            <a:r>
              <a:rPr lang="en-US" sz="2000" dirty="0" smtClean="0"/>
              <a:t>Real names are exchanged in silence (4).</a:t>
            </a:r>
          </a:p>
          <a:p>
            <a:pPr lvl="1"/>
            <a:r>
              <a:rPr lang="en-US" sz="2000" dirty="0" err="1" smtClean="0"/>
              <a:t>Offred</a:t>
            </a:r>
            <a:r>
              <a:rPr lang="en-US" sz="2000" dirty="0" smtClean="0"/>
              <a:t> sings, but only in her head (67).</a:t>
            </a:r>
          </a:p>
          <a:p>
            <a:r>
              <a:rPr lang="en-US" sz="2000" dirty="0" smtClean="0"/>
              <a:t>Serena Joy, a former singer, is also rendered silent: “And sometimes from the front sitting room there will be the thin sound of Serena’s voice from a disc made long ago and played now with the volume low, so she won’t be caught listening as she sits there knitting, remembering her own former and now amputated glory” (67-68)</a:t>
            </a:r>
          </a:p>
          <a:p>
            <a:pPr lvl="1"/>
            <a:r>
              <a:rPr lang="en-US" sz="2000" dirty="0" smtClean="0"/>
              <a:t>This former glory is “amputated” – like a form of castration.</a:t>
            </a:r>
          </a:p>
          <a:p>
            <a:pPr lvl="1"/>
            <a:r>
              <a:rPr lang="en-US" sz="2000" dirty="0" smtClean="0"/>
              <a:t>What remains is “thin” – the voice has been disembodied: a crude representation of itself.</a:t>
            </a:r>
          </a:p>
          <a:p>
            <a:r>
              <a:rPr lang="en-US" sz="2000" dirty="0" smtClean="0"/>
              <a:t>In the </a:t>
            </a:r>
            <a:r>
              <a:rPr lang="en-US" sz="2000" dirty="0" err="1" smtClean="0"/>
              <a:t>Unwoman</a:t>
            </a:r>
            <a:r>
              <a:rPr lang="en-US" sz="2000" dirty="0" smtClean="0"/>
              <a:t> documentary </a:t>
            </a:r>
            <a:r>
              <a:rPr lang="en-US" sz="2000" dirty="0" err="1" smtClean="0"/>
              <a:t>Offred</a:t>
            </a:r>
            <a:r>
              <a:rPr lang="en-US" sz="2000" dirty="0" smtClean="0"/>
              <a:t> sees at the Training Center, she sees images of liberated, professional women, but there is no sound: these women are not allowed to be heard.</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Voices</a:t>
            </a:r>
            <a:endParaRPr lang="en-US" dirty="0"/>
          </a:p>
        </p:txBody>
      </p:sp>
      <p:sp>
        <p:nvSpPr>
          <p:cNvPr id="3" name="Content Placeholder 2"/>
          <p:cNvSpPr>
            <a:spLocks noGrp="1"/>
          </p:cNvSpPr>
          <p:nvPr>
            <p:ph idx="1"/>
          </p:nvPr>
        </p:nvSpPr>
        <p:spPr/>
        <p:txBody>
          <a:bodyPr>
            <a:normAutofit/>
          </a:bodyPr>
          <a:lstStyle/>
          <a:p>
            <a:r>
              <a:rPr lang="en-US" sz="2000" dirty="0" smtClean="0"/>
              <a:t>With no communication possible, personal histories (narratives) or other women are marginalized and repressed.</a:t>
            </a:r>
          </a:p>
          <a:p>
            <a:r>
              <a:rPr lang="en-US" sz="2000" dirty="0" err="1" smtClean="0"/>
              <a:t>Offred</a:t>
            </a:r>
            <a:r>
              <a:rPr lang="en-US" sz="2000" dirty="0" smtClean="0"/>
              <a:t> tries to figure out (the first) </a:t>
            </a:r>
            <a:r>
              <a:rPr lang="en-US" sz="2000" dirty="0" err="1" smtClean="0"/>
              <a:t>Ofglen’s</a:t>
            </a:r>
            <a:r>
              <a:rPr lang="en-US" sz="2000" dirty="0" smtClean="0"/>
              <a:t> back story, but it’s inaccessible and indeterminate.</a:t>
            </a:r>
          </a:p>
          <a:p>
            <a:pPr lvl="1"/>
            <a:r>
              <a:rPr lang="en-US" sz="2000" dirty="0" err="1" smtClean="0"/>
              <a:t>Offred</a:t>
            </a:r>
            <a:r>
              <a:rPr lang="en-US" sz="2000" dirty="0" smtClean="0"/>
              <a:t> doesn’t know if </a:t>
            </a:r>
            <a:r>
              <a:rPr lang="en-US" sz="2000" dirty="0" err="1" smtClean="0"/>
              <a:t>Ofglen’s</a:t>
            </a:r>
            <a:r>
              <a:rPr lang="en-US" sz="2000" dirty="0" smtClean="0"/>
              <a:t> pious exterior is a front or genuine and she herself is subject to the same </a:t>
            </a:r>
            <a:r>
              <a:rPr lang="en-US" sz="2000" dirty="0" err="1" smtClean="0"/>
              <a:t>indeterminancy</a:t>
            </a:r>
            <a:r>
              <a:rPr lang="en-US" sz="2000" dirty="0" smtClean="0"/>
              <a:t>: “But this is what I must look like to her, as well” (39-40).</a:t>
            </a:r>
          </a:p>
          <a:p>
            <a:r>
              <a:rPr lang="en-US" sz="2000" dirty="0" smtClean="0"/>
              <a:t>Self can only emerge in solitary silence: “The night is mine, my own time, to do with as I will, as long as I am quiet” (47).</a:t>
            </a:r>
          </a:p>
          <a:p>
            <a:r>
              <a:rPr lang="en-US" sz="2000" dirty="0" smtClean="0"/>
              <a:t>Resistance movement communicates through a secret language of </a:t>
            </a:r>
            <a:r>
              <a:rPr lang="en-US" sz="2000" dirty="0" err="1" smtClean="0"/>
              <a:t>codewords</a:t>
            </a:r>
            <a:r>
              <a:rPr lang="en-US" sz="2000" dirty="0" smtClean="0"/>
              <a:t> – “Mayday”.</a:t>
            </a:r>
          </a:p>
          <a:p>
            <a:pPr lvl="1"/>
            <a:r>
              <a:rPr lang="en-US" sz="2000" dirty="0" smtClean="0"/>
              <a:t>“Passwords, things that cannot be told, people with secret identities, dark linkages: this does not seem as if it ought to be the true shape of the world” (253).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Écriture</a:t>
            </a:r>
            <a:r>
              <a:rPr lang="en-CA" dirty="0" smtClean="0"/>
              <a:t> </a:t>
            </a:r>
            <a:r>
              <a:rPr lang="en-CA" dirty="0" err="1" smtClean="0"/>
              <a:t>Féminine</a:t>
            </a:r>
            <a:endParaRPr lang="en-US" dirty="0"/>
          </a:p>
        </p:txBody>
      </p:sp>
      <p:sp>
        <p:nvSpPr>
          <p:cNvPr id="3" name="Content Placeholder 2"/>
          <p:cNvSpPr>
            <a:spLocks noGrp="1"/>
          </p:cNvSpPr>
          <p:nvPr>
            <p:ph idx="1"/>
          </p:nvPr>
        </p:nvSpPr>
        <p:spPr/>
        <p:txBody>
          <a:bodyPr>
            <a:normAutofit/>
          </a:bodyPr>
          <a:lstStyle/>
          <a:p>
            <a:r>
              <a:rPr lang="en-US" sz="2200" dirty="0" smtClean="0"/>
              <a:t>Term coined by French feminist critic </a:t>
            </a:r>
            <a:r>
              <a:rPr lang="en-CA" sz="2200" dirty="0" smtClean="0"/>
              <a:t>Hélène </a:t>
            </a:r>
            <a:r>
              <a:rPr lang="en-CA" sz="2200" dirty="0" err="1" smtClean="0"/>
              <a:t>Cixous</a:t>
            </a:r>
            <a:r>
              <a:rPr lang="en-CA" sz="2200" dirty="0" smtClean="0"/>
              <a:t> in her 1975 work, “The Laugh Of The Medusa” to describe specifically female writing</a:t>
            </a:r>
            <a:r>
              <a:rPr lang="en-CA" sz="2200" dirty="0" smtClean="0"/>
              <a:t>.</a:t>
            </a:r>
          </a:p>
          <a:p>
            <a:pPr marL="365760" lvl="1" indent="-283464">
              <a:spcBef>
                <a:spcPts val="600"/>
              </a:spcBef>
              <a:buSzPct val="80000"/>
              <a:buFont typeface="Wingdings 2"/>
              <a:buChar char=""/>
            </a:pPr>
            <a:r>
              <a:rPr lang="en-CA" sz="2200" dirty="0" smtClean="0"/>
              <a:t>“I shall speak about women’s writing: about </a:t>
            </a:r>
            <a:r>
              <a:rPr lang="en-CA" sz="2200" i="1" dirty="0" smtClean="0"/>
              <a:t>what it will do</a:t>
            </a:r>
            <a:r>
              <a:rPr lang="en-CA" sz="2200" dirty="0" smtClean="0"/>
              <a:t>.  Woman must write her self: must write about women and bring women to writing, from which they have been driven away as violently as from their bodies – for the same reasons, by the same law, with the same fatal goal.  Woman must put herself into the text – as into the world and into history – by her own movement” (2039</a:t>
            </a:r>
            <a:r>
              <a:rPr lang="en-CA" sz="2200" dirty="0" smtClean="0"/>
              <a:t>).</a:t>
            </a:r>
          </a:p>
          <a:p>
            <a:pPr marL="365760" lvl="1" indent="-283464">
              <a:spcBef>
                <a:spcPts val="600"/>
              </a:spcBef>
              <a:buSzPct val="80000"/>
              <a:buFont typeface="Wingdings 2"/>
              <a:buChar char=""/>
            </a:pPr>
            <a:r>
              <a:rPr lang="en-CA" sz="2200" dirty="0" err="1" smtClean="0"/>
              <a:t>Écriture</a:t>
            </a:r>
            <a:r>
              <a:rPr lang="en-CA" sz="2200" dirty="0" smtClean="0"/>
              <a:t> </a:t>
            </a:r>
            <a:r>
              <a:rPr lang="en-CA" sz="2200" dirty="0" err="1" smtClean="0"/>
              <a:t>Féminine</a:t>
            </a:r>
            <a:r>
              <a:rPr lang="en-CA" sz="2200" dirty="0" smtClean="0"/>
              <a:t> described as privileging non-linear, cyclical writing.</a:t>
            </a:r>
            <a:endParaRPr lang="en-US" sz="22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Écriture</a:t>
            </a:r>
            <a:r>
              <a:rPr lang="en-CA" dirty="0" smtClean="0"/>
              <a:t> </a:t>
            </a:r>
            <a:r>
              <a:rPr lang="en-CA" dirty="0" err="1" smtClean="0"/>
              <a:t>Féminine</a:t>
            </a:r>
            <a:endParaRPr lang="en-US" dirty="0"/>
          </a:p>
        </p:txBody>
      </p:sp>
      <p:sp>
        <p:nvSpPr>
          <p:cNvPr id="3" name="Content Placeholder 2"/>
          <p:cNvSpPr>
            <a:spLocks noGrp="1"/>
          </p:cNvSpPr>
          <p:nvPr>
            <p:ph idx="1"/>
          </p:nvPr>
        </p:nvSpPr>
        <p:spPr/>
        <p:txBody>
          <a:bodyPr>
            <a:normAutofit/>
          </a:bodyPr>
          <a:lstStyle/>
          <a:p>
            <a:r>
              <a:rPr lang="en-US" sz="2200" dirty="0" smtClean="0"/>
              <a:t>Language is seen as a male domain: what Jacques Derrida refers to as </a:t>
            </a:r>
            <a:r>
              <a:rPr lang="en-US" sz="2200" b="1" dirty="0" err="1" smtClean="0"/>
              <a:t>phallogocentrism</a:t>
            </a:r>
            <a:r>
              <a:rPr lang="en-US" sz="2200" dirty="0" smtClean="0"/>
              <a:t>.</a:t>
            </a:r>
          </a:p>
          <a:p>
            <a:r>
              <a:rPr lang="en-US" sz="2200" dirty="0" smtClean="0"/>
              <a:t>Nelly Furman: “</a:t>
            </a:r>
            <a:r>
              <a:rPr lang="en-CA" sz="2200" dirty="0" smtClean="0"/>
              <a:t>It is through the medium of language that we define and categorize areas of difference and similarity, which in turn allow us to comprehend the world around us.  Male-centered categorizations predominate in American English and subtly shape our understanding and perception of reality; this is why attention is increasingly directed to the inherently oppressive aspects for women of a male-constructed language system” (qtd. in Showalter 190). </a:t>
            </a:r>
            <a:endParaRPr lang="en-CA" sz="2200" dirty="0" smtClean="0"/>
          </a:p>
          <a:p>
            <a:r>
              <a:rPr lang="en-CA" sz="2200" dirty="0" smtClean="0"/>
              <a:t>In order to enter into language, women have to write as men.</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Écriture</a:t>
            </a:r>
            <a:r>
              <a:rPr lang="en-CA" dirty="0" smtClean="0"/>
              <a:t> </a:t>
            </a:r>
            <a:r>
              <a:rPr lang="en-CA" dirty="0" err="1" smtClean="0"/>
              <a:t>Féminine</a:t>
            </a:r>
            <a:endParaRPr lang="en-US" dirty="0"/>
          </a:p>
        </p:txBody>
      </p:sp>
      <p:sp>
        <p:nvSpPr>
          <p:cNvPr id="3" name="Content Placeholder 2"/>
          <p:cNvSpPr>
            <a:spLocks noGrp="1"/>
          </p:cNvSpPr>
          <p:nvPr>
            <p:ph idx="1"/>
          </p:nvPr>
        </p:nvSpPr>
        <p:spPr/>
        <p:txBody>
          <a:bodyPr>
            <a:normAutofit/>
          </a:bodyPr>
          <a:lstStyle/>
          <a:p>
            <a:r>
              <a:rPr lang="en-US" sz="2200" dirty="0" smtClean="0"/>
              <a:t>Women need to develop their own linguistic system, their own writing.</a:t>
            </a:r>
          </a:p>
          <a:p>
            <a:r>
              <a:rPr lang="en-US" sz="2200" dirty="0" smtClean="0"/>
              <a:t>Women’s writing exists in secrecy – hidden behind patriarchal literary order – transmitted in folklore and myth (oral tradition).</a:t>
            </a:r>
          </a:p>
          <a:p>
            <a:r>
              <a:rPr lang="en-US" sz="2200" dirty="0" err="1" smtClean="0"/>
              <a:t>Gerda</a:t>
            </a:r>
            <a:r>
              <a:rPr lang="en-US" sz="2200" dirty="0" smtClean="0"/>
              <a:t> Lerner: women exist in two worlds – that of the dominant (male) culture and, simultaneously, their own female culture – “Thus, women live a duality – as members of the general culture and as partakers of women’s culture” (qtd. </a:t>
            </a:r>
            <a:r>
              <a:rPr lang="en-US" sz="2200" dirty="0" smtClean="0"/>
              <a:t>i</a:t>
            </a:r>
            <a:r>
              <a:rPr lang="en-US" sz="2200" dirty="0" smtClean="0"/>
              <a:t>n Showalter 199).</a:t>
            </a:r>
          </a:p>
          <a:p>
            <a:r>
              <a:rPr lang="en-US" sz="2200" dirty="0" smtClean="0"/>
              <a:t>Both men and women have areas of experience inaccessible to each other, but the male area is made accessible to or structure by language: male is dominant, female is muted.</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a:t>
            </a:r>
            <a:endParaRPr lang="en-US" dirty="0"/>
          </a:p>
        </p:txBody>
      </p:sp>
      <p:sp>
        <p:nvSpPr>
          <p:cNvPr id="3" name="Content Placeholder 2"/>
          <p:cNvSpPr>
            <a:spLocks noGrp="1"/>
          </p:cNvSpPr>
          <p:nvPr>
            <p:ph idx="1"/>
          </p:nvPr>
        </p:nvSpPr>
        <p:spPr/>
        <p:txBody>
          <a:bodyPr>
            <a:normAutofit/>
          </a:bodyPr>
          <a:lstStyle/>
          <a:p>
            <a:r>
              <a:rPr lang="en-US" sz="2200" u="sng" dirty="0" smtClean="0"/>
              <a:t>The Handmaid’s Tale</a:t>
            </a:r>
            <a:r>
              <a:rPr lang="en-US" sz="2200" dirty="0" smtClean="0"/>
              <a:t> is intensely </a:t>
            </a:r>
            <a:r>
              <a:rPr lang="en-US" sz="2200" dirty="0" err="1" smtClean="0"/>
              <a:t>metafictional</a:t>
            </a:r>
            <a:r>
              <a:rPr lang="en-US" sz="2200" dirty="0" smtClean="0"/>
              <a:t>: it’s not about </a:t>
            </a:r>
            <a:r>
              <a:rPr lang="en-US" sz="2200" dirty="0" err="1" smtClean="0"/>
              <a:t>Offred</a:t>
            </a:r>
            <a:r>
              <a:rPr lang="en-US" sz="2200" dirty="0" smtClean="0"/>
              <a:t> and her story so much as it’s about her writing that story.</a:t>
            </a:r>
          </a:p>
          <a:p>
            <a:r>
              <a:rPr lang="en-US" sz="2200" dirty="0" smtClean="0"/>
              <a:t>Self is constructed through narrative: we are our own stories.</a:t>
            </a:r>
          </a:p>
          <a:p>
            <a:pPr lvl="1"/>
            <a:r>
              <a:rPr lang="en-US" sz="2200" dirty="0" smtClean="0"/>
              <a:t>“My self is a thing I must compose, as one composes a speech.  What I must present is a made thing, not something born” (82).</a:t>
            </a:r>
          </a:p>
          <a:p>
            <a:pPr lvl="1"/>
            <a:r>
              <a:rPr lang="en-US" sz="2200" dirty="0" err="1" smtClean="0"/>
              <a:t>Offred</a:t>
            </a:r>
            <a:r>
              <a:rPr lang="en-US" sz="2200" dirty="0" smtClean="0"/>
              <a:t> is acting a part: becoming a narrative, a narrative over which she has no control.</a:t>
            </a:r>
          </a:p>
          <a:p>
            <a:pPr lvl="1"/>
            <a:r>
              <a:rPr lang="en-US" sz="2200" dirty="0" smtClean="0"/>
              <a:t>By composing this story, she is exercising control over her narrative; </a:t>
            </a:r>
            <a:r>
              <a:rPr lang="en-US" sz="2200" dirty="0" err="1" smtClean="0"/>
              <a:t>reinscribing</a:t>
            </a:r>
            <a:r>
              <a:rPr lang="en-US" sz="2200" dirty="0" smtClean="0"/>
              <a:t> a new one – symbolized in her (presumed) escape at the end of the novel.</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a:t>
            </a:r>
            <a:endParaRPr lang="en-US" dirty="0"/>
          </a:p>
        </p:txBody>
      </p:sp>
      <p:sp>
        <p:nvSpPr>
          <p:cNvPr id="3" name="Content Placeholder 2"/>
          <p:cNvSpPr>
            <a:spLocks noGrp="1"/>
          </p:cNvSpPr>
          <p:nvPr>
            <p:ph idx="1"/>
          </p:nvPr>
        </p:nvSpPr>
        <p:spPr/>
        <p:txBody>
          <a:bodyPr>
            <a:normAutofit/>
          </a:bodyPr>
          <a:lstStyle/>
          <a:p>
            <a:r>
              <a:rPr lang="en-US" sz="2200" dirty="0" smtClean="0"/>
              <a:t>Women are denied access into the </a:t>
            </a:r>
            <a:r>
              <a:rPr lang="en-US" sz="2200" dirty="0" err="1" smtClean="0"/>
              <a:t>phallogocentric</a:t>
            </a:r>
            <a:r>
              <a:rPr lang="en-US" sz="2200" dirty="0" smtClean="0"/>
              <a:t> world of writing; their literature is oral.</a:t>
            </a:r>
          </a:p>
          <a:p>
            <a:pPr lvl="1"/>
            <a:r>
              <a:rPr lang="en-US" sz="2200" dirty="0" smtClean="0"/>
              <a:t>“Tell, rather than write, because I have nothing to write with and writing is in any case forbidden” (50).</a:t>
            </a:r>
          </a:p>
          <a:p>
            <a:pPr lvl="1"/>
            <a:r>
              <a:rPr lang="en-US" sz="2200" dirty="0" smtClean="0"/>
              <a:t>“nothing to write with” = lack of phallus: “Pen Is Envy, Aunt Lydia would say, quoting another Center motto, warning us away from such objects.  And they were right, it is envy.  Just holding it is envy.  I envy the Commander his pen.  It’s one more thing I would like to steal” (234).</a:t>
            </a:r>
          </a:p>
          <a:p>
            <a:pPr lvl="1"/>
            <a:r>
              <a:rPr lang="en-US" sz="2200" dirty="0" err="1" smtClean="0"/>
              <a:t>Offred</a:t>
            </a:r>
            <a:r>
              <a:rPr lang="en-US" sz="2200" dirty="0" smtClean="0"/>
              <a:t> wants to gain entry into the (masculine) world of writing.</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a:t>
            </a:r>
            <a:endParaRPr lang="en-US" dirty="0"/>
          </a:p>
        </p:txBody>
      </p:sp>
      <p:sp>
        <p:nvSpPr>
          <p:cNvPr id="3" name="Content Placeholder 2"/>
          <p:cNvSpPr>
            <a:spLocks noGrp="1"/>
          </p:cNvSpPr>
          <p:nvPr>
            <p:ph idx="1"/>
          </p:nvPr>
        </p:nvSpPr>
        <p:spPr/>
        <p:txBody>
          <a:bodyPr>
            <a:noAutofit/>
          </a:bodyPr>
          <a:lstStyle/>
          <a:p>
            <a:r>
              <a:rPr lang="en-US" sz="2000" dirty="0" smtClean="0"/>
              <a:t>Reading is similarly constrained. </a:t>
            </a:r>
          </a:p>
          <a:p>
            <a:r>
              <a:rPr lang="en-US" sz="2000" dirty="0" smtClean="0"/>
              <a:t>Bible is kept locked up: “It is an incendiary device” (108).</a:t>
            </a:r>
          </a:p>
          <a:p>
            <a:r>
              <a:rPr lang="en-US" sz="2000" dirty="0" smtClean="0"/>
              <a:t>Reading is controlled partly because the Bible has been altered (like in </a:t>
            </a:r>
            <a:r>
              <a:rPr lang="en-US" sz="2000" u="sng" dirty="0" smtClean="0"/>
              <a:t>Nineteen Eighty-Four</a:t>
            </a:r>
            <a:r>
              <a:rPr lang="en-US" sz="2000" dirty="0" smtClean="0"/>
              <a:t>).</a:t>
            </a:r>
          </a:p>
          <a:p>
            <a:pPr lvl="1"/>
            <a:r>
              <a:rPr lang="en-US" sz="2000" dirty="0" smtClean="0"/>
              <a:t>One of the altered verses tells us that “Blessed are the silent” – “I knew they made that up, I knew it was wrong, and they left things out, too, but there was no way of checking” (110-111).</a:t>
            </a:r>
          </a:p>
          <a:p>
            <a:r>
              <a:rPr lang="en-US" sz="2000" dirty="0" smtClean="0"/>
              <a:t>Fred is seduced by the forbidden image of a woman reading and watches </a:t>
            </a:r>
            <a:r>
              <a:rPr lang="en-US" sz="2000" dirty="0" err="1" smtClean="0"/>
              <a:t>Offred</a:t>
            </a:r>
            <a:r>
              <a:rPr lang="en-US" sz="2000" dirty="0" smtClean="0"/>
              <a:t> reading a magazine: “a curiously sexual act” (231).</a:t>
            </a:r>
          </a:p>
          <a:p>
            <a:pPr lvl="1"/>
            <a:r>
              <a:rPr lang="en-US" sz="2000" dirty="0" smtClean="0"/>
              <a:t>Similarly, their illicit affair is not (literally) a sexual one: it’s the innocent playing of Scrabble.</a:t>
            </a:r>
          </a:p>
          <a:p>
            <a:pPr lvl="1"/>
            <a:r>
              <a:rPr lang="en-US" sz="2000" dirty="0" smtClean="0"/>
              <a:t>Game of language – eroticization of words.</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a:t>
            </a:r>
            <a:endParaRPr lang="en-US" dirty="0"/>
          </a:p>
        </p:txBody>
      </p:sp>
      <p:sp>
        <p:nvSpPr>
          <p:cNvPr id="3" name="Content Placeholder 2"/>
          <p:cNvSpPr>
            <a:spLocks noGrp="1"/>
          </p:cNvSpPr>
          <p:nvPr>
            <p:ph idx="1"/>
          </p:nvPr>
        </p:nvSpPr>
        <p:spPr/>
        <p:txBody>
          <a:bodyPr>
            <a:normAutofit/>
          </a:bodyPr>
          <a:lstStyle/>
          <a:p>
            <a:r>
              <a:rPr lang="en-US" sz="2200" dirty="0" err="1" smtClean="0"/>
              <a:t>Offred’s</a:t>
            </a:r>
            <a:r>
              <a:rPr lang="en-US" sz="2200" dirty="0" smtClean="0"/>
              <a:t> story is not written down, but dictated on to cassette tapes.</a:t>
            </a:r>
          </a:p>
          <a:p>
            <a:pPr lvl="1"/>
            <a:r>
              <a:rPr lang="en-US" sz="2200" dirty="0" smtClean="0"/>
              <a:t>Tape player associated with </a:t>
            </a:r>
            <a:r>
              <a:rPr lang="en-US" sz="2200" dirty="0" err="1" smtClean="0"/>
              <a:t>Offred’s</a:t>
            </a:r>
            <a:r>
              <a:rPr lang="en-US" sz="2200" dirty="0" smtClean="0"/>
              <a:t> mother (67).</a:t>
            </a:r>
          </a:p>
          <a:p>
            <a:pPr lvl="1"/>
            <a:r>
              <a:rPr lang="en-US" sz="2200" dirty="0" smtClean="0"/>
              <a:t>Tape recording enables oral communication to be “written”.</a:t>
            </a:r>
          </a:p>
          <a:p>
            <a:r>
              <a:rPr lang="en-US" sz="2200" dirty="0" smtClean="0"/>
              <a:t>Women’s narratives are associated with oral tradition.</a:t>
            </a:r>
          </a:p>
          <a:p>
            <a:pPr lvl="1"/>
            <a:r>
              <a:rPr lang="en-US" sz="2200" dirty="0" smtClean="0"/>
              <a:t>Moira’s escape story is passed around by word of mouth.</a:t>
            </a:r>
          </a:p>
          <a:p>
            <a:pPr lvl="1"/>
            <a:r>
              <a:rPr lang="en-US" sz="2200" dirty="0" smtClean="0"/>
              <a:t>The later story of Moira (after her escape) is reconstructed by </a:t>
            </a:r>
            <a:r>
              <a:rPr lang="en-US" sz="2200" dirty="0" err="1" smtClean="0"/>
              <a:t>Offred</a:t>
            </a:r>
            <a:r>
              <a:rPr lang="en-US" sz="2200" dirty="0" smtClean="0"/>
              <a:t> from Moira’s own telling.</a:t>
            </a:r>
          </a:p>
          <a:p>
            <a:pPr lvl="2"/>
            <a:r>
              <a:rPr lang="en-US" sz="2200" dirty="0" smtClean="0"/>
              <a:t>But it is a reconstruction from two different conversations – spliced together as if of tape (306).</a:t>
            </a:r>
          </a:p>
          <a:p>
            <a:pPr lvl="2"/>
            <a:r>
              <a:rPr lang="en-US" sz="2200" dirty="0" err="1" smtClean="0"/>
              <a:t>Offred</a:t>
            </a:r>
            <a:r>
              <a:rPr lang="en-US" sz="2200" dirty="0" smtClean="0"/>
              <a:t> deconstructs her own reconstruction.</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a:t>
            </a:r>
            <a:endParaRPr lang="en-US" dirty="0"/>
          </a:p>
        </p:txBody>
      </p:sp>
      <p:sp>
        <p:nvSpPr>
          <p:cNvPr id="3" name="Content Placeholder 2"/>
          <p:cNvSpPr>
            <a:spLocks noGrp="1"/>
          </p:cNvSpPr>
          <p:nvPr>
            <p:ph idx="1"/>
          </p:nvPr>
        </p:nvSpPr>
        <p:spPr/>
        <p:txBody>
          <a:bodyPr>
            <a:noAutofit/>
          </a:bodyPr>
          <a:lstStyle/>
          <a:p>
            <a:r>
              <a:rPr lang="en-US" sz="2200" dirty="0" smtClean="0"/>
              <a:t>Similarly, the story – as we have it – is a reconstruction by the </a:t>
            </a:r>
            <a:r>
              <a:rPr lang="en-US" sz="2200" dirty="0" err="1" smtClean="0"/>
              <a:t>Gileadean</a:t>
            </a:r>
            <a:r>
              <a:rPr lang="en-US" sz="2200" dirty="0" smtClean="0"/>
              <a:t> Research Association.</a:t>
            </a:r>
          </a:p>
          <a:p>
            <a:pPr lvl="1"/>
            <a:r>
              <a:rPr lang="en-US" sz="2200" dirty="0" smtClean="0"/>
              <a:t>Indeterminacy of the text: they are unsure if it is a forgery (375).</a:t>
            </a:r>
          </a:p>
          <a:p>
            <a:r>
              <a:rPr lang="en-US" sz="2200" dirty="0" smtClean="0"/>
              <a:t>Constructing the narrative gives </a:t>
            </a:r>
            <a:r>
              <a:rPr lang="en-US" sz="2200" dirty="0" err="1" smtClean="0"/>
              <a:t>Offred</a:t>
            </a:r>
            <a:r>
              <a:rPr lang="en-US" sz="2200" dirty="0" smtClean="0"/>
              <a:t> control: “If it’s a story I’m telling, then I have control over the ending” (50).</a:t>
            </a:r>
          </a:p>
          <a:p>
            <a:pPr lvl="1"/>
            <a:r>
              <a:rPr lang="en-US" sz="2200" dirty="0" err="1" smtClean="0"/>
              <a:t>Offred’s</a:t>
            </a:r>
            <a:r>
              <a:rPr lang="en-US" sz="2200" dirty="0" smtClean="0"/>
              <a:t> authorial voice intrudes upon the narrative, making us unsure of the “reality” of what’s being told.</a:t>
            </a:r>
          </a:p>
          <a:p>
            <a:pPr lvl="1"/>
            <a:r>
              <a:rPr lang="en-US" sz="2200" dirty="0" smtClean="0"/>
              <a:t>She points out how she herself is an unreliable narrator.</a:t>
            </a:r>
          </a:p>
          <a:p>
            <a:pPr lvl="1"/>
            <a:r>
              <a:rPr lang="en-US" sz="2200" dirty="0" smtClean="0"/>
              <a:t>In Chapter 40, we are given two different versions of her fist night with Nick – “I’m not sure how it happened; not exactly” (330).</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a:t>
            </a:r>
            <a:endParaRPr lang="en-US" dirty="0"/>
          </a:p>
        </p:txBody>
      </p:sp>
      <p:sp>
        <p:nvSpPr>
          <p:cNvPr id="3" name="Content Placeholder 2"/>
          <p:cNvSpPr>
            <a:spLocks noGrp="1"/>
          </p:cNvSpPr>
          <p:nvPr>
            <p:ph idx="1"/>
          </p:nvPr>
        </p:nvSpPr>
        <p:spPr/>
        <p:txBody>
          <a:bodyPr>
            <a:normAutofit/>
          </a:bodyPr>
          <a:lstStyle/>
          <a:p>
            <a:r>
              <a:rPr lang="en-US" sz="2000" dirty="0" smtClean="0"/>
              <a:t>Female writing has to be hidden, marginalized, repressed.</a:t>
            </a:r>
          </a:p>
          <a:p>
            <a:r>
              <a:rPr lang="en-US" sz="2000" dirty="0" smtClean="0"/>
              <a:t>Hidden away, on the floor of the cupboard in her room, </a:t>
            </a:r>
            <a:r>
              <a:rPr lang="en-US" sz="2000" dirty="0" err="1" smtClean="0"/>
              <a:t>Offred</a:t>
            </a:r>
            <a:r>
              <a:rPr lang="en-US" sz="2000" dirty="0" smtClean="0"/>
              <a:t> finds a piece of writing from her predecessor: “</a:t>
            </a:r>
            <a:r>
              <a:rPr lang="en-US" sz="2000" dirty="0" err="1" smtClean="0"/>
              <a:t>Nolite</a:t>
            </a:r>
            <a:r>
              <a:rPr lang="en-US" sz="2000" dirty="0" smtClean="0"/>
              <a:t> </a:t>
            </a:r>
            <a:r>
              <a:rPr lang="en-US" sz="2000" dirty="0" err="1" smtClean="0"/>
              <a:t>te</a:t>
            </a:r>
            <a:r>
              <a:rPr lang="en-US" sz="2000" dirty="0" smtClean="0"/>
              <a:t> </a:t>
            </a:r>
            <a:r>
              <a:rPr lang="en-US" sz="2000" dirty="0" err="1" smtClean="0"/>
              <a:t>bastardes</a:t>
            </a:r>
            <a:r>
              <a:rPr lang="en-US" sz="2000" dirty="0" smtClean="0"/>
              <a:t> </a:t>
            </a:r>
            <a:r>
              <a:rPr lang="en-US" sz="2000" dirty="0" err="1" smtClean="0"/>
              <a:t>carborundum</a:t>
            </a:r>
            <a:r>
              <a:rPr lang="en-US" sz="2000" dirty="0" smtClean="0"/>
              <a:t>” (65).</a:t>
            </a:r>
          </a:p>
          <a:p>
            <a:r>
              <a:rPr lang="en-US" sz="2000" dirty="0" smtClean="0"/>
              <a:t>Yet this communicative act cannot be deciphered by </a:t>
            </a:r>
            <a:r>
              <a:rPr lang="en-US" sz="2000" dirty="0" err="1" smtClean="0"/>
              <a:t>Offred</a:t>
            </a:r>
            <a:r>
              <a:rPr lang="en-US" sz="2000" dirty="0" smtClean="0"/>
              <a:t>.</a:t>
            </a:r>
          </a:p>
          <a:p>
            <a:r>
              <a:rPr lang="en-US" sz="2000" dirty="0" smtClean="0"/>
              <a:t>She requires a male translator – Commander Fred.</a:t>
            </a:r>
          </a:p>
          <a:p>
            <a:r>
              <a:rPr lang="en-US" sz="2000" dirty="0" err="1" smtClean="0"/>
              <a:t>Offred’s</a:t>
            </a:r>
            <a:r>
              <a:rPr lang="en-US" sz="2000" dirty="0" smtClean="0"/>
              <a:t> story on the tapes is a similar means of subversive, hidden communication: </a:t>
            </a:r>
          </a:p>
          <a:p>
            <a:r>
              <a:rPr lang="en-CA" sz="2000" dirty="0" smtClean="0"/>
              <a:t>“</a:t>
            </a:r>
            <a:r>
              <a:rPr lang="en-CA" sz="2000" dirty="0" smtClean="0"/>
              <a:t>But I keep on going with this sad and hungry and sordid, this limping and mutilated story, because after all I want you to hear it, as I will hear yours too if I ever get the chance, if I meet you or if you escape, in the future or in heaven or in prison or underground, some other place. ... Because I’m telling you this story I will your existence.  I tell, therefore you are” (334</a:t>
            </a:r>
            <a:r>
              <a:rPr lang="en-CA" sz="2000" dirty="0" smtClean="0"/>
              <a:t>).</a:t>
            </a:r>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Eye</a:t>
            </a:r>
            <a:endParaRPr lang="en-US" dirty="0"/>
          </a:p>
        </p:txBody>
      </p:sp>
      <p:sp>
        <p:nvSpPr>
          <p:cNvPr id="3" name="Content Placeholder 2"/>
          <p:cNvSpPr>
            <a:spLocks noGrp="1"/>
          </p:cNvSpPr>
          <p:nvPr>
            <p:ph idx="1"/>
          </p:nvPr>
        </p:nvSpPr>
        <p:spPr/>
        <p:txBody>
          <a:bodyPr>
            <a:normAutofit/>
          </a:bodyPr>
          <a:lstStyle/>
          <a:p>
            <a:r>
              <a:rPr lang="en-US" sz="2200" dirty="0" smtClean="0"/>
              <a:t>Like many of the other dystopias we have looked at, Gilead has an extensive surveillance regime: The Eyes.</a:t>
            </a:r>
          </a:p>
          <a:p>
            <a:r>
              <a:rPr lang="en-US" sz="2200" dirty="0" smtClean="0"/>
              <a:t>Reference to God as the ultimate </a:t>
            </a:r>
            <a:r>
              <a:rPr lang="en-US" sz="2200" dirty="0" err="1" smtClean="0"/>
              <a:t>panopticon</a:t>
            </a:r>
            <a:r>
              <a:rPr lang="en-US" sz="2200" dirty="0" smtClean="0"/>
              <a:t>: “Under His Eye” (55).</a:t>
            </a:r>
          </a:p>
          <a:p>
            <a:r>
              <a:rPr lang="en-US" sz="2200" dirty="0" smtClean="0"/>
              <a:t>Eyes conjure up the image of the </a:t>
            </a:r>
            <a:r>
              <a:rPr lang="en-US" sz="2200" b="1" dirty="0" smtClean="0"/>
              <a:t>Male Gaze</a:t>
            </a:r>
            <a:r>
              <a:rPr lang="en-US" sz="2200" dirty="0" smtClean="0"/>
              <a:t>.</a:t>
            </a:r>
          </a:p>
          <a:p>
            <a:r>
              <a:rPr lang="en-US" sz="2200" dirty="0" smtClean="0"/>
              <a:t>Laura </a:t>
            </a:r>
            <a:r>
              <a:rPr lang="en-US" sz="2200" dirty="0" err="1" smtClean="0"/>
              <a:t>Mulvey’s</a:t>
            </a:r>
            <a:r>
              <a:rPr lang="en-US" sz="2200" dirty="0" smtClean="0"/>
              <a:t> famous 1975 essay, “Visual Pleasure and Narrative Cinema” describes how Hollywood films look at women as passive objects subordinated to the male gaze.</a:t>
            </a:r>
          </a:p>
          <a:p>
            <a:r>
              <a:rPr lang="en-US" sz="2200" dirty="0" smtClean="0"/>
              <a:t>Transforming women into an object to be looked at is an act of control that gives the (male) spectator a “satisfying sense of omnipotence”.</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Eye</a:t>
            </a:r>
            <a:endParaRPr lang="en-US" dirty="0"/>
          </a:p>
        </p:txBody>
      </p:sp>
      <p:sp>
        <p:nvSpPr>
          <p:cNvPr id="3" name="Content Placeholder 2"/>
          <p:cNvSpPr>
            <a:spLocks noGrp="1"/>
          </p:cNvSpPr>
          <p:nvPr>
            <p:ph idx="1"/>
          </p:nvPr>
        </p:nvSpPr>
        <p:spPr/>
        <p:txBody>
          <a:bodyPr>
            <a:normAutofit/>
          </a:bodyPr>
          <a:lstStyle/>
          <a:p>
            <a:r>
              <a:rPr lang="en-US" sz="2400" dirty="0" smtClean="0"/>
              <a:t>When </a:t>
            </a:r>
            <a:r>
              <a:rPr lang="en-US" sz="2400" dirty="0" err="1" smtClean="0"/>
              <a:t>Offred</a:t>
            </a:r>
            <a:r>
              <a:rPr lang="en-US" sz="2400" dirty="0" smtClean="0"/>
              <a:t> and </a:t>
            </a:r>
            <a:r>
              <a:rPr lang="en-US" sz="2400" dirty="0" err="1" smtClean="0"/>
              <a:t>Ofglen</a:t>
            </a:r>
            <a:r>
              <a:rPr lang="en-US" sz="2400" dirty="0" smtClean="0"/>
              <a:t> encounter the Japanese tourists, they must take care not to be seen in the face.</a:t>
            </a:r>
          </a:p>
          <a:p>
            <a:pPr lvl="1"/>
            <a:r>
              <a:rPr lang="en-US" sz="2400" dirty="0" smtClean="0"/>
              <a:t>“Modesty is invisibility, said Aunt Lydia.  Never forget it.  To be seen – to be </a:t>
            </a:r>
            <a:r>
              <a:rPr lang="en-US" sz="2400" i="1" dirty="0" smtClean="0"/>
              <a:t>seen</a:t>
            </a:r>
            <a:r>
              <a:rPr lang="en-US" sz="2400" dirty="0" smtClean="0"/>
              <a:t> – is to be – her voice trembled – penetrated.  What you must be, girls, is impenetrable” (36).</a:t>
            </a:r>
          </a:p>
          <a:p>
            <a:pPr lvl="1"/>
            <a:r>
              <a:rPr lang="en-US" sz="2400" dirty="0" smtClean="0"/>
              <a:t>To the Japanese tourists, the handmaids present the lure of the veiled lady – hidden face is something to be discovered through the penetration of the eye:  </a:t>
            </a:r>
          </a:p>
          <a:p>
            <a:pPr lvl="1"/>
            <a:r>
              <a:rPr lang="en-US" sz="2400" dirty="0" smtClean="0"/>
              <a:t>“We are secret, forbidden, we excite them” (37).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Eye</a:t>
            </a:r>
            <a:endParaRPr lang="en-US" dirty="0"/>
          </a:p>
        </p:txBody>
      </p:sp>
      <p:sp>
        <p:nvSpPr>
          <p:cNvPr id="3" name="Content Placeholder 2"/>
          <p:cNvSpPr>
            <a:spLocks noGrp="1"/>
          </p:cNvSpPr>
          <p:nvPr>
            <p:ph idx="1"/>
          </p:nvPr>
        </p:nvSpPr>
        <p:spPr/>
        <p:txBody>
          <a:bodyPr/>
          <a:lstStyle/>
          <a:p>
            <a:r>
              <a:rPr lang="en-US" sz="2200" dirty="0" smtClean="0"/>
              <a:t>Image of penetration demonstrated during </a:t>
            </a:r>
            <a:r>
              <a:rPr lang="en-US" sz="2200" dirty="0" err="1" smtClean="0"/>
              <a:t>Offred’s</a:t>
            </a:r>
            <a:r>
              <a:rPr lang="en-US" sz="2200" dirty="0" smtClean="0"/>
              <a:t> visit to the doctor.</a:t>
            </a:r>
          </a:p>
          <a:p>
            <a:pPr lvl="1"/>
            <a:r>
              <a:rPr lang="en-US" sz="2200" dirty="0" smtClean="0"/>
              <a:t>He is authorized to look at her, but only her body – separated from her head by a </a:t>
            </a:r>
            <a:r>
              <a:rPr lang="en-US" sz="2200" dirty="0" smtClean="0"/>
              <a:t>sheet that “intersects me so that the doctor will never see my face.  He deals with a torso only” (74). </a:t>
            </a:r>
          </a:p>
          <a:p>
            <a:pPr lvl="1"/>
            <a:r>
              <a:rPr lang="en-US" sz="2200" dirty="0" smtClean="0"/>
              <a:t>Veiled face de-individualizes </a:t>
            </a:r>
            <a:r>
              <a:rPr lang="en-US" sz="2200" dirty="0" err="1" smtClean="0"/>
              <a:t>Offred</a:t>
            </a:r>
            <a:r>
              <a:rPr lang="en-US" sz="2200" dirty="0" smtClean="0"/>
              <a:t>, reduces her to a body, a body mutilated, cut up, by the sheet.</a:t>
            </a:r>
          </a:p>
          <a:p>
            <a:pPr lvl="1"/>
            <a:r>
              <a:rPr lang="en-US" sz="2200" dirty="0" smtClean="0"/>
              <a:t>This examination also entails a literal penetration of the body.</a:t>
            </a:r>
          </a:p>
          <a:p>
            <a:pPr lvl="1"/>
            <a:r>
              <a:rPr lang="en-US" sz="2200" dirty="0" smtClean="0"/>
              <a:t>Accompanied by vaguely flirtatious language – “Any pain, honey” (74) – and a proposition for sex.</a:t>
            </a:r>
            <a:endParaRPr lang="en-US" sz="2200"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Eye</a:t>
            </a:r>
            <a:endParaRPr lang="en-US" dirty="0"/>
          </a:p>
        </p:txBody>
      </p:sp>
      <p:sp>
        <p:nvSpPr>
          <p:cNvPr id="3" name="Content Placeholder 2"/>
          <p:cNvSpPr>
            <a:spLocks noGrp="1"/>
          </p:cNvSpPr>
          <p:nvPr>
            <p:ph idx="1"/>
          </p:nvPr>
        </p:nvSpPr>
        <p:spPr>
          <a:xfrm>
            <a:off x="1435608" y="1447800"/>
            <a:ext cx="7498080" cy="5181600"/>
          </a:xfrm>
        </p:spPr>
        <p:txBody>
          <a:bodyPr>
            <a:noAutofit/>
          </a:bodyPr>
          <a:lstStyle/>
          <a:p>
            <a:r>
              <a:rPr lang="en-US" sz="2200" dirty="0" smtClean="0"/>
              <a:t>Soldiers at the checkpoint – one looks into </a:t>
            </a:r>
            <a:r>
              <a:rPr lang="en-US" sz="2200" dirty="0" err="1" smtClean="0"/>
              <a:t>Offred’s</a:t>
            </a:r>
            <a:r>
              <a:rPr lang="en-US" sz="2200" dirty="0" smtClean="0"/>
              <a:t> face: a subversive gesture.</a:t>
            </a:r>
          </a:p>
          <a:p>
            <a:r>
              <a:rPr lang="en-US" sz="2200" dirty="0" smtClean="0"/>
              <a:t>The power dynamic of looking is somewhat reversed in this scene.</a:t>
            </a:r>
          </a:p>
          <a:p>
            <a:pPr lvl="1"/>
            <a:r>
              <a:rPr lang="en-US" sz="2200" dirty="0" smtClean="0"/>
              <a:t>“As we walk away I know they’re watching, these two men who aren’t yet permitted to touch women.  They touch with their eyes instead and I move my hips a little, feeling the full red skirt sway around me.  It’s like thumbing your nose from behind a fence or teasing a dog with a bone held out of reach. … I enjoy the power; power of a dog bone, passive but there” (28).</a:t>
            </a:r>
          </a:p>
          <a:p>
            <a:pPr lvl="1"/>
            <a:r>
              <a:rPr lang="en-US" sz="2200" dirty="0" err="1" smtClean="0"/>
              <a:t>Offred</a:t>
            </a:r>
            <a:r>
              <a:rPr lang="en-US" sz="2200" dirty="0" smtClean="0"/>
              <a:t> illustrates the men’s (boys’) powerlessness: she awakens their desire, but this desire can never (yet) be fulfilled.</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Eye</a:t>
            </a:r>
            <a:endParaRPr lang="en-US" dirty="0"/>
          </a:p>
        </p:txBody>
      </p:sp>
      <p:sp>
        <p:nvSpPr>
          <p:cNvPr id="3" name="Content Placeholder 2"/>
          <p:cNvSpPr>
            <a:spLocks noGrp="1"/>
          </p:cNvSpPr>
          <p:nvPr>
            <p:ph idx="1"/>
          </p:nvPr>
        </p:nvSpPr>
        <p:spPr/>
        <p:txBody>
          <a:bodyPr>
            <a:normAutofit lnSpcReduction="10000"/>
          </a:bodyPr>
          <a:lstStyle/>
          <a:p>
            <a:r>
              <a:rPr lang="en-US" sz="2200" dirty="0" smtClean="0"/>
              <a:t>Male gaze is also reverse in the sex scene between Fred, Serena, and </a:t>
            </a:r>
            <a:r>
              <a:rPr lang="en-US" sz="2200" dirty="0" err="1" smtClean="0"/>
              <a:t>Offred</a:t>
            </a:r>
            <a:r>
              <a:rPr lang="en-US" sz="2200" dirty="0" smtClean="0"/>
              <a:t>.</a:t>
            </a:r>
          </a:p>
          <a:p>
            <a:r>
              <a:rPr lang="en-US" sz="2200" dirty="0" smtClean="0"/>
              <a:t>Fred is being watched by a large group of women: “To be a man, watched by women.  It must be entirely strange” (109).</a:t>
            </a:r>
          </a:p>
          <a:p>
            <a:r>
              <a:rPr lang="en-US" sz="2200" dirty="0" smtClean="0"/>
              <a:t>Nonetheless, Fred’s penis is described as an Eye:  “To achieve vision in this way, this journey into a darkness that is composed of women, a woman, who can see in darkness while he himself strains blindly forward” (109).</a:t>
            </a:r>
          </a:p>
          <a:p>
            <a:r>
              <a:rPr lang="en-US" sz="2200" dirty="0" smtClean="0"/>
              <a:t>Male gaze is also reversed in the final scene when </a:t>
            </a:r>
            <a:r>
              <a:rPr lang="en-US" sz="2200" dirty="0" err="1" smtClean="0"/>
              <a:t>Offred</a:t>
            </a:r>
            <a:r>
              <a:rPr lang="en-US" sz="2200" dirty="0" smtClean="0"/>
              <a:t> is revealed to have power over the Commander.</a:t>
            </a:r>
          </a:p>
          <a:p>
            <a:r>
              <a:rPr lang="en-US" sz="2200" dirty="0" smtClean="0"/>
              <a:t>“The Commander put his hand to his head.  What have I been saying, and to whom, and which one of his enemies has found out?  Possibly he will be a security risk.  I am above him, looking down; he is shrinking” (367).</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Eye</a:t>
            </a:r>
            <a:endParaRPr lang="en-US" dirty="0"/>
          </a:p>
        </p:txBody>
      </p:sp>
      <p:sp>
        <p:nvSpPr>
          <p:cNvPr id="3" name="Content Placeholder 2"/>
          <p:cNvSpPr>
            <a:spLocks noGrp="1"/>
          </p:cNvSpPr>
          <p:nvPr>
            <p:ph idx="1"/>
          </p:nvPr>
        </p:nvSpPr>
        <p:spPr/>
        <p:txBody>
          <a:bodyPr>
            <a:normAutofit/>
          </a:bodyPr>
          <a:lstStyle/>
          <a:p>
            <a:r>
              <a:rPr lang="en-US" sz="2200" dirty="0" smtClean="0"/>
              <a:t>The veils the handmaids wear (blinders, “wings”) serve not only to disrupt the male gaze, but also to limit the sight of the handmaids themselves.</a:t>
            </a:r>
          </a:p>
          <a:p>
            <a:r>
              <a:rPr lang="en-US" sz="2200" dirty="0" smtClean="0"/>
              <a:t>Represents their limited view of society as a whole.</a:t>
            </a:r>
          </a:p>
          <a:p>
            <a:r>
              <a:rPr lang="en-US" sz="2200" dirty="0" smtClean="0"/>
              <a:t>“Given our wings, our blinkers, it’s hard to look up, hard to get the full view, of the sky, of anything.  But we can do it, a little at a time, a quick move of the head, up and down, to the side and back.  We have learned to see the world in gasps” (38).</a:t>
            </a:r>
          </a:p>
          <a:p>
            <a:r>
              <a:rPr lang="en-US" sz="2200" dirty="0" smtClean="0"/>
              <a:t>Though they can (briefly) break out of the blinders with these furtive “gasps”, the wings act like Plato’s Cave – prevent the ability of the handmaids to break out of the illusions of their society.</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93</TotalTime>
  <Words>2712</Words>
  <Application>Microsoft Office PowerPoint</Application>
  <PresentationFormat>On-screen Show (4:3)</PresentationFormat>
  <Paragraphs>147</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Solstice</vt:lpstr>
      <vt:lpstr>The Handmaid’s Tale</vt:lpstr>
      <vt:lpstr>The Handmaid’s Tale</vt:lpstr>
      <vt:lpstr>Names</vt:lpstr>
      <vt:lpstr>Names</vt:lpstr>
      <vt:lpstr>Voices</vt:lpstr>
      <vt:lpstr>Voices</vt:lpstr>
      <vt:lpstr>Écriture Féminine</vt:lpstr>
      <vt:lpstr>Écriture Féminine</vt:lpstr>
      <vt:lpstr>Écriture Féminine</vt:lpstr>
      <vt:lpstr>Writing</vt:lpstr>
      <vt:lpstr>Writing</vt:lpstr>
      <vt:lpstr>Writing</vt:lpstr>
      <vt:lpstr>Writing</vt:lpstr>
      <vt:lpstr>Writing</vt:lpstr>
      <vt:lpstr>Writing</vt:lpstr>
      <vt:lpstr>The Eye</vt:lpstr>
      <vt:lpstr>The Eye</vt:lpstr>
      <vt:lpstr>The Eye</vt:lpstr>
      <vt:lpstr>The Eye</vt:lpstr>
      <vt:lpstr>The Eye</vt:lpstr>
      <vt:lpstr>The Eye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Handmaid’s Tale</dc:title>
  <dc:creator>Michael Phillips</dc:creator>
  <cp:lastModifiedBy>Michael Phillips</cp:lastModifiedBy>
  <cp:revision>23</cp:revision>
  <dcterms:created xsi:type="dcterms:W3CDTF">2011-11-28T17:20:28Z</dcterms:created>
  <dcterms:modified xsi:type="dcterms:W3CDTF">2011-11-28T18:53:41Z</dcterms:modified>
</cp:coreProperties>
</file>