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9" r:id="rId4"/>
    <p:sldId id="260" r:id="rId5"/>
    <p:sldId id="261" r:id="rId6"/>
    <p:sldId id="267" r:id="rId7"/>
    <p:sldId id="266" r:id="rId8"/>
    <p:sldId id="268" r:id="rId9"/>
    <p:sldId id="272" r:id="rId10"/>
    <p:sldId id="273" r:id="rId11"/>
    <p:sldId id="274" r:id="rId12"/>
    <p:sldId id="263" r:id="rId13"/>
    <p:sldId id="262" r:id="rId14"/>
    <p:sldId id="264" r:id="rId15"/>
    <p:sldId id="269" r:id="rId16"/>
    <p:sldId id="270" r:id="rId17"/>
    <p:sldId id="275" r:id="rId18"/>
    <p:sldId id="271" r:id="rId19"/>
    <p:sldId id="278" r:id="rId20"/>
    <p:sldId id="276" r:id="rId21"/>
    <p:sldId id="277" r:id="rId22"/>
    <p:sldId id="293" r:id="rId23"/>
    <p:sldId id="292" r:id="rId24"/>
    <p:sldId id="265" r:id="rId25"/>
    <p:sldId id="279" r:id="rId26"/>
    <p:sldId id="280" r:id="rId27"/>
    <p:sldId id="281" r:id="rId28"/>
    <p:sldId id="282" r:id="rId29"/>
    <p:sldId id="284" r:id="rId30"/>
    <p:sldId id="283" r:id="rId31"/>
    <p:sldId id="285" r:id="rId32"/>
    <p:sldId id="286" r:id="rId33"/>
    <p:sldId id="287" r:id="rId34"/>
    <p:sldId id="289" r:id="rId35"/>
    <p:sldId id="288" r:id="rId36"/>
    <p:sldId id="290" r:id="rId37"/>
    <p:sldId id="291" r:id="rId38"/>
    <p:sldId id="294" r:id="rId39"/>
    <p:sldId id="258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B17EF4-97EB-4F95-838E-2DC2C9EFC422}" type="datetimeFigureOut">
              <a:rPr lang="en-CA" smtClean="0"/>
              <a:t>2012-01-25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E49-3025-458A-9039-1B17167EA99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3530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Different shape of the cell makes it harder to absorb oxygen and thus to support </a:t>
            </a:r>
            <a:r>
              <a:rPr lang="en-CA" smtClean="0"/>
              <a:t>the parasite.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E49-3025-458A-9039-1B17167EA998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9578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E49-3025-458A-9039-1B17167EA998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5456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30557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395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36882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3654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5325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598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0886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8672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7621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9802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3234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7D9DE-54A5-4D26-9EC2-605202B8B0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20235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http://www.youtube.com/v/1UTJ38D0ukw?version=3&amp;hl=en_US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1</a:t>
            </a:fld>
            <a:endParaRPr lang="en-CA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49" y="404664"/>
            <a:ext cx="8682302" cy="604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30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2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Health: A Global Context</a:t>
            </a:r>
            <a:br>
              <a:rPr lang="en-CA" dirty="0" smtClean="0"/>
            </a:br>
            <a:r>
              <a:rPr lang="en-CA" dirty="0" smtClean="0"/>
              <a:t>APA 1122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725144"/>
            <a:ext cx="6400800" cy="913656"/>
          </a:xfrm>
        </p:spPr>
        <p:txBody>
          <a:bodyPr/>
          <a:lstStyle/>
          <a:p>
            <a:r>
              <a:rPr lang="en-CA" dirty="0" smtClean="0"/>
              <a:t>Professor:  Ken Porter, DPhil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7504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Today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 err="1" smtClean="0"/>
              <a:t>Administrivia</a:t>
            </a:r>
            <a:endParaRPr lang="en-CA" dirty="0" smtClean="0"/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Malaria</a:t>
            </a:r>
          </a:p>
          <a:p>
            <a:r>
              <a:rPr lang="en-CA" dirty="0" smtClean="0"/>
              <a:t>The mosquito and its life cycle</a:t>
            </a:r>
          </a:p>
          <a:p>
            <a:r>
              <a:rPr lang="en-CA" i="1" dirty="0" smtClean="0"/>
              <a:t>Plasmodium</a:t>
            </a:r>
            <a:r>
              <a:rPr lang="en-CA" dirty="0"/>
              <a:t> </a:t>
            </a:r>
          </a:p>
          <a:p>
            <a:pPr lvl="1"/>
            <a:r>
              <a:rPr lang="en-CA" dirty="0"/>
              <a:t>Life cycle</a:t>
            </a:r>
          </a:p>
          <a:p>
            <a:pPr lvl="1"/>
            <a:r>
              <a:rPr lang="en-CA" dirty="0"/>
              <a:t>Types </a:t>
            </a:r>
          </a:p>
          <a:p>
            <a:r>
              <a:rPr lang="en-CA" dirty="0" smtClean="0"/>
              <a:t>Treatment and issues</a:t>
            </a:r>
          </a:p>
          <a:p>
            <a:pPr marL="0" indent="0">
              <a:buNone/>
            </a:pPr>
            <a:r>
              <a:rPr lang="en-CA" dirty="0"/>
              <a:t>	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3298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Administrivia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References are available online or in </a:t>
            </a:r>
            <a:r>
              <a:rPr lang="en-CA" dirty="0" err="1" smtClean="0"/>
              <a:t>Morisset</a:t>
            </a:r>
            <a:endParaRPr lang="en-CA" dirty="0" smtClean="0"/>
          </a:p>
          <a:p>
            <a:r>
              <a:rPr lang="en-CA" dirty="0" smtClean="0"/>
              <a:t>Copy into browser, or follow Library system</a:t>
            </a:r>
          </a:p>
          <a:p>
            <a:r>
              <a:rPr lang="en-CA" dirty="0" smtClean="0"/>
              <a:t>Health Issue Assignment  - 2 weeks, 2 days</a:t>
            </a:r>
          </a:p>
          <a:p>
            <a:r>
              <a:rPr lang="en-CA" dirty="0" smtClean="0"/>
              <a:t>Contact me if you need help: kporter@uottawa.com</a:t>
            </a:r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2834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“Mala aria”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Word derived from Italian ‘bad air’</a:t>
            </a:r>
          </a:p>
          <a:p>
            <a:r>
              <a:rPr lang="en-CA" dirty="0" smtClean="0"/>
              <a:t>Reported for ‘000s of years</a:t>
            </a:r>
          </a:p>
          <a:p>
            <a:r>
              <a:rPr lang="en-CA" dirty="0" smtClean="0"/>
              <a:t>Chills, fevers, sweating, joint and back pains, vomiting, delirium</a:t>
            </a:r>
          </a:p>
          <a:p>
            <a:r>
              <a:rPr lang="en-CA" dirty="0" smtClean="0"/>
              <a:t>Extant in S Ontario from late 1700s</a:t>
            </a:r>
          </a:p>
          <a:p>
            <a:r>
              <a:rPr lang="en-CA" dirty="0" smtClean="0"/>
              <a:t>Principal cause of death during building of the Rideau Canal</a:t>
            </a:r>
          </a:p>
          <a:p>
            <a:r>
              <a:rPr lang="en-CA" dirty="0" smtClean="0"/>
              <a:t>Patrick Manson hypothesised the spread by mosquitos (1894)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334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The Malaria Vector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u="sng" dirty="0" smtClean="0"/>
              <a:t>The Mosquito</a:t>
            </a:r>
          </a:p>
          <a:p>
            <a:r>
              <a:rPr lang="en-CA" dirty="0" smtClean="0"/>
              <a:t>Of more than 400 species of mosquito about 100 could carry the malaria parasite; 30-40 do</a:t>
            </a:r>
          </a:p>
          <a:p>
            <a:r>
              <a:rPr lang="en-CA" dirty="0" smtClean="0"/>
              <a:t>Genus: Anopheles</a:t>
            </a:r>
          </a:p>
          <a:p>
            <a:r>
              <a:rPr lang="en-CA" dirty="0" smtClean="0"/>
              <a:t>Most common: A </a:t>
            </a:r>
            <a:r>
              <a:rPr lang="en-CA" dirty="0" err="1" smtClean="0"/>
              <a:t>gambiae</a:t>
            </a:r>
            <a:r>
              <a:rPr lang="en-CA" dirty="0" smtClean="0"/>
              <a:t>, A </a:t>
            </a:r>
            <a:r>
              <a:rPr lang="en-CA" dirty="0" err="1" smtClean="0"/>
              <a:t>funestus</a:t>
            </a:r>
            <a:r>
              <a:rPr lang="en-CA" dirty="0" smtClean="0"/>
              <a:t>, A </a:t>
            </a:r>
            <a:r>
              <a:rPr lang="en-CA" dirty="0" err="1" smtClean="0"/>
              <a:t>arabiensis</a:t>
            </a:r>
            <a:endParaRPr lang="en-CA" dirty="0" smtClean="0"/>
          </a:p>
          <a:p>
            <a:r>
              <a:rPr lang="en-CA" dirty="0" smtClean="0"/>
              <a:t>Other genera (e.g. </a:t>
            </a:r>
            <a:r>
              <a:rPr lang="en-CA" dirty="0" err="1" smtClean="0"/>
              <a:t>culex</a:t>
            </a:r>
            <a:r>
              <a:rPr lang="en-CA" dirty="0" smtClean="0"/>
              <a:t>, </a:t>
            </a:r>
            <a:r>
              <a:rPr lang="en-CA" dirty="0" err="1" smtClean="0"/>
              <a:t>aedes</a:t>
            </a:r>
            <a:r>
              <a:rPr lang="en-CA" dirty="0" smtClean="0"/>
              <a:t>) can transmit viruses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798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Anopheles by Region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96753"/>
            <a:ext cx="7920880" cy="4990688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1194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Mosquito Life Cycle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Female lays 50 to 200 eggs in water</a:t>
            </a:r>
          </a:p>
          <a:p>
            <a:r>
              <a:rPr lang="en-CA" dirty="0" smtClean="0"/>
              <a:t>Eggs become larvae</a:t>
            </a:r>
          </a:p>
          <a:p>
            <a:r>
              <a:rPr lang="en-CA" dirty="0" smtClean="0"/>
              <a:t>Larvae become pupae</a:t>
            </a:r>
          </a:p>
          <a:p>
            <a:r>
              <a:rPr lang="en-CA" dirty="0" smtClean="0"/>
              <a:t>Pupae become adults</a:t>
            </a:r>
          </a:p>
          <a:p>
            <a:r>
              <a:rPr lang="en-CA" dirty="0" smtClean="0"/>
              <a:t>Eggs to adults in 10-14 days in tropical areas</a:t>
            </a:r>
          </a:p>
          <a:p>
            <a:r>
              <a:rPr lang="en-CA" dirty="0" smtClean="0"/>
              <a:t>After 1 week, females mate</a:t>
            </a:r>
          </a:p>
          <a:p>
            <a:r>
              <a:rPr lang="en-CA" dirty="0" smtClean="0"/>
              <a:t>Need blood meal for eggs to develop; 1-2 days</a:t>
            </a:r>
          </a:p>
          <a:p>
            <a:r>
              <a:rPr lang="en-CA" dirty="0" smtClean="0"/>
              <a:t>Females die within a month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892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9</a:t>
            </a:fld>
            <a:endParaRPr lang="en-CA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68" y="476671"/>
            <a:ext cx="8657612" cy="589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05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Breeding Grounds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61" y="1556792"/>
            <a:ext cx="4902853" cy="4392488"/>
          </a:xfrm>
        </p:spPr>
      </p:pic>
      <p:pic>
        <p:nvPicPr>
          <p:cNvPr id="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534" y="1580014"/>
            <a:ext cx="3156914" cy="4369266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7899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Breeding Sites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220293"/>
            <a:ext cx="7488832" cy="5017019"/>
          </a:xfr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162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Plasmodium Life Cycle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1UTJ38D0ukw?version=3&amp;hl=en_US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36795" y="1340768"/>
            <a:ext cx="6819581" cy="504056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733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Plasmodium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P. </a:t>
            </a: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Vivax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dirty="0" smtClean="0"/>
              <a:t>Common in Americas, SE Asia; less common in Africa</a:t>
            </a:r>
          </a:p>
          <a:p>
            <a:r>
              <a:rPr lang="en-CA" dirty="0" smtClean="0"/>
              <a:t>Historically called tertian (2 day) fever</a:t>
            </a:r>
          </a:p>
          <a:p>
            <a:r>
              <a:rPr lang="en-CA" dirty="0" smtClean="0"/>
              <a:t>Debilitating but rarely fatal</a:t>
            </a:r>
          </a:p>
          <a:p>
            <a:r>
              <a:rPr lang="en-CA" dirty="0" smtClean="0"/>
              <a:t>Incubation period 10-17 days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P. </a:t>
            </a: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Ovale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CA" dirty="0" smtClean="0"/>
              <a:t>W Africa and Indonesia, low prevalence</a:t>
            </a:r>
          </a:p>
          <a:p>
            <a:r>
              <a:rPr lang="en-CA" dirty="0" smtClean="0"/>
              <a:t>Can recur if untreated</a:t>
            </a:r>
          </a:p>
          <a:p>
            <a:r>
              <a:rPr lang="en-CA" dirty="0" smtClean="0"/>
              <a:t>Similar to P. </a:t>
            </a:r>
            <a:r>
              <a:rPr lang="en-CA" dirty="0" err="1" smtClean="0"/>
              <a:t>vivax</a:t>
            </a:r>
            <a:r>
              <a:rPr lang="en-CA" dirty="0" smtClean="0"/>
              <a:t> in presentation and treatment</a:t>
            </a:r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3626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0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Plasmodium –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P. </a:t>
            </a: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Malariae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dirty="0" smtClean="0"/>
              <a:t>Widespread but low prevalence in SS Africa, SE Asia and Pacific islands</a:t>
            </a:r>
          </a:p>
          <a:p>
            <a:r>
              <a:rPr lang="en-CA" dirty="0" smtClean="0"/>
              <a:t>Historically known a </a:t>
            </a:r>
            <a:r>
              <a:rPr lang="en-CA" dirty="0" err="1" smtClean="0"/>
              <a:t>quartan</a:t>
            </a:r>
            <a:r>
              <a:rPr lang="en-CA" dirty="0" smtClean="0"/>
              <a:t> (3 day) fever</a:t>
            </a:r>
          </a:p>
          <a:p>
            <a:r>
              <a:rPr lang="en-CA" dirty="0" smtClean="0"/>
              <a:t>Incubation from 16-59 days</a:t>
            </a:r>
          </a:p>
          <a:p>
            <a:r>
              <a:rPr lang="en-CA" dirty="0" smtClean="0"/>
              <a:t>Debilitating but rarely fatal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P. Falciparum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CA" dirty="0" smtClean="0"/>
              <a:t>‘Malignant’ malaria</a:t>
            </a:r>
          </a:p>
          <a:p>
            <a:r>
              <a:rPr lang="en-CA" dirty="0" smtClean="0"/>
              <a:t>75% of cases in Africa</a:t>
            </a:r>
          </a:p>
          <a:p>
            <a:r>
              <a:rPr lang="en-CA" dirty="0" smtClean="0"/>
              <a:t>Cause of most malaria deaths</a:t>
            </a:r>
          </a:p>
          <a:p>
            <a:r>
              <a:rPr lang="en-CA" dirty="0" smtClean="0"/>
              <a:t>Incubation in 6-14 days</a:t>
            </a:r>
            <a:endParaRPr lang="en-CA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1420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Genetic Protection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Selective pressure gives some genetic protection to some people</a:t>
            </a:r>
          </a:p>
          <a:p>
            <a:pPr lvl="1"/>
            <a:r>
              <a:rPr lang="en-CA" dirty="0" smtClean="0"/>
              <a:t>Sickle cell anaemia</a:t>
            </a:r>
          </a:p>
          <a:p>
            <a:pPr lvl="1"/>
            <a:r>
              <a:rPr lang="en-CA" dirty="0" err="1" smtClean="0"/>
              <a:t>Thalassaemias</a:t>
            </a:r>
            <a:endParaRPr lang="en-CA" dirty="0" smtClean="0"/>
          </a:p>
          <a:p>
            <a:r>
              <a:rPr lang="en-CA" dirty="0" smtClean="0"/>
              <a:t>Scientists are working to create malaria immune transgenic mosquitos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38684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Protection – Environment Alteration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Control of standing water</a:t>
            </a:r>
          </a:p>
          <a:p>
            <a:pPr lvl="1"/>
            <a:r>
              <a:rPr lang="en-CA" dirty="0" smtClean="0"/>
              <a:t>Draining of marshes</a:t>
            </a:r>
          </a:p>
          <a:p>
            <a:pPr lvl="1"/>
            <a:r>
              <a:rPr lang="en-CA" dirty="0" smtClean="0"/>
              <a:t>Improved  irrigation practices</a:t>
            </a:r>
          </a:p>
          <a:p>
            <a:r>
              <a:rPr lang="en-CA" dirty="0" smtClean="0"/>
              <a:t>Indoor residual spraying</a:t>
            </a:r>
          </a:p>
          <a:p>
            <a:pPr lvl="1"/>
            <a:r>
              <a:rPr lang="en-CA" dirty="0" err="1" smtClean="0"/>
              <a:t>Pyrethroid</a:t>
            </a:r>
            <a:r>
              <a:rPr lang="en-CA" dirty="0" smtClean="0"/>
              <a:t> insecticides sprayed on indoor walls</a:t>
            </a:r>
          </a:p>
          <a:p>
            <a:r>
              <a:rPr lang="en-CA" dirty="0" smtClean="0"/>
              <a:t>Stock ponds and lakes with </a:t>
            </a:r>
            <a:r>
              <a:rPr lang="en-CA" dirty="0" err="1" smtClean="0"/>
              <a:t>larvophages</a:t>
            </a:r>
            <a:r>
              <a:rPr lang="en-CA" dirty="0" smtClean="0"/>
              <a:t> 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803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Indoor Residual Spraying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270893"/>
            <a:ext cx="5112568" cy="5112568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512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Protections by Bed Nets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Modern </a:t>
            </a:r>
            <a:r>
              <a:rPr lang="en-CA" dirty="0" err="1" smtClean="0"/>
              <a:t>bednets</a:t>
            </a:r>
            <a:r>
              <a:rPr lang="en-CA" dirty="0" smtClean="0"/>
              <a:t> are 100% polyethylene</a:t>
            </a:r>
          </a:p>
          <a:p>
            <a:r>
              <a:rPr lang="en-CA" dirty="0" smtClean="0"/>
              <a:t>Impregnated with </a:t>
            </a:r>
            <a:r>
              <a:rPr lang="en-CA" dirty="0" err="1" smtClean="0"/>
              <a:t>deltamethrin</a:t>
            </a:r>
            <a:r>
              <a:rPr lang="en-CA" dirty="0" smtClean="0"/>
              <a:t> or </a:t>
            </a:r>
            <a:r>
              <a:rPr lang="en-CA" dirty="0" err="1" smtClean="0"/>
              <a:t>permethrin</a:t>
            </a:r>
            <a:endParaRPr lang="en-CA" dirty="0" smtClean="0"/>
          </a:p>
          <a:p>
            <a:r>
              <a:rPr lang="en-CA" dirty="0" smtClean="0"/>
              <a:t>Nets must repel, disable and/or kill mosquitos</a:t>
            </a:r>
          </a:p>
          <a:p>
            <a:r>
              <a:rPr lang="en-CA" dirty="0" smtClean="0"/>
              <a:t>Effective net life 4-5 years</a:t>
            </a:r>
          </a:p>
          <a:p>
            <a:r>
              <a:rPr lang="en-CA" dirty="0" smtClean="0"/>
              <a:t>Rectangular shape is preferred</a:t>
            </a:r>
          </a:p>
          <a:p>
            <a:r>
              <a:rPr lang="en-CA" dirty="0" smtClean="0"/>
              <a:t>Can be washed 20 times without loss of killing capacity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741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Protections by Bed Nets –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LLINs reduce malaria U5 mortality by 55%</a:t>
            </a:r>
          </a:p>
          <a:p>
            <a:r>
              <a:rPr lang="en-CA" dirty="0" smtClean="0"/>
              <a:t>Coverage of 60% of community confers protection on the rest (herd immunity)</a:t>
            </a:r>
          </a:p>
          <a:p>
            <a:r>
              <a:rPr lang="en-CA" dirty="0" err="1" smtClean="0"/>
              <a:t>Wt</a:t>
            </a:r>
            <a:r>
              <a:rPr lang="en-CA" dirty="0" smtClean="0"/>
              <a:t> for age Z-score improved for children under nets (</a:t>
            </a:r>
            <a:r>
              <a:rPr lang="en-CA" dirty="0" err="1" smtClean="0"/>
              <a:t>Lengeler</a:t>
            </a:r>
            <a:r>
              <a:rPr lang="en-CA" dirty="0" smtClean="0"/>
              <a:t>, 2009)</a:t>
            </a:r>
          </a:p>
          <a:p>
            <a:r>
              <a:rPr lang="en-CA" dirty="0" smtClean="0"/>
              <a:t>Higher </a:t>
            </a:r>
            <a:r>
              <a:rPr lang="en-CA" dirty="0" err="1" smtClean="0"/>
              <a:t>Hb</a:t>
            </a:r>
            <a:r>
              <a:rPr lang="en-CA" dirty="0" smtClean="0"/>
              <a:t> better for children under nets</a:t>
            </a:r>
          </a:p>
          <a:p>
            <a:r>
              <a:rPr lang="en-CA" dirty="0" smtClean="0"/>
              <a:t>Kills other insects that cause disease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475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20</a:t>
            </a:fld>
            <a:endParaRPr lang="en-CA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46" y="1412776"/>
            <a:ext cx="3017308" cy="4896544"/>
          </a:xfrm>
        </p:spPr>
      </p:pic>
    </p:spTree>
    <p:extLst>
      <p:ext uri="{BB962C8B-B14F-4D97-AF65-F5344CB8AC3E}">
        <p14:creationId xmlns:p14="http://schemas.microsoft.com/office/powerpoint/2010/main" val="2931959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19" y="404664"/>
            <a:ext cx="3816082" cy="5721499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516" y="1844824"/>
            <a:ext cx="4998989" cy="3744416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743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Cost Benefits of LLINs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Campaign cost about US$7.50 delivered/unit</a:t>
            </a:r>
          </a:p>
          <a:p>
            <a:r>
              <a:rPr lang="en-CA" dirty="0" smtClean="0"/>
              <a:t>‘Hang-up, keep-up’ campaign for 5 years - $0.40/household</a:t>
            </a:r>
          </a:p>
          <a:p>
            <a:r>
              <a:rPr lang="en-CA" dirty="0" smtClean="0"/>
              <a:t>Total cost/household less than $1.60/year</a:t>
            </a:r>
          </a:p>
          <a:p>
            <a:r>
              <a:rPr lang="en-CA" dirty="0" smtClean="0"/>
              <a:t>Incidence of malaria reduced for entire household by 50%</a:t>
            </a:r>
          </a:p>
          <a:p>
            <a:r>
              <a:rPr lang="en-CA" dirty="0" smtClean="0"/>
              <a:t>Death averted for every 21 nets used by two U5s for five years (</a:t>
            </a:r>
            <a:r>
              <a:rPr lang="en-CA" dirty="0" err="1" smtClean="0"/>
              <a:t>Lengeler</a:t>
            </a:r>
            <a:r>
              <a:rPr lang="en-CA" dirty="0" smtClean="0"/>
              <a:t> 2004)</a:t>
            </a:r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63158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Challenges of Bed Net Programmes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Replacement </a:t>
            </a:r>
          </a:p>
          <a:p>
            <a:r>
              <a:rPr lang="en-CA" dirty="0" smtClean="0"/>
              <a:t>Continued correct usage</a:t>
            </a:r>
          </a:p>
          <a:p>
            <a:r>
              <a:rPr lang="en-CA" dirty="0" smtClean="0"/>
              <a:t>Insecticide resistance in mosquitos</a:t>
            </a:r>
          </a:p>
          <a:p>
            <a:r>
              <a:rPr lang="en-CA" dirty="0" smtClean="0"/>
              <a:t>Integration in primary health care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9132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Historical Treatment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Plants continue to be used in traditional medicines</a:t>
            </a:r>
          </a:p>
          <a:p>
            <a:r>
              <a:rPr lang="en-CA" dirty="0" smtClean="0"/>
              <a:t>Ancient use in Peru of cinchona bark infusion</a:t>
            </a:r>
          </a:p>
          <a:p>
            <a:r>
              <a:rPr lang="en-CA" dirty="0" smtClean="0"/>
              <a:t>Quinine alkaloids extracted from cinchona bark by French scientists in early 1800s</a:t>
            </a:r>
          </a:p>
          <a:p>
            <a:r>
              <a:rPr lang="en-CA" dirty="0" smtClean="0"/>
              <a:t>Quinine provides bitter flavour in tonic water</a:t>
            </a:r>
          </a:p>
          <a:p>
            <a:r>
              <a:rPr lang="en-CA" dirty="0" smtClean="0"/>
              <a:t>Variants used widely ever since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99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Principal Treatments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Cinchona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100088"/>
            <a:ext cx="2664296" cy="4235931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Artemisia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267" y="2204864"/>
            <a:ext cx="4328852" cy="3960439"/>
          </a:xfrm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537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Quinine-based Medications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Quinine still used in some cases</a:t>
            </a:r>
          </a:p>
          <a:p>
            <a:r>
              <a:rPr lang="en-CA" dirty="0" err="1" smtClean="0"/>
              <a:t>Chloroquine</a:t>
            </a:r>
            <a:r>
              <a:rPr lang="en-CA" dirty="0" smtClean="0"/>
              <a:t> remains first line drug in much of Asia for </a:t>
            </a:r>
            <a:r>
              <a:rPr lang="en-CA" i="1" dirty="0" smtClean="0"/>
              <a:t>p. </a:t>
            </a:r>
            <a:r>
              <a:rPr lang="en-CA" i="1" dirty="0" err="1" smtClean="0"/>
              <a:t>vivax</a:t>
            </a:r>
            <a:r>
              <a:rPr lang="en-CA" dirty="0" smtClean="0"/>
              <a:t> and </a:t>
            </a:r>
            <a:r>
              <a:rPr lang="en-CA" i="1" dirty="0" smtClean="0"/>
              <a:t>p. </a:t>
            </a:r>
            <a:r>
              <a:rPr lang="en-CA" i="1" dirty="0" err="1" smtClean="0"/>
              <a:t>malariae</a:t>
            </a:r>
            <a:endParaRPr lang="en-CA" dirty="0" smtClean="0"/>
          </a:p>
          <a:p>
            <a:r>
              <a:rPr lang="en-CA" dirty="0" smtClean="0"/>
              <a:t>Drug resistance limits its use of quinine-based medications in SSA</a:t>
            </a:r>
          </a:p>
          <a:p>
            <a:r>
              <a:rPr lang="en-CA" dirty="0" smtClean="0"/>
              <a:t>Others include</a:t>
            </a:r>
          </a:p>
          <a:p>
            <a:pPr lvl="1"/>
            <a:r>
              <a:rPr lang="en-CA" dirty="0" err="1" smtClean="0"/>
              <a:t>Mefloquine</a:t>
            </a:r>
            <a:r>
              <a:rPr lang="en-CA" dirty="0" smtClean="0"/>
              <a:t> (</a:t>
            </a:r>
            <a:r>
              <a:rPr lang="en-CA" dirty="0" err="1" smtClean="0"/>
              <a:t>Lariam</a:t>
            </a:r>
            <a:r>
              <a:rPr lang="en-CA" dirty="0" smtClean="0"/>
              <a:t>)</a:t>
            </a:r>
          </a:p>
          <a:p>
            <a:pPr lvl="1"/>
            <a:r>
              <a:rPr lang="en-CA" dirty="0" err="1" smtClean="0"/>
              <a:t>Primaquine</a:t>
            </a:r>
            <a:r>
              <a:rPr lang="en-CA" dirty="0" smtClean="0"/>
              <a:t> </a:t>
            </a:r>
          </a:p>
          <a:p>
            <a:pPr marL="457200" lvl="1" indent="0">
              <a:buNone/>
            </a:pPr>
            <a:endParaRPr lang="en-CA" dirty="0" smtClean="0"/>
          </a:p>
          <a:p>
            <a:pPr lvl="1"/>
            <a:endParaRPr lang="en-CA" dirty="0" smtClean="0"/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4686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Artemisinin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-based Therapies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Used by Chinese for 2000 years</a:t>
            </a:r>
          </a:p>
          <a:p>
            <a:r>
              <a:rPr lang="en-CA" dirty="0" smtClean="0"/>
              <a:t>Derived from </a:t>
            </a:r>
            <a:r>
              <a:rPr lang="en-CA" i="1" dirty="0" err="1" smtClean="0"/>
              <a:t>artemisia</a:t>
            </a:r>
            <a:r>
              <a:rPr lang="en-CA" i="1" dirty="0" smtClean="0"/>
              <a:t> </a:t>
            </a:r>
            <a:r>
              <a:rPr lang="en-CA" i="1" dirty="0" err="1" smtClean="0"/>
              <a:t>annua</a:t>
            </a:r>
            <a:endParaRPr lang="en-CA" dirty="0" smtClean="0"/>
          </a:p>
          <a:p>
            <a:r>
              <a:rPr lang="en-CA" dirty="0" smtClean="0"/>
              <a:t>Fast-acting, effective, particularly in combination with other medications</a:t>
            </a:r>
          </a:p>
          <a:p>
            <a:r>
              <a:rPr lang="en-CA" dirty="0" smtClean="0"/>
              <a:t>Few side effects</a:t>
            </a:r>
          </a:p>
          <a:p>
            <a:r>
              <a:rPr lang="en-CA" dirty="0" smtClean="0"/>
              <a:t>First line treatment for </a:t>
            </a:r>
            <a:r>
              <a:rPr lang="en-CA" i="1" dirty="0" smtClean="0"/>
              <a:t>p. falciparum</a:t>
            </a:r>
            <a:r>
              <a:rPr lang="en-CA" dirty="0" smtClean="0"/>
              <a:t> in many parts of SSA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7239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err="1">
                <a:solidFill>
                  <a:schemeClr val="accent1">
                    <a:lumMod val="75000"/>
                  </a:schemeClr>
                </a:solidFill>
              </a:rPr>
              <a:t>Artemisinin</a:t>
            </a:r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-based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Therapies –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Greater effectiveness when used in combination</a:t>
            </a:r>
          </a:p>
          <a:p>
            <a:r>
              <a:rPr lang="en-CA" dirty="0" smtClean="0"/>
              <a:t>Some </a:t>
            </a:r>
            <a:r>
              <a:rPr lang="en-CA" dirty="0" err="1" smtClean="0"/>
              <a:t>artemisinin</a:t>
            </a:r>
            <a:r>
              <a:rPr lang="en-CA" dirty="0" smtClean="0"/>
              <a:t>-based compounds</a:t>
            </a:r>
          </a:p>
          <a:p>
            <a:pPr lvl="1"/>
            <a:r>
              <a:rPr lang="en-CA" dirty="0" err="1" smtClean="0"/>
              <a:t>Artemether</a:t>
            </a:r>
            <a:endParaRPr lang="en-CA" dirty="0" smtClean="0"/>
          </a:p>
          <a:p>
            <a:pPr lvl="1"/>
            <a:r>
              <a:rPr lang="en-CA" dirty="0" err="1" smtClean="0"/>
              <a:t>Artesunate</a:t>
            </a:r>
            <a:r>
              <a:rPr lang="en-CA" dirty="0" smtClean="0"/>
              <a:t> </a:t>
            </a:r>
          </a:p>
          <a:p>
            <a:pPr lvl="1"/>
            <a:r>
              <a:rPr lang="en-CA" dirty="0" err="1" smtClean="0"/>
              <a:t>Dihydratartemisinin</a:t>
            </a:r>
            <a:endParaRPr lang="en-CA" dirty="0" smtClean="0"/>
          </a:p>
          <a:p>
            <a:pPr lvl="1"/>
            <a:r>
              <a:rPr lang="en-CA" dirty="0" err="1" smtClean="0"/>
              <a:t>Arteether</a:t>
            </a:r>
            <a:r>
              <a:rPr lang="en-CA" dirty="0" smtClean="0"/>
              <a:t>  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9663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Cerebral Malaria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2" y="1628800"/>
            <a:ext cx="8139884" cy="4506982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3254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Cerebral Malaria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Most </a:t>
            </a:r>
            <a:r>
              <a:rPr lang="en-CA" dirty="0"/>
              <a:t>serious form of </a:t>
            </a:r>
            <a:r>
              <a:rPr lang="en-CA" i="1" dirty="0" smtClean="0"/>
              <a:t>p. falciparum</a:t>
            </a:r>
            <a:r>
              <a:rPr lang="en-CA" dirty="0" smtClean="0"/>
              <a:t>.</a:t>
            </a:r>
            <a:endParaRPr lang="en-CA" dirty="0"/>
          </a:p>
          <a:p>
            <a:r>
              <a:rPr lang="en-CA" dirty="0" smtClean="0"/>
              <a:t>Coma - increased </a:t>
            </a:r>
            <a:r>
              <a:rPr lang="en-CA" dirty="0"/>
              <a:t>mortality despite </a:t>
            </a:r>
            <a:r>
              <a:rPr lang="en-CA" dirty="0" smtClean="0"/>
              <a:t>treat­ment</a:t>
            </a:r>
            <a:endParaRPr lang="en-CA" dirty="0"/>
          </a:p>
          <a:p>
            <a:r>
              <a:rPr lang="en-CA" dirty="0" smtClean="0"/>
              <a:t>Altered </a:t>
            </a:r>
            <a:r>
              <a:rPr lang="en-CA" dirty="0"/>
              <a:t>consciousness, delirium, ab­normal </a:t>
            </a:r>
            <a:r>
              <a:rPr lang="en-CA" dirty="0" smtClean="0"/>
              <a:t>behaviour</a:t>
            </a:r>
            <a:endParaRPr lang="en-CA" dirty="0"/>
          </a:p>
          <a:p>
            <a:r>
              <a:rPr lang="en-CA" dirty="0" smtClean="0"/>
              <a:t>Onset </a:t>
            </a:r>
            <a:r>
              <a:rPr lang="en-CA" dirty="0"/>
              <a:t>gradual or sudden. There may be </a:t>
            </a:r>
            <a:r>
              <a:rPr lang="en-CA" dirty="0" smtClean="0"/>
              <a:t>convulsions</a:t>
            </a:r>
          </a:p>
          <a:p>
            <a:r>
              <a:rPr lang="en-CA" dirty="0" smtClean="0"/>
              <a:t>Tendon </a:t>
            </a:r>
            <a:r>
              <a:rPr lang="en-CA" dirty="0"/>
              <a:t>reflexes </a:t>
            </a:r>
            <a:r>
              <a:rPr lang="en-CA" dirty="0" smtClean="0"/>
              <a:t>variable</a:t>
            </a:r>
          </a:p>
          <a:p>
            <a:r>
              <a:rPr lang="en-CA" dirty="0" smtClean="0"/>
              <a:t>Fundus </a:t>
            </a:r>
            <a:r>
              <a:rPr lang="en-CA" dirty="0"/>
              <a:t>may show retinal </a:t>
            </a:r>
            <a:r>
              <a:rPr lang="en-CA" dirty="0" smtClean="0"/>
              <a:t>haemorrhages</a:t>
            </a:r>
            <a:endParaRPr lang="en-CA" dirty="0"/>
          </a:p>
          <a:p>
            <a:r>
              <a:rPr lang="en-CA" dirty="0" smtClean="0"/>
              <a:t>Possible residual </a:t>
            </a:r>
            <a:r>
              <a:rPr lang="en-CA" dirty="0"/>
              <a:t>neurologic deficit, blindness, </a:t>
            </a:r>
            <a:r>
              <a:rPr lang="en-CA" dirty="0" smtClean="0"/>
              <a:t>deafness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189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Treatment of Severe/Complicated Malaria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800"/>
            <a:ext cx="4669869" cy="3502402"/>
          </a:xfrm>
        </p:spPr>
      </p:pic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dirty="0" smtClean="0"/>
              <a:t>Immediacy of treatment</a:t>
            </a:r>
          </a:p>
          <a:p>
            <a:r>
              <a:rPr lang="en-CA" dirty="0" smtClean="0"/>
              <a:t>Able to receive treatment</a:t>
            </a:r>
          </a:p>
          <a:p>
            <a:r>
              <a:rPr lang="en-CA" dirty="0" smtClean="0"/>
              <a:t>Appropriate medications</a:t>
            </a:r>
          </a:p>
          <a:p>
            <a:r>
              <a:rPr lang="en-CA" dirty="0" smtClean="0"/>
              <a:t>Compliance </a:t>
            </a:r>
          </a:p>
          <a:p>
            <a:r>
              <a:rPr lang="en-CA" dirty="0" smtClean="0"/>
              <a:t>Follow-up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6807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Practical Problems in 3</a:t>
            </a:r>
            <a:r>
              <a:rPr lang="en-CA" baseline="30000" dirty="0" smtClean="0">
                <a:solidFill>
                  <a:schemeClr val="accent1">
                    <a:lumMod val="75000"/>
                  </a:schemeClr>
                </a:solidFill>
              </a:rPr>
              <a:t>rd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 World Context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Lack of local health facilities/services</a:t>
            </a:r>
          </a:p>
          <a:p>
            <a:r>
              <a:rPr lang="en-CA" dirty="0" smtClean="0"/>
              <a:t>Transportation</a:t>
            </a:r>
          </a:p>
          <a:p>
            <a:r>
              <a:rPr lang="en-CA" dirty="0" smtClean="0"/>
              <a:t>Cost </a:t>
            </a:r>
          </a:p>
          <a:p>
            <a:r>
              <a:rPr lang="en-CA" dirty="0" smtClean="0"/>
              <a:t>Time</a:t>
            </a:r>
          </a:p>
          <a:p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8899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Clinical Trial – Rectal </a:t>
            </a: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Artesunate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Goal</a:t>
            </a:r>
          </a:p>
          <a:p>
            <a:pPr lvl="1"/>
            <a:r>
              <a:rPr lang="en-CA" dirty="0" smtClean="0"/>
              <a:t>Does immediate treatment of severe malaria with rectal suppositories reduce likelihood of death</a:t>
            </a:r>
          </a:p>
          <a:p>
            <a:r>
              <a:rPr lang="en-CA" dirty="0" smtClean="0"/>
              <a:t>Method</a:t>
            </a:r>
          </a:p>
          <a:p>
            <a:pPr lvl="1"/>
            <a:r>
              <a:rPr lang="en-CA" dirty="0" smtClean="0"/>
              <a:t>Double blind study in 3 countries</a:t>
            </a:r>
          </a:p>
          <a:p>
            <a:pPr lvl="1"/>
            <a:r>
              <a:rPr lang="en-CA" dirty="0" smtClean="0"/>
              <a:t>Subjects to be unconscious, vomiting w no injections available</a:t>
            </a:r>
          </a:p>
          <a:p>
            <a:pPr lvl="1"/>
            <a:r>
              <a:rPr lang="en-CA" dirty="0" smtClean="0"/>
              <a:t>Insertion of suppository, transport to medical post for follow-up</a:t>
            </a:r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8274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Clinical Trial – Rectal </a:t>
            </a: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Artesunate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26444" y="205680"/>
            <a:ext cx="4891111" cy="7200802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476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Clinical Trial –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Results</a:t>
            </a:r>
          </a:p>
          <a:p>
            <a:pPr lvl="1"/>
            <a:r>
              <a:rPr lang="en-CA" dirty="0" smtClean="0"/>
              <a:t>Lower mortality in treated group</a:t>
            </a:r>
          </a:p>
          <a:p>
            <a:pPr lvl="1"/>
            <a:r>
              <a:rPr lang="en-CA" dirty="0" smtClean="0"/>
              <a:t>Faster recover time</a:t>
            </a:r>
          </a:p>
          <a:p>
            <a:pPr lvl="1"/>
            <a:r>
              <a:rPr lang="en-CA" dirty="0" smtClean="0"/>
              <a:t>No neurological complications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321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Why use Compound Therapies?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Each part targets a different element of the plasmodium parasite</a:t>
            </a:r>
          </a:p>
          <a:p>
            <a:r>
              <a:rPr lang="en-CA" dirty="0" smtClean="0"/>
              <a:t>By attacking all elements the parasite is cleared from system</a:t>
            </a:r>
          </a:p>
          <a:p>
            <a:r>
              <a:rPr lang="en-CA" dirty="0" smtClean="0"/>
              <a:t>Development of parasite resistance to a drug is slowed.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099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Plasmodium Life Cycle Revisited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393276"/>
            <a:ext cx="5472607" cy="5073318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562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Friday 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In Class: </a:t>
            </a:r>
            <a:r>
              <a:rPr lang="en-CA" dirty="0" err="1" smtClean="0"/>
              <a:t>Helminths</a:t>
            </a:r>
            <a:r>
              <a:rPr lang="en-CA" dirty="0" smtClean="0"/>
              <a:t> and water borne disease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Read:  </a:t>
            </a:r>
            <a:r>
              <a:rPr lang="en-CA" dirty="0" err="1" smtClean="0"/>
              <a:t>Skolink</a:t>
            </a:r>
            <a:r>
              <a:rPr lang="en-CA" dirty="0" smtClean="0"/>
              <a:t> on water supply and </a:t>
            </a:r>
            <a:r>
              <a:rPr lang="en-CA" dirty="0" err="1" smtClean="0"/>
              <a:t>helminths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38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507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2012-01-25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7D9DE-54A5-4D26-9EC2-605202B8B06C}" type="slidenum">
              <a:rPr lang="en-CA" smtClean="0"/>
              <a:t>39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49" y="404665"/>
            <a:ext cx="8661631" cy="603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88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1093</TotalTime>
  <Words>1081</Words>
  <Application>Microsoft Office PowerPoint</Application>
  <PresentationFormat>On-screen Show (4:3)</PresentationFormat>
  <Paragraphs>290</Paragraphs>
  <Slides>39</Slides>
  <Notes>2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PowerPoint Presentation</vt:lpstr>
      <vt:lpstr>Health: A Global Context APA 1122</vt:lpstr>
      <vt:lpstr>Today</vt:lpstr>
      <vt:lpstr>Administrivia</vt:lpstr>
      <vt:lpstr>“Mala aria”</vt:lpstr>
      <vt:lpstr>The Malaria Vector</vt:lpstr>
      <vt:lpstr>Anopheles by Region</vt:lpstr>
      <vt:lpstr>Mosquito Life Cycle</vt:lpstr>
      <vt:lpstr>PowerPoint Presentation</vt:lpstr>
      <vt:lpstr>Breeding Grounds</vt:lpstr>
      <vt:lpstr>Breeding Sites</vt:lpstr>
      <vt:lpstr>Plasmodium Life Cycle</vt:lpstr>
      <vt:lpstr>Plasmodium</vt:lpstr>
      <vt:lpstr>Plasmodium – cont’d</vt:lpstr>
      <vt:lpstr>Genetic Protection</vt:lpstr>
      <vt:lpstr>Protection – Environment Alteration</vt:lpstr>
      <vt:lpstr>Indoor Residual Spraying</vt:lpstr>
      <vt:lpstr>Protections by Bed Nets</vt:lpstr>
      <vt:lpstr>Protections by Bed Nets – cont’d</vt:lpstr>
      <vt:lpstr>PowerPoint Presentation</vt:lpstr>
      <vt:lpstr>PowerPoint Presentation</vt:lpstr>
      <vt:lpstr>Cost Benefits of LLINs</vt:lpstr>
      <vt:lpstr>Challenges of Bed Net Programmes</vt:lpstr>
      <vt:lpstr>Historical Treatment</vt:lpstr>
      <vt:lpstr>Principal Treatments</vt:lpstr>
      <vt:lpstr>Quinine-based Medications</vt:lpstr>
      <vt:lpstr>Artemisinin-based Therapies</vt:lpstr>
      <vt:lpstr>Artemisinin-based Therapies – cont’d</vt:lpstr>
      <vt:lpstr>Cerebral Malaria</vt:lpstr>
      <vt:lpstr>Cerebral Malaria</vt:lpstr>
      <vt:lpstr>Treatment of Severe/Complicated Malaria</vt:lpstr>
      <vt:lpstr>Practical Problems in 3rd World Context</vt:lpstr>
      <vt:lpstr>Clinical Trial – Rectal Artesunate</vt:lpstr>
      <vt:lpstr>Clinical Trial – Rectal Artesunate</vt:lpstr>
      <vt:lpstr>Clinical Trial – cont’d</vt:lpstr>
      <vt:lpstr>Why use Compound Therapies?</vt:lpstr>
      <vt:lpstr>Plasmodium Life Cycle Revisited</vt:lpstr>
      <vt:lpstr>Friday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KenNetbook</dc:creator>
  <cp:lastModifiedBy>KenNetbook</cp:lastModifiedBy>
  <cp:revision>57</cp:revision>
  <dcterms:created xsi:type="dcterms:W3CDTF">2012-01-24T13:31:03Z</dcterms:created>
  <dcterms:modified xsi:type="dcterms:W3CDTF">2012-01-25T17:55:22Z</dcterms:modified>
</cp:coreProperties>
</file>