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wdp" ContentType="image/vnd.ms-photo"/>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93"/>
  </p:notesMasterIdLst>
  <p:sldIdLst>
    <p:sldId id="339" r:id="rId2"/>
    <p:sldId id="340" r:id="rId3"/>
    <p:sldId id="341" r:id="rId4"/>
    <p:sldId id="342" r:id="rId5"/>
    <p:sldId id="343" r:id="rId6"/>
    <p:sldId id="344" r:id="rId7"/>
    <p:sldId id="345" r:id="rId8"/>
    <p:sldId id="346" r:id="rId9"/>
    <p:sldId id="347" r:id="rId10"/>
    <p:sldId id="348" r:id="rId11"/>
    <p:sldId id="349" r:id="rId12"/>
    <p:sldId id="350" r:id="rId13"/>
    <p:sldId id="351" r:id="rId14"/>
    <p:sldId id="352" r:id="rId15"/>
    <p:sldId id="353" r:id="rId16"/>
    <p:sldId id="354" r:id="rId17"/>
    <p:sldId id="355" r:id="rId18"/>
    <p:sldId id="356" r:id="rId19"/>
    <p:sldId id="357" r:id="rId20"/>
    <p:sldId id="358" r:id="rId21"/>
    <p:sldId id="359" r:id="rId22"/>
    <p:sldId id="360" r:id="rId23"/>
    <p:sldId id="361" r:id="rId24"/>
    <p:sldId id="362" r:id="rId25"/>
    <p:sldId id="385" r:id="rId26"/>
    <p:sldId id="386" r:id="rId27"/>
    <p:sldId id="387" r:id="rId28"/>
    <p:sldId id="388" r:id="rId29"/>
    <p:sldId id="389" r:id="rId30"/>
    <p:sldId id="390" r:id="rId31"/>
    <p:sldId id="391" r:id="rId32"/>
    <p:sldId id="392" r:id="rId33"/>
    <p:sldId id="393" r:id="rId34"/>
    <p:sldId id="394" r:id="rId35"/>
    <p:sldId id="395" r:id="rId36"/>
    <p:sldId id="396" r:id="rId37"/>
    <p:sldId id="397" r:id="rId38"/>
    <p:sldId id="398" r:id="rId39"/>
    <p:sldId id="399" r:id="rId40"/>
    <p:sldId id="400" r:id="rId41"/>
    <p:sldId id="401" r:id="rId42"/>
    <p:sldId id="402" r:id="rId43"/>
    <p:sldId id="403" r:id="rId44"/>
    <p:sldId id="404" r:id="rId45"/>
    <p:sldId id="405" r:id="rId46"/>
    <p:sldId id="406" r:id="rId47"/>
    <p:sldId id="407" r:id="rId48"/>
    <p:sldId id="408" r:id="rId49"/>
    <p:sldId id="409" r:id="rId50"/>
    <p:sldId id="410" r:id="rId51"/>
    <p:sldId id="411" r:id="rId52"/>
    <p:sldId id="412" r:id="rId53"/>
    <p:sldId id="413" r:id="rId54"/>
    <p:sldId id="414" r:id="rId55"/>
    <p:sldId id="415" r:id="rId56"/>
    <p:sldId id="416" r:id="rId57"/>
    <p:sldId id="417" r:id="rId58"/>
    <p:sldId id="418" r:id="rId59"/>
    <p:sldId id="419" r:id="rId60"/>
    <p:sldId id="420" r:id="rId61"/>
    <p:sldId id="421" r:id="rId62"/>
    <p:sldId id="422" r:id="rId63"/>
    <p:sldId id="423" r:id="rId64"/>
    <p:sldId id="424" r:id="rId65"/>
    <p:sldId id="425" r:id="rId66"/>
    <p:sldId id="426" r:id="rId67"/>
    <p:sldId id="427" r:id="rId68"/>
    <p:sldId id="428" r:id="rId69"/>
    <p:sldId id="429" r:id="rId70"/>
    <p:sldId id="430" r:id="rId71"/>
    <p:sldId id="431" r:id="rId72"/>
    <p:sldId id="432" r:id="rId73"/>
    <p:sldId id="433" r:id="rId74"/>
    <p:sldId id="434" r:id="rId75"/>
    <p:sldId id="435" r:id="rId76"/>
    <p:sldId id="436" r:id="rId77"/>
    <p:sldId id="437" r:id="rId78"/>
    <p:sldId id="438" r:id="rId79"/>
    <p:sldId id="439" r:id="rId80"/>
    <p:sldId id="440" r:id="rId81"/>
    <p:sldId id="441" r:id="rId82"/>
    <p:sldId id="442" r:id="rId83"/>
    <p:sldId id="443" r:id="rId84"/>
    <p:sldId id="444" r:id="rId85"/>
    <p:sldId id="445" r:id="rId86"/>
    <p:sldId id="446" r:id="rId87"/>
    <p:sldId id="447" r:id="rId88"/>
    <p:sldId id="256" r:id="rId89"/>
    <p:sldId id="258" r:id="rId90"/>
    <p:sldId id="259" r:id="rId91"/>
    <p:sldId id="260" r:id="rId92"/>
    <p:sldId id="261" r:id="rId93"/>
    <p:sldId id="262" r:id="rId94"/>
    <p:sldId id="272" r:id="rId95"/>
    <p:sldId id="270" r:id="rId96"/>
    <p:sldId id="263" r:id="rId97"/>
    <p:sldId id="264" r:id="rId98"/>
    <p:sldId id="265" r:id="rId99"/>
    <p:sldId id="266" r:id="rId100"/>
    <p:sldId id="267" r:id="rId101"/>
    <p:sldId id="268" r:id="rId102"/>
    <p:sldId id="269" r:id="rId103"/>
    <p:sldId id="271" r:id="rId104"/>
    <p:sldId id="273" r:id="rId105"/>
    <p:sldId id="274" r:id="rId106"/>
    <p:sldId id="275" r:id="rId107"/>
    <p:sldId id="276" r:id="rId108"/>
    <p:sldId id="277" r:id="rId109"/>
    <p:sldId id="278" r:id="rId110"/>
    <p:sldId id="279" r:id="rId111"/>
    <p:sldId id="280" r:id="rId112"/>
    <p:sldId id="281" r:id="rId113"/>
    <p:sldId id="282" r:id="rId114"/>
    <p:sldId id="283" r:id="rId115"/>
    <p:sldId id="284" r:id="rId116"/>
    <p:sldId id="285" r:id="rId117"/>
    <p:sldId id="286" r:id="rId118"/>
    <p:sldId id="287" r:id="rId119"/>
    <p:sldId id="288" r:id="rId120"/>
    <p:sldId id="289" r:id="rId121"/>
    <p:sldId id="290" r:id="rId122"/>
    <p:sldId id="291" r:id="rId123"/>
    <p:sldId id="292" r:id="rId124"/>
    <p:sldId id="293" r:id="rId125"/>
    <p:sldId id="294" r:id="rId126"/>
    <p:sldId id="295" r:id="rId127"/>
    <p:sldId id="296" r:id="rId128"/>
    <p:sldId id="297" r:id="rId129"/>
    <p:sldId id="298" r:id="rId130"/>
    <p:sldId id="299" r:id="rId131"/>
    <p:sldId id="300" r:id="rId132"/>
    <p:sldId id="301" r:id="rId133"/>
    <p:sldId id="302" r:id="rId134"/>
    <p:sldId id="303" r:id="rId135"/>
    <p:sldId id="304" r:id="rId136"/>
    <p:sldId id="305" r:id="rId137"/>
    <p:sldId id="306" r:id="rId138"/>
    <p:sldId id="307" r:id="rId139"/>
    <p:sldId id="308" r:id="rId140"/>
    <p:sldId id="309" r:id="rId141"/>
    <p:sldId id="310" r:id="rId142"/>
    <p:sldId id="311" r:id="rId143"/>
    <p:sldId id="312" r:id="rId144"/>
    <p:sldId id="313" r:id="rId145"/>
    <p:sldId id="314" r:id="rId146"/>
    <p:sldId id="315" r:id="rId147"/>
    <p:sldId id="316" r:id="rId148"/>
    <p:sldId id="317" r:id="rId149"/>
    <p:sldId id="318" r:id="rId150"/>
    <p:sldId id="319" r:id="rId151"/>
    <p:sldId id="320" r:id="rId152"/>
    <p:sldId id="321" r:id="rId153"/>
    <p:sldId id="322" r:id="rId154"/>
    <p:sldId id="323" r:id="rId155"/>
    <p:sldId id="324" r:id="rId156"/>
    <p:sldId id="325" r:id="rId157"/>
    <p:sldId id="326" r:id="rId158"/>
    <p:sldId id="327" r:id="rId159"/>
    <p:sldId id="328" r:id="rId160"/>
    <p:sldId id="329" r:id="rId161"/>
    <p:sldId id="330" r:id="rId162"/>
    <p:sldId id="331" r:id="rId163"/>
    <p:sldId id="332" r:id="rId164"/>
    <p:sldId id="333" r:id="rId165"/>
    <p:sldId id="334" r:id="rId166"/>
    <p:sldId id="335" r:id="rId167"/>
    <p:sldId id="336" r:id="rId168"/>
    <p:sldId id="337" r:id="rId169"/>
    <p:sldId id="338" r:id="rId170"/>
    <p:sldId id="363" r:id="rId171"/>
    <p:sldId id="364" r:id="rId172"/>
    <p:sldId id="365" r:id="rId173"/>
    <p:sldId id="366" r:id="rId174"/>
    <p:sldId id="367" r:id="rId175"/>
    <p:sldId id="368" r:id="rId176"/>
    <p:sldId id="369" r:id="rId177"/>
    <p:sldId id="370" r:id="rId178"/>
    <p:sldId id="371" r:id="rId179"/>
    <p:sldId id="372" r:id="rId180"/>
    <p:sldId id="373" r:id="rId181"/>
    <p:sldId id="374" r:id="rId182"/>
    <p:sldId id="375" r:id="rId183"/>
    <p:sldId id="376" r:id="rId184"/>
    <p:sldId id="377" r:id="rId185"/>
    <p:sldId id="378" r:id="rId186"/>
    <p:sldId id="379" r:id="rId187"/>
    <p:sldId id="380" r:id="rId188"/>
    <p:sldId id="381" r:id="rId189"/>
    <p:sldId id="382" r:id="rId190"/>
    <p:sldId id="383" r:id="rId191"/>
    <p:sldId id="384" r:id="rId19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7956" autoAdjust="0"/>
  </p:normalViewPr>
  <p:slideViewPr>
    <p:cSldViewPr snapToGrid="0" snapToObjects="1">
      <p:cViewPr>
        <p:scale>
          <a:sx n="100" d="100"/>
          <a:sy n="100" d="100"/>
        </p:scale>
        <p:origin x="560" y="-8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42" Type="http://schemas.openxmlformats.org/officeDocument/2006/relationships/slide" Target="slides/slide141.xml"/><Relationship Id="rId143" Type="http://schemas.openxmlformats.org/officeDocument/2006/relationships/slide" Target="slides/slide142.xml"/><Relationship Id="rId144" Type="http://schemas.openxmlformats.org/officeDocument/2006/relationships/slide" Target="slides/slide143.xml"/><Relationship Id="rId145" Type="http://schemas.openxmlformats.org/officeDocument/2006/relationships/slide" Target="slides/slide144.xml"/><Relationship Id="rId146" Type="http://schemas.openxmlformats.org/officeDocument/2006/relationships/slide" Target="slides/slide145.xml"/><Relationship Id="rId147" Type="http://schemas.openxmlformats.org/officeDocument/2006/relationships/slide" Target="slides/slide146.xml"/><Relationship Id="rId148" Type="http://schemas.openxmlformats.org/officeDocument/2006/relationships/slide" Target="slides/slide147.xml"/><Relationship Id="rId149" Type="http://schemas.openxmlformats.org/officeDocument/2006/relationships/slide" Target="slides/slide148.xml"/><Relationship Id="rId180" Type="http://schemas.openxmlformats.org/officeDocument/2006/relationships/slide" Target="slides/slide179.xml"/><Relationship Id="rId181" Type="http://schemas.openxmlformats.org/officeDocument/2006/relationships/slide" Target="slides/slide180.xml"/><Relationship Id="rId182" Type="http://schemas.openxmlformats.org/officeDocument/2006/relationships/slide" Target="slides/slide181.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83" Type="http://schemas.openxmlformats.org/officeDocument/2006/relationships/slide" Target="slides/slide182.xml"/><Relationship Id="rId184" Type="http://schemas.openxmlformats.org/officeDocument/2006/relationships/slide" Target="slides/slide183.xml"/><Relationship Id="rId185" Type="http://schemas.openxmlformats.org/officeDocument/2006/relationships/slide" Target="slides/slide184.xml"/><Relationship Id="rId186" Type="http://schemas.openxmlformats.org/officeDocument/2006/relationships/slide" Target="slides/slide185.xml"/><Relationship Id="rId187" Type="http://schemas.openxmlformats.org/officeDocument/2006/relationships/slide" Target="slides/slide186.xml"/><Relationship Id="rId188" Type="http://schemas.openxmlformats.org/officeDocument/2006/relationships/slide" Target="slides/slide187.xml"/><Relationship Id="rId189" Type="http://schemas.openxmlformats.org/officeDocument/2006/relationships/slide" Target="slides/slide188.xml"/><Relationship Id="rId80" Type="http://schemas.openxmlformats.org/officeDocument/2006/relationships/slide" Target="slides/slide79.xml"/><Relationship Id="rId81" Type="http://schemas.openxmlformats.org/officeDocument/2006/relationships/slide" Target="slides/slide80.xml"/><Relationship Id="rId82" Type="http://schemas.openxmlformats.org/officeDocument/2006/relationships/slide" Target="slides/slide81.xml"/><Relationship Id="rId83" Type="http://schemas.openxmlformats.org/officeDocument/2006/relationships/slide" Target="slides/slide82.xml"/><Relationship Id="rId84" Type="http://schemas.openxmlformats.org/officeDocument/2006/relationships/slide" Target="slides/slide83.xml"/><Relationship Id="rId85" Type="http://schemas.openxmlformats.org/officeDocument/2006/relationships/slide" Target="slides/slide84.xml"/><Relationship Id="rId86" Type="http://schemas.openxmlformats.org/officeDocument/2006/relationships/slide" Target="slides/slide85.xml"/><Relationship Id="rId87" Type="http://schemas.openxmlformats.org/officeDocument/2006/relationships/slide" Target="slides/slide86.xml"/><Relationship Id="rId88" Type="http://schemas.openxmlformats.org/officeDocument/2006/relationships/slide" Target="slides/slide87.xml"/><Relationship Id="rId89" Type="http://schemas.openxmlformats.org/officeDocument/2006/relationships/slide" Target="slides/slide88.xml"/><Relationship Id="rId110" Type="http://schemas.openxmlformats.org/officeDocument/2006/relationships/slide" Target="slides/slide109.xml"/><Relationship Id="rId111" Type="http://schemas.openxmlformats.org/officeDocument/2006/relationships/slide" Target="slides/slide110.xml"/><Relationship Id="rId112" Type="http://schemas.openxmlformats.org/officeDocument/2006/relationships/slide" Target="slides/slide111.xml"/><Relationship Id="rId113" Type="http://schemas.openxmlformats.org/officeDocument/2006/relationships/slide" Target="slides/slide112.xml"/><Relationship Id="rId114" Type="http://schemas.openxmlformats.org/officeDocument/2006/relationships/slide" Target="slides/slide113.xml"/><Relationship Id="rId115" Type="http://schemas.openxmlformats.org/officeDocument/2006/relationships/slide" Target="slides/slide114.xml"/><Relationship Id="rId116" Type="http://schemas.openxmlformats.org/officeDocument/2006/relationships/slide" Target="slides/slide115.xml"/><Relationship Id="rId117" Type="http://schemas.openxmlformats.org/officeDocument/2006/relationships/slide" Target="slides/slide116.xml"/><Relationship Id="rId118" Type="http://schemas.openxmlformats.org/officeDocument/2006/relationships/slide" Target="slides/slide117.xml"/><Relationship Id="rId119" Type="http://schemas.openxmlformats.org/officeDocument/2006/relationships/slide" Target="slides/slide118.xml"/><Relationship Id="rId150" Type="http://schemas.openxmlformats.org/officeDocument/2006/relationships/slide" Target="slides/slide149.xml"/><Relationship Id="rId151" Type="http://schemas.openxmlformats.org/officeDocument/2006/relationships/slide" Target="slides/slide150.xml"/><Relationship Id="rId152" Type="http://schemas.openxmlformats.org/officeDocument/2006/relationships/slide" Target="slides/slide15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53" Type="http://schemas.openxmlformats.org/officeDocument/2006/relationships/slide" Target="slides/slide152.xml"/><Relationship Id="rId154" Type="http://schemas.openxmlformats.org/officeDocument/2006/relationships/slide" Target="slides/slide153.xml"/><Relationship Id="rId155" Type="http://schemas.openxmlformats.org/officeDocument/2006/relationships/slide" Target="slides/slide154.xml"/><Relationship Id="rId156" Type="http://schemas.openxmlformats.org/officeDocument/2006/relationships/slide" Target="slides/slide155.xml"/><Relationship Id="rId157" Type="http://schemas.openxmlformats.org/officeDocument/2006/relationships/slide" Target="slides/slide156.xml"/><Relationship Id="rId158" Type="http://schemas.openxmlformats.org/officeDocument/2006/relationships/slide" Target="slides/slide157.xml"/><Relationship Id="rId159" Type="http://schemas.openxmlformats.org/officeDocument/2006/relationships/slide" Target="slides/slide158.xml"/><Relationship Id="rId190" Type="http://schemas.openxmlformats.org/officeDocument/2006/relationships/slide" Target="slides/slide189.xml"/><Relationship Id="rId191" Type="http://schemas.openxmlformats.org/officeDocument/2006/relationships/slide" Target="slides/slide190.xml"/><Relationship Id="rId192" Type="http://schemas.openxmlformats.org/officeDocument/2006/relationships/slide" Target="slides/slide191.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193" Type="http://schemas.openxmlformats.org/officeDocument/2006/relationships/notesMaster" Target="notesMasters/notesMaster1.xml"/><Relationship Id="rId194" Type="http://schemas.openxmlformats.org/officeDocument/2006/relationships/printerSettings" Target="printerSettings/printerSettings1.bin"/><Relationship Id="rId195" Type="http://schemas.openxmlformats.org/officeDocument/2006/relationships/presProps" Target="presProps.xml"/><Relationship Id="rId196" Type="http://schemas.openxmlformats.org/officeDocument/2006/relationships/viewProps" Target="viewProps.xml"/><Relationship Id="rId197" Type="http://schemas.openxmlformats.org/officeDocument/2006/relationships/theme" Target="theme/theme1.xml"/><Relationship Id="rId198" Type="http://schemas.openxmlformats.org/officeDocument/2006/relationships/tableStyles" Target="tableStyles.xml"/><Relationship Id="rId90" Type="http://schemas.openxmlformats.org/officeDocument/2006/relationships/slide" Target="slides/slide89.xml"/><Relationship Id="rId91" Type="http://schemas.openxmlformats.org/officeDocument/2006/relationships/slide" Target="slides/slide90.xml"/><Relationship Id="rId92" Type="http://schemas.openxmlformats.org/officeDocument/2006/relationships/slide" Target="slides/slide91.xml"/><Relationship Id="rId93" Type="http://schemas.openxmlformats.org/officeDocument/2006/relationships/slide" Target="slides/slide92.xml"/><Relationship Id="rId94" Type="http://schemas.openxmlformats.org/officeDocument/2006/relationships/slide" Target="slides/slide93.xml"/><Relationship Id="rId95" Type="http://schemas.openxmlformats.org/officeDocument/2006/relationships/slide" Target="slides/slide94.xml"/><Relationship Id="rId96" Type="http://schemas.openxmlformats.org/officeDocument/2006/relationships/slide" Target="slides/slide95.xml"/><Relationship Id="rId97" Type="http://schemas.openxmlformats.org/officeDocument/2006/relationships/slide" Target="slides/slide96.xml"/><Relationship Id="rId98" Type="http://schemas.openxmlformats.org/officeDocument/2006/relationships/slide" Target="slides/slide97.xml"/><Relationship Id="rId99" Type="http://schemas.openxmlformats.org/officeDocument/2006/relationships/slide" Target="slides/slide98.xml"/><Relationship Id="rId120" Type="http://schemas.openxmlformats.org/officeDocument/2006/relationships/slide" Target="slides/slide119.xml"/><Relationship Id="rId121" Type="http://schemas.openxmlformats.org/officeDocument/2006/relationships/slide" Target="slides/slide120.xml"/><Relationship Id="rId122" Type="http://schemas.openxmlformats.org/officeDocument/2006/relationships/slide" Target="slides/slide121.xml"/><Relationship Id="rId123" Type="http://schemas.openxmlformats.org/officeDocument/2006/relationships/slide" Target="slides/slide122.xml"/><Relationship Id="rId124" Type="http://schemas.openxmlformats.org/officeDocument/2006/relationships/slide" Target="slides/slide123.xml"/><Relationship Id="rId125" Type="http://schemas.openxmlformats.org/officeDocument/2006/relationships/slide" Target="slides/slide124.xml"/><Relationship Id="rId126" Type="http://schemas.openxmlformats.org/officeDocument/2006/relationships/slide" Target="slides/slide125.xml"/><Relationship Id="rId127" Type="http://schemas.openxmlformats.org/officeDocument/2006/relationships/slide" Target="slides/slide126.xml"/><Relationship Id="rId128" Type="http://schemas.openxmlformats.org/officeDocument/2006/relationships/slide" Target="slides/slide127.xml"/><Relationship Id="rId129" Type="http://schemas.openxmlformats.org/officeDocument/2006/relationships/slide" Target="slides/slide128.xml"/><Relationship Id="rId160" Type="http://schemas.openxmlformats.org/officeDocument/2006/relationships/slide" Target="slides/slide159.xml"/><Relationship Id="rId161" Type="http://schemas.openxmlformats.org/officeDocument/2006/relationships/slide" Target="slides/slide160.xml"/><Relationship Id="rId162" Type="http://schemas.openxmlformats.org/officeDocument/2006/relationships/slide" Target="slides/slide16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63" Type="http://schemas.openxmlformats.org/officeDocument/2006/relationships/slide" Target="slides/slide162.xml"/><Relationship Id="rId164" Type="http://schemas.openxmlformats.org/officeDocument/2006/relationships/slide" Target="slides/slide163.xml"/><Relationship Id="rId165" Type="http://schemas.openxmlformats.org/officeDocument/2006/relationships/slide" Target="slides/slide164.xml"/><Relationship Id="rId166" Type="http://schemas.openxmlformats.org/officeDocument/2006/relationships/slide" Target="slides/slide165.xml"/><Relationship Id="rId167" Type="http://schemas.openxmlformats.org/officeDocument/2006/relationships/slide" Target="slides/slide166.xml"/><Relationship Id="rId168" Type="http://schemas.openxmlformats.org/officeDocument/2006/relationships/slide" Target="slides/slide167.xml"/><Relationship Id="rId169" Type="http://schemas.openxmlformats.org/officeDocument/2006/relationships/slide" Target="slides/slide168.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130" Type="http://schemas.openxmlformats.org/officeDocument/2006/relationships/slide" Target="slides/slide129.xml"/><Relationship Id="rId131" Type="http://schemas.openxmlformats.org/officeDocument/2006/relationships/slide" Target="slides/slide130.xml"/><Relationship Id="rId132" Type="http://schemas.openxmlformats.org/officeDocument/2006/relationships/slide" Target="slides/slide131.xml"/><Relationship Id="rId133" Type="http://schemas.openxmlformats.org/officeDocument/2006/relationships/slide" Target="slides/slide132.xml"/><Relationship Id="rId134" Type="http://schemas.openxmlformats.org/officeDocument/2006/relationships/slide" Target="slides/slide133.xml"/><Relationship Id="rId135" Type="http://schemas.openxmlformats.org/officeDocument/2006/relationships/slide" Target="slides/slide134.xml"/><Relationship Id="rId136" Type="http://schemas.openxmlformats.org/officeDocument/2006/relationships/slide" Target="slides/slide135.xml"/><Relationship Id="rId137" Type="http://schemas.openxmlformats.org/officeDocument/2006/relationships/slide" Target="slides/slide136.xml"/><Relationship Id="rId138" Type="http://schemas.openxmlformats.org/officeDocument/2006/relationships/slide" Target="slides/slide137.xml"/><Relationship Id="rId139" Type="http://schemas.openxmlformats.org/officeDocument/2006/relationships/slide" Target="slides/slide138.xml"/><Relationship Id="rId170" Type="http://schemas.openxmlformats.org/officeDocument/2006/relationships/slide" Target="slides/slide169.xml"/><Relationship Id="rId171" Type="http://schemas.openxmlformats.org/officeDocument/2006/relationships/slide" Target="slides/slide170.xml"/><Relationship Id="rId172" Type="http://schemas.openxmlformats.org/officeDocument/2006/relationships/slide" Target="slides/slide171.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173" Type="http://schemas.openxmlformats.org/officeDocument/2006/relationships/slide" Target="slides/slide172.xml"/><Relationship Id="rId174" Type="http://schemas.openxmlformats.org/officeDocument/2006/relationships/slide" Target="slides/slide173.xml"/><Relationship Id="rId175" Type="http://schemas.openxmlformats.org/officeDocument/2006/relationships/slide" Target="slides/slide174.xml"/><Relationship Id="rId176" Type="http://schemas.openxmlformats.org/officeDocument/2006/relationships/slide" Target="slides/slide175.xml"/><Relationship Id="rId177" Type="http://schemas.openxmlformats.org/officeDocument/2006/relationships/slide" Target="slides/slide176.xml"/><Relationship Id="rId178" Type="http://schemas.openxmlformats.org/officeDocument/2006/relationships/slide" Target="slides/slide177.xml"/><Relationship Id="rId179" Type="http://schemas.openxmlformats.org/officeDocument/2006/relationships/slide" Target="slides/slide178.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73" Type="http://schemas.openxmlformats.org/officeDocument/2006/relationships/slide" Target="slides/slide72.xml"/><Relationship Id="rId74" Type="http://schemas.openxmlformats.org/officeDocument/2006/relationships/slide" Target="slides/slide73.xml"/><Relationship Id="rId75" Type="http://schemas.openxmlformats.org/officeDocument/2006/relationships/slide" Target="slides/slide74.xml"/><Relationship Id="rId76" Type="http://schemas.openxmlformats.org/officeDocument/2006/relationships/slide" Target="slides/slide75.xml"/><Relationship Id="rId77" Type="http://schemas.openxmlformats.org/officeDocument/2006/relationships/slide" Target="slides/slide76.xml"/><Relationship Id="rId78" Type="http://schemas.openxmlformats.org/officeDocument/2006/relationships/slide" Target="slides/slide77.xml"/><Relationship Id="rId79" Type="http://schemas.openxmlformats.org/officeDocument/2006/relationships/slide" Target="slides/slide7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100" Type="http://schemas.openxmlformats.org/officeDocument/2006/relationships/slide" Target="slides/slide99.xml"/><Relationship Id="rId101" Type="http://schemas.openxmlformats.org/officeDocument/2006/relationships/slide" Target="slides/slide100.xml"/><Relationship Id="rId102" Type="http://schemas.openxmlformats.org/officeDocument/2006/relationships/slide" Target="slides/slide101.xml"/><Relationship Id="rId103" Type="http://schemas.openxmlformats.org/officeDocument/2006/relationships/slide" Target="slides/slide102.xml"/><Relationship Id="rId104" Type="http://schemas.openxmlformats.org/officeDocument/2006/relationships/slide" Target="slides/slide103.xml"/><Relationship Id="rId105" Type="http://schemas.openxmlformats.org/officeDocument/2006/relationships/slide" Target="slides/slide104.xml"/><Relationship Id="rId106" Type="http://schemas.openxmlformats.org/officeDocument/2006/relationships/slide" Target="slides/slide105.xml"/><Relationship Id="rId107" Type="http://schemas.openxmlformats.org/officeDocument/2006/relationships/slide" Target="slides/slide106.xml"/><Relationship Id="rId108" Type="http://schemas.openxmlformats.org/officeDocument/2006/relationships/slide" Target="slides/slide107.xml"/><Relationship Id="rId109" Type="http://schemas.openxmlformats.org/officeDocument/2006/relationships/slide" Target="slides/slide108.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40" Type="http://schemas.openxmlformats.org/officeDocument/2006/relationships/slide" Target="slides/slide139.xml"/><Relationship Id="rId141" Type="http://schemas.openxmlformats.org/officeDocument/2006/relationships/slide" Target="slides/slide1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1DB8E5C-E2DE-AF45-AD14-7ADFD51234A5}" type="datetimeFigureOut">
              <a:rPr lang="en-US" smtClean="0"/>
              <a:t>2013-05-13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D295ED1-3D8E-BB42-AD7C-A830CC95C3E7}" type="slidenum">
              <a:rPr lang="en-US" smtClean="0"/>
              <a:t>‹#›</a:t>
            </a:fld>
            <a:endParaRPr lang="en-US"/>
          </a:p>
        </p:txBody>
      </p:sp>
    </p:spTree>
    <p:extLst>
      <p:ext uri="{BB962C8B-B14F-4D97-AF65-F5344CB8AC3E}">
        <p14:creationId xmlns:p14="http://schemas.microsoft.com/office/powerpoint/2010/main" val="3706200088"/>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7.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6.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9.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4.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2.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3.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5.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6.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8.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9.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0.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attitudes and </a:t>
            </a:r>
            <a:r>
              <a:rPr lang="en-US" dirty="0" err="1" smtClean="0"/>
              <a:t>behaviours</a:t>
            </a:r>
            <a:r>
              <a:rPr lang="en-US" dirty="0" smtClean="0"/>
              <a:t> of </a:t>
            </a:r>
            <a:r>
              <a:rPr lang="en-US" dirty="0" err="1" smtClean="0"/>
              <a:t>indiviuduals</a:t>
            </a:r>
            <a:r>
              <a:rPr lang="en-US" dirty="0" smtClean="0"/>
              <a:t> and groups in </a:t>
            </a:r>
            <a:r>
              <a:rPr lang="en-US" dirty="0" err="1" smtClean="0"/>
              <a:t>organziations</a:t>
            </a:r>
            <a:endParaRPr lang="en-US" dirty="0"/>
          </a:p>
        </p:txBody>
      </p:sp>
      <p:sp>
        <p:nvSpPr>
          <p:cNvPr id="4" name="Slide Number Placeholder 3"/>
          <p:cNvSpPr>
            <a:spLocks noGrp="1"/>
          </p:cNvSpPr>
          <p:nvPr>
            <p:ph type="sldNum" sz="quarter" idx="10"/>
          </p:nvPr>
        </p:nvSpPr>
        <p:spPr/>
        <p:txBody>
          <a:bodyPr/>
          <a:lstStyle/>
          <a:p>
            <a:fld id="{0473AF85-68BD-9549-BE47-8739FDC51841}" type="slidenum">
              <a:rPr lang="en-US" smtClean="0"/>
              <a:t>2</a:t>
            </a:fld>
            <a:endParaRPr lang="en-US"/>
          </a:p>
        </p:txBody>
      </p:sp>
    </p:spTree>
    <p:extLst>
      <p:ext uri="{BB962C8B-B14F-4D97-AF65-F5344CB8AC3E}">
        <p14:creationId xmlns:p14="http://schemas.microsoft.com/office/powerpoint/2010/main" val="1256630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Organizational</a:t>
            </a:r>
            <a:r>
              <a:rPr lang="en-US" baseline="0" dirty="0" smtClean="0"/>
              <a:t> citizenship </a:t>
            </a:r>
            <a:r>
              <a:rPr lang="en-US" baseline="0" dirty="0" err="1" smtClean="0"/>
              <a:t>behaviour</a:t>
            </a:r>
            <a:endParaRPr lang="en-US" baseline="0" dirty="0" smtClean="0"/>
          </a:p>
          <a:p>
            <a:r>
              <a:rPr lang="en-US" baseline="0" dirty="0" smtClean="0"/>
              <a:t>Altruism</a:t>
            </a:r>
          </a:p>
          <a:p>
            <a:r>
              <a:rPr lang="en-US" baseline="0" dirty="0" smtClean="0"/>
              <a:t>Courtesy</a:t>
            </a:r>
          </a:p>
          <a:p>
            <a:r>
              <a:rPr lang="en-US" baseline="0" dirty="0" smtClean="0"/>
              <a:t>Diligence</a:t>
            </a:r>
          </a:p>
          <a:p>
            <a:r>
              <a:rPr lang="en-US" baseline="0" dirty="0" smtClean="0"/>
              <a:t>Sportsmanship</a:t>
            </a:r>
          </a:p>
          <a:p>
            <a:r>
              <a:rPr lang="en-US" baseline="0" dirty="0" smtClean="0"/>
              <a:t>Civic virtue</a:t>
            </a:r>
            <a:endParaRPr lang="en-US" dirty="0"/>
          </a:p>
        </p:txBody>
      </p:sp>
      <p:sp>
        <p:nvSpPr>
          <p:cNvPr id="4" name="Slide Number Placeholder 3"/>
          <p:cNvSpPr>
            <a:spLocks noGrp="1"/>
          </p:cNvSpPr>
          <p:nvPr>
            <p:ph type="sldNum" sz="quarter" idx="10"/>
          </p:nvPr>
        </p:nvSpPr>
        <p:spPr/>
        <p:txBody>
          <a:bodyPr/>
          <a:lstStyle/>
          <a:p>
            <a:fld id="{0473AF85-68BD-9549-BE47-8739FDC51841}" type="slidenum">
              <a:rPr lang="en-US" smtClean="0"/>
              <a:t>5</a:t>
            </a:fld>
            <a:endParaRPr lang="en-US"/>
          </a:p>
        </p:txBody>
      </p:sp>
    </p:spTree>
    <p:extLst>
      <p:ext uri="{BB962C8B-B14F-4D97-AF65-F5344CB8AC3E}">
        <p14:creationId xmlns:p14="http://schemas.microsoft.com/office/powerpoint/2010/main" val="33816986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Task performance: proficiency </a:t>
            </a:r>
            <a:endParaRPr lang="en-US" dirty="0"/>
          </a:p>
        </p:txBody>
      </p:sp>
      <p:sp>
        <p:nvSpPr>
          <p:cNvPr id="4" name="Slide Number Placeholder 3"/>
          <p:cNvSpPr>
            <a:spLocks noGrp="1"/>
          </p:cNvSpPr>
          <p:nvPr>
            <p:ph type="sldNum" sz="quarter" idx="10"/>
          </p:nvPr>
        </p:nvSpPr>
        <p:spPr/>
        <p:txBody>
          <a:bodyPr/>
          <a:lstStyle/>
          <a:p>
            <a:fld id="{0473AF85-68BD-9549-BE47-8739FDC51841}" type="slidenum">
              <a:rPr lang="en-US" smtClean="0"/>
              <a:t>6</a:t>
            </a:fld>
            <a:endParaRPr lang="en-US"/>
          </a:p>
        </p:txBody>
      </p:sp>
    </p:spTree>
    <p:extLst>
      <p:ext uri="{BB962C8B-B14F-4D97-AF65-F5344CB8AC3E}">
        <p14:creationId xmlns:p14="http://schemas.microsoft.com/office/powerpoint/2010/main" val="3620054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Personality</a:t>
            </a:r>
          </a:p>
          <a:p>
            <a:r>
              <a:rPr lang="en-US" dirty="0" smtClean="0"/>
              <a:t>The relatively stable psychological</a:t>
            </a:r>
            <a:r>
              <a:rPr lang="en-US" baseline="0" dirty="0" smtClean="0"/>
              <a:t> characteristic that influence how individuals interact with their environment</a:t>
            </a:r>
          </a:p>
          <a:p>
            <a:endParaRPr lang="en-US" dirty="0"/>
          </a:p>
        </p:txBody>
      </p:sp>
      <p:sp>
        <p:nvSpPr>
          <p:cNvPr id="4" name="Slide Number Placeholder 3"/>
          <p:cNvSpPr>
            <a:spLocks noGrp="1"/>
          </p:cNvSpPr>
          <p:nvPr>
            <p:ph type="sldNum" sz="quarter" idx="10"/>
          </p:nvPr>
        </p:nvSpPr>
        <p:spPr/>
        <p:txBody>
          <a:bodyPr/>
          <a:lstStyle/>
          <a:p>
            <a:fld id="{0473AF85-68BD-9549-BE47-8739FDC51841}" type="slidenum">
              <a:rPr lang="en-US" smtClean="0"/>
              <a:t>9</a:t>
            </a:fld>
            <a:endParaRPr lang="en-US"/>
          </a:p>
        </p:txBody>
      </p:sp>
    </p:spTree>
    <p:extLst>
      <p:ext uri="{BB962C8B-B14F-4D97-AF65-F5344CB8AC3E}">
        <p14:creationId xmlns:p14="http://schemas.microsoft.com/office/powerpoint/2010/main" val="19292081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Dispositional</a:t>
            </a:r>
          </a:p>
          <a:p>
            <a:r>
              <a:rPr lang="en-US" dirty="0" smtClean="0"/>
              <a:t>Situational</a:t>
            </a:r>
          </a:p>
          <a:p>
            <a:endParaRPr lang="en-US" dirty="0"/>
          </a:p>
        </p:txBody>
      </p:sp>
      <p:sp>
        <p:nvSpPr>
          <p:cNvPr id="4" name="Slide Number Placeholder 3"/>
          <p:cNvSpPr>
            <a:spLocks noGrp="1"/>
          </p:cNvSpPr>
          <p:nvPr>
            <p:ph type="sldNum" sz="quarter" idx="10"/>
          </p:nvPr>
        </p:nvSpPr>
        <p:spPr/>
        <p:txBody>
          <a:bodyPr/>
          <a:lstStyle/>
          <a:p>
            <a:fld id="{0473AF85-68BD-9549-BE47-8739FDC51841}" type="slidenum">
              <a:rPr lang="en-US" smtClean="0"/>
              <a:t>10</a:t>
            </a:fld>
            <a:endParaRPr lang="en-US"/>
          </a:p>
        </p:txBody>
      </p:sp>
    </p:spTree>
    <p:extLst>
      <p:ext uri="{BB962C8B-B14F-4D97-AF65-F5344CB8AC3E}">
        <p14:creationId xmlns:p14="http://schemas.microsoft.com/office/powerpoint/2010/main" val="13300253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473AF85-68BD-9549-BE47-8739FDC51841}" type="slidenum">
              <a:rPr lang="en-US" smtClean="0"/>
              <a:t>11</a:t>
            </a:fld>
            <a:endParaRPr lang="en-US"/>
          </a:p>
        </p:txBody>
      </p:sp>
    </p:spTree>
    <p:extLst>
      <p:ext uri="{BB962C8B-B14F-4D97-AF65-F5344CB8AC3E}">
        <p14:creationId xmlns:p14="http://schemas.microsoft.com/office/powerpoint/2010/main" val="34378788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473AF85-68BD-9549-BE47-8739FDC51841}" type="slidenum">
              <a:rPr lang="en-US" smtClean="0"/>
              <a:t>12</a:t>
            </a:fld>
            <a:endParaRPr lang="en-US"/>
          </a:p>
        </p:txBody>
      </p:sp>
    </p:spTree>
    <p:extLst>
      <p:ext uri="{BB962C8B-B14F-4D97-AF65-F5344CB8AC3E}">
        <p14:creationId xmlns:p14="http://schemas.microsoft.com/office/powerpoint/2010/main" val="6145932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Self-efficacy</a:t>
            </a:r>
          </a:p>
          <a:p>
            <a:r>
              <a:rPr lang="en-US" dirty="0" smtClean="0"/>
              <a:t>Belief’s in one’s ability to perform successfully</a:t>
            </a:r>
            <a:r>
              <a:rPr lang="en-US" baseline="0" dirty="0" smtClean="0"/>
              <a:t> across situations</a:t>
            </a:r>
            <a:endParaRPr lang="en-US" dirty="0"/>
          </a:p>
        </p:txBody>
      </p:sp>
      <p:sp>
        <p:nvSpPr>
          <p:cNvPr id="4" name="Slide Number Placeholder 3"/>
          <p:cNvSpPr>
            <a:spLocks noGrp="1"/>
          </p:cNvSpPr>
          <p:nvPr>
            <p:ph type="sldNum" sz="quarter" idx="10"/>
          </p:nvPr>
        </p:nvSpPr>
        <p:spPr/>
        <p:txBody>
          <a:bodyPr/>
          <a:lstStyle/>
          <a:p>
            <a:fld id="{0473AF85-68BD-9549-BE47-8739FDC51841}" type="slidenum">
              <a:rPr lang="en-US" smtClean="0"/>
              <a:t>14</a:t>
            </a:fld>
            <a:endParaRPr lang="en-US"/>
          </a:p>
        </p:txBody>
      </p:sp>
    </p:spTree>
    <p:extLst>
      <p:ext uri="{BB962C8B-B14F-4D97-AF65-F5344CB8AC3E}">
        <p14:creationId xmlns:p14="http://schemas.microsoft.com/office/powerpoint/2010/main" val="3187688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473AF85-68BD-9549-BE47-8739FDC51841}" type="slidenum">
              <a:rPr lang="en-US" smtClean="0"/>
              <a:t>17</a:t>
            </a:fld>
            <a:endParaRPr lang="en-US"/>
          </a:p>
        </p:txBody>
      </p:sp>
    </p:spTree>
    <p:extLst>
      <p:ext uri="{BB962C8B-B14F-4D97-AF65-F5344CB8AC3E}">
        <p14:creationId xmlns:p14="http://schemas.microsoft.com/office/powerpoint/2010/main" val="18766880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practical skills</a:t>
            </a:r>
          </a:p>
          <a:p>
            <a:r>
              <a:rPr lang="en-US" dirty="0" smtClean="0"/>
              <a:t>Intrapersonal: critical thinking, problem</a:t>
            </a:r>
            <a:r>
              <a:rPr lang="en-US" baseline="0" dirty="0" smtClean="0"/>
              <a:t> thinking skills</a:t>
            </a:r>
          </a:p>
          <a:p>
            <a:r>
              <a:rPr lang="en-US" baseline="0" dirty="0" smtClean="0"/>
              <a:t>Interpersonal</a:t>
            </a:r>
          </a:p>
          <a:p>
            <a:r>
              <a:rPr lang="en-US" baseline="0" dirty="0" smtClean="0"/>
              <a:t>Cultural awareness</a:t>
            </a:r>
          </a:p>
          <a:p>
            <a:endParaRPr lang="en-US" dirty="0"/>
          </a:p>
        </p:txBody>
      </p:sp>
      <p:sp>
        <p:nvSpPr>
          <p:cNvPr id="4" name="Slide Number Placeholder 3"/>
          <p:cNvSpPr>
            <a:spLocks noGrp="1"/>
          </p:cNvSpPr>
          <p:nvPr>
            <p:ph type="sldNum" sz="quarter" idx="10"/>
          </p:nvPr>
        </p:nvSpPr>
        <p:spPr/>
        <p:txBody>
          <a:bodyPr/>
          <a:lstStyle/>
          <a:p>
            <a:fld id="{0473AF85-68BD-9549-BE47-8739FDC51841}" type="slidenum">
              <a:rPr lang="en-US" smtClean="0"/>
              <a:t>18</a:t>
            </a:fld>
            <a:endParaRPr lang="en-US"/>
          </a:p>
        </p:txBody>
      </p:sp>
    </p:spTree>
    <p:extLst>
      <p:ext uri="{BB962C8B-B14F-4D97-AF65-F5344CB8AC3E}">
        <p14:creationId xmlns:p14="http://schemas.microsoft.com/office/powerpoint/2010/main" val="6204802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473AF85-68BD-9549-BE47-8739FDC51841}" type="slidenum">
              <a:rPr lang="en-US" smtClean="0"/>
              <a:t>19</a:t>
            </a:fld>
            <a:endParaRPr lang="en-US"/>
          </a:p>
        </p:txBody>
      </p:sp>
    </p:spTree>
    <p:extLst>
      <p:ext uri="{BB962C8B-B14F-4D97-AF65-F5344CB8AC3E}">
        <p14:creationId xmlns:p14="http://schemas.microsoft.com/office/powerpoint/2010/main" val="28663903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29698" name="Notes Placeholder 2"/>
          <p:cNvSpPr>
            <a:spLocks noGrp="1"/>
          </p:cNvSpPr>
          <p:nvPr>
            <p:ph type="body" idx="1"/>
          </p:nvPr>
        </p:nvSpPr>
        <p:spPr>
          <a:noFill/>
        </p:spPr>
        <p:txBody>
          <a:bodyPr/>
          <a:lstStyle/>
          <a:p>
            <a:r>
              <a:rPr lang="en-US"/>
              <a:t>Interpreting the message of our senses to provide order and meaning to the enviro</a:t>
            </a:r>
          </a:p>
        </p:txBody>
      </p:sp>
      <p:sp>
        <p:nvSpPr>
          <p:cNvPr id="4" name="Slide Number Placeholder 3"/>
          <p:cNvSpPr>
            <a:spLocks noGrp="1"/>
          </p:cNvSpPr>
          <p:nvPr>
            <p:ph type="sldNum" sz="quarter" idx="5"/>
          </p:nvPr>
        </p:nvSpPr>
        <p:spPr/>
        <p:txBody>
          <a:bodyPr/>
          <a:lstStyle/>
          <a:p>
            <a:pPr>
              <a:defRPr/>
            </a:pPr>
            <a:fld id="{528C8D5E-9C73-0A4E-83C8-CC5960CD6C5E}" type="slidenum">
              <a:rPr lang="en-US" smtClean="0"/>
              <a:pPr>
                <a:defRPr/>
              </a:pPr>
              <a:t>27</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6866" name="Notes Placeholder 2"/>
          <p:cNvSpPr>
            <a:spLocks noGrp="1"/>
          </p:cNvSpPr>
          <p:nvPr>
            <p:ph type="body" idx="1"/>
          </p:nvPr>
        </p:nvSpPr>
        <p:spPr>
          <a:noFill/>
        </p:spPr>
        <p:txBody>
          <a:bodyPr/>
          <a:lstStyle/>
          <a:p>
            <a:r>
              <a:rPr lang="en-US"/>
              <a:t>Farily stable favorable evulations of specific objects, situatios, persons, or categories of people</a:t>
            </a:r>
          </a:p>
        </p:txBody>
      </p:sp>
      <p:sp>
        <p:nvSpPr>
          <p:cNvPr id="4" name="Slide Number Placeholder 3"/>
          <p:cNvSpPr>
            <a:spLocks noGrp="1"/>
          </p:cNvSpPr>
          <p:nvPr>
            <p:ph type="sldNum" sz="quarter" idx="5"/>
          </p:nvPr>
        </p:nvSpPr>
        <p:spPr/>
        <p:txBody>
          <a:bodyPr/>
          <a:lstStyle/>
          <a:p>
            <a:pPr>
              <a:defRPr/>
            </a:pPr>
            <a:fld id="{99F9FA2C-3262-8843-AC67-65DDBC496737}" type="slidenum">
              <a:rPr lang="en-US" smtClean="0"/>
              <a:pPr>
                <a:defRPr/>
              </a:pPr>
              <a:t>45</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0722" name="Notes Placeholder 2"/>
          <p:cNvSpPr>
            <a:spLocks noGrp="1"/>
          </p:cNvSpPr>
          <p:nvPr>
            <p:ph type="body" idx="1"/>
          </p:nvPr>
        </p:nvSpPr>
        <p:spPr>
          <a:noFill/>
        </p:spPr>
        <p:txBody>
          <a:bodyPr/>
          <a:lstStyle/>
          <a:p>
            <a:r>
              <a:rPr lang="en-US"/>
              <a:t>Self-determination theory</a:t>
            </a:r>
          </a:p>
        </p:txBody>
      </p:sp>
      <p:sp>
        <p:nvSpPr>
          <p:cNvPr id="4" name="Slide Number Placeholder 3"/>
          <p:cNvSpPr>
            <a:spLocks noGrp="1"/>
          </p:cNvSpPr>
          <p:nvPr>
            <p:ph type="sldNum" sz="quarter" idx="5"/>
          </p:nvPr>
        </p:nvSpPr>
        <p:spPr/>
        <p:txBody>
          <a:bodyPr/>
          <a:lstStyle/>
          <a:p>
            <a:pPr>
              <a:defRPr/>
            </a:pPr>
            <a:fld id="{0254150A-D941-C34A-B340-CA36C65887AF}" type="slidenum">
              <a:rPr lang="en-US" smtClean="0"/>
              <a:pPr>
                <a:defRPr/>
              </a:pPr>
              <a:t>64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63490" name="Notes Placeholder 2"/>
          <p:cNvSpPr>
            <a:spLocks noGrp="1"/>
          </p:cNvSpPr>
          <p:nvPr>
            <p:ph type="body" idx="1"/>
          </p:nvPr>
        </p:nvSpPr>
        <p:spPr>
          <a:noFill/>
          <a:extLst>
            <a:ext uri="{FAA26D3D-D897-4be2-8F04-BA451C77F1D7}">
              <ma14:placeholderFlag xmlns:ma14="http://schemas.microsoft.com/office/mac/drawingml/2011/main" val="1"/>
            </a:ext>
          </a:extLst>
        </p:spPr>
        <p:txBody>
          <a:bodyPr/>
          <a:lstStyle/>
          <a:p>
            <a:endParaRPr lang="en-US"/>
          </a:p>
        </p:txBody>
      </p:sp>
      <p:sp>
        <p:nvSpPr>
          <p:cNvPr id="4" name="Slide Number Placeholder 3"/>
          <p:cNvSpPr>
            <a:spLocks noGrp="1"/>
          </p:cNvSpPr>
          <p:nvPr>
            <p:ph type="sldNum" sz="quarter" idx="5"/>
          </p:nvPr>
        </p:nvSpPr>
        <p:spPr/>
        <p:txBody>
          <a:bodyPr/>
          <a:lstStyle/>
          <a:p>
            <a:pPr>
              <a:defRPr/>
            </a:pPr>
            <a:fld id="{B241C04B-39C3-BD4E-8C88-A14D69DFBF6B}" type="slidenum">
              <a:rPr lang="en-US" smtClean="0"/>
              <a:pPr>
                <a:defRPr/>
              </a:pPr>
              <a:t>67</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people on the high</a:t>
            </a:r>
            <a:r>
              <a:rPr lang="en-US" baseline="0" dirty="0" smtClean="0"/>
              <a:t> level </a:t>
            </a:r>
            <a:r>
              <a:rPr lang="en-US" dirty="0" smtClean="0"/>
              <a:t>tend to be</a:t>
            </a:r>
            <a:r>
              <a:rPr lang="en-US" baseline="0" dirty="0" smtClean="0"/>
              <a:t> </a:t>
            </a:r>
            <a:r>
              <a:rPr lang="en-US" dirty="0" smtClean="0"/>
              <a:t>satisfied with the communication, as they have access to all kinds of info</a:t>
            </a:r>
            <a:endParaRPr lang="en-US" dirty="0"/>
          </a:p>
        </p:txBody>
      </p:sp>
      <p:sp>
        <p:nvSpPr>
          <p:cNvPr id="4" name="Slide Number Placeholder 3"/>
          <p:cNvSpPr>
            <a:spLocks noGrp="1"/>
          </p:cNvSpPr>
          <p:nvPr>
            <p:ph type="sldNum" sz="quarter" idx="10"/>
          </p:nvPr>
        </p:nvSpPr>
        <p:spPr/>
        <p:txBody>
          <a:bodyPr/>
          <a:lstStyle/>
          <a:p>
            <a:fld id="{22C940C8-9873-524C-B882-32861AEE33CB}" type="slidenum">
              <a:rPr lang="en-US" smtClean="0"/>
              <a:t>111</a:t>
            </a:fld>
            <a:endParaRPr lang="en-US"/>
          </a:p>
        </p:txBody>
      </p:sp>
    </p:spTree>
    <p:extLst>
      <p:ext uri="{BB962C8B-B14F-4D97-AF65-F5344CB8AC3E}">
        <p14:creationId xmlns:p14="http://schemas.microsoft.com/office/powerpoint/2010/main" val="6807840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Who gets to tell who to do it</a:t>
            </a:r>
          </a:p>
        </p:txBody>
      </p:sp>
      <p:sp>
        <p:nvSpPr>
          <p:cNvPr id="4" name="Slide Number Placeholder 3"/>
          <p:cNvSpPr>
            <a:spLocks noGrp="1"/>
          </p:cNvSpPr>
          <p:nvPr>
            <p:ph type="sldNum" sz="quarter" idx="10"/>
          </p:nvPr>
        </p:nvSpPr>
        <p:spPr/>
        <p:txBody>
          <a:bodyPr/>
          <a:lstStyle/>
          <a:p>
            <a:fld id="{22C940C8-9873-524C-B882-32861AEE33CB}" type="slidenum">
              <a:rPr lang="en-US" smtClean="0"/>
              <a:t>116</a:t>
            </a:fld>
            <a:endParaRPr lang="en-US"/>
          </a:p>
        </p:txBody>
      </p:sp>
    </p:spTree>
    <p:extLst>
      <p:ext uri="{BB962C8B-B14F-4D97-AF65-F5344CB8AC3E}">
        <p14:creationId xmlns:p14="http://schemas.microsoft.com/office/powerpoint/2010/main" val="35718324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Pros and cons</a:t>
            </a:r>
          </a:p>
          <a:p>
            <a:r>
              <a:rPr lang="en-US" dirty="0" smtClean="0"/>
              <a:t>Under</a:t>
            </a:r>
            <a:r>
              <a:rPr lang="en-US" baseline="0" dirty="0" smtClean="0"/>
              <a:t> one depart, people have common specialty</a:t>
            </a:r>
          </a:p>
          <a:p>
            <a:r>
              <a:rPr lang="en-US" baseline="0" dirty="0" smtClean="0"/>
              <a:t>Cons: limited to companies having few products</a:t>
            </a:r>
          </a:p>
          <a:p>
            <a:endParaRPr lang="en-US" dirty="0"/>
          </a:p>
        </p:txBody>
      </p:sp>
      <p:sp>
        <p:nvSpPr>
          <p:cNvPr id="4" name="Slide Number Placeholder 3"/>
          <p:cNvSpPr>
            <a:spLocks noGrp="1"/>
          </p:cNvSpPr>
          <p:nvPr>
            <p:ph type="sldNum" sz="quarter" idx="10"/>
          </p:nvPr>
        </p:nvSpPr>
        <p:spPr/>
        <p:txBody>
          <a:bodyPr/>
          <a:lstStyle/>
          <a:p>
            <a:fld id="{22C940C8-9873-524C-B882-32861AEE33CB}" type="slidenum">
              <a:rPr lang="en-US" smtClean="0"/>
              <a:t>119</a:t>
            </a:fld>
            <a:endParaRPr lang="en-US"/>
          </a:p>
        </p:txBody>
      </p:sp>
    </p:spTree>
    <p:extLst>
      <p:ext uri="{BB962C8B-B14F-4D97-AF65-F5344CB8AC3E}">
        <p14:creationId xmlns:p14="http://schemas.microsoft.com/office/powerpoint/2010/main" val="3016937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a type of Inter-role conflict. </a:t>
            </a:r>
            <a:endParaRPr lang="en-US" dirty="0"/>
          </a:p>
        </p:txBody>
      </p:sp>
      <p:sp>
        <p:nvSpPr>
          <p:cNvPr id="4" name="Slide Number Placeholder 3"/>
          <p:cNvSpPr>
            <a:spLocks noGrp="1"/>
          </p:cNvSpPr>
          <p:nvPr>
            <p:ph type="sldNum" sz="quarter" idx="10"/>
          </p:nvPr>
        </p:nvSpPr>
        <p:spPr/>
        <p:txBody>
          <a:bodyPr/>
          <a:lstStyle/>
          <a:p>
            <a:fld id="{D38CF063-9CB8-E24B-9A8F-5711FB04F68A}" type="slidenum">
              <a:rPr lang="en-US" smtClean="0"/>
              <a:t>134</a:t>
            </a:fld>
            <a:endParaRPr lang="en-US"/>
          </a:p>
        </p:txBody>
      </p:sp>
    </p:spTree>
    <p:extLst>
      <p:ext uri="{BB962C8B-B14F-4D97-AF65-F5344CB8AC3E}">
        <p14:creationId xmlns:p14="http://schemas.microsoft.com/office/powerpoint/2010/main" val="42020570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FE30B38-8C3A-894F-819C-2CD02F958C7A}" type="slidenum">
              <a:rPr lang="en-US" smtClean="0"/>
              <a:t>172</a:t>
            </a:fld>
            <a:endParaRPr lang="en-US"/>
          </a:p>
        </p:txBody>
      </p:sp>
    </p:spTree>
    <p:extLst>
      <p:ext uri="{BB962C8B-B14F-4D97-AF65-F5344CB8AC3E}">
        <p14:creationId xmlns:p14="http://schemas.microsoft.com/office/powerpoint/2010/main" val="1309305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What conformity came</a:t>
            </a:r>
            <a:r>
              <a:rPr lang="en-US" baseline="0" dirty="0" smtClean="0"/>
              <a:t> from? The </a:t>
            </a:r>
            <a:r>
              <a:rPr lang="en-US" baseline="0" dirty="0" err="1" smtClean="0"/>
              <a:t>asch</a:t>
            </a:r>
            <a:r>
              <a:rPr lang="en-US" baseline="0" dirty="0" smtClean="0"/>
              <a:t> experiment </a:t>
            </a:r>
          </a:p>
          <a:p>
            <a:endParaRPr lang="en-US" baseline="0" dirty="0" smtClean="0"/>
          </a:p>
          <a:p>
            <a:r>
              <a:rPr lang="en-US" baseline="0" dirty="0" smtClean="0"/>
              <a:t>Why people engaged in so wrong </a:t>
            </a:r>
            <a:r>
              <a:rPr lang="en-US" baseline="0" dirty="0" err="1" smtClean="0"/>
              <a:t>behaviour</a:t>
            </a:r>
            <a:r>
              <a:rPr lang="en-US" baseline="0" dirty="0" smtClean="0"/>
              <a:t> in social settings?</a:t>
            </a:r>
          </a:p>
          <a:p>
            <a:endParaRPr lang="en-US" baseline="0" dirty="0" smtClean="0"/>
          </a:p>
          <a:p>
            <a:endParaRPr lang="en-US" baseline="0" dirty="0" smtClean="0"/>
          </a:p>
          <a:p>
            <a:endParaRPr lang="en-US" baseline="0" dirty="0" smtClean="0"/>
          </a:p>
          <a:p>
            <a:endParaRPr lang="en-US" baseline="0" dirty="0" smtClean="0"/>
          </a:p>
          <a:p>
            <a:r>
              <a:rPr lang="en-US" baseline="0" dirty="0" smtClean="0"/>
              <a:t>Compliance: a motive for conformity to social/group norms prompted by the desire to acquire rewards or avoid punishment</a:t>
            </a:r>
          </a:p>
          <a:p>
            <a:r>
              <a:rPr lang="en-US" baseline="0" dirty="0" smtClean="0"/>
              <a:t>Identification: a motive for conformity to social norms prompted by the perceptions that those who promote the norms are attractive</a:t>
            </a:r>
          </a:p>
          <a:p>
            <a:r>
              <a:rPr lang="en-US" baseline="0" dirty="0" smtClean="0"/>
              <a:t>Internalization: by the true acceptance of the beliefs, values, and attitude underlie the norm</a:t>
            </a:r>
            <a:endParaRPr lang="en-US" dirty="0"/>
          </a:p>
        </p:txBody>
      </p:sp>
      <p:sp>
        <p:nvSpPr>
          <p:cNvPr id="4" name="Slide Number Placeholder 3"/>
          <p:cNvSpPr>
            <a:spLocks noGrp="1"/>
          </p:cNvSpPr>
          <p:nvPr>
            <p:ph type="sldNum" sz="quarter" idx="10"/>
          </p:nvPr>
        </p:nvSpPr>
        <p:spPr/>
        <p:txBody>
          <a:bodyPr/>
          <a:lstStyle/>
          <a:p>
            <a:fld id="{0FE30B38-8C3A-894F-819C-2CD02F958C7A}" type="slidenum">
              <a:rPr lang="en-US" smtClean="0"/>
              <a:t>173</a:t>
            </a:fld>
            <a:endParaRPr lang="en-US"/>
          </a:p>
        </p:txBody>
      </p:sp>
    </p:spTree>
    <p:extLst>
      <p:ext uri="{BB962C8B-B14F-4D97-AF65-F5344CB8AC3E}">
        <p14:creationId xmlns:p14="http://schemas.microsoft.com/office/powerpoint/2010/main" val="23739981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Publicity</a:t>
            </a:r>
          </a:p>
          <a:p>
            <a:r>
              <a:rPr lang="en-US" dirty="0" smtClean="0"/>
              <a:t>Issue at hand</a:t>
            </a:r>
          </a:p>
          <a:p>
            <a:r>
              <a:rPr lang="en-US" dirty="0" smtClean="0"/>
              <a:t>Size of opposition</a:t>
            </a:r>
          </a:p>
          <a:p>
            <a:r>
              <a:rPr lang="en-US" dirty="0" smtClean="0"/>
              <a:t>Dissention</a:t>
            </a:r>
          </a:p>
          <a:p>
            <a:r>
              <a:rPr lang="en-US" dirty="0" smtClean="0"/>
              <a:t>Status</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0FE30B38-8C3A-894F-819C-2CD02F958C7A}" type="slidenum">
              <a:rPr lang="en-US" smtClean="0"/>
              <a:t>175</a:t>
            </a:fld>
            <a:endParaRPr lang="en-US"/>
          </a:p>
        </p:txBody>
      </p:sp>
    </p:spTree>
    <p:extLst>
      <p:ext uri="{BB962C8B-B14F-4D97-AF65-F5344CB8AC3E}">
        <p14:creationId xmlns:p14="http://schemas.microsoft.com/office/powerpoint/2010/main" val="41087329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task mastery,</a:t>
            </a:r>
          </a:p>
          <a:p>
            <a:r>
              <a:rPr lang="en-US" baseline="0" dirty="0" smtClean="0"/>
              <a:t>Culture</a:t>
            </a:r>
          </a:p>
          <a:p>
            <a:r>
              <a:rPr lang="en-US" baseline="0" dirty="0" smtClean="0"/>
              <a:t>Politics</a:t>
            </a:r>
          </a:p>
          <a:p>
            <a:r>
              <a:rPr lang="en-US" baseline="0" dirty="0" smtClean="0"/>
              <a:t>Jargon</a:t>
            </a:r>
          </a:p>
          <a:p>
            <a:r>
              <a:rPr lang="en-US" baseline="0" dirty="0" smtClean="0"/>
              <a:t>Role clarity</a:t>
            </a:r>
          </a:p>
          <a:p>
            <a:r>
              <a:rPr lang="en-US" baseline="0" dirty="0" smtClean="0"/>
              <a:t>Social integration</a:t>
            </a:r>
          </a:p>
          <a:p>
            <a:endParaRPr lang="en-US" dirty="0"/>
          </a:p>
        </p:txBody>
      </p:sp>
      <p:sp>
        <p:nvSpPr>
          <p:cNvPr id="4" name="Slide Number Placeholder 3"/>
          <p:cNvSpPr>
            <a:spLocks noGrp="1"/>
          </p:cNvSpPr>
          <p:nvPr>
            <p:ph type="sldNum" sz="quarter" idx="10"/>
          </p:nvPr>
        </p:nvSpPr>
        <p:spPr/>
        <p:txBody>
          <a:bodyPr/>
          <a:lstStyle/>
          <a:p>
            <a:fld id="{0FE30B38-8C3A-894F-819C-2CD02F958C7A}" type="slidenum">
              <a:rPr lang="en-US" smtClean="0"/>
              <a:t>176</a:t>
            </a:fld>
            <a:endParaRPr lang="en-US"/>
          </a:p>
        </p:txBody>
      </p:sp>
    </p:spTree>
    <p:extLst>
      <p:ext uri="{BB962C8B-B14F-4D97-AF65-F5344CB8AC3E}">
        <p14:creationId xmlns:p14="http://schemas.microsoft.com/office/powerpoint/2010/main" val="779162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FE30B38-8C3A-894F-819C-2CD02F958C7A}" type="slidenum">
              <a:rPr lang="en-US" smtClean="0"/>
              <a:t>178</a:t>
            </a:fld>
            <a:endParaRPr lang="en-US"/>
          </a:p>
        </p:txBody>
      </p:sp>
    </p:spTree>
    <p:extLst>
      <p:ext uri="{BB962C8B-B14F-4D97-AF65-F5344CB8AC3E}">
        <p14:creationId xmlns:p14="http://schemas.microsoft.com/office/powerpoint/2010/main" val="23039558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Realistic job previews</a:t>
            </a:r>
            <a:r>
              <a:rPr lang="en-US" baseline="0" dirty="0" smtClean="0"/>
              <a:t> provide a balanced, realistic picture of the positive and negative aspects of the job to the applicants</a:t>
            </a:r>
            <a:endParaRPr lang="en-US" dirty="0"/>
          </a:p>
        </p:txBody>
      </p:sp>
      <p:sp>
        <p:nvSpPr>
          <p:cNvPr id="4" name="Slide Number Placeholder 3"/>
          <p:cNvSpPr>
            <a:spLocks noGrp="1"/>
          </p:cNvSpPr>
          <p:nvPr>
            <p:ph type="sldNum" sz="quarter" idx="10"/>
          </p:nvPr>
        </p:nvSpPr>
        <p:spPr/>
        <p:txBody>
          <a:bodyPr/>
          <a:lstStyle/>
          <a:p>
            <a:fld id="{0FE30B38-8C3A-894F-819C-2CD02F958C7A}" type="slidenum">
              <a:rPr lang="en-US" smtClean="0"/>
              <a:t>179</a:t>
            </a:fld>
            <a:endParaRPr lang="en-US"/>
          </a:p>
        </p:txBody>
      </p:sp>
    </p:spTree>
    <p:extLst>
      <p:ext uri="{BB962C8B-B14F-4D97-AF65-F5344CB8AC3E}">
        <p14:creationId xmlns:p14="http://schemas.microsoft.com/office/powerpoint/2010/main" val="29882254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FE30B38-8C3A-894F-819C-2CD02F958C7A}" type="slidenum">
              <a:rPr lang="en-US" smtClean="0"/>
              <a:t>180</a:t>
            </a:fld>
            <a:endParaRPr lang="en-US"/>
          </a:p>
        </p:txBody>
      </p:sp>
    </p:spTree>
    <p:extLst>
      <p:ext uri="{BB962C8B-B14F-4D97-AF65-F5344CB8AC3E}">
        <p14:creationId xmlns:p14="http://schemas.microsoft.com/office/powerpoint/2010/main" val="92371056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D63B4AB-5E48-454F-AC02-F987D69669CF}" type="slidenum">
              <a:rPr lang="en-US"/>
              <a:pPr/>
              <a:t>191</a:t>
            </a:fld>
            <a:endParaRPr lang="en-US"/>
          </a:p>
        </p:txBody>
      </p:sp>
      <p:sp>
        <p:nvSpPr>
          <p:cNvPr id="293890" name="Rectangle 2"/>
          <p:cNvSpPr>
            <a:spLocks noGrp="1" noRot="1" noChangeAspect="1" noChangeArrowheads="1" noTextEdit="1"/>
          </p:cNvSpPr>
          <p:nvPr>
            <p:ph type="sldImg"/>
          </p:nvPr>
        </p:nvSpPr>
        <p:spPr>
          <a:ln/>
        </p:spPr>
      </p:sp>
      <p:sp>
        <p:nvSpPr>
          <p:cNvPr id="293891" name="Rectangle 3"/>
          <p:cNvSpPr>
            <a:spLocks noGrp="1" noChangeArrowheads="1"/>
          </p:cNvSpPr>
          <p:nvPr>
            <p:ph type="body" idx="1"/>
          </p:nvPr>
        </p:nvSpPr>
        <p:spPr>
          <a:xfrm>
            <a:off x="914400" y="4343400"/>
            <a:ext cx="5029200" cy="4114800"/>
          </a:xfrm>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CA"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a:p>
        </p:txBody>
      </p:sp>
      <p:sp>
        <p:nvSpPr>
          <p:cNvPr id="4" name="Date Placeholder 3"/>
          <p:cNvSpPr>
            <a:spLocks noGrp="1"/>
          </p:cNvSpPr>
          <p:nvPr>
            <p:ph type="dt" sz="half" idx="10"/>
          </p:nvPr>
        </p:nvSpPr>
        <p:spPr/>
        <p:txBody>
          <a:bodyPr/>
          <a:lstStyle/>
          <a:p>
            <a:fld id="{35062CBF-7276-294F-A49B-A16FFA111EA2}" type="datetimeFigureOut">
              <a:rPr lang="en-US" smtClean="0"/>
              <a:t>2013-05-13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DCC477-B3B0-834B-8E3A-0ACA23137ABD}" type="slidenum">
              <a:rPr lang="en-US" smtClean="0"/>
              <a:t>‹#›</a:t>
            </a:fld>
            <a:endParaRPr lang="en-US"/>
          </a:p>
        </p:txBody>
      </p:sp>
    </p:spTree>
    <p:extLst>
      <p:ext uri="{BB962C8B-B14F-4D97-AF65-F5344CB8AC3E}">
        <p14:creationId xmlns:p14="http://schemas.microsoft.com/office/powerpoint/2010/main" val="26063776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35062CBF-7276-294F-A49B-A16FFA111EA2}" type="datetimeFigureOut">
              <a:rPr lang="en-US" smtClean="0"/>
              <a:t>2013-05-13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DCC477-B3B0-834B-8E3A-0ACA23137ABD}" type="slidenum">
              <a:rPr lang="en-US" smtClean="0"/>
              <a:t>‹#›</a:t>
            </a:fld>
            <a:endParaRPr lang="en-US"/>
          </a:p>
        </p:txBody>
      </p:sp>
    </p:spTree>
    <p:extLst>
      <p:ext uri="{BB962C8B-B14F-4D97-AF65-F5344CB8AC3E}">
        <p14:creationId xmlns:p14="http://schemas.microsoft.com/office/powerpoint/2010/main" val="34490065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35062CBF-7276-294F-A49B-A16FFA111EA2}" type="datetimeFigureOut">
              <a:rPr lang="en-US" smtClean="0"/>
              <a:t>2013-05-13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DCC477-B3B0-834B-8E3A-0ACA23137ABD}" type="slidenum">
              <a:rPr lang="en-US" smtClean="0"/>
              <a:t>‹#›</a:t>
            </a:fld>
            <a:endParaRPr lang="en-US"/>
          </a:p>
        </p:txBody>
      </p:sp>
    </p:spTree>
    <p:extLst>
      <p:ext uri="{BB962C8B-B14F-4D97-AF65-F5344CB8AC3E}">
        <p14:creationId xmlns:p14="http://schemas.microsoft.com/office/powerpoint/2010/main" val="14047400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Date Placeholder 4"/>
          <p:cNvSpPr>
            <a:spLocks noGrp="1"/>
          </p:cNvSpPr>
          <p:nvPr>
            <p:ph type="dt" sz="half" idx="10"/>
          </p:nvPr>
        </p:nvSpPr>
        <p:spPr/>
        <p:txBody>
          <a:bodyPr/>
          <a:lstStyle/>
          <a:p>
            <a:fld id="{35062CBF-7276-294F-A49B-A16FFA111EA2}" type="datetimeFigureOut">
              <a:rPr lang="en-US" smtClean="0"/>
              <a:t>2013-05-13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DCC477-B3B0-834B-8E3A-0ACA23137ABD}" type="slidenum">
              <a:rPr lang="en-US" smtClean="0"/>
              <a:t>‹#›</a:t>
            </a:fld>
            <a:endParaRPr lang="en-US"/>
          </a:p>
        </p:txBody>
      </p:sp>
    </p:spTree>
    <p:extLst>
      <p:ext uri="{BB962C8B-B14F-4D97-AF65-F5344CB8AC3E}">
        <p14:creationId xmlns:p14="http://schemas.microsoft.com/office/powerpoint/2010/main" val="25275243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7" name="Date Placeholder 6"/>
          <p:cNvSpPr>
            <a:spLocks noGrp="1"/>
          </p:cNvSpPr>
          <p:nvPr>
            <p:ph type="dt" sz="half" idx="10"/>
          </p:nvPr>
        </p:nvSpPr>
        <p:spPr/>
        <p:txBody>
          <a:bodyPr/>
          <a:lstStyle/>
          <a:p>
            <a:fld id="{35062CBF-7276-294F-A49B-A16FFA111EA2}" type="datetimeFigureOut">
              <a:rPr lang="en-US" smtClean="0"/>
              <a:t>2013-05-13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3DCC477-B3B0-834B-8E3A-0ACA23137ABD}" type="slidenum">
              <a:rPr lang="en-US" smtClean="0"/>
              <a:t>‹#›</a:t>
            </a:fld>
            <a:endParaRPr lang="en-US"/>
          </a:p>
        </p:txBody>
      </p:sp>
    </p:spTree>
    <p:extLst>
      <p:ext uri="{BB962C8B-B14F-4D97-AF65-F5344CB8AC3E}">
        <p14:creationId xmlns:p14="http://schemas.microsoft.com/office/powerpoint/2010/main" val="3702948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Date Placeholder 2"/>
          <p:cNvSpPr>
            <a:spLocks noGrp="1"/>
          </p:cNvSpPr>
          <p:nvPr>
            <p:ph type="dt" sz="half" idx="10"/>
          </p:nvPr>
        </p:nvSpPr>
        <p:spPr/>
        <p:txBody>
          <a:bodyPr/>
          <a:lstStyle/>
          <a:p>
            <a:fld id="{35062CBF-7276-294F-A49B-A16FFA111EA2}" type="datetimeFigureOut">
              <a:rPr lang="en-US" smtClean="0"/>
              <a:t>2013-05-13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3DCC477-B3B0-834B-8E3A-0ACA23137ABD}" type="slidenum">
              <a:rPr lang="en-US" smtClean="0"/>
              <a:t>‹#›</a:t>
            </a:fld>
            <a:endParaRPr lang="en-US"/>
          </a:p>
        </p:txBody>
      </p:sp>
    </p:spTree>
    <p:extLst>
      <p:ext uri="{BB962C8B-B14F-4D97-AF65-F5344CB8AC3E}">
        <p14:creationId xmlns:p14="http://schemas.microsoft.com/office/powerpoint/2010/main" val="2833527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062CBF-7276-294F-A49B-A16FFA111EA2}" type="datetimeFigureOut">
              <a:rPr lang="en-US" smtClean="0"/>
              <a:t>2013-05-13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3DCC477-B3B0-834B-8E3A-0ACA23137ABD}" type="slidenum">
              <a:rPr lang="en-US" smtClean="0"/>
              <a:t>‹#›</a:t>
            </a:fld>
            <a:endParaRPr lang="en-US"/>
          </a:p>
        </p:txBody>
      </p:sp>
    </p:spTree>
    <p:extLst>
      <p:ext uri="{BB962C8B-B14F-4D97-AF65-F5344CB8AC3E}">
        <p14:creationId xmlns:p14="http://schemas.microsoft.com/office/powerpoint/2010/main" val="23463458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35062CBF-7276-294F-A49B-A16FFA111EA2}" type="datetimeFigureOut">
              <a:rPr lang="en-US" smtClean="0"/>
              <a:t>2013-05-13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DCC477-B3B0-834B-8E3A-0ACA23137ABD}" type="slidenum">
              <a:rPr lang="en-US" smtClean="0"/>
              <a:t>‹#›</a:t>
            </a:fld>
            <a:endParaRPr lang="en-US"/>
          </a:p>
        </p:txBody>
      </p:sp>
    </p:spTree>
    <p:extLst>
      <p:ext uri="{BB962C8B-B14F-4D97-AF65-F5344CB8AC3E}">
        <p14:creationId xmlns:p14="http://schemas.microsoft.com/office/powerpoint/2010/main" val="16541483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CA"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35062CBF-7276-294F-A49B-A16FFA111EA2}" type="datetimeFigureOut">
              <a:rPr lang="en-US" smtClean="0"/>
              <a:t>2013-05-13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DCC477-B3B0-834B-8E3A-0ACA23137ABD}" type="slidenum">
              <a:rPr lang="en-US" smtClean="0"/>
              <a:t>‹#›</a:t>
            </a:fld>
            <a:endParaRPr lang="en-US"/>
          </a:p>
        </p:txBody>
      </p:sp>
    </p:spTree>
    <p:extLst>
      <p:ext uri="{BB962C8B-B14F-4D97-AF65-F5344CB8AC3E}">
        <p14:creationId xmlns:p14="http://schemas.microsoft.com/office/powerpoint/2010/main" val="35657637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35062CBF-7276-294F-A49B-A16FFA111EA2}" type="datetimeFigureOut">
              <a:rPr lang="en-US" smtClean="0"/>
              <a:t>2013-05-13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DCC477-B3B0-834B-8E3A-0ACA23137ABD}" type="slidenum">
              <a:rPr lang="en-US" smtClean="0"/>
              <a:t>‹#›</a:t>
            </a:fld>
            <a:endParaRPr lang="en-US"/>
          </a:p>
        </p:txBody>
      </p:sp>
    </p:spTree>
    <p:extLst>
      <p:ext uri="{BB962C8B-B14F-4D97-AF65-F5344CB8AC3E}">
        <p14:creationId xmlns:p14="http://schemas.microsoft.com/office/powerpoint/2010/main" val="22825178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35062CBF-7276-294F-A49B-A16FFA111EA2}" type="datetimeFigureOut">
              <a:rPr lang="en-US" smtClean="0"/>
              <a:t>2013-05-13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DCC477-B3B0-834B-8E3A-0ACA23137ABD}" type="slidenum">
              <a:rPr lang="en-US" smtClean="0"/>
              <a:t>‹#›</a:t>
            </a:fld>
            <a:endParaRPr lang="en-US"/>
          </a:p>
        </p:txBody>
      </p:sp>
    </p:spTree>
    <p:extLst>
      <p:ext uri="{BB962C8B-B14F-4D97-AF65-F5344CB8AC3E}">
        <p14:creationId xmlns:p14="http://schemas.microsoft.com/office/powerpoint/2010/main" val="130942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CA"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062CBF-7276-294F-A49B-A16FFA111EA2}" type="datetimeFigureOut">
              <a:rPr lang="en-US" smtClean="0"/>
              <a:t>2013-05-13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DCC477-B3B0-834B-8E3A-0ACA23137ABD}" type="slidenum">
              <a:rPr lang="en-US" smtClean="0"/>
              <a:t>‹#›</a:t>
            </a:fld>
            <a:endParaRPr lang="en-US"/>
          </a:p>
        </p:txBody>
      </p:sp>
    </p:spTree>
    <p:extLst>
      <p:ext uri="{BB962C8B-B14F-4D97-AF65-F5344CB8AC3E}">
        <p14:creationId xmlns:p14="http://schemas.microsoft.com/office/powerpoint/2010/main" val="30563792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3.png"/></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3" Type="http://schemas.openxmlformats.org/officeDocument/2006/relationships/hyperlink" Target="http://www.isma.org.uk" TargetMode="External"/><Relationship Id="rId4" Type="http://schemas.openxmlformats.org/officeDocument/2006/relationships/hyperlink" Target="http://www.hrsdc.gc.ca/eng/labour/overviews/general_info/ffcw.shtml" TargetMode="External"/><Relationship Id="rId1" Type="http://schemas.openxmlformats.org/officeDocument/2006/relationships/slideLayout" Target="../slideLayouts/slideLayout2.xml"/><Relationship Id="rId2" Type="http://schemas.openxmlformats.org/officeDocument/2006/relationships/hyperlink" Target="http://www.stress.org" TargetMode="Externa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 Id="rId3" Type="http://schemas.microsoft.com/office/2007/relationships/hdphoto" Target="../media/hdphoto1.wdp"/></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Course objectives</a:t>
            </a:r>
            <a:br>
              <a:rPr lang="en-US" dirty="0"/>
            </a:br>
            <a:endParaRPr lang="en-US" dirty="0"/>
          </a:p>
        </p:txBody>
      </p:sp>
      <p:sp>
        <p:nvSpPr>
          <p:cNvPr id="3" name="Content Placeholder 2"/>
          <p:cNvSpPr>
            <a:spLocks noGrp="1"/>
          </p:cNvSpPr>
          <p:nvPr>
            <p:ph idx="1"/>
          </p:nvPr>
        </p:nvSpPr>
        <p:spPr>
          <a:xfrm>
            <a:off x="457200" y="1140300"/>
            <a:ext cx="8229600" cy="4985863"/>
          </a:xfrm>
        </p:spPr>
        <p:txBody>
          <a:bodyPr>
            <a:normAutofit fontScale="85000" lnSpcReduction="10000"/>
          </a:bodyPr>
          <a:lstStyle/>
          <a:p>
            <a:pPr marL="0" lvl="0" indent="0">
              <a:buNone/>
            </a:pPr>
            <a:r>
              <a:rPr lang="en-US" dirty="0" smtClean="0"/>
              <a:t>Understand </a:t>
            </a:r>
            <a:r>
              <a:rPr lang="en-US" dirty="0"/>
              <a:t>the influence of 3 factors on individual and group behavior in organizations</a:t>
            </a:r>
          </a:p>
          <a:p>
            <a:pPr marL="0" lvl="0" indent="0">
              <a:buNone/>
            </a:pPr>
            <a:r>
              <a:rPr lang="en-US" dirty="0"/>
              <a:t>Factors: </a:t>
            </a:r>
            <a:endParaRPr lang="en-US" dirty="0" smtClean="0"/>
          </a:p>
          <a:p>
            <a:pPr marL="0" lvl="0" indent="0">
              <a:buNone/>
            </a:pPr>
            <a:r>
              <a:rPr lang="en-US" dirty="0" smtClean="0"/>
              <a:t> </a:t>
            </a:r>
            <a:r>
              <a:rPr lang="en-US" dirty="0"/>
              <a:t>individual</a:t>
            </a:r>
          </a:p>
          <a:p>
            <a:pPr marL="0" indent="0">
              <a:buNone/>
            </a:pPr>
            <a:r>
              <a:rPr lang="en-US" dirty="0" smtClean="0"/>
              <a:t>Interpersonal </a:t>
            </a:r>
            <a:r>
              <a:rPr lang="en-US" dirty="0"/>
              <a:t>(between people) : motivation, leadership</a:t>
            </a:r>
          </a:p>
          <a:p>
            <a:pPr marL="0" indent="0">
              <a:buNone/>
            </a:pPr>
            <a:r>
              <a:rPr lang="en-US" dirty="0" smtClean="0"/>
              <a:t>Organizational</a:t>
            </a:r>
            <a:r>
              <a:rPr lang="en-US" dirty="0"/>
              <a:t>: organizational structure and design</a:t>
            </a:r>
          </a:p>
          <a:p>
            <a:pPr marL="0" indent="0">
              <a:buNone/>
            </a:pPr>
            <a:endParaRPr lang="en-US" dirty="0" smtClean="0"/>
          </a:p>
          <a:p>
            <a:pPr marL="0" indent="0">
              <a:buNone/>
            </a:pPr>
            <a:r>
              <a:rPr lang="en-US" dirty="0" smtClean="0"/>
              <a:t>Levels </a:t>
            </a:r>
            <a:r>
              <a:rPr lang="en-US" dirty="0"/>
              <a:t>of analysis</a:t>
            </a:r>
          </a:p>
          <a:p>
            <a:r>
              <a:rPr lang="en-US" dirty="0"/>
              <a:t>Individuals</a:t>
            </a:r>
          </a:p>
          <a:p>
            <a:r>
              <a:rPr lang="en-US" dirty="0"/>
              <a:t>groups</a:t>
            </a:r>
          </a:p>
          <a:p>
            <a:r>
              <a:rPr lang="en-US" dirty="0"/>
              <a:t>organization</a:t>
            </a:r>
          </a:p>
          <a:p>
            <a:endParaRPr lang="en-US" dirty="0"/>
          </a:p>
        </p:txBody>
      </p:sp>
    </p:spTree>
    <p:extLst>
      <p:ext uri="{BB962C8B-B14F-4D97-AF65-F5344CB8AC3E}">
        <p14:creationId xmlns:p14="http://schemas.microsoft.com/office/powerpoint/2010/main" val="7522592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What is organizational Behavior?</a:t>
            </a:r>
            <a:br>
              <a:rPr lang="en-US" dirty="0"/>
            </a:br>
            <a:endParaRPr lang="en-US" dirty="0"/>
          </a:p>
        </p:txBody>
      </p:sp>
      <p:sp>
        <p:nvSpPr>
          <p:cNvPr id="3" name="Content Placeholder 2"/>
          <p:cNvSpPr>
            <a:spLocks noGrp="1"/>
          </p:cNvSpPr>
          <p:nvPr>
            <p:ph idx="1"/>
          </p:nvPr>
        </p:nvSpPr>
        <p:spPr/>
        <p:txBody>
          <a:bodyPr>
            <a:normAutofit fontScale="55000" lnSpcReduction="20000"/>
          </a:bodyPr>
          <a:lstStyle/>
          <a:p>
            <a:pPr marL="0" indent="0">
              <a:buNone/>
            </a:pPr>
            <a:r>
              <a:rPr lang="en-US" dirty="0" smtClean="0"/>
              <a:t>What </a:t>
            </a:r>
            <a:r>
              <a:rPr lang="en-US" dirty="0"/>
              <a:t>are organizations?</a:t>
            </a:r>
          </a:p>
          <a:p>
            <a:pPr marL="0" indent="0">
              <a:buNone/>
            </a:pPr>
            <a:r>
              <a:rPr lang="en-US" dirty="0"/>
              <a:t>e.g. </a:t>
            </a:r>
            <a:r>
              <a:rPr lang="en-US" dirty="0" err="1"/>
              <a:t>Bestbuy</a:t>
            </a:r>
            <a:r>
              <a:rPr lang="en-US" dirty="0"/>
              <a:t>, U of O, non-profit organizations. Very different types of organizations, but share similar characteristics:</a:t>
            </a:r>
          </a:p>
          <a:p>
            <a:pPr lvl="0"/>
            <a:r>
              <a:rPr lang="en-US" dirty="0"/>
              <a:t>Social inventions for</a:t>
            </a:r>
          </a:p>
          <a:p>
            <a:pPr lvl="0"/>
            <a:r>
              <a:rPr lang="en-US" dirty="0"/>
              <a:t>accomplishing common goals (the mission of an organization)</a:t>
            </a:r>
          </a:p>
          <a:p>
            <a:pPr lvl="0"/>
            <a:r>
              <a:rPr lang="en-US" dirty="0"/>
              <a:t>through group effort (chapter 7, how to get groups work more effectively</a:t>
            </a:r>
            <a:r>
              <a:rPr lang="en-US" dirty="0" smtClean="0"/>
              <a:t>)</a:t>
            </a:r>
          </a:p>
          <a:p>
            <a:pPr lvl="0"/>
            <a:endParaRPr lang="en-US" dirty="0"/>
          </a:p>
          <a:p>
            <a:pPr marL="0" indent="0">
              <a:buNone/>
            </a:pPr>
            <a:r>
              <a:rPr lang="en-US" dirty="0"/>
              <a:t>what is the definition</a:t>
            </a:r>
            <a:r>
              <a:rPr lang="en-US" dirty="0" smtClean="0"/>
              <a:t>?</a:t>
            </a:r>
            <a:r>
              <a:rPr lang="en-US" dirty="0"/>
              <a:t> </a:t>
            </a:r>
          </a:p>
          <a:p>
            <a:r>
              <a:rPr lang="en-US" dirty="0"/>
              <a:t>Think about your most memorable job</a:t>
            </a:r>
          </a:p>
          <a:p>
            <a:r>
              <a:rPr lang="en-US" dirty="0"/>
              <a:t>What did you like/dislike your boss?</a:t>
            </a:r>
          </a:p>
          <a:p>
            <a:pPr marL="0" indent="0">
              <a:buNone/>
            </a:pPr>
            <a:r>
              <a:rPr lang="en-US" dirty="0"/>
              <a:t> </a:t>
            </a:r>
          </a:p>
          <a:p>
            <a:r>
              <a:rPr lang="en-US" dirty="0"/>
              <a:t>Organizational Behavior</a:t>
            </a:r>
          </a:p>
          <a:p>
            <a:r>
              <a:rPr lang="en-US" dirty="0"/>
              <a:t>The </a:t>
            </a:r>
            <a:r>
              <a:rPr lang="en-US" b="1" i="1" dirty="0">
                <a:solidFill>
                  <a:srgbClr val="800000"/>
                </a:solidFill>
              </a:rPr>
              <a:t>attitudes and behaviors</a:t>
            </a:r>
          </a:p>
          <a:p>
            <a:r>
              <a:rPr lang="en-US" dirty="0"/>
              <a:t>Of individuals and groups in organizations. </a:t>
            </a:r>
          </a:p>
          <a:p>
            <a:pPr marL="0" indent="0">
              <a:buNone/>
            </a:pPr>
            <a:r>
              <a:rPr lang="en-US" dirty="0"/>
              <a:t> </a:t>
            </a:r>
          </a:p>
          <a:p>
            <a:endParaRPr lang="en-US" dirty="0"/>
          </a:p>
        </p:txBody>
      </p:sp>
    </p:spTree>
    <p:extLst>
      <p:ext uri="{BB962C8B-B14F-4D97-AF65-F5344CB8AC3E}">
        <p14:creationId xmlns:p14="http://schemas.microsoft.com/office/powerpoint/2010/main" val="1900832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Goals of OB</a:t>
            </a:r>
            <a:br>
              <a:rPr lang="en-US" dirty="0"/>
            </a:br>
            <a:endParaRPr lang="en-US" dirty="0"/>
          </a:p>
        </p:txBody>
      </p:sp>
      <p:sp>
        <p:nvSpPr>
          <p:cNvPr id="3" name="Content Placeholder 2"/>
          <p:cNvSpPr>
            <a:spLocks noGrp="1"/>
          </p:cNvSpPr>
          <p:nvPr>
            <p:ph idx="1"/>
          </p:nvPr>
        </p:nvSpPr>
        <p:spPr>
          <a:xfrm>
            <a:off x="457200" y="958890"/>
            <a:ext cx="8229600" cy="5167274"/>
          </a:xfrm>
        </p:spPr>
        <p:txBody>
          <a:bodyPr>
            <a:normAutofit lnSpcReduction="10000"/>
          </a:bodyPr>
          <a:lstStyle/>
          <a:p>
            <a:pPr marL="0" lvl="0" indent="0">
              <a:buNone/>
            </a:pPr>
            <a:r>
              <a:rPr lang="en-US" dirty="0" smtClean="0"/>
              <a:t>OB </a:t>
            </a:r>
            <a:r>
              <a:rPr lang="en-US" dirty="0"/>
              <a:t>is concerned with:</a:t>
            </a:r>
          </a:p>
          <a:p>
            <a:r>
              <a:rPr lang="en-US" dirty="0" smtClean="0"/>
              <a:t>Predicting </a:t>
            </a:r>
            <a:r>
              <a:rPr lang="en-US" sz="2400" dirty="0">
                <a:solidFill>
                  <a:srgbClr val="FF0000"/>
                </a:solidFill>
              </a:rPr>
              <a:t>(e.g. to predict how to satisfy your family, your customers,</a:t>
            </a:r>
            <a:r>
              <a:rPr lang="en-US" sz="2400" dirty="0" smtClean="0">
                <a:solidFill>
                  <a:srgbClr val="FF0000"/>
                </a:solidFill>
              </a:rPr>
              <a:t>)</a:t>
            </a:r>
          </a:p>
          <a:p>
            <a:endParaRPr lang="en-US" dirty="0"/>
          </a:p>
          <a:p>
            <a:r>
              <a:rPr lang="en-US" dirty="0" smtClean="0"/>
              <a:t>Explaining </a:t>
            </a:r>
            <a:r>
              <a:rPr lang="en-US" sz="2400" dirty="0">
                <a:solidFill>
                  <a:srgbClr val="FF0000"/>
                </a:solidFill>
              </a:rPr>
              <a:t>(e.g. the same behaviors can have a lot of different reasons, asking why this is happening)</a:t>
            </a:r>
          </a:p>
          <a:p>
            <a:endParaRPr lang="en-US" dirty="0"/>
          </a:p>
          <a:p>
            <a:r>
              <a:rPr lang="en-US" dirty="0" smtClean="0"/>
              <a:t>Managing </a:t>
            </a:r>
            <a:r>
              <a:rPr lang="en-US" dirty="0"/>
              <a:t>(take actions</a:t>
            </a:r>
            <a:r>
              <a:rPr lang="en-US" dirty="0" smtClean="0"/>
              <a:t>)</a:t>
            </a:r>
          </a:p>
          <a:p>
            <a:endParaRPr lang="en-US" dirty="0"/>
          </a:p>
          <a:p>
            <a:pPr marL="0" indent="0">
              <a:buNone/>
            </a:pPr>
            <a:r>
              <a:rPr lang="en-US" dirty="0" smtClean="0"/>
              <a:t>People’s </a:t>
            </a:r>
            <a:r>
              <a:rPr lang="en-US" dirty="0"/>
              <a:t>behavior in the context of work</a:t>
            </a:r>
          </a:p>
          <a:p>
            <a:endParaRPr lang="en-US" dirty="0"/>
          </a:p>
        </p:txBody>
      </p:sp>
    </p:spTree>
    <p:extLst>
      <p:ext uri="{BB962C8B-B14F-4D97-AF65-F5344CB8AC3E}">
        <p14:creationId xmlns:p14="http://schemas.microsoft.com/office/powerpoint/2010/main" val="26052326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000" dirty="0"/>
              <a:t>What is job performance? (not included in the textbook)</a:t>
            </a:r>
            <a:br>
              <a:rPr lang="en-US" sz="3000" dirty="0"/>
            </a:br>
            <a:endParaRPr lang="en-US" sz="3000" dirty="0"/>
          </a:p>
        </p:txBody>
      </p:sp>
      <p:sp>
        <p:nvSpPr>
          <p:cNvPr id="3" name="Content Placeholder 2"/>
          <p:cNvSpPr>
            <a:spLocks noGrp="1"/>
          </p:cNvSpPr>
          <p:nvPr>
            <p:ph idx="1"/>
          </p:nvPr>
        </p:nvSpPr>
        <p:spPr/>
        <p:txBody>
          <a:bodyPr>
            <a:normAutofit/>
          </a:bodyPr>
          <a:lstStyle/>
          <a:p>
            <a:pPr marL="0" indent="0">
              <a:buNone/>
            </a:pPr>
            <a:r>
              <a:rPr lang="en-US" dirty="0" smtClean="0"/>
              <a:t>Job </a:t>
            </a:r>
            <a:r>
              <a:rPr lang="en-US" dirty="0"/>
              <a:t>performance is:</a:t>
            </a:r>
          </a:p>
          <a:p>
            <a:pPr marL="0" indent="0">
              <a:buNone/>
            </a:pPr>
            <a:endParaRPr lang="en-US" dirty="0"/>
          </a:p>
          <a:p>
            <a:r>
              <a:rPr lang="en-US" dirty="0"/>
              <a:t>Task performance:</a:t>
            </a:r>
          </a:p>
          <a:p>
            <a:pPr marL="0" indent="0">
              <a:buNone/>
            </a:pPr>
            <a:r>
              <a:rPr lang="en-US" dirty="0" smtClean="0"/>
              <a:t>   Proficiency </a:t>
            </a:r>
            <a:r>
              <a:rPr lang="en-US" dirty="0"/>
              <a:t>with which employees perform activities that are formally recognized as part of their job. (how good are you at doing your jobs you are hired to do)</a:t>
            </a:r>
          </a:p>
          <a:p>
            <a:pPr marL="0" indent="0">
              <a:buNone/>
            </a:pPr>
            <a:r>
              <a:rPr lang="en-US" dirty="0"/>
              <a:t> </a:t>
            </a:r>
          </a:p>
          <a:p>
            <a:endParaRPr lang="en-US" dirty="0"/>
          </a:p>
        </p:txBody>
      </p:sp>
    </p:spTree>
    <p:extLst>
      <p:ext uri="{BB962C8B-B14F-4D97-AF65-F5344CB8AC3E}">
        <p14:creationId xmlns:p14="http://schemas.microsoft.com/office/powerpoint/2010/main" val="24489824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job performance?</a:t>
            </a:r>
            <a:endParaRPr lang="en-US" dirty="0"/>
          </a:p>
        </p:txBody>
      </p:sp>
      <p:sp>
        <p:nvSpPr>
          <p:cNvPr id="3" name="Content Placeholder 2"/>
          <p:cNvSpPr>
            <a:spLocks noGrp="1"/>
          </p:cNvSpPr>
          <p:nvPr>
            <p:ph idx="1"/>
          </p:nvPr>
        </p:nvSpPr>
        <p:spPr/>
        <p:txBody>
          <a:bodyPr>
            <a:normAutofit/>
          </a:bodyPr>
          <a:lstStyle/>
          <a:p>
            <a:pPr marL="0" indent="0">
              <a:buNone/>
            </a:pPr>
            <a:r>
              <a:rPr lang="en-US" dirty="0" smtClean="0"/>
              <a:t>Organizational </a:t>
            </a:r>
            <a:r>
              <a:rPr lang="en-US" dirty="0"/>
              <a:t>Citizenship </a:t>
            </a:r>
            <a:r>
              <a:rPr lang="en-US" dirty="0" smtClean="0"/>
              <a:t>Behaviors</a:t>
            </a:r>
          </a:p>
          <a:p>
            <a:r>
              <a:rPr lang="en-US" sz="2800" dirty="0" smtClean="0"/>
              <a:t>Altruism (part of the job performance, may        </a:t>
            </a:r>
          </a:p>
          <a:p>
            <a:pPr marL="0" indent="0">
              <a:buNone/>
            </a:pPr>
            <a:r>
              <a:rPr lang="en-US" sz="2800" dirty="0"/>
              <a:t> </a:t>
            </a:r>
            <a:r>
              <a:rPr lang="en-US" sz="2800" dirty="0" smtClean="0"/>
              <a:t>                         indirectly impacts the bottom line)</a:t>
            </a:r>
          </a:p>
          <a:p>
            <a:r>
              <a:rPr lang="en-US" sz="2800" dirty="0" smtClean="0"/>
              <a:t>Courtesy</a:t>
            </a:r>
          </a:p>
          <a:p>
            <a:r>
              <a:rPr lang="en-US" sz="2800" dirty="0" smtClean="0"/>
              <a:t>Diligence  </a:t>
            </a:r>
          </a:p>
          <a:p>
            <a:r>
              <a:rPr lang="en-US" sz="2800" dirty="0" smtClean="0"/>
              <a:t>Sportsmanship (positive views on the organization </a:t>
            </a:r>
            <a:endParaRPr lang="en-US" sz="2800" dirty="0"/>
          </a:p>
          <a:p>
            <a:pPr marL="0" indent="0">
              <a:buNone/>
            </a:pPr>
            <a:r>
              <a:rPr lang="en-US" sz="2800" dirty="0" smtClean="0"/>
              <a:t>                           you work for)</a:t>
            </a:r>
          </a:p>
          <a:p>
            <a:pPr marL="0" indent="0">
              <a:buNone/>
            </a:pPr>
            <a:r>
              <a:rPr lang="en-US" sz="2800" b="1" dirty="0"/>
              <a:t> </a:t>
            </a:r>
            <a:r>
              <a:rPr lang="en-US" sz="2800" b="1" dirty="0" smtClean="0"/>
              <a:t>   </a:t>
            </a:r>
            <a:r>
              <a:rPr lang="en-US" sz="2800" dirty="0" smtClean="0"/>
              <a:t>Civic virtue (be part of t)</a:t>
            </a:r>
            <a:endParaRPr lang="en-US" sz="2800" dirty="0"/>
          </a:p>
          <a:p>
            <a:pPr marL="0" indent="0">
              <a:buNone/>
            </a:pPr>
            <a:endParaRPr lang="en-US" dirty="0"/>
          </a:p>
        </p:txBody>
      </p:sp>
    </p:spTree>
    <p:extLst>
      <p:ext uri="{BB962C8B-B14F-4D97-AF65-F5344CB8AC3E}">
        <p14:creationId xmlns:p14="http://schemas.microsoft.com/office/powerpoint/2010/main" val="38063905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job performance?</a:t>
            </a:r>
            <a:endParaRPr lang="en-US" dirty="0"/>
          </a:p>
        </p:txBody>
      </p:sp>
      <p:sp>
        <p:nvSpPr>
          <p:cNvPr id="3" name="Content Placeholder 2"/>
          <p:cNvSpPr>
            <a:spLocks noGrp="1"/>
          </p:cNvSpPr>
          <p:nvPr>
            <p:ph idx="1"/>
          </p:nvPr>
        </p:nvSpPr>
        <p:spPr/>
        <p:txBody>
          <a:bodyPr/>
          <a:lstStyle/>
          <a:p>
            <a:r>
              <a:rPr lang="en-US" dirty="0" smtClean="0"/>
              <a:t>Counterproductive Work behaviors:</a:t>
            </a:r>
          </a:p>
          <a:p>
            <a:pPr marL="0" indent="0">
              <a:buNone/>
            </a:pPr>
            <a:r>
              <a:rPr lang="en-US" dirty="0" smtClean="0"/>
              <a:t>    Against the organization (e.g. </a:t>
            </a:r>
            <a:r>
              <a:rPr lang="en-US" dirty="0" err="1" smtClean="0"/>
              <a:t>mis</a:t>
            </a:r>
            <a:r>
              <a:rPr lang="en-US" dirty="0" smtClean="0"/>
              <a:t>-use the working time, taking drugs/alcohol, which may influence your ability to work )</a:t>
            </a:r>
          </a:p>
          <a:p>
            <a:pPr marL="0" indent="0">
              <a:buNone/>
            </a:pPr>
            <a:r>
              <a:rPr lang="en-US" dirty="0" smtClean="0"/>
              <a:t>    Against organizational members (e.g. discrimination, harassment, violence, gossip)</a:t>
            </a:r>
            <a:endParaRPr lang="en-US" dirty="0"/>
          </a:p>
        </p:txBody>
      </p:sp>
    </p:spTree>
    <p:extLst>
      <p:ext uri="{BB962C8B-B14F-4D97-AF65-F5344CB8AC3E}">
        <p14:creationId xmlns:p14="http://schemas.microsoft.com/office/powerpoint/2010/main" val="13219776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Second part of the lecture</a:t>
            </a:r>
            <a:endParaRPr lang="en-US" dirty="0"/>
          </a:p>
        </p:txBody>
      </p:sp>
    </p:spTree>
    <p:extLst>
      <p:ext uri="{BB962C8B-B14F-4D97-AF65-F5344CB8AC3E}">
        <p14:creationId xmlns:p14="http://schemas.microsoft.com/office/powerpoint/2010/main" val="5713511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Personality and Learning</a:t>
            </a:r>
            <a:endParaRPr lang="en-US" dirty="0"/>
          </a:p>
        </p:txBody>
      </p:sp>
      <p:sp>
        <p:nvSpPr>
          <p:cNvPr id="3" name="Content Placeholder 2"/>
          <p:cNvSpPr>
            <a:spLocks noGrp="1"/>
          </p:cNvSpPr>
          <p:nvPr>
            <p:ph idx="1"/>
          </p:nvPr>
        </p:nvSpPr>
        <p:spPr/>
        <p:txBody>
          <a:bodyPr/>
          <a:lstStyle/>
          <a:p>
            <a:pPr algn="ctr"/>
            <a:r>
              <a:rPr lang="en-US" dirty="0" smtClean="0"/>
              <a:t>Chapter 2</a:t>
            </a:r>
            <a:endParaRPr lang="en-US" dirty="0"/>
          </a:p>
        </p:txBody>
      </p:sp>
    </p:spTree>
    <p:extLst>
      <p:ext uri="{BB962C8B-B14F-4D97-AF65-F5344CB8AC3E}">
        <p14:creationId xmlns:p14="http://schemas.microsoft.com/office/powerpoint/2010/main" val="6671925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personality?</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Relatively stable </a:t>
            </a:r>
            <a:r>
              <a:rPr lang="en-US" dirty="0" smtClean="0">
                <a:solidFill>
                  <a:srgbClr val="0000FF"/>
                </a:solidFill>
              </a:rPr>
              <a:t>psychological </a:t>
            </a:r>
            <a:r>
              <a:rPr lang="en-US" dirty="0" smtClean="0"/>
              <a:t>characteristics </a:t>
            </a:r>
            <a:r>
              <a:rPr lang="en-US" dirty="0" smtClean="0">
                <a:solidFill>
                  <a:srgbClr val="800000"/>
                </a:solidFill>
              </a:rPr>
              <a:t>(the fundamentals who we are) (it is very hard to change)</a:t>
            </a:r>
          </a:p>
          <a:p>
            <a:r>
              <a:rPr lang="en-US" dirty="0" smtClean="0"/>
              <a:t>That influence how individuals interact with their environment</a:t>
            </a:r>
          </a:p>
          <a:p>
            <a:endParaRPr lang="en-US" dirty="0"/>
          </a:p>
          <a:p>
            <a:r>
              <a:rPr lang="en-US" dirty="0" smtClean="0"/>
              <a:t>What is not part of personality?</a:t>
            </a:r>
          </a:p>
          <a:p>
            <a:pPr marL="0" indent="0">
              <a:buNone/>
            </a:pPr>
            <a:r>
              <a:rPr lang="en-US" dirty="0" smtClean="0"/>
              <a:t>   e.g. Culture,</a:t>
            </a:r>
          </a:p>
          <a:p>
            <a:pPr marL="0" indent="0">
              <a:buNone/>
            </a:pPr>
            <a:r>
              <a:rPr lang="en-US" dirty="0" smtClean="0"/>
              <a:t>    Mood (mood changes depending on the situation)</a:t>
            </a:r>
          </a:p>
          <a:p>
            <a:pPr marL="0" indent="0">
              <a:buNone/>
            </a:pPr>
            <a:r>
              <a:rPr lang="en-US" dirty="0" smtClean="0"/>
              <a:t>    Ability to take notes</a:t>
            </a:r>
            <a:endParaRPr lang="en-US" dirty="0"/>
          </a:p>
        </p:txBody>
      </p:sp>
    </p:spTree>
    <p:extLst>
      <p:ext uri="{BB962C8B-B14F-4D97-AF65-F5344CB8AC3E}">
        <p14:creationId xmlns:p14="http://schemas.microsoft.com/office/powerpoint/2010/main" val="35659168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determines behavior?</a:t>
            </a:r>
            <a:endParaRPr lang="en-US" dirty="0"/>
          </a:p>
        </p:txBody>
      </p:sp>
      <p:sp>
        <p:nvSpPr>
          <p:cNvPr id="3" name="Content Placeholder 2"/>
          <p:cNvSpPr>
            <a:spLocks noGrp="1"/>
          </p:cNvSpPr>
          <p:nvPr>
            <p:ph idx="1"/>
          </p:nvPr>
        </p:nvSpPr>
        <p:spPr/>
        <p:txBody>
          <a:bodyPr/>
          <a:lstStyle/>
          <a:p>
            <a:pPr marL="0" indent="0">
              <a:buNone/>
            </a:pPr>
            <a:r>
              <a:rPr lang="en-US" sz="2600" dirty="0" smtClean="0"/>
              <a:t>(e.g. Situations, Environment setting, Rules and laws</a:t>
            </a:r>
          </a:p>
          <a:p>
            <a:pPr marL="0" indent="0">
              <a:buNone/>
            </a:pPr>
            <a:r>
              <a:rPr lang="en-US" sz="2600" dirty="0" smtClean="0"/>
              <a:t>Brining up history, </a:t>
            </a:r>
            <a:r>
              <a:rPr lang="en-US" sz="2600" dirty="0" err="1" smtClean="0"/>
              <a:t>etc</a:t>
            </a:r>
            <a:r>
              <a:rPr lang="en-US" sz="2600" dirty="0" smtClean="0"/>
              <a:t>)</a:t>
            </a:r>
          </a:p>
          <a:p>
            <a:endParaRPr lang="en-US" dirty="0"/>
          </a:p>
          <a:p>
            <a:r>
              <a:rPr lang="en-US" dirty="0" smtClean="0"/>
              <a:t>Personality? </a:t>
            </a:r>
          </a:p>
          <a:p>
            <a:r>
              <a:rPr lang="en-US" dirty="0" smtClean="0"/>
              <a:t>The environment? (in strong situation, personality weakens,)</a:t>
            </a:r>
          </a:p>
          <a:p>
            <a:r>
              <a:rPr lang="en-US" dirty="0" smtClean="0"/>
              <a:t>Both?</a:t>
            </a:r>
          </a:p>
          <a:p>
            <a:endParaRPr lang="en-US" dirty="0" smtClean="0"/>
          </a:p>
          <a:p>
            <a:endParaRPr lang="en-US" dirty="0" smtClean="0"/>
          </a:p>
          <a:p>
            <a:endParaRPr lang="en-US" dirty="0"/>
          </a:p>
        </p:txBody>
      </p:sp>
    </p:spTree>
    <p:extLst>
      <p:ext uri="{BB962C8B-B14F-4D97-AF65-F5344CB8AC3E}">
        <p14:creationId xmlns:p14="http://schemas.microsoft.com/office/powerpoint/2010/main" val="17447102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852"/>
            <a:ext cx="8229600" cy="1143000"/>
          </a:xfrm>
        </p:spPr>
        <p:txBody>
          <a:bodyPr/>
          <a:lstStyle/>
          <a:p>
            <a:r>
              <a:rPr lang="en-US" dirty="0" smtClean="0"/>
              <a:t>The “big five”</a:t>
            </a:r>
            <a:endParaRPr lang="en-US" dirty="0"/>
          </a:p>
        </p:txBody>
      </p:sp>
      <p:sp>
        <p:nvSpPr>
          <p:cNvPr id="3" name="Content Placeholder 2"/>
          <p:cNvSpPr>
            <a:spLocks noGrp="1"/>
          </p:cNvSpPr>
          <p:nvPr>
            <p:ph idx="1"/>
          </p:nvPr>
        </p:nvSpPr>
        <p:spPr>
          <a:xfrm>
            <a:off x="457200" y="1060618"/>
            <a:ext cx="8229600" cy="5368552"/>
          </a:xfrm>
        </p:spPr>
        <p:txBody>
          <a:bodyPr>
            <a:normAutofit fontScale="77500" lnSpcReduction="20000"/>
          </a:bodyPr>
          <a:lstStyle/>
          <a:p>
            <a:r>
              <a:rPr lang="en-US" sz="2600" dirty="0" smtClean="0">
                <a:solidFill>
                  <a:srgbClr val="FF0000"/>
                </a:solidFill>
              </a:rPr>
              <a:t>C</a:t>
            </a:r>
            <a:r>
              <a:rPr lang="en-US" sz="2600" dirty="0" smtClean="0"/>
              <a:t>onscientiousness (C)</a:t>
            </a:r>
          </a:p>
          <a:p>
            <a:pPr marL="0" indent="0">
              <a:buNone/>
            </a:pPr>
            <a:r>
              <a:rPr lang="en-US" sz="2600" dirty="0" smtClean="0"/>
              <a:t>Being reliable, being organized, being considerate </a:t>
            </a:r>
          </a:p>
          <a:p>
            <a:pPr marL="0" indent="0">
              <a:buNone/>
            </a:pPr>
            <a:r>
              <a:rPr lang="en-US" sz="2600" dirty="0"/>
              <a:t>High C, low </a:t>
            </a:r>
            <a:r>
              <a:rPr lang="en-US" sz="2600" dirty="0" smtClean="0"/>
              <a:t>C</a:t>
            </a:r>
          </a:p>
          <a:p>
            <a:pPr marL="0" indent="0">
              <a:buNone/>
            </a:pPr>
            <a:endParaRPr lang="en-US" sz="2600" dirty="0"/>
          </a:p>
          <a:p>
            <a:r>
              <a:rPr lang="en-US" sz="2600" dirty="0">
                <a:solidFill>
                  <a:srgbClr val="FF0000"/>
                </a:solidFill>
              </a:rPr>
              <a:t>A</a:t>
            </a:r>
            <a:r>
              <a:rPr lang="en-US" sz="2600" dirty="0" smtClean="0"/>
              <a:t>greeableness (A)</a:t>
            </a:r>
          </a:p>
          <a:p>
            <a:pPr marL="0" indent="0">
              <a:buNone/>
            </a:pPr>
            <a:r>
              <a:rPr lang="en-US" sz="2600" dirty="0" smtClean="0"/>
              <a:t>Concern about others’ feeling and try to compromise </a:t>
            </a:r>
          </a:p>
          <a:p>
            <a:pPr marL="0" indent="0">
              <a:buNone/>
            </a:pPr>
            <a:r>
              <a:rPr lang="en-US" sz="2600" dirty="0" smtClean="0"/>
              <a:t>High A, low A</a:t>
            </a:r>
          </a:p>
          <a:p>
            <a:pPr marL="0" indent="0">
              <a:buNone/>
            </a:pPr>
            <a:endParaRPr lang="en-US" sz="2600" dirty="0"/>
          </a:p>
          <a:p>
            <a:r>
              <a:rPr lang="en-US" sz="2600" dirty="0">
                <a:solidFill>
                  <a:srgbClr val="FF0000"/>
                </a:solidFill>
              </a:rPr>
              <a:t>N</a:t>
            </a:r>
            <a:r>
              <a:rPr lang="en-US" sz="2600" dirty="0" smtClean="0"/>
              <a:t>euroticism (vs. emotional stability)</a:t>
            </a:r>
          </a:p>
          <a:p>
            <a:endParaRPr lang="en-US" sz="2600" dirty="0" smtClean="0"/>
          </a:p>
          <a:p>
            <a:r>
              <a:rPr lang="en-US" sz="2600" dirty="0">
                <a:solidFill>
                  <a:srgbClr val="FF0000"/>
                </a:solidFill>
              </a:rPr>
              <a:t>O</a:t>
            </a:r>
            <a:r>
              <a:rPr lang="en-US" sz="2600" dirty="0" smtClean="0"/>
              <a:t>penness to experience (O)</a:t>
            </a:r>
          </a:p>
          <a:p>
            <a:pPr marL="0" indent="0">
              <a:buNone/>
            </a:pPr>
            <a:r>
              <a:rPr lang="en-US" sz="2600" dirty="0" smtClean="0"/>
              <a:t>    Being Imaginary, creative, might be risk-taking, open-minded</a:t>
            </a:r>
          </a:p>
          <a:p>
            <a:pPr marL="0" indent="0">
              <a:buNone/>
            </a:pPr>
            <a:endParaRPr lang="en-US" sz="2600" dirty="0"/>
          </a:p>
          <a:p>
            <a:r>
              <a:rPr lang="en-US" sz="2600" dirty="0">
                <a:solidFill>
                  <a:srgbClr val="FF0000"/>
                </a:solidFill>
              </a:rPr>
              <a:t>E</a:t>
            </a:r>
            <a:r>
              <a:rPr lang="en-US" sz="2600" dirty="0" smtClean="0"/>
              <a:t>xtraversion (E)</a:t>
            </a:r>
          </a:p>
          <a:p>
            <a:pPr marL="0" indent="0">
              <a:buNone/>
            </a:pPr>
            <a:r>
              <a:rPr lang="en-US" sz="2600" dirty="0"/>
              <a:t> </a:t>
            </a:r>
            <a:r>
              <a:rPr lang="en-US" sz="2600" dirty="0" smtClean="0"/>
              <a:t>    talkative, active, social animal</a:t>
            </a:r>
          </a:p>
          <a:p>
            <a:pPr marL="0" indent="0">
              <a:buNone/>
            </a:pPr>
            <a:endParaRPr lang="en-US" sz="2600" dirty="0"/>
          </a:p>
          <a:p>
            <a:pPr marL="0" indent="0">
              <a:buNone/>
            </a:pPr>
            <a:r>
              <a:rPr lang="en-US" sz="2600" dirty="0" smtClean="0">
                <a:solidFill>
                  <a:srgbClr val="FF0000"/>
                </a:solidFill>
              </a:rPr>
              <a:t>CANOE</a:t>
            </a:r>
            <a:endParaRPr lang="en-US" sz="2600" dirty="0">
              <a:solidFill>
                <a:srgbClr val="FF0000"/>
              </a:solidFill>
            </a:endParaRPr>
          </a:p>
        </p:txBody>
      </p:sp>
    </p:spTree>
    <p:extLst>
      <p:ext uri="{BB962C8B-B14F-4D97-AF65-F5344CB8AC3E}">
        <p14:creationId xmlns:p14="http://schemas.microsoft.com/office/powerpoint/2010/main" val="36610207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 the big 5 matter?</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Task Performance </a:t>
            </a:r>
          </a:p>
          <a:p>
            <a:pPr>
              <a:buFontTx/>
              <a:buChar char="-"/>
            </a:pPr>
            <a:r>
              <a:rPr lang="en-US" sz="2600" dirty="0" smtClean="0"/>
              <a:t>Conscientiousness</a:t>
            </a:r>
          </a:p>
          <a:p>
            <a:pPr>
              <a:buFontTx/>
              <a:buChar char="-"/>
            </a:pPr>
            <a:r>
              <a:rPr lang="en-US" sz="2600" dirty="0" smtClean="0"/>
              <a:t>Extraversion (for jobs like salesperson, public speaker, managerial position)</a:t>
            </a:r>
          </a:p>
          <a:p>
            <a:pPr>
              <a:buFontTx/>
              <a:buChar char="-"/>
            </a:pPr>
            <a:r>
              <a:rPr lang="en-US" sz="2600" dirty="0" smtClean="0"/>
              <a:t>Agreeableness (for jobs like health professionals, service job)</a:t>
            </a:r>
            <a:endParaRPr lang="en-US" sz="2600" dirty="0"/>
          </a:p>
          <a:p>
            <a:pPr marL="0" indent="0">
              <a:buNone/>
            </a:pPr>
            <a:endParaRPr lang="en-US" dirty="0" smtClean="0"/>
          </a:p>
          <a:p>
            <a:r>
              <a:rPr lang="en-US" dirty="0" smtClean="0"/>
              <a:t>Organizational citizenship Behaviors:</a:t>
            </a:r>
          </a:p>
          <a:p>
            <a:pPr marL="0" indent="0">
              <a:buNone/>
            </a:pPr>
            <a:r>
              <a:rPr lang="en-US" sz="2600" dirty="0" smtClean="0"/>
              <a:t>- conscientiousness</a:t>
            </a:r>
          </a:p>
          <a:p>
            <a:pPr marL="0" indent="0">
              <a:buNone/>
            </a:pPr>
            <a:endParaRPr lang="en-US" sz="2600" dirty="0"/>
          </a:p>
          <a:p>
            <a:r>
              <a:rPr lang="en-US" sz="3100" dirty="0"/>
              <a:t>Counterproductive work </a:t>
            </a:r>
            <a:r>
              <a:rPr lang="en-US" sz="3100" dirty="0" smtClean="0"/>
              <a:t>behaviors:</a:t>
            </a:r>
            <a:endParaRPr lang="en-US" sz="3100" dirty="0"/>
          </a:p>
          <a:p>
            <a:pPr>
              <a:buFontTx/>
              <a:buChar char="-"/>
            </a:pPr>
            <a:r>
              <a:rPr lang="en-US" sz="2600" dirty="0" smtClean="0"/>
              <a:t>Conscientiousness</a:t>
            </a:r>
          </a:p>
          <a:p>
            <a:pPr marL="0" indent="0">
              <a:buNone/>
            </a:pPr>
            <a:endParaRPr lang="en-US" sz="2600" dirty="0"/>
          </a:p>
          <a:p>
            <a:r>
              <a:rPr lang="en-US" sz="3100" dirty="0"/>
              <a:t>Training proficiency:</a:t>
            </a:r>
          </a:p>
          <a:p>
            <a:pPr>
              <a:buFontTx/>
              <a:buChar char="-"/>
            </a:pPr>
            <a:r>
              <a:rPr lang="en-US" sz="2600" dirty="0" smtClean="0"/>
              <a:t>Openness to experience</a:t>
            </a:r>
          </a:p>
          <a:p>
            <a:pPr>
              <a:buFontTx/>
              <a:buChar char="-"/>
            </a:pPr>
            <a:r>
              <a:rPr lang="en-US" sz="2600" dirty="0" smtClean="0"/>
              <a:t>Extraversion </a:t>
            </a:r>
          </a:p>
          <a:p>
            <a:pPr>
              <a:buFontTx/>
              <a:buChar char="-"/>
            </a:pPr>
            <a:r>
              <a:rPr lang="en-US" sz="2600" dirty="0" smtClean="0"/>
              <a:t>Conscientiousness</a:t>
            </a:r>
          </a:p>
          <a:p>
            <a:pPr marL="0" indent="0">
              <a:buNone/>
            </a:pPr>
            <a:endParaRPr lang="en-US" dirty="0" smtClean="0"/>
          </a:p>
        </p:txBody>
      </p:sp>
    </p:spTree>
    <p:extLst>
      <p:ext uri="{BB962C8B-B14F-4D97-AF65-F5344CB8AC3E}">
        <p14:creationId xmlns:p14="http://schemas.microsoft.com/office/powerpoint/2010/main" val="272723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personality traits</a:t>
            </a:r>
            <a:endParaRPr lang="en-US" dirty="0"/>
          </a:p>
        </p:txBody>
      </p:sp>
      <p:sp>
        <p:nvSpPr>
          <p:cNvPr id="3" name="Content Placeholder 2"/>
          <p:cNvSpPr>
            <a:spLocks noGrp="1"/>
          </p:cNvSpPr>
          <p:nvPr>
            <p:ph idx="1"/>
          </p:nvPr>
        </p:nvSpPr>
        <p:spPr>
          <a:xfrm>
            <a:off x="56444" y="1600200"/>
            <a:ext cx="9144000" cy="4525963"/>
          </a:xfrm>
        </p:spPr>
        <p:txBody>
          <a:bodyPr>
            <a:normAutofit fontScale="92500" lnSpcReduction="10000"/>
          </a:bodyPr>
          <a:lstStyle/>
          <a:p>
            <a:pPr marL="0" indent="0">
              <a:buNone/>
            </a:pPr>
            <a:r>
              <a:rPr lang="en-US" sz="2600" dirty="0" smtClean="0"/>
              <a:t>The big 5 is often used for employee selection. But there are other personality traits which are also important.</a:t>
            </a:r>
          </a:p>
          <a:p>
            <a:pPr marL="0" indent="0">
              <a:buNone/>
            </a:pPr>
            <a:endParaRPr lang="en-US" sz="2600" dirty="0"/>
          </a:p>
          <a:p>
            <a:r>
              <a:rPr lang="en-US" sz="2600" dirty="0" smtClean="0"/>
              <a:t>Locus of control</a:t>
            </a:r>
          </a:p>
          <a:p>
            <a:pPr>
              <a:buFontTx/>
              <a:buChar char="-"/>
            </a:pPr>
            <a:r>
              <a:rPr lang="en-US" sz="2600" dirty="0" smtClean="0"/>
              <a:t>Belief about what causes experiences in life</a:t>
            </a:r>
          </a:p>
          <a:p>
            <a:pPr marL="0" indent="0">
              <a:buNone/>
            </a:pPr>
            <a:r>
              <a:rPr lang="en-US" sz="2600" dirty="0" smtClean="0"/>
              <a:t>(</a:t>
            </a:r>
            <a:r>
              <a:rPr lang="en-US" sz="2600" dirty="0" err="1" smtClean="0"/>
              <a:t>e.g</a:t>
            </a:r>
            <a:r>
              <a:rPr lang="en-US" sz="2600" dirty="0" smtClean="0"/>
              <a:t>)</a:t>
            </a:r>
          </a:p>
          <a:p>
            <a:pPr marL="0" indent="0">
              <a:buNone/>
            </a:pPr>
            <a:endParaRPr lang="en-US" sz="2600" dirty="0" smtClean="0"/>
          </a:p>
          <a:p>
            <a:pPr marL="0" indent="0">
              <a:buNone/>
            </a:pPr>
            <a:r>
              <a:rPr lang="en-US" sz="2600" dirty="0" smtClean="0"/>
              <a:t>Figure from chapter 2</a:t>
            </a:r>
          </a:p>
          <a:p>
            <a:pPr marL="0" indent="0">
              <a:buNone/>
            </a:pPr>
            <a:r>
              <a:rPr lang="en-US" sz="2600" dirty="0" err="1" smtClean="0"/>
              <a:t>Behaviour</a:t>
            </a:r>
            <a:r>
              <a:rPr lang="en-US" sz="2600" dirty="0" smtClean="0"/>
              <a:t> determined by</a:t>
            </a:r>
          </a:p>
          <a:p>
            <a:pPr marL="0" indent="0">
              <a:buNone/>
            </a:pPr>
            <a:r>
              <a:rPr lang="en-US" sz="2600" dirty="0" smtClean="0"/>
              <a:t>Fate, luck, powerful people – high external control</a:t>
            </a:r>
          </a:p>
          <a:p>
            <a:pPr marL="0" indent="0">
              <a:buNone/>
            </a:pPr>
            <a:r>
              <a:rPr lang="en-US" sz="2600" dirty="0" smtClean="0"/>
              <a:t>Self-initiative, personal actions, and free will – high internal control</a:t>
            </a:r>
            <a:endParaRPr lang="en-US" sz="2600" dirty="0"/>
          </a:p>
        </p:txBody>
      </p:sp>
    </p:spTree>
    <p:extLst>
      <p:ext uri="{BB962C8B-B14F-4D97-AF65-F5344CB8AC3E}">
        <p14:creationId xmlns:p14="http://schemas.microsoft.com/office/powerpoint/2010/main" val="2246802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personality traits</a:t>
            </a:r>
          </a:p>
        </p:txBody>
      </p:sp>
      <p:sp>
        <p:nvSpPr>
          <p:cNvPr id="3" name="Content Placeholder 2"/>
          <p:cNvSpPr>
            <a:spLocks noGrp="1"/>
          </p:cNvSpPr>
          <p:nvPr>
            <p:ph idx="1"/>
          </p:nvPr>
        </p:nvSpPr>
        <p:spPr/>
        <p:txBody>
          <a:bodyPr>
            <a:normAutofit fontScale="70000" lnSpcReduction="20000"/>
          </a:bodyPr>
          <a:lstStyle/>
          <a:p>
            <a:r>
              <a:rPr lang="en-US" sz="2600" dirty="0" smtClean="0"/>
              <a:t>Self-monitoring</a:t>
            </a:r>
          </a:p>
          <a:p>
            <a:pPr>
              <a:buFontTx/>
              <a:buChar char="-"/>
            </a:pPr>
            <a:r>
              <a:rPr lang="en-US" sz="2600" dirty="0" smtClean="0"/>
              <a:t>People </a:t>
            </a:r>
            <a:r>
              <a:rPr lang="en-US" sz="2600" dirty="0" smtClean="0">
                <a:solidFill>
                  <a:srgbClr val="0000FF"/>
                </a:solidFill>
              </a:rPr>
              <a:t>observe</a:t>
            </a:r>
            <a:r>
              <a:rPr lang="en-US" sz="2600" dirty="0" smtClean="0"/>
              <a:t> and </a:t>
            </a:r>
            <a:r>
              <a:rPr lang="en-US" sz="2600" dirty="0">
                <a:solidFill>
                  <a:srgbClr val="0000FF"/>
                </a:solidFill>
              </a:rPr>
              <a:t>regulate</a:t>
            </a:r>
            <a:r>
              <a:rPr lang="en-US" sz="2600" dirty="0" smtClean="0"/>
              <a:t> how they appear and behave in </a:t>
            </a:r>
            <a:r>
              <a:rPr lang="en-US" sz="2600" dirty="0">
                <a:solidFill>
                  <a:srgbClr val="0000FF"/>
                </a:solidFill>
              </a:rPr>
              <a:t>social </a:t>
            </a:r>
            <a:r>
              <a:rPr lang="en-US" sz="2600" dirty="0" smtClean="0">
                <a:solidFill>
                  <a:srgbClr val="0000FF"/>
                </a:solidFill>
              </a:rPr>
              <a:t>settings</a:t>
            </a:r>
          </a:p>
          <a:p>
            <a:pPr marL="0" indent="0">
              <a:buNone/>
            </a:pPr>
            <a:r>
              <a:rPr lang="en-US" sz="2600" dirty="0"/>
              <a:t>(e.g. salesperson observe the behavior of customers</a:t>
            </a:r>
            <a:r>
              <a:rPr lang="en-US" sz="2600" dirty="0" smtClean="0"/>
              <a:t>)</a:t>
            </a:r>
          </a:p>
          <a:p>
            <a:pPr marL="0" indent="0">
              <a:buNone/>
            </a:pPr>
            <a:endParaRPr lang="en-US" sz="2600" dirty="0"/>
          </a:p>
          <a:p>
            <a:r>
              <a:rPr lang="en-US" sz="2600" dirty="0" smtClean="0"/>
              <a:t>Self-Esteem</a:t>
            </a:r>
          </a:p>
          <a:p>
            <a:pPr>
              <a:buFontTx/>
              <a:buChar char="-"/>
            </a:pPr>
            <a:r>
              <a:rPr lang="en-US" sz="2600" dirty="0" smtClean="0"/>
              <a:t>Degree to which a person has a </a:t>
            </a:r>
            <a:r>
              <a:rPr lang="en-US" sz="2600" dirty="0" smtClean="0">
                <a:solidFill>
                  <a:srgbClr val="0000FF"/>
                </a:solidFill>
              </a:rPr>
              <a:t>positive self-evaluation</a:t>
            </a:r>
          </a:p>
          <a:p>
            <a:pPr>
              <a:buFontTx/>
              <a:buChar char="-"/>
            </a:pPr>
            <a:endParaRPr lang="en-US" sz="2600" dirty="0">
              <a:solidFill>
                <a:srgbClr val="0000FF"/>
              </a:solidFill>
            </a:endParaRPr>
          </a:p>
          <a:p>
            <a:r>
              <a:rPr lang="en-US" sz="2600" dirty="0"/>
              <a:t>General Self-Efficacy</a:t>
            </a:r>
          </a:p>
          <a:p>
            <a:pPr>
              <a:buFontTx/>
              <a:buChar char="-"/>
            </a:pPr>
            <a:r>
              <a:rPr lang="en-US" sz="2600" dirty="0"/>
              <a:t>Belief in one’s </a:t>
            </a:r>
            <a:r>
              <a:rPr lang="en-US" sz="2600" dirty="0">
                <a:solidFill>
                  <a:srgbClr val="0000FF"/>
                </a:solidFill>
              </a:rPr>
              <a:t>ability to perform </a:t>
            </a:r>
            <a:r>
              <a:rPr lang="en-US" sz="2600" dirty="0"/>
              <a:t>successfully across situations</a:t>
            </a:r>
          </a:p>
          <a:p>
            <a:pPr>
              <a:buFontTx/>
              <a:buChar char="-"/>
            </a:pPr>
            <a:r>
              <a:rPr lang="en-US" sz="2600" dirty="0"/>
              <a:t>See </a:t>
            </a:r>
            <a:r>
              <a:rPr lang="en-US" sz="2600" dirty="0" smtClean="0"/>
              <a:t>textbook </a:t>
            </a:r>
            <a:r>
              <a:rPr lang="en-US" sz="2600" dirty="0"/>
              <a:t>for social cognitive </a:t>
            </a:r>
            <a:r>
              <a:rPr lang="en-US" sz="2600" dirty="0" smtClean="0"/>
              <a:t>theory</a:t>
            </a:r>
          </a:p>
          <a:p>
            <a:pPr>
              <a:buFontTx/>
              <a:buChar char="-"/>
            </a:pPr>
            <a:endParaRPr lang="en-US" sz="2600" dirty="0"/>
          </a:p>
          <a:p>
            <a:r>
              <a:rPr lang="en-US" sz="2600" dirty="0"/>
              <a:t>Positive and Negative Affect</a:t>
            </a:r>
          </a:p>
          <a:p>
            <a:pPr>
              <a:buFontTx/>
              <a:buChar char="-"/>
            </a:pPr>
            <a:r>
              <a:rPr lang="en-US" sz="2600" dirty="0"/>
              <a:t>Propensity to view the world in a positive or negative light</a:t>
            </a:r>
          </a:p>
          <a:p>
            <a:pPr marL="0" indent="0">
              <a:buNone/>
            </a:pPr>
            <a:r>
              <a:rPr lang="en-US" sz="2600" dirty="0"/>
              <a:t>     </a:t>
            </a:r>
          </a:p>
          <a:p>
            <a:pPr>
              <a:buFontTx/>
              <a:buChar char="-"/>
            </a:pPr>
            <a:endParaRPr lang="en-US" sz="2600" dirty="0"/>
          </a:p>
        </p:txBody>
      </p:sp>
    </p:spTree>
    <p:extLst>
      <p:ext uri="{BB962C8B-B14F-4D97-AF65-F5344CB8AC3E}">
        <p14:creationId xmlns:p14="http://schemas.microsoft.com/office/powerpoint/2010/main" val="6338356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personality traits</a:t>
            </a:r>
          </a:p>
        </p:txBody>
      </p:sp>
      <p:sp>
        <p:nvSpPr>
          <p:cNvPr id="3" name="Content Placeholder 2"/>
          <p:cNvSpPr>
            <a:spLocks noGrp="1"/>
          </p:cNvSpPr>
          <p:nvPr>
            <p:ph idx="1"/>
          </p:nvPr>
        </p:nvSpPr>
        <p:spPr/>
        <p:txBody>
          <a:bodyPr>
            <a:normAutofit/>
          </a:bodyPr>
          <a:lstStyle/>
          <a:p>
            <a:r>
              <a:rPr lang="en-US" sz="2600" dirty="0" smtClean="0"/>
              <a:t>Positive and Negative Affect</a:t>
            </a:r>
          </a:p>
          <a:p>
            <a:pPr>
              <a:buFontTx/>
              <a:buChar char="-"/>
            </a:pPr>
            <a:r>
              <a:rPr lang="en-US" sz="2600" dirty="0" smtClean="0"/>
              <a:t>Propensity to view the world in a positive or negative light</a:t>
            </a:r>
          </a:p>
          <a:p>
            <a:pPr marL="0" indent="0">
              <a:buNone/>
            </a:pPr>
            <a:r>
              <a:rPr lang="en-US" sz="2600" dirty="0" smtClean="0"/>
              <a:t>     </a:t>
            </a:r>
            <a:endParaRPr lang="en-US" sz="2600" dirty="0"/>
          </a:p>
        </p:txBody>
      </p:sp>
    </p:spTree>
    <p:extLst>
      <p:ext uri="{BB962C8B-B14F-4D97-AF65-F5344CB8AC3E}">
        <p14:creationId xmlns:p14="http://schemas.microsoft.com/office/powerpoint/2010/main" val="40620527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Learning</a:t>
            </a:r>
            <a:endParaRPr lang="en-US" dirty="0"/>
          </a:p>
        </p:txBody>
      </p:sp>
      <p:sp>
        <p:nvSpPr>
          <p:cNvPr id="3" name="Content Placeholder 2"/>
          <p:cNvSpPr>
            <a:spLocks noGrp="1"/>
          </p:cNvSpPr>
          <p:nvPr>
            <p:ph idx="1"/>
          </p:nvPr>
        </p:nvSpPr>
        <p:spPr/>
        <p:txBody>
          <a:bodyPr/>
          <a:lstStyle/>
          <a:p>
            <a:r>
              <a:rPr lang="en-US" dirty="0" smtClean="0"/>
              <a:t>Things that are changeable,</a:t>
            </a:r>
          </a:p>
          <a:p>
            <a:r>
              <a:rPr lang="en-US" dirty="0" smtClean="0"/>
              <a:t>As managerial position, they try to encourage</a:t>
            </a:r>
            <a:endParaRPr lang="en-US" dirty="0"/>
          </a:p>
        </p:txBody>
      </p:sp>
    </p:spTree>
    <p:extLst>
      <p:ext uri="{BB962C8B-B14F-4D97-AF65-F5344CB8AC3E}">
        <p14:creationId xmlns:p14="http://schemas.microsoft.com/office/powerpoint/2010/main" val="2838303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learning?</a:t>
            </a:r>
            <a:endParaRPr lang="en-US" dirty="0"/>
          </a:p>
        </p:txBody>
      </p:sp>
      <p:sp>
        <p:nvSpPr>
          <p:cNvPr id="3" name="Content Placeholder 2"/>
          <p:cNvSpPr>
            <a:spLocks noGrp="1"/>
          </p:cNvSpPr>
          <p:nvPr>
            <p:ph idx="1"/>
          </p:nvPr>
        </p:nvSpPr>
        <p:spPr/>
        <p:txBody>
          <a:bodyPr/>
          <a:lstStyle/>
          <a:p>
            <a:r>
              <a:rPr lang="en-US" dirty="0" smtClean="0"/>
              <a:t>A relatively permanent change in behavior potential</a:t>
            </a:r>
          </a:p>
          <a:p>
            <a:r>
              <a:rPr lang="en-US" dirty="0" smtClean="0"/>
              <a:t>That occurs due to practice or experience</a:t>
            </a:r>
            <a:endParaRPr lang="en-US" dirty="0"/>
          </a:p>
        </p:txBody>
      </p:sp>
    </p:spTree>
    <p:extLst>
      <p:ext uri="{BB962C8B-B14F-4D97-AF65-F5344CB8AC3E}">
        <p14:creationId xmlns:p14="http://schemas.microsoft.com/office/powerpoint/2010/main" val="36535397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do employees learn?</a:t>
            </a:r>
            <a:endParaRPr lang="en-US" dirty="0"/>
          </a:p>
        </p:txBody>
      </p:sp>
      <p:sp>
        <p:nvSpPr>
          <p:cNvPr id="3" name="Content Placeholder 2"/>
          <p:cNvSpPr>
            <a:spLocks noGrp="1"/>
          </p:cNvSpPr>
          <p:nvPr>
            <p:ph idx="1"/>
          </p:nvPr>
        </p:nvSpPr>
        <p:spPr/>
        <p:txBody>
          <a:bodyPr>
            <a:normAutofit/>
          </a:bodyPr>
          <a:lstStyle/>
          <a:p>
            <a:r>
              <a:rPr lang="en-US" sz="2600" dirty="0" smtClean="0"/>
              <a:t>Practical skills (targeting task performance)</a:t>
            </a:r>
          </a:p>
          <a:p>
            <a:r>
              <a:rPr lang="en-US" sz="2600" dirty="0" smtClean="0"/>
              <a:t>Intrapersonal skills (critical thinking, problem solving etc.)</a:t>
            </a:r>
          </a:p>
          <a:p>
            <a:r>
              <a:rPr lang="en-US" sz="2600" dirty="0" smtClean="0"/>
              <a:t>Interpersonal skills (learning to work with others better, )</a:t>
            </a:r>
          </a:p>
          <a:p>
            <a:r>
              <a:rPr lang="en-US" sz="2600" dirty="0" smtClean="0"/>
              <a:t>Cultural awareness (learning your organization’s culture, mission, goals, corporation’s operation)</a:t>
            </a:r>
            <a:endParaRPr lang="en-US" sz="2600" dirty="0"/>
          </a:p>
        </p:txBody>
      </p:sp>
    </p:spTree>
    <p:extLst>
      <p:ext uri="{BB962C8B-B14F-4D97-AF65-F5344CB8AC3E}">
        <p14:creationId xmlns:p14="http://schemas.microsoft.com/office/powerpoint/2010/main" val="10152755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do employees learn?</a:t>
            </a:r>
            <a:endParaRPr lang="en-US" dirty="0"/>
          </a:p>
        </p:txBody>
      </p:sp>
      <p:sp>
        <p:nvSpPr>
          <p:cNvPr id="3" name="Content Placeholder 2"/>
          <p:cNvSpPr>
            <a:spLocks noGrp="1"/>
          </p:cNvSpPr>
          <p:nvPr>
            <p:ph idx="1"/>
          </p:nvPr>
        </p:nvSpPr>
        <p:spPr/>
        <p:txBody>
          <a:bodyPr>
            <a:normAutofit/>
          </a:bodyPr>
          <a:lstStyle/>
          <a:p>
            <a:r>
              <a:rPr lang="en-US" sz="2600" dirty="0"/>
              <a:t>O</a:t>
            </a:r>
            <a:r>
              <a:rPr lang="en-US" sz="2600" dirty="0" smtClean="0"/>
              <a:t>perant Learning;</a:t>
            </a:r>
          </a:p>
          <a:p>
            <a:pPr>
              <a:buFontTx/>
              <a:buChar char="-"/>
            </a:pPr>
            <a:r>
              <a:rPr lang="en-US" sz="2600" dirty="0" err="1" smtClean="0"/>
              <a:t>Behaviour</a:t>
            </a:r>
            <a:r>
              <a:rPr lang="en-US" sz="2600" dirty="0" smtClean="0"/>
              <a:t>        consequences (like training the pets)</a:t>
            </a:r>
          </a:p>
          <a:p>
            <a:pPr>
              <a:buFontTx/>
              <a:buChar char="-"/>
            </a:pPr>
            <a:endParaRPr lang="en-US" sz="2600" dirty="0"/>
          </a:p>
          <a:p>
            <a:r>
              <a:rPr lang="en-US" sz="2600" dirty="0" smtClean="0"/>
              <a:t>The “consequences”</a:t>
            </a:r>
          </a:p>
          <a:p>
            <a:pPr>
              <a:buFontTx/>
              <a:buChar char="-"/>
            </a:pPr>
            <a:r>
              <a:rPr lang="en-US" sz="2600" dirty="0" smtClean="0">
                <a:solidFill>
                  <a:srgbClr val="008000"/>
                </a:solidFill>
              </a:rPr>
              <a:t>Increase</a:t>
            </a:r>
            <a:r>
              <a:rPr lang="en-US" sz="2600" dirty="0" smtClean="0"/>
              <a:t> the probability of behavior OR</a:t>
            </a:r>
          </a:p>
          <a:p>
            <a:pPr>
              <a:buFontTx/>
              <a:buChar char="-"/>
            </a:pPr>
            <a:r>
              <a:rPr lang="en-US" sz="2600" dirty="0" smtClean="0">
                <a:solidFill>
                  <a:srgbClr val="FF0000"/>
                </a:solidFill>
              </a:rPr>
              <a:t>Decrease</a:t>
            </a:r>
            <a:r>
              <a:rPr lang="en-US" sz="2600" dirty="0" smtClean="0"/>
              <a:t> the probability of behavior</a:t>
            </a:r>
          </a:p>
        </p:txBody>
      </p:sp>
      <p:cxnSp>
        <p:nvCxnSpPr>
          <p:cNvPr id="5" name="Straight Arrow Connector 4"/>
          <p:cNvCxnSpPr/>
          <p:nvPr/>
        </p:nvCxnSpPr>
        <p:spPr>
          <a:xfrm>
            <a:off x="2356781" y="2370020"/>
            <a:ext cx="327331"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18319771"/>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008000"/>
                </a:solidFill>
              </a:rPr>
              <a:t>Increasing</a:t>
            </a:r>
            <a:r>
              <a:rPr lang="en-US" dirty="0" smtClean="0"/>
              <a:t> the probability of a behavior</a:t>
            </a:r>
            <a:endParaRPr lang="en-US" dirty="0"/>
          </a:p>
        </p:txBody>
      </p:sp>
      <p:sp>
        <p:nvSpPr>
          <p:cNvPr id="3" name="Content Placeholder 2"/>
          <p:cNvSpPr>
            <a:spLocks noGrp="1"/>
          </p:cNvSpPr>
          <p:nvPr>
            <p:ph idx="1"/>
          </p:nvPr>
        </p:nvSpPr>
        <p:spPr/>
        <p:txBody>
          <a:bodyPr>
            <a:normAutofit/>
          </a:bodyPr>
          <a:lstStyle/>
          <a:p>
            <a:r>
              <a:rPr lang="en-US" sz="2600" dirty="0" smtClean="0"/>
              <a:t>Reinforcement:</a:t>
            </a:r>
          </a:p>
          <a:p>
            <a:pPr marL="0" indent="0">
              <a:buNone/>
            </a:pPr>
            <a:r>
              <a:rPr lang="en-US" sz="2600" dirty="0" smtClean="0"/>
              <a:t>-The process by which stimuli strengthen behavior</a:t>
            </a:r>
          </a:p>
          <a:p>
            <a:pPr marL="0" indent="0">
              <a:buNone/>
            </a:pPr>
            <a:endParaRPr lang="en-US" sz="2600" dirty="0"/>
          </a:p>
          <a:p>
            <a:pPr marL="0" indent="0">
              <a:buNone/>
            </a:pPr>
            <a:r>
              <a:rPr lang="en-US" sz="2600" dirty="0" smtClean="0"/>
              <a:t>Two types of reinforcement:</a:t>
            </a:r>
          </a:p>
          <a:p>
            <a:pPr>
              <a:buFontTx/>
              <a:buChar char="-"/>
            </a:pPr>
            <a:r>
              <a:rPr lang="en-US" sz="2600" dirty="0" smtClean="0"/>
              <a:t>Positive</a:t>
            </a:r>
          </a:p>
          <a:p>
            <a:pPr>
              <a:buFontTx/>
              <a:buChar char="-"/>
            </a:pPr>
            <a:r>
              <a:rPr lang="en-US" sz="2600" dirty="0" smtClean="0"/>
              <a:t>Negative</a:t>
            </a:r>
            <a:endParaRPr lang="en-US" sz="2600" dirty="0"/>
          </a:p>
        </p:txBody>
      </p:sp>
    </p:spTree>
    <p:extLst>
      <p:ext uri="{BB962C8B-B14F-4D97-AF65-F5344CB8AC3E}">
        <p14:creationId xmlns:p14="http://schemas.microsoft.com/office/powerpoint/2010/main" val="4997927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Positive reinforcement</a:t>
            </a:r>
            <a:endParaRPr lang="en-US" dirty="0"/>
          </a:p>
        </p:txBody>
      </p:sp>
      <p:sp>
        <p:nvSpPr>
          <p:cNvPr id="3" name="Content Placeholder 2"/>
          <p:cNvSpPr>
            <a:spLocks noGrp="1"/>
          </p:cNvSpPr>
          <p:nvPr>
            <p:ph idx="1"/>
          </p:nvPr>
        </p:nvSpPr>
        <p:spPr/>
        <p:txBody>
          <a:bodyPr/>
          <a:lstStyle/>
          <a:p>
            <a:r>
              <a:rPr lang="en-US" dirty="0" smtClean="0"/>
              <a:t>Adding a stimulus to increase the probability of a behavior</a:t>
            </a:r>
          </a:p>
          <a:p>
            <a:endParaRPr lang="en-US" dirty="0"/>
          </a:p>
          <a:p>
            <a:r>
              <a:rPr lang="en-US" dirty="0" smtClean="0"/>
              <a:t>The stimulus must be pleasant!</a:t>
            </a:r>
          </a:p>
          <a:p>
            <a:endParaRPr lang="en-US" dirty="0"/>
          </a:p>
          <a:p>
            <a:r>
              <a:rPr lang="en-US" dirty="0" smtClean="0"/>
              <a:t>Stimulus different from rewards </a:t>
            </a:r>
            <a:r>
              <a:rPr lang="en-US" dirty="0" smtClean="0">
                <a:solidFill>
                  <a:srgbClr val="FF0000"/>
                </a:solidFill>
              </a:rPr>
              <a:t>?</a:t>
            </a:r>
            <a:r>
              <a:rPr lang="en-US" dirty="0" smtClean="0"/>
              <a:t> </a:t>
            </a:r>
          </a:p>
          <a:p>
            <a:r>
              <a:rPr lang="en-US" dirty="0" smtClean="0"/>
              <a:t>Stimulus is not designed on a particular behavior </a:t>
            </a:r>
            <a:r>
              <a:rPr lang="en-US" dirty="0">
                <a:solidFill>
                  <a:srgbClr val="FF0000"/>
                </a:solidFill>
              </a:rPr>
              <a:t>?</a:t>
            </a:r>
          </a:p>
        </p:txBody>
      </p:sp>
    </p:spTree>
    <p:extLst>
      <p:ext uri="{BB962C8B-B14F-4D97-AF65-F5344CB8AC3E}">
        <p14:creationId xmlns:p14="http://schemas.microsoft.com/office/powerpoint/2010/main" val="14700297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Negative reinforcement</a:t>
            </a:r>
            <a:endParaRPr lang="en-US" dirty="0"/>
          </a:p>
        </p:txBody>
      </p:sp>
      <p:sp>
        <p:nvSpPr>
          <p:cNvPr id="3" name="Content Placeholder 2"/>
          <p:cNvSpPr>
            <a:spLocks noGrp="1"/>
          </p:cNvSpPr>
          <p:nvPr>
            <p:ph idx="1"/>
          </p:nvPr>
        </p:nvSpPr>
        <p:spPr/>
        <p:txBody>
          <a:bodyPr>
            <a:normAutofit/>
          </a:bodyPr>
          <a:lstStyle/>
          <a:p>
            <a:r>
              <a:rPr lang="en-US" sz="2600" dirty="0" smtClean="0"/>
              <a:t>Removing a stimulus to increase the probability of a behavior</a:t>
            </a:r>
          </a:p>
          <a:p>
            <a:r>
              <a:rPr lang="en-US" sz="2600" dirty="0" smtClean="0"/>
              <a:t>The stimulus must be unpleasant</a:t>
            </a:r>
          </a:p>
          <a:p>
            <a:endParaRPr lang="en-US" sz="2600" dirty="0"/>
          </a:p>
          <a:p>
            <a:r>
              <a:rPr lang="en-US" sz="2600" dirty="0" smtClean="0"/>
              <a:t>The faster the mice run, the electrical shot stops, this is a negative reinforcement</a:t>
            </a:r>
          </a:p>
          <a:p>
            <a:r>
              <a:rPr lang="en-US" sz="2600" dirty="0" smtClean="0"/>
              <a:t>If you live with your parents and you do your housework, your parents will stop yelling at you</a:t>
            </a:r>
            <a:endParaRPr lang="en-US" sz="2600" dirty="0"/>
          </a:p>
        </p:txBody>
      </p:sp>
    </p:spTree>
    <p:extLst>
      <p:ext uri="{BB962C8B-B14F-4D97-AF65-F5344CB8AC3E}">
        <p14:creationId xmlns:p14="http://schemas.microsoft.com/office/powerpoint/2010/main" val="27686696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800" dirty="0" smtClean="0">
                <a:solidFill>
                  <a:srgbClr val="800000"/>
                </a:solidFill>
              </a:rPr>
              <a:t>Decreasing</a:t>
            </a:r>
            <a:r>
              <a:rPr lang="en-US" dirty="0" smtClean="0"/>
              <a:t> the probability of a behavior</a:t>
            </a:r>
            <a:endParaRPr lang="en-US" dirty="0"/>
          </a:p>
        </p:txBody>
      </p:sp>
      <p:sp>
        <p:nvSpPr>
          <p:cNvPr id="3" name="Content Placeholder 2"/>
          <p:cNvSpPr>
            <a:spLocks noGrp="1"/>
          </p:cNvSpPr>
          <p:nvPr>
            <p:ph idx="1"/>
          </p:nvPr>
        </p:nvSpPr>
        <p:spPr/>
        <p:txBody>
          <a:bodyPr>
            <a:normAutofit fontScale="70000" lnSpcReduction="20000"/>
          </a:bodyPr>
          <a:lstStyle/>
          <a:p>
            <a:pPr marL="0" indent="0">
              <a:buNone/>
            </a:pPr>
            <a:r>
              <a:rPr lang="en-US" dirty="0" smtClean="0"/>
              <a:t>1. Extinction (gradual, slow)</a:t>
            </a:r>
          </a:p>
          <a:p>
            <a:pPr marL="0" indent="0">
              <a:buNone/>
            </a:pPr>
            <a:r>
              <a:rPr lang="en-US" dirty="0"/>
              <a:t> </a:t>
            </a:r>
            <a:r>
              <a:rPr lang="en-US" dirty="0" smtClean="0"/>
              <a:t>    - gradual dissipation of a </a:t>
            </a:r>
            <a:r>
              <a:rPr lang="en-US" dirty="0" err="1" smtClean="0"/>
              <a:t>behaviour</a:t>
            </a:r>
            <a:r>
              <a:rPr lang="en-US" dirty="0" smtClean="0"/>
              <a:t> after reinforcement stops (can be positive and negative reinforcement)</a:t>
            </a:r>
          </a:p>
          <a:p>
            <a:pPr marL="0" indent="0">
              <a:buNone/>
            </a:pPr>
            <a:r>
              <a:rPr lang="en-US" dirty="0"/>
              <a:t> </a:t>
            </a:r>
            <a:r>
              <a:rPr lang="en-US" dirty="0" smtClean="0"/>
              <a:t>     not proactive</a:t>
            </a:r>
          </a:p>
          <a:p>
            <a:pPr marL="0" indent="0">
              <a:buNone/>
            </a:pPr>
            <a:r>
              <a:rPr lang="en-US" dirty="0"/>
              <a:t> </a:t>
            </a:r>
            <a:r>
              <a:rPr lang="en-US" dirty="0" smtClean="0"/>
              <a:t>     advantage: </a:t>
            </a:r>
          </a:p>
          <a:p>
            <a:pPr marL="0" indent="0">
              <a:buNone/>
            </a:pPr>
            <a:endParaRPr lang="en-US" dirty="0"/>
          </a:p>
          <a:p>
            <a:pPr marL="0" indent="0">
              <a:buNone/>
            </a:pPr>
            <a:r>
              <a:rPr lang="en-US" dirty="0" smtClean="0"/>
              <a:t>2. Punishment</a:t>
            </a:r>
          </a:p>
          <a:p>
            <a:pPr marL="0" indent="0">
              <a:buNone/>
            </a:pPr>
            <a:r>
              <a:rPr lang="en-US" dirty="0" smtClean="0"/>
              <a:t>    - Application of an unpleasant stimulus to decrease the probability of a behavior.</a:t>
            </a:r>
          </a:p>
          <a:p>
            <a:pPr marL="0" indent="0">
              <a:buNone/>
            </a:pPr>
            <a:r>
              <a:rPr lang="en-US" dirty="0" smtClean="0"/>
              <a:t>     at work, punishments: e.g. assigned to unpleasant assignment, zero-tolerance of sexual harassment</a:t>
            </a:r>
          </a:p>
          <a:p>
            <a:pPr marL="0" indent="0">
              <a:buNone/>
            </a:pPr>
            <a:endParaRPr lang="en-US" dirty="0"/>
          </a:p>
          <a:p>
            <a:pPr marL="0" indent="0">
              <a:buNone/>
            </a:pPr>
            <a:r>
              <a:rPr lang="en-US" dirty="0" smtClean="0"/>
              <a:t>Pay attention to negative reinforcement, most students got confused by the two.</a:t>
            </a:r>
            <a:endParaRPr lang="en-US" dirty="0"/>
          </a:p>
        </p:txBody>
      </p:sp>
    </p:spTree>
    <p:extLst>
      <p:ext uri="{BB962C8B-B14F-4D97-AF65-F5344CB8AC3E}">
        <p14:creationId xmlns:p14="http://schemas.microsoft.com/office/powerpoint/2010/main" val="26143601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lstStyle/>
          <a:p>
            <a:r>
              <a:rPr lang="en-US" dirty="0" smtClean="0"/>
              <a:t>Positive and negative reinforcement </a:t>
            </a:r>
            <a:r>
              <a:rPr lang="en-US" dirty="0" smtClean="0">
                <a:solidFill>
                  <a:srgbClr val="008000"/>
                </a:solidFill>
              </a:rPr>
              <a:t>increase </a:t>
            </a:r>
            <a:r>
              <a:rPr lang="en-US" dirty="0" smtClean="0"/>
              <a:t>the likelihood of specific </a:t>
            </a:r>
            <a:r>
              <a:rPr lang="en-US" dirty="0" err="1" smtClean="0"/>
              <a:t>behavious</a:t>
            </a:r>
            <a:r>
              <a:rPr lang="en-US" dirty="0" smtClean="0"/>
              <a:t>.</a:t>
            </a:r>
          </a:p>
          <a:p>
            <a:endParaRPr lang="en-US" dirty="0" smtClean="0"/>
          </a:p>
          <a:p>
            <a:r>
              <a:rPr lang="en-US" dirty="0" smtClean="0"/>
              <a:t>Punishment and extinction </a:t>
            </a:r>
            <a:r>
              <a:rPr lang="en-US" dirty="0" smtClean="0">
                <a:solidFill>
                  <a:srgbClr val="FF0000"/>
                </a:solidFill>
              </a:rPr>
              <a:t>reduce</a:t>
            </a:r>
            <a:r>
              <a:rPr lang="en-US" dirty="0" smtClean="0"/>
              <a:t> the likelihood of specific </a:t>
            </a:r>
            <a:r>
              <a:rPr lang="en-US" dirty="0" err="1" smtClean="0"/>
              <a:t>behaviours</a:t>
            </a:r>
            <a:r>
              <a:rPr lang="en-US" dirty="0" smtClean="0"/>
              <a:t>.</a:t>
            </a:r>
            <a:endParaRPr lang="en-US" dirty="0"/>
          </a:p>
        </p:txBody>
      </p:sp>
    </p:spTree>
    <p:extLst>
      <p:ext uri="{BB962C8B-B14F-4D97-AF65-F5344CB8AC3E}">
        <p14:creationId xmlns:p14="http://schemas.microsoft.com/office/powerpoint/2010/main" val="35596852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600200"/>
            <a:ext cx="6477000" cy="1828800"/>
          </a:xfrm>
        </p:spPr>
        <p:txBody>
          <a:bodyPr/>
          <a:lstStyle/>
          <a:p>
            <a:pPr algn="ctr">
              <a:defRPr/>
            </a:pPr>
            <a:r>
              <a:rPr lang="en-US" dirty="0" smtClean="0">
                <a:cs typeface="+mj-cs"/>
              </a:rPr>
              <a:t>Week 2, Chapter 3</a:t>
            </a:r>
            <a:endParaRPr lang="en-US" dirty="0">
              <a:cs typeface="+mj-cs"/>
            </a:endParaRPr>
          </a:p>
        </p:txBody>
      </p:sp>
      <p:sp>
        <p:nvSpPr>
          <p:cNvPr id="26626" name="Subtitle 2"/>
          <p:cNvSpPr>
            <a:spLocks noGrp="1"/>
          </p:cNvSpPr>
          <p:nvPr>
            <p:ph type="subTitle" idx="1"/>
          </p:nvPr>
        </p:nvSpPr>
        <p:spPr>
          <a:xfrm>
            <a:off x="1524000" y="3611563"/>
            <a:ext cx="6705600" cy="685800"/>
          </a:xfrm>
        </p:spPr>
        <p:txBody>
          <a:bodyPr>
            <a:normAutofit fontScale="85000" lnSpcReduction="10000"/>
          </a:bodyPr>
          <a:lstStyle/>
          <a:p>
            <a:pPr algn="ctr"/>
            <a:r>
              <a:rPr lang="en-US">
                <a:latin typeface="Tw Cen MT" charset="0"/>
              </a:rPr>
              <a:t>Perception, attribution and judgment of others</a:t>
            </a:r>
          </a:p>
        </p:txBody>
      </p:sp>
    </p:spTree>
    <p:extLst>
      <p:ext uri="{BB962C8B-B14F-4D97-AF65-F5344CB8AC3E}">
        <p14:creationId xmlns:p14="http://schemas.microsoft.com/office/powerpoint/2010/main" val="20122298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p:cNvSpPr>
            <a:spLocks noGrp="1"/>
          </p:cNvSpPr>
          <p:nvPr>
            <p:ph type="title"/>
          </p:nvPr>
        </p:nvSpPr>
        <p:spPr>
          <a:xfrm>
            <a:off x="612775" y="228600"/>
            <a:ext cx="8153400" cy="990600"/>
          </a:xfrm>
        </p:spPr>
        <p:txBody>
          <a:bodyPr/>
          <a:lstStyle/>
          <a:p>
            <a:endParaRPr lang="en-US">
              <a:latin typeface="Tw Cen MT" charset="0"/>
            </a:endParaRPr>
          </a:p>
        </p:txBody>
      </p:sp>
      <p:sp>
        <p:nvSpPr>
          <p:cNvPr id="27650" name="Content Placeholder 2"/>
          <p:cNvSpPr>
            <a:spLocks noGrp="1"/>
          </p:cNvSpPr>
          <p:nvPr>
            <p:ph idx="1"/>
          </p:nvPr>
        </p:nvSpPr>
        <p:spPr>
          <a:xfrm>
            <a:off x="612775" y="1600200"/>
            <a:ext cx="8153400" cy="4495800"/>
          </a:xfrm>
        </p:spPr>
        <p:txBody>
          <a:bodyPr/>
          <a:lstStyle/>
          <a:p>
            <a:pPr algn="just"/>
            <a:r>
              <a:rPr lang="en-US">
                <a:latin typeface="Tw Cen MT" charset="0"/>
              </a:rPr>
              <a:t>What do you see?</a:t>
            </a:r>
          </a:p>
          <a:p>
            <a:pPr algn="just"/>
            <a:r>
              <a:rPr lang="en-US">
                <a:latin typeface="Tw Cen MT" charset="0"/>
              </a:rPr>
              <a:t>The same pic, different ideas from different people</a:t>
            </a:r>
          </a:p>
          <a:p>
            <a:pPr algn="just"/>
            <a:endParaRPr lang="en-US">
              <a:latin typeface="Tw Cen MT" charset="0"/>
            </a:endParaRPr>
          </a:p>
          <a:p>
            <a:pPr algn="just"/>
            <a:r>
              <a:rPr lang="en-US">
                <a:latin typeface="Tw Cen MT" charset="0"/>
              </a:rPr>
              <a:t>People need to filter the information, and cut into the very center of the info – perceptual process</a:t>
            </a:r>
          </a:p>
          <a:p>
            <a:pPr algn="just"/>
            <a:endParaRPr lang="en-US">
              <a:latin typeface="Tw Cen MT" charset="0"/>
            </a:endParaRPr>
          </a:p>
          <a:p>
            <a:pPr algn="just"/>
            <a:endParaRPr lang="en-US">
              <a:latin typeface="Tw Cen MT" charset="0"/>
            </a:endParaRPr>
          </a:p>
        </p:txBody>
      </p:sp>
    </p:spTree>
    <p:extLst>
      <p:ext uri="{BB962C8B-B14F-4D97-AF65-F5344CB8AC3E}">
        <p14:creationId xmlns:p14="http://schemas.microsoft.com/office/powerpoint/2010/main" val="31187406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p:cNvSpPr>
            <a:spLocks noGrp="1"/>
          </p:cNvSpPr>
          <p:nvPr>
            <p:ph type="title"/>
          </p:nvPr>
        </p:nvSpPr>
        <p:spPr>
          <a:xfrm>
            <a:off x="612775" y="228600"/>
            <a:ext cx="8153400" cy="990600"/>
          </a:xfrm>
        </p:spPr>
        <p:txBody>
          <a:bodyPr/>
          <a:lstStyle/>
          <a:p>
            <a:r>
              <a:rPr lang="en-US">
                <a:latin typeface="Tw Cen MT" charset="0"/>
              </a:rPr>
              <a:t>What is perception?		</a:t>
            </a:r>
          </a:p>
        </p:txBody>
      </p:sp>
      <p:sp>
        <p:nvSpPr>
          <p:cNvPr id="3" name="Content Placeholder 2"/>
          <p:cNvSpPr>
            <a:spLocks noGrp="1"/>
          </p:cNvSpPr>
          <p:nvPr>
            <p:ph idx="1"/>
          </p:nvPr>
        </p:nvSpPr>
        <p:spPr>
          <a:xfrm>
            <a:off x="612775" y="1600200"/>
            <a:ext cx="8153400" cy="4495800"/>
          </a:xfrm>
        </p:spPr>
        <p:txBody>
          <a:bodyPr>
            <a:normAutofit fontScale="92500" lnSpcReduction="10000"/>
          </a:bodyPr>
          <a:lstStyle/>
          <a:p>
            <a:pPr algn="just">
              <a:defRPr/>
            </a:pPr>
            <a:r>
              <a:rPr lang="en-US" dirty="0" smtClean="0">
                <a:cs typeface="+mn-cs"/>
              </a:rPr>
              <a:t>Interpreting the </a:t>
            </a:r>
            <a:r>
              <a:rPr lang="en-US" dirty="0" smtClean="0">
                <a:solidFill>
                  <a:srgbClr val="FF0000"/>
                </a:solidFill>
                <a:cs typeface="+mn-cs"/>
              </a:rPr>
              <a:t>message</a:t>
            </a:r>
            <a:r>
              <a:rPr lang="en-US" dirty="0" smtClean="0">
                <a:cs typeface="+mn-cs"/>
              </a:rPr>
              <a:t> of our senses to </a:t>
            </a:r>
            <a:r>
              <a:rPr lang="en-US" dirty="0" smtClean="0">
                <a:solidFill>
                  <a:srgbClr val="FF0000"/>
                </a:solidFill>
                <a:cs typeface="+mn-cs"/>
              </a:rPr>
              <a:t>provide order and meaning </a:t>
            </a:r>
            <a:r>
              <a:rPr lang="en-US" dirty="0" smtClean="0">
                <a:cs typeface="+mn-cs"/>
              </a:rPr>
              <a:t>to the </a:t>
            </a:r>
            <a:r>
              <a:rPr lang="en-US" dirty="0" smtClean="0">
                <a:solidFill>
                  <a:srgbClr val="FF0000"/>
                </a:solidFill>
                <a:cs typeface="+mn-cs"/>
              </a:rPr>
              <a:t>environment</a:t>
            </a:r>
          </a:p>
          <a:p>
            <a:pPr algn="just">
              <a:defRPr/>
            </a:pPr>
            <a:endParaRPr lang="en-US" dirty="0">
              <a:solidFill>
                <a:srgbClr val="FF0000"/>
              </a:solidFill>
              <a:cs typeface="+mn-cs"/>
            </a:endParaRPr>
          </a:p>
          <a:p>
            <a:pPr algn="just">
              <a:defRPr/>
            </a:pPr>
            <a:r>
              <a:rPr lang="en-US" dirty="0" smtClean="0">
                <a:cs typeface="+mn-cs"/>
              </a:rPr>
              <a:t>Components:</a:t>
            </a:r>
          </a:p>
          <a:p>
            <a:pPr marL="0" indent="0" algn="just">
              <a:buFont typeface="Wingdings" charset="0"/>
              <a:buNone/>
              <a:defRPr/>
            </a:pPr>
            <a:r>
              <a:rPr lang="en-US" dirty="0" smtClean="0">
                <a:cs typeface="+mn-cs"/>
              </a:rPr>
              <a:t>Perceiver</a:t>
            </a:r>
          </a:p>
          <a:p>
            <a:pPr marL="0" indent="0" algn="just">
              <a:buFont typeface="Wingdings" charset="0"/>
              <a:buNone/>
              <a:defRPr/>
            </a:pPr>
            <a:r>
              <a:rPr lang="en-US" dirty="0" smtClean="0">
                <a:cs typeface="+mn-cs"/>
              </a:rPr>
              <a:t>Situation</a:t>
            </a:r>
          </a:p>
          <a:p>
            <a:pPr marL="0" indent="0" algn="just">
              <a:buFont typeface="Wingdings" charset="0"/>
              <a:buNone/>
              <a:defRPr/>
            </a:pPr>
            <a:r>
              <a:rPr lang="en-US" dirty="0" smtClean="0">
                <a:cs typeface="+mn-cs"/>
              </a:rPr>
              <a:t>Target</a:t>
            </a:r>
          </a:p>
          <a:p>
            <a:pPr marL="0" indent="0" algn="just">
              <a:buFont typeface="Wingdings" charset="0"/>
              <a:buNone/>
              <a:defRPr/>
            </a:pPr>
            <a:endParaRPr lang="en-US" dirty="0" smtClean="0">
              <a:cs typeface="+mn-cs"/>
            </a:endParaRPr>
          </a:p>
          <a:p>
            <a:pPr marL="0" indent="0" algn="just">
              <a:buFont typeface="Wingdings" charset="0"/>
              <a:buNone/>
              <a:defRPr/>
            </a:pPr>
            <a:r>
              <a:rPr lang="en-US" dirty="0" smtClean="0">
                <a:cs typeface="+mn-cs"/>
              </a:rPr>
              <a:t>(Figure 3.1)</a:t>
            </a:r>
            <a:endParaRPr lang="en-US" dirty="0">
              <a:cs typeface="+mn-cs"/>
            </a:endParaRPr>
          </a:p>
        </p:txBody>
      </p:sp>
    </p:spTree>
    <p:extLst>
      <p:ext uri="{BB962C8B-B14F-4D97-AF65-F5344CB8AC3E}">
        <p14:creationId xmlns:p14="http://schemas.microsoft.com/office/powerpoint/2010/main" val="26752656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1"/>
          <p:cNvSpPr>
            <a:spLocks noGrp="1"/>
          </p:cNvSpPr>
          <p:nvPr>
            <p:ph type="title"/>
          </p:nvPr>
        </p:nvSpPr>
        <p:spPr>
          <a:xfrm>
            <a:off x="612775" y="228600"/>
            <a:ext cx="8153400" cy="990600"/>
          </a:xfrm>
        </p:spPr>
        <p:txBody>
          <a:bodyPr/>
          <a:lstStyle/>
          <a:p>
            <a:r>
              <a:rPr lang="en-US">
                <a:latin typeface="Tw Cen MT" charset="0"/>
              </a:rPr>
              <a:t>Components of perception</a:t>
            </a:r>
          </a:p>
        </p:txBody>
      </p:sp>
      <p:sp>
        <p:nvSpPr>
          <p:cNvPr id="3" name="Content Placeholder 2"/>
          <p:cNvSpPr>
            <a:spLocks noGrp="1"/>
          </p:cNvSpPr>
          <p:nvPr>
            <p:ph idx="1"/>
          </p:nvPr>
        </p:nvSpPr>
        <p:spPr>
          <a:xfrm>
            <a:off x="190500" y="1600200"/>
            <a:ext cx="9247188" cy="4525963"/>
          </a:xfrm>
        </p:spPr>
        <p:txBody>
          <a:bodyPr>
            <a:noAutofit/>
          </a:bodyPr>
          <a:lstStyle/>
          <a:p>
            <a:pPr>
              <a:defRPr/>
            </a:pPr>
            <a:r>
              <a:rPr lang="en-US" sz="2600" dirty="0" smtClean="0">
                <a:cs typeface="+mn-cs"/>
              </a:rPr>
              <a:t>Perceiver</a:t>
            </a:r>
          </a:p>
          <a:p>
            <a:pPr marL="0" indent="0">
              <a:buFont typeface="Wingdings" charset="0"/>
              <a:buNone/>
              <a:defRPr/>
            </a:pPr>
            <a:r>
              <a:rPr lang="en-US" sz="2600" dirty="0" smtClean="0">
                <a:cs typeface="+mn-cs"/>
              </a:rPr>
              <a:t>    experience</a:t>
            </a:r>
          </a:p>
          <a:p>
            <a:pPr marL="0" indent="0">
              <a:buFont typeface="Wingdings" charset="0"/>
              <a:buNone/>
              <a:defRPr/>
            </a:pPr>
            <a:r>
              <a:rPr lang="en-US" sz="2600" dirty="0" smtClean="0">
                <a:cs typeface="+mn-cs"/>
              </a:rPr>
              <a:t>    Motivational state</a:t>
            </a:r>
          </a:p>
          <a:p>
            <a:pPr marL="0" indent="0">
              <a:buFont typeface="Wingdings" charset="0"/>
              <a:buNone/>
              <a:defRPr/>
            </a:pPr>
            <a:r>
              <a:rPr lang="en-US" sz="2600" dirty="0">
                <a:cs typeface="+mn-cs"/>
              </a:rPr>
              <a:t> </a:t>
            </a:r>
            <a:r>
              <a:rPr lang="en-US" sz="2600" dirty="0" smtClean="0">
                <a:cs typeface="+mn-cs"/>
              </a:rPr>
              <a:t>   emotional and physiological state</a:t>
            </a:r>
          </a:p>
          <a:p>
            <a:pPr marL="0" indent="0">
              <a:buFont typeface="Wingdings" charset="0"/>
              <a:buNone/>
              <a:defRPr/>
            </a:pPr>
            <a:r>
              <a:rPr lang="en-US" sz="2600" dirty="0" smtClean="0">
                <a:cs typeface="+mn-cs"/>
              </a:rPr>
              <a:t>(example of physiological state: Beer goggle effect)</a:t>
            </a:r>
          </a:p>
          <a:p>
            <a:pPr>
              <a:defRPr/>
            </a:pPr>
            <a:endParaRPr lang="en-US" sz="2600" dirty="0" smtClean="0">
              <a:cs typeface="+mn-cs"/>
            </a:endParaRPr>
          </a:p>
          <a:p>
            <a:pPr>
              <a:defRPr/>
            </a:pPr>
            <a:r>
              <a:rPr lang="en-US" sz="2600" dirty="0" smtClean="0">
                <a:cs typeface="+mn-cs"/>
              </a:rPr>
              <a:t>Target</a:t>
            </a:r>
          </a:p>
          <a:p>
            <a:pPr marL="0" indent="0">
              <a:buFont typeface="Wingdings" charset="0"/>
              <a:buNone/>
              <a:defRPr/>
            </a:pPr>
            <a:r>
              <a:rPr lang="en-US" sz="2600" dirty="0" smtClean="0">
                <a:cs typeface="+mn-cs"/>
              </a:rPr>
              <a:t>      Ambiguity (e.g. email, therefore, smile face came about)</a:t>
            </a:r>
            <a:endParaRPr lang="en-US" sz="2600" dirty="0">
              <a:cs typeface="+mn-cs"/>
            </a:endParaRPr>
          </a:p>
          <a:p>
            <a:pPr>
              <a:defRPr/>
            </a:pPr>
            <a:endParaRPr lang="en-US" sz="2600" dirty="0" smtClean="0">
              <a:cs typeface="+mn-cs"/>
            </a:endParaRPr>
          </a:p>
          <a:p>
            <a:pPr>
              <a:defRPr/>
            </a:pPr>
            <a:r>
              <a:rPr lang="en-US" sz="2600" dirty="0" smtClean="0">
                <a:cs typeface="+mn-cs"/>
              </a:rPr>
              <a:t>Situation</a:t>
            </a:r>
          </a:p>
          <a:p>
            <a:pPr marL="0" indent="0">
              <a:buFont typeface="Wingdings" charset="0"/>
              <a:buNone/>
              <a:defRPr/>
            </a:pPr>
            <a:r>
              <a:rPr lang="en-US" sz="2600" dirty="0" smtClean="0">
                <a:cs typeface="+mn-cs"/>
              </a:rPr>
              <a:t>      context helps interpretation</a:t>
            </a:r>
          </a:p>
          <a:p>
            <a:pPr>
              <a:defRPr/>
            </a:pPr>
            <a:endParaRPr lang="en-US" sz="2600" dirty="0" smtClean="0">
              <a:cs typeface="+mn-cs"/>
            </a:endParaRPr>
          </a:p>
          <a:p>
            <a:pPr marL="0" indent="0">
              <a:buFont typeface="Wingdings" charset="0"/>
              <a:buNone/>
              <a:defRPr/>
            </a:pPr>
            <a:r>
              <a:rPr lang="en-US" sz="2600" dirty="0">
                <a:cs typeface="+mn-cs"/>
              </a:rPr>
              <a:t> </a:t>
            </a:r>
            <a:r>
              <a:rPr lang="en-US" sz="2600" dirty="0" smtClean="0">
                <a:cs typeface="+mn-cs"/>
              </a:rPr>
              <a:t>  </a:t>
            </a:r>
            <a:endParaRPr lang="en-US" sz="2600" dirty="0">
              <a:cs typeface="+mn-cs"/>
            </a:endParaRPr>
          </a:p>
          <a:p>
            <a:pPr marL="0" indent="0">
              <a:buFont typeface="Wingdings" charset="0"/>
              <a:buNone/>
              <a:defRPr/>
            </a:pPr>
            <a:endParaRPr lang="en-US" sz="2600" dirty="0" smtClean="0">
              <a:cs typeface="+mn-cs"/>
            </a:endParaRPr>
          </a:p>
          <a:p>
            <a:pPr marL="0" indent="0">
              <a:buFont typeface="Wingdings" charset="0"/>
              <a:buNone/>
              <a:defRPr/>
            </a:pPr>
            <a:r>
              <a:rPr lang="en-US" sz="2600" dirty="0">
                <a:cs typeface="+mn-cs"/>
              </a:rPr>
              <a:t> </a:t>
            </a:r>
            <a:r>
              <a:rPr lang="en-US" sz="2600" dirty="0" smtClean="0">
                <a:cs typeface="+mn-cs"/>
              </a:rPr>
              <a:t>   </a:t>
            </a:r>
            <a:endParaRPr lang="en-US" sz="2600" dirty="0">
              <a:cs typeface="+mn-cs"/>
            </a:endParaRPr>
          </a:p>
        </p:txBody>
      </p:sp>
    </p:spTree>
    <p:extLst>
      <p:ext uri="{BB962C8B-B14F-4D97-AF65-F5344CB8AC3E}">
        <p14:creationId xmlns:p14="http://schemas.microsoft.com/office/powerpoint/2010/main" val="6161266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
          <p:cNvSpPr>
            <a:spLocks noGrp="1"/>
          </p:cNvSpPr>
          <p:nvPr>
            <p:ph type="title"/>
          </p:nvPr>
        </p:nvSpPr>
        <p:spPr>
          <a:xfrm>
            <a:off x="612775" y="228600"/>
            <a:ext cx="8153400" cy="990600"/>
          </a:xfrm>
        </p:spPr>
        <p:txBody>
          <a:bodyPr/>
          <a:lstStyle/>
          <a:p>
            <a:r>
              <a:rPr lang="en-US">
                <a:latin typeface="Tw Cen MT" charset="0"/>
              </a:rPr>
              <a:t>Biases in Perception</a:t>
            </a:r>
          </a:p>
        </p:txBody>
      </p:sp>
      <p:sp>
        <p:nvSpPr>
          <p:cNvPr id="3" name="Content Placeholder 2"/>
          <p:cNvSpPr>
            <a:spLocks noGrp="1"/>
          </p:cNvSpPr>
          <p:nvPr>
            <p:ph idx="1"/>
          </p:nvPr>
        </p:nvSpPr>
        <p:spPr>
          <a:xfrm>
            <a:off x="612775" y="1600200"/>
            <a:ext cx="8153400" cy="5257800"/>
          </a:xfrm>
        </p:spPr>
        <p:txBody>
          <a:bodyPr>
            <a:normAutofit fontScale="62500" lnSpcReduction="20000"/>
          </a:bodyPr>
          <a:lstStyle/>
          <a:p>
            <a:pPr algn="just">
              <a:defRPr/>
            </a:pPr>
            <a:r>
              <a:rPr lang="en-US" dirty="0" smtClean="0">
                <a:cs typeface="+mn-cs"/>
              </a:rPr>
              <a:t>Primacy and </a:t>
            </a:r>
            <a:r>
              <a:rPr lang="en-US" dirty="0" err="1" smtClean="0">
                <a:cs typeface="+mn-cs"/>
              </a:rPr>
              <a:t>recency</a:t>
            </a:r>
            <a:r>
              <a:rPr lang="en-US" dirty="0" smtClean="0">
                <a:cs typeface="+mn-cs"/>
              </a:rPr>
              <a:t> (primacy, the first impression, e.g. the first impression of interview. </a:t>
            </a:r>
            <a:r>
              <a:rPr lang="en-US" dirty="0" err="1" smtClean="0">
                <a:cs typeface="+mn-cs"/>
              </a:rPr>
              <a:t>recency</a:t>
            </a:r>
            <a:r>
              <a:rPr lang="en-US" dirty="0" smtClean="0">
                <a:cs typeface="+mn-cs"/>
              </a:rPr>
              <a:t>, the last impression)</a:t>
            </a:r>
          </a:p>
          <a:p>
            <a:pPr algn="just">
              <a:defRPr/>
            </a:pPr>
            <a:endParaRPr lang="en-US" dirty="0">
              <a:cs typeface="+mn-cs"/>
            </a:endParaRPr>
          </a:p>
          <a:p>
            <a:pPr algn="just">
              <a:defRPr/>
            </a:pPr>
            <a:r>
              <a:rPr lang="en-US" dirty="0" smtClean="0">
                <a:cs typeface="+mn-cs"/>
              </a:rPr>
              <a:t>Reliance on central traits (the characteristics of the target, e.g. the extraversion of an interviewee. People usually link the main trait of a person to a person)</a:t>
            </a:r>
          </a:p>
          <a:p>
            <a:pPr algn="just">
              <a:defRPr/>
            </a:pPr>
            <a:endParaRPr lang="en-US" dirty="0">
              <a:cs typeface="+mn-cs"/>
            </a:endParaRPr>
          </a:p>
          <a:p>
            <a:pPr algn="just">
              <a:defRPr/>
            </a:pPr>
            <a:r>
              <a:rPr lang="en-US" dirty="0" smtClean="0">
                <a:cs typeface="+mn-cs"/>
              </a:rPr>
              <a:t>Implicit personality theories (e.g. hard-working people are honesty, these theories are also important during interview, while these theories might not be true)</a:t>
            </a:r>
          </a:p>
          <a:p>
            <a:pPr algn="just">
              <a:defRPr/>
            </a:pPr>
            <a:endParaRPr lang="en-US" dirty="0">
              <a:cs typeface="+mn-cs"/>
            </a:endParaRPr>
          </a:p>
          <a:p>
            <a:pPr algn="just">
              <a:defRPr/>
            </a:pPr>
            <a:r>
              <a:rPr lang="en-US" dirty="0" smtClean="0">
                <a:cs typeface="+mn-cs"/>
              </a:rPr>
              <a:t>Projection (e.g. people like us, making assumption, )</a:t>
            </a:r>
          </a:p>
          <a:p>
            <a:pPr algn="just">
              <a:defRPr/>
            </a:pPr>
            <a:endParaRPr lang="en-US" dirty="0">
              <a:cs typeface="+mn-cs"/>
            </a:endParaRPr>
          </a:p>
          <a:p>
            <a:pPr algn="just">
              <a:defRPr/>
            </a:pPr>
            <a:r>
              <a:rPr lang="en-US" dirty="0" smtClean="0">
                <a:cs typeface="+mn-cs"/>
              </a:rPr>
              <a:t>Stereotyping</a:t>
            </a:r>
          </a:p>
          <a:p>
            <a:pPr algn="just">
              <a:defRPr/>
            </a:pPr>
            <a:endParaRPr lang="en-US" dirty="0">
              <a:cs typeface="+mn-cs"/>
            </a:endParaRPr>
          </a:p>
          <a:p>
            <a:pPr marL="0" indent="0" algn="just">
              <a:buFont typeface="Wingdings" charset="0"/>
              <a:buNone/>
              <a:defRPr/>
            </a:pPr>
            <a:r>
              <a:rPr lang="en-US" dirty="0" smtClean="0">
                <a:cs typeface="+mn-cs"/>
              </a:rPr>
              <a:t>info and environment are complex and complicated, we try to find shortcut or rule of thumb to interpret the info. But we come across errors</a:t>
            </a:r>
          </a:p>
          <a:p>
            <a:pPr marL="0" indent="0" algn="just">
              <a:buFont typeface="Wingdings" charset="0"/>
              <a:buNone/>
              <a:defRPr/>
            </a:pPr>
            <a:endParaRPr lang="en-US" dirty="0" smtClean="0">
              <a:cs typeface="+mn-cs"/>
            </a:endParaRPr>
          </a:p>
          <a:p>
            <a:pPr algn="just">
              <a:defRPr/>
            </a:pPr>
            <a:endParaRPr lang="en-US" dirty="0">
              <a:cs typeface="+mn-cs"/>
            </a:endParaRPr>
          </a:p>
          <a:p>
            <a:pPr marL="0" indent="0" algn="just">
              <a:buFont typeface="Wingdings" charset="0"/>
              <a:buNone/>
              <a:defRPr/>
            </a:pPr>
            <a:endParaRPr lang="en-US" dirty="0" smtClean="0">
              <a:cs typeface="+mn-cs"/>
            </a:endParaRPr>
          </a:p>
          <a:p>
            <a:pPr marL="0" indent="0" algn="just">
              <a:buFont typeface="Wingdings" charset="0"/>
              <a:buNone/>
              <a:defRPr/>
            </a:pPr>
            <a:endParaRPr lang="en-US" dirty="0">
              <a:cs typeface="+mn-cs"/>
            </a:endParaRPr>
          </a:p>
        </p:txBody>
      </p:sp>
    </p:spTree>
    <p:extLst>
      <p:ext uri="{BB962C8B-B14F-4D97-AF65-F5344CB8AC3E}">
        <p14:creationId xmlns:p14="http://schemas.microsoft.com/office/powerpoint/2010/main" val="20618213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le 1"/>
          <p:cNvSpPr>
            <a:spLocks noGrp="1"/>
          </p:cNvSpPr>
          <p:nvPr>
            <p:ph type="title"/>
          </p:nvPr>
        </p:nvSpPr>
        <p:spPr>
          <a:xfrm>
            <a:off x="612775" y="228600"/>
            <a:ext cx="8153400" cy="990600"/>
          </a:xfrm>
        </p:spPr>
        <p:txBody>
          <a:bodyPr/>
          <a:lstStyle/>
          <a:p>
            <a:r>
              <a:rPr lang="en-US">
                <a:latin typeface="Tw Cen MT" charset="0"/>
              </a:rPr>
              <a:t>Where does perception matter?</a:t>
            </a:r>
          </a:p>
        </p:txBody>
      </p:sp>
      <p:sp>
        <p:nvSpPr>
          <p:cNvPr id="3" name="Content Placeholder 2"/>
          <p:cNvSpPr>
            <a:spLocks noGrp="1"/>
          </p:cNvSpPr>
          <p:nvPr>
            <p:ph idx="1"/>
          </p:nvPr>
        </p:nvSpPr>
        <p:spPr>
          <a:xfrm>
            <a:off x="612775" y="1600200"/>
            <a:ext cx="8153400" cy="4495800"/>
          </a:xfrm>
        </p:spPr>
        <p:txBody>
          <a:bodyPr/>
          <a:lstStyle/>
          <a:p>
            <a:pPr>
              <a:defRPr/>
            </a:pPr>
            <a:r>
              <a:rPr lang="en-US" dirty="0" smtClean="0">
                <a:cs typeface="+mn-cs"/>
              </a:rPr>
              <a:t>Selection Interview</a:t>
            </a:r>
          </a:p>
          <a:p>
            <a:pPr>
              <a:buFont typeface="Arial"/>
              <a:buChar char="•"/>
              <a:defRPr/>
            </a:pPr>
            <a:r>
              <a:rPr lang="en-US" dirty="0" smtClean="0">
                <a:cs typeface="+mn-cs"/>
              </a:rPr>
              <a:t>    stereotype of the ideal employee</a:t>
            </a:r>
          </a:p>
          <a:p>
            <a:pPr>
              <a:buFont typeface="Arial"/>
              <a:buChar char="•"/>
              <a:defRPr/>
            </a:pPr>
            <a:r>
              <a:rPr lang="en-US" dirty="0" smtClean="0">
                <a:cs typeface="+mn-cs"/>
              </a:rPr>
              <a:t>   Primacy effect</a:t>
            </a:r>
          </a:p>
          <a:p>
            <a:pPr>
              <a:buFont typeface="Arial"/>
              <a:buChar char="•"/>
              <a:defRPr/>
            </a:pPr>
            <a:r>
              <a:rPr lang="en-US" dirty="0" smtClean="0">
                <a:cs typeface="+mn-cs"/>
              </a:rPr>
              <a:t>   Negative information is weighted more (red flag)</a:t>
            </a:r>
          </a:p>
          <a:p>
            <a:pPr>
              <a:buFont typeface="Arial"/>
              <a:buChar char="•"/>
              <a:defRPr/>
            </a:pPr>
            <a:r>
              <a:rPr lang="en-US" dirty="0" smtClean="0">
                <a:cs typeface="+mn-cs"/>
              </a:rPr>
              <a:t>   Contrast effect</a:t>
            </a:r>
            <a:endParaRPr lang="en-US" dirty="0">
              <a:cs typeface="+mn-cs"/>
            </a:endParaRPr>
          </a:p>
        </p:txBody>
      </p:sp>
    </p:spTree>
    <p:extLst>
      <p:ext uri="{BB962C8B-B14F-4D97-AF65-F5344CB8AC3E}">
        <p14:creationId xmlns:p14="http://schemas.microsoft.com/office/powerpoint/2010/main" val="1029843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1"/>
          <p:cNvSpPr>
            <a:spLocks noGrp="1"/>
          </p:cNvSpPr>
          <p:nvPr>
            <p:ph type="title"/>
          </p:nvPr>
        </p:nvSpPr>
        <p:spPr>
          <a:xfrm>
            <a:off x="612775" y="228600"/>
            <a:ext cx="8153400" cy="990600"/>
          </a:xfrm>
        </p:spPr>
        <p:txBody>
          <a:bodyPr/>
          <a:lstStyle/>
          <a:p>
            <a:r>
              <a:rPr lang="en-US">
                <a:latin typeface="Tw Cen MT" charset="0"/>
              </a:rPr>
              <a:t>Where does perception matter?</a:t>
            </a:r>
          </a:p>
        </p:txBody>
      </p:sp>
      <p:sp>
        <p:nvSpPr>
          <p:cNvPr id="33794" name="Content Placeholder 2"/>
          <p:cNvSpPr>
            <a:spLocks noGrp="1"/>
          </p:cNvSpPr>
          <p:nvPr>
            <p:ph sz="quarter" idx="1"/>
          </p:nvPr>
        </p:nvSpPr>
        <p:spPr>
          <a:xfrm>
            <a:off x="612775" y="1600200"/>
            <a:ext cx="8153400" cy="4495800"/>
          </a:xfrm>
        </p:spPr>
        <p:txBody>
          <a:bodyPr/>
          <a:lstStyle/>
          <a:p>
            <a:r>
              <a:rPr lang="en-US" sz="2600">
                <a:latin typeface="Tw Cen MT" charset="0"/>
              </a:rPr>
              <a:t>Performance Appraisal</a:t>
            </a:r>
          </a:p>
          <a:p>
            <a:pPr>
              <a:buSzPct val="100000"/>
              <a:buFont typeface="Arial" charset="0"/>
              <a:buChar char="•"/>
            </a:pPr>
            <a:r>
              <a:rPr lang="en-US" sz="2600">
                <a:latin typeface="Tw Cen MT" charset="0"/>
              </a:rPr>
              <a:t>Recency</a:t>
            </a:r>
          </a:p>
          <a:p>
            <a:pPr>
              <a:buSzPct val="100000"/>
              <a:buFont typeface="Arial" charset="0"/>
              <a:buChar char="•"/>
            </a:pPr>
            <a:r>
              <a:rPr lang="en-US" sz="2600">
                <a:latin typeface="Tw Cen MT" charset="0"/>
              </a:rPr>
              <a:t>Rater errors: leniency, harshness and central tendency (leniency, manager tries to be liked his/her people, such conduct may not help the organization; harshness, manager tries to set an example)</a:t>
            </a:r>
          </a:p>
          <a:p>
            <a:pPr>
              <a:buSzPct val="100000"/>
              <a:buFont typeface="Arial" charset="0"/>
              <a:buChar char="•"/>
            </a:pPr>
            <a:r>
              <a:rPr lang="en-US" sz="2600">
                <a:latin typeface="Tw Cen MT" charset="0"/>
              </a:rPr>
              <a:t>Similar to me error</a:t>
            </a:r>
          </a:p>
          <a:p>
            <a:pPr>
              <a:buSzPct val="100000"/>
              <a:buFont typeface="Arial" charset="0"/>
              <a:buChar char="•"/>
            </a:pPr>
            <a:r>
              <a:rPr lang="en-US" sz="2600">
                <a:latin typeface="Tw Cen MT" charset="0"/>
              </a:rPr>
              <a:t>Halo/Horns  (effect)(filling in blank: she is doing others well, the manager assumes she is doing good on this specific thing. Horns effect, the opposite)</a:t>
            </a:r>
          </a:p>
        </p:txBody>
      </p:sp>
      <p:sp>
        <p:nvSpPr>
          <p:cNvPr id="4" name="Footer Placeholder 3"/>
          <p:cNvSpPr>
            <a:spLocks noGrp="1"/>
          </p:cNvSpPr>
          <p:nvPr>
            <p:ph type="ftr" sz="quarter" idx="11"/>
          </p:nvPr>
        </p:nvSpPr>
        <p:spPr/>
        <p:txBody>
          <a:bodyPr/>
          <a:lstStyle/>
          <a:p>
            <a:pPr>
              <a:defRPr/>
            </a:pPr>
            <a:r>
              <a:rPr lang="en-US" smtClean="0"/>
              <a:t>Copyright © 2010 McGraw-Hill Ryerson Ltd. </a:t>
            </a:r>
            <a:endParaRPr lang="en-US"/>
          </a:p>
        </p:txBody>
      </p:sp>
      <p:sp>
        <p:nvSpPr>
          <p:cNvPr id="5" name="Slide Number Placeholder 4"/>
          <p:cNvSpPr>
            <a:spLocks noGrp="1"/>
          </p:cNvSpPr>
          <p:nvPr>
            <p:ph type="sldNum" sz="quarter" idx="12"/>
          </p:nvPr>
        </p:nvSpPr>
        <p:spPr/>
        <p:txBody>
          <a:bodyPr>
            <a:normAutofit/>
          </a:bodyPr>
          <a:lstStyle/>
          <a:p>
            <a:pPr>
              <a:defRPr/>
            </a:pPr>
            <a:fld id="{5FB71B12-3B01-6949-BA05-D5B9C2A35D47}" type="slidenum">
              <a:rPr lang="en-US" smtClean="0"/>
              <a:pPr>
                <a:defRPr/>
              </a:pPr>
              <a:t>31</a:t>
            </a:fld>
            <a:endParaRPr lang="en-US"/>
          </a:p>
        </p:txBody>
      </p:sp>
    </p:spTree>
    <p:extLst>
      <p:ext uri="{BB962C8B-B14F-4D97-AF65-F5344CB8AC3E}">
        <p14:creationId xmlns:p14="http://schemas.microsoft.com/office/powerpoint/2010/main" val="15459802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itle 1"/>
          <p:cNvSpPr>
            <a:spLocks noGrp="1"/>
          </p:cNvSpPr>
          <p:nvPr>
            <p:ph type="title"/>
          </p:nvPr>
        </p:nvSpPr>
        <p:spPr>
          <a:xfrm>
            <a:off x="612775" y="228600"/>
            <a:ext cx="8153400" cy="990600"/>
          </a:xfrm>
        </p:spPr>
        <p:txBody>
          <a:bodyPr/>
          <a:lstStyle/>
          <a:p>
            <a:r>
              <a:rPr lang="en-US">
                <a:latin typeface="Tw Cen MT" charset="0"/>
              </a:rPr>
              <a:t>Attributions</a:t>
            </a:r>
          </a:p>
        </p:txBody>
      </p:sp>
      <p:sp>
        <p:nvSpPr>
          <p:cNvPr id="34818" name="Content Placeholder 2"/>
          <p:cNvSpPr>
            <a:spLocks noGrp="1"/>
          </p:cNvSpPr>
          <p:nvPr>
            <p:ph sz="quarter" idx="1"/>
          </p:nvPr>
        </p:nvSpPr>
        <p:spPr>
          <a:xfrm>
            <a:off x="612775" y="1600200"/>
            <a:ext cx="8153400" cy="4495800"/>
          </a:xfrm>
        </p:spPr>
        <p:txBody>
          <a:bodyPr/>
          <a:lstStyle/>
          <a:p>
            <a:r>
              <a:rPr lang="en-US">
                <a:latin typeface="Tw Cen MT" charset="0"/>
              </a:rPr>
              <a:t>How </a:t>
            </a:r>
            <a:r>
              <a:rPr lang="en-US">
                <a:solidFill>
                  <a:srgbClr val="FF0000"/>
                </a:solidFill>
                <a:latin typeface="Tw Cen MT" charset="0"/>
              </a:rPr>
              <a:t>motives</a:t>
            </a:r>
            <a:r>
              <a:rPr lang="en-US">
                <a:latin typeface="Tw Cen MT" charset="0"/>
              </a:rPr>
              <a:t> are assigned to explain people’s </a:t>
            </a:r>
            <a:r>
              <a:rPr lang="en-US">
                <a:solidFill>
                  <a:srgbClr val="FF0000"/>
                </a:solidFill>
                <a:latin typeface="Tw Cen MT" charset="0"/>
              </a:rPr>
              <a:t>behaviour</a:t>
            </a:r>
            <a:r>
              <a:rPr lang="en-US">
                <a:latin typeface="Tw Cen MT" charset="0"/>
              </a:rPr>
              <a:t> </a:t>
            </a:r>
            <a:r>
              <a:rPr lang="en-US" sz="2600">
                <a:latin typeface="Tw Cen MT" charset="0"/>
              </a:rPr>
              <a:t>(Whom do we blame, the person or the situation)</a:t>
            </a:r>
          </a:p>
          <a:p>
            <a:endParaRPr lang="en-US">
              <a:latin typeface="Tw Cen MT" charset="0"/>
            </a:endParaRPr>
          </a:p>
          <a:p>
            <a:r>
              <a:rPr lang="en-US">
                <a:latin typeface="Tw Cen MT" charset="0"/>
              </a:rPr>
              <a:t>Two classes of attributions</a:t>
            </a:r>
          </a:p>
          <a:p>
            <a:pPr>
              <a:buFont typeface="Arial" charset="0"/>
              <a:buChar char="•"/>
            </a:pPr>
            <a:r>
              <a:rPr lang="en-US">
                <a:latin typeface="Tw Cen MT" charset="0"/>
              </a:rPr>
              <a:t>Dispositional</a:t>
            </a:r>
          </a:p>
          <a:p>
            <a:pPr>
              <a:buFont typeface="Arial" charset="0"/>
              <a:buChar char="•"/>
            </a:pPr>
            <a:r>
              <a:rPr lang="en-US">
                <a:latin typeface="Tw Cen MT" charset="0"/>
              </a:rPr>
              <a:t>Situational</a:t>
            </a:r>
          </a:p>
        </p:txBody>
      </p:sp>
      <p:sp>
        <p:nvSpPr>
          <p:cNvPr id="4" name="Footer Placeholder 3"/>
          <p:cNvSpPr>
            <a:spLocks noGrp="1"/>
          </p:cNvSpPr>
          <p:nvPr>
            <p:ph type="ftr" sz="quarter" idx="11"/>
          </p:nvPr>
        </p:nvSpPr>
        <p:spPr/>
        <p:txBody>
          <a:bodyPr/>
          <a:lstStyle/>
          <a:p>
            <a:pPr>
              <a:defRPr/>
            </a:pPr>
            <a:r>
              <a:rPr lang="en-US" smtClean="0"/>
              <a:t>Copyright © 2010 McGraw-Hill Ryerson Ltd. </a:t>
            </a:r>
            <a:endParaRPr lang="en-US"/>
          </a:p>
        </p:txBody>
      </p:sp>
      <p:sp>
        <p:nvSpPr>
          <p:cNvPr id="5" name="Slide Number Placeholder 4"/>
          <p:cNvSpPr>
            <a:spLocks noGrp="1"/>
          </p:cNvSpPr>
          <p:nvPr>
            <p:ph type="sldNum" sz="quarter" idx="12"/>
          </p:nvPr>
        </p:nvSpPr>
        <p:spPr/>
        <p:txBody>
          <a:bodyPr>
            <a:normAutofit fontScale="85000" lnSpcReduction="20000"/>
          </a:bodyPr>
          <a:lstStyle/>
          <a:p>
            <a:pPr>
              <a:defRPr/>
            </a:pPr>
            <a:fld id="{212C9FED-850D-FE48-9F27-1AB93A716BB5}" type="slidenum">
              <a:rPr lang="en-US" smtClean="0"/>
              <a:pPr>
                <a:defRPr/>
              </a:pPr>
              <a:t>32</a:t>
            </a:fld>
            <a:endParaRPr lang="en-US"/>
          </a:p>
        </p:txBody>
      </p:sp>
    </p:spTree>
    <p:extLst>
      <p:ext uri="{BB962C8B-B14F-4D97-AF65-F5344CB8AC3E}">
        <p14:creationId xmlns:p14="http://schemas.microsoft.com/office/powerpoint/2010/main" val="23515221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itle 1"/>
          <p:cNvSpPr>
            <a:spLocks noGrp="1"/>
          </p:cNvSpPr>
          <p:nvPr>
            <p:ph type="title"/>
          </p:nvPr>
        </p:nvSpPr>
        <p:spPr>
          <a:xfrm>
            <a:off x="612775" y="228600"/>
            <a:ext cx="8153400" cy="990600"/>
          </a:xfrm>
        </p:spPr>
        <p:txBody>
          <a:bodyPr/>
          <a:lstStyle/>
          <a:p>
            <a:r>
              <a:rPr lang="en-US">
                <a:latin typeface="Tw Cen MT" charset="0"/>
              </a:rPr>
              <a:t>Cues used to make attributions</a:t>
            </a:r>
          </a:p>
        </p:txBody>
      </p:sp>
      <p:sp>
        <p:nvSpPr>
          <p:cNvPr id="3" name="Content Placeholder 2"/>
          <p:cNvSpPr>
            <a:spLocks noGrp="1"/>
          </p:cNvSpPr>
          <p:nvPr>
            <p:ph sz="quarter" idx="1"/>
          </p:nvPr>
        </p:nvSpPr>
        <p:spPr>
          <a:xfrm>
            <a:off x="612775" y="1600200"/>
            <a:ext cx="8153400" cy="4495800"/>
          </a:xfrm>
        </p:spPr>
        <p:txBody>
          <a:bodyPr/>
          <a:lstStyle/>
          <a:p>
            <a:pPr>
              <a:defRPr/>
            </a:pPr>
            <a:r>
              <a:rPr lang="en-US" sz="2600" dirty="0" smtClean="0"/>
              <a:t>Consistency cue</a:t>
            </a:r>
          </a:p>
          <a:p>
            <a:pPr marL="0" indent="0">
              <a:buFont typeface="Wingdings" charset="0"/>
              <a:buNone/>
              <a:defRPr/>
            </a:pPr>
            <a:r>
              <a:rPr lang="en-US" sz="2600" dirty="0" smtClean="0"/>
              <a:t>    Does the person engage in the </a:t>
            </a:r>
            <a:r>
              <a:rPr lang="en-US" sz="2600" dirty="0" err="1" smtClean="0"/>
              <a:t>behaviour</a:t>
            </a:r>
            <a:r>
              <a:rPr lang="en-US" sz="2600" dirty="0" smtClean="0"/>
              <a:t> </a:t>
            </a:r>
            <a:r>
              <a:rPr lang="en-US" sz="2600" dirty="0" smtClean="0">
                <a:solidFill>
                  <a:srgbClr val="FF0000"/>
                </a:solidFill>
              </a:rPr>
              <a:t>consistently</a:t>
            </a:r>
            <a:r>
              <a:rPr lang="en-US" sz="2600" dirty="0" smtClean="0"/>
              <a:t> in this </a:t>
            </a:r>
            <a:r>
              <a:rPr lang="en-US" sz="2600" dirty="0" smtClean="0">
                <a:solidFill>
                  <a:srgbClr val="FF0000"/>
                </a:solidFill>
              </a:rPr>
              <a:t>situation</a:t>
            </a:r>
            <a:r>
              <a:rPr lang="en-US" sz="2600" dirty="0" smtClean="0"/>
              <a:t>?</a:t>
            </a:r>
          </a:p>
          <a:p>
            <a:pPr marL="0" indent="0">
              <a:buFont typeface="Wingdings" charset="0"/>
              <a:buNone/>
              <a:defRPr/>
            </a:pPr>
            <a:endParaRPr lang="en-US" sz="2600" dirty="0"/>
          </a:p>
          <a:p>
            <a:pPr>
              <a:defRPr/>
            </a:pPr>
            <a:r>
              <a:rPr lang="en-US" sz="2600" dirty="0" smtClean="0"/>
              <a:t>Consensus</a:t>
            </a:r>
          </a:p>
          <a:p>
            <a:pPr marL="0" indent="0">
              <a:buFont typeface="Wingdings" charset="0"/>
              <a:buNone/>
              <a:defRPr/>
            </a:pPr>
            <a:r>
              <a:rPr lang="en-US" sz="2600" dirty="0"/>
              <a:t> </a:t>
            </a:r>
            <a:r>
              <a:rPr lang="en-US" sz="2600" dirty="0" smtClean="0"/>
              <a:t>  Do most people engage in the behavior, or is it </a:t>
            </a:r>
            <a:r>
              <a:rPr lang="en-US" sz="2600" dirty="0" smtClean="0">
                <a:solidFill>
                  <a:srgbClr val="FF0000"/>
                </a:solidFill>
              </a:rPr>
              <a:t>unique</a:t>
            </a:r>
            <a:r>
              <a:rPr lang="en-US" sz="2600" dirty="0" smtClean="0"/>
              <a:t> to this person?</a:t>
            </a:r>
          </a:p>
          <a:p>
            <a:pPr marL="0" indent="0">
              <a:buFont typeface="Wingdings" charset="0"/>
              <a:buNone/>
              <a:defRPr/>
            </a:pPr>
            <a:endParaRPr lang="en-US" sz="2600" dirty="0" smtClean="0"/>
          </a:p>
          <a:p>
            <a:pPr>
              <a:defRPr/>
            </a:pPr>
            <a:r>
              <a:rPr lang="en-US" sz="2600" dirty="0" smtClean="0"/>
              <a:t>Distinctiveness </a:t>
            </a:r>
          </a:p>
          <a:p>
            <a:pPr marL="0" indent="0">
              <a:buFont typeface="Wingdings" charset="0"/>
              <a:buNone/>
              <a:defRPr/>
            </a:pPr>
            <a:r>
              <a:rPr lang="en-US" sz="2600" dirty="0"/>
              <a:t> </a:t>
            </a:r>
            <a:r>
              <a:rPr lang="en-US" sz="2600" dirty="0" smtClean="0"/>
              <a:t>  Does the person engage in the behavior in many situations, or is it distinct to one situation?</a:t>
            </a:r>
          </a:p>
          <a:p>
            <a:pPr marL="0" indent="0">
              <a:buFont typeface="Wingdings" charset="0"/>
              <a:buNone/>
              <a:defRPr/>
            </a:pPr>
            <a:r>
              <a:rPr lang="en-US" sz="2600" dirty="0" smtClean="0"/>
              <a:t>   </a:t>
            </a:r>
            <a:endParaRPr lang="en-US" sz="2600" dirty="0"/>
          </a:p>
          <a:p>
            <a:pPr marL="0" indent="0">
              <a:buFont typeface="Wingdings" charset="0"/>
              <a:buNone/>
              <a:defRPr/>
            </a:pPr>
            <a:endParaRPr lang="en-US" sz="2600" dirty="0"/>
          </a:p>
        </p:txBody>
      </p:sp>
      <p:sp>
        <p:nvSpPr>
          <p:cNvPr id="5" name="Slide Number Placeholder 4"/>
          <p:cNvSpPr>
            <a:spLocks noGrp="1"/>
          </p:cNvSpPr>
          <p:nvPr>
            <p:ph type="sldNum" sz="quarter" idx="12"/>
          </p:nvPr>
        </p:nvSpPr>
        <p:spPr/>
        <p:txBody>
          <a:bodyPr>
            <a:normAutofit fontScale="85000" lnSpcReduction="20000"/>
          </a:bodyPr>
          <a:lstStyle/>
          <a:p>
            <a:pPr>
              <a:defRPr/>
            </a:pPr>
            <a:fld id="{A9546344-ECD0-824C-9A28-DD352CA24E8A}" type="slidenum">
              <a:rPr lang="en-US" smtClean="0"/>
              <a:pPr>
                <a:defRPr/>
              </a:pPr>
              <a:t>33</a:t>
            </a:fld>
            <a:endParaRPr lang="en-US"/>
          </a:p>
        </p:txBody>
      </p:sp>
    </p:spTree>
    <p:extLst>
      <p:ext uri="{BB962C8B-B14F-4D97-AF65-F5344CB8AC3E}">
        <p14:creationId xmlns:p14="http://schemas.microsoft.com/office/powerpoint/2010/main" val="31927020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1"/>
          <p:cNvSpPr>
            <a:spLocks noGrp="1"/>
          </p:cNvSpPr>
          <p:nvPr>
            <p:ph type="title"/>
          </p:nvPr>
        </p:nvSpPr>
        <p:spPr>
          <a:xfrm>
            <a:off x="612775" y="228600"/>
            <a:ext cx="8153400" cy="990600"/>
          </a:xfrm>
        </p:spPr>
        <p:txBody>
          <a:bodyPr/>
          <a:lstStyle/>
          <a:p>
            <a:r>
              <a:rPr lang="en-US">
                <a:latin typeface="Tw Cen MT" charset="0"/>
              </a:rPr>
              <a:t>Example</a:t>
            </a:r>
          </a:p>
        </p:txBody>
      </p:sp>
      <p:sp>
        <p:nvSpPr>
          <p:cNvPr id="3" name="Content Placeholder 2"/>
          <p:cNvSpPr>
            <a:spLocks noGrp="1"/>
          </p:cNvSpPr>
          <p:nvPr>
            <p:ph sz="quarter" idx="1"/>
          </p:nvPr>
        </p:nvSpPr>
        <p:spPr>
          <a:xfrm>
            <a:off x="612775" y="1600200"/>
            <a:ext cx="8153400" cy="4495800"/>
          </a:xfrm>
        </p:spPr>
        <p:txBody>
          <a:bodyPr/>
          <a:lstStyle/>
          <a:p>
            <a:pPr>
              <a:defRPr/>
            </a:pPr>
            <a:r>
              <a:rPr lang="en-US" sz="2600" dirty="0" smtClean="0"/>
              <a:t>What attribution do you make?</a:t>
            </a:r>
          </a:p>
          <a:p>
            <a:pPr marL="0" indent="0">
              <a:buFont typeface="Wingdings" charset="0"/>
              <a:buNone/>
              <a:defRPr/>
            </a:pPr>
            <a:r>
              <a:rPr lang="en-US" sz="2600" dirty="0" smtClean="0"/>
              <a:t>   Smith always takes long work breaks, his peers do not, and he took long breaks in his old job.</a:t>
            </a:r>
            <a:endParaRPr lang="en-US" sz="2600" dirty="0"/>
          </a:p>
          <a:p>
            <a:pPr>
              <a:defRPr/>
            </a:pPr>
            <a:endParaRPr lang="en-US" sz="2600" dirty="0" smtClean="0"/>
          </a:p>
          <a:p>
            <a:pPr>
              <a:defRPr/>
            </a:pPr>
            <a:r>
              <a:rPr lang="en-US" sz="2600" dirty="0" smtClean="0"/>
              <a:t>Analysis</a:t>
            </a:r>
            <a:endParaRPr lang="en-US" sz="2600" dirty="0"/>
          </a:p>
          <a:p>
            <a:pPr>
              <a:defRPr/>
            </a:pPr>
            <a:r>
              <a:rPr lang="en-US" sz="2600" dirty="0" smtClean="0"/>
              <a:t>High consistence, low consensus, low distinctiveness</a:t>
            </a:r>
          </a:p>
          <a:p>
            <a:pPr>
              <a:defRPr/>
            </a:pPr>
            <a:r>
              <a:rPr lang="en-US" sz="2600" dirty="0" smtClean="0"/>
              <a:t>Dispositional</a:t>
            </a:r>
          </a:p>
          <a:p>
            <a:pPr>
              <a:defRPr/>
            </a:pPr>
            <a:endParaRPr lang="en-US" sz="2600" dirty="0" smtClean="0"/>
          </a:p>
          <a:p>
            <a:pPr>
              <a:defRPr/>
            </a:pPr>
            <a:r>
              <a:rPr lang="en-US" sz="2600" dirty="0" smtClean="0"/>
              <a:t>When doing analysis, make the judgment and make the conclusion</a:t>
            </a:r>
            <a:endParaRPr lang="en-US" sz="2600" dirty="0"/>
          </a:p>
          <a:p>
            <a:pPr>
              <a:defRPr/>
            </a:pPr>
            <a:endParaRPr lang="en-US" sz="2600" dirty="0" smtClean="0"/>
          </a:p>
          <a:p>
            <a:pPr>
              <a:defRPr/>
            </a:pPr>
            <a:endParaRPr lang="en-US" sz="2600" dirty="0"/>
          </a:p>
        </p:txBody>
      </p:sp>
      <p:sp>
        <p:nvSpPr>
          <p:cNvPr id="4" name="Footer Placeholder 3"/>
          <p:cNvSpPr>
            <a:spLocks noGrp="1"/>
          </p:cNvSpPr>
          <p:nvPr>
            <p:ph type="ftr" sz="quarter" idx="11"/>
          </p:nvPr>
        </p:nvSpPr>
        <p:spPr/>
        <p:txBody>
          <a:bodyPr/>
          <a:lstStyle/>
          <a:p>
            <a:pPr>
              <a:defRPr/>
            </a:pPr>
            <a:r>
              <a:rPr lang="en-US" smtClean="0"/>
              <a:t>Copyright © 2010 McGraw-Hill Ryerson Ltd. </a:t>
            </a:r>
            <a:endParaRPr lang="en-US"/>
          </a:p>
        </p:txBody>
      </p:sp>
      <p:sp>
        <p:nvSpPr>
          <p:cNvPr id="5" name="Slide Number Placeholder 4"/>
          <p:cNvSpPr>
            <a:spLocks noGrp="1"/>
          </p:cNvSpPr>
          <p:nvPr>
            <p:ph type="sldNum" sz="quarter" idx="12"/>
          </p:nvPr>
        </p:nvSpPr>
        <p:spPr/>
        <p:txBody>
          <a:bodyPr>
            <a:normAutofit fontScale="85000" lnSpcReduction="20000"/>
          </a:bodyPr>
          <a:lstStyle/>
          <a:p>
            <a:pPr>
              <a:defRPr/>
            </a:pPr>
            <a:fld id="{C4F9D589-8063-D14F-B4BD-9C5A858E0594}" type="slidenum">
              <a:rPr lang="en-US" smtClean="0"/>
              <a:pPr>
                <a:defRPr/>
              </a:pPr>
              <a:t>34</a:t>
            </a:fld>
            <a:endParaRPr lang="en-US"/>
          </a:p>
        </p:txBody>
      </p:sp>
    </p:spTree>
    <p:extLst>
      <p:ext uri="{BB962C8B-B14F-4D97-AF65-F5344CB8AC3E}">
        <p14:creationId xmlns:p14="http://schemas.microsoft.com/office/powerpoint/2010/main" val="1695461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itle 1"/>
          <p:cNvSpPr>
            <a:spLocks noGrp="1"/>
          </p:cNvSpPr>
          <p:nvPr>
            <p:ph type="title"/>
          </p:nvPr>
        </p:nvSpPr>
        <p:spPr>
          <a:xfrm>
            <a:off x="612775" y="228600"/>
            <a:ext cx="8153400" cy="990600"/>
          </a:xfrm>
        </p:spPr>
        <p:txBody>
          <a:bodyPr/>
          <a:lstStyle/>
          <a:p>
            <a:r>
              <a:rPr lang="en-US">
                <a:latin typeface="Tw Cen MT" charset="0"/>
              </a:rPr>
              <a:t>Sample case</a:t>
            </a:r>
          </a:p>
        </p:txBody>
      </p:sp>
      <p:sp>
        <p:nvSpPr>
          <p:cNvPr id="3" name="Content Placeholder 2"/>
          <p:cNvSpPr>
            <a:spLocks noGrp="1"/>
          </p:cNvSpPr>
          <p:nvPr>
            <p:ph sz="quarter" idx="1"/>
          </p:nvPr>
        </p:nvSpPr>
        <p:spPr>
          <a:xfrm>
            <a:off x="612775" y="1600200"/>
            <a:ext cx="8153400" cy="4495800"/>
          </a:xfrm>
        </p:spPr>
        <p:txBody>
          <a:bodyPr/>
          <a:lstStyle/>
          <a:p>
            <a:pPr>
              <a:defRPr/>
            </a:pPr>
            <a:r>
              <a:rPr lang="en-US" dirty="0" smtClean="0"/>
              <a:t>If the question asks 3 different parts, use </a:t>
            </a:r>
            <a:r>
              <a:rPr lang="en-US" smtClean="0"/>
              <a:t>3 paragraphs.</a:t>
            </a:r>
            <a:endParaRPr lang="en-US" dirty="0" smtClean="0"/>
          </a:p>
          <a:p>
            <a:pPr>
              <a:defRPr/>
            </a:pPr>
            <a:endParaRPr lang="en-US" dirty="0"/>
          </a:p>
          <a:p>
            <a:pPr>
              <a:defRPr/>
            </a:pPr>
            <a:r>
              <a:rPr lang="en-US" dirty="0" smtClean="0"/>
              <a:t>Question 2</a:t>
            </a:r>
          </a:p>
          <a:p>
            <a:pPr marL="0" indent="0">
              <a:buFont typeface="Wingdings" charset="0"/>
              <a:buNone/>
              <a:defRPr/>
            </a:pPr>
            <a:r>
              <a:rPr lang="en-US" dirty="0" smtClean="0"/>
              <a:t>Reasons (link to course material and supplement with case information)</a:t>
            </a:r>
          </a:p>
          <a:p>
            <a:pPr marL="0" indent="0">
              <a:buFont typeface="Wingdings" charset="0"/>
              <a:buNone/>
              <a:defRPr/>
            </a:pPr>
            <a:r>
              <a:rPr lang="en-US" dirty="0" smtClean="0"/>
              <a:t>Lack of experience</a:t>
            </a:r>
          </a:p>
          <a:p>
            <a:pPr marL="0" indent="0">
              <a:buFont typeface="Wingdings" charset="0"/>
              <a:buNone/>
              <a:defRPr/>
            </a:pPr>
            <a:r>
              <a:rPr lang="en-US" dirty="0" smtClean="0"/>
              <a:t>They do not know one another very well.</a:t>
            </a:r>
          </a:p>
          <a:p>
            <a:pPr marL="0" indent="0">
              <a:buFont typeface="Wingdings" charset="0"/>
              <a:buNone/>
              <a:defRPr/>
            </a:pPr>
            <a:r>
              <a:rPr lang="en-US" dirty="0" smtClean="0"/>
              <a:t>Emotional states</a:t>
            </a:r>
          </a:p>
          <a:p>
            <a:pPr marL="0" indent="0">
              <a:buFont typeface="Wingdings" charset="0"/>
              <a:buNone/>
              <a:defRPr/>
            </a:pPr>
            <a:r>
              <a:rPr lang="en-US" dirty="0" smtClean="0"/>
              <a:t>Performance appraisal sessions are stressful. Bill and Jack may have been in </a:t>
            </a:r>
            <a:r>
              <a:rPr lang="en-US" dirty="0" err="1" smtClean="0"/>
              <a:t>em</a:t>
            </a:r>
            <a:endParaRPr lang="en-US" dirty="0" smtClean="0"/>
          </a:p>
          <a:p>
            <a:pPr marL="0" indent="0">
              <a:buFont typeface="Wingdings" charset="0"/>
              <a:buNone/>
              <a:defRPr/>
            </a:pPr>
            <a:endParaRPr lang="en-US" dirty="0"/>
          </a:p>
          <a:p>
            <a:pPr marL="0" indent="0">
              <a:buFont typeface="Wingdings" charset="0"/>
              <a:buNone/>
              <a:defRPr/>
            </a:pPr>
            <a:r>
              <a:rPr lang="en-US" dirty="0" smtClean="0"/>
              <a:t>Biases</a:t>
            </a:r>
          </a:p>
          <a:p>
            <a:pPr marL="0" indent="0">
              <a:buFont typeface="Wingdings" charset="0"/>
              <a:buNone/>
              <a:defRPr/>
            </a:pPr>
            <a:r>
              <a:rPr lang="en-US" dirty="0" smtClean="0"/>
              <a:t>Bill may have these biases:</a:t>
            </a:r>
          </a:p>
          <a:p>
            <a:pPr marL="0" indent="0">
              <a:buFont typeface="Wingdings" charset="0"/>
              <a:buNone/>
              <a:defRPr/>
            </a:pPr>
            <a:r>
              <a:rPr lang="en-US" dirty="0" smtClean="0"/>
              <a:t>Rec</a:t>
            </a:r>
          </a:p>
          <a:p>
            <a:pPr>
              <a:defRPr/>
            </a:pPr>
            <a:endParaRPr lang="en-US" dirty="0"/>
          </a:p>
        </p:txBody>
      </p:sp>
      <p:sp>
        <p:nvSpPr>
          <p:cNvPr id="4" name="Footer Placeholder 3"/>
          <p:cNvSpPr>
            <a:spLocks noGrp="1"/>
          </p:cNvSpPr>
          <p:nvPr>
            <p:ph type="ftr" sz="quarter" idx="11"/>
          </p:nvPr>
        </p:nvSpPr>
        <p:spPr/>
        <p:txBody>
          <a:bodyPr/>
          <a:lstStyle/>
          <a:p>
            <a:pPr>
              <a:defRPr/>
            </a:pPr>
            <a:r>
              <a:rPr lang="en-US" dirty="0" smtClean="0"/>
              <a:t>Copyright © 2010 McGraw-Hill Ryerson Ltd. </a:t>
            </a:r>
            <a:endParaRPr lang="en-US" dirty="0"/>
          </a:p>
        </p:txBody>
      </p:sp>
      <p:sp>
        <p:nvSpPr>
          <p:cNvPr id="5" name="Slide Number Placeholder 4"/>
          <p:cNvSpPr>
            <a:spLocks noGrp="1"/>
          </p:cNvSpPr>
          <p:nvPr>
            <p:ph type="sldNum" sz="quarter" idx="12"/>
          </p:nvPr>
        </p:nvSpPr>
        <p:spPr/>
        <p:txBody>
          <a:bodyPr>
            <a:normAutofit fontScale="85000" lnSpcReduction="20000"/>
          </a:bodyPr>
          <a:lstStyle/>
          <a:p>
            <a:pPr>
              <a:defRPr/>
            </a:pPr>
            <a:fld id="{F8EDBD85-97A2-E443-A3EB-BDFA26B23C87}" type="slidenum">
              <a:rPr lang="en-US" smtClean="0"/>
              <a:pPr>
                <a:defRPr/>
              </a:pPr>
              <a:t>35</a:t>
            </a:fld>
            <a:endParaRPr lang="en-US"/>
          </a:p>
        </p:txBody>
      </p:sp>
    </p:spTree>
    <p:extLst>
      <p:ext uri="{BB962C8B-B14F-4D97-AF65-F5344CB8AC3E}">
        <p14:creationId xmlns:p14="http://schemas.microsoft.com/office/powerpoint/2010/main" val="297822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600200"/>
            <a:ext cx="6477000" cy="1828800"/>
          </a:xfrm>
        </p:spPr>
        <p:txBody>
          <a:bodyPr/>
          <a:lstStyle/>
          <a:p>
            <a:pPr algn="ctr">
              <a:defRPr/>
            </a:pPr>
            <a:r>
              <a:rPr lang="en-US" dirty="0" smtClean="0">
                <a:cs typeface="+mj-cs"/>
              </a:rPr>
              <a:t>Week 3, Chapter 4</a:t>
            </a:r>
            <a:endParaRPr lang="en-US" dirty="0">
              <a:cs typeface="+mj-cs"/>
            </a:endParaRPr>
          </a:p>
        </p:txBody>
      </p:sp>
      <p:sp>
        <p:nvSpPr>
          <p:cNvPr id="26626" name="Subtitle 2"/>
          <p:cNvSpPr>
            <a:spLocks noGrp="1"/>
          </p:cNvSpPr>
          <p:nvPr>
            <p:ph type="subTitle" idx="1"/>
          </p:nvPr>
        </p:nvSpPr>
        <p:spPr>
          <a:xfrm>
            <a:off x="1524000" y="3611563"/>
            <a:ext cx="6705600" cy="685800"/>
          </a:xfrm>
        </p:spPr>
        <p:txBody>
          <a:bodyPr/>
          <a:lstStyle/>
          <a:p>
            <a:pPr algn="ctr"/>
            <a:r>
              <a:rPr lang="en-US">
                <a:latin typeface="Tw Cen MT" charset="0"/>
              </a:rPr>
              <a:t>Values &amp; Attitudes</a:t>
            </a:r>
          </a:p>
        </p:txBody>
      </p:sp>
    </p:spTree>
    <p:extLst>
      <p:ext uri="{BB962C8B-B14F-4D97-AF65-F5344CB8AC3E}">
        <p14:creationId xmlns:p14="http://schemas.microsoft.com/office/powerpoint/2010/main" val="21683907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p:cNvSpPr>
            <a:spLocks noGrp="1"/>
          </p:cNvSpPr>
          <p:nvPr>
            <p:ph type="title"/>
          </p:nvPr>
        </p:nvSpPr>
        <p:spPr>
          <a:xfrm>
            <a:off x="612775" y="228600"/>
            <a:ext cx="8153400" cy="990600"/>
          </a:xfrm>
        </p:spPr>
        <p:txBody>
          <a:bodyPr/>
          <a:lstStyle/>
          <a:p>
            <a:endParaRPr lang="en-US">
              <a:latin typeface="Tw Cen MT" charset="0"/>
            </a:endParaRPr>
          </a:p>
        </p:txBody>
      </p:sp>
      <p:sp>
        <p:nvSpPr>
          <p:cNvPr id="27650" name="Content Placeholder 2"/>
          <p:cNvSpPr>
            <a:spLocks noGrp="1"/>
          </p:cNvSpPr>
          <p:nvPr>
            <p:ph idx="1"/>
          </p:nvPr>
        </p:nvSpPr>
        <p:spPr>
          <a:xfrm>
            <a:off x="612775" y="1600200"/>
            <a:ext cx="8153400" cy="4495800"/>
          </a:xfrm>
        </p:spPr>
        <p:txBody>
          <a:bodyPr/>
          <a:lstStyle/>
          <a:p>
            <a:pPr algn="just">
              <a:defRPr/>
            </a:pPr>
            <a:r>
              <a:rPr lang="en-US" dirty="0" smtClean="0">
                <a:latin typeface="Tw Cen MT" charset="0"/>
              </a:rPr>
              <a:t>Chapter 1 to 4 will be in mid-term 1</a:t>
            </a:r>
          </a:p>
          <a:p>
            <a:pPr marL="0" indent="0" algn="just">
              <a:buFont typeface="Wingdings" charset="0"/>
              <a:buNone/>
              <a:defRPr/>
            </a:pPr>
            <a:r>
              <a:rPr lang="en-US" dirty="0" smtClean="0">
                <a:latin typeface="Tw Cen MT" charset="0"/>
              </a:rPr>
              <a:t>   All short answer question. </a:t>
            </a:r>
            <a:endParaRPr lang="en-US" dirty="0">
              <a:latin typeface="Tw Cen MT" charset="0"/>
            </a:endParaRPr>
          </a:p>
        </p:txBody>
      </p:sp>
    </p:spTree>
    <p:extLst>
      <p:ext uri="{BB962C8B-B14F-4D97-AF65-F5344CB8AC3E}">
        <p14:creationId xmlns:p14="http://schemas.microsoft.com/office/powerpoint/2010/main" val="38669288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p:cNvSpPr>
            <a:spLocks noGrp="1"/>
          </p:cNvSpPr>
          <p:nvPr>
            <p:ph type="title"/>
          </p:nvPr>
        </p:nvSpPr>
        <p:spPr>
          <a:xfrm>
            <a:off x="612775" y="228600"/>
            <a:ext cx="8153400" cy="990600"/>
          </a:xfrm>
        </p:spPr>
        <p:txBody>
          <a:bodyPr/>
          <a:lstStyle/>
          <a:p>
            <a:endParaRPr lang="en-US">
              <a:latin typeface="Tw Cen MT" charset="0"/>
            </a:endParaRPr>
          </a:p>
        </p:txBody>
      </p:sp>
      <p:sp>
        <p:nvSpPr>
          <p:cNvPr id="28674" name="Content Placeholder 2"/>
          <p:cNvSpPr>
            <a:spLocks noGrp="1"/>
          </p:cNvSpPr>
          <p:nvPr>
            <p:ph sz="quarter" idx="1"/>
          </p:nvPr>
        </p:nvSpPr>
        <p:spPr>
          <a:xfrm>
            <a:off x="612775" y="1600200"/>
            <a:ext cx="8153400" cy="4495800"/>
          </a:xfrm>
        </p:spPr>
        <p:txBody>
          <a:bodyPr/>
          <a:lstStyle/>
          <a:p>
            <a:pPr marL="0" indent="0">
              <a:buFont typeface="Wingdings" charset="0"/>
              <a:buNone/>
            </a:pPr>
            <a:r>
              <a:rPr lang="en-US">
                <a:latin typeface="Tw Cen MT" charset="0"/>
              </a:rPr>
              <a:t>Ideal self</a:t>
            </a:r>
          </a:p>
        </p:txBody>
      </p:sp>
      <p:sp>
        <p:nvSpPr>
          <p:cNvPr id="5" name="Slide Number Placeholder 4"/>
          <p:cNvSpPr>
            <a:spLocks noGrp="1"/>
          </p:cNvSpPr>
          <p:nvPr>
            <p:ph type="sldNum" sz="quarter" idx="12"/>
          </p:nvPr>
        </p:nvSpPr>
        <p:spPr/>
        <p:txBody>
          <a:bodyPr>
            <a:normAutofit/>
          </a:bodyPr>
          <a:lstStyle/>
          <a:p>
            <a:pPr>
              <a:defRPr/>
            </a:pPr>
            <a:fld id="{E8F6ED01-3071-AA44-9EE5-8F1D38A040C1}" type="slidenum">
              <a:rPr lang="en-US" smtClean="0"/>
              <a:pPr>
                <a:defRPr/>
              </a:pPr>
              <a:t>38</a:t>
            </a:fld>
            <a:endParaRPr lang="en-US"/>
          </a:p>
        </p:txBody>
      </p:sp>
    </p:spTree>
    <p:extLst>
      <p:ext uri="{BB962C8B-B14F-4D97-AF65-F5344CB8AC3E}">
        <p14:creationId xmlns:p14="http://schemas.microsoft.com/office/powerpoint/2010/main" val="39179113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1"/>
          <p:cNvSpPr>
            <a:spLocks noGrp="1"/>
          </p:cNvSpPr>
          <p:nvPr>
            <p:ph type="title"/>
          </p:nvPr>
        </p:nvSpPr>
        <p:spPr>
          <a:xfrm>
            <a:off x="612775" y="228600"/>
            <a:ext cx="8153400" cy="990600"/>
          </a:xfrm>
        </p:spPr>
        <p:txBody>
          <a:bodyPr/>
          <a:lstStyle/>
          <a:p>
            <a:r>
              <a:rPr lang="en-US">
                <a:latin typeface="Tw Cen MT" charset="0"/>
              </a:rPr>
              <a:t>What are values?</a:t>
            </a:r>
          </a:p>
        </p:txBody>
      </p:sp>
      <p:sp>
        <p:nvSpPr>
          <p:cNvPr id="29698" name="Content Placeholder 2"/>
          <p:cNvSpPr>
            <a:spLocks noGrp="1"/>
          </p:cNvSpPr>
          <p:nvPr>
            <p:ph sz="quarter" idx="1"/>
          </p:nvPr>
        </p:nvSpPr>
        <p:spPr>
          <a:xfrm>
            <a:off x="612775" y="1600200"/>
            <a:ext cx="8153400" cy="4495800"/>
          </a:xfrm>
        </p:spPr>
        <p:txBody>
          <a:bodyPr/>
          <a:lstStyle/>
          <a:p>
            <a:pPr marL="0" indent="0">
              <a:buFont typeface="Wingdings" charset="0"/>
              <a:buNone/>
            </a:pPr>
            <a:r>
              <a:rPr lang="en-US">
                <a:latin typeface="Tw Cen MT" charset="0"/>
              </a:rPr>
              <a:t>Guiding principles</a:t>
            </a:r>
          </a:p>
          <a:p>
            <a:pPr marL="0" indent="0">
              <a:buFont typeface="Wingdings" charset="0"/>
              <a:buNone/>
            </a:pPr>
            <a:r>
              <a:rPr lang="en-US">
                <a:solidFill>
                  <a:srgbClr val="800000"/>
                </a:solidFill>
                <a:latin typeface="Tw Cen MT" charset="0"/>
              </a:rPr>
              <a:t>(Contains information what matters to us).</a:t>
            </a:r>
          </a:p>
          <a:p>
            <a:pPr marL="0" indent="0">
              <a:buFont typeface="Wingdings" charset="0"/>
              <a:buNone/>
            </a:pPr>
            <a:endParaRPr lang="en-US">
              <a:latin typeface="Tw Cen MT" charset="0"/>
            </a:endParaRPr>
          </a:p>
          <a:p>
            <a:pPr marL="0" indent="0">
              <a:buFont typeface="Wingdings" charset="0"/>
              <a:buNone/>
            </a:pPr>
            <a:r>
              <a:rPr lang="en-US">
                <a:latin typeface="Tw Cen MT" charset="0"/>
              </a:rPr>
              <a:t>Jerry Maguire scene</a:t>
            </a:r>
          </a:p>
          <a:p>
            <a:pPr marL="0" indent="0">
              <a:buFont typeface="Wingdings" charset="0"/>
              <a:buNone/>
            </a:pPr>
            <a:r>
              <a:rPr lang="en-US">
                <a:latin typeface="Tw Cen MT" charset="0"/>
              </a:rPr>
              <a:t>Less clients, Less money, more relationship</a:t>
            </a:r>
          </a:p>
        </p:txBody>
      </p:sp>
      <p:sp>
        <p:nvSpPr>
          <p:cNvPr id="4" name="Footer Placeholder 3"/>
          <p:cNvSpPr>
            <a:spLocks noGrp="1"/>
          </p:cNvSpPr>
          <p:nvPr>
            <p:ph type="ftr" sz="quarter" idx="11"/>
          </p:nvPr>
        </p:nvSpPr>
        <p:spPr/>
        <p:txBody>
          <a:bodyPr/>
          <a:lstStyle/>
          <a:p>
            <a:pPr>
              <a:defRPr/>
            </a:pPr>
            <a:r>
              <a:rPr lang="en-US" smtClean="0"/>
              <a:t>Copyright © 2010 McGraw-Hill Ryerson Ltd. </a:t>
            </a:r>
            <a:endParaRPr lang="en-US"/>
          </a:p>
        </p:txBody>
      </p:sp>
      <p:sp>
        <p:nvSpPr>
          <p:cNvPr id="5" name="Slide Number Placeholder 4"/>
          <p:cNvSpPr>
            <a:spLocks noGrp="1"/>
          </p:cNvSpPr>
          <p:nvPr>
            <p:ph type="sldNum" sz="quarter" idx="12"/>
          </p:nvPr>
        </p:nvSpPr>
        <p:spPr/>
        <p:txBody>
          <a:bodyPr>
            <a:normAutofit/>
          </a:bodyPr>
          <a:lstStyle/>
          <a:p>
            <a:pPr>
              <a:defRPr/>
            </a:pPr>
            <a:fld id="{9270225A-E6EF-B343-88FE-5BC8C50716A5}" type="slidenum">
              <a:rPr lang="en-US" smtClean="0"/>
              <a:pPr>
                <a:defRPr/>
              </a:pPr>
              <a:t>39</a:t>
            </a:fld>
            <a:endParaRPr lang="en-US"/>
          </a:p>
        </p:txBody>
      </p:sp>
    </p:spTree>
    <p:extLst>
      <p:ext uri="{BB962C8B-B14F-4D97-AF65-F5344CB8AC3E}">
        <p14:creationId xmlns:p14="http://schemas.microsoft.com/office/powerpoint/2010/main" val="7828749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1"/>
          <p:cNvSpPr>
            <a:spLocks noGrp="1"/>
          </p:cNvSpPr>
          <p:nvPr>
            <p:ph type="title"/>
          </p:nvPr>
        </p:nvSpPr>
        <p:spPr>
          <a:xfrm>
            <a:off x="612775" y="228600"/>
            <a:ext cx="8153400" cy="990600"/>
          </a:xfrm>
        </p:spPr>
        <p:txBody>
          <a:bodyPr/>
          <a:lstStyle/>
          <a:p>
            <a:r>
              <a:rPr lang="en-US">
                <a:latin typeface="Tw Cen MT" charset="0"/>
              </a:rPr>
              <a:t>Values</a:t>
            </a:r>
          </a:p>
        </p:txBody>
      </p:sp>
      <p:sp>
        <p:nvSpPr>
          <p:cNvPr id="30722" name="Content Placeholder 2"/>
          <p:cNvSpPr>
            <a:spLocks noGrp="1"/>
          </p:cNvSpPr>
          <p:nvPr>
            <p:ph sz="quarter" idx="1"/>
          </p:nvPr>
        </p:nvSpPr>
        <p:spPr>
          <a:xfrm>
            <a:off x="612775" y="1600200"/>
            <a:ext cx="8153400" cy="4495800"/>
          </a:xfrm>
        </p:spPr>
        <p:txBody>
          <a:bodyPr/>
          <a:lstStyle/>
          <a:p>
            <a:r>
              <a:rPr lang="en-US">
                <a:latin typeface="Tw Cen MT" charset="0"/>
              </a:rPr>
              <a:t>Values are also represented in organizational missions. </a:t>
            </a:r>
            <a:r>
              <a:rPr lang="en-US">
                <a:solidFill>
                  <a:srgbClr val="800000"/>
                </a:solidFill>
                <a:latin typeface="Tw Cen MT" charset="0"/>
              </a:rPr>
              <a:t>(work-related values)</a:t>
            </a:r>
          </a:p>
          <a:p>
            <a:endParaRPr lang="en-US">
              <a:latin typeface="Tw Cen MT" charset="0"/>
            </a:endParaRPr>
          </a:p>
          <a:p>
            <a:r>
              <a:rPr lang="en-US">
                <a:latin typeface="Tw Cen MT" charset="0"/>
              </a:rPr>
              <a:t>E.g: The mission of southwest airlines is dedication to the highest quality of customer service delivered with a sense of warmth, friendliness, individual pride, and company spirit.</a:t>
            </a:r>
          </a:p>
        </p:txBody>
      </p:sp>
      <p:sp>
        <p:nvSpPr>
          <p:cNvPr id="5" name="Slide Number Placeholder 4"/>
          <p:cNvSpPr>
            <a:spLocks noGrp="1"/>
          </p:cNvSpPr>
          <p:nvPr>
            <p:ph type="sldNum" sz="quarter" idx="12"/>
          </p:nvPr>
        </p:nvSpPr>
        <p:spPr/>
        <p:txBody>
          <a:bodyPr>
            <a:normAutofit/>
          </a:bodyPr>
          <a:lstStyle/>
          <a:p>
            <a:pPr>
              <a:defRPr/>
            </a:pPr>
            <a:fld id="{C75D7561-FDE7-C64A-9DB2-13D8AEC85D91}" type="slidenum">
              <a:rPr lang="en-US" smtClean="0"/>
              <a:pPr>
                <a:defRPr/>
              </a:pPr>
              <a:t>40</a:t>
            </a:fld>
            <a:endParaRPr lang="en-US"/>
          </a:p>
        </p:txBody>
      </p:sp>
    </p:spTree>
    <p:extLst>
      <p:ext uri="{BB962C8B-B14F-4D97-AF65-F5344CB8AC3E}">
        <p14:creationId xmlns:p14="http://schemas.microsoft.com/office/powerpoint/2010/main" val="14277038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
          <p:cNvSpPr>
            <a:spLocks noGrp="1"/>
          </p:cNvSpPr>
          <p:nvPr>
            <p:ph type="title"/>
          </p:nvPr>
        </p:nvSpPr>
        <p:spPr>
          <a:xfrm>
            <a:off x="612775" y="228600"/>
            <a:ext cx="8153400" cy="990600"/>
          </a:xfrm>
        </p:spPr>
        <p:txBody>
          <a:bodyPr/>
          <a:lstStyle/>
          <a:p>
            <a:r>
              <a:rPr lang="en-US">
                <a:latin typeface="Tw Cen MT" charset="0"/>
              </a:rPr>
              <a:t>Work Centrality</a:t>
            </a:r>
          </a:p>
        </p:txBody>
      </p:sp>
      <p:sp>
        <p:nvSpPr>
          <p:cNvPr id="31746" name="Content Placeholder 2"/>
          <p:cNvSpPr>
            <a:spLocks noGrp="1"/>
          </p:cNvSpPr>
          <p:nvPr>
            <p:ph sz="quarter" idx="1"/>
          </p:nvPr>
        </p:nvSpPr>
        <p:spPr>
          <a:xfrm>
            <a:off x="612775" y="1600200"/>
            <a:ext cx="8153400" cy="4495800"/>
          </a:xfrm>
        </p:spPr>
        <p:txBody>
          <a:bodyPr/>
          <a:lstStyle/>
          <a:p>
            <a:pPr marL="0" indent="0">
              <a:buFont typeface="Wingdings" charset="0"/>
              <a:buNone/>
            </a:pPr>
            <a:r>
              <a:rPr lang="en-US">
                <a:latin typeface="Tw Cen MT" charset="0"/>
              </a:rPr>
              <a:t>The extent to which work is an individual’s central life interest.</a:t>
            </a:r>
          </a:p>
          <a:p>
            <a:pPr marL="0" indent="0">
              <a:buFont typeface="Wingdings" charset="0"/>
              <a:buNone/>
            </a:pPr>
            <a:endParaRPr lang="en-US">
              <a:latin typeface="Tw Cen MT" charset="0"/>
            </a:endParaRPr>
          </a:p>
          <a:p>
            <a:pPr marL="0" indent="0">
              <a:buFont typeface="Wingdings" charset="0"/>
              <a:buNone/>
            </a:pPr>
            <a:r>
              <a:rPr lang="en-US">
                <a:solidFill>
                  <a:srgbClr val="800000"/>
                </a:solidFill>
                <a:latin typeface="Tw Cen MT" charset="0"/>
              </a:rPr>
              <a:t>The profession people are in, they are what/who they are. </a:t>
            </a:r>
          </a:p>
          <a:p>
            <a:pPr marL="0" indent="0">
              <a:buFont typeface="Wingdings" charset="0"/>
              <a:buNone/>
            </a:pPr>
            <a:r>
              <a:rPr lang="en-US">
                <a:solidFill>
                  <a:srgbClr val="800000"/>
                </a:solidFill>
                <a:latin typeface="Tw Cen MT" charset="0"/>
              </a:rPr>
              <a:t>Some people are not. What I do is not who I am.</a:t>
            </a:r>
          </a:p>
          <a:p>
            <a:pPr marL="0" indent="0">
              <a:buFont typeface="Wingdings" charset="0"/>
              <a:buNone/>
            </a:pPr>
            <a:endParaRPr lang="en-US">
              <a:latin typeface="Tw Cen MT" charset="0"/>
            </a:endParaRPr>
          </a:p>
        </p:txBody>
      </p:sp>
      <p:sp>
        <p:nvSpPr>
          <p:cNvPr id="5" name="Slide Number Placeholder 4"/>
          <p:cNvSpPr>
            <a:spLocks noGrp="1"/>
          </p:cNvSpPr>
          <p:nvPr>
            <p:ph type="sldNum" sz="quarter" idx="12"/>
          </p:nvPr>
        </p:nvSpPr>
        <p:spPr/>
        <p:txBody>
          <a:bodyPr>
            <a:normAutofit/>
          </a:bodyPr>
          <a:lstStyle/>
          <a:p>
            <a:pPr>
              <a:defRPr/>
            </a:pPr>
            <a:fld id="{195148AA-6F06-5047-9D82-16814CB469AB}" type="slidenum">
              <a:rPr lang="en-US" smtClean="0"/>
              <a:pPr>
                <a:defRPr/>
              </a:pPr>
              <a:t>41</a:t>
            </a:fld>
            <a:endParaRPr lang="en-US"/>
          </a:p>
        </p:txBody>
      </p:sp>
    </p:spTree>
    <p:extLst>
      <p:ext uri="{BB962C8B-B14F-4D97-AF65-F5344CB8AC3E}">
        <p14:creationId xmlns:p14="http://schemas.microsoft.com/office/powerpoint/2010/main" val="27860489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le 1"/>
          <p:cNvSpPr>
            <a:spLocks noGrp="1"/>
          </p:cNvSpPr>
          <p:nvPr>
            <p:ph type="title"/>
          </p:nvPr>
        </p:nvSpPr>
        <p:spPr>
          <a:xfrm>
            <a:off x="612775" y="228600"/>
            <a:ext cx="8153400" cy="990600"/>
          </a:xfrm>
        </p:spPr>
        <p:txBody>
          <a:bodyPr/>
          <a:lstStyle/>
          <a:p>
            <a:r>
              <a:rPr lang="en-US">
                <a:latin typeface="Tw Cen MT" charset="0"/>
              </a:rPr>
              <a:t>What’s your work centrality?</a:t>
            </a:r>
          </a:p>
        </p:txBody>
      </p:sp>
      <p:sp>
        <p:nvSpPr>
          <p:cNvPr id="3" name="Content Placeholder 2"/>
          <p:cNvSpPr>
            <a:spLocks noGrp="1"/>
          </p:cNvSpPr>
          <p:nvPr>
            <p:ph sz="quarter" idx="1"/>
          </p:nvPr>
        </p:nvSpPr>
        <p:spPr>
          <a:xfrm>
            <a:off x="612775" y="1600200"/>
            <a:ext cx="8153400" cy="4495800"/>
          </a:xfrm>
        </p:spPr>
        <p:txBody>
          <a:bodyPr>
            <a:normAutofit fontScale="85000" lnSpcReduction="10000"/>
          </a:bodyPr>
          <a:lstStyle/>
          <a:p>
            <a:pPr>
              <a:defRPr/>
            </a:pPr>
            <a:r>
              <a:rPr lang="en-US" dirty="0" smtClean="0"/>
              <a:t>The major satisfaction in my life comes from my job</a:t>
            </a:r>
          </a:p>
          <a:p>
            <a:pPr>
              <a:defRPr/>
            </a:pPr>
            <a:r>
              <a:rPr lang="en-US" dirty="0" smtClean="0"/>
              <a:t>The most important things that happen to me involve my work</a:t>
            </a:r>
          </a:p>
          <a:p>
            <a:pPr>
              <a:defRPr/>
            </a:pPr>
            <a:r>
              <a:rPr lang="en-US" dirty="0" smtClean="0"/>
              <a:t>I live, eat, and breathe my job</a:t>
            </a:r>
          </a:p>
          <a:p>
            <a:pPr>
              <a:defRPr/>
            </a:pPr>
            <a:r>
              <a:rPr lang="en-US" dirty="0" smtClean="0"/>
              <a:t>I would probably keep working even if I didn’t need the money</a:t>
            </a:r>
          </a:p>
          <a:p>
            <a:pPr>
              <a:defRPr/>
            </a:pPr>
            <a:endParaRPr lang="en-US" dirty="0"/>
          </a:p>
          <a:p>
            <a:pPr marL="0" indent="0">
              <a:buFont typeface="Wingdings" charset="0"/>
              <a:buNone/>
              <a:defRPr/>
            </a:pPr>
            <a:r>
              <a:rPr lang="en-US" dirty="0" smtClean="0">
                <a:solidFill>
                  <a:srgbClr val="800000"/>
                </a:solidFill>
              </a:rPr>
              <a:t>Taking vocation is actually better for long-term productivity for the company, for the health of the person</a:t>
            </a:r>
            <a:endParaRPr lang="en-US" dirty="0">
              <a:solidFill>
                <a:srgbClr val="800000"/>
              </a:solidFill>
            </a:endParaRPr>
          </a:p>
        </p:txBody>
      </p:sp>
      <p:sp>
        <p:nvSpPr>
          <p:cNvPr id="5" name="Slide Number Placeholder 4"/>
          <p:cNvSpPr>
            <a:spLocks noGrp="1"/>
          </p:cNvSpPr>
          <p:nvPr>
            <p:ph type="sldNum" sz="quarter" idx="12"/>
          </p:nvPr>
        </p:nvSpPr>
        <p:spPr/>
        <p:txBody>
          <a:bodyPr>
            <a:normAutofit/>
          </a:bodyPr>
          <a:lstStyle/>
          <a:p>
            <a:pPr>
              <a:defRPr/>
            </a:pPr>
            <a:fld id="{7246789B-39BD-004A-A92D-D287EB99B822}" type="slidenum">
              <a:rPr lang="en-US" smtClean="0"/>
              <a:pPr>
                <a:defRPr/>
              </a:pPr>
              <a:t>42</a:t>
            </a:fld>
            <a:endParaRPr lang="en-US"/>
          </a:p>
        </p:txBody>
      </p:sp>
    </p:spTree>
    <p:extLst>
      <p:ext uri="{BB962C8B-B14F-4D97-AF65-F5344CB8AC3E}">
        <p14:creationId xmlns:p14="http://schemas.microsoft.com/office/powerpoint/2010/main" val="284676653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1"/>
          <p:cNvSpPr>
            <a:spLocks noGrp="1"/>
          </p:cNvSpPr>
          <p:nvPr>
            <p:ph type="title"/>
          </p:nvPr>
        </p:nvSpPr>
        <p:spPr>
          <a:xfrm>
            <a:off x="612775" y="228600"/>
            <a:ext cx="8153400" cy="990600"/>
          </a:xfrm>
        </p:spPr>
        <p:txBody>
          <a:bodyPr/>
          <a:lstStyle/>
          <a:p>
            <a:r>
              <a:rPr lang="en-US" sz="3600">
                <a:latin typeface="Tw Cen MT" charset="0"/>
              </a:rPr>
              <a:t>Work centrality-managerial implications</a:t>
            </a:r>
          </a:p>
        </p:txBody>
      </p:sp>
      <p:sp>
        <p:nvSpPr>
          <p:cNvPr id="3" name="Content Placeholder 2"/>
          <p:cNvSpPr>
            <a:spLocks noGrp="1"/>
          </p:cNvSpPr>
          <p:nvPr>
            <p:ph sz="quarter" idx="1"/>
          </p:nvPr>
        </p:nvSpPr>
        <p:spPr>
          <a:xfrm>
            <a:off x="612775" y="1600200"/>
            <a:ext cx="8153400" cy="4495800"/>
          </a:xfrm>
        </p:spPr>
        <p:txBody>
          <a:bodyPr/>
          <a:lstStyle/>
          <a:p>
            <a:pPr>
              <a:defRPr/>
            </a:pPr>
            <a:r>
              <a:rPr lang="en-US" dirty="0" smtClean="0"/>
              <a:t>Work centrality is</a:t>
            </a:r>
          </a:p>
          <a:p>
            <a:pPr marL="0" indent="0">
              <a:buFont typeface="Wingdings" charset="0"/>
              <a:buNone/>
              <a:defRPr/>
            </a:pPr>
            <a:r>
              <a:rPr lang="en-US" dirty="0"/>
              <a:t> </a:t>
            </a:r>
            <a:r>
              <a:rPr lang="en-US" dirty="0" smtClean="0"/>
              <a:t>    Related to the average # of hours worked</a:t>
            </a:r>
          </a:p>
          <a:p>
            <a:pPr marL="0" indent="0">
              <a:buFont typeface="Wingdings" charset="0"/>
              <a:buNone/>
              <a:defRPr/>
            </a:pPr>
            <a:r>
              <a:rPr lang="en-US" dirty="0" smtClean="0"/>
              <a:t>     Related to the average # of vacation days</a:t>
            </a:r>
          </a:p>
          <a:p>
            <a:pPr marL="0" indent="0">
              <a:buFont typeface="Wingdings" charset="0"/>
              <a:buNone/>
              <a:defRPr/>
            </a:pPr>
            <a:endParaRPr lang="en-US" dirty="0"/>
          </a:p>
          <a:p>
            <a:pPr marL="0" indent="0">
              <a:buFont typeface="Wingdings" charset="0"/>
              <a:buNone/>
              <a:defRPr/>
            </a:pPr>
            <a:r>
              <a:rPr lang="en-US" dirty="0" smtClean="0"/>
              <a:t>Also involve work-family conflict, more time on work, less time on personal life, on family.</a:t>
            </a:r>
            <a:endParaRPr lang="en-US" dirty="0"/>
          </a:p>
        </p:txBody>
      </p:sp>
      <p:sp>
        <p:nvSpPr>
          <p:cNvPr id="5" name="Slide Number Placeholder 4"/>
          <p:cNvSpPr>
            <a:spLocks noGrp="1"/>
          </p:cNvSpPr>
          <p:nvPr>
            <p:ph type="sldNum" sz="quarter" idx="12"/>
          </p:nvPr>
        </p:nvSpPr>
        <p:spPr/>
        <p:txBody>
          <a:bodyPr>
            <a:normAutofit/>
          </a:bodyPr>
          <a:lstStyle/>
          <a:p>
            <a:pPr>
              <a:defRPr/>
            </a:pPr>
            <a:fld id="{AAEE6EAB-9711-A24B-8D40-F11CD3980880}" type="slidenum">
              <a:rPr lang="en-US" smtClean="0"/>
              <a:pPr>
                <a:defRPr/>
              </a:pPr>
              <a:t>43</a:t>
            </a:fld>
            <a:endParaRPr lang="en-US"/>
          </a:p>
        </p:txBody>
      </p:sp>
    </p:spTree>
    <p:extLst>
      <p:ext uri="{BB962C8B-B14F-4D97-AF65-F5344CB8AC3E}">
        <p14:creationId xmlns:p14="http://schemas.microsoft.com/office/powerpoint/2010/main" val="180080757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itle 1"/>
          <p:cNvSpPr>
            <a:spLocks noGrp="1"/>
          </p:cNvSpPr>
          <p:nvPr>
            <p:ph type="title"/>
          </p:nvPr>
        </p:nvSpPr>
        <p:spPr>
          <a:xfrm>
            <a:off x="612775" y="228600"/>
            <a:ext cx="8153400" cy="990600"/>
          </a:xfrm>
        </p:spPr>
        <p:txBody>
          <a:bodyPr/>
          <a:lstStyle/>
          <a:p>
            <a:r>
              <a:rPr lang="en-US">
                <a:latin typeface="Tw Cen MT" charset="0"/>
              </a:rPr>
              <a:t>Values across cultures-Hofstede</a:t>
            </a:r>
          </a:p>
        </p:txBody>
      </p:sp>
      <p:sp>
        <p:nvSpPr>
          <p:cNvPr id="34818" name="Content Placeholder 2"/>
          <p:cNvSpPr>
            <a:spLocks noGrp="1"/>
          </p:cNvSpPr>
          <p:nvPr>
            <p:ph sz="quarter" idx="1"/>
          </p:nvPr>
        </p:nvSpPr>
        <p:spPr>
          <a:xfrm>
            <a:off x="612775" y="1600200"/>
            <a:ext cx="8153400" cy="4495800"/>
          </a:xfrm>
        </p:spPr>
        <p:txBody>
          <a:bodyPr/>
          <a:lstStyle/>
          <a:p>
            <a:r>
              <a:rPr lang="en-US">
                <a:latin typeface="Tw Cen MT" charset="0"/>
              </a:rPr>
              <a:t>See your book</a:t>
            </a:r>
          </a:p>
        </p:txBody>
      </p:sp>
      <p:sp>
        <p:nvSpPr>
          <p:cNvPr id="5" name="Slide Number Placeholder 4"/>
          <p:cNvSpPr>
            <a:spLocks noGrp="1"/>
          </p:cNvSpPr>
          <p:nvPr>
            <p:ph type="sldNum" sz="quarter" idx="12"/>
          </p:nvPr>
        </p:nvSpPr>
        <p:spPr/>
        <p:txBody>
          <a:bodyPr>
            <a:normAutofit/>
          </a:bodyPr>
          <a:lstStyle/>
          <a:p>
            <a:pPr>
              <a:defRPr/>
            </a:pPr>
            <a:fld id="{E2A1A4A8-CD70-434B-BF35-1520D059637D}" type="slidenum">
              <a:rPr lang="en-US" smtClean="0"/>
              <a:pPr>
                <a:defRPr/>
              </a:pPr>
              <a:t>44</a:t>
            </a:fld>
            <a:endParaRPr lang="en-US"/>
          </a:p>
        </p:txBody>
      </p:sp>
    </p:spTree>
    <p:extLst>
      <p:ext uri="{BB962C8B-B14F-4D97-AF65-F5344CB8AC3E}">
        <p14:creationId xmlns:p14="http://schemas.microsoft.com/office/powerpoint/2010/main" val="195167206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itle 1"/>
          <p:cNvSpPr>
            <a:spLocks noGrp="1"/>
          </p:cNvSpPr>
          <p:nvPr>
            <p:ph type="title"/>
          </p:nvPr>
        </p:nvSpPr>
        <p:spPr>
          <a:xfrm>
            <a:off x="612775" y="228600"/>
            <a:ext cx="8153400" cy="990600"/>
          </a:xfrm>
        </p:spPr>
        <p:txBody>
          <a:bodyPr/>
          <a:lstStyle/>
          <a:p>
            <a:r>
              <a:rPr lang="en-US">
                <a:latin typeface="Tw Cen MT" charset="0"/>
              </a:rPr>
              <a:t>What are attitudes?</a:t>
            </a:r>
          </a:p>
        </p:txBody>
      </p:sp>
      <p:sp>
        <p:nvSpPr>
          <p:cNvPr id="3" name="Content Placeholder 2"/>
          <p:cNvSpPr>
            <a:spLocks noGrp="1"/>
          </p:cNvSpPr>
          <p:nvPr>
            <p:ph sz="quarter" idx="1"/>
          </p:nvPr>
        </p:nvSpPr>
        <p:spPr>
          <a:xfrm>
            <a:off x="612775" y="1600200"/>
            <a:ext cx="8153400" cy="4495800"/>
          </a:xfrm>
        </p:spPr>
        <p:txBody>
          <a:bodyPr/>
          <a:lstStyle/>
          <a:p>
            <a:pPr>
              <a:defRPr/>
            </a:pPr>
            <a:r>
              <a:rPr lang="en-US" dirty="0" smtClean="0"/>
              <a:t>Fairly stable (un)favorable evaluations of specific objects, situations, persons, or categories of people.</a:t>
            </a:r>
          </a:p>
          <a:p>
            <a:pPr marL="0" indent="0">
              <a:buFont typeface="Wingdings" charset="0"/>
              <a:buNone/>
              <a:defRPr/>
            </a:pPr>
            <a:r>
              <a:rPr lang="en-US" dirty="0" smtClean="0">
                <a:solidFill>
                  <a:srgbClr val="800000"/>
                </a:solidFill>
              </a:rPr>
              <a:t>(e.g. horror movie, if you like it, you will have positive attitude)</a:t>
            </a:r>
            <a:endParaRPr lang="en-US" dirty="0"/>
          </a:p>
          <a:p>
            <a:pPr>
              <a:defRPr/>
            </a:pPr>
            <a:r>
              <a:rPr lang="en-US" dirty="0" smtClean="0"/>
              <a:t>Components:</a:t>
            </a:r>
          </a:p>
          <a:p>
            <a:pPr marL="0" indent="0">
              <a:buFont typeface="Wingdings" charset="0"/>
              <a:buNone/>
              <a:defRPr/>
            </a:pPr>
            <a:r>
              <a:rPr lang="en-US" dirty="0" smtClean="0"/>
              <a:t>Affective (Feel)</a:t>
            </a:r>
          </a:p>
          <a:p>
            <a:pPr marL="0" indent="0">
              <a:buFont typeface="Wingdings" charset="0"/>
              <a:buNone/>
              <a:defRPr/>
            </a:pPr>
            <a:r>
              <a:rPr lang="en-US" dirty="0"/>
              <a:t> </a:t>
            </a:r>
            <a:r>
              <a:rPr lang="en-US" dirty="0" smtClean="0"/>
              <a:t>      +</a:t>
            </a:r>
          </a:p>
          <a:p>
            <a:pPr marL="0" indent="0">
              <a:buFont typeface="Wingdings" charset="0"/>
              <a:buNone/>
              <a:defRPr/>
            </a:pPr>
            <a:r>
              <a:rPr lang="en-US" dirty="0" smtClean="0"/>
              <a:t>Cognitive (think)</a:t>
            </a:r>
          </a:p>
          <a:p>
            <a:pPr marL="0" indent="0">
              <a:buFont typeface="Wingdings" charset="0"/>
              <a:buNone/>
              <a:defRPr/>
            </a:pPr>
            <a:r>
              <a:rPr lang="en-US" dirty="0" err="1" smtClean="0"/>
              <a:t>Behaviour</a:t>
            </a:r>
            <a:endParaRPr lang="en-US" dirty="0"/>
          </a:p>
        </p:txBody>
      </p:sp>
      <p:sp>
        <p:nvSpPr>
          <p:cNvPr id="5" name="Slide Number Placeholder 4"/>
          <p:cNvSpPr>
            <a:spLocks noGrp="1"/>
          </p:cNvSpPr>
          <p:nvPr>
            <p:ph type="sldNum" sz="quarter" idx="12"/>
          </p:nvPr>
        </p:nvSpPr>
        <p:spPr/>
        <p:txBody>
          <a:bodyPr>
            <a:normAutofit fontScale="85000" lnSpcReduction="20000"/>
          </a:bodyPr>
          <a:lstStyle/>
          <a:p>
            <a:pPr>
              <a:defRPr/>
            </a:pPr>
            <a:fld id="{11F0367E-3959-FF41-A152-9BB9FE4C6B08}" type="slidenum">
              <a:rPr lang="en-US" smtClean="0"/>
              <a:pPr>
                <a:defRPr/>
              </a:pPr>
              <a:t>45</a:t>
            </a:fld>
            <a:endParaRPr lang="en-US"/>
          </a:p>
        </p:txBody>
      </p:sp>
    </p:spTree>
    <p:extLst>
      <p:ext uri="{BB962C8B-B14F-4D97-AF65-F5344CB8AC3E}">
        <p14:creationId xmlns:p14="http://schemas.microsoft.com/office/powerpoint/2010/main" val="99647272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itle 1"/>
          <p:cNvSpPr>
            <a:spLocks noGrp="1"/>
          </p:cNvSpPr>
          <p:nvPr>
            <p:ph type="title"/>
          </p:nvPr>
        </p:nvSpPr>
        <p:spPr>
          <a:xfrm>
            <a:off x="612775" y="228600"/>
            <a:ext cx="8153400" cy="990600"/>
          </a:xfrm>
        </p:spPr>
        <p:txBody>
          <a:bodyPr/>
          <a:lstStyle/>
          <a:p>
            <a:r>
              <a:rPr lang="en-US">
                <a:latin typeface="Tw Cen MT" charset="0"/>
              </a:rPr>
              <a:t>Job satisfaction</a:t>
            </a:r>
          </a:p>
        </p:txBody>
      </p:sp>
      <p:sp>
        <p:nvSpPr>
          <p:cNvPr id="3" name="Content Placeholder 2"/>
          <p:cNvSpPr>
            <a:spLocks noGrp="1"/>
          </p:cNvSpPr>
          <p:nvPr>
            <p:ph sz="quarter" idx="1"/>
          </p:nvPr>
        </p:nvSpPr>
        <p:spPr>
          <a:xfrm>
            <a:off x="612775" y="1676400"/>
            <a:ext cx="8153400" cy="5257800"/>
          </a:xfrm>
        </p:spPr>
        <p:txBody>
          <a:bodyPr/>
          <a:lstStyle/>
          <a:p>
            <a:pPr algn="just">
              <a:defRPr/>
            </a:pPr>
            <a:r>
              <a:rPr lang="en-US" sz="2400" dirty="0" smtClean="0"/>
              <a:t>It is a Collection of attitudes about one’s job</a:t>
            </a:r>
            <a:endParaRPr lang="en-US" sz="2400" dirty="0"/>
          </a:p>
          <a:p>
            <a:pPr algn="just">
              <a:defRPr/>
            </a:pPr>
            <a:r>
              <a:rPr lang="en-US" sz="2400" dirty="0" smtClean="0"/>
              <a:t>Overall job satisfaction</a:t>
            </a:r>
          </a:p>
          <a:p>
            <a:pPr marL="0" indent="0" algn="just">
              <a:buFont typeface="Wingdings" charset="0"/>
              <a:buNone/>
              <a:defRPr/>
            </a:pPr>
            <a:r>
              <a:rPr lang="en-US" sz="2400" dirty="0"/>
              <a:t> </a:t>
            </a:r>
            <a:r>
              <a:rPr lang="en-US" sz="2400" dirty="0" smtClean="0"/>
              <a:t>E.g., “Overall, how satisfied are you with your job?”</a:t>
            </a:r>
          </a:p>
          <a:p>
            <a:pPr marL="0" indent="0" algn="just">
              <a:buFont typeface="Wingdings" charset="0"/>
              <a:buNone/>
              <a:defRPr/>
            </a:pPr>
            <a:r>
              <a:rPr lang="en-US" sz="2000" dirty="0" smtClean="0">
                <a:solidFill>
                  <a:srgbClr val="800000"/>
                </a:solidFill>
              </a:rPr>
              <a:t>Just asking globally, it does not give a lot of information. It does not give many indicators of job satisfaction. E.g. course evaluation. </a:t>
            </a:r>
            <a:endParaRPr lang="en-US" sz="2400" dirty="0" smtClean="0"/>
          </a:p>
          <a:p>
            <a:pPr algn="just">
              <a:defRPr/>
            </a:pPr>
            <a:r>
              <a:rPr lang="en-US" sz="2400" dirty="0" smtClean="0"/>
              <a:t>Facets of satisfaction</a:t>
            </a:r>
          </a:p>
          <a:p>
            <a:pPr marL="0" indent="0" algn="just">
              <a:buFont typeface="Wingdings" charset="0"/>
              <a:buNone/>
              <a:defRPr/>
            </a:pPr>
            <a:r>
              <a:rPr lang="en-US" sz="2400" dirty="0"/>
              <a:t> </a:t>
            </a:r>
            <a:r>
              <a:rPr lang="en-US" sz="2400" dirty="0" smtClean="0"/>
              <a:t>  </a:t>
            </a:r>
            <a:r>
              <a:rPr lang="en-US" sz="2000" dirty="0" smtClean="0"/>
              <a:t>Work tasks (work itself)</a:t>
            </a:r>
          </a:p>
          <a:p>
            <a:pPr marL="0" indent="0" algn="just">
              <a:buFont typeface="Wingdings" charset="0"/>
              <a:buNone/>
              <a:defRPr/>
            </a:pPr>
            <a:r>
              <a:rPr lang="en-US" sz="2000" dirty="0"/>
              <a:t> </a:t>
            </a:r>
            <a:r>
              <a:rPr lang="en-US" sz="2000" dirty="0" smtClean="0"/>
              <a:t>  Pay</a:t>
            </a:r>
          </a:p>
          <a:p>
            <a:pPr marL="0" indent="0" algn="just">
              <a:buFont typeface="Wingdings" charset="0"/>
              <a:buNone/>
              <a:defRPr/>
            </a:pPr>
            <a:r>
              <a:rPr lang="en-US" sz="2000" dirty="0"/>
              <a:t> </a:t>
            </a:r>
            <a:r>
              <a:rPr lang="en-US" sz="2000" dirty="0" smtClean="0"/>
              <a:t>  Promotions (opportunity) </a:t>
            </a:r>
          </a:p>
          <a:p>
            <a:pPr marL="0" indent="0" algn="just">
              <a:buFont typeface="Wingdings" charset="0"/>
              <a:buNone/>
              <a:defRPr/>
            </a:pPr>
            <a:r>
              <a:rPr lang="en-US" sz="2000" dirty="0" smtClean="0"/>
              <a:t>   Coworkers</a:t>
            </a:r>
          </a:p>
          <a:p>
            <a:pPr marL="0" indent="0" algn="just">
              <a:buFont typeface="Wingdings" charset="0"/>
              <a:buNone/>
              <a:defRPr/>
            </a:pPr>
            <a:r>
              <a:rPr lang="en-US" sz="2000" dirty="0" smtClean="0"/>
              <a:t>   Supervisors</a:t>
            </a:r>
          </a:p>
          <a:p>
            <a:pPr marL="0" indent="0" algn="just">
              <a:buFont typeface="Wingdings" charset="0"/>
              <a:buNone/>
              <a:defRPr/>
            </a:pPr>
            <a:r>
              <a:rPr lang="en-US" dirty="0"/>
              <a:t> </a:t>
            </a:r>
            <a:r>
              <a:rPr lang="en-US" dirty="0" smtClean="0"/>
              <a:t>  </a:t>
            </a:r>
          </a:p>
          <a:p>
            <a:pPr marL="0" indent="0" algn="just">
              <a:buFont typeface="Wingdings" charset="0"/>
              <a:buNone/>
              <a:defRPr/>
            </a:pPr>
            <a:endParaRPr lang="en-US" dirty="0"/>
          </a:p>
          <a:p>
            <a:pPr marL="0" indent="0" algn="just">
              <a:buFont typeface="Wingdings" charset="0"/>
              <a:buNone/>
              <a:defRPr/>
            </a:pPr>
            <a:endParaRPr lang="en-US" dirty="0"/>
          </a:p>
        </p:txBody>
      </p:sp>
      <p:sp>
        <p:nvSpPr>
          <p:cNvPr id="5" name="Slide Number Placeholder 4"/>
          <p:cNvSpPr>
            <a:spLocks noGrp="1"/>
          </p:cNvSpPr>
          <p:nvPr>
            <p:ph type="sldNum" sz="quarter" idx="12"/>
          </p:nvPr>
        </p:nvSpPr>
        <p:spPr/>
        <p:txBody>
          <a:bodyPr>
            <a:normAutofit fontScale="85000" lnSpcReduction="20000"/>
          </a:bodyPr>
          <a:lstStyle/>
          <a:p>
            <a:pPr>
              <a:defRPr/>
            </a:pPr>
            <a:fld id="{0C919DB0-52E7-1F44-B1CD-584227166059}" type="slidenum">
              <a:rPr lang="en-US" smtClean="0"/>
              <a:pPr>
                <a:defRPr/>
              </a:pPr>
              <a:t>46</a:t>
            </a:fld>
            <a:endParaRPr lang="en-US"/>
          </a:p>
        </p:txBody>
      </p:sp>
    </p:spTree>
    <p:extLst>
      <p:ext uri="{BB962C8B-B14F-4D97-AF65-F5344CB8AC3E}">
        <p14:creationId xmlns:p14="http://schemas.microsoft.com/office/powerpoint/2010/main" val="157665118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itle 1"/>
          <p:cNvSpPr>
            <a:spLocks noGrp="1"/>
          </p:cNvSpPr>
          <p:nvPr>
            <p:ph type="title"/>
          </p:nvPr>
        </p:nvSpPr>
        <p:spPr>
          <a:xfrm>
            <a:off x="612775" y="228600"/>
            <a:ext cx="8153400" cy="990600"/>
          </a:xfrm>
        </p:spPr>
        <p:txBody>
          <a:bodyPr/>
          <a:lstStyle/>
          <a:p>
            <a:r>
              <a:rPr lang="en-US">
                <a:latin typeface="Tw Cen MT" charset="0"/>
              </a:rPr>
              <a:t>Faces Scale (Kunin, 1995)</a:t>
            </a:r>
          </a:p>
        </p:txBody>
      </p:sp>
      <p:sp>
        <p:nvSpPr>
          <p:cNvPr id="38914" name="Content Placeholder 2"/>
          <p:cNvSpPr>
            <a:spLocks noGrp="1"/>
          </p:cNvSpPr>
          <p:nvPr>
            <p:ph sz="quarter" idx="1"/>
          </p:nvPr>
        </p:nvSpPr>
        <p:spPr>
          <a:xfrm>
            <a:off x="612775" y="1600200"/>
            <a:ext cx="8153400" cy="4495800"/>
          </a:xfrm>
        </p:spPr>
        <p:txBody>
          <a:bodyPr/>
          <a:lstStyle/>
          <a:p>
            <a:r>
              <a:rPr lang="en-US">
                <a:latin typeface="Tw Cen MT" charset="0"/>
              </a:rPr>
              <a:t>Job satisfaction scale</a:t>
            </a:r>
          </a:p>
        </p:txBody>
      </p:sp>
      <p:sp>
        <p:nvSpPr>
          <p:cNvPr id="4" name="Footer Placeholder 3"/>
          <p:cNvSpPr>
            <a:spLocks noGrp="1"/>
          </p:cNvSpPr>
          <p:nvPr>
            <p:ph type="ftr" sz="quarter" idx="11"/>
          </p:nvPr>
        </p:nvSpPr>
        <p:spPr/>
        <p:txBody>
          <a:bodyPr/>
          <a:lstStyle/>
          <a:p>
            <a:pPr>
              <a:defRPr/>
            </a:pPr>
            <a:r>
              <a:rPr lang="en-US" smtClean="0"/>
              <a:t>Copyright © 2010 McGraw-Hill Ryerson Ltd. </a:t>
            </a:r>
            <a:endParaRPr lang="en-US"/>
          </a:p>
        </p:txBody>
      </p:sp>
      <p:sp>
        <p:nvSpPr>
          <p:cNvPr id="5" name="Slide Number Placeholder 4"/>
          <p:cNvSpPr>
            <a:spLocks noGrp="1"/>
          </p:cNvSpPr>
          <p:nvPr>
            <p:ph type="sldNum" sz="quarter" idx="12"/>
          </p:nvPr>
        </p:nvSpPr>
        <p:spPr/>
        <p:txBody>
          <a:bodyPr>
            <a:normAutofit fontScale="85000" lnSpcReduction="20000"/>
          </a:bodyPr>
          <a:lstStyle/>
          <a:p>
            <a:pPr>
              <a:defRPr/>
            </a:pPr>
            <a:fld id="{68BB7DF6-EA03-1D43-83EA-CE725B6110E3}" type="slidenum">
              <a:rPr lang="en-US" smtClean="0"/>
              <a:pPr>
                <a:defRPr/>
              </a:pPr>
              <a:t>47</a:t>
            </a:fld>
            <a:endParaRPr lang="en-US"/>
          </a:p>
        </p:txBody>
      </p:sp>
    </p:spTree>
    <p:extLst>
      <p:ext uri="{BB962C8B-B14F-4D97-AF65-F5344CB8AC3E}">
        <p14:creationId xmlns:p14="http://schemas.microsoft.com/office/powerpoint/2010/main" val="156065951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itle 1"/>
          <p:cNvSpPr>
            <a:spLocks noGrp="1"/>
          </p:cNvSpPr>
          <p:nvPr>
            <p:ph type="title"/>
          </p:nvPr>
        </p:nvSpPr>
        <p:spPr>
          <a:xfrm>
            <a:off x="612775" y="228600"/>
            <a:ext cx="8153400" cy="990600"/>
          </a:xfrm>
        </p:spPr>
        <p:txBody>
          <a:bodyPr/>
          <a:lstStyle/>
          <a:p>
            <a:r>
              <a:rPr lang="en-US">
                <a:latin typeface="Tw Cen MT" charset="0"/>
              </a:rPr>
              <a:t>Job descriptive Index</a:t>
            </a:r>
          </a:p>
        </p:txBody>
      </p:sp>
      <p:sp>
        <p:nvSpPr>
          <p:cNvPr id="3" name="Content Placeholder 2"/>
          <p:cNvSpPr>
            <a:spLocks noGrp="1"/>
          </p:cNvSpPr>
          <p:nvPr>
            <p:ph sz="quarter" idx="1"/>
          </p:nvPr>
        </p:nvSpPr>
        <p:spPr>
          <a:xfrm>
            <a:off x="612775" y="1600200"/>
            <a:ext cx="8153400" cy="4495800"/>
          </a:xfrm>
        </p:spPr>
        <p:txBody>
          <a:bodyPr/>
          <a:lstStyle/>
          <a:p>
            <a:pPr>
              <a:defRPr/>
            </a:pPr>
            <a:r>
              <a:rPr lang="en-US" sz="2000" dirty="0" smtClean="0"/>
              <a:t>In the blank besides each phrase, write:</a:t>
            </a:r>
          </a:p>
          <a:p>
            <a:pPr marL="0" indent="0">
              <a:buFont typeface="Wingdings" charset="0"/>
              <a:buNone/>
              <a:defRPr/>
            </a:pPr>
            <a:r>
              <a:rPr lang="en-US" sz="2000" dirty="0" smtClean="0"/>
              <a:t>  Y for yes it describes your job</a:t>
            </a:r>
          </a:p>
          <a:p>
            <a:pPr marL="0" indent="0">
              <a:buFont typeface="Wingdings" charset="0"/>
              <a:buNone/>
              <a:defRPr/>
            </a:pPr>
            <a:r>
              <a:rPr lang="en-US" sz="2000" dirty="0" smtClean="0"/>
              <a:t>  N for No it does not describe your job</a:t>
            </a:r>
          </a:p>
          <a:p>
            <a:pPr marL="0" indent="0">
              <a:buFont typeface="Wingdings" charset="0"/>
              <a:buNone/>
              <a:defRPr/>
            </a:pPr>
            <a:r>
              <a:rPr lang="en-US" sz="2000" dirty="0" smtClean="0"/>
              <a:t>  ? If you cannot decide</a:t>
            </a:r>
          </a:p>
          <a:p>
            <a:pPr marL="0" indent="0">
              <a:buFont typeface="Wingdings" charset="0"/>
              <a:buNone/>
              <a:defRPr/>
            </a:pPr>
            <a:endParaRPr lang="en-US" sz="2000" dirty="0" smtClean="0"/>
          </a:p>
          <a:p>
            <a:pPr marL="0" indent="0">
              <a:buFont typeface="Wingdings" charset="0"/>
              <a:buNone/>
              <a:defRPr/>
            </a:pPr>
            <a:r>
              <a:rPr lang="en-US" sz="2000" dirty="0" smtClean="0"/>
              <a:t>Work:</a:t>
            </a:r>
          </a:p>
          <a:p>
            <a:pPr marL="0" indent="0">
              <a:buFont typeface="Wingdings" charset="0"/>
              <a:buNone/>
              <a:defRPr/>
            </a:pPr>
            <a:r>
              <a:rPr lang="en-US" sz="2000" dirty="0" smtClean="0"/>
              <a:t>Routine</a:t>
            </a:r>
          </a:p>
          <a:p>
            <a:pPr marL="0" indent="0">
              <a:buFont typeface="Wingdings" charset="0"/>
              <a:buNone/>
              <a:defRPr/>
            </a:pPr>
            <a:r>
              <a:rPr lang="en-US" sz="2000" dirty="0" smtClean="0"/>
              <a:t>Creative</a:t>
            </a:r>
          </a:p>
          <a:p>
            <a:pPr marL="0" indent="0">
              <a:buFont typeface="Wingdings" charset="0"/>
              <a:buNone/>
              <a:defRPr/>
            </a:pPr>
            <a:r>
              <a:rPr lang="en-US" sz="2000" dirty="0" smtClean="0"/>
              <a:t>Tiresome</a:t>
            </a:r>
          </a:p>
          <a:p>
            <a:pPr marL="0" indent="0">
              <a:buFont typeface="Wingdings" charset="0"/>
              <a:buNone/>
              <a:defRPr/>
            </a:pPr>
            <a:r>
              <a:rPr lang="en-US" sz="2000" dirty="0" smtClean="0"/>
              <a:t>Gives sense of </a:t>
            </a:r>
          </a:p>
          <a:p>
            <a:pPr marL="0" indent="0">
              <a:buFont typeface="Wingdings" charset="0"/>
              <a:buNone/>
              <a:defRPr/>
            </a:pPr>
            <a:r>
              <a:rPr lang="en-US" sz="2000" dirty="0" smtClean="0"/>
              <a:t>accomplishment</a:t>
            </a:r>
            <a:endParaRPr lang="en-US" sz="2000" dirty="0"/>
          </a:p>
        </p:txBody>
      </p:sp>
      <p:sp>
        <p:nvSpPr>
          <p:cNvPr id="4" name="Footer Placeholder 3"/>
          <p:cNvSpPr>
            <a:spLocks noGrp="1"/>
          </p:cNvSpPr>
          <p:nvPr>
            <p:ph type="ftr" sz="quarter" idx="11"/>
          </p:nvPr>
        </p:nvSpPr>
        <p:spPr/>
        <p:txBody>
          <a:bodyPr/>
          <a:lstStyle/>
          <a:p>
            <a:pPr>
              <a:defRPr/>
            </a:pPr>
            <a:r>
              <a:rPr lang="en-US" smtClean="0"/>
              <a:t>Copyright © 2010 McGraw-Hill Ryerson Ltd. </a:t>
            </a:r>
            <a:endParaRPr lang="en-US"/>
          </a:p>
        </p:txBody>
      </p:sp>
      <p:sp>
        <p:nvSpPr>
          <p:cNvPr id="5" name="Slide Number Placeholder 4"/>
          <p:cNvSpPr>
            <a:spLocks noGrp="1"/>
          </p:cNvSpPr>
          <p:nvPr>
            <p:ph type="sldNum" sz="quarter" idx="12"/>
          </p:nvPr>
        </p:nvSpPr>
        <p:spPr/>
        <p:txBody>
          <a:bodyPr>
            <a:normAutofit fontScale="85000" lnSpcReduction="20000"/>
          </a:bodyPr>
          <a:lstStyle/>
          <a:p>
            <a:pPr>
              <a:defRPr/>
            </a:pPr>
            <a:fld id="{244CE638-8E55-6A4C-9012-14EBBB6DCBC0}" type="slidenum">
              <a:rPr lang="en-US" smtClean="0"/>
              <a:pPr>
                <a:defRPr/>
              </a:pPr>
              <a:t>48</a:t>
            </a:fld>
            <a:endParaRPr lang="en-US"/>
          </a:p>
        </p:txBody>
      </p:sp>
    </p:spTree>
    <p:extLst>
      <p:ext uri="{BB962C8B-B14F-4D97-AF65-F5344CB8AC3E}">
        <p14:creationId xmlns:p14="http://schemas.microsoft.com/office/powerpoint/2010/main" val="222928635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le 1"/>
          <p:cNvSpPr>
            <a:spLocks noGrp="1"/>
          </p:cNvSpPr>
          <p:nvPr>
            <p:ph type="title"/>
          </p:nvPr>
        </p:nvSpPr>
        <p:spPr>
          <a:xfrm>
            <a:off x="612775" y="228600"/>
            <a:ext cx="8153400" cy="990600"/>
          </a:xfrm>
        </p:spPr>
        <p:txBody>
          <a:bodyPr/>
          <a:lstStyle/>
          <a:p>
            <a:r>
              <a:rPr lang="en-US">
                <a:latin typeface="Tw Cen MT" charset="0"/>
              </a:rPr>
              <a:t>What determines job satisfaction?</a:t>
            </a:r>
          </a:p>
        </p:txBody>
      </p:sp>
      <p:sp>
        <p:nvSpPr>
          <p:cNvPr id="3" name="Content Placeholder 2"/>
          <p:cNvSpPr>
            <a:spLocks noGrp="1"/>
          </p:cNvSpPr>
          <p:nvPr>
            <p:ph sz="quarter" idx="1"/>
          </p:nvPr>
        </p:nvSpPr>
        <p:spPr>
          <a:xfrm>
            <a:off x="228600" y="1600200"/>
            <a:ext cx="8683625" cy="4495800"/>
          </a:xfrm>
        </p:spPr>
        <p:txBody>
          <a:bodyPr/>
          <a:lstStyle/>
          <a:p>
            <a:pPr>
              <a:defRPr/>
            </a:pPr>
            <a:r>
              <a:rPr lang="en-US" dirty="0" smtClean="0"/>
              <a:t>Disposition</a:t>
            </a:r>
          </a:p>
          <a:p>
            <a:pPr marL="0" indent="0">
              <a:buFont typeface="Wingdings" charset="0"/>
              <a:buNone/>
              <a:defRPr/>
            </a:pPr>
            <a:r>
              <a:rPr lang="en-US" dirty="0" smtClean="0"/>
              <a:t>   some people are predisposed to be more satisfied.</a:t>
            </a:r>
          </a:p>
          <a:p>
            <a:pPr marL="0" indent="0">
              <a:buFont typeface="Wingdings" charset="0"/>
              <a:buNone/>
              <a:defRPr/>
            </a:pPr>
            <a:r>
              <a:rPr lang="en-US" dirty="0" smtClean="0"/>
              <a:t>      conscientiousness, extraversion </a:t>
            </a:r>
            <a:r>
              <a:rPr lang="en-US" sz="2000" dirty="0" smtClean="0">
                <a:solidFill>
                  <a:srgbClr val="800000"/>
                </a:solidFill>
              </a:rPr>
              <a:t>(positive correlation)</a:t>
            </a:r>
          </a:p>
          <a:p>
            <a:pPr marL="0" indent="0">
              <a:buFont typeface="Wingdings" charset="0"/>
              <a:buNone/>
              <a:defRPr/>
            </a:pPr>
            <a:r>
              <a:rPr lang="en-US" dirty="0" smtClean="0"/>
              <a:t>      self-esteem. Internal locus of control </a:t>
            </a:r>
            <a:r>
              <a:rPr lang="en-US" sz="2000" dirty="0" smtClean="0">
                <a:solidFill>
                  <a:srgbClr val="800000"/>
                </a:solidFill>
              </a:rPr>
              <a:t>(positive correlation)</a:t>
            </a:r>
            <a:endParaRPr lang="en-US" sz="2000" dirty="0" smtClean="0"/>
          </a:p>
          <a:p>
            <a:pPr marL="0" indent="0">
              <a:buFont typeface="Wingdings" charset="0"/>
              <a:buNone/>
              <a:defRPr/>
            </a:pPr>
            <a:r>
              <a:rPr lang="en-US" dirty="0"/>
              <a:t> </a:t>
            </a:r>
            <a:r>
              <a:rPr lang="en-US" dirty="0" smtClean="0"/>
              <a:t>     negative affectivity,  neuroticism.</a:t>
            </a:r>
            <a:endParaRPr lang="en-US" dirty="0"/>
          </a:p>
        </p:txBody>
      </p:sp>
      <p:sp>
        <p:nvSpPr>
          <p:cNvPr id="5" name="Slide Number Placeholder 4"/>
          <p:cNvSpPr>
            <a:spLocks noGrp="1"/>
          </p:cNvSpPr>
          <p:nvPr>
            <p:ph type="sldNum" sz="quarter" idx="12"/>
          </p:nvPr>
        </p:nvSpPr>
        <p:spPr>
          <a:xfrm>
            <a:off x="-304800" y="1271588"/>
            <a:ext cx="533400" cy="244475"/>
          </a:xfrm>
        </p:spPr>
        <p:txBody>
          <a:bodyPr>
            <a:normAutofit fontScale="85000" lnSpcReduction="20000"/>
          </a:bodyPr>
          <a:lstStyle/>
          <a:p>
            <a:pPr>
              <a:defRPr/>
            </a:pPr>
            <a:fld id="{C8027E8A-1314-BC44-846E-A5E304A97CEC}" type="slidenum">
              <a:rPr lang="en-US" smtClean="0"/>
              <a:pPr>
                <a:defRPr/>
              </a:pPr>
              <a:t>49</a:t>
            </a:fld>
            <a:endParaRPr lang="en-US"/>
          </a:p>
        </p:txBody>
      </p:sp>
      <p:cxnSp>
        <p:nvCxnSpPr>
          <p:cNvPr id="9" name="Straight Arrow Connector 8"/>
          <p:cNvCxnSpPr/>
          <p:nvPr/>
        </p:nvCxnSpPr>
        <p:spPr>
          <a:xfrm flipV="1">
            <a:off x="838200" y="2743200"/>
            <a:ext cx="0" cy="3810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0" name="Straight Arrow Connector 9"/>
          <p:cNvCxnSpPr/>
          <p:nvPr/>
        </p:nvCxnSpPr>
        <p:spPr>
          <a:xfrm flipV="1">
            <a:off x="838200" y="3276600"/>
            <a:ext cx="0" cy="3810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1" name="Straight Arrow Connector 10"/>
          <p:cNvCxnSpPr/>
          <p:nvPr/>
        </p:nvCxnSpPr>
        <p:spPr>
          <a:xfrm>
            <a:off x="838200" y="3886200"/>
            <a:ext cx="0" cy="4572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3" name="Straight Arrow Connector 12"/>
          <p:cNvCxnSpPr/>
          <p:nvPr/>
        </p:nvCxnSpPr>
        <p:spPr>
          <a:xfrm>
            <a:off x="3962400" y="3810000"/>
            <a:ext cx="0" cy="4572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6532786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itle 1"/>
          <p:cNvSpPr>
            <a:spLocks noGrp="1"/>
          </p:cNvSpPr>
          <p:nvPr>
            <p:ph type="title"/>
          </p:nvPr>
        </p:nvSpPr>
        <p:spPr>
          <a:xfrm>
            <a:off x="612775" y="228600"/>
            <a:ext cx="8153400" cy="990600"/>
          </a:xfrm>
        </p:spPr>
        <p:txBody>
          <a:bodyPr/>
          <a:lstStyle/>
          <a:p>
            <a:r>
              <a:rPr lang="en-US">
                <a:latin typeface="Tw Cen MT" charset="0"/>
              </a:rPr>
              <a:t>What determines job satisfaction?</a:t>
            </a:r>
          </a:p>
        </p:txBody>
      </p:sp>
      <p:sp>
        <p:nvSpPr>
          <p:cNvPr id="3" name="Content Placeholder 2"/>
          <p:cNvSpPr>
            <a:spLocks noGrp="1"/>
          </p:cNvSpPr>
          <p:nvPr>
            <p:ph sz="quarter" idx="1"/>
          </p:nvPr>
        </p:nvSpPr>
        <p:spPr>
          <a:xfrm>
            <a:off x="612775" y="1600200"/>
            <a:ext cx="8153400" cy="4495800"/>
          </a:xfrm>
        </p:spPr>
        <p:txBody>
          <a:bodyPr/>
          <a:lstStyle/>
          <a:p>
            <a:pPr>
              <a:defRPr/>
            </a:pPr>
            <a:r>
              <a:rPr lang="en-US" sz="2200" dirty="0" smtClean="0"/>
              <a:t>Discrepancy</a:t>
            </a:r>
          </a:p>
          <a:p>
            <a:pPr marL="0" indent="0">
              <a:buFont typeface="Wingdings" charset="0"/>
              <a:buNone/>
              <a:defRPr/>
            </a:pPr>
            <a:r>
              <a:rPr lang="en-US" sz="2200" dirty="0"/>
              <a:t> </a:t>
            </a:r>
            <a:r>
              <a:rPr lang="en-US" sz="2200" dirty="0" smtClean="0"/>
              <a:t>   You will be more satisfied if the job outcomes you receive are = or &gt; than those you expected.</a:t>
            </a:r>
          </a:p>
          <a:p>
            <a:pPr marL="0" indent="0">
              <a:buFont typeface="Wingdings" charset="0"/>
              <a:buNone/>
              <a:defRPr/>
            </a:pPr>
            <a:endParaRPr lang="en-US" sz="2200" dirty="0"/>
          </a:p>
          <a:p>
            <a:pPr marL="0" indent="0">
              <a:buFont typeface="Wingdings" charset="0"/>
              <a:buNone/>
              <a:defRPr/>
            </a:pPr>
            <a:r>
              <a:rPr lang="en-US" sz="2200" dirty="0" smtClean="0">
                <a:solidFill>
                  <a:srgbClr val="800000"/>
                </a:solidFill>
              </a:rPr>
              <a:t>Realistic expectations preview</a:t>
            </a:r>
          </a:p>
          <a:p>
            <a:pPr marL="0" indent="0">
              <a:buFont typeface="Wingdings" charset="0"/>
              <a:buNone/>
              <a:defRPr/>
            </a:pPr>
            <a:r>
              <a:rPr lang="en-US" sz="2200" dirty="0" smtClean="0">
                <a:solidFill>
                  <a:srgbClr val="800000"/>
                </a:solidFill>
              </a:rPr>
              <a:t>Giving pros and cons to interviewees, to make sure they are ok with the pros and cons, which it helps to reduce turnover in the long term, before investing a lot in training.</a:t>
            </a:r>
          </a:p>
          <a:p>
            <a:pPr marL="0" indent="0">
              <a:buFont typeface="Wingdings" charset="0"/>
              <a:buNone/>
              <a:defRPr/>
            </a:pPr>
            <a:endParaRPr lang="en-US" sz="2200" dirty="0" smtClean="0">
              <a:solidFill>
                <a:srgbClr val="800000"/>
              </a:solidFill>
            </a:endParaRPr>
          </a:p>
          <a:p>
            <a:pPr marL="0" indent="0">
              <a:buFont typeface="Wingdings" charset="0"/>
              <a:buNone/>
              <a:defRPr/>
            </a:pPr>
            <a:r>
              <a:rPr lang="en-US" sz="2200" dirty="0" smtClean="0">
                <a:solidFill>
                  <a:srgbClr val="800000"/>
                </a:solidFill>
              </a:rPr>
              <a:t>Psychological contract</a:t>
            </a:r>
          </a:p>
          <a:p>
            <a:pPr marL="0" indent="0">
              <a:buFont typeface="Wingdings" charset="0"/>
              <a:buNone/>
              <a:defRPr/>
            </a:pPr>
            <a:r>
              <a:rPr lang="en-US" sz="2200" dirty="0" smtClean="0">
                <a:solidFill>
                  <a:srgbClr val="800000"/>
                </a:solidFill>
              </a:rPr>
              <a:t>What is it (the job) </a:t>
            </a:r>
            <a:r>
              <a:rPr lang="en-US" sz="2200" dirty="0" err="1" smtClean="0">
                <a:solidFill>
                  <a:srgbClr val="800000"/>
                </a:solidFill>
              </a:rPr>
              <a:t>gonna</a:t>
            </a:r>
            <a:r>
              <a:rPr lang="en-US" sz="2200" dirty="0" smtClean="0">
                <a:solidFill>
                  <a:srgbClr val="800000"/>
                </a:solidFill>
              </a:rPr>
              <a:t> be? It is achieved? It is being violated. </a:t>
            </a:r>
          </a:p>
          <a:p>
            <a:pPr marL="0" indent="0">
              <a:buFont typeface="Wingdings" charset="0"/>
              <a:buNone/>
              <a:defRPr/>
            </a:pPr>
            <a:r>
              <a:rPr lang="en-US" sz="2200" dirty="0" smtClean="0">
                <a:solidFill>
                  <a:srgbClr val="800000"/>
                </a:solidFill>
              </a:rPr>
              <a:t>What are the expectations people for their job?</a:t>
            </a:r>
          </a:p>
          <a:p>
            <a:pPr marL="0" indent="0">
              <a:buFont typeface="Wingdings" charset="0"/>
              <a:buNone/>
              <a:defRPr/>
            </a:pPr>
            <a:r>
              <a:rPr lang="en-US" sz="2200" dirty="0" smtClean="0">
                <a:solidFill>
                  <a:srgbClr val="800000"/>
                </a:solidFill>
              </a:rPr>
              <a:t>The preview and contract will be asked in test.</a:t>
            </a:r>
            <a:endParaRPr lang="en-US" sz="2200" dirty="0">
              <a:solidFill>
                <a:srgbClr val="800000"/>
              </a:solidFill>
            </a:endParaRPr>
          </a:p>
          <a:p>
            <a:pPr marL="0" indent="0">
              <a:buFont typeface="Wingdings" charset="0"/>
              <a:buNone/>
              <a:defRPr/>
            </a:pPr>
            <a:endParaRPr lang="en-US" sz="2200" dirty="0" smtClean="0">
              <a:solidFill>
                <a:srgbClr val="800000"/>
              </a:solidFill>
            </a:endParaRPr>
          </a:p>
          <a:p>
            <a:pPr marL="0" indent="0">
              <a:buFont typeface="Wingdings" charset="0"/>
              <a:buNone/>
              <a:defRPr/>
            </a:pPr>
            <a:endParaRPr lang="en-US" sz="2200" dirty="0" smtClean="0">
              <a:solidFill>
                <a:srgbClr val="800000"/>
              </a:solidFill>
            </a:endParaRPr>
          </a:p>
          <a:p>
            <a:pPr marL="0" indent="0">
              <a:buFont typeface="Wingdings" charset="0"/>
              <a:buNone/>
              <a:defRPr/>
            </a:pPr>
            <a:endParaRPr lang="en-US" sz="2200" dirty="0"/>
          </a:p>
          <a:p>
            <a:pPr marL="0" indent="0">
              <a:buFont typeface="Wingdings" charset="0"/>
              <a:buNone/>
              <a:defRPr/>
            </a:pPr>
            <a:endParaRPr lang="en-US" sz="2200" dirty="0" smtClean="0"/>
          </a:p>
          <a:p>
            <a:pPr marL="0" indent="0">
              <a:buFont typeface="Wingdings" charset="0"/>
              <a:buNone/>
              <a:defRPr/>
            </a:pPr>
            <a:endParaRPr lang="en-US" sz="2200" dirty="0"/>
          </a:p>
          <a:p>
            <a:pPr marL="0" indent="0">
              <a:buFont typeface="Wingdings" charset="0"/>
              <a:buNone/>
              <a:defRPr/>
            </a:pPr>
            <a:endParaRPr lang="en-US" sz="2200" dirty="0"/>
          </a:p>
        </p:txBody>
      </p:sp>
      <p:sp>
        <p:nvSpPr>
          <p:cNvPr id="5" name="Slide Number Placeholder 4"/>
          <p:cNvSpPr>
            <a:spLocks noGrp="1"/>
          </p:cNvSpPr>
          <p:nvPr>
            <p:ph type="sldNum" sz="quarter" idx="12"/>
          </p:nvPr>
        </p:nvSpPr>
        <p:spPr/>
        <p:txBody>
          <a:bodyPr>
            <a:normAutofit fontScale="85000" lnSpcReduction="20000"/>
          </a:bodyPr>
          <a:lstStyle/>
          <a:p>
            <a:pPr>
              <a:defRPr/>
            </a:pPr>
            <a:fld id="{3429A54F-99C3-544F-8F43-658B5014BD02}" type="slidenum">
              <a:rPr lang="en-US" smtClean="0"/>
              <a:pPr>
                <a:defRPr/>
              </a:pPr>
              <a:t>50</a:t>
            </a:fld>
            <a:endParaRPr lang="en-US"/>
          </a:p>
        </p:txBody>
      </p:sp>
    </p:spTree>
    <p:extLst>
      <p:ext uri="{BB962C8B-B14F-4D97-AF65-F5344CB8AC3E}">
        <p14:creationId xmlns:p14="http://schemas.microsoft.com/office/powerpoint/2010/main" val="72668096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1"/>
          <p:cNvSpPr>
            <a:spLocks noGrp="1"/>
          </p:cNvSpPr>
          <p:nvPr>
            <p:ph type="title"/>
          </p:nvPr>
        </p:nvSpPr>
        <p:spPr>
          <a:xfrm>
            <a:off x="612775" y="228600"/>
            <a:ext cx="8153400" cy="990600"/>
          </a:xfrm>
        </p:spPr>
        <p:txBody>
          <a:bodyPr/>
          <a:lstStyle/>
          <a:p>
            <a:r>
              <a:rPr lang="en-US">
                <a:latin typeface="Tw Cen MT" charset="0"/>
              </a:rPr>
              <a:t>What determines job satisfaction?</a:t>
            </a:r>
          </a:p>
        </p:txBody>
      </p:sp>
      <p:sp>
        <p:nvSpPr>
          <p:cNvPr id="3" name="Content Placeholder 2"/>
          <p:cNvSpPr>
            <a:spLocks noGrp="1"/>
          </p:cNvSpPr>
          <p:nvPr>
            <p:ph sz="quarter" idx="1"/>
          </p:nvPr>
        </p:nvSpPr>
        <p:spPr>
          <a:xfrm>
            <a:off x="612775" y="1600200"/>
            <a:ext cx="8153400" cy="4495800"/>
          </a:xfrm>
        </p:spPr>
        <p:txBody>
          <a:bodyPr/>
          <a:lstStyle/>
          <a:p>
            <a:pPr>
              <a:defRPr/>
            </a:pPr>
            <a:r>
              <a:rPr lang="en-US" dirty="0" smtClean="0"/>
              <a:t>Fairness:</a:t>
            </a:r>
          </a:p>
          <a:p>
            <a:pPr marL="0" indent="0">
              <a:buFont typeface="Wingdings" charset="0"/>
              <a:buNone/>
              <a:defRPr/>
            </a:pPr>
            <a:r>
              <a:rPr lang="en-US" dirty="0"/>
              <a:t> </a:t>
            </a:r>
            <a:r>
              <a:rPr lang="en-US" dirty="0" smtClean="0"/>
              <a:t>  (big determinant)</a:t>
            </a:r>
          </a:p>
          <a:p>
            <a:pPr marL="0" indent="0">
              <a:buFont typeface="Wingdings" charset="0"/>
              <a:buNone/>
              <a:defRPr/>
            </a:pPr>
            <a:r>
              <a:rPr lang="en-US" dirty="0"/>
              <a:t> </a:t>
            </a:r>
            <a:r>
              <a:rPr lang="en-US" dirty="0" smtClean="0"/>
              <a:t>  Perceptions of fairness in the workplace</a:t>
            </a:r>
          </a:p>
          <a:p>
            <a:pPr marL="0" indent="0">
              <a:buFont typeface="Wingdings" charset="0"/>
              <a:buNone/>
              <a:defRPr/>
            </a:pPr>
            <a:r>
              <a:rPr lang="en-US" dirty="0"/>
              <a:t> </a:t>
            </a:r>
            <a:r>
              <a:rPr lang="en-US" dirty="0" smtClean="0"/>
              <a:t>  Aka (also known as) organizational justice</a:t>
            </a:r>
          </a:p>
          <a:p>
            <a:pPr marL="0" indent="0">
              <a:buFont typeface="Wingdings" charset="0"/>
              <a:buNone/>
              <a:defRPr/>
            </a:pPr>
            <a:endParaRPr lang="en-US" dirty="0"/>
          </a:p>
          <a:p>
            <a:pPr>
              <a:defRPr/>
            </a:pPr>
            <a:r>
              <a:rPr lang="en-US" dirty="0" smtClean="0"/>
              <a:t>Three types of justice (fairness)</a:t>
            </a:r>
          </a:p>
          <a:p>
            <a:pPr marL="0" indent="0">
              <a:buFont typeface="Wingdings" charset="0"/>
              <a:buNone/>
              <a:defRPr/>
            </a:pPr>
            <a:r>
              <a:rPr lang="en-US" dirty="0"/>
              <a:t> </a:t>
            </a:r>
            <a:r>
              <a:rPr lang="en-US" dirty="0" smtClean="0"/>
              <a:t> Distributive</a:t>
            </a:r>
          </a:p>
          <a:p>
            <a:pPr marL="0" indent="0">
              <a:buFont typeface="Wingdings" charset="0"/>
              <a:buNone/>
              <a:defRPr/>
            </a:pPr>
            <a:r>
              <a:rPr lang="en-US" dirty="0"/>
              <a:t> </a:t>
            </a:r>
            <a:r>
              <a:rPr lang="en-US" dirty="0" smtClean="0"/>
              <a:t> Procedural</a:t>
            </a:r>
          </a:p>
          <a:p>
            <a:pPr marL="0" indent="0">
              <a:buFont typeface="Wingdings" charset="0"/>
              <a:buNone/>
              <a:defRPr/>
            </a:pPr>
            <a:r>
              <a:rPr lang="en-US" dirty="0"/>
              <a:t> </a:t>
            </a:r>
            <a:r>
              <a:rPr lang="en-US" dirty="0" smtClean="0"/>
              <a:t> Interactional</a:t>
            </a:r>
            <a:endParaRPr lang="en-US" dirty="0"/>
          </a:p>
        </p:txBody>
      </p:sp>
      <p:sp>
        <p:nvSpPr>
          <p:cNvPr id="5" name="Slide Number Placeholder 4"/>
          <p:cNvSpPr>
            <a:spLocks noGrp="1"/>
          </p:cNvSpPr>
          <p:nvPr>
            <p:ph type="sldNum" sz="quarter" idx="12"/>
          </p:nvPr>
        </p:nvSpPr>
        <p:spPr/>
        <p:txBody>
          <a:bodyPr>
            <a:normAutofit fontScale="85000" lnSpcReduction="20000"/>
          </a:bodyPr>
          <a:lstStyle/>
          <a:p>
            <a:pPr>
              <a:defRPr/>
            </a:pPr>
            <a:fld id="{F85B0050-BD5A-CC49-B090-D448703677B5}" type="slidenum">
              <a:rPr lang="en-US" smtClean="0"/>
              <a:pPr>
                <a:defRPr/>
              </a:pPr>
              <a:t>51</a:t>
            </a:fld>
            <a:endParaRPr lang="en-US"/>
          </a:p>
        </p:txBody>
      </p:sp>
    </p:spTree>
    <p:extLst>
      <p:ext uri="{BB962C8B-B14F-4D97-AF65-F5344CB8AC3E}">
        <p14:creationId xmlns:p14="http://schemas.microsoft.com/office/powerpoint/2010/main" val="328040034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itle 1"/>
          <p:cNvSpPr>
            <a:spLocks noGrp="1"/>
          </p:cNvSpPr>
          <p:nvPr>
            <p:ph type="title"/>
          </p:nvPr>
        </p:nvSpPr>
        <p:spPr>
          <a:xfrm>
            <a:off x="612775" y="228600"/>
            <a:ext cx="8153400" cy="990600"/>
          </a:xfrm>
        </p:spPr>
        <p:txBody>
          <a:bodyPr/>
          <a:lstStyle/>
          <a:p>
            <a:r>
              <a:rPr lang="en-US">
                <a:latin typeface="Tw Cen MT" charset="0"/>
              </a:rPr>
              <a:t>Distributive fairness</a:t>
            </a:r>
          </a:p>
        </p:txBody>
      </p:sp>
      <p:sp>
        <p:nvSpPr>
          <p:cNvPr id="3" name="Content Placeholder 2"/>
          <p:cNvSpPr>
            <a:spLocks noGrp="1"/>
          </p:cNvSpPr>
          <p:nvPr>
            <p:ph sz="quarter" idx="1"/>
          </p:nvPr>
        </p:nvSpPr>
        <p:spPr>
          <a:xfrm>
            <a:off x="612775" y="1600200"/>
            <a:ext cx="8153400" cy="4495800"/>
          </a:xfrm>
        </p:spPr>
        <p:txBody>
          <a:bodyPr/>
          <a:lstStyle/>
          <a:p>
            <a:pPr>
              <a:defRPr/>
            </a:pPr>
            <a:r>
              <a:rPr lang="en-US" dirty="0" smtClean="0"/>
              <a:t>How fair are the outcomes of the decision?</a:t>
            </a:r>
          </a:p>
          <a:p>
            <a:pPr marL="0" indent="0">
              <a:buFont typeface="Wingdings" charset="0"/>
              <a:buNone/>
              <a:defRPr/>
            </a:pPr>
            <a:r>
              <a:rPr lang="en-US" dirty="0"/>
              <a:t> </a:t>
            </a:r>
            <a:r>
              <a:rPr lang="en-US" dirty="0" smtClean="0"/>
              <a:t>  equity </a:t>
            </a:r>
            <a:r>
              <a:rPr lang="en-US" sz="2000" dirty="0" smtClean="0">
                <a:solidFill>
                  <a:srgbClr val="800000"/>
                </a:solidFill>
              </a:rPr>
              <a:t>(the outcome is distributed mostly? (he got promoted, because he is one of 10 best salesperson. Admission to university, grade dependence)</a:t>
            </a:r>
          </a:p>
          <a:p>
            <a:pPr marL="0" indent="0">
              <a:buFont typeface="Wingdings" charset="0"/>
              <a:buNone/>
              <a:defRPr/>
            </a:pPr>
            <a:r>
              <a:rPr lang="en-US" dirty="0" smtClean="0"/>
              <a:t>   equality </a:t>
            </a:r>
            <a:r>
              <a:rPr lang="en-US" sz="2000" dirty="0" smtClean="0">
                <a:solidFill>
                  <a:srgbClr val="800000"/>
                </a:solidFill>
              </a:rPr>
              <a:t>(every got a fair chance to get it. Job promotion, university admission, does everybody get admitted to university)</a:t>
            </a:r>
          </a:p>
          <a:p>
            <a:pPr marL="0" indent="0">
              <a:buFont typeface="Wingdings" charset="0"/>
              <a:buNone/>
              <a:defRPr/>
            </a:pPr>
            <a:r>
              <a:rPr lang="en-US" dirty="0"/>
              <a:t> </a:t>
            </a:r>
            <a:r>
              <a:rPr lang="en-US" dirty="0" smtClean="0"/>
              <a:t>  need   </a:t>
            </a:r>
            <a:r>
              <a:rPr lang="en-US" sz="2000" dirty="0" smtClean="0">
                <a:solidFill>
                  <a:srgbClr val="800000"/>
                </a:solidFill>
              </a:rPr>
              <a:t>(the chance goes the person that most need. E.g. financial need follows such a rule)</a:t>
            </a:r>
          </a:p>
          <a:p>
            <a:pPr marL="0" indent="0">
              <a:buFont typeface="Wingdings" charset="0"/>
              <a:buNone/>
              <a:defRPr/>
            </a:pPr>
            <a:endParaRPr lang="en-US" sz="2000" dirty="0" smtClean="0">
              <a:solidFill>
                <a:srgbClr val="800000"/>
              </a:solidFill>
            </a:endParaRPr>
          </a:p>
          <a:p>
            <a:pPr marL="0" indent="0">
              <a:buFont typeface="Wingdings" charset="0"/>
              <a:buNone/>
              <a:defRPr/>
            </a:pPr>
            <a:r>
              <a:rPr lang="en-US" sz="2000" dirty="0" smtClean="0">
                <a:solidFill>
                  <a:srgbClr val="800000"/>
                </a:solidFill>
              </a:rPr>
              <a:t>Pay attention to the term Equity, equality and need</a:t>
            </a:r>
          </a:p>
          <a:p>
            <a:pPr marL="0" indent="0">
              <a:buFont typeface="Wingdings" charset="0"/>
              <a:buNone/>
              <a:defRPr/>
            </a:pPr>
            <a:r>
              <a:rPr lang="en-US" sz="2000" dirty="0" smtClean="0">
                <a:solidFill>
                  <a:srgbClr val="800000"/>
                </a:solidFill>
              </a:rPr>
              <a:t>Note: equity theory will be covered in the motivation in chapter 5</a:t>
            </a:r>
            <a:endParaRPr lang="en-US" sz="2000" dirty="0">
              <a:solidFill>
                <a:srgbClr val="800000"/>
              </a:solidFill>
            </a:endParaRPr>
          </a:p>
          <a:p>
            <a:pPr marL="0" indent="0">
              <a:buFont typeface="Wingdings" charset="0"/>
              <a:buNone/>
              <a:defRPr/>
            </a:pPr>
            <a:r>
              <a:rPr lang="en-US" sz="2000" dirty="0" smtClean="0">
                <a:solidFill>
                  <a:srgbClr val="800000"/>
                </a:solidFill>
              </a:rPr>
              <a:t>Considering job promotion example, </a:t>
            </a:r>
          </a:p>
          <a:p>
            <a:pPr marL="0" indent="0">
              <a:buFont typeface="Wingdings" charset="0"/>
              <a:buNone/>
              <a:defRPr/>
            </a:pPr>
            <a:r>
              <a:rPr lang="en-US" sz="2000" dirty="0" smtClean="0">
                <a:solidFill>
                  <a:srgbClr val="800000"/>
                </a:solidFill>
              </a:rPr>
              <a:t>You promote the best person, pick one from a pool, or some one who needs it most?</a:t>
            </a:r>
          </a:p>
        </p:txBody>
      </p:sp>
      <p:sp>
        <p:nvSpPr>
          <p:cNvPr id="5" name="Slide Number Placeholder 4"/>
          <p:cNvSpPr>
            <a:spLocks noGrp="1"/>
          </p:cNvSpPr>
          <p:nvPr>
            <p:ph type="sldNum" sz="quarter" idx="12"/>
          </p:nvPr>
        </p:nvSpPr>
        <p:spPr/>
        <p:txBody>
          <a:bodyPr>
            <a:normAutofit fontScale="85000" lnSpcReduction="20000"/>
          </a:bodyPr>
          <a:lstStyle/>
          <a:p>
            <a:pPr>
              <a:defRPr/>
            </a:pPr>
            <a:fld id="{0C7228D4-2DC1-3A49-B196-BAAA9E9A6D4A}" type="slidenum">
              <a:rPr lang="en-US" smtClean="0"/>
              <a:pPr>
                <a:defRPr/>
              </a:pPr>
              <a:t>52</a:t>
            </a:fld>
            <a:endParaRPr lang="en-US"/>
          </a:p>
        </p:txBody>
      </p:sp>
    </p:spTree>
    <p:extLst>
      <p:ext uri="{BB962C8B-B14F-4D97-AF65-F5344CB8AC3E}">
        <p14:creationId xmlns:p14="http://schemas.microsoft.com/office/powerpoint/2010/main" val="124088006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p:cNvSpPr>
            <a:spLocks noGrp="1"/>
          </p:cNvSpPr>
          <p:nvPr>
            <p:ph type="title"/>
          </p:nvPr>
        </p:nvSpPr>
        <p:spPr>
          <a:xfrm>
            <a:off x="612775" y="228600"/>
            <a:ext cx="8153400" cy="990600"/>
          </a:xfrm>
        </p:spPr>
        <p:txBody>
          <a:bodyPr/>
          <a:lstStyle/>
          <a:p>
            <a:r>
              <a:rPr lang="en-US">
                <a:latin typeface="Tw Cen MT" charset="0"/>
              </a:rPr>
              <a:t>Procedural fairness</a:t>
            </a:r>
          </a:p>
        </p:txBody>
      </p:sp>
      <p:sp>
        <p:nvSpPr>
          <p:cNvPr id="3" name="Content Placeholder 2"/>
          <p:cNvSpPr>
            <a:spLocks noGrp="1"/>
          </p:cNvSpPr>
          <p:nvPr>
            <p:ph sz="quarter" idx="1"/>
          </p:nvPr>
        </p:nvSpPr>
        <p:spPr>
          <a:xfrm>
            <a:off x="152400" y="1600200"/>
            <a:ext cx="8991600" cy="4495800"/>
          </a:xfrm>
        </p:spPr>
        <p:txBody>
          <a:bodyPr/>
          <a:lstStyle/>
          <a:p>
            <a:pPr>
              <a:defRPr/>
            </a:pPr>
            <a:r>
              <a:rPr lang="en-US" sz="2700" dirty="0" smtClean="0"/>
              <a:t>How fair is the </a:t>
            </a:r>
            <a:r>
              <a:rPr lang="en-US" sz="2700" b="1" dirty="0" smtClean="0"/>
              <a:t>process</a:t>
            </a:r>
            <a:r>
              <a:rPr lang="en-US" sz="2700" dirty="0" smtClean="0"/>
              <a:t> that was used to make the decision?</a:t>
            </a:r>
          </a:p>
          <a:p>
            <a:pPr>
              <a:buFont typeface="Arial"/>
              <a:buChar char="•"/>
              <a:defRPr/>
            </a:pPr>
            <a:r>
              <a:rPr lang="en-US" sz="2700" dirty="0" smtClean="0"/>
              <a:t>    Procedures are used consistently across time and people</a:t>
            </a:r>
          </a:p>
          <a:p>
            <a:pPr>
              <a:buFont typeface="Arial"/>
              <a:buChar char="•"/>
              <a:defRPr/>
            </a:pPr>
            <a:r>
              <a:rPr lang="en-US" sz="2700" dirty="0"/>
              <a:t> </a:t>
            </a:r>
            <a:r>
              <a:rPr lang="en-US" sz="2700" dirty="0" smtClean="0"/>
              <a:t>   Accurate information </a:t>
            </a:r>
            <a:r>
              <a:rPr lang="en-US" sz="2700" dirty="0" smtClean="0">
                <a:solidFill>
                  <a:srgbClr val="800000"/>
                </a:solidFill>
              </a:rPr>
              <a:t>(updated info? Info all included? Etc.)</a:t>
            </a:r>
          </a:p>
          <a:p>
            <a:pPr>
              <a:buFont typeface="Arial"/>
              <a:buChar char="•"/>
              <a:defRPr/>
            </a:pPr>
            <a:r>
              <a:rPr lang="en-US" sz="2700" dirty="0">
                <a:solidFill>
                  <a:srgbClr val="800000"/>
                </a:solidFill>
              </a:rPr>
              <a:t> </a:t>
            </a:r>
            <a:r>
              <a:rPr lang="en-US" sz="2700" dirty="0" smtClean="0">
                <a:solidFill>
                  <a:srgbClr val="800000"/>
                </a:solidFill>
              </a:rPr>
              <a:t>  </a:t>
            </a:r>
            <a:r>
              <a:rPr lang="en-US" sz="2700" dirty="0" smtClean="0"/>
              <a:t> Two-way communication</a:t>
            </a:r>
          </a:p>
          <a:p>
            <a:pPr>
              <a:buFont typeface="Arial"/>
              <a:buChar char="•"/>
              <a:defRPr/>
            </a:pPr>
            <a:r>
              <a:rPr lang="en-US" sz="2700" dirty="0" smtClean="0"/>
              <a:t>    Appeals are welcome.</a:t>
            </a:r>
          </a:p>
          <a:p>
            <a:pPr marL="0" indent="0">
              <a:buFont typeface="Wingdings" charset="0"/>
              <a:buNone/>
              <a:defRPr/>
            </a:pPr>
            <a:endParaRPr lang="en-US" sz="2700" dirty="0"/>
          </a:p>
          <a:p>
            <a:pPr marL="0" indent="0">
              <a:buFont typeface="Wingdings" charset="0"/>
              <a:buNone/>
              <a:defRPr/>
            </a:pPr>
            <a:r>
              <a:rPr lang="en-US" sz="2000" dirty="0" smtClean="0"/>
              <a:t>When the outcome comes dissatisfactory, procedural fairness is the most way people look at after not getting promoted.</a:t>
            </a:r>
            <a:endParaRPr lang="en-US" sz="2000" dirty="0"/>
          </a:p>
        </p:txBody>
      </p:sp>
      <p:sp>
        <p:nvSpPr>
          <p:cNvPr id="5" name="Slide Number Placeholder 4"/>
          <p:cNvSpPr>
            <a:spLocks noGrp="1"/>
          </p:cNvSpPr>
          <p:nvPr>
            <p:ph type="sldNum" sz="quarter" idx="12"/>
          </p:nvPr>
        </p:nvSpPr>
        <p:spPr/>
        <p:txBody>
          <a:bodyPr>
            <a:normAutofit fontScale="85000" lnSpcReduction="20000"/>
          </a:bodyPr>
          <a:lstStyle/>
          <a:p>
            <a:pPr>
              <a:defRPr/>
            </a:pPr>
            <a:fld id="{EBC6F395-6C90-7046-9DC3-3883158297D2}" type="slidenum">
              <a:rPr lang="en-US" smtClean="0"/>
              <a:pPr>
                <a:defRPr/>
              </a:pPr>
              <a:t>53</a:t>
            </a:fld>
            <a:endParaRPr lang="en-US"/>
          </a:p>
        </p:txBody>
      </p:sp>
    </p:spTree>
    <p:extLst>
      <p:ext uri="{BB962C8B-B14F-4D97-AF65-F5344CB8AC3E}">
        <p14:creationId xmlns:p14="http://schemas.microsoft.com/office/powerpoint/2010/main" val="18750431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itle 1"/>
          <p:cNvSpPr>
            <a:spLocks noGrp="1"/>
          </p:cNvSpPr>
          <p:nvPr>
            <p:ph type="title"/>
          </p:nvPr>
        </p:nvSpPr>
        <p:spPr>
          <a:xfrm>
            <a:off x="612775" y="228600"/>
            <a:ext cx="8153400" cy="990600"/>
          </a:xfrm>
        </p:spPr>
        <p:txBody>
          <a:bodyPr/>
          <a:lstStyle/>
          <a:p>
            <a:r>
              <a:rPr lang="en-US">
                <a:latin typeface="Tw Cen MT" charset="0"/>
              </a:rPr>
              <a:t>Distributive vs. Procedural Fairness</a:t>
            </a:r>
          </a:p>
        </p:txBody>
      </p:sp>
      <p:sp>
        <p:nvSpPr>
          <p:cNvPr id="3" name="Content Placeholder 2"/>
          <p:cNvSpPr>
            <a:spLocks noGrp="1"/>
          </p:cNvSpPr>
          <p:nvPr>
            <p:ph sz="quarter" idx="1"/>
          </p:nvPr>
        </p:nvSpPr>
        <p:spPr>
          <a:xfrm>
            <a:off x="612775" y="1600200"/>
            <a:ext cx="8153400" cy="4495800"/>
          </a:xfrm>
        </p:spPr>
        <p:txBody>
          <a:bodyPr/>
          <a:lstStyle/>
          <a:p>
            <a:pPr>
              <a:defRPr/>
            </a:pPr>
            <a:r>
              <a:rPr lang="en-US" dirty="0" smtClean="0"/>
              <a:t>When outcomes are favorable:</a:t>
            </a:r>
          </a:p>
          <a:p>
            <a:pPr marL="0" indent="0">
              <a:buFont typeface="Wingdings" charset="0"/>
              <a:buNone/>
              <a:defRPr/>
            </a:pPr>
            <a:r>
              <a:rPr lang="en-US" dirty="0" smtClean="0"/>
              <a:t>   Procedures matter less</a:t>
            </a:r>
          </a:p>
          <a:p>
            <a:pPr marL="0" indent="0">
              <a:buFont typeface="Wingdings" charset="0"/>
              <a:buNone/>
              <a:defRPr/>
            </a:pPr>
            <a:endParaRPr lang="en-US" dirty="0" smtClean="0"/>
          </a:p>
          <a:p>
            <a:pPr>
              <a:defRPr/>
            </a:pPr>
            <a:r>
              <a:rPr lang="en-US" dirty="0" smtClean="0"/>
              <a:t>When outcomes are unfavorable:</a:t>
            </a:r>
          </a:p>
          <a:p>
            <a:pPr marL="0" indent="0">
              <a:buFont typeface="Wingdings" charset="0"/>
              <a:buNone/>
              <a:defRPr/>
            </a:pPr>
            <a:r>
              <a:rPr lang="en-US" dirty="0"/>
              <a:t> </a:t>
            </a:r>
            <a:r>
              <a:rPr lang="en-US" dirty="0" smtClean="0"/>
              <a:t>   Procedures matter more</a:t>
            </a:r>
          </a:p>
          <a:p>
            <a:pPr marL="0" indent="0">
              <a:buFont typeface="Wingdings" charset="0"/>
              <a:buNone/>
              <a:defRPr/>
            </a:pPr>
            <a:endParaRPr lang="en-US" dirty="0"/>
          </a:p>
          <a:p>
            <a:pPr marL="0" indent="0">
              <a:buFont typeface="Wingdings" charset="0"/>
              <a:buNone/>
              <a:defRPr/>
            </a:pPr>
            <a:r>
              <a:rPr lang="en-US" dirty="0" smtClean="0"/>
              <a:t>In the managerial position, when presenting bad news, be sure the procedures are fair</a:t>
            </a:r>
            <a:endParaRPr lang="en-US" dirty="0"/>
          </a:p>
        </p:txBody>
      </p:sp>
      <p:sp>
        <p:nvSpPr>
          <p:cNvPr id="4" name="Footer Placeholder 3"/>
          <p:cNvSpPr>
            <a:spLocks noGrp="1"/>
          </p:cNvSpPr>
          <p:nvPr>
            <p:ph type="ftr" sz="quarter" idx="11"/>
          </p:nvPr>
        </p:nvSpPr>
        <p:spPr/>
        <p:txBody>
          <a:bodyPr/>
          <a:lstStyle/>
          <a:p>
            <a:pPr>
              <a:defRPr/>
            </a:pPr>
            <a:r>
              <a:rPr lang="en-US" smtClean="0"/>
              <a:t>Copyright © 2010 McGraw-Hill Ryerson Ltd. </a:t>
            </a:r>
            <a:endParaRPr lang="en-US"/>
          </a:p>
        </p:txBody>
      </p:sp>
      <p:sp>
        <p:nvSpPr>
          <p:cNvPr id="5" name="Slide Number Placeholder 4"/>
          <p:cNvSpPr>
            <a:spLocks noGrp="1"/>
          </p:cNvSpPr>
          <p:nvPr>
            <p:ph type="sldNum" sz="quarter" idx="12"/>
          </p:nvPr>
        </p:nvSpPr>
        <p:spPr/>
        <p:txBody>
          <a:bodyPr>
            <a:normAutofit fontScale="85000" lnSpcReduction="20000"/>
          </a:bodyPr>
          <a:lstStyle/>
          <a:p>
            <a:pPr>
              <a:defRPr/>
            </a:pPr>
            <a:fld id="{B57F947D-E08E-9C44-905C-CB045ED578BB}" type="slidenum">
              <a:rPr lang="en-US" smtClean="0"/>
              <a:pPr>
                <a:defRPr/>
              </a:pPr>
              <a:t>54</a:t>
            </a:fld>
            <a:endParaRPr lang="en-US"/>
          </a:p>
        </p:txBody>
      </p:sp>
    </p:spTree>
    <p:extLst>
      <p:ext uri="{BB962C8B-B14F-4D97-AF65-F5344CB8AC3E}">
        <p14:creationId xmlns:p14="http://schemas.microsoft.com/office/powerpoint/2010/main" val="201706912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itle 1"/>
          <p:cNvSpPr>
            <a:spLocks noGrp="1"/>
          </p:cNvSpPr>
          <p:nvPr>
            <p:ph type="title"/>
          </p:nvPr>
        </p:nvSpPr>
        <p:spPr>
          <a:xfrm>
            <a:off x="612775" y="228600"/>
            <a:ext cx="8153400" cy="990600"/>
          </a:xfrm>
        </p:spPr>
        <p:txBody>
          <a:bodyPr/>
          <a:lstStyle/>
          <a:p>
            <a:r>
              <a:rPr lang="en-US">
                <a:latin typeface="Tw Cen MT" charset="0"/>
              </a:rPr>
              <a:t>Interactional Fairness	</a:t>
            </a:r>
          </a:p>
        </p:txBody>
      </p:sp>
      <p:sp>
        <p:nvSpPr>
          <p:cNvPr id="3" name="Content Placeholder 2"/>
          <p:cNvSpPr>
            <a:spLocks noGrp="1"/>
          </p:cNvSpPr>
          <p:nvPr>
            <p:ph sz="quarter" idx="1"/>
          </p:nvPr>
        </p:nvSpPr>
        <p:spPr>
          <a:xfrm>
            <a:off x="612775" y="1600200"/>
            <a:ext cx="8153400" cy="4495800"/>
          </a:xfrm>
        </p:spPr>
        <p:txBody>
          <a:bodyPr/>
          <a:lstStyle/>
          <a:p>
            <a:pPr>
              <a:buFont typeface="Wingdings" charset="2"/>
              <a:buChar char="q"/>
              <a:defRPr/>
            </a:pPr>
            <a:r>
              <a:rPr lang="en-US" sz="2400" dirty="0" smtClean="0"/>
              <a:t>Perception of the fairness of the interpersonal treatment</a:t>
            </a:r>
          </a:p>
          <a:p>
            <a:pPr>
              <a:buFont typeface="Arial"/>
              <a:buChar char="•"/>
              <a:defRPr/>
            </a:pPr>
            <a:r>
              <a:rPr lang="en-US" sz="2400" dirty="0" smtClean="0"/>
              <a:t>interpersonal (being treated with respect and dignity)</a:t>
            </a:r>
          </a:p>
          <a:p>
            <a:pPr>
              <a:buFont typeface="Arial"/>
              <a:buChar char="•"/>
              <a:defRPr/>
            </a:pPr>
            <a:r>
              <a:rPr lang="en-US" sz="2400" dirty="0" smtClean="0"/>
              <a:t>Informational (we also want to have enough information to understand the process)</a:t>
            </a:r>
          </a:p>
          <a:p>
            <a:pPr>
              <a:buFont typeface="Arial"/>
              <a:buChar char="•"/>
              <a:defRPr/>
            </a:pPr>
            <a:endParaRPr lang="en-US" sz="2400" dirty="0"/>
          </a:p>
          <a:p>
            <a:pPr marL="0" indent="0">
              <a:buFont typeface="Wingdings" charset="0"/>
              <a:buNone/>
              <a:defRPr/>
            </a:pPr>
            <a:r>
              <a:rPr lang="en-US" sz="2400" dirty="0" smtClean="0"/>
              <a:t>The background Story: the pay cut to go through financial stress. Plan A and B. In plan A, the managers explained all the details about the reasons for pay cut. In plan B, only memo was posted. In this case of B, a lot of inventory went vanished.</a:t>
            </a:r>
          </a:p>
          <a:p>
            <a:pPr>
              <a:buFont typeface="Arial"/>
              <a:buChar char="•"/>
              <a:defRPr/>
            </a:pPr>
            <a:endParaRPr lang="en-US" sz="2400" dirty="0" smtClean="0"/>
          </a:p>
        </p:txBody>
      </p:sp>
      <p:sp>
        <p:nvSpPr>
          <p:cNvPr id="4" name="Footer Placeholder 3"/>
          <p:cNvSpPr>
            <a:spLocks noGrp="1"/>
          </p:cNvSpPr>
          <p:nvPr>
            <p:ph type="ftr" sz="quarter" idx="11"/>
          </p:nvPr>
        </p:nvSpPr>
        <p:spPr/>
        <p:txBody>
          <a:bodyPr/>
          <a:lstStyle/>
          <a:p>
            <a:pPr>
              <a:defRPr/>
            </a:pPr>
            <a:r>
              <a:rPr lang="en-US" dirty="0" smtClean="0"/>
              <a:t>Copyright © 2010 McGraw-Hill Ryerson Ltd. </a:t>
            </a:r>
            <a:endParaRPr lang="en-US" dirty="0"/>
          </a:p>
        </p:txBody>
      </p:sp>
      <p:sp>
        <p:nvSpPr>
          <p:cNvPr id="5" name="Slide Number Placeholder 4"/>
          <p:cNvSpPr>
            <a:spLocks noGrp="1"/>
          </p:cNvSpPr>
          <p:nvPr>
            <p:ph type="sldNum" sz="quarter" idx="12"/>
          </p:nvPr>
        </p:nvSpPr>
        <p:spPr/>
        <p:txBody>
          <a:bodyPr>
            <a:normAutofit fontScale="85000" lnSpcReduction="20000"/>
          </a:bodyPr>
          <a:lstStyle/>
          <a:p>
            <a:pPr>
              <a:defRPr/>
            </a:pPr>
            <a:fld id="{D27C1E56-5F0B-1545-9DEC-CFE7769A0D08}" type="slidenum">
              <a:rPr lang="en-US" smtClean="0"/>
              <a:pPr>
                <a:defRPr/>
              </a:pPr>
              <a:t>55</a:t>
            </a:fld>
            <a:endParaRPr lang="en-US"/>
          </a:p>
        </p:txBody>
      </p:sp>
    </p:spTree>
    <p:extLst>
      <p:ext uri="{BB962C8B-B14F-4D97-AF65-F5344CB8AC3E}">
        <p14:creationId xmlns:p14="http://schemas.microsoft.com/office/powerpoint/2010/main" val="85484049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itle 1"/>
          <p:cNvSpPr>
            <a:spLocks noGrp="1"/>
          </p:cNvSpPr>
          <p:nvPr>
            <p:ph type="title"/>
          </p:nvPr>
        </p:nvSpPr>
        <p:spPr>
          <a:xfrm>
            <a:off x="612775" y="228600"/>
            <a:ext cx="8153400" cy="990600"/>
          </a:xfrm>
        </p:spPr>
        <p:txBody>
          <a:bodyPr/>
          <a:lstStyle/>
          <a:p>
            <a:r>
              <a:rPr lang="en-US" sz="3000">
                <a:latin typeface="Tw Cen MT" charset="0"/>
              </a:rPr>
              <a:t>Why should managers care about job satisfaction?</a:t>
            </a:r>
          </a:p>
        </p:txBody>
      </p:sp>
      <p:sp>
        <p:nvSpPr>
          <p:cNvPr id="3" name="Content Placeholder 2"/>
          <p:cNvSpPr>
            <a:spLocks noGrp="1"/>
          </p:cNvSpPr>
          <p:nvPr>
            <p:ph sz="quarter" idx="1"/>
          </p:nvPr>
        </p:nvSpPr>
        <p:spPr>
          <a:xfrm>
            <a:off x="228600" y="1600200"/>
            <a:ext cx="8153400" cy="4495800"/>
          </a:xfrm>
        </p:spPr>
        <p:txBody>
          <a:bodyPr/>
          <a:lstStyle/>
          <a:p>
            <a:pPr>
              <a:buFont typeface="Wingdings" charset="2"/>
              <a:buChar char="q"/>
              <a:defRPr/>
            </a:pPr>
            <a:r>
              <a:rPr lang="en-US" sz="2400" dirty="0" smtClean="0"/>
              <a:t>High job satisfaction is related to:</a:t>
            </a:r>
          </a:p>
          <a:p>
            <a:pPr>
              <a:buFont typeface="Arial"/>
              <a:buChar char="•"/>
              <a:defRPr/>
            </a:pPr>
            <a:r>
              <a:rPr lang="en-US" sz="2400" dirty="0"/>
              <a:t> </a:t>
            </a:r>
            <a:r>
              <a:rPr lang="en-US" sz="2400" dirty="0" smtClean="0"/>
              <a:t>        Task performance and OCB (organizational citizenship          </a:t>
            </a:r>
          </a:p>
          <a:p>
            <a:pPr marL="0" indent="0">
              <a:buFont typeface="Wingdings" charset="0"/>
              <a:buNone/>
              <a:defRPr/>
            </a:pPr>
            <a:r>
              <a:rPr lang="en-US" sz="2400" dirty="0"/>
              <a:t> </a:t>
            </a:r>
            <a:r>
              <a:rPr lang="en-US" sz="2400" dirty="0" smtClean="0"/>
              <a:t>                </a:t>
            </a:r>
            <a:r>
              <a:rPr lang="en-US" sz="2400" dirty="0" err="1" smtClean="0"/>
              <a:t>behaviour</a:t>
            </a:r>
            <a:r>
              <a:rPr lang="en-US" sz="2400" dirty="0" smtClean="0"/>
              <a:t>)</a:t>
            </a:r>
          </a:p>
          <a:p>
            <a:pPr>
              <a:buFont typeface="Arial"/>
              <a:buChar char="•"/>
              <a:defRPr/>
            </a:pPr>
            <a:r>
              <a:rPr lang="en-US" sz="2400" dirty="0"/>
              <a:t> </a:t>
            </a:r>
            <a:r>
              <a:rPr lang="en-US" sz="2400" dirty="0" smtClean="0"/>
              <a:t>         Customer satisfaction</a:t>
            </a:r>
          </a:p>
          <a:p>
            <a:pPr>
              <a:buFont typeface="Arial"/>
              <a:buChar char="•"/>
              <a:defRPr/>
            </a:pPr>
            <a:r>
              <a:rPr lang="en-US" sz="2400" dirty="0" smtClean="0"/>
              <a:t>          Off the job satisfaction</a:t>
            </a:r>
          </a:p>
          <a:p>
            <a:pPr>
              <a:buFont typeface="Arial"/>
              <a:buChar char="•"/>
              <a:defRPr/>
            </a:pPr>
            <a:r>
              <a:rPr lang="en-US" sz="2400" dirty="0"/>
              <a:t> </a:t>
            </a:r>
            <a:r>
              <a:rPr lang="en-US" sz="2400" dirty="0" smtClean="0"/>
              <a:t>         Mental health</a:t>
            </a:r>
          </a:p>
          <a:p>
            <a:pPr>
              <a:buFont typeface="Arial"/>
              <a:buChar char="•"/>
              <a:defRPr/>
            </a:pPr>
            <a:r>
              <a:rPr lang="en-US" sz="2400" dirty="0"/>
              <a:t> </a:t>
            </a:r>
            <a:r>
              <a:rPr lang="en-US" sz="2400" dirty="0" smtClean="0"/>
              <a:t>         Absenteeism</a:t>
            </a:r>
          </a:p>
          <a:p>
            <a:pPr>
              <a:buFont typeface="Arial"/>
              <a:buChar char="•"/>
              <a:defRPr/>
            </a:pPr>
            <a:r>
              <a:rPr lang="en-US" sz="2400" dirty="0"/>
              <a:t> </a:t>
            </a:r>
            <a:r>
              <a:rPr lang="en-US" sz="2400" dirty="0" smtClean="0"/>
              <a:t>         Propensity to Turnover</a:t>
            </a:r>
          </a:p>
          <a:p>
            <a:pPr>
              <a:buFont typeface="Arial"/>
              <a:buChar char="•"/>
              <a:defRPr/>
            </a:pPr>
            <a:endParaRPr lang="en-US" dirty="0"/>
          </a:p>
          <a:p>
            <a:pPr marL="0" indent="0">
              <a:buFont typeface="Wingdings" charset="0"/>
              <a:buNone/>
              <a:defRPr/>
            </a:pPr>
            <a:r>
              <a:rPr lang="en-US" sz="2000" dirty="0" smtClean="0">
                <a:solidFill>
                  <a:srgbClr val="800000"/>
                </a:solidFill>
              </a:rPr>
              <a:t>Reduce counterproductive </a:t>
            </a:r>
            <a:r>
              <a:rPr lang="en-US" sz="2000" dirty="0" err="1" smtClean="0">
                <a:solidFill>
                  <a:srgbClr val="800000"/>
                </a:solidFill>
              </a:rPr>
              <a:t>behaviours</a:t>
            </a:r>
            <a:r>
              <a:rPr lang="en-US" sz="2000" dirty="0" smtClean="0">
                <a:solidFill>
                  <a:srgbClr val="800000"/>
                </a:solidFill>
              </a:rPr>
              <a:t>/</a:t>
            </a:r>
            <a:r>
              <a:rPr lang="en-US" sz="2000" dirty="0" err="1" smtClean="0">
                <a:solidFill>
                  <a:srgbClr val="800000"/>
                </a:solidFill>
              </a:rPr>
              <a:t>organzational</a:t>
            </a:r>
            <a:r>
              <a:rPr lang="en-US" sz="2000" dirty="0" smtClean="0">
                <a:solidFill>
                  <a:srgbClr val="800000"/>
                </a:solidFill>
              </a:rPr>
              <a:t> citizenship </a:t>
            </a:r>
            <a:r>
              <a:rPr lang="en-US" sz="2000" dirty="0" err="1" smtClean="0">
                <a:solidFill>
                  <a:srgbClr val="800000"/>
                </a:solidFill>
              </a:rPr>
              <a:t>behaviours</a:t>
            </a:r>
            <a:endParaRPr lang="en-US" sz="2000" dirty="0" smtClean="0">
              <a:solidFill>
                <a:srgbClr val="800000"/>
              </a:solidFill>
            </a:endParaRPr>
          </a:p>
          <a:p>
            <a:pPr marL="0" indent="0">
              <a:buFont typeface="Wingdings" charset="0"/>
              <a:buNone/>
              <a:defRPr/>
            </a:pPr>
            <a:r>
              <a:rPr lang="en-US" sz="2000" dirty="0" smtClean="0">
                <a:solidFill>
                  <a:srgbClr val="800000"/>
                </a:solidFill>
              </a:rPr>
              <a:t>Better task performance (vice versa)</a:t>
            </a:r>
          </a:p>
          <a:p>
            <a:pPr marL="0" indent="0">
              <a:buFont typeface="Wingdings" charset="0"/>
              <a:buNone/>
              <a:defRPr/>
            </a:pPr>
            <a:endParaRPr lang="en-US" sz="2000" dirty="0">
              <a:solidFill>
                <a:srgbClr val="800000"/>
              </a:solidFill>
            </a:endParaRPr>
          </a:p>
          <a:p>
            <a:pPr marL="0" indent="0">
              <a:buFont typeface="Wingdings" charset="0"/>
              <a:buNone/>
              <a:defRPr/>
            </a:pPr>
            <a:r>
              <a:rPr lang="en-US" sz="2000" dirty="0" smtClean="0">
                <a:solidFill>
                  <a:srgbClr val="800000"/>
                </a:solidFill>
              </a:rPr>
              <a:t>Job satisfaction experiment: the job satisfaction survey in the two locations of the company, new York city and Chicago. Job dissatisfaction is more on the absentees who </a:t>
            </a:r>
            <a:r>
              <a:rPr lang="en-US" sz="2000" dirty="0" err="1" smtClean="0">
                <a:solidFill>
                  <a:srgbClr val="800000"/>
                </a:solidFill>
              </a:rPr>
              <a:t>didn</a:t>
            </a:r>
            <a:r>
              <a:rPr lang="fr-FR" sz="2000" dirty="0" smtClean="0">
                <a:solidFill>
                  <a:srgbClr val="800000"/>
                </a:solidFill>
              </a:rPr>
              <a:t>’</a:t>
            </a:r>
            <a:r>
              <a:rPr lang="en-US" sz="2000" dirty="0" smtClean="0">
                <a:solidFill>
                  <a:srgbClr val="800000"/>
                </a:solidFill>
              </a:rPr>
              <a:t>t  make to work in a snow storm weather.</a:t>
            </a:r>
          </a:p>
          <a:p>
            <a:pPr>
              <a:defRPr/>
            </a:pPr>
            <a:endParaRPr lang="en-US" dirty="0" smtClean="0"/>
          </a:p>
          <a:p>
            <a:pPr>
              <a:defRPr/>
            </a:pPr>
            <a:endParaRPr lang="en-US" dirty="0"/>
          </a:p>
        </p:txBody>
      </p:sp>
      <p:sp>
        <p:nvSpPr>
          <p:cNvPr id="5" name="Slide Number Placeholder 4"/>
          <p:cNvSpPr>
            <a:spLocks noGrp="1"/>
          </p:cNvSpPr>
          <p:nvPr>
            <p:ph type="sldNum" sz="quarter" idx="12"/>
          </p:nvPr>
        </p:nvSpPr>
        <p:spPr/>
        <p:txBody>
          <a:bodyPr>
            <a:normAutofit fontScale="85000" lnSpcReduction="20000"/>
          </a:bodyPr>
          <a:lstStyle/>
          <a:p>
            <a:pPr>
              <a:defRPr/>
            </a:pPr>
            <a:fld id="{968F4F48-6C7F-D245-BA58-3F0814533038}" type="slidenum">
              <a:rPr lang="en-US" smtClean="0"/>
              <a:pPr>
                <a:defRPr/>
              </a:pPr>
              <a:t>56</a:t>
            </a:fld>
            <a:endParaRPr lang="en-US"/>
          </a:p>
        </p:txBody>
      </p:sp>
      <p:cxnSp>
        <p:nvCxnSpPr>
          <p:cNvPr id="6" name="Straight Arrow Connector 5"/>
          <p:cNvCxnSpPr/>
          <p:nvPr/>
        </p:nvCxnSpPr>
        <p:spPr>
          <a:xfrm flipV="1">
            <a:off x="1066800" y="2057400"/>
            <a:ext cx="0" cy="3810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7" name="Straight Arrow Connector 6"/>
          <p:cNvCxnSpPr/>
          <p:nvPr/>
        </p:nvCxnSpPr>
        <p:spPr>
          <a:xfrm flipV="1">
            <a:off x="1066800" y="3048000"/>
            <a:ext cx="0" cy="3810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8" name="Straight Arrow Connector 7"/>
          <p:cNvCxnSpPr/>
          <p:nvPr/>
        </p:nvCxnSpPr>
        <p:spPr>
          <a:xfrm flipV="1">
            <a:off x="1066800" y="3505200"/>
            <a:ext cx="0" cy="3810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9" name="Straight Arrow Connector 8"/>
          <p:cNvCxnSpPr/>
          <p:nvPr/>
        </p:nvCxnSpPr>
        <p:spPr>
          <a:xfrm flipV="1">
            <a:off x="1066800" y="3962400"/>
            <a:ext cx="0" cy="3810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0" name="Straight Arrow Connector 9"/>
          <p:cNvCxnSpPr/>
          <p:nvPr/>
        </p:nvCxnSpPr>
        <p:spPr>
          <a:xfrm>
            <a:off x="1066800" y="4343400"/>
            <a:ext cx="0" cy="4572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2" name="Straight Arrow Connector 11"/>
          <p:cNvCxnSpPr/>
          <p:nvPr/>
        </p:nvCxnSpPr>
        <p:spPr>
          <a:xfrm>
            <a:off x="1066800" y="4800600"/>
            <a:ext cx="0" cy="5334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3184991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itle 1"/>
          <p:cNvSpPr>
            <a:spLocks noGrp="1"/>
          </p:cNvSpPr>
          <p:nvPr>
            <p:ph type="title"/>
          </p:nvPr>
        </p:nvSpPr>
        <p:spPr>
          <a:xfrm>
            <a:off x="612775" y="228600"/>
            <a:ext cx="8153400" cy="990600"/>
          </a:xfrm>
        </p:spPr>
        <p:txBody>
          <a:bodyPr/>
          <a:lstStyle/>
          <a:p>
            <a:r>
              <a:rPr lang="en-US">
                <a:latin typeface="Tw Cen MT" charset="0"/>
              </a:rPr>
              <a:t>Organizational commitment</a:t>
            </a:r>
          </a:p>
        </p:txBody>
      </p:sp>
      <p:sp>
        <p:nvSpPr>
          <p:cNvPr id="49154" name="Content Placeholder 2"/>
          <p:cNvSpPr>
            <a:spLocks noGrp="1"/>
          </p:cNvSpPr>
          <p:nvPr>
            <p:ph sz="quarter" idx="1"/>
          </p:nvPr>
        </p:nvSpPr>
        <p:spPr>
          <a:xfrm>
            <a:off x="612775" y="1600200"/>
            <a:ext cx="8153400" cy="4495800"/>
          </a:xfrm>
        </p:spPr>
        <p:txBody>
          <a:bodyPr/>
          <a:lstStyle/>
          <a:p>
            <a:pPr>
              <a:buFont typeface="Wingdings" charset="0"/>
              <a:buChar char="q"/>
            </a:pPr>
            <a:r>
              <a:rPr lang="en-US">
                <a:latin typeface="Tw Cen MT" charset="0"/>
              </a:rPr>
              <a:t>An </a:t>
            </a:r>
            <a:r>
              <a:rPr lang="en-US">
                <a:solidFill>
                  <a:srgbClr val="800000"/>
                </a:solidFill>
                <a:latin typeface="Tw Cen MT" charset="0"/>
              </a:rPr>
              <a:t>attitude </a:t>
            </a:r>
            <a:r>
              <a:rPr lang="en-US">
                <a:latin typeface="Tw Cen MT" charset="0"/>
              </a:rPr>
              <a:t>that reflects </a:t>
            </a:r>
            <a:r>
              <a:rPr lang="en-US" u="sng">
                <a:solidFill>
                  <a:srgbClr val="800000"/>
                </a:solidFill>
                <a:latin typeface="Tw Cen MT" charset="0"/>
              </a:rPr>
              <a:t>the strength of the attachment </a:t>
            </a:r>
            <a:r>
              <a:rPr lang="en-US">
                <a:latin typeface="Tw Cen MT" charset="0"/>
              </a:rPr>
              <a:t>that an employee feels toward the organization.</a:t>
            </a:r>
          </a:p>
          <a:p>
            <a:pPr>
              <a:buFont typeface="Wingdings" charset="0"/>
              <a:buChar char="q"/>
            </a:pPr>
            <a:endParaRPr lang="en-US">
              <a:latin typeface="Tw Cen MT" charset="0"/>
            </a:endParaRPr>
          </a:p>
          <a:p>
            <a:pPr>
              <a:buFont typeface="Wingdings" charset="0"/>
              <a:buChar char="q"/>
            </a:pPr>
            <a:r>
              <a:rPr lang="en-US">
                <a:latin typeface="Tw Cen MT" charset="0"/>
              </a:rPr>
              <a:t>Types:</a:t>
            </a:r>
          </a:p>
          <a:p>
            <a:pPr>
              <a:buFont typeface="Arial" charset="0"/>
              <a:buChar char="•"/>
            </a:pPr>
            <a:r>
              <a:rPr lang="en-US">
                <a:latin typeface="Tw Cen MT" charset="0"/>
              </a:rPr>
              <a:t>Affective</a:t>
            </a:r>
          </a:p>
          <a:p>
            <a:pPr>
              <a:buFont typeface="Arial" charset="0"/>
              <a:buChar char="•"/>
            </a:pPr>
            <a:r>
              <a:rPr lang="en-US">
                <a:latin typeface="Tw Cen MT" charset="0"/>
              </a:rPr>
              <a:t>Normative</a:t>
            </a:r>
          </a:p>
          <a:p>
            <a:pPr>
              <a:buFont typeface="Arial" charset="0"/>
              <a:buChar char="•"/>
            </a:pPr>
            <a:r>
              <a:rPr lang="en-US">
                <a:latin typeface="Tw Cen MT" charset="0"/>
              </a:rPr>
              <a:t>Continuance</a:t>
            </a:r>
          </a:p>
        </p:txBody>
      </p:sp>
      <p:sp>
        <p:nvSpPr>
          <p:cNvPr id="4" name="Footer Placeholder 3"/>
          <p:cNvSpPr>
            <a:spLocks noGrp="1"/>
          </p:cNvSpPr>
          <p:nvPr>
            <p:ph type="ftr" sz="quarter" idx="11"/>
          </p:nvPr>
        </p:nvSpPr>
        <p:spPr/>
        <p:txBody>
          <a:bodyPr/>
          <a:lstStyle/>
          <a:p>
            <a:pPr>
              <a:defRPr/>
            </a:pPr>
            <a:r>
              <a:rPr lang="en-US" smtClean="0"/>
              <a:t>Copyright © 2010 McGraw-Hill Ryerson Ltd. </a:t>
            </a:r>
            <a:endParaRPr lang="en-US"/>
          </a:p>
        </p:txBody>
      </p:sp>
      <p:sp>
        <p:nvSpPr>
          <p:cNvPr id="5" name="Slide Number Placeholder 4"/>
          <p:cNvSpPr>
            <a:spLocks noGrp="1"/>
          </p:cNvSpPr>
          <p:nvPr>
            <p:ph type="sldNum" sz="quarter" idx="12"/>
          </p:nvPr>
        </p:nvSpPr>
        <p:spPr/>
        <p:txBody>
          <a:bodyPr>
            <a:normAutofit fontScale="85000" lnSpcReduction="20000"/>
          </a:bodyPr>
          <a:lstStyle/>
          <a:p>
            <a:pPr>
              <a:defRPr/>
            </a:pPr>
            <a:fld id="{1AB6AD57-29F6-8D42-B8FA-D7938C782ADC}" type="slidenum">
              <a:rPr lang="en-US" smtClean="0"/>
              <a:pPr>
                <a:defRPr/>
              </a:pPr>
              <a:t>57</a:t>
            </a:fld>
            <a:endParaRPr lang="en-US"/>
          </a:p>
        </p:txBody>
      </p:sp>
    </p:spTree>
    <p:extLst>
      <p:ext uri="{BB962C8B-B14F-4D97-AF65-F5344CB8AC3E}">
        <p14:creationId xmlns:p14="http://schemas.microsoft.com/office/powerpoint/2010/main" val="417946755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itle 1"/>
          <p:cNvSpPr>
            <a:spLocks noGrp="1"/>
          </p:cNvSpPr>
          <p:nvPr>
            <p:ph type="title"/>
          </p:nvPr>
        </p:nvSpPr>
        <p:spPr>
          <a:xfrm>
            <a:off x="612775" y="228600"/>
            <a:ext cx="8153400" cy="990600"/>
          </a:xfrm>
        </p:spPr>
        <p:txBody>
          <a:bodyPr/>
          <a:lstStyle/>
          <a:p>
            <a:r>
              <a:rPr lang="en-US">
                <a:latin typeface="Tw Cen MT" charset="0"/>
              </a:rPr>
              <a:t>Affective commitment</a:t>
            </a:r>
          </a:p>
        </p:txBody>
      </p:sp>
      <p:sp>
        <p:nvSpPr>
          <p:cNvPr id="3" name="Content Placeholder 2"/>
          <p:cNvSpPr>
            <a:spLocks noGrp="1"/>
          </p:cNvSpPr>
          <p:nvPr>
            <p:ph sz="quarter" idx="1"/>
          </p:nvPr>
        </p:nvSpPr>
        <p:spPr>
          <a:xfrm>
            <a:off x="612775" y="1600200"/>
            <a:ext cx="8153400" cy="4495800"/>
          </a:xfrm>
        </p:spPr>
        <p:txBody>
          <a:bodyPr/>
          <a:lstStyle/>
          <a:p>
            <a:pPr>
              <a:buFont typeface="Wingdings" charset="2"/>
              <a:buChar char="q"/>
              <a:defRPr/>
            </a:pPr>
            <a:r>
              <a:rPr lang="en-US" dirty="0" smtClean="0"/>
              <a:t>Employees’ identification with and involvement in the organization</a:t>
            </a:r>
          </a:p>
          <a:p>
            <a:pPr>
              <a:buFont typeface="Wingdings" charset="2"/>
              <a:buChar char="q"/>
              <a:defRPr/>
            </a:pPr>
            <a:endParaRPr lang="en-US" dirty="0" smtClean="0"/>
          </a:p>
          <a:p>
            <a:pPr>
              <a:buFont typeface="Wingdings" charset="2"/>
              <a:buChar char="q"/>
              <a:defRPr/>
            </a:pPr>
            <a:r>
              <a:rPr lang="en-US" dirty="0" smtClean="0"/>
              <a:t>Staying because you WANT to</a:t>
            </a:r>
          </a:p>
          <a:p>
            <a:pPr>
              <a:buFont typeface="Wingdings" charset="2"/>
              <a:buChar char="q"/>
              <a:defRPr/>
            </a:pPr>
            <a:endParaRPr lang="en-US" dirty="0"/>
          </a:p>
          <a:p>
            <a:pPr>
              <a:buFont typeface="Wingdings" charset="2"/>
              <a:buChar char="q"/>
              <a:defRPr/>
            </a:pPr>
            <a:endParaRPr lang="en-US" dirty="0" smtClean="0"/>
          </a:p>
          <a:p>
            <a:pPr marL="0" indent="0">
              <a:buFont typeface="Wingdings" charset="0"/>
              <a:buNone/>
              <a:defRPr/>
            </a:pPr>
            <a:endParaRPr lang="en-US" dirty="0"/>
          </a:p>
          <a:p>
            <a:pPr marL="0" indent="0">
              <a:buFont typeface="Wingdings" charset="0"/>
              <a:buNone/>
              <a:defRPr/>
            </a:pPr>
            <a:r>
              <a:rPr lang="en-US" dirty="0" smtClean="0"/>
              <a:t>Parallel with the type of commitment of dating relationship</a:t>
            </a:r>
            <a:endParaRPr lang="en-US" dirty="0"/>
          </a:p>
        </p:txBody>
      </p:sp>
      <p:sp>
        <p:nvSpPr>
          <p:cNvPr id="4" name="Footer Placeholder 3"/>
          <p:cNvSpPr>
            <a:spLocks noGrp="1"/>
          </p:cNvSpPr>
          <p:nvPr>
            <p:ph type="ftr" sz="quarter" idx="11"/>
          </p:nvPr>
        </p:nvSpPr>
        <p:spPr/>
        <p:txBody>
          <a:bodyPr/>
          <a:lstStyle/>
          <a:p>
            <a:pPr>
              <a:defRPr/>
            </a:pPr>
            <a:r>
              <a:rPr lang="en-US" smtClean="0"/>
              <a:t>Copyright © 2010 McGraw-Hill Ryerson Ltd. </a:t>
            </a:r>
            <a:endParaRPr lang="en-US"/>
          </a:p>
        </p:txBody>
      </p:sp>
      <p:sp>
        <p:nvSpPr>
          <p:cNvPr id="5" name="Slide Number Placeholder 4"/>
          <p:cNvSpPr>
            <a:spLocks noGrp="1"/>
          </p:cNvSpPr>
          <p:nvPr>
            <p:ph type="sldNum" sz="quarter" idx="12"/>
          </p:nvPr>
        </p:nvSpPr>
        <p:spPr/>
        <p:txBody>
          <a:bodyPr>
            <a:normAutofit fontScale="85000" lnSpcReduction="20000"/>
          </a:bodyPr>
          <a:lstStyle/>
          <a:p>
            <a:pPr>
              <a:defRPr/>
            </a:pPr>
            <a:fld id="{7DC5B1F1-2A66-7D47-8CBD-43DA7B35FA1B}" type="slidenum">
              <a:rPr lang="en-US" smtClean="0"/>
              <a:pPr>
                <a:defRPr/>
              </a:pPr>
              <a:t>58</a:t>
            </a:fld>
            <a:endParaRPr lang="en-US"/>
          </a:p>
        </p:txBody>
      </p:sp>
    </p:spTree>
    <p:extLst>
      <p:ext uri="{BB962C8B-B14F-4D97-AF65-F5344CB8AC3E}">
        <p14:creationId xmlns:p14="http://schemas.microsoft.com/office/powerpoint/2010/main" val="412500896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a:xfrm>
            <a:off x="612775" y="228600"/>
            <a:ext cx="8153400" cy="990600"/>
          </a:xfrm>
        </p:spPr>
        <p:txBody>
          <a:bodyPr/>
          <a:lstStyle/>
          <a:p>
            <a:r>
              <a:rPr lang="en-US">
                <a:latin typeface="Tw Cen MT" charset="0"/>
              </a:rPr>
              <a:t>Normative commitment</a:t>
            </a:r>
          </a:p>
        </p:txBody>
      </p:sp>
      <p:sp>
        <p:nvSpPr>
          <p:cNvPr id="51202" name="Content Placeholder 2"/>
          <p:cNvSpPr>
            <a:spLocks noGrp="1"/>
          </p:cNvSpPr>
          <p:nvPr>
            <p:ph sz="quarter" idx="1"/>
          </p:nvPr>
        </p:nvSpPr>
        <p:spPr>
          <a:xfrm>
            <a:off x="612775" y="1600200"/>
            <a:ext cx="8153400" cy="4495800"/>
          </a:xfrm>
        </p:spPr>
        <p:txBody>
          <a:bodyPr/>
          <a:lstStyle/>
          <a:p>
            <a:r>
              <a:rPr lang="en-US">
                <a:latin typeface="Tw Cen MT" charset="0"/>
              </a:rPr>
              <a:t>Feeling of obligation to remain loyal (if you think the company has invested on you </a:t>
            </a:r>
            <a:r>
              <a:rPr lang="en-US" sz="2000">
                <a:solidFill>
                  <a:srgbClr val="800000"/>
                </a:solidFill>
                <a:latin typeface="Tw Cen MT" charset="0"/>
              </a:rPr>
              <a:t>(training, benefit), but you don’t think you are gonna stay in the long run. You will leave when you pay off the debt)</a:t>
            </a:r>
          </a:p>
          <a:p>
            <a:endParaRPr lang="en-US" sz="2000">
              <a:solidFill>
                <a:srgbClr val="800000"/>
              </a:solidFill>
              <a:latin typeface="Tw Cen MT" charset="0"/>
            </a:endParaRPr>
          </a:p>
          <a:p>
            <a:r>
              <a:rPr lang="en-US">
                <a:latin typeface="Tw Cen MT" charset="0"/>
              </a:rPr>
              <a:t>Staying because you OUGHT to</a:t>
            </a:r>
          </a:p>
        </p:txBody>
      </p:sp>
      <p:sp>
        <p:nvSpPr>
          <p:cNvPr id="4" name="Footer Placeholder 3"/>
          <p:cNvSpPr>
            <a:spLocks noGrp="1"/>
          </p:cNvSpPr>
          <p:nvPr>
            <p:ph type="ftr" sz="quarter" idx="11"/>
          </p:nvPr>
        </p:nvSpPr>
        <p:spPr/>
        <p:txBody>
          <a:bodyPr/>
          <a:lstStyle/>
          <a:p>
            <a:pPr>
              <a:defRPr/>
            </a:pPr>
            <a:r>
              <a:rPr lang="en-US" smtClean="0"/>
              <a:t>Copyright © 2010 McGraw-Hill Ryerson Ltd. </a:t>
            </a:r>
            <a:endParaRPr lang="en-US"/>
          </a:p>
        </p:txBody>
      </p:sp>
      <p:sp>
        <p:nvSpPr>
          <p:cNvPr id="5" name="Slide Number Placeholder 4"/>
          <p:cNvSpPr>
            <a:spLocks noGrp="1"/>
          </p:cNvSpPr>
          <p:nvPr>
            <p:ph type="sldNum" sz="quarter" idx="12"/>
          </p:nvPr>
        </p:nvSpPr>
        <p:spPr/>
        <p:txBody>
          <a:bodyPr>
            <a:normAutofit fontScale="85000" lnSpcReduction="20000"/>
          </a:bodyPr>
          <a:lstStyle/>
          <a:p>
            <a:pPr>
              <a:defRPr/>
            </a:pPr>
            <a:fld id="{1D70A958-2FA5-384E-A528-FD9E306EFBE2}" type="slidenum">
              <a:rPr lang="en-US" smtClean="0"/>
              <a:pPr>
                <a:defRPr/>
              </a:pPr>
              <a:t>59</a:t>
            </a:fld>
            <a:endParaRPr lang="en-US"/>
          </a:p>
        </p:txBody>
      </p:sp>
    </p:spTree>
    <p:extLst>
      <p:ext uri="{BB962C8B-B14F-4D97-AF65-F5344CB8AC3E}">
        <p14:creationId xmlns:p14="http://schemas.microsoft.com/office/powerpoint/2010/main" val="290265231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itle 1"/>
          <p:cNvSpPr>
            <a:spLocks noGrp="1"/>
          </p:cNvSpPr>
          <p:nvPr>
            <p:ph type="title"/>
          </p:nvPr>
        </p:nvSpPr>
        <p:spPr>
          <a:xfrm>
            <a:off x="612775" y="228600"/>
            <a:ext cx="8153400" cy="990600"/>
          </a:xfrm>
        </p:spPr>
        <p:txBody>
          <a:bodyPr/>
          <a:lstStyle/>
          <a:p>
            <a:r>
              <a:rPr lang="en-US">
                <a:latin typeface="Tw Cen MT" charset="0"/>
              </a:rPr>
              <a:t>Continuance commitment</a:t>
            </a:r>
          </a:p>
        </p:txBody>
      </p:sp>
      <p:sp>
        <p:nvSpPr>
          <p:cNvPr id="3" name="Content Placeholder 2"/>
          <p:cNvSpPr>
            <a:spLocks noGrp="1"/>
          </p:cNvSpPr>
          <p:nvPr>
            <p:ph sz="quarter" idx="1"/>
          </p:nvPr>
        </p:nvSpPr>
        <p:spPr>
          <a:xfrm>
            <a:off x="612775" y="1600200"/>
            <a:ext cx="8153400" cy="4495800"/>
          </a:xfrm>
        </p:spPr>
        <p:txBody>
          <a:bodyPr/>
          <a:lstStyle/>
          <a:p>
            <a:pPr>
              <a:defRPr/>
            </a:pPr>
            <a:r>
              <a:rPr lang="en-US" dirty="0" smtClean="0"/>
              <a:t> Perceptions of costs associated with staying vs. leaving</a:t>
            </a:r>
          </a:p>
          <a:p>
            <a:pPr>
              <a:defRPr/>
            </a:pPr>
            <a:r>
              <a:rPr lang="en-US" dirty="0" smtClean="0"/>
              <a:t>Staying because you NEED to</a:t>
            </a:r>
          </a:p>
          <a:p>
            <a:pPr marL="0" indent="0">
              <a:buFont typeface="Wingdings" charset="0"/>
              <a:buNone/>
              <a:defRPr/>
            </a:pPr>
            <a:endParaRPr lang="en-US" dirty="0" smtClean="0"/>
          </a:p>
          <a:p>
            <a:pPr marL="0" indent="0">
              <a:buFont typeface="Wingdings" charset="0"/>
              <a:buNone/>
              <a:defRPr/>
            </a:pPr>
            <a:r>
              <a:rPr lang="en-US" sz="2000" dirty="0" smtClean="0">
                <a:solidFill>
                  <a:srgbClr val="800000"/>
                </a:solidFill>
              </a:rPr>
              <a:t>(very often exemplified by it is really worth divorcing, it is better for the kids, for the house; e.g. immigration  ) </a:t>
            </a:r>
          </a:p>
          <a:p>
            <a:pPr marL="0" indent="0">
              <a:buFont typeface="Wingdings" charset="0"/>
              <a:buNone/>
              <a:defRPr/>
            </a:pPr>
            <a:endParaRPr lang="en-US" sz="2000" dirty="0">
              <a:solidFill>
                <a:srgbClr val="800000"/>
              </a:solidFill>
            </a:endParaRPr>
          </a:p>
          <a:p>
            <a:pPr marL="0" indent="0">
              <a:buFont typeface="Wingdings" charset="0"/>
              <a:buNone/>
              <a:defRPr/>
            </a:pPr>
            <a:r>
              <a:rPr lang="en-US" sz="2000" dirty="0" smtClean="0">
                <a:solidFill>
                  <a:srgbClr val="800000"/>
                </a:solidFill>
              </a:rPr>
              <a:t>Commitment and job satisfaction, task performance</a:t>
            </a:r>
            <a:endParaRPr lang="en-US" sz="2000" dirty="0">
              <a:solidFill>
                <a:srgbClr val="800000"/>
              </a:solidFill>
            </a:endParaRPr>
          </a:p>
        </p:txBody>
      </p:sp>
      <p:sp>
        <p:nvSpPr>
          <p:cNvPr id="4" name="Footer Placeholder 3"/>
          <p:cNvSpPr>
            <a:spLocks noGrp="1"/>
          </p:cNvSpPr>
          <p:nvPr>
            <p:ph type="ftr" sz="quarter" idx="11"/>
          </p:nvPr>
        </p:nvSpPr>
        <p:spPr/>
        <p:txBody>
          <a:bodyPr/>
          <a:lstStyle/>
          <a:p>
            <a:pPr>
              <a:defRPr/>
            </a:pPr>
            <a:r>
              <a:rPr lang="en-US" smtClean="0"/>
              <a:t>Copyright © 2010 McGraw-Hill Ryerson Ltd. </a:t>
            </a:r>
            <a:endParaRPr lang="en-US"/>
          </a:p>
        </p:txBody>
      </p:sp>
      <p:sp>
        <p:nvSpPr>
          <p:cNvPr id="5" name="Slide Number Placeholder 4"/>
          <p:cNvSpPr>
            <a:spLocks noGrp="1"/>
          </p:cNvSpPr>
          <p:nvPr>
            <p:ph type="sldNum" sz="quarter" idx="12"/>
          </p:nvPr>
        </p:nvSpPr>
        <p:spPr/>
        <p:txBody>
          <a:bodyPr>
            <a:normAutofit fontScale="85000" lnSpcReduction="20000"/>
          </a:bodyPr>
          <a:lstStyle/>
          <a:p>
            <a:pPr>
              <a:defRPr/>
            </a:pPr>
            <a:fld id="{94ADA916-8898-1041-8C06-5565BF5B9D54}" type="slidenum">
              <a:rPr lang="en-US" smtClean="0"/>
              <a:pPr>
                <a:defRPr/>
              </a:pPr>
              <a:t>60</a:t>
            </a:fld>
            <a:endParaRPr lang="en-US"/>
          </a:p>
        </p:txBody>
      </p:sp>
    </p:spTree>
    <p:extLst>
      <p:ext uri="{BB962C8B-B14F-4D97-AF65-F5344CB8AC3E}">
        <p14:creationId xmlns:p14="http://schemas.microsoft.com/office/powerpoint/2010/main" val="227869143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600200"/>
            <a:ext cx="6477000" cy="1828800"/>
          </a:xfrm>
        </p:spPr>
        <p:txBody>
          <a:bodyPr/>
          <a:lstStyle/>
          <a:p>
            <a:pPr algn="ctr">
              <a:defRPr/>
            </a:pPr>
            <a:r>
              <a:rPr lang="en-US" dirty="0" smtClean="0">
                <a:cs typeface="+mj-cs"/>
              </a:rPr>
              <a:t>Week 4, Chapter 5</a:t>
            </a:r>
            <a:endParaRPr lang="en-US" dirty="0">
              <a:cs typeface="+mj-cs"/>
            </a:endParaRPr>
          </a:p>
        </p:txBody>
      </p:sp>
      <p:sp>
        <p:nvSpPr>
          <p:cNvPr id="26626" name="Subtitle 2"/>
          <p:cNvSpPr>
            <a:spLocks noGrp="1"/>
          </p:cNvSpPr>
          <p:nvPr>
            <p:ph type="subTitle" idx="1"/>
          </p:nvPr>
        </p:nvSpPr>
        <p:spPr>
          <a:xfrm>
            <a:off x="1524000" y="3611563"/>
            <a:ext cx="6705600" cy="685800"/>
          </a:xfrm>
        </p:spPr>
        <p:txBody>
          <a:bodyPr>
            <a:normAutofit fontScale="85000" lnSpcReduction="20000"/>
          </a:bodyPr>
          <a:lstStyle/>
          <a:p>
            <a:pPr algn="ctr">
              <a:defRPr/>
            </a:pPr>
            <a:r>
              <a:rPr lang="en-US" sz="5500">
                <a:latin typeface="Tw Cen MT" charset="0"/>
              </a:rPr>
              <a:t>Motivation</a:t>
            </a:r>
          </a:p>
        </p:txBody>
      </p:sp>
      <p:sp>
        <p:nvSpPr>
          <p:cNvPr id="26627" name="TextBox 2"/>
          <p:cNvSpPr txBox="1">
            <a:spLocks noChangeArrowheads="1"/>
          </p:cNvSpPr>
          <p:nvPr/>
        </p:nvSpPr>
        <p:spPr bwMode="auto">
          <a:xfrm>
            <a:off x="2690813" y="4495800"/>
            <a:ext cx="41481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algn="just" eaLnBrk="1" hangingPunct="1"/>
            <a:r>
              <a:rPr lang="en-US" sz="1800"/>
              <a:t>Chapter 6, motivational principles</a:t>
            </a:r>
          </a:p>
          <a:p>
            <a:pPr algn="just" eaLnBrk="1" hangingPunct="1"/>
            <a:r>
              <a:rPr lang="en-US" sz="1800"/>
              <a:t>P191-201</a:t>
            </a:r>
          </a:p>
          <a:p>
            <a:pPr algn="just" eaLnBrk="1" hangingPunct="1"/>
            <a:r>
              <a:rPr lang="en-US" sz="1800"/>
              <a:t>Job design motivator</a:t>
            </a:r>
          </a:p>
          <a:p>
            <a:pPr algn="just" eaLnBrk="1" hangingPunct="1"/>
            <a:r>
              <a:rPr lang="en-US" sz="1800"/>
              <a:t>Alternative working seduole/module</a:t>
            </a:r>
          </a:p>
        </p:txBody>
      </p:sp>
    </p:spTree>
    <p:extLst>
      <p:ext uri="{BB962C8B-B14F-4D97-AF65-F5344CB8AC3E}">
        <p14:creationId xmlns:p14="http://schemas.microsoft.com/office/powerpoint/2010/main" val="31707344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p:cNvSpPr>
            <a:spLocks noGrp="1"/>
          </p:cNvSpPr>
          <p:nvPr>
            <p:ph type="title"/>
          </p:nvPr>
        </p:nvSpPr>
        <p:spPr>
          <a:xfrm>
            <a:off x="612775" y="228600"/>
            <a:ext cx="8153400" cy="990600"/>
          </a:xfrm>
        </p:spPr>
        <p:txBody>
          <a:bodyPr/>
          <a:lstStyle/>
          <a:p>
            <a:endParaRPr lang="en-US">
              <a:latin typeface="Tw Cen MT" charset="0"/>
            </a:endParaRPr>
          </a:p>
        </p:txBody>
      </p:sp>
      <p:sp>
        <p:nvSpPr>
          <p:cNvPr id="27650" name="Content Placeholder 2"/>
          <p:cNvSpPr>
            <a:spLocks noGrp="1"/>
          </p:cNvSpPr>
          <p:nvPr>
            <p:ph idx="1"/>
          </p:nvPr>
        </p:nvSpPr>
        <p:spPr>
          <a:xfrm>
            <a:off x="612775" y="1600200"/>
            <a:ext cx="8153400" cy="4495800"/>
          </a:xfrm>
        </p:spPr>
        <p:txBody>
          <a:bodyPr/>
          <a:lstStyle/>
          <a:p>
            <a:pPr algn="just"/>
            <a:r>
              <a:rPr lang="en-US">
                <a:latin typeface="Tw Cen MT" charset="0"/>
              </a:rPr>
              <a:t>Office space</a:t>
            </a:r>
          </a:p>
        </p:txBody>
      </p:sp>
    </p:spTree>
    <p:extLst>
      <p:ext uri="{BB962C8B-B14F-4D97-AF65-F5344CB8AC3E}">
        <p14:creationId xmlns:p14="http://schemas.microsoft.com/office/powerpoint/2010/main" val="125187995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p:cNvSpPr>
            <a:spLocks noGrp="1"/>
          </p:cNvSpPr>
          <p:nvPr>
            <p:ph type="title"/>
          </p:nvPr>
        </p:nvSpPr>
        <p:spPr>
          <a:xfrm>
            <a:off x="612775" y="228600"/>
            <a:ext cx="8153400" cy="990600"/>
          </a:xfrm>
        </p:spPr>
        <p:txBody>
          <a:bodyPr/>
          <a:lstStyle/>
          <a:p>
            <a:r>
              <a:rPr lang="en-US">
                <a:latin typeface="Tw Cen MT" charset="0"/>
              </a:rPr>
              <a:t>What is motivation?</a:t>
            </a:r>
          </a:p>
        </p:txBody>
      </p:sp>
      <p:sp>
        <p:nvSpPr>
          <p:cNvPr id="3" name="Content Placeholder 2"/>
          <p:cNvSpPr>
            <a:spLocks noGrp="1"/>
          </p:cNvSpPr>
          <p:nvPr>
            <p:ph sz="quarter" idx="1"/>
          </p:nvPr>
        </p:nvSpPr>
        <p:spPr>
          <a:xfrm>
            <a:off x="612775" y="1600200"/>
            <a:ext cx="8153400" cy="4495800"/>
          </a:xfrm>
        </p:spPr>
        <p:txBody>
          <a:bodyPr/>
          <a:lstStyle/>
          <a:p>
            <a:pPr>
              <a:buFont typeface="Wingdings" charset="2"/>
              <a:buChar char="q"/>
              <a:defRPr/>
            </a:pPr>
            <a:r>
              <a:rPr lang="en-US" dirty="0" smtClean="0"/>
              <a:t>The extent to which persistent effort is directed toward a goal</a:t>
            </a:r>
            <a:endParaRPr lang="en-US" dirty="0"/>
          </a:p>
          <a:p>
            <a:pPr>
              <a:buFont typeface="Wingdings" charset="2"/>
              <a:buChar char="q"/>
              <a:defRPr/>
            </a:pPr>
            <a:r>
              <a:rPr lang="en-US" dirty="0" smtClean="0"/>
              <a:t>Basic characteristics:</a:t>
            </a:r>
          </a:p>
          <a:p>
            <a:pPr>
              <a:buFont typeface="Arial"/>
              <a:buChar char="•"/>
              <a:defRPr/>
            </a:pPr>
            <a:r>
              <a:rPr lang="en-US" dirty="0" smtClean="0"/>
              <a:t>Effort </a:t>
            </a:r>
            <a:r>
              <a:rPr lang="en-US" sz="2400" dirty="0">
                <a:solidFill>
                  <a:srgbClr val="800000"/>
                </a:solidFill>
              </a:rPr>
              <a:t>(have to be effortful)</a:t>
            </a:r>
          </a:p>
          <a:p>
            <a:pPr>
              <a:buFont typeface="Arial"/>
              <a:buChar char="•"/>
              <a:defRPr/>
            </a:pPr>
            <a:r>
              <a:rPr lang="en-US" dirty="0" smtClean="0"/>
              <a:t>Persistence </a:t>
            </a:r>
            <a:r>
              <a:rPr lang="en-US" sz="2400" dirty="0" smtClean="0">
                <a:solidFill>
                  <a:srgbClr val="800000"/>
                </a:solidFill>
              </a:rPr>
              <a:t>(also have to be persistent)</a:t>
            </a:r>
          </a:p>
          <a:p>
            <a:pPr>
              <a:buFont typeface="Arial"/>
              <a:buChar char="•"/>
              <a:defRPr/>
            </a:pPr>
            <a:r>
              <a:rPr lang="en-US" dirty="0"/>
              <a:t>Direction (</a:t>
            </a:r>
            <a:r>
              <a:rPr lang="en-US" sz="2400" dirty="0">
                <a:solidFill>
                  <a:srgbClr val="800000"/>
                </a:solidFill>
              </a:rPr>
              <a:t>have to be directed to a goal, have to produce outcome) (e.g. if the real estate works hard to find house for the client for a long time, but he only finds the ones above the budget, it is not smart. )</a:t>
            </a:r>
          </a:p>
          <a:p>
            <a:pPr>
              <a:buFont typeface="Arial"/>
              <a:buChar char="•"/>
              <a:defRPr/>
            </a:pPr>
            <a:r>
              <a:rPr lang="en-US" dirty="0" smtClean="0"/>
              <a:t>Goals (need to a goal to work toward)</a:t>
            </a:r>
            <a:endParaRPr lang="en-US" dirty="0"/>
          </a:p>
          <a:p>
            <a:pPr>
              <a:buFont typeface="Arial"/>
              <a:buChar char="•"/>
              <a:defRPr/>
            </a:pPr>
            <a:endParaRPr lang="en-US" dirty="0"/>
          </a:p>
          <a:p>
            <a:pPr marL="0" indent="0">
              <a:buFont typeface="Wingdings" charset="0"/>
              <a:buNone/>
              <a:defRPr/>
            </a:pPr>
            <a:endParaRPr lang="en-US" dirty="0"/>
          </a:p>
          <a:p>
            <a:pPr marL="0" indent="0">
              <a:buFont typeface="Wingdings" charset="0"/>
              <a:buNone/>
              <a:defRPr/>
            </a:pPr>
            <a:endParaRPr lang="en-US" dirty="0"/>
          </a:p>
          <a:p>
            <a:pPr marL="0" indent="0">
              <a:buFont typeface="Wingdings" charset="0"/>
              <a:buNone/>
              <a:defRPr/>
            </a:pPr>
            <a:r>
              <a:rPr lang="en-US" dirty="0" smtClean="0"/>
              <a:t>(effort, to stimulate)</a:t>
            </a:r>
            <a:endParaRPr lang="en-US" dirty="0"/>
          </a:p>
        </p:txBody>
      </p:sp>
      <p:sp>
        <p:nvSpPr>
          <p:cNvPr id="5" name="Slide Number Placeholder 4"/>
          <p:cNvSpPr>
            <a:spLocks noGrp="1"/>
          </p:cNvSpPr>
          <p:nvPr>
            <p:ph type="sldNum" sz="quarter" idx="12"/>
          </p:nvPr>
        </p:nvSpPr>
        <p:spPr/>
        <p:txBody>
          <a:bodyPr>
            <a:normAutofit fontScale="85000" lnSpcReduction="20000"/>
          </a:bodyPr>
          <a:lstStyle/>
          <a:p>
            <a:pPr>
              <a:defRPr/>
            </a:pPr>
            <a:fld id="{15A79327-BB24-5644-93C6-1E6008ECD5B2}" type="slidenum">
              <a:rPr lang="en-US" smtClean="0"/>
              <a:pPr>
                <a:defRPr/>
              </a:pPr>
              <a:t>63</a:t>
            </a:fld>
            <a:endParaRPr lang="en-US"/>
          </a:p>
        </p:txBody>
      </p:sp>
    </p:spTree>
    <p:extLst>
      <p:ext uri="{BB962C8B-B14F-4D97-AF65-F5344CB8AC3E}">
        <p14:creationId xmlns:p14="http://schemas.microsoft.com/office/powerpoint/2010/main" val="1007489150"/>
      </p:ext>
    </p:extLst>
  </p:cSld>
  <p:clrMapOvr>
    <a:masterClrMapping/>
  </p:clrMapOvr>
  <p:timing>
    <p:tnLst>
      <p:par>
        <p:cTn xmlns:p14="http://schemas.microsoft.com/office/powerpoint/2010/mai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1"/>
          <p:cNvSpPr>
            <a:spLocks noGrp="1"/>
          </p:cNvSpPr>
          <p:nvPr>
            <p:ph type="title"/>
          </p:nvPr>
        </p:nvSpPr>
        <p:spPr>
          <a:xfrm>
            <a:off x="612775" y="228600"/>
            <a:ext cx="8153400" cy="990600"/>
          </a:xfrm>
        </p:spPr>
        <p:txBody>
          <a:bodyPr/>
          <a:lstStyle/>
          <a:p>
            <a:r>
              <a:rPr lang="en-US">
                <a:latin typeface="Tw Cen MT" charset="0"/>
              </a:rPr>
              <a:t>Types of Motivation</a:t>
            </a:r>
          </a:p>
        </p:txBody>
      </p:sp>
      <p:sp>
        <p:nvSpPr>
          <p:cNvPr id="3" name="Content Placeholder 2"/>
          <p:cNvSpPr>
            <a:spLocks noGrp="1"/>
          </p:cNvSpPr>
          <p:nvPr>
            <p:ph sz="quarter" idx="1"/>
          </p:nvPr>
        </p:nvSpPr>
        <p:spPr>
          <a:xfrm>
            <a:off x="612775" y="1600200"/>
            <a:ext cx="8153400" cy="4495800"/>
          </a:xfrm>
        </p:spPr>
        <p:txBody>
          <a:bodyPr/>
          <a:lstStyle/>
          <a:p>
            <a:pPr>
              <a:defRPr/>
            </a:pPr>
            <a:r>
              <a:rPr lang="en-US" dirty="0" smtClean="0"/>
              <a:t>Extrinsic vs. Intrinsic</a:t>
            </a:r>
          </a:p>
          <a:p>
            <a:pPr>
              <a:buFont typeface="Arial"/>
              <a:buChar char="•"/>
              <a:defRPr/>
            </a:pPr>
            <a:r>
              <a:rPr lang="en-US" sz="2600" dirty="0">
                <a:solidFill>
                  <a:srgbClr val="800000"/>
                </a:solidFill>
              </a:rPr>
              <a:t> </a:t>
            </a:r>
            <a:r>
              <a:rPr lang="en-US" sz="2600" dirty="0" smtClean="0">
                <a:solidFill>
                  <a:srgbClr val="800000"/>
                </a:solidFill>
              </a:rPr>
              <a:t>     Extrinsic: you feel like you have to do it, because you have to do it, if not, you get into trouble or will be punished. From outside, the punishment and reward matter</a:t>
            </a:r>
            <a:endParaRPr lang="en-US" sz="2600" dirty="0">
              <a:solidFill>
                <a:srgbClr val="800000"/>
              </a:solidFill>
            </a:endParaRPr>
          </a:p>
          <a:p>
            <a:pPr>
              <a:buFont typeface="Arial"/>
              <a:buChar char="•"/>
              <a:defRPr/>
            </a:pPr>
            <a:r>
              <a:rPr lang="en-US" sz="2600" dirty="0" smtClean="0">
                <a:solidFill>
                  <a:srgbClr val="800000"/>
                </a:solidFill>
              </a:rPr>
              <a:t>      Intrinsic: from inside, you really enjoy doing it, there is a sense of free will. </a:t>
            </a:r>
          </a:p>
          <a:p>
            <a:pPr marL="0" indent="0">
              <a:buFont typeface="Wingdings" charset="0"/>
              <a:buNone/>
              <a:defRPr/>
            </a:pPr>
            <a:endParaRPr lang="en-US" dirty="0" smtClean="0"/>
          </a:p>
          <a:p>
            <a:pPr marL="0" indent="0">
              <a:buFont typeface="Wingdings" charset="0"/>
              <a:buNone/>
              <a:defRPr/>
            </a:pPr>
            <a:r>
              <a:rPr lang="en-US" sz="2600" dirty="0">
                <a:solidFill>
                  <a:srgbClr val="800000"/>
                </a:solidFill>
              </a:rPr>
              <a:t>Extrinsic and intrinsic are the two extremes </a:t>
            </a:r>
          </a:p>
          <a:p>
            <a:pPr marL="0" indent="0">
              <a:buFont typeface="Wingdings" charset="0"/>
              <a:buNone/>
              <a:defRPr/>
            </a:pPr>
            <a:r>
              <a:rPr lang="en-US" sz="2600" dirty="0">
                <a:solidFill>
                  <a:srgbClr val="800000"/>
                </a:solidFill>
              </a:rPr>
              <a:t>What does it matter in organizations? You want people to enjoy their work, so that higher productivity</a:t>
            </a:r>
          </a:p>
          <a:p>
            <a:pPr marL="0" indent="0">
              <a:buFont typeface="Wingdings" charset="0"/>
              <a:buNone/>
              <a:defRPr/>
            </a:pPr>
            <a:r>
              <a:rPr lang="en-US" sz="2600" dirty="0" smtClean="0">
                <a:solidFill>
                  <a:srgbClr val="800000"/>
                </a:solidFill>
              </a:rPr>
              <a:t>Intrinsic </a:t>
            </a:r>
            <a:r>
              <a:rPr lang="en-US" sz="2600" dirty="0">
                <a:solidFill>
                  <a:srgbClr val="800000"/>
                </a:solidFill>
              </a:rPr>
              <a:t>motivated is linked to affected commitment</a:t>
            </a:r>
          </a:p>
        </p:txBody>
      </p:sp>
      <p:sp>
        <p:nvSpPr>
          <p:cNvPr id="5" name="Slide Number Placeholder 4"/>
          <p:cNvSpPr>
            <a:spLocks noGrp="1"/>
          </p:cNvSpPr>
          <p:nvPr>
            <p:ph type="sldNum" sz="quarter" idx="12"/>
          </p:nvPr>
        </p:nvSpPr>
        <p:spPr/>
        <p:txBody>
          <a:bodyPr>
            <a:normAutofit fontScale="85000" lnSpcReduction="20000"/>
          </a:bodyPr>
          <a:lstStyle/>
          <a:p>
            <a:pPr>
              <a:defRPr/>
            </a:pPr>
            <a:fld id="{70812842-A057-414E-9D59-1207382D4911}" type="slidenum">
              <a:rPr lang="en-US" smtClean="0"/>
              <a:pPr>
                <a:defRPr/>
              </a:pPr>
              <a:t>64</a:t>
            </a:fld>
            <a:endParaRPr lang="en-US"/>
          </a:p>
        </p:txBody>
      </p:sp>
    </p:spTree>
    <p:extLst>
      <p:ext uri="{BB962C8B-B14F-4D97-AF65-F5344CB8AC3E}">
        <p14:creationId xmlns:p14="http://schemas.microsoft.com/office/powerpoint/2010/main" val="19842952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
          <p:cNvSpPr>
            <a:spLocks noGrp="1"/>
          </p:cNvSpPr>
          <p:nvPr>
            <p:ph type="title"/>
          </p:nvPr>
        </p:nvSpPr>
        <p:spPr>
          <a:xfrm>
            <a:off x="612775" y="228600"/>
            <a:ext cx="8153400" cy="990600"/>
          </a:xfrm>
        </p:spPr>
        <p:txBody>
          <a:bodyPr/>
          <a:lstStyle/>
          <a:p>
            <a:r>
              <a:rPr lang="en-US">
                <a:latin typeface="Tw Cen MT" charset="0"/>
              </a:rPr>
              <a:t>Two Broad Classes of theories</a:t>
            </a:r>
          </a:p>
        </p:txBody>
      </p:sp>
      <p:sp>
        <p:nvSpPr>
          <p:cNvPr id="3" name="Content Placeholder 2"/>
          <p:cNvSpPr>
            <a:spLocks noGrp="1"/>
          </p:cNvSpPr>
          <p:nvPr>
            <p:ph sz="quarter" idx="1"/>
          </p:nvPr>
        </p:nvSpPr>
        <p:spPr>
          <a:xfrm>
            <a:off x="612775" y="1600200"/>
            <a:ext cx="8153400" cy="4495800"/>
          </a:xfrm>
        </p:spPr>
        <p:txBody>
          <a:bodyPr/>
          <a:lstStyle/>
          <a:p>
            <a:pPr>
              <a:defRPr/>
            </a:pPr>
            <a:r>
              <a:rPr lang="en-US" dirty="0" smtClean="0"/>
              <a:t>“What” motivates (people)</a:t>
            </a:r>
          </a:p>
          <a:p>
            <a:pPr marL="0" indent="0">
              <a:buFont typeface="Wingdings" charset="0"/>
              <a:buNone/>
              <a:defRPr/>
            </a:pPr>
            <a:r>
              <a:rPr lang="en-US" dirty="0"/>
              <a:t> </a:t>
            </a:r>
            <a:r>
              <a:rPr lang="en-US" dirty="0" smtClean="0"/>
              <a:t>    - Need theories</a:t>
            </a:r>
          </a:p>
          <a:p>
            <a:pPr marL="0" indent="0">
              <a:buFont typeface="Wingdings" charset="0"/>
              <a:buNone/>
              <a:defRPr/>
            </a:pPr>
            <a:endParaRPr lang="en-US" dirty="0" smtClean="0"/>
          </a:p>
          <a:p>
            <a:pPr>
              <a:defRPr/>
            </a:pPr>
            <a:r>
              <a:rPr lang="en-US" dirty="0" smtClean="0"/>
              <a:t>“How to motivate”</a:t>
            </a:r>
          </a:p>
          <a:p>
            <a:pPr marL="0" indent="0">
              <a:buFont typeface="Wingdings" charset="0"/>
              <a:buNone/>
              <a:defRPr/>
            </a:pPr>
            <a:r>
              <a:rPr lang="en-US" dirty="0"/>
              <a:t> </a:t>
            </a:r>
            <a:r>
              <a:rPr lang="en-US" dirty="0" smtClean="0"/>
              <a:t>    - Process theories</a:t>
            </a:r>
            <a:endParaRPr lang="en-US" dirty="0"/>
          </a:p>
        </p:txBody>
      </p:sp>
      <p:sp>
        <p:nvSpPr>
          <p:cNvPr id="4" name="Footer Placeholder 3"/>
          <p:cNvSpPr>
            <a:spLocks noGrp="1"/>
          </p:cNvSpPr>
          <p:nvPr>
            <p:ph type="ftr" sz="quarter" idx="11"/>
          </p:nvPr>
        </p:nvSpPr>
        <p:spPr/>
        <p:txBody>
          <a:bodyPr/>
          <a:lstStyle/>
          <a:p>
            <a:pPr>
              <a:defRPr/>
            </a:pPr>
            <a:r>
              <a:rPr lang="en-US" smtClean="0"/>
              <a:t>Copyright © 2010 McGraw-Hill Ryerson Ltd. </a:t>
            </a:r>
            <a:endParaRPr lang="en-US"/>
          </a:p>
        </p:txBody>
      </p:sp>
      <p:sp>
        <p:nvSpPr>
          <p:cNvPr id="5" name="Slide Number Placeholder 4"/>
          <p:cNvSpPr>
            <a:spLocks noGrp="1"/>
          </p:cNvSpPr>
          <p:nvPr>
            <p:ph type="sldNum" sz="quarter" idx="12"/>
          </p:nvPr>
        </p:nvSpPr>
        <p:spPr/>
        <p:txBody>
          <a:bodyPr>
            <a:normAutofit fontScale="85000" lnSpcReduction="20000"/>
          </a:bodyPr>
          <a:lstStyle/>
          <a:p>
            <a:pPr>
              <a:defRPr/>
            </a:pPr>
            <a:fld id="{25606ABC-8CF0-554E-83A1-BBB47DF61C9D}" type="slidenum">
              <a:rPr lang="en-US" smtClean="0"/>
              <a:pPr>
                <a:defRPr/>
              </a:pPr>
              <a:t>65</a:t>
            </a:fld>
            <a:endParaRPr lang="en-US"/>
          </a:p>
        </p:txBody>
      </p:sp>
    </p:spTree>
    <p:extLst>
      <p:ext uri="{BB962C8B-B14F-4D97-AF65-F5344CB8AC3E}">
        <p14:creationId xmlns:p14="http://schemas.microsoft.com/office/powerpoint/2010/main" val="202160087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le 1"/>
          <p:cNvSpPr>
            <a:spLocks noGrp="1"/>
          </p:cNvSpPr>
          <p:nvPr>
            <p:ph type="title"/>
          </p:nvPr>
        </p:nvSpPr>
        <p:spPr>
          <a:xfrm>
            <a:off x="612775" y="228600"/>
            <a:ext cx="8153400" cy="990600"/>
          </a:xfrm>
        </p:spPr>
        <p:txBody>
          <a:bodyPr/>
          <a:lstStyle/>
          <a:p>
            <a:r>
              <a:rPr lang="en-US">
                <a:latin typeface="Tw Cen MT" charset="0"/>
              </a:rPr>
              <a:t>Need theories--what motivates?</a:t>
            </a:r>
          </a:p>
        </p:txBody>
      </p:sp>
      <p:sp>
        <p:nvSpPr>
          <p:cNvPr id="3" name="Content Placeholder 2"/>
          <p:cNvSpPr>
            <a:spLocks noGrp="1"/>
          </p:cNvSpPr>
          <p:nvPr>
            <p:ph sz="quarter" idx="1"/>
          </p:nvPr>
        </p:nvSpPr>
        <p:spPr>
          <a:xfrm>
            <a:off x="612775" y="1600200"/>
            <a:ext cx="8153400" cy="4495800"/>
          </a:xfrm>
        </p:spPr>
        <p:txBody>
          <a:bodyPr/>
          <a:lstStyle/>
          <a:p>
            <a:pPr>
              <a:defRPr/>
            </a:pPr>
            <a:r>
              <a:rPr lang="en-US" dirty="0" smtClean="0"/>
              <a:t>Need theories</a:t>
            </a:r>
          </a:p>
          <a:p>
            <a:pPr marL="0" indent="0">
              <a:buFont typeface="Wingdings" charset="0"/>
              <a:buNone/>
              <a:defRPr/>
            </a:pPr>
            <a:r>
              <a:rPr lang="en-US" dirty="0" smtClean="0"/>
              <a:t>-Maslow’s Hierarchy</a:t>
            </a:r>
          </a:p>
          <a:p>
            <a:pPr marL="0" indent="0">
              <a:buFont typeface="Wingdings" charset="0"/>
              <a:buNone/>
              <a:defRPr/>
            </a:pPr>
            <a:r>
              <a:rPr lang="en-US" dirty="0" smtClean="0"/>
              <a:t>-</a:t>
            </a:r>
            <a:r>
              <a:rPr lang="en-US" dirty="0" err="1" smtClean="0"/>
              <a:t>Aldefer’s</a:t>
            </a:r>
            <a:r>
              <a:rPr lang="en-US" dirty="0" smtClean="0"/>
              <a:t> ERG theory</a:t>
            </a:r>
          </a:p>
          <a:p>
            <a:pPr marL="0" indent="0">
              <a:buFont typeface="Wingdings" charset="0"/>
              <a:buNone/>
              <a:defRPr/>
            </a:pPr>
            <a:r>
              <a:rPr lang="en-US" dirty="0" smtClean="0"/>
              <a:t>- McClelland’s theory of Needs</a:t>
            </a:r>
          </a:p>
        </p:txBody>
      </p:sp>
      <p:sp>
        <p:nvSpPr>
          <p:cNvPr id="4" name="Footer Placeholder 3"/>
          <p:cNvSpPr>
            <a:spLocks noGrp="1"/>
          </p:cNvSpPr>
          <p:nvPr>
            <p:ph type="ftr" sz="quarter" idx="11"/>
          </p:nvPr>
        </p:nvSpPr>
        <p:spPr/>
        <p:txBody>
          <a:bodyPr/>
          <a:lstStyle/>
          <a:p>
            <a:pPr>
              <a:defRPr/>
            </a:pPr>
            <a:r>
              <a:rPr lang="en-US" smtClean="0"/>
              <a:t>Copyright © 2010 McGraw-Hill Ryerson Ltd. </a:t>
            </a:r>
            <a:endParaRPr lang="en-US"/>
          </a:p>
        </p:txBody>
      </p:sp>
      <p:sp>
        <p:nvSpPr>
          <p:cNvPr id="5" name="Slide Number Placeholder 4"/>
          <p:cNvSpPr>
            <a:spLocks noGrp="1"/>
          </p:cNvSpPr>
          <p:nvPr>
            <p:ph type="sldNum" sz="quarter" idx="12"/>
          </p:nvPr>
        </p:nvSpPr>
        <p:spPr/>
        <p:txBody>
          <a:bodyPr>
            <a:normAutofit fontScale="85000" lnSpcReduction="20000"/>
          </a:bodyPr>
          <a:lstStyle/>
          <a:p>
            <a:pPr>
              <a:defRPr/>
            </a:pPr>
            <a:fld id="{6B8326A1-E25A-9A4E-809F-C587592AB73C}" type="slidenum">
              <a:rPr lang="en-US" smtClean="0"/>
              <a:pPr>
                <a:defRPr/>
              </a:pPr>
              <a:t>66</a:t>
            </a:fld>
            <a:endParaRPr lang="en-US"/>
          </a:p>
        </p:txBody>
      </p:sp>
    </p:spTree>
    <p:extLst>
      <p:ext uri="{BB962C8B-B14F-4D97-AF65-F5344CB8AC3E}">
        <p14:creationId xmlns:p14="http://schemas.microsoft.com/office/powerpoint/2010/main" val="151015615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1"/>
          <p:cNvSpPr>
            <a:spLocks noGrp="1"/>
          </p:cNvSpPr>
          <p:nvPr>
            <p:ph type="title"/>
          </p:nvPr>
        </p:nvSpPr>
        <p:spPr>
          <a:xfrm>
            <a:off x="612775" y="228600"/>
            <a:ext cx="8153400" cy="990600"/>
          </a:xfrm>
        </p:spPr>
        <p:txBody>
          <a:bodyPr/>
          <a:lstStyle/>
          <a:p>
            <a:r>
              <a:rPr lang="en-US">
                <a:latin typeface="Tw Cen MT" charset="0"/>
              </a:rPr>
              <a:t>Maslow’s hierarch</a:t>
            </a:r>
          </a:p>
        </p:txBody>
      </p:sp>
      <p:sp>
        <p:nvSpPr>
          <p:cNvPr id="3" name="Content Placeholder 2"/>
          <p:cNvSpPr>
            <a:spLocks noGrp="1"/>
          </p:cNvSpPr>
          <p:nvPr>
            <p:ph sz="quarter" idx="1"/>
          </p:nvPr>
        </p:nvSpPr>
        <p:spPr>
          <a:xfrm>
            <a:off x="612775" y="1600200"/>
            <a:ext cx="8153400" cy="4495800"/>
          </a:xfrm>
        </p:spPr>
        <p:txBody>
          <a:bodyPr/>
          <a:lstStyle/>
          <a:p>
            <a:pPr>
              <a:defRPr/>
            </a:pPr>
            <a:r>
              <a:rPr lang="en-US" dirty="0" smtClean="0"/>
              <a:t>Self-actualization</a:t>
            </a:r>
          </a:p>
          <a:p>
            <a:pPr>
              <a:defRPr/>
            </a:pPr>
            <a:r>
              <a:rPr lang="en-US" dirty="0" smtClean="0"/>
              <a:t>Esteem</a:t>
            </a:r>
          </a:p>
          <a:p>
            <a:pPr>
              <a:defRPr/>
            </a:pPr>
            <a:r>
              <a:rPr lang="en-US" dirty="0" smtClean="0"/>
              <a:t>Belongingness</a:t>
            </a:r>
          </a:p>
          <a:p>
            <a:pPr>
              <a:defRPr/>
            </a:pPr>
            <a:r>
              <a:rPr lang="en-US" dirty="0" smtClean="0"/>
              <a:t>Safety</a:t>
            </a:r>
          </a:p>
          <a:p>
            <a:pPr>
              <a:defRPr/>
            </a:pPr>
            <a:r>
              <a:rPr lang="en-US" dirty="0" smtClean="0"/>
              <a:t>Physiological level</a:t>
            </a:r>
          </a:p>
          <a:p>
            <a:pPr>
              <a:defRPr/>
            </a:pPr>
            <a:endParaRPr lang="en-US" dirty="0" smtClean="0"/>
          </a:p>
          <a:p>
            <a:pPr marL="0" indent="0">
              <a:buFont typeface="Wingdings" charset="0"/>
              <a:buNone/>
              <a:defRPr/>
            </a:pPr>
            <a:r>
              <a:rPr lang="en-US" sz="2400" dirty="0" smtClean="0">
                <a:solidFill>
                  <a:srgbClr val="800000"/>
                </a:solidFill>
              </a:rPr>
              <a:t>Two points to remember:</a:t>
            </a:r>
          </a:p>
          <a:p>
            <a:pPr marL="0" indent="0">
              <a:buFont typeface="Wingdings" charset="0"/>
              <a:buNone/>
              <a:defRPr/>
            </a:pPr>
            <a:r>
              <a:rPr lang="en-US" sz="2400" dirty="0" smtClean="0">
                <a:solidFill>
                  <a:srgbClr val="800000"/>
                </a:solidFill>
              </a:rPr>
              <a:t>If one level is already fulfilled, more motivations on this level is not going to work</a:t>
            </a:r>
          </a:p>
          <a:p>
            <a:pPr marL="0" indent="0">
              <a:buFont typeface="Wingdings" charset="0"/>
              <a:buNone/>
              <a:defRPr/>
            </a:pPr>
            <a:r>
              <a:rPr lang="en-US" sz="2400" dirty="0" smtClean="0">
                <a:solidFill>
                  <a:srgbClr val="800000"/>
                </a:solidFill>
              </a:rPr>
              <a:t>In this theory, lowers have to be fulfilled before going to the next level</a:t>
            </a:r>
            <a:endParaRPr lang="en-US" sz="2400" dirty="0">
              <a:solidFill>
                <a:srgbClr val="800000"/>
              </a:solidFill>
            </a:endParaRPr>
          </a:p>
        </p:txBody>
      </p:sp>
      <p:sp>
        <p:nvSpPr>
          <p:cNvPr id="5" name="Slide Number Placeholder 4"/>
          <p:cNvSpPr>
            <a:spLocks noGrp="1"/>
          </p:cNvSpPr>
          <p:nvPr>
            <p:ph type="sldNum" sz="quarter" idx="12"/>
          </p:nvPr>
        </p:nvSpPr>
        <p:spPr/>
        <p:txBody>
          <a:bodyPr>
            <a:normAutofit fontScale="85000" lnSpcReduction="20000"/>
          </a:bodyPr>
          <a:lstStyle/>
          <a:p>
            <a:pPr>
              <a:defRPr/>
            </a:pPr>
            <a:fld id="{5881BD29-8A02-BA48-AFD9-F87F7A531685}" type="slidenum">
              <a:rPr lang="en-US" smtClean="0"/>
              <a:pPr>
                <a:defRPr/>
              </a:pPr>
              <a:t>67</a:t>
            </a:fld>
            <a:endParaRPr lang="en-US"/>
          </a:p>
        </p:txBody>
      </p:sp>
    </p:spTree>
    <p:extLst>
      <p:ext uri="{BB962C8B-B14F-4D97-AF65-F5344CB8AC3E}">
        <p14:creationId xmlns:p14="http://schemas.microsoft.com/office/powerpoint/2010/main" val="200826339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itle 1"/>
          <p:cNvSpPr>
            <a:spLocks noGrp="1"/>
          </p:cNvSpPr>
          <p:nvPr>
            <p:ph type="title"/>
          </p:nvPr>
        </p:nvSpPr>
        <p:spPr>
          <a:xfrm>
            <a:off x="612775" y="228600"/>
            <a:ext cx="8153400" cy="990600"/>
          </a:xfrm>
        </p:spPr>
        <p:txBody>
          <a:bodyPr/>
          <a:lstStyle/>
          <a:p>
            <a:r>
              <a:rPr lang="en-US">
                <a:latin typeface="Tw Cen MT" charset="0"/>
              </a:rPr>
              <a:t>Aldefer’s ERG theory</a:t>
            </a:r>
          </a:p>
        </p:txBody>
      </p:sp>
      <p:sp>
        <p:nvSpPr>
          <p:cNvPr id="3" name="Content Placeholder 2"/>
          <p:cNvSpPr>
            <a:spLocks noGrp="1"/>
          </p:cNvSpPr>
          <p:nvPr>
            <p:ph sz="quarter" idx="1"/>
          </p:nvPr>
        </p:nvSpPr>
        <p:spPr>
          <a:xfrm>
            <a:off x="612775" y="1600200"/>
            <a:ext cx="8153400" cy="4495800"/>
          </a:xfrm>
        </p:spPr>
        <p:txBody>
          <a:bodyPr/>
          <a:lstStyle/>
          <a:p>
            <a:pPr>
              <a:defRPr/>
            </a:pPr>
            <a:r>
              <a:rPr lang="en-US" dirty="0" smtClean="0"/>
              <a:t>ERG</a:t>
            </a:r>
          </a:p>
          <a:p>
            <a:pPr marL="0" indent="0">
              <a:buFont typeface="Wingdings" charset="0"/>
              <a:buNone/>
              <a:defRPr/>
            </a:pPr>
            <a:r>
              <a:rPr lang="en-US" dirty="0" smtClean="0"/>
              <a:t>Existence</a:t>
            </a:r>
          </a:p>
          <a:p>
            <a:pPr marL="0" indent="0">
              <a:buFont typeface="Wingdings" charset="0"/>
              <a:buNone/>
              <a:defRPr/>
            </a:pPr>
            <a:r>
              <a:rPr lang="en-US" dirty="0" smtClean="0"/>
              <a:t>Relatedness</a:t>
            </a:r>
          </a:p>
          <a:p>
            <a:pPr marL="0" indent="0">
              <a:buFont typeface="Wingdings" charset="0"/>
              <a:buNone/>
              <a:defRPr/>
            </a:pPr>
            <a:r>
              <a:rPr lang="en-US" dirty="0" smtClean="0"/>
              <a:t>Growth</a:t>
            </a:r>
          </a:p>
          <a:p>
            <a:pPr marL="0" indent="0">
              <a:buFont typeface="Wingdings" charset="0"/>
              <a:buNone/>
              <a:defRPr/>
            </a:pPr>
            <a:endParaRPr lang="en-US" dirty="0"/>
          </a:p>
          <a:p>
            <a:pPr marL="0" indent="0">
              <a:buFont typeface="Wingdings" charset="0"/>
              <a:buNone/>
              <a:defRPr/>
            </a:pPr>
            <a:r>
              <a:rPr lang="en-US" dirty="0" smtClean="0"/>
              <a:t>Figure from the textbook</a:t>
            </a:r>
          </a:p>
          <a:p>
            <a:pPr marL="0" indent="0">
              <a:buFont typeface="Wingdings" charset="0"/>
              <a:buNone/>
              <a:defRPr/>
            </a:pPr>
            <a:endParaRPr lang="en-US" dirty="0"/>
          </a:p>
          <a:p>
            <a:pPr marL="0" indent="0">
              <a:buFont typeface="Wingdings" charset="0"/>
              <a:buNone/>
              <a:defRPr/>
            </a:pPr>
            <a:r>
              <a:rPr lang="en-US" sz="2400" dirty="0" smtClean="0">
                <a:solidFill>
                  <a:srgbClr val="800000"/>
                </a:solidFill>
              </a:rPr>
              <a:t>In this theory, you can have three needs at the same time. The implication of the theory is that not everyone is focusing on the same thing, your college may do the job to earn money----</a:t>
            </a:r>
            <a:endParaRPr lang="en-US" sz="2400" dirty="0">
              <a:solidFill>
                <a:srgbClr val="800000"/>
              </a:solidFill>
            </a:endParaRPr>
          </a:p>
        </p:txBody>
      </p:sp>
      <p:sp>
        <p:nvSpPr>
          <p:cNvPr id="5" name="Slide Number Placeholder 4"/>
          <p:cNvSpPr>
            <a:spLocks noGrp="1"/>
          </p:cNvSpPr>
          <p:nvPr>
            <p:ph type="sldNum" sz="quarter" idx="12"/>
          </p:nvPr>
        </p:nvSpPr>
        <p:spPr/>
        <p:txBody>
          <a:bodyPr>
            <a:normAutofit fontScale="85000" lnSpcReduction="20000"/>
          </a:bodyPr>
          <a:lstStyle/>
          <a:p>
            <a:pPr>
              <a:defRPr/>
            </a:pPr>
            <a:fld id="{3B20B755-4707-AD48-B4C2-0D62368DC361}" type="slidenum">
              <a:rPr lang="en-US" smtClean="0"/>
              <a:pPr>
                <a:defRPr/>
              </a:pPr>
              <a:t>68</a:t>
            </a:fld>
            <a:endParaRPr lang="en-US"/>
          </a:p>
        </p:txBody>
      </p:sp>
    </p:spTree>
    <p:extLst>
      <p:ext uri="{BB962C8B-B14F-4D97-AF65-F5344CB8AC3E}">
        <p14:creationId xmlns:p14="http://schemas.microsoft.com/office/powerpoint/2010/main" val="228420921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itle 1"/>
          <p:cNvSpPr>
            <a:spLocks noGrp="1"/>
          </p:cNvSpPr>
          <p:nvPr>
            <p:ph type="title"/>
          </p:nvPr>
        </p:nvSpPr>
        <p:spPr>
          <a:xfrm>
            <a:off x="612775" y="228600"/>
            <a:ext cx="8153400" cy="990600"/>
          </a:xfrm>
        </p:spPr>
        <p:txBody>
          <a:bodyPr/>
          <a:lstStyle/>
          <a:p>
            <a:r>
              <a:rPr lang="en-US">
                <a:latin typeface="Tw Cen MT" charset="0"/>
              </a:rPr>
              <a:t>McClelland’s theory of Needs</a:t>
            </a:r>
          </a:p>
        </p:txBody>
      </p:sp>
      <p:sp>
        <p:nvSpPr>
          <p:cNvPr id="3" name="Content Placeholder 2"/>
          <p:cNvSpPr>
            <a:spLocks noGrp="1"/>
          </p:cNvSpPr>
          <p:nvPr>
            <p:ph sz="quarter" idx="1"/>
          </p:nvPr>
        </p:nvSpPr>
        <p:spPr>
          <a:xfrm>
            <a:off x="612775" y="1600200"/>
            <a:ext cx="8153400" cy="4495800"/>
          </a:xfrm>
        </p:spPr>
        <p:txBody>
          <a:bodyPr/>
          <a:lstStyle/>
          <a:p>
            <a:pPr>
              <a:defRPr/>
            </a:pPr>
            <a:r>
              <a:rPr lang="en-US" altLang="zh-CN" dirty="0" smtClean="0"/>
              <a:t>Need for Achievement</a:t>
            </a:r>
          </a:p>
          <a:p>
            <a:pPr>
              <a:defRPr/>
            </a:pPr>
            <a:r>
              <a:rPr lang="en-US" dirty="0" smtClean="0"/>
              <a:t>Need for Power</a:t>
            </a:r>
          </a:p>
          <a:p>
            <a:pPr>
              <a:defRPr/>
            </a:pPr>
            <a:r>
              <a:rPr lang="en-US" dirty="0" smtClean="0"/>
              <a:t>Need for Affiliation</a:t>
            </a:r>
            <a:endParaRPr lang="en-US" dirty="0"/>
          </a:p>
          <a:p>
            <a:pPr marL="0" indent="0">
              <a:buFont typeface="Wingdings" charset="0"/>
              <a:buNone/>
              <a:defRPr/>
            </a:pPr>
            <a:r>
              <a:rPr lang="en-US" sz="2200" dirty="0">
                <a:solidFill>
                  <a:srgbClr val="800000"/>
                </a:solidFill>
              </a:rPr>
              <a:t> (relate personality with need, how personality </a:t>
            </a:r>
            <a:r>
              <a:rPr lang="en-US" sz="2200" dirty="0" err="1">
                <a:solidFill>
                  <a:srgbClr val="800000"/>
                </a:solidFill>
              </a:rPr>
              <a:t>manify</a:t>
            </a:r>
            <a:r>
              <a:rPr lang="zh-CN" altLang="en-US" sz="2200" dirty="0">
                <a:solidFill>
                  <a:srgbClr val="800000"/>
                </a:solidFill>
              </a:rPr>
              <a:t>放大</a:t>
            </a:r>
            <a:r>
              <a:rPr lang="en-US" sz="2200" dirty="0">
                <a:solidFill>
                  <a:srgbClr val="800000"/>
                </a:solidFill>
              </a:rPr>
              <a:t> the needs) </a:t>
            </a:r>
            <a:endParaRPr lang="en-US" dirty="0"/>
          </a:p>
          <a:p>
            <a:pPr>
              <a:defRPr/>
            </a:pPr>
            <a:r>
              <a:rPr lang="en-US" sz="2200" i="1" dirty="0" smtClean="0">
                <a:solidFill>
                  <a:srgbClr val="800000"/>
                </a:solidFill>
              </a:rPr>
              <a:t>Need for achievement</a:t>
            </a:r>
            <a:r>
              <a:rPr lang="en-US" sz="2200" dirty="0" smtClean="0">
                <a:solidFill>
                  <a:srgbClr val="800000"/>
                </a:solidFill>
              </a:rPr>
              <a:t>: individual who are “need for achievement” will develop moderate but a little difficult goals;</a:t>
            </a:r>
          </a:p>
          <a:p>
            <a:pPr>
              <a:defRPr/>
            </a:pPr>
            <a:r>
              <a:rPr lang="en-US" sz="2200" dirty="0" smtClean="0">
                <a:solidFill>
                  <a:srgbClr val="800000"/>
                </a:solidFill>
              </a:rPr>
              <a:t>Need for power: want to impose/show their influence</a:t>
            </a:r>
          </a:p>
          <a:p>
            <a:pPr>
              <a:defRPr/>
            </a:pPr>
            <a:r>
              <a:rPr lang="en-US" sz="2200" dirty="0" smtClean="0">
                <a:solidFill>
                  <a:srgbClr val="800000"/>
                </a:solidFill>
              </a:rPr>
              <a:t>Need for affiliation: Need to commitment to others, focus on maintaining personal relationship</a:t>
            </a:r>
            <a:endParaRPr lang="en-US" sz="2200" dirty="0">
              <a:solidFill>
                <a:srgbClr val="800000"/>
              </a:solidFill>
            </a:endParaRPr>
          </a:p>
          <a:p>
            <a:pPr marL="0" indent="0">
              <a:buFont typeface="Wingdings" charset="0"/>
              <a:buNone/>
              <a:defRPr/>
            </a:pPr>
            <a:r>
              <a:rPr lang="en-US" sz="2200" dirty="0" smtClean="0">
                <a:solidFill>
                  <a:srgbClr val="800000"/>
                </a:solidFill>
              </a:rPr>
              <a:t>We all have these 3 needs, but the representative/relative quantities of each of them are different in different people</a:t>
            </a:r>
            <a:endParaRPr lang="en-US" sz="2200" dirty="0">
              <a:solidFill>
                <a:srgbClr val="800000"/>
              </a:solidFill>
            </a:endParaRPr>
          </a:p>
        </p:txBody>
      </p:sp>
      <p:sp>
        <p:nvSpPr>
          <p:cNvPr id="5" name="Slide Number Placeholder 4"/>
          <p:cNvSpPr>
            <a:spLocks noGrp="1"/>
          </p:cNvSpPr>
          <p:nvPr>
            <p:ph type="sldNum" sz="quarter" idx="12"/>
          </p:nvPr>
        </p:nvSpPr>
        <p:spPr/>
        <p:txBody>
          <a:bodyPr>
            <a:normAutofit fontScale="85000" lnSpcReduction="20000"/>
          </a:bodyPr>
          <a:lstStyle/>
          <a:p>
            <a:pPr>
              <a:defRPr/>
            </a:pPr>
            <a:fld id="{4865C561-EA9D-5F41-ACCA-4F6FF1F80D64}" type="slidenum">
              <a:rPr lang="en-US" smtClean="0"/>
              <a:pPr>
                <a:defRPr/>
              </a:pPr>
              <a:t>69</a:t>
            </a:fld>
            <a:endParaRPr lang="en-US"/>
          </a:p>
        </p:txBody>
      </p:sp>
    </p:spTree>
    <p:extLst>
      <p:ext uri="{BB962C8B-B14F-4D97-AF65-F5344CB8AC3E}">
        <p14:creationId xmlns:p14="http://schemas.microsoft.com/office/powerpoint/2010/main" val="180761201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1"/>
          <p:cNvSpPr>
            <a:spLocks noGrp="1"/>
          </p:cNvSpPr>
          <p:nvPr>
            <p:ph type="title"/>
          </p:nvPr>
        </p:nvSpPr>
        <p:spPr>
          <a:xfrm>
            <a:off x="612775" y="228600"/>
            <a:ext cx="8153400" cy="990600"/>
          </a:xfrm>
        </p:spPr>
        <p:txBody>
          <a:bodyPr/>
          <a:lstStyle/>
          <a:p>
            <a:pPr algn="ctr"/>
            <a:r>
              <a:rPr lang="en-US" sz="4000">
                <a:latin typeface="Tw Cen MT" charset="0"/>
              </a:rPr>
              <a:t>Process theories---“</a:t>
            </a:r>
            <a:r>
              <a:rPr lang="en-US" altLang="ja-JP" sz="4000">
                <a:latin typeface="Tw Cen MT" charset="0"/>
              </a:rPr>
              <a:t>How to motivate</a:t>
            </a:r>
            <a:r>
              <a:rPr lang="en-US" sz="4000">
                <a:latin typeface="Tw Cen MT" charset="0"/>
              </a:rPr>
              <a:t>”</a:t>
            </a:r>
          </a:p>
        </p:txBody>
      </p:sp>
      <p:sp>
        <p:nvSpPr>
          <p:cNvPr id="3" name="Content Placeholder 2"/>
          <p:cNvSpPr>
            <a:spLocks noGrp="1"/>
          </p:cNvSpPr>
          <p:nvPr>
            <p:ph sz="quarter" idx="1"/>
          </p:nvPr>
        </p:nvSpPr>
        <p:spPr>
          <a:xfrm>
            <a:off x="612775" y="1600200"/>
            <a:ext cx="8153400" cy="4495800"/>
          </a:xfrm>
        </p:spPr>
        <p:txBody>
          <a:bodyPr/>
          <a:lstStyle/>
          <a:p>
            <a:pPr>
              <a:defRPr/>
            </a:pPr>
            <a:r>
              <a:rPr lang="en-US" dirty="0" smtClean="0"/>
              <a:t>Equity theory</a:t>
            </a:r>
          </a:p>
          <a:p>
            <a:pPr>
              <a:defRPr/>
            </a:pPr>
            <a:r>
              <a:rPr lang="en-US" dirty="0" smtClean="0"/>
              <a:t>Goal setting theory</a:t>
            </a:r>
          </a:p>
          <a:p>
            <a:pPr>
              <a:defRPr/>
            </a:pPr>
            <a:r>
              <a:rPr lang="en-US" dirty="0" smtClean="0"/>
              <a:t>Expectancy theory</a:t>
            </a:r>
          </a:p>
          <a:p>
            <a:pPr>
              <a:defRPr/>
            </a:pPr>
            <a:r>
              <a:rPr lang="en-US" dirty="0" smtClean="0"/>
              <a:t>Job characteristics model (chapter 6)</a:t>
            </a:r>
          </a:p>
          <a:p>
            <a:pPr marL="0" indent="0">
              <a:buFont typeface="Wingdings" charset="0"/>
              <a:buNone/>
              <a:defRPr/>
            </a:pPr>
            <a:r>
              <a:rPr lang="en-US" dirty="0"/>
              <a:t> </a:t>
            </a:r>
            <a:r>
              <a:rPr lang="en-US" dirty="0" smtClean="0"/>
              <a:t>  - Job design as a motivator</a:t>
            </a:r>
            <a:endParaRPr lang="en-US" dirty="0"/>
          </a:p>
        </p:txBody>
      </p:sp>
      <p:sp>
        <p:nvSpPr>
          <p:cNvPr id="4" name="Footer Placeholder 3"/>
          <p:cNvSpPr>
            <a:spLocks noGrp="1"/>
          </p:cNvSpPr>
          <p:nvPr>
            <p:ph type="ftr" sz="quarter" idx="11"/>
          </p:nvPr>
        </p:nvSpPr>
        <p:spPr/>
        <p:txBody>
          <a:bodyPr/>
          <a:lstStyle/>
          <a:p>
            <a:pPr>
              <a:defRPr/>
            </a:pPr>
            <a:r>
              <a:rPr lang="en-US" smtClean="0"/>
              <a:t>Copyright © 2010 McGraw-Hill Ryerson Ltd. </a:t>
            </a:r>
            <a:endParaRPr lang="en-US"/>
          </a:p>
        </p:txBody>
      </p:sp>
      <p:sp>
        <p:nvSpPr>
          <p:cNvPr id="5" name="Slide Number Placeholder 4"/>
          <p:cNvSpPr>
            <a:spLocks noGrp="1"/>
          </p:cNvSpPr>
          <p:nvPr>
            <p:ph type="sldNum" sz="quarter" idx="12"/>
          </p:nvPr>
        </p:nvSpPr>
        <p:spPr/>
        <p:txBody>
          <a:bodyPr>
            <a:normAutofit fontScale="85000" lnSpcReduction="20000"/>
          </a:bodyPr>
          <a:lstStyle/>
          <a:p>
            <a:pPr>
              <a:defRPr/>
            </a:pPr>
            <a:fld id="{26F20AFB-0BF2-704E-A11B-7C32C079F363}" type="slidenum">
              <a:rPr lang="en-US" smtClean="0"/>
              <a:pPr>
                <a:defRPr/>
              </a:pPr>
              <a:t>70</a:t>
            </a:fld>
            <a:endParaRPr lang="en-US"/>
          </a:p>
        </p:txBody>
      </p:sp>
    </p:spTree>
    <p:extLst>
      <p:ext uri="{BB962C8B-B14F-4D97-AF65-F5344CB8AC3E}">
        <p14:creationId xmlns:p14="http://schemas.microsoft.com/office/powerpoint/2010/main" val="107054478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itle 1"/>
          <p:cNvSpPr>
            <a:spLocks noGrp="1"/>
          </p:cNvSpPr>
          <p:nvPr>
            <p:ph type="title"/>
          </p:nvPr>
        </p:nvSpPr>
        <p:spPr>
          <a:xfrm>
            <a:off x="612775" y="228600"/>
            <a:ext cx="8153400" cy="990600"/>
          </a:xfrm>
        </p:spPr>
        <p:txBody>
          <a:bodyPr/>
          <a:lstStyle/>
          <a:p>
            <a:pPr algn="ctr"/>
            <a:r>
              <a:rPr lang="en-US" sz="3400">
                <a:latin typeface="Tw Cen MT" charset="0"/>
              </a:rPr>
              <a:t>How to motivate: Managerial Principles</a:t>
            </a:r>
          </a:p>
        </p:txBody>
      </p:sp>
      <p:sp>
        <p:nvSpPr>
          <p:cNvPr id="37890" name="Content Placeholder 2"/>
          <p:cNvSpPr>
            <a:spLocks noGrp="1"/>
          </p:cNvSpPr>
          <p:nvPr>
            <p:ph sz="quarter" idx="1"/>
          </p:nvPr>
        </p:nvSpPr>
        <p:spPr>
          <a:xfrm>
            <a:off x="612775" y="1600200"/>
            <a:ext cx="8153400" cy="4495800"/>
          </a:xfrm>
        </p:spPr>
        <p:txBody>
          <a:bodyPr/>
          <a:lstStyle/>
          <a:p>
            <a:r>
              <a:rPr lang="en-US">
                <a:latin typeface="Tw Cen MT" charset="0"/>
              </a:rPr>
              <a:t>Employees want to be treated </a:t>
            </a:r>
            <a:r>
              <a:rPr lang="en-US" u="sng">
                <a:solidFill>
                  <a:srgbClr val="FF0000"/>
                </a:solidFill>
                <a:latin typeface="Tw Cen MT" charset="0"/>
              </a:rPr>
              <a:t>fairly</a:t>
            </a:r>
          </a:p>
          <a:p>
            <a:r>
              <a:rPr lang="en-US">
                <a:latin typeface="Tw Cen MT" charset="0"/>
              </a:rPr>
              <a:t>Employees need </a:t>
            </a:r>
            <a:r>
              <a:rPr lang="en-US" u="sng">
                <a:solidFill>
                  <a:srgbClr val="FF0000"/>
                </a:solidFill>
                <a:latin typeface="Tw Cen MT" charset="0"/>
              </a:rPr>
              <a:t>goals</a:t>
            </a:r>
          </a:p>
          <a:p>
            <a:r>
              <a:rPr lang="en-US">
                <a:latin typeface="Tw Cen MT" charset="0"/>
              </a:rPr>
              <a:t>Employees want to see </a:t>
            </a:r>
            <a:r>
              <a:rPr lang="en-US" u="sng">
                <a:solidFill>
                  <a:srgbClr val="FF0000"/>
                </a:solidFill>
                <a:latin typeface="Tw Cen MT" charset="0"/>
              </a:rPr>
              <a:t>clear relationships </a:t>
            </a:r>
            <a:r>
              <a:rPr lang="en-US">
                <a:latin typeface="Tw Cen MT" charset="0"/>
              </a:rPr>
              <a:t>between Effort, Performance, and Desirable Outcomes.</a:t>
            </a:r>
          </a:p>
          <a:p>
            <a:r>
              <a:rPr lang="en-US" u="sng">
                <a:solidFill>
                  <a:srgbClr val="FF0000"/>
                </a:solidFill>
                <a:latin typeface="Tw Cen MT" charset="0"/>
              </a:rPr>
              <a:t>Job Design </a:t>
            </a:r>
            <a:r>
              <a:rPr lang="en-US">
                <a:latin typeface="Tw Cen MT" charset="0"/>
              </a:rPr>
              <a:t>is a powerful motivator</a:t>
            </a:r>
          </a:p>
        </p:txBody>
      </p:sp>
      <p:sp>
        <p:nvSpPr>
          <p:cNvPr id="4" name="Footer Placeholder 3"/>
          <p:cNvSpPr>
            <a:spLocks noGrp="1"/>
          </p:cNvSpPr>
          <p:nvPr>
            <p:ph type="ftr" sz="quarter" idx="11"/>
          </p:nvPr>
        </p:nvSpPr>
        <p:spPr/>
        <p:txBody>
          <a:bodyPr/>
          <a:lstStyle/>
          <a:p>
            <a:pPr>
              <a:defRPr/>
            </a:pPr>
            <a:r>
              <a:rPr lang="en-US" smtClean="0"/>
              <a:t>Copyright © 2010 McGraw-Hill Ryerson Ltd. </a:t>
            </a:r>
            <a:endParaRPr lang="en-US"/>
          </a:p>
        </p:txBody>
      </p:sp>
      <p:sp>
        <p:nvSpPr>
          <p:cNvPr id="5" name="Slide Number Placeholder 4"/>
          <p:cNvSpPr>
            <a:spLocks noGrp="1"/>
          </p:cNvSpPr>
          <p:nvPr>
            <p:ph type="sldNum" sz="quarter" idx="12"/>
          </p:nvPr>
        </p:nvSpPr>
        <p:spPr/>
        <p:txBody>
          <a:bodyPr>
            <a:normAutofit fontScale="85000" lnSpcReduction="20000"/>
          </a:bodyPr>
          <a:lstStyle/>
          <a:p>
            <a:pPr>
              <a:defRPr/>
            </a:pPr>
            <a:fld id="{B1109CE4-909B-8D40-8073-34F8010CEC57}" type="slidenum">
              <a:rPr lang="en-US" smtClean="0"/>
              <a:pPr>
                <a:defRPr/>
              </a:pPr>
              <a:t>71</a:t>
            </a:fld>
            <a:endParaRPr lang="en-US"/>
          </a:p>
        </p:txBody>
      </p:sp>
    </p:spTree>
    <p:extLst>
      <p:ext uri="{BB962C8B-B14F-4D97-AF65-F5344CB8AC3E}">
        <p14:creationId xmlns:p14="http://schemas.microsoft.com/office/powerpoint/2010/main" val="208054148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itle 1"/>
          <p:cNvSpPr>
            <a:spLocks noGrp="1"/>
          </p:cNvSpPr>
          <p:nvPr>
            <p:ph type="title"/>
          </p:nvPr>
        </p:nvSpPr>
        <p:spPr>
          <a:xfrm>
            <a:off x="612775" y="228600"/>
            <a:ext cx="8153400" cy="990600"/>
          </a:xfrm>
        </p:spPr>
        <p:txBody>
          <a:bodyPr/>
          <a:lstStyle/>
          <a:p>
            <a:pPr algn="ctr"/>
            <a:r>
              <a:rPr lang="en-US" sz="4000">
                <a:latin typeface="Tw Cen MT" charset="0"/>
              </a:rPr>
              <a:t>Employees want to be treated fairly: Equity Theory</a:t>
            </a:r>
          </a:p>
        </p:txBody>
      </p:sp>
      <p:sp>
        <p:nvSpPr>
          <p:cNvPr id="3" name="Content Placeholder 2"/>
          <p:cNvSpPr>
            <a:spLocks noGrp="1"/>
          </p:cNvSpPr>
          <p:nvPr>
            <p:ph sz="quarter" idx="1"/>
          </p:nvPr>
        </p:nvSpPr>
        <p:spPr>
          <a:xfrm>
            <a:off x="612775" y="1600200"/>
            <a:ext cx="8153400" cy="4495800"/>
          </a:xfrm>
        </p:spPr>
        <p:txBody>
          <a:bodyPr/>
          <a:lstStyle/>
          <a:p>
            <a:pPr>
              <a:defRPr/>
            </a:pPr>
            <a:r>
              <a:rPr lang="en-US" sz="2000" dirty="0">
                <a:solidFill>
                  <a:srgbClr val="FF0000"/>
                </a:solidFill>
              </a:rPr>
              <a:t>(Individuals are motivated by the) </a:t>
            </a:r>
            <a:r>
              <a:rPr lang="en-US" dirty="0" smtClean="0"/>
              <a:t>Perceived equity of the distribution of rewards among employees. (</a:t>
            </a:r>
            <a:r>
              <a:rPr lang="en-US" sz="2000" dirty="0" smtClean="0">
                <a:solidFill>
                  <a:srgbClr val="FF0000"/>
                </a:solidFill>
              </a:rPr>
              <a:t>equity is a perception, perception is individual</a:t>
            </a:r>
            <a:r>
              <a:rPr lang="en-US" dirty="0" smtClean="0"/>
              <a:t>)</a:t>
            </a:r>
          </a:p>
          <a:p>
            <a:pPr marL="0" indent="0">
              <a:buFont typeface="Wingdings" charset="0"/>
              <a:buNone/>
              <a:defRPr/>
            </a:pPr>
            <a:endParaRPr lang="en-US" dirty="0"/>
          </a:p>
          <a:p>
            <a:pPr marL="0" indent="0">
              <a:buFont typeface="Wingdings" charset="0"/>
              <a:buNone/>
              <a:defRPr/>
            </a:pPr>
            <a:r>
              <a:rPr lang="en-US" dirty="0" smtClean="0"/>
              <a:t>Dilbert on Equity</a:t>
            </a:r>
            <a:endParaRPr lang="en-US" dirty="0"/>
          </a:p>
        </p:txBody>
      </p:sp>
      <p:sp>
        <p:nvSpPr>
          <p:cNvPr id="4" name="Footer Placeholder 3"/>
          <p:cNvSpPr>
            <a:spLocks noGrp="1"/>
          </p:cNvSpPr>
          <p:nvPr>
            <p:ph type="ftr" sz="quarter" idx="11"/>
          </p:nvPr>
        </p:nvSpPr>
        <p:spPr/>
        <p:txBody>
          <a:bodyPr/>
          <a:lstStyle/>
          <a:p>
            <a:pPr>
              <a:defRPr/>
            </a:pPr>
            <a:r>
              <a:rPr lang="en-US" smtClean="0"/>
              <a:t>Copyright © 2010 McGraw-Hill Ryerson Ltd. </a:t>
            </a:r>
            <a:endParaRPr lang="en-US"/>
          </a:p>
        </p:txBody>
      </p:sp>
      <p:sp>
        <p:nvSpPr>
          <p:cNvPr id="5" name="Slide Number Placeholder 4"/>
          <p:cNvSpPr>
            <a:spLocks noGrp="1"/>
          </p:cNvSpPr>
          <p:nvPr>
            <p:ph type="sldNum" sz="quarter" idx="12"/>
          </p:nvPr>
        </p:nvSpPr>
        <p:spPr/>
        <p:txBody>
          <a:bodyPr>
            <a:normAutofit fontScale="85000" lnSpcReduction="20000"/>
          </a:bodyPr>
          <a:lstStyle/>
          <a:p>
            <a:pPr>
              <a:defRPr/>
            </a:pPr>
            <a:fld id="{F621DC35-C3E2-1F4D-9459-10125AC7E1B1}" type="slidenum">
              <a:rPr lang="en-US" smtClean="0"/>
              <a:pPr>
                <a:defRPr/>
              </a:pPr>
              <a:t>72</a:t>
            </a:fld>
            <a:endParaRPr lang="en-US"/>
          </a:p>
        </p:txBody>
      </p:sp>
    </p:spTree>
    <p:extLst>
      <p:ext uri="{BB962C8B-B14F-4D97-AF65-F5344CB8AC3E}">
        <p14:creationId xmlns:p14="http://schemas.microsoft.com/office/powerpoint/2010/main" val="228825697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itle 1"/>
          <p:cNvSpPr>
            <a:spLocks noGrp="1"/>
          </p:cNvSpPr>
          <p:nvPr>
            <p:ph type="title"/>
          </p:nvPr>
        </p:nvSpPr>
        <p:spPr>
          <a:xfrm>
            <a:off x="612775" y="228600"/>
            <a:ext cx="8153400" cy="990600"/>
          </a:xfrm>
        </p:spPr>
        <p:txBody>
          <a:bodyPr/>
          <a:lstStyle/>
          <a:p>
            <a:r>
              <a:rPr lang="en-US">
                <a:latin typeface="Tw Cen MT" charset="0"/>
              </a:rPr>
              <a:t>Equity Theory	</a:t>
            </a:r>
          </a:p>
        </p:txBody>
      </p:sp>
      <p:sp>
        <p:nvSpPr>
          <p:cNvPr id="3" name="Content Placeholder 2"/>
          <p:cNvSpPr>
            <a:spLocks noGrp="1"/>
          </p:cNvSpPr>
          <p:nvPr>
            <p:ph sz="quarter" idx="1"/>
          </p:nvPr>
        </p:nvSpPr>
        <p:spPr>
          <a:xfrm>
            <a:off x="612775" y="1600200"/>
            <a:ext cx="8153400" cy="4495800"/>
          </a:xfrm>
        </p:spPr>
        <p:txBody>
          <a:bodyPr/>
          <a:lstStyle/>
          <a:p>
            <a:pPr>
              <a:defRPr/>
            </a:pPr>
            <a:r>
              <a:rPr lang="en-US" dirty="0" smtClean="0"/>
              <a:t>My outcomes    vs.  Other’s outcomes</a:t>
            </a:r>
          </a:p>
          <a:p>
            <a:pPr>
              <a:defRPr/>
            </a:pPr>
            <a:r>
              <a:rPr lang="en-US" dirty="0" smtClean="0"/>
              <a:t>My inputs                  other’s inputs</a:t>
            </a:r>
          </a:p>
          <a:p>
            <a:pPr>
              <a:defRPr/>
            </a:pPr>
            <a:endParaRPr lang="en-US" dirty="0"/>
          </a:p>
          <a:p>
            <a:pPr>
              <a:defRPr/>
            </a:pPr>
            <a:r>
              <a:rPr lang="en-US" dirty="0" smtClean="0"/>
              <a:t>Components:</a:t>
            </a:r>
          </a:p>
          <a:p>
            <a:pPr marL="0" indent="0">
              <a:buFont typeface="Wingdings" charset="0"/>
              <a:buNone/>
              <a:defRPr/>
            </a:pPr>
            <a:r>
              <a:rPr lang="en-US" dirty="0" smtClean="0"/>
              <a:t>   - outcomes (pay, promotion, benefit, office, title, </a:t>
            </a:r>
            <a:r>
              <a:rPr lang="en-US" dirty="0" err="1" smtClean="0"/>
              <a:t>etc</a:t>
            </a:r>
            <a:r>
              <a:rPr lang="en-US" dirty="0" smtClean="0"/>
              <a:t>)</a:t>
            </a:r>
          </a:p>
          <a:p>
            <a:pPr marL="0" indent="0">
              <a:buFont typeface="Wingdings" charset="0"/>
              <a:buNone/>
              <a:defRPr/>
            </a:pPr>
            <a:r>
              <a:rPr lang="en-US" dirty="0"/>
              <a:t> </a:t>
            </a:r>
            <a:r>
              <a:rPr lang="en-US" dirty="0" smtClean="0"/>
              <a:t>  - Inputs (your effort, your education, your         </a:t>
            </a:r>
          </a:p>
          <a:p>
            <a:pPr marL="0" indent="0">
              <a:buFont typeface="Wingdings" charset="0"/>
              <a:buNone/>
              <a:defRPr/>
            </a:pPr>
            <a:r>
              <a:rPr lang="en-US" dirty="0"/>
              <a:t> </a:t>
            </a:r>
            <a:r>
              <a:rPr lang="en-US" dirty="0" smtClean="0"/>
              <a:t>              performance, personal connection/network)</a:t>
            </a:r>
          </a:p>
          <a:p>
            <a:pPr marL="0" indent="0">
              <a:buFont typeface="Wingdings" charset="0"/>
              <a:buNone/>
              <a:defRPr/>
            </a:pPr>
            <a:r>
              <a:rPr lang="en-US" dirty="0"/>
              <a:t> </a:t>
            </a:r>
            <a:r>
              <a:rPr lang="en-US" dirty="0" smtClean="0"/>
              <a:t>  - Comparison other (other co-workers at the same level or higher levels, or outside the company, </a:t>
            </a:r>
            <a:r>
              <a:rPr lang="en-US" dirty="0" err="1" smtClean="0"/>
              <a:t>etc</a:t>
            </a:r>
            <a:r>
              <a:rPr lang="en-US" dirty="0" smtClean="0"/>
              <a:t>)</a:t>
            </a:r>
          </a:p>
          <a:p>
            <a:pPr>
              <a:defRPr/>
            </a:pPr>
            <a:endParaRPr lang="en-US" dirty="0"/>
          </a:p>
          <a:p>
            <a:pPr>
              <a:defRPr/>
            </a:pPr>
            <a:endParaRPr lang="en-US" dirty="0" smtClean="0"/>
          </a:p>
          <a:p>
            <a:pPr marL="0" indent="0">
              <a:buFont typeface="Wingdings" charset="0"/>
              <a:buNone/>
              <a:defRPr/>
            </a:pPr>
            <a:r>
              <a:rPr lang="en-US" dirty="0" smtClean="0"/>
              <a:t>Equality: no matter the quantity of input, everyone gets the same outcomes</a:t>
            </a:r>
            <a:endParaRPr lang="en-US" dirty="0"/>
          </a:p>
        </p:txBody>
      </p:sp>
      <p:sp>
        <p:nvSpPr>
          <p:cNvPr id="4" name="Footer Placeholder 3"/>
          <p:cNvSpPr>
            <a:spLocks noGrp="1"/>
          </p:cNvSpPr>
          <p:nvPr>
            <p:ph type="ftr" sz="quarter" idx="11"/>
          </p:nvPr>
        </p:nvSpPr>
        <p:spPr/>
        <p:txBody>
          <a:bodyPr/>
          <a:lstStyle/>
          <a:p>
            <a:pPr>
              <a:defRPr/>
            </a:pPr>
            <a:r>
              <a:rPr lang="en-US" smtClean="0"/>
              <a:t>Copyright © 2010 McGraw-Hill Ryerson Ltd. </a:t>
            </a:r>
            <a:endParaRPr lang="en-US"/>
          </a:p>
        </p:txBody>
      </p:sp>
      <p:sp>
        <p:nvSpPr>
          <p:cNvPr id="5" name="Slide Number Placeholder 4"/>
          <p:cNvSpPr>
            <a:spLocks noGrp="1"/>
          </p:cNvSpPr>
          <p:nvPr>
            <p:ph type="sldNum" sz="quarter" idx="12"/>
          </p:nvPr>
        </p:nvSpPr>
        <p:spPr/>
        <p:txBody>
          <a:bodyPr>
            <a:normAutofit fontScale="85000" lnSpcReduction="20000"/>
          </a:bodyPr>
          <a:lstStyle/>
          <a:p>
            <a:pPr>
              <a:defRPr/>
            </a:pPr>
            <a:fld id="{F0A8CCBE-CD82-734C-960E-C73F45F30F8B}" type="slidenum">
              <a:rPr lang="en-US" smtClean="0"/>
              <a:pPr>
                <a:defRPr/>
              </a:pPr>
              <a:t>73</a:t>
            </a:fld>
            <a:endParaRPr lang="en-US"/>
          </a:p>
        </p:txBody>
      </p:sp>
      <p:cxnSp>
        <p:nvCxnSpPr>
          <p:cNvPr id="7" name="Straight Connector 6"/>
          <p:cNvCxnSpPr/>
          <p:nvPr/>
        </p:nvCxnSpPr>
        <p:spPr>
          <a:xfrm>
            <a:off x="990600" y="2133600"/>
            <a:ext cx="1676400"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a:off x="4267200" y="2133600"/>
            <a:ext cx="1981200"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7951894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le 1"/>
          <p:cNvSpPr>
            <a:spLocks noGrp="1"/>
          </p:cNvSpPr>
          <p:nvPr>
            <p:ph type="title"/>
          </p:nvPr>
        </p:nvSpPr>
        <p:spPr>
          <a:xfrm>
            <a:off x="612775" y="228600"/>
            <a:ext cx="8153400" cy="990600"/>
          </a:xfrm>
        </p:spPr>
        <p:txBody>
          <a:bodyPr/>
          <a:lstStyle/>
          <a:p>
            <a:endParaRPr lang="en-US">
              <a:latin typeface="Tw Cen MT" charset="0"/>
            </a:endParaRPr>
          </a:p>
        </p:txBody>
      </p:sp>
      <p:sp>
        <p:nvSpPr>
          <p:cNvPr id="3" name="Content Placeholder 2"/>
          <p:cNvSpPr>
            <a:spLocks noGrp="1"/>
          </p:cNvSpPr>
          <p:nvPr>
            <p:ph sz="quarter" idx="1"/>
          </p:nvPr>
        </p:nvSpPr>
        <p:spPr>
          <a:xfrm>
            <a:off x="612775" y="1600200"/>
            <a:ext cx="8153400" cy="4495800"/>
          </a:xfrm>
        </p:spPr>
        <p:txBody>
          <a:bodyPr/>
          <a:lstStyle/>
          <a:p>
            <a:pPr>
              <a:defRPr/>
            </a:pPr>
            <a:r>
              <a:rPr lang="en-US" sz="2400" dirty="0" smtClean="0"/>
              <a:t>Equity: </a:t>
            </a:r>
          </a:p>
          <a:p>
            <a:pPr marL="0" indent="0">
              <a:buFont typeface="Wingdings" charset="0"/>
              <a:buNone/>
              <a:defRPr/>
            </a:pPr>
            <a:r>
              <a:rPr lang="en-US" sz="2400" dirty="0"/>
              <a:t> </a:t>
            </a:r>
            <a:r>
              <a:rPr lang="en-US" sz="2400" dirty="0" smtClean="0"/>
              <a:t>   </a:t>
            </a:r>
          </a:p>
          <a:p>
            <a:pPr>
              <a:defRPr/>
            </a:pPr>
            <a:endParaRPr lang="en-US" sz="2400" dirty="0" smtClean="0"/>
          </a:p>
          <a:p>
            <a:pPr>
              <a:defRPr/>
            </a:pPr>
            <a:r>
              <a:rPr lang="en-US" sz="2400" dirty="0" smtClean="0"/>
              <a:t>Inequity</a:t>
            </a:r>
          </a:p>
          <a:p>
            <a:pPr marL="0" indent="0">
              <a:buFont typeface="Wingdings" charset="0"/>
              <a:buNone/>
              <a:defRPr/>
            </a:pPr>
            <a:r>
              <a:rPr lang="en-US" sz="2400" dirty="0" smtClean="0"/>
              <a:t>    - </a:t>
            </a:r>
            <a:r>
              <a:rPr lang="en-US" sz="2400" dirty="0" err="1" smtClean="0"/>
              <a:t>Undercompensation</a:t>
            </a:r>
            <a:endParaRPr lang="en-US" sz="2400" dirty="0" smtClean="0"/>
          </a:p>
          <a:p>
            <a:pPr marL="0" indent="0">
              <a:buFont typeface="Wingdings" charset="0"/>
              <a:buNone/>
              <a:defRPr/>
            </a:pPr>
            <a:endParaRPr lang="en-US" sz="2400" dirty="0" smtClean="0"/>
          </a:p>
          <a:p>
            <a:pPr marL="0" indent="0">
              <a:buFont typeface="Wingdings" charset="0"/>
              <a:buNone/>
              <a:defRPr/>
            </a:pPr>
            <a:endParaRPr lang="en-US" sz="2400" dirty="0" smtClean="0"/>
          </a:p>
          <a:p>
            <a:pPr marL="0" indent="0">
              <a:buFont typeface="Wingdings" charset="0"/>
              <a:buNone/>
              <a:defRPr/>
            </a:pPr>
            <a:r>
              <a:rPr lang="en-US" sz="2400" dirty="0"/>
              <a:t> </a:t>
            </a:r>
            <a:r>
              <a:rPr lang="en-US" sz="2400" dirty="0" smtClean="0"/>
              <a:t>   - Overcompensation </a:t>
            </a:r>
          </a:p>
          <a:p>
            <a:pPr marL="0" indent="0">
              <a:buFont typeface="Wingdings" charset="0"/>
              <a:buNone/>
              <a:defRPr/>
            </a:pPr>
            <a:endParaRPr lang="en-US" sz="2400" dirty="0"/>
          </a:p>
        </p:txBody>
      </p:sp>
      <p:sp>
        <p:nvSpPr>
          <p:cNvPr id="5" name="Slide Number Placeholder 4"/>
          <p:cNvSpPr>
            <a:spLocks noGrp="1"/>
          </p:cNvSpPr>
          <p:nvPr>
            <p:ph type="sldNum" sz="quarter" idx="12"/>
          </p:nvPr>
        </p:nvSpPr>
        <p:spPr/>
        <p:txBody>
          <a:bodyPr>
            <a:normAutofit fontScale="85000" lnSpcReduction="20000"/>
          </a:bodyPr>
          <a:lstStyle/>
          <a:p>
            <a:pPr>
              <a:defRPr/>
            </a:pPr>
            <a:fld id="{EC62E058-2FFD-0546-BDCC-CEBD04A31409}" type="slidenum">
              <a:rPr lang="en-US" smtClean="0"/>
              <a:pPr>
                <a:defRPr/>
              </a:pPr>
              <a:t>74</a:t>
            </a:fld>
            <a:endParaRPr lang="en-US"/>
          </a:p>
        </p:txBody>
      </p:sp>
      <p:grpSp>
        <p:nvGrpSpPr>
          <p:cNvPr id="40964" name="Group 5"/>
          <p:cNvGrpSpPr>
            <a:grpSpLocks/>
          </p:cNvGrpSpPr>
          <p:nvPr/>
        </p:nvGrpSpPr>
        <p:grpSpPr bwMode="auto">
          <a:xfrm>
            <a:off x="1295400" y="5257800"/>
            <a:ext cx="4081463" cy="698500"/>
            <a:chOff x="2959100" y="3949700"/>
            <a:chExt cx="4081575" cy="698500"/>
          </a:xfrm>
        </p:grpSpPr>
        <p:sp>
          <p:nvSpPr>
            <p:cNvPr id="40982" name="TextBox 6"/>
            <p:cNvSpPr txBox="1">
              <a:spLocks noChangeArrowheads="1"/>
            </p:cNvSpPr>
            <p:nvPr/>
          </p:nvSpPr>
          <p:spPr bwMode="auto">
            <a:xfrm>
              <a:off x="2959100" y="3949700"/>
              <a:ext cx="165971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eaLnBrk="1" hangingPunct="1"/>
              <a:r>
                <a:rPr lang="en-US" sz="1800"/>
                <a:t>My outcomes</a:t>
              </a:r>
            </a:p>
          </p:txBody>
        </p:sp>
        <p:sp>
          <p:nvSpPr>
            <p:cNvPr id="40983" name="TextBox 7"/>
            <p:cNvSpPr txBox="1">
              <a:spLocks noChangeArrowheads="1"/>
            </p:cNvSpPr>
            <p:nvPr/>
          </p:nvSpPr>
          <p:spPr bwMode="auto">
            <a:xfrm>
              <a:off x="3081554" y="4266168"/>
              <a:ext cx="126184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eaLnBrk="1" hangingPunct="1"/>
              <a:r>
                <a:rPr lang="en-US" sz="1800"/>
                <a:t>My inputs</a:t>
              </a:r>
            </a:p>
          </p:txBody>
        </p:sp>
        <p:sp>
          <p:nvSpPr>
            <p:cNvPr id="40984" name="TextBox 8"/>
            <p:cNvSpPr txBox="1">
              <a:spLocks noChangeArrowheads="1"/>
            </p:cNvSpPr>
            <p:nvPr/>
          </p:nvSpPr>
          <p:spPr bwMode="auto">
            <a:xfrm>
              <a:off x="4893483" y="3962400"/>
              <a:ext cx="21471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eaLnBrk="1" hangingPunct="1"/>
              <a:r>
                <a:rPr lang="en-US" sz="1800"/>
                <a:t>Other’s outcomes</a:t>
              </a:r>
            </a:p>
          </p:txBody>
        </p:sp>
        <p:sp>
          <p:nvSpPr>
            <p:cNvPr id="40985" name="TextBox 9"/>
            <p:cNvSpPr txBox="1">
              <a:spLocks noChangeArrowheads="1"/>
            </p:cNvSpPr>
            <p:nvPr/>
          </p:nvSpPr>
          <p:spPr bwMode="auto">
            <a:xfrm>
              <a:off x="5015937" y="4278868"/>
              <a:ext cx="17493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eaLnBrk="1" hangingPunct="1"/>
              <a:r>
                <a:rPr lang="en-US" sz="1800"/>
                <a:t>Other’s inputs</a:t>
              </a:r>
            </a:p>
          </p:txBody>
        </p:sp>
        <p:cxnSp>
          <p:nvCxnSpPr>
            <p:cNvPr id="11" name="Straight Connector 10"/>
            <p:cNvCxnSpPr/>
            <p:nvPr/>
          </p:nvCxnSpPr>
          <p:spPr>
            <a:xfrm>
              <a:off x="3048002" y="4343400"/>
              <a:ext cx="1447840" cy="0"/>
            </a:xfrm>
            <a:prstGeom prst="line">
              <a:avLst/>
            </a:prstGeom>
            <a:ln>
              <a:solidFill>
                <a:srgbClr val="000000"/>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5029257" y="4343400"/>
              <a:ext cx="1752648" cy="0"/>
            </a:xfrm>
            <a:prstGeom prst="line">
              <a:avLst/>
            </a:prstGeom>
            <a:ln>
              <a:solidFill>
                <a:srgbClr val="000000"/>
              </a:solidFill>
            </a:ln>
          </p:spPr>
          <p:style>
            <a:lnRef idx="2">
              <a:schemeClr val="accent1"/>
            </a:lnRef>
            <a:fillRef idx="0">
              <a:schemeClr val="accent1"/>
            </a:fillRef>
            <a:effectRef idx="1">
              <a:schemeClr val="accent1"/>
            </a:effectRef>
            <a:fontRef idx="minor">
              <a:schemeClr val="tx1"/>
            </a:fontRef>
          </p:style>
        </p:cxnSp>
        <p:sp>
          <p:nvSpPr>
            <p:cNvPr id="40988" name="TextBox 12"/>
            <p:cNvSpPr txBox="1">
              <a:spLocks noChangeArrowheads="1"/>
            </p:cNvSpPr>
            <p:nvPr/>
          </p:nvSpPr>
          <p:spPr bwMode="auto">
            <a:xfrm>
              <a:off x="4572000" y="4114800"/>
              <a:ext cx="33444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eaLnBrk="1" hangingPunct="1"/>
              <a:r>
                <a:rPr lang="en-US" sz="2000"/>
                <a:t>&gt;</a:t>
              </a:r>
            </a:p>
          </p:txBody>
        </p:sp>
      </p:grpSp>
      <p:grpSp>
        <p:nvGrpSpPr>
          <p:cNvPr id="40965" name="Group 13"/>
          <p:cNvGrpSpPr>
            <a:grpSpLocks/>
          </p:cNvGrpSpPr>
          <p:nvPr/>
        </p:nvGrpSpPr>
        <p:grpSpPr bwMode="auto">
          <a:xfrm>
            <a:off x="1600200" y="4038600"/>
            <a:ext cx="4081463" cy="698500"/>
            <a:chOff x="2959100" y="1752600"/>
            <a:chExt cx="4081575" cy="698500"/>
          </a:xfrm>
        </p:grpSpPr>
        <p:sp>
          <p:nvSpPr>
            <p:cNvPr id="40975" name="TextBox 14"/>
            <p:cNvSpPr txBox="1">
              <a:spLocks noChangeArrowheads="1"/>
            </p:cNvSpPr>
            <p:nvPr/>
          </p:nvSpPr>
          <p:spPr bwMode="auto">
            <a:xfrm>
              <a:off x="2959100" y="1752600"/>
              <a:ext cx="165971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eaLnBrk="1" hangingPunct="1"/>
              <a:r>
                <a:rPr lang="en-US" sz="1800"/>
                <a:t>My outcomes</a:t>
              </a:r>
            </a:p>
          </p:txBody>
        </p:sp>
        <p:sp>
          <p:nvSpPr>
            <p:cNvPr id="40976" name="TextBox 15"/>
            <p:cNvSpPr txBox="1">
              <a:spLocks noChangeArrowheads="1"/>
            </p:cNvSpPr>
            <p:nvPr/>
          </p:nvSpPr>
          <p:spPr bwMode="auto">
            <a:xfrm>
              <a:off x="3081554" y="2069068"/>
              <a:ext cx="126184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eaLnBrk="1" hangingPunct="1"/>
              <a:r>
                <a:rPr lang="en-US" sz="1800"/>
                <a:t>My inputs</a:t>
              </a:r>
            </a:p>
          </p:txBody>
        </p:sp>
        <p:sp>
          <p:nvSpPr>
            <p:cNvPr id="40977" name="TextBox 16"/>
            <p:cNvSpPr txBox="1">
              <a:spLocks noChangeArrowheads="1"/>
            </p:cNvSpPr>
            <p:nvPr/>
          </p:nvSpPr>
          <p:spPr bwMode="auto">
            <a:xfrm>
              <a:off x="4893483" y="1765300"/>
              <a:ext cx="21471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eaLnBrk="1" hangingPunct="1"/>
              <a:r>
                <a:rPr lang="en-US" sz="1800"/>
                <a:t>Other’s outcomes</a:t>
              </a:r>
            </a:p>
          </p:txBody>
        </p:sp>
        <p:sp>
          <p:nvSpPr>
            <p:cNvPr id="40978" name="TextBox 17"/>
            <p:cNvSpPr txBox="1">
              <a:spLocks noChangeArrowheads="1"/>
            </p:cNvSpPr>
            <p:nvPr/>
          </p:nvSpPr>
          <p:spPr bwMode="auto">
            <a:xfrm>
              <a:off x="5015937" y="2081768"/>
              <a:ext cx="17493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eaLnBrk="1" hangingPunct="1"/>
              <a:r>
                <a:rPr lang="en-US" sz="1800"/>
                <a:t>Other’s inputs</a:t>
              </a:r>
            </a:p>
          </p:txBody>
        </p:sp>
        <p:cxnSp>
          <p:nvCxnSpPr>
            <p:cNvPr id="19" name="Straight Connector 18"/>
            <p:cNvCxnSpPr/>
            <p:nvPr/>
          </p:nvCxnSpPr>
          <p:spPr>
            <a:xfrm>
              <a:off x="3048002" y="2146300"/>
              <a:ext cx="1447840" cy="0"/>
            </a:xfrm>
            <a:prstGeom prst="line">
              <a:avLst/>
            </a:prstGeom>
            <a:ln>
              <a:solidFill>
                <a:srgbClr val="000000"/>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5029257" y="2146300"/>
              <a:ext cx="1752648" cy="0"/>
            </a:xfrm>
            <a:prstGeom prst="line">
              <a:avLst/>
            </a:prstGeom>
            <a:ln>
              <a:solidFill>
                <a:srgbClr val="000000"/>
              </a:solidFill>
            </a:ln>
          </p:spPr>
          <p:style>
            <a:lnRef idx="2">
              <a:schemeClr val="accent1"/>
            </a:lnRef>
            <a:fillRef idx="0">
              <a:schemeClr val="accent1"/>
            </a:fillRef>
            <a:effectRef idx="1">
              <a:schemeClr val="accent1"/>
            </a:effectRef>
            <a:fontRef idx="minor">
              <a:schemeClr val="tx1"/>
            </a:fontRef>
          </p:style>
        </p:cxnSp>
        <p:sp>
          <p:nvSpPr>
            <p:cNvPr id="40981" name="TextBox 20"/>
            <p:cNvSpPr txBox="1">
              <a:spLocks noChangeArrowheads="1"/>
            </p:cNvSpPr>
            <p:nvPr/>
          </p:nvSpPr>
          <p:spPr bwMode="auto">
            <a:xfrm>
              <a:off x="4572000" y="1917700"/>
              <a:ext cx="33444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eaLnBrk="1" hangingPunct="1"/>
              <a:r>
                <a:rPr lang="en-US" sz="2000"/>
                <a:t>&lt;</a:t>
              </a:r>
            </a:p>
          </p:txBody>
        </p:sp>
      </p:grpSp>
      <p:grpSp>
        <p:nvGrpSpPr>
          <p:cNvPr id="40966" name="Group 21"/>
          <p:cNvGrpSpPr>
            <a:grpSpLocks/>
          </p:cNvGrpSpPr>
          <p:nvPr/>
        </p:nvGrpSpPr>
        <p:grpSpPr bwMode="auto">
          <a:xfrm>
            <a:off x="1447800" y="2057400"/>
            <a:ext cx="4081463" cy="698500"/>
            <a:chOff x="2806700" y="2730500"/>
            <a:chExt cx="4081575" cy="698500"/>
          </a:xfrm>
        </p:grpSpPr>
        <p:sp>
          <p:nvSpPr>
            <p:cNvPr id="40968" name="TextBox 22"/>
            <p:cNvSpPr txBox="1">
              <a:spLocks noChangeArrowheads="1"/>
            </p:cNvSpPr>
            <p:nvPr/>
          </p:nvSpPr>
          <p:spPr bwMode="auto">
            <a:xfrm>
              <a:off x="2806700" y="2730500"/>
              <a:ext cx="165971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eaLnBrk="1" hangingPunct="1"/>
              <a:r>
                <a:rPr lang="en-US" sz="1800"/>
                <a:t>My outcomes</a:t>
              </a:r>
            </a:p>
          </p:txBody>
        </p:sp>
        <p:sp>
          <p:nvSpPr>
            <p:cNvPr id="40969" name="TextBox 23"/>
            <p:cNvSpPr txBox="1">
              <a:spLocks noChangeArrowheads="1"/>
            </p:cNvSpPr>
            <p:nvPr/>
          </p:nvSpPr>
          <p:spPr bwMode="auto">
            <a:xfrm>
              <a:off x="2929154" y="3046968"/>
              <a:ext cx="126184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eaLnBrk="1" hangingPunct="1"/>
              <a:r>
                <a:rPr lang="en-US" sz="1800"/>
                <a:t>My inputs</a:t>
              </a:r>
            </a:p>
          </p:txBody>
        </p:sp>
        <p:sp>
          <p:nvSpPr>
            <p:cNvPr id="40970" name="TextBox 24"/>
            <p:cNvSpPr txBox="1">
              <a:spLocks noChangeArrowheads="1"/>
            </p:cNvSpPr>
            <p:nvPr/>
          </p:nvSpPr>
          <p:spPr bwMode="auto">
            <a:xfrm>
              <a:off x="4741083" y="2743200"/>
              <a:ext cx="21471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eaLnBrk="1" hangingPunct="1"/>
              <a:r>
                <a:rPr lang="en-US" sz="1800"/>
                <a:t>Other’s outcomes</a:t>
              </a:r>
            </a:p>
          </p:txBody>
        </p:sp>
        <p:sp>
          <p:nvSpPr>
            <p:cNvPr id="40971" name="TextBox 25"/>
            <p:cNvSpPr txBox="1">
              <a:spLocks noChangeArrowheads="1"/>
            </p:cNvSpPr>
            <p:nvPr/>
          </p:nvSpPr>
          <p:spPr bwMode="auto">
            <a:xfrm>
              <a:off x="4863537" y="3059668"/>
              <a:ext cx="17493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eaLnBrk="1" hangingPunct="1"/>
              <a:r>
                <a:rPr lang="en-US" sz="1800"/>
                <a:t>Other’s inputs</a:t>
              </a:r>
            </a:p>
          </p:txBody>
        </p:sp>
        <p:cxnSp>
          <p:nvCxnSpPr>
            <p:cNvPr id="27" name="Straight Connector 26"/>
            <p:cNvCxnSpPr/>
            <p:nvPr/>
          </p:nvCxnSpPr>
          <p:spPr>
            <a:xfrm>
              <a:off x="2895602" y="3124200"/>
              <a:ext cx="1447840" cy="0"/>
            </a:xfrm>
            <a:prstGeom prst="line">
              <a:avLst/>
            </a:prstGeom>
            <a:ln>
              <a:solidFill>
                <a:srgbClr val="000000"/>
              </a:solidFill>
            </a:ln>
          </p:spPr>
          <p:style>
            <a:lnRef idx="2">
              <a:schemeClr val="accent1"/>
            </a:lnRef>
            <a:fillRef idx="0">
              <a:schemeClr val="accent1"/>
            </a:fillRef>
            <a:effectRef idx="1">
              <a:schemeClr val="accent1"/>
            </a:effectRef>
            <a:fontRef idx="minor">
              <a:schemeClr val="tx1"/>
            </a:fontRef>
          </p:style>
        </p:cxnSp>
        <p:cxnSp>
          <p:nvCxnSpPr>
            <p:cNvPr id="28" name="Straight Connector 27"/>
            <p:cNvCxnSpPr/>
            <p:nvPr/>
          </p:nvCxnSpPr>
          <p:spPr>
            <a:xfrm>
              <a:off x="4876857" y="3124200"/>
              <a:ext cx="1752648" cy="0"/>
            </a:xfrm>
            <a:prstGeom prst="line">
              <a:avLst/>
            </a:prstGeom>
            <a:ln>
              <a:solidFill>
                <a:srgbClr val="000000"/>
              </a:solidFill>
            </a:ln>
          </p:spPr>
          <p:style>
            <a:lnRef idx="2">
              <a:schemeClr val="accent1"/>
            </a:lnRef>
            <a:fillRef idx="0">
              <a:schemeClr val="accent1"/>
            </a:fillRef>
            <a:effectRef idx="1">
              <a:schemeClr val="accent1"/>
            </a:effectRef>
            <a:fontRef idx="minor">
              <a:schemeClr val="tx1"/>
            </a:fontRef>
          </p:style>
        </p:cxnSp>
        <p:sp>
          <p:nvSpPr>
            <p:cNvPr id="40974" name="TextBox 28"/>
            <p:cNvSpPr txBox="1">
              <a:spLocks noChangeArrowheads="1"/>
            </p:cNvSpPr>
            <p:nvPr/>
          </p:nvSpPr>
          <p:spPr bwMode="auto">
            <a:xfrm>
              <a:off x="4419600" y="2895600"/>
              <a:ext cx="33444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eaLnBrk="1" hangingPunct="1"/>
              <a:r>
                <a:rPr lang="en-US" sz="2000"/>
                <a:t>=</a:t>
              </a:r>
            </a:p>
          </p:txBody>
        </p:sp>
      </p:grpSp>
      <p:sp>
        <p:nvSpPr>
          <p:cNvPr id="40967" name="TextBox 29"/>
          <p:cNvSpPr txBox="1">
            <a:spLocks noChangeArrowheads="1"/>
          </p:cNvSpPr>
          <p:nvPr/>
        </p:nvSpPr>
        <p:spPr bwMode="auto">
          <a:xfrm>
            <a:off x="762000" y="6335713"/>
            <a:ext cx="78549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eaLnBrk="1" hangingPunct="1"/>
            <a:r>
              <a:rPr lang="en-US" sz="1800">
                <a:solidFill>
                  <a:srgbClr val="FF0000"/>
                </a:solidFill>
              </a:rPr>
              <a:t>Input includes education, working hours, work experience, motivation</a:t>
            </a:r>
          </a:p>
        </p:txBody>
      </p:sp>
    </p:spTree>
    <p:extLst>
      <p:ext uri="{BB962C8B-B14F-4D97-AF65-F5344CB8AC3E}">
        <p14:creationId xmlns:p14="http://schemas.microsoft.com/office/powerpoint/2010/main" val="185771084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985" name="Group 32"/>
          <p:cNvGrpSpPr>
            <a:grpSpLocks/>
          </p:cNvGrpSpPr>
          <p:nvPr/>
        </p:nvGrpSpPr>
        <p:grpSpPr bwMode="auto">
          <a:xfrm>
            <a:off x="2895600" y="2730500"/>
            <a:ext cx="3733800" cy="698500"/>
            <a:chOff x="2895600" y="2730500"/>
            <a:chExt cx="3733800" cy="698500"/>
          </a:xfrm>
        </p:grpSpPr>
        <p:sp>
          <p:nvSpPr>
            <p:cNvPr id="41987" name="TextBox 33"/>
            <p:cNvSpPr txBox="1">
              <a:spLocks noChangeArrowheads="1"/>
            </p:cNvSpPr>
            <p:nvPr/>
          </p:nvSpPr>
          <p:spPr bwMode="auto">
            <a:xfrm>
              <a:off x="3124200" y="2730500"/>
              <a:ext cx="7104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eaLnBrk="1" hangingPunct="1"/>
              <a:r>
                <a:rPr lang="en-US" sz="1800"/>
                <a:t>100k</a:t>
              </a:r>
            </a:p>
          </p:txBody>
        </p:sp>
        <p:sp>
          <p:nvSpPr>
            <p:cNvPr id="41988" name="TextBox 34"/>
            <p:cNvSpPr txBox="1">
              <a:spLocks noChangeArrowheads="1"/>
            </p:cNvSpPr>
            <p:nvPr/>
          </p:nvSpPr>
          <p:spPr bwMode="auto">
            <a:xfrm>
              <a:off x="3246654" y="3046968"/>
              <a:ext cx="7104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eaLnBrk="1" hangingPunct="1"/>
              <a:r>
                <a:rPr lang="en-US" sz="1800"/>
                <a:t>MBA</a:t>
              </a:r>
            </a:p>
          </p:txBody>
        </p:sp>
        <p:sp>
          <p:nvSpPr>
            <p:cNvPr id="41989" name="TextBox 35"/>
            <p:cNvSpPr txBox="1">
              <a:spLocks noChangeArrowheads="1"/>
            </p:cNvSpPr>
            <p:nvPr/>
          </p:nvSpPr>
          <p:spPr bwMode="auto">
            <a:xfrm>
              <a:off x="5181600" y="2743200"/>
              <a:ext cx="7104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eaLnBrk="1" hangingPunct="1"/>
              <a:r>
                <a:rPr lang="en-US" sz="1800"/>
                <a:t>100k</a:t>
              </a:r>
            </a:p>
          </p:txBody>
        </p:sp>
        <p:sp>
          <p:nvSpPr>
            <p:cNvPr id="41990" name="TextBox 36"/>
            <p:cNvSpPr txBox="1">
              <a:spLocks noChangeArrowheads="1"/>
            </p:cNvSpPr>
            <p:nvPr/>
          </p:nvSpPr>
          <p:spPr bwMode="auto">
            <a:xfrm>
              <a:off x="5181037" y="3059668"/>
              <a:ext cx="7489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eaLnBrk="1" hangingPunct="1"/>
              <a:r>
                <a:rPr lang="en-US" sz="1800"/>
                <a:t>B.Art</a:t>
              </a:r>
            </a:p>
          </p:txBody>
        </p:sp>
        <p:cxnSp>
          <p:nvCxnSpPr>
            <p:cNvPr id="38" name="Straight Connector 37"/>
            <p:cNvCxnSpPr/>
            <p:nvPr/>
          </p:nvCxnSpPr>
          <p:spPr>
            <a:xfrm>
              <a:off x="2895600" y="3124200"/>
              <a:ext cx="1447800" cy="0"/>
            </a:xfrm>
            <a:prstGeom prst="line">
              <a:avLst/>
            </a:prstGeom>
            <a:ln>
              <a:solidFill>
                <a:srgbClr val="000000"/>
              </a:solidFill>
            </a:ln>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p:nvCxnSpPr>
          <p:spPr>
            <a:xfrm>
              <a:off x="4876800" y="3124200"/>
              <a:ext cx="1752600" cy="0"/>
            </a:xfrm>
            <a:prstGeom prst="line">
              <a:avLst/>
            </a:prstGeom>
            <a:ln>
              <a:solidFill>
                <a:srgbClr val="000000"/>
              </a:solidFill>
            </a:ln>
          </p:spPr>
          <p:style>
            <a:lnRef idx="2">
              <a:schemeClr val="accent1"/>
            </a:lnRef>
            <a:fillRef idx="0">
              <a:schemeClr val="accent1"/>
            </a:fillRef>
            <a:effectRef idx="1">
              <a:schemeClr val="accent1"/>
            </a:effectRef>
            <a:fontRef idx="minor">
              <a:schemeClr val="tx1"/>
            </a:fontRef>
          </p:style>
        </p:cxnSp>
        <p:sp>
          <p:nvSpPr>
            <p:cNvPr id="41993" name="TextBox 39"/>
            <p:cNvSpPr txBox="1">
              <a:spLocks noChangeArrowheads="1"/>
            </p:cNvSpPr>
            <p:nvPr/>
          </p:nvSpPr>
          <p:spPr bwMode="auto">
            <a:xfrm>
              <a:off x="4419600" y="2895600"/>
              <a:ext cx="1846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eaLnBrk="1" hangingPunct="1"/>
              <a:endParaRPr lang="en-US" sz="2000"/>
            </a:p>
          </p:txBody>
        </p:sp>
      </p:grpSp>
      <p:sp>
        <p:nvSpPr>
          <p:cNvPr id="41986" name="TextBox 40"/>
          <p:cNvSpPr txBox="1">
            <a:spLocks noChangeArrowheads="1"/>
          </p:cNvSpPr>
          <p:nvPr/>
        </p:nvSpPr>
        <p:spPr bwMode="auto">
          <a:xfrm>
            <a:off x="2971800" y="2057400"/>
            <a:ext cx="18780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eaLnBrk="1" hangingPunct="1"/>
            <a:r>
              <a:rPr lang="en-US" sz="1800"/>
              <a:t>This is equality</a:t>
            </a:r>
          </a:p>
        </p:txBody>
      </p:sp>
    </p:spTree>
    <p:extLst>
      <p:ext uri="{BB962C8B-B14F-4D97-AF65-F5344CB8AC3E}">
        <p14:creationId xmlns:p14="http://schemas.microsoft.com/office/powerpoint/2010/main" val="42243579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1"/>
          <p:cNvSpPr>
            <a:spLocks noGrp="1"/>
          </p:cNvSpPr>
          <p:nvPr>
            <p:ph type="title"/>
          </p:nvPr>
        </p:nvSpPr>
        <p:spPr>
          <a:xfrm>
            <a:off x="612775" y="228600"/>
            <a:ext cx="8153400" cy="990600"/>
          </a:xfrm>
        </p:spPr>
        <p:txBody>
          <a:bodyPr/>
          <a:lstStyle/>
          <a:p>
            <a:r>
              <a:rPr lang="en-US">
                <a:latin typeface="Tw Cen MT" charset="0"/>
              </a:rPr>
              <a:t>Ways to restore equity</a:t>
            </a:r>
          </a:p>
        </p:txBody>
      </p:sp>
      <p:sp>
        <p:nvSpPr>
          <p:cNvPr id="3" name="Content Placeholder 2"/>
          <p:cNvSpPr>
            <a:spLocks noGrp="1"/>
          </p:cNvSpPr>
          <p:nvPr>
            <p:ph sz="quarter" idx="1"/>
          </p:nvPr>
        </p:nvSpPr>
        <p:spPr>
          <a:xfrm>
            <a:off x="612775" y="1600200"/>
            <a:ext cx="8153400" cy="4495800"/>
          </a:xfrm>
        </p:spPr>
        <p:txBody>
          <a:bodyPr/>
          <a:lstStyle/>
          <a:p>
            <a:pPr>
              <a:defRPr/>
            </a:pPr>
            <a:r>
              <a:rPr lang="en-US" dirty="0" smtClean="0"/>
              <a:t>Modify </a:t>
            </a:r>
          </a:p>
          <a:p>
            <a:pPr marL="0" indent="0">
              <a:buFont typeface="Wingdings" charset="0"/>
              <a:buNone/>
              <a:defRPr/>
            </a:pPr>
            <a:r>
              <a:rPr lang="en-US" dirty="0" smtClean="0"/>
              <a:t>   - (your) own input (I) or outcomes (O) </a:t>
            </a:r>
          </a:p>
          <a:p>
            <a:pPr marL="0" indent="0">
              <a:buFont typeface="Wingdings" charset="0"/>
              <a:buNone/>
              <a:defRPr/>
            </a:pPr>
            <a:r>
              <a:rPr lang="en-US" dirty="0" smtClean="0"/>
              <a:t>   - comparison others’ I or O</a:t>
            </a:r>
          </a:p>
          <a:p>
            <a:pPr>
              <a:defRPr/>
            </a:pPr>
            <a:r>
              <a:rPr lang="en-US" dirty="0" smtClean="0"/>
              <a:t>Change the comparison other</a:t>
            </a:r>
          </a:p>
          <a:p>
            <a:pPr>
              <a:defRPr/>
            </a:pPr>
            <a:r>
              <a:rPr lang="en-US" dirty="0" smtClean="0"/>
              <a:t>Leave the situation</a:t>
            </a:r>
          </a:p>
          <a:p>
            <a:pPr marL="0" indent="0">
              <a:buFont typeface="Wingdings" charset="0"/>
              <a:buNone/>
              <a:defRPr/>
            </a:pPr>
            <a:endParaRPr lang="en-US" dirty="0" smtClean="0"/>
          </a:p>
          <a:p>
            <a:pPr marL="0" indent="0">
              <a:buFont typeface="Wingdings" charset="0"/>
              <a:buNone/>
              <a:defRPr/>
            </a:pPr>
            <a:r>
              <a:rPr lang="en-US" sz="2000" dirty="0" smtClean="0">
                <a:solidFill>
                  <a:srgbClr val="FF0000"/>
                </a:solidFill>
              </a:rPr>
              <a:t>(your) own input (I) (e.g. decrease your working hours) or outcomes (O) (E.G ask for a raise)</a:t>
            </a:r>
          </a:p>
          <a:p>
            <a:pPr marL="0" indent="0">
              <a:buFont typeface="Wingdings" charset="0"/>
              <a:buNone/>
              <a:defRPr/>
            </a:pPr>
            <a:endParaRPr lang="en-US" dirty="0" smtClean="0"/>
          </a:p>
        </p:txBody>
      </p:sp>
      <p:sp>
        <p:nvSpPr>
          <p:cNvPr id="4" name="Footer Placeholder 3"/>
          <p:cNvSpPr>
            <a:spLocks noGrp="1"/>
          </p:cNvSpPr>
          <p:nvPr>
            <p:ph type="ftr" sz="quarter" idx="11"/>
          </p:nvPr>
        </p:nvSpPr>
        <p:spPr/>
        <p:txBody>
          <a:bodyPr/>
          <a:lstStyle/>
          <a:p>
            <a:pPr>
              <a:defRPr/>
            </a:pPr>
            <a:r>
              <a:rPr lang="en-US" smtClean="0"/>
              <a:t>Copyright © 2010 McGraw-Hill Ryerson Ltd. </a:t>
            </a:r>
            <a:endParaRPr lang="en-US"/>
          </a:p>
        </p:txBody>
      </p:sp>
      <p:sp>
        <p:nvSpPr>
          <p:cNvPr id="5" name="Slide Number Placeholder 4"/>
          <p:cNvSpPr>
            <a:spLocks noGrp="1"/>
          </p:cNvSpPr>
          <p:nvPr>
            <p:ph type="sldNum" sz="quarter" idx="12"/>
          </p:nvPr>
        </p:nvSpPr>
        <p:spPr/>
        <p:txBody>
          <a:bodyPr>
            <a:normAutofit fontScale="85000" lnSpcReduction="20000"/>
          </a:bodyPr>
          <a:lstStyle/>
          <a:p>
            <a:pPr>
              <a:defRPr/>
            </a:pPr>
            <a:fld id="{4B1DFFA2-A7AC-3846-AB35-6C869BD8AF9E}" type="slidenum">
              <a:rPr lang="en-US" smtClean="0"/>
              <a:pPr>
                <a:defRPr/>
              </a:pPr>
              <a:t>76</a:t>
            </a:fld>
            <a:endParaRPr lang="en-US"/>
          </a:p>
        </p:txBody>
      </p:sp>
    </p:spTree>
    <p:extLst>
      <p:ext uri="{BB962C8B-B14F-4D97-AF65-F5344CB8AC3E}">
        <p14:creationId xmlns:p14="http://schemas.microsoft.com/office/powerpoint/2010/main" val="191965478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itle 1"/>
          <p:cNvSpPr>
            <a:spLocks noGrp="1"/>
          </p:cNvSpPr>
          <p:nvPr>
            <p:ph type="title"/>
          </p:nvPr>
        </p:nvSpPr>
        <p:spPr>
          <a:xfrm>
            <a:off x="612775" y="228600"/>
            <a:ext cx="8153400" cy="990600"/>
          </a:xfrm>
        </p:spPr>
        <p:txBody>
          <a:bodyPr/>
          <a:lstStyle/>
          <a:p>
            <a:endParaRPr lang="en-US">
              <a:latin typeface="Tw Cen MT" charset="0"/>
            </a:endParaRPr>
          </a:p>
        </p:txBody>
      </p:sp>
      <p:sp>
        <p:nvSpPr>
          <p:cNvPr id="44034" name="Content Placeholder 2"/>
          <p:cNvSpPr>
            <a:spLocks noGrp="1"/>
          </p:cNvSpPr>
          <p:nvPr>
            <p:ph sz="quarter" idx="1"/>
          </p:nvPr>
        </p:nvSpPr>
        <p:spPr>
          <a:xfrm>
            <a:off x="612775" y="1600200"/>
            <a:ext cx="8153400" cy="4495800"/>
          </a:xfrm>
        </p:spPr>
        <p:txBody>
          <a:bodyPr/>
          <a:lstStyle/>
          <a:p>
            <a:pPr marL="0" indent="0">
              <a:buFont typeface="Wingdings" charset="0"/>
              <a:buNone/>
            </a:pPr>
            <a:r>
              <a:rPr lang="en-US" sz="2600">
                <a:solidFill>
                  <a:srgbClr val="FF0000"/>
                </a:solidFill>
                <a:latin typeface="Tw Cen MT" charset="0"/>
              </a:rPr>
              <a:t>Different Equity sensitivity among people at work</a:t>
            </a:r>
          </a:p>
          <a:p>
            <a:pPr marL="0" indent="0">
              <a:buFont typeface="Wingdings" charset="0"/>
              <a:buNone/>
            </a:pPr>
            <a:r>
              <a:rPr lang="en-US" sz="2600">
                <a:solidFill>
                  <a:srgbClr val="FF0000"/>
                </a:solidFill>
                <a:latin typeface="Tw Cen MT" charset="0"/>
              </a:rPr>
              <a:t>How important is equity to people? It varies.</a:t>
            </a:r>
          </a:p>
          <a:p>
            <a:pPr marL="0" indent="0">
              <a:buFont typeface="Wingdings" charset="0"/>
              <a:buNone/>
            </a:pPr>
            <a:endParaRPr lang="en-US" sz="2600">
              <a:solidFill>
                <a:srgbClr val="FF0000"/>
              </a:solidFill>
              <a:latin typeface="Tw Cen MT" charset="0"/>
            </a:endParaRPr>
          </a:p>
          <a:p>
            <a:pPr marL="0" indent="0">
              <a:buFont typeface="Wingdings" charset="0"/>
              <a:buNone/>
            </a:pPr>
            <a:r>
              <a:rPr lang="en-US" sz="2600">
                <a:solidFill>
                  <a:srgbClr val="FF0000"/>
                </a:solidFill>
                <a:latin typeface="Tw Cen MT" charset="0"/>
              </a:rPr>
              <a:t>If there is equity sensitivity, make sure the fairness (distributive, procedural, and interactional fairness)</a:t>
            </a:r>
          </a:p>
          <a:p>
            <a:pPr marL="0" indent="0">
              <a:buFont typeface="Wingdings" charset="0"/>
              <a:buNone/>
            </a:pPr>
            <a:endParaRPr lang="en-US" sz="2600">
              <a:solidFill>
                <a:srgbClr val="FF0000"/>
              </a:solidFill>
              <a:latin typeface="Tw Cen MT" charset="0"/>
            </a:endParaRPr>
          </a:p>
          <a:p>
            <a:pPr marL="0" indent="0">
              <a:buFont typeface="Wingdings" charset="0"/>
              <a:buNone/>
            </a:pPr>
            <a:r>
              <a:rPr lang="en-US" sz="2600">
                <a:solidFill>
                  <a:srgbClr val="FF0000"/>
                </a:solidFill>
                <a:latin typeface="Tw Cen MT" charset="0"/>
              </a:rPr>
              <a:t>Equity is important for job satisfaction and therefore consequent behaviours, important for management </a:t>
            </a:r>
          </a:p>
        </p:txBody>
      </p:sp>
      <p:sp>
        <p:nvSpPr>
          <p:cNvPr id="4" name="Footer Placeholder 3"/>
          <p:cNvSpPr>
            <a:spLocks noGrp="1"/>
          </p:cNvSpPr>
          <p:nvPr>
            <p:ph type="ftr" sz="quarter" idx="11"/>
          </p:nvPr>
        </p:nvSpPr>
        <p:spPr/>
        <p:txBody>
          <a:bodyPr/>
          <a:lstStyle/>
          <a:p>
            <a:pPr>
              <a:defRPr/>
            </a:pPr>
            <a:r>
              <a:rPr lang="en-US" smtClean="0"/>
              <a:t>Copyright © 2010 McGraw-Hill Ryerson Ltd. </a:t>
            </a:r>
            <a:endParaRPr lang="en-US"/>
          </a:p>
        </p:txBody>
      </p:sp>
      <p:sp>
        <p:nvSpPr>
          <p:cNvPr id="5" name="Slide Number Placeholder 4"/>
          <p:cNvSpPr>
            <a:spLocks noGrp="1"/>
          </p:cNvSpPr>
          <p:nvPr>
            <p:ph type="sldNum" sz="quarter" idx="12"/>
          </p:nvPr>
        </p:nvSpPr>
        <p:spPr/>
        <p:txBody>
          <a:bodyPr>
            <a:normAutofit fontScale="85000" lnSpcReduction="20000"/>
          </a:bodyPr>
          <a:lstStyle/>
          <a:p>
            <a:pPr>
              <a:defRPr/>
            </a:pPr>
            <a:fld id="{85E33E7C-8320-164B-8B42-DB19A0678DE4}" type="slidenum">
              <a:rPr lang="en-US" smtClean="0"/>
              <a:pPr>
                <a:defRPr/>
              </a:pPr>
              <a:t>77</a:t>
            </a:fld>
            <a:endParaRPr lang="en-US"/>
          </a:p>
        </p:txBody>
      </p:sp>
    </p:spTree>
    <p:extLst>
      <p:ext uri="{BB962C8B-B14F-4D97-AF65-F5344CB8AC3E}">
        <p14:creationId xmlns:p14="http://schemas.microsoft.com/office/powerpoint/2010/main" val="68723141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p:cNvSpPr>
            <a:spLocks noGrp="1"/>
          </p:cNvSpPr>
          <p:nvPr>
            <p:ph type="title"/>
          </p:nvPr>
        </p:nvSpPr>
        <p:spPr>
          <a:xfrm>
            <a:off x="612775" y="228600"/>
            <a:ext cx="8153400" cy="990600"/>
          </a:xfrm>
        </p:spPr>
        <p:txBody>
          <a:bodyPr/>
          <a:lstStyle/>
          <a:p>
            <a:pPr algn="ctr"/>
            <a:r>
              <a:rPr lang="en-US" sz="4000">
                <a:latin typeface="Tw Cen MT" charset="0"/>
              </a:rPr>
              <a:t>Employees need goals:</a:t>
            </a:r>
            <a:br>
              <a:rPr lang="en-US" sz="4000">
                <a:latin typeface="Tw Cen MT" charset="0"/>
              </a:rPr>
            </a:br>
            <a:r>
              <a:rPr lang="en-US" sz="4000">
                <a:latin typeface="Tw Cen MT" charset="0"/>
              </a:rPr>
              <a:t>goal setting</a:t>
            </a:r>
          </a:p>
        </p:txBody>
      </p:sp>
      <p:sp>
        <p:nvSpPr>
          <p:cNvPr id="3" name="Content Placeholder 2"/>
          <p:cNvSpPr>
            <a:spLocks noGrp="1"/>
          </p:cNvSpPr>
          <p:nvPr>
            <p:ph sz="quarter" idx="1"/>
          </p:nvPr>
        </p:nvSpPr>
        <p:spPr>
          <a:xfrm>
            <a:off x="381000" y="1600200"/>
            <a:ext cx="8912225" cy="4495800"/>
          </a:xfrm>
        </p:spPr>
        <p:txBody>
          <a:bodyPr/>
          <a:lstStyle/>
          <a:p>
            <a:pPr>
              <a:defRPr/>
            </a:pPr>
            <a:r>
              <a:rPr lang="en-US" dirty="0" smtClean="0"/>
              <a:t>Effective goals are:</a:t>
            </a:r>
          </a:p>
          <a:p>
            <a:pPr marL="0" indent="0">
              <a:buFont typeface="Wingdings" charset="0"/>
              <a:buNone/>
              <a:defRPr/>
            </a:pPr>
            <a:r>
              <a:rPr lang="en-US" dirty="0"/>
              <a:t> </a:t>
            </a:r>
            <a:r>
              <a:rPr lang="en-US" dirty="0" smtClean="0"/>
              <a:t>  - specific and measurable</a:t>
            </a:r>
          </a:p>
          <a:p>
            <a:pPr marL="0" indent="0">
              <a:buFont typeface="Wingdings" charset="0"/>
              <a:buNone/>
              <a:defRPr/>
            </a:pPr>
            <a:r>
              <a:rPr lang="en-US" dirty="0"/>
              <a:t> </a:t>
            </a:r>
            <a:r>
              <a:rPr lang="en-US" dirty="0" smtClean="0"/>
              <a:t>  - challenging </a:t>
            </a:r>
            <a:r>
              <a:rPr lang="en-US" sz="2000" dirty="0" smtClean="0">
                <a:solidFill>
                  <a:srgbClr val="FF0000"/>
                </a:solidFill>
              </a:rPr>
              <a:t>(reasonable challenging)</a:t>
            </a:r>
          </a:p>
          <a:p>
            <a:pPr marL="0" indent="0">
              <a:buFont typeface="Wingdings" charset="0"/>
              <a:buNone/>
              <a:defRPr/>
            </a:pPr>
            <a:r>
              <a:rPr lang="en-US" dirty="0"/>
              <a:t> </a:t>
            </a:r>
            <a:r>
              <a:rPr lang="en-US" dirty="0" smtClean="0"/>
              <a:t>  - Those to which employees are committed </a:t>
            </a:r>
            <a:r>
              <a:rPr lang="en-US" sz="2000" dirty="0" smtClean="0">
                <a:solidFill>
                  <a:srgbClr val="FF0000"/>
                </a:solidFill>
              </a:rPr>
              <a:t>(to get employees committed to the goal, communicate well with the employees to set the goals to get more support on the goals)</a:t>
            </a:r>
          </a:p>
          <a:p>
            <a:pPr marL="0" indent="0">
              <a:buFont typeface="Wingdings" charset="0"/>
              <a:buNone/>
              <a:defRPr/>
            </a:pPr>
            <a:r>
              <a:rPr lang="en-US" dirty="0"/>
              <a:t> </a:t>
            </a:r>
            <a:r>
              <a:rPr lang="en-US" dirty="0" smtClean="0"/>
              <a:t>   - those for which employees receive accurate and timely feedback on their progression</a:t>
            </a:r>
          </a:p>
          <a:p>
            <a:pPr marL="0" indent="0">
              <a:buFont typeface="Wingdings" charset="0"/>
              <a:buNone/>
              <a:defRPr/>
            </a:pPr>
            <a:r>
              <a:rPr lang="en-US" sz="2000" dirty="0" smtClean="0">
                <a:solidFill>
                  <a:srgbClr val="FF0000"/>
                </a:solidFill>
              </a:rPr>
              <a:t>specific (well-defined) </a:t>
            </a:r>
          </a:p>
          <a:p>
            <a:pPr marL="0" indent="0">
              <a:buFont typeface="Wingdings" charset="0"/>
              <a:buNone/>
              <a:defRPr/>
            </a:pPr>
            <a:r>
              <a:rPr lang="en-US" sz="2000" dirty="0" smtClean="0">
                <a:solidFill>
                  <a:srgbClr val="FF0000"/>
                </a:solidFill>
              </a:rPr>
              <a:t>Measurable (I will do my best to read more books vs. I will read 3 books this month)</a:t>
            </a:r>
          </a:p>
          <a:p>
            <a:pPr marL="0" indent="0">
              <a:buFont typeface="Wingdings" charset="0"/>
              <a:buNone/>
              <a:defRPr/>
            </a:pPr>
            <a:r>
              <a:rPr lang="en-US" sz="2000" dirty="0">
                <a:solidFill>
                  <a:srgbClr val="FF0000"/>
                </a:solidFill>
              </a:rPr>
              <a:t>Measurable (some jobs are easily measurable, but some are </a:t>
            </a:r>
            <a:r>
              <a:rPr lang="en-US" sz="2000" dirty="0" smtClean="0">
                <a:solidFill>
                  <a:srgbClr val="FF0000"/>
                </a:solidFill>
              </a:rPr>
              <a:t>not. But be creative to set measurable </a:t>
            </a:r>
            <a:r>
              <a:rPr lang="en-US" sz="2400" dirty="0" smtClean="0">
                <a:solidFill>
                  <a:srgbClr val="FF0000"/>
                </a:solidFill>
              </a:rPr>
              <a:t>goals)</a:t>
            </a:r>
            <a:endParaRPr lang="en-US" sz="2400" dirty="0">
              <a:solidFill>
                <a:srgbClr val="FF0000"/>
              </a:solidFill>
            </a:endParaRPr>
          </a:p>
        </p:txBody>
      </p:sp>
      <p:sp>
        <p:nvSpPr>
          <p:cNvPr id="5" name="Slide Number Placeholder 4"/>
          <p:cNvSpPr>
            <a:spLocks noGrp="1"/>
          </p:cNvSpPr>
          <p:nvPr>
            <p:ph type="sldNum" sz="quarter" idx="12"/>
          </p:nvPr>
        </p:nvSpPr>
        <p:spPr/>
        <p:txBody>
          <a:bodyPr>
            <a:normAutofit fontScale="85000" lnSpcReduction="20000"/>
          </a:bodyPr>
          <a:lstStyle/>
          <a:p>
            <a:pPr>
              <a:defRPr/>
            </a:pPr>
            <a:fld id="{8A320258-B1D1-FF43-9C8E-A066B66B3619}" type="slidenum">
              <a:rPr lang="en-US" smtClean="0"/>
              <a:pPr>
                <a:defRPr/>
              </a:pPr>
              <a:t>78</a:t>
            </a:fld>
            <a:endParaRPr lang="en-US"/>
          </a:p>
        </p:txBody>
      </p:sp>
    </p:spTree>
    <p:extLst>
      <p:ext uri="{BB962C8B-B14F-4D97-AF65-F5344CB8AC3E}">
        <p14:creationId xmlns:p14="http://schemas.microsoft.com/office/powerpoint/2010/main" val="352224130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itle 1"/>
          <p:cNvSpPr>
            <a:spLocks noGrp="1"/>
          </p:cNvSpPr>
          <p:nvPr>
            <p:ph type="title"/>
          </p:nvPr>
        </p:nvSpPr>
        <p:spPr>
          <a:xfrm>
            <a:off x="612775" y="609600"/>
            <a:ext cx="8153400" cy="990600"/>
          </a:xfrm>
        </p:spPr>
        <p:txBody>
          <a:bodyPr/>
          <a:lstStyle/>
          <a:p>
            <a:pPr algn="ctr"/>
            <a:r>
              <a:rPr lang="en-US" sz="3000">
                <a:latin typeface="Tw Cen MT" charset="0"/>
              </a:rPr>
              <a:t>Employees need to see clear links between effort, performance and outcomes:</a:t>
            </a:r>
            <a:br>
              <a:rPr lang="en-US" sz="3000">
                <a:latin typeface="Tw Cen MT" charset="0"/>
              </a:rPr>
            </a:br>
            <a:r>
              <a:rPr lang="en-US" sz="3000">
                <a:latin typeface="Tw Cen MT" charset="0"/>
              </a:rPr>
              <a:t>expectancy (VIE) Theory</a:t>
            </a:r>
          </a:p>
        </p:txBody>
      </p:sp>
      <p:sp>
        <p:nvSpPr>
          <p:cNvPr id="3" name="Content Placeholder 2"/>
          <p:cNvSpPr>
            <a:spLocks noGrp="1"/>
          </p:cNvSpPr>
          <p:nvPr>
            <p:ph sz="quarter" idx="1"/>
          </p:nvPr>
        </p:nvSpPr>
        <p:spPr>
          <a:xfrm>
            <a:off x="612775" y="1981200"/>
            <a:ext cx="8153400" cy="4495800"/>
          </a:xfrm>
        </p:spPr>
        <p:txBody>
          <a:bodyPr/>
          <a:lstStyle/>
          <a:p>
            <a:pPr>
              <a:defRPr/>
            </a:pPr>
            <a:r>
              <a:rPr lang="en-US" sz="2500" dirty="0" smtClean="0">
                <a:solidFill>
                  <a:srgbClr val="FF0000"/>
                </a:solidFill>
              </a:rPr>
              <a:t>The textbook makes this theory unnecessary complicated</a:t>
            </a:r>
          </a:p>
          <a:p>
            <a:pPr marL="0" indent="0">
              <a:buFont typeface="Wingdings" charset="0"/>
              <a:buNone/>
              <a:defRPr/>
            </a:pPr>
            <a:r>
              <a:rPr lang="en-US" sz="2500" dirty="0">
                <a:solidFill>
                  <a:srgbClr val="FF0000"/>
                </a:solidFill>
              </a:rPr>
              <a:t> </a:t>
            </a:r>
            <a:r>
              <a:rPr lang="en-US" sz="2500" dirty="0" smtClean="0">
                <a:solidFill>
                  <a:srgbClr val="FF0000"/>
                </a:solidFill>
              </a:rPr>
              <a:t>  (can be skipped)</a:t>
            </a:r>
          </a:p>
          <a:p>
            <a:pPr>
              <a:defRPr/>
            </a:pPr>
            <a:endParaRPr lang="en-US" dirty="0"/>
          </a:p>
          <a:p>
            <a:pPr>
              <a:defRPr/>
            </a:pPr>
            <a:r>
              <a:rPr lang="en-US" dirty="0" smtClean="0"/>
              <a:t>People are motivated to perform activities that they can accomplish and that lead to valued outcomes</a:t>
            </a:r>
          </a:p>
        </p:txBody>
      </p:sp>
      <p:sp>
        <p:nvSpPr>
          <p:cNvPr id="5" name="Slide Number Placeholder 4"/>
          <p:cNvSpPr>
            <a:spLocks noGrp="1"/>
          </p:cNvSpPr>
          <p:nvPr>
            <p:ph type="sldNum" sz="quarter" idx="12"/>
          </p:nvPr>
        </p:nvSpPr>
        <p:spPr/>
        <p:txBody>
          <a:bodyPr>
            <a:normAutofit fontScale="85000" lnSpcReduction="20000"/>
          </a:bodyPr>
          <a:lstStyle/>
          <a:p>
            <a:pPr>
              <a:defRPr/>
            </a:pPr>
            <a:fld id="{F8D0E3DE-9EEE-314F-8A3E-B429999DE2EB}" type="slidenum">
              <a:rPr lang="en-US" smtClean="0"/>
              <a:pPr>
                <a:defRPr/>
              </a:pPr>
              <a:t>79</a:t>
            </a:fld>
            <a:endParaRPr lang="en-US"/>
          </a:p>
        </p:txBody>
      </p:sp>
    </p:spTree>
    <p:extLst>
      <p:ext uri="{BB962C8B-B14F-4D97-AF65-F5344CB8AC3E}">
        <p14:creationId xmlns:p14="http://schemas.microsoft.com/office/powerpoint/2010/main" val="376028723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404813"/>
            <a:ext cx="8461375" cy="5995987"/>
          </a:xfrm>
        </p:spPr>
        <p:txBody>
          <a:bodyPr/>
          <a:lstStyle/>
          <a:p>
            <a:pPr algn="just">
              <a:defRPr/>
            </a:pPr>
            <a:r>
              <a:rPr lang="en-US" dirty="0" smtClean="0"/>
              <a:t>Three core components: (VIE)</a:t>
            </a:r>
          </a:p>
          <a:p>
            <a:pPr marL="0" indent="0" algn="just">
              <a:buFont typeface="Wingdings" charset="0"/>
              <a:buNone/>
              <a:defRPr/>
            </a:pPr>
            <a:r>
              <a:rPr lang="en-US" dirty="0" smtClean="0"/>
              <a:t>   Expectancy </a:t>
            </a:r>
          </a:p>
          <a:p>
            <a:pPr marL="0" indent="0" algn="just">
              <a:buFont typeface="Wingdings" charset="0"/>
              <a:buNone/>
              <a:defRPr/>
            </a:pPr>
            <a:r>
              <a:rPr lang="en-US" dirty="0"/>
              <a:t> </a:t>
            </a:r>
            <a:r>
              <a:rPr lang="en-US" dirty="0" smtClean="0"/>
              <a:t>   – belief that effort      performance)</a:t>
            </a:r>
          </a:p>
          <a:p>
            <a:pPr marL="0" indent="0" algn="just">
              <a:buFont typeface="Wingdings" charset="0"/>
              <a:buNone/>
              <a:defRPr/>
            </a:pPr>
            <a:r>
              <a:rPr lang="en-US" dirty="0" smtClean="0"/>
              <a:t>   Instrumentality </a:t>
            </a:r>
          </a:p>
          <a:p>
            <a:pPr marL="0" indent="0" algn="just">
              <a:buFont typeface="Wingdings" charset="0"/>
              <a:buNone/>
              <a:defRPr/>
            </a:pPr>
            <a:r>
              <a:rPr lang="en-US" dirty="0"/>
              <a:t> </a:t>
            </a:r>
            <a:r>
              <a:rPr lang="en-US" dirty="0" smtClean="0"/>
              <a:t>   - belief that performance     outcome</a:t>
            </a:r>
          </a:p>
          <a:p>
            <a:pPr marL="0" indent="0" algn="just">
              <a:buFont typeface="Wingdings" charset="0"/>
              <a:buNone/>
              <a:defRPr/>
            </a:pPr>
            <a:r>
              <a:rPr lang="en-US" dirty="0" smtClean="0"/>
              <a:t>   Valence </a:t>
            </a:r>
          </a:p>
          <a:p>
            <a:pPr marL="0" indent="0" algn="just">
              <a:buFont typeface="Wingdings" charset="0"/>
              <a:buNone/>
              <a:defRPr/>
            </a:pPr>
            <a:r>
              <a:rPr lang="en-US" dirty="0"/>
              <a:t> </a:t>
            </a:r>
            <a:r>
              <a:rPr lang="en-US" dirty="0" smtClean="0"/>
              <a:t>   - Degree to which an outcome is valued</a:t>
            </a:r>
            <a:endParaRPr lang="en-US" dirty="0"/>
          </a:p>
          <a:p>
            <a:pPr marL="0" indent="0" algn="just">
              <a:buFont typeface="Wingdings" charset="0"/>
              <a:buNone/>
              <a:defRPr/>
            </a:pPr>
            <a:r>
              <a:rPr lang="en-US" sz="2000" dirty="0" smtClean="0">
                <a:solidFill>
                  <a:srgbClr val="FF0000"/>
                </a:solidFill>
              </a:rPr>
              <a:t>Expectancy: make sure employees have the ability to achieve the desirable performance, make sure there is appropriate environment for doing the job.</a:t>
            </a:r>
          </a:p>
          <a:p>
            <a:pPr marL="0" indent="0" algn="just">
              <a:buFont typeface="Wingdings" charset="0"/>
              <a:buNone/>
              <a:defRPr/>
            </a:pPr>
            <a:r>
              <a:rPr lang="en-US" sz="2000" dirty="0" smtClean="0">
                <a:solidFill>
                  <a:srgbClr val="FF0000"/>
                </a:solidFill>
              </a:rPr>
              <a:t>Instrumentality: deliver rewards as promised, turn the rewards to positive reinforcement, </a:t>
            </a:r>
          </a:p>
          <a:p>
            <a:pPr marL="0" indent="0" algn="just">
              <a:buFont typeface="Wingdings" charset="0"/>
              <a:buNone/>
              <a:defRPr/>
            </a:pPr>
            <a:r>
              <a:rPr lang="en-US" sz="2000" dirty="0" smtClean="0">
                <a:solidFill>
                  <a:srgbClr val="FF0000"/>
                </a:solidFill>
              </a:rPr>
              <a:t>Valence: tailor the outcomes/rewards to different employees, who have different values on different outcomes/rewards, some view money important, some have others.</a:t>
            </a:r>
            <a:endParaRPr lang="en-US" sz="2000" dirty="0">
              <a:solidFill>
                <a:srgbClr val="FF0000"/>
              </a:solidFill>
            </a:endParaRPr>
          </a:p>
        </p:txBody>
      </p:sp>
      <p:sp>
        <p:nvSpPr>
          <p:cNvPr id="5" name="Slide Number Placeholder 4"/>
          <p:cNvSpPr>
            <a:spLocks noGrp="1"/>
          </p:cNvSpPr>
          <p:nvPr>
            <p:ph type="sldNum" sz="quarter" idx="12"/>
          </p:nvPr>
        </p:nvSpPr>
        <p:spPr>
          <a:xfrm>
            <a:off x="0" y="76200"/>
            <a:ext cx="533400" cy="325438"/>
          </a:xfrm>
        </p:spPr>
        <p:txBody>
          <a:bodyPr/>
          <a:lstStyle/>
          <a:p>
            <a:pPr>
              <a:defRPr/>
            </a:pPr>
            <a:fld id="{AE89F829-799C-734F-8EE2-5255C50F63CB}" type="slidenum">
              <a:rPr lang="en-US" smtClean="0"/>
              <a:pPr>
                <a:defRPr/>
              </a:pPr>
              <a:t>80</a:t>
            </a:fld>
            <a:endParaRPr lang="en-US"/>
          </a:p>
        </p:txBody>
      </p:sp>
      <p:cxnSp>
        <p:nvCxnSpPr>
          <p:cNvPr id="6" name="Straight Arrow Connector 5"/>
          <p:cNvCxnSpPr/>
          <p:nvPr/>
        </p:nvCxnSpPr>
        <p:spPr>
          <a:xfrm>
            <a:off x="3581400" y="1776413"/>
            <a:ext cx="457200" cy="0"/>
          </a:xfrm>
          <a:prstGeom prst="straightConnector1">
            <a:avLst/>
          </a:prstGeom>
          <a:ln>
            <a:solidFill>
              <a:srgbClr val="800000"/>
            </a:solidFill>
            <a:tailEnd type="arrow"/>
          </a:ln>
        </p:spPr>
        <p:style>
          <a:lnRef idx="2">
            <a:schemeClr val="accent1"/>
          </a:lnRef>
          <a:fillRef idx="0">
            <a:schemeClr val="accent1"/>
          </a:fillRef>
          <a:effectRef idx="1">
            <a:schemeClr val="accent1"/>
          </a:effectRef>
          <a:fontRef idx="minor">
            <a:schemeClr val="tx1"/>
          </a:fontRef>
        </p:style>
      </p:cxnSp>
      <p:cxnSp>
        <p:nvCxnSpPr>
          <p:cNvPr id="7" name="Straight Arrow Connector 6"/>
          <p:cNvCxnSpPr/>
          <p:nvPr/>
        </p:nvCxnSpPr>
        <p:spPr>
          <a:xfrm>
            <a:off x="4572000" y="2843213"/>
            <a:ext cx="457200" cy="0"/>
          </a:xfrm>
          <a:prstGeom prst="straightConnector1">
            <a:avLst/>
          </a:prstGeom>
          <a:ln>
            <a:solidFill>
              <a:srgbClr val="800000"/>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2486950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itle 1"/>
          <p:cNvSpPr>
            <a:spLocks noGrp="1"/>
          </p:cNvSpPr>
          <p:nvPr>
            <p:ph type="title"/>
          </p:nvPr>
        </p:nvSpPr>
        <p:spPr>
          <a:xfrm>
            <a:off x="612775" y="228600"/>
            <a:ext cx="8153400" cy="990600"/>
          </a:xfrm>
        </p:spPr>
        <p:txBody>
          <a:bodyPr/>
          <a:lstStyle/>
          <a:p>
            <a:r>
              <a:rPr lang="en-US" sz="3400">
                <a:latin typeface="Tw Cen MT" charset="0"/>
              </a:rPr>
              <a:t>Expectancy Theory: managerial implication</a:t>
            </a:r>
          </a:p>
        </p:txBody>
      </p:sp>
      <p:sp>
        <p:nvSpPr>
          <p:cNvPr id="48130" name="Content Placeholder 2"/>
          <p:cNvSpPr>
            <a:spLocks noGrp="1"/>
          </p:cNvSpPr>
          <p:nvPr>
            <p:ph sz="quarter" idx="1"/>
          </p:nvPr>
        </p:nvSpPr>
        <p:spPr>
          <a:xfrm>
            <a:off x="612775" y="1600200"/>
            <a:ext cx="8153400" cy="4495800"/>
          </a:xfrm>
        </p:spPr>
        <p:txBody>
          <a:bodyPr/>
          <a:lstStyle/>
          <a:p>
            <a:r>
              <a:rPr lang="en-US">
                <a:latin typeface="Tw Cen MT" charset="0"/>
              </a:rPr>
              <a:t>Boost expectancy</a:t>
            </a:r>
          </a:p>
          <a:p>
            <a:r>
              <a:rPr lang="en-US">
                <a:latin typeface="Tw Cen MT" charset="0"/>
              </a:rPr>
              <a:t>Boost instrumentality</a:t>
            </a:r>
          </a:p>
          <a:p>
            <a:r>
              <a:rPr lang="en-US">
                <a:latin typeface="Tw Cen MT" charset="0"/>
              </a:rPr>
              <a:t>Recognize that different people value different outcomes</a:t>
            </a:r>
          </a:p>
        </p:txBody>
      </p:sp>
      <p:sp>
        <p:nvSpPr>
          <p:cNvPr id="4" name="Footer Placeholder 3"/>
          <p:cNvSpPr>
            <a:spLocks noGrp="1"/>
          </p:cNvSpPr>
          <p:nvPr>
            <p:ph type="ftr" sz="quarter" idx="11"/>
          </p:nvPr>
        </p:nvSpPr>
        <p:spPr/>
        <p:txBody>
          <a:bodyPr/>
          <a:lstStyle/>
          <a:p>
            <a:pPr>
              <a:defRPr/>
            </a:pPr>
            <a:r>
              <a:rPr lang="en-US" smtClean="0"/>
              <a:t>Copyright © 2010 McGraw-Hill Ryerson Ltd. </a:t>
            </a:r>
            <a:endParaRPr lang="en-US"/>
          </a:p>
        </p:txBody>
      </p:sp>
      <p:sp>
        <p:nvSpPr>
          <p:cNvPr id="5" name="Slide Number Placeholder 4"/>
          <p:cNvSpPr>
            <a:spLocks noGrp="1"/>
          </p:cNvSpPr>
          <p:nvPr>
            <p:ph type="sldNum" sz="quarter" idx="12"/>
          </p:nvPr>
        </p:nvSpPr>
        <p:spPr/>
        <p:txBody>
          <a:bodyPr>
            <a:normAutofit fontScale="85000" lnSpcReduction="20000"/>
          </a:bodyPr>
          <a:lstStyle/>
          <a:p>
            <a:pPr>
              <a:defRPr/>
            </a:pPr>
            <a:fld id="{0D80F3DA-651E-134C-B5B0-B9446A77B5DC}" type="slidenum">
              <a:rPr lang="en-US" smtClean="0"/>
              <a:pPr>
                <a:defRPr/>
              </a:pPr>
              <a:t>81</a:t>
            </a:fld>
            <a:endParaRPr lang="en-US"/>
          </a:p>
        </p:txBody>
      </p:sp>
    </p:spTree>
    <p:extLst>
      <p:ext uri="{BB962C8B-B14F-4D97-AF65-F5344CB8AC3E}">
        <p14:creationId xmlns:p14="http://schemas.microsoft.com/office/powerpoint/2010/main" val="368023899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itle 1"/>
          <p:cNvSpPr>
            <a:spLocks noGrp="1"/>
          </p:cNvSpPr>
          <p:nvPr>
            <p:ph type="title"/>
          </p:nvPr>
        </p:nvSpPr>
        <p:spPr>
          <a:xfrm>
            <a:off x="612775" y="228600"/>
            <a:ext cx="8153400" cy="990600"/>
          </a:xfrm>
        </p:spPr>
        <p:txBody>
          <a:bodyPr/>
          <a:lstStyle/>
          <a:p>
            <a:r>
              <a:rPr lang="en-US">
                <a:latin typeface="Tw Cen MT" charset="0"/>
              </a:rPr>
              <a:t>Motivation through job design</a:t>
            </a:r>
          </a:p>
        </p:txBody>
      </p:sp>
      <p:sp>
        <p:nvSpPr>
          <p:cNvPr id="49154" name="Content Placeholder 2"/>
          <p:cNvSpPr>
            <a:spLocks noGrp="1"/>
          </p:cNvSpPr>
          <p:nvPr>
            <p:ph sz="quarter" idx="1"/>
          </p:nvPr>
        </p:nvSpPr>
        <p:spPr>
          <a:xfrm>
            <a:off x="612775" y="1600200"/>
            <a:ext cx="8153400" cy="4495800"/>
          </a:xfrm>
        </p:spPr>
        <p:txBody>
          <a:bodyPr/>
          <a:lstStyle/>
          <a:p>
            <a:r>
              <a:rPr lang="en-US">
                <a:latin typeface="Tw Cen MT" charset="0"/>
              </a:rPr>
              <a:t>Job Characteristic Model</a:t>
            </a:r>
          </a:p>
          <a:p>
            <a:r>
              <a:rPr lang="en-US">
                <a:latin typeface="Tw Cen MT" charset="0"/>
              </a:rPr>
              <a:t>Job Enrichment</a:t>
            </a:r>
          </a:p>
        </p:txBody>
      </p:sp>
      <p:sp>
        <p:nvSpPr>
          <p:cNvPr id="4" name="Footer Placeholder 3"/>
          <p:cNvSpPr>
            <a:spLocks noGrp="1"/>
          </p:cNvSpPr>
          <p:nvPr>
            <p:ph type="ftr" sz="quarter" idx="11"/>
          </p:nvPr>
        </p:nvSpPr>
        <p:spPr/>
        <p:txBody>
          <a:bodyPr/>
          <a:lstStyle/>
          <a:p>
            <a:pPr>
              <a:defRPr/>
            </a:pPr>
            <a:r>
              <a:rPr lang="en-US" smtClean="0"/>
              <a:t>Copyright © 2010 McGraw-Hill Ryerson Ltd. </a:t>
            </a:r>
            <a:endParaRPr lang="en-US"/>
          </a:p>
        </p:txBody>
      </p:sp>
      <p:sp>
        <p:nvSpPr>
          <p:cNvPr id="5" name="Slide Number Placeholder 4"/>
          <p:cNvSpPr>
            <a:spLocks noGrp="1"/>
          </p:cNvSpPr>
          <p:nvPr>
            <p:ph type="sldNum" sz="quarter" idx="12"/>
          </p:nvPr>
        </p:nvSpPr>
        <p:spPr/>
        <p:txBody>
          <a:bodyPr>
            <a:normAutofit fontScale="85000" lnSpcReduction="20000"/>
          </a:bodyPr>
          <a:lstStyle/>
          <a:p>
            <a:pPr>
              <a:defRPr/>
            </a:pPr>
            <a:fld id="{953DA02B-9240-2943-A1EE-890117B850A3}" type="slidenum">
              <a:rPr lang="en-US" smtClean="0"/>
              <a:pPr>
                <a:defRPr/>
              </a:pPr>
              <a:t>82</a:t>
            </a:fld>
            <a:endParaRPr lang="en-US"/>
          </a:p>
        </p:txBody>
      </p:sp>
    </p:spTree>
    <p:extLst>
      <p:ext uri="{BB962C8B-B14F-4D97-AF65-F5344CB8AC3E}">
        <p14:creationId xmlns:p14="http://schemas.microsoft.com/office/powerpoint/2010/main" val="106598277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itle 1"/>
          <p:cNvSpPr>
            <a:spLocks noGrp="1"/>
          </p:cNvSpPr>
          <p:nvPr>
            <p:ph type="title"/>
          </p:nvPr>
        </p:nvSpPr>
        <p:spPr>
          <a:xfrm>
            <a:off x="612775" y="228600"/>
            <a:ext cx="8153400" cy="990600"/>
          </a:xfrm>
        </p:spPr>
        <p:txBody>
          <a:bodyPr/>
          <a:lstStyle/>
          <a:p>
            <a:r>
              <a:rPr lang="en-US">
                <a:latin typeface="Tw Cen MT" charset="0"/>
              </a:rPr>
              <a:t>Job characteristics Model</a:t>
            </a:r>
          </a:p>
        </p:txBody>
      </p:sp>
      <p:sp>
        <p:nvSpPr>
          <p:cNvPr id="3" name="Content Placeholder 2"/>
          <p:cNvSpPr>
            <a:spLocks noGrp="1"/>
          </p:cNvSpPr>
          <p:nvPr>
            <p:ph sz="quarter" idx="1"/>
          </p:nvPr>
        </p:nvSpPr>
        <p:spPr>
          <a:xfrm>
            <a:off x="304800" y="1600200"/>
            <a:ext cx="8839200" cy="4495800"/>
          </a:xfrm>
        </p:spPr>
        <p:txBody>
          <a:bodyPr/>
          <a:lstStyle/>
          <a:p>
            <a:pPr>
              <a:defRPr/>
            </a:pPr>
            <a:r>
              <a:rPr lang="en-US" dirty="0" smtClean="0"/>
              <a:t>Core job characteristics:</a:t>
            </a:r>
          </a:p>
          <a:p>
            <a:pPr marL="0" indent="0">
              <a:buFont typeface="Wingdings" charset="0"/>
              <a:buNone/>
              <a:defRPr/>
            </a:pPr>
            <a:r>
              <a:rPr lang="en-US" dirty="0"/>
              <a:t> </a:t>
            </a:r>
            <a:r>
              <a:rPr lang="en-US" dirty="0" smtClean="0"/>
              <a:t>  - Skill variety </a:t>
            </a:r>
          </a:p>
          <a:p>
            <a:pPr marL="0" indent="0">
              <a:buFont typeface="Wingdings" charset="0"/>
              <a:buNone/>
              <a:defRPr/>
            </a:pPr>
            <a:r>
              <a:rPr lang="en-US" dirty="0"/>
              <a:t> </a:t>
            </a:r>
            <a:r>
              <a:rPr lang="en-US" dirty="0" smtClean="0"/>
              <a:t>  - Task identity </a:t>
            </a:r>
            <a:r>
              <a:rPr lang="en-US" sz="2000" dirty="0" smtClean="0">
                <a:solidFill>
                  <a:srgbClr val="FF0000"/>
                </a:solidFill>
              </a:rPr>
              <a:t>(doing the job from the beginning to the end)</a:t>
            </a:r>
          </a:p>
          <a:p>
            <a:pPr marL="0" indent="0">
              <a:buFont typeface="Wingdings" charset="0"/>
              <a:buNone/>
              <a:defRPr/>
            </a:pPr>
            <a:r>
              <a:rPr lang="en-US" dirty="0"/>
              <a:t> </a:t>
            </a:r>
            <a:r>
              <a:rPr lang="en-US" dirty="0" smtClean="0"/>
              <a:t>  - Task significance </a:t>
            </a:r>
            <a:r>
              <a:rPr lang="en-US" sz="2000" dirty="0">
                <a:solidFill>
                  <a:srgbClr val="FF0000"/>
                </a:solidFill>
              </a:rPr>
              <a:t>(make a difference to the company, to the society?) </a:t>
            </a:r>
          </a:p>
          <a:p>
            <a:pPr marL="0" indent="0">
              <a:buFont typeface="Wingdings" charset="0"/>
              <a:buNone/>
              <a:defRPr/>
            </a:pPr>
            <a:r>
              <a:rPr lang="en-US" dirty="0"/>
              <a:t> </a:t>
            </a:r>
            <a:r>
              <a:rPr lang="en-US" dirty="0" smtClean="0"/>
              <a:t>  - Autonomy </a:t>
            </a:r>
          </a:p>
          <a:p>
            <a:pPr marL="0" indent="0">
              <a:buFont typeface="Wingdings" charset="0"/>
              <a:buNone/>
              <a:defRPr/>
            </a:pPr>
            <a:r>
              <a:rPr lang="en-US" dirty="0"/>
              <a:t> </a:t>
            </a:r>
            <a:r>
              <a:rPr lang="en-US" dirty="0" smtClean="0"/>
              <a:t>  - Feedback</a:t>
            </a:r>
          </a:p>
          <a:p>
            <a:pPr marL="0" indent="0">
              <a:buFont typeface="Wingdings" charset="0"/>
              <a:buNone/>
              <a:defRPr/>
            </a:pPr>
            <a:endParaRPr lang="en-US" dirty="0"/>
          </a:p>
          <a:p>
            <a:pPr marL="0" indent="0">
              <a:buFont typeface="Wingdings" charset="0"/>
              <a:buNone/>
              <a:defRPr/>
            </a:pPr>
            <a:r>
              <a:rPr lang="en-US" dirty="0" smtClean="0"/>
              <a:t>Some people prefer the jobs with maximized the core job characteristics</a:t>
            </a:r>
            <a:endParaRPr lang="en-US" dirty="0"/>
          </a:p>
        </p:txBody>
      </p:sp>
      <p:sp>
        <p:nvSpPr>
          <p:cNvPr id="5" name="Slide Number Placeholder 4"/>
          <p:cNvSpPr>
            <a:spLocks noGrp="1"/>
          </p:cNvSpPr>
          <p:nvPr>
            <p:ph type="sldNum" sz="quarter" idx="12"/>
          </p:nvPr>
        </p:nvSpPr>
        <p:spPr/>
        <p:txBody>
          <a:bodyPr>
            <a:normAutofit fontScale="85000" lnSpcReduction="20000"/>
          </a:bodyPr>
          <a:lstStyle/>
          <a:p>
            <a:pPr>
              <a:defRPr/>
            </a:pPr>
            <a:fld id="{DFEC5531-5252-4644-89C6-167E7DC0619D}" type="slidenum">
              <a:rPr lang="en-US" smtClean="0"/>
              <a:pPr>
                <a:defRPr/>
              </a:pPr>
              <a:t>83</a:t>
            </a:fld>
            <a:endParaRPr lang="en-US"/>
          </a:p>
        </p:txBody>
      </p:sp>
    </p:spTree>
    <p:extLst>
      <p:ext uri="{BB962C8B-B14F-4D97-AF65-F5344CB8AC3E}">
        <p14:creationId xmlns:p14="http://schemas.microsoft.com/office/powerpoint/2010/main" val="353949634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a:xfrm>
            <a:off x="612775" y="228600"/>
            <a:ext cx="8153400" cy="990600"/>
          </a:xfrm>
        </p:spPr>
        <p:txBody>
          <a:bodyPr/>
          <a:lstStyle/>
          <a:p>
            <a:r>
              <a:rPr lang="en-US">
                <a:latin typeface="Tw Cen MT" charset="0"/>
              </a:rPr>
              <a:t>194</a:t>
            </a:r>
          </a:p>
        </p:txBody>
      </p:sp>
      <p:sp>
        <p:nvSpPr>
          <p:cNvPr id="51202" name="Content Placeholder 2"/>
          <p:cNvSpPr>
            <a:spLocks noGrp="1"/>
          </p:cNvSpPr>
          <p:nvPr>
            <p:ph sz="quarter" idx="1"/>
          </p:nvPr>
        </p:nvSpPr>
        <p:spPr>
          <a:xfrm>
            <a:off x="25400" y="3200400"/>
            <a:ext cx="8153400" cy="4495800"/>
          </a:xfrm>
        </p:spPr>
        <p:txBody>
          <a:bodyPr/>
          <a:lstStyle/>
          <a:p>
            <a:r>
              <a:rPr lang="en-US">
                <a:latin typeface="Tw Cen MT" charset="0"/>
              </a:rPr>
              <a:t>Skill Variety</a:t>
            </a:r>
          </a:p>
          <a:p>
            <a:r>
              <a:rPr lang="en-US">
                <a:latin typeface="Tw Cen MT" charset="0"/>
              </a:rPr>
              <a:t>Task identity</a:t>
            </a:r>
          </a:p>
          <a:p>
            <a:r>
              <a:rPr lang="en-US">
                <a:latin typeface="Tw Cen MT" charset="0"/>
              </a:rPr>
              <a:t>Task significance</a:t>
            </a:r>
          </a:p>
          <a:p>
            <a:r>
              <a:rPr lang="en-US">
                <a:latin typeface="Tw Cen MT" charset="0"/>
              </a:rPr>
              <a:t>Autonomy</a:t>
            </a:r>
          </a:p>
          <a:p>
            <a:endParaRPr lang="en-US">
              <a:latin typeface="Tw Cen MT" charset="0"/>
            </a:endParaRPr>
          </a:p>
          <a:p>
            <a:endParaRPr lang="en-US">
              <a:latin typeface="Tw Cen MT" charset="0"/>
            </a:endParaRPr>
          </a:p>
        </p:txBody>
      </p:sp>
      <p:sp>
        <p:nvSpPr>
          <p:cNvPr id="4" name="Footer Placeholder 3"/>
          <p:cNvSpPr>
            <a:spLocks noGrp="1"/>
          </p:cNvSpPr>
          <p:nvPr>
            <p:ph type="ftr" sz="quarter" idx="11"/>
          </p:nvPr>
        </p:nvSpPr>
        <p:spPr/>
        <p:txBody>
          <a:bodyPr/>
          <a:lstStyle/>
          <a:p>
            <a:pPr>
              <a:defRPr/>
            </a:pPr>
            <a:r>
              <a:rPr lang="en-US" smtClean="0"/>
              <a:t>Copyright © 2010 McGraw-Hill Ryerson Ltd. </a:t>
            </a:r>
            <a:endParaRPr lang="en-US"/>
          </a:p>
        </p:txBody>
      </p:sp>
      <p:sp>
        <p:nvSpPr>
          <p:cNvPr id="5" name="Slide Number Placeholder 4"/>
          <p:cNvSpPr>
            <a:spLocks noGrp="1"/>
          </p:cNvSpPr>
          <p:nvPr>
            <p:ph type="sldNum" sz="quarter" idx="12"/>
          </p:nvPr>
        </p:nvSpPr>
        <p:spPr/>
        <p:txBody>
          <a:bodyPr>
            <a:normAutofit fontScale="85000" lnSpcReduction="20000"/>
          </a:bodyPr>
          <a:lstStyle/>
          <a:p>
            <a:pPr>
              <a:defRPr/>
            </a:pPr>
            <a:fld id="{8D04FC56-532F-2442-8C62-391C9F2AFEFD}" type="slidenum">
              <a:rPr lang="en-US" smtClean="0"/>
              <a:pPr>
                <a:defRPr/>
              </a:pPr>
              <a:t>84</a:t>
            </a:fld>
            <a:endParaRPr lang="en-US"/>
          </a:p>
        </p:txBody>
      </p:sp>
      <p:sp>
        <p:nvSpPr>
          <p:cNvPr id="6" name="Rectangle 5"/>
          <p:cNvSpPr/>
          <p:nvPr/>
        </p:nvSpPr>
        <p:spPr>
          <a:xfrm>
            <a:off x="3048000" y="990600"/>
            <a:ext cx="1981200" cy="762000"/>
          </a:xfrm>
          <a:prstGeom prst="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51206" name="TextBox 6"/>
          <p:cNvSpPr txBox="1">
            <a:spLocks noChangeArrowheads="1"/>
          </p:cNvSpPr>
          <p:nvPr/>
        </p:nvSpPr>
        <p:spPr bwMode="auto">
          <a:xfrm>
            <a:off x="3124200" y="1066800"/>
            <a:ext cx="253206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eaLnBrk="1" hangingPunct="1"/>
            <a:r>
              <a:rPr lang="en-US" sz="1800"/>
              <a:t>Core Job dimensions</a:t>
            </a:r>
          </a:p>
          <a:p>
            <a:pPr eaLnBrk="1" hangingPunct="1"/>
            <a:endParaRPr lang="en-US" sz="1800"/>
          </a:p>
        </p:txBody>
      </p:sp>
    </p:spTree>
    <p:extLst>
      <p:ext uri="{BB962C8B-B14F-4D97-AF65-F5344CB8AC3E}">
        <p14:creationId xmlns:p14="http://schemas.microsoft.com/office/powerpoint/2010/main" val="180771664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itle 1"/>
          <p:cNvSpPr>
            <a:spLocks noGrp="1"/>
          </p:cNvSpPr>
          <p:nvPr>
            <p:ph type="title"/>
          </p:nvPr>
        </p:nvSpPr>
        <p:spPr>
          <a:xfrm>
            <a:off x="612775" y="228600"/>
            <a:ext cx="8153400" cy="990600"/>
          </a:xfrm>
        </p:spPr>
        <p:txBody>
          <a:bodyPr/>
          <a:lstStyle/>
          <a:p>
            <a:endParaRPr lang="en-US">
              <a:latin typeface="Tw Cen MT" charset="0"/>
            </a:endParaRPr>
          </a:p>
        </p:txBody>
      </p:sp>
      <p:sp>
        <p:nvSpPr>
          <p:cNvPr id="52226" name="Content Placeholder 2"/>
          <p:cNvSpPr>
            <a:spLocks noGrp="1"/>
          </p:cNvSpPr>
          <p:nvPr>
            <p:ph sz="quarter" idx="1"/>
          </p:nvPr>
        </p:nvSpPr>
        <p:spPr>
          <a:xfrm>
            <a:off x="612775" y="1600200"/>
            <a:ext cx="8153400" cy="4495800"/>
          </a:xfrm>
        </p:spPr>
        <p:txBody>
          <a:bodyPr/>
          <a:lstStyle/>
          <a:p>
            <a:pPr marL="0" indent="0">
              <a:buFont typeface="Wingdings" charset="0"/>
              <a:buNone/>
            </a:pPr>
            <a:r>
              <a:rPr lang="en-US">
                <a:latin typeface="Tw Cen MT" charset="0"/>
              </a:rPr>
              <a:t>Textbook - P194</a:t>
            </a:r>
          </a:p>
          <a:p>
            <a:pPr marL="0" indent="0">
              <a:buFont typeface="Wingdings" charset="0"/>
              <a:buNone/>
            </a:pPr>
            <a:r>
              <a:rPr lang="en-US">
                <a:latin typeface="Tw Cen MT" charset="0"/>
              </a:rPr>
              <a:t>Pay close attention to skill variety, task identity, and task significance, these 3 stay together, while autonomy and feedback stay individually by itself</a:t>
            </a:r>
          </a:p>
          <a:p>
            <a:pPr marL="0" indent="0">
              <a:buFont typeface="Wingdings" charset="0"/>
              <a:buNone/>
            </a:pPr>
            <a:endParaRPr lang="en-US">
              <a:latin typeface="Tw Cen MT" charset="0"/>
            </a:endParaRPr>
          </a:p>
          <a:p>
            <a:pPr marL="0" indent="0">
              <a:buFont typeface="Wingdings" charset="0"/>
              <a:buNone/>
            </a:pPr>
            <a:r>
              <a:rPr lang="en-US">
                <a:latin typeface="Tw Cen MT" charset="0"/>
              </a:rPr>
              <a:t>The key point/thing of job characteristic model is that it has been validated for years and has a lot of data</a:t>
            </a:r>
          </a:p>
          <a:p>
            <a:pPr marL="0" indent="0">
              <a:buFont typeface="Wingdings" charset="0"/>
              <a:buNone/>
            </a:pPr>
            <a:endParaRPr lang="en-US">
              <a:latin typeface="Tw Cen MT" charset="0"/>
            </a:endParaRPr>
          </a:p>
          <a:p>
            <a:pPr marL="0" indent="0">
              <a:buFont typeface="Wingdings" charset="0"/>
              <a:buNone/>
            </a:pPr>
            <a:r>
              <a:rPr lang="en-US">
                <a:latin typeface="Tw Cen MT" charset="0"/>
              </a:rPr>
              <a:t>P210/211</a:t>
            </a:r>
          </a:p>
        </p:txBody>
      </p:sp>
      <p:sp>
        <p:nvSpPr>
          <p:cNvPr id="4" name="Footer Placeholder 3"/>
          <p:cNvSpPr>
            <a:spLocks noGrp="1"/>
          </p:cNvSpPr>
          <p:nvPr>
            <p:ph type="ftr" sz="quarter" idx="11"/>
          </p:nvPr>
        </p:nvSpPr>
        <p:spPr/>
        <p:txBody>
          <a:bodyPr/>
          <a:lstStyle/>
          <a:p>
            <a:pPr>
              <a:defRPr/>
            </a:pPr>
            <a:r>
              <a:rPr lang="en-US" smtClean="0"/>
              <a:t>Copyright © 2010 McGraw-Hill Ryerson Ltd. </a:t>
            </a:r>
            <a:endParaRPr lang="en-US"/>
          </a:p>
        </p:txBody>
      </p:sp>
      <p:sp>
        <p:nvSpPr>
          <p:cNvPr id="5" name="Slide Number Placeholder 4"/>
          <p:cNvSpPr>
            <a:spLocks noGrp="1"/>
          </p:cNvSpPr>
          <p:nvPr>
            <p:ph type="sldNum" sz="quarter" idx="12"/>
          </p:nvPr>
        </p:nvSpPr>
        <p:spPr/>
        <p:txBody>
          <a:bodyPr>
            <a:normAutofit fontScale="85000" lnSpcReduction="20000"/>
          </a:bodyPr>
          <a:lstStyle/>
          <a:p>
            <a:pPr>
              <a:defRPr/>
            </a:pPr>
            <a:fld id="{904C96DC-EBAD-FF41-B160-F54EBCA17C52}" type="slidenum">
              <a:rPr lang="en-US" smtClean="0"/>
              <a:pPr>
                <a:defRPr/>
              </a:pPr>
              <a:t>85</a:t>
            </a:fld>
            <a:endParaRPr lang="en-US"/>
          </a:p>
        </p:txBody>
      </p:sp>
    </p:spTree>
    <p:extLst>
      <p:ext uri="{BB962C8B-B14F-4D97-AF65-F5344CB8AC3E}">
        <p14:creationId xmlns:p14="http://schemas.microsoft.com/office/powerpoint/2010/main" val="170290347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itle 1"/>
          <p:cNvSpPr>
            <a:spLocks noGrp="1"/>
          </p:cNvSpPr>
          <p:nvPr>
            <p:ph type="title"/>
          </p:nvPr>
        </p:nvSpPr>
        <p:spPr>
          <a:xfrm>
            <a:off x="612775" y="228600"/>
            <a:ext cx="8153400" cy="990600"/>
          </a:xfrm>
        </p:spPr>
        <p:txBody>
          <a:bodyPr/>
          <a:lstStyle/>
          <a:p>
            <a:pPr algn="just"/>
            <a:r>
              <a:rPr lang="en-US">
                <a:latin typeface="Tw Cen MT" charset="0"/>
              </a:rPr>
              <a:t>Job enrichment</a:t>
            </a:r>
          </a:p>
        </p:txBody>
      </p:sp>
      <p:sp>
        <p:nvSpPr>
          <p:cNvPr id="53250" name="Content Placeholder 2"/>
          <p:cNvSpPr>
            <a:spLocks noGrp="1"/>
          </p:cNvSpPr>
          <p:nvPr>
            <p:ph sz="quarter" idx="1"/>
          </p:nvPr>
        </p:nvSpPr>
        <p:spPr>
          <a:xfrm>
            <a:off x="612775" y="1600200"/>
            <a:ext cx="8153400" cy="4495800"/>
          </a:xfrm>
        </p:spPr>
        <p:txBody>
          <a:bodyPr/>
          <a:lstStyle/>
          <a:p>
            <a:r>
              <a:rPr lang="en-US">
                <a:latin typeface="Tw Cen MT" charset="0"/>
              </a:rPr>
              <a:t>See the textbook</a:t>
            </a:r>
          </a:p>
        </p:txBody>
      </p:sp>
      <p:sp>
        <p:nvSpPr>
          <p:cNvPr id="4" name="Footer Placeholder 3"/>
          <p:cNvSpPr>
            <a:spLocks noGrp="1"/>
          </p:cNvSpPr>
          <p:nvPr>
            <p:ph type="ftr" sz="quarter" idx="11"/>
          </p:nvPr>
        </p:nvSpPr>
        <p:spPr/>
        <p:txBody>
          <a:bodyPr/>
          <a:lstStyle/>
          <a:p>
            <a:pPr>
              <a:defRPr/>
            </a:pPr>
            <a:r>
              <a:rPr lang="en-US" smtClean="0"/>
              <a:t>Copyright © 2010 McGraw-Hill Ryerson Ltd. </a:t>
            </a:r>
            <a:endParaRPr lang="en-US"/>
          </a:p>
        </p:txBody>
      </p:sp>
      <p:sp>
        <p:nvSpPr>
          <p:cNvPr id="5" name="Slide Number Placeholder 4"/>
          <p:cNvSpPr>
            <a:spLocks noGrp="1"/>
          </p:cNvSpPr>
          <p:nvPr>
            <p:ph type="sldNum" sz="quarter" idx="12"/>
          </p:nvPr>
        </p:nvSpPr>
        <p:spPr/>
        <p:txBody>
          <a:bodyPr>
            <a:normAutofit fontScale="85000" lnSpcReduction="20000"/>
          </a:bodyPr>
          <a:lstStyle/>
          <a:p>
            <a:pPr>
              <a:defRPr/>
            </a:pPr>
            <a:fld id="{11408875-A9D2-B24A-AB06-9E7C444CD7D3}" type="slidenum">
              <a:rPr lang="en-US" smtClean="0"/>
              <a:pPr>
                <a:defRPr/>
              </a:pPr>
              <a:t>86</a:t>
            </a:fld>
            <a:endParaRPr lang="en-US"/>
          </a:p>
        </p:txBody>
      </p:sp>
    </p:spTree>
    <p:extLst>
      <p:ext uri="{BB962C8B-B14F-4D97-AF65-F5344CB8AC3E}">
        <p14:creationId xmlns:p14="http://schemas.microsoft.com/office/powerpoint/2010/main" val="167251655"/>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itle 1"/>
          <p:cNvSpPr>
            <a:spLocks noGrp="1"/>
          </p:cNvSpPr>
          <p:nvPr>
            <p:ph type="title"/>
          </p:nvPr>
        </p:nvSpPr>
        <p:spPr>
          <a:xfrm>
            <a:off x="612775" y="228600"/>
            <a:ext cx="8153400" cy="990600"/>
          </a:xfrm>
        </p:spPr>
        <p:txBody>
          <a:bodyPr/>
          <a:lstStyle/>
          <a:p>
            <a:r>
              <a:rPr lang="en-US">
                <a:latin typeface="Tw Cen MT" charset="0"/>
              </a:rPr>
              <a:t>mid-term 1</a:t>
            </a:r>
          </a:p>
        </p:txBody>
      </p:sp>
      <p:sp>
        <p:nvSpPr>
          <p:cNvPr id="54274" name="Content Placeholder 2"/>
          <p:cNvSpPr>
            <a:spLocks noGrp="1"/>
          </p:cNvSpPr>
          <p:nvPr>
            <p:ph sz="quarter" idx="1"/>
          </p:nvPr>
        </p:nvSpPr>
        <p:spPr>
          <a:xfrm>
            <a:off x="609600" y="1143000"/>
            <a:ext cx="8153400" cy="4495800"/>
          </a:xfrm>
        </p:spPr>
        <p:txBody>
          <a:bodyPr/>
          <a:lstStyle/>
          <a:p>
            <a:r>
              <a:rPr lang="en-US" sz="2400">
                <a:latin typeface="Tw Cen MT" charset="0"/>
              </a:rPr>
              <a:t>4 questions</a:t>
            </a:r>
          </a:p>
          <a:p>
            <a:r>
              <a:rPr lang="en-US" sz="2400">
                <a:latin typeface="Tw Cen MT" charset="0"/>
              </a:rPr>
              <a:t>Several components (the several parts of the chapters)</a:t>
            </a:r>
          </a:p>
          <a:p>
            <a:endParaRPr lang="en-US" sz="2400">
              <a:latin typeface="Tw Cen MT" charset="0"/>
            </a:endParaRPr>
          </a:p>
          <a:p>
            <a:r>
              <a:rPr lang="en-US" sz="2400">
                <a:latin typeface="Tw Cen MT" charset="0"/>
              </a:rPr>
              <a:t>Short answers</a:t>
            </a:r>
          </a:p>
          <a:p>
            <a:endParaRPr lang="en-US" sz="2400">
              <a:latin typeface="Tw Cen MT" charset="0"/>
            </a:endParaRPr>
          </a:p>
          <a:p>
            <a:r>
              <a:rPr lang="en-US" sz="2400">
                <a:latin typeface="Tw Cen MT" charset="0"/>
              </a:rPr>
              <a:t>Mixture of Definition and case study</a:t>
            </a:r>
          </a:p>
          <a:p>
            <a:r>
              <a:rPr lang="en-US" sz="2400">
                <a:latin typeface="Tw Cen MT" charset="0"/>
              </a:rPr>
              <a:t>Give the definition and give examples</a:t>
            </a:r>
          </a:p>
          <a:p>
            <a:r>
              <a:rPr lang="en-US" sz="2400">
                <a:latin typeface="Tw Cen MT" charset="0"/>
              </a:rPr>
              <a:t>Compare and constrast the things</a:t>
            </a:r>
          </a:p>
          <a:p>
            <a:r>
              <a:rPr lang="en-US" sz="2400">
                <a:latin typeface="Tw Cen MT" charset="0"/>
              </a:rPr>
              <a:t>Comparison: need the key components (key points), can be addressed in our way</a:t>
            </a:r>
          </a:p>
          <a:p>
            <a:endParaRPr lang="en-US" sz="2400">
              <a:latin typeface="Tw Cen MT" charset="0"/>
            </a:endParaRPr>
          </a:p>
          <a:p>
            <a:r>
              <a:rPr lang="en-US" sz="2400">
                <a:latin typeface="Tw Cen MT" charset="0"/>
              </a:rPr>
              <a:t>Final exam: all Multiple Choices</a:t>
            </a:r>
          </a:p>
        </p:txBody>
      </p:sp>
      <p:sp>
        <p:nvSpPr>
          <p:cNvPr id="5" name="Slide Number Placeholder 4"/>
          <p:cNvSpPr>
            <a:spLocks noGrp="1"/>
          </p:cNvSpPr>
          <p:nvPr>
            <p:ph type="sldNum" sz="quarter" idx="12"/>
          </p:nvPr>
        </p:nvSpPr>
        <p:spPr/>
        <p:txBody>
          <a:bodyPr>
            <a:normAutofit fontScale="85000" lnSpcReduction="20000"/>
          </a:bodyPr>
          <a:lstStyle/>
          <a:p>
            <a:pPr>
              <a:defRPr/>
            </a:pPr>
            <a:fld id="{FF4E783E-1663-CE43-AFD4-A9E810950C0D}" type="slidenum">
              <a:rPr lang="en-US" smtClean="0"/>
              <a:pPr>
                <a:defRPr/>
              </a:pPr>
              <a:t>87</a:t>
            </a:fld>
            <a:endParaRPr lang="en-US"/>
          </a:p>
        </p:txBody>
      </p:sp>
    </p:spTree>
    <p:extLst>
      <p:ext uri="{BB962C8B-B14F-4D97-AF65-F5344CB8AC3E}">
        <p14:creationId xmlns:p14="http://schemas.microsoft.com/office/powerpoint/2010/main" val="117091452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Groups and Teamwork</a:t>
            </a:r>
            <a:endParaRPr lang="en-US" dirty="0"/>
          </a:p>
        </p:txBody>
      </p:sp>
      <p:sp>
        <p:nvSpPr>
          <p:cNvPr id="3" name="Subtitle 2"/>
          <p:cNvSpPr>
            <a:spLocks noGrp="1"/>
          </p:cNvSpPr>
          <p:nvPr>
            <p:ph type="subTitle" idx="1"/>
          </p:nvPr>
        </p:nvSpPr>
        <p:spPr/>
        <p:txBody>
          <a:bodyPr/>
          <a:lstStyle/>
          <a:p>
            <a:r>
              <a:rPr lang="en-US" dirty="0" smtClean="0"/>
              <a:t>Chapter 7</a:t>
            </a:r>
          </a:p>
          <a:p>
            <a:endParaRPr lang="en-US" dirty="0" smtClean="0"/>
          </a:p>
          <a:p>
            <a:r>
              <a:rPr lang="en-US" dirty="0" smtClean="0"/>
              <a:t> mid-term 2 includes chapter 5 to 8</a:t>
            </a:r>
            <a:endParaRPr lang="en-US" dirty="0"/>
          </a:p>
        </p:txBody>
      </p:sp>
    </p:spTree>
    <p:extLst>
      <p:ext uri="{BB962C8B-B14F-4D97-AF65-F5344CB8AC3E}">
        <p14:creationId xmlns:p14="http://schemas.microsoft.com/office/powerpoint/2010/main" val="28538545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are teams/groups?</a:t>
            </a:r>
            <a:endParaRPr lang="en-US" dirty="0"/>
          </a:p>
        </p:txBody>
      </p:sp>
      <p:sp>
        <p:nvSpPr>
          <p:cNvPr id="3" name="Content Placeholder 2"/>
          <p:cNvSpPr>
            <a:spLocks noGrp="1"/>
          </p:cNvSpPr>
          <p:nvPr>
            <p:ph idx="1"/>
          </p:nvPr>
        </p:nvSpPr>
        <p:spPr/>
        <p:txBody>
          <a:bodyPr>
            <a:normAutofit fontScale="62500" lnSpcReduction="20000"/>
          </a:bodyPr>
          <a:lstStyle/>
          <a:p>
            <a:r>
              <a:rPr lang="en-US" sz="2600" dirty="0">
                <a:solidFill>
                  <a:srgbClr val="FF0000"/>
                </a:solidFill>
              </a:rPr>
              <a:t>(Teams and groups: exchangeable)</a:t>
            </a:r>
          </a:p>
          <a:p>
            <a:endParaRPr lang="en-US" dirty="0"/>
          </a:p>
          <a:p>
            <a:r>
              <a:rPr lang="en-US" dirty="0" smtClean="0"/>
              <a:t>Small number of people</a:t>
            </a:r>
          </a:p>
          <a:p>
            <a:r>
              <a:rPr lang="en-US" dirty="0" smtClean="0"/>
              <a:t>Work together toward a common goal</a:t>
            </a:r>
          </a:p>
          <a:p>
            <a:r>
              <a:rPr lang="en-US" dirty="0" smtClean="0"/>
              <a:t>Accountable to one another</a:t>
            </a:r>
          </a:p>
          <a:p>
            <a:endParaRPr lang="en-US" dirty="0" smtClean="0"/>
          </a:p>
          <a:p>
            <a:endParaRPr lang="en-US" dirty="0"/>
          </a:p>
          <a:p>
            <a:pPr marL="0" indent="0">
              <a:buNone/>
            </a:pPr>
            <a:r>
              <a:rPr lang="en-US" dirty="0" smtClean="0"/>
              <a:t>-  </a:t>
            </a:r>
            <a:r>
              <a:rPr lang="en-US" dirty="0" err="1" smtClean="0"/>
              <a:t>Behaviours</a:t>
            </a:r>
            <a:r>
              <a:rPr lang="en-US" dirty="0" smtClean="0"/>
              <a:t> expected from the team members</a:t>
            </a:r>
            <a:endParaRPr lang="en-US" dirty="0"/>
          </a:p>
          <a:p>
            <a:r>
              <a:rPr lang="en-US" sz="2600" dirty="0">
                <a:solidFill>
                  <a:srgbClr val="FF0000"/>
                </a:solidFill>
              </a:rPr>
              <a:t>(Commitment</a:t>
            </a:r>
          </a:p>
          <a:p>
            <a:r>
              <a:rPr lang="en-US" sz="2600" dirty="0">
                <a:solidFill>
                  <a:srgbClr val="FF0000"/>
                </a:solidFill>
              </a:rPr>
              <a:t>Contribution (as a leader or followers)</a:t>
            </a:r>
          </a:p>
          <a:p>
            <a:r>
              <a:rPr lang="en-US" sz="2600" dirty="0">
                <a:solidFill>
                  <a:srgbClr val="FF0000"/>
                </a:solidFill>
              </a:rPr>
              <a:t>Respect</a:t>
            </a:r>
          </a:p>
          <a:p>
            <a:r>
              <a:rPr lang="en-US" sz="2600" dirty="0">
                <a:solidFill>
                  <a:srgbClr val="FF0000"/>
                </a:solidFill>
              </a:rPr>
              <a:t>Open-minded</a:t>
            </a:r>
            <a:r>
              <a:rPr lang="en-US" sz="2600" dirty="0" smtClean="0">
                <a:solidFill>
                  <a:srgbClr val="FF0000"/>
                </a:solidFill>
              </a:rPr>
              <a:t>)</a:t>
            </a:r>
          </a:p>
          <a:p>
            <a:endParaRPr lang="en-US" sz="2600" dirty="0" smtClean="0">
              <a:solidFill>
                <a:srgbClr val="FF0000"/>
              </a:solidFill>
            </a:endParaRPr>
          </a:p>
          <a:p>
            <a:pPr marL="0" indent="0">
              <a:buNone/>
            </a:pPr>
            <a:r>
              <a:rPr lang="en-US" sz="2600" dirty="0" smtClean="0">
                <a:solidFill>
                  <a:srgbClr val="FF0000"/>
                </a:solidFill>
              </a:rPr>
              <a:t>Working as a team/group is good?</a:t>
            </a:r>
            <a:endParaRPr lang="en-US" sz="2600" dirty="0">
              <a:solidFill>
                <a:srgbClr val="FF0000"/>
              </a:solidFill>
            </a:endParaRPr>
          </a:p>
          <a:p>
            <a:r>
              <a:rPr lang="en-US" sz="2600" dirty="0" smtClean="0">
                <a:solidFill>
                  <a:srgbClr val="FF0000"/>
                </a:solidFill>
              </a:rPr>
              <a:t>When the team goes well, it is perfect</a:t>
            </a:r>
          </a:p>
          <a:p>
            <a:r>
              <a:rPr lang="en-US" sz="2600" dirty="0" smtClean="0">
                <a:solidFill>
                  <a:srgbClr val="FF0000"/>
                </a:solidFill>
              </a:rPr>
              <a:t>But sometimes, teams are disaster. </a:t>
            </a:r>
            <a:endParaRPr lang="en-US" sz="2600" dirty="0">
              <a:solidFill>
                <a:srgbClr val="FF0000"/>
              </a:solidFill>
            </a:endParaRPr>
          </a:p>
        </p:txBody>
      </p:sp>
    </p:spTree>
    <p:extLst>
      <p:ext uri="{BB962C8B-B14F-4D97-AF65-F5344CB8AC3E}">
        <p14:creationId xmlns:p14="http://schemas.microsoft.com/office/powerpoint/2010/main" val="59179564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Group development</a:t>
            </a:r>
            <a:endParaRPr lang="en-US" dirty="0"/>
          </a:p>
        </p:txBody>
      </p:sp>
      <p:sp>
        <p:nvSpPr>
          <p:cNvPr id="3" name="Content Placeholder 2"/>
          <p:cNvSpPr>
            <a:spLocks noGrp="1"/>
          </p:cNvSpPr>
          <p:nvPr>
            <p:ph idx="1"/>
          </p:nvPr>
        </p:nvSpPr>
        <p:spPr>
          <a:xfrm>
            <a:off x="270936" y="1600200"/>
            <a:ext cx="8957734" cy="4525963"/>
          </a:xfrm>
        </p:spPr>
        <p:txBody>
          <a:bodyPr/>
          <a:lstStyle/>
          <a:p>
            <a:r>
              <a:rPr lang="en-US" dirty="0" smtClean="0"/>
              <a:t>Groups are complex social systems</a:t>
            </a:r>
          </a:p>
          <a:p>
            <a:r>
              <a:rPr lang="en-US" dirty="0" smtClean="0"/>
              <a:t>Their development is an arduous process.</a:t>
            </a:r>
          </a:p>
          <a:p>
            <a:r>
              <a:rPr lang="en-US" dirty="0" smtClean="0"/>
              <a:t>Models of group development</a:t>
            </a:r>
          </a:p>
          <a:p>
            <a:pPr marL="0" indent="0">
              <a:buNone/>
            </a:pPr>
            <a:r>
              <a:rPr lang="en-US" dirty="0"/>
              <a:t> </a:t>
            </a:r>
            <a:r>
              <a:rPr lang="en-US" dirty="0" smtClean="0"/>
              <a:t>  - stage model</a:t>
            </a:r>
          </a:p>
          <a:p>
            <a:pPr marL="0" indent="0">
              <a:buNone/>
            </a:pPr>
            <a:r>
              <a:rPr lang="en-US" dirty="0"/>
              <a:t> </a:t>
            </a:r>
            <a:r>
              <a:rPr lang="en-US" dirty="0" smtClean="0"/>
              <a:t>  - punctuated Equilibrium Model (see the textbook)</a:t>
            </a:r>
            <a:endParaRPr lang="en-US" dirty="0"/>
          </a:p>
        </p:txBody>
      </p:sp>
    </p:spTree>
    <p:extLst>
      <p:ext uri="{BB962C8B-B14F-4D97-AF65-F5344CB8AC3E}">
        <p14:creationId xmlns:p14="http://schemas.microsoft.com/office/powerpoint/2010/main" val="2791688272"/>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Stages of group development</a:t>
            </a:r>
            <a:endParaRPr lang="en-US" dirty="0"/>
          </a:p>
        </p:txBody>
      </p:sp>
      <p:sp>
        <p:nvSpPr>
          <p:cNvPr id="3" name="Content Placeholder 2"/>
          <p:cNvSpPr>
            <a:spLocks noGrp="1"/>
          </p:cNvSpPr>
          <p:nvPr>
            <p:ph idx="1"/>
          </p:nvPr>
        </p:nvSpPr>
        <p:spPr>
          <a:xfrm>
            <a:off x="228600" y="1600200"/>
            <a:ext cx="8712200" cy="4525963"/>
          </a:xfrm>
        </p:spPr>
        <p:txBody>
          <a:bodyPr>
            <a:normAutofit fontScale="55000" lnSpcReduction="20000"/>
          </a:bodyPr>
          <a:lstStyle/>
          <a:p>
            <a:pPr algn="just"/>
            <a:r>
              <a:rPr lang="en-US" dirty="0" smtClean="0"/>
              <a:t>The figure (Exhibit 7.1 from textbook)</a:t>
            </a:r>
          </a:p>
          <a:p>
            <a:pPr algn="just"/>
            <a:endParaRPr lang="en-US" dirty="0"/>
          </a:p>
          <a:p>
            <a:pPr algn="just"/>
            <a:r>
              <a:rPr lang="en-US" dirty="0" smtClean="0"/>
              <a:t>Forming stage</a:t>
            </a:r>
          </a:p>
          <a:p>
            <a:pPr algn="just"/>
            <a:endParaRPr lang="en-US" dirty="0" smtClean="0"/>
          </a:p>
          <a:p>
            <a:pPr algn="just"/>
            <a:r>
              <a:rPr lang="en-US" dirty="0" smtClean="0"/>
              <a:t>Storming stage: when trying to sort out responsibilities, roles, and rules, a lot conflicts arise. Managers need to look out this stage and be aware that some </a:t>
            </a:r>
            <a:r>
              <a:rPr lang="en-US" dirty="0" err="1" smtClean="0"/>
              <a:t>behaviours</a:t>
            </a:r>
            <a:r>
              <a:rPr lang="en-US" dirty="0" smtClean="0"/>
              <a:t> are normal, but some are counterproductive. Storming: think about wind-storm</a:t>
            </a:r>
          </a:p>
          <a:p>
            <a:pPr algn="just"/>
            <a:endParaRPr lang="en-US" dirty="0"/>
          </a:p>
          <a:p>
            <a:pPr algn="just"/>
            <a:r>
              <a:rPr lang="en-US" dirty="0" smtClean="0"/>
              <a:t>Norming: starting to set in rules (think about social norms)</a:t>
            </a:r>
          </a:p>
          <a:p>
            <a:pPr algn="just"/>
            <a:endParaRPr lang="en-US" dirty="0"/>
          </a:p>
          <a:p>
            <a:pPr algn="just"/>
            <a:r>
              <a:rPr lang="en-US" dirty="0" smtClean="0"/>
              <a:t>Performing: actually doing the job</a:t>
            </a:r>
          </a:p>
          <a:p>
            <a:pPr algn="just"/>
            <a:endParaRPr lang="en-US" dirty="0"/>
          </a:p>
          <a:p>
            <a:pPr algn="just"/>
            <a:r>
              <a:rPr lang="en-US" dirty="0" smtClean="0"/>
              <a:t>The challenge for a manager is to move the storming stage to the performing stage.</a:t>
            </a:r>
          </a:p>
          <a:p>
            <a:pPr algn="just"/>
            <a:r>
              <a:rPr lang="en-US" dirty="0" smtClean="0"/>
              <a:t>Make sure appropriate members, members have assigned knowledge for accomplishing the job</a:t>
            </a:r>
            <a:endParaRPr lang="en-US" dirty="0"/>
          </a:p>
        </p:txBody>
      </p:sp>
    </p:spTree>
    <p:extLst>
      <p:ext uri="{BB962C8B-B14F-4D97-AF65-F5344CB8AC3E}">
        <p14:creationId xmlns:p14="http://schemas.microsoft.com/office/powerpoint/2010/main" val="427392577"/>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000" dirty="0" smtClean="0"/>
              <a:t>Group structure and consequences:</a:t>
            </a:r>
            <a:br>
              <a:rPr lang="en-US" sz="3000" dirty="0" smtClean="0"/>
            </a:br>
            <a:r>
              <a:rPr lang="en-US" sz="3000" dirty="0" smtClean="0"/>
              <a:t>size </a:t>
            </a:r>
            <a:r>
              <a:rPr lang="en-US" sz="3000" dirty="0"/>
              <a:t>and </a:t>
            </a:r>
            <a:r>
              <a:rPr lang="en-US" sz="3000" dirty="0" smtClean="0"/>
              <a:t>satisfaction</a:t>
            </a:r>
            <a:endParaRPr lang="en-US" sz="3000" dirty="0"/>
          </a:p>
        </p:txBody>
      </p:sp>
      <p:sp>
        <p:nvSpPr>
          <p:cNvPr id="3" name="Content Placeholder 2"/>
          <p:cNvSpPr>
            <a:spLocks noGrp="1"/>
          </p:cNvSpPr>
          <p:nvPr>
            <p:ph idx="1"/>
          </p:nvPr>
        </p:nvSpPr>
        <p:spPr/>
        <p:txBody>
          <a:bodyPr>
            <a:normAutofit fontScale="92500" lnSpcReduction="20000"/>
          </a:bodyPr>
          <a:lstStyle/>
          <a:p>
            <a:r>
              <a:rPr lang="en-US" dirty="0" smtClean="0"/>
              <a:t>As group size increases:</a:t>
            </a:r>
          </a:p>
          <a:p>
            <a:pPr marL="0" indent="0">
              <a:buNone/>
            </a:pPr>
            <a:r>
              <a:rPr lang="en-US" dirty="0"/>
              <a:t> </a:t>
            </a:r>
            <a:r>
              <a:rPr lang="en-US" dirty="0" smtClean="0"/>
              <a:t>  - Team member satisfaction decreases;</a:t>
            </a:r>
          </a:p>
          <a:p>
            <a:pPr marL="0" indent="0">
              <a:buNone/>
            </a:pPr>
            <a:r>
              <a:rPr lang="en-US" dirty="0"/>
              <a:t> </a:t>
            </a:r>
            <a:r>
              <a:rPr lang="en-US" dirty="0" smtClean="0"/>
              <a:t>  - Participation decreases;</a:t>
            </a:r>
          </a:p>
          <a:p>
            <a:pPr marL="0" indent="0">
              <a:buNone/>
            </a:pPr>
            <a:r>
              <a:rPr lang="en-US" dirty="0"/>
              <a:t> </a:t>
            </a:r>
            <a:r>
              <a:rPr lang="en-US" dirty="0" smtClean="0"/>
              <a:t>  - differing viewpoints emerge;</a:t>
            </a:r>
          </a:p>
          <a:p>
            <a:pPr marL="0" indent="0">
              <a:buNone/>
            </a:pPr>
            <a:r>
              <a:rPr lang="en-US" dirty="0"/>
              <a:t> </a:t>
            </a:r>
            <a:r>
              <a:rPr lang="en-US" dirty="0" smtClean="0"/>
              <a:t>  - Harder to identify with team success;</a:t>
            </a:r>
          </a:p>
          <a:p>
            <a:pPr marL="0" indent="0">
              <a:buNone/>
            </a:pPr>
            <a:endParaRPr lang="en-US" dirty="0"/>
          </a:p>
          <a:p>
            <a:pPr marL="0" indent="0">
              <a:buNone/>
            </a:pPr>
            <a:endParaRPr lang="en-US" dirty="0" smtClean="0"/>
          </a:p>
          <a:p>
            <a:pPr marL="0" indent="0">
              <a:buNone/>
            </a:pPr>
            <a:r>
              <a:rPr lang="en-US" dirty="0" smtClean="0"/>
              <a:t>Less opportunity to precipitate</a:t>
            </a:r>
          </a:p>
          <a:p>
            <a:pPr marL="0" indent="0">
              <a:buNone/>
            </a:pPr>
            <a:r>
              <a:rPr lang="en-US" dirty="0" smtClean="0"/>
              <a:t>Less chance to voice up</a:t>
            </a:r>
            <a:endParaRPr lang="en-US" dirty="0"/>
          </a:p>
        </p:txBody>
      </p:sp>
    </p:spTree>
    <p:extLst>
      <p:ext uri="{BB962C8B-B14F-4D97-AF65-F5344CB8AC3E}">
        <p14:creationId xmlns:p14="http://schemas.microsoft.com/office/powerpoint/2010/main" val="1974196766"/>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79438"/>
            <a:ext cx="8229600" cy="1143000"/>
          </a:xfrm>
        </p:spPr>
        <p:txBody>
          <a:bodyPr>
            <a:normAutofit/>
          </a:bodyPr>
          <a:lstStyle/>
          <a:p>
            <a:r>
              <a:rPr lang="en-US" sz="2400" dirty="0" smtClean="0"/>
              <a:t>Group structure and consequences:</a:t>
            </a:r>
            <a:br>
              <a:rPr lang="en-US" sz="2400" dirty="0" smtClean="0"/>
            </a:br>
            <a:r>
              <a:rPr lang="en-US" sz="2400" dirty="0" smtClean="0"/>
              <a:t>size and performance</a:t>
            </a:r>
            <a:endParaRPr lang="en-US" sz="2400" dirty="0"/>
          </a:p>
        </p:txBody>
      </p:sp>
      <p:sp>
        <p:nvSpPr>
          <p:cNvPr id="3" name="Content Placeholder 2"/>
          <p:cNvSpPr>
            <a:spLocks noGrp="1"/>
          </p:cNvSpPr>
          <p:nvPr>
            <p:ph idx="1"/>
          </p:nvPr>
        </p:nvSpPr>
        <p:spPr>
          <a:xfrm>
            <a:off x="88900" y="1841500"/>
            <a:ext cx="9156700" cy="6337300"/>
          </a:xfrm>
        </p:spPr>
        <p:txBody>
          <a:bodyPr>
            <a:noAutofit/>
          </a:bodyPr>
          <a:lstStyle/>
          <a:p>
            <a:pPr marL="0" indent="0">
              <a:buNone/>
            </a:pPr>
            <a:r>
              <a:rPr lang="en-US" sz="2600" dirty="0" smtClean="0"/>
              <a:t>The relationship between group size group performance depends on the extract task</a:t>
            </a:r>
          </a:p>
          <a:p>
            <a:r>
              <a:rPr lang="en-US" sz="2600" dirty="0" smtClean="0"/>
              <a:t>Additive tasks</a:t>
            </a:r>
          </a:p>
          <a:p>
            <a:pPr marL="0" indent="0">
              <a:buNone/>
            </a:pPr>
            <a:r>
              <a:rPr lang="en-US" sz="2600" dirty="0"/>
              <a:t> </a:t>
            </a:r>
            <a:r>
              <a:rPr lang="en-US" sz="2600" dirty="0" smtClean="0"/>
              <a:t>  </a:t>
            </a:r>
            <a:r>
              <a:rPr lang="en-US" sz="2600" dirty="0"/>
              <a:t>- </a:t>
            </a:r>
            <a:r>
              <a:rPr lang="en-US" sz="2600" dirty="0" smtClean="0"/>
              <a:t>Task in which group </a:t>
            </a:r>
            <a:r>
              <a:rPr lang="en-US" sz="2600" dirty="0"/>
              <a:t>performance is dependent on the sum of the performance of individual group members</a:t>
            </a:r>
            <a:r>
              <a:rPr lang="en-US" sz="2600" dirty="0" smtClean="0"/>
              <a:t>.</a:t>
            </a:r>
          </a:p>
          <a:p>
            <a:pPr marL="0" indent="0">
              <a:buNone/>
            </a:pPr>
            <a:r>
              <a:rPr lang="en-US" sz="2600" dirty="0"/>
              <a:t> </a:t>
            </a:r>
            <a:r>
              <a:rPr lang="en-US" sz="2600" dirty="0" smtClean="0"/>
              <a:t>  (the more people, the better)</a:t>
            </a:r>
          </a:p>
          <a:p>
            <a:pPr marL="0" indent="0">
              <a:buNone/>
            </a:pPr>
            <a:r>
              <a:rPr lang="en-US" sz="2600" dirty="0" smtClean="0"/>
              <a:t>    - for additive task, the potential performance of the group increases with size</a:t>
            </a:r>
          </a:p>
        </p:txBody>
      </p:sp>
    </p:spTree>
    <p:extLst>
      <p:ext uri="{BB962C8B-B14F-4D97-AF65-F5344CB8AC3E}">
        <p14:creationId xmlns:p14="http://schemas.microsoft.com/office/powerpoint/2010/main" val="1843215791"/>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943600"/>
          </a:xfrm>
        </p:spPr>
        <p:txBody>
          <a:bodyPr>
            <a:noAutofit/>
          </a:bodyPr>
          <a:lstStyle/>
          <a:p>
            <a:r>
              <a:rPr lang="en-US" sz="2400" dirty="0" smtClean="0"/>
              <a:t>Disjunctive </a:t>
            </a:r>
            <a:r>
              <a:rPr lang="en-US" sz="2400" dirty="0"/>
              <a:t>tasks</a:t>
            </a:r>
          </a:p>
          <a:p>
            <a:pPr marL="0" indent="0">
              <a:buNone/>
            </a:pPr>
            <a:r>
              <a:rPr lang="en-US" sz="2400" dirty="0"/>
              <a:t>    - Task in which group performance is dependent on the performance of the </a:t>
            </a:r>
            <a:r>
              <a:rPr lang="en-US" sz="2400" i="1" dirty="0">
                <a:solidFill>
                  <a:srgbClr val="FF0000"/>
                </a:solidFill>
              </a:rPr>
              <a:t>best</a:t>
            </a:r>
            <a:r>
              <a:rPr lang="en-US" sz="2400" dirty="0"/>
              <a:t> group member</a:t>
            </a:r>
          </a:p>
          <a:p>
            <a:pPr marL="0" indent="0">
              <a:buNone/>
            </a:pPr>
            <a:r>
              <a:rPr lang="en-US" sz="2400" dirty="0"/>
              <a:t>    (it only takes one person if one is good)</a:t>
            </a:r>
          </a:p>
          <a:p>
            <a:pPr marL="0" indent="0">
              <a:buNone/>
            </a:pPr>
            <a:r>
              <a:rPr lang="en-US" sz="2400" dirty="0"/>
              <a:t>    - the potential performance of group doing disjunctive tasks increase with group size because the probability that the group includes a superior performer increase.</a:t>
            </a:r>
          </a:p>
          <a:p>
            <a:pPr marL="0" indent="0">
              <a:buNone/>
            </a:pPr>
            <a:endParaRPr lang="en-US" sz="2400" dirty="0"/>
          </a:p>
          <a:p>
            <a:r>
              <a:rPr lang="en-US" sz="2400" dirty="0"/>
              <a:t>Conjunctive tasks</a:t>
            </a:r>
          </a:p>
          <a:p>
            <a:pPr marL="0" indent="0">
              <a:buNone/>
            </a:pPr>
            <a:r>
              <a:rPr lang="en-US" sz="2400" dirty="0"/>
              <a:t>   - group performance is </a:t>
            </a:r>
            <a:r>
              <a:rPr lang="en-US" sz="2400" i="1" dirty="0">
                <a:solidFill>
                  <a:srgbClr val="FF0000"/>
                </a:solidFill>
              </a:rPr>
              <a:t>limited</a:t>
            </a:r>
            <a:r>
              <a:rPr lang="en-US" sz="2400" dirty="0"/>
              <a:t> by the performance of the </a:t>
            </a:r>
            <a:r>
              <a:rPr lang="en-US" sz="2400" i="1" dirty="0">
                <a:solidFill>
                  <a:srgbClr val="FF0000"/>
                </a:solidFill>
              </a:rPr>
              <a:t>worst</a:t>
            </a:r>
            <a:r>
              <a:rPr lang="en-US" sz="2400" dirty="0"/>
              <a:t> group member.   </a:t>
            </a:r>
          </a:p>
          <a:p>
            <a:pPr marL="0" indent="0">
              <a:buNone/>
            </a:pPr>
            <a:r>
              <a:rPr lang="en-US" sz="2400" dirty="0"/>
              <a:t>   - performance on purely conjunctive tasks should decrease as group size increase</a:t>
            </a:r>
          </a:p>
          <a:p>
            <a:endParaRPr lang="en-US" sz="2400" dirty="0"/>
          </a:p>
          <a:p>
            <a:pPr marL="0" indent="0">
              <a:buNone/>
            </a:pPr>
            <a:r>
              <a:rPr lang="en-US" sz="2400" dirty="0"/>
              <a:t>   </a:t>
            </a:r>
          </a:p>
          <a:p>
            <a:pPr marL="0" indent="0">
              <a:buNone/>
            </a:pPr>
            <a:r>
              <a:rPr lang="en-US" sz="2400" dirty="0"/>
              <a:t>  </a:t>
            </a:r>
          </a:p>
          <a:p>
            <a:pPr marL="0" indent="0">
              <a:buNone/>
            </a:pPr>
            <a:r>
              <a:rPr lang="en-US" sz="2400" dirty="0"/>
              <a:t>  </a:t>
            </a:r>
          </a:p>
          <a:p>
            <a:endParaRPr lang="en-US" sz="2400" dirty="0"/>
          </a:p>
        </p:txBody>
      </p:sp>
      <p:sp>
        <p:nvSpPr>
          <p:cNvPr id="4" name="Title 1"/>
          <p:cNvSpPr>
            <a:spLocks noGrp="1"/>
          </p:cNvSpPr>
          <p:nvPr>
            <p:ph type="title"/>
          </p:nvPr>
        </p:nvSpPr>
        <p:spPr>
          <a:xfrm>
            <a:off x="457200" y="-106362"/>
            <a:ext cx="8229600" cy="1143000"/>
          </a:xfrm>
        </p:spPr>
        <p:txBody>
          <a:bodyPr>
            <a:normAutofit/>
          </a:bodyPr>
          <a:lstStyle/>
          <a:p>
            <a:r>
              <a:rPr lang="en-US" sz="2400" dirty="0" smtClean="0"/>
              <a:t>Group structure and consequences:</a:t>
            </a:r>
            <a:br>
              <a:rPr lang="en-US" sz="2400" dirty="0" smtClean="0"/>
            </a:br>
            <a:r>
              <a:rPr lang="en-US" sz="2400" dirty="0" smtClean="0"/>
              <a:t>size and performance</a:t>
            </a:r>
            <a:endParaRPr lang="en-US" sz="2400" dirty="0"/>
          </a:p>
        </p:txBody>
      </p:sp>
    </p:spTree>
    <p:extLst>
      <p:ext uri="{BB962C8B-B14F-4D97-AF65-F5344CB8AC3E}">
        <p14:creationId xmlns:p14="http://schemas.microsoft.com/office/powerpoint/2010/main" val="4053290327"/>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Process Losses</a:t>
            </a:r>
            <a:endParaRPr lang="en-US" dirty="0"/>
          </a:p>
        </p:txBody>
      </p:sp>
      <p:sp>
        <p:nvSpPr>
          <p:cNvPr id="3" name="Content Placeholder 2"/>
          <p:cNvSpPr>
            <a:spLocks noGrp="1"/>
          </p:cNvSpPr>
          <p:nvPr>
            <p:ph idx="1"/>
          </p:nvPr>
        </p:nvSpPr>
        <p:spPr/>
        <p:txBody>
          <a:bodyPr/>
          <a:lstStyle/>
          <a:p>
            <a:pPr marL="0" indent="0" algn="just">
              <a:buNone/>
            </a:pPr>
            <a:r>
              <a:rPr lang="en-US" sz="2600" dirty="0" smtClean="0">
                <a:solidFill>
                  <a:srgbClr val="000090"/>
                </a:solidFill>
              </a:rPr>
              <a:t>(it Happens during group difficulties)</a:t>
            </a:r>
          </a:p>
          <a:p>
            <a:pPr algn="just"/>
            <a:r>
              <a:rPr lang="en-US" dirty="0" smtClean="0"/>
              <a:t>Are Group performance difficulties stemming from the problems of motivating and coordinating larger group.</a:t>
            </a:r>
          </a:p>
          <a:p>
            <a:pPr algn="just"/>
            <a:endParaRPr lang="en-US" dirty="0"/>
          </a:p>
          <a:p>
            <a:pPr marL="0" indent="0" algn="just">
              <a:buNone/>
            </a:pPr>
            <a:r>
              <a:rPr lang="en-US" dirty="0" smtClean="0"/>
              <a:t>Actual group performance</a:t>
            </a:r>
          </a:p>
          <a:p>
            <a:pPr marL="0" indent="0" algn="just">
              <a:buNone/>
            </a:pPr>
            <a:r>
              <a:rPr lang="en-US" dirty="0" smtClean="0"/>
              <a:t>= Potential performance – process losses</a:t>
            </a:r>
            <a:endParaRPr lang="en-US" dirty="0"/>
          </a:p>
        </p:txBody>
      </p:sp>
    </p:spTree>
    <p:extLst>
      <p:ext uri="{BB962C8B-B14F-4D97-AF65-F5344CB8AC3E}">
        <p14:creationId xmlns:p14="http://schemas.microsoft.com/office/powerpoint/2010/main" val="936995664"/>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For a manager, at the stage of group forming, look at the group task as required for additive, adjunctive, or conjunctive tasks, then decide the group size</a:t>
            </a:r>
            <a:endParaRPr lang="en-US" dirty="0"/>
          </a:p>
        </p:txBody>
      </p:sp>
      <p:sp>
        <p:nvSpPr>
          <p:cNvPr id="2" name="TextBox 1"/>
          <p:cNvSpPr txBox="1"/>
          <p:nvPr/>
        </p:nvSpPr>
        <p:spPr>
          <a:xfrm>
            <a:off x="2603500" y="486946"/>
            <a:ext cx="2580066" cy="677108"/>
          </a:xfrm>
          <a:prstGeom prst="rect">
            <a:avLst/>
          </a:prstGeom>
          <a:noFill/>
        </p:spPr>
        <p:txBody>
          <a:bodyPr wrap="none" rtlCol="0">
            <a:spAutoFit/>
          </a:bodyPr>
          <a:lstStyle/>
          <a:p>
            <a:r>
              <a:rPr lang="en-US" sz="3800" dirty="0" smtClean="0">
                <a:solidFill>
                  <a:srgbClr val="FF0000"/>
                </a:solidFill>
              </a:rPr>
              <a:t>implications</a:t>
            </a:r>
            <a:endParaRPr lang="en-US" sz="3800" dirty="0">
              <a:solidFill>
                <a:srgbClr val="FF0000"/>
              </a:solidFill>
            </a:endParaRPr>
          </a:p>
        </p:txBody>
      </p:sp>
    </p:spTree>
    <p:extLst>
      <p:ext uri="{BB962C8B-B14F-4D97-AF65-F5344CB8AC3E}">
        <p14:creationId xmlns:p14="http://schemas.microsoft.com/office/powerpoint/2010/main" val="3715318826"/>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Group structure and consequences:</a:t>
            </a:r>
            <a:br>
              <a:rPr lang="en-US" dirty="0" smtClean="0"/>
            </a:br>
            <a:r>
              <a:rPr lang="en-US" dirty="0" smtClean="0"/>
              <a:t>norms</a:t>
            </a:r>
            <a:endParaRPr lang="en-US" dirty="0"/>
          </a:p>
        </p:txBody>
      </p:sp>
      <p:sp>
        <p:nvSpPr>
          <p:cNvPr id="3" name="Content Placeholder 2"/>
          <p:cNvSpPr>
            <a:spLocks noGrp="1"/>
          </p:cNvSpPr>
          <p:nvPr>
            <p:ph idx="1"/>
          </p:nvPr>
        </p:nvSpPr>
        <p:spPr>
          <a:xfrm>
            <a:off x="241300" y="1600200"/>
            <a:ext cx="8902700" cy="4525963"/>
          </a:xfrm>
        </p:spPr>
        <p:txBody>
          <a:bodyPr>
            <a:normAutofit/>
          </a:bodyPr>
          <a:lstStyle/>
          <a:p>
            <a:r>
              <a:rPr lang="en-US" sz="2800" dirty="0" smtClean="0"/>
              <a:t>Norms are</a:t>
            </a:r>
          </a:p>
          <a:p>
            <a:pPr marL="0" indent="0">
              <a:buNone/>
            </a:pPr>
            <a:r>
              <a:rPr lang="en-US" sz="2800" dirty="0"/>
              <a:t> </a:t>
            </a:r>
            <a:r>
              <a:rPr lang="en-US" sz="2800" dirty="0" smtClean="0"/>
              <a:t> - shared expectations regarding behavior with the group;</a:t>
            </a:r>
          </a:p>
          <a:p>
            <a:pPr marL="0" indent="0">
              <a:buNone/>
            </a:pPr>
            <a:r>
              <a:rPr lang="en-US" sz="2800" dirty="0"/>
              <a:t> </a:t>
            </a:r>
            <a:r>
              <a:rPr lang="en-US" sz="2800" dirty="0" smtClean="0"/>
              <a:t> - codes of conduct for the group;</a:t>
            </a:r>
          </a:p>
          <a:p>
            <a:pPr marL="0" indent="0">
              <a:buNone/>
            </a:pPr>
            <a:r>
              <a:rPr lang="en-US" sz="2800" dirty="0"/>
              <a:t> </a:t>
            </a:r>
            <a:r>
              <a:rPr lang="en-US" sz="2800" dirty="0" smtClean="0"/>
              <a:t> - Established in order to provide regularity and predictability.</a:t>
            </a:r>
          </a:p>
          <a:p>
            <a:pPr marL="0" indent="0">
              <a:buNone/>
            </a:pPr>
            <a:endParaRPr lang="en-US" sz="2800" dirty="0"/>
          </a:p>
          <a:p>
            <a:pPr marL="0" indent="0">
              <a:buNone/>
            </a:pPr>
            <a:endParaRPr lang="en-US" sz="2800" dirty="0"/>
          </a:p>
        </p:txBody>
      </p:sp>
    </p:spTree>
    <p:extLst>
      <p:ext uri="{BB962C8B-B14F-4D97-AF65-F5344CB8AC3E}">
        <p14:creationId xmlns:p14="http://schemas.microsoft.com/office/powerpoint/2010/main" val="356940816"/>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000" dirty="0"/>
              <a:t>Group structure and consequences:</a:t>
            </a:r>
            <a:br>
              <a:rPr lang="en-US" sz="3000" dirty="0"/>
            </a:br>
            <a:r>
              <a:rPr lang="en-US" sz="3000" dirty="0" smtClean="0"/>
              <a:t>diversity of group membership</a:t>
            </a:r>
            <a:endParaRPr lang="en-US" sz="3000" dirty="0"/>
          </a:p>
        </p:txBody>
      </p:sp>
      <p:sp>
        <p:nvSpPr>
          <p:cNvPr id="3" name="Content Placeholder 2"/>
          <p:cNvSpPr>
            <a:spLocks noGrp="1"/>
          </p:cNvSpPr>
          <p:nvPr>
            <p:ph idx="1"/>
          </p:nvPr>
        </p:nvSpPr>
        <p:spPr/>
        <p:txBody>
          <a:bodyPr/>
          <a:lstStyle/>
          <a:p>
            <a:r>
              <a:rPr lang="en-US" dirty="0" smtClean="0"/>
              <a:t>More diverse groups</a:t>
            </a:r>
          </a:p>
          <a:p>
            <a:pPr marL="0" indent="0">
              <a:buNone/>
            </a:pPr>
            <a:r>
              <a:rPr lang="en-US" dirty="0" smtClean="0"/>
              <a:t>    - have more difficulties in becoming cohesive and communicating effectively.</a:t>
            </a:r>
          </a:p>
          <a:p>
            <a:pPr marL="0" indent="0">
              <a:buNone/>
            </a:pPr>
            <a:r>
              <a:rPr lang="en-US" dirty="0"/>
              <a:t> </a:t>
            </a:r>
            <a:r>
              <a:rPr lang="en-US" dirty="0" smtClean="0"/>
              <a:t>   - do better than less diverse groups on tasks that require creativity and innovation </a:t>
            </a:r>
            <a:r>
              <a:rPr lang="en-US" sz="2400" dirty="0" smtClean="0">
                <a:solidFill>
                  <a:srgbClr val="FF0000"/>
                </a:solidFill>
              </a:rPr>
              <a:t>(when difficulties of conflict are resolved)</a:t>
            </a:r>
          </a:p>
          <a:p>
            <a:pPr marL="0" indent="0">
              <a:buNone/>
            </a:pPr>
            <a:endParaRPr lang="en-US" dirty="0"/>
          </a:p>
        </p:txBody>
      </p:sp>
    </p:spTree>
    <p:extLst>
      <p:ext uri="{BB962C8B-B14F-4D97-AF65-F5344CB8AC3E}">
        <p14:creationId xmlns:p14="http://schemas.microsoft.com/office/powerpoint/2010/main" val="2402847194"/>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700"/>
            <a:ext cx="8229600" cy="1143000"/>
          </a:xfrm>
        </p:spPr>
        <p:txBody>
          <a:bodyPr>
            <a:normAutofit/>
          </a:bodyPr>
          <a:lstStyle/>
          <a:p>
            <a:r>
              <a:rPr lang="en-US" sz="2800" dirty="0" smtClean="0"/>
              <a:t>Group structure and Consequences:</a:t>
            </a:r>
            <a:br>
              <a:rPr lang="en-US" sz="2800" dirty="0" smtClean="0"/>
            </a:br>
            <a:r>
              <a:rPr lang="en-US" sz="2800" dirty="0" smtClean="0"/>
              <a:t>Roles</a:t>
            </a:r>
            <a:endParaRPr lang="en-US" sz="2800" dirty="0"/>
          </a:p>
        </p:txBody>
      </p:sp>
      <p:sp>
        <p:nvSpPr>
          <p:cNvPr id="3" name="Content Placeholder 2"/>
          <p:cNvSpPr>
            <a:spLocks noGrp="1"/>
          </p:cNvSpPr>
          <p:nvPr>
            <p:ph idx="1"/>
          </p:nvPr>
        </p:nvSpPr>
        <p:spPr>
          <a:xfrm>
            <a:off x="457200" y="939800"/>
            <a:ext cx="8229600" cy="5918200"/>
          </a:xfrm>
        </p:spPr>
        <p:txBody>
          <a:bodyPr>
            <a:normAutofit fontScale="62500" lnSpcReduction="20000"/>
          </a:bodyPr>
          <a:lstStyle/>
          <a:p>
            <a:pPr algn="just"/>
            <a:r>
              <a:rPr lang="en-US" dirty="0" smtClean="0"/>
              <a:t>Roles</a:t>
            </a:r>
          </a:p>
          <a:p>
            <a:pPr marL="0" indent="0" algn="just">
              <a:buNone/>
            </a:pPr>
            <a:r>
              <a:rPr lang="en-US" dirty="0"/>
              <a:t> </a:t>
            </a:r>
            <a:r>
              <a:rPr lang="en-US" dirty="0" smtClean="0"/>
              <a:t>   - are positions in a group that have a set of expected behavior attached to them.</a:t>
            </a:r>
          </a:p>
          <a:p>
            <a:pPr marL="0" indent="0" algn="just">
              <a:buNone/>
            </a:pPr>
            <a:r>
              <a:rPr lang="en-US" i="1" dirty="0" smtClean="0">
                <a:solidFill>
                  <a:srgbClr val="000090"/>
                </a:solidFill>
              </a:rPr>
              <a:t>(When </a:t>
            </a:r>
            <a:r>
              <a:rPr lang="en-US" i="1" dirty="0">
                <a:solidFill>
                  <a:srgbClr val="000090"/>
                </a:solidFill>
              </a:rPr>
              <a:t>you have a position, that position comes with behavior expectation; </a:t>
            </a:r>
            <a:r>
              <a:rPr lang="en-US" i="1" dirty="0" smtClean="0">
                <a:solidFill>
                  <a:srgbClr val="000090"/>
                </a:solidFill>
              </a:rPr>
              <a:t>)</a:t>
            </a:r>
          </a:p>
          <a:p>
            <a:pPr marL="0" indent="0" algn="just">
              <a:buNone/>
            </a:pPr>
            <a:endParaRPr lang="en-US" dirty="0" smtClean="0"/>
          </a:p>
          <a:p>
            <a:pPr algn="just"/>
            <a:r>
              <a:rPr lang="en-US" dirty="0" smtClean="0"/>
              <a:t>Common Problems:</a:t>
            </a:r>
          </a:p>
          <a:p>
            <a:pPr marL="0" indent="0" algn="just">
              <a:buNone/>
            </a:pPr>
            <a:r>
              <a:rPr lang="en-US" dirty="0"/>
              <a:t> </a:t>
            </a:r>
            <a:r>
              <a:rPr lang="en-US" dirty="0" smtClean="0"/>
              <a:t>  - Role ambiguity (very often, no or outdated job description; the person is not sure what job responsibilities are expected, </a:t>
            </a:r>
            <a:r>
              <a:rPr lang="en-US" dirty="0" err="1" smtClean="0"/>
              <a:t>etc</a:t>
            </a:r>
            <a:r>
              <a:rPr lang="en-US" dirty="0" smtClean="0"/>
              <a:t>)</a:t>
            </a:r>
          </a:p>
          <a:p>
            <a:pPr marL="0" indent="0" algn="just">
              <a:buNone/>
            </a:pPr>
            <a:r>
              <a:rPr lang="en-US" dirty="0" smtClean="0"/>
              <a:t>   - Role conflict</a:t>
            </a:r>
          </a:p>
          <a:p>
            <a:pPr marL="0" indent="0" algn="just">
              <a:buNone/>
            </a:pPr>
            <a:r>
              <a:rPr lang="en-US" dirty="0"/>
              <a:t>  </a:t>
            </a:r>
            <a:r>
              <a:rPr lang="en-US" dirty="0" smtClean="0"/>
              <a:t>1. </a:t>
            </a:r>
            <a:r>
              <a:rPr lang="en-US" dirty="0" err="1" smtClean="0"/>
              <a:t>Intrasender</a:t>
            </a:r>
            <a:r>
              <a:rPr lang="en-US" dirty="0" smtClean="0"/>
              <a:t> role conflict (expectation conflict came from one/a supervisor; the supervisor sends conflict expectation)</a:t>
            </a:r>
          </a:p>
          <a:p>
            <a:pPr marL="0" indent="0" algn="just">
              <a:buNone/>
            </a:pPr>
            <a:r>
              <a:rPr lang="en-US" dirty="0"/>
              <a:t> </a:t>
            </a:r>
            <a:r>
              <a:rPr lang="en-US" dirty="0" smtClean="0"/>
              <a:t>  </a:t>
            </a:r>
            <a:r>
              <a:rPr lang="en-US" dirty="0"/>
              <a:t> </a:t>
            </a:r>
            <a:r>
              <a:rPr lang="en-US" dirty="0" smtClean="0"/>
              <a:t>2. </a:t>
            </a:r>
            <a:r>
              <a:rPr lang="en-US" dirty="0" err="1" smtClean="0"/>
              <a:t>Intersender</a:t>
            </a:r>
            <a:r>
              <a:rPr lang="en-US" dirty="0" smtClean="0"/>
              <a:t> role conflict (two supervisors gave two different expectation)</a:t>
            </a:r>
            <a:endParaRPr lang="en-US" dirty="0"/>
          </a:p>
          <a:p>
            <a:pPr marL="0" indent="0" algn="just">
              <a:buNone/>
            </a:pPr>
            <a:r>
              <a:rPr lang="en-US" dirty="0" smtClean="0"/>
              <a:t>       (look at the definition)</a:t>
            </a:r>
          </a:p>
          <a:p>
            <a:pPr marL="0" indent="0" algn="just">
              <a:buNone/>
            </a:pPr>
            <a:r>
              <a:rPr lang="en-US" dirty="0"/>
              <a:t> </a:t>
            </a:r>
            <a:r>
              <a:rPr lang="en-US" dirty="0" smtClean="0"/>
              <a:t>    3. Person-role conflict (the main responsibilities within one person conflict one another)</a:t>
            </a:r>
          </a:p>
          <a:p>
            <a:pPr marL="0" indent="0" algn="just">
              <a:buNone/>
            </a:pPr>
            <a:r>
              <a:rPr lang="en-US" dirty="0"/>
              <a:t> </a:t>
            </a:r>
            <a:r>
              <a:rPr lang="en-US" dirty="0" smtClean="0"/>
              <a:t>    4. Inter-role conflict (we have several roles, e.g. a student, a friend, a worker. Conflict arises from these roles. A common such conflict is </a:t>
            </a:r>
            <a:r>
              <a:rPr lang="en-US" dirty="0"/>
              <a:t>w</a:t>
            </a:r>
            <a:r>
              <a:rPr lang="en-US" dirty="0" smtClean="0"/>
              <a:t>ork life conflict)</a:t>
            </a:r>
            <a:endParaRPr lang="en-US" dirty="0"/>
          </a:p>
        </p:txBody>
      </p:sp>
    </p:spTree>
    <p:extLst>
      <p:ext uri="{BB962C8B-B14F-4D97-AF65-F5344CB8AC3E}">
        <p14:creationId xmlns:p14="http://schemas.microsoft.com/office/powerpoint/2010/main" val="913351896"/>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cohesiveness</a:t>
            </a:r>
            <a:endParaRPr lang="en-US" dirty="0"/>
          </a:p>
        </p:txBody>
      </p:sp>
      <p:sp>
        <p:nvSpPr>
          <p:cNvPr id="3" name="Content Placeholder 2"/>
          <p:cNvSpPr>
            <a:spLocks noGrp="1"/>
          </p:cNvSpPr>
          <p:nvPr>
            <p:ph idx="1"/>
          </p:nvPr>
        </p:nvSpPr>
        <p:spPr/>
        <p:txBody>
          <a:bodyPr/>
          <a:lstStyle/>
          <a:p>
            <a:r>
              <a:rPr lang="en-US" dirty="0" smtClean="0"/>
              <a:t>The degree to which a group is especially </a:t>
            </a:r>
            <a:r>
              <a:rPr lang="en-US" u="sng" dirty="0" smtClean="0"/>
              <a:t>attractive</a:t>
            </a:r>
            <a:r>
              <a:rPr lang="en-US" dirty="0" smtClean="0"/>
              <a:t> to its member.</a:t>
            </a:r>
            <a:endParaRPr lang="en-US" dirty="0"/>
          </a:p>
        </p:txBody>
      </p:sp>
    </p:spTree>
    <p:extLst>
      <p:ext uri="{BB962C8B-B14F-4D97-AF65-F5344CB8AC3E}">
        <p14:creationId xmlns:p14="http://schemas.microsoft.com/office/powerpoint/2010/main" val="4238597648"/>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000" dirty="0" smtClean="0"/>
              <a:t>Factors Influencing Cohesiveness</a:t>
            </a:r>
            <a:endParaRPr lang="en-US" sz="3000" dirty="0"/>
          </a:p>
        </p:txBody>
      </p:sp>
      <p:sp>
        <p:nvSpPr>
          <p:cNvPr id="3" name="Content Placeholder 2"/>
          <p:cNvSpPr>
            <a:spLocks noGrp="1"/>
          </p:cNvSpPr>
          <p:nvPr>
            <p:ph idx="1"/>
          </p:nvPr>
        </p:nvSpPr>
        <p:spPr/>
        <p:txBody>
          <a:bodyPr>
            <a:normAutofit fontScale="92500" lnSpcReduction="10000"/>
          </a:bodyPr>
          <a:lstStyle/>
          <a:p>
            <a:r>
              <a:rPr lang="en-US" sz="2600" dirty="0" smtClean="0"/>
              <a:t>Threat and Competition</a:t>
            </a:r>
          </a:p>
          <a:p>
            <a:endParaRPr lang="en-US" sz="2600" dirty="0" smtClean="0"/>
          </a:p>
          <a:p>
            <a:r>
              <a:rPr lang="en-US" sz="2600" dirty="0" smtClean="0"/>
              <a:t>Success (success improves cohesiveness; the opposite, failure, has opposite effect)</a:t>
            </a:r>
          </a:p>
          <a:p>
            <a:endParaRPr lang="en-US" sz="2600" dirty="0" smtClean="0"/>
          </a:p>
          <a:p>
            <a:r>
              <a:rPr lang="en-US" sz="2600" dirty="0" smtClean="0"/>
              <a:t>Member Diversity (it takes a longer time for a group with wide member diversity to achieve group cohesiveness)</a:t>
            </a:r>
          </a:p>
          <a:p>
            <a:endParaRPr lang="en-US" sz="2600" dirty="0" smtClean="0"/>
          </a:p>
          <a:p>
            <a:r>
              <a:rPr lang="en-US" sz="2600" dirty="0" smtClean="0"/>
              <a:t>Size (smaller the group, the more cohesive the group)</a:t>
            </a:r>
          </a:p>
          <a:p>
            <a:endParaRPr lang="en-US" sz="2600" dirty="0"/>
          </a:p>
          <a:p>
            <a:r>
              <a:rPr lang="en-US" sz="2600" dirty="0" smtClean="0"/>
              <a:t>Toughness of Initiation</a:t>
            </a:r>
            <a:endParaRPr lang="en-US" sz="2600" dirty="0"/>
          </a:p>
        </p:txBody>
      </p:sp>
    </p:spTree>
    <p:extLst>
      <p:ext uri="{BB962C8B-B14F-4D97-AF65-F5344CB8AC3E}">
        <p14:creationId xmlns:p14="http://schemas.microsoft.com/office/powerpoint/2010/main" val="3602554621"/>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Consequences of Cohesiveness</a:t>
            </a:r>
            <a:endParaRPr lang="en-US" dirty="0"/>
          </a:p>
        </p:txBody>
      </p:sp>
      <p:sp>
        <p:nvSpPr>
          <p:cNvPr id="3" name="Content Placeholder 2"/>
          <p:cNvSpPr>
            <a:spLocks noGrp="1"/>
          </p:cNvSpPr>
          <p:nvPr>
            <p:ph idx="1"/>
          </p:nvPr>
        </p:nvSpPr>
        <p:spPr/>
        <p:txBody>
          <a:bodyPr/>
          <a:lstStyle/>
          <a:p>
            <a:pPr algn="just"/>
            <a:r>
              <a:rPr lang="en-US" dirty="0" smtClean="0"/>
              <a:t>More participation in group activities</a:t>
            </a:r>
          </a:p>
          <a:p>
            <a:pPr algn="just"/>
            <a:r>
              <a:rPr lang="en-US" dirty="0" smtClean="0"/>
              <a:t>More Conformity to group norms</a:t>
            </a:r>
          </a:p>
          <a:p>
            <a:pPr algn="just"/>
            <a:r>
              <a:rPr lang="en-US" dirty="0" smtClean="0"/>
              <a:t>Better performance? It depends </a:t>
            </a:r>
            <a:r>
              <a:rPr lang="en-US" sz="2800" dirty="0" smtClean="0">
                <a:solidFill>
                  <a:srgbClr val="000090"/>
                </a:solidFill>
              </a:rPr>
              <a:t>(when a group is more cohesive on counterproductive work behavior, worse performance;)</a:t>
            </a:r>
            <a:endParaRPr lang="en-US" sz="2800" dirty="0">
              <a:solidFill>
                <a:srgbClr val="000090"/>
              </a:solidFill>
            </a:endParaRPr>
          </a:p>
        </p:txBody>
      </p:sp>
    </p:spTree>
    <p:extLst>
      <p:ext uri="{BB962C8B-B14F-4D97-AF65-F5344CB8AC3E}">
        <p14:creationId xmlns:p14="http://schemas.microsoft.com/office/powerpoint/2010/main" val="3551066496"/>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Loafing</a:t>
            </a:r>
            <a:endParaRPr lang="en-US" dirty="0"/>
          </a:p>
        </p:txBody>
      </p:sp>
      <p:sp>
        <p:nvSpPr>
          <p:cNvPr id="3" name="Content Placeholder 2"/>
          <p:cNvSpPr>
            <a:spLocks noGrp="1"/>
          </p:cNvSpPr>
          <p:nvPr>
            <p:ph idx="1"/>
          </p:nvPr>
        </p:nvSpPr>
        <p:spPr/>
        <p:txBody>
          <a:bodyPr>
            <a:normAutofit fontScale="85000" lnSpcReduction="20000"/>
          </a:bodyPr>
          <a:lstStyle/>
          <a:p>
            <a:pPr marL="0" indent="0" algn="just">
              <a:buNone/>
            </a:pPr>
            <a:r>
              <a:rPr lang="en-US" sz="2600" dirty="0" smtClean="0">
                <a:solidFill>
                  <a:srgbClr val="000090"/>
                </a:solidFill>
              </a:rPr>
              <a:t>(A type of process losses</a:t>
            </a:r>
          </a:p>
          <a:p>
            <a:pPr marL="0" indent="0" algn="just">
              <a:buNone/>
            </a:pPr>
            <a:r>
              <a:rPr lang="en-US" sz="2600" dirty="0" smtClean="0">
                <a:solidFill>
                  <a:srgbClr val="000090"/>
                </a:solidFill>
              </a:rPr>
              <a:t>Loafing: not doing much</a:t>
            </a:r>
          </a:p>
          <a:p>
            <a:pPr marL="0" indent="0" algn="just">
              <a:buNone/>
            </a:pPr>
            <a:r>
              <a:rPr lang="en-US" sz="2600" dirty="0" smtClean="0">
                <a:solidFill>
                  <a:srgbClr val="000090"/>
                </a:solidFill>
              </a:rPr>
              <a:t>Social loafing: Loafing in the social setting)</a:t>
            </a:r>
          </a:p>
          <a:p>
            <a:pPr marL="0" indent="0" algn="just">
              <a:buNone/>
            </a:pPr>
            <a:r>
              <a:rPr lang="en-US" sz="2600" dirty="0" smtClean="0">
                <a:solidFill>
                  <a:srgbClr val="000090"/>
                </a:solidFill>
              </a:rPr>
              <a:t>Has rote in psychology (experiments: test the performance of individual, the performance working in a group. We/individuals in group don’t input as much as effort  as working as individual)</a:t>
            </a:r>
            <a:endParaRPr lang="en-US" dirty="0"/>
          </a:p>
          <a:p>
            <a:pPr algn="just"/>
            <a:r>
              <a:rPr lang="en-US" dirty="0" smtClean="0"/>
              <a:t>Reduction in motivation and effort that occurs when individuals work as part of a group</a:t>
            </a:r>
          </a:p>
          <a:p>
            <a:pPr algn="just"/>
            <a:endParaRPr lang="en-US" dirty="0"/>
          </a:p>
          <a:p>
            <a:pPr marL="0" indent="0" algn="just">
              <a:buNone/>
            </a:pPr>
            <a:r>
              <a:rPr lang="en-US" sz="2600" dirty="0">
                <a:solidFill>
                  <a:srgbClr val="000090"/>
                </a:solidFill>
              </a:rPr>
              <a:t>(To avoid social loafing, make effort/performance more visible for individual; make the work more interesting; avoid work duplication, let everyone have a specific role, to have his or her own responsibilities; provide performance </a:t>
            </a:r>
            <a:r>
              <a:rPr lang="en-US" sz="2600" dirty="0" smtClean="0">
                <a:solidFill>
                  <a:srgbClr val="000090"/>
                </a:solidFill>
              </a:rPr>
              <a:t>feedback; reward </a:t>
            </a:r>
            <a:r>
              <a:rPr lang="en-US" sz="2600" smtClean="0">
                <a:solidFill>
                  <a:srgbClr val="000090"/>
                </a:solidFill>
              </a:rPr>
              <a:t>group performance)</a:t>
            </a:r>
            <a:endParaRPr lang="en-US" sz="2600" dirty="0">
              <a:solidFill>
                <a:srgbClr val="000090"/>
              </a:solidFill>
            </a:endParaRPr>
          </a:p>
        </p:txBody>
      </p:sp>
    </p:spTree>
    <p:extLst>
      <p:ext uri="{BB962C8B-B14F-4D97-AF65-F5344CB8AC3E}">
        <p14:creationId xmlns:p14="http://schemas.microsoft.com/office/powerpoint/2010/main" val="832423060"/>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Communication and Organizational Structure</a:t>
            </a:r>
            <a:endParaRPr lang="en-US" dirty="0"/>
          </a:p>
        </p:txBody>
      </p:sp>
      <p:sp>
        <p:nvSpPr>
          <p:cNvPr id="3" name="Subtitle 2"/>
          <p:cNvSpPr>
            <a:spLocks noGrp="1"/>
          </p:cNvSpPr>
          <p:nvPr>
            <p:ph type="subTitle" idx="1"/>
          </p:nvPr>
        </p:nvSpPr>
        <p:spPr/>
        <p:txBody>
          <a:bodyPr/>
          <a:lstStyle/>
          <a:p>
            <a:r>
              <a:rPr lang="en-US" dirty="0" smtClean="0"/>
              <a:t>Chapter 10 and 14</a:t>
            </a:r>
            <a:endParaRPr lang="en-US" dirty="0"/>
          </a:p>
        </p:txBody>
      </p:sp>
    </p:spTree>
    <p:extLst>
      <p:ext uri="{BB962C8B-B14F-4D97-AF65-F5344CB8AC3E}">
        <p14:creationId xmlns:p14="http://schemas.microsoft.com/office/powerpoint/2010/main" val="2983375273"/>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Communication			</a:t>
            </a:r>
            <a:endParaRPr lang="en-US" dirty="0"/>
          </a:p>
        </p:txBody>
      </p:sp>
      <p:sp>
        <p:nvSpPr>
          <p:cNvPr id="3" name="Content Placeholder 2"/>
          <p:cNvSpPr>
            <a:spLocks noGrp="1"/>
          </p:cNvSpPr>
          <p:nvPr>
            <p:ph idx="1"/>
          </p:nvPr>
        </p:nvSpPr>
        <p:spPr/>
        <p:txBody>
          <a:bodyPr/>
          <a:lstStyle/>
          <a:p>
            <a:r>
              <a:rPr lang="en-US" dirty="0" smtClean="0"/>
              <a:t>The process by which information is exchanged between a sender and receiver.</a:t>
            </a:r>
          </a:p>
          <a:p>
            <a:endParaRPr lang="en-US" dirty="0"/>
          </a:p>
          <a:p>
            <a:pPr marL="0" indent="0">
              <a:buNone/>
            </a:pPr>
            <a:r>
              <a:rPr lang="en-US" sz="2400" dirty="0" smtClean="0">
                <a:solidFill>
                  <a:srgbClr val="800000"/>
                </a:solidFill>
              </a:rPr>
              <a:t>(internal and external communication</a:t>
            </a:r>
          </a:p>
          <a:p>
            <a:pPr marL="0" indent="0">
              <a:buNone/>
            </a:pPr>
            <a:r>
              <a:rPr lang="en-US" sz="2400" dirty="0" smtClean="0">
                <a:solidFill>
                  <a:srgbClr val="800000"/>
                </a:solidFill>
              </a:rPr>
              <a:t>Vertical and horizontal communication</a:t>
            </a:r>
          </a:p>
          <a:p>
            <a:pPr marL="0" indent="0">
              <a:buNone/>
            </a:pPr>
            <a:r>
              <a:rPr lang="en-US" sz="2400" dirty="0" smtClean="0">
                <a:solidFill>
                  <a:srgbClr val="800000"/>
                </a:solidFill>
              </a:rPr>
              <a:t>Effectiveness of communication: the right time, place)</a:t>
            </a:r>
            <a:endParaRPr lang="en-US" sz="2400" dirty="0">
              <a:solidFill>
                <a:srgbClr val="800000"/>
              </a:solidFill>
            </a:endParaRPr>
          </a:p>
        </p:txBody>
      </p:sp>
    </p:spTree>
    <p:extLst>
      <p:ext uri="{BB962C8B-B14F-4D97-AF65-F5344CB8AC3E}">
        <p14:creationId xmlns:p14="http://schemas.microsoft.com/office/powerpoint/2010/main" val="2838940445"/>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model of communication process</a:t>
            </a:r>
            <a:endParaRPr lang="en-US" dirty="0"/>
          </a:p>
        </p:txBody>
      </p:sp>
      <p:sp>
        <p:nvSpPr>
          <p:cNvPr id="3" name="Content Placeholder 2"/>
          <p:cNvSpPr>
            <a:spLocks noGrp="1"/>
          </p:cNvSpPr>
          <p:nvPr>
            <p:ph idx="1"/>
          </p:nvPr>
        </p:nvSpPr>
        <p:spPr>
          <a:xfrm>
            <a:off x="559388" y="3118522"/>
            <a:ext cx="8229600" cy="4525963"/>
          </a:xfrm>
        </p:spPr>
        <p:txBody>
          <a:bodyPr/>
          <a:lstStyle/>
          <a:p>
            <a:endParaRPr lang="en-US" dirty="0" smtClean="0"/>
          </a:p>
          <a:p>
            <a:endParaRPr lang="en-US" dirty="0"/>
          </a:p>
          <a:p>
            <a:r>
              <a:rPr lang="en-US" dirty="0" smtClean="0"/>
              <a:t>Thinking Encoding Transmitting Perceiving Decoding Understanding</a:t>
            </a:r>
          </a:p>
          <a:p>
            <a:endParaRPr lang="en-US" dirty="0"/>
          </a:p>
          <a:p>
            <a:r>
              <a:rPr lang="en-US" dirty="0" smtClean="0"/>
              <a:t>Many problems in the process, e.g. transmitting problem </a:t>
            </a:r>
          </a:p>
        </p:txBody>
      </p:sp>
      <p:pic>
        <p:nvPicPr>
          <p:cNvPr id="5" name="Picture 4"/>
          <p:cNvPicPr>
            <a:picLocks noChangeAspect="1"/>
          </p:cNvPicPr>
          <p:nvPr/>
        </p:nvPicPr>
        <p:blipFill>
          <a:blip r:embed="rId2"/>
          <a:stretch>
            <a:fillRect/>
          </a:stretch>
        </p:blipFill>
        <p:spPr>
          <a:xfrm>
            <a:off x="2029162" y="1417638"/>
            <a:ext cx="4495605" cy="2412000"/>
          </a:xfrm>
          <a:prstGeom prst="rect">
            <a:avLst/>
          </a:prstGeom>
        </p:spPr>
      </p:pic>
    </p:spTree>
    <p:extLst>
      <p:ext uri="{BB962C8B-B14F-4D97-AF65-F5344CB8AC3E}">
        <p14:creationId xmlns:p14="http://schemas.microsoft.com/office/powerpoint/2010/main" val="3295330695"/>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Superior-Subordinate Relationships: Some barriers</a:t>
            </a:r>
            <a:endParaRPr lang="en-US" dirty="0"/>
          </a:p>
        </p:txBody>
      </p:sp>
      <p:sp>
        <p:nvSpPr>
          <p:cNvPr id="3" name="Content Placeholder 2"/>
          <p:cNvSpPr>
            <a:spLocks noGrp="1"/>
          </p:cNvSpPr>
          <p:nvPr>
            <p:ph idx="1"/>
          </p:nvPr>
        </p:nvSpPr>
        <p:spPr/>
        <p:txBody>
          <a:bodyPr>
            <a:normAutofit fontScale="92500"/>
          </a:bodyPr>
          <a:lstStyle/>
          <a:p>
            <a:pPr algn="just"/>
            <a:r>
              <a:rPr lang="en-US" dirty="0" smtClean="0"/>
              <a:t>Conflicting role demands </a:t>
            </a:r>
            <a:r>
              <a:rPr lang="en-US" sz="2400" dirty="0" smtClean="0">
                <a:solidFill>
                  <a:srgbClr val="800000"/>
                </a:solidFill>
              </a:rPr>
              <a:t>(to give negative feedback, the challenge of managers is to develop/formulate message to give this message out, but not hurting their feelings; formulate the negative message in a way not hurting the workers)</a:t>
            </a:r>
          </a:p>
          <a:p>
            <a:r>
              <a:rPr lang="en-US" dirty="0" smtClean="0"/>
              <a:t>The Mum effect </a:t>
            </a:r>
            <a:r>
              <a:rPr lang="en-US" sz="2400" dirty="0">
                <a:solidFill>
                  <a:srgbClr val="800000"/>
                </a:solidFill>
              </a:rPr>
              <a:t>(hold on the negative information and try to fix the problem till good news; avoid (negative) communication)</a:t>
            </a:r>
          </a:p>
          <a:p>
            <a:r>
              <a:rPr lang="en-US" dirty="0" smtClean="0"/>
              <a:t>Physical Distance </a:t>
            </a:r>
            <a:r>
              <a:rPr lang="en-US" sz="2400" dirty="0">
                <a:solidFill>
                  <a:srgbClr val="800000"/>
                </a:solidFill>
              </a:rPr>
              <a:t>(people tend to have better communication when physical distance is not </a:t>
            </a:r>
            <a:r>
              <a:rPr lang="en-US" sz="2400" dirty="0" smtClean="0">
                <a:solidFill>
                  <a:srgbClr val="800000"/>
                </a:solidFill>
              </a:rPr>
              <a:t>far; managerial implication: don’t forget people in long distance or on telecommunication)</a:t>
            </a:r>
            <a:endParaRPr lang="en-US" sz="2400" dirty="0">
              <a:solidFill>
                <a:srgbClr val="800000"/>
              </a:solidFill>
            </a:endParaRPr>
          </a:p>
        </p:txBody>
      </p:sp>
    </p:spTree>
    <p:extLst>
      <p:ext uri="{BB962C8B-B14F-4D97-AF65-F5344CB8AC3E}">
        <p14:creationId xmlns:p14="http://schemas.microsoft.com/office/powerpoint/2010/main" val="4215784946"/>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smtClean="0"/>
              <a:t>Communication Networks </a:t>
            </a:r>
            <a:br>
              <a:rPr lang="en-US" sz="3600" dirty="0" smtClean="0"/>
            </a:br>
            <a:r>
              <a:rPr lang="en-US" sz="3600" dirty="0" smtClean="0"/>
              <a:t>(Not in the book, but important)</a:t>
            </a:r>
            <a:endParaRPr lang="en-US" sz="3600" dirty="0"/>
          </a:p>
        </p:txBody>
      </p:sp>
      <p:sp>
        <p:nvSpPr>
          <p:cNvPr id="3" name="Content Placeholder 2"/>
          <p:cNvSpPr>
            <a:spLocks noGrp="1"/>
          </p:cNvSpPr>
          <p:nvPr>
            <p:ph idx="1"/>
          </p:nvPr>
        </p:nvSpPr>
        <p:spPr/>
        <p:txBody>
          <a:bodyPr>
            <a:normAutofit fontScale="92500" lnSpcReduction="10000"/>
          </a:bodyPr>
          <a:lstStyle/>
          <a:p>
            <a:r>
              <a:rPr lang="en-US" dirty="0" smtClean="0"/>
              <a:t>Communication networks</a:t>
            </a:r>
            <a:endParaRPr lang="en-US" dirty="0"/>
          </a:p>
          <a:p>
            <a:pPr marL="0" indent="0">
              <a:buNone/>
            </a:pPr>
            <a:r>
              <a:rPr lang="en-US" dirty="0" smtClean="0"/>
              <a:t>Systematic </a:t>
            </a:r>
            <a:r>
              <a:rPr lang="en-US" dirty="0"/>
              <a:t>lines of communication among various senders &amp; receivers</a:t>
            </a:r>
          </a:p>
          <a:p>
            <a:endParaRPr lang="en-US" dirty="0" smtClean="0"/>
          </a:p>
          <a:p>
            <a:r>
              <a:rPr lang="en-US" dirty="0" smtClean="0"/>
              <a:t>Two types</a:t>
            </a:r>
          </a:p>
          <a:p>
            <a:pPr marL="0" indent="0">
              <a:buNone/>
            </a:pPr>
            <a:r>
              <a:rPr lang="en-US" dirty="0"/>
              <a:t> </a:t>
            </a:r>
            <a:r>
              <a:rPr lang="en-US" dirty="0" smtClean="0"/>
              <a:t> - Centralized networks</a:t>
            </a:r>
          </a:p>
          <a:p>
            <a:pPr marL="0" indent="0">
              <a:buNone/>
            </a:pPr>
            <a:r>
              <a:rPr lang="en-US" dirty="0" smtClean="0"/>
              <a:t>  - </a:t>
            </a:r>
            <a:r>
              <a:rPr lang="en-US" dirty="0" err="1" smtClean="0"/>
              <a:t>Discentralized</a:t>
            </a:r>
            <a:r>
              <a:rPr lang="en-US" dirty="0" smtClean="0"/>
              <a:t> networks</a:t>
            </a:r>
          </a:p>
          <a:p>
            <a:pPr marL="0" indent="0">
              <a:buNone/>
            </a:pPr>
            <a:r>
              <a:rPr lang="en-US" dirty="0"/>
              <a:t> </a:t>
            </a:r>
            <a:r>
              <a:rPr lang="en-US" dirty="0" smtClean="0"/>
              <a:t> </a:t>
            </a:r>
          </a:p>
          <a:p>
            <a:pPr marL="0" indent="0">
              <a:buNone/>
            </a:pPr>
            <a:r>
              <a:rPr lang="en-US" sz="2600" dirty="0" smtClean="0">
                <a:solidFill>
                  <a:srgbClr val="800000"/>
                </a:solidFill>
              </a:rPr>
              <a:t>(Mixing communication and organizational structure)</a:t>
            </a:r>
          </a:p>
          <a:p>
            <a:pPr marL="0" indent="0">
              <a:buNone/>
            </a:pPr>
            <a:endParaRPr lang="en-US" dirty="0"/>
          </a:p>
        </p:txBody>
      </p:sp>
    </p:spTree>
    <p:extLst>
      <p:ext uri="{BB962C8B-B14F-4D97-AF65-F5344CB8AC3E}">
        <p14:creationId xmlns:p14="http://schemas.microsoft.com/office/powerpoint/2010/main" val="2624761688"/>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Communication networks</a:t>
            </a:r>
            <a:br>
              <a:rPr lang="en-US" dirty="0" smtClean="0"/>
            </a:br>
            <a:r>
              <a:rPr lang="en-US" dirty="0" smtClean="0"/>
              <a:t>(Centralized)</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Chain</a:t>
            </a:r>
          </a:p>
          <a:p>
            <a:r>
              <a:rPr lang="en-US" dirty="0" smtClean="0"/>
              <a:t>Wheel (pros: allows individual communication  (one to one); cons: communication difficulties)</a:t>
            </a:r>
          </a:p>
          <a:p>
            <a:endParaRPr lang="en-US" dirty="0"/>
          </a:p>
          <a:p>
            <a:endParaRPr lang="en-US" dirty="0" smtClean="0"/>
          </a:p>
          <a:p>
            <a:pPr marL="0" indent="0">
              <a:buNone/>
            </a:pPr>
            <a:r>
              <a:rPr lang="en-US" dirty="0" smtClean="0"/>
              <a:t>Advantages and Disadvantages of chain</a:t>
            </a:r>
          </a:p>
          <a:p>
            <a:pPr marL="0" indent="0">
              <a:buNone/>
            </a:pPr>
            <a:r>
              <a:rPr lang="en-US" sz="2600" dirty="0" smtClean="0">
                <a:solidFill>
                  <a:srgbClr val="800000"/>
                </a:solidFill>
              </a:rPr>
              <a:t>(no one will be left out of the receipt of the message, although it takes time; message filtering might be good, to give the appropriate info for that level.</a:t>
            </a:r>
          </a:p>
          <a:p>
            <a:pPr marL="0" indent="0">
              <a:buNone/>
            </a:pPr>
            <a:r>
              <a:rPr lang="en-US" sz="2600" dirty="0" smtClean="0">
                <a:solidFill>
                  <a:srgbClr val="800000"/>
                </a:solidFill>
              </a:rPr>
              <a:t>Disadvantage: it takes time; the message might be filtered down, distorted, strongly influenced by the hierarchy level;)</a:t>
            </a:r>
            <a:endParaRPr lang="en-US" sz="2600" dirty="0">
              <a:solidFill>
                <a:srgbClr val="800000"/>
              </a:solidFill>
            </a:endParaRPr>
          </a:p>
        </p:txBody>
      </p:sp>
    </p:spTree>
    <p:extLst>
      <p:ext uri="{BB962C8B-B14F-4D97-AF65-F5344CB8AC3E}">
        <p14:creationId xmlns:p14="http://schemas.microsoft.com/office/powerpoint/2010/main" val="3807824907"/>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40854" y="1766510"/>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4"/>
          <p:cNvSpPr/>
          <p:nvPr/>
        </p:nvSpPr>
        <p:spPr>
          <a:xfrm>
            <a:off x="385972" y="2721869"/>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ectangle 5"/>
          <p:cNvSpPr/>
          <p:nvPr/>
        </p:nvSpPr>
        <p:spPr>
          <a:xfrm>
            <a:off x="2327544" y="2721869"/>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6"/>
          <p:cNvSpPr/>
          <p:nvPr/>
        </p:nvSpPr>
        <p:spPr>
          <a:xfrm>
            <a:off x="385972" y="4079600"/>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ectangle 7"/>
          <p:cNvSpPr/>
          <p:nvPr/>
        </p:nvSpPr>
        <p:spPr>
          <a:xfrm>
            <a:off x="2327544" y="4079600"/>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ectangle 8"/>
          <p:cNvSpPr/>
          <p:nvPr/>
        </p:nvSpPr>
        <p:spPr>
          <a:xfrm>
            <a:off x="6663234" y="1766510"/>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Rectangle 9"/>
          <p:cNvSpPr/>
          <p:nvPr/>
        </p:nvSpPr>
        <p:spPr>
          <a:xfrm>
            <a:off x="5553765" y="4254791"/>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a:off x="8137661" y="4254791"/>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ectangle 11"/>
          <p:cNvSpPr/>
          <p:nvPr/>
        </p:nvSpPr>
        <p:spPr>
          <a:xfrm>
            <a:off x="4634073" y="2882461"/>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Rectangle 12"/>
          <p:cNvSpPr/>
          <p:nvPr/>
        </p:nvSpPr>
        <p:spPr>
          <a:xfrm>
            <a:off x="8428684" y="2721869"/>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Arrow Connector 14"/>
          <p:cNvCxnSpPr>
            <a:stCxn id="4" idx="1"/>
            <a:endCxn id="5" idx="0"/>
          </p:cNvCxnSpPr>
          <p:nvPr/>
        </p:nvCxnSpPr>
        <p:spPr>
          <a:xfrm flipH="1">
            <a:off x="743630" y="2043896"/>
            <a:ext cx="497224" cy="677973"/>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7" name="Straight Arrow Connector 16"/>
          <p:cNvCxnSpPr>
            <a:stCxn id="5" idx="2"/>
            <a:endCxn id="7" idx="0"/>
          </p:cNvCxnSpPr>
          <p:nvPr/>
        </p:nvCxnSpPr>
        <p:spPr>
          <a:xfrm>
            <a:off x="743630" y="3276641"/>
            <a:ext cx="0" cy="802959"/>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9" name="Straight Arrow Connector 18"/>
          <p:cNvCxnSpPr>
            <a:stCxn id="4" idx="3"/>
            <a:endCxn id="6" idx="0"/>
          </p:cNvCxnSpPr>
          <p:nvPr/>
        </p:nvCxnSpPr>
        <p:spPr>
          <a:xfrm>
            <a:off x="1956170" y="2043896"/>
            <a:ext cx="729032" cy="677973"/>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1" name="Straight Arrow Connector 20"/>
          <p:cNvCxnSpPr>
            <a:stCxn id="6" idx="2"/>
            <a:endCxn id="8" idx="0"/>
          </p:cNvCxnSpPr>
          <p:nvPr/>
        </p:nvCxnSpPr>
        <p:spPr>
          <a:xfrm>
            <a:off x="2685202" y="3276641"/>
            <a:ext cx="0" cy="802959"/>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3" name="Straight Arrow Connector 22"/>
          <p:cNvCxnSpPr>
            <a:stCxn id="9" idx="1"/>
            <a:endCxn id="12" idx="0"/>
          </p:cNvCxnSpPr>
          <p:nvPr/>
        </p:nvCxnSpPr>
        <p:spPr>
          <a:xfrm flipH="1">
            <a:off x="4991731" y="2043896"/>
            <a:ext cx="1671503" cy="83856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5" name="Straight Arrow Connector 24"/>
          <p:cNvCxnSpPr>
            <a:stCxn id="9" idx="3"/>
            <a:endCxn id="13" idx="0"/>
          </p:cNvCxnSpPr>
          <p:nvPr/>
        </p:nvCxnSpPr>
        <p:spPr>
          <a:xfrm>
            <a:off x="7378550" y="2043896"/>
            <a:ext cx="1407792" cy="677973"/>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7" name="Straight Arrow Connector 26"/>
          <p:cNvCxnSpPr/>
          <p:nvPr/>
        </p:nvCxnSpPr>
        <p:spPr>
          <a:xfrm flipH="1">
            <a:off x="6029091" y="2321282"/>
            <a:ext cx="861299" cy="175831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9" name="Straight Arrow Connector 28"/>
          <p:cNvCxnSpPr>
            <a:endCxn id="11" idx="0"/>
          </p:cNvCxnSpPr>
          <p:nvPr/>
        </p:nvCxnSpPr>
        <p:spPr>
          <a:xfrm>
            <a:off x="7196954" y="2321282"/>
            <a:ext cx="1298365" cy="1933509"/>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30" name="TextBox 29"/>
          <p:cNvSpPr txBox="1"/>
          <p:nvPr/>
        </p:nvSpPr>
        <p:spPr>
          <a:xfrm>
            <a:off x="1240854" y="1211738"/>
            <a:ext cx="980338" cy="507831"/>
          </a:xfrm>
          <a:prstGeom prst="rect">
            <a:avLst/>
          </a:prstGeom>
          <a:noFill/>
        </p:spPr>
        <p:txBody>
          <a:bodyPr wrap="square" rtlCol="0">
            <a:spAutoFit/>
          </a:bodyPr>
          <a:lstStyle/>
          <a:p>
            <a:r>
              <a:rPr lang="en-US" sz="2700" dirty="0" smtClean="0"/>
              <a:t>chain</a:t>
            </a:r>
            <a:endParaRPr lang="en-US" sz="2700" dirty="0"/>
          </a:p>
        </p:txBody>
      </p:sp>
      <p:sp>
        <p:nvSpPr>
          <p:cNvPr id="31" name="TextBox 30"/>
          <p:cNvSpPr txBox="1"/>
          <p:nvPr/>
        </p:nvSpPr>
        <p:spPr>
          <a:xfrm>
            <a:off x="6496237" y="1284735"/>
            <a:ext cx="1098641" cy="507831"/>
          </a:xfrm>
          <a:prstGeom prst="rect">
            <a:avLst/>
          </a:prstGeom>
          <a:noFill/>
        </p:spPr>
        <p:txBody>
          <a:bodyPr wrap="none" rtlCol="0">
            <a:spAutoFit/>
          </a:bodyPr>
          <a:lstStyle/>
          <a:p>
            <a:r>
              <a:rPr lang="en-US" sz="2700" dirty="0" smtClean="0"/>
              <a:t>Wheel</a:t>
            </a:r>
            <a:endParaRPr lang="en-US" sz="2700" dirty="0"/>
          </a:p>
        </p:txBody>
      </p:sp>
    </p:spTree>
    <p:extLst>
      <p:ext uri="{BB962C8B-B14F-4D97-AF65-F5344CB8AC3E}">
        <p14:creationId xmlns:p14="http://schemas.microsoft.com/office/powerpoint/2010/main" val="1313541411"/>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Communication networks</a:t>
            </a:r>
            <a:br>
              <a:rPr lang="en-US" dirty="0" smtClean="0"/>
            </a:br>
            <a:r>
              <a:rPr lang="en-US" dirty="0" smtClean="0"/>
              <a:t>(Decentralized)</a:t>
            </a:r>
            <a:endParaRPr lang="en-US" dirty="0"/>
          </a:p>
        </p:txBody>
      </p:sp>
      <p:sp>
        <p:nvSpPr>
          <p:cNvPr id="3" name="Content Placeholder 2"/>
          <p:cNvSpPr>
            <a:spLocks noGrp="1"/>
          </p:cNvSpPr>
          <p:nvPr>
            <p:ph idx="1"/>
          </p:nvPr>
        </p:nvSpPr>
        <p:spPr>
          <a:xfrm>
            <a:off x="3320228" y="2043896"/>
            <a:ext cx="2275507" cy="768044"/>
          </a:xfrm>
        </p:spPr>
        <p:txBody>
          <a:bodyPr/>
          <a:lstStyle/>
          <a:p>
            <a:pPr marL="0" indent="0">
              <a:buNone/>
            </a:pPr>
            <a:r>
              <a:rPr lang="en-US" dirty="0" smtClean="0"/>
              <a:t>All channel</a:t>
            </a:r>
            <a:endParaRPr lang="en-US" dirty="0"/>
          </a:p>
        </p:txBody>
      </p:sp>
      <p:sp>
        <p:nvSpPr>
          <p:cNvPr id="4" name="Rectangle 3"/>
          <p:cNvSpPr/>
          <p:nvPr/>
        </p:nvSpPr>
        <p:spPr>
          <a:xfrm>
            <a:off x="3918757" y="2832256"/>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4"/>
          <p:cNvSpPr/>
          <p:nvPr/>
        </p:nvSpPr>
        <p:spPr>
          <a:xfrm>
            <a:off x="2604912" y="5875309"/>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ectangle 5"/>
          <p:cNvSpPr/>
          <p:nvPr/>
        </p:nvSpPr>
        <p:spPr>
          <a:xfrm>
            <a:off x="5595735" y="5875309"/>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6"/>
          <p:cNvSpPr/>
          <p:nvPr/>
        </p:nvSpPr>
        <p:spPr>
          <a:xfrm>
            <a:off x="1642307" y="4502979"/>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ectangle 7"/>
          <p:cNvSpPr/>
          <p:nvPr/>
        </p:nvSpPr>
        <p:spPr>
          <a:xfrm>
            <a:off x="6041865" y="4502979"/>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9" name="Straight Arrow Connector 8"/>
          <p:cNvCxnSpPr>
            <a:stCxn id="4" idx="1"/>
            <a:endCxn id="7" idx="0"/>
          </p:cNvCxnSpPr>
          <p:nvPr/>
        </p:nvCxnSpPr>
        <p:spPr>
          <a:xfrm flipH="1">
            <a:off x="1999965" y="3109642"/>
            <a:ext cx="1918792" cy="139333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0" name="Straight Arrow Connector 9"/>
          <p:cNvCxnSpPr>
            <a:stCxn id="4" idx="3"/>
            <a:endCxn id="8" idx="0"/>
          </p:cNvCxnSpPr>
          <p:nvPr/>
        </p:nvCxnSpPr>
        <p:spPr>
          <a:xfrm>
            <a:off x="4634073" y="3109642"/>
            <a:ext cx="1765450" cy="139333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1" name="Straight Arrow Connector 10"/>
          <p:cNvCxnSpPr>
            <a:endCxn id="5" idx="0"/>
          </p:cNvCxnSpPr>
          <p:nvPr/>
        </p:nvCxnSpPr>
        <p:spPr>
          <a:xfrm flipH="1">
            <a:off x="2962570" y="3387028"/>
            <a:ext cx="1183345" cy="248828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2" name="Straight Arrow Connector 11"/>
          <p:cNvCxnSpPr/>
          <p:nvPr/>
        </p:nvCxnSpPr>
        <p:spPr>
          <a:xfrm>
            <a:off x="4297370" y="3387028"/>
            <a:ext cx="1541944" cy="248828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9" name="Straight Arrow Connector 18"/>
          <p:cNvCxnSpPr/>
          <p:nvPr/>
        </p:nvCxnSpPr>
        <p:spPr>
          <a:xfrm>
            <a:off x="1999965" y="5057751"/>
            <a:ext cx="962605" cy="69435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1" name="Straight Arrow Connector 20"/>
          <p:cNvCxnSpPr>
            <a:stCxn id="7" idx="3"/>
            <a:endCxn id="8" idx="1"/>
          </p:cNvCxnSpPr>
          <p:nvPr/>
        </p:nvCxnSpPr>
        <p:spPr>
          <a:xfrm>
            <a:off x="2357623" y="4780365"/>
            <a:ext cx="3684242"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6" name="Straight Arrow Connector 25"/>
          <p:cNvCxnSpPr>
            <a:stCxn id="8" idx="1"/>
          </p:cNvCxnSpPr>
          <p:nvPr/>
        </p:nvCxnSpPr>
        <p:spPr>
          <a:xfrm flipH="1">
            <a:off x="3124033" y="4780365"/>
            <a:ext cx="2917832" cy="109494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9" name="Straight Arrow Connector 28"/>
          <p:cNvCxnSpPr>
            <a:stCxn id="7" idx="3"/>
          </p:cNvCxnSpPr>
          <p:nvPr/>
        </p:nvCxnSpPr>
        <p:spPr>
          <a:xfrm>
            <a:off x="2357623" y="4780365"/>
            <a:ext cx="3607540" cy="97174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8255494"/>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Organizational efforts to increase communication (see the book)</a:t>
            </a:r>
            <a:endParaRPr lang="en-US" dirty="0"/>
          </a:p>
        </p:txBody>
      </p:sp>
      <p:sp>
        <p:nvSpPr>
          <p:cNvPr id="3" name="Content Placeholder 2"/>
          <p:cNvSpPr>
            <a:spLocks noGrp="1"/>
          </p:cNvSpPr>
          <p:nvPr>
            <p:ph idx="1"/>
          </p:nvPr>
        </p:nvSpPr>
        <p:spPr/>
        <p:txBody>
          <a:bodyPr/>
          <a:lstStyle/>
          <a:p>
            <a:r>
              <a:rPr lang="en-US" dirty="0" smtClean="0"/>
              <a:t>360 Degree Feedback </a:t>
            </a:r>
          </a:p>
          <a:p>
            <a:r>
              <a:rPr lang="en-US" dirty="0" smtClean="0"/>
              <a:t>Employee survey</a:t>
            </a:r>
          </a:p>
          <a:p>
            <a:r>
              <a:rPr lang="en-US" dirty="0" smtClean="0"/>
              <a:t>Suggestion systems</a:t>
            </a:r>
          </a:p>
          <a:p>
            <a:r>
              <a:rPr lang="en-US" dirty="0" smtClean="0"/>
              <a:t>Hotline/intranets</a:t>
            </a:r>
          </a:p>
          <a:p>
            <a:r>
              <a:rPr lang="en-US" dirty="0" smtClean="0"/>
              <a:t>Management training</a:t>
            </a:r>
            <a:endParaRPr lang="en-US" dirty="0"/>
          </a:p>
        </p:txBody>
      </p:sp>
    </p:spTree>
    <p:extLst>
      <p:ext uri="{BB962C8B-B14F-4D97-AF65-F5344CB8AC3E}">
        <p14:creationId xmlns:p14="http://schemas.microsoft.com/office/powerpoint/2010/main" val="3850288886"/>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organization</a:t>
            </a:r>
            <a:endParaRPr lang="en-US" dirty="0"/>
          </a:p>
        </p:txBody>
      </p:sp>
      <p:sp>
        <p:nvSpPr>
          <p:cNvPr id="4" name="Rectangle 3"/>
          <p:cNvSpPr/>
          <p:nvPr/>
        </p:nvSpPr>
        <p:spPr>
          <a:xfrm>
            <a:off x="3918757" y="2102293"/>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4"/>
          <p:cNvSpPr/>
          <p:nvPr/>
        </p:nvSpPr>
        <p:spPr>
          <a:xfrm>
            <a:off x="327580" y="5064159"/>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ectangle 5"/>
          <p:cNvSpPr/>
          <p:nvPr/>
        </p:nvSpPr>
        <p:spPr>
          <a:xfrm>
            <a:off x="6041865" y="5020360"/>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6"/>
          <p:cNvSpPr/>
          <p:nvPr/>
        </p:nvSpPr>
        <p:spPr>
          <a:xfrm>
            <a:off x="1642307" y="3773016"/>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ectangle 7"/>
          <p:cNvSpPr/>
          <p:nvPr/>
        </p:nvSpPr>
        <p:spPr>
          <a:xfrm>
            <a:off x="6041865" y="3773016"/>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Rectangle 17"/>
          <p:cNvSpPr/>
          <p:nvPr/>
        </p:nvSpPr>
        <p:spPr>
          <a:xfrm>
            <a:off x="1642307" y="5064159"/>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Rectangle 18"/>
          <p:cNvSpPr/>
          <p:nvPr/>
        </p:nvSpPr>
        <p:spPr>
          <a:xfrm>
            <a:off x="2858558" y="5064159"/>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Rectangle 19"/>
          <p:cNvSpPr/>
          <p:nvPr/>
        </p:nvSpPr>
        <p:spPr>
          <a:xfrm>
            <a:off x="4603052" y="5020360"/>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Rectangle 20"/>
          <p:cNvSpPr/>
          <p:nvPr/>
        </p:nvSpPr>
        <p:spPr>
          <a:xfrm>
            <a:off x="7405923" y="5020360"/>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Left Bracket 21"/>
          <p:cNvSpPr/>
          <p:nvPr/>
        </p:nvSpPr>
        <p:spPr>
          <a:xfrm>
            <a:off x="1956170" y="2773858"/>
            <a:ext cx="218974" cy="999158"/>
          </a:xfrm>
          <a:prstGeom prst="lef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4090359076"/>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Sociogram</a:t>
            </a:r>
            <a:endParaRPr lang="en-US" dirty="0"/>
          </a:p>
        </p:txBody>
      </p:sp>
      <p:pic>
        <p:nvPicPr>
          <p:cNvPr id="4" name="Picture 3"/>
          <p:cNvPicPr>
            <a:picLocks noChangeAspect="1"/>
          </p:cNvPicPr>
          <p:nvPr/>
        </p:nvPicPr>
        <p:blipFill>
          <a:blip r:embed="rId2"/>
          <a:stretch>
            <a:fillRect/>
          </a:stretch>
        </p:blipFill>
        <p:spPr>
          <a:xfrm>
            <a:off x="0" y="1212372"/>
            <a:ext cx="4712372" cy="3706569"/>
          </a:xfrm>
          <a:prstGeom prst="rect">
            <a:avLst/>
          </a:prstGeom>
        </p:spPr>
      </p:pic>
      <p:pic>
        <p:nvPicPr>
          <p:cNvPr id="3" name="Picture 2"/>
          <p:cNvPicPr>
            <a:picLocks noChangeAspect="1"/>
          </p:cNvPicPr>
          <p:nvPr/>
        </p:nvPicPr>
        <p:blipFill>
          <a:blip r:embed="rId3"/>
          <a:stretch>
            <a:fillRect/>
          </a:stretch>
        </p:blipFill>
        <p:spPr>
          <a:xfrm>
            <a:off x="4594833" y="2865963"/>
            <a:ext cx="4549167" cy="3312000"/>
          </a:xfrm>
          <a:prstGeom prst="rect">
            <a:avLst/>
          </a:prstGeom>
        </p:spPr>
      </p:pic>
    </p:spTree>
    <p:extLst>
      <p:ext uri="{BB962C8B-B14F-4D97-AF65-F5344CB8AC3E}">
        <p14:creationId xmlns:p14="http://schemas.microsoft.com/office/powerpoint/2010/main" val="3334389696"/>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Organizational structure</a:t>
            </a:r>
            <a:endParaRPr lang="en-US" dirty="0"/>
          </a:p>
        </p:txBody>
      </p:sp>
      <p:sp>
        <p:nvSpPr>
          <p:cNvPr id="3" name="Content Placeholder 2"/>
          <p:cNvSpPr>
            <a:spLocks noGrp="1"/>
          </p:cNvSpPr>
          <p:nvPr>
            <p:ph idx="1"/>
          </p:nvPr>
        </p:nvSpPr>
        <p:spPr/>
        <p:txBody>
          <a:bodyPr/>
          <a:lstStyle/>
          <a:p>
            <a:r>
              <a:rPr lang="en-US" dirty="0" smtClean="0"/>
              <a:t>How job tasks are formally divided, grouped and coordinated.</a:t>
            </a:r>
          </a:p>
          <a:p>
            <a:pPr marL="0" indent="0">
              <a:buNone/>
            </a:pPr>
            <a:endParaRPr lang="en-US" dirty="0" smtClean="0"/>
          </a:p>
          <a:p>
            <a:r>
              <a:rPr lang="en-US" dirty="0" smtClean="0"/>
              <a:t>Two basic dimensions</a:t>
            </a:r>
          </a:p>
          <a:p>
            <a:pPr marL="0" indent="0">
              <a:buNone/>
            </a:pPr>
            <a:r>
              <a:rPr lang="en-US" dirty="0"/>
              <a:t> </a:t>
            </a:r>
            <a:r>
              <a:rPr lang="en-US" dirty="0" smtClean="0"/>
              <a:t> - Vertical</a:t>
            </a:r>
          </a:p>
          <a:p>
            <a:pPr marL="0" indent="0">
              <a:buNone/>
            </a:pPr>
            <a:r>
              <a:rPr lang="en-US" dirty="0"/>
              <a:t> </a:t>
            </a:r>
            <a:r>
              <a:rPr lang="en-US" dirty="0" smtClean="0"/>
              <a:t> - Horizontal</a:t>
            </a:r>
          </a:p>
        </p:txBody>
      </p:sp>
    </p:spTree>
    <p:extLst>
      <p:ext uri="{BB962C8B-B14F-4D97-AF65-F5344CB8AC3E}">
        <p14:creationId xmlns:p14="http://schemas.microsoft.com/office/powerpoint/2010/main" val="3597299528"/>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Vertical</a:t>
            </a:r>
            <a:endParaRPr lang="en-US" dirty="0"/>
          </a:p>
        </p:txBody>
      </p:sp>
      <p:sp>
        <p:nvSpPr>
          <p:cNvPr id="3" name="Content Placeholder 2"/>
          <p:cNvSpPr>
            <a:spLocks noGrp="1"/>
          </p:cNvSpPr>
          <p:nvPr>
            <p:ph idx="1"/>
          </p:nvPr>
        </p:nvSpPr>
        <p:spPr>
          <a:xfrm>
            <a:off x="457200" y="1600200"/>
            <a:ext cx="8229600" cy="4560685"/>
          </a:xfrm>
        </p:spPr>
        <p:txBody>
          <a:bodyPr>
            <a:normAutofit fontScale="70000" lnSpcReduction="20000"/>
          </a:bodyPr>
          <a:lstStyle/>
          <a:p>
            <a:r>
              <a:rPr lang="en-US" dirty="0" smtClean="0"/>
              <a:t>Apportioning authority for planning and decision making</a:t>
            </a:r>
          </a:p>
          <a:p>
            <a:endParaRPr lang="en-US" dirty="0"/>
          </a:p>
          <a:p>
            <a:endParaRPr lang="en-US" dirty="0"/>
          </a:p>
          <a:p>
            <a:r>
              <a:rPr lang="en-US" dirty="0"/>
              <a:t>Two important concepts</a:t>
            </a:r>
          </a:p>
          <a:p>
            <a:pPr marL="0" indent="0">
              <a:buNone/>
            </a:pPr>
            <a:r>
              <a:rPr lang="en-US" dirty="0" smtClean="0"/>
              <a:t>    -  Chain </a:t>
            </a:r>
            <a:r>
              <a:rPr lang="en-US" dirty="0"/>
              <a:t>of command (how many levels)</a:t>
            </a:r>
          </a:p>
          <a:p>
            <a:pPr marL="0" indent="0">
              <a:buNone/>
            </a:pPr>
            <a:r>
              <a:rPr lang="en-US" dirty="0" smtClean="0"/>
              <a:t>    - Span </a:t>
            </a:r>
            <a:r>
              <a:rPr lang="en-US" dirty="0"/>
              <a:t>of control (how many employees report to one </a:t>
            </a:r>
            <a:r>
              <a:rPr lang="en-US" dirty="0" smtClean="0"/>
              <a:t>manager; the wider the structure, the wider the span of control)</a:t>
            </a:r>
            <a:endParaRPr lang="en-US" dirty="0"/>
          </a:p>
          <a:p>
            <a:endParaRPr lang="en-US" dirty="0" smtClean="0"/>
          </a:p>
          <a:p>
            <a:endParaRPr lang="en-US" dirty="0"/>
          </a:p>
          <a:p>
            <a:pPr marL="0" indent="0">
              <a:buNone/>
            </a:pPr>
            <a:r>
              <a:rPr lang="en-US" dirty="0" smtClean="0"/>
              <a:t> president</a:t>
            </a:r>
          </a:p>
          <a:p>
            <a:pPr marL="0" indent="0">
              <a:buNone/>
            </a:pPr>
            <a:r>
              <a:rPr lang="en-US" dirty="0" smtClean="0"/>
              <a:t>VPs</a:t>
            </a:r>
          </a:p>
          <a:p>
            <a:pPr marL="0" indent="0">
              <a:buNone/>
            </a:pPr>
            <a:r>
              <a:rPr lang="en-US" dirty="0" smtClean="0"/>
              <a:t>---</a:t>
            </a:r>
            <a:endParaRPr lang="en-US" dirty="0"/>
          </a:p>
        </p:txBody>
      </p:sp>
    </p:spTree>
    <p:extLst>
      <p:ext uri="{BB962C8B-B14F-4D97-AF65-F5344CB8AC3E}">
        <p14:creationId xmlns:p14="http://schemas.microsoft.com/office/powerpoint/2010/main" val="1901849749"/>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84615" y="1532922"/>
            <a:ext cx="1664204" cy="71536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President</a:t>
            </a:r>
            <a:endParaRPr lang="en-US" dirty="0"/>
          </a:p>
        </p:txBody>
      </p:sp>
      <p:sp>
        <p:nvSpPr>
          <p:cNvPr id="5" name="Rectangle 4"/>
          <p:cNvSpPr/>
          <p:nvPr/>
        </p:nvSpPr>
        <p:spPr>
          <a:xfrm>
            <a:off x="3284615" y="3444532"/>
            <a:ext cx="1664204" cy="71536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VPs</a:t>
            </a:r>
            <a:endParaRPr lang="en-US" dirty="0"/>
          </a:p>
        </p:txBody>
      </p:sp>
      <p:sp>
        <p:nvSpPr>
          <p:cNvPr id="6" name="Rectangle 5"/>
          <p:cNvSpPr/>
          <p:nvPr/>
        </p:nvSpPr>
        <p:spPr>
          <a:xfrm>
            <a:off x="3284615" y="4967397"/>
            <a:ext cx="1664204" cy="71536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a:t>
            </a:r>
            <a:endParaRPr lang="en-US" dirty="0"/>
          </a:p>
        </p:txBody>
      </p:sp>
      <p:cxnSp>
        <p:nvCxnSpPr>
          <p:cNvPr id="8" name="Straight Arrow Connector 7"/>
          <p:cNvCxnSpPr>
            <a:stCxn id="4" idx="2"/>
          </p:cNvCxnSpPr>
          <p:nvPr/>
        </p:nvCxnSpPr>
        <p:spPr>
          <a:xfrm flipH="1">
            <a:off x="4102118" y="2248286"/>
            <a:ext cx="14599" cy="100734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0" name="Straight Arrow Connector 9"/>
          <p:cNvCxnSpPr>
            <a:endCxn id="6" idx="0"/>
          </p:cNvCxnSpPr>
          <p:nvPr/>
        </p:nvCxnSpPr>
        <p:spPr>
          <a:xfrm>
            <a:off x="4116717" y="4277582"/>
            <a:ext cx="0" cy="68981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57795809"/>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Departmentalization</a:t>
            </a:r>
            <a:endParaRPr lang="en-US" dirty="0"/>
          </a:p>
        </p:txBody>
      </p:sp>
      <p:sp>
        <p:nvSpPr>
          <p:cNvPr id="3" name="Content Placeholder 2"/>
          <p:cNvSpPr>
            <a:spLocks noGrp="1"/>
          </p:cNvSpPr>
          <p:nvPr>
            <p:ph idx="1"/>
          </p:nvPr>
        </p:nvSpPr>
        <p:spPr/>
        <p:txBody>
          <a:bodyPr>
            <a:normAutofit/>
          </a:bodyPr>
          <a:lstStyle/>
          <a:p>
            <a:r>
              <a:rPr lang="en-US" dirty="0" smtClean="0"/>
              <a:t>The basis on which jobs are grouped together</a:t>
            </a:r>
          </a:p>
          <a:p>
            <a:r>
              <a:rPr lang="en-US" dirty="0" smtClean="0"/>
              <a:t>Core aspect of the horizontal division of labor</a:t>
            </a:r>
          </a:p>
          <a:p>
            <a:r>
              <a:rPr lang="en-US" dirty="0" smtClean="0"/>
              <a:t>Types:</a:t>
            </a:r>
          </a:p>
          <a:p>
            <a:pPr marL="0" indent="0">
              <a:buNone/>
            </a:pPr>
            <a:r>
              <a:rPr lang="en-US" dirty="0"/>
              <a:t> </a:t>
            </a:r>
            <a:r>
              <a:rPr lang="en-US" dirty="0" smtClean="0"/>
              <a:t>   - Functional</a:t>
            </a:r>
          </a:p>
          <a:p>
            <a:pPr marL="0" indent="0">
              <a:buNone/>
            </a:pPr>
            <a:r>
              <a:rPr lang="en-US" dirty="0"/>
              <a:t> </a:t>
            </a:r>
            <a:r>
              <a:rPr lang="en-US" dirty="0" smtClean="0"/>
              <a:t>   - product</a:t>
            </a:r>
          </a:p>
          <a:p>
            <a:pPr marL="0" indent="0">
              <a:buNone/>
            </a:pPr>
            <a:r>
              <a:rPr lang="en-US" dirty="0" smtClean="0"/>
              <a:t>    - customer</a:t>
            </a:r>
          </a:p>
          <a:p>
            <a:pPr marL="0" indent="0">
              <a:buNone/>
            </a:pPr>
            <a:r>
              <a:rPr lang="en-US" dirty="0"/>
              <a:t> </a:t>
            </a:r>
            <a:r>
              <a:rPr lang="en-US" dirty="0" smtClean="0"/>
              <a:t>   - Geography</a:t>
            </a:r>
            <a:endParaRPr lang="en-US" dirty="0"/>
          </a:p>
        </p:txBody>
      </p:sp>
    </p:spTree>
    <p:extLst>
      <p:ext uri="{BB962C8B-B14F-4D97-AF65-F5344CB8AC3E}">
        <p14:creationId xmlns:p14="http://schemas.microsoft.com/office/powerpoint/2010/main" val="2908843933"/>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Departmentalization of function</a:t>
            </a:r>
            <a:endParaRPr lang="en-US" dirty="0"/>
          </a:p>
        </p:txBody>
      </p:sp>
      <p:sp>
        <p:nvSpPr>
          <p:cNvPr id="4" name="Rectangle 3"/>
          <p:cNvSpPr/>
          <p:nvPr/>
        </p:nvSpPr>
        <p:spPr>
          <a:xfrm>
            <a:off x="3255417" y="2613268"/>
            <a:ext cx="1583032"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CEO</a:t>
            </a:r>
            <a:endParaRPr lang="en-US" dirty="0"/>
          </a:p>
        </p:txBody>
      </p:sp>
      <p:sp>
        <p:nvSpPr>
          <p:cNvPr id="5" name="Rectangle 4"/>
          <p:cNvSpPr/>
          <p:nvPr/>
        </p:nvSpPr>
        <p:spPr>
          <a:xfrm>
            <a:off x="327580" y="5064159"/>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6"/>
          <p:cNvSpPr/>
          <p:nvPr/>
        </p:nvSpPr>
        <p:spPr>
          <a:xfrm>
            <a:off x="1042896" y="3773016"/>
            <a:ext cx="1815662"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VP marketing</a:t>
            </a:r>
            <a:endParaRPr lang="en-US" dirty="0"/>
          </a:p>
        </p:txBody>
      </p:sp>
      <p:sp>
        <p:nvSpPr>
          <p:cNvPr id="8" name="Rectangle 7"/>
          <p:cNvSpPr/>
          <p:nvPr/>
        </p:nvSpPr>
        <p:spPr>
          <a:xfrm>
            <a:off x="5123998" y="3773016"/>
            <a:ext cx="2131349"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VP </a:t>
            </a:r>
            <a:r>
              <a:rPr lang="en-US" dirty="0" err="1" smtClean="0"/>
              <a:t>financE</a:t>
            </a:r>
            <a:endParaRPr lang="en-US" dirty="0"/>
          </a:p>
        </p:txBody>
      </p:sp>
      <p:sp>
        <p:nvSpPr>
          <p:cNvPr id="10" name="Rectangle 9"/>
          <p:cNvSpPr/>
          <p:nvPr/>
        </p:nvSpPr>
        <p:spPr>
          <a:xfrm>
            <a:off x="2858558" y="5064159"/>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a:off x="4603052" y="5020360"/>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ectangle 11"/>
          <p:cNvSpPr/>
          <p:nvPr/>
        </p:nvSpPr>
        <p:spPr>
          <a:xfrm>
            <a:off x="7405923" y="5020360"/>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Left Bracket 13"/>
          <p:cNvSpPr/>
          <p:nvPr/>
        </p:nvSpPr>
        <p:spPr>
          <a:xfrm rot="5400000">
            <a:off x="3982115" y="1390279"/>
            <a:ext cx="371390" cy="4394084"/>
          </a:xfrm>
          <a:prstGeom prst="lef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20" name="Straight Connector 19"/>
          <p:cNvCxnSpPr>
            <a:stCxn id="4" idx="2"/>
          </p:cNvCxnSpPr>
          <p:nvPr/>
        </p:nvCxnSpPr>
        <p:spPr>
          <a:xfrm flipH="1">
            <a:off x="4043725" y="3168040"/>
            <a:ext cx="3208" cy="233586"/>
          </a:xfrm>
          <a:prstGeom prst="line">
            <a:avLst/>
          </a:prstGeom>
        </p:spPr>
        <p:style>
          <a:lnRef idx="2">
            <a:schemeClr val="accent1"/>
          </a:lnRef>
          <a:fillRef idx="0">
            <a:schemeClr val="accent1"/>
          </a:fillRef>
          <a:effectRef idx="1">
            <a:schemeClr val="accent1"/>
          </a:effectRef>
          <a:fontRef idx="minor">
            <a:schemeClr val="tx1"/>
          </a:fontRef>
        </p:style>
      </p:cxnSp>
      <p:sp>
        <p:nvSpPr>
          <p:cNvPr id="21" name="Left Bracket 20"/>
          <p:cNvSpPr/>
          <p:nvPr/>
        </p:nvSpPr>
        <p:spPr>
          <a:xfrm rot="5400000">
            <a:off x="1568426" y="3537744"/>
            <a:ext cx="371390" cy="2593841"/>
          </a:xfrm>
          <a:prstGeom prst="lef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22" name="Straight Connector 21"/>
          <p:cNvCxnSpPr/>
          <p:nvPr/>
        </p:nvCxnSpPr>
        <p:spPr>
          <a:xfrm flipH="1">
            <a:off x="1967560" y="4327788"/>
            <a:ext cx="3208" cy="233586"/>
          </a:xfrm>
          <a:prstGeom prst="line">
            <a:avLst/>
          </a:prstGeom>
        </p:spPr>
        <p:style>
          <a:lnRef idx="2">
            <a:schemeClr val="accent1"/>
          </a:lnRef>
          <a:fillRef idx="0">
            <a:schemeClr val="accent1"/>
          </a:fillRef>
          <a:effectRef idx="1">
            <a:schemeClr val="accent1"/>
          </a:effectRef>
          <a:fontRef idx="minor">
            <a:schemeClr val="tx1"/>
          </a:fontRef>
        </p:style>
      </p:cxnSp>
      <p:sp>
        <p:nvSpPr>
          <p:cNvPr id="23" name="Left Bracket 22"/>
          <p:cNvSpPr/>
          <p:nvPr/>
        </p:nvSpPr>
        <p:spPr>
          <a:xfrm rot="5400000">
            <a:off x="5923308" y="3581544"/>
            <a:ext cx="371390" cy="2593841"/>
          </a:xfrm>
          <a:prstGeom prst="lef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24" name="Straight Connector 23"/>
          <p:cNvCxnSpPr/>
          <p:nvPr/>
        </p:nvCxnSpPr>
        <p:spPr>
          <a:xfrm flipH="1">
            <a:off x="6322442" y="4371588"/>
            <a:ext cx="3208" cy="233586"/>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74452730"/>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Departmentalization </a:t>
            </a:r>
            <a:r>
              <a:rPr lang="en-US" dirty="0" smtClean="0"/>
              <a:t>by Geography</a:t>
            </a:r>
            <a:endParaRPr lang="en-US" dirty="0"/>
          </a:p>
        </p:txBody>
      </p:sp>
      <p:sp>
        <p:nvSpPr>
          <p:cNvPr id="4" name="Rectangle 3"/>
          <p:cNvSpPr/>
          <p:nvPr/>
        </p:nvSpPr>
        <p:spPr>
          <a:xfrm>
            <a:off x="3970733" y="2335882"/>
            <a:ext cx="1583032"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CEO</a:t>
            </a:r>
            <a:endParaRPr lang="en-US" dirty="0"/>
          </a:p>
        </p:txBody>
      </p:sp>
      <p:sp>
        <p:nvSpPr>
          <p:cNvPr id="5" name="Rectangle 4"/>
          <p:cNvSpPr/>
          <p:nvPr/>
        </p:nvSpPr>
        <p:spPr>
          <a:xfrm>
            <a:off x="1042896" y="4786773"/>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ectangle 5"/>
          <p:cNvSpPr/>
          <p:nvPr/>
        </p:nvSpPr>
        <p:spPr>
          <a:xfrm>
            <a:off x="1758212" y="3495630"/>
            <a:ext cx="1815662"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US</a:t>
            </a:r>
            <a:endParaRPr lang="en-US" dirty="0"/>
          </a:p>
        </p:txBody>
      </p:sp>
      <p:sp>
        <p:nvSpPr>
          <p:cNvPr id="7" name="Rectangle 6"/>
          <p:cNvSpPr/>
          <p:nvPr/>
        </p:nvSpPr>
        <p:spPr>
          <a:xfrm>
            <a:off x="5839314" y="3495630"/>
            <a:ext cx="2131349"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CANADA</a:t>
            </a:r>
            <a:endParaRPr lang="en-US" dirty="0"/>
          </a:p>
        </p:txBody>
      </p:sp>
      <p:sp>
        <p:nvSpPr>
          <p:cNvPr id="8" name="Rectangle 7"/>
          <p:cNvSpPr/>
          <p:nvPr/>
        </p:nvSpPr>
        <p:spPr>
          <a:xfrm>
            <a:off x="3573874" y="4786773"/>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ectangle 8"/>
          <p:cNvSpPr/>
          <p:nvPr/>
        </p:nvSpPr>
        <p:spPr>
          <a:xfrm>
            <a:off x="5318368" y="4742974"/>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Rectangle 9"/>
          <p:cNvSpPr/>
          <p:nvPr/>
        </p:nvSpPr>
        <p:spPr>
          <a:xfrm>
            <a:off x="8121239" y="4742974"/>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Left Bracket 10"/>
          <p:cNvSpPr/>
          <p:nvPr/>
        </p:nvSpPr>
        <p:spPr>
          <a:xfrm rot="5400000">
            <a:off x="4697431" y="1112893"/>
            <a:ext cx="371390" cy="4394084"/>
          </a:xfrm>
          <a:prstGeom prst="lef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12" name="Straight Connector 11"/>
          <p:cNvCxnSpPr>
            <a:stCxn id="4" idx="2"/>
          </p:cNvCxnSpPr>
          <p:nvPr/>
        </p:nvCxnSpPr>
        <p:spPr>
          <a:xfrm flipH="1">
            <a:off x="4759041" y="2890654"/>
            <a:ext cx="3208" cy="233586"/>
          </a:xfrm>
          <a:prstGeom prst="line">
            <a:avLst/>
          </a:prstGeom>
        </p:spPr>
        <p:style>
          <a:lnRef idx="2">
            <a:schemeClr val="accent1"/>
          </a:lnRef>
          <a:fillRef idx="0">
            <a:schemeClr val="accent1"/>
          </a:fillRef>
          <a:effectRef idx="1">
            <a:schemeClr val="accent1"/>
          </a:effectRef>
          <a:fontRef idx="minor">
            <a:schemeClr val="tx1"/>
          </a:fontRef>
        </p:style>
      </p:cxnSp>
      <p:sp>
        <p:nvSpPr>
          <p:cNvPr id="13" name="Left Bracket 12"/>
          <p:cNvSpPr/>
          <p:nvPr/>
        </p:nvSpPr>
        <p:spPr>
          <a:xfrm rot="5400000">
            <a:off x="2283742" y="3260358"/>
            <a:ext cx="371390" cy="2593841"/>
          </a:xfrm>
          <a:prstGeom prst="lef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14" name="Straight Connector 13"/>
          <p:cNvCxnSpPr/>
          <p:nvPr/>
        </p:nvCxnSpPr>
        <p:spPr>
          <a:xfrm flipH="1">
            <a:off x="2682876" y="4050402"/>
            <a:ext cx="3208" cy="233586"/>
          </a:xfrm>
          <a:prstGeom prst="line">
            <a:avLst/>
          </a:prstGeom>
        </p:spPr>
        <p:style>
          <a:lnRef idx="2">
            <a:schemeClr val="accent1"/>
          </a:lnRef>
          <a:fillRef idx="0">
            <a:schemeClr val="accent1"/>
          </a:fillRef>
          <a:effectRef idx="1">
            <a:schemeClr val="accent1"/>
          </a:effectRef>
          <a:fontRef idx="minor">
            <a:schemeClr val="tx1"/>
          </a:fontRef>
        </p:style>
      </p:cxnSp>
      <p:sp>
        <p:nvSpPr>
          <p:cNvPr id="15" name="Left Bracket 14"/>
          <p:cNvSpPr/>
          <p:nvPr/>
        </p:nvSpPr>
        <p:spPr>
          <a:xfrm rot="5400000">
            <a:off x="6638624" y="3304158"/>
            <a:ext cx="371390" cy="2593841"/>
          </a:xfrm>
          <a:prstGeom prst="lef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16" name="Straight Connector 15"/>
          <p:cNvCxnSpPr/>
          <p:nvPr/>
        </p:nvCxnSpPr>
        <p:spPr>
          <a:xfrm flipH="1">
            <a:off x="7037758" y="4094202"/>
            <a:ext cx="3208" cy="233586"/>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12047530"/>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Departmentalization </a:t>
            </a:r>
            <a:r>
              <a:rPr lang="en-US" dirty="0" smtClean="0"/>
              <a:t>by customer</a:t>
            </a:r>
            <a:endParaRPr lang="en-US" dirty="0"/>
          </a:p>
        </p:txBody>
      </p:sp>
      <p:sp>
        <p:nvSpPr>
          <p:cNvPr id="6" name="Rectangle 5"/>
          <p:cNvSpPr/>
          <p:nvPr/>
        </p:nvSpPr>
        <p:spPr>
          <a:xfrm>
            <a:off x="3811536" y="2073098"/>
            <a:ext cx="1583032"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CEO</a:t>
            </a:r>
            <a:endParaRPr lang="en-US" dirty="0"/>
          </a:p>
        </p:txBody>
      </p:sp>
      <p:sp>
        <p:nvSpPr>
          <p:cNvPr id="7" name="Rectangle 6"/>
          <p:cNvSpPr/>
          <p:nvPr/>
        </p:nvSpPr>
        <p:spPr>
          <a:xfrm>
            <a:off x="883699" y="4523989"/>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ectangle 7"/>
          <p:cNvSpPr/>
          <p:nvPr/>
        </p:nvSpPr>
        <p:spPr>
          <a:xfrm>
            <a:off x="1599015" y="3232846"/>
            <a:ext cx="1815662"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Education</a:t>
            </a:r>
            <a:endParaRPr lang="en-US" dirty="0"/>
          </a:p>
        </p:txBody>
      </p:sp>
      <p:sp>
        <p:nvSpPr>
          <p:cNvPr id="9" name="Rectangle 8"/>
          <p:cNvSpPr/>
          <p:nvPr/>
        </p:nvSpPr>
        <p:spPr>
          <a:xfrm>
            <a:off x="5680117" y="3232846"/>
            <a:ext cx="2131349"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a:t>
            </a:r>
            <a:endParaRPr lang="en-US" dirty="0"/>
          </a:p>
        </p:txBody>
      </p:sp>
      <p:sp>
        <p:nvSpPr>
          <p:cNvPr id="10" name="Rectangle 9"/>
          <p:cNvSpPr/>
          <p:nvPr/>
        </p:nvSpPr>
        <p:spPr>
          <a:xfrm>
            <a:off x="3414677" y="4523989"/>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a:off x="5159171" y="4480190"/>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ectangle 11"/>
          <p:cNvSpPr/>
          <p:nvPr/>
        </p:nvSpPr>
        <p:spPr>
          <a:xfrm>
            <a:off x="7962042" y="4480190"/>
            <a:ext cx="715316" cy="55477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Left Bracket 12"/>
          <p:cNvSpPr/>
          <p:nvPr/>
        </p:nvSpPr>
        <p:spPr>
          <a:xfrm rot="5400000">
            <a:off x="4538234" y="850109"/>
            <a:ext cx="371390" cy="4394084"/>
          </a:xfrm>
          <a:prstGeom prst="lef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14" name="Straight Connector 13"/>
          <p:cNvCxnSpPr>
            <a:stCxn id="6" idx="2"/>
          </p:cNvCxnSpPr>
          <p:nvPr/>
        </p:nvCxnSpPr>
        <p:spPr>
          <a:xfrm flipH="1">
            <a:off x="4599844" y="2627870"/>
            <a:ext cx="3208" cy="233586"/>
          </a:xfrm>
          <a:prstGeom prst="line">
            <a:avLst/>
          </a:prstGeom>
        </p:spPr>
        <p:style>
          <a:lnRef idx="2">
            <a:schemeClr val="accent1"/>
          </a:lnRef>
          <a:fillRef idx="0">
            <a:schemeClr val="accent1"/>
          </a:fillRef>
          <a:effectRef idx="1">
            <a:schemeClr val="accent1"/>
          </a:effectRef>
          <a:fontRef idx="minor">
            <a:schemeClr val="tx1"/>
          </a:fontRef>
        </p:style>
      </p:cxnSp>
      <p:sp>
        <p:nvSpPr>
          <p:cNvPr id="15" name="Left Bracket 14"/>
          <p:cNvSpPr/>
          <p:nvPr/>
        </p:nvSpPr>
        <p:spPr>
          <a:xfrm rot="5400000">
            <a:off x="2124545" y="2997574"/>
            <a:ext cx="371390" cy="2593841"/>
          </a:xfrm>
          <a:prstGeom prst="lef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16" name="Straight Connector 15"/>
          <p:cNvCxnSpPr/>
          <p:nvPr/>
        </p:nvCxnSpPr>
        <p:spPr>
          <a:xfrm flipH="1">
            <a:off x="2523679" y="3787618"/>
            <a:ext cx="3208" cy="233586"/>
          </a:xfrm>
          <a:prstGeom prst="line">
            <a:avLst/>
          </a:prstGeom>
        </p:spPr>
        <p:style>
          <a:lnRef idx="2">
            <a:schemeClr val="accent1"/>
          </a:lnRef>
          <a:fillRef idx="0">
            <a:schemeClr val="accent1"/>
          </a:fillRef>
          <a:effectRef idx="1">
            <a:schemeClr val="accent1"/>
          </a:effectRef>
          <a:fontRef idx="minor">
            <a:schemeClr val="tx1"/>
          </a:fontRef>
        </p:style>
      </p:cxnSp>
      <p:sp>
        <p:nvSpPr>
          <p:cNvPr id="17" name="Left Bracket 16"/>
          <p:cNvSpPr/>
          <p:nvPr/>
        </p:nvSpPr>
        <p:spPr>
          <a:xfrm rot="5400000">
            <a:off x="6479427" y="3041374"/>
            <a:ext cx="371390" cy="2593841"/>
          </a:xfrm>
          <a:prstGeom prst="lef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18" name="Straight Connector 17"/>
          <p:cNvCxnSpPr/>
          <p:nvPr/>
        </p:nvCxnSpPr>
        <p:spPr>
          <a:xfrm flipH="1">
            <a:off x="6878561" y="3831418"/>
            <a:ext cx="3208" cy="233586"/>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27814482"/>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Matrix Departmentalization</a:t>
            </a:r>
            <a:endParaRPr lang="en-US" dirty="0"/>
          </a:p>
        </p:txBody>
      </p:sp>
      <p:sp>
        <p:nvSpPr>
          <p:cNvPr id="3" name="Content Placeholder 2"/>
          <p:cNvSpPr>
            <a:spLocks noGrp="1"/>
          </p:cNvSpPr>
          <p:nvPr>
            <p:ph idx="1"/>
          </p:nvPr>
        </p:nvSpPr>
        <p:spPr/>
        <p:txBody>
          <a:bodyPr/>
          <a:lstStyle/>
          <a:p>
            <a:r>
              <a:rPr lang="en-US" dirty="0" smtClean="0"/>
              <a:t>Employees remain members of a functional department while also reporting to a product or project manager</a:t>
            </a:r>
          </a:p>
          <a:p>
            <a:pPr marL="0" indent="0">
              <a:buNone/>
            </a:pPr>
            <a:r>
              <a:rPr lang="en-US" dirty="0"/>
              <a:t> </a:t>
            </a:r>
            <a:r>
              <a:rPr lang="en-US" sz="2600" dirty="0" smtClean="0">
                <a:solidFill>
                  <a:srgbClr val="800000"/>
                </a:solidFill>
              </a:rPr>
              <a:t>(pros and cons:</a:t>
            </a:r>
          </a:p>
          <a:p>
            <a:pPr marL="0" indent="0">
              <a:buNone/>
            </a:pPr>
            <a:r>
              <a:rPr lang="en-US" sz="2600" dirty="0" smtClean="0">
                <a:solidFill>
                  <a:srgbClr val="800000"/>
                </a:solidFill>
              </a:rPr>
              <a:t>Pros: combined the advantages of the two structures.</a:t>
            </a:r>
          </a:p>
          <a:p>
            <a:pPr marL="0" indent="0">
              <a:buNone/>
            </a:pPr>
            <a:r>
              <a:rPr lang="en-US" sz="2600" dirty="0" smtClean="0">
                <a:solidFill>
                  <a:srgbClr val="800000"/>
                </a:solidFill>
              </a:rPr>
              <a:t>Cons: conflicts between the two supervisors)</a:t>
            </a:r>
            <a:endParaRPr lang="en-US" sz="2600" dirty="0">
              <a:solidFill>
                <a:srgbClr val="800000"/>
              </a:solidFill>
            </a:endParaRPr>
          </a:p>
        </p:txBody>
      </p:sp>
    </p:spTree>
    <p:extLst>
      <p:ext uri="{BB962C8B-B14F-4D97-AF65-F5344CB8AC3E}">
        <p14:creationId xmlns:p14="http://schemas.microsoft.com/office/powerpoint/2010/main" val="2282953601"/>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Conflict and Stress</a:t>
            </a:r>
            <a:endParaRPr lang="en-US" dirty="0"/>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2991906717"/>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Personality and Stress</a:t>
            </a:r>
            <a:endParaRPr lang="en-US" dirty="0"/>
          </a:p>
        </p:txBody>
      </p:sp>
      <p:sp>
        <p:nvSpPr>
          <p:cNvPr id="3" name="Content Placeholder 2"/>
          <p:cNvSpPr>
            <a:spLocks noGrp="1"/>
          </p:cNvSpPr>
          <p:nvPr>
            <p:ph idx="1"/>
          </p:nvPr>
        </p:nvSpPr>
        <p:spPr/>
        <p:txBody>
          <a:bodyPr/>
          <a:lstStyle/>
          <a:p>
            <a:r>
              <a:rPr lang="en-US" dirty="0" smtClean="0"/>
              <a:t>Locus of control</a:t>
            </a:r>
          </a:p>
          <a:p>
            <a:r>
              <a:rPr lang="en-US" dirty="0" smtClean="0"/>
              <a:t>Negative Affectivity</a:t>
            </a:r>
          </a:p>
          <a:p>
            <a:r>
              <a:rPr lang="en-US" dirty="0" smtClean="0"/>
              <a:t>Type A behavior pattern</a:t>
            </a:r>
          </a:p>
          <a:p>
            <a:endParaRPr lang="en-US" dirty="0"/>
          </a:p>
          <a:p>
            <a:pPr marL="0" indent="0">
              <a:buNone/>
            </a:pPr>
            <a:endParaRPr lang="en-US" dirty="0"/>
          </a:p>
        </p:txBody>
      </p:sp>
    </p:spTree>
    <p:extLst>
      <p:ext uri="{BB962C8B-B14F-4D97-AF65-F5344CB8AC3E}">
        <p14:creationId xmlns:p14="http://schemas.microsoft.com/office/powerpoint/2010/main" val="1656844556"/>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Common Stressors in Organizational Life</a:t>
            </a:r>
            <a:endParaRPr lang="en-US" sz="3200" dirty="0"/>
          </a:p>
        </p:txBody>
      </p:sp>
      <p:sp>
        <p:nvSpPr>
          <p:cNvPr id="3" name="Content Placeholder 2"/>
          <p:cNvSpPr>
            <a:spLocks noGrp="1"/>
          </p:cNvSpPr>
          <p:nvPr>
            <p:ph idx="1"/>
          </p:nvPr>
        </p:nvSpPr>
        <p:spPr/>
        <p:txBody>
          <a:bodyPr>
            <a:normAutofit fontScale="92500"/>
          </a:bodyPr>
          <a:lstStyle/>
          <a:p>
            <a:r>
              <a:rPr lang="en-US" dirty="0" smtClean="0"/>
              <a:t>Workload </a:t>
            </a:r>
            <a:r>
              <a:rPr lang="en-US" sz="2200" dirty="0" smtClean="0">
                <a:solidFill>
                  <a:srgbClr val="FF0000"/>
                </a:solidFill>
              </a:rPr>
              <a:t>(have too much or little work to do. If u r not doing as much as you are supposed to do, trying to filling your day with looking busy, sending  messages like y r not valuable for the company, or u r the next person to let go)</a:t>
            </a:r>
          </a:p>
          <a:p>
            <a:r>
              <a:rPr lang="en-US" dirty="0"/>
              <a:t>Heavy </a:t>
            </a:r>
            <a:r>
              <a:rPr lang="en-US" dirty="0" smtClean="0"/>
              <a:t>Responsibility </a:t>
            </a:r>
            <a:r>
              <a:rPr lang="en-US" sz="2200" dirty="0">
                <a:solidFill>
                  <a:srgbClr val="FF0000"/>
                </a:solidFill>
              </a:rPr>
              <a:t>(responsibility comes with the position)</a:t>
            </a:r>
          </a:p>
          <a:p>
            <a:r>
              <a:rPr lang="en-US" dirty="0" smtClean="0"/>
              <a:t>Role Ambiguity</a:t>
            </a:r>
          </a:p>
          <a:p>
            <a:r>
              <a:rPr lang="en-US" dirty="0" smtClean="0"/>
              <a:t>Intra-role conflict</a:t>
            </a:r>
          </a:p>
          <a:p>
            <a:r>
              <a:rPr lang="en-US" dirty="0" smtClean="0"/>
              <a:t>Work constraints </a:t>
            </a:r>
            <a:r>
              <a:rPr lang="en-US" sz="2200" dirty="0">
                <a:solidFill>
                  <a:srgbClr val="FF0000"/>
                </a:solidFill>
              </a:rPr>
              <a:t>(company policy on what u can or cannot do, cannot do </a:t>
            </a:r>
            <a:r>
              <a:rPr lang="en-US" sz="2200" dirty="0" err="1">
                <a:solidFill>
                  <a:srgbClr val="FF0000"/>
                </a:solidFill>
              </a:rPr>
              <a:t>ur</a:t>
            </a:r>
            <a:r>
              <a:rPr lang="en-US" sz="2200" dirty="0">
                <a:solidFill>
                  <a:srgbClr val="FF0000"/>
                </a:solidFill>
              </a:rPr>
              <a:t> job on your own control)</a:t>
            </a:r>
          </a:p>
          <a:p>
            <a:r>
              <a:rPr lang="en-US" dirty="0" smtClean="0"/>
              <a:t>Lack of control </a:t>
            </a:r>
            <a:endParaRPr lang="en-US" dirty="0"/>
          </a:p>
          <a:p>
            <a:endParaRPr lang="en-US" sz="2200" dirty="0">
              <a:solidFill>
                <a:srgbClr val="FF0000"/>
              </a:solidFill>
            </a:endParaRPr>
          </a:p>
        </p:txBody>
      </p:sp>
    </p:spTree>
    <p:extLst>
      <p:ext uri="{BB962C8B-B14F-4D97-AF65-F5344CB8AC3E}">
        <p14:creationId xmlns:p14="http://schemas.microsoft.com/office/powerpoint/2010/main" val="500287904"/>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Common Stressors in Organizational Life</a:t>
            </a:r>
            <a:endParaRPr lang="en-US" sz="3200" dirty="0"/>
          </a:p>
        </p:txBody>
      </p:sp>
      <p:sp>
        <p:nvSpPr>
          <p:cNvPr id="3" name="Content Placeholder 2"/>
          <p:cNvSpPr>
            <a:spLocks noGrp="1"/>
          </p:cNvSpPr>
          <p:nvPr>
            <p:ph idx="1"/>
          </p:nvPr>
        </p:nvSpPr>
        <p:spPr/>
        <p:txBody>
          <a:bodyPr/>
          <a:lstStyle/>
          <a:p>
            <a:r>
              <a:rPr lang="en-US" dirty="0" smtClean="0"/>
              <a:t>Work conditions </a:t>
            </a:r>
            <a:r>
              <a:rPr lang="en-US" sz="2200" dirty="0" smtClean="0">
                <a:solidFill>
                  <a:srgbClr val="FF0000"/>
                </a:solidFill>
              </a:rPr>
              <a:t>(office work conditions, e.g. injures in office, workplace injures, poor air circulations, etc.)</a:t>
            </a:r>
          </a:p>
          <a:p>
            <a:r>
              <a:rPr lang="en-US" dirty="0" smtClean="0"/>
              <a:t>Interpersonal conflict </a:t>
            </a:r>
            <a:r>
              <a:rPr lang="en-US" sz="2200" dirty="0">
                <a:solidFill>
                  <a:srgbClr val="FF0000"/>
                </a:solidFill>
              </a:rPr>
              <a:t>(the conflict section in chapter 13</a:t>
            </a:r>
            <a:r>
              <a:rPr lang="en-US" sz="2200" dirty="0" smtClean="0">
                <a:solidFill>
                  <a:srgbClr val="FF0000"/>
                </a:solidFill>
              </a:rPr>
              <a:t>)</a:t>
            </a:r>
          </a:p>
          <a:p>
            <a:r>
              <a:rPr lang="en-US" dirty="0"/>
              <a:t>Sexual and psychological harassment</a:t>
            </a:r>
          </a:p>
        </p:txBody>
      </p:sp>
    </p:spTree>
    <p:extLst>
      <p:ext uri="{BB962C8B-B14F-4D97-AF65-F5344CB8AC3E}">
        <p14:creationId xmlns:p14="http://schemas.microsoft.com/office/powerpoint/2010/main" val="219709499"/>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Stress Process</a:t>
            </a:r>
            <a:endParaRPr lang="en-US" dirty="0"/>
          </a:p>
        </p:txBody>
      </p:sp>
      <p:sp>
        <p:nvSpPr>
          <p:cNvPr id="4" name="Rectangle 3"/>
          <p:cNvSpPr/>
          <p:nvPr/>
        </p:nvSpPr>
        <p:spPr>
          <a:xfrm>
            <a:off x="710081" y="3154202"/>
            <a:ext cx="1952723" cy="1406419"/>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4"/>
          <p:cNvSpPr/>
          <p:nvPr/>
        </p:nvSpPr>
        <p:spPr>
          <a:xfrm>
            <a:off x="5491663" y="2908421"/>
            <a:ext cx="2892755" cy="228031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TextBox 5"/>
          <p:cNvSpPr txBox="1"/>
          <p:nvPr/>
        </p:nvSpPr>
        <p:spPr>
          <a:xfrm>
            <a:off x="901257" y="3349909"/>
            <a:ext cx="1454244" cy="646331"/>
          </a:xfrm>
          <a:prstGeom prst="rect">
            <a:avLst/>
          </a:prstGeom>
          <a:noFill/>
        </p:spPr>
        <p:txBody>
          <a:bodyPr wrap="none" rtlCol="0">
            <a:spAutoFit/>
          </a:bodyPr>
          <a:lstStyle/>
          <a:p>
            <a:r>
              <a:rPr lang="en-US" dirty="0" smtClean="0"/>
              <a:t>Perception of </a:t>
            </a:r>
          </a:p>
          <a:p>
            <a:r>
              <a:rPr lang="en-US" dirty="0" smtClean="0"/>
              <a:t>Stressor</a:t>
            </a:r>
            <a:endParaRPr lang="en-US" dirty="0"/>
          </a:p>
        </p:txBody>
      </p:sp>
      <p:sp>
        <p:nvSpPr>
          <p:cNvPr id="7" name="TextBox 6"/>
          <p:cNvSpPr txBox="1"/>
          <p:nvPr/>
        </p:nvSpPr>
        <p:spPr>
          <a:xfrm>
            <a:off x="1174365" y="6267441"/>
            <a:ext cx="561685" cy="369332"/>
          </a:xfrm>
          <a:prstGeom prst="rect">
            <a:avLst/>
          </a:prstGeom>
          <a:noFill/>
        </p:spPr>
        <p:txBody>
          <a:bodyPr wrap="none" rtlCol="0">
            <a:spAutoFit/>
          </a:bodyPr>
          <a:lstStyle/>
          <a:p>
            <a:r>
              <a:rPr lang="en-US" dirty="0" smtClean="0"/>
              <a:t>This</a:t>
            </a:r>
            <a:endParaRPr lang="en-US" dirty="0"/>
          </a:p>
        </p:txBody>
      </p:sp>
    </p:spTree>
    <p:extLst>
      <p:ext uri="{BB962C8B-B14F-4D97-AF65-F5344CB8AC3E}">
        <p14:creationId xmlns:p14="http://schemas.microsoft.com/office/powerpoint/2010/main" val="2479433397"/>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Stress Process</a:t>
            </a:r>
            <a:endParaRPr lang="en-US" dirty="0"/>
          </a:p>
        </p:txBody>
      </p:sp>
      <p:sp>
        <p:nvSpPr>
          <p:cNvPr id="3" name="Content Placeholder 2"/>
          <p:cNvSpPr>
            <a:spLocks noGrp="1"/>
          </p:cNvSpPr>
          <p:nvPr>
            <p:ph idx="1"/>
          </p:nvPr>
        </p:nvSpPr>
        <p:spPr/>
        <p:txBody>
          <a:bodyPr/>
          <a:lstStyle/>
          <a:p>
            <a:pPr marL="0" indent="0">
              <a:buNone/>
            </a:pPr>
            <a:r>
              <a:rPr lang="en-US" dirty="0" smtClean="0"/>
              <a:t>Strain</a:t>
            </a:r>
          </a:p>
          <a:p>
            <a:r>
              <a:rPr lang="en-US" dirty="0" smtClean="0"/>
              <a:t>Stress reaction</a:t>
            </a:r>
          </a:p>
          <a:p>
            <a:r>
              <a:rPr lang="en-US" dirty="0" smtClean="0"/>
              <a:t>Strains can be:</a:t>
            </a:r>
          </a:p>
          <a:p>
            <a:pPr marL="0" indent="0">
              <a:buNone/>
            </a:pPr>
            <a:r>
              <a:rPr lang="en-US" dirty="0"/>
              <a:t> </a:t>
            </a:r>
            <a:r>
              <a:rPr lang="en-US" dirty="0" smtClean="0"/>
              <a:t>    - Psychological </a:t>
            </a:r>
            <a:r>
              <a:rPr lang="en-US" sz="2200" dirty="0" smtClean="0">
                <a:solidFill>
                  <a:srgbClr val="FF0000"/>
                </a:solidFill>
              </a:rPr>
              <a:t>(feeling psychological sick, mood changes, emotional volatile)</a:t>
            </a:r>
          </a:p>
          <a:p>
            <a:pPr marL="0" indent="0">
              <a:buNone/>
            </a:pPr>
            <a:r>
              <a:rPr lang="en-US" dirty="0"/>
              <a:t> </a:t>
            </a:r>
            <a:r>
              <a:rPr lang="en-US" dirty="0" smtClean="0"/>
              <a:t>    - </a:t>
            </a:r>
            <a:r>
              <a:rPr lang="en-US" dirty="0" err="1" smtClean="0"/>
              <a:t>Physicalogical</a:t>
            </a:r>
            <a:endParaRPr lang="en-US" dirty="0" smtClean="0"/>
          </a:p>
          <a:p>
            <a:pPr marL="0" indent="0">
              <a:buNone/>
            </a:pPr>
            <a:r>
              <a:rPr lang="en-US" dirty="0"/>
              <a:t> </a:t>
            </a:r>
            <a:r>
              <a:rPr lang="en-US" dirty="0" smtClean="0"/>
              <a:t>    - Behavioral</a:t>
            </a:r>
            <a:endParaRPr lang="en-US" dirty="0"/>
          </a:p>
        </p:txBody>
      </p:sp>
    </p:spTree>
    <p:extLst>
      <p:ext uri="{BB962C8B-B14F-4D97-AF65-F5344CB8AC3E}">
        <p14:creationId xmlns:p14="http://schemas.microsoft.com/office/powerpoint/2010/main" val="3747001794"/>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Strains</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smtClean="0"/>
              <a:t>Psychological</a:t>
            </a:r>
          </a:p>
          <a:p>
            <a:r>
              <a:rPr lang="en-US" dirty="0" smtClean="0"/>
              <a:t>Anger</a:t>
            </a:r>
          </a:p>
          <a:p>
            <a:r>
              <a:rPr lang="en-US" dirty="0" smtClean="0"/>
              <a:t>Anxiety</a:t>
            </a:r>
          </a:p>
          <a:p>
            <a:r>
              <a:rPr lang="en-US" dirty="0" smtClean="0"/>
              <a:t>Frustration</a:t>
            </a:r>
          </a:p>
          <a:p>
            <a:r>
              <a:rPr lang="en-US" dirty="0" smtClean="0"/>
              <a:t>Depression</a:t>
            </a:r>
          </a:p>
          <a:p>
            <a:r>
              <a:rPr lang="en-US" dirty="0" smtClean="0"/>
              <a:t>Job dissatisfaction</a:t>
            </a:r>
          </a:p>
          <a:p>
            <a:r>
              <a:rPr lang="en-US" dirty="0" smtClean="0"/>
              <a:t>Reduced affective commitment</a:t>
            </a:r>
          </a:p>
          <a:p>
            <a:r>
              <a:rPr lang="en-US" dirty="0" smtClean="0"/>
              <a:t>Difficulty concentrating</a:t>
            </a:r>
          </a:p>
          <a:p>
            <a:r>
              <a:rPr lang="en-US" dirty="0" smtClean="0"/>
              <a:t>Denial of stressor </a:t>
            </a:r>
            <a:r>
              <a:rPr lang="en-US" sz="2400" dirty="0" smtClean="0">
                <a:solidFill>
                  <a:srgbClr val="FF0000"/>
                </a:solidFill>
              </a:rPr>
              <a:t>(in terms of psychological harassment, interpersonal conflict)</a:t>
            </a:r>
            <a:endParaRPr lang="en-US" sz="2400" dirty="0">
              <a:solidFill>
                <a:srgbClr val="FF0000"/>
              </a:solidFill>
            </a:endParaRPr>
          </a:p>
        </p:txBody>
      </p:sp>
    </p:spTree>
    <p:extLst>
      <p:ext uri="{BB962C8B-B14F-4D97-AF65-F5344CB8AC3E}">
        <p14:creationId xmlns:p14="http://schemas.microsoft.com/office/powerpoint/2010/main" val="3067452780"/>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Strains</a:t>
            </a:r>
            <a:endParaRPr lang="en-US" dirty="0"/>
          </a:p>
        </p:txBody>
      </p:sp>
      <p:sp>
        <p:nvSpPr>
          <p:cNvPr id="3" name="Content Placeholder 2"/>
          <p:cNvSpPr>
            <a:spLocks noGrp="1"/>
          </p:cNvSpPr>
          <p:nvPr>
            <p:ph idx="1"/>
          </p:nvPr>
        </p:nvSpPr>
        <p:spPr/>
        <p:txBody>
          <a:bodyPr>
            <a:normAutofit fontScale="92500" lnSpcReduction="10000"/>
          </a:bodyPr>
          <a:lstStyle/>
          <a:p>
            <a:pPr marL="0" indent="0">
              <a:buNone/>
            </a:pPr>
            <a:r>
              <a:rPr lang="en-US" dirty="0" smtClean="0"/>
              <a:t>Physical</a:t>
            </a:r>
          </a:p>
          <a:p>
            <a:r>
              <a:rPr lang="en-US" dirty="0" smtClean="0"/>
              <a:t>Dizziness</a:t>
            </a:r>
          </a:p>
          <a:p>
            <a:r>
              <a:rPr lang="en-US" dirty="0" smtClean="0"/>
              <a:t>Headache</a:t>
            </a:r>
          </a:p>
          <a:p>
            <a:r>
              <a:rPr lang="en-US" dirty="0" smtClean="0"/>
              <a:t>Pounding heart</a:t>
            </a:r>
          </a:p>
          <a:p>
            <a:r>
              <a:rPr lang="en-US" dirty="0" smtClean="0"/>
              <a:t>Stomach distress</a:t>
            </a:r>
          </a:p>
          <a:p>
            <a:r>
              <a:rPr lang="en-US" dirty="0" smtClean="0"/>
              <a:t>Difficulty sleeping</a:t>
            </a:r>
          </a:p>
          <a:p>
            <a:r>
              <a:rPr lang="en-US" dirty="0" smtClean="0"/>
              <a:t>Shortness of breath</a:t>
            </a:r>
          </a:p>
          <a:p>
            <a:r>
              <a:rPr lang="en-US" dirty="0" smtClean="0"/>
              <a:t>Illness and death (“</a:t>
            </a:r>
            <a:r>
              <a:rPr lang="en-US" dirty="0" err="1" smtClean="0"/>
              <a:t>Karoshi</a:t>
            </a:r>
            <a:r>
              <a:rPr lang="en-US" dirty="0" smtClean="0"/>
              <a:t>”, </a:t>
            </a:r>
            <a:r>
              <a:rPr lang="en-US" sz="2200" dirty="0" smtClean="0">
                <a:solidFill>
                  <a:srgbClr val="FF0000"/>
                </a:solidFill>
              </a:rPr>
              <a:t>die from too much pressure from work, work-related death, e.g. heart disease</a:t>
            </a:r>
            <a:r>
              <a:rPr lang="en-US" dirty="0" smtClean="0"/>
              <a:t>)</a:t>
            </a:r>
            <a:endParaRPr lang="en-US" dirty="0"/>
          </a:p>
        </p:txBody>
      </p:sp>
    </p:spTree>
    <p:extLst>
      <p:ext uri="{BB962C8B-B14F-4D97-AF65-F5344CB8AC3E}">
        <p14:creationId xmlns:p14="http://schemas.microsoft.com/office/powerpoint/2010/main" val="721720259"/>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strains</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dirty="0" smtClean="0"/>
              <a:t>Behavioral</a:t>
            </a:r>
          </a:p>
          <a:p>
            <a:r>
              <a:rPr lang="en-US" dirty="0" smtClean="0"/>
              <a:t>Accidents at work</a:t>
            </a:r>
          </a:p>
          <a:p>
            <a:r>
              <a:rPr lang="en-US" dirty="0" smtClean="0"/>
              <a:t>Performance changes</a:t>
            </a:r>
          </a:p>
          <a:p>
            <a:r>
              <a:rPr lang="en-US" dirty="0" smtClean="0"/>
              <a:t>Substance abuse (including smoking, directly related to the amount of work stress)</a:t>
            </a:r>
          </a:p>
          <a:p>
            <a:r>
              <a:rPr lang="en-US" dirty="0" smtClean="0"/>
              <a:t>Absenteeism and Turnover</a:t>
            </a:r>
          </a:p>
          <a:p>
            <a:r>
              <a:rPr lang="en-US" dirty="0" smtClean="0"/>
              <a:t>Aggression (retaliation)</a:t>
            </a:r>
          </a:p>
          <a:p>
            <a:r>
              <a:rPr lang="en-US" dirty="0" smtClean="0"/>
              <a:t>Other counter productive work behaviors</a:t>
            </a:r>
          </a:p>
          <a:p>
            <a:endParaRPr lang="en-US" dirty="0"/>
          </a:p>
        </p:txBody>
      </p:sp>
    </p:spTree>
    <p:extLst>
      <p:ext uri="{BB962C8B-B14F-4D97-AF65-F5344CB8AC3E}">
        <p14:creationId xmlns:p14="http://schemas.microsoft.com/office/powerpoint/2010/main" val="3986252432"/>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Productive stress reactions</a:t>
            </a:r>
            <a:endParaRPr lang="en-US" dirty="0"/>
          </a:p>
        </p:txBody>
      </p:sp>
      <p:sp>
        <p:nvSpPr>
          <p:cNvPr id="3" name="Content Placeholder 2"/>
          <p:cNvSpPr>
            <a:spLocks noGrp="1"/>
          </p:cNvSpPr>
          <p:nvPr>
            <p:ph idx="1"/>
          </p:nvPr>
        </p:nvSpPr>
        <p:spPr/>
        <p:txBody>
          <a:bodyPr/>
          <a:lstStyle/>
          <a:p>
            <a:r>
              <a:rPr lang="en-US" dirty="0" smtClean="0"/>
              <a:t>Emotion-focused coping </a:t>
            </a:r>
            <a:r>
              <a:rPr lang="en-US" sz="2200" dirty="0">
                <a:solidFill>
                  <a:srgbClr val="FF0000"/>
                </a:solidFill>
              </a:rPr>
              <a:t>(the first reaction dealing with stress; reach out for social support)</a:t>
            </a:r>
          </a:p>
          <a:p>
            <a:r>
              <a:rPr lang="en-US" dirty="0" smtClean="0"/>
              <a:t>Problem-focused coping </a:t>
            </a:r>
            <a:r>
              <a:rPr lang="en-US" sz="2200" dirty="0" smtClean="0">
                <a:solidFill>
                  <a:srgbClr val="FF0000"/>
                </a:solidFill>
              </a:rPr>
              <a:t>(trying to get control over the stressors on you)</a:t>
            </a:r>
          </a:p>
          <a:p>
            <a:pPr marL="0" indent="0">
              <a:buNone/>
            </a:pPr>
            <a:r>
              <a:rPr lang="en-US" sz="2200" dirty="0">
                <a:solidFill>
                  <a:srgbClr val="FF0000"/>
                </a:solidFill>
              </a:rPr>
              <a:t> </a:t>
            </a:r>
            <a:r>
              <a:rPr lang="en-US" sz="2200" dirty="0" smtClean="0">
                <a:solidFill>
                  <a:srgbClr val="FF0000"/>
                </a:solidFill>
              </a:rPr>
              <a:t>  (both coping are important for dealing with stress)</a:t>
            </a:r>
            <a:endParaRPr lang="en-US" sz="2200" dirty="0">
              <a:solidFill>
                <a:srgbClr val="FF0000"/>
              </a:solidFill>
            </a:endParaRPr>
          </a:p>
        </p:txBody>
      </p:sp>
    </p:spTree>
    <p:extLst>
      <p:ext uri="{BB962C8B-B14F-4D97-AF65-F5344CB8AC3E}">
        <p14:creationId xmlns:p14="http://schemas.microsoft.com/office/powerpoint/2010/main" val="722341195"/>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Burnout	</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Type of strain</a:t>
            </a:r>
          </a:p>
          <a:p>
            <a:r>
              <a:rPr lang="en-US" dirty="0" smtClean="0"/>
              <a:t>Burnout victims typically report</a:t>
            </a:r>
          </a:p>
          <a:p>
            <a:pPr marL="0" indent="0">
              <a:buNone/>
            </a:pPr>
            <a:r>
              <a:rPr lang="en-US" dirty="0"/>
              <a:t> </a:t>
            </a:r>
            <a:r>
              <a:rPr lang="en-US" dirty="0" smtClean="0"/>
              <a:t> - Emotional exhaustion</a:t>
            </a:r>
          </a:p>
          <a:p>
            <a:pPr marL="0" indent="0">
              <a:buNone/>
            </a:pPr>
            <a:r>
              <a:rPr lang="en-US" dirty="0"/>
              <a:t> </a:t>
            </a:r>
            <a:r>
              <a:rPr lang="en-US" dirty="0" smtClean="0"/>
              <a:t> - Cynicism</a:t>
            </a:r>
          </a:p>
          <a:p>
            <a:pPr marL="0" indent="0">
              <a:buNone/>
            </a:pPr>
            <a:r>
              <a:rPr lang="en-US" dirty="0"/>
              <a:t> </a:t>
            </a:r>
            <a:r>
              <a:rPr lang="en-US" dirty="0" smtClean="0"/>
              <a:t> - Low self-efficacy</a:t>
            </a:r>
          </a:p>
          <a:p>
            <a:pPr marL="0" indent="0">
              <a:buNone/>
            </a:pPr>
            <a:endParaRPr lang="en-US" dirty="0"/>
          </a:p>
          <a:p>
            <a:pPr marL="0" indent="0">
              <a:buNone/>
            </a:pPr>
            <a:r>
              <a:rPr lang="en-US" sz="2400" dirty="0" smtClean="0">
                <a:solidFill>
                  <a:srgbClr val="FF0000"/>
                </a:solidFill>
              </a:rPr>
              <a:t>(graduation: from emotional exhaustion to low self-efficacy. </a:t>
            </a:r>
            <a:r>
              <a:rPr lang="en-US" sz="2400" dirty="0" err="1" smtClean="0">
                <a:solidFill>
                  <a:srgbClr val="FF0000"/>
                </a:solidFill>
              </a:rPr>
              <a:t>Emotinonal</a:t>
            </a:r>
            <a:r>
              <a:rPr lang="en-US" sz="2400" dirty="0" smtClean="0">
                <a:solidFill>
                  <a:srgbClr val="FF0000"/>
                </a:solidFill>
              </a:rPr>
              <a:t> exhaustion: feeling drained by work, cannot get up from bed; Cynicism: thinking very dark things, treating others like objects; low self-efficacy: reduce goal accomplishment, struggling to achieve goals. E.g. nursing practice: no matter how much hard I work, still xxx; u r on a shift work, your body cannot adjust for the change in )</a:t>
            </a:r>
          </a:p>
          <a:p>
            <a:pPr marL="0" indent="0">
              <a:buNone/>
            </a:pPr>
            <a:r>
              <a:rPr lang="en-US" sz="2400" dirty="0" smtClean="0">
                <a:solidFill>
                  <a:srgbClr val="FF0000"/>
                </a:solidFill>
              </a:rPr>
              <a:t>The textbook discusses burnout with levels, not that proper</a:t>
            </a:r>
          </a:p>
        </p:txBody>
      </p:sp>
    </p:spTree>
    <p:extLst>
      <p:ext uri="{BB962C8B-B14F-4D97-AF65-F5344CB8AC3E}">
        <p14:creationId xmlns:p14="http://schemas.microsoft.com/office/powerpoint/2010/main" val="1992418363"/>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Work-family conflict</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A form of inter-role conflict</a:t>
            </a:r>
          </a:p>
          <a:p>
            <a:r>
              <a:rPr lang="en-US" dirty="0" smtClean="0"/>
              <a:t>3 dimensions</a:t>
            </a:r>
          </a:p>
          <a:p>
            <a:pPr marL="0" indent="0">
              <a:buNone/>
            </a:pPr>
            <a:r>
              <a:rPr lang="en-US" dirty="0"/>
              <a:t> </a:t>
            </a:r>
            <a:r>
              <a:rPr lang="en-US" dirty="0" smtClean="0"/>
              <a:t> - Time-based ()</a:t>
            </a:r>
          </a:p>
          <a:p>
            <a:pPr marL="0" indent="0">
              <a:buNone/>
            </a:pPr>
            <a:r>
              <a:rPr lang="en-US" dirty="0"/>
              <a:t> </a:t>
            </a:r>
            <a:r>
              <a:rPr lang="en-US" dirty="0" smtClean="0"/>
              <a:t> - Strain-based </a:t>
            </a:r>
            <a:r>
              <a:rPr lang="en-US" sz="2200" dirty="0">
                <a:solidFill>
                  <a:srgbClr val="FF0000"/>
                </a:solidFill>
              </a:rPr>
              <a:t>(based on the pressure from one domain spill over to the other domain; e.g. u have a tough day, u don’t </a:t>
            </a:r>
            <a:r>
              <a:rPr lang="en-US" sz="2200" dirty="0" err="1">
                <a:solidFill>
                  <a:srgbClr val="FF0000"/>
                </a:solidFill>
              </a:rPr>
              <a:t>wanna</a:t>
            </a:r>
            <a:r>
              <a:rPr lang="en-US" sz="2200" dirty="0">
                <a:solidFill>
                  <a:srgbClr val="FF0000"/>
                </a:solidFill>
              </a:rPr>
              <a:t> do anything, change </a:t>
            </a:r>
            <a:r>
              <a:rPr lang="en-US" sz="2200" dirty="0" err="1">
                <a:solidFill>
                  <a:srgbClr val="FF0000"/>
                </a:solidFill>
              </a:rPr>
              <a:t>ur</a:t>
            </a:r>
            <a:r>
              <a:rPr lang="en-US" sz="2200" dirty="0">
                <a:solidFill>
                  <a:srgbClr val="FF0000"/>
                </a:solidFill>
              </a:rPr>
              <a:t> attitude at </a:t>
            </a:r>
            <a:r>
              <a:rPr lang="en-US" sz="2200" dirty="0" smtClean="0">
                <a:solidFill>
                  <a:srgbClr val="FF0000"/>
                </a:solidFill>
              </a:rPr>
              <a:t>home;)</a:t>
            </a:r>
            <a:endParaRPr lang="en-US" sz="2200" dirty="0">
              <a:solidFill>
                <a:srgbClr val="FF0000"/>
              </a:solidFill>
            </a:endParaRPr>
          </a:p>
          <a:p>
            <a:pPr marL="0" indent="0">
              <a:buNone/>
            </a:pPr>
            <a:r>
              <a:rPr lang="en-US" dirty="0"/>
              <a:t> </a:t>
            </a:r>
            <a:r>
              <a:rPr lang="en-US" dirty="0" smtClean="0"/>
              <a:t> - Behavior-based </a:t>
            </a:r>
            <a:r>
              <a:rPr lang="en-US" sz="2200" dirty="0">
                <a:solidFill>
                  <a:srgbClr val="FF0000"/>
                </a:solidFill>
              </a:rPr>
              <a:t>(behavior affected in one </a:t>
            </a:r>
            <a:r>
              <a:rPr lang="en-US" sz="2200" dirty="0" smtClean="0">
                <a:solidFill>
                  <a:srgbClr val="FF0000"/>
                </a:solidFill>
              </a:rPr>
              <a:t>context</a:t>
            </a:r>
            <a:r>
              <a:rPr lang="en-US" sz="2200" dirty="0">
                <a:solidFill>
                  <a:srgbClr val="FF0000"/>
                </a:solidFill>
              </a:rPr>
              <a:t> </a:t>
            </a:r>
            <a:r>
              <a:rPr lang="en-US" sz="2200" dirty="0" smtClean="0">
                <a:solidFill>
                  <a:srgbClr val="FF0000"/>
                </a:solidFill>
              </a:rPr>
              <a:t>has influence on behavior on the other context; some behavior developed from one domain facilitate similar behavior. E.g. dealing with kids make mothers good organizers in workplace.- behavior facilitation)</a:t>
            </a:r>
            <a:endParaRPr lang="en-US" sz="2200" dirty="0">
              <a:solidFill>
                <a:srgbClr val="FF0000"/>
              </a:solidFill>
            </a:endParaRPr>
          </a:p>
          <a:p>
            <a:pPr marL="0" indent="0">
              <a:buNone/>
            </a:pPr>
            <a:endParaRPr lang="en-US" sz="2200" dirty="0">
              <a:solidFill>
                <a:srgbClr val="FF0000"/>
              </a:solidFill>
            </a:endParaRPr>
          </a:p>
          <a:p>
            <a:pPr marL="0" indent="0">
              <a:buNone/>
            </a:pPr>
            <a:r>
              <a:rPr lang="en-US" sz="2200" dirty="0" smtClean="0">
                <a:solidFill>
                  <a:srgbClr val="FF0000"/>
                </a:solidFill>
              </a:rPr>
              <a:t>Distinguish the 3 types of dimensions </a:t>
            </a:r>
          </a:p>
          <a:p>
            <a:pPr marL="0" indent="0">
              <a:buNone/>
            </a:pPr>
            <a:r>
              <a:rPr lang="en-US" sz="2200" dirty="0" smtClean="0">
                <a:solidFill>
                  <a:srgbClr val="FF0000"/>
                </a:solidFill>
              </a:rPr>
              <a:t>Work can spill over family life, or verse vice</a:t>
            </a:r>
            <a:endParaRPr lang="en-US" sz="2200" dirty="0">
              <a:solidFill>
                <a:srgbClr val="FF0000"/>
              </a:solidFill>
            </a:endParaRPr>
          </a:p>
        </p:txBody>
      </p:sp>
      <p:sp>
        <p:nvSpPr>
          <p:cNvPr id="4" name="TextBox 3"/>
          <p:cNvSpPr txBox="1"/>
          <p:nvPr/>
        </p:nvSpPr>
        <p:spPr>
          <a:xfrm>
            <a:off x="710080" y="6053511"/>
            <a:ext cx="1801958" cy="646331"/>
          </a:xfrm>
          <a:prstGeom prst="rect">
            <a:avLst/>
          </a:prstGeom>
          <a:noFill/>
        </p:spPr>
        <p:txBody>
          <a:bodyPr wrap="none" rtlCol="0">
            <a:spAutoFit/>
          </a:bodyPr>
          <a:lstStyle/>
          <a:p>
            <a:r>
              <a:rPr lang="en-US" dirty="0" smtClean="0"/>
              <a:t>Work-life conflict</a:t>
            </a:r>
          </a:p>
          <a:p>
            <a:endParaRPr lang="en-US" dirty="0"/>
          </a:p>
        </p:txBody>
      </p:sp>
    </p:spTree>
    <p:extLst>
      <p:ext uri="{BB962C8B-B14F-4D97-AF65-F5344CB8AC3E}">
        <p14:creationId xmlns:p14="http://schemas.microsoft.com/office/powerpoint/2010/main" val="1454575816"/>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Reducing and managing stress</a:t>
            </a:r>
            <a:endParaRPr lang="en-US" dirty="0"/>
          </a:p>
        </p:txBody>
      </p:sp>
      <p:sp>
        <p:nvSpPr>
          <p:cNvPr id="3" name="Content Placeholder 2"/>
          <p:cNvSpPr>
            <a:spLocks noGrp="1"/>
          </p:cNvSpPr>
          <p:nvPr>
            <p:ph idx="1"/>
          </p:nvPr>
        </p:nvSpPr>
        <p:spPr/>
        <p:txBody>
          <a:bodyPr>
            <a:normAutofit lnSpcReduction="10000"/>
          </a:bodyPr>
          <a:lstStyle/>
          <a:p>
            <a:r>
              <a:rPr lang="en-US" dirty="0" smtClean="0"/>
              <a:t>Work planning</a:t>
            </a:r>
          </a:p>
          <a:p>
            <a:pPr marL="0" indent="0">
              <a:buNone/>
            </a:pPr>
            <a:r>
              <a:rPr lang="en-US" dirty="0" smtClean="0"/>
              <a:t>  - Decreased/compressed workweek </a:t>
            </a:r>
            <a:r>
              <a:rPr lang="en-US" sz="2200" dirty="0" smtClean="0">
                <a:solidFill>
                  <a:srgbClr val="FF0000"/>
                </a:solidFill>
              </a:rPr>
              <a:t>(might increase the potential stress on compressed workweek comparing to other workers )</a:t>
            </a:r>
          </a:p>
          <a:p>
            <a:pPr marL="0" indent="0">
              <a:buNone/>
            </a:pPr>
            <a:r>
              <a:rPr lang="en-US" dirty="0"/>
              <a:t>  </a:t>
            </a:r>
            <a:r>
              <a:rPr lang="en-US" dirty="0" smtClean="0"/>
              <a:t>- Flextime </a:t>
            </a:r>
            <a:r>
              <a:rPr lang="en-US" sz="2200" dirty="0">
                <a:solidFill>
                  <a:srgbClr val="FF0000"/>
                </a:solidFill>
              </a:rPr>
              <a:t>(does not mean more time</a:t>
            </a:r>
            <a:r>
              <a:rPr lang="en-US" sz="2200" dirty="0" smtClean="0">
                <a:solidFill>
                  <a:srgbClr val="FF0000"/>
                </a:solidFill>
              </a:rPr>
              <a:t>; have a fixed time period every worker needs to be at work, for meeting, etc.)</a:t>
            </a:r>
            <a:endParaRPr lang="en-US" sz="2200" dirty="0">
              <a:solidFill>
                <a:srgbClr val="FF0000"/>
              </a:solidFill>
            </a:endParaRPr>
          </a:p>
          <a:p>
            <a:pPr marL="0" indent="0">
              <a:buNone/>
            </a:pPr>
            <a:r>
              <a:rPr lang="en-US" dirty="0"/>
              <a:t> </a:t>
            </a:r>
            <a:r>
              <a:rPr lang="en-US" dirty="0" smtClean="0"/>
              <a:t> - </a:t>
            </a:r>
            <a:r>
              <a:rPr lang="en-US" dirty="0" err="1" smtClean="0"/>
              <a:t>Flexplace</a:t>
            </a:r>
            <a:r>
              <a:rPr lang="en-US" dirty="0" smtClean="0"/>
              <a:t>/Telecommuting</a:t>
            </a:r>
          </a:p>
          <a:p>
            <a:pPr marL="0" indent="0">
              <a:buNone/>
            </a:pPr>
            <a:r>
              <a:rPr lang="en-US" dirty="0"/>
              <a:t> </a:t>
            </a:r>
            <a:r>
              <a:rPr lang="en-US" dirty="0" smtClean="0"/>
              <a:t> - Personal days/hours </a:t>
            </a:r>
            <a:r>
              <a:rPr lang="en-US" sz="2200" dirty="0">
                <a:solidFill>
                  <a:srgbClr val="FF0000"/>
                </a:solidFill>
              </a:rPr>
              <a:t>(law doesn’t impose on this item)</a:t>
            </a:r>
          </a:p>
          <a:p>
            <a:pPr marL="0" indent="0">
              <a:buNone/>
            </a:pPr>
            <a:r>
              <a:rPr lang="en-US" dirty="0"/>
              <a:t> </a:t>
            </a:r>
            <a:r>
              <a:rPr lang="en-US" dirty="0" smtClean="0"/>
              <a:t> - Job sharing/part-time work </a:t>
            </a:r>
            <a:r>
              <a:rPr lang="en-US" sz="2200" dirty="0">
                <a:solidFill>
                  <a:srgbClr val="FF0000"/>
                </a:solidFill>
              </a:rPr>
              <a:t>(job sharing needs good communication and coordination among the workers)</a:t>
            </a:r>
          </a:p>
        </p:txBody>
      </p:sp>
    </p:spTree>
    <p:extLst>
      <p:ext uri="{BB962C8B-B14F-4D97-AF65-F5344CB8AC3E}">
        <p14:creationId xmlns:p14="http://schemas.microsoft.com/office/powerpoint/2010/main" val="2924934114"/>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Reducing and managing stress</a:t>
            </a:r>
            <a:endParaRPr lang="en-US" dirty="0"/>
          </a:p>
        </p:txBody>
      </p:sp>
      <p:sp>
        <p:nvSpPr>
          <p:cNvPr id="3" name="Content Placeholder 2"/>
          <p:cNvSpPr>
            <a:spLocks noGrp="1"/>
          </p:cNvSpPr>
          <p:nvPr>
            <p:ph idx="1"/>
          </p:nvPr>
        </p:nvSpPr>
        <p:spPr>
          <a:xfrm>
            <a:off x="457200" y="1240532"/>
            <a:ext cx="8229600" cy="5617468"/>
          </a:xfrm>
        </p:spPr>
        <p:txBody>
          <a:bodyPr>
            <a:normAutofit fontScale="77500" lnSpcReduction="20000"/>
          </a:bodyPr>
          <a:lstStyle/>
          <a:p>
            <a:r>
              <a:rPr lang="en-US" dirty="0" smtClean="0"/>
              <a:t>Other practices</a:t>
            </a:r>
          </a:p>
          <a:p>
            <a:pPr marL="0" indent="0">
              <a:buNone/>
            </a:pPr>
            <a:r>
              <a:rPr lang="en-US" dirty="0"/>
              <a:t> </a:t>
            </a:r>
            <a:r>
              <a:rPr lang="en-US" dirty="0" smtClean="0"/>
              <a:t>  - Employee Assistance programs (EAP)</a:t>
            </a:r>
          </a:p>
          <a:p>
            <a:pPr marL="0" indent="0">
              <a:buNone/>
            </a:pPr>
            <a:r>
              <a:rPr lang="en-US" dirty="0" smtClean="0"/>
              <a:t>        - stress management</a:t>
            </a:r>
          </a:p>
          <a:p>
            <a:pPr marL="0" indent="0">
              <a:buNone/>
            </a:pPr>
            <a:r>
              <a:rPr lang="en-US" dirty="0" smtClean="0"/>
              <a:t>        - Time management</a:t>
            </a:r>
          </a:p>
          <a:p>
            <a:pPr marL="0" indent="0">
              <a:buNone/>
            </a:pPr>
            <a:r>
              <a:rPr lang="en-US" dirty="0" smtClean="0"/>
              <a:t>        - Rehabilitation</a:t>
            </a:r>
          </a:p>
          <a:p>
            <a:r>
              <a:rPr lang="en-US" dirty="0" smtClean="0"/>
              <a:t>On-site daycares or daycare subsidies</a:t>
            </a:r>
          </a:p>
          <a:p>
            <a:r>
              <a:rPr lang="en-US" dirty="0" smtClean="0"/>
              <a:t>Gym memberships</a:t>
            </a:r>
          </a:p>
          <a:p>
            <a:r>
              <a:rPr lang="en-US" dirty="0" smtClean="0"/>
              <a:t>Connections to health specialists</a:t>
            </a:r>
          </a:p>
          <a:p>
            <a:r>
              <a:rPr lang="en-US" dirty="0" smtClean="0"/>
              <a:t>Others</a:t>
            </a:r>
          </a:p>
          <a:p>
            <a:pPr marL="0" indent="0">
              <a:buNone/>
            </a:pPr>
            <a:r>
              <a:rPr lang="en-US" dirty="0"/>
              <a:t> </a:t>
            </a:r>
            <a:r>
              <a:rPr lang="en-US" dirty="0" smtClean="0"/>
              <a:t> </a:t>
            </a:r>
          </a:p>
          <a:p>
            <a:pPr marL="0" indent="0">
              <a:buNone/>
            </a:pPr>
            <a:r>
              <a:rPr lang="en-US" dirty="0" smtClean="0"/>
              <a:t>Companies got positive returns on work by offering EAP, e.g. $1 cost/$3 performance back</a:t>
            </a:r>
          </a:p>
          <a:p>
            <a:pPr marL="0" indent="0">
              <a:buNone/>
            </a:pPr>
            <a:endParaRPr lang="en-US" dirty="0" smtClean="0"/>
          </a:p>
          <a:p>
            <a:pPr marL="0" indent="0">
              <a:buNone/>
            </a:pPr>
            <a:r>
              <a:rPr lang="en-US" dirty="0" err="1" smtClean="0"/>
              <a:t>Uottawa</a:t>
            </a:r>
            <a:r>
              <a:rPr lang="en-US" dirty="0" smtClean="0"/>
              <a:t> EAP, on human resources</a:t>
            </a:r>
            <a:endParaRPr lang="en-US" dirty="0"/>
          </a:p>
        </p:txBody>
      </p:sp>
    </p:spTree>
    <p:extLst>
      <p:ext uri="{BB962C8B-B14F-4D97-AF65-F5344CB8AC3E}">
        <p14:creationId xmlns:p14="http://schemas.microsoft.com/office/powerpoint/2010/main" val="3771455533"/>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Good Resource</a:t>
            </a:r>
            <a:endParaRPr lang="en-US" dirty="0"/>
          </a:p>
        </p:txBody>
      </p:sp>
      <p:sp>
        <p:nvSpPr>
          <p:cNvPr id="3" name="Content Placeholder 2"/>
          <p:cNvSpPr>
            <a:spLocks noGrp="1"/>
          </p:cNvSpPr>
          <p:nvPr>
            <p:ph idx="1"/>
          </p:nvPr>
        </p:nvSpPr>
        <p:spPr/>
        <p:txBody>
          <a:bodyPr/>
          <a:lstStyle/>
          <a:p>
            <a:r>
              <a:rPr lang="en-US" dirty="0" smtClean="0">
                <a:hlinkClick r:id="rId2"/>
              </a:rPr>
              <a:t>www.stress.org</a:t>
            </a:r>
            <a:r>
              <a:rPr lang="en-US" dirty="0" smtClean="0"/>
              <a:t>.</a:t>
            </a:r>
          </a:p>
          <a:p>
            <a:r>
              <a:rPr lang="en-US" dirty="0" smtClean="0">
                <a:hlinkClick r:id="rId3"/>
              </a:rPr>
              <a:t>www.isma.org.uk</a:t>
            </a:r>
            <a:endParaRPr lang="en-US" dirty="0" smtClean="0"/>
          </a:p>
          <a:p>
            <a:r>
              <a:rPr lang="en-US" dirty="0" err="1" smtClean="0"/>
              <a:t>Wmhp.cmhaontairo.ca</a:t>
            </a:r>
            <a:endParaRPr lang="en-US" dirty="0" smtClean="0"/>
          </a:p>
          <a:p>
            <a:r>
              <a:rPr lang="en-US" dirty="0" smtClean="0">
                <a:hlinkClick r:id="rId4"/>
              </a:rPr>
              <a:t>www.hrsdc.gc.ca/eng/labour/overviews/general_info/ffcw.shtml</a:t>
            </a:r>
            <a:endParaRPr lang="en-US" dirty="0" smtClean="0"/>
          </a:p>
          <a:p>
            <a:endParaRPr lang="en-US" dirty="0" smtClean="0"/>
          </a:p>
          <a:p>
            <a:endParaRPr lang="en-US" dirty="0"/>
          </a:p>
        </p:txBody>
      </p:sp>
    </p:spTree>
    <p:extLst>
      <p:ext uri="{BB962C8B-B14F-4D97-AF65-F5344CB8AC3E}">
        <p14:creationId xmlns:p14="http://schemas.microsoft.com/office/powerpoint/2010/main" val="2256744651"/>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3696" y="1963405"/>
            <a:ext cx="8229600" cy="1143000"/>
          </a:xfrm>
        </p:spPr>
        <p:txBody>
          <a:bodyPr>
            <a:normAutofit fontScale="90000"/>
          </a:bodyPr>
          <a:lstStyle/>
          <a:p>
            <a:r>
              <a:rPr lang="en-US" dirty="0" smtClean="0"/>
              <a:t>Chapter 11</a:t>
            </a:r>
            <a:br>
              <a:rPr lang="en-US" dirty="0" smtClean="0"/>
            </a:br>
            <a:r>
              <a:rPr lang="en-US" dirty="0" smtClean="0"/>
              <a:t>What is Decision-Making?</a:t>
            </a:r>
            <a:endParaRPr lang="en-US" dirty="0"/>
          </a:p>
        </p:txBody>
      </p:sp>
    </p:spTree>
    <p:extLst>
      <p:ext uri="{BB962C8B-B14F-4D97-AF65-F5344CB8AC3E}">
        <p14:creationId xmlns:p14="http://schemas.microsoft.com/office/powerpoint/2010/main" val="24391277"/>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Are Decision-Makers Rational?</a:t>
            </a:r>
            <a:endParaRPr lang="en-US" dirty="0"/>
          </a:p>
        </p:txBody>
      </p:sp>
      <p:sp>
        <p:nvSpPr>
          <p:cNvPr id="3" name="Content Placeholder 2"/>
          <p:cNvSpPr>
            <a:spLocks noGrp="1"/>
          </p:cNvSpPr>
          <p:nvPr>
            <p:ph idx="1"/>
          </p:nvPr>
        </p:nvSpPr>
        <p:spPr/>
        <p:txBody>
          <a:bodyPr/>
          <a:lstStyle/>
          <a:p>
            <a:r>
              <a:rPr lang="en-US" dirty="0" smtClean="0"/>
              <a:t>Sometimes</a:t>
            </a:r>
          </a:p>
          <a:p>
            <a:endParaRPr lang="en-US" dirty="0" smtClean="0"/>
          </a:p>
          <a:p>
            <a:r>
              <a:rPr lang="en-US" dirty="0" smtClean="0"/>
              <a:t>Most of the time        Bounded rationality</a:t>
            </a:r>
          </a:p>
          <a:p>
            <a:endParaRPr lang="en-US" dirty="0" smtClean="0"/>
          </a:p>
          <a:p>
            <a:r>
              <a:rPr lang="en-US" dirty="0" smtClean="0"/>
              <a:t>7 steps to rational decision-making</a:t>
            </a:r>
          </a:p>
          <a:p>
            <a:pPr marL="0" indent="0">
              <a:buNone/>
            </a:pPr>
            <a:endParaRPr lang="en-US" dirty="0" smtClean="0"/>
          </a:p>
          <a:p>
            <a:pPr marL="0" indent="0">
              <a:buNone/>
            </a:pPr>
            <a:endParaRPr lang="en-US" dirty="0"/>
          </a:p>
        </p:txBody>
      </p:sp>
      <p:sp>
        <p:nvSpPr>
          <p:cNvPr id="4" name="Right Arrow 3"/>
          <p:cNvSpPr/>
          <p:nvPr/>
        </p:nvSpPr>
        <p:spPr>
          <a:xfrm>
            <a:off x="3716356" y="3058620"/>
            <a:ext cx="669115" cy="218473"/>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74500629"/>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Step 1 problem identification</a:t>
            </a:r>
            <a:endParaRPr lang="en-US" dirty="0"/>
          </a:p>
        </p:txBody>
      </p:sp>
      <p:sp>
        <p:nvSpPr>
          <p:cNvPr id="3" name="Content Placeholder 2"/>
          <p:cNvSpPr>
            <a:spLocks noGrp="1"/>
          </p:cNvSpPr>
          <p:nvPr>
            <p:ph idx="1"/>
          </p:nvPr>
        </p:nvSpPr>
        <p:spPr>
          <a:xfrm>
            <a:off x="0" y="1600200"/>
            <a:ext cx="9039878" cy="4525963"/>
          </a:xfrm>
        </p:spPr>
        <p:txBody>
          <a:bodyPr>
            <a:normAutofit fontScale="92500" lnSpcReduction="20000"/>
          </a:bodyPr>
          <a:lstStyle/>
          <a:p>
            <a:r>
              <a:rPr lang="en-US" dirty="0" smtClean="0"/>
              <a:t>4 types of frames:</a:t>
            </a:r>
          </a:p>
          <a:p>
            <a:pPr marL="0" indent="0">
              <a:buNone/>
            </a:pPr>
            <a:r>
              <a:rPr lang="en-US" dirty="0"/>
              <a:t> </a:t>
            </a:r>
            <a:r>
              <a:rPr lang="en-US" dirty="0" smtClean="0"/>
              <a:t> - perceptual defense </a:t>
            </a:r>
            <a:r>
              <a:rPr lang="en-US" sz="2200" dirty="0">
                <a:solidFill>
                  <a:srgbClr val="FF0000"/>
                </a:solidFill>
              </a:rPr>
              <a:t>(false perception of the problem, use a spin of the problem, form resistance of the problem)</a:t>
            </a:r>
          </a:p>
          <a:p>
            <a:pPr marL="0" indent="0">
              <a:buNone/>
            </a:pPr>
            <a:r>
              <a:rPr lang="en-US" dirty="0"/>
              <a:t> </a:t>
            </a:r>
            <a:r>
              <a:rPr lang="en-US" dirty="0" smtClean="0"/>
              <a:t> - Problem Defined in terms of functional specialty </a:t>
            </a:r>
            <a:r>
              <a:rPr lang="en-US" sz="2200" dirty="0">
                <a:solidFill>
                  <a:srgbClr val="FF0000"/>
                </a:solidFill>
              </a:rPr>
              <a:t>(only look at the problem under one’s specialty, need to see the problem with a broader view)</a:t>
            </a:r>
          </a:p>
          <a:p>
            <a:pPr marL="0" indent="0">
              <a:buNone/>
            </a:pPr>
            <a:r>
              <a:rPr lang="en-US" dirty="0"/>
              <a:t> </a:t>
            </a:r>
            <a:r>
              <a:rPr lang="en-US" dirty="0" smtClean="0"/>
              <a:t>  - Problem Defined in terms of solution</a:t>
            </a:r>
          </a:p>
          <a:p>
            <a:pPr marL="0" indent="0">
              <a:buNone/>
            </a:pPr>
            <a:r>
              <a:rPr lang="en-US" dirty="0"/>
              <a:t> </a:t>
            </a:r>
            <a:r>
              <a:rPr lang="en-US" dirty="0" smtClean="0"/>
              <a:t>  - Problem Diagnosed in terms of symptoms </a:t>
            </a:r>
            <a:r>
              <a:rPr lang="en-US" sz="2200" dirty="0">
                <a:solidFill>
                  <a:srgbClr val="FF0000"/>
                </a:solidFill>
              </a:rPr>
              <a:t>(e.g. turnover, look beyond the symptom of turnover but look for the underlying </a:t>
            </a:r>
            <a:r>
              <a:rPr lang="en-US" sz="2200" dirty="0" smtClean="0">
                <a:solidFill>
                  <a:srgbClr val="FF0000"/>
                </a:solidFill>
              </a:rPr>
              <a:t>reasons; the symptoms might be quite similar, but the reasons may vary significantly)</a:t>
            </a:r>
            <a:endParaRPr lang="en-US" sz="2200" dirty="0">
              <a:solidFill>
                <a:srgbClr val="FF0000"/>
              </a:solidFill>
            </a:endParaRPr>
          </a:p>
          <a:p>
            <a:endParaRPr lang="en-US" dirty="0" smtClean="0"/>
          </a:p>
          <a:p>
            <a:pPr marL="0" indent="0">
              <a:buNone/>
            </a:pPr>
            <a:r>
              <a:rPr lang="en-US" sz="2200" dirty="0" smtClean="0">
                <a:solidFill>
                  <a:srgbClr val="FF0000"/>
                </a:solidFill>
              </a:rPr>
              <a:t>(Well-defined/structured problems (routine problems); ill-structured problems)</a:t>
            </a:r>
            <a:endParaRPr lang="en-US" sz="2200" dirty="0">
              <a:solidFill>
                <a:srgbClr val="FF0000"/>
              </a:solidFill>
            </a:endParaRPr>
          </a:p>
        </p:txBody>
      </p:sp>
    </p:spTree>
    <p:extLst>
      <p:ext uri="{BB962C8B-B14F-4D97-AF65-F5344CB8AC3E}">
        <p14:creationId xmlns:p14="http://schemas.microsoft.com/office/powerpoint/2010/main" val="3305808557"/>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Step 2: Information Search</a:t>
            </a:r>
            <a:endParaRPr lang="en-US" dirty="0"/>
          </a:p>
        </p:txBody>
      </p:sp>
      <p:sp>
        <p:nvSpPr>
          <p:cNvPr id="3" name="Content Placeholder 2"/>
          <p:cNvSpPr>
            <a:spLocks noGrp="1"/>
          </p:cNvSpPr>
          <p:nvPr>
            <p:ph idx="1"/>
          </p:nvPr>
        </p:nvSpPr>
        <p:spPr/>
        <p:txBody>
          <a:bodyPr/>
          <a:lstStyle/>
          <a:p>
            <a:r>
              <a:rPr lang="en-US" dirty="0" smtClean="0"/>
              <a:t>Too little information</a:t>
            </a:r>
          </a:p>
          <a:p>
            <a:pPr marL="0" indent="0">
              <a:buNone/>
            </a:pPr>
            <a:r>
              <a:rPr lang="en-US" dirty="0" smtClean="0"/>
              <a:t>(</a:t>
            </a:r>
            <a:r>
              <a:rPr lang="en-US" sz="2200" dirty="0">
                <a:solidFill>
                  <a:srgbClr val="FF0000"/>
                </a:solidFill>
              </a:rPr>
              <a:t>(information/confirmation bias </a:t>
            </a:r>
            <a:r>
              <a:rPr lang="en-US" sz="2200" dirty="0" smtClean="0">
                <a:solidFill>
                  <a:srgbClr val="FF0000"/>
                </a:solidFill>
              </a:rPr>
              <a:t>)</a:t>
            </a:r>
            <a:r>
              <a:rPr lang="en-US" dirty="0" smtClean="0"/>
              <a:t>)</a:t>
            </a:r>
          </a:p>
          <a:p>
            <a:pPr marL="0" indent="0">
              <a:buNone/>
            </a:pPr>
            <a:endParaRPr lang="en-US" dirty="0" smtClean="0"/>
          </a:p>
          <a:p>
            <a:r>
              <a:rPr lang="en-US" dirty="0" smtClean="0"/>
              <a:t>Too much information (over-loaded with info)</a:t>
            </a:r>
          </a:p>
          <a:p>
            <a:pPr marL="0" indent="0">
              <a:buNone/>
            </a:pPr>
            <a:r>
              <a:rPr lang="en-US" dirty="0" smtClean="0"/>
              <a:t> </a:t>
            </a:r>
            <a:r>
              <a:rPr lang="en-US" sz="2200" dirty="0">
                <a:solidFill>
                  <a:srgbClr val="FF0000"/>
                </a:solidFill>
              </a:rPr>
              <a:t> (collecting too much info takes time and confuse your decision making process)</a:t>
            </a:r>
          </a:p>
        </p:txBody>
      </p:sp>
    </p:spTree>
    <p:extLst>
      <p:ext uri="{BB962C8B-B14F-4D97-AF65-F5344CB8AC3E}">
        <p14:creationId xmlns:p14="http://schemas.microsoft.com/office/powerpoint/2010/main" val="2783795275"/>
      </p:ext>
    </p:extLst>
  </p:cSld>
  <p:clrMapOvr>
    <a:masterClrMapping/>
  </p:clrMapOvr>
  <p:timing>
    <p:tnLst>
      <p:par>
        <p:cTn xmlns:p14="http://schemas.microsoft.com/office/powerpoint/2010/mai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Steps 3-4: Alternative Development and Evaluation</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Two Strategies</a:t>
            </a:r>
          </a:p>
          <a:p>
            <a:pPr marL="0" indent="0">
              <a:buNone/>
            </a:pPr>
            <a:r>
              <a:rPr lang="en-US" dirty="0"/>
              <a:t> </a:t>
            </a:r>
            <a:r>
              <a:rPr lang="en-US" dirty="0" smtClean="0"/>
              <a:t>   - Maximizing </a:t>
            </a:r>
            <a:r>
              <a:rPr lang="en-US" sz="2200" dirty="0" smtClean="0">
                <a:solidFill>
                  <a:srgbClr val="800000"/>
                </a:solidFill>
              </a:rPr>
              <a:t>(e.g. maximize the search to find the best thing/solution)</a:t>
            </a:r>
          </a:p>
          <a:p>
            <a:pPr marL="0" indent="0">
              <a:buNone/>
            </a:pPr>
            <a:r>
              <a:rPr lang="en-US" dirty="0"/>
              <a:t> </a:t>
            </a:r>
            <a:r>
              <a:rPr lang="en-US" dirty="0" smtClean="0"/>
              <a:t>   - Satisficing </a:t>
            </a:r>
            <a:r>
              <a:rPr lang="en-US" sz="2200" dirty="0">
                <a:solidFill>
                  <a:srgbClr val="800000"/>
                </a:solidFill>
              </a:rPr>
              <a:t>(choose the one that first comes to satisfy your needs)</a:t>
            </a:r>
          </a:p>
          <a:p>
            <a:pPr marL="0" indent="0">
              <a:buNone/>
            </a:pPr>
            <a:r>
              <a:rPr lang="en-US" dirty="0"/>
              <a:t> </a:t>
            </a:r>
            <a:endParaRPr lang="en-US" dirty="0" smtClean="0"/>
          </a:p>
          <a:p>
            <a:pPr marL="0" indent="0">
              <a:buNone/>
            </a:pPr>
            <a:endParaRPr lang="en-US" sz="2200" dirty="0">
              <a:solidFill>
                <a:srgbClr val="800000"/>
              </a:solidFill>
            </a:endParaRPr>
          </a:p>
          <a:p>
            <a:pPr marL="0" indent="0">
              <a:buNone/>
            </a:pPr>
            <a:r>
              <a:rPr lang="en-US" sz="2200" dirty="0">
                <a:solidFill>
                  <a:srgbClr val="800000"/>
                </a:solidFill>
              </a:rPr>
              <a:t>(they are the two extremes)</a:t>
            </a:r>
          </a:p>
          <a:p>
            <a:pPr marL="0" indent="0">
              <a:buNone/>
            </a:pPr>
            <a:r>
              <a:rPr lang="en-US" sz="2200" dirty="0">
                <a:solidFill>
                  <a:srgbClr val="800000"/>
                </a:solidFill>
              </a:rPr>
              <a:t>Dangers:</a:t>
            </a:r>
          </a:p>
          <a:p>
            <a:pPr marL="0" indent="0">
              <a:buNone/>
            </a:pPr>
            <a:r>
              <a:rPr lang="en-US" sz="2200" dirty="0">
                <a:solidFill>
                  <a:srgbClr val="800000"/>
                </a:solidFill>
              </a:rPr>
              <a:t>maximizing: wasting time,</a:t>
            </a:r>
          </a:p>
          <a:p>
            <a:pPr marL="0" indent="0">
              <a:buNone/>
            </a:pPr>
            <a:r>
              <a:rPr lang="en-US" sz="2200" dirty="0">
                <a:solidFill>
                  <a:srgbClr val="800000"/>
                </a:solidFill>
              </a:rPr>
              <a:t>Satisficing: miss the better </a:t>
            </a:r>
            <a:r>
              <a:rPr lang="en-US" sz="2200" dirty="0" smtClean="0">
                <a:solidFill>
                  <a:srgbClr val="800000"/>
                </a:solidFill>
              </a:rPr>
              <a:t>solutions</a:t>
            </a:r>
          </a:p>
          <a:p>
            <a:pPr marL="0" indent="0">
              <a:buNone/>
            </a:pPr>
            <a:r>
              <a:rPr lang="en-US" sz="2200" dirty="0" smtClean="0">
                <a:solidFill>
                  <a:srgbClr val="800000"/>
                </a:solidFill>
              </a:rPr>
              <a:t>People tend to be on one of them mostly and situations might affect the choices, pushing to the original extreme or pull back --, e.g. the importance of the decision, the timing</a:t>
            </a:r>
            <a:endParaRPr lang="en-US" sz="2200" dirty="0">
              <a:solidFill>
                <a:srgbClr val="800000"/>
              </a:solidFill>
            </a:endParaRPr>
          </a:p>
        </p:txBody>
      </p:sp>
    </p:spTree>
    <p:extLst>
      <p:ext uri="{BB962C8B-B14F-4D97-AF65-F5344CB8AC3E}">
        <p14:creationId xmlns:p14="http://schemas.microsoft.com/office/powerpoint/2010/main" val="3437700721"/>
      </p:ext>
    </p:extLst>
  </p:cSld>
  <p:clrMapOvr>
    <a:masterClrMapping/>
  </p:clrMapOvr>
  <p:timing>
    <p:tnLst>
      <p:par>
        <p:cTn xmlns:p14="http://schemas.microsoft.com/office/powerpoint/2010/mai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Step 5: Alternative choice</a:t>
            </a:r>
            <a:endParaRPr lang="en-US" dirty="0"/>
          </a:p>
        </p:txBody>
      </p:sp>
      <p:sp>
        <p:nvSpPr>
          <p:cNvPr id="3" name="Content Placeholder 2"/>
          <p:cNvSpPr>
            <a:spLocks noGrp="1"/>
          </p:cNvSpPr>
          <p:nvPr>
            <p:ph idx="1"/>
          </p:nvPr>
        </p:nvSpPr>
        <p:spPr/>
        <p:txBody>
          <a:bodyPr>
            <a:normAutofit/>
          </a:bodyPr>
          <a:lstStyle/>
          <a:p>
            <a:r>
              <a:rPr lang="en-US" dirty="0" smtClean="0"/>
              <a:t>DM are risk-averse when options are framed as “gain”</a:t>
            </a:r>
            <a:r>
              <a:rPr lang="en-US" sz="2400" dirty="0" smtClean="0">
                <a:solidFill>
                  <a:srgbClr val="800000"/>
                </a:solidFill>
              </a:rPr>
              <a:t> (will become more conservative, try to protect the gain)</a:t>
            </a:r>
          </a:p>
          <a:p>
            <a:r>
              <a:rPr lang="en-US" dirty="0" smtClean="0"/>
              <a:t>DM are risk-seeking when options are framed as “loss” </a:t>
            </a:r>
            <a:r>
              <a:rPr lang="en-US" sz="2400" dirty="0" smtClean="0">
                <a:solidFill>
                  <a:srgbClr val="800000"/>
                </a:solidFill>
              </a:rPr>
              <a:t>(the loss can be either occurred or potential; tendency to risk-seeking)</a:t>
            </a:r>
            <a:endParaRPr lang="en-US" sz="2400" dirty="0">
              <a:solidFill>
                <a:srgbClr val="800000"/>
              </a:solidFill>
            </a:endParaRPr>
          </a:p>
        </p:txBody>
      </p:sp>
    </p:spTree>
    <p:extLst>
      <p:ext uri="{BB962C8B-B14F-4D97-AF65-F5344CB8AC3E}">
        <p14:creationId xmlns:p14="http://schemas.microsoft.com/office/powerpoint/2010/main" val="314800511"/>
      </p:ext>
    </p:extLst>
  </p:cSld>
  <p:clrMapOvr>
    <a:masterClrMapping/>
  </p:clrMapOvr>
  <p:timing>
    <p:tnLst>
      <p:par>
        <p:cTn xmlns:p14="http://schemas.microsoft.com/office/powerpoint/2010/mai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Step 6: Alternative Implementation</a:t>
            </a:r>
            <a:endParaRPr lang="en-US" dirty="0"/>
          </a:p>
        </p:txBody>
      </p:sp>
      <p:sp>
        <p:nvSpPr>
          <p:cNvPr id="3" name="Content Placeholder 2"/>
          <p:cNvSpPr>
            <a:spLocks noGrp="1"/>
          </p:cNvSpPr>
          <p:nvPr>
            <p:ph idx="1"/>
          </p:nvPr>
        </p:nvSpPr>
        <p:spPr/>
        <p:txBody>
          <a:bodyPr/>
          <a:lstStyle/>
          <a:p>
            <a:r>
              <a:rPr lang="en-US" dirty="0" smtClean="0"/>
              <a:t>Self explanatory</a:t>
            </a:r>
            <a:endParaRPr lang="en-US" dirty="0"/>
          </a:p>
        </p:txBody>
      </p:sp>
    </p:spTree>
    <p:extLst>
      <p:ext uri="{BB962C8B-B14F-4D97-AF65-F5344CB8AC3E}">
        <p14:creationId xmlns:p14="http://schemas.microsoft.com/office/powerpoint/2010/main" val="3309786526"/>
      </p:ext>
    </p:extLst>
  </p:cSld>
  <p:clrMapOvr>
    <a:masterClrMapping/>
  </p:clrMapOvr>
  <p:timing>
    <p:tnLst>
      <p:par>
        <p:cTn xmlns:p14="http://schemas.microsoft.com/office/powerpoint/2010/mai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Step 7: solution evaluation</a:t>
            </a:r>
            <a:endParaRPr lang="en-US" dirty="0"/>
          </a:p>
        </p:txBody>
      </p:sp>
      <p:sp>
        <p:nvSpPr>
          <p:cNvPr id="3" name="Content Placeholder 2"/>
          <p:cNvSpPr>
            <a:spLocks noGrp="1"/>
          </p:cNvSpPr>
          <p:nvPr>
            <p:ph idx="1"/>
          </p:nvPr>
        </p:nvSpPr>
        <p:spPr/>
        <p:txBody>
          <a:bodyPr>
            <a:normAutofit/>
          </a:bodyPr>
          <a:lstStyle/>
          <a:p>
            <a:r>
              <a:rPr lang="en-US" dirty="0" smtClean="0"/>
              <a:t>Escalation of commitment and sunk costs </a:t>
            </a:r>
            <a:r>
              <a:rPr lang="en-US" sz="2400" dirty="0" smtClean="0">
                <a:solidFill>
                  <a:srgbClr val="800000"/>
                </a:solidFill>
              </a:rPr>
              <a:t>(managerial implication: set some goals for specific timing, evaluate the project whether it is successful, if loss has been made and significant, re-evaluating the project is necessary, move on or abandon; or cooperate with colleague)</a:t>
            </a:r>
          </a:p>
          <a:p>
            <a:r>
              <a:rPr lang="en-US" dirty="0" smtClean="0"/>
              <a:t>Hindsight </a:t>
            </a:r>
            <a:r>
              <a:rPr lang="en-US" sz="2400" dirty="0">
                <a:solidFill>
                  <a:srgbClr val="800000"/>
                </a:solidFill>
              </a:rPr>
              <a:t>(tend to take greater responsibility of success but avoid the responsibility of failure)</a:t>
            </a:r>
          </a:p>
          <a:p>
            <a:endParaRPr lang="en-US" dirty="0"/>
          </a:p>
        </p:txBody>
      </p:sp>
    </p:spTree>
    <p:extLst>
      <p:ext uri="{BB962C8B-B14F-4D97-AF65-F5344CB8AC3E}">
        <p14:creationId xmlns:p14="http://schemas.microsoft.com/office/powerpoint/2010/main" val="3996288478"/>
      </p:ext>
    </p:extLst>
  </p:cSld>
  <p:clrMapOvr>
    <a:masterClrMapping/>
  </p:clrMapOvr>
  <p:timing>
    <p:tnLst>
      <p:par>
        <p:cTn xmlns:p14="http://schemas.microsoft.com/office/powerpoint/2010/mai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use Groups?</a:t>
            </a:r>
            <a:endParaRPr lang="en-US" dirty="0"/>
          </a:p>
        </p:txBody>
      </p:sp>
      <p:sp>
        <p:nvSpPr>
          <p:cNvPr id="3" name="Content Placeholder 2"/>
          <p:cNvSpPr>
            <a:spLocks noGrp="1"/>
          </p:cNvSpPr>
          <p:nvPr>
            <p:ph idx="1"/>
          </p:nvPr>
        </p:nvSpPr>
        <p:spPr/>
        <p:txBody>
          <a:bodyPr>
            <a:normAutofit/>
          </a:bodyPr>
          <a:lstStyle/>
          <a:p>
            <a:r>
              <a:rPr lang="en-US" dirty="0" smtClean="0"/>
              <a:t>Decision quality </a:t>
            </a:r>
            <a:r>
              <a:rPr lang="en-US" sz="2200" dirty="0">
                <a:solidFill>
                  <a:srgbClr val="800000"/>
                </a:solidFill>
              </a:rPr>
              <a:t>(are group-decisions better than individual’s? the more people, the better the decision?)</a:t>
            </a:r>
          </a:p>
          <a:p>
            <a:r>
              <a:rPr lang="en-US" dirty="0" smtClean="0"/>
              <a:t>Decision Acceptance and commitment </a:t>
            </a:r>
            <a:r>
              <a:rPr lang="en-US" sz="2200" dirty="0" smtClean="0">
                <a:solidFill>
                  <a:srgbClr val="800000"/>
                </a:solidFill>
              </a:rPr>
              <a:t>(employees tend to accept the decision and make commitment to the decision in which they participate)</a:t>
            </a:r>
          </a:p>
          <a:p>
            <a:r>
              <a:rPr lang="en-US" dirty="0" smtClean="0"/>
              <a:t>Diffusion of responsibility </a:t>
            </a:r>
            <a:r>
              <a:rPr lang="en-US" sz="2200" dirty="0">
                <a:solidFill>
                  <a:srgbClr val="800000"/>
                </a:solidFill>
              </a:rPr>
              <a:t>(by-product of group-decision, no body feels like he/she is full responsible for the failure)</a:t>
            </a:r>
          </a:p>
          <a:p>
            <a:endParaRPr lang="en-US" dirty="0"/>
          </a:p>
          <a:p>
            <a:r>
              <a:rPr lang="en-US" sz="2200" dirty="0">
                <a:solidFill>
                  <a:srgbClr val="800000"/>
                </a:solidFill>
              </a:rPr>
              <a:t>Overall/sometime Group decisions are better</a:t>
            </a:r>
          </a:p>
        </p:txBody>
      </p:sp>
    </p:spTree>
    <p:extLst>
      <p:ext uri="{BB962C8B-B14F-4D97-AF65-F5344CB8AC3E}">
        <p14:creationId xmlns:p14="http://schemas.microsoft.com/office/powerpoint/2010/main" val="2071978966"/>
      </p:ext>
    </p:extLst>
  </p:cSld>
  <p:clrMapOvr>
    <a:masterClrMapping/>
  </p:clrMapOvr>
  <p:timing>
    <p:tnLst>
      <p:par>
        <p:cTn xmlns:p14="http://schemas.microsoft.com/office/powerpoint/2010/mai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Dysfunctional Group Decision Making</a:t>
            </a:r>
            <a:endParaRPr lang="en-US" dirty="0"/>
          </a:p>
        </p:txBody>
      </p:sp>
      <p:sp>
        <p:nvSpPr>
          <p:cNvPr id="3" name="Content Placeholder 2"/>
          <p:cNvSpPr>
            <a:spLocks noGrp="1"/>
          </p:cNvSpPr>
          <p:nvPr>
            <p:ph idx="1"/>
          </p:nvPr>
        </p:nvSpPr>
        <p:spPr/>
        <p:txBody>
          <a:bodyPr>
            <a:normAutofit/>
          </a:bodyPr>
          <a:lstStyle/>
          <a:p>
            <a:r>
              <a:rPr lang="en-US" dirty="0" smtClean="0"/>
              <a:t>Groupthink</a:t>
            </a:r>
          </a:p>
          <a:p>
            <a:pPr marL="0" indent="0">
              <a:buNone/>
            </a:pPr>
            <a:r>
              <a:rPr lang="en-US" sz="2200" dirty="0">
                <a:solidFill>
                  <a:srgbClr val="800000"/>
                </a:solidFill>
              </a:rPr>
              <a:t>(group pressure leading to bad quality of group decision (making); wrong perception (being over-confident); stereotyping of the outsiders and insiders; pressure leading to demand for conformity;)</a:t>
            </a:r>
          </a:p>
          <a:p>
            <a:pPr marL="0" indent="0">
              <a:buNone/>
            </a:pPr>
            <a:r>
              <a:rPr lang="en-US" sz="2200" dirty="0">
                <a:solidFill>
                  <a:srgbClr val="800000"/>
                </a:solidFill>
              </a:rPr>
              <a:t> (solutions: appoint people as evil characters, set up culture of creativity, speaking up; as a manager, don’t share your opinion before the group share theirs</a:t>
            </a:r>
            <a:r>
              <a:rPr lang="en-US" sz="2200" dirty="0" smtClean="0">
                <a:solidFill>
                  <a:srgbClr val="800000"/>
                </a:solidFill>
              </a:rPr>
              <a:t>)</a:t>
            </a:r>
            <a:endParaRPr lang="en-US" dirty="0" smtClean="0"/>
          </a:p>
          <a:p>
            <a:r>
              <a:rPr lang="en-US" dirty="0"/>
              <a:t> Risky shift vs. Conservative </a:t>
            </a:r>
            <a:r>
              <a:rPr lang="en-US" dirty="0" smtClean="0"/>
              <a:t>shift </a:t>
            </a:r>
          </a:p>
          <a:p>
            <a:pPr marL="0" indent="0">
              <a:buNone/>
            </a:pPr>
            <a:r>
              <a:rPr lang="en-US" sz="2200" dirty="0">
                <a:solidFill>
                  <a:srgbClr val="800000"/>
                </a:solidFill>
              </a:rPr>
              <a:t>  (? Managerial implication: learn of the tendency of the group )</a:t>
            </a:r>
          </a:p>
        </p:txBody>
      </p:sp>
    </p:spTree>
    <p:extLst>
      <p:ext uri="{BB962C8B-B14F-4D97-AF65-F5344CB8AC3E}">
        <p14:creationId xmlns:p14="http://schemas.microsoft.com/office/powerpoint/2010/main" val="4140470983"/>
      </p:ext>
    </p:extLst>
  </p:cSld>
  <p:clrMapOvr>
    <a:masterClrMapping/>
  </p:clrMapOvr>
  <p:timing>
    <p:tnLst>
      <p:par>
        <p:cTn xmlns:p14="http://schemas.microsoft.com/office/powerpoint/2010/mai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smtClean="0"/>
              <a:t>Improving Decision-making in organization (see the book)</a:t>
            </a:r>
            <a:endParaRPr lang="en-US" sz="3600" dirty="0"/>
          </a:p>
        </p:txBody>
      </p:sp>
      <p:sp>
        <p:nvSpPr>
          <p:cNvPr id="3" name="Content Placeholder 2"/>
          <p:cNvSpPr>
            <a:spLocks noGrp="1"/>
          </p:cNvSpPr>
          <p:nvPr>
            <p:ph idx="1"/>
          </p:nvPr>
        </p:nvSpPr>
        <p:spPr/>
        <p:txBody>
          <a:bodyPr>
            <a:normAutofit/>
          </a:bodyPr>
          <a:lstStyle/>
          <a:p>
            <a:r>
              <a:rPr lang="en-US" dirty="0" smtClean="0"/>
              <a:t>Training discussion leaders</a:t>
            </a:r>
          </a:p>
          <a:p>
            <a:r>
              <a:rPr lang="en-US" dirty="0" smtClean="0"/>
              <a:t>Stimulating and managing controversy</a:t>
            </a:r>
          </a:p>
          <a:p>
            <a:r>
              <a:rPr lang="en-US" dirty="0" smtClean="0"/>
              <a:t>Traditional brainstorming</a:t>
            </a:r>
          </a:p>
          <a:p>
            <a:r>
              <a:rPr lang="en-US" dirty="0" smtClean="0"/>
              <a:t>Nominal group technique</a:t>
            </a:r>
          </a:p>
          <a:p>
            <a:r>
              <a:rPr lang="en-US" dirty="0" smtClean="0"/>
              <a:t>Delphi technique</a:t>
            </a:r>
          </a:p>
          <a:p>
            <a:endParaRPr lang="en-US" sz="2200" dirty="0">
              <a:solidFill>
                <a:srgbClr val="800000"/>
              </a:solidFill>
            </a:endParaRPr>
          </a:p>
          <a:p>
            <a:pPr marL="0" indent="0">
              <a:buNone/>
            </a:pPr>
            <a:r>
              <a:rPr lang="en-US" sz="2200" dirty="0" smtClean="0">
                <a:solidFill>
                  <a:srgbClr val="800000"/>
                </a:solidFill>
              </a:rPr>
              <a:t>(sample </a:t>
            </a:r>
            <a:r>
              <a:rPr lang="en-US" sz="2200" smtClean="0">
                <a:solidFill>
                  <a:srgbClr val="800000"/>
                </a:solidFill>
              </a:rPr>
              <a:t>question: will </a:t>
            </a:r>
            <a:r>
              <a:rPr lang="en-US" sz="2200" dirty="0" smtClean="0">
                <a:solidFill>
                  <a:srgbClr val="800000"/>
                </a:solidFill>
              </a:rPr>
              <a:t>be given a scenario, and asked what kind of above item is)</a:t>
            </a:r>
          </a:p>
        </p:txBody>
      </p:sp>
    </p:spTree>
    <p:extLst>
      <p:ext uri="{BB962C8B-B14F-4D97-AF65-F5344CB8AC3E}">
        <p14:creationId xmlns:p14="http://schemas.microsoft.com/office/powerpoint/2010/main" val="2390353117"/>
      </p:ext>
    </p:extLst>
  </p:cSld>
  <p:clrMapOvr>
    <a:masterClrMapping/>
  </p:clrMapOvr>
  <p:timing>
    <p:tnLst>
      <p:par>
        <p:cTn xmlns:p14="http://schemas.microsoft.com/office/powerpoint/2010/mai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Leadership &amp; Power</a:t>
            </a:r>
            <a:endParaRPr lang="en-US" dirty="0"/>
          </a:p>
        </p:txBody>
      </p:sp>
      <p:sp>
        <p:nvSpPr>
          <p:cNvPr id="3" name="Subtitle 2"/>
          <p:cNvSpPr>
            <a:spLocks noGrp="1"/>
          </p:cNvSpPr>
          <p:nvPr>
            <p:ph type="subTitle" idx="1"/>
          </p:nvPr>
        </p:nvSpPr>
        <p:spPr/>
        <p:txBody>
          <a:bodyPr/>
          <a:lstStyle/>
          <a:p>
            <a:r>
              <a:rPr lang="en-US" dirty="0" smtClean="0"/>
              <a:t>Chapters 9 &amp; 12</a:t>
            </a:r>
            <a:endParaRPr lang="en-US" dirty="0"/>
          </a:p>
        </p:txBody>
      </p:sp>
    </p:spTree>
    <p:extLst>
      <p:ext uri="{BB962C8B-B14F-4D97-AF65-F5344CB8AC3E}">
        <p14:creationId xmlns:p14="http://schemas.microsoft.com/office/powerpoint/2010/main" val="2299650147"/>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smtClean="0"/>
              <a:t>We usually talk leadership on a positive way, but it certainly has a dark side, e.g. Hitler</a:t>
            </a:r>
            <a:endParaRPr lang="en-US" dirty="0"/>
          </a:p>
        </p:txBody>
      </p:sp>
    </p:spTree>
    <p:extLst>
      <p:ext uri="{BB962C8B-B14F-4D97-AF65-F5344CB8AC3E}">
        <p14:creationId xmlns:p14="http://schemas.microsoft.com/office/powerpoint/2010/main" val="1178338314"/>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Leadership?</a:t>
            </a:r>
            <a:endParaRPr lang="en-US" dirty="0"/>
          </a:p>
        </p:txBody>
      </p:sp>
      <p:sp>
        <p:nvSpPr>
          <p:cNvPr id="3" name="Content Placeholder 2"/>
          <p:cNvSpPr>
            <a:spLocks noGrp="1"/>
          </p:cNvSpPr>
          <p:nvPr>
            <p:ph idx="1"/>
          </p:nvPr>
        </p:nvSpPr>
        <p:spPr/>
        <p:txBody>
          <a:bodyPr/>
          <a:lstStyle/>
          <a:p>
            <a:r>
              <a:rPr lang="en-US" dirty="0" smtClean="0"/>
              <a:t>Leadership and Management</a:t>
            </a:r>
          </a:p>
          <a:p>
            <a:pPr marL="0" indent="0">
              <a:buNone/>
            </a:pPr>
            <a:endParaRPr lang="en-US" dirty="0"/>
          </a:p>
        </p:txBody>
      </p:sp>
    </p:spTree>
    <p:extLst>
      <p:ext uri="{BB962C8B-B14F-4D97-AF65-F5344CB8AC3E}">
        <p14:creationId xmlns:p14="http://schemas.microsoft.com/office/powerpoint/2010/main" val="3756537542"/>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Leadership?</a:t>
            </a:r>
          </a:p>
        </p:txBody>
      </p:sp>
      <p:sp>
        <p:nvSpPr>
          <p:cNvPr id="3" name="Content Placeholder 2"/>
          <p:cNvSpPr>
            <a:spLocks noGrp="1"/>
          </p:cNvSpPr>
          <p:nvPr>
            <p:ph idx="1"/>
          </p:nvPr>
        </p:nvSpPr>
        <p:spPr/>
        <p:txBody>
          <a:bodyPr/>
          <a:lstStyle/>
          <a:p>
            <a:pPr marL="0" indent="0" algn="just">
              <a:buNone/>
            </a:pPr>
            <a:r>
              <a:rPr lang="en-US" dirty="0" smtClean="0"/>
              <a:t>The influence that particular individuals exert on the goal achievement of others in an organizational context.</a:t>
            </a:r>
          </a:p>
          <a:p>
            <a:pPr marL="0" indent="0" algn="just">
              <a:buNone/>
            </a:pPr>
            <a:endParaRPr lang="en-US" dirty="0"/>
          </a:p>
          <a:p>
            <a:pPr marL="0" indent="0" algn="just">
              <a:buNone/>
            </a:pPr>
            <a:endParaRPr lang="en-US" dirty="0" smtClean="0"/>
          </a:p>
          <a:p>
            <a:pPr marL="0" indent="0" algn="just">
              <a:buNone/>
            </a:pPr>
            <a:r>
              <a:rPr lang="en-US" dirty="0" smtClean="0"/>
              <a:t>The influence of individual over others</a:t>
            </a:r>
            <a:endParaRPr lang="en-US" dirty="0"/>
          </a:p>
        </p:txBody>
      </p:sp>
    </p:spTree>
    <p:extLst>
      <p:ext uri="{BB962C8B-B14F-4D97-AF65-F5344CB8AC3E}">
        <p14:creationId xmlns:p14="http://schemas.microsoft.com/office/powerpoint/2010/main" val="3750249907"/>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Early Leadership Theories</a:t>
            </a:r>
            <a:endParaRPr lang="en-US" dirty="0"/>
          </a:p>
        </p:txBody>
      </p:sp>
      <p:sp>
        <p:nvSpPr>
          <p:cNvPr id="3" name="Content Placeholder 2"/>
          <p:cNvSpPr>
            <a:spLocks noGrp="1"/>
          </p:cNvSpPr>
          <p:nvPr>
            <p:ph idx="1"/>
          </p:nvPr>
        </p:nvSpPr>
        <p:spPr/>
        <p:txBody>
          <a:bodyPr>
            <a:normAutofit/>
          </a:bodyPr>
          <a:lstStyle/>
          <a:p>
            <a:pPr algn="just"/>
            <a:r>
              <a:rPr lang="en-US" dirty="0" smtClean="0"/>
              <a:t>Great man/woman theory</a:t>
            </a:r>
          </a:p>
          <a:p>
            <a:pPr marL="0" indent="0" algn="just">
              <a:buNone/>
            </a:pPr>
            <a:r>
              <a:rPr lang="en-US" sz="2400" dirty="0" smtClean="0">
                <a:solidFill>
                  <a:srgbClr val="FF0000"/>
                </a:solidFill>
              </a:rPr>
              <a:t>(the basic question asked once is:  leaders are born? Or leaders are made? Both arguments are rational.)  </a:t>
            </a:r>
          </a:p>
          <a:p>
            <a:pPr marL="0" indent="0" algn="just">
              <a:buNone/>
            </a:pPr>
            <a:r>
              <a:rPr lang="en-US" sz="2400" dirty="0">
                <a:solidFill>
                  <a:srgbClr val="FF0000"/>
                </a:solidFill>
              </a:rPr>
              <a:t> </a:t>
            </a:r>
            <a:r>
              <a:rPr lang="en-US" sz="2400" dirty="0" smtClean="0">
                <a:solidFill>
                  <a:srgbClr val="FF0000"/>
                </a:solidFill>
              </a:rPr>
              <a:t>   </a:t>
            </a:r>
            <a:r>
              <a:rPr lang="en-US" sz="2800" dirty="0" smtClean="0"/>
              <a:t>What traits do effective leaders possess?</a:t>
            </a:r>
          </a:p>
          <a:p>
            <a:pPr marL="0" indent="0" algn="just">
              <a:buNone/>
            </a:pPr>
            <a:r>
              <a:rPr lang="en-US" sz="2800" dirty="0" smtClean="0"/>
              <a:t>  - Intelligence, energy, Self-confidence, dominance, motivation to lead, emotional stability, honesty and integrity, need for achievement</a:t>
            </a:r>
          </a:p>
          <a:p>
            <a:pPr marL="0" indent="0" algn="just">
              <a:buNone/>
            </a:pPr>
            <a:r>
              <a:rPr lang="en-US" sz="2800" dirty="0" smtClean="0"/>
              <a:t>    </a:t>
            </a:r>
            <a:r>
              <a:rPr lang="en-US" sz="2400" dirty="0">
                <a:solidFill>
                  <a:srgbClr val="FF0000"/>
                </a:solidFill>
              </a:rPr>
              <a:t> (this theory lost favor over time, as which traits make up a leaders, which traits are most effective, ---, and it </a:t>
            </a:r>
            <a:r>
              <a:rPr lang="en-US" sz="2400" dirty="0" smtClean="0">
                <a:solidFill>
                  <a:srgbClr val="FF0000"/>
                </a:solidFill>
              </a:rPr>
              <a:t>doesn’t </a:t>
            </a:r>
            <a:r>
              <a:rPr lang="en-US" sz="2400" dirty="0">
                <a:solidFill>
                  <a:srgbClr val="FF0000"/>
                </a:solidFill>
              </a:rPr>
              <a:t>answer what leaders actually do)</a:t>
            </a:r>
          </a:p>
          <a:p>
            <a:pPr marL="0" indent="0" algn="just">
              <a:buNone/>
            </a:pPr>
            <a:endParaRPr lang="en-US" dirty="0"/>
          </a:p>
        </p:txBody>
      </p:sp>
    </p:spTree>
    <p:extLst>
      <p:ext uri="{BB962C8B-B14F-4D97-AF65-F5344CB8AC3E}">
        <p14:creationId xmlns:p14="http://schemas.microsoft.com/office/powerpoint/2010/main" val="290688637"/>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Behavioral Approach</a:t>
            </a:r>
            <a:endParaRPr lang="en-US" dirty="0"/>
          </a:p>
        </p:txBody>
      </p:sp>
      <p:sp>
        <p:nvSpPr>
          <p:cNvPr id="3" name="Content Placeholder 2"/>
          <p:cNvSpPr>
            <a:spLocks noGrp="1"/>
          </p:cNvSpPr>
          <p:nvPr>
            <p:ph idx="1"/>
          </p:nvPr>
        </p:nvSpPr>
        <p:spPr>
          <a:xfrm>
            <a:off x="41865" y="1600200"/>
            <a:ext cx="9294015" cy="4525963"/>
          </a:xfrm>
        </p:spPr>
        <p:txBody>
          <a:bodyPr>
            <a:normAutofit fontScale="85000" lnSpcReduction="20000"/>
          </a:bodyPr>
          <a:lstStyle/>
          <a:p>
            <a:pPr algn="just"/>
            <a:r>
              <a:rPr lang="en-US" dirty="0" smtClean="0"/>
              <a:t>What do leaders actually do </a:t>
            </a:r>
            <a:r>
              <a:rPr lang="en-US" sz="2600" dirty="0">
                <a:solidFill>
                  <a:srgbClr val="800000"/>
                </a:solidFill>
              </a:rPr>
              <a:t>(to be effective leaders)</a:t>
            </a:r>
            <a:r>
              <a:rPr lang="en-US" dirty="0" smtClean="0"/>
              <a:t>?</a:t>
            </a:r>
          </a:p>
          <a:p>
            <a:pPr marL="0" indent="0" algn="just">
              <a:buNone/>
            </a:pPr>
            <a:r>
              <a:rPr lang="en-US" dirty="0" smtClean="0"/>
              <a:t>    - Initiating Structure (directive) </a:t>
            </a:r>
          </a:p>
          <a:p>
            <a:pPr marL="0" indent="0" algn="just">
              <a:buNone/>
            </a:pPr>
            <a:r>
              <a:rPr lang="en-US" dirty="0"/>
              <a:t> </a:t>
            </a:r>
            <a:r>
              <a:rPr lang="en-US" dirty="0" smtClean="0"/>
              <a:t>   - Consideration (supportive) </a:t>
            </a:r>
            <a:r>
              <a:rPr lang="en-US" sz="2600" dirty="0">
                <a:solidFill>
                  <a:srgbClr val="800000"/>
                </a:solidFill>
              </a:rPr>
              <a:t>(allow the employees </a:t>
            </a:r>
            <a:endParaRPr lang="en-US" sz="2600" dirty="0" smtClean="0">
              <a:solidFill>
                <a:srgbClr val="800000"/>
              </a:solidFill>
            </a:endParaRPr>
          </a:p>
          <a:p>
            <a:pPr marL="0" indent="0" algn="just">
              <a:buNone/>
            </a:pPr>
            <a:r>
              <a:rPr lang="en-US" sz="2600" dirty="0">
                <a:solidFill>
                  <a:srgbClr val="800000"/>
                </a:solidFill>
              </a:rPr>
              <a:t> </a:t>
            </a:r>
            <a:r>
              <a:rPr lang="en-US" sz="2600" dirty="0" smtClean="0">
                <a:solidFill>
                  <a:srgbClr val="800000"/>
                </a:solidFill>
              </a:rPr>
              <a:t>        feel </a:t>
            </a:r>
            <a:r>
              <a:rPr lang="en-US" sz="2600" dirty="0">
                <a:solidFill>
                  <a:srgbClr val="800000"/>
                </a:solidFill>
              </a:rPr>
              <a:t>confortable, be confident)  </a:t>
            </a:r>
            <a:endParaRPr lang="en-US" sz="2600" dirty="0" smtClean="0">
              <a:solidFill>
                <a:srgbClr val="800000"/>
              </a:solidFill>
            </a:endParaRPr>
          </a:p>
          <a:p>
            <a:pPr marL="0" indent="0" algn="just">
              <a:buNone/>
            </a:pPr>
            <a:endParaRPr lang="en-US" sz="2600" dirty="0">
              <a:solidFill>
                <a:srgbClr val="800000"/>
              </a:solidFill>
            </a:endParaRPr>
          </a:p>
          <a:p>
            <a:pPr marL="0" indent="0" algn="just">
              <a:buNone/>
            </a:pPr>
            <a:r>
              <a:rPr lang="en-US" sz="2600" dirty="0" smtClean="0">
                <a:solidFill>
                  <a:srgbClr val="800000"/>
                </a:solidFill>
              </a:rPr>
              <a:t>In the </a:t>
            </a:r>
            <a:r>
              <a:rPr lang="en-US" sz="2600" dirty="0" err="1" smtClean="0">
                <a:solidFill>
                  <a:srgbClr val="800000"/>
                </a:solidFill>
              </a:rPr>
              <a:t>behavioural</a:t>
            </a:r>
            <a:r>
              <a:rPr lang="en-US" sz="2600" dirty="0" smtClean="0">
                <a:solidFill>
                  <a:srgbClr val="800000"/>
                </a:solidFill>
              </a:rPr>
              <a:t> approach, leaders can be made, as everyone can just follow these effective </a:t>
            </a:r>
            <a:r>
              <a:rPr lang="en-US" sz="2600" dirty="0" err="1" smtClean="0">
                <a:solidFill>
                  <a:srgbClr val="800000"/>
                </a:solidFill>
              </a:rPr>
              <a:t>behaviours</a:t>
            </a:r>
            <a:r>
              <a:rPr lang="en-US" sz="2600" dirty="0" smtClean="0">
                <a:solidFill>
                  <a:srgbClr val="800000"/>
                </a:solidFill>
              </a:rPr>
              <a:t> to be a leaders. Leadership can be learnt. But --, the degree to learn this </a:t>
            </a:r>
            <a:r>
              <a:rPr lang="en-US" sz="2600" dirty="0" err="1" smtClean="0">
                <a:solidFill>
                  <a:srgbClr val="800000"/>
                </a:solidFill>
              </a:rPr>
              <a:t>behavour</a:t>
            </a:r>
            <a:r>
              <a:rPr lang="en-US" sz="2600" dirty="0" smtClean="0">
                <a:solidFill>
                  <a:srgbClr val="800000"/>
                </a:solidFill>
              </a:rPr>
              <a:t> is different among people, some people learn the </a:t>
            </a:r>
            <a:r>
              <a:rPr lang="en-US" sz="2600" dirty="0" err="1" smtClean="0">
                <a:solidFill>
                  <a:srgbClr val="800000"/>
                </a:solidFill>
              </a:rPr>
              <a:t>behaviour</a:t>
            </a:r>
            <a:r>
              <a:rPr lang="en-US" sz="2600" dirty="0" smtClean="0">
                <a:solidFill>
                  <a:srgbClr val="800000"/>
                </a:solidFill>
              </a:rPr>
              <a:t> better, some not.</a:t>
            </a:r>
            <a:endParaRPr lang="en-US" sz="2600" dirty="0">
              <a:solidFill>
                <a:srgbClr val="800000"/>
              </a:solidFill>
            </a:endParaRPr>
          </a:p>
          <a:p>
            <a:pPr marL="0" indent="0" algn="just">
              <a:buNone/>
            </a:pPr>
            <a:endParaRPr lang="en-US" dirty="0"/>
          </a:p>
          <a:p>
            <a:pPr marL="0" indent="0" algn="just">
              <a:buNone/>
            </a:pPr>
            <a:r>
              <a:rPr lang="en-US" sz="2600" dirty="0" smtClean="0">
                <a:solidFill>
                  <a:srgbClr val="800000"/>
                </a:solidFill>
              </a:rPr>
              <a:t>(Ohio State University, experiment:</a:t>
            </a:r>
          </a:p>
          <a:p>
            <a:pPr marL="0" indent="0" algn="just">
              <a:buNone/>
            </a:pPr>
            <a:r>
              <a:rPr lang="en-US" sz="2600" dirty="0" smtClean="0">
                <a:solidFill>
                  <a:srgbClr val="800000"/>
                </a:solidFill>
              </a:rPr>
              <a:t>To managers: What do you do to an effective leader?</a:t>
            </a:r>
          </a:p>
          <a:p>
            <a:pPr marL="0" indent="0" algn="just">
              <a:buNone/>
            </a:pPr>
            <a:r>
              <a:rPr lang="en-US" sz="2600" dirty="0" smtClean="0">
                <a:solidFill>
                  <a:srgbClr val="800000"/>
                </a:solidFill>
              </a:rPr>
              <a:t>To followers: what your leader do to be an effective leader? )</a:t>
            </a:r>
            <a:endParaRPr lang="en-US" sz="2600" dirty="0">
              <a:solidFill>
                <a:srgbClr val="800000"/>
              </a:solidFill>
            </a:endParaRPr>
          </a:p>
        </p:txBody>
      </p:sp>
    </p:spTree>
    <p:extLst>
      <p:ext uri="{BB962C8B-B14F-4D97-AF65-F5344CB8AC3E}">
        <p14:creationId xmlns:p14="http://schemas.microsoft.com/office/powerpoint/2010/main" val="2792837828"/>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t>
            </a:r>
            <a:r>
              <a:rPr lang="en-US" dirty="0"/>
              <a:t>S</a:t>
            </a:r>
            <a:r>
              <a:rPr lang="en-US" dirty="0" smtClean="0"/>
              <a:t>ituational Approach</a:t>
            </a:r>
            <a:endParaRPr lang="en-US" dirty="0"/>
          </a:p>
        </p:txBody>
      </p:sp>
      <p:sp>
        <p:nvSpPr>
          <p:cNvPr id="3" name="Content Placeholder 2"/>
          <p:cNvSpPr>
            <a:spLocks noGrp="1"/>
          </p:cNvSpPr>
          <p:nvPr>
            <p:ph idx="1"/>
          </p:nvPr>
        </p:nvSpPr>
        <p:spPr/>
        <p:txBody>
          <a:bodyPr/>
          <a:lstStyle/>
          <a:p>
            <a:r>
              <a:rPr lang="en-US" dirty="0" smtClean="0"/>
              <a:t>See the textbook for Fiedler’s </a:t>
            </a:r>
            <a:r>
              <a:rPr lang="en-US" dirty="0" err="1" smtClean="0"/>
              <a:t>Contigency</a:t>
            </a:r>
            <a:r>
              <a:rPr lang="en-US" dirty="0" smtClean="0"/>
              <a:t> Theory</a:t>
            </a:r>
          </a:p>
          <a:p>
            <a:r>
              <a:rPr lang="en-US" dirty="0" smtClean="0"/>
              <a:t>Path-Goal Theory</a:t>
            </a:r>
          </a:p>
          <a:p>
            <a:endParaRPr lang="en-US" dirty="0"/>
          </a:p>
          <a:p>
            <a:pPr marL="0" indent="0">
              <a:buNone/>
            </a:pPr>
            <a:r>
              <a:rPr lang="en-US" dirty="0" smtClean="0"/>
              <a:t>To be an effective leader, you need to apply the effective behavior on the appropriate situation</a:t>
            </a:r>
            <a:endParaRPr lang="en-US" dirty="0"/>
          </a:p>
        </p:txBody>
      </p:sp>
    </p:spTree>
    <p:extLst>
      <p:ext uri="{BB962C8B-B14F-4D97-AF65-F5344CB8AC3E}">
        <p14:creationId xmlns:p14="http://schemas.microsoft.com/office/powerpoint/2010/main" val="1375110456"/>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Path-Goal Theory: useful findings</a:t>
            </a:r>
            <a:endParaRPr lang="en-US" dirty="0"/>
          </a:p>
        </p:txBody>
      </p:sp>
      <p:sp>
        <p:nvSpPr>
          <p:cNvPr id="3" name="Content Placeholder 2"/>
          <p:cNvSpPr>
            <a:spLocks noGrp="1"/>
          </p:cNvSpPr>
          <p:nvPr>
            <p:ph idx="1"/>
          </p:nvPr>
        </p:nvSpPr>
        <p:spPr/>
        <p:txBody>
          <a:bodyPr/>
          <a:lstStyle/>
          <a:p>
            <a:pPr algn="just"/>
            <a:r>
              <a:rPr lang="en-US" dirty="0" smtClean="0"/>
              <a:t>When to use ---</a:t>
            </a:r>
          </a:p>
          <a:p>
            <a:pPr marL="0" indent="0" algn="just">
              <a:buNone/>
            </a:pPr>
            <a:r>
              <a:rPr lang="en-US" dirty="0"/>
              <a:t> </a:t>
            </a:r>
            <a:r>
              <a:rPr lang="en-US" dirty="0" smtClean="0"/>
              <a:t> </a:t>
            </a:r>
            <a:r>
              <a:rPr lang="en-US" sz="2400" dirty="0" smtClean="0">
                <a:solidFill>
                  <a:srgbClr val="800000"/>
                </a:solidFill>
              </a:rPr>
              <a:t> </a:t>
            </a:r>
            <a:r>
              <a:rPr lang="en-US" dirty="0"/>
              <a:t>- Supportive </a:t>
            </a:r>
            <a:r>
              <a:rPr lang="en-US" dirty="0" err="1"/>
              <a:t>behaviour</a:t>
            </a:r>
            <a:r>
              <a:rPr lang="en-US" dirty="0"/>
              <a:t> </a:t>
            </a:r>
            <a:r>
              <a:rPr lang="en-US" sz="2400" dirty="0" smtClean="0">
                <a:solidFill>
                  <a:srgbClr val="800000"/>
                </a:solidFill>
              </a:rPr>
              <a:t>(when the work is frustrating (difficult), need to consider employees’ need (to do the job well); when the job is so easy, routine, boring, you also need to provide support)</a:t>
            </a:r>
          </a:p>
          <a:p>
            <a:pPr marL="0" indent="0" algn="just">
              <a:buNone/>
            </a:pPr>
            <a:r>
              <a:rPr lang="en-US" dirty="0"/>
              <a:t> </a:t>
            </a:r>
            <a:r>
              <a:rPr lang="en-US" dirty="0" smtClean="0"/>
              <a:t>  - Directive </a:t>
            </a:r>
            <a:r>
              <a:rPr lang="en-US" dirty="0" err="1" smtClean="0"/>
              <a:t>behaviour</a:t>
            </a:r>
            <a:r>
              <a:rPr lang="en-US" dirty="0" smtClean="0"/>
              <a:t> </a:t>
            </a:r>
            <a:r>
              <a:rPr lang="en-US" sz="2400" dirty="0">
                <a:solidFill>
                  <a:srgbClr val="800000"/>
                </a:solidFill>
              </a:rPr>
              <a:t>(when the task is not well structured, employees are looking for guidance; leaders need to provide job expectations, etc.</a:t>
            </a:r>
            <a:r>
              <a:rPr lang="en-US" sz="2400" dirty="0" smtClean="0">
                <a:solidFill>
                  <a:srgbClr val="800000"/>
                </a:solidFill>
              </a:rPr>
              <a:t>) (but you need to be a task master/expert, since employees are looking for advices)</a:t>
            </a:r>
            <a:endParaRPr lang="en-US" sz="2400" dirty="0">
              <a:solidFill>
                <a:srgbClr val="800000"/>
              </a:solidFill>
            </a:endParaRPr>
          </a:p>
        </p:txBody>
      </p:sp>
    </p:spTree>
    <p:extLst>
      <p:ext uri="{BB962C8B-B14F-4D97-AF65-F5344CB8AC3E}">
        <p14:creationId xmlns:p14="http://schemas.microsoft.com/office/powerpoint/2010/main" val="2767957189"/>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9094"/>
            <a:ext cx="8229600" cy="1143000"/>
          </a:xfrm>
        </p:spPr>
        <p:txBody>
          <a:bodyPr/>
          <a:lstStyle/>
          <a:p>
            <a:r>
              <a:rPr lang="en-US" dirty="0" smtClean="0"/>
              <a:t>Participative Leadership </a:t>
            </a:r>
            <a:endParaRPr lang="en-US" dirty="0"/>
          </a:p>
        </p:txBody>
      </p:sp>
      <p:sp>
        <p:nvSpPr>
          <p:cNvPr id="4" name="TextBox 3"/>
          <p:cNvSpPr txBox="1"/>
          <p:nvPr/>
        </p:nvSpPr>
        <p:spPr>
          <a:xfrm>
            <a:off x="457200" y="3047285"/>
            <a:ext cx="1456724" cy="1200329"/>
          </a:xfrm>
          <a:prstGeom prst="rect">
            <a:avLst/>
          </a:prstGeom>
          <a:noFill/>
        </p:spPr>
        <p:txBody>
          <a:bodyPr wrap="none" rtlCol="0">
            <a:spAutoFit/>
          </a:bodyPr>
          <a:lstStyle/>
          <a:p>
            <a:r>
              <a:rPr lang="en-US" dirty="0" smtClean="0"/>
              <a:t>Autocratic</a:t>
            </a:r>
          </a:p>
          <a:p>
            <a:r>
              <a:rPr lang="en-US" dirty="0" smtClean="0"/>
              <a:t>Decision</a:t>
            </a:r>
          </a:p>
          <a:p>
            <a:r>
              <a:rPr lang="en-US" dirty="0" smtClean="0"/>
              <a:t>(my way or</a:t>
            </a:r>
          </a:p>
          <a:p>
            <a:r>
              <a:rPr lang="en-US" dirty="0" smtClean="0"/>
              <a:t> the highway)</a:t>
            </a:r>
            <a:endParaRPr lang="en-US" dirty="0"/>
          </a:p>
        </p:txBody>
      </p:sp>
      <p:sp>
        <p:nvSpPr>
          <p:cNvPr id="5" name="TextBox 4"/>
          <p:cNvSpPr txBox="1"/>
          <p:nvPr/>
        </p:nvSpPr>
        <p:spPr>
          <a:xfrm>
            <a:off x="2350148" y="3181480"/>
            <a:ext cx="2170974" cy="646331"/>
          </a:xfrm>
          <a:prstGeom prst="rect">
            <a:avLst/>
          </a:prstGeom>
          <a:noFill/>
        </p:spPr>
        <p:txBody>
          <a:bodyPr wrap="none" rtlCol="0">
            <a:spAutoFit/>
          </a:bodyPr>
          <a:lstStyle/>
          <a:p>
            <a:r>
              <a:rPr lang="en-US" dirty="0" smtClean="0"/>
              <a:t>Consultation</a:t>
            </a:r>
          </a:p>
          <a:p>
            <a:r>
              <a:rPr lang="en-US" dirty="0" smtClean="0"/>
              <a:t>(What do you think?)</a:t>
            </a:r>
            <a:endParaRPr lang="en-US" dirty="0"/>
          </a:p>
        </p:txBody>
      </p:sp>
      <p:sp>
        <p:nvSpPr>
          <p:cNvPr id="6" name="TextBox 5"/>
          <p:cNvSpPr txBox="1"/>
          <p:nvPr/>
        </p:nvSpPr>
        <p:spPr>
          <a:xfrm>
            <a:off x="4963646" y="3181480"/>
            <a:ext cx="1615421" cy="646331"/>
          </a:xfrm>
          <a:prstGeom prst="rect">
            <a:avLst/>
          </a:prstGeom>
          <a:noFill/>
        </p:spPr>
        <p:txBody>
          <a:bodyPr wrap="none" rtlCol="0">
            <a:spAutoFit/>
          </a:bodyPr>
          <a:lstStyle/>
          <a:p>
            <a:r>
              <a:rPr lang="en-US" dirty="0" smtClean="0"/>
              <a:t>Consensus or</a:t>
            </a:r>
          </a:p>
          <a:p>
            <a:r>
              <a:rPr lang="en-US" dirty="0" smtClean="0"/>
              <a:t> group decision</a:t>
            </a:r>
            <a:endParaRPr lang="en-US" dirty="0"/>
          </a:p>
        </p:txBody>
      </p:sp>
      <p:sp>
        <p:nvSpPr>
          <p:cNvPr id="7" name="TextBox 6"/>
          <p:cNvSpPr txBox="1"/>
          <p:nvPr/>
        </p:nvSpPr>
        <p:spPr>
          <a:xfrm>
            <a:off x="7366049" y="3227646"/>
            <a:ext cx="1777951" cy="1200329"/>
          </a:xfrm>
          <a:prstGeom prst="rect">
            <a:avLst/>
          </a:prstGeom>
          <a:noFill/>
        </p:spPr>
        <p:txBody>
          <a:bodyPr wrap="none" rtlCol="0">
            <a:spAutoFit/>
          </a:bodyPr>
          <a:lstStyle/>
          <a:p>
            <a:r>
              <a:rPr lang="en-US" dirty="0" smtClean="0"/>
              <a:t>Delegation</a:t>
            </a:r>
          </a:p>
          <a:p>
            <a:r>
              <a:rPr lang="en-US" dirty="0" smtClean="0"/>
              <a:t>(leader provides </a:t>
            </a:r>
          </a:p>
          <a:p>
            <a:r>
              <a:rPr lang="en-US" dirty="0" smtClean="0"/>
              <a:t>required support </a:t>
            </a:r>
          </a:p>
          <a:p>
            <a:r>
              <a:rPr lang="en-US" dirty="0" smtClean="0"/>
              <a:t>and information)</a:t>
            </a:r>
            <a:endParaRPr lang="en-US" dirty="0"/>
          </a:p>
        </p:txBody>
      </p:sp>
      <p:sp>
        <p:nvSpPr>
          <p:cNvPr id="11" name="Left-Right Arrow 10"/>
          <p:cNvSpPr/>
          <p:nvPr/>
        </p:nvSpPr>
        <p:spPr>
          <a:xfrm>
            <a:off x="808150" y="1485625"/>
            <a:ext cx="7406570" cy="1212145"/>
          </a:xfrm>
          <a:prstGeom prst="leftRightArrow">
            <a:avLst/>
          </a:prstGeom>
          <a:solidFill>
            <a:schemeClr val="accent5">
              <a:lumMod val="40000"/>
              <a:lumOff val="6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TextBox 11"/>
          <p:cNvSpPr txBox="1"/>
          <p:nvPr/>
        </p:nvSpPr>
        <p:spPr>
          <a:xfrm>
            <a:off x="1039051" y="1875243"/>
            <a:ext cx="578366" cy="369332"/>
          </a:xfrm>
          <a:prstGeom prst="rect">
            <a:avLst/>
          </a:prstGeom>
          <a:noFill/>
        </p:spPr>
        <p:txBody>
          <a:bodyPr wrap="none" rtlCol="0">
            <a:spAutoFit/>
          </a:bodyPr>
          <a:lstStyle/>
          <a:p>
            <a:r>
              <a:rPr lang="en-US" b="1" dirty="0" smtClean="0"/>
              <a:t>Low</a:t>
            </a:r>
            <a:endParaRPr lang="en-US" b="1" dirty="0"/>
          </a:p>
        </p:txBody>
      </p:sp>
      <p:sp>
        <p:nvSpPr>
          <p:cNvPr id="13" name="TextBox 12"/>
          <p:cNvSpPr txBox="1"/>
          <p:nvPr/>
        </p:nvSpPr>
        <p:spPr>
          <a:xfrm>
            <a:off x="3102719" y="1875243"/>
            <a:ext cx="2309271" cy="369332"/>
          </a:xfrm>
          <a:prstGeom prst="rect">
            <a:avLst/>
          </a:prstGeom>
          <a:noFill/>
        </p:spPr>
        <p:txBody>
          <a:bodyPr wrap="none" rtlCol="0">
            <a:spAutoFit/>
          </a:bodyPr>
          <a:lstStyle/>
          <a:p>
            <a:r>
              <a:rPr lang="en-US" b="1" dirty="0" smtClean="0"/>
              <a:t>Influence by followers</a:t>
            </a:r>
            <a:endParaRPr lang="en-US" b="1" dirty="0"/>
          </a:p>
        </p:txBody>
      </p:sp>
      <p:sp>
        <p:nvSpPr>
          <p:cNvPr id="14" name="TextBox 13"/>
          <p:cNvSpPr txBox="1"/>
          <p:nvPr/>
        </p:nvSpPr>
        <p:spPr>
          <a:xfrm>
            <a:off x="7429260" y="1875243"/>
            <a:ext cx="620295" cy="369332"/>
          </a:xfrm>
          <a:prstGeom prst="rect">
            <a:avLst/>
          </a:prstGeom>
          <a:noFill/>
        </p:spPr>
        <p:txBody>
          <a:bodyPr wrap="none" rtlCol="0">
            <a:spAutoFit/>
          </a:bodyPr>
          <a:lstStyle/>
          <a:p>
            <a:r>
              <a:rPr lang="en-US" b="1" dirty="0" smtClean="0"/>
              <a:t>High</a:t>
            </a:r>
            <a:endParaRPr lang="en-US" b="1" dirty="0"/>
          </a:p>
        </p:txBody>
      </p:sp>
      <p:sp>
        <p:nvSpPr>
          <p:cNvPr id="15" name="TextBox 14"/>
          <p:cNvSpPr txBox="1"/>
          <p:nvPr/>
        </p:nvSpPr>
        <p:spPr>
          <a:xfrm>
            <a:off x="808150" y="4247614"/>
            <a:ext cx="8868721" cy="3139321"/>
          </a:xfrm>
          <a:prstGeom prst="rect">
            <a:avLst/>
          </a:prstGeom>
          <a:noFill/>
        </p:spPr>
        <p:txBody>
          <a:bodyPr wrap="none" rtlCol="0">
            <a:spAutoFit/>
          </a:bodyPr>
          <a:lstStyle/>
          <a:p>
            <a:r>
              <a:rPr lang="en-US" dirty="0" smtClean="0"/>
              <a:t>Motivation: Participative leadership helps motivation of employees</a:t>
            </a:r>
          </a:p>
          <a:p>
            <a:r>
              <a:rPr lang="en-US" dirty="0" smtClean="0"/>
              <a:t>Quality of the decisions: When advice-seeker/takers, better decisions will be made.</a:t>
            </a:r>
          </a:p>
          <a:p>
            <a:r>
              <a:rPr lang="en-US" dirty="0" smtClean="0"/>
              <a:t>Acceptance of the decisions: When employees participate in the decision-making, </a:t>
            </a:r>
          </a:p>
          <a:p>
            <a:r>
              <a:rPr lang="en-US" dirty="0" smtClean="0"/>
              <a:t>A better chance employees will accept the decision.</a:t>
            </a:r>
          </a:p>
          <a:p>
            <a:endParaRPr lang="en-US" dirty="0"/>
          </a:p>
          <a:p>
            <a:r>
              <a:rPr lang="en-US" dirty="0" smtClean="0"/>
              <a:t>Be aware that not everybody want to participate</a:t>
            </a:r>
            <a:endParaRPr lang="en-US" dirty="0"/>
          </a:p>
          <a:p>
            <a:r>
              <a:rPr lang="en-US" dirty="0" smtClean="0"/>
              <a:t>Your employees want </a:t>
            </a:r>
            <a:r>
              <a:rPr lang="en-US" dirty="0" err="1" smtClean="0"/>
              <a:t>specifc</a:t>
            </a:r>
            <a:r>
              <a:rPr lang="en-US" dirty="0" smtClean="0"/>
              <a:t> expertise</a:t>
            </a:r>
          </a:p>
          <a:p>
            <a:r>
              <a:rPr lang="en-US" dirty="0" smtClean="0"/>
              <a:t>Your </a:t>
            </a:r>
            <a:r>
              <a:rPr lang="en-US" dirty="0" err="1" smtClean="0"/>
              <a:t>emlpoyees</a:t>
            </a:r>
            <a:r>
              <a:rPr lang="en-US" dirty="0" smtClean="0"/>
              <a:t> need voice to support</a:t>
            </a:r>
          </a:p>
          <a:p>
            <a:r>
              <a:rPr lang="en-US" dirty="0" smtClean="0"/>
              <a:t>If you are not the leader in terms of the authority, it’s better to participate instead of leading</a:t>
            </a:r>
          </a:p>
          <a:p>
            <a:endParaRPr lang="en-US" dirty="0" smtClean="0"/>
          </a:p>
          <a:p>
            <a:endParaRPr lang="en-US" dirty="0"/>
          </a:p>
        </p:txBody>
      </p:sp>
    </p:spTree>
    <p:extLst>
      <p:ext uri="{BB962C8B-B14F-4D97-AF65-F5344CB8AC3E}">
        <p14:creationId xmlns:p14="http://schemas.microsoft.com/office/powerpoint/2010/main" val="3109254791"/>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Managerial Implication</a:t>
            </a:r>
            <a:r>
              <a:rPr lang="en-US" dirty="0" smtClean="0">
                <a:solidFill>
                  <a:srgbClr val="800000"/>
                </a:solidFill>
              </a:rPr>
              <a:t>?</a:t>
            </a:r>
            <a:endParaRPr lang="en-US" dirty="0">
              <a:solidFill>
                <a:srgbClr val="800000"/>
              </a:solidFill>
            </a:endParaRPr>
          </a:p>
        </p:txBody>
      </p:sp>
      <p:sp>
        <p:nvSpPr>
          <p:cNvPr id="3" name="Content Placeholder 2"/>
          <p:cNvSpPr>
            <a:spLocks noGrp="1"/>
          </p:cNvSpPr>
          <p:nvPr>
            <p:ph idx="1"/>
          </p:nvPr>
        </p:nvSpPr>
        <p:spPr/>
        <p:txBody>
          <a:bodyPr/>
          <a:lstStyle/>
          <a:p>
            <a:r>
              <a:rPr lang="en-US" dirty="0" smtClean="0"/>
              <a:t>When should you use participative leadership?</a:t>
            </a:r>
            <a:endParaRPr lang="en-US" dirty="0"/>
          </a:p>
        </p:txBody>
      </p:sp>
    </p:spTree>
    <p:extLst>
      <p:ext uri="{BB962C8B-B14F-4D97-AF65-F5344CB8AC3E}">
        <p14:creationId xmlns:p14="http://schemas.microsoft.com/office/powerpoint/2010/main" val="1196540274"/>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Dominant Leadership Theories</a:t>
            </a:r>
            <a:endParaRPr lang="en-US" dirty="0"/>
          </a:p>
        </p:txBody>
      </p:sp>
      <p:sp>
        <p:nvSpPr>
          <p:cNvPr id="3" name="Content Placeholder 2"/>
          <p:cNvSpPr>
            <a:spLocks noGrp="1"/>
          </p:cNvSpPr>
          <p:nvPr>
            <p:ph idx="1"/>
          </p:nvPr>
        </p:nvSpPr>
        <p:spPr/>
        <p:txBody>
          <a:bodyPr/>
          <a:lstStyle/>
          <a:p>
            <a:r>
              <a:rPr lang="en-US" dirty="0" smtClean="0"/>
              <a:t>Transactional/Transformational Leadership</a:t>
            </a:r>
          </a:p>
          <a:p>
            <a:r>
              <a:rPr lang="en-US" dirty="0" smtClean="0"/>
              <a:t>Leader-Member Exchange</a:t>
            </a:r>
            <a:endParaRPr lang="en-US" dirty="0"/>
          </a:p>
        </p:txBody>
      </p:sp>
    </p:spTree>
    <p:extLst>
      <p:ext uri="{BB962C8B-B14F-4D97-AF65-F5344CB8AC3E}">
        <p14:creationId xmlns:p14="http://schemas.microsoft.com/office/powerpoint/2010/main" val="1962554402"/>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Transactional Leadership</a:t>
            </a:r>
            <a:r>
              <a:rPr lang="en-US" sz="3200" dirty="0"/>
              <a:t/>
            </a:r>
            <a:br>
              <a:rPr lang="en-US" sz="3200" dirty="0"/>
            </a:br>
            <a:endParaRPr lang="en-US" sz="3200" dirty="0"/>
          </a:p>
        </p:txBody>
      </p:sp>
      <p:sp>
        <p:nvSpPr>
          <p:cNvPr id="3" name="Content Placeholder 2"/>
          <p:cNvSpPr>
            <a:spLocks noGrp="1"/>
          </p:cNvSpPr>
          <p:nvPr>
            <p:ph idx="1"/>
          </p:nvPr>
        </p:nvSpPr>
        <p:spPr/>
        <p:txBody>
          <a:bodyPr>
            <a:normAutofit fontScale="92500" lnSpcReduction="20000"/>
          </a:bodyPr>
          <a:lstStyle/>
          <a:p>
            <a:pPr marL="0" indent="0" algn="just">
              <a:buNone/>
            </a:pPr>
            <a:r>
              <a:rPr lang="en-US" sz="2000" dirty="0">
                <a:solidFill>
                  <a:srgbClr val="FF0000"/>
                </a:solidFill>
              </a:rPr>
              <a:t>(</a:t>
            </a:r>
            <a:r>
              <a:rPr lang="en-US" sz="2000" dirty="0" smtClean="0">
                <a:solidFill>
                  <a:srgbClr val="FF0000"/>
                </a:solidFill>
              </a:rPr>
              <a:t>focus </a:t>
            </a:r>
            <a:r>
              <a:rPr lang="en-US" sz="2000" dirty="0">
                <a:solidFill>
                  <a:srgbClr val="FF0000"/>
                </a:solidFill>
              </a:rPr>
              <a:t>on </a:t>
            </a:r>
            <a:r>
              <a:rPr lang="en-US" sz="2000" dirty="0" smtClean="0">
                <a:solidFill>
                  <a:srgbClr val="FF0000"/>
                </a:solidFill>
              </a:rPr>
              <a:t>behaviors)</a:t>
            </a:r>
            <a:endParaRPr lang="en-US" dirty="0"/>
          </a:p>
          <a:p>
            <a:pPr algn="just"/>
            <a:r>
              <a:rPr lang="en-US" dirty="0" smtClean="0"/>
              <a:t>Transactional Leadership Behavior</a:t>
            </a:r>
          </a:p>
          <a:p>
            <a:pPr marL="0" indent="0" algn="just">
              <a:buNone/>
            </a:pPr>
            <a:r>
              <a:rPr lang="en-US" sz="2000" dirty="0" smtClean="0">
                <a:solidFill>
                  <a:srgbClr val="FF0000"/>
                </a:solidFill>
              </a:rPr>
              <a:t>(Refer to Being a good manager in day-to-day operation)</a:t>
            </a:r>
          </a:p>
          <a:p>
            <a:pPr marL="0" indent="0" algn="just">
              <a:buNone/>
            </a:pPr>
            <a:r>
              <a:rPr lang="en-US" dirty="0" smtClean="0"/>
              <a:t>       - contingent reward </a:t>
            </a:r>
            <a:r>
              <a:rPr lang="en-US" sz="2100" dirty="0">
                <a:solidFill>
                  <a:srgbClr val="FF0000"/>
                </a:solidFill>
              </a:rPr>
              <a:t>(give reward when appropriate, etc.)</a:t>
            </a:r>
          </a:p>
          <a:p>
            <a:pPr marL="0" indent="0" algn="just">
              <a:buNone/>
            </a:pPr>
            <a:r>
              <a:rPr lang="en-US" dirty="0"/>
              <a:t> </a:t>
            </a:r>
            <a:r>
              <a:rPr lang="en-US" dirty="0" smtClean="0"/>
              <a:t> - Management by Exception (MBE)</a:t>
            </a:r>
            <a:r>
              <a:rPr lang="en-US" sz="2100" dirty="0">
                <a:solidFill>
                  <a:srgbClr val="FF0000"/>
                </a:solidFill>
              </a:rPr>
              <a:t> (take effective correction, manager will step in if the employees go on the wrong direction; give feedback as soon as there </a:t>
            </a:r>
            <a:r>
              <a:rPr lang="en-US" sz="2100" dirty="0" smtClean="0">
                <a:solidFill>
                  <a:srgbClr val="FF0000"/>
                </a:solidFill>
              </a:rPr>
              <a:t>is possibility going </a:t>
            </a:r>
            <a:r>
              <a:rPr lang="en-US" sz="2100" dirty="0">
                <a:solidFill>
                  <a:srgbClr val="FF0000"/>
                </a:solidFill>
              </a:rPr>
              <a:t>wrong; </a:t>
            </a:r>
            <a:r>
              <a:rPr lang="en-US" sz="2100" dirty="0" smtClean="0">
                <a:solidFill>
                  <a:srgbClr val="FF0000"/>
                </a:solidFill>
              </a:rPr>
              <a:t>can give coaching before employees do something wrong) </a:t>
            </a:r>
            <a:r>
              <a:rPr lang="en-US" sz="2100" dirty="0">
                <a:solidFill>
                  <a:srgbClr val="FF0000"/>
                </a:solidFill>
              </a:rPr>
              <a:t>(active/passive coaching)</a:t>
            </a:r>
          </a:p>
          <a:p>
            <a:pPr marL="0" indent="0" algn="just">
              <a:buNone/>
            </a:pPr>
            <a:r>
              <a:rPr lang="en-US" dirty="0"/>
              <a:t> </a:t>
            </a:r>
            <a:r>
              <a:rPr lang="en-US" dirty="0" smtClean="0"/>
              <a:t> -   </a:t>
            </a:r>
          </a:p>
          <a:p>
            <a:pPr marL="0" indent="0" algn="just">
              <a:buNone/>
            </a:pPr>
            <a:endParaRPr lang="en-US" dirty="0" smtClean="0"/>
          </a:p>
          <a:p>
            <a:pPr marL="0" indent="0" algn="just">
              <a:buNone/>
            </a:pPr>
            <a:r>
              <a:rPr lang="en-US" sz="2100" dirty="0">
                <a:solidFill>
                  <a:srgbClr val="FF0000"/>
                </a:solidFill>
              </a:rPr>
              <a:t>Managerial implication</a:t>
            </a:r>
          </a:p>
          <a:p>
            <a:pPr marL="0" indent="0" algn="just">
              <a:buNone/>
            </a:pPr>
            <a:r>
              <a:rPr lang="en-US" sz="2100" dirty="0">
                <a:solidFill>
                  <a:srgbClr val="FF0000"/>
                </a:solidFill>
              </a:rPr>
              <a:t>Reward when appropriate</a:t>
            </a:r>
          </a:p>
          <a:p>
            <a:pPr marL="0" indent="0" algn="just">
              <a:buNone/>
            </a:pPr>
            <a:r>
              <a:rPr lang="en-US" sz="2100" dirty="0">
                <a:solidFill>
                  <a:srgbClr val="FF0000"/>
                </a:solidFill>
              </a:rPr>
              <a:t>Make sure you give ongoing feedback and employees do the right thing</a:t>
            </a:r>
          </a:p>
        </p:txBody>
      </p:sp>
    </p:spTree>
    <p:extLst>
      <p:ext uri="{BB962C8B-B14F-4D97-AF65-F5344CB8AC3E}">
        <p14:creationId xmlns:p14="http://schemas.microsoft.com/office/powerpoint/2010/main" val="2708537143"/>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Transformational </a:t>
            </a:r>
            <a:r>
              <a:rPr lang="en-US" sz="3200" dirty="0"/>
              <a:t>Leadership</a:t>
            </a:r>
            <a:br>
              <a:rPr lang="en-US" sz="3200" dirty="0"/>
            </a:br>
            <a:endParaRPr lang="en-US" sz="3200" dirty="0"/>
          </a:p>
        </p:txBody>
      </p:sp>
      <p:sp>
        <p:nvSpPr>
          <p:cNvPr id="3" name="Content Placeholder 2"/>
          <p:cNvSpPr>
            <a:spLocks noGrp="1"/>
          </p:cNvSpPr>
          <p:nvPr>
            <p:ph idx="1"/>
          </p:nvPr>
        </p:nvSpPr>
        <p:spPr/>
        <p:txBody>
          <a:bodyPr>
            <a:normAutofit fontScale="70000" lnSpcReduction="20000"/>
          </a:bodyPr>
          <a:lstStyle/>
          <a:p>
            <a:pPr algn="just"/>
            <a:r>
              <a:rPr lang="en-US" dirty="0" smtClean="0"/>
              <a:t>Charisma/Idealized Influence</a:t>
            </a:r>
          </a:p>
          <a:p>
            <a:pPr marL="0" indent="0" algn="just">
              <a:buNone/>
            </a:pPr>
            <a:r>
              <a:rPr lang="en-US" sz="2400" dirty="0">
                <a:solidFill>
                  <a:srgbClr val="FF0000"/>
                </a:solidFill>
              </a:rPr>
              <a:t> </a:t>
            </a:r>
            <a:r>
              <a:rPr lang="en-US" sz="2400" dirty="0" smtClean="0">
                <a:solidFill>
                  <a:srgbClr val="FF0000"/>
                </a:solidFill>
              </a:rPr>
              <a:t>(charisma leaders: some employees can look up to; leaders are confident, deliver with condition, take stand from (believe in change)) (this part is likely “born with”)</a:t>
            </a:r>
          </a:p>
          <a:p>
            <a:pPr algn="just"/>
            <a:r>
              <a:rPr lang="en-US" dirty="0" smtClean="0"/>
              <a:t>Inspirational Motivation</a:t>
            </a:r>
          </a:p>
          <a:p>
            <a:pPr marL="0" indent="0" algn="just">
              <a:buNone/>
            </a:pPr>
            <a:r>
              <a:rPr lang="en-US" dirty="0" smtClean="0"/>
              <a:t>  </a:t>
            </a:r>
            <a:r>
              <a:rPr lang="en-US" sz="2500" dirty="0">
                <a:solidFill>
                  <a:srgbClr val="FF0000"/>
                </a:solidFill>
              </a:rPr>
              <a:t>   (communicate a lot of optimism for the future, provide a lot of meaning and significance of the mission, inspire you to do better, assure you that if you do this, everything will be </a:t>
            </a:r>
            <a:r>
              <a:rPr lang="en-US" sz="2500" dirty="0" smtClean="0">
                <a:solidFill>
                  <a:srgbClr val="FF0000"/>
                </a:solidFill>
              </a:rPr>
              <a:t>fine/good. This style can be learnt. One of the key elements is Having a vision, being able to grasp and explain the vision to employees, and inspire the employees to do with it)</a:t>
            </a:r>
            <a:endParaRPr lang="en-US" sz="2500" dirty="0">
              <a:solidFill>
                <a:srgbClr val="FF0000"/>
              </a:solidFill>
            </a:endParaRPr>
          </a:p>
          <a:p>
            <a:pPr algn="just"/>
            <a:r>
              <a:rPr lang="en-US" dirty="0" smtClean="0"/>
              <a:t>Intellectual Stimulation</a:t>
            </a:r>
          </a:p>
          <a:p>
            <a:pPr marL="0" indent="0" algn="just">
              <a:buNone/>
            </a:pPr>
            <a:r>
              <a:rPr lang="en-US" dirty="0"/>
              <a:t> </a:t>
            </a:r>
            <a:r>
              <a:rPr lang="en-US" dirty="0" smtClean="0"/>
              <a:t>   </a:t>
            </a:r>
            <a:r>
              <a:rPr lang="en-US" sz="2600" dirty="0">
                <a:solidFill>
                  <a:srgbClr val="FF0000"/>
                </a:solidFill>
              </a:rPr>
              <a:t>(this one cannot be practiced. Challenge your employees, their assumption; reaching-out to them to get problem solved; get them into them involved, problem solving. Connect and reach out to employees, find out their needs, and mentoring them, and let them know you can be reached whenever they need you.)</a:t>
            </a:r>
          </a:p>
          <a:p>
            <a:pPr algn="just"/>
            <a:r>
              <a:rPr lang="en-US" dirty="0" smtClean="0"/>
              <a:t>Individualized Consideration</a:t>
            </a:r>
          </a:p>
          <a:p>
            <a:pPr marL="0" indent="0" algn="just">
              <a:buNone/>
            </a:pPr>
            <a:r>
              <a:rPr lang="en-US" dirty="0" smtClean="0"/>
              <a:t>    </a:t>
            </a:r>
            <a:r>
              <a:rPr lang="en-US" sz="2600" dirty="0">
                <a:solidFill>
                  <a:srgbClr val="FF0000"/>
                </a:solidFill>
              </a:rPr>
              <a:t>  (setting up feedbacks,)</a:t>
            </a:r>
          </a:p>
        </p:txBody>
      </p:sp>
    </p:spTree>
    <p:extLst>
      <p:ext uri="{BB962C8B-B14F-4D97-AF65-F5344CB8AC3E}">
        <p14:creationId xmlns:p14="http://schemas.microsoft.com/office/powerpoint/2010/main" val="416110099"/>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Managerial Implications</a:t>
            </a:r>
            <a:endParaRPr lang="en-US" dirty="0"/>
          </a:p>
        </p:txBody>
      </p:sp>
      <p:sp>
        <p:nvSpPr>
          <p:cNvPr id="3" name="Content Placeholder 2"/>
          <p:cNvSpPr>
            <a:spLocks noGrp="1"/>
          </p:cNvSpPr>
          <p:nvPr>
            <p:ph idx="1"/>
          </p:nvPr>
        </p:nvSpPr>
        <p:spPr/>
        <p:txBody>
          <a:bodyPr/>
          <a:lstStyle/>
          <a:p>
            <a:r>
              <a:rPr lang="en-US" dirty="0" smtClean="0"/>
              <a:t>When to use transactional leadership?</a:t>
            </a:r>
          </a:p>
          <a:p>
            <a:r>
              <a:rPr lang="en-US" dirty="0" smtClean="0"/>
              <a:t>When to use transformational leadership?</a:t>
            </a:r>
          </a:p>
          <a:p>
            <a:endParaRPr lang="en-US" dirty="0"/>
          </a:p>
          <a:p>
            <a:pPr marL="0" indent="0">
              <a:buNone/>
            </a:pPr>
            <a:r>
              <a:rPr lang="en-US" sz="1800" dirty="0">
                <a:solidFill>
                  <a:srgbClr val="FF0000"/>
                </a:solidFill>
              </a:rPr>
              <a:t>When the employees feel unsecure and need a change, focus on the transformational leadership; but </a:t>
            </a:r>
            <a:r>
              <a:rPr lang="en-US" sz="1800" dirty="0" smtClean="0">
                <a:solidFill>
                  <a:srgbClr val="FF0000"/>
                </a:solidFill>
              </a:rPr>
              <a:t>not to </a:t>
            </a:r>
            <a:r>
              <a:rPr lang="en-US" sz="1800" dirty="0">
                <a:solidFill>
                  <a:srgbClr val="FF0000"/>
                </a:solidFill>
              </a:rPr>
              <a:t>forget transactional leadership on the day-to-day job, employees need feedback, their expectation</a:t>
            </a:r>
          </a:p>
        </p:txBody>
      </p:sp>
    </p:spTree>
    <p:extLst>
      <p:ext uri="{BB962C8B-B14F-4D97-AF65-F5344CB8AC3E}">
        <p14:creationId xmlns:p14="http://schemas.microsoft.com/office/powerpoint/2010/main" val="587873606"/>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Leader – Member Exchange</a:t>
            </a:r>
            <a:endParaRPr lang="en-US" dirty="0"/>
          </a:p>
        </p:txBody>
      </p:sp>
      <p:sp>
        <p:nvSpPr>
          <p:cNvPr id="3" name="Content Placeholder 2"/>
          <p:cNvSpPr>
            <a:spLocks noGrp="1"/>
          </p:cNvSpPr>
          <p:nvPr>
            <p:ph idx="1"/>
          </p:nvPr>
        </p:nvSpPr>
        <p:spPr/>
        <p:txBody>
          <a:bodyPr/>
          <a:lstStyle/>
          <a:p>
            <a:endParaRPr lang="en-US"/>
          </a:p>
        </p:txBody>
      </p:sp>
      <p:sp>
        <p:nvSpPr>
          <p:cNvPr id="4" name="Isosceles Triangle 3"/>
          <p:cNvSpPr/>
          <p:nvPr/>
        </p:nvSpPr>
        <p:spPr>
          <a:xfrm>
            <a:off x="864155" y="2500960"/>
            <a:ext cx="2697210" cy="2867594"/>
          </a:xfrm>
          <a:prstGeom prst="triangle">
            <a:avLst/>
          </a:prstGeom>
          <a:solidFill>
            <a:schemeClr val="accent5">
              <a:lumMod val="40000"/>
              <a:lumOff val="6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Isosceles Triangle 4"/>
          <p:cNvSpPr/>
          <p:nvPr/>
        </p:nvSpPr>
        <p:spPr>
          <a:xfrm>
            <a:off x="4852878" y="2500960"/>
            <a:ext cx="2697210" cy="2867594"/>
          </a:xfrm>
          <a:prstGeom prst="triangle">
            <a:avLst/>
          </a:prstGeom>
          <a:solidFill>
            <a:schemeClr val="accent5">
              <a:lumMod val="40000"/>
              <a:lumOff val="6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Oval 5"/>
          <p:cNvSpPr/>
          <p:nvPr/>
        </p:nvSpPr>
        <p:spPr>
          <a:xfrm>
            <a:off x="1891975" y="3103285"/>
            <a:ext cx="432077" cy="419010"/>
          </a:xfrm>
          <a:prstGeom prst="ellipse">
            <a:avLst/>
          </a:prstGeom>
          <a:solidFill>
            <a:srgbClr val="008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5906884" y="3046180"/>
            <a:ext cx="432077" cy="419010"/>
          </a:xfrm>
          <a:prstGeom prst="ellipse">
            <a:avLst/>
          </a:prstGeom>
          <a:solidFill>
            <a:srgbClr val="008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5690845" y="3465190"/>
            <a:ext cx="432077" cy="419010"/>
          </a:xfrm>
          <a:prstGeom prst="ellipse">
            <a:avLst/>
          </a:prstGeom>
          <a:solidFill>
            <a:srgbClr val="008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Oval 8"/>
          <p:cNvSpPr/>
          <p:nvPr/>
        </p:nvSpPr>
        <p:spPr>
          <a:xfrm>
            <a:off x="6338961" y="3465190"/>
            <a:ext cx="432077" cy="419010"/>
          </a:xfrm>
          <a:prstGeom prst="ellipse">
            <a:avLst/>
          </a:prstGeom>
          <a:solidFill>
            <a:srgbClr val="008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1440258" y="4787687"/>
            <a:ext cx="432077" cy="419010"/>
          </a:xfrm>
          <a:prstGeom prst="ellipse">
            <a:avLst/>
          </a:prstGeom>
          <a:solidFill>
            <a:schemeClr val="bg1">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Oval 10"/>
          <p:cNvSpPr/>
          <p:nvPr/>
        </p:nvSpPr>
        <p:spPr>
          <a:xfrm>
            <a:off x="1937801" y="4578182"/>
            <a:ext cx="432077" cy="419010"/>
          </a:xfrm>
          <a:prstGeom prst="ellipse">
            <a:avLst/>
          </a:prstGeom>
          <a:solidFill>
            <a:schemeClr val="bg1">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p:nvPr/>
        </p:nvSpPr>
        <p:spPr>
          <a:xfrm>
            <a:off x="2640118" y="4787687"/>
            <a:ext cx="432077" cy="419010"/>
          </a:xfrm>
          <a:prstGeom prst="ellipse">
            <a:avLst/>
          </a:prstGeom>
          <a:solidFill>
            <a:schemeClr val="bg1">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Oval 12"/>
          <p:cNvSpPr/>
          <p:nvPr/>
        </p:nvSpPr>
        <p:spPr>
          <a:xfrm>
            <a:off x="2208041" y="4940087"/>
            <a:ext cx="432077" cy="419010"/>
          </a:xfrm>
          <a:prstGeom prst="ellipse">
            <a:avLst/>
          </a:prstGeom>
          <a:solidFill>
            <a:schemeClr val="bg1">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p:nvPr/>
        </p:nvSpPr>
        <p:spPr>
          <a:xfrm>
            <a:off x="1186767" y="4822241"/>
            <a:ext cx="432077" cy="419010"/>
          </a:xfrm>
          <a:prstGeom prst="ellipse">
            <a:avLst/>
          </a:prstGeom>
          <a:solidFill>
            <a:schemeClr val="bg1">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p:nvPr/>
        </p:nvSpPr>
        <p:spPr>
          <a:xfrm>
            <a:off x="1592658" y="4940087"/>
            <a:ext cx="432077" cy="419010"/>
          </a:xfrm>
          <a:prstGeom prst="ellipse">
            <a:avLst/>
          </a:prstGeom>
          <a:solidFill>
            <a:schemeClr val="bg1">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Oval 15"/>
          <p:cNvSpPr/>
          <p:nvPr/>
        </p:nvSpPr>
        <p:spPr>
          <a:xfrm>
            <a:off x="5448620" y="4673477"/>
            <a:ext cx="432077" cy="419010"/>
          </a:xfrm>
          <a:prstGeom prst="ellipse">
            <a:avLst/>
          </a:prstGeom>
          <a:solidFill>
            <a:schemeClr val="bg1">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Oval 16"/>
          <p:cNvSpPr/>
          <p:nvPr/>
        </p:nvSpPr>
        <p:spPr>
          <a:xfrm>
            <a:off x="6122922" y="4668748"/>
            <a:ext cx="432077" cy="419010"/>
          </a:xfrm>
          <a:prstGeom prst="ellipse">
            <a:avLst/>
          </a:prstGeom>
          <a:solidFill>
            <a:schemeClr val="bg1">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Oval 17"/>
          <p:cNvSpPr/>
          <p:nvPr/>
        </p:nvSpPr>
        <p:spPr>
          <a:xfrm>
            <a:off x="6554999" y="4787687"/>
            <a:ext cx="432077" cy="419010"/>
          </a:xfrm>
          <a:prstGeom prst="ellipse">
            <a:avLst/>
          </a:prstGeom>
          <a:solidFill>
            <a:schemeClr val="bg1">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10650701"/>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Leader – Member Exchange (LMX)</a:t>
            </a:r>
            <a:endParaRPr lang="en-US" dirty="0"/>
          </a:p>
        </p:txBody>
      </p:sp>
      <p:sp>
        <p:nvSpPr>
          <p:cNvPr id="3" name="Content Placeholder 2"/>
          <p:cNvSpPr>
            <a:spLocks noGrp="1"/>
          </p:cNvSpPr>
          <p:nvPr>
            <p:ph idx="1"/>
          </p:nvPr>
        </p:nvSpPr>
        <p:spPr/>
        <p:txBody>
          <a:bodyPr/>
          <a:lstStyle/>
          <a:p>
            <a:pPr marL="0" indent="0">
              <a:buNone/>
            </a:pPr>
            <a:r>
              <a:rPr lang="en-US" dirty="0" smtClean="0"/>
              <a:t>High-quality LMX relationship:</a:t>
            </a:r>
          </a:p>
          <a:p>
            <a:pPr>
              <a:buFontTx/>
              <a:buChar char="-"/>
            </a:pPr>
            <a:r>
              <a:rPr lang="en-US" dirty="0" smtClean="0"/>
              <a:t>High trust and sense of obligation</a:t>
            </a:r>
          </a:p>
          <a:p>
            <a:pPr>
              <a:buFontTx/>
              <a:buChar char="-"/>
            </a:pPr>
            <a:r>
              <a:rPr lang="en-US" dirty="0" smtClean="0"/>
              <a:t>Stems from repeated exchange of “favors”</a:t>
            </a:r>
          </a:p>
          <a:p>
            <a:pPr>
              <a:buFontTx/>
              <a:buChar char="-"/>
            </a:pPr>
            <a:r>
              <a:rPr lang="en-US" dirty="0" smtClean="0"/>
              <a:t>Liked to higher employee satisfaction and performance</a:t>
            </a:r>
          </a:p>
          <a:p>
            <a:pPr>
              <a:buFontTx/>
              <a:buChar char="-"/>
            </a:pPr>
            <a:endParaRPr lang="en-US" dirty="0"/>
          </a:p>
          <a:p>
            <a:pPr marL="0" indent="0">
              <a:buNone/>
            </a:pPr>
            <a:r>
              <a:rPr lang="en-US" dirty="0" smtClean="0"/>
              <a:t>(being a follower, )</a:t>
            </a:r>
            <a:endParaRPr lang="en-US" dirty="0"/>
          </a:p>
        </p:txBody>
      </p:sp>
    </p:spTree>
    <p:extLst>
      <p:ext uri="{BB962C8B-B14F-4D97-AF65-F5344CB8AC3E}">
        <p14:creationId xmlns:p14="http://schemas.microsoft.com/office/powerpoint/2010/main" val="3906004526"/>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Power </a:t>
            </a:r>
            <a:endParaRPr lang="en-US" dirty="0"/>
          </a:p>
        </p:txBody>
      </p:sp>
      <p:sp>
        <p:nvSpPr>
          <p:cNvPr id="3" name="Content Placeholder 2"/>
          <p:cNvSpPr>
            <a:spLocks noGrp="1"/>
          </p:cNvSpPr>
          <p:nvPr>
            <p:ph idx="1"/>
          </p:nvPr>
        </p:nvSpPr>
        <p:spPr/>
        <p:txBody>
          <a:bodyPr>
            <a:normAutofit fontScale="62500" lnSpcReduction="20000"/>
          </a:bodyPr>
          <a:lstStyle/>
          <a:p>
            <a:r>
              <a:rPr lang="en-US" dirty="0" smtClean="0"/>
              <a:t>(chapter 12)</a:t>
            </a:r>
          </a:p>
          <a:p>
            <a:endParaRPr lang="en-US" dirty="0"/>
          </a:p>
          <a:p>
            <a:r>
              <a:rPr lang="en-US" dirty="0" smtClean="0"/>
              <a:t>The potential or the capacity to influence others (</a:t>
            </a:r>
            <a:r>
              <a:rPr lang="en-US" sz="2300" dirty="0" smtClean="0">
                <a:solidFill>
                  <a:srgbClr val="FF0000"/>
                </a:solidFill>
              </a:rPr>
              <a:t>power is also included in leadership; power can be positive and negative, it’s role you are playing.</a:t>
            </a:r>
            <a:r>
              <a:rPr lang="en-US" dirty="0" smtClean="0"/>
              <a:t>)</a:t>
            </a:r>
          </a:p>
          <a:p>
            <a:endParaRPr lang="en-US" dirty="0"/>
          </a:p>
          <a:p>
            <a:r>
              <a:rPr lang="en-US" dirty="0" smtClean="0"/>
              <a:t>Bases of power</a:t>
            </a:r>
          </a:p>
          <a:p>
            <a:pPr marL="0" indent="0">
              <a:buNone/>
            </a:pPr>
            <a:r>
              <a:rPr lang="en-US" dirty="0"/>
              <a:t> </a:t>
            </a:r>
            <a:r>
              <a:rPr lang="en-US" dirty="0" smtClean="0"/>
              <a:t>  - Legitimate power (</a:t>
            </a:r>
            <a:r>
              <a:rPr lang="en-US" sz="2300" dirty="0">
                <a:solidFill>
                  <a:srgbClr val="FF0000"/>
                </a:solidFill>
              </a:rPr>
              <a:t>based on the position or the organization </a:t>
            </a:r>
            <a:r>
              <a:rPr lang="en-US" sz="2300" dirty="0" smtClean="0">
                <a:solidFill>
                  <a:srgbClr val="FF0000"/>
                </a:solidFill>
              </a:rPr>
              <a:t>hierarchy. E.g. police</a:t>
            </a:r>
            <a:r>
              <a:rPr lang="en-US" dirty="0" smtClean="0"/>
              <a:t>)</a:t>
            </a:r>
          </a:p>
          <a:p>
            <a:pPr marL="0" indent="0">
              <a:buNone/>
            </a:pPr>
            <a:r>
              <a:rPr lang="en-US" dirty="0"/>
              <a:t> </a:t>
            </a:r>
            <a:r>
              <a:rPr lang="en-US" dirty="0" smtClean="0"/>
              <a:t>  - Reward power (</a:t>
            </a:r>
            <a:r>
              <a:rPr lang="en-US" sz="2300" dirty="0">
                <a:solidFill>
                  <a:srgbClr val="FF0000"/>
                </a:solidFill>
              </a:rPr>
              <a:t>positive reinforcement. Has the ability to reward people</a:t>
            </a:r>
            <a:r>
              <a:rPr lang="en-US" dirty="0" smtClean="0"/>
              <a:t>)</a:t>
            </a:r>
          </a:p>
          <a:p>
            <a:pPr marL="0" indent="0">
              <a:buNone/>
            </a:pPr>
            <a:r>
              <a:rPr lang="en-US" dirty="0"/>
              <a:t> </a:t>
            </a:r>
            <a:r>
              <a:rPr lang="en-US" dirty="0" smtClean="0"/>
              <a:t>  - Coercive power</a:t>
            </a:r>
          </a:p>
          <a:p>
            <a:pPr marL="0" indent="0">
              <a:buNone/>
            </a:pPr>
            <a:r>
              <a:rPr lang="en-US" dirty="0"/>
              <a:t> </a:t>
            </a:r>
            <a:r>
              <a:rPr lang="en-US" dirty="0" smtClean="0"/>
              <a:t>  - Referent power (</a:t>
            </a:r>
            <a:r>
              <a:rPr lang="en-US" sz="2300" dirty="0">
                <a:solidFill>
                  <a:srgbClr val="FF0000"/>
                </a:solidFill>
              </a:rPr>
              <a:t>respected by people, inspired by followers, charisma leaders have this kind of power</a:t>
            </a:r>
            <a:r>
              <a:rPr lang="en-US" dirty="0" smtClean="0"/>
              <a:t>)</a:t>
            </a:r>
          </a:p>
          <a:p>
            <a:pPr marL="0" indent="0">
              <a:buNone/>
            </a:pPr>
            <a:r>
              <a:rPr lang="en-US" dirty="0"/>
              <a:t> </a:t>
            </a:r>
            <a:r>
              <a:rPr lang="en-US" dirty="0" smtClean="0"/>
              <a:t>  - Expert power</a:t>
            </a:r>
          </a:p>
          <a:p>
            <a:pPr marL="0" indent="0">
              <a:buNone/>
            </a:pPr>
            <a:endParaRPr lang="en-US" dirty="0"/>
          </a:p>
          <a:p>
            <a:pPr marL="0" indent="0">
              <a:buNone/>
            </a:pPr>
            <a:r>
              <a:rPr lang="en-US" dirty="0" smtClean="0"/>
              <a:t>The first 3 power has limited ability/influence</a:t>
            </a:r>
            <a:endParaRPr lang="en-US" dirty="0"/>
          </a:p>
        </p:txBody>
      </p:sp>
    </p:spTree>
    <p:extLst>
      <p:ext uri="{BB962C8B-B14F-4D97-AF65-F5344CB8AC3E}">
        <p14:creationId xmlns:p14="http://schemas.microsoft.com/office/powerpoint/2010/main" val="4180650135"/>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15075"/>
            <a:ext cx="8229600" cy="1143000"/>
          </a:xfrm>
        </p:spPr>
        <p:txBody>
          <a:bodyPr/>
          <a:lstStyle/>
          <a:p>
            <a:r>
              <a:rPr lang="en-US" dirty="0" smtClean="0"/>
              <a:t>Outcomes of Influence</a:t>
            </a:r>
            <a:endParaRPr lang="en-US" dirty="0"/>
          </a:p>
        </p:txBody>
      </p:sp>
      <p:sp>
        <p:nvSpPr>
          <p:cNvPr id="4" name="Rectangle 3"/>
          <p:cNvSpPr/>
          <p:nvPr/>
        </p:nvSpPr>
        <p:spPr>
          <a:xfrm>
            <a:off x="2815049" y="5574576"/>
            <a:ext cx="5590819" cy="563043"/>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4"/>
          <p:cNvSpPr/>
          <p:nvPr/>
        </p:nvSpPr>
        <p:spPr>
          <a:xfrm>
            <a:off x="2815050" y="4875864"/>
            <a:ext cx="3862510" cy="563043"/>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ectangle 5"/>
          <p:cNvSpPr/>
          <p:nvPr/>
        </p:nvSpPr>
        <p:spPr>
          <a:xfrm>
            <a:off x="2815049" y="4072399"/>
            <a:ext cx="2801956" cy="563043"/>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6"/>
          <p:cNvSpPr/>
          <p:nvPr/>
        </p:nvSpPr>
        <p:spPr>
          <a:xfrm>
            <a:off x="2815050" y="3282028"/>
            <a:ext cx="1754495" cy="563043"/>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ectangle 7"/>
          <p:cNvSpPr/>
          <p:nvPr/>
        </p:nvSpPr>
        <p:spPr>
          <a:xfrm>
            <a:off x="2815051" y="2530940"/>
            <a:ext cx="1099832" cy="563043"/>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1348605" y="2641512"/>
            <a:ext cx="994496" cy="369332"/>
          </a:xfrm>
          <a:prstGeom prst="rect">
            <a:avLst/>
          </a:prstGeom>
          <a:noFill/>
        </p:spPr>
        <p:txBody>
          <a:bodyPr wrap="none" rtlCol="0">
            <a:spAutoFit/>
          </a:bodyPr>
          <a:lstStyle/>
          <a:p>
            <a:r>
              <a:rPr lang="en-US" dirty="0" smtClean="0"/>
              <a:t>Coercive</a:t>
            </a:r>
            <a:endParaRPr lang="en-US" dirty="0"/>
          </a:p>
        </p:txBody>
      </p:sp>
      <p:sp>
        <p:nvSpPr>
          <p:cNvPr id="10" name="TextBox 9"/>
          <p:cNvSpPr txBox="1"/>
          <p:nvPr/>
        </p:nvSpPr>
        <p:spPr>
          <a:xfrm>
            <a:off x="1348605" y="3453342"/>
            <a:ext cx="902185" cy="369332"/>
          </a:xfrm>
          <a:prstGeom prst="rect">
            <a:avLst/>
          </a:prstGeom>
          <a:noFill/>
        </p:spPr>
        <p:txBody>
          <a:bodyPr wrap="none" rtlCol="0">
            <a:spAutoFit/>
          </a:bodyPr>
          <a:lstStyle/>
          <a:p>
            <a:r>
              <a:rPr lang="en-US" dirty="0" smtClean="0"/>
              <a:t>Reward</a:t>
            </a:r>
            <a:endParaRPr lang="en-US" dirty="0"/>
          </a:p>
        </p:txBody>
      </p:sp>
      <p:sp>
        <p:nvSpPr>
          <p:cNvPr id="11" name="TextBox 10"/>
          <p:cNvSpPr txBox="1"/>
          <p:nvPr/>
        </p:nvSpPr>
        <p:spPr>
          <a:xfrm>
            <a:off x="1348605" y="4238984"/>
            <a:ext cx="1173932" cy="369332"/>
          </a:xfrm>
          <a:prstGeom prst="rect">
            <a:avLst/>
          </a:prstGeom>
          <a:noFill/>
        </p:spPr>
        <p:txBody>
          <a:bodyPr wrap="none" rtlCol="0">
            <a:spAutoFit/>
          </a:bodyPr>
          <a:lstStyle/>
          <a:p>
            <a:r>
              <a:rPr lang="en-US" dirty="0" smtClean="0"/>
              <a:t>Legitimate</a:t>
            </a:r>
            <a:endParaRPr lang="en-US" dirty="0"/>
          </a:p>
        </p:txBody>
      </p:sp>
      <p:sp>
        <p:nvSpPr>
          <p:cNvPr id="12" name="TextBox 11"/>
          <p:cNvSpPr txBox="1"/>
          <p:nvPr/>
        </p:nvSpPr>
        <p:spPr>
          <a:xfrm>
            <a:off x="1348605" y="4998439"/>
            <a:ext cx="791277" cy="369332"/>
          </a:xfrm>
          <a:prstGeom prst="rect">
            <a:avLst/>
          </a:prstGeom>
          <a:noFill/>
        </p:spPr>
        <p:txBody>
          <a:bodyPr wrap="none" rtlCol="0">
            <a:spAutoFit/>
          </a:bodyPr>
          <a:lstStyle/>
          <a:p>
            <a:r>
              <a:rPr lang="en-US" dirty="0" smtClean="0"/>
              <a:t>Expert</a:t>
            </a:r>
            <a:endParaRPr lang="en-US" dirty="0"/>
          </a:p>
        </p:txBody>
      </p:sp>
      <p:sp>
        <p:nvSpPr>
          <p:cNvPr id="13" name="TextBox 12"/>
          <p:cNvSpPr txBox="1"/>
          <p:nvPr/>
        </p:nvSpPr>
        <p:spPr>
          <a:xfrm>
            <a:off x="1348605" y="5770987"/>
            <a:ext cx="1005403" cy="369332"/>
          </a:xfrm>
          <a:prstGeom prst="rect">
            <a:avLst/>
          </a:prstGeom>
          <a:noFill/>
        </p:spPr>
        <p:txBody>
          <a:bodyPr wrap="none" rtlCol="0">
            <a:spAutoFit/>
          </a:bodyPr>
          <a:lstStyle/>
          <a:p>
            <a:r>
              <a:rPr lang="en-US" dirty="0" smtClean="0"/>
              <a:t>Referent</a:t>
            </a:r>
            <a:endParaRPr lang="en-US" dirty="0"/>
          </a:p>
        </p:txBody>
      </p:sp>
      <p:sp>
        <p:nvSpPr>
          <p:cNvPr id="14" name="TextBox 13"/>
          <p:cNvSpPr txBox="1"/>
          <p:nvPr/>
        </p:nvSpPr>
        <p:spPr>
          <a:xfrm>
            <a:off x="3378059" y="6389888"/>
            <a:ext cx="2980691" cy="369332"/>
          </a:xfrm>
          <a:prstGeom prst="rect">
            <a:avLst/>
          </a:prstGeom>
          <a:noFill/>
        </p:spPr>
        <p:txBody>
          <a:bodyPr wrap="none" rtlCol="0">
            <a:spAutoFit/>
          </a:bodyPr>
          <a:lstStyle/>
          <a:p>
            <a:r>
              <a:rPr lang="en-US" dirty="0" smtClean="0"/>
              <a:t>Most likely employees </a:t>
            </a:r>
            <a:r>
              <a:rPr lang="en-US" dirty="0" err="1" smtClean="0"/>
              <a:t>respon</a:t>
            </a:r>
            <a:endParaRPr lang="en-US" dirty="0"/>
          </a:p>
        </p:txBody>
      </p:sp>
      <p:sp>
        <p:nvSpPr>
          <p:cNvPr id="16" name="Striped Right Arrow 15"/>
          <p:cNvSpPr/>
          <p:nvPr/>
        </p:nvSpPr>
        <p:spPr>
          <a:xfrm>
            <a:off x="2139882" y="1458075"/>
            <a:ext cx="6265986" cy="1183437"/>
          </a:xfrm>
          <a:prstGeom prst="stripedRightArrow">
            <a:avLst/>
          </a:prstGeom>
          <a:solidFill>
            <a:schemeClr val="accent3"/>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TextBox 16"/>
          <p:cNvSpPr txBox="1"/>
          <p:nvPr/>
        </p:nvSpPr>
        <p:spPr>
          <a:xfrm>
            <a:off x="3057458" y="1872447"/>
            <a:ext cx="3620102" cy="369332"/>
          </a:xfrm>
          <a:prstGeom prst="rect">
            <a:avLst/>
          </a:prstGeom>
          <a:noFill/>
        </p:spPr>
        <p:txBody>
          <a:bodyPr wrap="none" rtlCol="0">
            <a:spAutoFit/>
          </a:bodyPr>
          <a:lstStyle/>
          <a:p>
            <a:r>
              <a:rPr lang="en-US" dirty="0" smtClean="0"/>
              <a:t>continuum </a:t>
            </a:r>
            <a:r>
              <a:rPr lang="en-US" dirty="0"/>
              <a:t>of employee cooperation</a:t>
            </a:r>
          </a:p>
        </p:txBody>
      </p:sp>
    </p:spTree>
    <p:extLst>
      <p:ext uri="{BB962C8B-B14F-4D97-AF65-F5344CB8AC3E}">
        <p14:creationId xmlns:p14="http://schemas.microsoft.com/office/powerpoint/2010/main" val="3720775435"/>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Dark side of leadership and power</a:t>
            </a:r>
            <a:endParaRPr lang="en-US" dirty="0"/>
          </a:p>
        </p:txBody>
      </p:sp>
      <p:sp>
        <p:nvSpPr>
          <p:cNvPr id="3" name="Content Placeholder 2"/>
          <p:cNvSpPr>
            <a:spLocks noGrp="1"/>
          </p:cNvSpPr>
          <p:nvPr>
            <p:ph idx="1"/>
          </p:nvPr>
        </p:nvSpPr>
        <p:spPr/>
        <p:txBody>
          <a:bodyPr/>
          <a:lstStyle/>
          <a:p>
            <a:r>
              <a:rPr lang="en-US" dirty="0" smtClean="0"/>
              <a:t>Machiavellianism</a:t>
            </a:r>
          </a:p>
          <a:p>
            <a:pPr marL="0" indent="0">
              <a:buNone/>
            </a:pPr>
            <a:r>
              <a:rPr lang="en-US" dirty="0"/>
              <a:t> </a:t>
            </a:r>
            <a:r>
              <a:rPr lang="en-US" dirty="0" smtClean="0"/>
              <a:t>     (</a:t>
            </a:r>
            <a:r>
              <a:rPr lang="en-US" sz="2400" dirty="0" smtClean="0">
                <a:solidFill>
                  <a:srgbClr val="FF0000"/>
                </a:solidFill>
              </a:rPr>
              <a:t>the leaders will lie, cheat, just tell the followers what they want to hear, to satisfy them; the </a:t>
            </a:r>
            <a:r>
              <a:rPr lang="en-US" sz="2400" smtClean="0">
                <a:solidFill>
                  <a:srgbClr val="FF0000"/>
                </a:solidFill>
              </a:rPr>
              <a:t>ends justify the means; </a:t>
            </a:r>
            <a:r>
              <a:rPr lang="en-US" sz="2400" dirty="0" smtClean="0">
                <a:solidFill>
                  <a:srgbClr val="FF0000"/>
                </a:solidFill>
              </a:rPr>
              <a:t>as followers, be aware of this type of people, behaviors</a:t>
            </a:r>
            <a:r>
              <a:rPr lang="en-US" dirty="0" smtClean="0"/>
              <a:t>)</a:t>
            </a:r>
          </a:p>
          <a:p>
            <a:pPr marL="0" indent="0">
              <a:buNone/>
            </a:pPr>
            <a:r>
              <a:rPr lang="en-US" dirty="0"/>
              <a:t> </a:t>
            </a:r>
            <a:r>
              <a:rPr lang="en-US" dirty="0" smtClean="0"/>
              <a:t>   the “high Mach” would use lying, deceit, and other immoral acts to achieve personal goals</a:t>
            </a:r>
          </a:p>
          <a:p>
            <a:pPr marL="0" indent="0">
              <a:buNone/>
            </a:pPr>
            <a:r>
              <a:rPr lang="en-US" dirty="0"/>
              <a:t> </a:t>
            </a:r>
            <a:r>
              <a:rPr lang="en-US" dirty="0" smtClean="0"/>
              <a:t>  - The ends justify the means</a:t>
            </a:r>
            <a:endParaRPr lang="en-US" dirty="0"/>
          </a:p>
        </p:txBody>
      </p:sp>
    </p:spTree>
    <p:extLst>
      <p:ext uri="{BB962C8B-B14F-4D97-AF65-F5344CB8AC3E}">
        <p14:creationId xmlns:p14="http://schemas.microsoft.com/office/powerpoint/2010/main" val="588269846"/>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stress process</a:t>
            </a:r>
            <a:endParaRPr lang="en-US" dirty="0"/>
          </a:p>
        </p:txBody>
      </p:sp>
      <p:cxnSp>
        <p:nvCxnSpPr>
          <p:cNvPr id="8" name="Straight Arrow Connector 7"/>
          <p:cNvCxnSpPr/>
          <p:nvPr/>
        </p:nvCxnSpPr>
        <p:spPr>
          <a:xfrm>
            <a:off x="2959075" y="3574672"/>
            <a:ext cx="3063821" cy="1309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0" name="Straight Arrow Connector 9"/>
          <p:cNvCxnSpPr/>
          <p:nvPr/>
        </p:nvCxnSpPr>
        <p:spPr>
          <a:xfrm flipH="1">
            <a:off x="4346960" y="2385814"/>
            <a:ext cx="11746" cy="104482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1" name="Rectangle 10"/>
          <p:cNvSpPr/>
          <p:nvPr/>
        </p:nvSpPr>
        <p:spPr>
          <a:xfrm>
            <a:off x="3220940" y="1767695"/>
            <a:ext cx="2330599" cy="497573"/>
          </a:xfrm>
          <a:prstGeom prst="rect">
            <a:avLst/>
          </a:prstGeom>
          <a:gradFill flip="none" rotWithShape="1">
            <a:gsLst>
              <a:gs pos="0">
                <a:schemeClr val="accent1">
                  <a:tint val="100000"/>
                  <a:shade val="100000"/>
                  <a:satMod val="130000"/>
                  <a:alpha val="45000"/>
                </a:schemeClr>
              </a:gs>
              <a:gs pos="100000">
                <a:schemeClr val="accent1">
                  <a:tint val="50000"/>
                  <a:shade val="100000"/>
                  <a:satMod val="350000"/>
                  <a:alpha val="45000"/>
                </a:schemeClr>
              </a:gs>
            </a:gsLst>
            <a:lin ang="16200000" scaled="0"/>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ectangle 11"/>
          <p:cNvSpPr/>
          <p:nvPr/>
        </p:nvSpPr>
        <p:spPr>
          <a:xfrm>
            <a:off x="720130" y="3090193"/>
            <a:ext cx="1610480" cy="1204651"/>
          </a:xfrm>
          <a:prstGeom prst="rect">
            <a:avLst/>
          </a:prstGeom>
          <a:solidFill>
            <a:srgbClr val="9BBB59">
              <a:alpha val="4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Rectangle 12"/>
          <p:cNvSpPr/>
          <p:nvPr/>
        </p:nvSpPr>
        <p:spPr>
          <a:xfrm>
            <a:off x="6306230" y="2828312"/>
            <a:ext cx="1610480" cy="1571284"/>
          </a:xfrm>
          <a:prstGeom prst="rect">
            <a:avLst/>
          </a:prstGeom>
          <a:solidFill>
            <a:srgbClr val="FFFF00">
              <a:alpha val="4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TextBox 13"/>
          <p:cNvSpPr txBox="1"/>
          <p:nvPr/>
        </p:nvSpPr>
        <p:spPr>
          <a:xfrm>
            <a:off x="6479936" y="2832634"/>
            <a:ext cx="1436774" cy="1200329"/>
          </a:xfrm>
          <a:prstGeom prst="rect">
            <a:avLst/>
          </a:prstGeom>
          <a:noFill/>
        </p:spPr>
        <p:txBody>
          <a:bodyPr wrap="none" rtlCol="0">
            <a:spAutoFit/>
          </a:bodyPr>
          <a:lstStyle/>
          <a:p>
            <a:r>
              <a:rPr lang="en-US" dirty="0" smtClean="0"/>
              <a:t>Strains</a:t>
            </a:r>
          </a:p>
          <a:p>
            <a:r>
              <a:rPr lang="en-US" dirty="0" smtClean="0"/>
              <a:t>Psychological</a:t>
            </a:r>
          </a:p>
          <a:p>
            <a:r>
              <a:rPr lang="en-US" dirty="0" smtClean="0"/>
              <a:t>Physical</a:t>
            </a:r>
          </a:p>
          <a:p>
            <a:r>
              <a:rPr lang="en-US" dirty="0" err="1" smtClean="0"/>
              <a:t>Behavioural</a:t>
            </a:r>
            <a:endParaRPr lang="en-US" dirty="0"/>
          </a:p>
        </p:txBody>
      </p:sp>
      <p:sp>
        <p:nvSpPr>
          <p:cNvPr id="15" name="TextBox 14"/>
          <p:cNvSpPr txBox="1"/>
          <p:nvPr/>
        </p:nvSpPr>
        <p:spPr>
          <a:xfrm>
            <a:off x="3443525" y="1804279"/>
            <a:ext cx="1830361" cy="369332"/>
          </a:xfrm>
          <a:prstGeom prst="rect">
            <a:avLst/>
          </a:prstGeom>
          <a:noFill/>
        </p:spPr>
        <p:txBody>
          <a:bodyPr wrap="none" rtlCol="0">
            <a:spAutoFit/>
          </a:bodyPr>
          <a:lstStyle/>
          <a:p>
            <a:r>
              <a:rPr lang="en-US" dirty="0" smtClean="0"/>
              <a:t>Perceived control</a:t>
            </a:r>
            <a:endParaRPr lang="en-US" dirty="0"/>
          </a:p>
        </p:txBody>
      </p:sp>
      <p:sp>
        <p:nvSpPr>
          <p:cNvPr id="17" name="TextBox 16"/>
          <p:cNvSpPr txBox="1"/>
          <p:nvPr/>
        </p:nvSpPr>
        <p:spPr>
          <a:xfrm>
            <a:off x="1034367" y="3103287"/>
            <a:ext cx="1204589" cy="923330"/>
          </a:xfrm>
          <a:prstGeom prst="rect">
            <a:avLst/>
          </a:prstGeom>
          <a:noFill/>
        </p:spPr>
        <p:txBody>
          <a:bodyPr wrap="none" rtlCol="0">
            <a:spAutoFit/>
          </a:bodyPr>
          <a:lstStyle/>
          <a:p>
            <a:r>
              <a:rPr lang="en-US" dirty="0" smtClean="0"/>
              <a:t>Perception </a:t>
            </a:r>
          </a:p>
          <a:p>
            <a:r>
              <a:rPr lang="en-US" dirty="0" smtClean="0"/>
              <a:t>Of </a:t>
            </a:r>
          </a:p>
          <a:p>
            <a:r>
              <a:rPr lang="en-US" dirty="0" smtClean="0"/>
              <a:t>Stressor</a:t>
            </a:r>
            <a:endParaRPr lang="en-US" dirty="0"/>
          </a:p>
        </p:txBody>
      </p:sp>
    </p:spTree>
    <p:extLst>
      <p:ext uri="{BB962C8B-B14F-4D97-AF65-F5344CB8AC3E}">
        <p14:creationId xmlns:p14="http://schemas.microsoft.com/office/powerpoint/2010/main" val="2719624552"/>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Personality and stress</a:t>
            </a:r>
            <a:endParaRPr lang="en-US" dirty="0"/>
          </a:p>
        </p:txBody>
      </p:sp>
      <p:sp>
        <p:nvSpPr>
          <p:cNvPr id="3" name="Content Placeholder 2"/>
          <p:cNvSpPr>
            <a:spLocks noGrp="1"/>
          </p:cNvSpPr>
          <p:nvPr>
            <p:ph idx="1"/>
          </p:nvPr>
        </p:nvSpPr>
        <p:spPr/>
        <p:txBody>
          <a:bodyPr/>
          <a:lstStyle/>
          <a:p>
            <a:r>
              <a:rPr lang="en-US" dirty="0" smtClean="0"/>
              <a:t>Locus of control</a:t>
            </a:r>
          </a:p>
          <a:p>
            <a:r>
              <a:rPr lang="en-US" dirty="0" smtClean="0"/>
              <a:t>Negative affectivity</a:t>
            </a:r>
          </a:p>
          <a:p>
            <a:r>
              <a:rPr lang="en-US" dirty="0" smtClean="0"/>
              <a:t>Type A behavior pattern (</a:t>
            </a:r>
            <a:r>
              <a:rPr lang="en-US" sz="2600" dirty="0" smtClean="0">
                <a:solidFill>
                  <a:srgbClr val="FF0000"/>
                </a:solidFill>
              </a:rPr>
              <a:t>high achievement-oriented, time-oriented, very impatient, </a:t>
            </a:r>
            <a:r>
              <a:rPr lang="en-US" dirty="0" smtClean="0"/>
              <a:t>)</a:t>
            </a:r>
            <a:endParaRPr lang="en-US" dirty="0"/>
          </a:p>
        </p:txBody>
      </p:sp>
    </p:spTree>
    <p:extLst>
      <p:ext uri="{BB962C8B-B14F-4D97-AF65-F5344CB8AC3E}">
        <p14:creationId xmlns:p14="http://schemas.microsoft.com/office/powerpoint/2010/main" val="2624240612"/>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Social influence, </a:t>
            </a:r>
            <a:br>
              <a:rPr lang="en-US" dirty="0" smtClean="0"/>
            </a:br>
            <a:r>
              <a:rPr lang="en-US" dirty="0" smtClean="0"/>
              <a:t>Socialization &amp; culture</a:t>
            </a:r>
            <a:endParaRPr lang="en-US" dirty="0"/>
          </a:p>
        </p:txBody>
      </p:sp>
      <p:sp>
        <p:nvSpPr>
          <p:cNvPr id="3" name="Subtitle 2"/>
          <p:cNvSpPr>
            <a:spLocks noGrp="1"/>
          </p:cNvSpPr>
          <p:nvPr>
            <p:ph type="subTitle" idx="1"/>
          </p:nvPr>
        </p:nvSpPr>
        <p:spPr/>
        <p:txBody>
          <a:bodyPr/>
          <a:lstStyle/>
          <a:p>
            <a:r>
              <a:rPr lang="en-US" dirty="0" smtClean="0"/>
              <a:t>Chapter 8</a:t>
            </a:r>
            <a:endParaRPr lang="en-US" dirty="0"/>
          </a:p>
        </p:txBody>
      </p:sp>
    </p:spTree>
    <p:extLst>
      <p:ext uri="{BB962C8B-B14F-4D97-AF65-F5344CB8AC3E}">
        <p14:creationId xmlns:p14="http://schemas.microsoft.com/office/powerpoint/2010/main" val="1826148220"/>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r>
              <a:rPr lang="en-US" dirty="0" smtClean="0"/>
              <a:t>mid-term</a:t>
            </a:r>
          </a:p>
          <a:p>
            <a:r>
              <a:rPr lang="en-US" dirty="0" smtClean="0"/>
              <a:t>Chapter 5 to 8</a:t>
            </a:r>
            <a:endParaRPr lang="en-US" dirty="0"/>
          </a:p>
        </p:txBody>
      </p:sp>
    </p:spTree>
    <p:extLst>
      <p:ext uri="{BB962C8B-B14F-4D97-AF65-F5344CB8AC3E}">
        <p14:creationId xmlns:p14="http://schemas.microsoft.com/office/powerpoint/2010/main" val="3481913726"/>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influence in organizations</a:t>
            </a:r>
            <a:endParaRPr lang="en-US" dirty="0"/>
          </a:p>
        </p:txBody>
      </p:sp>
      <p:sp>
        <p:nvSpPr>
          <p:cNvPr id="3" name="Content Placeholder 2"/>
          <p:cNvSpPr>
            <a:spLocks noGrp="1"/>
          </p:cNvSpPr>
          <p:nvPr>
            <p:ph idx="1"/>
          </p:nvPr>
        </p:nvSpPr>
        <p:spPr/>
        <p:txBody>
          <a:bodyPr/>
          <a:lstStyle/>
          <a:p>
            <a:r>
              <a:rPr lang="en-US" dirty="0" smtClean="0"/>
              <a:t>Tow sources of dependence</a:t>
            </a:r>
          </a:p>
          <a:p>
            <a:pPr marL="0" indent="0">
              <a:buNone/>
            </a:pPr>
            <a:r>
              <a:rPr lang="en-US" dirty="0"/>
              <a:t> </a:t>
            </a:r>
            <a:r>
              <a:rPr lang="en-US" dirty="0" smtClean="0"/>
              <a:t>   - Information dependence </a:t>
            </a:r>
            <a:r>
              <a:rPr lang="en-US" sz="2600" dirty="0" smtClean="0">
                <a:solidFill>
                  <a:srgbClr val="000090"/>
                </a:solidFill>
              </a:rPr>
              <a:t>(we look for social cues)</a:t>
            </a:r>
          </a:p>
          <a:p>
            <a:pPr marL="0" indent="0">
              <a:buNone/>
            </a:pPr>
            <a:r>
              <a:rPr lang="en-US" dirty="0"/>
              <a:t> </a:t>
            </a:r>
            <a:r>
              <a:rPr lang="en-US" dirty="0" smtClean="0"/>
              <a:t>   - Effect dependence </a:t>
            </a:r>
          </a:p>
          <a:p>
            <a:pPr marL="0" indent="0">
              <a:buNone/>
            </a:pPr>
            <a:r>
              <a:rPr lang="en-US" dirty="0"/>
              <a:t> </a:t>
            </a:r>
            <a:r>
              <a:rPr lang="en-US" dirty="0" smtClean="0"/>
              <a:t>   </a:t>
            </a:r>
            <a:endParaRPr lang="en-US" dirty="0"/>
          </a:p>
        </p:txBody>
      </p:sp>
    </p:spTree>
    <p:extLst>
      <p:ext uri="{BB962C8B-B14F-4D97-AF65-F5344CB8AC3E}">
        <p14:creationId xmlns:p14="http://schemas.microsoft.com/office/powerpoint/2010/main" val="3951362692"/>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400" dirty="0"/>
              <a:t>Social influence in </a:t>
            </a:r>
            <a:r>
              <a:rPr lang="en-US" sz="3400" dirty="0" smtClean="0"/>
              <a:t>organizations/actions</a:t>
            </a:r>
            <a:endParaRPr lang="en-US" sz="3400" dirty="0"/>
          </a:p>
        </p:txBody>
      </p:sp>
      <p:sp>
        <p:nvSpPr>
          <p:cNvPr id="3" name="Content Placeholder 2"/>
          <p:cNvSpPr>
            <a:spLocks noGrp="1"/>
          </p:cNvSpPr>
          <p:nvPr>
            <p:ph idx="1"/>
          </p:nvPr>
        </p:nvSpPr>
        <p:spPr>
          <a:xfrm>
            <a:off x="457200" y="1600200"/>
            <a:ext cx="8229600" cy="5083175"/>
          </a:xfrm>
        </p:spPr>
        <p:txBody>
          <a:bodyPr>
            <a:normAutofit/>
          </a:bodyPr>
          <a:lstStyle/>
          <a:p>
            <a:r>
              <a:rPr lang="en-US" dirty="0" smtClean="0"/>
              <a:t>Motives for social conformity (the prof prefers levels </a:t>
            </a:r>
            <a:r>
              <a:rPr lang="en-US" dirty="0"/>
              <a:t>for social </a:t>
            </a:r>
            <a:r>
              <a:rPr lang="en-US" dirty="0" smtClean="0"/>
              <a:t>conformity)</a:t>
            </a:r>
          </a:p>
          <a:p>
            <a:pPr marL="0" indent="0">
              <a:buNone/>
            </a:pPr>
            <a:r>
              <a:rPr lang="en-US" dirty="0"/>
              <a:t> </a:t>
            </a:r>
            <a:r>
              <a:rPr lang="en-US" dirty="0" smtClean="0"/>
              <a:t>   - Compliance </a:t>
            </a:r>
            <a:r>
              <a:rPr lang="en-US" sz="2600" dirty="0">
                <a:solidFill>
                  <a:srgbClr val="000090"/>
                </a:solidFill>
              </a:rPr>
              <a:t>(the surface level of social conformity, because complying to the rules in order to </a:t>
            </a:r>
            <a:r>
              <a:rPr lang="en-US" sz="2600" dirty="0" smtClean="0">
                <a:solidFill>
                  <a:srgbClr val="000090"/>
                </a:solidFill>
              </a:rPr>
              <a:t>avoid </a:t>
            </a:r>
            <a:r>
              <a:rPr lang="en-US" sz="2600" dirty="0">
                <a:solidFill>
                  <a:srgbClr val="000090"/>
                </a:solidFill>
              </a:rPr>
              <a:t>penalty or punishment</a:t>
            </a:r>
            <a:r>
              <a:rPr lang="en-US" sz="2600" dirty="0" smtClean="0">
                <a:solidFill>
                  <a:srgbClr val="000090"/>
                </a:solidFill>
              </a:rPr>
              <a:t>)</a:t>
            </a:r>
          </a:p>
          <a:p>
            <a:pPr marL="0" indent="0">
              <a:buNone/>
            </a:pPr>
            <a:r>
              <a:rPr lang="en-US" sz="2600" dirty="0">
                <a:solidFill>
                  <a:srgbClr val="000090"/>
                </a:solidFill>
              </a:rPr>
              <a:t> </a:t>
            </a:r>
            <a:r>
              <a:rPr lang="en-US" sz="2600" dirty="0" smtClean="0">
                <a:solidFill>
                  <a:srgbClr val="000090"/>
                </a:solidFill>
              </a:rPr>
              <a:t>    </a:t>
            </a:r>
            <a:r>
              <a:rPr lang="en-US" dirty="0"/>
              <a:t>- Identification </a:t>
            </a:r>
            <a:r>
              <a:rPr lang="en-US" sz="2600" dirty="0" smtClean="0">
                <a:solidFill>
                  <a:srgbClr val="000090"/>
                </a:solidFill>
              </a:rPr>
              <a:t>(behave within the norms, because you admire/respect others who believe in those norms; you identify the person who promotes the norms)</a:t>
            </a:r>
          </a:p>
          <a:p>
            <a:pPr marL="0" indent="0">
              <a:buNone/>
            </a:pPr>
            <a:r>
              <a:rPr lang="en-US" sz="2600" dirty="0">
                <a:solidFill>
                  <a:srgbClr val="000090"/>
                </a:solidFill>
              </a:rPr>
              <a:t> </a:t>
            </a:r>
            <a:r>
              <a:rPr lang="en-US" sz="2600" dirty="0" smtClean="0">
                <a:solidFill>
                  <a:srgbClr val="000090"/>
                </a:solidFill>
              </a:rPr>
              <a:t>   </a:t>
            </a:r>
            <a:r>
              <a:rPr lang="en-US" dirty="0"/>
              <a:t> - Internalization </a:t>
            </a:r>
            <a:r>
              <a:rPr lang="en-US" sz="2600" dirty="0" smtClean="0">
                <a:solidFill>
                  <a:srgbClr val="000090"/>
                </a:solidFill>
              </a:rPr>
              <a:t>(you truly believe in the norms, the mission)</a:t>
            </a:r>
            <a:endParaRPr lang="en-US" sz="2600" dirty="0">
              <a:solidFill>
                <a:srgbClr val="000090"/>
              </a:solidFill>
            </a:endParaRPr>
          </a:p>
        </p:txBody>
      </p:sp>
    </p:spTree>
    <p:extLst>
      <p:ext uri="{BB962C8B-B14F-4D97-AF65-F5344CB8AC3E}">
        <p14:creationId xmlns:p14="http://schemas.microsoft.com/office/powerpoint/2010/main" val="3310591886"/>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US" dirty="0"/>
          </a:p>
        </p:txBody>
      </p:sp>
      <p:sp>
        <p:nvSpPr>
          <p:cNvPr id="3" name="Content Placeholder 2"/>
          <p:cNvSpPr>
            <a:spLocks noGrp="1"/>
          </p:cNvSpPr>
          <p:nvPr>
            <p:ph idx="1"/>
          </p:nvPr>
        </p:nvSpPr>
        <p:spPr/>
        <p:txBody>
          <a:bodyPr/>
          <a:lstStyle/>
          <a:p>
            <a:r>
              <a:rPr lang="en-US" dirty="0"/>
              <a:t>Factors Influencing Conformity to Norms:</a:t>
            </a:r>
            <a:br>
              <a:rPr lang="en-US" dirty="0"/>
            </a:br>
            <a:endParaRPr lang="en-US" sz="4000" dirty="0" smtClean="0"/>
          </a:p>
          <a:p>
            <a:pPr marL="0" indent="0">
              <a:buNone/>
            </a:pPr>
            <a:r>
              <a:rPr lang="en-US" sz="4000" dirty="0"/>
              <a:t> </a:t>
            </a:r>
            <a:r>
              <a:rPr lang="en-US" sz="4000" dirty="0" smtClean="0"/>
              <a:t>     Asch Experiments</a:t>
            </a:r>
          </a:p>
          <a:p>
            <a:endParaRPr lang="en-US" dirty="0"/>
          </a:p>
        </p:txBody>
      </p:sp>
    </p:spTree>
    <p:extLst>
      <p:ext uri="{BB962C8B-B14F-4D97-AF65-F5344CB8AC3E}">
        <p14:creationId xmlns:p14="http://schemas.microsoft.com/office/powerpoint/2010/main" val="2310402135"/>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Factors Influencing Conformity to </a:t>
            </a:r>
            <a:r>
              <a:rPr lang="en-US" sz="3200" dirty="0" smtClean="0"/>
              <a:t>Norms</a:t>
            </a:r>
            <a:endParaRPr lang="en-US" sz="3200" dirty="0"/>
          </a:p>
        </p:txBody>
      </p:sp>
      <p:sp>
        <p:nvSpPr>
          <p:cNvPr id="3" name="Content Placeholder 2"/>
          <p:cNvSpPr>
            <a:spLocks noGrp="1"/>
          </p:cNvSpPr>
          <p:nvPr>
            <p:ph idx="1"/>
          </p:nvPr>
        </p:nvSpPr>
        <p:spPr/>
        <p:txBody>
          <a:bodyPr/>
          <a:lstStyle/>
          <a:p>
            <a:r>
              <a:rPr lang="en-US" dirty="0" smtClean="0"/>
              <a:t>Publicity </a:t>
            </a:r>
            <a:r>
              <a:rPr lang="en-US" sz="2600" dirty="0">
                <a:solidFill>
                  <a:srgbClr val="000090"/>
                </a:solidFill>
              </a:rPr>
              <a:t>(in public setting, a lot temptation and pressure to conform to norms)</a:t>
            </a:r>
          </a:p>
          <a:p>
            <a:r>
              <a:rPr lang="en-US" dirty="0" smtClean="0"/>
              <a:t>Size of opposition </a:t>
            </a:r>
          </a:p>
          <a:p>
            <a:r>
              <a:rPr lang="en-US" dirty="0" smtClean="0"/>
              <a:t>Dissension </a:t>
            </a:r>
            <a:r>
              <a:rPr lang="en-US" sz="2600" dirty="0">
                <a:solidFill>
                  <a:srgbClr val="000090"/>
                </a:solidFill>
              </a:rPr>
              <a:t>(if there is dissension, there is more chances to speak up the correct answer</a:t>
            </a:r>
            <a:r>
              <a:rPr lang="en-US" sz="2600" dirty="0" smtClean="0">
                <a:solidFill>
                  <a:srgbClr val="000090"/>
                </a:solidFill>
              </a:rPr>
              <a:t>)</a:t>
            </a:r>
          </a:p>
          <a:p>
            <a:r>
              <a:rPr lang="en-US" dirty="0"/>
              <a:t>Issue at hand </a:t>
            </a:r>
            <a:r>
              <a:rPr lang="en-US" sz="2600" dirty="0" smtClean="0">
                <a:solidFill>
                  <a:srgbClr val="000090"/>
                </a:solidFill>
              </a:rPr>
              <a:t>(how difficult and big the issue is; the less people would speak up for the answer)</a:t>
            </a:r>
          </a:p>
          <a:p>
            <a:r>
              <a:rPr lang="en-US" dirty="0"/>
              <a:t>Status</a:t>
            </a:r>
            <a:r>
              <a:rPr lang="en-US" sz="2600" dirty="0" smtClean="0">
                <a:solidFill>
                  <a:srgbClr val="000090"/>
                </a:solidFill>
              </a:rPr>
              <a:t> (the status of position, the dark side of leadership)</a:t>
            </a:r>
            <a:endParaRPr lang="en-US" sz="2600" dirty="0">
              <a:solidFill>
                <a:srgbClr val="000090"/>
              </a:solidFill>
            </a:endParaRPr>
          </a:p>
        </p:txBody>
      </p:sp>
    </p:spTree>
    <p:extLst>
      <p:ext uri="{BB962C8B-B14F-4D97-AF65-F5344CB8AC3E}">
        <p14:creationId xmlns:p14="http://schemas.microsoft.com/office/powerpoint/2010/main" val="3594224995"/>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socialization</a:t>
            </a:r>
            <a:endParaRPr lang="en-US" dirty="0"/>
          </a:p>
        </p:txBody>
      </p:sp>
      <p:sp>
        <p:nvSpPr>
          <p:cNvPr id="3" name="Content Placeholder 2"/>
          <p:cNvSpPr>
            <a:spLocks noGrp="1"/>
          </p:cNvSpPr>
          <p:nvPr>
            <p:ph idx="1"/>
          </p:nvPr>
        </p:nvSpPr>
        <p:spPr/>
        <p:txBody>
          <a:bodyPr>
            <a:normAutofit fontScale="85000" lnSpcReduction="10000"/>
          </a:bodyPr>
          <a:lstStyle/>
          <a:p>
            <a:pPr algn="just"/>
            <a:r>
              <a:rPr lang="en-US" dirty="0" smtClean="0"/>
              <a:t>Process by which people learn the norms, knowledge, attitudes and behaviors needed to become an organizational member</a:t>
            </a:r>
          </a:p>
          <a:p>
            <a:pPr marL="0" indent="0" algn="just">
              <a:buNone/>
            </a:pPr>
            <a:r>
              <a:rPr lang="en-US" sz="3100" dirty="0">
                <a:solidFill>
                  <a:srgbClr val="000090"/>
                </a:solidFill>
              </a:rPr>
              <a:t>(Showing the norms/rules to new employees</a:t>
            </a:r>
          </a:p>
          <a:p>
            <a:pPr marL="0" indent="0" algn="just">
              <a:buNone/>
            </a:pPr>
            <a:r>
              <a:rPr lang="en-US" sz="3100" dirty="0">
                <a:solidFill>
                  <a:srgbClr val="000090"/>
                </a:solidFill>
              </a:rPr>
              <a:t>The management need to pay attention to socialization for 2 reasons: to make sure the new employees are good match with the organization, a good fit between the person and the organization, the </a:t>
            </a:r>
            <a:r>
              <a:rPr lang="en-US" sz="3100" dirty="0" smtClean="0">
                <a:solidFill>
                  <a:srgbClr val="000090"/>
                </a:solidFill>
              </a:rPr>
              <a:t>P-O </a:t>
            </a:r>
            <a:r>
              <a:rPr lang="en-US" sz="3100" dirty="0">
                <a:solidFill>
                  <a:srgbClr val="000090"/>
                </a:solidFill>
              </a:rPr>
              <a:t>fit</a:t>
            </a:r>
            <a:r>
              <a:rPr lang="en-US" sz="3100" dirty="0" smtClean="0">
                <a:solidFill>
                  <a:srgbClr val="000090"/>
                </a:solidFill>
              </a:rPr>
              <a:t>; The </a:t>
            </a:r>
            <a:r>
              <a:rPr lang="en-US" sz="3100" dirty="0">
                <a:solidFill>
                  <a:srgbClr val="000090"/>
                </a:solidFill>
              </a:rPr>
              <a:t>person, position fit, make sure the person has the demanded skills and qualifications for the job, position)</a:t>
            </a:r>
          </a:p>
          <a:p>
            <a:pPr algn="just"/>
            <a:r>
              <a:rPr lang="en-US" dirty="0" smtClean="0"/>
              <a:t>See the textbook for Stages of socialization</a:t>
            </a:r>
            <a:endParaRPr lang="en-US" dirty="0"/>
          </a:p>
        </p:txBody>
      </p:sp>
    </p:spTree>
    <p:extLst>
      <p:ext uri="{BB962C8B-B14F-4D97-AF65-F5344CB8AC3E}">
        <p14:creationId xmlns:p14="http://schemas.microsoft.com/office/powerpoint/2010/main" val="1377964517"/>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Socialization Domains</a:t>
            </a:r>
            <a:endParaRPr lang="en-US" dirty="0"/>
          </a:p>
        </p:txBody>
      </p:sp>
      <p:sp>
        <p:nvSpPr>
          <p:cNvPr id="3" name="Content Placeholder 2"/>
          <p:cNvSpPr>
            <a:spLocks noGrp="1"/>
          </p:cNvSpPr>
          <p:nvPr>
            <p:ph idx="1"/>
          </p:nvPr>
        </p:nvSpPr>
        <p:spPr/>
        <p:txBody>
          <a:bodyPr>
            <a:normAutofit lnSpcReduction="10000"/>
          </a:bodyPr>
          <a:lstStyle/>
          <a:p>
            <a:r>
              <a:rPr lang="en-US" dirty="0" smtClean="0"/>
              <a:t>Task mastery </a:t>
            </a:r>
            <a:r>
              <a:rPr lang="en-US" sz="2600" dirty="0">
                <a:solidFill>
                  <a:srgbClr val="000090"/>
                </a:solidFill>
              </a:rPr>
              <a:t>(to make sure the employees have the appropriate skills for the job; necessary training)</a:t>
            </a:r>
          </a:p>
          <a:p>
            <a:r>
              <a:rPr lang="en-US" dirty="0" smtClean="0"/>
              <a:t>Role clarity </a:t>
            </a:r>
            <a:r>
              <a:rPr lang="en-US" sz="2600" dirty="0">
                <a:solidFill>
                  <a:srgbClr val="000090"/>
                </a:solidFill>
              </a:rPr>
              <a:t>(to avoid role ambiguity)</a:t>
            </a:r>
          </a:p>
          <a:p>
            <a:r>
              <a:rPr lang="en-US" dirty="0" smtClean="0"/>
              <a:t>Social integration </a:t>
            </a:r>
            <a:r>
              <a:rPr lang="en-US" sz="2600" dirty="0">
                <a:solidFill>
                  <a:srgbClr val="000090"/>
                </a:solidFill>
              </a:rPr>
              <a:t>(to be part of the organization</a:t>
            </a:r>
            <a:r>
              <a:rPr lang="en-US" sz="2600" dirty="0" smtClean="0">
                <a:solidFill>
                  <a:srgbClr val="000090"/>
                </a:solidFill>
              </a:rPr>
              <a:t>)</a:t>
            </a:r>
          </a:p>
          <a:p>
            <a:r>
              <a:rPr lang="en-US" dirty="0"/>
              <a:t>Organizational culture </a:t>
            </a:r>
            <a:r>
              <a:rPr lang="en-US" sz="2600" dirty="0" smtClean="0">
                <a:solidFill>
                  <a:srgbClr val="000090"/>
                </a:solidFill>
              </a:rPr>
              <a:t>(to have employees be aware of the organization culture)</a:t>
            </a:r>
          </a:p>
          <a:p>
            <a:r>
              <a:rPr lang="en-US" dirty="0"/>
              <a:t>Jargon</a:t>
            </a:r>
            <a:r>
              <a:rPr lang="en-US" sz="2600" dirty="0" smtClean="0">
                <a:solidFill>
                  <a:srgbClr val="000090"/>
                </a:solidFill>
              </a:rPr>
              <a:t> (e.g. Starbuck, no small, medium, big, instead, tall, grand)</a:t>
            </a:r>
          </a:p>
          <a:p>
            <a:r>
              <a:rPr lang="en-US" dirty="0"/>
              <a:t>Politics </a:t>
            </a:r>
            <a:r>
              <a:rPr lang="en-US" dirty="0" smtClean="0"/>
              <a:t>()</a:t>
            </a:r>
            <a:endParaRPr lang="en-US" dirty="0"/>
          </a:p>
        </p:txBody>
      </p:sp>
    </p:spTree>
    <p:extLst>
      <p:ext uri="{BB962C8B-B14F-4D97-AF65-F5344CB8AC3E}">
        <p14:creationId xmlns:p14="http://schemas.microsoft.com/office/powerpoint/2010/main" val="3813426788"/>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Why is socialization important?</a:t>
            </a:r>
            <a:br>
              <a:rPr lang="en-US" dirty="0" smtClean="0"/>
            </a:br>
            <a:r>
              <a:rPr lang="en-US" dirty="0" smtClean="0"/>
              <a:t>Unrealistic expectations</a:t>
            </a:r>
            <a:endParaRPr lang="en-US" dirty="0"/>
          </a:p>
        </p:txBody>
      </p:sp>
      <p:sp>
        <p:nvSpPr>
          <p:cNvPr id="3" name="Content Placeholder 2"/>
          <p:cNvSpPr>
            <a:spLocks noGrp="1"/>
          </p:cNvSpPr>
          <p:nvPr>
            <p:ph idx="1"/>
          </p:nvPr>
        </p:nvSpPr>
        <p:spPr/>
        <p:txBody>
          <a:bodyPr>
            <a:normAutofit/>
          </a:bodyPr>
          <a:lstStyle/>
          <a:p>
            <a:r>
              <a:rPr lang="en-US" dirty="0" smtClean="0"/>
              <a:t>Sources of unrealistic expectations:</a:t>
            </a:r>
          </a:p>
          <a:p>
            <a:pPr marL="0" indent="0">
              <a:buNone/>
            </a:pPr>
            <a:r>
              <a:rPr lang="en-US" dirty="0"/>
              <a:t> </a:t>
            </a:r>
            <a:r>
              <a:rPr lang="en-US" dirty="0" smtClean="0"/>
              <a:t>  </a:t>
            </a:r>
            <a:r>
              <a:rPr lang="en-US" sz="2800" dirty="0" smtClean="0"/>
              <a:t>- Media</a:t>
            </a:r>
          </a:p>
          <a:p>
            <a:pPr marL="0" indent="0">
              <a:buNone/>
            </a:pPr>
            <a:r>
              <a:rPr lang="en-US" sz="2800" dirty="0"/>
              <a:t> </a:t>
            </a:r>
            <a:r>
              <a:rPr lang="en-US" sz="2800" dirty="0" smtClean="0"/>
              <a:t>  - Occupational stereotypes</a:t>
            </a:r>
          </a:p>
          <a:p>
            <a:pPr marL="0" indent="0">
              <a:buNone/>
            </a:pPr>
            <a:r>
              <a:rPr lang="en-US" sz="2800" dirty="0"/>
              <a:t> </a:t>
            </a:r>
            <a:r>
              <a:rPr lang="en-US" sz="2800" dirty="0" smtClean="0"/>
              <a:t>  - Recruiters</a:t>
            </a:r>
          </a:p>
          <a:p>
            <a:pPr marL="0" indent="0">
              <a:buNone/>
            </a:pPr>
            <a:endParaRPr lang="en-US" dirty="0"/>
          </a:p>
          <a:p>
            <a:pPr marL="0" indent="0">
              <a:buNone/>
            </a:pPr>
            <a:r>
              <a:rPr lang="en-US" sz="2500" dirty="0" smtClean="0"/>
              <a:t>How realistic is CSI?</a:t>
            </a:r>
          </a:p>
          <a:p>
            <a:pPr marL="0" indent="0">
              <a:buNone/>
            </a:pPr>
            <a:r>
              <a:rPr lang="en-US" sz="2500" dirty="0" smtClean="0"/>
              <a:t>WWW.NPR.ORG/templates/story/</a:t>
            </a:r>
            <a:r>
              <a:rPr lang="en-US" sz="2500" dirty="0" err="1" smtClean="0"/>
              <a:t>story.php?storyld</a:t>
            </a:r>
            <a:r>
              <a:rPr lang="en-US" sz="2500" dirty="0" smtClean="0"/>
              <a:t>=1908313</a:t>
            </a:r>
            <a:endParaRPr lang="en-US" sz="2500" dirty="0"/>
          </a:p>
        </p:txBody>
      </p:sp>
    </p:spTree>
    <p:extLst>
      <p:ext uri="{BB962C8B-B14F-4D97-AF65-F5344CB8AC3E}">
        <p14:creationId xmlns:p14="http://schemas.microsoft.com/office/powerpoint/2010/main" val="3467432793"/>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is Socialization Important?</a:t>
            </a:r>
            <a:endParaRPr lang="en-US" dirty="0"/>
          </a:p>
        </p:txBody>
      </p:sp>
      <p:sp>
        <p:nvSpPr>
          <p:cNvPr id="3" name="Content Placeholder 2"/>
          <p:cNvSpPr>
            <a:spLocks noGrp="1"/>
          </p:cNvSpPr>
          <p:nvPr>
            <p:ph idx="1"/>
          </p:nvPr>
        </p:nvSpPr>
        <p:spPr/>
        <p:txBody>
          <a:bodyPr/>
          <a:lstStyle/>
          <a:p>
            <a:r>
              <a:rPr lang="en-US" dirty="0" smtClean="0"/>
              <a:t>Psychological Contracts </a:t>
            </a:r>
            <a:r>
              <a:rPr lang="en-US" sz="2600" dirty="0">
                <a:solidFill>
                  <a:srgbClr val="000090"/>
                </a:solidFill>
              </a:rPr>
              <a:t>(better managers should be aware of employees’ expectation of the job </a:t>
            </a:r>
            <a:r>
              <a:rPr lang="en-US" sz="2600" dirty="0" smtClean="0">
                <a:solidFill>
                  <a:srgbClr val="000090"/>
                </a:solidFill>
              </a:rPr>
              <a:t>)</a:t>
            </a:r>
            <a:endParaRPr lang="en-US" sz="2600" dirty="0">
              <a:solidFill>
                <a:srgbClr val="000090"/>
              </a:solidFill>
            </a:endParaRPr>
          </a:p>
        </p:txBody>
      </p:sp>
    </p:spTree>
    <p:extLst>
      <p:ext uri="{BB962C8B-B14F-4D97-AF65-F5344CB8AC3E}">
        <p14:creationId xmlns:p14="http://schemas.microsoft.com/office/powerpoint/2010/main" val="482922601"/>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Socialization method</a:t>
            </a:r>
            <a:endParaRPr lang="en-US" dirty="0"/>
          </a:p>
        </p:txBody>
      </p:sp>
      <p:sp>
        <p:nvSpPr>
          <p:cNvPr id="3" name="Content Placeholder 2"/>
          <p:cNvSpPr>
            <a:spLocks noGrp="1"/>
          </p:cNvSpPr>
          <p:nvPr>
            <p:ph idx="1"/>
          </p:nvPr>
        </p:nvSpPr>
        <p:spPr/>
        <p:txBody>
          <a:bodyPr/>
          <a:lstStyle/>
          <a:p>
            <a:r>
              <a:rPr lang="en-US" dirty="0" smtClean="0"/>
              <a:t>Realistic Job Preview</a:t>
            </a:r>
          </a:p>
          <a:p>
            <a:r>
              <a:rPr lang="en-US" dirty="0" smtClean="0"/>
              <a:t>Employee </a:t>
            </a:r>
            <a:r>
              <a:rPr lang="en-US" dirty="0"/>
              <a:t>orientation </a:t>
            </a:r>
            <a:r>
              <a:rPr lang="en-US" dirty="0" smtClean="0"/>
              <a:t>Program</a:t>
            </a:r>
          </a:p>
          <a:p>
            <a:r>
              <a:rPr lang="en-US" dirty="0" smtClean="0"/>
              <a:t>Mentoring</a:t>
            </a:r>
          </a:p>
          <a:p>
            <a:r>
              <a:rPr lang="en-US" dirty="0" smtClean="0"/>
              <a:t>Socialization Tactics (see the textbook)</a:t>
            </a:r>
            <a:endParaRPr lang="en-US" dirty="0"/>
          </a:p>
          <a:p>
            <a:endParaRPr lang="en-US" dirty="0"/>
          </a:p>
        </p:txBody>
      </p:sp>
    </p:spTree>
    <p:extLst>
      <p:ext uri="{BB962C8B-B14F-4D97-AF65-F5344CB8AC3E}">
        <p14:creationId xmlns:p14="http://schemas.microsoft.com/office/powerpoint/2010/main" val="3214634396"/>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Employee orientation Program</a:t>
            </a:r>
            <a:br>
              <a:rPr lang="en-US" dirty="0"/>
            </a:br>
            <a:endParaRPr lang="en-US" dirty="0"/>
          </a:p>
        </p:txBody>
      </p:sp>
      <p:sp>
        <p:nvSpPr>
          <p:cNvPr id="3" name="Content Placeholder 2"/>
          <p:cNvSpPr>
            <a:spLocks noGrp="1"/>
          </p:cNvSpPr>
          <p:nvPr>
            <p:ph idx="1"/>
          </p:nvPr>
        </p:nvSpPr>
        <p:spPr/>
        <p:txBody>
          <a:bodyPr>
            <a:normAutofit fontScale="77500" lnSpcReduction="20000"/>
          </a:bodyPr>
          <a:lstStyle/>
          <a:p>
            <a:pPr algn="just"/>
            <a:r>
              <a:rPr lang="en-US" dirty="0" smtClean="0"/>
              <a:t>Orientation programs are designed to introduce new employees to their job, the people they will be working with, and the organization.</a:t>
            </a:r>
          </a:p>
          <a:p>
            <a:pPr algn="just"/>
            <a:endParaRPr lang="en-US" dirty="0"/>
          </a:p>
          <a:p>
            <a:pPr marL="0" indent="0" algn="just">
              <a:buNone/>
            </a:pPr>
            <a:r>
              <a:rPr lang="en-US" dirty="0" smtClean="0"/>
              <a:t>Some companies do better at this program, some not.</a:t>
            </a:r>
          </a:p>
          <a:p>
            <a:pPr marL="0" indent="0" algn="just">
              <a:buNone/>
            </a:pPr>
            <a:r>
              <a:rPr lang="en-US" dirty="0" smtClean="0"/>
              <a:t>Orientation programs will cover the socialization domains; </a:t>
            </a:r>
          </a:p>
          <a:p>
            <a:pPr marL="0" indent="0" algn="just">
              <a:buNone/>
            </a:pPr>
            <a:r>
              <a:rPr lang="en-US" dirty="0" smtClean="0"/>
              <a:t>Basic orientation program: e.g. a day for orientation</a:t>
            </a:r>
          </a:p>
          <a:p>
            <a:pPr marL="0" indent="0" algn="just">
              <a:buNone/>
            </a:pPr>
            <a:r>
              <a:rPr lang="en-US" dirty="0" smtClean="0"/>
              <a:t>Some more advanced orientation program: a week, e.g. week 101.</a:t>
            </a:r>
          </a:p>
          <a:p>
            <a:pPr marL="0" indent="0" algn="just">
              <a:buNone/>
            </a:pPr>
            <a:endParaRPr lang="en-US" dirty="0" smtClean="0"/>
          </a:p>
          <a:p>
            <a:pPr marL="0" indent="0" algn="just">
              <a:buNone/>
            </a:pPr>
            <a:r>
              <a:rPr lang="en-US" dirty="0" smtClean="0"/>
              <a:t>Good for job satisfaction, low turnover</a:t>
            </a:r>
            <a:endParaRPr lang="en-US" dirty="0"/>
          </a:p>
          <a:p>
            <a:pPr marL="0" indent="0" algn="just">
              <a:buNone/>
            </a:pPr>
            <a:r>
              <a:rPr lang="en-US" dirty="0" smtClean="0"/>
              <a:t>e.g. Starbucks orientation program.</a:t>
            </a:r>
          </a:p>
        </p:txBody>
      </p:sp>
    </p:spTree>
    <p:extLst>
      <p:ext uri="{BB962C8B-B14F-4D97-AF65-F5344CB8AC3E}">
        <p14:creationId xmlns:p14="http://schemas.microsoft.com/office/powerpoint/2010/main" val="251610297"/>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Mentoring</a:t>
            </a:r>
            <a:endParaRPr lang="en-US" dirty="0"/>
          </a:p>
        </p:txBody>
      </p:sp>
      <p:sp>
        <p:nvSpPr>
          <p:cNvPr id="3" name="Content Placeholder 2"/>
          <p:cNvSpPr>
            <a:spLocks noGrp="1"/>
          </p:cNvSpPr>
          <p:nvPr>
            <p:ph idx="1"/>
          </p:nvPr>
        </p:nvSpPr>
        <p:spPr>
          <a:xfrm>
            <a:off x="0" y="1600200"/>
            <a:ext cx="9144000" cy="4525963"/>
          </a:xfrm>
        </p:spPr>
        <p:txBody>
          <a:bodyPr>
            <a:normAutofit fontScale="85000" lnSpcReduction="10000"/>
          </a:bodyPr>
          <a:lstStyle/>
          <a:p>
            <a:pPr algn="just"/>
            <a:r>
              <a:rPr lang="en-US" dirty="0" smtClean="0"/>
              <a:t>Career-related mentoring </a:t>
            </a:r>
            <a:r>
              <a:rPr lang="en-US" sz="2600" dirty="0">
                <a:solidFill>
                  <a:srgbClr val="000090"/>
                </a:solidFill>
              </a:rPr>
              <a:t>(also include sponsorship</a:t>
            </a:r>
            <a:r>
              <a:rPr lang="en-US" sz="2600" dirty="0" smtClean="0">
                <a:solidFill>
                  <a:srgbClr val="000090"/>
                </a:solidFill>
              </a:rPr>
              <a:t>, (provide) good visibility, provide coaching and feedback; career development feedback; can take the form of the correct and right project))</a:t>
            </a:r>
          </a:p>
          <a:p>
            <a:pPr algn="just"/>
            <a:endParaRPr lang="en-US" sz="2600" dirty="0">
              <a:solidFill>
                <a:srgbClr val="000090"/>
              </a:solidFill>
            </a:endParaRPr>
          </a:p>
          <a:p>
            <a:pPr algn="just"/>
            <a:r>
              <a:rPr lang="en-US" dirty="0" smtClean="0"/>
              <a:t>Psychosocial mentoring</a:t>
            </a:r>
          </a:p>
          <a:p>
            <a:pPr marL="0" indent="0" algn="just">
              <a:buNone/>
            </a:pPr>
            <a:r>
              <a:rPr lang="en-US" dirty="0"/>
              <a:t> </a:t>
            </a:r>
            <a:r>
              <a:rPr lang="en-US" dirty="0" smtClean="0"/>
              <a:t>   </a:t>
            </a:r>
            <a:r>
              <a:rPr lang="en-US" sz="2600" dirty="0">
                <a:solidFill>
                  <a:srgbClr val="000090"/>
                </a:solidFill>
              </a:rPr>
              <a:t> (help develop self-confidence, help to develop a fully functional </a:t>
            </a:r>
            <a:r>
              <a:rPr lang="en-US" sz="2600" dirty="0" smtClean="0">
                <a:solidFill>
                  <a:srgbClr val="000090"/>
                </a:solidFill>
              </a:rPr>
              <a:t>employee; can become inform; may look up to employees who stay longer in the organization;</a:t>
            </a:r>
            <a:r>
              <a:rPr lang="en-US" sz="2600" dirty="0">
                <a:solidFill>
                  <a:srgbClr val="000090"/>
                </a:solidFill>
              </a:rPr>
              <a:t> </a:t>
            </a:r>
            <a:r>
              <a:rPr lang="en-US" sz="2600" dirty="0" smtClean="0">
                <a:solidFill>
                  <a:srgbClr val="000090"/>
                </a:solidFill>
              </a:rPr>
              <a:t>Role modeler; provide a lot of support, to make sure the employee is on the right track; ). E.g. peer-mentoring in resident</a:t>
            </a:r>
            <a:endParaRPr lang="en-US" sz="2600" dirty="0">
              <a:solidFill>
                <a:srgbClr val="000090"/>
              </a:solidFill>
            </a:endParaRPr>
          </a:p>
          <a:p>
            <a:pPr algn="just"/>
            <a:endParaRPr lang="en-US" dirty="0"/>
          </a:p>
          <a:p>
            <a:pPr marL="0" indent="0" algn="just">
              <a:buNone/>
            </a:pPr>
            <a:r>
              <a:rPr lang="en-US" sz="2600" dirty="0">
                <a:solidFill>
                  <a:srgbClr val="000090"/>
                </a:solidFill>
              </a:rPr>
              <a:t>(could be from someone from higher level, or with more experience; do advising and counseling)</a:t>
            </a:r>
          </a:p>
          <a:p>
            <a:pPr marL="0" indent="0" algn="just">
              <a:buNone/>
            </a:pPr>
            <a:endParaRPr lang="en-US" dirty="0"/>
          </a:p>
        </p:txBody>
      </p:sp>
    </p:spTree>
    <p:extLst>
      <p:ext uri="{BB962C8B-B14F-4D97-AF65-F5344CB8AC3E}">
        <p14:creationId xmlns:p14="http://schemas.microsoft.com/office/powerpoint/2010/main" val="87188084"/>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Culture?</a:t>
            </a:r>
            <a:endParaRPr lang="en-US" dirty="0"/>
          </a:p>
        </p:txBody>
      </p:sp>
      <p:sp>
        <p:nvSpPr>
          <p:cNvPr id="3" name="Content Placeholder 2"/>
          <p:cNvSpPr>
            <a:spLocks noGrp="1"/>
          </p:cNvSpPr>
          <p:nvPr>
            <p:ph idx="1"/>
          </p:nvPr>
        </p:nvSpPr>
        <p:spPr/>
        <p:txBody>
          <a:bodyPr/>
          <a:lstStyle/>
          <a:p>
            <a:r>
              <a:rPr lang="en-US" dirty="0" smtClean="0"/>
              <a:t>The shared values, beliefs, and assumptions considered to be the appropriate way to think and act within an organization.</a:t>
            </a:r>
          </a:p>
          <a:p>
            <a:endParaRPr lang="en-US" sz="2200" dirty="0">
              <a:solidFill>
                <a:srgbClr val="000090"/>
              </a:solidFill>
            </a:endParaRPr>
          </a:p>
          <a:p>
            <a:pPr marL="0" indent="0">
              <a:buNone/>
            </a:pPr>
            <a:r>
              <a:rPr lang="en-US" sz="2200" dirty="0">
                <a:solidFill>
                  <a:srgbClr val="000090"/>
                </a:solidFill>
              </a:rPr>
              <a:t>In the level of country, a </a:t>
            </a:r>
            <a:r>
              <a:rPr lang="en-US" sz="2200" dirty="0" smtClean="0">
                <a:solidFill>
                  <a:srgbClr val="000090"/>
                </a:solidFill>
              </a:rPr>
              <a:t>national </a:t>
            </a:r>
            <a:r>
              <a:rPr lang="en-US" sz="2200" dirty="0">
                <a:solidFill>
                  <a:srgbClr val="000090"/>
                </a:solidFill>
              </a:rPr>
              <a:t>culture,</a:t>
            </a:r>
          </a:p>
          <a:p>
            <a:pPr marL="0" indent="0">
              <a:buNone/>
            </a:pPr>
            <a:r>
              <a:rPr lang="en-US" sz="2200" dirty="0">
                <a:solidFill>
                  <a:srgbClr val="000090"/>
                </a:solidFill>
              </a:rPr>
              <a:t>“Culture is the soul of an organization.”</a:t>
            </a:r>
          </a:p>
          <a:p>
            <a:pPr marL="0" indent="0">
              <a:buNone/>
            </a:pPr>
            <a:r>
              <a:rPr lang="en-US" sz="2200" dirty="0">
                <a:solidFill>
                  <a:srgbClr val="000090"/>
                </a:solidFill>
              </a:rPr>
              <a:t>Organization structure and jobs, are the skeleton of the organization</a:t>
            </a:r>
          </a:p>
        </p:txBody>
      </p:sp>
    </p:spTree>
    <p:extLst>
      <p:ext uri="{BB962C8B-B14F-4D97-AF65-F5344CB8AC3E}">
        <p14:creationId xmlns:p14="http://schemas.microsoft.com/office/powerpoint/2010/main" val="1551129211"/>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Functions of culture</a:t>
            </a:r>
            <a:br>
              <a:rPr lang="en-US" dirty="0"/>
            </a:br>
            <a:endParaRPr lang="en-US" dirty="0"/>
          </a:p>
        </p:txBody>
      </p:sp>
      <p:sp>
        <p:nvSpPr>
          <p:cNvPr id="3" name="Content Placeholder 2"/>
          <p:cNvSpPr>
            <a:spLocks noGrp="1"/>
          </p:cNvSpPr>
          <p:nvPr>
            <p:ph idx="1"/>
          </p:nvPr>
        </p:nvSpPr>
        <p:spPr>
          <a:xfrm>
            <a:off x="457200" y="1600200"/>
            <a:ext cx="8376302" cy="4525963"/>
          </a:xfrm>
        </p:spPr>
        <p:txBody>
          <a:bodyPr>
            <a:normAutofit/>
          </a:bodyPr>
          <a:lstStyle/>
          <a:p>
            <a:r>
              <a:rPr lang="en-US" dirty="0" smtClean="0"/>
              <a:t>Provides appropriate standards for what employees should say or do</a:t>
            </a:r>
          </a:p>
          <a:p>
            <a:r>
              <a:rPr lang="en-US" dirty="0"/>
              <a:t>(</a:t>
            </a:r>
            <a:r>
              <a:rPr lang="en-US" dirty="0" smtClean="0"/>
              <a:t>Help) defines boundaries</a:t>
            </a:r>
          </a:p>
          <a:p>
            <a:r>
              <a:rPr lang="en-US" dirty="0" smtClean="0"/>
              <a:t>Conveys a sense of identity</a:t>
            </a:r>
          </a:p>
          <a:p>
            <a:endParaRPr lang="en-US" dirty="0"/>
          </a:p>
          <a:p>
            <a:endParaRPr lang="en-US" dirty="0"/>
          </a:p>
          <a:p>
            <a:pPr marL="0" indent="0">
              <a:buNone/>
            </a:pPr>
            <a:r>
              <a:rPr lang="en-US" sz="2200" dirty="0">
                <a:solidFill>
                  <a:srgbClr val="000090"/>
                </a:solidFill>
              </a:rPr>
              <a:t>(Culture is taught to new employees; Part of the employees’ orientation </a:t>
            </a:r>
            <a:r>
              <a:rPr lang="en-US" sz="2200" dirty="0" smtClean="0">
                <a:solidFill>
                  <a:srgbClr val="000090"/>
                </a:solidFill>
              </a:rPr>
              <a:t>program; )</a:t>
            </a:r>
            <a:endParaRPr lang="en-US" sz="2200" dirty="0">
              <a:solidFill>
                <a:srgbClr val="000090"/>
              </a:solidFill>
            </a:endParaRPr>
          </a:p>
        </p:txBody>
      </p:sp>
    </p:spTree>
    <p:extLst>
      <p:ext uri="{BB962C8B-B14F-4D97-AF65-F5344CB8AC3E}">
        <p14:creationId xmlns:p14="http://schemas.microsoft.com/office/powerpoint/2010/main" val="1222654359"/>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Schein’s Levels of Culture</a:t>
            </a:r>
            <a:br>
              <a:rPr lang="en-US" dirty="0" smtClean="0"/>
            </a:br>
            <a:r>
              <a:rPr lang="en-US" dirty="0" smtClean="0"/>
              <a:t>(Diagnosing a culture)</a:t>
            </a:r>
            <a:endParaRPr lang="en-US" dirty="0"/>
          </a:p>
        </p:txBody>
      </p:sp>
      <p:sp>
        <p:nvSpPr>
          <p:cNvPr id="3" name="Content Placeholder 2"/>
          <p:cNvSpPr>
            <a:spLocks noGrp="1"/>
          </p:cNvSpPr>
          <p:nvPr>
            <p:ph idx="1"/>
          </p:nvPr>
        </p:nvSpPr>
        <p:spPr/>
        <p:txBody>
          <a:bodyPr/>
          <a:lstStyle/>
          <a:p>
            <a:pPr marL="0" indent="0">
              <a:buNone/>
            </a:pPr>
            <a:r>
              <a:rPr lang="en-US" dirty="0" smtClean="0"/>
              <a:t>Artifacts of organizational culture </a:t>
            </a:r>
            <a:endParaRPr lang="en-US" dirty="0"/>
          </a:p>
        </p:txBody>
      </p:sp>
    </p:spTree>
    <p:extLst>
      <p:ext uri="{BB962C8B-B14F-4D97-AF65-F5344CB8AC3E}">
        <p14:creationId xmlns:p14="http://schemas.microsoft.com/office/powerpoint/2010/main" val="1188193141"/>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456398" y="4436063"/>
            <a:ext cx="1390124" cy="923330"/>
          </a:xfrm>
          <a:prstGeom prst="rect">
            <a:avLst/>
          </a:prstGeom>
          <a:noFill/>
        </p:spPr>
        <p:txBody>
          <a:bodyPr wrap="none" rtlCol="0">
            <a:spAutoFit/>
          </a:bodyPr>
          <a:lstStyle/>
          <a:p>
            <a:r>
              <a:rPr lang="en-US" dirty="0" smtClean="0"/>
              <a:t>Beliefs </a:t>
            </a:r>
          </a:p>
          <a:p>
            <a:r>
              <a:rPr lang="en-US" dirty="0" smtClean="0"/>
              <a:t>Values</a:t>
            </a:r>
          </a:p>
          <a:p>
            <a:r>
              <a:rPr lang="en-US" dirty="0" smtClean="0"/>
              <a:t>Assumptions</a:t>
            </a:r>
            <a:endParaRPr lang="en-US" dirty="0"/>
          </a:p>
        </p:txBody>
      </p:sp>
      <p:sp>
        <p:nvSpPr>
          <p:cNvPr id="5" name="TextBox 4"/>
          <p:cNvSpPr txBox="1"/>
          <p:nvPr/>
        </p:nvSpPr>
        <p:spPr>
          <a:xfrm>
            <a:off x="4437684" y="1778940"/>
            <a:ext cx="1800493" cy="1200329"/>
          </a:xfrm>
          <a:prstGeom prst="rect">
            <a:avLst/>
          </a:prstGeom>
          <a:noFill/>
        </p:spPr>
        <p:txBody>
          <a:bodyPr wrap="none" rtlCol="0">
            <a:spAutoFit/>
          </a:bodyPr>
          <a:lstStyle/>
          <a:p>
            <a:r>
              <a:rPr lang="en-US" dirty="0" smtClean="0"/>
              <a:t>Material symbols</a:t>
            </a:r>
          </a:p>
          <a:p>
            <a:r>
              <a:rPr lang="en-US" dirty="0" smtClean="0"/>
              <a:t> language</a:t>
            </a:r>
          </a:p>
          <a:p>
            <a:r>
              <a:rPr lang="en-US" dirty="0" smtClean="0"/>
              <a:t>Ritual</a:t>
            </a:r>
            <a:endParaRPr lang="en-US" dirty="0"/>
          </a:p>
          <a:p>
            <a:r>
              <a:rPr lang="en-US" dirty="0" smtClean="0"/>
              <a:t>Stories</a:t>
            </a:r>
            <a:endParaRPr lang="en-US" dirty="0"/>
          </a:p>
        </p:txBody>
      </p:sp>
      <p:sp>
        <p:nvSpPr>
          <p:cNvPr id="6" name="TextBox 5"/>
          <p:cNvSpPr txBox="1"/>
          <p:nvPr/>
        </p:nvSpPr>
        <p:spPr>
          <a:xfrm>
            <a:off x="5693631" y="5540831"/>
            <a:ext cx="3549319" cy="369332"/>
          </a:xfrm>
          <a:prstGeom prst="rect">
            <a:avLst/>
          </a:prstGeom>
          <a:noFill/>
        </p:spPr>
        <p:txBody>
          <a:bodyPr wrap="none" rtlCol="0">
            <a:spAutoFit/>
          </a:bodyPr>
          <a:lstStyle/>
          <a:p>
            <a:r>
              <a:rPr lang="en-US" dirty="0" smtClean="0"/>
              <a:t>The core of the organization culture</a:t>
            </a:r>
            <a:endParaRPr lang="en-US" dirty="0"/>
          </a:p>
        </p:txBody>
      </p:sp>
      <p:sp>
        <p:nvSpPr>
          <p:cNvPr id="7" name="TextBox 6"/>
          <p:cNvSpPr txBox="1"/>
          <p:nvPr/>
        </p:nvSpPr>
        <p:spPr>
          <a:xfrm>
            <a:off x="265144" y="2009773"/>
            <a:ext cx="3320628" cy="369332"/>
          </a:xfrm>
          <a:prstGeom prst="rect">
            <a:avLst/>
          </a:prstGeom>
          <a:noFill/>
        </p:spPr>
        <p:txBody>
          <a:bodyPr wrap="none" rtlCol="0">
            <a:spAutoFit/>
          </a:bodyPr>
          <a:lstStyle/>
          <a:p>
            <a:r>
              <a:rPr lang="en-US" dirty="0" smtClean="0"/>
              <a:t>Artifacts of organizational culture</a:t>
            </a:r>
            <a:endParaRPr lang="en-US" dirty="0"/>
          </a:p>
        </p:txBody>
      </p:sp>
      <p:cxnSp>
        <p:nvCxnSpPr>
          <p:cNvPr id="9" name="Straight Connector 8"/>
          <p:cNvCxnSpPr/>
          <p:nvPr/>
        </p:nvCxnSpPr>
        <p:spPr>
          <a:xfrm>
            <a:off x="446559" y="3210053"/>
            <a:ext cx="8498583" cy="0"/>
          </a:xfrm>
          <a:prstGeom prst="line">
            <a:avLst/>
          </a:prstGeom>
        </p:spPr>
        <p:style>
          <a:lnRef idx="2">
            <a:schemeClr val="accent1"/>
          </a:lnRef>
          <a:fillRef idx="0">
            <a:schemeClr val="accent1"/>
          </a:fillRef>
          <a:effectRef idx="1">
            <a:schemeClr val="accent1"/>
          </a:effectRef>
          <a:fontRef idx="minor">
            <a:schemeClr val="tx1"/>
          </a:fontRef>
        </p:style>
      </p:cxnSp>
      <p:sp>
        <p:nvSpPr>
          <p:cNvPr id="11" name="Isosceles Triangle 10"/>
          <p:cNvSpPr/>
          <p:nvPr/>
        </p:nvSpPr>
        <p:spPr>
          <a:xfrm>
            <a:off x="1646688" y="1116540"/>
            <a:ext cx="7553132" cy="4926734"/>
          </a:xfrm>
          <a:prstGeom prst="triangle">
            <a:avLst/>
          </a:prstGeom>
          <a:gradFill flip="none" rotWithShape="1">
            <a:gsLst>
              <a:gs pos="0">
                <a:schemeClr val="accent1">
                  <a:tint val="100000"/>
                  <a:shade val="100000"/>
                  <a:satMod val="130000"/>
                  <a:alpha val="25000"/>
                </a:schemeClr>
              </a:gs>
              <a:gs pos="100000">
                <a:schemeClr val="accent1">
                  <a:tint val="50000"/>
                  <a:shade val="100000"/>
                  <a:satMod val="350000"/>
                  <a:alpha val="25000"/>
                </a:schemeClr>
              </a:gs>
            </a:gsLst>
            <a:lin ang="16200000" scaled="0"/>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TextBox 11"/>
          <p:cNvSpPr txBox="1"/>
          <p:nvPr/>
        </p:nvSpPr>
        <p:spPr>
          <a:xfrm>
            <a:off x="265144" y="3796237"/>
            <a:ext cx="2266328" cy="369332"/>
          </a:xfrm>
          <a:prstGeom prst="rect">
            <a:avLst/>
          </a:prstGeom>
          <a:noFill/>
        </p:spPr>
        <p:txBody>
          <a:bodyPr wrap="none" rtlCol="0">
            <a:spAutoFit/>
          </a:bodyPr>
          <a:lstStyle/>
          <a:p>
            <a:r>
              <a:rPr lang="en-US" dirty="0" smtClean="0"/>
              <a:t>Organizational culture</a:t>
            </a:r>
            <a:endParaRPr lang="en-US" dirty="0"/>
          </a:p>
        </p:txBody>
      </p:sp>
    </p:spTree>
    <p:extLst>
      <p:ext uri="{BB962C8B-B14F-4D97-AF65-F5344CB8AC3E}">
        <p14:creationId xmlns:p14="http://schemas.microsoft.com/office/powerpoint/2010/main" val="3003334060"/>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1371600" y="152400"/>
            <a:ext cx="6388100" cy="6553200"/>
          </a:xfrm>
          <a:prstGeom prst="rect">
            <a:avLst/>
          </a:prstGeom>
        </p:spPr>
      </p:pic>
    </p:spTree>
    <p:extLst>
      <p:ext uri="{BB962C8B-B14F-4D97-AF65-F5344CB8AC3E}">
        <p14:creationId xmlns:p14="http://schemas.microsoft.com/office/powerpoint/2010/main" val="2770184083"/>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Take home assignment</a:t>
            </a:r>
            <a:br>
              <a:rPr lang="en-US" dirty="0" smtClean="0"/>
            </a:br>
            <a:r>
              <a:rPr lang="en-US" dirty="0" smtClean="0"/>
              <a:t>contrast these different cultures</a:t>
            </a:r>
            <a:endParaRPr lang="en-US" dirty="0"/>
          </a:p>
        </p:txBody>
      </p:sp>
      <p:sp>
        <p:nvSpPr>
          <p:cNvPr id="3" name="Content Placeholder 2"/>
          <p:cNvSpPr>
            <a:spLocks noGrp="1"/>
          </p:cNvSpPr>
          <p:nvPr>
            <p:ph idx="1"/>
          </p:nvPr>
        </p:nvSpPr>
        <p:spPr/>
        <p:txBody>
          <a:bodyPr/>
          <a:lstStyle/>
          <a:p>
            <a:r>
              <a:rPr lang="en-US" dirty="0" smtClean="0"/>
              <a:t>Southwest Airlines</a:t>
            </a:r>
          </a:p>
          <a:p>
            <a:pPr marL="0" indent="0">
              <a:buNone/>
            </a:pPr>
            <a:r>
              <a:rPr lang="en-US" dirty="0"/>
              <a:t> </a:t>
            </a:r>
            <a:r>
              <a:rPr lang="en-US" dirty="0" smtClean="0"/>
              <a:t> see company print ads</a:t>
            </a:r>
          </a:p>
          <a:p>
            <a:r>
              <a:rPr lang="en-US" dirty="0" smtClean="0"/>
              <a:t>American Airlines</a:t>
            </a:r>
          </a:p>
          <a:p>
            <a:r>
              <a:rPr lang="en-US" dirty="0" smtClean="0"/>
              <a:t>See company ads</a:t>
            </a:r>
            <a:endParaRPr lang="en-US" dirty="0"/>
          </a:p>
        </p:txBody>
      </p:sp>
    </p:spTree>
    <p:extLst>
      <p:ext uri="{BB962C8B-B14F-4D97-AF65-F5344CB8AC3E}">
        <p14:creationId xmlns:p14="http://schemas.microsoft.com/office/powerpoint/2010/main" val="343941800"/>
      </p:ext>
    </p:extLst>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Strong Culture</a:t>
            </a:r>
            <a:endParaRPr lang="en-US" dirty="0"/>
          </a:p>
        </p:txBody>
      </p:sp>
      <p:sp>
        <p:nvSpPr>
          <p:cNvPr id="3" name="Content Placeholder 2"/>
          <p:cNvSpPr>
            <a:spLocks noGrp="1"/>
          </p:cNvSpPr>
          <p:nvPr>
            <p:ph idx="1"/>
          </p:nvPr>
        </p:nvSpPr>
        <p:spPr/>
        <p:txBody>
          <a:bodyPr/>
          <a:lstStyle/>
          <a:p>
            <a:r>
              <a:rPr lang="en-US" dirty="0" smtClean="0"/>
              <a:t>High agreement among members</a:t>
            </a:r>
          </a:p>
          <a:p>
            <a:r>
              <a:rPr lang="en-US" dirty="0" smtClean="0"/>
              <a:t>Can occur in organizations of all sizes</a:t>
            </a:r>
          </a:p>
          <a:p>
            <a:r>
              <a:rPr lang="en-US" dirty="0" smtClean="0"/>
              <a:t>Have several advantages:</a:t>
            </a:r>
          </a:p>
          <a:p>
            <a:pPr marL="0" indent="0">
              <a:buNone/>
            </a:pPr>
            <a:r>
              <a:rPr lang="en-US" dirty="0"/>
              <a:t> </a:t>
            </a:r>
            <a:r>
              <a:rPr lang="en-US" dirty="0" smtClean="0"/>
              <a:t>  - Coordination </a:t>
            </a:r>
          </a:p>
          <a:p>
            <a:pPr marL="0" indent="0">
              <a:buNone/>
            </a:pPr>
            <a:r>
              <a:rPr lang="en-US" dirty="0"/>
              <a:t> </a:t>
            </a:r>
            <a:r>
              <a:rPr lang="en-US" dirty="0" smtClean="0"/>
              <a:t>  - Conflict resolution</a:t>
            </a:r>
          </a:p>
          <a:p>
            <a:pPr marL="0" indent="0">
              <a:buNone/>
            </a:pPr>
            <a:r>
              <a:rPr lang="en-US" dirty="0"/>
              <a:t> </a:t>
            </a:r>
            <a:r>
              <a:rPr lang="en-US" dirty="0" smtClean="0"/>
              <a:t>  - Financial success</a:t>
            </a:r>
            <a:endParaRPr lang="en-US" dirty="0"/>
          </a:p>
        </p:txBody>
      </p:sp>
    </p:spTree>
    <p:extLst>
      <p:ext uri="{BB962C8B-B14F-4D97-AF65-F5344CB8AC3E}">
        <p14:creationId xmlns:p14="http://schemas.microsoft.com/office/powerpoint/2010/main" val="960709787"/>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Liabilities of Culture</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When/why can culture be a liability?</a:t>
            </a:r>
          </a:p>
          <a:p>
            <a:pPr marL="0" indent="0">
              <a:buNone/>
            </a:pPr>
            <a:r>
              <a:rPr lang="en-US" dirty="0" smtClean="0"/>
              <a:t>(culture can be a barrier of diversity; can be physical and psychological diversity)</a:t>
            </a:r>
          </a:p>
          <a:p>
            <a:pPr marL="0" indent="0">
              <a:buNone/>
            </a:pPr>
            <a:endParaRPr lang="en-US" dirty="0"/>
          </a:p>
          <a:p>
            <a:r>
              <a:rPr lang="en-US" dirty="0" smtClean="0"/>
              <a:t>Culture as a barrier to</a:t>
            </a:r>
          </a:p>
          <a:p>
            <a:pPr marL="0" indent="0">
              <a:buNone/>
            </a:pPr>
            <a:r>
              <a:rPr lang="en-US" dirty="0" smtClean="0"/>
              <a:t>   </a:t>
            </a:r>
            <a:r>
              <a:rPr lang="en-US" dirty="0"/>
              <a:t>- Change</a:t>
            </a:r>
          </a:p>
          <a:p>
            <a:pPr marL="0" indent="0">
              <a:buNone/>
            </a:pPr>
            <a:r>
              <a:rPr lang="en-US" dirty="0"/>
              <a:t>   - Diversity </a:t>
            </a:r>
          </a:p>
          <a:p>
            <a:pPr marL="0" indent="0">
              <a:buNone/>
            </a:pPr>
            <a:r>
              <a:rPr lang="en-US" dirty="0"/>
              <a:t>   - Mergers and acquisitions (culture clash)  </a:t>
            </a:r>
          </a:p>
          <a:p>
            <a:pPr marL="0" indent="0">
              <a:buNone/>
            </a:pPr>
            <a:endParaRPr lang="en-US" dirty="0" smtClean="0"/>
          </a:p>
          <a:p>
            <a:r>
              <a:rPr lang="en-US" dirty="0" smtClean="0"/>
              <a:t>Pathological Cultures</a:t>
            </a:r>
          </a:p>
          <a:p>
            <a:pPr marL="0" indent="0">
              <a:buNone/>
            </a:pPr>
            <a:r>
              <a:rPr lang="en-US" dirty="0"/>
              <a:t> </a:t>
            </a:r>
            <a:r>
              <a:rPr lang="en-US" dirty="0" smtClean="0"/>
              <a:t>   - can threaten organizational effectiveness.</a:t>
            </a:r>
          </a:p>
          <a:p>
            <a:pPr marL="0" indent="0">
              <a:buNone/>
            </a:pPr>
            <a:r>
              <a:rPr lang="en-US" dirty="0"/>
              <a:t> </a:t>
            </a:r>
            <a:r>
              <a:rPr lang="en-US" dirty="0" smtClean="0"/>
              <a:t>   ( Rent: “Enron: The smartest guys in the room”.)</a:t>
            </a:r>
          </a:p>
          <a:p>
            <a:pPr marL="0" indent="0">
              <a:buNone/>
            </a:pPr>
            <a:r>
              <a:rPr lang="en-US" dirty="0"/>
              <a:t> </a:t>
            </a:r>
            <a:r>
              <a:rPr lang="en-US" dirty="0" smtClean="0"/>
              <a:t>    </a:t>
            </a:r>
          </a:p>
          <a:p>
            <a:pPr marL="0" indent="0">
              <a:buNone/>
            </a:pPr>
            <a:endParaRPr lang="en-US" dirty="0"/>
          </a:p>
        </p:txBody>
      </p:sp>
    </p:spTree>
    <p:extLst>
      <p:ext uri="{BB962C8B-B14F-4D97-AF65-F5344CB8AC3E}">
        <p14:creationId xmlns:p14="http://schemas.microsoft.com/office/powerpoint/2010/main" val="2221192629"/>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6" name="Rectangle 2"/>
          <p:cNvSpPr>
            <a:spLocks noGrp="1" noChangeArrowheads="1"/>
          </p:cNvSpPr>
          <p:nvPr>
            <p:ph type="title"/>
          </p:nvPr>
        </p:nvSpPr>
        <p:spPr/>
        <p:txBody>
          <a:bodyPr>
            <a:normAutofit fontScale="90000"/>
          </a:bodyPr>
          <a:lstStyle/>
          <a:p>
            <a:r>
              <a:rPr lang="en-US" sz="4000"/>
              <a:t>Personal Reflection “Assignment”</a:t>
            </a:r>
            <a:br>
              <a:rPr lang="en-US" sz="4000"/>
            </a:br>
            <a:r>
              <a:rPr lang="en-US" sz="4000"/>
              <a:t>(nothing needs to be handed in)</a:t>
            </a:r>
          </a:p>
        </p:txBody>
      </p:sp>
      <p:sp>
        <p:nvSpPr>
          <p:cNvPr id="292867" name="Rectangle 3"/>
          <p:cNvSpPr>
            <a:spLocks noGrp="1" noChangeArrowheads="1"/>
          </p:cNvSpPr>
          <p:nvPr>
            <p:ph type="body" idx="1"/>
          </p:nvPr>
        </p:nvSpPr>
        <p:spPr>
          <a:xfrm>
            <a:off x="457200" y="1600200"/>
            <a:ext cx="8229600" cy="5257800"/>
          </a:xfrm>
        </p:spPr>
        <p:txBody>
          <a:bodyPr/>
          <a:lstStyle/>
          <a:p>
            <a:pPr>
              <a:lnSpc>
                <a:spcPct val="90000"/>
              </a:lnSpc>
            </a:pPr>
            <a:r>
              <a:rPr lang="en-US" sz="2800"/>
              <a:t>Think about the values, beliefs, and assumptions of your previous/present employer.</a:t>
            </a:r>
          </a:p>
          <a:p>
            <a:pPr>
              <a:lnSpc>
                <a:spcPct val="90000"/>
              </a:lnSpc>
            </a:pPr>
            <a:r>
              <a:rPr lang="en-US" sz="2800"/>
              <a:t>How are they translated into artifacts?</a:t>
            </a:r>
          </a:p>
          <a:p>
            <a:pPr>
              <a:lnSpc>
                <a:spcPct val="90000"/>
              </a:lnSpc>
            </a:pPr>
            <a:r>
              <a:rPr lang="en-US" sz="2800"/>
              <a:t>How much is the culture a reflection of the founder’s own values? Would the culture have been the same had the founder been different? </a:t>
            </a:r>
          </a:p>
          <a:p>
            <a:pPr>
              <a:lnSpc>
                <a:spcPct val="90000"/>
              </a:lnSpc>
            </a:pPr>
            <a:r>
              <a:rPr lang="en-US" sz="2800"/>
              <a:t>How proactive is the organization in socializing its new members in adopting the culture?</a:t>
            </a:r>
          </a:p>
          <a:p>
            <a:pPr>
              <a:lnSpc>
                <a:spcPct val="90000"/>
              </a:lnSpc>
            </a:pPr>
            <a:r>
              <a:rPr lang="en-US" sz="2800"/>
              <a:t>Can the culture ever become a liability? If so, what can be done to avoid it?</a:t>
            </a:r>
          </a:p>
        </p:txBody>
      </p:sp>
    </p:spTree>
    <p:extLst>
      <p:ext uri="{BB962C8B-B14F-4D97-AF65-F5344CB8AC3E}">
        <p14:creationId xmlns:p14="http://schemas.microsoft.com/office/powerpoint/2010/main" val="2864848496"/>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284</TotalTime>
  <Words>9799</Words>
  <Application>Microsoft Macintosh PowerPoint</Application>
  <PresentationFormat>On-screen Show (4:3)</PresentationFormat>
  <Paragraphs>1451</Paragraphs>
  <Slides>191</Slides>
  <Notes>27</Notes>
  <HiddenSlides>0</HiddenSlides>
  <MMClips>0</MMClips>
  <ScaleCrop>false</ScaleCrop>
  <HeadingPairs>
    <vt:vector size="4" baseType="variant">
      <vt:variant>
        <vt:lpstr>Theme</vt:lpstr>
      </vt:variant>
      <vt:variant>
        <vt:i4>1</vt:i4>
      </vt:variant>
      <vt:variant>
        <vt:lpstr>Slide Titles</vt:lpstr>
      </vt:variant>
      <vt:variant>
        <vt:i4>191</vt:i4>
      </vt:variant>
    </vt:vector>
  </HeadingPairs>
  <TitlesOfParts>
    <vt:vector size="192" baseType="lpstr">
      <vt:lpstr>Office Theme</vt:lpstr>
      <vt:lpstr>Course objectives </vt:lpstr>
      <vt:lpstr>What is organizational Behavior? </vt:lpstr>
      <vt:lpstr>Goals of OB </vt:lpstr>
      <vt:lpstr>What is job performance? (not included in the textbook) </vt:lpstr>
      <vt:lpstr>What is job performance?</vt:lpstr>
      <vt:lpstr>What is job performance?</vt:lpstr>
      <vt:lpstr>Second part of the lecture</vt:lpstr>
      <vt:lpstr>Personality and Learning</vt:lpstr>
      <vt:lpstr>What is personality?</vt:lpstr>
      <vt:lpstr>What determines behavior?</vt:lpstr>
      <vt:lpstr>The “big five”</vt:lpstr>
      <vt:lpstr>Do the big 5 matter?</vt:lpstr>
      <vt:lpstr>Other personality traits</vt:lpstr>
      <vt:lpstr>Other personality traits</vt:lpstr>
      <vt:lpstr>Other personality traits</vt:lpstr>
      <vt:lpstr>Learning</vt:lpstr>
      <vt:lpstr>What is learning?</vt:lpstr>
      <vt:lpstr>What do employees learn?</vt:lpstr>
      <vt:lpstr>How do employees learn?</vt:lpstr>
      <vt:lpstr>Increasing the probability of a behavior</vt:lpstr>
      <vt:lpstr>Positive reinforcement</vt:lpstr>
      <vt:lpstr>Negative reinforcement</vt:lpstr>
      <vt:lpstr>Decreasing the probability of a behavior</vt:lpstr>
      <vt:lpstr>summary</vt:lpstr>
      <vt:lpstr>Week 2, Chapter 3</vt:lpstr>
      <vt:lpstr>PowerPoint Presentation</vt:lpstr>
      <vt:lpstr>What is perception?  </vt:lpstr>
      <vt:lpstr>Components of perception</vt:lpstr>
      <vt:lpstr>Biases in Perception</vt:lpstr>
      <vt:lpstr>Where does perception matter?</vt:lpstr>
      <vt:lpstr>Where does perception matter?</vt:lpstr>
      <vt:lpstr>Attributions</vt:lpstr>
      <vt:lpstr>Cues used to make attributions</vt:lpstr>
      <vt:lpstr>Example</vt:lpstr>
      <vt:lpstr>Sample case</vt:lpstr>
      <vt:lpstr>Week 3, Chapter 4</vt:lpstr>
      <vt:lpstr>PowerPoint Presentation</vt:lpstr>
      <vt:lpstr>PowerPoint Presentation</vt:lpstr>
      <vt:lpstr>What are values?</vt:lpstr>
      <vt:lpstr>Values</vt:lpstr>
      <vt:lpstr>Work Centrality</vt:lpstr>
      <vt:lpstr>What’s your work centrality?</vt:lpstr>
      <vt:lpstr>Work centrality-managerial implications</vt:lpstr>
      <vt:lpstr>Values across cultures-Hofstede</vt:lpstr>
      <vt:lpstr>What are attitudes?</vt:lpstr>
      <vt:lpstr>Job satisfaction</vt:lpstr>
      <vt:lpstr>Faces Scale (Kunin, 1995)</vt:lpstr>
      <vt:lpstr>Job descriptive Index</vt:lpstr>
      <vt:lpstr>What determines job satisfaction?</vt:lpstr>
      <vt:lpstr>What determines job satisfaction?</vt:lpstr>
      <vt:lpstr>What determines job satisfaction?</vt:lpstr>
      <vt:lpstr>Distributive fairness</vt:lpstr>
      <vt:lpstr>Procedural fairness</vt:lpstr>
      <vt:lpstr>Distributive vs. Procedural Fairness</vt:lpstr>
      <vt:lpstr>Interactional Fairness </vt:lpstr>
      <vt:lpstr>Why should managers care about job satisfaction?</vt:lpstr>
      <vt:lpstr>Organizational commitment</vt:lpstr>
      <vt:lpstr>Affective commitment</vt:lpstr>
      <vt:lpstr>Normative commitment</vt:lpstr>
      <vt:lpstr>Continuance commitment</vt:lpstr>
      <vt:lpstr>Week 4, Chapter 5</vt:lpstr>
      <vt:lpstr>PowerPoint Presentation</vt:lpstr>
      <vt:lpstr>What is motivation?</vt:lpstr>
      <vt:lpstr>Types of Motivation</vt:lpstr>
      <vt:lpstr>Two Broad Classes of theories</vt:lpstr>
      <vt:lpstr>Need theories--what motivates?</vt:lpstr>
      <vt:lpstr>Maslow’s hierarch</vt:lpstr>
      <vt:lpstr>Aldefer’s ERG theory</vt:lpstr>
      <vt:lpstr>McClelland’s theory of Needs</vt:lpstr>
      <vt:lpstr>Process theories---“How to motivate”</vt:lpstr>
      <vt:lpstr>How to motivate: Managerial Principles</vt:lpstr>
      <vt:lpstr>Employees want to be treated fairly: Equity Theory</vt:lpstr>
      <vt:lpstr>Equity Theory </vt:lpstr>
      <vt:lpstr>PowerPoint Presentation</vt:lpstr>
      <vt:lpstr>PowerPoint Presentation</vt:lpstr>
      <vt:lpstr>Ways to restore equity</vt:lpstr>
      <vt:lpstr>PowerPoint Presentation</vt:lpstr>
      <vt:lpstr>Employees need goals: goal setting</vt:lpstr>
      <vt:lpstr>Employees need to see clear links between effort, performance and outcomes: expectancy (VIE) Theory</vt:lpstr>
      <vt:lpstr>PowerPoint Presentation</vt:lpstr>
      <vt:lpstr>Expectancy Theory: managerial implication</vt:lpstr>
      <vt:lpstr>Motivation through job design</vt:lpstr>
      <vt:lpstr>Job characteristics Model</vt:lpstr>
      <vt:lpstr>194</vt:lpstr>
      <vt:lpstr>PowerPoint Presentation</vt:lpstr>
      <vt:lpstr>Job enrichment</vt:lpstr>
      <vt:lpstr>mid-term 1</vt:lpstr>
      <vt:lpstr>Groups and Teamwork</vt:lpstr>
      <vt:lpstr>What are teams/groups?</vt:lpstr>
      <vt:lpstr>Group development</vt:lpstr>
      <vt:lpstr>Stages of group development</vt:lpstr>
      <vt:lpstr>Group structure and consequences: size and satisfaction</vt:lpstr>
      <vt:lpstr>Group structure and consequences: size and performance</vt:lpstr>
      <vt:lpstr>Group structure and consequences: size and performance</vt:lpstr>
      <vt:lpstr>Process Losses</vt:lpstr>
      <vt:lpstr>PowerPoint Presentation</vt:lpstr>
      <vt:lpstr>Group structure and consequences: norms</vt:lpstr>
      <vt:lpstr>Group structure and consequences: diversity of group membership</vt:lpstr>
      <vt:lpstr>Group structure and Consequences: Roles</vt:lpstr>
      <vt:lpstr>cohesiveness</vt:lpstr>
      <vt:lpstr>Factors Influencing Cohesiveness</vt:lpstr>
      <vt:lpstr>Consequences of Cohesiveness</vt:lpstr>
      <vt:lpstr>Social Loafing</vt:lpstr>
      <vt:lpstr>Communication and Organizational Structure</vt:lpstr>
      <vt:lpstr>Communication   </vt:lpstr>
      <vt:lpstr>A model of communication process</vt:lpstr>
      <vt:lpstr>Superior-Subordinate Relationships: Some barriers</vt:lpstr>
      <vt:lpstr>Communication Networks  (Not in the book, but important)</vt:lpstr>
      <vt:lpstr>Communication networks (Centralized)</vt:lpstr>
      <vt:lpstr>PowerPoint Presentation</vt:lpstr>
      <vt:lpstr>Communication networks (Decentralized)</vt:lpstr>
      <vt:lpstr>Organizational efforts to increase communication (see the book)</vt:lpstr>
      <vt:lpstr>organization</vt:lpstr>
      <vt:lpstr>Sociogram</vt:lpstr>
      <vt:lpstr>Organizational structure</vt:lpstr>
      <vt:lpstr>Vertical</vt:lpstr>
      <vt:lpstr>PowerPoint Presentation</vt:lpstr>
      <vt:lpstr>Departmentalization</vt:lpstr>
      <vt:lpstr>Departmentalization of function</vt:lpstr>
      <vt:lpstr>Departmentalization by Geography</vt:lpstr>
      <vt:lpstr>Departmentalization by customer</vt:lpstr>
      <vt:lpstr>Matrix Departmentalization</vt:lpstr>
      <vt:lpstr>Conflict and Stress</vt:lpstr>
      <vt:lpstr>Personality and Stress</vt:lpstr>
      <vt:lpstr>Common Stressors in Organizational Life</vt:lpstr>
      <vt:lpstr>Common Stressors in Organizational Life</vt:lpstr>
      <vt:lpstr>The Stress Process</vt:lpstr>
      <vt:lpstr>The Stress Process</vt:lpstr>
      <vt:lpstr>Strains</vt:lpstr>
      <vt:lpstr>Strains</vt:lpstr>
      <vt:lpstr>strains</vt:lpstr>
      <vt:lpstr>Productive stress reactions</vt:lpstr>
      <vt:lpstr>Burnout </vt:lpstr>
      <vt:lpstr>Work-family conflict</vt:lpstr>
      <vt:lpstr>Reducing and managing stress</vt:lpstr>
      <vt:lpstr>Reducing and managing stress</vt:lpstr>
      <vt:lpstr>Good Resource</vt:lpstr>
      <vt:lpstr>Chapter 11 What is Decision-Making?</vt:lpstr>
      <vt:lpstr>Are Decision-Makers Rational?</vt:lpstr>
      <vt:lpstr>Step 1 problem identification</vt:lpstr>
      <vt:lpstr>Step 2: Information Search</vt:lpstr>
      <vt:lpstr>Steps 3-4: Alternative Development and Evaluation</vt:lpstr>
      <vt:lpstr>Step 5: Alternative choice</vt:lpstr>
      <vt:lpstr>Step 6: Alternative Implementation</vt:lpstr>
      <vt:lpstr>Step 7: solution evaluation</vt:lpstr>
      <vt:lpstr>Why use Groups?</vt:lpstr>
      <vt:lpstr>Dysfunctional Group Decision Making</vt:lpstr>
      <vt:lpstr>Improving Decision-making in organization (see the book)</vt:lpstr>
      <vt:lpstr>Leadership &amp; Power</vt:lpstr>
      <vt:lpstr>PowerPoint Presentation</vt:lpstr>
      <vt:lpstr>What is Leadership?</vt:lpstr>
      <vt:lpstr>What is Leadership?</vt:lpstr>
      <vt:lpstr>Early Leadership Theories</vt:lpstr>
      <vt:lpstr>The Behavioral Approach</vt:lpstr>
      <vt:lpstr>The Situational Approach</vt:lpstr>
      <vt:lpstr>Path-Goal Theory: useful findings</vt:lpstr>
      <vt:lpstr>Participative Leadership </vt:lpstr>
      <vt:lpstr>Managerial Implication?</vt:lpstr>
      <vt:lpstr>Dominant Leadership Theories</vt:lpstr>
      <vt:lpstr>Transactional Leadership </vt:lpstr>
      <vt:lpstr>Transformational Leadership </vt:lpstr>
      <vt:lpstr>Managerial Implications</vt:lpstr>
      <vt:lpstr>Leader – Member Exchange</vt:lpstr>
      <vt:lpstr>Leader – Member Exchange (LMX)</vt:lpstr>
      <vt:lpstr>Power </vt:lpstr>
      <vt:lpstr>Outcomes of Influence</vt:lpstr>
      <vt:lpstr>Dark side of leadership and power</vt:lpstr>
      <vt:lpstr>The stress process</vt:lpstr>
      <vt:lpstr>Personality and stress</vt:lpstr>
      <vt:lpstr>Social influence,  Socialization &amp; culture</vt:lpstr>
      <vt:lpstr>PowerPoint Presentation</vt:lpstr>
      <vt:lpstr>Social influence in organizations</vt:lpstr>
      <vt:lpstr>Social influence in organizations/actions</vt:lpstr>
      <vt:lpstr>PowerPoint Presentation</vt:lpstr>
      <vt:lpstr>Factors Influencing Conformity to Norms</vt:lpstr>
      <vt:lpstr>socialization</vt:lpstr>
      <vt:lpstr>Socialization Domains</vt:lpstr>
      <vt:lpstr>Why is socialization important? Unrealistic expectations</vt:lpstr>
      <vt:lpstr>Why is Socialization Important?</vt:lpstr>
      <vt:lpstr>Socialization method</vt:lpstr>
      <vt:lpstr>Employee orientation Program </vt:lpstr>
      <vt:lpstr>Mentoring</vt:lpstr>
      <vt:lpstr>What is Culture?</vt:lpstr>
      <vt:lpstr>Functions of culture </vt:lpstr>
      <vt:lpstr>Schein’s Levels of Culture (Diagnosing a culture)</vt:lpstr>
      <vt:lpstr>PowerPoint Presentation</vt:lpstr>
      <vt:lpstr>PowerPoint Presentation</vt:lpstr>
      <vt:lpstr>Take home assignment contrast these different cultures</vt:lpstr>
      <vt:lpstr>Strong Culture</vt:lpstr>
      <vt:lpstr>The Liabilities of Culture</vt:lpstr>
      <vt:lpstr>Personal Reflection “Assignment” (nothing needs to be handed in)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Amanda Dai</dc:creator>
  <cp:lastModifiedBy>Amanda Dai</cp:lastModifiedBy>
  <cp:revision>27</cp:revision>
  <dcterms:created xsi:type="dcterms:W3CDTF">2013-02-13T22:32:53Z</dcterms:created>
  <dcterms:modified xsi:type="dcterms:W3CDTF">2013-05-13T22:20:37Z</dcterms:modified>
</cp:coreProperties>
</file>