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476" r:id="rId2"/>
    <p:sldId id="316" r:id="rId3"/>
    <p:sldId id="440" r:id="rId4"/>
    <p:sldId id="441" r:id="rId5"/>
    <p:sldId id="447" r:id="rId6"/>
    <p:sldId id="449" r:id="rId7"/>
    <p:sldId id="448" r:id="rId8"/>
    <p:sldId id="451" r:id="rId9"/>
    <p:sldId id="452" r:id="rId10"/>
    <p:sldId id="454" r:id="rId11"/>
    <p:sldId id="460" r:id="rId12"/>
    <p:sldId id="463" r:id="rId13"/>
    <p:sldId id="464" r:id="rId14"/>
    <p:sldId id="465" r:id="rId15"/>
    <p:sldId id="466" r:id="rId16"/>
    <p:sldId id="467" r:id="rId17"/>
    <p:sldId id="468" r:id="rId18"/>
    <p:sldId id="473" r:id="rId19"/>
    <p:sldId id="475" r:id="rId20"/>
  </p:sldIdLst>
  <p:sldSz cx="9144000" cy="6858000" type="screen4x3"/>
  <p:notesSz cx="6858000" cy="9144000"/>
  <p:custDataLst>
    <p:tags r:id="rId23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souser" initials="e" lastIdx="1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4600"/>
    <a:srgbClr val="006197"/>
    <a:srgbClr val="FAD023"/>
    <a:srgbClr val="FCDA58"/>
    <a:srgbClr val="F8BE00"/>
    <a:srgbClr val="EA6500"/>
    <a:srgbClr val="FFFEF1"/>
    <a:srgbClr val="80CA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19" autoAdjust="0"/>
    <p:restoredTop sz="94582" autoAdjust="0"/>
  </p:normalViewPr>
  <p:slideViewPr>
    <p:cSldViewPr>
      <p:cViewPr>
        <p:scale>
          <a:sx n="100" d="100"/>
          <a:sy n="100" d="100"/>
        </p:scale>
        <p:origin x="-226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597" y="-8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DB6FC0-C55C-48F2-B7DD-334386FA34A9}" type="datetimeFigureOut">
              <a:rPr lang="en-US" smtClean="0"/>
              <a:pPr/>
              <a:t>8/22/2012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CEA33A-364B-4590-9EEA-5862C355EE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6710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A6A0BF9-16B2-49A5-99FD-7C81B0D7A76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71574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A0BF9-16B2-49A5-99FD-7C81B0D7A76B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804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2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3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4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5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9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10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11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12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13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0FDAF-6241-4B37-AAF4-395AC3A80525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134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78674-D0DB-40E3-85B7-B09781147E96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9BBD33">
              <a:alpha val="86667"/>
            </a:srgb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228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pic>
        <p:nvPicPr>
          <p:cNvPr id="6" name="Picture 5" descr="pic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923683"/>
            <a:ext cx="4800600" cy="50199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pic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247650"/>
            <a:ext cx="3810000" cy="15605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0" y="0"/>
            <a:ext cx="152400" cy="6858000"/>
          </a:xfrm>
          <a:prstGeom prst="rect">
            <a:avLst/>
          </a:prstGeom>
          <a:solidFill>
            <a:srgbClr val="9B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400" y="0"/>
            <a:ext cx="152400" cy="6858000"/>
          </a:xfrm>
          <a:prstGeom prst="rect">
            <a:avLst/>
          </a:prstGeom>
          <a:solidFill>
            <a:srgbClr val="FFF3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grpSp>
        <p:nvGrpSpPr>
          <p:cNvPr id="10" name="Group 24"/>
          <p:cNvGrpSpPr>
            <a:grpSpLocks/>
          </p:cNvGrpSpPr>
          <p:nvPr/>
        </p:nvGrpSpPr>
        <p:grpSpPr bwMode="auto">
          <a:xfrm>
            <a:off x="8382000" y="6172200"/>
            <a:ext cx="457200" cy="457200"/>
            <a:chOff x="1600200" y="609600"/>
            <a:chExt cx="914400" cy="914400"/>
          </a:xfrm>
        </p:grpSpPr>
        <p:sp>
          <p:nvSpPr>
            <p:cNvPr id="11" name="Oval 10"/>
            <p:cNvSpPr/>
            <p:nvPr/>
          </p:nvSpPr>
          <p:spPr>
            <a:xfrm>
              <a:off x="1600200" y="609600"/>
              <a:ext cx="914400" cy="914400"/>
            </a:xfrm>
            <a:prstGeom prst="ellipse">
              <a:avLst/>
            </a:prstGeom>
            <a:solidFill>
              <a:srgbClr val="9BBD33"/>
            </a:solidFill>
            <a:ln>
              <a:solidFill>
                <a:srgbClr val="9B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 dirty="0">
                <a:solidFill>
                  <a:srgbClr val="FFFFFF"/>
                </a:solidFill>
                <a:ea typeface="Arial" charset="0"/>
                <a:cs typeface="Arial" charset="0"/>
              </a:endParaRPr>
            </a:p>
          </p:txBody>
        </p:sp>
        <p:pic>
          <p:nvPicPr>
            <p:cNvPr id="12" name="Picture 17" descr="pic4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752600" y="762000"/>
              <a:ext cx="536600" cy="6385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62600" y="2130425"/>
            <a:ext cx="2895600" cy="3584575"/>
          </a:xfrm>
          <a:ln>
            <a:noFill/>
          </a:ln>
        </p:spPr>
        <p:txBody>
          <a:bodyPr/>
          <a:lstStyle>
            <a:lvl1pPr>
              <a:defRPr b="1">
                <a:solidFill>
                  <a:schemeClr val="tx1"/>
                </a:solidFill>
                <a:latin typeface="Baskerville Old Face" pitchFamily="18" charset="0"/>
              </a:defRPr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40475"/>
            <a:ext cx="739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Calibri" pitchFamily="34" charset="0"/>
              </a:defRPr>
            </a:lvl1pPr>
          </a:lstStyle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9BBD33">
              <a:alpha val="86667"/>
            </a:srgb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CA" dirty="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228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600" y="0"/>
            <a:ext cx="8382000" cy="1158875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r"/>
            <a:r>
              <a:rPr lang="en-US" sz="1000" dirty="0" smtClean="0">
                <a:solidFill>
                  <a:srgbClr val="9BBD33"/>
                </a:solidFill>
              </a:rPr>
              <a:t>CHAPTER 3 The Marketing Environment, Ethics,</a:t>
            </a:r>
            <a:r>
              <a:rPr lang="en-US" sz="1000" baseline="0" dirty="0" smtClean="0">
                <a:solidFill>
                  <a:srgbClr val="9BBD33"/>
                </a:solidFill>
              </a:rPr>
              <a:t> and Social Responsibility</a:t>
            </a:r>
            <a:endParaRPr lang="en-US" sz="1000" dirty="0" smtClean="0">
              <a:solidFill>
                <a:srgbClr val="9BBD33"/>
              </a:solidFill>
            </a:endParaRPr>
          </a:p>
          <a:p>
            <a:pPr algn="r"/>
            <a:endParaRPr lang="en-US" sz="1000" dirty="0" smtClean="0">
              <a:solidFill>
                <a:srgbClr val="9BBD33"/>
              </a:solidFill>
            </a:endParaRPr>
          </a:p>
          <a:p>
            <a:pPr algn="r"/>
            <a:r>
              <a:rPr lang="en-US" sz="1000" dirty="0">
                <a:solidFill>
                  <a:srgbClr val="9BBD33"/>
                </a:solidFill>
              </a:rPr>
              <a:t/>
            </a:r>
            <a:br>
              <a:rPr lang="en-US" sz="1000" dirty="0">
                <a:solidFill>
                  <a:srgbClr val="9BBD33"/>
                </a:solidFill>
              </a:rPr>
            </a:br>
            <a:endParaRPr lang="en-US" sz="1000" dirty="0">
              <a:solidFill>
                <a:srgbClr val="9BBD33"/>
              </a:solidFill>
            </a:endParaRPr>
          </a:p>
          <a:p>
            <a:pPr algn="r"/>
            <a:endParaRPr lang="en-US" sz="1000" dirty="0">
              <a:solidFill>
                <a:srgbClr val="9BBD33"/>
              </a:solidFill>
            </a:endParaRPr>
          </a:p>
          <a:p>
            <a:pPr algn="r"/>
            <a:r>
              <a:rPr lang="en-US" sz="1000" dirty="0">
                <a:solidFill>
                  <a:srgbClr val="9BBD33"/>
                </a:solidFill>
              </a:rPr>
              <a:t/>
            </a:r>
            <a:br>
              <a:rPr lang="en-US" sz="1000" dirty="0">
                <a:solidFill>
                  <a:srgbClr val="9BBD33"/>
                </a:solidFill>
              </a:rPr>
            </a:br>
            <a:endParaRPr lang="en-US" sz="1000" dirty="0">
              <a:solidFill>
                <a:srgbClr val="9BBD3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200"/>
              </a:spcBef>
              <a:defRPr>
                <a:latin typeface="Baskerville Old Face" pitchFamily="18" charset="0"/>
              </a:defRPr>
            </a:lvl1pPr>
            <a:lvl2pPr>
              <a:spcBef>
                <a:spcPts val="1200"/>
              </a:spcBef>
              <a:defRPr>
                <a:latin typeface="Baskerville Old Face" pitchFamily="18" charset="0"/>
              </a:defRPr>
            </a:lvl2pPr>
            <a:lvl3pPr>
              <a:spcBef>
                <a:spcPts val="1200"/>
              </a:spcBef>
              <a:defRPr>
                <a:latin typeface="Baskerville Old Face" pitchFamily="18" charset="0"/>
              </a:defRPr>
            </a:lvl3pPr>
            <a:lvl4pPr>
              <a:spcBef>
                <a:spcPts val="1200"/>
              </a:spcBef>
              <a:defRPr>
                <a:latin typeface="Baskerville Old Face" pitchFamily="18" charset="0"/>
              </a:defRPr>
            </a:lvl4pPr>
            <a:lvl5pPr>
              <a:spcBef>
                <a:spcPts val="1200"/>
              </a:spcBef>
              <a:defRPr>
                <a:latin typeface="Baskerville Old Face" pitchFamily="18" charset="0"/>
              </a:defRPr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Baskerville Old Face" pitchFamily="18" charset="0"/>
              </a:defRPr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40475"/>
            <a:ext cx="739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Calibri" pitchFamily="34" charset="0"/>
              </a:defRPr>
            </a:lvl1pPr>
          </a:lstStyle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627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9BBD33">
              <a:alpha val="86667"/>
            </a:srgb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CA" dirty="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solidFill>
              <a:srgbClr val="9BBD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solidFill>
              <a:srgbClr val="9BBD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40475"/>
            <a:ext cx="739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Calibri" pitchFamily="34" charset="0"/>
              </a:defRPr>
            </a:lvl1pPr>
          </a:lstStyle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228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rgbClr val="FFF35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85800" y="0"/>
            <a:ext cx="8077200" cy="1158875"/>
          </a:xfrm>
          <a:prstGeom prst="rect">
            <a:avLst/>
          </a:prstGeom>
          <a:noFill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r"/>
            <a:r>
              <a:rPr lang="en-US" sz="1000" dirty="0">
                <a:solidFill>
                  <a:srgbClr val="9BBD33"/>
                </a:solidFill>
              </a:rPr>
              <a:t>CHAPTER</a:t>
            </a:r>
            <a:r>
              <a:rPr lang="en-US" sz="1000" dirty="0" smtClean="0">
                <a:solidFill>
                  <a:srgbClr val="9BBD33"/>
                </a:solidFill>
              </a:rPr>
              <a:t> 3 The Marketing Environment, Ethics,</a:t>
            </a:r>
            <a:r>
              <a:rPr lang="en-US" sz="1000" baseline="0" dirty="0" smtClean="0">
                <a:solidFill>
                  <a:srgbClr val="9BBD33"/>
                </a:solidFill>
              </a:rPr>
              <a:t> and Social Responsibility</a:t>
            </a:r>
            <a:endParaRPr lang="en-US" sz="1000" dirty="0" smtClean="0">
              <a:solidFill>
                <a:srgbClr val="9BBD33"/>
              </a:solidFill>
            </a:endParaRPr>
          </a:p>
          <a:p>
            <a:pPr algn="r"/>
            <a:endParaRPr lang="en-US" sz="1000" dirty="0">
              <a:solidFill>
                <a:srgbClr val="9BBD33"/>
              </a:solidFill>
            </a:endParaRPr>
          </a:p>
          <a:p>
            <a:pPr algn="r"/>
            <a:r>
              <a:rPr lang="en-US" sz="1000" dirty="0">
                <a:solidFill>
                  <a:srgbClr val="9BBD33"/>
                </a:solidFill>
              </a:rPr>
              <a:t/>
            </a:r>
            <a:br>
              <a:rPr lang="en-US" sz="1000" dirty="0">
                <a:solidFill>
                  <a:srgbClr val="9BBD33"/>
                </a:solidFill>
              </a:rPr>
            </a:br>
            <a:endParaRPr lang="en-US" sz="1000" dirty="0">
              <a:solidFill>
                <a:srgbClr val="9BBD33"/>
              </a:solidFill>
            </a:endParaRPr>
          </a:p>
          <a:p>
            <a:pPr algn="r"/>
            <a:endParaRPr lang="en-US" sz="1000" dirty="0">
              <a:solidFill>
                <a:srgbClr val="9BBD33"/>
              </a:solidFill>
            </a:endParaRPr>
          </a:p>
          <a:p>
            <a:pPr algn="r"/>
            <a:r>
              <a:rPr lang="en-US" sz="1000" dirty="0">
                <a:solidFill>
                  <a:srgbClr val="9BBD33"/>
                </a:solidFill>
              </a:rPr>
              <a:t/>
            </a:r>
            <a:br>
              <a:rPr lang="en-US" sz="1000" dirty="0">
                <a:solidFill>
                  <a:srgbClr val="9BBD33"/>
                </a:solidFill>
              </a:rPr>
            </a:br>
            <a:endParaRPr lang="en-US" sz="1000" dirty="0">
              <a:solidFill>
                <a:srgbClr val="9BBD33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400" kern="1200">
          <a:solidFill>
            <a:schemeClr val="tx1"/>
          </a:solidFill>
          <a:latin typeface="Baskerville Old Face" pitchFamily="18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Baskerville Old Fac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Baskerville Old Fac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Baskerville Old Fac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Baskerville Old Fac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9BBD33"/>
        </a:buClr>
        <a:buFont typeface="Courier New" charset="0"/>
        <a:buChar char="o"/>
        <a:defRPr sz="2800" kern="1200">
          <a:solidFill>
            <a:schemeClr val="tx1"/>
          </a:solidFill>
          <a:latin typeface="Baskerville Old Face" pitchFamily="18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9BBD33"/>
        </a:buClr>
        <a:buFont typeface="Courier New" charset="0"/>
        <a:buChar char="o"/>
        <a:defRPr sz="2600" kern="1200">
          <a:solidFill>
            <a:schemeClr val="tx1"/>
          </a:solidFill>
          <a:latin typeface="Baskerville Old Face" pitchFamily="18" charset="0"/>
          <a:ea typeface="ヒラギノ角ゴ Pro W3" charset="-128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9BBD33"/>
        </a:buClr>
        <a:buFont typeface="Courier New" charset="0"/>
        <a:buChar char="o"/>
        <a:defRPr sz="2400" kern="1200">
          <a:solidFill>
            <a:schemeClr val="tx1"/>
          </a:solidFill>
          <a:latin typeface="Baskerville Old Face" pitchFamily="18" charset="0"/>
          <a:ea typeface="ヒラギノ角ゴ Pro W3" charset="-128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9BBD33"/>
        </a:buClr>
        <a:buFont typeface="Courier New" charset="0"/>
        <a:buChar char="o"/>
        <a:defRPr sz="2000" kern="1200">
          <a:solidFill>
            <a:schemeClr val="tx1"/>
          </a:solidFill>
          <a:latin typeface="Baskerville Old Face" pitchFamily="18" charset="0"/>
          <a:ea typeface="ヒラギノ角ゴ Pro W3" charset="-128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9BBD33"/>
        </a:buClr>
        <a:buFont typeface="Courier New" charset="0"/>
        <a:buChar char="o"/>
        <a:defRPr sz="2000" kern="1200">
          <a:solidFill>
            <a:schemeClr val="tx1"/>
          </a:solidFill>
          <a:latin typeface="Baskerville Old Face" pitchFamily="18" charset="0"/>
          <a:ea typeface="ヒラギノ角ゴ Pro W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../../../Program%20Files/TurningPoint/2003/Questions.html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76800"/>
            <a:ext cx="6400800" cy="1447800"/>
          </a:xfrm>
          <a:noFill/>
          <a:ln>
            <a:noFill/>
          </a:ln>
        </p:spPr>
        <p:txBody>
          <a:bodyPr/>
          <a:lstStyle/>
          <a:p>
            <a:r>
              <a:rPr lang="en-US" sz="2600" b="1" smtClean="0"/>
              <a:t>Lecture Week  </a:t>
            </a:r>
            <a:r>
              <a:rPr lang="en-US" sz="2600" b="1" dirty="0" smtClean="0"/>
              <a:t>3</a:t>
            </a:r>
          </a:p>
          <a:p>
            <a:r>
              <a:rPr lang="en-US" sz="2600" b="1" dirty="0" smtClean="0"/>
              <a:t>The Marketing Environment, Ethics, and Social Responsibility</a:t>
            </a:r>
            <a:endParaRPr lang="en-US" sz="2600" b="1" dirty="0"/>
          </a:p>
        </p:txBody>
      </p:sp>
      <p:pic>
        <p:nvPicPr>
          <p:cNvPr id="4" name="Picture 3" descr="Ch01_P01_pg0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0062"/>
            <a:ext cx="7831836" cy="4252352"/>
          </a:xfrm>
          <a:prstGeom prst="rect">
            <a:avLst/>
          </a:prstGeom>
        </p:spPr>
      </p:pic>
      <p:sp>
        <p:nvSpPr>
          <p:cNvPr id="6" name="Footer Placeholder 5"/>
          <p:cNvSpPr txBox="1">
            <a:spLocks/>
          </p:cNvSpPr>
          <p:nvPr/>
        </p:nvSpPr>
        <p:spPr>
          <a:xfrm>
            <a:off x="457200" y="6340475"/>
            <a:ext cx="739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ＭＳ Ｐゴシック" pitchFamily="34" charset="-128"/>
                <a:cs typeface="+mn-cs"/>
              </a:rPr>
              <a:t>Copyright © 2013 by Nelson Education Limited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ＭＳ Ｐゴシック" pitchFamily="34" charset="-128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61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57200" y="1524000"/>
            <a:ext cx="8229600" cy="4343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b="1" dirty="0" smtClean="0">
                <a:solidFill>
                  <a:srgbClr val="FF0000"/>
                </a:solidFill>
              </a:rPr>
              <a:t>Environmental scanning </a:t>
            </a:r>
            <a:r>
              <a:rPr lang="en-CA" dirty="0" smtClean="0"/>
              <a:t>– </a:t>
            </a:r>
            <a:r>
              <a:rPr lang="en-CA" dirty="0"/>
              <a:t>Collecting external marketing environment information to identify and interpret potential </a:t>
            </a:r>
            <a:r>
              <a:rPr lang="en-CA" dirty="0" smtClean="0"/>
              <a:t>trends</a:t>
            </a:r>
          </a:p>
          <a:p>
            <a:r>
              <a:rPr lang="en-CA" b="1" dirty="0" smtClean="0">
                <a:solidFill>
                  <a:srgbClr val="FF0000"/>
                </a:solidFill>
              </a:rPr>
              <a:t>Environmental management </a:t>
            </a:r>
            <a:r>
              <a:rPr lang="en-CA" dirty="0" smtClean="0"/>
              <a:t>– 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Attainment of organizational objectives by predicting and influencing the external environments</a:t>
            </a:r>
          </a:p>
          <a:p>
            <a:r>
              <a:rPr lang="en-CA" b="1" dirty="0" smtClean="0">
                <a:solidFill>
                  <a:srgbClr val="FF0000"/>
                </a:solidFill>
              </a:rPr>
              <a:t>Strategic alliance </a:t>
            </a:r>
            <a:r>
              <a:rPr lang="en-CA" dirty="0" smtClean="0"/>
              <a:t>– Partnership when companies combine resources to create competitive advantages</a:t>
            </a:r>
          </a:p>
          <a:p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Environmental Scanning and Environmental Management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Elements of the Marketing Mix Within an Environmental Framework</a:t>
            </a:r>
            <a:endParaRPr lang="en-US" dirty="0"/>
          </a:p>
        </p:txBody>
      </p:sp>
      <p:pic>
        <p:nvPicPr>
          <p:cNvPr id="7" name="Content Placeholder 6" descr="Ch03_F01_pg072.JPG"/>
          <p:cNvPicPr>
            <a:picLocks noGrp="1" noChangeAspect="1"/>
          </p:cNvPicPr>
          <p:nvPr>
            <p:ph idx="1"/>
          </p:nvPr>
        </p:nvPicPr>
        <p:blipFill>
          <a:blip r:embed="rId4"/>
          <a:srcRect l="-53301" r="-53301"/>
          <a:stretch>
            <a:fillRect/>
          </a:stretch>
        </p:blipFill>
        <p:spPr/>
      </p:pic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06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8229600" cy="4495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rPr lang="en-CA" dirty="0" smtClean="0"/>
              <a:t>Competition</a:t>
            </a:r>
          </a:p>
          <a:p>
            <a:pPr lvl="1">
              <a:spcBef>
                <a:spcPts val="0"/>
              </a:spcBef>
            </a:pPr>
            <a:r>
              <a:rPr lang="en-CA" b="1" dirty="0" smtClean="0">
                <a:solidFill>
                  <a:srgbClr val="FF0000"/>
                </a:solidFill>
              </a:rPr>
              <a:t>Monopoly</a:t>
            </a:r>
          </a:p>
          <a:p>
            <a:pPr lvl="1">
              <a:spcBef>
                <a:spcPts val="0"/>
              </a:spcBef>
            </a:pPr>
            <a:r>
              <a:rPr lang="en-CA" b="1" dirty="0" smtClean="0">
                <a:solidFill>
                  <a:srgbClr val="FF0000"/>
                </a:solidFill>
              </a:rPr>
              <a:t>Oligopoly</a:t>
            </a:r>
          </a:p>
          <a:p>
            <a:pPr lvl="1">
              <a:spcBef>
                <a:spcPts val="0"/>
              </a:spcBef>
            </a:pPr>
            <a:endParaRPr lang="en-CA" b="1" dirty="0" smtClean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en-CA" dirty="0" smtClean="0"/>
              <a:t>Distinguish between</a:t>
            </a:r>
          </a:p>
          <a:p>
            <a:pPr lvl="1">
              <a:spcBef>
                <a:spcPts val="0"/>
              </a:spcBef>
            </a:pPr>
            <a:r>
              <a:rPr lang="en-CA" b="1" dirty="0" smtClean="0">
                <a:solidFill>
                  <a:srgbClr val="FF0000"/>
                </a:solidFill>
              </a:rPr>
              <a:t>Direct competition</a:t>
            </a:r>
          </a:p>
          <a:p>
            <a:pPr lvl="1">
              <a:spcBef>
                <a:spcPts val="0"/>
              </a:spcBef>
            </a:pPr>
            <a:r>
              <a:rPr lang="en-CA" b="1" dirty="0" smtClean="0">
                <a:solidFill>
                  <a:srgbClr val="FF0000"/>
                </a:solidFill>
              </a:rPr>
              <a:t>Indirect competition</a:t>
            </a:r>
          </a:p>
          <a:p>
            <a:pPr lvl="1">
              <a:spcBef>
                <a:spcPts val="0"/>
              </a:spcBef>
            </a:pPr>
            <a:endParaRPr lang="en-CA" b="1" dirty="0" smtClean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en-CA" b="1" dirty="0" smtClean="0">
                <a:solidFill>
                  <a:srgbClr val="FF0000"/>
                </a:solidFill>
              </a:rPr>
              <a:t>Time-based competition </a:t>
            </a:r>
            <a:r>
              <a:rPr lang="en-CA" dirty="0" smtClean="0"/>
              <a:t>– Strategy of developing and distributing goods more quickly than competitors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Competitive Environment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228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524000"/>
            <a:ext cx="8305800" cy="4983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Competition Act </a:t>
            </a:r>
            <a:r>
              <a:rPr lang="en-CA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Comprehensive legislation administered by Industry Canada and designed to help both consumers and businesses by promoting a healthy competitive environment</a:t>
            </a:r>
          </a:p>
          <a:p>
            <a:pPr>
              <a:lnSpc>
                <a:spcPct val="90000"/>
              </a:lnSpc>
            </a:pPr>
            <a:r>
              <a:rPr lang="en-CA" dirty="0" smtClean="0"/>
              <a:t>Laws roughly categorized in three marketing areas: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Pricing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Promotion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Distribution</a:t>
            </a:r>
          </a:p>
          <a:p>
            <a:pPr>
              <a:lnSpc>
                <a:spcPct val="90000"/>
              </a:lnSpc>
            </a:pP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Political-Legal Environment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93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Some Marketing Practices Covered by the Competition Act</a:t>
            </a:r>
            <a:endParaRPr lang="en-US" dirty="0"/>
          </a:p>
        </p:txBody>
      </p:sp>
      <p:pic>
        <p:nvPicPr>
          <p:cNvPr id="8" name="Content Placeholder 7" descr="Ch03_T02_pg078.JPG"/>
          <p:cNvPicPr>
            <a:picLocks noGrp="1" noChangeAspect="1"/>
          </p:cNvPicPr>
          <p:nvPr>
            <p:ph idx="1"/>
          </p:nvPr>
        </p:nvPicPr>
        <p:blipFill>
          <a:blip r:embed="rId4"/>
          <a:srcRect l="-38895" r="-3889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548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76400"/>
            <a:ext cx="8305800" cy="4906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CA" dirty="0" smtClean="0"/>
              <a:t>Provincial laws generally focused on protection of buyers and sellers with respect to direct sales contracts; commonly called </a:t>
            </a:r>
            <a:r>
              <a:rPr lang="en-CA" b="1" dirty="0" smtClean="0">
                <a:solidFill>
                  <a:srgbClr val="FF0000"/>
                </a:solidFill>
              </a:rPr>
              <a:t>Consumer Protection Act</a:t>
            </a:r>
            <a:r>
              <a:rPr lang="en-CA" dirty="0" smtClean="0"/>
              <a:t> or </a:t>
            </a:r>
            <a:r>
              <a:rPr lang="en-CA" b="1" dirty="0" smtClean="0">
                <a:solidFill>
                  <a:srgbClr val="FF0000"/>
                </a:solidFill>
              </a:rPr>
              <a:t>Direct Seller’s Act</a:t>
            </a:r>
            <a:br>
              <a:rPr lang="en-CA" b="1" dirty="0" smtClean="0">
                <a:solidFill>
                  <a:srgbClr val="FF0000"/>
                </a:solidFill>
              </a:rPr>
            </a:br>
            <a:endParaRPr lang="en-CA" b="1" dirty="0" smtClean="0">
              <a:solidFill>
                <a:srgbClr val="FF0000"/>
              </a:solidFill>
            </a:endParaRPr>
          </a:p>
          <a:p>
            <a:pPr algn="ctr">
              <a:lnSpc>
                <a:spcPct val="90000"/>
              </a:lnSpc>
              <a:spcBef>
                <a:spcPts val="0"/>
              </a:spcBef>
              <a:buNone/>
            </a:pPr>
            <a:r>
              <a:rPr lang="en-US" sz="3400" dirty="0" smtClean="0"/>
              <a:t>Government Regulatory Agencies</a:t>
            </a:r>
          </a:p>
          <a:p>
            <a:pPr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Canadian Radio-television and Telecommunications Commission (CRTC)</a:t>
            </a:r>
            <a:endParaRPr lang="en-CA" dirty="0" smtClean="0"/>
          </a:p>
          <a:p>
            <a:pPr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National Energy Board</a:t>
            </a:r>
            <a:endParaRPr lang="en-CA" b="1" dirty="0" smtClean="0">
              <a:solidFill>
                <a:srgbClr val="00B050"/>
              </a:solidFill>
            </a:endParaRPr>
          </a:p>
          <a:p>
            <a:pPr>
              <a:lnSpc>
                <a:spcPct val="90000"/>
              </a:lnSpc>
              <a:spcBef>
                <a:spcPts val="0"/>
              </a:spcBef>
              <a:buNone/>
            </a:pPr>
            <a:endParaRPr lang="en-CA" sz="3400" dirty="0">
              <a:solidFill>
                <a:srgbClr val="FF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Government Regulation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515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457200" y="1676400"/>
            <a:ext cx="8229600" cy="4602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CA" dirty="0"/>
              <a:t>Consumer interest </a:t>
            </a:r>
            <a:r>
              <a:rPr lang="en-CA" dirty="0" smtClean="0"/>
              <a:t>organizations; e.g., </a:t>
            </a:r>
            <a:r>
              <a:rPr lang="en-CA" sz="2800" b="1" dirty="0" smtClean="0">
                <a:solidFill>
                  <a:srgbClr val="FF0000"/>
                </a:solidFill>
              </a:rPr>
              <a:t>People for the Ethical Treatment of Animals</a:t>
            </a:r>
            <a:endParaRPr lang="en-CA" sz="2800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en-CA" dirty="0"/>
              <a:t>Other groups attempt to advance the rights of minorities, senior citizens, and other </a:t>
            </a:r>
            <a:r>
              <a:rPr lang="en-CA" dirty="0" smtClean="0"/>
              <a:t>causes; e.g., </a:t>
            </a:r>
            <a:r>
              <a:rPr lang="en-CA" sz="2800" b="1" dirty="0" smtClean="0">
                <a:solidFill>
                  <a:srgbClr val="FF0000"/>
                </a:solidFill>
              </a:rPr>
              <a:t>Mothers Against Drunk Driving</a:t>
            </a:r>
            <a:endParaRPr lang="en-CA" sz="2800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en-CA" dirty="0"/>
              <a:t>Self-regulatory </a:t>
            </a:r>
            <a:r>
              <a:rPr lang="en-CA" dirty="0" smtClean="0"/>
              <a:t>groups set guidelines </a:t>
            </a:r>
            <a:r>
              <a:rPr lang="en-CA" dirty="0"/>
              <a:t>for responsible business </a:t>
            </a:r>
            <a:r>
              <a:rPr lang="en-CA" dirty="0" smtClean="0"/>
              <a:t>conduct; e.g., </a:t>
            </a:r>
            <a:r>
              <a:rPr lang="en-CA" sz="2800" b="1" dirty="0" smtClean="0">
                <a:solidFill>
                  <a:srgbClr val="FF0000"/>
                </a:solidFill>
              </a:rPr>
              <a:t>Advertising Standards Canada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Regulatory Forces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722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45477" y="1676400"/>
            <a:ext cx="83058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b="1" dirty="0" smtClean="0">
                <a:solidFill>
                  <a:srgbClr val="FF0000"/>
                </a:solidFill>
              </a:rPr>
              <a:t>Gross </a:t>
            </a:r>
            <a:r>
              <a:rPr lang="en-CA" b="1" dirty="0">
                <a:solidFill>
                  <a:srgbClr val="FF0000"/>
                </a:solidFill>
              </a:rPr>
              <a:t>domestic product (GDP)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/>
              <a:t>Sum of all goods and services produced by a nation in a year</a:t>
            </a:r>
          </a:p>
          <a:p>
            <a:r>
              <a:rPr lang="en-CA" b="1" dirty="0">
                <a:solidFill>
                  <a:srgbClr val="FF0000"/>
                </a:solidFill>
              </a:rPr>
              <a:t>Economic environment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– Factors </a:t>
            </a:r>
            <a:r>
              <a:rPr lang="en-CA" dirty="0"/>
              <a:t>that influence consumer buying power and marketing strategies </a:t>
            </a:r>
          </a:p>
          <a:p>
            <a:r>
              <a:rPr lang="en-CA" b="1" dirty="0">
                <a:solidFill>
                  <a:srgbClr val="FF0000"/>
                </a:solidFill>
              </a:rPr>
              <a:t>Business cycle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Pattern </a:t>
            </a:r>
            <a:r>
              <a:rPr lang="en-CA" dirty="0"/>
              <a:t>of stages in the level of economic </a:t>
            </a:r>
            <a:r>
              <a:rPr lang="en-CA" dirty="0" smtClean="0"/>
              <a:t>activity </a:t>
            </a:r>
            <a:r>
              <a:rPr lang="en-CA" b="1" dirty="0" smtClean="0">
                <a:solidFill>
                  <a:srgbClr val="FF0000"/>
                </a:solidFill>
              </a:rPr>
              <a:t>(Prosperity, Recession, Depression, Recovery)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The Economic Environment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06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8229600" cy="4602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CA" dirty="0" smtClean="0"/>
              <a:t>Terms to know:</a:t>
            </a:r>
          </a:p>
          <a:p>
            <a:pPr lvl="1"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I</a:t>
            </a:r>
            <a:r>
              <a:rPr lang="en-US" b="1" dirty="0" smtClean="0">
                <a:solidFill>
                  <a:srgbClr val="FF0000"/>
                </a:solidFill>
              </a:rPr>
              <a:t>n</a:t>
            </a:r>
            <a:r>
              <a:rPr lang="en-CA" b="1" dirty="0" smtClean="0">
                <a:solidFill>
                  <a:srgbClr val="FF0000"/>
                </a:solidFill>
              </a:rPr>
              <a:t>flation</a:t>
            </a:r>
          </a:p>
          <a:p>
            <a:pPr lvl="1"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Deflation</a:t>
            </a:r>
          </a:p>
          <a:p>
            <a:pPr lvl="1"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Unemployment</a:t>
            </a:r>
          </a:p>
          <a:p>
            <a:pPr lvl="1"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Discretionary income</a:t>
            </a:r>
          </a:p>
          <a:p>
            <a:pPr lvl="1"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Demarketing</a:t>
            </a:r>
            <a:endParaRPr lang="en-CA" b="1" dirty="0">
              <a:solidFill>
                <a:srgbClr val="FF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Economic Environment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472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57200" y="1676400"/>
            <a:ext cx="8229600" cy="4449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dirty="0"/>
              <a:t>Application of knowledge based on discoveries in science, inventions, and innovations to marketing </a:t>
            </a:r>
          </a:p>
          <a:p>
            <a:r>
              <a:rPr lang="en-CA" dirty="0"/>
              <a:t>Technology leads </a:t>
            </a:r>
            <a:r>
              <a:rPr lang="en-CA" dirty="0" smtClean="0"/>
              <a:t>to</a:t>
            </a:r>
            <a:endParaRPr lang="en-CA" dirty="0"/>
          </a:p>
          <a:p>
            <a:pPr lvl="1"/>
            <a:r>
              <a:rPr lang="en-CA" dirty="0"/>
              <a:t>New </a:t>
            </a:r>
            <a:r>
              <a:rPr lang="en-CA" dirty="0" smtClean="0"/>
              <a:t>products. </a:t>
            </a:r>
            <a:endParaRPr lang="en-CA" dirty="0"/>
          </a:p>
          <a:p>
            <a:pPr lvl="1"/>
            <a:r>
              <a:rPr lang="en-CA" dirty="0"/>
              <a:t>Improvements in existing </a:t>
            </a:r>
            <a:r>
              <a:rPr lang="en-CA" dirty="0" smtClean="0"/>
              <a:t>products.</a:t>
            </a:r>
          </a:p>
          <a:p>
            <a:pPr lvl="1"/>
            <a:r>
              <a:rPr lang="en-CA" dirty="0"/>
              <a:t>Better customer </a:t>
            </a:r>
            <a:r>
              <a:rPr lang="en-CA" dirty="0" smtClean="0"/>
              <a:t>service.</a:t>
            </a:r>
          </a:p>
          <a:p>
            <a:pPr lvl="1"/>
            <a:r>
              <a:rPr lang="en-CA" dirty="0"/>
              <a:t>Reduced </a:t>
            </a:r>
            <a:r>
              <a:rPr lang="en-CA" dirty="0" smtClean="0"/>
              <a:t>prices.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The Technological Environment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5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83058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dirty="0"/>
              <a:t>The relationship between the marketer, society, and culture</a:t>
            </a:r>
          </a:p>
          <a:p>
            <a:r>
              <a:rPr lang="en-CA" dirty="0"/>
              <a:t>Marketers must be sensitive to demographic shifts and changing </a:t>
            </a:r>
            <a:r>
              <a:rPr lang="en-CA" dirty="0" smtClean="0"/>
              <a:t>values.</a:t>
            </a:r>
          </a:p>
          <a:p>
            <a:r>
              <a:rPr lang="en-CA" dirty="0"/>
              <a:t>Increasing importance of cultural </a:t>
            </a:r>
            <a:r>
              <a:rPr lang="en-CA" dirty="0" smtClean="0"/>
              <a:t>diversity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The Social-Cultural Environment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49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76400"/>
            <a:ext cx="8229600" cy="4830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CA" b="1" dirty="0" smtClean="0">
                <a:solidFill>
                  <a:srgbClr val="FF0000"/>
                </a:solidFill>
              </a:rPr>
              <a:t>Consumerism </a:t>
            </a:r>
            <a:r>
              <a:rPr lang="en-CA" dirty="0" smtClean="0"/>
              <a:t>– Social </a:t>
            </a:r>
            <a:r>
              <a:rPr lang="en-CA" dirty="0"/>
              <a:t>force within the environment that aids and protects the consumer by exerting legal, moral, and economic pressures on business and government</a:t>
            </a:r>
          </a:p>
          <a:p>
            <a:pPr>
              <a:lnSpc>
                <a:spcPct val="90000"/>
              </a:lnSpc>
            </a:pPr>
            <a:r>
              <a:rPr lang="en-CA" b="1" dirty="0">
                <a:solidFill>
                  <a:srgbClr val="FF0000"/>
                </a:solidFill>
              </a:rPr>
              <a:t>Consumer </a:t>
            </a:r>
            <a:r>
              <a:rPr lang="en-CA" b="1" dirty="0" smtClean="0">
                <a:solidFill>
                  <a:srgbClr val="FF0000"/>
                </a:solidFill>
              </a:rPr>
              <a:t>rights</a:t>
            </a:r>
          </a:p>
          <a:p>
            <a:pPr lvl="1">
              <a:lnSpc>
                <a:spcPct val="90000"/>
              </a:lnSpc>
            </a:pPr>
            <a:r>
              <a:rPr lang="en-CA" dirty="0"/>
              <a:t>The right to choose freely</a:t>
            </a:r>
          </a:p>
          <a:p>
            <a:pPr lvl="1">
              <a:lnSpc>
                <a:spcPct val="90000"/>
              </a:lnSpc>
            </a:pPr>
            <a:r>
              <a:rPr lang="en-CA" dirty="0"/>
              <a:t>The right to be informed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The </a:t>
            </a:r>
            <a:r>
              <a:rPr lang="en-CA" dirty="0"/>
              <a:t>right to be heard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The </a:t>
            </a:r>
            <a:r>
              <a:rPr lang="en-CA" dirty="0"/>
              <a:t>right to be safe</a:t>
            </a:r>
          </a:p>
          <a:p>
            <a:pPr>
              <a:lnSpc>
                <a:spcPct val="90000"/>
              </a:lnSpc>
            </a:pP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Consumerism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35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45477" y="1676400"/>
            <a:ext cx="83058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b="1" dirty="0">
                <a:solidFill>
                  <a:srgbClr val="FF0000"/>
                </a:solidFill>
              </a:rPr>
              <a:t>Marketing ethics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/>
              <a:t>Marketers’ standards of conduct and moral values</a:t>
            </a:r>
          </a:p>
          <a:p>
            <a:r>
              <a:rPr lang="en-CA" dirty="0"/>
              <a:t>Many companies create ethics programs to train employees to act ethically</a:t>
            </a:r>
          </a:p>
          <a:p>
            <a:r>
              <a:rPr lang="en-CA" dirty="0"/>
              <a:t>Employees’ personal values sometimes conflict with employers’ ethical </a:t>
            </a:r>
            <a:r>
              <a:rPr lang="en-CA" dirty="0" smtClean="0"/>
              <a:t>standards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Ethical Issues in Marketing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5062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Ethical Issues in Marketing</a:t>
            </a:r>
            <a:endParaRPr lang="en-US" dirty="0"/>
          </a:p>
        </p:txBody>
      </p:sp>
      <p:pic>
        <p:nvPicPr>
          <p:cNvPr id="8" name="Content Placeholder 7" descr="Ch03_F02_pg090.jpg"/>
          <p:cNvPicPr>
            <a:picLocks noGrp="1" noChangeAspect="1"/>
          </p:cNvPicPr>
          <p:nvPr>
            <p:ph idx="1"/>
          </p:nvPr>
        </p:nvPicPr>
        <p:blipFill>
          <a:blip r:embed="rId4"/>
          <a:srcRect l="-2673" r="-26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1243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Ethical Issues in Marketing</a:t>
            </a:r>
            <a:endParaRPr lang="en-US" dirty="0"/>
          </a:p>
        </p:txBody>
      </p:sp>
      <p:pic>
        <p:nvPicPr>
          <p:cNvPr id="8" name="Content Placeholder 7" descr="Ch03_F03_pg090.jpg"/>
          <p:cNvPicPr>
            <a:picLocks noGrp="1" noChangeAspect="1"/>
          </p:cNvPicPr>
          <p:nvPr>
            <p:ph idx="1"/>
          </p:nvPr>
        </p:nvPicPr>
        <p:blipFill>
          <a:blip r:embed="rId4"/>
          <a:srcRect l="-111757" r="-11175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4371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76400"/>
            <a:ext cx="8229600" cy="4830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CA" dirty="0" smtClean="0"/>
              <a:t>Consumers are concerned about privacy. 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Proliferation of databases</a:t>
            </a:r>
            <a:endParaRPr lang="en-CA" dirty="0"/>
          </a:p>
          <a:p>
            <a:pPr lvl="1">
              <a:lnSpc>
                <a:spcPct val="90000"/>
              </a:lnSpc>
            </a:pPr>
            <a:r>
              <a:rPr lang="en-CA" dirty="0" smtClean="0"/>
              <a:t>Selling of address lists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Ease with which consumer information can be gathered</a:t>
            </a:r>
          </a:p>
          <a:p>
            <a:pPr>
              <a:lnSpc>
                <a:spcPct val="90000"/>
              </a:lnSpc>
            </a:pPr>
            <a:r>
              <a:rPr lang="en-CA" dirty="0"/>
              <a:t>Several agencies offer assistance to Internet </a:t>
            </a:r>
            <a:r>
              <a:rPr lang="en-CA" dirty="0" smtClean="0"/>
              <a:t>consumers.</a:t>
            </a:r>
          </a:p>
          <a:p>
            <a:pPr>
              <a:lnSpc>
                <a:spcPct val="90000"/>
              </a:lnSpc>
            </a:pPr>
            <a:r>
              <a:rPr lang="en-CA" dirty="0" smtClean="0"/>
              <a:t>Canada has a National Do-Not-Call List </a:t>
            </a:r>
            <a:r>
              <a:rPr lang="en-CA" dirty="0"/>
              <a:t>to </a:t>
            </a:r>
            <a:r>
              <a:rPr lang="en-CA" dirty="0" smtClean="0"/>
              <a:t>help prevent </a:t>
            </a:r>
            <a:r>
              <a:rPr lang="en-CA" dirty="0"/>
              <a:t>unwanted </a:t>
            </a:r>
            <a:r>
              <a:rPr lang="en-CA" dirty="0" smtClean="0"/>
              <a:t>telemarketing.</a:t>
            </a:r>
          </a:p>
          <a:p>
            <a:pPr>
              <a:lnSpc>
                <a:spcPct val="90000"/>
              </a:lnSpc>
            </a:pPr>
            <a:endParaRPr lang="en-CA" dirty="0"/>
          </a:p>
          <a:p>
            <a:pPr>
              <a:lnSpc>
                <a:spcPct val="90000"/>
              </a:lnSpc>
            </a:pP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Ethics in Marketing Research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54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Ethics and Social Responsibility</a:t>
            </a:r>
            <a:endParaRPr lang="en-US" dirty="0"/>
          </a:p>
        </p:txBody>
      </p:sp>
      <p:pic>
        <p:nvPicPr>
          <p:cNvPr id="8" name="Content Placeholder 7" descr="Ch03_F05_pg094.jpg"/>
          <p:cNvPicPr>
            <a:picLocks noGrp="1" noChangeAspect="1"/>
          </p:cNvPicPr>
          <p:nvPr>
            <p:ph idx="1"/>
          </p:nvPr>
        </p:nvPicPr>
        <p:blipFill>
          <a:blip r:embed="rId4"/>
          <a:srcRect l="-9637" r="-963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0291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 dirty="0">
                <a:latin typeface="Tahoma" pitchFamily="34" charset="0"/>
              </a:rPr>
              <a:t>0</a:t>
            </a:r>
          </a:p>
        </p:txBody>
      </p:sp>
      <p:sp>
        <p:nvSpPr>
          <p:cNvPr id="135175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381000" y="1676400"/>
            <a:ext cx="8229600" cy="4830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CA" b="1" dirty="0">
                <a:solidFill>
                  <a:srgbClr val="FF0000"/>
                </a:solidFill>
              </a:rPr>
              <a:t>Ecology</a:t>
            </a:r>
            <a:r>
              <a:rPr lang="en-CA" b="1" dirty="0" smtClean="0">
                <a:solidFill>
                  <a:srgbClr val="00B050"/>
                </a:solidFill>
              </a:rPr>
              <a:t> </a:t>
            </a:r>
            <a:r>
              <a:rPr lang="en-CA" dirty="0" smtClean="0"/>
              <a:t>– </a:t>
            </a:r>
            <a:r>
              <a:rPr lang="en-CA" dirty="0"/>
              <a:t>Relationship between organisms and their natural environments</a:t>
            </a:r>
          </a:p>
          <a:p>
            <a:pPr>
              <a:lnSpc>
                <a:spcPct val="90000"/>
              </a:lnSpc>
            </a:pPr>
            <a:r>
              <a:rPr lang="en-CA" dirty="0"/>
              <a:t>Environmental issues influence all areas of marketing decision </a:t>
            </a:r>
            <a:r>
              <a:rPr lang="en-CA" dirty="0" smtClean="0"/>
              <a:t>making.</a:t>
            </a:r>
          </a:p>
          <a:p>
            <a:pPr>
              <a:lnSpc>
                <a:spcPct val="90000"/>
              </a:lnSpc>
            </a:pPr>
            <a:r>
              <a:rPr lang="en-CA" b="1" dirty="0">
                <a:solidFill>
                  <a:srgbClr val="FF0000"/>
                </a:solidFill>
              </a:rPr>
              <a:t>Green marketing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–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dirty="0" smtClean="0"/>
              <a:t>Production</a:t>
            </a:r>
            <a:r>
              <a:rPr lang="en-CA" dirty="0"/>
              <a:t>, promotion, and reclamation of environmentally sensitive </a:t>
            </a:r>
            <a:r>
              <a:rPr lang="en-CA" dirty="0" smtClean="0"/>
              <a:t>products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Copyright © 2013 by Nelson Education Limited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Marketing and Ecology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987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5" grpId="0" build="p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GAMESHOW" val="False"/>
</p:tagLst>
</file>

<file path=ppt/theme/theme1.xml><?xml version="1.0" encoding="utf-8"?>
<a:theme xmlns:a="http://schemas.openxmlformats.org/drawingml/2006/main" name="3ce_PPT_Expanded_Ch01_editedSAMP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3ce_PPT_Expanded_Ch01_editedSAMPLE.thmx</Template>
  <TotalTime>3979</TotalTime>
  <Words>706</Words>
  <Application>Microsoft Office PowerPoint</Application>
  <PresentationFormat>On-screen Show (4:3)</PresentationFormat>
  <Paragraphs>137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3ce_PPT_Expanded_Ch01_editedSAMPLE</vt:lpstr>
      <vt:lpstr>PowerPoint Presentation</vt:lpstr>
      <vt:lpstr>Environmental Scanning and Environmental Management</vt:lpstr>
      <vt:lpstr>Elements of the Marketing Mix Within an Environmental Framework</vt:lpstr>
      <vt:lpstr>Competitive Environment</vt:lpstr>
      <vt:lpstr>Political-Legal Environment</vt:lpstr>
      <vt:lpstr>Some Marketing Practices Covered by the Competition Act</vt:lpstr>
      <vt:lpstr>Government Regulation</vt:lpstr>
      <vt:lpstr>Other Regulatory Forces</vt:lpstr>
      <vt:lpstr>The Economic Environment</vt:lpstr>
      <vt:lpstr>The Economic Environment</vt:lpstr>
      <vt:lpstr>The Technological Environment</vt:lpstr>
      <vt:lpstr>The Social-Cultural Environment</vt:lpstr>
      <vt:lpstr>Consumerism</vt:lpstr>
      <vt:lpstr>Ethical Issues in Marketing</vt:lpstr>
      <vt:lpstr>Ethical Issues in Marketing</vt:lpstr>
      <vt:lpstr>Ethical Issues in Marketing</vt:lpstr>
      <vt:lpstr>Ethics in Marketing Research</vt:lpstr>
      <vt:lpstr>Ethics and Social Responsibility</vt:lpstr>
      <vt:lpstr>Marketing and Ecology</vt:lpstr>
    </vt:vector>
  </TitlesOfParts>
  <Company>Matthew Dewald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esouser</dc:creator>
  <cp:lastModifiedBy>Fish Dog Inc</cp:lastModifiedBy>
  <cp:revision>867</cp:revision>
  <dcterms:created xsi:type="dcterms:W3CDTF">2012-04-18T11:15:33Z</dcterms:created>
  <dcterms:modified xsi:type="dcterms:W3CDTF">2012-08-22T14:51:49Z</dcterms:modified>
</cp:coreProperties>
</file>