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7.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59" r:id="rId5"/>
    <p:sldId id="260" r:id="rId6"/>
    <p:sldId id="261" r:id="rId7"/>
    <p:sldId id="262" r:id="rId8"/>
    <p:sldId id="263" r:id="rId9"/>
    <p:sldId id="271" r:id="rId10"/>
    <p:sldId id="269" r:id="rId11"/>
    <p:sldId id="270" r:id="rId12"/>
    <p:sldId id="264" r:id="rId13"/>
    <p:sldId id="265" r:id="rId14"/>
    <p:sldId id="266" r:id="rId15"/>
    <p:sldId id="267" r:id="rId16"/>
    <p:sldId id="272" r:id="rId17"/>
    <p:sldId id="26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08" y="-19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3FE26E-DD31-4690-8474-BA3409E413C8}" type="datetimeFigureOut">
              <a:rPr lang="en-US" smtClean="0"/>
              <a:pPr/>
              <a:t>9/22/2011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71723A-3BF5-456D-9F49-85863928178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D71723A-3BF5-456D-9F49-85863928178A}"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422F285-2D0A-4A73-A234-5280694AC9E8}" type="datetimeFigureOut">
              <a:rPr lang="en-US" smtClean="0"/>
              <a:pPr/>
              <a:t>9/22/2011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F057299-869D-440C-8598-972A54CB5FC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2F285-2D0A-4A73-A234-5280694AC9E8}" type="datetimeFigureOut">
              <a:rPr lang="en-US" smtClean="0"/>
              <a:pPr/>
              <a:t>9/22/2011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422F285-2D0A-4A73-A234-5280694AC9E8}" type="datetimeFigureOut">
              <a:rPr lang="en-US" smtClean="0"/>
              <a:pPr/>
              <a:t>9/22/2011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057299-869D-440C-8598-972A54CB5FC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22F285-2D0A-4A73-A234-5280694AC9E8}" type="datetimeFigureOut">
              <a:rPr lang="en-US" smtClean="0"/>
              <a:pPr/>
              <a:t>9/22/2011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422F285-2D0A-4A73-A234-5280694AC9E8}" type="datetimeFigureOut">
              <a:rPr lang="en-US" smtClean="0"/>
              <a:pPr/>
              <a:t>9/22/2011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422F285-2D0A-4A73-A234-5280694AC9E8}" type="datetimeFigureOut">
              <a:rPr lang="en-US" smtClean="0"/>
              <a:pPr/>
              <a:t>9/22/2011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22F285-2D0A-4A73-A234-5280694AC9E8}" type="datetimeFigureOut">
              <a:rPr lang="en-US" smtClean="0"/>
              <a:pPr/>
              <a:t>9/22/2011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22F285-2D0A-4A73-A234-5280694AC9E8}" type="datetimeFigureOut">
              <a:rPr lang="en-US" smtClean="0"/>
              <a:pPr/>
              <a:t>9/22/2011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422F285-2D0A-4A73-A234-5280694AC9E8}" type="datetimeFigureOut">
              <a:rPr lang="en-US" smtClean="0"/>
              <a:pPr/>
              <a:t>9/22/2011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9F057299-869D-440C-8598-972A54CB5FC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2F285-2D0A-4A73-A234-5280694AC9E8}" type="datetimeFigureOut">
              <a:rPr lang="en-US" smtClean="0"/>
              <a:pPr/>
              <a:t>9/22/2011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2F285-2D0A-4A73-A234-5280694AC9E8}" type="datetimeFigureOut">
              <a:rPr lang="en-US" smtClean="0"/>
              <a:pPr/>
              <a:t>9/22/2011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057299-869D-440C-8598-972A54CB5FC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22F285-2D0A-4A73-A234-5280694AC9E8}" type="datetimeFigureOut">
              <a:rPr lang="en-US" smtClean="0"/>
              <a:pPr/>
              <a:t>9/22/2011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F057299-869D-440C-8598-972A54CB5FC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UTOPIA</a:t>
            </a:r>
            <a:endParaRPr lang="en-US" dirty="0"/>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Geography</a:t>
            </a:r>
            <a:endParaRPr lang="en-US" dirty="0"/>
          </a:p>
        </p:txBody>
      </p:sp>
      <p:pic>
        <p:nvPicPr>
          <p:cNvPr id="4" name="Content Placeholder 3" descr="mor_ut161.jpg"/>
          <p:cNvPicPr>
            <a:picLocks noGrp="1" noChangeAspect="1"/>
          </p:cNvPicPr>
          <p:nvPr>
            <p:ph idx="1"/>
          </p:nvPr>
        </p:nvPicPr>
        <p:blipFill>
          <a:blip r:embed="rId3"/>
          <a:stretch>
            <a:fillRect/>
          </a:stretch>
        </p:blipFill>
        <p:spPr>
          <a:xfrm>
            <a:off x="4800600" y="990600"/>
            <a:ext cx="4114800" cy="5554980"/>
          </a:xfrm>
        </p:spPr>
      </p:pic>
      <p:sp>
        <p:nvSpPr>
          <p:cNvPr id="5" name="TextBox 4"/>
          <p:cNvSpPr txBox="1"/>
          <p:nvPr/>
        </p:nvSpPr>
        <p:spPr>
          <a:xfrm>
            <a:off x="457200" y="1905000"/>
            <a:ext cx="4267200" cy="3693319"/>
          </a:xfrm>
          <a:prstGeom prst="rect">
            <a:avLst/>
          </a:prstGeom>
          <a:noFill/>
        </p:spPr>
        <p:txBody>
          <a:bodyPr wrap="square" rtlCol="0">
            <a:spAutoFit/>
          </a:bodyPr>
          <a:lstStyle/>
          <a:p>
            <a:pPr>
              <a:buFont typeface="Arial" pitchFamily="34" charset="0"/>
              <a:buChar char="•"/>
            </a:pPr>
            <a:r>
              <a:rPr lang="en-US" dirty="0"/>
              <a:t> </a:t>
            </a:r>
            <a:r>
              <a:rPr lang="en-US" dirty="0" smtClean="0"/>
              <a:t>Conquered by </a:t>
            </a:r>
            <a:r>
              <a:rPr lang="en-US" dirty="0" err="1" smtClean="0"/>
              <a:t>Utopus</a:t>
            </a:r>
            <a:r>
              <a:rPr lang="en-US" dirty="0" smtClean="0"/>
              <a:t> (c.244 BCE)</a:t>
            </a:r>
          </a:p>
          <a:p>
            <a:pPr>
              <a:buFont typeface="Arial" pitchFamily="34" charset="0"/>
              <a:buChar char="•"/>
            </a:pPr>
            <a:r>
              <a:rPr lang="en-US" dirty="0"/>
              <a:t> </a:t>
            </a:r>
            <a:r>
              <a:rPr lang="en-US" dirty="0" smtClean="0"/>
              <a:t>Originally </a:t>
            </a:r>
            <a:r>
              <a:rPr lang="en-US" b="1" dirty="0" err="1" smtClean="0"/>
              <a:t>Abraxa</a:t>
            </a:r>
            <a:endParaRPr lang="en-US" dirty="0" smtClean="0"/>
          </a:p>
          <a:p>
            <a:pPr lvl="1">
              <a:buFont typeface="Arial" pitchFamily="34" charset="0"/>
              <a:buChar char="•"/>
            </a:pPr>
            <a:r>
              <a:rPr lang="en-US" dirty="0"/>
              <a:t> </a:t>
            </a:r>
            <a:r>
              <a:rPr lang="en-US" i="1" dirty="0" smtClean="0"/>
              <a:t>A </a:t>
            </a:r>
            <a:r>
              <a:rPr lang="en-US" dirty="0" smtClean="0"/>
              <a:t>(no) + </a:t>
            </a:r>
            <a:r>
              <a:rPr lang="en-US" i="1" dirty="0" err="1" smtClean="0"/>
              <a:t>Brakae</a:t>
            </a:r>
            <a:r>
              <a:rPr lang="en-US" i="1" dirty="0" smtClean="0"/>
              <a:t> </a:t>
            </a:r>
            <a:r>
              <a:rPr lang="en-US" dirty="0" smtClean="0"/>
              <a:t>(breeches)</a:t>
            </a:r>
          </a:p>
          <a:p>
            <a:pPr lvl="1">
              <a:buFont typeface="Arial" pitchFamily="34" charset="0"/>
              <a:buChar char="•"/>
            </a:pPr>
            <a:r>
              <a:rPr lang="en-US" dirty="0"/>
              <a:t> </a:t>
            </a:r>
            <a:r>
              <a:rPr lang="en-US" dirty="0" smtClean="0"/>
              <a:t>= </a:t>
            </a:r>
            <a:r>
              <a:rPr lang="en-US" i="1" dirty="0" err="1" smtClean="0"/>
              <a:t>Sanscullotia</a:t>
            </a:r>
            <a:endParaRPr lang="en-US" dirty="0" smtClean="0"/>
          </a:p>
          <a:p>
            <a:pPr lvl="1">
              <a:buFont typeface="Arial" pitchFamily="34" charset="0"/>
              <a:buChar char="•"/>
            </a:pPr>
            <a:endParaRPr lang="en-US" dirty="0"/>
          </a:p>
          <a:p>
            <a:pPr>
              <a:buFont typeface="Arial" pitchFamily="34" charset="0"/>
              <a:buChar char="•"/>
            </a:pPr>
            <a:r>
              <a:rPr lang="en-US" dirty="0" smtClean="0"/>
              <a:t> Why an island?</a:t>
            </a:r>
          </a:p>
          <a:p>
            <a:pPr lvl="1">
              <a:buFont typeface="Arial" pitchFamily="34" charset="0"/>
              <a:buChar char="•"/>
            </a:pPr>
            <a:r>
              <a:rPr lang="en-US" dirty="0"/>
              <a:t> </a:t>
            </a:r>
            <a:r>
              <a:rPr lang="en-US" dirty="0" smtClean="0"/>
              <a:t>Easier for defense</a:t>
            </a:r>
          </a:p>
          <a:p>
            <a:pPr lvl="1">
              <a:buFont typeface="Arial" pitchFamily="34" charset="0"/>
              <a:buChar char="•"/>
            </a:pPr>
            <a:r>
              <a:rPr lang="en-US" dirty="0"/>
              <a:t> </a:t>
            </a:r>
            <a:r>
              <a:rPr lang="en-US" dirty="0" smtClean="0"/>
              <a:t>Separates it from continent and the real world.</a:t>
            </a:r>
          </a:p>
          <a:p>
            <a:pPr lvl="1">
              <a:buFont typeface="Arial" pitchFamily="34" charset="0"/>
              <a:buChar char="•"/>
            </a:pPr>
            <a:r>
              <a:rPr lang="en-US" dirty="0"/>
              <a:t> </a:t>
            </a:r>
            <a:r>
              <a:rPr lang="en-US" dirty="0" smtClean="0"/>
              <a:t>Tradition of mystical islands in the Atlantic: Atlantis, Avalon, Isles of the Blessed, Thule, etc…</a:t>
            </a:r>
          </a:p>
          <a:p>
            <a:pPr lvl="1">
              <a:buFont typeface="Arial" pitchFamily="34" charset="0"/>
              <a:buChar char="•"/>
            </a:pPr>
            <a:r>
              <a:rPr lang="en-US" dirty="0"/>
              <a:t> </a:t>
            </a:r>
            <a:r>
              <a:rPr lang="en-US" dirty="0" smtClean="0"/>
              <a:t>Analogy for England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 calcmode="lin" valueType="num">
                                      <p:cBhvr additive="base">
                                        <p:cTn id="4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 calcmode="lin" valueType="num">
                                      <p:cBhvr additive="base">
                                        <p:cTn id="49"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5">
                                            <p:txEl>
                                              <p:pRg st="9" end="9"/>
                                            </p:txEl>
                                          </p:spTgt>
                                        </p:tgtEl>
                                        <p:attrNameLst>
                                          <p:attrName>style.visibility</p:attrName>
                                        </p:attrNameLst>
                                      </p:cBhvr>
                                      <p:to>
                                        <p:strVal val="visible"/>
                                      </p:to>
                                    </p:set>
                                    <p:anim calcmode="lin" valueType="num">
                                      <p:cBhvr additive="base">
                                        <p:cTn id="55"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Geography</a:t>
            </a:r>
            <a:endParaRPr lang="en-US" dirty="0"/>
          </a:p>
        </p:txBody>
      </p:sp>
      <p:sp>
        <p:nvSpPr>
          <p:cNvPr id="5" name="TextBox 4"/>
          <p:cNvSpPr txBox="1"/>
          <p:nvPr/>
        </p:nvSpPr>
        <p:spPr>
          <a:xfrm>
            <a:off x="457200" y="1905000"/>
            <a:ext cx="4267200" cy="3693319"/>
          </a:xfrm>
          <a:prstGeom prst="rect">
            <a:avLst/>
          </a:prstGeom>
          <a:noFill/>
        </p:spPr>
        <p:txBody>
          <a:bodyPr wrap="square" rtlCol="0">
            <a:spAutoFit/>
          </a:bodyPr>
          <a:lstStyle/>
          <a:p>
            <a:pPr>
              <a:buFont typeface="Arial" pitchFamily="34" charset="0"/>
              <a:buChar char="•"/>
            </a:pPr>
            <a:r>
              <a:rPr lang="en-US" dirty="0"/>
              <a:t> </a:t>
            </a:r>
            <a:r>
              <a:rPr lang="en-US" dirty="0" smtClean="0"/>
              <a:t>Conquered by </a:t>
            </a:r>
            <a:r>
              <a:rPr lang="en-US" dirty="0" err="1" smtClean="0"/>
              <a:t>Utopus</a:t>
            </a:r>
            <a:r>
              <a:rPr lang="en-US" dirty="0" smtClean="0"/>
              <a:t> (c.244 BCE)</a:t>
            </a:r>
          </a:p>
          <a:p>
            <a:pPr>
              <a:buFont typeface="Arial" pitchFamily="34" charset="0"/>
              <a:buChar char="•"/>
            </a:pPr>
            <a:r>
              <a:rPr lang="en-US" dirty="0"/>
              <a:t> </a:t>
            </a:r>
            <a:r>
              <a:rPr lang="en-US" dirty="0" smtClean="0"/>
              <a:t>Originally </a:t>
            </a:r>
            <a:r>
              <a:rPr lang="en-US" b="1" dirty="0" err="1" smtClean="0"/>
              <a:t>Abraxa</a:t>
            </a:r>
            <a:endParaRPr lang="en-US" dirty="0" smtClean="0"/>
          </a:p>
          <a:p>
            <a:pPr lvl="1">
              <a:buFont typeface="Arial" pitchFamily="34" charset="0"/>
              <a:buChar char="•"/>
            </a:pPr>
            <a:r>
              <a:rPr lang="en-US" dirty="0"/>
              <a:t> </a:t>
            </a:r>
            <a:r>
              <a:rPr lang="en-US" i="1" dirty="0" smtClean="0"/>
              <a:t>A </a:t>
            </a:r>
            <a:r>
              <a:rPr lang="en-US" dirty="0" smtClean="0"/>
              <a:t>(no) + </a:t>
            </a:r>
            <a:r>
              <a:rPr lang="en-US" i="1" dirty="0" err="1" smtClean="0"/>
              <a:t>Brakae</a:t>
            </a:r>
            <a:r>
              <a:rPr lang="en-US" i="1" dirty="0" smtClean="0"/>
              <a:t> </a:t>
            </a:r>
            <a:r>
              <a:rPr lang="en-US" dirty="0" smtClean="0"/>
              <a:t>(breeches)</a:t>
            </a:r>
          </a:p>
          <a:p>
            <a:pPr lvl="1">
              <a:buFont typeface="Arial" pitchFamily="34" charset="0"/>
              <a:buChar char="•"/>
            </a:pPr>
            <a:r>
              <a:rPr lang="en-US" dirty="0"/>
              <a:t> </a:t>
            </a:r>
            <a:r>
              <a:rPr lang="en-US" dirty="0" smtClean="0"/>
              <a:t>= </a:t>
            </a:r>
            <a:r>
              <a:rPr lang="en-US" i="1" dirty="0" err="1" smtClean="0"/>
              <a:t>Sanscullotia</a:t>
            </a:r>
            <a:endParaRPr lang="en-US" dirty="0" smtClean="0"/>
          </a:p>
          <a:p>
            <a:pPr lvl="1">
              <a:buFont typeface="Arial" pitchFamily="34" charset="0"/>
              <a:buChar char="•"/>
            </a:pPr>
            <a:endParaRPr lang="en-US" dirty="0"/>
          </a:p>
          <a:p>
            <a:pPr>
              <a:buFont typeface="Arial" pitchFamily="34" charset="0"/>
              <a:buChar char="•"/>
            </a:pPr>
            <a:r>
              <a:rPr lang="en-US" dirty="0" smtClean="0"/>
              <a:t> Why an island?</a:t>
            </a:r>
          </a:p>
          <a:p>
            <a:pPr lvl="1">
              <a:buFont typeface="Arial" pitchFamily="34" charset="0"/>
              <a:buChar char="•"/>
            </a:pPr>
            <a:r>
              <a:rPr lang="en-US" dirty="0"/>
              <a:t> </a:t>
            </a:r>
            <a:r>
              <a:rPr lang="en-US" dirty="0" smtClean="0"/>
              <a:t>Easier for defense</a:t>
            </a:r>
          </a:p>
          <a:p>
            <a:pPr lvl="1">
              <a:buFont typeface="Arial" pitchFamily="34" charset="0"/>
              <a:buChar char="•"/>
            </a:pPr>
            <a:r>
              <a:rPr lang="en-US" dirty="0"/>
              <a:t> </a:t>
            </a:r>
            <a:r>
              <a:rPr lang="en-US" dirty="0" smtClean="0"/>
              <a:t>Separates it from continent and the real world.</a:t>
            </a:r>
          </a:p>
          <a:p>
            <a:pPr lvl="1">
              <a:buFont typeface="Arial" pitchFamily="34" charset="0"/>
              <a:buChar char="•"/>
            </a:pPr>
            <a:r>
              <a:rPr lang="en-US" dirty="0"/>
              <a:t> </a:t>
            </a:r>
            <a:r>
              <a:rPr lang="en-US" dirty="0" smtClean="0"/>
              <a:t>Tradition of mystical islands in the Atlantic: Atlantis, Avalon, Isles of the Blessed, Thule, etc…</a:t>
            </a:r>
          </a:p>
          <a:p>
            <a:pPr lvl="1">
              <a:buFont typeface="Arial" pitchFamily="34" charset="0"/>
              <a:buChar char="•"/>
            </a:pPr>
            <a:r>
              <a:rPr lang="en-US" dirty="0"/>
              <a:t> </a:t>
            </a:r>
            <a:r>
              <a:rPr lang="en-US" dirty="0" smtClean="0"/>
              <a:t>Analogy for England</a:t>
            </a:r>
            <a:endParaRPr lang="en-US" dirty="0"/>
          </a:p>
        </p:txBody>
      </p:sp>
      <p:pic>
        <p:nvPicPr>
          <p:cNvPr id="7" name="Content Placeholder 6" descr="utopia_6.gif.png"/>
          <p:cNvPicPr>
            <a:picLocks noGrp="1" noChangeAspect="1"/>
          </p:cNvPicPr>
          <p:nvPr>
            <p:ph idx="1"/>
          </p:nvPr>
        </p:nvPicPr>
        <p:blipFill>
          <a:blip r:embed="rId3"/>
          <a:stretch>
            <a:fillRect/>
          </a:stretch>
        </p:blipFill>
        <p:spPr>
          <a:xfrm>
            <a:off x="4648200" y="685800"/>
            <a:ext cx="4343400" cy="5924668"/>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Politics</a:t>
            </a:r>
            <a:endParaRPr lang="en-US" dirty="0"/>
          </a:p>
        </p:txBody>
      </p:sp>
      <p:sp>
        <p:nvSpPr>
          <p:cNvPr id="3" name="Content Placeholder 2"/>
          <p:cNvSpPr>
            <a:spLocks noGrp="1"/>
          </p:cNvSpPr>
          <p:nvPr>
            <p:ph idx="1"/>
          </p:nvPr>
        </p:nvSpPr>
        <p:spPr/>
        <p:txBody>
          <a:bodyPr>
            <a:normAutofit/>
          </a:bodyPr>
          <a:lstStyle/>
          <a:p>
            <a:r>
              <a:rPr lang="en-US" sz="2000" dirty="0" smtClean="0"/>
              <a:t>Organized around the family</a:t>
            </a:r>
          </a:p>
          <a:p>
            <a:pPr lvl="1"/>
            <a:r>
              <a:rPr lang="en-US" sz="2000" dirty="0" smtClean="0"/>
              <a:t>Master / Mistress + 40 others</a:t>
            </a:r>
          </a:p>
          <a:p>
            <a:pPr lvl="1"/>
            <a:r>
              <a:rPr lang="en-US" sz="2000" dirty="0" smtClean="0"/>
              <a:t>Patriarchal: governed by the oldest man</a:t>
            </a:r>
          </a:p>
          <a:p>
            <a:r>
              <a:rPr lang="en-US" sz="2000" dirty="0" smtClean="0"/>
              <a:t>Magistrates</a:t>
            </a:r>
          </a:p>
          <a:p>
            <a:pPr lvl="1"/>
            <a:r>
              <a:rPr lang="en-US" sz="2000" dirty="0" smtClean="0"/>
              <a:t>“They affect rather to be called fathers” (61).</a:t>
            </a:r>
          </a:p>
          <a:p>
            <a:pPr lvl="1"/>
            <a:r>
              <a:rPr lang="en-US" sz="2000" dirty="0" err="1" smtClean="0"/>
              <a:t>Syphogrant</a:t>
            </a:r>
            <a:r>
              <a:rPr lang="en-US" sz="2000" dirty="0" smtClean="0"/>
              <a:t> (per 30 families)</a:t>
            </a:r>
          </a:p>
          <a:p>
            <a:pPr lvl="2"/>
            <a:r>
              <a:rPr lang="en-US" sz="2000" i="1" dirty="0" err="1" smtClean="0"/>
              <a:t>Supheos</a:t>
            </a:r>
            <a:r>
              <a:rPr lang="en-US" sz="2000" i="1" dirty="0" smtClean="0"/>
              <a:t> </a:t>
            </a:r>
            <a:r>
              <a:rPr lang="en-US" sz="2000" dirty="0" smtClean="0"/>
              <a:t>(pig sty) + </a:t>
            </a:r>
            <a:r>
              <a:rPr lang="en-US" sz="2000" i="1" dirty="0" err="1" smtClean="0"/>
              <a:t>kerantor</a:t>
            </a:r>
            <a:r>
              <a:rPr lang="en-US" sz="2000" dirty="0" smtClean="0"/>
              <a:t> (ruler) = </a:t>
            </a:r>
            <a:r>
              <a:rPr lang="en-US" sz="2000" i="1" dirty="0" err="1" smtClean="0"/>
              <a:t>Styward</a:t>
            </a:r>
            <a:endParaRPr lang="en-US" sz="2000" i="1" dirty="0" smtClean="0"/>
          </a:p>
          <a:p>
            <a:pPr lvl="1"/>
            <a:r>
              <a:rPr lang="en-US" sz="2000" dirty="0" err="1" smtClean="0"/>
              <a:t>Tranibor</a:t>
            </a:r>
            <a:r>
              <a:rPr lang="en-US" sz="2000" dirty="0" smtClean="0"/>
              <a:t> (per 10 </a:t>
            </a:r>
            <a:r>
              <a:rPr lang="en-US" sz="2000" dirty="0" err="1" smtClean="0"/>
              <a:t>Syphogrants</a:t>
            </a:r>
            <a:r>
              <a:rPr lang="en-US" sz="2000" dirty="0" smtClean="0"/>
              <a:t>)</a:t>
            </a:r>
          </a:p>
          <a:p>
            <a:pPr lvl="1"/>
            <a:r>
              <a:rPr lang="en-US" sz="2000" dirty="0" smtClean="0"/>
              <a:t>Prince</a:t>
            </a:r>
          </a:p>
          <a:p>
            <a:pPr lvl="2"/>
            <a:r>
              <a:rPr lang="en-US" sz="2000" dirty="0" smtClean="0"/>
              <a:t>Selected from four candidates by 200 </a:t>
            </a:r>
            <a:r>
              <a:rPr lang="en-US" sz="2000" dirty="0" err="1" smtClean="0"/>
              <a:t>Syphogrants</a:t>
            </a:r>
            <a:endParaRPr lang="en-US" sz="2000" dirty="0" smtClean="0"/>
          </a:p>
          <a:p>
            <a:pPr lvl="1"/>
            <a:r>
              <a:rPr lang="en-US" sz="2000" dirty="0" err="1" smtClean="0"/>
              <a:t>Syphogrants</a:t>
            </a:r>
            <a:r>
              <a:rPr lang="en-US" sz="2000" dirty="0" smtClean="0"/>
              <a:t> and </a:t>
            </a:r>
            <a:r>
              <a:rPr lang="en-US" sz="2000" dirty="0" err="1" smtClean="0"/>
              <a:t>Tranibors</a:t>
            </a:r>
            <a:r>
              <a:rPr lang="en-US" sz="2000" dirty="0" smtClean="0"/>
              <a:t> selected yearly by secret ballot; Prince rules for life.</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 calcmode="lin" valueType="num">
                                      <p:cBhvr additive="base">
                                        <p:cTn id="51"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52" dur="500" fill="hold"/>
                                        <p:tgtEl>
                                          <p:spTgt spid="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 calcmode="lin" valueType="num">
                                      <p:cBhvr additive="base">
                                        <p:cTn id="5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Politics</a:t>
            </a:r>
            <a:endParaRPr lang="en-US" dirty="0"/>
          </a:p>
        </p:txBody>
      </p:sp>
      <p:sp>
        <p:nvSpPr>
          <p:cNvPr id="3" name="Content Placeholder 2"/>
          <p:cNvSpPr>
            <a:spLocks noGrp="1"/>
          </p:cNvSpPr>
          <p:nvPr>
            <p:ph idx="1"/>
          </p:nvPr>
        </p:nvSpPr>
        <p:spPr/>
        <p:txBody>
          <a:bodyPr>
            <a:normAutofit/>
          </a:bodyPr>
          <a:lstStyle/>
          <a:p>
            <a:r>
              <a:rPr lang="en-US" sz="2000" dirty="0" smtClean="0"/>
              <a:t>Political decision making is relatively decentralized.</a:t>
            </a:r>
          </a:p>
          <a:p>
            <a:pPr lvl="1"/>
            <a:r>
              <a:rPr lang="en-US" sz="2000" dirty="0" smtClean="0"/>
              <a:t>Prince / </a:t>
            </a:r>
            <a:r>
              <a:rPr lang="en-US" sz="2000" dirty="0" err="1" smtClean="0"/>
              <a:t>Tranibors</a:t>
            </a:r>
            <a:r>
              <a:rPr lang="en-US" sz="2000" dirty="0" smtClean="0"/>
              <a:t> cannot impose tyranny.</a:t>
            </a:r>
          </a:p>
          <a:p>
            <a:pPr lvl="1"/>
            <a:r>
              <a:rPr lang="en-US" sz="2000" dirty="0" smtClean="0"/>
              <a:t>Key political decisions made by </a:t>
            </a:r>
            <a:r>
              <a:rPr lang="en-US" sz="2000" dirty="0" err="1" smtClean="0"/>
              <a:t>Syphogrants</a:t>
            </a:r>
            <a:r>
              <a:rPr lang="en-US" sz="2000" dirty="0" smtClean="0"/>
              <a:t>.</a:t>
            </a:r>
          </a:p>
          <a:p>
            <a:pPr lvl="2"/>
            <a:r>
              <a:rPr lang="en-US" sz="2000" dirty="0" smtClean="0"/>
              <a:t>Only “upon great occasions” is “the matter referred to the council of the whole island” (33).</a:t>
            </a:r>
          </a:p>
          <a:p>
            <a:pPr lvl="2"/>
            <a:r>
              <a:rPr lang="en-US" sz="2000" dirty="0" smtClean="0"/>
              <a:t>Later, we are told that the Great Council at </a:t>
            </a:r>
            <a:r>
              <a:rPr lang="en-US" sz="2000" dirty="0" err="1" smtClean="0"/>
              <a:t>Amaurot</a:t>
            </a:r>
            <a:r>
              <a:rPr lang="en-US" sz="2000" dirty="0" smtClean="0"/>
              <a:t> determines provisions indicating a centrally planned economy (42).</a:t>
            </a:r>
          </a:p>
          <a:p>
            <a:pPr lvl="1"/>
            <a:r>
              <a:rPr lang="en-US" sz="2000" dirty="0" smtClean="0"/>
              <a:t>Debates are not hurried: deliberated on over a period of several days.</a:t>
            </a:r>
          </a:p>
          <a:p>
            <a:pPr lvl="2"/>
            <a:r>
              <a:rPr lang="en-US" sz="2000" dirty="0" smtClean="0"/>
              <a:t>This ensures things aren’t decided to rashly: Moderation, “sober second thought”.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a:t>
            </a:r>
            <a:endParaRPr lang="en-US" dirty="0"/>
          </a:p>
        </p:txBody>
      </p:sp>
      <p:sp>
        <p:nvSpPr>
          <p:cNvPr id="3" name="Content Placeholder 2"/>
          <p:cNvSpPr>
            <a:spLocks noGrp="1"/>
          </p:cNvSpPr>
          <p:nvPr>
            <p:ph idx="1"/>
          </p:nvPr>
        </p:nvSpPr>
        <p:spPr/>
        <p:txBody>
          <a:bodyPr>
            <a:normAutofit lnSpcReduction="10000"/>
          </a:bodyPr>
          <a:lstStyle/>
          <a:p>
            <a:r>
              <a:rPr lang="en-US" sz="2000" dirty="0" smtClean="0"/>
              <a:t>Everyone practices agriculture.</a:t>
            </a:r>
          </a:p>
          <a:p>
            <a:pPr lvl="1"/>
            <a:r>
              <a:rPr lang="en-US" sz="2000" dirty="0" smtClean="0"/>
              <a:t>In addition, each individual has a specific art/trade.</a:t>
            </a:r>
          </a:p>
          <a:p>
            <a:pPr lvl="1"/>
            <a:r>
              <a:rPr lang="en-US" sz="2000" dirty="0" smtClean="0"/>
              <a:t>These arts are hereditary.</a:t>
            </a:r>
          </a:p>
          <a:p>
            <a:pPr lvl="2"/>
            <a:r>
              <a:rPr lang="en-US" sz="2000" dirty="0" smtClean="0"/>
              <a:t>But if someone demonstrates a particular nature, they are adopted into a family that practices that art.</a:t>
            </a:r>
          </a:p>
          <a:p>
            <a:r>
              <a:rPr lang="en-US" sz="2000" dirty="0" smtClean="0"/>
              <a:t>Working Day:</a:t>
            </a:r>
          </a:p>
          <a:p>
            <a:pPr lvl="1"/>
            <a:r>
              <a:rPr lang="en-US" sz="2000" dirty="0" smtClean="0"/>
              <a:t>6 hrs of work (3 in am, 3 in pm).</a:t>
            </a:r>
          </a:p>
          <a:p>
            <a:pPr lvl="1"/>
            <a:r>
              <a:rPr lang="en-US" sz="2000" dirty="0" smtClean="0"/>
              <a:t>8 hrs of sleep</a:t>
            </a:r>
          </a:p>
          <a:p>
            <a:pPr lvl="1"/>
            <a:r>
              <a:rPr lang="en-US" sz="2000" dirty="0" smtClean="0"/>
              <a:t>10 hrs of “leisure”</a:t>
            </a:r>
          </a:p>
          <a:p>
            <a:pPr lvl="2"/>
            <a:r>
              <a:rPr lang="en-US" sz="2000" dirty="0" smtClean="0"/>
              <a:t>“Yet they are not to abuse that interval to luxury and idleness” (34).</a:t>
            </a:r>
          </a:p>
          <a:p>
            <a:pPr lvl="2"/>
            <a:r>
              <a:rPr lang="en-US" sz="2000" dirty="0" smtClean="0"/>
              <a:t>Reading, attending public lectures, “music or discourse”.</a:t>
            </a:r>
          </a:p>
          <a:p>
            <a:pPr lvl="2"/>
            <a:r>
              <a:rPr lang="en-US" sz="2000" dirty="0" smtClean="0"/>
              <a:t>Use this time to practice their secondary arts.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additive="base">
                                        <p:cTn id="61" dur="500" fill="hold"/>
                                        <p:tgtEl>
                                          <p:spTgt spid="3">
                                            <p:txEl>
                                              <p:pRg st="10" end="10"/>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idx="1"/>
          </p:nvPr>
        </p:nvSpPr>
        <p:spPr>
          <a:xfrm>
            <a:off x="457200" y="1935480"/>
            <a:ext cx="8229600" cy="4541520"/>
          </a:xfrm>
        </p:spPr>
        <p:txBody>
          <a:bodyPr>
            <a:normAutofit/>
          </a:bodyPr>
          <a:lstStyle/>
          <a:p>
            <a:r>
              <a:rPr lang="en-US" sz="2000" dirty="0" smtClean="0"/>
              <a:t>Rations determined by Great Council at </a:t>
            </a:r>
            <a:r>
              <a:rPr lang="en-US" sz="2000" dirty="0" err="1" smtClean="0"/>
              <a:t>Amaurot</a:t>
            </a:r>
            <a:r>
              <a:rPr lang="en-US" sz="2000" dirty="0" smtClean="0"/>
              <a:t>.</a:t>
            </a:r>
          </a:p>
          <a:p>
            <a:r>
              <a:rPr lang="en-US" sz="2000" dirty="0" smtClean="0"/>
              <a:t>Goods distributed at “markets” in the centre of town.</a:t>
            </a:r>
          </a:p>
          <a:p>
            <a:pPr lvl="1"/>
            <a:r>
              <a:rPr lang="en-US" sz="2000" dirty="0" smtClean="0"/>
              <a:t>Really more like co-ops: people don’t trade, but take what they need.</a:t>
            </a:r>
          </a:p>
          <a:p>
            <a:pPr lvl="1"/>
            <a:r>
              <a:rPr lang="en-US" sz="2000" dirty="0" smtClean="0"/>
              <a:t>“No danger of a man’s asking for more than he needs; they have no inducements to do this, since they are sure they shall always be supplied” (38).</a:t>
            </a:r>
          </a:p>
          <a:p>
            <a:pPr lvl="1"/>
            <a:r>
              <a:rPr lang="en-US" sz="2000" dirty="0" smtClean="0"/>
              <a:t>Desire for more is motivated by pride: outlawed in Utopia.</a:t>
            </a:r>
          </a:p>
          <a:p>
            <a:pPr lvl="2"/>
            <a:r>
              <a:rPr lang="en-US" sz="2000" dirty="0" smtClean="0"/>
              <a:t>“Pride thinks its own happiness shines the brighter by comparing it with the misfortunes of other persons; that by displaying its own wealth, they may feel their poverty more sensibly” (84).</a:t>
            </a:r>
          </a:p>
          <a:p>
            <a:pPr lvl="2"/>
            <a:r>
              <a:rPr lang="en-US" sz="2000" dirty="0" smtClean="0"/>
              <a:t>Human nature “corrected” by legislation, though it is unclear how this is enforced.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idx="1"/>
          </p:nvPr>
        </p:nvSpPr>
        <p:spPr/>
        <p:txBody>
          <a:bodyPr>
            <a:noAutofit/>
          </a:bodyPr>
          <a:lstStyle/>
          <a:p>
            <a:r>
              <a:rPr lang="en-US" sz="2000" dirty="0" smtClean="0"/>
              <a:t>No money is used in Utopia: gold and silver are used only to hire mercenaries.</a:t>
            </a:r>
          </a:p>
          <a:p>
            <a:r>
              <a:rPr lang="en-US" sz="2000" dirty="0" smtClean="0"/>
              <a:t>Value is determined by </a:t>
            </a:r>
            <a:r>
              <a:rPr lang="en-US" sz="2000" b="1" dirty="0" smtClean="0"/>
              <a:t>use value</a:t>
            </a:r>
            <a:r>
              <a:rPr lang="en-US" sz="2000" dirty="0" smtClean="0"/>
              <a:t>, not </a:t>
            </a:r>
            <a:r>
              <a:rPr lang="en-US" sz="2000" b="1" dirty="0" smtClean="0"/>
              <a:t>exchange value</a:t>
            </a:r>
            <a:r>
              <a:rPr lang="en-US" sz="2000" dirty="0" smtClean="0"/>
              <a:t>.</a:t>
            </a:r>
          </a:p>
          <a:p>
            <a:pPr lvl="1"/>
            <a:r>
              <a:rPr lang="en-US" sz="2000" dirty="0" smtClean="0"/>
              <a:t>Hence, iron is valued more than gold.</a:t>
            </a:r>
          </a:p>
          <a:p>
            <a:pPr lvl="1"/>
            <a:r>
              <a:rPr lang="en-US" sz="2000" dirty="0" smtClean="0"/>
              <a:t>“The folly of men has enhanced the value of gold and silver, because of their scarcity” (43).</a:t>
            </a:r>
          </a:p>
          <a:p>
            <a:pPr lvl="1"/>
            <a:r>
              <a:rPr lang="en-US" sz="2000" dirty="0" smtClean="0"/>
              <a:t>Still, the Utopians have to be conditioned to not want gold and silver objects.</a:t>
            </a:r>
          </a:p>
          <a:p>
            <a:pPr lvl="2"/>
            <a:r>
              <a:rPr lang="en-US" sz="2000" dirty="0" smtClean="0"/>
              <a:t>Used to make toilets, chains for slaves, and children’s toys.</a:t>
            </a:r>
          </a:p>
          <a:p>
            <a:pPr lvl="2"/>
            <a:r>
              <a:rPr lang="en-US" sz="2000" dirty="0" smtClean="0"/>
              <a:t>Example of </a:t>
            </a:r>
            <a:r>
              <a:rPr lang="en-US" sz="2000" dirty="0" err="1" smtClean="0"/>
              <a:t>Anemolians</a:t>
            </a:r>
            <a:r>
              <a:rPr lang="en-US" sz="2000" dirty="0" smtClean="0"/>
              <a:t>: “They were set out with all those things that, among the Utopians, were either the badges of slavery, the marks of infamy, or the playthings of children” (44).</a:t>
            </a:r>
          </a:p>
          <a:p>
            <a:pPr lvl="3"/>
            <a:r>
              <a:rPr lang="en-US" i="1" dirty="0" err="1" smtClean="0"/>
              <a:t>Anemos</a:t>
            </a:r>
            <a:r>
              <a:rPr lang="en-US" i="1" dirty="0" smtClean="0"/>
              <a:t> </a:t>
            </a:r>
            <a:r>
              <a:rPr lang="en-US" dirty="0" smtClean="0"/>
              <a:t>(wind) = </a:t>
            </a:r>
            <a:r>
              <a:rPr lang="en-US" i="1" dirty="0" err="1" smtClean="0"/>
              <a:t>Flatulentines</a:t>
            </a:r>
            <a:endParaRPr lang="en-US" i="1" dirty="0" smtClean="0"/>
          </a:p>
          <a:p>
            <a:pPr lvl="2"/>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Law</a:t>
            </a:r>
            <a:endParaRPr lang="en-US" dirty="0"/>
          </a:p>
        </p:txBody>
      </p:sp>
      <p:sp>
        <p:nvSpPr>
          <p:cNvPr id="3" name="Content Placeholder 2"/>
          <p:cNvSpPr>
            <a:spLocks noGrp="1"/>
          </p:cNvSpPr>
          <p:nvPr>
            <p:ph idx="1"/>
          </p:nvPr>
        </p:nvSpPr>
        <p:spPr/>
        <p:txBody>
          <a:bodyPr>
            <a:normAutofit/>
          </a:bodyPr>
          <a:lstStyle/>
          <a:p>
            <a:r>
              <a:rPr lang="en-US" sz="2000" dirty="0" smtClean="0"/>
              <a:t>Simple legal code:</a:t>
            </a:r>
          </a:p>
          <a:p>
            <a:pPr lvl="1"/>
            <a:r>
              <a:rPr lang="en-US" sz="2000" dirty="0" smtClean="0"/>
              <a:t>“They have but few laws” (61).</a:t>
            </a:r>
          </a:p>
          <a:p>
            <a:pPr lvl="1"/>
            <a:r>
              <a:rPr lang="en-US" sz="2000" dirty="0" smtClean="0"/>
              <a:t>Simple wording means everyone can understand it.</a:t>
            </a:r>
          </a:p>
          <a:p>
            <a:pPr lvl="1"/>
            <a:r>
              <a:rPr lang="en-US" sz="2000" dirty="0" smtClean="0"/>
              <a:t>Eliminates need for lawyers “whose profession is to disguise matters” (61).</a:t>
            </a:r>
          </a:p>
          <a:p>
            <a:r>
              <a:rPr lang="en-US" sz="2000" dirty="0" smtClean="0"/>
              <a:t>Except for adultery and premarital sex, no fixed punishments.</a:t>
            </a:r>
          </a:p>
          <a:p>
            <a:pPr lvl="1"/>
            <a:r>
              <a:rPr lang="en-US" sz="2000" dirty="0" smtClean="0"/>
              <a:t>Determined by Senate on a case-by-case basis.</a:t>
            </a:r>
          </a:p>
          <a:p>
            <a:pPr lvl="1"/>
            <a:r>
              <a:rPr lang="en-US" sz="2000" dirty="0" smtClean="0"/>
              <a:t>Main punishment is slavery.</a:t>
            </a:r>
          </a:p>
          <a:p>
            <a:pPr lvl="2"/>
            <a:r>
              <a:rPr lang="en-US" sz="2000" dirty="0" smtClean="0"/>
              <a:t>Serves public benefit.</a:t>
            </a:r>
          </a:p>
          <a:p>
            <a:pPr lvl="2"/>
            <a:r>
              <a:rPr lang="en-US" sz="2000" dirty="0" smtClean="0"/>
              <a:t>Is a visual deterrent.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Relations</a:t>
            </a:r>
            <a:endParaRPr lang="en-US" dirty="0"/>
          </a:p>
        </p:txBody>
      </p:sp>
      <p:sp>
        <p:nvSpPr>
          <p:cNvPr id="3" name="Content Placeholder 2"/>
          <p:cNvSpPr>
            <a:spLocks noGrp="1"/>
          </p:cNvSpPr>
          <p:nvPr>
            <p:ph idx="1"/>
          </p:nvPr>
        </p:nvSpPr>
        <p:spPr/>
        <p:txBody>
          <a:bodyPr>
            <a:normAutofit/>
          </a:bodyPr>
          <a:lstStyle/>
          <a:p>
            <a:r>
              <a:rPr lang="en-US" sz="2000" dirty="0" smtClean="0"/>
              <a:t>Set up colonies on the mainland to absorb excess population and repopulate Utopia in the event of some disaster.</a:t>
            </a:r>
          </a:p>
          <a:p>
            <a:pPr lvl="1"/>
            <a:r>
              <a:rPr lang="en-US" sz="2000" dirty="0" smtClean="0"/>
              <a:t>Assimilate natives if they wish to integrate into Utopian society.</a:t>
            </a:r>
          </a:p>
          <a:p>
            <a:pPr lvl="1"/>
            <a:r>
              <a:rPr lang="en-US" sz="2000" dirty="0" smtClean="0"/>
              <a:t>Otherwise, they are driven off the land.</a:t>
            </a:r>
          </a:p>
          <a:p>
            <a:r>
              <a:rPr lang="en-US" sz="2000" dirty="0" smtClean="0"/>
              <a:t>Liberal foreign policy: overthrow tyrants.</a:t>
            </a:r>
          </a:p>
          <a:p>
            <a:r>
              <a:rPr lang="en-US" sz="2000" dirty="0" smtClean="0"/>
              <a:t>Never enter into alliances.</a:t>
            </a:r>
          </a:p>
          <a:p>
            <a:pPr lvl="1"/>
            <a:r>
              <a:rPr lang="en-US" sz="2000" dirty="0" smtClean="0"/>
              <a:t>“They think leagues are useless things, and believe that if the common ties of humanity do not knit men together, the faith of promises will have no great effect” (62-3).</a:t>
            </a:r>
          </a:p>
          <a:p>
            <a:pPr lvl="1"/>
            <a:r>
              <a:rPr lang="en-US" sz="2000" dirty="0" smtClean="0"/>
              <a:t>Sarcastic reference to Europe’s habit of breaking treaties.</a:t>
            </a:r>
          </a:p>
          <a:p>
            <a:pPr lvl="1"/>
            <a:r>
              <a:rPr lang="en-US" sz="2000" dirty="0" smtClean="0"/>
              <a:t>Treaties presuppose hostility between nations.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Relations</a:t>
            </a:r>
            <a:endParaRPr lang="en-US" dirty="0"/>
          </a:p>
        </p:txBody>
      </p:sp>
      <p:sp>
        <p:nvSpPr>
          <p:cNvPr id="3" name="Content Placeholder 2"/>
          <p:cNvSpPr>
            <a:spLocks noGrp="1"/>
          </p:cNvSpPr>
          <p:nvPr>
            <p:ph idx="1"/>
          </p:nvPr>
        </p:nvSpPr>
        <p:spPr/>
        <p:txBody>
          <a:bodyPr>
            <a:normAutofit/>
          </a:bodyPr>
          <a:lstStyle/>
          <a:p>
            <a:r>
              <a:rPr lang="en-US" sz="2000" dirty="0" smtClean="0"/>
              <a:t>Distaste for war: “There is nothing more inglorious than that glory that is gained by war” (64).</a:t>
            </a:r>
          </a:p>
          <a:p>
            <a:pPr lvl="1"/>
            <a:r>
              <a:rPr lang="en-US" sz="2000" dirty="0" smtClean="0"/>
              <a:t>Use of cunning rather than strength.</a:t>
            </a:r>
          </a:p>
          <a:p>
            <a:pPr lvl="2"/>
            <a:r>
              <a:rPr lang="en-US" sz="2000" dirty="0" smtClean="0"/>
              <a:t>Conflict aimed at rulers rather than people (policy of assassination and inciting insurrection).</a:t>
            </a:r>
          </a:p>
          <a:p>
            <a:r>
              <a:rPr lang="en-US" sz="2000" dirty="0" smtClean="0"/>
              <a:t>Utopian foreign policy aimed at enforcing justice.</a:t>
            </a:r>
          </a:p>
          <a:p>
            <a:pPr lvl="1"/>
            <a:r>
              <a:rPr lang="en-US" sz="2000" dirty="0" smtClean="0"/>
              <a:t>They punish fraudulent trade against friends by going to war.</a:t>
            </a:r>
          </a:p>
          <a:p>
            <a:r>
              <a:rPr lang="en-US" sz="2000" dirty="0" smtClean="0"/>
              <a:t>Use of mercenaries: </a:t>
            </a:r>
            <a:r>
              <a:rPr lang="en-US" sz="2000" dirty="0" err="1" smtClean="0"/>
              <a:t>Zapolets</a:t>
            </a:r>
            <a:endParaRPr lang="en-US" sz="2000" dirty="0" smtClean="0"/>
          </a:p>
          <a:p>
            <a:pPr lvl="1"/>
            <a:r>
              <a:rPr lang="en-US" sz="2000" i="1" dirty="0" err="1" smtClean="0"/>
              <a:t>Poletes</a:t>
            </a:r>
            <a:r>
              <a:rPr lang="en-US" sz="2000" dirty="0" smtClean="0"/>
              <a:t> (seller) = </a:t>
            </a:r>
            <a:r>
              <a:rPr lang="en-US" sz="2000" i="1" dirty="0" err="1" smtClean="0"/>
              <a:t>Venalians</a:t>
            </a:r>
            <a:r>
              <a:rPr lang="en-US" sz="2000" i="1" dirty="0" smtClean="0"/>
              <a:t> </a:t>
            </a:r>
            <a:r>
              <a:rPr lang="en-US" sz="2000" dirty="0" smtClean="0"/>
              <a:t>(Mercenaries)</a:t>
            </a:r>
          </a:p>
          <a:p>
            <a:pPr lvl="1"/>
            <a:r>
              <a:rPr lang="en-US" sz="2000" dirty="0" smtClean="0"/>
              <a:t>Avaricious and extravagant</a:t>
            </a:r>
          </a:p>
          <a:p>
            <a:pPr lvl="1"/>
            <a:r>
              <a:rPr lang="en-US" sz="2000" dirty="0" smtClean="0"/>
              <a:t>Utopians use them in order to “deliver the world from such a lewd and vicious sort of people” (68).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Philosophy</a:t>
            </a:r>
            <a:endParaRPr lang="en-US" dirty="0"/>
          </a:p>
        </p:txBody>
      </p:sp>
      <p:sp>
        <p:nvSpPr>
          <p:cNvPr id="3" name="Content Placeholder 2"/>
          <p:cNvSpPr>
            <a:spLocks noGrp="1"/>
          </p:cNvSpPr>
          <p:nvPr>
            <p:ph idx="1"/>
          </p:nvPr>
        </p:nvSpPr>
        <p:spPr/>
        <p:txBody>
          <a:bodyPr>
            <a:normAutofit/>
          </a:bodyPr>
          <a:lstStyle/>
          <a:p>
            <a:r>
              <a:rPr lang="en-US" sz="2000" dirty="0" smtClean="0"/>
              <a:t>Focus on </a:t>
            </a:r>
            <a:r>
              <a:rPr lang="en-US" sz="2000" b="1" dirty="0" smtClean="0"/>
              <a:t>pleasure</a:t>
            </a:r>
            <a:r>
              <a:rPr lang="en-US" sz="2000" dirty="0" smtClean="0"/>
              <a:t>.</a:t>
            </a:r>
          </a:p>
          <a:p>
            <a:pPr lvl="1"/>
            <a:r>
              <a:rPr lang="en-US" sz="2000" dirty="0" smtClean="0"/>
              <a:t>Man is meant to be happy.</a:t>
            </a:r>
          </a:p>
          <a:p>
            <a:pPr lvl="1"/>
            <a:r>
              <a:rPr lang="en-US" sz="2000" dirty="0" smtClean="0"/>
              <a:t>Virtue motivated by desire for pleasure after death.</a:t>
            </a:r>
          </a:p>
          <a:p>
            <a:pPr lvl="1"/>
            <a:r>
              <a:rPr lang="en-US" sz="2000" dirty="0" smtClean="0"/>
              <a:t>Similarities to </a:t>
            </a:r>
            <a:r>
              <a:rPr lang="en-US" sz="2000" b="1" dirty="0" smtClean="0"/>
              <a:t>Epicureanism:</a:t>
            </a:r>
            <a:endParaRPr lang="en-US" sz="2000" dirty="0" smtClean="0"/>
          </a:p>
          <a:p>
            <a:pPr lvl="2"/>
            <a:r>
              <a:rPr lang="en-US" sz="2000" dirty="0" smtClean="0"/>
              <a:t>School of philosophy based on the teachings of Epicurus (341-270 BCE).</a:t>
            </a:r>
          </a:p>
          <a:p>
            <a:pPr lvl="2"/>
            <a:r>
              <a:rPr lang="en-US" sz="2000" dirty="0" smtClean="0"/>
              <a:t>Believes the greatest happiness to be freedom from fear and bodily pain.</a:t>
            </a:r>
          </a:p>
          <a:p>
            <a:pPr lvl="2"/>
            <a:r>
              <a:rPr lang="en-US" sz="2000" dirty="0" smtClean="0"/>
              <a:t>Utopian’s greatest pleasure: “lively health” – the opposite of pain and sickness.</a:t>
            </a:r>
          </a:p>
          <a:p>
            <a:pPr lvl="3"/>
            <a:r>
              <a:rPr lang="en-US" dirty="0" smtClean="0"/>
              <a:t>All other bodily pleasures (eating, drinking, sex) are aimed at achieving this.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Philosophy</a:t>
            </a:r>
            <a:endParaRPr lang="en-US" dirty="0"/>
          </a:p>
        </p:txBody>
      </p:sp>
      <p:sp>
        <p:nvSpPr>
          <p:cNvPr id="3" name="Content Placeholder 2"/>
          <p:cNvSpPr>
            <a:spLocks noGrp="1"/>
          </p:cNvSpPr>
          <p:nvPr>
            <p:ph idx="1"/>
          </p:nvPr>
        </p:nvSpPr>
        <p:spPr/>
        <p:txBody>
          <a:bodyPr>
            <a:normAutofit/>
          </a:bodyPr>
          <a:lstStyle/>
          <a:p>
            <a:r>
              <a:rPr lang="en-US" sz="2000" dirty="0" smtClean="0"/>
              <a:t>The aim of Utopian society is to maximize pleasure for all its citizens:</a:t>
            </a:r>
          </a:p>
          <a:p>
            <a:pPr lvl="1"/>
            <a:r>
              <a:rPr lang="en-US" sz="2000" dirty="0" smtClean="0"/>
              <a:t>“They infer that if a man ought to advance the welfare and comfort of the rest of mankind, there being no virtue more proper and peculiar to our nature, than to ease the miseries of others, to free from trouble and anxiety, in furnishing them with the comforts of life, in which pleasure consists” (48).</a:t>
            </a:r>
          </a:p>
          <a:p>
            <a:pPr lvl="1"/>
            <a:r>
              <a:rPr lang="en-US" sz="2000" dirty="0" smtClean="0"/>
              <a:t>Altruism is motivated by pleasure:</a:t>
            </a:r>
          </a:p>
          <a:p>
            <a:pPr lvl="2"/>
            <a:r>
              <a:rPr lang="en-US" sz="2000" dirty="0" smtClean="0"/>
              <a:t>1. will be repaid in kind</a:t>
            </a:r>
          </a:p>
          <a:p>
            <a:pPr lvl="2"/>
            <a:r>
              <a:rPr lang="en-US" sz="2000" dirty="0" smtClean="0"/>
              <a:t>2. self-satisfaction of having done “good”</a:t>
            </a:r>
          </a:p>
          <a:p>
            <a:pPr lvl="2"/>
            <a:r>
              <a:rPr lang="en-US" sz="2000" dirty="0" smtClean="0"/>
              <a:t>3. reward in afterlife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Philosophy</a:t>
            </a:r>
            <a:endParaRPr lang="en-US" dirty="0"/>
          </a:p>
        </p:txBody>
      </p:sp>
      <p:sp>
        <p:nvSpPr>
          <p:cNvPr id="3" name="Content Placeholder 2"/>
          <p:cNvSpPr>
            <a:spLocks noGrp="1"/>
          </p:cNvSpPr>
          <p:nvPr>
            <p:ph idx="1"/>
          </p:nvPr>
        </p:nvSpPr>
        <p:spPr/>
        <p:txBody>
          <a:bodyPr>
            <a:normAutofit/>
          </a:bodyPr>
          <a:lstStyle/>
          <a:p>
            <a:r>
              <a:rPr lang="en-US" sz="2200" dirty="0" smtClean="0"/>
              <a:t>Similar to </a:t>
            </a:r>
            <a:r>
              <a:rPr lang="en-US" sz="2200" b="1" dirty="0" smtClean="0"/>
              <a:t>Utilitarian </a:t>
            </a:r>
            <a:r>
              <a:rPr lang="en-US" sz="2200" dirty="0" smtClean="0"/>
              <a:t>philosophy:</a:t>
            </a:r>
          </a:p>
          <a:p>
            <a:pPr lvl="1"/>
            <a:r>
              <a:rPr lang="en-US" sz="2000" dirty="0" smtClean="0"/>
              <a:t>“The ultimate end … is an existence exempt as far as possible from pain, and as rich as possible in enjoyments … This, being according to the utilitarian opinion, the end of human action, is necessarily also the standard of morality; which may accordingly be defined, the rules and precepts for human conduct, by the observance of which an existence such as has been described might be, to the greatest extent possible, secured to all mankind; and not to them only, but, so far as the nature of things admits, to the whole sentient creation.” (Mill, “Utilitarianism” 283)</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Religion</a:t>
            </a:r>
            <a:endParaRPr lang="en-US" dirty="0"/>
          </a:p>
        </p:txBody>
      </p:sp>
      <p:sp>
        <p:nvSpPr>
          <p:cNvPr id="3" name="Content Placeholder 2"/>
          <p:cNvSpPr>
            <a:spLocks noGrp="1"/>
          </p:cNvSpPr>
          <p:nvPr>
            <p:ph idx="1"/>
          </p:nvPr>
        </p:nvSpPr>
        <p:spPr/>
        <p:txBody>
          <a:bodyPr>
            <a:noAutofit/>
          </a:bodyPr>
          <a:lstStyle/>
          <a:p>
            <a:r>
              <a:rPr lang="en-US" sz="2000" dirty="0" smtClean="0"/>
              <a:t>Religious pluralism and toleration: </a:t>
            </a:r>
          </a:p>
          <a:p>
            <a:pPr lvl="1"/>
            <a:r>
              <a:rPr lang="en-US" sz="2000" dirty="0" smtClean="0"/>
              <a:t>Utopians worship a variety of things, but the majority worship an abstract monotheistic deity – “Father of All”: Mithras</a:t>
            </a:r>
          </a:p>
          <a:p>
            <a:pPr lvl="1"/>
            <a:r>
              <a:rPr lang="en-US" sz="2000" dirty="0" smtClean="0"/>
              <a:t>Universalist view of religion: all religions come from the same god “who might inspire men in a different manner, and be pleased with this variety” (73).</a:t>
            </a:r>
          </a:p>
          <a:p>
            <a:pPr lvl="1"/>
            <a:r>
              <a:rPr lang="en-US" sz="2000" dirty="0" smtClean="0"/>
              <a:t>Temples are non-denominational: “There is nothing to be seen or heard in their temples in which the several persuasions among them may not agree” (79).</a:t>
            </a:r>
          </a:p>
          <a:p>
            <a:pPr lvl="1"/>
            <a:r>
              <a:rPr lang="en-US" sz="2000" dirty="0" smtClean="0"/>
              <a:t>“Marketplace of ideas” </a:t>
            </a:r>
            <a:r>
              <a:rPr lang="en-US" sz="2000" dirty="0" smtClean="0"/>
              <a:t>– all viewpoints allowed so that through the strength of argument “the native force of truth would at last break forth and shine bright” (73). </a:t>
            </a: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Religion</a:t>
            </a:r>
            <a:endParaRPr lang="en-US" dirty="0"/>
          </a:p>
        </p:txBody>
      </p:sp>
      <p:sp>
        <p:nvSpPr>
          <p:cNvPr id="3" name="Content Placeholder 2"/>
          <p:cNvSpPr>
            <a:spLocks noGrp="1"/>
          </p:cNvSpPr>
          <p:nvPr>
            <p:ph idx="1"/>
          </p:nvPr>
        </p:nvSpPr>
        <p:spPr>
          <a:xfrm>
            <a:off x="457200" y="1935480"/>
            <a:ext cx="8229600" cy="4693920"/>
          </a:xfrm>
        </p:spPr>
        <p:txBody>
          <a:bodyPr>
            <a:noAutofit/>
          </a:bodyPr>
          <a:lstStyle/>
          <a:p>
            <a:r>
              <a:rPr lang="en-US" sz="2000" dirty="0" smtClean="0"/>
              <a:t>Only viewpoint that is not tolerated is atheism.</a:t>
            </a:r>
          </a:p>
          <a:p>
            <a:pPr lvl="1"/>
            <a:r>
              <a:rPr lang="en-US" sz="2000" dirty="0" smtClean="0"/>
              <a:t>Seen as a danger to the stability of society.</a:t>
            </a:r>
          </a:p>
          <a:p>
            <a:pPr lvl="1"/>
            <a:r>
              <a:rPr lang="en-US" sz="2000" dirty="0" smtClean="0"/>
              <a:t>Not despised, but reasoned with to persuade them to forsake atheism.</a:t>
            </a:r>
          </a:p>
          <a:p>
            <a:r>
              <a:rPr lang="en-US" sz="2000" dirty="0" smtClean="0"/>
              <a:t>Religion is valued not for its inherent truth, but its social utility.</a:t>
            </a:r>
          </a:p>
          <a:p>
            <a:pPr lvl="1"/>
            <a:r>
              <a:rPr lang="en-US" sz="2000" dirty="0" smtClean="0"/>
              <a:t>Various rituals undertaken during festivals are done “not out of any imagination that such oblations can add anything to the divine Nature, which even prayers cannot do; but as it is a harmless and pure way of worshipping God, as they think those sweet </a:t>
            </a:r>
            <a:r>
              <a:rPr lang="en-US" sz="2000" dirty="0" err="1" smtClean="0"/>
              <a:t>savours</a:t>
            </a:r>
            <a:r>
              <a:rPr lang="en-US" sz="2000" dirty="0" smtClean="0"/>
              <a:t> and lights, together with some other ceremonies, by a secret and unaccountable virtue, elevate men’s souls, and inflame them with greater energy and cheerfulness during the divine worship” (80).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Closing Remarks</a:t>
            </a:r>
            <a:endParaRPr lang="en-US" dirty="0"/>
          </a:p>
        </p:txBody>
      </p:sp>
      <p:sp>
        <p:nvSpPr>
          <p:cNvPr id="3" name="Content Placeholder 2"/>
          <p:cNvSpPr>
            <a:spLocks noGrp="1"/>
          </p:cNvSpPr>
          <p:nvPr>
            <p:ph idx="1"/>
          </p:nvPr>
        </p:nvSpPr>
        <p:spPr>
          <a:xfrm>
            <a:off x="457200" y="1935480"/>
            <a:ext cx="8229600" cy="4541520"/>
          </a:xfrm>
        </p:spPr>
        <p:txBody>
          <a:bodyPr>
            <a:normAutofit lnSpcReduction="10000"/>
          </a:bodyPr>
          <a:lstStyle/>
          <a:p>
            <a:r>
              <a:rPr lang="en-US" sz="2000" dirty="0" err="1" smtClean="0"/>
              <a:t>Hythloday</a:t>
            </a:r>
            <a:r>
              <a:rPr lang="en-US" sz="2000" dirty="0" smtClean="0"/>
              <a:t>: Utopia is “the only commonwealth that truly deserves that name” (81).</a:t>
            </a:r>
          </a:p>
          <a:p>
            <a:pPr lvl="1"/>
            <a:r>
              <a:rPr lang="en-US" sz="2000" dirty="0" smtClean="0"/>
              <a:t>All things held in common.</a:t>
            </a:r>
          </a:p>
          <a:p>
            <a:pPr lvl="1"/>
            <a:r>
              <a:rPr lang="en-US" sz="2000" dirty="0" smtClean="0"/>
              <a:t>Republic = </a:t>
            </a:r>
            <a:r>
              <a:rPr lang="en-US" sz="2000" i="1" dirty="0" smtClean="0"/>
              <a:t>res </a:t>
            </a:r>
            <a:r>
              <a:rPr lang="en-US" sz="2000" dirty="0" smtClean="0"/>
              <a:t>(things) + </a:t>
            </a:r>
            <a:r>
              <a:rPr lang="en-US" sz="2000" i="1" dirty="0" err="1" smtClean="0"/>
              <a:t>publica</a:t>
            </a:r>
            <a:r>
              <a:rPr lang="en-US" sz="2000" dirty="0" smtClean="0"/>
              <a:t>.</a:t>
            </a:r>
          </a:p>
          <a:p>
            <a:pPr lvl="1"/>
            <a:r>
              <a:rPr lang="en-US" sz="2000" dirty="0" smtClean="0"/>
              <a:t>“All other governments that I see or know … are a conspiracy of the rich, who on pretence of managing the public only pursue their private ends” (82-3).</a:t>
            </a:r>
          </a:p>
          <a:p>
            <a:r>
              <a:rPr lang="en-US" sz="2000" dirty="0" err="1" smtClean="0"/>
              <a:t>More’s</a:t>
            </a:r>
            <a:r>
              <a:rPr lang="en-US" sz="2000" dirty="0" smtClean="0"/>
              <a:t> thoughts:</a:t>
            </a:r>
          </a:p>
          <a:p>
            <a:pPr lvl="1"/>
            <a:r>
              <a:rPr lang="en-US" sz="2000" dirty="0" smtClean="0"/>
              <a:t>Seems absurd – largely because of the strange customs.</a:t>
            </a:r>
          </a:p>
          <a:p>
            <a:pPr lvl="1"/>
            <a:r>
              <a:rPr lang="en-US" sz="2000" dirty="0" smtClean="0"/>
              <a:t>But the biggest problem is the lack of private property, which More sees as unrealistic.</a:t>
            </a:r>
          </a:p>
          <a:p>
            <a:pPr lvl="1"/>
            <a:r>
              <a:rPr lang="en-US" sz="2000" dirty="0" smtClean="0"/>
              <a:t>Private property is the means “by which all nobility, magnificence, splendor, and majesty, which, according to the common opinion, are the true ornaments of a nation” (84).</a:t>
            </a:r>
          </a:p>
          <a:p>
            <a:pPr lvl="1"/>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191</TotalTime>
  <Words>1687</Words>
  <Application>Microsoft Office PowerPoint</Application>
  <PresentationFormat>On-screen Show (4:3)</PresentationFormat>
  <Paragraphs>158</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UTOPIA</vt:lpstr>
      <vt:lpstr>Geography</vt:lpstr>
      <vt:lpstr>Geography</vt:lpstr>
      <vt:lpstr>Politics</vt:lpstr>
      <vt:lpstr>Politics</vt:lpstr>
      <vt:lpstr>Work</vt:lpstr>
      <vt:lpstr>Economy</vt:lpstr>
      <vt:lpstr>Economy</vt:lpstr>
      <vt:lpstr>Law</vt:lpstr>
      <vt:lpstr>International Relations</vt:lpstr>
      <vt:lpstr>International Relations</vt:lpstr>
      <vt:lpstr>Philosophy</vt:lpstr>
      <vt:lpstr>Philosophy</vt:lpstr>
      <vt:lpstr>Philosophy</vt:lpstr>
      <vt:lpstr>Religion</vt:lpstr>
      <vt:lpstr>Religion</vt:lpstr>
      <vt:lpstr>Closing Remarks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UTOPIA</dc:title>
  <dc:creator>Michael Phillips</dc:creator>
  <cp:lastModifiedBy>Michael</cp:lastModifiedBy>
  <cp:revision>29</cp:revision>
  <dcterms:created xsi:type="dcterms:W3CDTF">2011-09-22T15:39:03Z</dcterms:created>
  <dcterms:modified xsi:type="dcterms:W3CDTF">2011-09-22T18:52:07Z</dcterms:modified>
</cp:coreProperties>
</file>