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88" r:id="rId2"/>
    <p:sldId id="277" r:id="rId3"/>
    <p:sldId id="260" r:id="rId4"/>
    <p:sldId id="261" r:id="rId5"/>
    <p:sldId id="262" r:id="rId6"/>
    <p:sldId id="267" r:id="rId7"/>
    <p:sldId id="290" r:id="rId8"/>
    <p:sldId id="279" r:id="rId9"/>
    <p:sldId id="274" r:id="rId10"/>
    <p:sldId id="276" r:id="rId11"/>
    <p:sldId id="275" r:id="rId12"/>
    <p:sldId id="264" r:id="rId13"/>
    <p:sldId id="265" r:id="rId14"/>
    <p:sldId id="269" r:id="rId15"/>
    <p:sldId id="289" r:id="rId16"/>
    <p:sldId id="270" r:id="rId17"/>
    <p:sldId id="271" r:id="rId18"/>
    <p:sldId id="272" r:id="rId19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8153" autoAdjust="0"/>
  </p:normalViewPr>
  <p:slideViewPr>
    <p:cSldViewPr>
      <p:cViewPr>
        <p:scale>
          <a:sx n="75" d="100"/>
          <a:sy n="75" d="100"/>
        </p:scale>
        <p:origin x="-1236" y="-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12DDA24-3AEE-44A5-A225-9D57B22240F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3878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259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259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59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59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259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21476D3-D875-45B4-A104-B73BED7AF21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76855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0C19F3-7CD7-466E-8010-301297A5D0C6}" type="slidenum">
              <a:rPr lang="en-US"/>
              <a:pPr/>
              <a:t>1</a:t>
            </a:fld>
            <a:endParaRPr lang="en-US"/>
          </a:p>
        </p:txBody>
      </p:sp>
      <p:sp>
        <p:nvSpPr>
          <p:cNvPr id="227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73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C71F036-5193-4C64-9E4E-DE7A96EC3BFF}" type="slidenum">
              <a:rPr lang="en-US"/>
              <a:pPr/>
              <a:t>2</a:t>
            </a:fld>
            <a:endParaRPr lang="en-US"/>
          </a:p>
        </p:txBody>
      </p:sp>
      <p:sp>
        <p:nvSpPr>
          <p:cNvPr id="2048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Today</a:t>
            </a:r>
            <a:r>
              <a:rPr lang="fr-FR" dirty="0" smtClean="0"/>
              <a:t> </a:t>
            </a:r>
            <a:r>
              <a:rPr lang="fr-FR" dirty="0" err="1" smtClean="0"/>
              <a:t>we</a:t>
            </a:r>
            <a:r>
              <a:rPr lang="fr-FR" baseline="0" dirty="0" smtClean="0"/>
              <a:t> talk about </a:t>
            </a:r>
            <a:r>
              <a:rPr lang="fr-FR" dirty="0" smtClean="0"/>
              <a:t>Control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mechansims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effect</a:t>
            </a:r>
            <a:r>
              <a:rPr lang="fr-FR" baseline="0" dirty="0" smtClean="0"/>
              <a:t> RNA </a:t>
            </a:r>
            <a:r>
              <a:rPr lang="fr-FR" baseline="0" dirty="0" err="1" smtClean="0"/>
              <a:t>processing</a:t>
            </a:r>
            <a:r>
              <a:rPr lang="fr-FR" baseline="0" dirty="0" smtClean="0"/>
              <a:t> and transport.</a:t>
            </a:r>
            <a:endParaRPr lang="fr-FR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E884A3-A1C2-4A08-8E0E-8BDE9350ABC2}" type="slidenum">
              <a:rPr lang="en-US"/>
              <a:pPr/>
              <a:t>3</a:t>
            </a:fld>
            <a:endParaRPr lang="en-US"/>
          </a:p>
        </p:txBody>
      </p:sp>
      <p:sp>
        <p:nvSpPr>
          <p:cNvPr id="132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an </a:t>
            </a:r>
            <a:r>
              <a:rPr lang="fr-FR" baseline="0" dirty="0" err="1" smtClean="0"/>
              <a:t>example</a:t>
            </a:r>
            <a:r>
              <a:rPr lang="fr-FR" baseline="0" dirty="0" smtClean="0"/>
              <a:t> of an a-</a:t>
            </a:r>
            <a:r>
              <a:rPr lang="fr-FR" baseline="0" dirty="0" err="1" smtClean="0"/>
              <a:t>tropomyosin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gene</a:t>
            </a:r>
            <a:r>
              <a:rPr lang="fr-FR" baseline="0" dirty="0" smtClean="0"/>
              <a:t>, and </a:t>
            </a:r>
            <a:r>
              <a:rPr lang="fr-FR" baseline="0" dirty="0" err="1" smtClean="0"/>
              <a:t>depending</a:t>
            </a:r>
            <a:r>
              <a:rPr lang="fr-FR" baseline="0" dirty="0" smtClean="0"/>
              <a:t> on the type of </a:t>
            </a:r>
            <a:r>
              <a:rPr lang="fr-FR" baseline="0" dirty="0" err="1" smtClean="0"/>
              <a:t>cell</a:t>
            </a:r>
            <a:r>
              <a:rPr lang="fr-FR" baseline="0" dirty="0" smtClean="0"/>
              <a:t> u are in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use </a:t>
            </a:r>
            <a:r>
              <a:rPr lang="fr-FR" baseline="0" dirty="0" err="1" smtClean="0"/>
              <a:t>different</a:t>
            </a:r>
            <a:r>
              <a:rPr lang="fr-FR" baseline="0" dirty="0" smtClean="0"/>
              <a:t> exons and </a:t>
            </a:r>
            <a:r>
              <a:rPr lang="fr-FR" baseline="0" dirty="0" err="1" smtClean="0"/>
              <a:t>hence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an </a:t>
            </a:r>
            <a:r>
              <a:rPr lang="fr-FR" baseline="0" dirty="0" err="1" smtClean="0"/>
              <a:t>example</a:t>
            </a:r>
            <a:r>
              <a:rPr lang="fr-FR" baseline="0" dirty="0" smtClean="0"/>
              <a:t> of alternative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. So u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see</a:t>
            </a:r>
            <a:r>
              <a:rPr lang="fr-FR" baseline="0" dirty="0" smtClean="0"/>
              <a:t> how </a:t>
            </a:r>
            <a:r>
              <a:rPr lang="fr-FR" baseline="0" dirty="0" err="1" smtClean="0"/>
              <a:t>many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create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from</a:t>
            </a:r>
            <a:r>
              <a:rPr lang="fr-FR" baseline="0" dirty="0" smtClean="0"/>
              <a:t> one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precursor</a:t>
            </a:r>
            <a:r>
              <a:rPr lang="fr-FR" baseline="0" dirty="0" smtClean="0"/>
              <a:t>. </a:t>
            </a:r>
            <a:endParaRPr lang="fr-FR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9729E2-484A-4797-8193-9C20BB3C09ED}" type="slidenum">
              <a:rPr lang="en-US"/>
              <a:pPr/>
              <a:t>4</a:t>
            </a:fld>
            <a:endParaRPr lang="en-US"/>
          </a:p>
        </p:txBody>
      </p:sp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There are four </a:t>
            </a:r>
            <a:r>
              <a:rPr lang="fr-FR" dirty="0" err="1" smtClean="0"/>
              <a:t>different</a:t>
            </a:r>
            <a:r>
              <a:rPr lang="fr-FR" dirty="0" smtClean="0"/>
              <a:t> scenarios</a:t>
            </a:r>
            <a:endParaRPr lang="fr-FR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F004E4-58D2-4F43-AFB6-D04D53718F63}" type="slidenum">
              <a:rPr lang="en-US"/>
              <a:pPr/>
              <a:t>5</a:t>
            </a:fld>
            <a:endParaRPr lang="en-US"/>
          </a:p>
        </p:txBody>
      </p:sp>
      <p:sp>
        <p:nvSpPr>
          <p:cNvPr id="134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The </a:t>
            </a:r>
            <a:r>
              <a:rPr lang="fr-FR" dirty="0" err="1" smtClean="0"/>
              <a:t>reason</a:t>
            </a:r>
            <a:r>
              <a:rPr lang="fr-FR" dirty="0" smtClean="0"/>
              <a:t> for </a:t>
            </a:r>
            <a:r>
              <a:rPr lang="fr-FR" dirty="0" err="1" smtClean="0"/>
              <a:t>this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because</a:t>
            </a:r>
            <a:r>
              <a:rPr lang="fr-FR" dirty="0" smtClean="0"/>
              <a:t> the </a:t>
            </a:r>
            <a:r>
              <a:rPr lang="fr-FR" dirty="0" err="1" smtClean="0"/>
              <a:t>sequences</a:t>
            </a:r>
            <a:r>
              <a:rPr lang="fr-FR" dirty="0" smtClean="0"/>
              <a:t> are consensus </a:t>
            </a:r>
            <a:r>
              <a:rPr lang="fr-FR" dirty="0" err="1" smtClean="0"/>
              <a:t>sequences</a:t>
            </a:r>
            <a:r>
              <a:rPr lang="fr-FR" dirty="0" smtClean="0"/>
              <a:t> and </a:t>
            </a:r>
            <a:r>
              <a:rPr lang="fr-FR" dirty="0" err="1" smtClean="0"/>
              <a:t>there</a:t>
            </a:r>
            <a:r>
              <a:rPr lang="fr-FR" dirty="0" smtClean="0"/>
              <a:t> are </a:t>
            </a:r>
            <a:r>
              <a:rPr lang="fr-FR" dirty="0" err="1" smtClean="0"/>
              <a:t>splice</a:t>
            </a:r>
            <a:r>
              <a:rPr lang="fr-FR" dirty="0" smtClean="0"/>
              <a:t> sites </a:t>
            </a:r>
            <a:r>
              <a:rPr lang="fr-FR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match the </a:t>
            </a:r>
            <a:r>
              <a:rPr lang="fr-FR" baseline="0" dirty="0" err="1" smtClean="0"/>
              <a:t>conseus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sequences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others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not match </a:t>
            </a:r>
            <a:r>
              <a:rPr lang="fr-FR" baseline="0" dirty="0" err="1" smtClean="0"/>
              <a:t>very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well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make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difference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whether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splice</a:t>
            </a:r>
            <a:r>
              <a:rPr lang="fr-FR" baseline="0" dirty="0" smtClean="0"/>
              <a:t> site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used</a:t>
            </a:r>
            <a:r>
              <a:rPr lang="fr-FR" baseline="0" dirty="0" smtClean="0"/>
              <a:t> or not. </a:t>
            </a:r>
            <a:endParaRPr lang="fr-FR" dirty="0" smtClean="0"/>
          </a:p>
          <a:p>
            <a:r>
              <a:rPr lang="fr-FR" dirty="0" smtClean="0"/>
              <a:t>Blue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found</a:t>
            </a:r>
            <a:r>
              <a:rPr lang="fr-FR" baseline="0" dirty="0" smtClean="0"/>
              <a:t> in the mature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and if box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yellow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never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found</a:t>
            </a:r>
            <a:r>
              <a:rPr lang="fr-FR" baseline="0" dirty="0" smtClean="0"/>
              <a:t> in the mature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and if box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light </a:t>
            </a:r>
            <a:r>
              <a:rPr lang="fr-FR" baseline="0" dirty="0" err="1" smtClean="0"/>
              <a:t>blue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may</a:t>
            </a:r>
            <a:r>
              <a:rPr lang="fr-FR" baseline="0" dirty="0" smtClean="0"/>
              <a:t> or </a:t>
            </a:r>
            <a:r>
              <a:rPr lang="fr-FR" baseline="0" dirty="0" err="1" smtClean="0"/>
              <a:t>may</a:t>
            </a:r>
            <a:r>
              <a:rPr lang="fr-FR" baseline="0" dirty="0" smtClean="0"/>
              <a:t> not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found</a:t>
            </a:r>
            <a:r>
              <a:rPr lang="fr-FR" baseline="0" dirty="0" smtClean="0"/>
              <a:t> in the mature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. </a:t>
            </a:r>
          </a:p>
          <a:p>
            <a:pPr marL="228600" indent="-228600">
              <a:buAutoNum type="arabicParenR"/>
            </a:pPr>
            <a:r>
              <a:rPr lang="fr-FR" baseline="0" dirty="0" smtClean="0"/>
              <a:t>The first scenario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called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optional</a:t>
            </a:r>
            <a:r>
              <a:rPr lang="fr-FR" baseline="0" dirty="0" smtClean="0"/>
              <a:t> exon, in option 2 u have 4 </a:t>
            </a:r>
            <a:r>
              <a:rPr lang="fr-FR" baseline="0" dirty="0" err="1" smtClean="0"/>
              <a:t>blue</a:t>
            </a:r>
            <a:r>
              <a:rPr lang="fr-FR" baseline="0" dirty="0" smtClean="0"/>
              <a:t> boxes and one light </a:t>
            </a:r>
            <a:r>
              <a:rPr lang="fr-FR" baseline="0" dirty="0" err="1" smtClean="0"/>
              <a:t>blue</a:t>
            </a:r>
            <a:r>
              <a:rPr lang="fr-FR" baseline="0" dirty="0" smtClean="0"/>
              <a:t> box, </a:t>
            </a:r>
            <a:r>
              <a:rPr lang="fr-FR" baseline="0" dirty="0" err="1" smtClean="0"/>
              <a:t>however</a:t>
            </a:r>
            <a:r>
              <a:rPr lang="fr-FR" baseline="0" dirty="0" smtClean="0"/>
              <a:t> option 1 </a:t>
            </a:r>
            <a:r>
              <a:rPr lang="fr-FR" baseline="0" dirty="0" err="1" smtClean="0"/>
              <a:t>you</a:t>
            </a:r>
            <a:r>
              <a:rPr lang="fr-FR" baseline="0" dirty="0" smtClean="0"/>
              <a:t> have 4 </a:t>
            </a:r>
            <a:r>
              <a:rPr lang="fr-FR" baseline="0" dirty="0" err="1" smtClean="0"/>
              <a:t>blue</a:t>
            </a:r>
            <a:r>
              <a:rPr lang="fr-FR" baseline="0" dirty="0" smtClean="0"/>
              <a:t> boxes </a:t>
            </a:r>
            <a:r>
              <a:rPr lang="fr-FR" baseline="0" dirty="0" err="1" smtClean="0"/>
              <a:t>only</a:t>
            </a:r>
            <a:r>
              <a:rPr lang="fr-FR" baseline="0" dirty="0" smtClean="0"/>
              <a:t>. </a:t>
            </a:r>
          </a:p>
          <a:p>
            <a:pPr marL="228600" indent="-228600">
              <a:buAutoNum type="arabicParenR"/>
            </a:pPr>
            <a:r>
              <a:rPr lang="fr-FR" baseline="0" dirty="0" smtClean="0"/>
              <a:t> the second scenario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optional</a:t>
            </a:r>
            <a:r>
              <a:rPr lang="fr-FR" baseline="0" dirty="0" smtClean="0"/>
              <a:t> intron; if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splice</a:t>
            </a:r>
            <a:r>
              <a:rPr lang="fr-FR" baseline="0" dirty="0" smtClean="0"/>
              <a:t> as in option 1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end up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5 exons and option 2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have 5 </a:t>
            </a:r>
            <a:r>
              <a:rPr lang="fr-FR" baseline="0" dirty="0" err="1" smtClean="0"/>
              <a:t>blue</a:t>
            </a:r>
            <a:r>
              <a:rPr lang="fr-FR" baseline="0" dirty="0" smtClean="0"/>
              <a:t> boxes and one light </a:t>
            </a:r>
            <a:r>
              <a:rPr lang="fr-FR" baseline="0" dirty="0" err="1" smtClean="0"/>
              <a:t>blue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called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optional</a:t>
            </a:r>
            <a:r>
              <a:rPr lang="fr-FR" baseline="0" dirty="0" smtClean="0"/>
              <a:t> intron cz the light </a:t>
            </a:r>
            <a:r>
              <a:rPr lang="fr-FR" baseline="0" dirty="0" err="1" smtClean="0"/>
              <a:t>blue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sequence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sometimes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behaves</a:t>
            </a:r>
            <a:r>
              <a:rPr lang="fr-FR" baseline="0" dirty="0" smtClean="0"/>
              <a:t> as an intron. </a:t>
            </a:r>
          </a:p>
          <a:p>
            <a:pPr marL="228600" indent="-228600">
              <a:buAutoNum type="arabicParenR"/>
            </a:pPr>
            <a:r>
              <a:rPr lang="fr-FR" baseline="0" dirty="0" smtClean="0"/>
              <a:t> the </a:t>
            </a:r>
            <a:r>
              <a:rPr lang="fr-FR" baseline="0" dirty="0" err="1" smtClean="0"/>
              <a:t>third</a:t>
            </a:r>
            <a:r>
              <a:rPr lang="fr-FR" baseline="0" dirty="0" smtClean="0"/>
              <a:t> scenario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one in a-</a:t>
            </a:r>
            <a:r>
              <a:rPr lang="fr-FR" baseline="0" dirty="0" err="1" smtClean="0"/>
              <a:t>tropomyosin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called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mutually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excluesive</a:t>
            </a:r>
            <a:r>
              <a:rPr lang="fr-FR" baseline="0" dirty="0" smtClean="0"/>
              <a:t> exons;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when</a:t>
            </a:r>
            <a:r>
              <a:rPr lang="fr-FR" baseline="0" dirty="0" smtClean="0"/>
              <a:t> u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either</a:t>
            </a:r>
            <a:r>
              <a:rPr lang="fr-FR" baseline="0" dirty="0" smtClean="0"/>
              <a:t> use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light </a:t>
            </a:r>
            <a:r>
              <a:rPr lang="fr-FR" baseline="0" dirty="0" err="1" smtClean="0"/>
              <a:t>blue</a:t>
            </a:r>
            <a:r>
              <a:rPr lang="fr-FR" baseline="0" dirty="0" smtClean="0"/>
              <a:t> box as an exon or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one but </a:t>
            </a:r>
            <a:r>
              <a:rPr lang="fr-FR" baseline="0" dirty="0" err="1" smtClean="0"/>
              <a:t>never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both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them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never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neither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them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it’s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always</a:t>
            </a:r>
            <a:r>
              <a:rPr lang="fr-FR" baseline="0" dirty="0" smtClean="0"/>
              <a:t> one or the </a:t>
            </a:r>
            <a:r>
              <a:rPr lang="fr-FR" baseline="0" dirty="0" err="1" smtClean="0"/>
              <a:t>other</a:t>
            </a:r>
            <a:r>
              <a:rPr lang="fr-FR" baseline="0" dirty="0" smtClean="0"/>
              <a:t>. In the first option the </a:t>
            </a:r>
            <a:r>
              <a:rPr lang="fr-FR" baseline="0" dirty="0" err="1" smtClean="0"/>
              <a:t>the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</a:t>
            </a:r>
            <a:r>
              <a:rPr lang="fr-FR" baseline="0" dirty="0" smtClean="0"/>
              <a:t> first light </a:t>
            </a:r>
            <a:r>
              <a:rPr lang="fr-FR" baseline="0" dirty="0" err="1" smtClean="0"/>
              <a:t>blue</a:t>
            </a:r>
            <a:r>
              <a:rPr lang="fr-FR" baseline="0" dirty="0" smtClean="0"/>
              <a:t> box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in the mature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and in the second option the second light </a:t>
            </a:r>
            <a:r>
              <a:rPr lang="fr-FR" baseline="0" dirty="0" err="1" smtClean="0"/>
              <a:t>blue</a:t>
            </a:r>
            <a:r>
              <a:rPr lang="fr-FR" baseline="0" dirty="0" smtClean="0"/>
              <a:t> box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in the mature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. </a:t>
            </a:r>
          </a:p>
          <a:p>
            <a:pPr marL="228600" indent="-228600">
              <a:buAutoNum type="arabicParenR"/>
            </a:pPr>
            <a:r>
              <a:rPr lang="fr-FR" baseline="0" dirty="0" smtClean="0"/>
              <a:t> in the </a:t>
            </a:r>
            <a:r>
              <a:rPr lang="fr-FR" baseline="0" dirty="0" err="1" smtClean="0"/>
              <a:t>fourth</a:t>
            </a:r>
            <a:r>
              <a:rPr lang="fr-FR" baseline="0" dirty="0" smtClean="0"/>
              <a:t> scenario </a:t>
            </a:r>
            <a:r>
              <a:rPr lang="fr-FR" baseline="0" dirty="0" err="1" smtClean="0"/>
              <a:t>called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internal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splice</a:t>
            </a:r>
            <a:r>
              <a:rPr lang="fr-FR" baseline="0" dirty="0" smtClean="0"/>
              <a:t> site; </a:t>
            </a:r>
            <a:r>
              <a:rPr lang="fr-FR" baseline="0" dirty="0" err="1" smtClean="0"/>
              <a:t>where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possiblityis</a:t>
            </a:r>
            <a:r>
              <a:rPr lang="fr-FR" baseline="0" dirty="0" smtClean="0"/>
              <a:t> 1 and 2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use the </a:t>
            </a:r>
            <a:r>
              <a:rPr lang="fr-FR" baseline="0" dirty="0" err="1" smtClean="0"/>
              <a:t>same</a:t>
            </a:r>
            <a:r>
              <a:rPr lang="fr-FR" baseline="0" dirty="0" smtClean="0"/>
              <a:t> 5’ </a:t>
            </a:r>
            <a:r>
              <a:rPr lang="fr-FR" baseline="0" dirty="0" err="1" smtClean="0"/>
              <a:t>splice</a:t>
            </a:r>
            <a:r>
              <a:rPr lang="fr-FR" baseline="0" dirty="0" smtClean="0"/>
              <a:t> site but </a:t>
            </a:r>
            <a:r>
              <a:rPr lang="fr-FR" baseline="0" dirty="0" err="1" smtClean="0"/>
              <a:t>different</a:t>
            </a:r>
            <a:r>
              <a:rPr lang="fr-FR" baseline="0" dirty="0" smtClean="0"/>
              <a:t> 3’ </a:t>
            </a:r>
            <a:r>
              <a:rPr lang="fr-FR" baseline="0" dirty="0" err="1" smtClean="0"/>
              <a:t>splice</a:t>
            </a:r>
            <a:r>
              <a:rPr lang="fr-FR" baseline="0" dirty="0" smtClean="0"/>
              <a:t> site. </a:t>
            </a:r>
          </a:p>
          <a:p>
            <a:endParaRPr lang="fr-FR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2ADCAF7-364A-423F-B604-5FE50C4C4D47}" type="slidenum">
              <a:rPr lang="en-US"/>
              <a:pPr/>
              <a:t>6</a:t>
            </a:fld>
            <a:endParaRPr lang="en-US"/>
          </a:p>
        </p:txBody>
      </p:sp>
      <p:sp>
        <p:nvSpPr>
          <p:cNvPr id="135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Alternative </a:t>
            </a:r>
            <a:r>
              <a:rPr lang="fr-FR" dirty="0" err="1" smtClean="0"/>
              <a:t>splicing</a:t>
            </a:r>
            <a:r>
              <a:rPr lang="fr-FR" dirty="0" smtClean="0"/>
              <a:t> </a:t>
            </a:r>
            <a:r>
              <a:rPr lang="fr-FR" dirty="0" err="1" smtClean="0"/>
              <a:t>can</a:t>
            </a:r>
            <a:r>
              <a:rPr lang="fr-FR" dirty="0" smtClean="0"/>
              <a:t> </a:t>
            </a:r>
            <a:r>
              <a:rPr lang="fr-FR" dirty="0" err="1" smtClean="0"/>
              <a:t>be</a:t>
            </a:r>
            <a:r>
              <a:rPr lang="fr-FR" dirty="0" smtClean="0"/>
              <a:t> split </a:t>
            </a:r>
            <a:r>
              <a:rPr lang="fr-FR" dirty="0" err="1" smtClean="0"/>
              <a:t>into</a:t>
            </a:r>
            <a:r>
              <a:rPr lang="fr-FR" dirty="0" smtClean="0"/>
              <a:t> </a:t>
            </a:r>
            <a:r>
              <a:rPr lang="fr-FR" dirty="0" err="1" smtClean="0"/>
              <a:t>two</a:t>
            </a:r>
            <a:r>
              <a:rPr lang="fr-FR" dirty="0" smtClean="0"/>
              <a:t> </a:t>
            </a:r>
            <a:r>
              <a:rPr lang="fr-FR" dirty="0" err="1" smtClean="0"/>
              <a:t>catigories</a:t>
            </a:r>
            <a:r>
              <a:rPr lang="fr-FR" dirty="0" smtClean="0"/>
              <a:t>:</a:t>
            </a:r>
            <a:r>
              <a:rPr lang="fr-FR" baseline="0" dirty="0" smtClean="0"/>
              <a:t> constitutive and </a:t>
            </a:r>
            <a:r>
              <a:rPr lang="fr-FR" baseline="0" dirty="0" err="1" smtClean="0"/>
              <a:t>regulatory</a:t>
            </a:r>
            <a:r>
              <a:rPr lang="fr-FR" baseline="0" dirty="0" smtClean="0"/>
              <a:t>. In the </a:t>
            </a:r>
            <a:r>
              <a:rPr lang="fr-FR" baseline="0" dirty="0" err="1" smtClean="0"/>
              <a:t>regulatory</a:t>
            </a:r>
            <a:r>
              <a:rPr lang="fr-FR" baseline="0" dirty="0" smtClean="0"/>
              <a:t> one the use of </a:t>
            </a:r>
            <a:r>
              <a:rPr lang="fr-FR" baseline="0" dirty="0" err="1" smtClean="0"/>
              <a:t>some</a:t>
            </a:r>
            <a:r>
              <a:rPr lang="fr-FR" baseline="0" dirty="0" smtClean="0"/>
              <a:t> of the </a:t>
            </a:r>
            <a:r>
              <a:rPr lang="fr-FR" baseline="0" dirty="0" err="1" smtClean="0"/>
              <a:t>splice</a:t>
            </a:r>
            <a:r>
              <a:rPr lang="fr-FR" baseline="0" dirty="0" smtClean="0"/>
              <a:t> sites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either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improved</a:t>
            </a:r>
            <a:r>
              <a:rPr lang="fr-FR" baseline="0" dirty="0" smtClean="0"/>
              <a:t> or </a:t>
            </a:r>
            <a:r>
              <a:rPr lang="fr-FR" baseline="0" dirty="0" err="1" smtClean="0"/>
              <a:t>repressed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depending</a:t>
            </a:r>
            <a:r>
              <a:rPr lang="fr-FR" baseline="0" dirty="0" smtClean="0"/>
              <a:t> on </a:t>
            </a:r>
            <a:r>
              <a:rPr lang="fr-FR" baseline="0" dirty="0" err="1" smtClean="0"/>
              <a:t>what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bind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. </a:t>
            </a:r>
          </a:p>
          <a:p>
            <a:r>
              <a:rPr lang="fr-FR" baseline="0" dirty="0" smtClean="0"/>
              <a:t>In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slide</a:t>
            </a:r>
            <a:r>
              <a:rPr lang="fr-FR" baseline="0" dirty="0" smtClean="0"/>
              <a:t>-&gt; </a:t>
            </a:r>
          </a:p>
          <a:p>
            <a:r>
              <a:rPr lang="fr-FR" baseline="0" dirty="0" err="1" smtClean="0"/>
              <a:t>Regulated</a:t>
            </a:r>
            <a:r>
              <a:rPr lang="fr-FR" baseline="0" dirty="0" smtClean="0"/>
              <a:t> alternative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: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use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either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repress</a:t>
            </a:r>
            <a:r>
              <a:rPr lang="fr-FR" baseline="0" dirty="0" smtClean="0"/>
              <a:t> or </a:t>
            </a:r>
            <a:r>
              <a:rPr lang="fr-FR" baseline="0" dirty="0" err="1" smtClean="0"/>
              <a:t>activate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;</a:t>
            </a:r>
          </a:p>
          <a:p>
            <a:r>
              <a:rPr lang="fr-FR" baseline="0" dirty="0" smtClean="0"/>
              <a:t>A) </a:t>
            </a:r>
            <a:r>
              <a:rPr lang="fr-FR" baseline="0" dirty="0" err="1" smtClean="0"/>
              <a:t>so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an </a:t>
            </a:r>
            <a:r>
              <a:rPr lang="fr-FR" baseline="0" dirty="0" err="1" smtClean="0"/>
              <a:t>negative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activity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cause no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occur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so</a:t>
            </a:r>
            <a:r>
              <a:rPr lang="fr-FR" baseline="0" dirty="0" smtClean="0"/>
              <a:t> the mature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contain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yellow</a:t>
            </a:r>
            <a:r>
              <a:rPr lang="fr-FR" baseline="0" dirty="0" smtClean="0"/>
              <a:t> box and in the </a:t>
            </a:r>
            <a:r>
              <a:rPr lang="fr-FR" baseline="0" dirty="0" err="1" smtClean="0"/>
              <a:t>absense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repressor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occur</a:t>
            </a:r>
            <a:r>
              <a:rPr lang="fr-FR" baseline="0" dirty="0" smtClean="0"/>
              <a:t> and the </a:t>
            </a:r>
            <a:r>
              <a:rPr lang="fr-FR" baseline="0" dirty="0" err="1" smtClean="0"/>
              <a:t>yellow</a:t>
            </a:r>
            <a:r>
              <a:rPr lang="fr-FR" baseline="0" dirty="0" smtClean="0"/>
              <a:t> box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dissappear</a:t>
            </a:r>
            <a:r>
              <a:rPr lang="fr-FR" baseline="0" dirty="0" smtClean="0"/>
              <a:t>. </a:t>
            </a:r>
          </a:p>
          <a:p>
            <a:r>
              <a:rPr lang="fr-FR" baseline="0" dirty="0" smtClean="0"/>
              <a:t>B) The </a:t>
            </a:r>
            <a:r>
              <a:rPr lang="fr-FR" baseline="0" dirty="0" err="1" smtClean="0"/>
              <a:t>activator</a:t>
            </a:r>
            <a:r>
              <a:rPr lang="fr-FR" baseline="0" dirty="0" smtClean="0"/>
              <a:t> causes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and in the </a:t>
            </a:r>
            <a:r>
              <a:rPr lang="fr-FR" baseline="0" dirty="0" err="1" smtClean="0"/>
              <a:t>absense</a:t>
            </a:r>
            <a:r>
              <a:rPr lang="fr-FR" baseline="0" dirty="0" smtClean="0"/>
              <a:t> of the </a:t>
            </a:r>
            <a:r>
              <a:rPr lang="fr-FR" baseline="0" dirty="0" err="1" smtClean="0"/>
              <a:t>activator</a:t>
            </a:r>
            <a:r>
              <a:rPr lang="fr-FR" baseline="0" dirty="0" smtClean="0"/>
              <a:t> the site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not </a:t>
            </a:r>
            <a:r>
              <a:rPr lang="fr-FR" baseline="0" dirty="0" err="1" smtClean="0"/>
              <a:t>recognized</a:t>
            </a:r>
            <a:r>
              <a:rPr lang="fr-FR" baseline="0" dirty="0" smtClean="0"/>
              <a:t> as a good </a:t>
            </a:r>
            <a:r>
              <a:rPr lang="fr-FR" baseline="0" dirty="0" err="1" smtClean="0"/>
              <a:t>splice</a:t>
            </a:r>
            <a:r>
              <a:rPr lang="fr-FR" baseline="0" dirty="0" smtClean="0"/>
              <a:t> site and the no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occurs</a:t>
            </a:r>
            <a:r>
              <a:rPr lang="fr-FR" baseline="0" dirty="0" smtClean="0"/>
              <a:t>.</a:t>
            </a:r>
          </a:p>
          <a:p>
            <a:r>
              <a:rPr lang="fr-FR" baseline="0" dirty="0" smtClean="0"/>
              <a:t>Constitutive: </a:t>
            </a:r>
            <a:r>
              <a:rPr lang="fr-FR" baseline="0" dirty="0" err="1" smtClean="0"/>
              <a:t>whether</a:t>
            </a:r>
            <a:r>
              <a:rPr lang="fr-FR" baseline="0" dirty="0" smtClean="0"/>
              <a:t> or not a </a:t>
            </a:r>
            <a:r>
              <a:rPr lang="fr-FR" baseline="0" dirty="0" err="1" smtClean="0"/>
              <a:t>splice</a:t>
            </a:r>
            <a:r>
              <a:rPr lang="fr-FR" baseline="0" dirty="0" smtClean="0"/>
              <a:t> site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used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influenced</a:t>
            </a:r>
            <a:r>
              <a:rPr lang="fr-FR" baseline="0" dirty="0" smtClean="0"/>
              <a:t> by how good or </a:t>
            </a:r>
            <a:r>
              <a:rPr lang="fr-FR" baseline="0" dirty="0" err="1" smtClean="0"/>
              <a:t>bad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splice</a:t>
            </a:r>
            <a:r>
              <a:rPr lang="fr-FR" baseline="0" dirty="0" smtClean="0"/>
              <a:t> site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but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not change in </a:t>
            </a:r>
            <a:r>
              <a:rPr lang="fr-FR" baseline="0" dirty="0" err="1" smtClean="0"/>
              <a:t>different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cells</a:t>
            </a:r>
            <a:r>
              <a:rPr lang="fr-FR" baseline="0" dirty="0" smtClean="0"/>
              <a:t> types. So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only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dictated</a:t>
            </a:r>
            <a:r>
              <a:rPr lang="fr-FR" baseline="0" dirty="0" smtClean="0"/>
              <a:t> by how good of a </a:t>
            </a:r>
            <a:r>
              <a:rPr lang="fr-FR" baseline="0" dirty="0" err="1" smtClean="0"/>
              <a:t>splice</a:t>
            </a:r>
            <a:r>
              <a:rPr lang="fr-FR" baseline="0" dirty="0" smtClean="0"/>
              <a:t> site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. </a:t>
            </a:r>
          </a:p>
          <a:p>
            <a:endParaRPr lang="fr-FR" baseline="0" dirty="0" smtClean="0"/>
          </a:p>
          <a:p>
            <a:r>
              <a:rPr lang="fr-FR" baseline="0" dirty="0" err="1" smtClean="0"/>
              <a:t>Why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does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occur</a:t>
            </a:r>
            <a:r>
              <a:rPr lang="fr-FR" baseline="0" dirty="0" smtClean="0"/>
              <a:t>?</a:t>
            </a:r>
          </a:p>
          <a:p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control </a:t>
            </a:r>
            <a:r>
              <a:rPr lang="fr-FR" baseline="0" dirty="0" err="1" smtClean="0"/>
              <a:t>what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in a </a:t>
            </a:r>
            <a:r>
              <a:rPr lang="fr-FR" baseline="0" dirty="0" err="1" smtClean="0"/>
              <a:t>given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cell</a:t>
            </a:r>
            <a:r>
              <a:rPr lang="fr-FR" baseline="0" dirty="0" smtClean="0"/>
              <a:t> type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done</a:t>
            </a:r>
            <a:r>
              <a:rPr lang="fr-FR" baseline="0" dirty="0" smtClean="0"/>
              <a:t> by </a:t>
            </a:r>
            <a:r>
              <a:rPr lang="fr-FR" baseline="0" dirty="0" err="1" smtClean="0"/>
              <a:t>regulating</a:t>
            </a:r>
            <a:r>
              <a:rPr lang="fr-FR" baseline="0" dirty="0" smtClean="0"/>
              <a:t> the alternative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mechanism</a:t>
            </a:r>
            <a:r>
              <a:rPr lang="fr-FR" baseline="0" dirty="0" smtClean="0"/>
              <a:t>. </a:t>
            </a:r>
            <a:endParaRPr lang="fr-FR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14485" eaLnBrk="0" hangingPunct="0">
              <a:defRPr sz="2600">
                <a:solidFill>
                  <a:schemeClr val="tx1"/>
                </a:solidFill>
                <a:latin typeface="Arial" charset="0"/>
              </a:defRPr>
            </a:lvl1pPr>
            <a:lvl2pPr marL="702756" indent="-270291" defTabSz="914485" eaLnBrk="0" hangingPunct="0">
              <a:defRPr sz="2600">
                <a:solidFill>
                  <a:schemeClr val="tx1"/>
                </a:solidFill>
                <a:latin typeface="Arial" charset="0"/>
              </a:defRPr>
            </a:lvl2pPr>
            <a:lvl3pPr marL="1081164" indent="-216233" defTabSz="914485" eaLnBrk="0" hangingPunct="0">
              <a:defRPr sz="2600">
                <a:solidFill>
                  <a:schemeClr val="tx1"/>
                </a:solidFill>
                <a:latin typeface="Arial" charset="0"/>
              </a:defRPr>
            </a:lvl3pPr>
            <a:lvl4pPr marL="1513629" indent="-216233" defTabSz="914485" eaLnBrk="0" hangingPunct="0">
              <a:defRPr sz="2600">
                <a:solidFill>
                  <a:schemeClr val="tx1"/>
                </a:solidFill>
                <a:latin typeface="Arial" charset="0"/>
              </a:defRPr>
            </a:lvl4pPr>
            <a:lvl5pPr marL="1946095" indent="-216233" defTabSz="914485" eaLnBrk="0" hangingPunct="0">
              <a:defRPr sz="2600">
                <a:solidFill>
                  <a:schemeClr val="tx1"/>
                </a:solidFill>
                <a:latin typeface="Arial" charset="0"/>
              </a:defRPr>
            </a:lvl5pPr>
            <a:lvl6pPr marL="2378560" indent="-216233" defTabSz="914485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</a:defRPr>
            </a:lvl6pPr>
            <a:lvl7pPr marL="2811026" indent="-216233" defTabSz="914485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</a:defRPr>
            </a:lvl7pPr>
            <a:lvl8pPr marL="3243491" indent="-216233" defTabSz="914485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</a:defRPr>
            </a:lvl8pPr>
            <a:lvl9pPr marL="3675957" indent="-216233" defTabSz="914485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F4C5EDD-EBDD-4587-9C4E-F68AA9876D63}" type="slidenum">
              <a:rPr lang="fr-FR" sz="1200"/>
              <a:pPr eaLnBrk="1" hangingPunct="1"/>
              <a:t>7</a:t>
            </a:fld>
            <a:endParaRPr lang="fr-FR" sz="120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fr-FR" dirty="0" smtClean="0"/>
              <a:t>This </a:t>
            </a:r>
            <a:r>
              <a:rPr lang="fr-FR" dirty="0" err="1" smtClean="0"/>
              <a:t>is</a:t>
            </a:r>
            <a:r>
              <a:rPr lang="fr-FR" dirty="0" smtClean="0"/>
              <a:t> a real life </a:t>
            </a:r>
            <a:r>
              <a:rPr lang="fr-FR" dirty="0" err="1" smtClean="0"/>
              <a:t>example</a:t>
            </a:r>
            <a:r>
              <a:rPr lang="fr-FR" dirty="0" smtClean="0"/>
              <a:t>. This </a:t>
            </a:r>
            <a:r>
              <a:rPr lang="fr-FR" dirty="0" err="1" smtClean="0"/>
              <a:t>is</a:t>
            </a:r>
            <a:r>
              <a:rPr lang="fr-FR" dirty="0" smtClean="0"/>
              <a:t> to </a:t>
            </a:r>
            <a:r>
              <a:rPr lang="fr-FR" dirty="0" err="1" smtClean="0"/>
              <a:t>remind</a:t>
            </a:r>
            <a:r>
              <a:rPr lang="fr-FR" baseline="0" dirty="0" smtClean="0"/>
              <a:t> us the </a:t>
            </a:r>
            <a:r>
              <a:rPr lang="fr-FR" baseline="0" dirty="0" err="1" smtClean="0"/>
              <a:t>the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cleaved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before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polyadenylated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process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needs</a:t>
            </a:r>
            <a:r>
              <a:rPr lang="fr-FR" baseline="0" dirty="0" smtClean="0"/>
              <a:t> CSTF and by </a:t>
            </a:r>
            <a:r>
              <a:rPr lang="fr-FR" baseline="0" dirty="0" err="1" smtClean="0"/>
              <a:t>playing</a:t>
            </a:r>
            <a:r>
              <a:rPr lang="fr-FR" baseline="0" dirty="0" smtClean="0"/>
              <a:t> on the </a:t>
            </a:r>
            <a:r>
              <a:rPr lang="fr-FR" baseline="0" dirty="0" err="1" smtClean="0"/>
              <a:t>actifity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control. </a:t>
            </a:r>
            <a:endParaRPr lang="fr-FR" dirty="0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8EFFE5-FA42-432E-B51E-DC6F09F2F5E4}" type="slidenum">
              <a:rPr lang="en-US"/>
              <a:pPr/>
              <a:t>8</a:t>
            </a:fld>
            <a:endParaRPr lang="en-US"/>
          </a:p>
        </p:txBody>
      </p:sp>
      <p:sp>
        <p:nvSpPr>
          <p:cNvPr id="2088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8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The top part shows</a:t>
            </a:r>
            <a:r>
              <a:rPr lang="fr-FR" baseline="0" dirty="0" smtClean="0"/>
              <a:t> us the structure of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gene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see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number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splice</a:t>
            </a:r>
            <a:r>
              <a:rPr lang="fr-FR" baseline="0" dirty="0" smtClean="0"/>
              <a:t> sites and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possible </a:t>
            </a:r>
            <a:r>
              <a:rPr lang="fr-FR" baseline="0" dirty="0" err="1" smtClean="0"/>
              <a:t>cleavage</a:t>
            </a:r>
            <a:r>
              <a:rPr lang="fr-FR" baseline="0" dirty="0" smtClean="0"/>
              <a:t> sites and </a:t>
            </a:r>
            <a:r>
              <a:rPr lang="fr-FR" baseline="0" dirty="0" err="1" smtClean="0"/>
              <a:t>what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happens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cleavage</a:t>
            </a:r>
            <a:r>
              <a:rPr lang="fr-FR" baseline="0" dirty="0" smtClean="0"/>
              <a:t> site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not a good one </a:t>
            </a:r>
            <a:r>
              <a:rPr lang="fr-FR" baseline="0" dirty="0" err="1" smtClean="0"/>
              <a:t>so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when</a:t>
            </a:r>
            <a:r>
              <a:rPr lang="fr-FR" baseline="0" dirty="0" smtClean="0"/>
              <a:t> CSTF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limited</a:t>
            </a:r>
            <a:r>
              <a:rPr lang="fr-FR" baseline="0" dirty="0" smtClean="0"/>
              <a:t> the first </a:t>
            </a:r>
            <a:r>
              <a:rPr lang="fr-FR" baseline="0" dirty="0" err="1" smtClean="0"/>
              <a:t>cleavage</a:t>
            </a:r>
            <a:r>
              <a:rPr lang="fr-FR" baseline="0" dirty="0" smtClean="0"/>
              <a:t> site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ignored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cleavage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occurs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the second </a:t>
            </a:r>
            <a:r>
              <a:rPr lang="fr-FR" baseline="0" dirty="0" err="1" smtClean="0"/>
              <a:t>cleavage</a:t>
            </a:r>
            <a:r>
              <a:rPr lang="fr-FR" baseline="0" dirty="0" smtClean="0"/>
              <a:t> site, and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end up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the light </a:t>
            </a:r>
            <a:r>
              <a:rPr lang="fr-FR" baseline="0" dirty="0" err="1" smtClean="0"/>
              <a:t>blue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region</a:t>
            </a:r>
            <a:r>
              <a:rPr lang="fr-FR" baseline="0" dirty="0" smtClean="0"/>
              <a:t> in the mature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has a </a:t>
            </a:r>
            <a:r>
              <a:rPr lang="fr-FR" baseline="0" dirty="0" err="1" smtClean="0"/>
              <a:t>hydrophobic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region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hence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end up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a membrane </a:t>
            </a:r>
            <a:r>
              <a:rPr lang="fr-FR" baseline="0" dirty="0" err="1" smtClean="0"/>
              <a:t>bound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antibody</a:t>
            </a:r>
            <a:r>
              <a:rPr lang="fr-FR" baseline="0" dirty="0" smtClean="0"/>
              <a:t>. </a:t>
            </a:r>
          </a:p>
          <a:p>
            <a:endParaRPr lang="fr-FR" baseline="0" dirty="0" smtClean="0"/>
          </a:p>
          <a:p>
            <a:r>
              <a:rPr lang="fr-FR" baseline="0" dirty="0" err="1" smtClean="0"/>
              <a:t>However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when</a:t>
            </a:r>
            <a:r>
              <a:rPr lang="fr-FR" baseline="0" dirty="0" smtClean="0"/>
              <a:t> the B </a:t>
            </a:r>
            <a:r>
              <a:rPr lang="fr-FR" baseline="0" dirty="0" err="1" smtClean="0"/>
              <a:t>lymphosyte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stimulataed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causes CSTF </a:t>
            </a:r>
            <a:r>
              <a:rPr lang="fr-FR" baseline="0" dirty="0" err="1" smtClean="0"/>
              <a:t>amounts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increase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leads to </a:t>
            </a:r>
            <a:r>
              <a:rPr lang="fr-FR" baseline="0" dirty="0" err="1" smtClean="0"/>
              <a:t>cleavage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the first </a:t>
            </a:r>
            <a:r>
              <a:rPr lang="fr-FR" baseline="0" dirty="0" err="1" smtClean="0"/>
              <a:t>cleavage</a:t>
            </a:r>
            <a:r>
              <a:rPr lang="fr-FR" baseline="0" dirty="0" smtClean="0"/>
              <a:t> site and </a:t>
            </a:r>
            <a:r>
              <a:rPr lang="fr-FR" baseline="0" dirty="0" err="1" smtClean="0"/>
              <a:t>hence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yello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sequence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incluede</a:t>
            </a:r>
            <a:r>
              <a:rPr lang="fr-FR" baseline="0" dirty="0" smtClean="0"/>
              <a:t> in the mature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region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hyrophilic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hence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create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secreted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antibody</a:t>
            </a:r>
            <a:r>
              <a:rPr lang="fr-FR" baseline="0" dirty="0" smtClean="0"/>
              <a:t>. </a:t>
            </a:r>
          </a:p>
          <a:p>
            <a:endParaRPr lang="fr-FR" baseline="0" dirty="0" smtClean="0"/>
          </a:p>
          <a:p>
            <a:r>
              <a:rPr lang="fr-FR" baseline="0" dirty="0" err="1" smtClean="0"/>
              <a:t>Therefore</a:t>
            </a:r>
            <a:r>
              <a:rPr lang="fr-FR" baseline="0" dirty="0" smtClean="0"/>
              <a:t> by </a:t>
            </a:r>
            <a:r>
              <a:rPr lang="fr-FR" baseline="0" dirty="0" err="1" smtClean="0"/>
              <a:t>controlling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cleavage</a:t>
            </a:r>
            <a:r>
              <a:rPr lang="fr-FR" baseline="0" dirty="0" smtClean="0"/>
              <a:t> of the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control </a:t>
            </a:r>
            <a:r>
              <a:rPr lang="fr-FR" baseline="0" dirty="0" err="1" smtClean="0"/>
              <a:t>whether</a:t>
            </a:r>
            <a:r>
              <a:rPr lang="fr-FR" baseline="0" dirty="0" smtClean="0"/>
              <a:t> a membrane </a:t>
            </a:r>
            <a:r>
              <a:rPr lang="fr-FR" baseline="0" dirty="0" err="1" smtClean="0"/>
              <a:t>bound</a:t>
            </a:r>
            <a:r>
              <a:rPr lang="fr-FR" baseline="0" dirty="0" smtClean="0"/>
              <a:t> or </a:t>
            </a:r>
            <a:r>
              <a:rPr lang="fr-FR" baseline="0" dirty="0" err="1" smtClean="0"/>
              <a:t>secreted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antibody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produced</a:t>
            </a:r>
            <a:r>
              <a:rPr lang="fr-FR" baseline="0" dirty="0" smtClean="0"/>
              <a:t>.   </a:t>
            </a:r>
            <a:endParaRPr lang="fr-FR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30295EA-2519-47D5-98A0-E76AFFEEA5AF}" type="slidenum">
              <a:rPr lang="en-US"/>
              <a:pPr/>
              <a:t>9</a:t>
            </a:fld>
            <a:endParaRPr lang="en-US"/>
          </a:p>
        </p:txBody>
      </p:sp>
      <p:sp>
        <p:nvSpPr>
          <p:cNvPr id="198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8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Before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exported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cytoplasm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number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quality</a:t>
            </a:r>
            <a:r>
              <a:rPr lang="fr-FR" baseline="0" dirty="0" smtClean="0"/>
              <a:t> control </a:t>
            </a:r>
            <a:r>
              <a:rPr lang="fr-FR" baseline="0" dirty="0" err="1" smtClean="0"/>
              <a:t>steps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occur</a:t>
            </a:r>
            <a:r>
              <a:rPr lang="fr-FR" baseline="0" dirty="0" smtClean="0"/>
              <a:t>. If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not </a:t>
            </a:r>
            <a:r>
              <a:rPr lang="fr-FR" baseline="0" dirty="0" err="1" smtClean="0"/>
              <a:t>capped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polyadenylated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exonucleaseas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come and </a:t>
            </a:r>
            <a:r>
              <a:rPr lang="fr-FR" baseline="0" dirty="0" err="1" smtClean="0"/>
              <a:t>degrade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. </a:t>
            </a:r>
            <a:endParaRPr lang="fr-FR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585C27-F7EF-4DBD-897B-7C476C0E72FA}" type="slidenum">
              <a:rPr lang="en-US"/>
              <a:pPr/>
              <a:t>10</a:t>
            </a:fld>
            <a:endParaRPr lang="en-US"/>
          </a:p>
        </p:txBody>
      </p:sp>
      <p:sp>
        <p:nvSpPr>
          <p:cNvPr id="2027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2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A </a:t>
            </a:r>
            <a:r>
              <a:rPr lang="fr-FR" dirty="0" err="1" smtClean="0"/>
              <a:t>special</a:t>
            </a:r>
            <a:r>
              <a:rPr lang="fr-FR" dirty="0" smtClean="0"/>
              <a:t> case of </a:t>
            </a:r>
            <a:r>
              <a:rPr lang="fr-FR" dirty="0" err="1" smtClean="0"/>
              <a:t>qyality</a:t>
            </a:r>
            <a:r>
              <a:rPr lang="fr-FR" dirty="0" smtClean="0"/>
              <a:t> control </a:t>
            </a:r>
            <a:r>
              <a:rPr lang="fr-FR" dirty="0" err="1" smtClean="0"/>
              <a:t>that</a:t>
            </a:r>
            <a:r>
              <a:rPr lang="fr-FR" dirty="0" smtClean="0"/>
              <a:t> </a:t>
            </a:r>
            <a:r>
              <a:rPr lang="fr-FR" dirty="0" err="1" smtClean="0"/>
              <a:t>takes</a:t>
            </a:r>
            <a:r>
              <a:rPr lang="fr-FR" dirty="0" smtClean="0"/>
              <a:t> place right </a:t>
            </a:r>
            <a:r>
              <a:rPr lang="fr-FR" dirty="0" err="1" smtClean="0"/>
              <a:t>before</a:t>
            </a:r>
            <a:r>
              <a:rPr lang="fr-FR" dirty="0" smtClean="0"/>
              <a:t> </a:t>
            </a:r>
            <a:r>
              <a:rPr lang="fr-FR" dirty="0" err="1" smtClean="0"/>
              <a:t>mrna</a:t>
            </a:r>
            <a:r>
              <a:rPr lang="fr-FR" dirty="0" smtClean="0"/>
              <a:t> </a:t>
            </a:r>
            <a:r>
              <a:rPr lang="fr-FR" dirty="0" err="1" smtClean="0"/>
              <a:t>leaves</a:t>
            </a:r>
            <a:r>
              <a:rPr lang="fr-FR" dirty="0" smtClean="0"/>
              <a:t> </a:t>
            </a:r>
            <a:r>
              <a:rPr lang="fr-FR" dirty="0" err="1" smtClean="0"/>
              <a:t>nucleaus</a:t>
            </a:r>
            <a:r>
              <a:rPr lang="fr-FR" baseline="0" dirty="0" smtClean="0"/>
              <a:t> to go to the </a:t>
            </a:r>
            <a:r>
              <a:rPr lang="fr-FR" baseline="0" dirty="0" err="1" smtClean="0"/>
              <a:t>cytoplasm</a:t>
            </a:r>
            <a:r>
              <a:rPr lang="fr-FR" baseline="0" dirty="0" smtClean="0"/>
              <a:t>. This </a:t>
            </a:r>
            <a:r>
              <a:rPr lang="fr-FR" baseline="0" dirty="0" err="1" smtClean="0"/>
              <a:t>mechansim</a:t>
            </a:r>
            <a:r>
              <a:rPr lang="fr-FR" baseline="0" dirty="0" smtClean="0"/>
              <a:t> of nonsense- </a:t>
            </a:r>
            <a:r>
              <a:rPr lang="fr-FR" baseline="0" dirty="0" err="1" smtClean="0"/>
              <a:t>mediated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dacay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evolved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get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rid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errors</a:t>
            </a:r>
            <a:r>
              <a:rPr lang="fr-FR" baseline="0" dirty="0" smtClean="0"/>
              <a:t>.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noticed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the stop codon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always</a:t>
            </a:r>
            <a:r>
              <a:rPr lang="fr-FR" baseline="0" dirty="0" smtClean="0"/>
              <a:t> in the last exon and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due to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mechanism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so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mechansim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proofreeading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mechanism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involves</a:t>
            </a:r>
            <a:r>
              <a:rPr lang="fr-FR" baseline="0" dirty="0" smtClean="0"/>
              <a:t> a trial </a:t>
            </a:r>
            <a:r>
              <a:rPr lang="fr-FR" baseline="0" dirty="0" err="1" smtClean="0"/>
              <a:t>run</a:t>
            </a:r>
            <a:r>
              <a:rPr lang="fr-FR" baseline="0" dirty="0" smtClean="0"/>
              <a:t> of translation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the moment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wants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leave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nucleaus</a:t>
            </a:r>
            <a:r>
              <a:rPr lang="fr-FR" baseline="0" dirty="0" smtClean="0"/>
              <a:t>. </a:t>
            </a:r>
          </a:p>
          <a:p>
            <a:endParaRPr lang="fr-FR" baseline="0" dirty="0" smtClean="0"/>
          </a:p>
          <a:p>
            <a:r>
              <a:rPr lang="fr-FR" baseline="0" dirty="0" smtClean="0"/>
              <a:t>In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slide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see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precursor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are a couple of introns and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contain</a:t>
            </a:r>
            <a:r>
              <a:rPr lang="fr-FR" baseline="0" dirty="0" smtClean="0"/>
              <a:t> in frame introns and </a:t>
            </a:r>
            <a:r>
              <a:rPr lang="fr-FR" baseline="0" dirty="0" err="1" smtClean="0"/>
              <a:t>then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normal stop codon in the last exon. </a:t>
            </a:r>
            <a:r>
              <a:rPr lang="fr-FR" baseline="0" dirty="0" err="1" smtClean="0"/>
              <a:t>During</a:t>
            </a:r>
            <a:r>
              <a:rPr lang="fr-FR" baseline="0" dirty="0" smtClean="0"/>
              <a:t> normal </a:t>
            </a:r>
            <a:r>
              <a:rPr lang="fr-FR" baseline="0" dirty="0" err="1" smtClean="0"/>
              <a:t>splicing</a:t>
            </a:r>
            <a:r>
              <a:rPr lang="fr-FR" baseline="0" dirty="0" smtClean="0"/>
              <a:t> the introns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spliced</a:t>
            </a:r>
            <a:r>
              <a:rPr lang="fr-FR" baseline="0" dirty="0" smtClean="0"/>
              <a:t> out and </a:t>
            </a:r>
            <a:r>
              <a:rPr lang="fr-FR" baseline="0" dirty="0" err="1" smtClean="0"/>
              <a:t>when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happens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are exon </a:t>
            </a:r>
            <a:r>
              <a:rPr lang="fr-FR" baseline="0" dirty="0" err="1" smtClean="0"/>
              <a:t>junction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complex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bind</a:t>
            </a:r>
            <a:r>
              <a:rPr lang="fr-FR" baseline="0" dirty="0" smtClean="0"/>
              <a:t> to the </a:t>
            </a:r>
            <a:r>
              <a:rPr lang="fr-FR" baseline="0" dirty="0" err="1" smtClean="0"/>
              <a:t>junctions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when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leaves</a:t>
            </a:r>
            <a:r>
              <a:rPr lang="fr-FR" baseline="0" dirty="0" smtClean="0"/>
              <a:t> the nucleus the ribosome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translate and as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moves </a:t>
            </a:r>
            <a:r>
              <a:rPr lang="fr-FR" baseline="0" dirty="0" err="1" smtClean="0"/>
              <a:t>along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kicks out </a:t>
            </a:r>
            <a:r>
              <a:rPr lang="fr-FR" baseline="0" dirty="0" err="1" smtClean="0"/>
              <a:t>those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EJCs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meats</a:t>
            </a:r>
            <a:r>
              <a:rPr lang="fr-FR" baseline="0" dirty="0" smtClean="0"/>
              <a:t> the stop codon. .</a:t>
            </a:r>
          </a:p>
          <a:p>
            <a:endParaRPr lang="fr-FR" baseline="0" dirty="0" smtClean="0"/>
          </a:p>
          <a:p>
            <a:r>
              <a:rPr lang="fr-FR" baseline="0" dirty="0" smtClean="0"/>
              <a:t>In </a:t>
            </a:r>
            <a:r>
              <a:rPr lang="fr-FR" baseline="0" dirty="0" err="1" smtClean="0"/>
              <a:t>abnormal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spling</a:t>
            </a:r>
            <a:r>
              <a:rPr lang="fr-FR" baseline="0" dirty="0" smtClean="0"/>
              <a:t>  the first intron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not </a:t>
            </a:r>
            <a:r>
              <a:rPr lang="fr-FR" baseline="0" dirty="0" err="1" smtClean="0"/>
              <a:t>spliced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when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undergo</a:t>
            </a:r>
            <a:r>
              <a:rPr lang="fr-FR" baseline="0" dirty="0" smtClean="0"/>
              <a:t> the trial </a:t>
            </a:r>
            <a:r>
              <a:rPr lang="fr-FR" baseline="0" dirty="0" err="1" smtClean="0"/>
              <a:t>run</a:t>
            </a:r>
            <a:r>
              <a:rPr lang="fr-FR" baseline="0" dirty="0" smtClean="0"/>
              <a:t> of translation in </a:t>
            </a:r>
            <a:r>
              <a:rPr lang="fr-FR" baseline="0" dirty="0" err="1" smtClean="0"/>
              <a:t>cytoplasm</a:t>
            </a:r>
            <a:r>
              <a:rPr lang="fr-FR" baseline="0" dirty="0" smtClean="0"/>
              <a:t> the ribosome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stop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the in </a:t>
            </a:r>
            <a:r>
              <a:rPr lang="fr-FR" baseline="0" dirty="0" err="1" smtClean="0"/>
              <a:t>fram</a:t>
            </a:r>
            <a:r>
              <a:rPr lang="fr-FR" baseline="0" dirty="0" smtClean="0"/>
              <a:t> stop codon and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cause </a:t>
            </a:r>
            <a:r>
              <a:rPr lang="fr-FR" baseline="0" dirty="0" err="1" smtClean="0"/>
              <a:t>Upf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bring</a:t>
            </a:r>
            <a:r>
              <a:rPr lang="fr-FR" baseline="0" dirty="0" smtClean="0"/>
              <a:t> in the </a:t>
            </a:r>
            <a:r>
              <a:rPr lang="fr-FR" baseline="0" dirty="0" err="1" smtClean="0"/>
              <a:t>decapping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remove</a:t>
            </a:r>
            <a:r>
              <a:rPr lang="fr-FR" baseline="0" dirty="0" smtClean="0"/>
              <a:t> the cap of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and the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degraded</a:t>
            </a:r>
            <a:r>
              <a:rPr lang="fr-FR" baseline="0" dirty="0" smtClean="0"/>
              <a:t>. So </a:t>
            </a:r>
            <a:r>
              <a:rPr lang="fr-FR" baseline="0" dirty="0" err="1" smtClean="0"/>
              <a:t>because</a:t>
            </a:r>
            <a:r>
              <a:rPr lang="fr-FR" baseline="0" dirty="0" smtClean="0"/>
              <a:t> the ribosome </a:t>
            </a:r>
            <a:r>
              <a:rPr lang="fr-FR" baseline="0" dirty="0" err="1" smtClean="0"/>
              <a:t>stalled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the stop codon </a:t>
            </a:r>
            <a:r>
              <a:rPr lang="fr-FR" baseline="0" dirty="0" err="1" smtClean="0"/>
              <a:t>before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reached</a:t>
            </a:r>
            <a:r>
              <a:rPr lang="fr-FR" baseline="0" dirty="0" smtClean="0"/>
              <a:t> the EJC </a:t>
            </a:r>
            <a:r>
              <a:rPr lang="fr-FR" baseline="0" dirty="0" err="1" smtClean="0"/>
              <a:t>Upf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proteisn</a:t>
            </a:r>
            <a:r>
              <a:rPr lang="fr-FR" baseline="0" dirty="0" smtClean="0"/>
              <a:t> come and </a:t>
            </a:r>
            <a:r>
              <a:rPr lang="fr-FR" baseline="0" dirty="0" err="1" smtClean="0"/>
              <a:t>bind</a:t>
            </a:r>
            <a:r>
              <a:rPr lang="fr-FR" baseline="0" dirty="0" smtClean="0"/>
              <a:t> and cause </a:t>
            </a:r>
            <a:r>
              <a:rPr lang="fr-FR" baseline="0" dirty="0" err="1" smtClean="0"/>
              <a:t>degradation</a:t>
            </a:r>
            <a:r>
              <a:rPr lang="fr-FR" baseline="0" dirty="0" smtClean="0"/>
              <a:t>. </a:t>
            </a:r>
            <a:endParaRPr lang="fr-FR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E8D5AE-B470-408A-BFAC-9A6B19347AA4}" type="slidenum">
              <a:rPr lang="en-US"/>
              <a:pPr/>
              <a:t>11</a:t>
            </a:fld>
            <a:endParaRPr lang="en-US"/>
          </a:p>
        </p:txBody>
      </p:sp>
      <p:sp>
        <p:nvSpPr>
          <p:cNvPr id="2007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0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Mechansims</a:t>
            </a:r>
            <a:r>
              <a:rPr lang="fr-FR" dirty="0" smtClean="0"/>
              <a:t> </a:t>
            </a:r>
            <a:r>
              <a:rPr lang="fr-FR" dirty="0" err="1" smtClean="0"/>
              <a:t>that</a:t>
            </a:r>
            <a:r>
              <a:rPr lang="fr-FR" dirty="0" smtClean="0"/>
              <a:t> </a:t>
            </a:r>
            <a:r>
              <a:rPr lang="fr-FR" dirty="0" err="1" smtClean="0"/>
              <a:t>will</a:t>
            </a:r>
            <a:r>
              <a:rPr lang="fr-FR" dirty="0" smtClean="0"/>
              <a:t> </a:t>
            </a:r>
            <a:r>
              <a:rPr lang="fr-FR" dirty="0" err="1" smtClean="0"/>
              <a:t>edit</a:t>
            </a:r>
            <a:r>
              <a:rPr lang="fr-FR" dirty="0" smtClean="0"/>
              <a:t> </a:t>
            </a:r>
            <a:r>
              <a:rPr lang="fr-FR" dirty="0" err="1" smtClean="0"/>
              <a:t>your</a:t>
            </a:r>
            <a:r>
              <a:rPr lang="fr-FR" dirty="0" smtClean="0"/>
              <a:t> </a:t>
            </a:r>
            <a:r>
              <a:rPr lang="fr-FR" dirty="0" err="1" smtClean="0"/>
              <a:t>mrna</a:t>
            </a:r>
            <a:r>
              <a:rPr lang="fr-FR" dirty="0" smtClean="0"/>
              <a:t>. There are rare instances </a:t>
            </a:r>
            <a:r>
              <a:rPr lang="fr-FR" dirty="0" err="1" smtClean="0"/>
              <a:t>where</a:t>
            </a:r>
            <a:r>
              <a:rPr lang="fr-FR" dirty="0" smtClean="0"/>
              <a:t> the </a:t>
            </a:r>
            <a:r>
              <a:rPr lang="fr-FR" dirty="0" err="1" smtClean="0"/>
              <a:t>mrna</a:t>
            </a:r>
            <a:r>
              <a:rPr lang="fr-FR" dirty="0" smtClean="0"/>
              <a:t> </a:t>
            </a:r>
            <a:r>
              <a:rPr lang="fr-FR" dirty="0" err="1" smtClean="0"/>
              <a:t>could</a:t>
            </a:r>
            <a:r>
              <a:rPr lang="fr-FR" dirty="0" smtClean="0"/>
              <a:t> </a:t>
            </a:r>
            <a:r>
              <a:rPr lang="fr-FR" dirty="0" err="1" smtClean="0"/>
              <a:t>be</a:t>
            </a:r>
            <a:r>
              <a:rPr lang="fr-FR" dirty="0" smtClean="0"/>
              <a:t> </a:t>
            </a:r>
            <a:r>
              <a:rPr lang="fr-FR" dirty="0" err="1" smtClean="0"/>
              <a:t>edited</a:t>
            </a:r>
            <a:r>
              <a:rPr lang="fr-FR" dirty="0" smtClean="0"/>
              <a:t> and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divided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categories</a:t>
            </a:r>
            <a:r>
              <a:rPr lang="fr-FR" baseline="0" dirty="0" smtClean="0"/>
              <a:t> and the first one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editing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acts</a:t>
            </a:r>
            <a:r>
              <a:rPr lang="fr-FR" baseline="0" dirty="0" smtClean="0"/>
              <a:t> in the </a:t>
            </a:r>
            <a:r>
              <a:rPr lang="fr-FR" baseline="0" dirty="0" err="1" smtClean="0"/>
              <a:t>mitochondria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one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describe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today</a:t>
            </a:r>
            <a:r>
              <a:rPr lang="fr-FR" baseline="0" dirty="0" smtClean="0"/>
              <a:t>. </a:t>
            </a:r>
          </a:p>
          <a:p>
            <a:endParaRPr lang="fr-FR" baseline="0" dirty="0" smtClean="0"/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In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this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mrna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editing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that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happens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in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tripanosomes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in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mitochondria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,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what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happens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is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that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there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are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alot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of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U’s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added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or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sometimes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removed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in the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precursor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mrna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which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affects the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sequence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and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hence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protein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means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. The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pink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parts are the sites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where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editing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will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occur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and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this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editing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requires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the help or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assistence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from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guide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rnas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and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several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of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them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can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be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involved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on the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same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rna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. And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when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there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are more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than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one guide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rna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the first one to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act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is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the one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that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is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binding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closer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to the 3’ end. Once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it’s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done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the second guide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will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do the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editing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and the mature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mrna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will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look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like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 </a:t>
            </a:r>
            <a:r>
              <a:rPr kumimoji="0" lang="fr-FR" sz="1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this</a:t>
            </a:r>
            <a:r>
              <a:rPr kumimoji="0" lang="fr-FR" sz="1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</a:rPr>
              <a:t>. </a:t>
            </a:r>
          </a:p>
          <a:p>
            <a:r>
              <a:rPr lang="fr-FR" dirty="0" smtClean="0"/>
              <a:t> the </a:t>
            </a:r>
            <a:r>
              <a:rPr lang="fr-FR" dirty="0" err="1" smtClean="0"/>
              <a:t>complementarity</a:t>
            </a:r>
            <a:r>
              <a:rPr lang="fr-FR" dirty="0" smtClean="0"/>
              <a:t> </a:t>
            </a:r>
            <a:r>
              <a:rPr lang="fr-FR" dirty="0" err="1" smtClean="0"/>
              <a:t>is</a:t>
            </a:r>
            <a:r>
              <a:rPr lang="fr-FR" dirty="0" smtClean="0"/>
              <a:t> not </a:t>
            </a:r>
            <a:r>
              <a:rPr lang="fr-FR" dirty="0" err="1" smtClean="0"/>
              <a:t>perfect</a:t>
            </a:r>
            <a:r>
              <a:rPr lang="fr-FR" dirty="0" smtClean="0"/>
              <a:t>!</a:t>
            </a:r>
            <a:r>
              <a:rPr lang="fr-FR" baseline="0" dirty="0" smtClean="0"/>
              <a:t> </a:t>
            </a:r>
            <a:endParaRPr lang="fr-FR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EB7945-DDE6-4B8B-BBC8-4AD4ACCFC7D3}" type="slidenum">
              <a:rPr lang="en-US"/>
              <a:pPr/>
              <a:t>12</a:t>
            </a:fld>
            <a:endParaRPr lang="en-US"/>
          </a:p>
        </p:txBody>
      </p:sp>
      <p:sp>
        <p:nvSpPr>
          <p:cNvPr id="138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Nucleotide</a:t>
            </a:r>
            <a:r>
              <a:rPr lang="fr-FR" dirty="0" smtClean="0"/>
              <a:t> </a:t>
            </a:r>
            <a:r>
              <a:rPr lang="fr-FR" dirty="0" err="1" smtClean="0"/>
              <a:t>adding</a:t>
            </a:r>
            <a:r>
              <a:rPr lang="fr-FR" baseline="0" dirty="0" smtClean="0"/>
              <a:t> on the </a:t>
            </a:r>
            <a:r>
              <a:rPr lang="fr-FR" baseline="0" dirty="0" err="1" smtClean="0"/>
              <a:t>left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nuleotide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removal</a:t>
            </a:r>
            <a:r>
              <a:rPr lang="fr-FR" baseline="0" dirty="0" smtClean="0"/>
              <a:t> on the right. </a:t>
            </a:r>
            <a:r>
              <a:rPr lang="fr-FR" baseline="0" dirty="0" err="1" smtClean="0"/>
              <a:t>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see</a:t>
            </a:r>
            <a:r>
              <a:rPr lang="fr-FR" baseline="0" dirty="0" smtClean="0"/>
              <a:t> the base </a:t>
            </a:r>
            <a:r>
              <a:rPr lang="fr-FR" baseline="0" dirty="0" err="1" smtClean="0"/>
              <a:t>complementarit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betwen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grna</a:t>
            </a:r>
            <a:r>
              <a:rPr lang="fr-FR" baseline="0" dirty="0" smtClean="0"/>
              <a:t> and once </a:t>
            </a:r>
            <a:r>
              <a:rPr lang="fr-FR" baseline="0" dirty="0" err="1" smtClean="0"/>
              <a:t>grna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bound</a:t>
            </a:r>
            <a:r>
              <a:rPr lang="fr-FR" baseline="0" dirty="0" smtClean="0"/>
              <a:t> to the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an </a:t>
            </a:r>
            <a:r>
              <a:rPr lang="fr-FR" baseline="0" dirty="0" err="1" smtClean="0"/>
              <a:t>endonuclease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cut</a:t>
            </a:r>
            <a:r>
              <a:rPr lang="fr-FR" baseline="0" dirty="0" smtClean="0"/>
              <a:t> the first </a:t>
            </a:r>
            <a:r>
              <a:rPr lang="fr-FR" baseline="0" dirty="0" err="1" smtClean="0"/>
              <a:t>bound</a:t>
            </a:r>
            <a:r>
              <a:rPr lang="fr-FR" baseline="0" dirty="0" smtClean="0"/>
              <a:t> 5’ to the last base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complementary</a:t>
            </a:r>
            <a:r>
              <a:rPr lang="fr-FR" baseline="0" dirty="0" smtClean="0"/>
              <a:t> and the </a:t>
            </a:r>
            <a:r>
              <a:rPr lang="fr-FR" baseline="0" dirty="0" err="1" smtClean="0"/>
              <a:t>cut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shown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here</a:t>
            </a:r>
            <a:r>
              <a:rPr lang="fr-FR" baseline="0" dirty="0" smtClean="0"/>
              <a:t>. The second enzyme to </a:t>
            </a:r>
            <a:r>
              <a:rPr lang="fr-FR" baseline="0" dirty="0" err="1" smtClean="0"/>
              <a:t>act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terminal </a:t>
            </a:r>
            <a:r>
              <a:rPr lang="fr-FR" baseline="0" dirty="0" err="1" smtClean="0"/>
              <a:t>uridynal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terminase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willl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add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U’s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such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complementary</a:t>
            </a:r>
            <a:r>
              <a:rPr lang="fr-FR" baseline="0" dirty="0" smtClean="0"/>
              <a:t> to the </a:t>
            </a:r>
            <a:r>
              <a:rPr lang="fr-FR" baseline="0" dirty="0" err="1" smtClean="0"/>
              <a:t>A’s</a:t>
            </a:r>
            <a:r>
              <a:rPr lang="fr-FR" baseline="0" dirty="0" smtClean="0"/>
              <a:t> in the </a:t>
            </a:r>
            <a:r>
              <a:rPr lang="fr-FR" baseline="0" dirty="0" err="1" smtClean="0"/>
              <a:t>grna</a:t>
            </a:r>
            <a:r>
              <a:rPr lang="fr-FR" baseline="0" dirty="0" smtClean="0"/>
              <a:t>. And once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has </a:t>
            </a:r>
            <a:r>
              <a:rPr lang="fr-FR" baseline="0" dirty="0" err="1" smtClean="0"/>
              <a:t>added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U’s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third</a:t>
            </a:r>
            <a:r>
              <a:rPr lang="fr-FR" baseline="0" dirty="0" smtClean="0"/>
              <a:t> enzyme </a:t>
            </a:r>
            <a:r>
              <a:rPr lang="fr-FR" baseline="0" dirty="0" err="1" smtClean="0"/>
              <a:t>rna</a:t>
            </a:r>
            <a:r>
              <a:rPr lang="fr-FR" baseline="0" dirty="0" smtClean="0"/>
              <a:t> ligase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glue </a:t>
            </a:r>
            <a:r>
              <a:rPr lang="fr-FR" baseline="0" dirty="0" err="1" smtClean="0"/>
              <a:t>together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ends as </a:t>
            </a:r>
            <a:r>
              <a:rPr lang="fr-FR" baseline="0" dirty="0" err="1" smtClean="0"/>
              <a:t>shown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here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good </a:t>
            </a:r>
            <a:r>
              <a:rPr lang="fr-FR" baseline="0" dirty="0" err="1" smtClean="0"/>
              <a:t>complementarity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between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grna</a:t>
            </a:r>
            <a:r>
              <a:rPr lang="fr-FR" baseline="0" dirty="0" smtClean="0"/>
              <a:t> and the </a:t>
            </a:r>
            <a:r>
              <a:rPr lang="fr-FR" baseline="0" dirty="0" err="1" smtClean="0"/>
              <a:t>edited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. The </a:t>
            </a:r>
            <a:r>
              <a:rPr lang="fr-FR" baseline="0" dirty="0" err="1" smtClean="0"/>
              <a:t>mechansim</a:t>
            </a:r>
            <a:r>
              <a:rPr lang="fr-FR" baseline="0" dirty="0" smtClean="0"/>
              <a:t> by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u </a:t>
            </a:r>
            <a:r>
              <a:rPr lang="fr-FR" baseline="0" dirty="0" err="1" smtClean="0"/>
              <a:t>remove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u’s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similar</a:t>
            </a:r>
            <a:r>
              <a:rPr lang="fr-FR" baseline="0" dirty="0" smtClean="0"/>
              <a:t>,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starts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endonulcease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cutting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the first </a:t>
            </a:r>
            <a:r>
              <a:rPr lang="fr-FR" baseline="0" dirty="0" err="1" smtClean="0"/>
              <a:t>noncomplementary</a:t>
            </a:r>
            <a:r>
              <a:rPr lang="fr-FR" baseline="0" dirty="0" smtClean="0"/>
              <a:t> base and </a:t>
            </a:r>
            <a:r>
              <a:rPr lang="fr-FR" baseline="0" dirty="0" err="1" smtClean="0"/>
              <a:t>then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remove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U’s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until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reachtes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next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nucleotide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complementary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in the </a:t>
            </a:r>
            <a:r>
              <a:rPr lang="fr-FR" baseline="0" dirty="0" err="1" smtClean="0"/>
              <a:t>grna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done</a:t>
            </a:r>
            <a:r>
              <a:rPr lang="fr-FR" baseline="0" dirty="0" smtClean="0"/>
              <a:t> by 3’ – </a:t>
            </a:r>
            <a:r>
              <a:rPr lang="fr-FR" baseline="0" dirty="0" err="1" smtClean="0"/>
              <a:t>exonuclease</a:t>
            </a:r>
            <a:r>
              <a:rPr lang="fr-FR" baseline="0" dirty="0" smtClean="0"/>
              <a:t>. And </a:t>
            </a:r>
            <a:r>
              <a:rPr lang="fr-FR" baseline="0" dirty="0" err="1" smtClean="0"/>
              <a:t>then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ends are </a:t>
            </a:r>
            <a:r>
              <a:rPr lang="fr-FR" baseline="0" dirty="0" err="1" smtClean="0"/>
              <a:t>joined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together</a:t>
            </a:r>
            <a:r>
              <a:rPr lang="fr-FR" baseline="0" dirty="0" smtClean="0"/>
              <a:t> by </a:t>
            </a:r>
            <a:r>
              <a:rPr lang="fr-FR" baseline="0" dirty="0" err="1" smtClean="0"/>
              <a:t>dna</a:t>
            </a:r>
            <a:r>
              <a:rPr lang="fr-FR" baseline="0" dirty="0" smtClean="0"/>
              <a:t> ligase. </a:t>
            </a:r>
            <a:endParaRPr lang="fr-FR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2B1328F-E652-4675-8D47-8CA026CC9E87}" type="slidenum">
              <a:rPr lang="en-US"/>
              <a:pPr/>
              <a:t>13</a:t>
            </a:fld>
            <a:endParaRPr lang="en-US"/>
          </a:p>
        </p:txBody>
      </p:sp>
      <p:sp>
        <p:nvSpPr>
          <p:cNvPr id="139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This </a:t>
            </a:r>
            <a:r>
              <a:rPr lang="fr-FR" dirty="0" err="1" smtClean="0"/>
              <a:t>is</a:t>
            </a:r>
            <a:r>
              <a:rPr lang="fr-FR" dirty="0" smtClean="0"/>
              <a:t> </a:t>
            </a:r>
            <a:r>
              <a:rPr lang="fr-FR" dirty="0" err="1" smtClean="0"/>
              <a:t>extremely</a:t>
            </a:r>
            <a:r>
              <a:rPr lang="fr-FR" baseline="0" dirty="0" smtClean="0"/>
              <a:t> rare but </a:t>
            </a:r>
            <a:r>
              <a:rPr lang="fr-FR" baseline="0" dirty="0" err="1" smtClean="0"/>
              <a:t>when</a:t>
            </a:r>
            <a:r>
              <a:rPr lang="fr-FR" baseline="0" dirty="0" smtClean="0"/>
              <a:t> know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editing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have </a:t>
            </a:r>
            <a:r>
              <a:rPr lang="fr-FR" baseline="0" dirty="0" err="1" smtClean="0"/>
              <a:t>big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consequences</a:t>
            </a:r>
            <a:r>
              <a:rPr lang="fr-FR" baseline="0" dirty="0" smtClean="0"/>
              <a:t>. </a:t>
            </a:r>
            <a:r>
              <a:rPr lang="fr-FR" baseline="0" dirty="0" err="1" smtClean="0"/>
              <a:t>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there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two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editing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mechanisms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known</a:t>
            </a:r>
            <a:r>
              <a:rPr lang="fr-FR" baseline="0" dirty="0" smtClean="0"/>
              <a:t> as the </a:t>
            </a:r>
            <a:r>
              <a:rPr lang="fr-FR" baseline="0" dirty="0" err="1" smtClean="0"/>
              <a:t>deamination</a:t>
            </a:r>
            <a:r>
              <a:rPr lang="fr-FR" baseline="0" dirty="0" smtClean="0"/>
              <a:t> of A </a:t>
            </a:r>
            <a:r>
              <a:rPr lang="fr-FR" baseline="0" dirty="0" err="1" smtClean="0"/>
              <a:t>into</a:t>
            </a:r>
            <a:r>
              <a:rPr lang="fr-FR" baseline="0" dirty="0" smtClean="0"/>
              <a:t> and I and the </a:t>
            </a:r>
            <a:r>
              <a:rPr lang="fr-FR" baseline="0" dirty="0" err="1" smtClean="0"/>
              <a:t>other</a:t>
            </a:r>
            <a:r>
              <a:rPr lang="fr-FR" baseline="0" dirty="0" smtClean="0"/>
              <a:t> one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deamination</a:t>
            </a:r>
            <a:r>
              <a:rPr lang="fr-FR" baseline="0" dirty="0" smtClean="0"/>
              <a:t> of a C </a:t>
            </a:r>
            <a:r>
              <a:rPr lang="fr-FR" baseline="0" dirty="0" err="1" smtClean="0"/>
              <a:t>nucleutide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into</a:t>
            </a:r>
            <a:r>
              <a:rPr lang="fr-FR" baseline="0" dirty="0" smtClean="0"/>
              <a:t> a U. the one </a:t>
            </a:r>
            <a:r>
              <a:rPr lang="fr-FR" baseline="0" dirty="0" err="1" smtClean="0"/>
              <a:t>depicted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here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ADAR and the </a:t>
            </a:r>
            <a:r>
              <a:rPr lang="fr-FR" baseline="0" dirty="0" err="1" smtClean="0"/>
              <a:t>way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enzyme </a:t>
            </a:r>
            <a:r>
              <a:rPr lang="fr-FR" baseline="0" dirty="0" err="1" smtClean="0"/>
              <a:t>works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recognizes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secondary</a:t>
            </a:r>
            <a:r>
              <a:rPr lang="fr-FR" baseline="0" dirty="0" smtClean="0"/>
              <a:t> structure of </a:t>
            </a:r>
            <a:r>
              <a:rPr lang="fr-FR" baseline="0" dirty="0" err="1" smtClean="0"/>
              <a:t>rna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attract</a:t>
            </a:r>
            <a:r>
              <a:rPr lang="fr-FR" baseline="0" dirty="0" smtClean="0"/>
              <a:t> the ADAR enzyme and </a:t>
            </a:r>
            <a:r>
              <a:rPr lang="fr-FR" baseline="0" dirty="0" err="1" smtClean="0"/>
              <a:t>what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</a:t>
            </a:r>
            <a:r>
              <a:rPr lang="fr-FR" baseline="0" dirty="0" smtClean="0"/>
              <a:t> do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change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into</a:t>
            </a:r>
            <a:r>
              <a:rPr lang="fr-FR" baseline="0" dirty="0" smtClean="0"/>
              <a:t> and I and </a:t>
            </a:r>
            <a:r>
              <a:rPr lang="fr-FR" baseline="0" dirty="0" err="1" smtClean="0"/>
              <a:t>because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Wobble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pairing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change the </a:t>
            </a:r>
            <a:r>
              <a:rPr lang="fr-FR" baseline="0" dirty="0" err="1" smtClean="0"/>
              <a:t>amino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acid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encoded</a:t>
            </a:r>
            <a:r>
              <a:rPr lang="fr-FR" baseline="0" dirty="0" smtClean="0"/>
              <a:t> by the </a:t>
            </a:r>
            <a:r>
              <a:rPr lang="fr-FR" baseline="0" dirty="0" err="1" smtClean="0"/>
              <a:t>mrrna</a:t>
            </a:r>
            <a:r>
              <a:rPr lang="fr-FR" baseline="0" dirty="0" smtClean="0"/>
              <a:t>.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know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important </a:t>
            </a:r>
            <a:r>
              <a:rPr lang="fr-FR" baseline="0" dirty="0" err="1" smtClean="0"/>
              <a:t>because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identifide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genes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coding</a:t>
            </a:r>
            <a:r>
              <a:rPr lang="fr-FR" baseline="0" dirty="0" smtClean="0"/>
              <a:t> for ADAR enzyme and </a:t>
            </a:r>
            <a:r>
              <a:rPr lang="fr-FR" baseline="0" dirty="0" err="1" smtClean="0"/>
              <a:t>when</a:t>
            </a:r>
            <a:r>
              <a:rPr lang="fr-FR" baseline="0" dirty="0" smtClean="0"/>
              <a:t> u do an knockout </a:t>
            </a:r>
            <a:r>
              <a:rPr lang="fr-FR" baseline="0" dirty="0" err="1" smtClean="0"/>
              <a:t>experiment</a:t>
            </a:r>
            <a:r>
              <a:rPr lang="fr-FR" baseline="0" dirty="0" smtClean="0"/>
              <a:t> in </a:t>
            </a:r>
            <a:r>
              <a:rPr lang="fr-FR" baseline="0" dirty="0" err="1" smtClean="0"/>
              <a:t>mice</a:t>
            </a:r>
            <a:r>
              <a:rPr lang="fr-FR" baseline="0" dirty="0" smtClean="0"/>
              <a:t> u end up </a:t>
            </a:r>
            <a:r>
              <a:rPr lang="fr-FR" baseline="0" dirty="0" err="1" smtClean="0"/>
              <a:t>withe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mice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have </a:t>
            </a:r>
            <a:r>
              <a:rPr lang="fr-FR" baseline="0" dirty="0" err="1" smtClean="0"/>
              <a:t>epilipsy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because</a:t>
            </a:r>
            <a:r>
              <a:rPr lang="fr-FR" baseline="0" dirty="0" smtClean="0"/>
              <a:t> one of the </a:t>
            </a:r>
            <a:r>
              <a:rPr lang="fr-FR" baseline="0" dirty="0" err="1" smtClean="0"/>
              <a:t>mrnas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ADAR </a:t>
            </a:r>
            <a:r>
              <a:rPr lang="fr-FR" baseline="0" dirty="0" err="1" smtClean="0"/>
              <a:t>works</a:t>
            </a:r>
            <a:r>
              <a:rPr lang="fr-FR" baseline="0" dirty="0" smtClean="0"/>
              <a:t> up codes for glutamate. </a:t>
            </a:r>
          </a:p>
          <a:p>
            <a:endParaRPr lang="fr-FR" baseline="0" dirty="0" smtClean="0"/>
          </a:p>
          <a:p>
            <a:r>
              <a:rPr lang="fr-FR" baseline="0" dirty="0" err="1" smtClean="0"/>
              <a:t>Remember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editing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ADAR affects a </a:t>
            </a:r>
            <a:r>
              <a:rPr lang="fr-FR" baseline="0" dirty="0" err="1" smtClean="0"/>
              <a:t>very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small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percentage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mammalian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genes</a:t>
            </a:r>
            <a:r>
              <a:rPr lang="fr-FR" baseline="0" dirty="0" smtClean="0"/>
              <a:t>. </a:t>
            </a:r>
            <a:endParaRPr lang="fr-FR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99BDCF5-85B4-4DA6-A21E-DF6B54CADC44}" type="slidenum">
              <a:rPr lang="en-US"/>
              <a:pPr/>
              <a:t>14</a:t>
            </a:fld>
            <a:endParaRPr lang="en-US"/>
          </a:p>
        </p:txBody>
      </p:sp>
      <p:sp>
        <p:nvSpPr>
          <p:cNvPr id="141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Now</a:t>
            </a:r>
            <a:r>
              <a:rPr lang="fr-FR" dirty="0" smtClean="0"/>
              <a:t> </a:t>
            </a:r>
            <a:r>
              <a:rPr lang="fr-FR" dirty="0" err="1" smtClean="0"/>
              <a:t>we</a:t>
            </a:r>
            <a:r>
              <a:rPr lang="fr-FR" dirty="0" smtClean="0"/>
              <a:t> talk about </a:t>
            </a:r>
            <a:r>
              <a:rPr lang="fr-FR" dirty="0" err="1" smtClean="0"/>
              <a:t>mrna</a:t>
            </a:r>
            <a:r>
              <a:rPr lang="fr-FR" dirty="0" smtClean="0"/>
              <a:t> transport and </a:t>
            </a:r>
            <a:r>
              <a:rPr lang="fr-FR" dirty="0" err="1" smtClean="0"/>
              <a:t>localization</a:t>
            </a:r>
            <a:r>
              <a:rPr lang="fr-FR" dirty="0" smtClean="0"/>
              <a:t> in </a:t>
            </a:r>
            <a:r>
              <a:rPr lang="fr-FR" dirty="0" err="1" smtClean="0"/>
              <a:t>eukaryotes</a:t>
            </a:r>
            <a:r>
              <a:rPr lang="fr-FR" dirty="0" smtClean="0"/>
              <a:t>.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RNA’s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localize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special</a:t>
            </a:r>
            <a:r>
              <a:rPr lang="fr-FR" baseline="0" dirty="0" smtClean="0"/>
              <a:t> areas in the </a:t>
            </a:r>
            <a:r>
              <a:rPr lang="fr-FR" baseline="0" dirty="0" err="1" smtClean="0"/>
              <a:t>cell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depending</a:t>
            </a:r>
            <a:r>
              <a:rPr lang="fr-FR" baseline="0" dirty="0" smtClean="0"/>
              <a:t> on the </a:t>
            </a:r>
            <a:r>
              <a:rPr lang="fr-FR" baseline="0" dirty="0" err="1" smtClean="0"/>
              <a:t>need</a:t>
            </a:r>
            <a:r>
              <a:rPr lang="fr-FR" baseline="0" dirty="0" smtClean="0"/>
              <a:t> of the </a:t>
            </a:r>
            <a:r>
              <a:rPr lang="fr-FR" baseline="0" dirty="0" err="1" smtClean="0"/>
              <a:t>cell</a:t>
            </a:r>
            <a:r>
              <a:rPr lang="fr-FR" baseline="0" dirty="0" smtClean="0"/>
              <a:t> for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protein</a:t>
            </a:r>
            <a:r>
              <a:rPr lang="fr-FR" baseline="0" dirty="0" smtClean="0"/>
              <a:t>. </a:t>
            </a:r>
            <a:endParaRPr lang="fr-FR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2E6334F-7C7B-4BC5-B9AD-89DE92EE5255}" type="slidenum">
              <a:rPr lang="en-US"/>
              <a:pPr/>
              <a:t>15</a:t>
            </a:fld>
            <a:endParaRPr lang="en-US"/>
          </a:p>
        </p:txBody>
      </p:sp>
      <p:sp>
        <p:nvSpPr>
          <p:cNvPr id="229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9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For example the</a:t>
            </a:r>
            <a:r>
              <a:rPr lang="en-US" baseline="0" dirty="0" smtClean="0"/>
              <a:t> accumulation of B-actin </a:t>
            </a:r>
            <a:r>
              <a:rPr lang="en-US" baseline="0" dirty="0" err="1" smtClean="0"/>
              <a:t>mrna</a:t>
            </a:r>
            <a:r>
              <a:rPr lang="en-US" baseline="0" dirty="0" smtClean="0"/>
              <a:t> in neurons and we see the signals are found at the nerve endings preferentially and so if we need the proteins at the nerve endings the accumulation of </a:t>
            </a:r>
            <a:r>
              <a:rPr lang="en-US" baseline="0" dirty="0" err="1" smtClean="0"/>
              <a:t>mrna</a:t>
            </a:r>
            <a:r>
              <a:rPr lang="en-US" baseline="0" dirty="0" smtClean="0"/>
              <a:t> will be there.</a:t>
            </a:r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6763BCF-92FC-43C1-929C-D939B10614A8}" type="slidenum">
              <a:rPr lang="en-US"/>
              <a:pPr/>
              <a:t>16</a:t>
            </a:fld>
            <a:endParaRPr lang="en-US"/>
          </a:p>
        </p:txBody>
      </p:sp>
      <p:sp>
        <p:nvSpPr>
          <p:cNvPr id="143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Don’t</a:t>
            </a:r>
            <a:r>
              <a:rPr lang="fr-FR" dirty="0" smtClean="0"/>
              <a:t> </a:t>
            </a:r>
            <a:r>
              <a:rPr lang="fr-FR" dirty="0" err="1" smtClean="0"/>
              <a:t>need</a:t>
            </a:r>
            <a:r>
              <a:rPr lang="fr-FR" dirty="0" smtClean="0"/>
              <a:t> to </a:t>
            </a:r>
            <a:r>
              <a:rPr lang="fr-FR" dirty="0" err="1" smtClean="0"/>
              <a:t>remember</a:t>
            </a:r>
            <a:r>
              <a:rPr lang="fr-FR" dirty="0" smtClean="0"/>
              <a:t> </a:t>
            </a:r>
            <a:r>
              <a:rPr lang="fr-FR" dirty="0" err="1" smtClean="0"/>
              <a:t>any</a:t>
            </a:r>
            <a:r>
              <a:rPr lang="fr-FR" dirty="0" smtClean="0"/>
              <a:t> of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. </a:t>
            </a:r>
            <a:endParaRPr lang="fr-FR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D873CB9-3298-4CB0-8A0A-270CBF9D264D}" type="slidenum">
              <a:rPr lang="en-US"/>
              <a:pPr/>
              <a:t>17</a:t>
            </a:fld>
            <a:endParaRPr lang="en-US"/>
          </a:p>
        </p:txBody>
      </p:sp>
      <p:sp>
        <p:nvSpPr>
          <p:cNvPr id="145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There are </a:t>
            </a:r>
            <a:r>
              <a:rPr lang="fr-FR" dirty="0" err="1" smtClean="0"/>
              <a:t>specific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sequences</a:t>
            </a:r>
            <a:r>
              <a:rPr lang="fr-FR" baseline="0" dirty="0" smtClean="0"/>
              <a:t> in the 3’ </a:t>
            </a:r>
            <a:r>
              <a:rPr lang="fr-FR" baseline="0" dirty="0" err="1" smtClean="0"/>
              <a:t>untranslated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region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important for the </a:t>
            </a:r>
            <a:r>
              <a:rPr lang="fr-FR" baseline="0" dirty="0" err="1" smtClean="0"/>
              <a:t>localization</a:t>
            </a:r>
            <a:r>
              <a:rPr lang="fr-FR" baseline="0" dirty="0" smtClean="0"/>
              <a:t> of the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. And in </a:t>
            </a:r>
            <a:r>
              <a:rPr lang="fr-FR" baseline="0" dirty="0" err="1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experiment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synthesyzed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for </a:t>
            </a:r>
            <a:r>
              <a:rPr lang="fr-FR" baseline="0" dirty="0" err="1" smtClean="0"/>
              <a:t>hairy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gene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flourescent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mde</a:t>
            </a:r>
            <a:r>
              <a:rPr lang="fr-FR" baseline="0" dirty="0" smtClean="0"/>
              <a:t> one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a 3’ UTR and </a:t>
            </a:r>
            <a:r>
              <a:rPr lang="fr-FR" baseline="0" dirty="0" err="1" smtClean="0"/>
              <a:t>and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without</a:t>
            </a:r>
            <a:r>
              <a:rPr lang="fr-FR" baseline="0" dirty="0" smtClean="0"/>
              <a:t> the 3’ UTR and the </a:t>
            </a:r>
            <a:r>
              <a:rPr lang="fr-FR" baseline="0" dirty="0" err="1" smtClean="0"/>
              <a:t>micrograph</a:t>
            </a:r>
            <a:r>
              <a:rPr lang="fr-FR" baseline="0" dirty="0" smtClean="0"/>
              <a:t> photos show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the 3’ UTR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localize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the end </a:t>
            </a:r>
            <a:r>
              <a:rPr lang="fr-FR" baseline="0" dirty="0" err="1" smtClean="0"/>
              <a:t>however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without</a:t>
            </a:r>
            <a:r>
              <a:rPr lang="fr-FR" baseline="0" dirty="0" smtClean="0"/>
              <a:t> 3’ UTR causes the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all over the place. </a:t>
            </a: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F0A08D-9022-4D06-883F-D5339376F6D2}" type="slidenum">
              <a:rPr lang="en-US"/>
              <a:pPr/>
              <a:t>18</a:t>
            </a:fld>
            <a:endParaRPr lang="en-US"/>
          </a:p>
        </p:txBody>
      </p:sp>
      <p:sp>
        <p:nvSpPr>
          <p:cNvPr id="1474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This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the </a:t>
            </a:r>
            <a:r>
              <a:rPr lang="fr-FR" baseline="0" dirty="0" err="1" smtClean="0"/>
              <a:t>ways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localization</a:t>
            </a:r>
            <a:r>
              <a:rPr lang="fr-FR" baseline="0" dirty="0" smtClean="0"/>
              <a:t> of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take</a:t>
            </a:r>
            <a:r>
              <a:rPr lang="fr-FR" baseline="0" dirty="0" smtClean="0"/>
              <a:t> place. In the first one </a:t>
            </a:r>
            <a:r>
              <a:rPr lang="fr-FR" baseline="0" dirty="0" err="1" smtClean="0"/>
              <a:t>we</a:t>
            </a:r>
            <a:r>
              <a:rPr lang="fr-FR" baseline="0" dirty="0" smtClean="0"/>
              <a:t> use the </a:t>
            </a:r>
            <a:r>
              <a:rPr lang="fr-FR" baseline="0" dirty="0" err="1" smtClean="0"/>
              <a:t>proteins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apart</a:t>
            </a:r>
            <a:r>
              <a:rPr lang="fr-FR" baseline="0" dirty="0" smtClean="0"/>
              <a:t> of the </a:t>
            </a:r>
            <a:r>
              <a:rPr lang="fr-FR" baseline="0" dirty="0" err="1" smtClean="0"/>
              <a:t>cytoskeleton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which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interact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with</a:t>
            </a:r>
            <a:r>
              <a:rPr lang="fr-FR" baseline="0" dirty="0" smtClean="0"/>
              <a:t> the 3’ UTR of the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and the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will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travel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along</a:t>
            </a:r>
            <a:r>
              <a:rPr lang="fr-FR" baseline="0" dirty="0" smtClean="0"/>
              <a:t> </a:t>
            </a:r>
            <a:r>
              <a:rPr lang="fr-FR" baseline="0" dirty="0" err="1" smtClean="0"/>
              <a:t>until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reaches</a:t>
            </a:r>
            <a:r>
              <a:rPr lang="fr-FR" baseline="0" dirty="0" smtClean="0"/>
              <a:t> the site of </a:t>
            </a:r>
            <a:r>
              <a:rPr lang="fr-FR" baseline="0" dirty="0" err="1" smtClean="0"/>
              <a:t>localization</a:t>
            </a:r>
            <a:r>
              <a:rPr lang="fr-FR" baseline="0" dirty="0" smtClean="0"/>
              <a:t>. The second one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a </a:t>
            </a:r>
            <a:r>
              <a:rPr lang="fr-FR" baseline="0" dirty="0" err="1" smtClean="0"/>
              <a:t>random</a:t>
            </a:r>
            <a:r>
              <a:rPr lang="fr-FR" baseline="0" dirty="0" smtClean="0"/>
              <a:t> distribution of </a:t>
            </a:r>
            <a:r>
              <a:rPr lang="fr-FR" baseline="0" dirty="0" err="1" smtClean="0"/>
              <a:t>mrnas</a:t>
            </a:r>
            <a:r>
              <a:rPr lang="fr-FR" baseline="0" dirty="0" smtClean="0"/>
              <a:t>. And in the </a:t>
            </a:r>
            <a:r>
              <a:rPr lang="fr-FR" baseline="0" dirty="0" err="1" smtClean="0"/>
              <a:t>third</a:t>
            </a:r>
            <a:r>
              <a:rPr lang="fr-FR" baseline="0" dirty="0" smtClean="0"/>
              <a:t> one shows </a:t>
            </a:r>
            <a:r>
              <a:rPr lang="fr-FR" baseline="0" dirty="0" err="1" smtClean="0"/>
              <a:t>that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mrna’s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unstable</a:t>
            </a:r>
            <a:r>
              <a:rPr lang="fr-FR" baseline="0" dirty="0" smtClean="0"/>
              <a:t> and </a:t>
            </a:r>
            <a:r>
              <a:rPr lang="fr-FR" baseline="0" dirty="0" err="1" smtClean="0"/>
              <a:t>can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be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degraded</a:t>
            </a:r>
            <a:r>
              <a:rPr lang="fr-FR" baseline="0" dirty="0" smtClean="0"/>
              <a:t> but once the </a:t>
            </a:r>
            <a:r>
              <a:rPr lang="fr-FR" baseline="0" dirty="0" err="1" smtClean="0"/>
              <a:t>mrna</a:t>
            </a:r>
            <a:r>
              <a:rPr lang="fr-FR" baseline="0" dirty="0" smtClean="0"/>
              <a:t> </a:t>
            </a:r>
            <a:r>
              <a:rPr lang="fr-FR" baseline="0" dirty="0" err="1" smtClean="0"/>
              <a:t>is</a:t>
            </a:r>
            <a:r>
              <a:rPr lang="fr-FR" baseline="0" dirty="0" smtClean="0"/>
              <a:t> </a:t>
            </a:r>
            <a:r>
              <a:rPr lang="fr-FR" baseline="0" dirty="0" err="1" smtClean="0"/>
              <a:t>bound</a:t>
            </a:r>
            <a:r>
              <a:rPr lang="fr-FR" baseline="0" dirty="0" smtClean="0"/>
              <a:t> to </a:t>
            </a:r>
            <a:r>
              <a:rPr lang="fr-FR" baseline="0" dirty="0" err="1" smtClean="0"/>
              <a:t>thier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target</a:t>
            </a:r>
            <a:r>
              <a:rPr lang="fr-FR" baseline="0" dirty="0" smtClean="0"/>
              <a:t> </a:t>
            </a:r>
            <a:r>
              <a:rPr lang="fr-FR" baseline="0" dirty="0" err="1" smtClean="0"/>
              <a:t>at</a:t>
            </a:r>
            <a:r>
              <a:rPr lang="fr-FR" baseline="0" dirty="0" smtClean="0"/>
              <a:t> the site of </a:t>
            </a:r>
            <a:r>
              <a:rPr lang="fr-FR" baseline="0" dirty="0" err="1" smtClean="0"/>
              <a:t>localization</a:t>
            </a:r>
            <a:r>
              <a:rPr lang="fr-FR" baseline="0" dirty="0" smtClean="0"/>
              <a:t> </a:t>
            </a:r>
            <a:r>
              <a:rPr lang="fr-FR" baseline="0" dirty="0" err="1" smtClean="0"/>
              <a:t>they</a:t>
            </a:r>
            <a:r>
              <a:rPr lang="fr-FR" baseline="0" dirty="0" smtClean="0"/>
              <a:t> are </a:t>
            </a:r>
            <a:r>
              <a:rPr lang="fr-FR" baseline="0" dirty="0" err="1" smtClean="0"/>
              <a:t>protected</a:t>
            </a:r>
            <a:r>
              <a:rPr lang="fr-FR" baseline="0" dirty="0" smtClean="0"/>
              <a:t> </a:t>
            </a:r>
            <a:r>
              <a:rPr lang="fr-FR" baseline="0" dirty="0" err="1" smtClean="0"/>
              <a:t>from</a:t>
            </a:r>
            <a:r>
              <a:rPr lang="fr-FR" baseline="0" dirty="0" smtClean="0"/>
              <a:t> </a:t>
            </a:r>
            <a:r>
              <a:rPr lang="fr-FR" baseline="0" dirty="0" err="1" smtClean="0"/>
              <a:t>degredation</a:t>
            </a:r>
            <a:r>
              <a:rPr lang="fr-FR" baseline="0" smtClean="0"/>
              <a:t>. </a:t>
            </a:r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350FC7-BCB4-4EC6-BEF2-909C1973CA9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612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EB8556-49CB-43C2-9A42-3DF4AFBA9C0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56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261181-2C0D-458C-963F-F4C4CA37B47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2730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E733FE-E15D-4BD2-8F1F-C5745E8E82D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20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05074E-31ED-4665-A8DA-E0AB2D624E0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306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2B6C07-9AB9-43A9-9BC2-A9EB4EF69AE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47761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6495BB-4416-4422-B7A2-DD5CB4765C1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673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3F2C77-2120-40CD-90B5-F3C4B92BFEC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0509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B59E4F-36DE-4705-BD48-0B6E5C9EBFD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6282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C5466D-009E-4105-8829-CC1746B3AF6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49915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89EBA8-B68D-476F-8F77-A3DABAF4E95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66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514BF82-F558-4007-8ED4-40AC12BE8E57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solidFill>
                  <a:srgbClr val="002060"/>
                </a:solidFill>
              </a:rPr>
              <a:t>Regulation of gene expression in</a:t>
            </a:r>
            <a:r>
              <a:rPr lang="en-US" sz="4000" dirty="0">
                <a:solidFill>
                  <a:srgbClr val="002060"/>
                </a:solidFill>
                <a:cs typeface="Arial" charset="0"/>
              </a:rPr>
              <a:t> </a:t>
            </a:r>
            <a:r>
              <a:rPr lang="en-US" sz="4000" dirty="0" smtClean="0">
                <a:solidFill>
                  <a:srgbClr val="002060"/>
                </a:solidFill>
                <a:cs typeface="Arial" charset="0"/>
              </a:rPr>
              <a:t>eukaryotes </a:t>
            </a:r>
            <a:r>
              <a:rPr lang="en-US" sz="4000" dirty="0">
                <a:solidFill>
                  <a:srgbClr val="002060"/>
                </a:solidFill>
                <a:cs typeface="Arial" charset="0"/>
              </a:rPr>
              <a:t>III.</a:t>
            </a:r>
          </a:p>
        </p:txBody>
      </p:sp>
      <p:sp>
        <p:nvSpPr>
          <p:cNvPr id="226307" name="Text Box 3"/>
          <p:cNvSpPr txBox="1">
            <a:spLocks noChangeArrowheads="1"/>
          </p:cNvSpPr>
          <p:nvPr/>
        </p:nvSpPr>
        <p:spPr bwMode="auto">
          <a:xfrm>
            <a:off x="228600" y="5867400"/>
            <a:ext cx="4800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 smtClean="0">
                <a:solidFill>
                  <a:srgbClr val="002060"/>
                </a:solidFill>
              </a:rPr>
              <a:t>26 November 2013</a:t>
            </a:r>
            <a:endParaRPr lang="en-US" sz="24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solidFill>
                  <a:srgbClr val="002060"/>
                </a:solidFill>
              </a:rPr>
              <a:t>On overview of regulation of gene expression in </a:t>
            </a:r>
            <a:r>
              <a:rPr lang="en-US" sz="4000" dirty="0" smtClean="0">
                <a:solidFill>
                  <a:srgbClr val="002060"/>
                </a:solidFill>
              </a:rPr>
              <a:t>eukaryotes</a:t>
            </a:r>
            <a:endParaRPr lang="en-US" sz="4000" dirty="0">
              <a:solidFill>
                <a:srgbClr val="002060"/>
              </a:solidFill>
            </a:endParaRPr>
          </a:p>
        </p:txBody>
      </p:sp>
      <p:pic>
        <p:nvPicPr>
          <p:cNvPr id="203779" name="Picture 3" descr="figure 7-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101850"/>
            <a:ext cx="8001000" cy="330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2060"/>
                </a:solidFill>
                <a:cs typeface="Arial" charset="0"/>
              </a:rPr>
              <a:t>Alternative splicing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1085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131" b="-1653"/>
          <a:stretch>
            <a:fillRect/>
          </a:stretch>
        </p:blipFill>
        <p:spPr bwMode="auto">
          <a:xfrm>
            <a:off x="457200" y="1676400"/>
            <a:ext cx="8305800" cy="417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solidFill>
                  <a:srgbClr val="002060"/>
                </a:solidFill>
                <a:cs typeface="Arial" charset="0"/>
              </a:rPr>
              <a:t>A complex alternative splicing</a:t>
            </a:r>
            <a:r>
              <a:rPr lang="en-US" sz="4000" dirty="0">
                <a:solidFill>
                  <a:srgbClr val="002060"/>
                </a:solidFill>
              </a:rPr>
              <a:t> (!)</a:t>
            </a:r>
          </a:p>
        </p:txBody>
      </p:sp>
      <p:pic>
        <p:nvPicPr>
          <p:cNvPr id="1105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876" b="-1421"/>
          <a:stretch>
            <a:fillRect/>
          </a:stretch>
        </p:blipFill>
        <p:spPr bwMode="auto">
          <a:xfrm>
            <a:off x="609600" y="1524000"/>
            <a:ext cx="8305800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solidFill>
                  <a:srgbClr val="002060"/>
                </a:solidFill>
              </a:rPr>
              <a:t>4 scenarios for alternative splicing</a:t>
            </a:r>
            <a:endParaRPr lang="en-US" sz="4000" dirty="0">
              <a:solidFill>
                <a:srgbClr val="002060"/>
              </a:solidFill>
              <a:cs typeface="Arial" charset="0"/>
            </a:endParaRPr>
          </a:p>
        </p:txBody>
      </p:sp>
      <p:pic>
        <p:nvPicPr>
          <p:cNvPr id="1126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641" b="-648"/>
          <a:stretch>
            <a:fillRect/>
          </a:stretch>
        </p:blipFill>
        <p:spPr bwMode="auto">
          <a:xfrm>
            <a:off x="2085975" y="1524000"/>
            <a:ext cx="5153025" cy="509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6" name="Text Box 6"/>
          <p:cNvSpPr txBox="1">
            <a:spLocks noChangeArrowheads="1"/>
          </p:cNvSpPr>
          <p:nvPr/>
        </p:nvSpPr>
        <p:spPr bwMode="auto">
          <a:xfrm>
            <a:off x="914400" y="381000"/>
            <a:ext cx="82296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>
                <a:solidFill>
                  <a:srgbClr val="002060"/>
                </a:solidFill>
              </a:rPr>
              <a:t>Positive and Negative Control of Alternative Splicing</a:t>
            </a:r>
          </a:p>
        </p:txBody>
      </p:sp>
      <p:pic>
        <p:nvPicPr>
          <p:cNvPr id="122887" name="Picture 7" descr="figure 7-9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752600"/>
            <a:ext cx="7010400" cy="383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>
              <a:spcBef>
                <a:spcPct val="50000"/>
              </a:spcBef>
            </a:pPr>
            <a:r>
              <a:rPr lang="en-US" sz="4000" dirty="0" err="1" smtClean="0">
                <a:solidFill>
                  <a:schemeClr val="accent2"/>
                </a:solidFill>
              </a:rPr>
              <a:t>Polyadenylation</a:t>
            </a:r>
            <a:r>
              <a:rPr lang="en-US" sz="4000" dirty="0" smtClean="0">
                <a:solidFill>
                  <a:schemeClr val="accent2"/>
                </a:solidFill>
              </a:rPr>
              <a:t>.</a:t>
            </a: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294" b="-4041"/>
          <a:stretch>
            <a:fillRect/>
          </a:stretch>
        </p:blipFill>
        <p:spPr bwMode="auto">
          <a:xfrm>
            <a:off x="762000" y="2133600"/>
            <a:ext cx="3362255" cy="2697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06_03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1905000"/>
            <a:ext cx="3472074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Arrow Connector 2"/>
          <p:cNvCxnSpPr/>
          <p:nvPr/>
        </p:nvCxnSpPr>
        <p:spPr>
          <a:xfrm>
            <a:off x="2209800" y="1920240"/>
            <a:ext cx="76200" cy="609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5334000" y="2133600"/>
            <a:ext cx="76200" cy="60960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82197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Text Box 2"/>
          <p:cNvSpPr txBox="1">
            <a:spLocks noChangeArrowheads="1"/>
          </p:cNvSpPr>
          <p:nvPr/>
        </p:nvSpPr>
        <p:spPr bwMode="auto">
          <a:xfrm>
            <a:off x="1143000" y="319088"/>
            <a:ext cx="70866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>
                <a:solidFill>
                  <a:srgbClr val="002060"/>
                </a:solidFill>
              </a:rPr>
              <a:t>Control of cleavage + </a:t>
            </a:r>
            <a:r>
              <a:rPr lang="en-US" sz="2800" dirty="0" err="1">
                <a:solidFill>
                  <a:srgbClr val="002060"/>
                </a:solidFill>
              </a:rPr>
              <a:t>polyadenylation</a:t>
            </a:r>
            <a:r>
              <a:rPr lang="en-US" sz="2800" dirty="0">
                <a:solidFill>
                  <a:srgbClr val="002060"/>
                </a:solidFill>
              </a:rPr>
              <a:t> in antibody secretion</a:t>
            </a:r>
          </a:p>
        </p:txBody>
      </p:sp>
      <p:pic>
        <p:nvPicPr>
          <p:cNvPr id="207875" name="Picture 3" descr="figure 7-9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609725"/>
            <a:ext cx="6781800" cy="4906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76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641" b="-3038"/>
          <a:stretch>
            <a:fillRect/>
          </a:stretch>
        </p:blipFill>
        <p:spPr bwMode="auto">
          <a:xfrm>
            <a:off x="762000" y="685800"/>
            <a:ext cx="8001000" cy="548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solidFill>
                  <a:srgbClr val="002060"/>
                </a:solidFill>
              </a:rPr>
              <a:t>Nonsense-mediated mRNA decay</a:t>
            </a:r>
            <a:endParaRPr lang="en-US" sz="4000" dirty="0">
              <a:solidFill>
                <a:srgbClr val="002060"/>
              </a:solidFill>
              <a:cs typeface="Arial" charset="0"/>
            </a:endParaRPr>
          </a:p>
        </p:txBody>
      </p:sp>
      <p:pic>
        <p:nvPicPr>
          <p:cNvPr id="201731" name="Picture 3" descr="figure 6-8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600200"/>
            <a:ext cx="8229600" cy="406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2060"/>
                </a:solidFill>
                <a:cs typeface="Arial" charset="0"/>
              </a:rPr>
              <a:t>mRNA editing</a:t>
            </a:r>
          </a:p>
        </p:txBody>
      </p:sp>
      <p:pic>
        <p:nvPicPr>
          <p:cNvPr id="199683" name="Picture 3" descr="figure 7-1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447800"/>
            <a:ext cx="5181600" cy="516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930" b="-3314"/>
          <a:stretch>
            <a:fillRect/>
          </a:stretch>
        </p:blipFill>
        <p:spPr bwMode="auto">
          <a:xfrm>
            <a:off x="1676400" y="914400"/>
            <a:ext cx="6324600" cy="480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>
                <a:solidFill>
                  <a:srgbClr val="002060"/>
                </a:solidFill>
                <a:cs typeface="Arial" charset="0"/>
              </a:rPr>
              <a:t>Adenosine </a:t>
            </a:r>
            <a:r>
              <a:rPr lang="en-US" sz="3200" dirty="0" err="1">
                <a:solidFill>
                  <a:srgbClr val="002060"/>
                </a:solidFill>
                <a:cs typeface="Arial" charset="0"/>
              </a:rPr>
              <a:t>Deaminase</a:t>
            </a:r>
            <a:r>
              <a:rPr lang="en-US" sz="3200" dirty="0">
                <a:solidFill>
                  <a:srgbClr val="002060"/>
                </a:solidFill>
                <a:cs typeface="Arial" charset="0"/>
              </a:rPr>
              <a:t> Acting on RNA</a:t>
            </a:r>
          </a:p>
        </p:txBody>
      </p:sp>
      <p:pic>
        <p:nvPicPr>
          <p:cNvPr id="118790" name="Picture 6" descr="figure 7-1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676400"/>
            <a:ext cx="4953000" cy="412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1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solidFill>
                  <a:srgbClr val="002060"/>
                </a:solidFill>
              </a:rPr>
              <a:t>On overview of regulation of gene expression in </a:t>
            </a:r>
            <a:r>
              <a:rPr lang="en-US" sz="4000" dirty="0" smtClean="0">
                <a:solidFill>
                  <a:srgbClr val="002060"/>
                </a:solidFill>
              </a:rPr>
              <a:t>eukaryotes</a:t>
            </a:r>
            <a:endParaRPr lang="en-US" sz="4000" dirty="0">
              <a:solidFill>
                <a:srgbClr val="002060"/>
              </a:solidFill>
            </a:endParaRPr>
          </a:p>
        </p:txBody>
      </p:sp>
      <p:pic>
        <p:nvPicPr>
          <p:cNvPr id="140292" name="Picture 4" descr="figure 7-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101850"/>
            <a:ext cx="8001000" cy="330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solidFill>
                  <a:srgbClr val="002060"/>
                </a:solidFill>
              </a:rPr>
              <a:t>Accumulation of </a:t>
            </a:r>
            <a:r>
              <a:rPr lang="el-GR" sz="4000" dirty="0">
                <a:solidFill>
                  <a:srgbClr val="002060"/>
                </a:solidFill>
                <a:cs typeface="Arial" charset="0"/>
              </a:rPr>
              <a:t>β</a:t>
            </a:r>
            <a:r>
              <a:rPr lang="en-US" sz="4000" dirty="0">
                <a:solidFill>
                  <a:srgbClr val="002060"/>
                </a:solidFill>
                <a:cs typeface="Arial" charset="0"/>
              </a:rPr>
              <a:t>-actin mRNA in neuronal processes</a:t>
            </a:r>
            <a:endParaRPr lang="el-GR" sz="4000" dirty="0">
              <a:solidFill>
                <a:srgbClr val="002060"/>
              </a:solidFill>
              <a:cs typeface="Arial" charset="0"/>
            </a:endParaRPr>
          </a:p>
        </p:txBody>
      </p:sp>
      <p:pic>
        <p:nvPicPr>
          <p:cNvPr id="22835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40" b="-243"/>
          <a:stretch>
            <a:fillRect/>
          </a:stretch>
        </p:blipFill>
        <p:spPr bwMode="auto">
          <a:xfrm>
            <a:off x="762000" y="1992313"/>
            <a:ext cx="7924800" cy="417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solidFill>
                  <a:srgbClr val="002060"/>
                </a:solidFill>
              </a:rPr>
              <a:t>Polarized distribution during embryonic development</a:t>
            </a:r>
            <a:endParaRPr lang="en-US" sz="4000" dirty="0">
              <a:solidFill>
                <a:srgbClr val="002060"/>
              </a:solidFill>
              <a:cs typeface="Arial" charset="0"/>
            </a:endParaRPr>
          </a:p>
        </p:txBody>
      </p:sp>
      <p:pic>
        <p:nvPicPr>
          <p:cNvPr id="142339" name="Picture 3" descr="21_03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600200"/>
            <a:ext cx="5715000" cy="5033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solidFill>
                  <a:srgbClr val="002060"/>
                </a:solidFill>
              </a:rPr>
              <a:t>Importance of the</a:t>
            </a:r>
            <a:r>
              <a:rPr lang="en-US" sz="4000" dirty="0">
                <a:solidFill>
                  <a:srgbClr val="002060"/>
                </a:solidFill>
                <a:cs typeface="Arial" charset="0"/>
              </a:rPr>
              <a:t> 3’-UTR</a:t>
            </a:r>
            <a:br>
              <a:rPr lang="en-US" sz="4000" dirty="0">
                <a:solidFill>
                  <a:srgbClr val="002060"/>
                </a:solidFill>
                <a:cs typeface="Arial" charset="0"/>
              </a:rPr>
            </a:br>
            <a:r>
              <a:rPr lang="en-US" sz="2800" dirty="0">
                <a:solidFill>
                  <a:srgbClr val="002060"/>
                </a:solidFill>
                <a:cs typeface="Arial" charset="0"/>
              </a:rPr>
              <a:t>(hairy gene, </a:t>
            </a:r>
            <a:r>
              <a:rPr lang="en-US" sz="2800" i="1" dirty="0">
                <a:solidFill>
                  <a:srgbClr val="002060"/>
                </a:solidFill>
                <a:cs typeface="Arial" charset="0"/>
              </a:rPr>
              <a:t>Drosophila</a:t>
            </a:r>
            <a:r>
              <a:rPr lang="en-US" sz="2800" dirty="0">
                <a:solidFill>
                  <a:srgbClr val="002060"/>
                </a:solidFill>
                <a:cs typeface="Arial" charset="0"/>
              </a:rPr>
              <a:t>)</a:t>
            </a:r>
          </a:p>
        </p:txBody>
      </p:sp>
      <p:pic>
        <p:nvPicPr>
          <p:cNvPr id="144387" name="Picture 3" descr="07_09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524000"/>
            <a:ext cx="5667375" cy="5046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4388" name="Text Box 4"/>
          <p:cNvSpPr txBox="1">
            <a:spLocks noChangeArrowheads="1"/>
          </p:cNvSpPr>
          <p:nvPr/>
        </p:nvSpPr>
        <p:spPr bwMode="auto">
          <a:xfrm>
            <a:off x="6248400" y="18288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>
                <a:solidFill>
                  <a:srgbClr val="FF0000"/>
                </a:solidFill>
              </a:rPr>
              <a:t>with 3’UTR</a:t>
            </a:r>
          </a:p>
        </p:txBody>
      </p:sp>
      <p:sp>
        <p:nvSpPr>
          <p:cNvPr id="144389" name="Text Box 5"/>
          <p:cNvSpPr txBox="1">
            <a:spLocks noChangeArrowheads="1"/>
          </p:cNvSpPr>
          <p:nvPr/>
        </p:nvSpPr>
        <p:spPr bwMode="auto">
          <a:xfrm>
            <a:off x="6308725" y="17891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fr-FR"/>
          </a:p>
        </p:txBody>
      </p:sp>
      <p:sp>
        <p:nvSpPr>
          <p:cNvPr id="144390" name="Text Box 6"/>
          <p:cNvSpPr txBox="1">
            <a:spLocks noChangeArrowheads="1"/>
          </p:cNvSpPr>
          <p:nvPr/>
        </p:nvSpPr>
        <p:spPr bwMode="auto">
          <a:xfrm>
            <a:off x="6248400" y="243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rgbClr val="00B050"/>
                </a:solidFill>
              </a:rPr>
              <a:t>without 3’UTR</a:t>
            </a:r>
          </a:p>
        </p:txBody>
      </p:sp>
      <p:sp>
        <p:nvSpPr>
          <p:cNvPr id="144391" name="Text Box 7"/>
          <p:cNvSpPr txBox="1">
            <a:spLocks noChangeArrowheads="1"/>
          </p:cNvSpPr>
          <p:nvPr/>
        </p:nvSpPr>
        <p:spPr bwMode="auto">
          <a:xfrm>
            <a:off x="6248400" y="29718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dirty="0">
                <a:solidFill>
                  <a:srgbClr val="002060"/>
                </a:solidFill>
              </a:rPr>
              <a:t>nuclei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>
                <a:solidFill>
                  <a:srgbClr val="002060"/>
                </a:solidFill>
              </a:rPr>
              <a:t>Three mechanisms to localize mRNAs</a:t>
            </a:r>
            <a:endParaRPr lang="en-US" sz="4000" dirty="0">
              <a:solidFill>
                <a:srgbClr val="002060"/>
              </a:solidFill>
              <a:cs typeface="Arial" charset="0"/>
            </a:endParaRPr>
          </a:p>
        </p:txBody>
      </p:sp>
      <p:pic>
        <p:nvPicPr>
          <p:cNvPr id="146435" name="Picture 3" descr="07_0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524000"/>
            <a:ext cx="463550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586</TotalTime>
  <Words>1918</Words>
  <Application>Microsoft Office PowerPoint</Application>
  <PresentationFormat>On-screen Show (4:3)</PresentationFormat>
  <Paragraphs>81</Paragraphs>
  <Slides>18</Slides>
  <Notes>18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Default Design</vt:lpstr>
      <vt:lpstr>Regulation of gene expression in eukaryotes III.</vt:lpstr>
      <vt:lpstr>On overview of regulation of gene expression in eukaryotes</vt:lpstr>
      <vt:lpstr>Alternative splicing</vt:lpstr>
      <vt:lpstr>A complex alternative splicing (!)</vt:lpstr>
      <vt:lpstr>4 scenarios for alternative splicing</vt:lpstr>
      <vt:lpstr>PowerPoint Presentation</vt:lpstr>
      <vt:lpstr>Polyadenylation.</vt:lpstr>
      <vt:lpstr>PowerPoint Presentation</vt:lpstr>
      <vt:lpstr>PowerPoint Presentation</vt:lpstr>
      <vt:lpstr>Nonsense-mediated mRNA decay</vt:lpstr>
      <vt:lpstr>mRNA editing</vt:lpstr>
      <vt:lpstr>PowerPoint Presentation</vt:lpstr>
      <vt:lpstr>Adenosine Deaminase Acting on RNA</vt:lpstr>
      <vt:lpstr>On overview of regulation of gene expression in eukaryotes</vt:lpstr>
      <vt:lpstr>Accumulation of β-actin mRNA in neuronal processes</vt:lpstr>
      <vt:lpstr>Polarized distribution during embryonic development</vt:lpstr>
      <vt:lpstr>Importance of the 3’-UTR (hairy gene, Drosophila)</vt:lpstr>
      <vt:lpstr>Three mechanisms to localize mRNAs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Contrôle de l’expression des gènes chez les prokaryotes.</dc:title>
  <dc:creator>M. Ekker</dc:creator>
  <cp:lastModifiedBy>Owner</cp:lastModifiedBy>
  <cp:revision>46</cp:revision>
  <dcterms:created xsi:type="dcterms:W3CDTF">2004-11-05T19:37:51Z</dcterms:created>
  <dcterms:modified xsi:type="dcterms:W3CDTF">2013-11-29T02:54:06Z</dcterms:modified>
</cp:coreProperties>
</file>