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8" r:id="rId1"/>
  </p:sldMasterIdLst>
  <p:notesMasterIdLst>
    <p:notesMasterId r:id="rId55"/>
  </p:notesMasterIdLst>
  <p:handoutMasterIdLst>
    <p:handoutMasterId r:id="rId56"/>
  </p:handoutMasterIdLst>
  <p:sldIdLst>
    <p:sldId id="256" r:id="rId2"/>
    <p:sldId id="258" r:id="rId3"/>
    <p:sldId id="259" r:id="rId4"/>
    <p:sldId id="260" r:id="rId5"/>
    <p:sldId id="313" r:id="rId6"/>
    <p:sldId id="261" r:id="rId7"/>
    <p:sldId id="296" r:id="rId8"/>
    <p:sldId id="263" r:id="rId9"/>
    <p:sldId id="314" r:id="rId10"/>
    <p:sldId id="262" r:id="rId11"/>
    <p:sldId id="327" r:id="rId12"/>
    <p:sldId id="264" r:id="rId13"/>
    <p:sldId id="265" r:id="rId14"/>
    <p:sldId id="266" r:id="rId15"/>
    <p:sldId id="335" r:id="rId16"/>
    <p:sldId id="337" r:id="rId17"/>
    <p:sldId id="267" r:id="rId18"/>
    <p:sldId id="268" r:id="rId19"/>
    <p:sldId id="269" r:id="rId20"/>
    <p:sldId id="271" r:id="rId21"/>
    <p:sldId id="351" r:id="rId22"/>
    <p:sldId id="352" r:id="rId23"/>
    <p:sldId id="353" r:id="rId24"/>
    <p:sldId id="354" r:id="rId25"/>
    <p:sldId id="355" r:id="rId26"/>
    <p:sldId id="356" r:id="rId27"/>
    <p:sldId id="357" r:id="rId28"/>
    <p:sldId id="358" r:id="rId29"/>
    <p:sldId id="359" r:id="rId30"/>
    <p:sldId id="360" r:id="rId31"/>
    <p:sldId id="361" r:id="rId32"/>
    <p:sldId id="362" r:id="rId33"/>
    <p:sldId id="340" r:id="rId34"/>
    <p:sldId id="282" r:id="rId35"/>
    <p:sldId id="318" r:id="rId36"/>
    <p:sldId id="324" r:id="rId37"/>
    <p:sldId id="319" r:id="rId38"/>
    <p:sldId id="325" r:id="rId39"/>
    <p:sldId id="320" r:id="rId40"/>
    <p:sldId id="326" r:id="rId41"/>
    <p:sldId id="321" r:id="rId42"/>
    <p:sldId id="317" r:id="rId43"/>
    <p:sldId id="281" r:id="rId44"/>
    <p:sldId id="312" r:id="rId45"/>
    <p:sldId id="293" r:id="rId46"/>
    <p:sldId id="350" r:id="rId47"/>
    <p:sldId id="311" r:id="rId48"/>
    <p:sldId id="283" r:id="rId49"/>
    <p:sldId id="348" r:id="rId50"/>
    <p:sldId id="349" r:id="rId51"/>
    <p:sldId id="292" r:id="rId52"/>
    <p:sldId id="285" r:id="rId53"/>
    <p:sldId id="347" r:id="rId54"/>
  </p:sldIdLst>
  <p:sldSz cx="9144000" cy="6858000" type="screen4x3"/>
  <p:notesSz cx="7045325" cy="9345613"/>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BC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84" autoAdjust="0"/>
  </p:normalViewPr>
  <p:slideViewPr>
    <p:cSldViewPr>
      <p:cViewPr varScale="1">
        <p:scale>
          <a:sx n="114" d="100"/>
          <a:sy n="114" d="100"/>
        </p:scale>
        <p:origin x="153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AE3921-7770-4FCC-86D8-3CAAFADCEC46}"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00124001-896B-47C5-AE9D-133FB66BCA23}">
      <dgm:prSet phldrT="[Texte]"/>
      <dgm:spPr/>
      <dgm:t>
        <a:bodyPr/>
        <a:lstStyle/>
        <a:p>
          <a:r>
            <a:rPr lang="fr-FR" dirty="0" smtClean="0"/>
            <a:t>Limites de l’IPC</a:t>
          </a:r>
          <a:endParaRPr lang="fr-FR" dirty="0"/>
        </a:p>
      </dgm:t>
    </dgm:pt>
    <dgm:pt modelId="{6ACDDF1A-D74B-4BE5-97F1-14CC03F0E63F}" type="parTrans" cxnId="{0D1A2A63-7DA9-4CD0-806B-0115518A609A}">
      <dgm:prSet/>
      <dgm:spPr/>
      <dgm:t>
        <a:bodyPr/>
        <a:lstStyle/>
        <a:p>
          <a:endParaRPr lang="fr-FR"/>
        </a:p>
      </dgm:t>
    </dgm:pt>
    <dgm:pt modelId="{1E0617B2-BE5A-44EF-BEA9-7397FA9D7589}" type="sibTrans" cxnId="{0D1A2A63-7DA9-4CD0-806B-0115518A609A}">
      <dgm:prSet/>
      <dgm:spPr/>
      <dgm:t>
        <a:bodyPr/>
        <a:lstStyle/>
        <a:p>
          <a:endParaRPr lang="fr-FR"/>
        </a:p>
      </dgm:t>
    </dgm:pt>
    <dgm:pt modelId="{6BB59EDD-AC69-4E00-8C69-6000291E95CB}">
      <dgm:prSet phldrT="[Texte]"/>
      <dgm:spPr>
        <a:solidFill>
          <a:schemeClr val="accent1"/>
        </a:solidFill>
      </dgm:spPr>
      <dgm:t>
        <a:bodyPr/>
        <a:lstStyle/>
        <a:p>
          <a:endParaRPr lang="fr-FR" dirty="0"/>
        </a:p>
      </dgm:t>
    </dgm:pt>
    <dgm:pt modelId="{3EAC0984-5865-440F-A057-4250583C7278}" type="parTrans" cxnId="{7A02B42A-1AA5-4CC4-8C68-CF187E946BED}">
      <dgm:prSet/>
      <dgm:spPr/>
      <dgm:t>
        <a:bodyPr/>
        <a:lstStyle/>
        <a:p>
          <a:endParaRPr lang="fr-FR"/>
        </a:p>
      </dgm:t>
    </dgm:pt>
    <dgm:pt modelId="{A0C8B383-7A6A-4DF3-98BB-5D055146A45C}" type="sibTrans" cxnId="{7A02B42A-1AA5-4CC4-8C68-CF187E946BED}">
      <dgm:prSet/>
      <dgm:spPr/>
      <dgm:t>
        <a:bodyPr/>
        <a:lstStyle/>
        <a:p>
          <a:endParaRPr lang="fr-FR"/>
        </a:p>
      </dgm:t>
    </dgm:pt>
    <dgm:pt modelId="{A347C0E9-9F05-4F32-8E95-E2DF365C2E96}" type="pres">
      <dgm:prSet presAssocID="{C0AE3921-7770-4FCC-86D8-3CAAFADCEC46}" presName="diagram" presStyleCnt="0">
        <dgm:presLayoutVars>
          <dgm:chMax val="1"/>
          <dgm:dir/>
          <dgm:animLvl val="ctr"/>
          <dgm:resizeHandles val="exact"/>
        </dgm:presLayoutVars>
      </dgm:prSet>
      <dgm:spPr/>
      <dgm:t>
        <a:bodyPr/>
        <a:lstStyle/>
        <a:p>
          <a:endParaRPr lang="fr-FR"/>
        </a:p>
      </dgm:t>
    </dgm:pt>
    <dgm:pt modelId="{569B1A0F-9D26-433A-B566-C67686A5AC21}" type="pres">
      <dgm:prSet presAssocID="{C0AE3921-7770-4FCC-86D8-3CAAFADCEC46}" presName="matrix" presStyleCnt="0"/>
      <dgm:spPr/>
    </dgm:pt>
    <dgm:pt modelId="{DB3C2678-6C16-4EE4-9904-1D2AA22064BC}" type="pres">
      <dgm:prSet presAssocID="{C0AE3921-7770-4FCC-86D8-3CAAFADCEC46}" presName="tile1" presStyleLbl="node1" presStyleIdx="0" presStyleCnt="4"/>
      <dgm:spPr/>
      <dgm:t>
        <a:bodyPr/>
        <a:lstStyle/>
        <a:p>
          <a:endParaRPr lang="fr-FR"/>
        </a:p>
      </dgm:t>
    </dgm:pt>
    <dgm:pt modelId="{71B27909-2F36-4398-9D01-BCDA95502E89}" type="pres">
      <dgm:prSet presAssocID="{C0AE3921-7770-4FCC-86D8-3CAAFADCEC46}" presName="tile1text" presStyleLbl="node1" presStyleIdx="0" presStyleCnt="4">
        <dgm:presLayoutVars>
          <dgm:chMax val="0"/>
          <dgm:chPref val="0"/>
          <dgm:bulletEnabled val="1"/>
        </dgm:presLayoutVars>
      </dgm:prSet>
      <dgm:spPr/>
      <dgm:t>
        <a:bodyPr/>
        <a:lstStyle/>
        <a:p>
          <a:endParaRPr lang="fr-FR"/>
        </a:p>
      </dgm:t>
    </dgm:pt>
    <dgm:pt modelId="{E165F806-C4DE-4EC8-84F1-C9385BA9C1F8}" type="pres">
      <dgm:prSet presAssocID="{C0AE3921-7770-4FCC-86D8-3CAAFADCEC46}" presName="tile2" presStyleLbl="node1" presStyleIdx="1" presStyleCnt="4" custLinFactNeighborX="21262" custLinFactNeighborY="-10547"/>
      <dgm:spPr/>
      <dgm:t>
        <a:bodyPr/>
        <a:lstStyle/>
        <a:p>
          <a:endParaRPr lang="fr-FR"/>
        </a:p>
      </dgm:t>
    </dgm:pt>
    <dgm:pt modelId="{23745C10-2BA3-4E91-8A47-3F3654C39D05}" type="pres">
      <dgm:prSet presAssocID="{C0AE3921-7770-4FCC-86D8-3CAAFADCEC46}" presName="tile2text" presStyleLbl="node1" presStyleIdx="1" presStyleCnt="4">
        <dgm:presLayoutVars>
          <dgm:chMax val="0"/>
          <dgm:chPref val="0"/>
          <dgm:bulletEnabled val="1"/>
        </dgm:presLayoutVars>
      </dgm:prSet>
      <dgm:spPr/>
      <dgm:t>
        <a:bodyPr/>
        <a:lstStyle/>
        <a:p>
          <a:endParaRPr lang="fr-FR"/>
        </a:p>
      </dgm:t>
    </dgm:pt>
    <dgm:pt modelId="{323BADDE-094C-4EFE-8828-C3C8B74A84E1}" type="pres">
      <dgm:prSet presAssocID="{C0AE3921-7770-4FCC-86D8-3CAAFADCEC46}" presName="tile3" presStyleLbl="node1" presStyleIdx="2" presStyleCnt="4"/>
      <dgm:spPr/>
    </dgm:pt>
    <dgm:pt modelId="{205F951D-9BFD-44BB-8CF4-B898D5AE624E}" type="pres">
      <dgm:prSet presAssocID="{C0AE3921-7770-4FCC-86D8-3CAAFADCEC46}" presName="tile3text" presStyleLbl="node1" presStyleIdx="2" presStyleCnt="4">
        <dgm:presLayoutVars>
          <dgm:chMax val="0"/>
          <dgm:chPref val="0"/>
          <dgm:bulletEnabled val="1"/>
        </dgm:presLayoutVars>
      </dgm:prSet>
      <dgm:spPr/>
    </dgm:pt>
    <dgm:pt modelId="{47BCA322-5EFF-4426-986D-9D6A6D00C2E1}" type="pres">
      <dgm:prSet presAssocID="{C0AE3921-7770-4FCC-86D8-3CAAFADCEC46}" presName="tile4" presStyleLbl="node1" presStyleIdx="3" presStyleCnt="4"/>
      <dgm:spPr/>
    </dgm:pt>
    <dgm:pt modelId="{571FE3A3-5D18-439F-84DD-E329DB52A198}" type="pres">
      <dgm:prSet presAssocID="{C0AE3921-7770-4FCC-86D8-3CAAFADCEC46}" presName="tile4text" presStyleLbl="node1" presStyleIdx="3" presStyleCnt="4">
        <dgm:presLayoutVars>
          <dgm:chMax val="0"/>
          <dgm:chPref val="0"/>
          <dgm:bulletEnabled val="1"/>
        </dgm:presLayoutVars>
      </dgm:prSet>
      <dgm:spPr/>
    </dgm:pt>
    <dgm:pt modelId="{7BAB25B9-4EB5-47CD-9AE8-0E8B2873768F}" type="pres">
      <dgm:prSet presAssocID="{C0AE3921-7770-4FCC-86D8-3CAAFADCEC46}" presName="centerTile" presStyleLbl="fgShp" presStyleIdx="0" presStyleCnt="1" custScaleX="194284" custScaleY="215727">
        <dgm:presLayoutVars>
          <dgm:chMax val="0"/>
          <dgm:chPref val="0"/>
        </dgm:presLayoutVars>
      </dgm:prSet>
      <dgm:spPr/>
      <dgm:t>
        <a:bodyPr/>
        <a:lstStyle/>
        <a:p>
          <a:endParaRPr lang="fr-FR"/>
        </a:p>
      </dgm:t>
    </dgm:pt>
  </dgm:ptLst>
  <dgm:cxnLst>
    <dgm:cxn modelId="{F533537F-FF07-4E8B-9F91-67FCA56843A5}" type="presOf" srcId="{6BB59EDD-AC69-4E00-8C69-6000291E95CB}" destId="{71B27909-2F36-4398-9D01-BCDA95502E89}" srcOrd="1" destOrd="0" presId="urn:microsoft.com/office/officeart/2005/8/layout/matrix1"/>
    <dgm:cxn modelId="{5FBFBD81-6115-4578-828B-CCB278367B38}" type="presOf" srcId="{C0AE3921-7770-4FCC-86D8-3CAAFADCEC46}" destId="{A347C0E9-9F05-4F32-8E95-E2DF365C2E96}" srcOrd="0" destOrd="0" presId="urn:microsoft.com/office/officeart/2005/8/layout/matrix1"/>
    <dgm:cxn modelId="{7A02B42A-1AA5-4CC4-8C68-CF187E946BED}" srcId="{00124001-896B-47C5-AE9D-133FB66BCA23}" destId="{6BB59EDD-AC69-4E00-8C69-6000291E95CB}" srcOrd="0" destOrd="0" parTransId="{3EAC0984-5865-440F-A057-4250583C7278}" sibTransId="{A0C8B383-7A6A-4DF3-98BB-5D055146A45C}"/>
    <dgm:cxn modelId="{5486CB93-6B27-49F5-AF07-675868CB29DE}" type="presOf" srcId="{6BB59EDD-AC69-4E00-8C69-6000291E95CB}" destId="{DB3C2678-6C16-4EE4-9904-1D2AA22064BC}" srcOrd="0" destOrd="0" presId="urn:microsoft.com/office/officeart/2005/8/layout/matrix1"/>
    <dgm:cxn modelId="{0D1A2A63-7DA9-4CD0-806B-0115518A609A}" srcId="{C0AE3921-7770-4FCC-86D8-3CAAFADCEC46}" destId="{00124001-896B-47C5-AE9D-133FB66BCA23}" srcOrd="0" destOrd="0" parTransId="{6ACDDF1A-D74B-4BE5-97F1-14CC03F0E63F}" sibTransId="{1E0617B2-BE5A-44EF-BEA9-7397FA9D7589}"/>
    <dgm:cxn modelId="{311947A7-B90B-41B9-8339-CF08C0547E93}" type="presOf" srcId="{00124001-896B-47C5-AE9D-133FB66BCA23}" destId="{7BAB25B9-4EB5-47CD-9AE8-0E8B2873768F}" srcOrd="0" destOrd="0" presId="urn:microsoft.com/office/officeart/2005/8/layout/matrix1"/>
    <dgm:cxn modelId="{CD00375E-39DB-46AB-BB34-76BA188556F5}" type="presParOf" srcId="{A347C0E9-9F05-4F32-8E95-E2DF365C2E96}" destId="{569B1A0F-9D26-433A-B566-C67686A5AC21}" srcOrd="0" destOrd="0" presId="urn:microsoft.com/office/officeart/2005/8/layout/matrix1"/>
    <dgm:cxn modelId="{17D5CB54-7102-4502-B195-7F3E49C9387D}" type="presParOf" srcId="{569B1A0F-9D26-433A-B566-C67686A5AC21}" destId="{DB3C2678-6C16-4EE4-9904-1D2AA22064BC}" srcOrd="0" destOrd="0" presId="urn:microsoft.com/office/officeart/2005/8/layout/matrix1"/>
    <dgm:cxn modelId="{44191943-7729-4E32-8DAC-E91319DDF095}" type="presParOf" srcId="{569B1A0F-9D26-433A-B566-C67686A5AC21}" destId="{71B27909-2F36-4398-9D01-BCDA95502E89}" srcOrd="1" destOrd="0" presId="urn:microsoft.com/office/officeart/2005/8/layout/matrix1"/>
    <dgm:cxn modelId="{CAA5D462-F25E-4BEB-9494-6BB05CCB2D9B}" type="presParOf" srcId="{569B1A0F-9D26-433A-B566-C67686A5AC21}" destId="{E165F806-C4DE-4EC8-84F1-C9385BA9C1F8}" srcOrd="2" destOrd="0" presId="urn:microsoft.com/office/officeart/2005/8/layout/matrix1"/>
    <dgm:cxn modelId="{01B4F789-4FE4-4D6F-87C3-FD27CE70B0EC}" type="presParOf" srcId="{569B1A0F-9D26-433A-B566-C67686A5AC21}" destId="{23745C10-2BA3-4E91-8A47-3F3654C39D05}" srcOrd="3" destOrd="0" presId="urn:microsoft.com/office/officeart/2005/8/layout/matrix1"/>
    <dgm:cxn modelId="{0F2468CA-95C3-4451-A963-E8B00583139A}" type="presParOf" srcId="{569B1A0F-9D26-433A-B566-C67686A5AC21}" destId="{323BADDE-094C-4EFE-8828-C3C8B74A84E1}" srcOrd="4" destOrd="0" presId="urn:microsoft.com/office/officeart/2005/8/layout/matrix1"/>
    <dgm:cxn modelId="{65B0EA62-3FAE-4104-9BBA-28AFD9A3FA12}" type="presParOf" srcId="{569B1A0F-9D26-433A-B566-C67686A5AC21}" destId="{205F951D-9BFD-44BB-8CF4-B898D5AE624E}" srcOrd="5" destOrd="0" presId="urn:microsoft.com/office/officeart/2005/8/layout/matrix1"/>
    <dgm:cxn modelId="{4F2548FE-0F4D-42A5-B928-57EB3787EDEC}" type="presParOf" srcId="{569B1A0F-9D26-433A-B566-C67686A5AC21}" destId="{47BCA322-5EFF-4426-986D-9D6A6D00C2E1}" srcOrd="6" destOrd="0" presId="urn:microsoft.com/office/officeart/2005/8/layout/matrix1"/>
    <dgm:cxn modelId="{0837AA42-B855-4F05-903B-A4465E6BC862}" type="presParOf" srcId="{569B1A0F-9D26-433A-B566-C67686A5AC21}" destId="{571FE3A3-5D18-439F-84DD-E329DB52A198}" srcOrd="7" destOrd="0" presId="urn:microsoft.com/office/officeart/2005/8/layout/matrix1"/>
    <dgm:cxn modelId="{CB71367B-BC08-418C-9646-9D9D60122B75}" type="presParOf" srcId="{A347C0E9-9F05-4F32-8E95-E2DF365C2E96}" destId="{7BAB25B9-4EB5-47CD-9AE8-0E8B2873768F}"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AE3921-7770-4FCC-86D8-3CAAFADCEC46}"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00124001-896B-47C5-AE9D-133FB66BCA23}">
      <dgm:prSet phldrT="[Texte]"/>
      <dgm:spPr/>
      <dgm:t>
        <a:bodyPr/>
        <a:lstStyle/>
        <a:p>
          <a:r>
            <a:rPr lang="fr-FR" dirty="0" smtClean="0"/>
            <a:t>Limites de l’IPC</a:t>
          </a:r>
          <a:endParaRPr lang="fr-FR" dirty="0"/>
        </a:p>
      </dgm:t>
    </dgm:pt>
    <dgm:pt modelId="{6ACDDF1A-D74B-4BE5-97F1-14CC03F0E63F}" type="parTrans" cxnId="{0D1A2A63-7DA9-4CD0-806B-0115518A609A}">
      <dgm:prSet/>
      <dgm:spPr/>
      <dgm:t>
        <a:bodyPr/>
        <a:lstStyle/>
        <a:p>
          <a:endParaRPr lang="fr-FR"/>
        </a:p>
      </dgm:t>
    </dgm:pt>
    <dgm:pt modelId="{1E0617B2-BE5A-44EF-BEA9-7397FA9D7589}" type="sibTrans" cxnId="{0D1A2A63-7DA9-4CD0-806B-0115518A609A}">
      <dgm:prSet/>
      <dgm:spPr/>
      <dgm:t>
        <a:bodyPr/>
        <a:lstStyle/>
        <a:p>
          <a:endParaRPr lang="fr-FR"/>
        </a:p>
      </dgm:t>
    </dgm:pt>
    <dgm:pt modelId="{6BB59EDD-AC69-4E00-8C69-6000291E95CB}">
      <dgm:prSet phldrT="[Texte]"/>
      <dgm:spPr>
        <a:solidFill>
          <a:schemeClr val="accent1">
            <a:lumMod val="75000"/>
          </a:schemeClr>
        </a:solidFill>
      </dgm:spPr>
      <dgm:t>
        <a:bodyPr/>
        <a:lstStyle/>
        <a:p>
          <a:r>
            <a:rPr lang="fr-FR" dirty="0" smtClean="0"/>
            <a:t>Biais de substitution des produits</a:t>
          </a:r>
          <a:endParaRPr lang="fr-FR" dirty="0"/>
        </a:p>
      </dgm:t>
    </dgm:pt>
    <dgm:pt modelId="{3EAC0984-5865-440F-A057-4250583C7278}" type="parTrans" cxnId="{7A02B42A-1AA5-4CC4-8C68-CF187E946BED}">
      <dgm:prSet/>
      <dgm:spPr/>
      <dgm:t>
        <a:bodyPr/>
        <a:lstStyle/>
        <a:p>
          <a:endParaRPr lang="fr-FR"/>
        </a:p>
      </dgm:t>
    </dgm:pt>
    <dgm:pt modelId="{A0C8B383-7A6A-4DF3-98BB-5D055146A45C}" type="sibTrans" cxnId="{7A02B42A-1AA5-4CC4-8C68-CF187E946BED}">
      <dgm:prSet/>
      <dgm:spPr/>
      <dgm:t>
        <a:bodyPr/>
        <a:lstStyle/>
        <a:p>
          <a:endParaRPr lang="fr-FR"/>
        </a:p>
      </dgm:t>
    </dgm:pt>
    <dgm:pt modelId="{A347C0E9-9F05-4F32-8E95-E2DF365C2E96}" type="pres">
      <dgm:prSet presAssocID="{C0AE3921-7770-4FCC-86D8-3CAAFADCEC46}" presName="diagram" presStyleCnt="0">
        <dgm:presLayoutVars>
          <dgm:chMax val="1"/>
          <dgm:dir/>
          <dgm:animLvl val="ctr"/>
          <dgm:resizeHandles val="exact"/>
        </dgm:presLayoutVars>
      </dgm:prSet>
      <dgm:spPr/>
      <dgm:t>
        <a:bodyPr/>
        <a:lstStyle/>
        <a:p>
          <a:endParaRPr lang="fr-FR"/>
        </a:p>
      </dgm:t>
    </dgm:pt>
    <dgm:pt modelId="{569B1A0F-9D26-433A-B566-C67686A5AC21}" type="pres">
      <dgm:prSet presAssocID="{C0AE3921-7770-4FCC-86D8-3CAAFADCEC46}" presName="matrix" presStyleCnt="0"/>
      <dgm:spPr/>
    </dgm:pt>
    <dgm:pt modelId="{DB3C2678-6C16-4EE4-9904-1D2AA22064BC}" type="pres">
      <dgm:prSet presAssocID="{C0AE3921-7770-4FCC-86D8-3CAAFADCEC46}" presName="tile1" presStyleLbl="node1" presStyleIdx="0" presStyleCnt="4"/>
      <dgm:spPr/>
      <dgm:t>
        <a:bodyPr/>
        <a:lstStyle/>
        <a:p>
          <a:endParaRPr lang="fr-FR"/>
        </a:p>
      </dgm:t>
    </dgm:pt>
    <dgm:pt modelId="{71B27909-2F36-4398-9D01-BCDA95502E89}" type="pres">
      <dgm:prSet presAssocID="{C0AE3921-7770-4FCC-86D8-3CAAFADCEC46}" presName="tile1text" presStyleLbl="node1" presStyleIdx="0" presStyleCnt="4">
        <dgm:presLayoutVars>
          <dgm:chMax val="0"/>
          <dgm:chPref val="0"/>
          <dgm:bulletEnabled val="1"/>
        </dgm:presLayoutVars>
      </dgm:prSet>
      <dgm:spPr/>
      <dgm:t>
        <a:bodyPr/>
        <a:lstStyle/>
        <a:p>
          <a:endParaRPr lang="fr-FR"/>
        </a:p>
      </dgm:t>
    </dgm:pt>
    <dgm:pt modelId="{E165F806-C4DE-4EC8-84F1-C9385BA9C1F8}" type="pres">
      <dgm:prSet presAssocID="{C0AE3921-7770-4FCC-86D8-3CAAFADCEC46}" presName="tile2" presStyleLbl="node1" presStyleIdx="1" presStyleCnt="4" custLinFactNeighborX="21262" custLinFactNeighborY="-10547"/>
      <dgm:spPr/>
      <dgm:t>
        <a:bodyPr/>
        <a:lstStyle/>
        <a:p>
          <a:endParaRPr lang="fr-FR"/>
        </a:p>
      </dgm:t>
    </dgm:pt>
    <dgm:pt modelId="{23745C10-2BA3-4E91-8A47-3F3654C39D05}" type="pres">
      <dgm:prSet presAssocID="{C0AE3921-7770-4FCC-86D8-3CAAFADCEC46}" presName="tile2text" presStyleLbl="node1" presStyleIdx="1" presStyleCnt="4">
        <dgm:presLayoutVars>
          <dgm:chMax val="0"/>
          <dgm:chPref val="0"/>
          <dgm:bulletEnabled val="1"/>
        </dgm:presLayoutVars>
      </dgm:prSet>
      <dgm:spPr/>
      <dgm:t>
        <a:bodyPr/>
        <a:lstStyle/>
        <a:p>
          <a:endParaRPr lang="fr-FR"/>
        </a:p>
      </dgm:t>
    </dgm:pt>
    <dgm:pt modelId="{323BADDE-094C-4EFE-8828-C3C8B74A84E1}" type="pres">
      <dgm:prSet presAssocID="{C0AE3921-7770-4FCC-86D8-3CAAFADCEC46}" presName="tile3" presStyleLbl="node1" presStyleIdx="2" presStyleCnt="4"/>
      <dgm:spPr/>
    </dgm:pt>
    <dgm:pt modelId="{205F951D-9BFD-44BB-8CF4-B898D5AE624E}" type="pres">
      <dgm:prSet presAssocID="{C0AE3921-7770-4FCC-86D8-3CAAFADCEC46}" presName="tile3text" presStyleLbl="node1" presStyleIdx="2" presStyleCnt="4">
        <dgm:presLayoutVars>
          <dgm:chMax val="0"/>
          <dgm:chPref val="0"/>
          <dgm:bulletEnabled val="1"/>
        </dgm:presLayoutVars>
      </dgm:prSet>
      <dgm:spPr/>
    </dgm:pt>
    <dgm:pt modelId="{47BCA322-5EFF-4426-986D-9D6A6D00C2E1}" type="pres">
      <dgm:prSet presAssocID="{C0AE3921-7770-4FCC-86D8-3CAAFADCEC46}" presName="tile4" presStyleLbl="node1" presStyleIdx="3" presStyleCnt="4"/>
      <dgm:spPr/>
    </dgm:pt>
    <dgm:pt modelId="{571FE3A3-5D18-439F-84DD-E329DB52A198}" type="pres">
      <dgm:prSet presAssocID="{C0AE3921-7770-4FCC-86D8-3CAAFADCEC46}" presName="tile4text" presStyleLbl="node1" presStyleIdx="3" presStyleCnt="4">
        <dgm:presLayoutVars>
          <dgm:chMax val="0"/>
          <dgm:chPref val="0"/>
          <dgm:bulletEnabled val="1"/>
        </dgm:presLayoutVars>
      </dgm:prSet>
      <dgm:spPr/>
    </dgm:pt>
    <dgm:pt modelId="{7BAB25B9-4EB5-47CD-9AE8-0E8B2873768F}" type="pres">
      <dgm:prSet presAssocID="{C0AE3921-7770-4FCC-86D8-3CAAFADCEC46}" presName="centerTile" presStyleLbl="fgShp" presStyleIdx="0" presStyleCnt="1">
        <dgm:presLayoutVars>
          <dgm:chMax val="0"/>
          <dgm:chPref val="0"/>
        </dgm:presLayoutVars>
      </dgm:prSet>
      <dgm:spPr/>
      <dgm:t>
        <a:bodyPr/>
        <a:lstStyle/>
        <a:p>
          <a:endParaRPr lang="fr-FR"/>
        </a:p>
      </dgm:t>
    </dgm:pt>
  </dgm:ptLst>
  <dgm:cxnLst>
    <dgm:cxn modelId="{909DA220-80D1-4FFB-8400-BA83628C32D1}" type="presOf" srcId="{6BB59EDD-AC69-4E00-8C69-6000291E95CB}" destId="{DB3C2678-6C16-4EE4-9904-1D2AA22064BC}" srcOrd="0" destOrd="0" presId="urn:microsoft.com/office/officeart/2005/8/layout/matrix1"/>
    <dgm:cxn modelId="{7A02B42A-1AA5-4CC4-8C68-CF187E946BED}" srcId="{00124001-896B-47C5-AE9D-133FB66BCA23}" destId="{6BB59EDD-AC69-4E00-8C69-6000291E95CB}" srcOrd="0" destOrd="0" parTransId="{3EAC0984-5865-440F-A057-4250583C7278}" sibTransId="{A0C8B383-7A6A-4DF3-98BB-5D055146A45C}"/>
    <dgm:cxn modelId="{0D1A2A63-7DA9-4CD0-806B-0115518A609A}" srcId="{C0AE3921-7770-4FCC-86D8-3CAAFADCEC46}" destId="{00124001-896B-47C5-AE9D-133FB66BCA23}" srcOrd="0" destOrd="0" parTransId="{6ACDDF1A-D74B-4BE5-97F1-14CC03F0E63F}" sibTransId="{1E0617B2-BE5A-44EF-BEA9-7397FA9D7589}"/>
    <dgm:cxn modelId="{095FDC6C-BC00-403B-B112-BB52B3894B39}" type="presOf" srcId="{C0AE3921-7770-4FCC-86D8-3CAAFADCEC46}" destId="{A347C0E9-9F05-4F32-8E95-E2DF365C2E96}" srcOrd="0" destOrd="0" presId="urn:microsoft.com/office/officeart/2005/8/layout/matrix1"/>
    <dgm:cxn modelId="{56BECE9A-0E5A-4CAE-AC1D-E668E0F48E73}" type="presOf" srcId="{6BB59EDD-AC69-4E00-8C69-6000291E95CB}" destId="{71B27909-2F36-4398-9D01-BCDA95502E89}" srcOrd="1" destOrd="0" presId="urn:microsoft.com/office/officeart/2005/8/layout/matrix1"/>
    <dgm:cxn modelId="{F0FD7770-1B0F-439D-9920-0A4FB1A8311B}" type="presOf" srcId="{00124001-896B-47C5-AE9D-133FB66BCA23}" destId="{7BAB25B9-4EB5-47CD-9AE8-0E8B2873768F}" srcOrd="0" destOrd="0" presId="urn:microsoft.com/office/officeart/2005/8/layout/matrix1"/>
    <dgm:cxn modelId="{47F74EFA-2722-403D-9E98-99B843D7FC05}" type="presParOf" srcId="{A347C0E9-9F05-4F32-8E95-E2DF365C2E96}" destId="{569B1A0F-9D26-433A-B566-C67686A5AC21}" srcOrd="0" destOrd="0" presId="urn:microsoft.com/office/officeart/2005/8/layout/matrix1"/>
    <dgm:cxn modelId="{88CC8C43-CFCF-4FA5-A81B-F06366551B62}" type="presParOf" srcId="{569B1A0F-9D26-433A-B566-C67686A5AC21}" destId="{DB3C2678-6C16-4EE4-9904-1D2AA22064BC}" srcOrd="0" destOrd="0" presId="urn:microsoft.com/office/officeart/2005/8/layout/matrix1"/>
    <dgm:cxn modelId="{126440A3-CB2D-45EB-BFD2-EE736A4027EE}" type="presParOf" srcId="{569B1A0F-9D26-433A-B566-C67686A5AC21}" destId="{71B27909-2F36-4398-9D01-BCDA95502E89}" srcOrd="1" destOrd="0" presId="urn:microsoft.com/office/officeart/2005/8/layout/matrix1"/>
    <dgm:cxn modelId="{818480F4-A139-4515-A86E-BC9ADB771061}" type="presParOf" srcId="{569B1A0F-9D26-433A-B566-C67686A5AC21}" destId="{E165F806-C4DE-4EC8-84F1-C9385BA9C1F8}" srcOrd="2" destOrd="0" presId="urn:microsoft.com/office/officeart/2005/8/layout/matrix1"/>
    <dgm:cxn modelId="{B899C22E-62D4-4687-B4B7-CB68C4A06B2E}" type="presParOf" srcId="{569B1A0F-9D26-433A-B566-C67686A5AC21}" destId="{23745C10-2BA3-4E91-8A47-3F3654C39D05}" srcOrd="3" destOrd="0" presId="urn:microsoft.com/office/officeart/2005/8/layout/matrix1"/>
    <dgm:cxn modelId="{6BF4C73C-E881-49CE-811A-F657EAB107B3}" type="presParOf" srcId="{569B1A0F-9D26-433A-B566-C67686A5AC21}" destId="{323BADDE-094C-4EFE-8828-C3C8B74A84E1}" srcOrd="4" destOrd="0" presId="urn:microsoft.com/office/officeart/2005/8/layout/matrix1"/>
    <dgm:cxn modelId="{7D580B44-5D09-4274-8484-6610573CE813}" type="presParOf" srcId="{569B1A0F-9D26-433A-B566-C67686A5AC21}" destId="{205F951D-9BFD-44BB-8CF4-B898D5AE624E}" srcOrd="5" destOrd="0" presId="urn:microsoft.com/office/officeart/2005/8/layout/matrix1"/>
    <dgm:cxn modelId="{B0FEC0BE-622B-42F9-BD39-5B08D4F3A451}" type="presParOf" srcId="{569B1A0F-9D26-433A-B566-C67686A5AC21}" destId="{47BCA322-5EFF-4426-986D-9D6A6D00C2E1}" srcOrd="6" destOrd="0" presId="urn:microsoft.com/office/officeart/2005/8/layout/matrix1"/>
    <dgm:cxn modelId="{9F8C318B-1C8C-4FF4-BB15-AC4EEE78F96D}" type="presParOf" srcId="{569B1A0F-9D26-433A-B566-C67686A5AC21}" destId="{571FE3A3-5D18-439F-84DD-E329DB52A198}" srcOrd="7" destOrd="0" presId="urn:microsoft.com/office/officeart/2005/8/layout/matrix1"/>
    <dgm:cxn modelId="{03033792-3105-422E-96A6-203F1A41C002}" type="presParOf" srcId="{A347C0E9-9F05-4F32-8E95-E2DF365C2E96}" destId="{7BAB25B9-4EB5-47CD-9AE8-0E8B2873768F}"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AE3921-7770-4FCC-86D8-3CAAFADCEC46}"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00124001-896B-47C5-AE9D-133FB66BCA23}">
      <dgm:prSet phldrT="[Texte]"/>
      <dgm:spPr/>
      <dgm:t>
        <a:bodyPr/>
        <a:lstStyle/>
        <a:p>
          <a:r>
            <a:rPr lang="fr-FR" dirty="0" smtClean="0"/>
            <a:t>Limites de l’IPC</a:t>
          </a:r>
          <a:endParaRPr lang="fr-FR" dirty="0"/>
        </a:p>
      </dgm:t>
    </dgm:pt>
    <dgm:pt modelId="{6ACDDF1A-D74B-4BE5-97F1-14CC03F0E63F}" type="parTrans" cxnId="{0D1A2A63-7DA9-4CD0-806B-0115518A609A}">
      <dgm:prSet/>
      <dgm:spPr/>
      <dgm:t>
        <a:bodyPr/>
        <a:lstStyle/>
        <a:p>
          <a:endParaRPr lang="fr-FR"/>
        </a:p>
      </dgm:t>
    </dgm:pt>
    <dgm:pt modelId="{1E0617B2-BE5A-44EF-BEA9-7397FA9D7589}" type="sibTrans" cxnId="{0D1A2A63-7DA9-4CD0-806B-0115518A609A}">
      <dgm:prSet/>
      <dgm:spPr/>
      <dgm:t>
        <a:bodyPr/>
        <a:lstStyle/>
        <a:p>
          <a:endParaRPr lang="fr-FR"/>
        </a:p>
      </dgm:t>
    </dgm:pt>
    <dgm:pt modelId="{6BB59EDD-AC69-4E00-8C69-6000291E95CB}">
      <dgm:prSet phldrT="[Texte]"/>
      <dgm:spPr>
        <a:solidFill>
          <a:schemeClr val="accent1">
            <a:lumMod val="75000"/>
          </a:schemeClr>
        </a:solidFill>
      </dgm:spPr>
      <dgm:t>
        <a:bodyPr/>
        <a:lstStyle/>
        <a:p>
          <a:r>
            <a:rPr lang="fr-FR" dirty="0" smtClean="0"/>
            <a:t>Biais de substitution des produits</a:t>
          </a:r>
          <a:endParaRPr lang="fr-FR" dirty="0"/>
        </a:p>
      </dgm:t>
    </dgm:pt>
    <dgm:pt modelId="{3EAC0984-5865-440F-A057-4250583C7278}" type="parTrans" cxnId="{7A02B42A-1AA5-4CC4-8C68-CF187E946BED}">
      <dgm:prSet/>
      <dgm:spPr/>
      <dgm:t>
        <a:bodyPr/>
        <a:lstStyle/>
        <a:p>
          <a:endParaRPr lang="fr-FR"/>
        </a:p>
      </dgm:t>
    </dgm:pt>
    <dgm:pt modelId="{A0C8B383-7A6A-4DF3-98BB-5D055146A45C}" type="sibTrans" cxnId="{7A02B42A-1AA5-4CC4-8C68-CF187E946BED}">
      <dgm:prSet/>
      <dgm:spPr/>
      <dgm:t>
        <a:bodyPr/>
        <a:lstStyle/>
        <a:p>
          <a:endParaRPr lang="fr-FR"/>
        </a:p>
      </dgm:t>
    </dgm:pt>
    <dgm:pt modelId="{F1164ECC-DD53-425D-BD1E-5D355F5FCB81}">
      <dgm:prSet/>
      <dgm:spPr>
        <a:solidFill>
          <a:schemeClr val="accent1">
            <a:lumMod val="75000"/>
          </a:schemeClr>
        </a:solidFill>
      </dgm:spPr>
      <dgm:t>
        <a:bodyPr/>
        <a:lstStyle/>
        <a:p>
          <a:r>
            <a:rPr lang="fr-FR" dirty="0" smtClean="0"/>
            <a:t>Biais de substitution des lieux de vente</a:t>
          </a:r>
          <a:endParaRPr lang="fr-FR" dirty="0"/>
        </a:p>
      </dgm:t>
    </dgm:pt>
    <dgm:pt modelId="{862C8159-DD2D-480F-8E47-4528F36F3F37}" type="parTrans" cxnId="{E9C79A87-1546-402B-9D55-8DAE11A978F2}">
      <dgm:prSet/>
      <dgm:spPr/>
    </dgm:pt>
    <dgm:pt modelId="{465378BA-A9D2-4455-B9A6-68C6379A098A}" type="sibTrans" cxnId="{E9C79A87-1546-402B-9D55-8DAE11A978F2}">
      <dgm:prSet/>
      <dgm:spPr/>
    </dgm:pt>
    <dgm:pt modelId="{A347C0E9-9F05-4F32-8E95-E2DF365C2E96}" type="pres">
      <dgm:prSet presAssocID="{C0AE3921-7770-4FCC-86D8-3CAAFADCEC46}" presName="diagram" presStyleCnt="0">
        <dgm:presLayoutVars>
          <dgm:chMax val="1"/>
          <dgm:dir/>
          <dgm:animLvl val="ctr"/>
          <dgm:resizeHandles val="exact"/>
        </dgm:presLayoutVars>
      </dgm:prSet>
      <dgm:spPr/>
      <dgm:t>
        <a:bodyPr/>
        <a:lstStyle/>
        <a:p>
          <a:endParaRPr lang="fr-FR"/>
        </a:p>
      </dgm:t>
    </dgm:pt>
    <dgm:pt modelId="{569B1A0F-9D26-433A-B566-C67686A5AC21}" type="pres">
      <dgm:prSet presAssocID="{C0AE3921-7770-4FCC-86D8-3CAAFADCEC46}" presName="matrix" presStyleCnt="0"/>
      <dgm:spPr/>
    </dgm:pt>
    <dgm:pt modelId="{DB3C2678-6C16-4EE4-9904-1D2AA22064BC}" type="pres">
      <dgm:prSet presAssocID="{C0AE3921-7770-4FCC-86D8-3CAAFADCEC46}" presName="tile1" presStyleLbl="node1" presStyleIdx="0" presStyleCnt="4"/>
      <dgm:spPr/>
      <dgm:t>
        <a:bodyPr/>
        <a:lstStyle/>
        <a:p>
          <a:endParaRPr lang="fr-FR"/>
        </a:p>
      </dgm:t>
    </dgm:pt>
    <dgm:pt modelId="{71B27909-2F36-4398-9D01-BCDA95502E89}" type="pres">
      <dgm:prSet presAssocID="{C0AE3921-7770-4FCC-86D8-3CAAFADCEC46}" presName="tile1text" presStyleLbl="node1" presStyleIdx="0" presStyleCnt="4">
        <dgm:presLayoutVars>
          <dgm:chMax val="0"/>
          <dgm:chPref val="0"/>
          <dgm:bulletEnabled val="1"/>
        </dgm:presLayoutVars>
      </dgm:prSet>
      <dgm:spPr/>
      <dgm:t>
        <a:bodyPr/>
        <a:lstStyle/>
        <a:p>
          <a:endParaRPr lang="fr-FR"/>
        </a:p>
      </dgm:t>
    </dgm:pt>
    <dgm:pt modelId="{E165F806-C4DE-4EC8-84F1-C9385BA9C1F8}" type="pres">
      <dgm:prSet presAssocID="{C0AE3921-7770-4FCC-86D8-3CAAFADCEC46}" presName="tile2" presStyleLbl="node1" presStyleIdx="1" presStyleCnt="4" custLinFactNeighborX="21262" custLinFactNeighborY="-10547"/>
      <dgm:spPr/>
      <dgm:t>
        <a:bodyPr/>
        <a:lstStyle/>
        <a:p>
          <a:endParaRPr lang="fr-FR"/>
        </a:p>
      </dgm:t>
    </dgm:pt>
    <dgm:pt modelId="{23745C10-2BA3-4E91-8A47-3F3654C39D05}" type="pres">
      <dgm:prSet presAssocID="{C0AE3921-7770-4FCC-86D8-3CAAFADCEC46}" presName="tile2text" presStyleLbl="node1" presStyleIdx="1" presStyleCnt="4">
        <dgm:presLayoutVars>
          <dgm:chMax val="0"/>
          <dgm:chPref val="0"/>
          <dgm:bulletEnabled val="1"/>
        </dgm:presLayoutVars>
      </dgm:prSet>
      <dgm:spPr/>
      <dgm:t>
        <a:bodyPr/>
        <a:lstStyle/>
        <a:p>
          <a:endParaRPr lang="fr-FR"/>
        </a:p>
      </dgm:t>
    </dgm:pt>
    <dgm:pt modelId="{323BADDE-094C-4EFE-8828-C3C8B74A84E1}" type="pres">
      <dgm:prSet presAssocID="{C0AE3921-7770-4FCC-86D8-3CAAFADCEC46}" presName="tile3" presStyleLbl="node1" presStyleIdx="2" presStyleCnt="4"/>
      <dgm:spPr/>
    </dgm:pt>
    <dgm:pt modelId="{205F951D-9BFD-44BB-8CF4-B898D5AE624E}" type="pres">
      <dgm:prSet presAssocID="{C0AE3921-7770-4FCC-86D8-3CAAFADCEC46}" presName="tile3text" presStyleLbl="node1" presStyleIdx="2" presStyleCnt="4">
        <dgm:presLayoutVars>
          <dgm:chMax val="0"/>
          <dgm:chPref val="0"/>
          <dgm:bulletEnabled val="1"/>
        </dgm:presLayoutVars>
      </dgm:prSet>
      <dgm:spPr/>
    </dgm:pt>
    <dgm:pt modelId="{47BCA322-5EFF-4426-986D-9D6A6D00C2E1}" type="pres">
      <dgm:prSet presAssocID="{C0AE3921-7770-4FCC-86D8-3CAAFADCEC46}" presName="tile4" presStyleLbl="node1" presStyleIdx="3" presStyleCnt="4"/>
      <dgm:spPr/>
    </dgm:pt>
    <dgm:pt modelId="{571FE3A3-5D18-439F-84DD-E329DB52A198}" type="pres">
      <dgm:prSet presAssocID="{C0AE3921-7770-4FCC-86D8-3CAAFADCEC46}" presName="tile4text" presStyleLbl="node1" presStyleIdx="3" presStyleCnt="4">
        <dgm:presLayoutVars>
          <dgm:chMax val="0"/>
          <dgm:chPref val="0"/>
          <dgm:bulletEnabled val="1"/>
        </dgm:presLayoutVars>
      </dgm:prSet>
      <dgm:spPr/>
    </dgm:pt>
    <dgm:pt modelId="{7BAB25B9-4EB5-47CD-9AE8-0E8B2873768F}" type="pres">
      <dgm:prSet presAssocID="{C0AE3921-7770-4FCC-86D8-3CAAFADCEC46}" presName="centerTile" presStyleLbl="fgShp" presStyleIdx="0" presStyleCnt="1">
        <dgm:presLayoutVars>
          <dgm:chMax val="0"/>
          <dgm:chPref val="0"/>
        </dgm:presLayoutVars>
      </dgm:prSet>
      <dgm:spPr/>
      <dgm:t>
        <a:bodyPr/>
        <a:lstStyle/>
        <a:p>
          <a:endParaRPr lang="fr-FR"/>
        </a:p>
      </dgm:t>
    </dgm:pt>
  </dgm:ptLst>
  <dgm:cxnLst>
    <dgm:cxn modelId="{7A02B42A-1AA5-4CC4-8C68-CF187E946BED}" srcId="{00124001-896B-47C5-AE9D-133FB66BCA23}" destId="{6BB59EDD-AC69-4E00-8C69-6000291E95CB}" srcOrd="0" destOrd="0" parTransId="{3EAC0984-5865-440F-A057-4250583C7278}" sibTransId="{A0C8B383-7A6A-4DF3-98BB-5D055146A45C}"/>
    <dgm:cxn modelId="{499AD639-3950-42C3-AAB5-3A2044E7C784}" type="presOf" srcId="{00124001-896B-47C5-AE9D-133FB66BCA23}" destId="{7BAB25B9-4EB5-47CD-9AE8-0E8B2873768F}" srcOrd="0" destOrd="0" presId="urn:microsoft.com/office/officeart/2005/8/layout/matrix1"/>
    <dgm:cxn modelId="{E9C79A87-1546-402B-9D55-8DAE11A978F2}" srcId="{00124001-896B-47C5-AE9D-133FB66BCA23}" destId="{F1164ECC-DD53-425D-BD1E-5D355F5FCB81}" srcOrd="1" destOrd="0" parTransId="{862C8159-DD2D-480F-8E47-4528F36F3F37}" sibTransId="{465378BA-A9D2-4455-B9A6-68C6379A098A}"/>
    <dgm:cxn modelId="{0D1A2A63-7DA9-4CD0-806B-0115518A609A}" srcId="{C0AE3921-7770-4FCC-86D8-3CAAFADCEC46}" destId="{00124001-896B-47C5-AE9D-133FB66BCA23}" srcOrd="0" destOrd="0" parTransId="{6ACDDF1A-D74B-4BE5-97F1-14CC03F0E63F}" sibTransId="{1E0617B2-BE5A-44EF-BEA9-7397FA9D7589}"/>
    <dgm:cxn modelId="{570C88A7-93C4-441C-87A7-7A1DF023AA4B}" type="presOf" srcId="{C0AE3921-7770-4FCC-86D8-3CAAFADCEC46}" destId="{A347C0E9-9F05-4F32-8E95-E2DF365C2E96}" srcOrd="0" destOrd="0" presId="urn:microsoft.com/office/officeart/2005/8/layout/matrix1"/>
    <dgm:cxn modelId="{3C372561-E928-40FA-AA8B-E15EE1EA1535}" type="presOf" srcId="{6BB59EDD-AC69-4E00-8C69-6000291E95CB}" destId="{DB3C2678-6C16-4EE4-9904-1D2AA22064BC}" srcOrd="0" destOrd="0" presId="urn:microsoft.com/office/officeart/2005/8/layout/matrix1"/>
    <dgm:cxn modelId="{2C280C6E-3283-46A5-ADCC-8F0D264EED52}" type="presOf" srcId="{F1164ECC-DD53-425D-BD1E-5D355F5FCB81}" destId="{23745C10-2BA3-4E91-8A47-3F3654C39D05}" srcOrd="1" destOrd="0" presId="urn:microsoft.com/office/officeart/2005/8/layout/matrix1"/>
    <dgm:cxn modelId="{AD01A794-2A3D-4709-A53A-5305E6B7D19F}" type="presOf" srcId="{6BB59EDD-AC69-4E00-8C69-6000291E95CB}" destId="{71B27909-2F36-4398-9D01-BCDA95502E89}" srcOrd="1" destOrd="0" presId="urn:microsoft.com/office/officeart/2005/8/layout/matrix1"/>
    <dgm:cxn modelId="{8F330D11-25C6-4EB9-9FA9-9CE4248357DD}" type="presOf" srcId="{F1164ECC-DD53-425D-BD1E-5D355F5FCB81}" destId="{E165F806-C4DE-4EC8-84F1-C9385BA9C1F8}" srcOrd="0" destOrd="0" presId="urn:microsoft.com/office/officeart/2005/8/layout/matrix1"/>
    <dgm:cxn modelId="{3DE03BE8-7F2E-4ACC-881F-F2625E879C35}" type="presParOf" srcId="{A347C0E9-9F05-4F32-8E95-E2DF365C2E96}" destId="{569B1A0F-9D26-433A-B566-C67686A5AC21}" srcOrd="0" destOrd="0" presId="urn:microsoft.com/office/officeart/2005/8/layout/matrix1"/>
    <dgm:cxn modelId="{AF7D963A-2B7E-4F97-9B6D-037994B82F7C}" type="presParOf" srcId="{569B1A0F-9D26-433A-B566-C67686A5AC21}" destId="{DB3C2678-6C16-4EE4-9904-1D2AA22064BC}" srcOrd="0" destOrd="0" presId="urn:microsoft.com/office/officeart/2005/8/layout/matrix1"/>
    <dgm:cxn modelId="{33932A26-A7BB-47BE-B0AE-854AEA64FE73}" type="presParOf" srcId="{569B1A0F-9D26-433A-B566-C67686A5AC21}" destId="{71B27909-2F36-4398-9D01-BCDA95502E89}" srcOrd="1" destOrd="0" presId="urn:microsoft.com/office/officeart/2005/8/layout/matrix1"/>
    <dgm:cxn modelId="{63351980-2042-48DF-8EC9-BCCDE45AEE71}" type="presParOf" srcId="{569B1A0F-9D26-433A-B566-C67686A5AC21}" destId="{E165F806-C4DE-4EC8-84F1-C9385BA9C1F8}" srcOrd="2" destOrd="0" presId="urn:microsoft.com/office/officeart/2005/8/layout/matrix1"/>
    <dgm:cxn modelId="{5D91F154-DF9C-4C7E-9408-964690158EB9}" type="presParOf" srcId="{569B1A0F-9D26-433A-B566-C67686A5AC21}" destId="{23745C10-2BA3-4E91-8A47-3F3654C39D05}" srcOrd="3" destOrd="0" presId="urn:microsoft.com/office/officeart/2005/8/layout/matrix1"/>
    <dgm:cxn modelId="{3221EDF6-751E-47E7-9E93-3D4AB3B38582}" type="presParOf" srcId="{569B1A0F-9D26-433A-B566-C67686A5AC21}" destId="{323BADDE-094C-4EFE-8828-C3C8B74A84E1}" srcOrd="4" destOrd="0" presId="urn:microsoft.com/office/officeart/2005/8/layout/matrix1"/>
    <dgm:cxn modelId="{DEC6D45B-FBCB-4508-89B4-F53F15E48C54}" type="presParOf" srcId="{569B1A0F-9D26-433A-B566-C67686A5AC21}" destId="{205F951D-9BFD-44BB-8CF4-B898D5AE624E}" srcOrd="5" destOrd="0" presId="urn:microsoft.com/office/officeart/2005/8/layout/matrix1"/>
    <dgm:cxn modelId="{84012F28-8C55-4A62-A034-DACA17CCD9CD}" type="presParOf" srcId="{569B1A0F-9D26-433A-B566-C67686A5AC21}" destId="{47BCA322-5EFF-4426-986D-9D6A6D00C2E1}" srcOrd="6" destOrd="0" presId="urn:microsoft.com/office/officeart/2005/8/layout/matrix1"/>
    <dgm:cxn modelId="{E184F044-FC76-48AE-A0C0-F479C814DCA8}" type="presParOf" srcId="{569B1A0F-9D26-433A-B566-C67686A5AC21}" destId="{571FE3A3-5D18-439F-84DD-E329DB52A198}" srcOrd="7" destOrd="0" presId="urn:microsoft.com/office/officeart/2005/8/layout/matrix1"/>
    <dgm:cxn modelId="{0F33218A-03EA-489F-B015-143D973B2DA5}" type="presParOf" srcId="{A347C0E9-9F05-4F32-8E95-E2DF365C2E96}" destId="{7BAB25B9-4EB5-47CD-9AE8-0E8B2873768F}"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0AE3921-7770-4FCC-86D8-3CAAFADCEC46}"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00124001-896B-47C5-AE9D-133FB66BCA23}">
      <dgm:prSet phldrT="[Texte]"/>
      <dgm:spPr/>
      <dgm:t>
        <a:bodyPr/>
        <a:lstStyle/>
        <a:p>
          <a:r>
            <a:rPr lang="fr-FR" dirty="0" smtClean="0"/>
            <a:t>Limites de l’IPC</a:t>
          </a:r>
          <a:endParaRPr lang="fr-FR" dirty="0"/>
        </a:p>
      </dgm:t>
    </dgm:pt>
    <dgm:pt modelId="{6ACDDF1A-D74B-4BE5-97F1-14CC03F0E63F}" type="parTrans" cxnId="{0D1A2A63-7DA9-4CD0-806B-0115518A609A}">
      <dgm:prSet/>
      <dgm:spPr/>
      <dgm:t>
        <a:bodyPr/>
        <a:lstStyle/>
        <a:p>
          <a:endParaRPr lang="fr-FR"/>
        </a:p>
      </dgm:t>
    </dgm:pt>
    <dgm:pt modelId="{1E0617B2-BE5A-44EF-BEA9-7397FA9D7589}" type="sibTrans" cxnId="{0D1A2A63-7DA9-4CD0-806B-0115518A609A}">
      <dgm:prSet/>
      <dgm:spPr/>
      <dgm:t>
        <a:bodyPr/>
        <a:lstStyle/>
        <a:p>
          <a:endParaRPr lang="fr-FR"/>
        </a:p>
      </dgm:t>
    </dgm:pt>
    <dgm:pt modelId="{6BB59EDD-AC69-4E00-8C69-6000291E95CB}">
      <dgm:prSet phldrT="[Texte]"/>
      <dgm:spPr>
        <a:solidFill>
          <a:schemeClr val="accent1">
            <a:lumMod val="75000"/>
          </a:schemeClr>
        </a:solidFill>
      </dgm:spPr>
      <dgm:t>
        <a:bodyPr/>
        <a:lstStyle/>
        <a:p>
          <a:r>
            <a:rPr lang="fr-FR" dirty="0" smtClean="0"/>
            <a:t>Biais de substitution des produits</a:t>
          </a:r>
          <a:endParaRPr lang="fr-FR" dirty="0"/>
        </a:p>
      </dgm:t>
    </dgm:pt>
    <dgm:pt modelId="{3EAC0984-5865-440F-A057-4250583C7278}" type="parTrans" cxnId="{7A02B42A-1AA5-4CC4-8C68-CF187E946BED}">
      <dgm:prSet/>
      <dgm:spPr/>
      <dgm:t>
        <a:bodyPr/>
        <a:lstStyle/>
        <a:p>
          <a:endParaRPr lang="fr-FR"/>
        </a:p>
      </dgm:t>
    </dgm:pt>
    <dgm:pt modelId="{A0C8B383-7A6A-4DF3-98BB-5D055146A45C}" type="sibTrans" cxnId="{7A02B42A-1AA5-4CC4-8C68-CF187E946BED}">
      <dgm:prSet/>
      <dgm:spPr/>
      <dgm:t>
        <a:bodyPr/>
        <a:lstStyle/>
        <a:p>
          <a:endParaRPr lang="fr-FR"/>
        </a:p>
      </dgm:t>
    </dgm:pt>
    <dgm:pt modelId="{F1164ECC-DD53-425D-BD1E-5D355F5FCB81}">
      <dgm:prSet/>
      <dgm:spPr>
        <a:solidFill>
          <a:schemeClr val="accent1">
            <a:lumMod val="75000"/>
          </a:schemeClr>
        </a:solidFill>
      </dgm:spPr>
      <dgm:t>
        <a:bodyPr/>
        <a:lstStyle/>
        <a:p>
          <a:r>
            <a:rPr lang="fr-FR" dirty="0" smtClean="0"/>
            <a:t>Biais de substitution des lieux de vente</a:t>
          </a:r>
          <a:endParaRPr lang="fr-FR" dirty="0"/>
        </a:p>
      </dgm:t>
    </dgm:pt>
    <dgm:pt modelId="{862C8159-DD2D-480F-8E47-4528F36F3F37}" type="parTrans" cxnId="{E9C79A87-1546-402B-9D55-8DAE11A978F2}">
      <dgm:prSet/>
      <dgm:spPr/>
    </dgm:pt>
    <dgm:pt modelId="{465378BA-A9D2-4455-B9A6-68C6379A098A}" type="sibTrans" cxnId="{E9C79A87-1546-402B-9D55-8DAE11A978F2}">
      <dgm:prSet/>
      <dgm:spPr/>
    </dgm:pt>
    <dgm:pt modelId="{C1079782-F3C5-45E7-8E2D-9A5BA258E939}">
      <dgm:prSet/>
      <dgm:spPr>
        <a:solidFill>
          <a:schemeClr val="accent1">
            <a:lumMod val="75000"/>
          </a:schemeClr>
        </a:solidFill>
      </dgm:spPr>
      <dgm:t>
        <a:bodyPr/>
        <a:lstStyle/>
        <a:p>
          <a:r>
            <a:rPr lang="fr-FR" dirty="0" smtClean="0"/>
            <a:t>Biais liés à l’arrivée de nouveaux produits</a:t>
          </a:r>
          <a:endParaRPr lang="fr-FR" dirty="0"/>
        </a:p>
      </dgm:t>
    </dgm:pt>
    <dgm:pt modelId="{8A8CE08B-E451-4DB3-AD58-AF2F2872CEE7}" type="parTrans" cxnId="{358BDA7D-3710-448F-A6B7-D10B3815B012}">
      <dgm:prSet/>
      <dgm:spPr/>
    </dgm:pt>
    <dgm:pt modelId="{F9342D42-6EB3-4BC7-A815-38DE4166E330}" type="sibTrans" cxnId="{358BDA7D-3710-448F-A6B7-D10B3815B012}">
      <dgm:prSet/>
      <dgm:spPr/>
    </dgm:pt>
    <dgm:pt modelId="{A347C0E9-9F05-4F32-8E95-E2DF365C2E96}" type="pres">
      <dgm:prSet presAssocID="{C0AE3921-7770-4FCC-86D8-3CAAFADCEC46}" presName="diagram" presStyleCnt="0">
        <dgm:presLayoutVars>
          <dgm:chMax val="1"/>
          <dgm:dir/>
          <dgm:animLvl val="ctr"/>
          <dgm:resizeHandles val="exact"/>
        </dgm:presLayoutVars>
      </dgm:prSet>
      <dgm:spPr/>
      <dgm:t>
        <a:bodyPr/>
        <a:lstStyle/>
        <a:p>
          <a:endParaRPr lang="fr-FR"/>
        </a:p>
      </dgm:t>
    </dgm:pt>
    <dgm:pt modelId="{569B1A0F-9D26-433A-B566-C67686A5AC21}" type="pres">
      <dgm:prSet presAssocID="{C0AE3921-7770-4FCC-86D8-3CAAFADCEC46}" presName="matrix" presStyleCnt="0"/>
      <dgm:spPr/>
    </dgm:pt>
    <dgm:pt modelId="{DB3C2678-6C16-4EE4-9904-1D2AA22064BC}" type="pres">
      <dgm:prSet presAssocID="{C0AE3921-7770-4FCC-86D8-3CAAFADCEC46}" presName="tile1" presStyleLbl="node1" presStyleIdx="0" presStyleCnt="4"/>
      <dgm:spPr/>
      <dgm:t>
        <a:bodyPr/>
        <a:lstStyle/>
        <a:p>
          <a:endParaRPr lang="fr-FR"/>
        </a:p>
      </dgm:t>
    </dgm:pt>
    <dgm:pt modelId="{71B27909-2F36-4398-9D01-BCDA95502E89}" type="pres">
      <dgm:prSet presAssocID="{C0AE3921-7770-4FCC-86D8-3CAAFADCEC46}" presName="tile1text" presStyleLbl="node1" presStyleIdx="0" presStyleCnt="4">
        <dgm:presLayoutVars>
          <dgm:chMax val="0"/>
          <dgm:chPref val="0"/>
          <dgm:bulletEnabled val="1"/>
        </dgm:presLayoutVars>
      </dgm:prSet>
      <dgm:spPr/>
      <dgm:t>
        <a:bodyPr/>
        <a:lstStyle/>
        <a:p>
          <a:endParaRPr lang="fr-FR"/>
        </a:p>
      </dgm:t>
    </dgm:pt>
    <dgm:pt modelId="{E165F806-C4DE-4EC8-84F1-C9385BA9C1F8}" type="pres">
      <dgm:prSet presAssocID="{C0AE3921-7770-4FCC-86D8-3CAAFADCEC46}" presName="tile2" presStyleLbl="node1" presStyleIdx="1" presStyleCnt="4" custLinFactNeighborX="21262" custLinFactNeighborY="-10547"/>
      <dgm:spPr/>
      <dgm:t>
        <a:bodyPr/>
        <a:lstStyle/>
        <a:p>
          <a:endParaRPr lang="fr-FR"/>
        </a:p>
      </dgm:t>
    </dgm:pt>
    <dgm:pt modelId="{23745C10-2BA3-4E91-8A47-3F3654C39D05}" type="pres">
      <dgm:prSet presAssocID="{C0AE3921-7770-4FCC-86D8-3CAAFADCEC46}" presName="tile2text" presStyleLbl="node1" presStyleIdx="1" presStyleCnt="4">
        <dgm:presLayoutVars>
          <dgm:chMax val="0"/>
          <dgm:chPref val="0"/>
          <dgm:bulletEnabled val="1"/>
        </dgm:presLayoutVars>
      </dgm:prSet>
      <dgm:spPr/>
      <dgm:t>
        <a:bodyPr/>
        <a:lstStyle/>
        <a:p>
          <a:endParaRPr lang="fr-FR"/>
        </a:p>
      </dgm:t>
    </dgm:pt>
    <dgm:pt modelId="{323BADDE-094C-4EFE-8828-C3C8B74A84E1}" type="pres">
      <dgm:prSet presAssocID="{C0AE3921-7770-4FCC-86D8-3CAAFADCEC46}" presName="tile3" presStyleLbl="node1" presStyleIdx="2" presStyleCnt="4"/>
      <dgm:spPr/>
      <dgm:t>
        <a:bodyPr/>
        <a:lstStyle/>
        <a:p>
          <a:endParaRPr lang="fr-FR"/>
        </a:p>
      </dgm:t>
    </dgm:pt>
    <dgm:pt modelId="{205F951D-9BFD-44BB-8CF4-B898D5AE624E}" type="pres">
      <dgm:prSet presAssocID="{C0AE3921-7770-4FCC-86D8-3CAAFADCEC46}" presName="tile3text" presStyleLbl="node1" presStyleIdx="2" presStyleCnt="4">
        <dgm:presLayoutVars>
          <dgm:chMax val="0"/>
          <dgm:chPref val="0"/>
          <dgm:bulletEnabled val="1"/>
        </dgm:presLayoutVars>
      </dgm:prSet>
      <dgm:spPr/>
      <dgm:t>
        <a:bodyPr/>
        <a:lstStyle/>
        <a:p>
          <a:endParaRPr lang="fr-FR"/>
        </a:p>
      </dgm:t>
    </dgm:pt>
    <dgm:pt modelId="{47BCA322-5EFF-4426-986D-9D6A6D00C2E1}" type="pres">
      <dgm:prSet presAssocID="{C0AE3921-7770-4FCC-86D8-3CAAFADCEC46}" presName="tile4" presStyleLbl="node1" presStyleIdx="3" presStyleCnt="4"/>
      <dgm:spPr/>
    </dgm:pt>
    <dgm:pt modelId="{571FE3A3-5D18-439F-84DD-E329DB52A198}" type="pres">
      <dgm:prSet presAssocID="{C0AE3921-7770-4FCC-86D8-3CAAFADCEC46}" presName="tile4text" presStyleLbl="node1" presStyleIdx="3" presStyleCnt="4">
        <dgm:presLayoutVars>
          <dgm:chMax val="0"/>
          <dgm:chPref val="0"/>
          <dgm:bulletEnabled val="1"/>
        </dgm:presLayoutVars>
      </dgm:prSet>
      <dgm:spPr/>
    </dgm:pt>
    <dgm:pt modelId="{7BAB25B9-4EB5-47CD-9AE8-0E8B2873768F}" type="pres">
      <dgm:prSet presAssocID="{C0AE3921-7770-4FCC-86D8-3CAAFADCEC46}" presName="centerTile" presStyleLbl="fgShp" presStyleIdx="0" presStyleCnt="1">
        <dgm:presLayoutVars>
          <dgm:chMax val="0"/>
          <dgm:chPref val="0"/>
        </dgm:presLayoutVars>
      </dgm:prSet>
      <dgm:spPr/>
      <dgm:t>
        <a:bodyPr/>
        <a:lstStyle/>
        <a:p>
          <a:endParaRPr lang="fr-FR"/>
        </a:p>
      </dgm:t>
    </dgm:pt>
  </dgm:ptLst>
  <dgm:cxnLst>
    <dgm:cxn modelId="{F86D1481-90F6-4B9E-AFE0-1A034CEE1239}" type="presOf" srcId="{C1079782-F3C5-45E7-8E2D-9A5BA258E939}" destId="{323BADDE-094C-4EFE-8828-C3C8B74A84E1}" srcOrd="0" destOrd="0" presId="urn:microsoft.com/office/officeart/2005/8/layout/matrix1"/>
    <dgm:cxn modelId="{55EA8309-756F-4B6B-AFE7-52EB3A1B5EC4}" type="presOf" srcId="{C0AE3921-7770-4FCC-86D8-3CAAFADCEC46}" destId="{A347C0E9-9F05-4F32-8E95-E2DF365C2E96}" srcOrd="0" destOrd="0" presId="urn:microsoft.com/office/officeart/2005/8/layout/matrix1"/>
    <dgm:cxn modelId="{227D9F5D-D45B-4CA9-AA6C-9A3132952F31}" type="presOf" srcId="{F1164ECC-DD53-425D-BD1E-5D355F5FCB81}" destId="{E165F806-C4DE-4EC8-84F1-C9385BA9C1F8}" srcOrd="0" destOrd="0" presId="urn:microsoft.com/office/officeart/2005/8/layout/matrix1"/>
    <dgm:cxn modelId="{7A02B42A-1AA5-4CC4-8C68-CF187E946BED}" srcId="{00124001-896B-47C5-AE9D-133FB66BCA23}" destId="{6BB59EDD-AC69-4E00-8C69-6000291E95CB}" srcOrd="0" destOrd="0" parTransId="{3EAC0984-5865-440F-A057-4250583C7278}" sibTransId="{A0C8B383-7A6A-4DF3-98BB-5D055146A45C}"/>
    <dgm:cxn modelId="{E9C79A87-1546-402B-9D55-8DAE11A978F2}" srcId="{00124001-896B-47C5-AE9D-133FB66BCA23}" destId="{F1164ECC-DD53-425D-BD1E-5D355F5FCB81}" srcOrd="1" destOrd="0" parTransId="{862C8159-DD2D-480F-8E47-4528F36F3F37}" sibTransId="{465378BA-A9D2-4455-B9A6-68C6379A098A}"/>
    <dgm:cxn modelId="{B644F630-E1F2-4816-8E0E-C3F5BE910553}" type="presOf" srcId="{6BB59EDD-AC69-4E00-8C69-6000291E95CB}" destId="{DB3C2678-6C16-4EE4-9904-1D2AA22064BC}" srcOrd="0" destOrd="0" presId="urn:microsoft.com/office/officeart/2005/8/layout/matrix1"/>
    <dgm:cxn modelId="{60AB6277-E418-4D58-A9E1-E8947C8BED7B}" type="presOf" srcId="{00124001-896B-47C5-AE9D-133FB66BCA23}" destId="{7BAB25B9-4EB5-47CD-9AE8-0E8B2873768F}" srcOrd="0" destOrd="0" presId="urn:microsoft.com/office/officeart/2005/8/layout/matrix1"/>
    <dgm:cxn modelId="{0D1A2A63-7DA9-4CD0-806B-0115518A609A}" srcId="{C0AE3921-7770-4FCC-86D8-3CAAFADCEC46}" destId="{00124001-896B-47C5-AE9D-133FB66BCA23}" srcOrd="0" destOrd="0" parTransId="{6ACDDF1A-D74B-4BE5-97F1-14CC03F0E63F}" sibTransId="{1E0617B2-BE5A-44EF-BEA9-7397FA9D7589}"/>
    <dgm:cxn modelId="{A93EFAB0-1F97-4867-86EF-3ED6C5C30108}" type="presOf" srcId="{F1164ECC-DD53-425D-BD1E-5D355F5FCB81}" destId="{23745C10-2BA3-4E91-8A47-3F3654C39D05}" srcOrd="1" destOrd="0" presId="urn:microsoft.com/office/officeart/2005/8/layout/matrix1"/>
    <dgm:cxn modelId="{358BDA7D-3710-448F-A6B7-D10B3815B012}" srcId="{00124001-896B-47C5-AE9D-133FB66BCA23}" destId="{C1079782-F3C5-45E7-8E2D-9A5BA258E939}" srcOrd="2" destOrd="0" parTransId="{8A8CE08B-E451-4DB3-AD58-AF2F2872CEE7}" sibTransId="{F9342D42-6EB3-4BC7-A815-38DE4166E330}"/>
    <dgm:cxn modelId="{079A4BE9-5B69-4FF9-AD5E-C521DB47CA47}" type="presOf" srcId="{6BB59EDD-AC69-4E00-8C69-6000291E95CB}" destId="{71B27909-2F36-4398-9D01-BCDA95502E89}" srcOrd="1" destOrd="0" presId="urn:microsoft.com/office/officeart/2005/8/layout/matrix1"/>
    <dgm:cxn modelId="{8EF65162-7730-49E0-A907-EAC83AE18F32}" type="presOf" srcId="{C1079782-F3C5-45E7-8E2D-9A5BA258E939}" destId="{205F951D-9BFD-44BB-8CF4-B898D5AE624E}" srcOrd="1" destOrd="0" presId="urn:microsoft.com/office/officeart/2005/8/layout/matrix1"/>
    <dgm:cxn modelId="{F0E9679A-BED4-47B7-B484-FA8A06D2E885}" type="presParOf" srcId="{A347C0E9-9F05-4F32-8E95-E2DF365C2E96}" destId="{569B1A0F-9D26-433A-B566-C67686A5AC21}" srcOrd="0" destOrd="0" presId="urn:microsoft.com/office/officeart/2005/8/layout/matrix1"/>
    <dgm:cxn modelId="{FE6A27A5-19F5-4E4A-835D-5FE29768F4AD}" type="presParOf" srcId="{569B1A0F-9D26-433A-B566-C67686A5AC21}" destId="{DB3C2678-6C16-4EE4-9904-1D2AA22064BC}" srcOrd="0" destOrd="0" presId="urn:microsoft.com/office/officeart/2005/8/layout/matrix1"/>
    <dgm:cxn modelId="{888CC619-D733-4F6C-A50C-E9CAC8897B1F}" type="presParOf" srcId="{569B1A0F-9D26-433A-B566-C67686A5AC21}" destId="{71B27909-2F36-4398-9D01-BCDA95502E89}" srcOrd="1" destOrd="0" presId="urn:microsoft.com/office/officeart/2005/8/layout/matrix1"/>
    <dgm:cxn modelId="{D4F6D37F-D365-49E2-8C91-B643C3131F52}" type="presParOf" srcId="{569B1A0F-9D26-433A-B566-C67686A5AC21}" destId="{E165F806-C4DE-4EC8-84F1-C9385BA9C1F8}" srcOrd="2" destOrd="0" presId="urn:microsoft.com/office/officeart/2005/8/layout/matrix1"/>
    <dgm:cxn modelId="{A2C4D9BF-079B-4984-8F09-0C24728D3283}" type="presParOf" srcId="{569B1A0F-9D26-433A-B566-C67686A5AC21}" destId="{23745C10-2BA3-4E91-8A47-3F3654C39D05}" srcOrd="3" destOrd="0" presId="urn:microsoft.com/office/officeart/2005/8/layout/matrix1"/>
    <dgm:cxn modelId="{D2E6408E-F594-442D-BF0D-35CEF1C5DBCA}" type="presParOf" srcId="{569B1A0F-9D26-433A-B566-C67686A5AC21}" destId="{323BADDE-094C-4EFE-8828-C3C8B74A84E1}" srcOrd="4" destOrd="0" presId="urn:microsoft.com/office/officeart/2005/8/layout/matrix1"/>
    <dgm:cxn modelId="{74512A5A-3BA5-4401-B9EA-1FA64BE4A452}" type="presParOf" srcId="{569B1A0F-9D26-433A-B566-C67686A5AC21}" destId="{205F951D-9BFD-44BB-8CF4-B898D5AE624E}" srcOrd="5" destOrd="0" presId="urn:microsoft.com/office/officeart/2005/8/layout/matrix1"/>
    <dgm:cxn modelId="{ED2E78B3-A68A-459C-AD74-FE92280414E8}" type="presParOf" srcId="{569B1A0F-9D26-433A-B566-C67686A5AC21}" destId="{47BCA322-5EFF-4426-986D-9D6A6D00C2E1}" srcOrd="6" destOrd="0" presId="urn:microsoft.com/office/officeart/2005/8/layout/matrix1"/>
    <dgm:cxn modelId="{4B1644F5-044B-4900-9699-3E2160D92659}" type="presParOf" srcId="{569B1A0F-9D26-433A-B566-C67686A5AC21}" destId="{571FE3A3-5D18-439F-84DD-E329DB52A198}" srcOrd="7" destOrd="0" presId="urn:microsoft.com/office/officeart/2005/8/layout/matrix1"/>
    <dgm:cxn modelId="{F4A606DC-C2DB-4C87-A12A-0A8CEC5046EF}" type="presParOf" srcId="{A347C0E9-9F05-4F32-8E95-E2DF365C2E96}" destId="{7BAB25B9-4EB5-47CD-9AE8-0E8B2873768F}"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0AE3921-7770-4FCC-86D8-3CAAFADCEC46}"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fr-FR"/>
        </a:p>
      </dgm:t>
    </dgm:pt>
    <dgm:pt modelId="{00124001-896B-47C5-AE9D-133FB66BCA23}">
      <dgm:prSet phldrT="[Texte]"/>
      <dgm:spPr/>
      <dgm:t>
        <a:bodyPr/>
        <a:lstStyle/>
        <a:p>
          <a:r>
            <a:rPr lang="fr-FR" dirty="0" smtClean="0"/>
            <a:t>Limites de l’IPC</a:t>
          </a:r>
          <a:endParaRPr lang="fr-FR" dirty="0"/>
        </a:p>
      </dgm:t>
    </dgm:pt>
    <dgm:pt modelId="{6ACDDF1A-D74B-4BE5-97F1-14CC03F0E63F}" type="parTrans" cxnId="{0D1A2A63-7DA9-4CD0-806B-0115518A609A}">
      <dgm:prSet/>
      <dgm:spPr/>
      <dgm:t>
        <a:bodyPr/>
        <a:lstStyle/>
        <a:p>
          <a:endParaRPr lang="fr-FR"/>
        </a:p>
      </dgm:t>
    </dgm:pt>
    <dgm:pt modelId="{1E0617B2-BE5A-44EF-BEA9-7397FA9D7589}" type="sibTrans" cxnId="{0D1A2A63-7DA9-4CD0-806B-0115518A609A}">
      <dgm:prSet/>
      <dgm:spPr/>
      <dgm:t>
        <a:bodyPr/>
        <a:lstStyle/>
        <a:p>
          <a:endParaRPr lang="fr-FR"/>
        </a:p>
      </dgm:t>
    </dgm:pt>
    <dgm:pt modelId="{6BB59EDD-AC69-4E00-8C69-6000291E95CB}">
      <dgm:prSet phldrT="[Texte]"/>
      <dgm:spPr>
        <a:solidFill>
          <a:schemeClr val="accent1">
            <a:lumMod val="75000"/>
          </a:schemeClr>
        </a:solidFill>
      </dgm:spPr>
      <dgm:t>
        <a:bodyPr/>
        <a:lstStyle/>
        <a:p>
          <a:r>
            <a:rPr lang="fr-FR" dirty="0" smtClean="0"/>
            <a:t>Biais de substitution des produits</a:t>
          </a:r>
          <a:endParaRPr lang="fr-FR" dirty="0"/>
        </a:p>
      </dgm:t>
    </dgm:pt>
    <dgm:pt modelId="{3EAC0984-5865-440F-A057-4250583C7278}" type="parTrans" cxnId="{7A02B42A-1AA5-4CC4-8C68-CF187E946BED}">
      <dgm:prSet/>
      <dgm:spPr/>
      <dgm:t>
        <a:bodyPr/>
        <a:lstStyle/>
        <a:p>
          <a:endParaRPr lang="fr-FR"/>
        </a:p>
      </dgm:t>
    </dgm:pt>
    <dgm:pt modelId="{A0C8B383-7A6A-4DF3-98BB-5D055146A45C}" type="sibTrans" cxnId="{7A02B42A-1AA5-4CC4-8C68-CF187E946BED}">
      <dgm:prSet/>
      <dgm:spPr/>
      <dgm:t>
        <a:bodyPr/>
        <a:lstStyle/>
        <a:p>
          <a:endParaRPr lang="fr-FR"/>
        </a:p>
      </dgm:t>
    </dgm:pt>
    <dgm:pt modelId="{F1164ECC-DD53-425D-BD1E-5D355F5FCB81}">
      <dgm:prSet/>
      <dgm:spPr>
        <a:solidFill>
          <a:schemeClr val="accent1">
            <a:lumMod val="75000"/>
          </a:schemeClr>
        </a:solidFill>
      </dgm:spPr>
      <dgm:t>
        <a:bodyPr/>
        <a:lstStyle/>
        <a:p>
          <a:r>
            <a:rPr lang="fr-FR" dirty="0" smtClean="0"/>
            <a:t>Biais de substitution des lieux de vente</a:t>
          </a:r>
          <a:endParaRPr lang="fr-FR" dirty="0"/>
        </a:p>
      </dgm:t>
    </dgm:pt>
    <dgm:pt modelId="{862C8159-DD2D-480F-8E47-4528F36F3F37}" type="parTrans" cxnId="{E9C79A87-1546-402B-9D55-8DAE11A978F2}">
      <dgm:prSet/>
      <dgm:spPr/>
      <dgm:t>
        <a:bodyPr/>
        <a:lstStyle/>
        <a:p>
          <a:endParaRPr lang="fr-FR"/>
        </a:p>
      </dgm:t>
    </dgm:pt>
    <dgm:pt modelId="{465378BA-A9D2-4455-B9A6-68C6379A098A}" type="sibTrans" cxnId="{E9C79A87-1546-402B-9D55-8DAE11A978F2}">
      <dgm:prSet/>
      <dgm:spPr/>
      <dgm:t>
        <a:bodyPr/>
        <a:lstStyle/>
        <a:p>
          <a:endParaRPr lang="fr-FR"/>
        </a:p>
      </dgm:t>
    </dgm:pt>
    <dgm:pt modelId="{C1079782-F3C5-45E7-8E2D-9A5BA258E939}">
      <dgm:prSet/>
      <dgm:spPr>
        <a:solidFill>
          <a:schemeClr val="accent1">
            <a:lumMod val="75000"/>
          </a:schemeClr>
        </a:solidFill>
      </dgm:spPr>
      <dgm:t>
        <a:bodyPr/>
        <a:lstStyle/>
        <a:p>
          <a:r>
            <a:rPr lang="fr-FR" dirty="0" smtClean="0"/>
            <a:t>Biais liés à l’arrivée de nouveaux produits</a:t>
          </a:r>
          <a:endParaRPr lang="fr-FR" dirty="0"/>
        </a:p>
      </dgm:t>
    </dgm:pt>
    <dgm:pt modelId="{8A8CE08B-E451-4DB3-AD58-AF2F2872CEE7}" type="parTrans" cxnId="{358BDA7D-3710-448F-A6B7-D10B3815B012}">
      <dgm:prSet/>
      <dgm:spPr/>
      <dgm:t>
        <a:bodyPr/>
        <a:lstStyle/>
        <a:p>
          <a:endParaRPr lang="fr-FR"/>
        </a:p>
      </dgm:t>
    </dgm:pt>
    <dgm:pt modelId="{F9342D42-6EB3-4BC7-A815-38DE4166E330}" type="sibTrans" cxnId="{358BDA7D-3710-448F-A6B7-D10B3815B012}">
      <dgm:prSet/>
      <dgm:spPr/>
      <dgm:t>
        <a:bodyPr/>
        <a:lstStyle/>
        <a:p>
          <a:endParaRPr lang="fr-FR"/>
        </a:p>
      </dgm:t>
    </dgm:pt>
    <dgm:pt modelId="{AF454603-94BB-451F-8A82-1156D26B1309}">
      <dgm:prSet/>
      <dgm:spPr>
        <a:solidFill>
          <a:schemeClr val="accent1">
            <a:lumMod val="75000"/>
          </a:schemeClr>
        </a:solidFill>
      </dgm:spPr>
      <dgm:t>
        <a:bodyPr/>
        <a:lstStyle/>
        <a:p>
          <a:r>
            <a:rPr lang="fr-FR" dirty="0" smtClean="0"/>
            <a:t>Biais liés à l’amélioration des produits</a:t>
          </a:r>
          <a:endParaRPr lang="fr-FR" dirty="0"/>
        </a:p>
      </dgm:t>
    </dgm:pt>
    <dgm:pt modelId="{16C66C24-DFB8-4A57-A4A9-103DFC03154C}" type="parTrans" cxnId="{6A5BA289-BFE7-4E56-BD4F-F713F11B05B7}">
      <dgm:prSet/>
      <dgm:spPr/>
      <dgm:t>
        <a:bodyPr/>
        <a:lstStyle/>
        <a:p>
          <a:endParaRPr lang="fr-FR"/>
        </a:p>
      </dgm:t>
    </dgm:pt>
    <dgm:pt modelId="{9E51A72C-7C3E-4798-9B86-A91F4EC40496}" type="sibTrans" cxnId="{6A5BA289-BFE7-4E56-BD4F-F713F11B05B7}">
      <dgm:prSet/>
      <dgm:spPr/>
      <dgm:t>
        <a:bodyPr/>
        <a:lstStyle/>
        <a:p>
          <a:endParaRPr lang="fr-FR"/>
        </a:p>
      </dgm:t>
    </dgm:pt>
    <dgm:pt modelId="{A347C0E9-9F05-4F32-8E95-E2DF365C2E96}" type="pres">
      <dgm:prSet presAssocID="{C0AE3921-7770-4FCC-86D8-3CAAFADCEC46}" presName="diagram" presStyleCnt="0">
        <dgm:presLayoutVars>
          <dgm:chMax val="1"/>
          <dgm:dir/>
          <dgm:animLvl val="ctr"/>
          <dgm:resizeHandles val="exact"/>
        </dgm:presLayoutVars>
      </dgm:prSet>
      <dgm:spPr/>
      <dgm:t>
        <a:bodyPr/>
        <a:lstStyle/>
        <a:p>
          <a:endParaRPr lang="fr-FR"/>
        </a:p>
      </dgm:t>
    </dgm:pt>
    <dgm:pt modelId="{569B1A0F-9D26-433A-B566-C67686A5AC21}" type="pres">
      <dgm:prSet presAssocID="{C0AE3921-7770-4FCC-86D8-3CAAFADCEC46}" presName="matrix" presStyleCnt="0"/>
      <dgm:spPr/>
    </dgm:pt>
    <dgm:pt modelId="{DB3C2678-6C16-4EE4-9904-1D2AA22064BC}" type="pres">
      <dgm:prSet presAssocID="{C0AE3921-7770-4FCC-86D8-3CAAFADCEC46}" presName="tile1" presStyleLbl="node1" presStyleIdx="0" presStyleCnt="4"/>
      <dgm:spPr/>
      <dgm:t>
        <a:bodyPr/>
        <a:lstStyle/>
        <a:p>
          <a:endParaRPr lang="fr-FR"/>
        </a:p>
      </dgm:t>
    </dgm:pt>
    <dgm:pt modelId="{71B27909-2F36-4398-9D01-BCDA95502E89}" type="pres">
      <dgm:prSet presAssocID="{C0AE3921-7770-4FCC-86D8-3CAAFADCEC46}" presName="tile1text" presStyleLbl="node1" presStyleIdx="0" presStyleCnt="4">
        <dgm:presLayoutVars>
          <dgm:chMax val="0"/>
          <dgm:chPref val="0"/>
          <dgm:bulletEnabled val="1"/>
        </dgm:presLayoutVars>
      </dgm:prSet>
      <dgm:spPr/>
      <dgm:t>
        <a:bodyPr/>
        <a:lstStyle/>
        <a:p>
          <a:endParaRPr lang="fr-FR"/>
        </a:p>
      </dgm:t>
    </dgm:pt>
    <dgm:pt modelId="{E165F806-C4DE-4EC8-84F1-C9385BA9C1F8}" type="pres">
      <dgm:prSet presAssocID="{C0AE3921-7770-4FCC-86D8-3CAAFADCEC46}" presName="tile2" presStyleLbl="node1" presStyleIdx="1" presStyleCnt="4" custLinFactNeighborX="21262" custLinFactNeighborY="-10547"/>
      <dgm:spPr/>
      <dgm:t>
        <a:bodyPr/>
        <a:lstStyle/>
        <a:p>
          <a:endParaRPr lang="fr-FR"/>
        </a:p>
      </dgm:t>
    </dgm:pt>
    <dgm:pt modelId="{23745C10-2BA3-4E91-8A47-3F3654C39D05}" type="pres">
      <dgm:prSet presAssocID="{C0AE3921-7770-4FCC-86D8-3CAAFADCEC46}" presName="tile2text" presStyleLbl="node1" presStyleIdx="1" presStyleCnt="4">
        <dgm:presLayoutVars>
          <dgm:chMax val="0"/>
          <dgm:chPref val="0"/>
          <dgm:bulletEnabled val="1"/>
        </dgm:presLayoutVars>
      </dgm:prSet>
      <dgm:spPr/>
      <dgm:t>
        <a:bodyPr/>
        <a:lstStyle/>
        <a:p>
          <a:endParaRPr lang="fr-FR"/>
        </a:p>
      </dgm:t>
    </dgm:pt>
    <dgm:pt modelId="{323BADDE-094C-4EFE-8828-C3C8B74A84E1}" type="pres">
      <dgm:prSet presAssocID="{C0AE3921-7770-4FCC-86D8-3CAAFADCEC46}" presName="tile3" presStyleLbl="node1" presStyleIdx="2" presStyleCnt="4"/>
      <dgm:spPr/>
      <dgm:t>
        <a:bodyPr/>
        <a:lstStyle/>
        <a:p>
          <a:endParaRPr lang="fr-FR"/>
        </a:p>
      </dgm:t>
    </dgm:pt>
    <dgm:pt modelId="{205F951D-9BFD-44BB-8CF4-B898D5AE624E}" type="pres">
      <dgm:prSet presAssocID="{C0AE3921-7770-4FCC-86D8-3CAAFADCEC46}" presName="tile3text" presStyleLbl="node1" presStyleIdx="2" presStyleCnt="4">
        <dgm:presLayoutVars>
          <dgm:chMax val="0"/>
          <dgm:chPref val="0"/>
          <dgm:bulletEnabled val="1"/>
        </dgm:presLayoutVars>
      </dgm:prSet>
      <dgm:spPr/>
      <dgm:t>
        <a:bodyPr/>
        <a:lstStyle/>
        <a:p>
          <a:endParaRPr lang="fr-FR"/>
        </a:p>
      </dgm:t>
    </dgm:pt>
    <dgm:pt modelId="{47BCA322-5EFF-4426-986D-9D6A6D00C2E1}" type="pres">
      <dgm:prSet presAssocID="{C0AE3921-7770-4FCC-86D8-3CAAFADCEC46}" presName="tile4" presStyleLbl="node1" presStyleIdx="3" presStyleCnt="4"/>
      <dgm:spPr/>
      <dgm:t>
        <a:bodyPr/>
        <a:lstStyle/>
        <a:p>
          <a:endParaRPr lang="fr-FR"/>
        </a:p>
      </dgm:t>
    </dgm:pt>
    <dgm:pt modelId="{571FE3A3-5D18-439F-84DD-E329DB52A198}" type="pres">
      <dgm:prSet presAssocID="{C0AE3921-7770-4FCC-86D8-3CAAFADCEC46}" presName="tile4text" presStyleLbl="node1" presStyleIdx="3" presStyleCnt="4">
        <dgm:presLayoutVars>
          <dgm:chMax val="0"/>
          <dgm:chPref val="0"/>
          <dgm:bulletEnabled val="1"/>
        </dgm:presLayoutVars>
      </dgm:prSet>
      <dgm:spPr/>
      <dgm:t>
        <a:bodyPr/>
        <a:lstStyle/>
        <a:p>
          <a:endParaRPr lang="fr-FR"/>
        </a:p>
      </dgm:t>
    </dgm:pt>
    <dgm:pt modelId="{7BAB25B9-4EB5-47CD-9AE8-0E8B2873768F}" type="pres">
      <dgm:prSet presAssocID="{C0AE3921-7770-4FCC-86D8-3CAAFADCEC46}" presName="centerTile" presStyleLbl="fgShp" presStyleIdx="0" presStyleCnt="1">
        <dgm:presLayoutVars>
          <dgm:chMax val="0"/>
          <dgm:chPref val="0"/>
        </dgm:presLayoutVars>
      </dgm:prSet>
      <dgm:spPr/>
      <dgm:t>
        <a:bodyPr/>
        <a:lstStyle/>
        <a:p>
          <a:endParaRPr lang="fr-FR"/>
        </a:p>
      </dgm:t>
    </dgm:pt>
  </dgm:ptLst>
  <dgm:cxnLst>
    <dgm:cxn modelId="{7A126453-0E17-4A9D-B419-41FB6B86F7B9}" type="presOf" srcId="{F1164ECC-DD53-425D-BD1E-5D355F5FCB81}" destId="{23745C10-2BA3-4E91-8A47-3F3654C39D05}" srcOrd="1" destOrd="0" presId="urn:microsoft.com/office/officeart/2005/8/layout/matrix1"/>
    <dgm:cxn modelId="{6A5BA289-BFE7-4E56-BD4F-F713F11B05B7}" srcId="{00124001-896B-47C5-AE9D-133FB66BCA23}" destId="{AF454603-94BB-451F-8A82-1156D26B1309}" srcOrd="3" destOrd="0" parTransId="{16C66C24-DFB8-4A57-A4A9-103DFC03154C}" sibTransId="{9E51A72C-7C3E-4798-9B86-A91F4EC40496}"/>
    <dgm:cxn modelId="{8D06725D-34C4-4AC0-828A-503503CF3393}" type="presOf" srcId="{C1079782-F3C5-45E7-8E2D-9A5BA258E939}" destId="{205F951D-9BFD-44BB-8CF4-B898D5AE624E}" srcOrd="1" destOrd="0" presId="urn:microsoft.com/office/officeart/2005/8/layout/matrix1"/>
    <dgm:cxn modelId="{92093520-0239-4695-B86B-0A19BFD0230C}" type="presOf" srcId="{AF454603-94BB-451F-8A82-1156D26B1309}" destId="{47BCA322-5EFF-4426-986D-9D6A6D00C2E1}" srcOrd="0" destOrd="0" presId="urn:microsoft.com/office/officeart/2005/8/layout/matrix1"/>
    <dgm:cxn modelId="{7A02B42A-1AA5-4CC4-8C68-CF187E946BED}" srcId="{00124001-896B-47C5-AE9D-133FB66BCA23}" destId="{6BB59EDD-AC69-4E00-8C69-6000291E95CB}" srcOrd="0" destOrd="0" parTransId="{3EAC0984-5865-440F-A057-4250583C7278}" sibTransId="{A0C8B383-7A6A-4DF3-98BB-5D055146A45C}"/>
    <dgm:cxn modelId="{AC1B532F-0678-4E10-BD79-4F1ECFA35514}" type="presOf" srcId="{F1164ECC-DD53-425D-BD1E-5D355F5FCB81}" destId="{E165F806-C4DE-4EC8-84F1-C9385BA9C1F8}" srcOrd="0" destOrd="0" presId="urn:microsoft.com/office/officeart/2005/8/layout/matrix1"/>
    <dgm:cxn modelId="{7420837F-F6F2-4AA1-BB4F-6FE5BEF586E5}" type="presOf" srcId="{C1079782-F3C5-45E7-8E2D-9A5BA258E939}" destId="{323BADDE-094C-4EFE-8828-C3C8B74A84E1}" srcOrd="0" destOrd="0" presId="urn:microsoft.com/office/officeart/2005/8/layout/matrix1"/>
    <dgm:cxn modelId="{0D1A2A63-7DA9-4CD0-806B-0115518A609A}" srcId="{C0AE3921-7770-4FCC-86D8-3CAAFADCEC46}" destId="{00124001-896B-47C5-AE9D-133FB66BCA23}" srcOrd="0" destOrd="0" parTransId="{6ACDDF1A-D74B-4BE5-97F1-14CC03F0E63F}" sibTransId="{1E0617B2-BE5A-44EF-BEA9-7397FA9D7589}"/>
    <dgm:cxn modelId="{950587E9-6824-443C-B8DE-953715738E8F}" type="presOf" srcId="{C0AE3921-7770-4FCC-86D8-3CAAFADCEC46}" destId="{A347C0E9-9F05-4F32-8E95-E2DF365C2E96}" srcOrd="0" destOrd="0" presId="urn:microsoft.com/office/officeart/2005/8/layout/matrix1"/>
    <dgm:cxn modelId="{E9C79A87-1546-402B-9D55-8DAE11A978F2}" srcId="{00124001-896B-47C5-AE9D-133FB66BCA23}" destId="{F1164ECC-DD53-425D-BD1E-5D355F5FCB81}" srcOrd="1" destOrd="0" parTransId="{862C8159-DD2D-480F-8E47-4528F36F3F37}" sibTransId="{465378BA-A9D2-4455-B9A6-68C6379A098A}"/>
    <dgm:cxn modelId="{358BDA7D-3710-448F-A6B7-D10B3815B012}" srcId="{00124001-896B-47C5-AE9D-133FB66BCA23}" destId="{C1079782-F3C5-45E7-8E2D-9A5BA258E939}" srcOrd="2" destOrd="0" parTransId="{8A8CE08B-E451-4DB3-AD58-AF2F2872CEE7}" sibTransId="{F9342D42-6EB3-4BC7-A815-38DE4166E330}"/>
    <dgm:cxn modelId="{C8A6A2F1-63E8-4D5F-BD25-43FFA2C1D85C}" type="presOf" srcId="{6BB59EDD-AC69-4E00-8C69-6000291E95CB}" destId="{DB3C2678-6C16-4EE4-9904-1D2AA22064BC}" srcOrd="0" destOrd="0" presId="urn:microsoft.com/office/officeart/2005/8/layout/matrix1"/>
    <dgm:cxn modelId="{63E65A13-6F7D-4C28-9DFF-EEBFB96911CA}" type="presOf" srcId="{6BB59EDD-AC69-4E00-8C69-6000291E95CB}" destId="{71B27909-2F36-4398-9D01-BCDA95502E89}" srcOrd="1" destOrd="0" presId="urn:microsoft.com/office/officeart/2005/8/layout/matrix1"/>
    <dgm:cxn modelId="{4FAFC26A-54F2-4A67-9D29-2CAF30E3D82E}" type="presOf" srcId="{AF454603-94BB-451F-8A82-1156D26B1309}" destId="{571FE3A3-5D18-439F-84DD-E329DB52A198}" srcOrd="1" destOrd="0" presId="urn:microsoft.com/office/officeart/2005/8/layout/matrix1"/>
    <dgm:cxn modelId="{9D622921-C718-4FBA-BFE1-C599EA0BA5A5}" type="presOf" srcId="{00124001-896B-47C5-AE9D-133FB66BCA23}" destId="{7BAB25B9-4EB5-47CD-9AE8-0E8B2873768F}" srcOrd="0" destOrd="0" presId="urn:microsoft.com/office/officeart/2005/8/layout/matrix1"/>
    <dgm:cxn modelId="{F958E551-924A-4FAD-B137-F352944CB290}" type="presParOf" srcId="{A347C0E9-9F05-4F32-8E95-E2DF365C2E96}" destId="{569B1A0F-9D26-433A-B566-C67686A5AC21}" srcOrd="0" destOrd="0" presId="urn:microsoft.com/office/officeart/2005/8/layout/matrix1"/>
    <dgm:cxn modelId="{503A2398-5C45-4064-8CC9-83A2146FE10E}" type="presParOf" srcId="{569B1A0F-9D26-433A-B566-C67686A5AC21}" destId="{DB3C2678-6C16-4EE4-9904-1D2AA22064BC}" srcOrd="0" destOrd="0" presId="urn:microsoft.com/office/officeart/2005/8/layout/matrix1"/>
    <dgm:cxn modelId="{3DBEB5E3-F058-4369-A3B5-4D1E70B50F80}" type="presParOf" srcId="{569B1A0F-9D26-433A-B566-C67686A5AC21}" destId="{71B27909-2F36-4398-9D01-BCDA95502E89}" srcOrd="1" destOrd="0" presId="urn:microsoft.com/office/officeart/2005/8/layout/matrix1"/>
    <dgm:cxn modelId="{BB219CFD-50B5-47C5-9A52-41DBE4CECA33}" type="presParOf" srcId="{569B1A0F-9D26-433A-B566-C67686A5AC21}" destId="{E165F806-C4DE-4EC8-84F1-C9385BA9C1F8}" srcOrd="2" destOrd="0" presId="urn:microsoft.com/office/officeart/2005/8/layout/matrix1"/>
    <dgm:cxn modelId="{DD2C9E6A-F62B-4F67-BFBA-0DFEA52B9830}" type="presParOf" srcId="{569B1A0F-9D26-433A-B566-C67686A5AC21}" destId="{23745C10-2BA3-4E91-8A47-3F3654C39D05}" srcOrd="3" destOrd="0" presId="urn:microsoft.com/office/officeart/2005/8/layout/matrix1"/>
    <dgm:cxn modelId="{C8488855-0339-4788-A0F4-F9B457D976A0}" type="presParOf" srcId="{569B1A0F-9D26-433A-B566-C67686A5AC21}" destId="{323BADDE-094C-4EFE-8828-C3C8B74A84E1}" srcOrd="4" destOrd="0" presId="urn:microsoft.com/office/officeart/2005/8/layout/matrix1"/>
    <dgm:cxn modelId="{36C816AB-4792-4200-AEC3-14F37132AF36}" type="presParOf" srcId="{569B1A0F-9D26-433A-B566-C67686A5AC21}" destId="{205F951D-9BFD-44BB-8CF4-B898D5AE624E}" srcOrd="5" destOrd="0" presId="urn:microsoft.com/office/officeart/2005/8/layout/matrix1"/>
    <dgm:cxn modelId="{BD2170B6-5DD5-4DD6-BE71-024C42DB4F8E}" type="presParOf" srcId="{569B1A0F-9D26-433A-B566-C67686A5AC21}" destId="{47BCA322-5EFF-4426-986D-9D6A6D00C2E1}" srcOrd="6" destOrd="0" presId="urn:microsoft.com/office/officeart/2005/8/layout/matrix1"/>
    <dgm:cxn modelId="{101571F5-D713-41A7-BF6D-E1600795109E}" type="presParOf" srcId="{569B1A0F-9D26-433A-B566-C67686A5AC21}" destId="{571FE3A3-5D18-439F-84DD-E329DB52A198}" srcOrd="7" destOrd="0" presId="urn:microsoft.com/office/officeart/2005/8/layout/matrix1"/>
    <dgm:cxn modelId="{906BCB62-A123-4BDC-B4C2-21C8FB5838F8}" type="presParOf" srcId="{A347C0E9-9F05-4F32-8E95-E2DF365C2E96}" destId="{7BAB25B9-4EB5-47CD-9AE8-0E8B2873768F}"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C2678-6C16-4EE4-9904-1D2AA22064BC}">
      <dsp:nvSpPr>
        <dsp:cNvPr id="0" name=""/>
        <dsp:cNvSpPr/>
      </dsp:nvSpPr>
      <dsp:spPr>
        <a:xfrm rot="16200000">
          <a:off x="508000" y="-508000"/>
          <a:ext cx="2032000" cy="3048000"/>
        </a:xfrm>
        <a:prstGeom prst="round1Rect">
          <a:avLst/>
        </a:prstGeom>
        <a:solidFill>
          <a:schemeClr val="accent1"/>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1160" tIns="391160" rIns="391160" bIns="391160" numCol="1" spcCol="1270" anchor="ctr" anchorCtr="0">
          <a:noAutofit/>
        </a:bodyPr>
        <a:lstStyle/>
        <a:p>
          <a:pPr lvl="0" algn="ctr" defTabSz="2444750">
            <a:lnSpc>
              <a:spcPct val="90000"/>
            </a:lnSpc>
            <a:spcBef>
              <a:spcPct val="0"/>
            </a:spcBef>
            <a:spcAft>
              <a:spcPct val="35000"/>
            </a:spcAft>
          </a:pPr>
          <a:endParaRPr lang="fr-FR" sz="5500" kern="1200" dirty="0"/>
        </a:p>
      </dsp:txBody>
      <dsp:txXfrm rot="5400000">
        <a:off x="0" y="0"/>
        <a:ext cx="3048000" cy="1524000"/>
      </dsp:txXfrm>
    </dsp:sp>
    <dsp:sp modelId="{E165F806-C4DE-4EC8-84F1-C9385BA9C1F8}">
      <dsp:nvSpPr>
        <dsp:cNvPr id="0" name=""/>
        <dsp:cNvSpPr/>
      </dsp:nvSpPr>
      <dsp:spPr>
        <a:xfrm>
          <a:off x="3048000" y="0"/>
          <a:ext cx="3048000" cy="2032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3BADDE-094C-4EFE-8828-C3C8B74A84E1}">
      <dsp:nvSpPr>
        <dsp:cNvPr id="0" name=""/>
        <dsp:cNvSpPr/>
      </dsp:nvSpPr>
      <dsp:spPr>
        <a:xfrm rot="10800000">
          <a:off x="0" y="2032000"/>
          <a:ext cx="3048000" cy="2032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BCA322-5EFF-4426-986D-9D6A6D00C2E1}">
      <dsp:nvSpPr>
        <dsp:cNvPr id="0" name=""/>
        <dsp:cNvSpPr/>
      </dsp:nvSpPr>
      <dsp:spPr>
        <a:xfrm rot="5400000">
          <a:off x="3556000" y="1523999"/>
          <a:ext cx="2032000" cy="3048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AB25B9-4EB5-47CD-9AE8-0E8B2873768F}">
      <dsp:nvSpPr>
        <dsp:cNvPr id="0" name=""/>
        <dsp:cNvSpPr/>
      </dsp:nvSpPr>
      <dsp:spPr>
        <a:xfrm>
          <a:off x="1271467" y="936106"/>
          <a:ext cx="3553065" cy="2191786"/>
        </a:xfrm>
        <a:prstGeom prst="roundRect">
          <a:avLst/>
        </a:prstGeom>
        <a:solidFill>
          <a:schemeClr val="accent1">
            <a:tint val="60000"/>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0980" tIns="220980" rIns="220980" bIns="220980" numCol="1" spcCol="1270" anchor="ctr" anchorCtr="0">
          <a:noAutofit/>
        </a:bodyPr>
        <a:lstStyle/>
        <a:p>
          <a:pPr lvl="0" algn="ctr" defTabSz="2578100">
            <a:lnSpc>
              <a:spcPct val="90000"/>
            </a:lnSpc>
            <a:spcBef>
              <a:spcPct val="0"/>
            </a:spcBef>
            <a:spcAft>
              <a:spcPct val="35000"/>
            </a:spcAft>
          </a:pPr>
          <a:r>
            <a:rPr lang="fr-FR" sz="5800" kern="1200" dirty="0" smtClean="0"/>
            <a:t>Limites de l’IPC</a:t>
          </a:r>
          <a:endParaRPr lang="fr-FR" sz="5800" kern="1200" dirty="0"/>
        </a:p>
      </dsp:txBody>
      <dsp:txXfrm>
        <a:off x="1378461" y="1043100"/>
        <a:ext cx="3339077" cy="19777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C2678-6C16-4EE4-9904-1D2AA22064BC}">
      <dsp:nvSpPr>
        <dsp:cNvPr id="0" name=""/>
        <dsp:cNvSpPr/>
      </dsp:nvSpPr>
      <dsp:spPr>
        <a:xfrm rot="16200000">
          <a:off x="508000" y="-508000"/>
          <a:ext cx="2032000" cy="3048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fr-FR" sz="2700" kern="1200" dirty="0" smtClean="0"/>
            <a:t>Biais de substitution des produits</a:t>
          </a:r>
          <a:endParaRPr lang="fr-FR" sz="2700" kern="1200" dirty="0"/>
        </a:p>
      </dsp:txBody>
      <dsp:txXfrm rot="5400000">
        <a:off x="0" y="0"/>
        <a:ext cx="3048000" cy="1524000"/>
      </dsp:txXfrm>
    </dsp:sp>
    <dsp:sp modelId="{E165F806-C4DE-4EC8-84F1-C9385BA9C1F8}">
      <dsp:nvSpPr>
        <dsp:cNvPr id="0" name=""/>
        <dsp:cNvSpPr/>
      </dsp:nvSpPr>
      <dsp:spPr>
        <a:xfrm>
          <a:off x="3048000" y="0"/>
          <a:ext cx="3048000" cy="2032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3BADDE-094C-4EFE-8828-C3C8B74A84E1}">
      <dsp:nvSpPr>
        <dsp:cNvPr id="0" name=""/>
        <dsp:cNvSpPr/>
      </dsp:nvSpPr>
      <dsp:spPr>
        <a:xfrm rot="10800000">
          <a:off x="0" y="2032000"/>
          <a:ext cx="3048000" cy="2032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BCA322-5EFF-4426-986D-9D6A6D00C2E1}">
      <dsp:nvSpPr>
        <dsp:cNvPr id="0" name=""/>
        <dsp:cNvSpPr/>
      </dsp:nvSpPr>
      <dsp:spPr>
        <a:xfrm rot="5400000">
          <a:off x="3556000" y="1523999"/>
          <a:ext cx="2032000" cy="3048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AB25B9-4EB5-47CD-9AE8-0E8B2873768F}">
      <dsp:nvSpPr>
        <dsp:cNvPr id="0" name=""/>
        <dsp:cNvSpPr/>
      </dsp:nvSpPr>
      <dsp:spPr>
        <a:xfrm>
          <a:off x="2133600" y="1523999"/>
          <a:ext cx="1828800" cy="1016000"/>
        </a:xfrm>
        <a:prstGeom prst="roundRect">
          <a:avLst/>
        </a:prstGeom>
        <a:solidFill>
          <a:schemeClr val="accent1">
            <a:tint val="60000"/>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fr-FR" sz="2700" kern="1200" dirty="0" smtClean="0"/>
            <a:t>Limites de l’IPC</a:t>
          </a:r>
          <a:endParaRPr lang="fr-FR" sz="2700" kern="1200" dirty="0"/>
        </a:p>
      </dsp:txBody>
      <dsp:txXfrm>
        <a:off x="2183197" y="1573596"/>
        <a:ext cx="1729606" cy="9168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C2678-6C16-4EE4-9904-1D2AA22064BC}">
      <dsp:nvSpPr>
        <dsp:cNvPr id="0" name=""/>
        <dsp:cNvSpPr/>
      </dsp:nvSpPr>
      <dsp:spPr>
        <a:xfrm rot="16200000">
          <a:off x="508000" y="-508000"/>
          <a:ext cx="2032000" cy="3048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fr-FR" sz="2700" kern="1200" dirty="0" smtClean="0"/>
            <a:t>Biais de substitution des produits</a:t>
          </a:r>
          <a:endParaRPr lang="fr-FR" sz="2700" kern="1200" dirty="0"/>
        </a:p>
      </dsp:txBody>
      <dsp:txXfrm rot="5400000">
        <a:off x="0" y="0"/>
        <a:ext cx="3048000" cy="1524000"/>
      </dsp:txXfrm>
    </dsp:sp>
    <dsp:sp modelId="{E165F806-C4DE-4EC8-84F1-C9385BA9C1F8}">
      <dsp:nvSpPr>
        <dsp:cNvPr id="0" name=""/>
        <dsp:cNvSpPr/>
      </dsp:nvSpPr>
      <dsp:spPr>
        <a:xfrm>
          <a:off x="3048000" y="0"/>
          <a:ext cx="3048000" cy="2032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fr-FR" sz="2700" kern="1200" dirty="0" smtClean="0"/>
            <a:t>Biais de substitution des lieux de vente</a:t>
          </a:r>
          <a:endParaRPr lang="fr-FR" sz="2700" kern="1200" dirty="0"/>
        </a:p>
      </dsp:txBody>
      <dsp:txXfrm>
        <a:off x="3048000" y="0"/>
        <a:ext cx="3048000" cy="1524000"/>
      </dsp:txXfrm>
    </dsp:sp>
    <dsp:sp modelId="{323BADDE-094C-4EFE-8828-C3C8B74A84E1}">
      <dsp:nvSpPr>
        <dsp:cNvPr id="0" name=""/>
        <dsp:cNvSpPr/>
      </dsp:nvSpPr>
      <dsp:spPr>
        <a:xfrm rot="10800000">
          <a:off x="0" y="2032000"/>
          <a:ext cx="3048000" cy="2032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BCA322-5EFF-4426-986D-9D6A6D00C2E1}">
      <dsp:nvSpPr>
        <dsp:cNvPr id="0" name=""/>
        <dsp:cNvSpPr/>
      </dsp:nvSpPr>
      <dsp:spPr>
        <a:xfrm rot="5400000">
          <a:off x="3556000" y="1523999"/>
          <a:ext cx="2032000" cy="3048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AB25B9-4EB5-47CD-9AE8-0E8B2873768F}">
      <dsp:nvSpPr>
        <dsp:cNvPr id="0" name=""/>
        <dsp:cNvSpPr/>
      </dsp:nvSpPr>
      <dsp:spPr>
        <a:xfrm>
          <a:off x="2133600" y="1523999"/>
          <a:ext cx="1828800" cy="1016000"/>
        </a:xfrm>
        <a:prstGeom prst="roundRect">
          <a:avLst/>
        </a:prstGeom>
        <a:solidFill>
          <a:schemeClr val="accent1">
            <a:tint val="60000"/>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fr-FR" sz="2700" kern="1200" dirty="0" smtClean="0"/>
            <a:t>Limites de l’IPC</a:t>
          </a:r>
          <a:endParaRPr lang="fr-FR" sz="2700" kern="1200" dirty="0"/>
        </a:p>
      </dsp:txBody>
      <dsp:txXfrm>
        <a:off x="2183197" y="1573596"/>
        <a:ext cx="1729606" cy="9168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C2678-6C16-4EE4-9904-1D2AA22064BC}">
      <dsp:nvSpPr>
        <dsp:cNvPr id="0" name=""/>
        <dsp:cNvSpPr/>
      </dsp:nvSpPr>
      <dsp:spPr>
        <a:xfrm rot="16200000">
          <a:off x="508000" y="-508000"/>
          <a:ext cx="2032000" cy="3048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fr-FR" sz="2500" kern="1200" dirty="0" smtClean="0"/>
            <a:t>Biais de substitution des produits</a:t>
          </a:r>
          <a:endParaRPr lang="fr-FR" sz="2500" kern="1200" dirty="0"/>
        </a:p>
      </dsp:txBody>
      <dsp:txXfrm rot="5400000">
        <a:off x="0" y="0"/>
        <a:ext cx="3048000" cy="1524000"/>
      </dsp:txXfrm>
    </dsp:sp>
    <dsp:sp modelId="{E165F806-C4DE-4EC8-84F1-C9385BA9C1F8}">
      <dsp:nvSpPr>
        <dsp:cNvPr id="0" name=""/>
        <dsp:cNvSpPr/>
      </dsp:nvSpPr>
      <dsp:spPr>
        <a:xfrm>
          <a:off x="3048000" y="0"/>
          <a:ext cx="3048000" cy="2032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fr-FR" sz="2500" kern="1200" dirty="0" smtClean="0"/>
            <a:t>Biais de substitution des lieux de vente</a:t>
          </a:r>
          <a:endParaRPr lang="fr-FR" sz="2500" kern="1200" dirty="0"/>
        </a:p>
      </dsp:txBody>
      <dsp:txXfrm>
        <a:off x="3048000" y="0"/>
        <a:ext cx="3048000" cy="1524000"/>
      </dsp:txXfrm>
    </dsp:sp>
    <dsp:sp modelId="{323BADDE-094C-4EFE-8828-C3C8B74A84E1}">
      <dsp:nvSpPr>
        <dsp:cNvPr id="0" name=""/>
        <dsp:cNvSpPr/>
      </dsp:nvSpPr>
      <dsp:spPr>
        <a:xfrm rot="10800000">
          <a:off x="0" y="2032000"/>
          <a:ext cx="3048000" cy="2032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fr-FR" sz="2500" kern="1200" dirty="0" smtClean="0"/>
            <a:t>Biais liés à l’arrivée de nouveaux produits</a:t>
          </a:r>
          <a:endParaRPr lang="fr-FR" sz="2500" kern="1200" dirty="0"/>
        </a:p>
      </dsp:txBody>
      <dsp:txXfrm rot="10800000">
        <a:off x="0" y="2539999"/>
        <a:ext cx="3048000" cy="1524000"/>
      </dsp:txXfrm>
    </dsp:sp>
    <dsp:sp modelId="{47BCA322-5EFF-4426-986D-9D6A6D00C2E1}">
      <dsp:nvSpPr>
        <dsp:cNvPr id="0" name=""/>
        <dsp:cNvSpPr/>
      </dsp:nvSpPr>
      <dsp:spPr>
        <a:xfrm rot="5400000">
          <a:off x="3556000" y="1523999"/>
          <a:ext cx="2032000" cy="3048000"/>
        </a:xfrm>
        <a:prstGeom prst="round1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AB25B9-4EB5-47CD-9AE8-0E8B2873768F}">
      <dsp:nvSpPr>
        <dsp:cNvPr id="0" name=""/>
        <dsp:cNvSpPr/>
      </dsp:nvSpPr>
      <dsp:spPr>
        <a:xfrm>
          <a:off x="2133600" y="1523999"/>
          <a:ext cx="1828800" cy="1016000"/>
        </a:xfrm>
        <a:prstGeom prst="roundRect">
          <a:avLst/>
        </a:prstGeom>
        <a:solidFill>
          <a:schemeClr val="accent1">
            <a:tint val="60000"/>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fr-FR" sz="2500" kern="1200" dirty="0" smtClean="0"/>
            <a:t>Limites de l’IPC</a:t>
          </a:r>
          <a:endParaRPr lang="fr-FR" sz="2500" kern="1200" dirty="0"/>
        </a:p>
      </dsp:txBody>
      <dsp:txXfrm>
        <a:off x="2183197" y="1573596"/>
        <a:ext cx="1729606" cy="9168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C2678-6C16-4EE4-9904-1D2AA22064BC}">
      <dsp:nvSpPr>
        <dsp:cNvPr id="0" name=""/>
        <dsp:cNvSpPr/>
      </dsp:nvSpPr>
      <dsp:spPr>
        <a:xfrm rot="16200000">
          <a:off x="508000" y="-508000"/>
          <a:ext cx="2032000" cy="3048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fr-FR" sz="2500" kern="1200" dirty="0" smtClean="0"/>
            <a:t>Biais de substitution des produits</a:t>
          </a:r>
          <a:endParaRPr lang="fr-FR" sz="2500" kern="1200" dirty="0"/>
        </a:p>
      </dsp:txBody>
      <dsp:txXfrm rot="5400000">
        <a:off x="0" y="0"/>
        <a:ext cx="3048000" cy="1524000"/>
      </dsp:txXfrm>
    </dsp:sp>
    <dsp:sp modelId="{E165F806-C4DE-4EC8-84F1-C9385BA9C1F8}">
      <dsp:nvSpPr>
        <dsp:cNvPr id="0" name=""/>
        <dsp:cNvSpPr/>
      </dsp:nvSpPr>
      <dsp:spPr>
        <a:xfrm>
          <a:off x="3048000" y="0"/>
          <a:ext cx="3048000" cy="2032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fr-FR" sz="2500" kern="1200" dirty="0" smtClean="0"/>
            <a:t>Biais de substitution des lieux de vente</a:t>
          </a:r>
          <a:endParaRPr lang="fr-FR" sz="2500" kern="1200" dirty="0"/>
        </a:p>
      </dsp:txBody>
      <dsp:txXfrm>
        <a:off x="3048000" y="0"/>
        <a:ext cx="3048000" cy="1524000"/>
      </dsp:txXfrm>
    </dsp:sp>
    <dsp:sp modelId="{323BADDE-094C-4EFE-8828-C3C8B74A84E1}">
      <dsp:nvSpPr>
        <dsp:cNvPr id="0" name=""/>
        <dsp:cNvSpPr/>
      </dsp:nvSpPr>
      <dsp:spPr>
        <a:xfrm rot="10800000">
          <a:off x="0" y="2032000"/>
          <a:ext cx="3048000" cy="2032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fr-FR" sz="2500" kern="1200" dirty="0" smtClean="0"/>
            <a:t>Biais liés à l’arrivée de nouveaux produits</a:t>
          </a:r>
          <a:endParaRPr lang="fr-FR" sz="2500" kern="1200" dirty="0"/>
        </a:p>
      </dsp:txBody>
      <dsp:txXfrm rot="10800000">
        <a:off x="0" y="2539999"/>
        <a:ext cx="3048000" cy="1524000"/>
      </dsp:txXfrm>
    </dsp:sp>
    <dsp:sp modelId="{47BCA322-5EFF-4426-986D-9D6A6D00C2E1}">
      <dsp:nvSpPr>
        <dsp:cNvPr id="0" name=""/>
        <dsp:cNvSpPr/>
      </dsp:nvSpPr>
      <dsp:spPr>
        <a:xfrm rot="5400000">
          <a:off x="3556000" y="1523999"/>
          <a:ext cx="2032000" cy="3048000"/>
        </a:xfrm>
        <a:prstGeom prst="round1Rect">
          <a:avLst/>
        </a:prstGeom>
        <a:solidFill>
          <a:schemeClr val="accent1">
            <a:lumMod val="75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fr-FR" sz="2500" kern="1200" dirty="0" smtClean="0"/>
            <a:t>Biais liés à l’amélioration des produits</a:t>
          </a:r>
          <a:endParaRPr lang="fr-FR" sz="2500" kern="1200" dirty="0"/>
        </a:p>
      </dsp:txBody>
      <dsp:txXfrm rot="-5400000">
        <a:off x="3048000" y="2539999"/>
        <a:ext cx="3048000" cy="1524000"/>
      </dsp:txXfrm>
    </dsp:sp>
    <dsp:sp modelId="{7BAB25B9-4EB5-47CD-9AE8-0E8B2873768F}">
      <dsp:nvSpPr>
        <dsp:cNvPr id="0" name=""/>
        <dsp:cNvSpPr/>
      </dsp:nvSpPr>
      <dsp:spPr>
        <a:xfrm>
          <a:off x="2133600" y="1523999"/>
          <a:ext cx="1828800" cy="1016000"/>
        </a:xfrm>
        <a:prstGeom prst="roundRect">
          <a:avLst/>
        </a:prstGeom>
        <a:solidFill>
          <a:schemeClr val="accent1">
            <a:tint val="60000"/>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fr-FR" sz="2500" kern="1200" dirty="0" smtClean="0"/>
            <a:t>Limites de l’IPC</a:t>
          </a:r>
          <a:endParaRPr lang="fr-FR" sz="2500" kern="1200" dirty="0"/>
        </a:p>
      </dsp:txBody>
      <dsp:txXfrm>
        <a:off x="2183197" y="1573596"/>
        <a:ext cx="1729606" cy="916806"/>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52974" cy="467281"/>
          </a:xfrm>
          <a:prstGeom prst="rect">
            <a:avLst/>
          </a:prstGeom>
        </p:spPr>
        <p:txBody>
          <a:bodyPr vert="horz" lIns="93662" tIns="46831" rIns="93662" bIns="46831" rtlCol="0"/>
          <a:lstStyle>
            <a:lvl1pPr algn="l">
              <a:defRPr sz="1200"/>
            </a:lvl1pPr>
          </a:lstStyle>
          <a:p>
            <a:pPr>
              <a:defRPr/>
            </a:pPr>
            <a:endParaRPr lang="fr-FR"/>
          </a:p>
        </p:txBody>
      </p:sp>
      <p:sp>
        <p:nvSpPr>
          <p:cNvPr id="3" name="Espace réservé de la date 2"/>
          <p:cNvSpPr>
            <a:spLocks noGrp="1"/>
          </p:cNvSpPr>
          <p:nvPr>
            <p:ph type="dt" sz="quarter" idx="1"/>
          </p:nvPr>
        </p:nvSpPr>
        <p:spPr>
          <a:xfrm>
            <a:off x="3990721" y="0"/>
            <a:ext cx="3052974" cy="467281"/>
          </a:xfrm>
          <a:prstGeom prst="rect">
            <a:avLst/>
          </a:prstGeom>
        </p:spPr>
        <p:txBody>
          <a:bodyPr vert="horz" lIns="93662" tIns="46831" rIns="93662" bIns="46831" rtlCol="0"/>
          <a:lstStyle>
            <a:lvl1pPr algn="r">
              <a:defRPr sz="1200"/>
            </a:lvl1pPr>
          </a:lstStyle>
          <a:p>
            <a:pPr>
              <a:defRPr/>
            </a:pPr>
            <a:fld id="{5AF63AEC-A812-4D77-97C4-D0B72AF8E28B}" type="datetimeFigureOut">
              <a:rPr lang="fr-FR"/>
              <a:pPr>
                <a:defRPr/>
              </a:pPr>
              <a:t>17/10/2018</a:t>
            </a:fld>
            <a:endParaRPr lang="fr-FR"/>
          </a:p>
        </p:txBody>
      </p:sp>
      <p:sp>
        <p:nvSpPr>
          <p:cNvPr id="4" name="Espace réservé du pied de page 3"/>
          <p:cNvSpPr>
            <a:spLocks noGrp="1"/>
          </p:cNvSpPr>
          <p:nvPr>
            <p:ph type="ftr" sz="quarter" idx="2"/>
          </p:nvPr>
        </p:nvSpPr>
        <p:spPr>
          <a:xfrm>
            <a:off x="0" y="8876710"/>
            <a:ext cx="3052974" cy="467281"/>
          </a:xfrm>
          <a:prstGeom prst="rect">
            <a:avLst/>
          </a:prstGeom>
        </p:spPr>
        <p:txBody>
          <a:bodyPr vert="horz" lIns="93662" tIns="46831" rIns="93662" bIns="46831" rtlCol="0" anchor="b"/>
          <a:lstStyle>
            <a:lvl1pPr algn="l">
              <a:defRPr sz="1200"/>
            </a:lvl1pPr>
          </a:lstStyle>
          <a:p>
            <a:pPr>
              <a:defRPr/>
            </a:pPr>
            <a:endParaRPr lang="fr-FR"/>
          </a:p>
        </p:txBody>
      </p:sp>
      <p:sp>
        <p:nvSpPr>
          <p:cNvPr id="5" name="Espace réservé du numéro de diapositive 4"/>
          <p:cNvSpPr>
            <a:spLocks noGrp="1"/>
          </p:cNvSpPr>
          <p:nvPr>
            <p:ph type="sldNum" sz="quarter" idx="3"/>
          </p:nvPr>
        </p:nvSpPr>
        <p:spPr>
          <a:xfrm>
            <a:off x="3990721" y="8876710"/>
            <a:ext cx="3052974" cy="467281"/>
          </a:xfrm>
          <a:prstGeom prst="rect">
            <a:avLst/>
          </a:prstGeom>
        </p:spPr>
        <p:txBody>
          <a:bodyPr vert="horz" lIns="93662" tIns="46831" rIns="93662" bIns="46831" rtlCol="0" anchor="b"/>
          <a:lstStyle>
            <a:lvl1pPr algn="r">
              <a:defRPr sz="1200"/>
            </a:lvl1pPr>
          </a:lstStyle>
          <a:p>
            <a:pPr>
              <a:defRPr/>
            </a:pPr>
            <a:fld id="{A2DC6CDF-B8C3-4234-8ED1-160CBF0ECC88}" type="slidenum">
              <a:rPr lang="fr-FR"/>
              <a:pPr>
                <a:defRPr/>
              </a:pPr>
              <a:t>‹#›</a:t>
            </a:fld>
            <a:endParaRPr lang="fr-FR"/>
          </a:p>
        </p:txBody>
      </p:sp>
    </p:spTree>
    <p:extLst>
      <p:ext uri="{BB962C8B-B14F-4D97-AF65-F5344CB8AC3E}">
        <p14:creationId xmlns:p14="http://schemas.microsoft.com/office/powerpoint/2010/main" val="16851044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52974" cy="467281"/>
          </a:xfrm>
          <a:prstGeom prst="rect">
            <a:avLst/>
          </a:prstGeom>
        </p:spPr>
        <p:txBody>
          <a:bodyPr vert="horz" lIns="93662" tIns="46831" rIns="93662" bIns="46831" rtlCol="0"/>
          <a:lstStyle>
            <a:lvl1pPr algn="l">
              <a:defRPr sz="1200"/>
            </a:lvl1pPr>
          </a:lstStyle>
          <a:p>
            <a:pPr>
              <a:defRPr/>
            </a:pPr>
            <a:endParaRPr lang="fr-FR"/>
          </a:p>
        </p:txBody>
      </p:sp>
      <p:sp>
        <p:nvSpPr>
          <p:cNvPr id="3" name="Espace réservé de la date 2"/>
          <p:cNvSpPr>
            <a:spLocks noGrp="1"/>
          </p:cNvSpPr>
          <p:nvPr>
            <p:ph type="dt" idx="1"/>
          </p:nvPr>
        </p:nvSpPr>
        <p:spPr>
          <a:xfrm>
            <a:off x="3990721" y="0"/>
            <a:ext cx="3052974" cy="467281"/>
          </a:xfrm>
          <a:prstGeom prst="rect">
            <a:avLst/>
          </a:prstGeom>
        </p:spPr>
        <p:txBody>
          <a:bodyPr vert="horz" lIns="93662" tIns="46831" rIns="93662" bIns="46831" rtlCol="0"/>
          <a:lstStyle>
            <a:lvl1pPr algn="r">
              <a:defRPr sz="1200"/>
            </a:lvl1pPr>
          </a:lstStyle>
          <a:p>
            <a:pPr>
              <a:defRPr/>
            </a:pPr>
            <a:fld id="{818F1E40-7631-4750-B3E7-100A9F33322F}" type="datetimeFigureOut">
              <a:rPr lang="fr-FR"/>
              <a:pPr>
                <a:defRPr/>
              </a:pPr>
              <a:t>17/10/2018</a:t>
            </a:fld>
            <a:endParaRPr lang="fr-FR"/>
          </a:p>
        </p:txBody>
      </p:sp>
      <p:sp>
        <p:nvSpPr>
          <p:cNvPr id="4" name="Espace réservé de l'image des diapositives 3"/>
          <p:cNvSpPr>
            <a:spLocks noGrp="1" noRot="1" noChangeAspect="1"/>
          </p:cNvSpPr>
          <p:nvPr>
            <p:ph type="sldImg" idx="2"/>
          </p:nvPr>
        </p:nvSpPr>
        <p:spPr>
          <a:xfrm>
            <a:off x="1187450" y="701675"/>
            <a:ext cx="4670425" cy="3503613"/>
          </a:xfrm>
          <a:prstGeom prst="rect">
            <a:avLst/>
          </a:prstGeom>
          <a:noFill/>
          <a:ln w="12700">
            <a:solidFill>
              <a:prstClr val="black"/>
            </a:solidFill>
          </a:ln>
        </p:spPr>
        <p:txBody>
          <a:bodyPr vert="horz" lIns="93662" tIns="46831" rIns="93662" bIns="46831" rtlCol="0" anchor="ctr"/>
          <a:lstStyle/>
          <a:p>
            <a:pPr lvl="0"/>
            <a:endParaRPr lang="fr-FR" noProof="0" smtClean="0"/>
          </a:p>
        </p:txBody>
      </p:sp>
      <p:sp>
        <p:nvSpPr>
          <p:cNvPr id="5" name="Espace réservé des commentaires 4"/>
          <p:cNvSpPr>
            <a:spLocks noGrp="1"/>
          </p:cNvSpPr>
          <p:nvPr>
            <p:ph type="body" sz="quarter" idx="3"/>
          </p:nvPr>
        </p:nvSpPr>
        <p:spPr>
          <a:xfrm>
            <a:off x="704533" y="4439166"/>
            <a:ext cx="5636260" cy="4205526"/>
          </a:xfrm>
          <a:prstGeom prst="rect">
            <a:avLst/>
          </a:prstGeom>
        </p:spPr>
        <p:txBody>
          <a:bodyPr vert="horz" lIns="93662" tIns="46831" rIns="93662" bIns="46831"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876710"/>
            <a:ext cx="3052974" cy="467281"/>
          </a:xfrm>
          <a:prstGeom prst="rect">
            <a:avLst/>
          </a:prstGeom>
        </p:spPr>
        <p:txBody>
          <a:bodyPr vert="horz" lIns="93662" tIns="46831" rIns="93662" bIns="46831" rtlCol="0" anchor="b"/>
          <a:lstStyle>
            <a:lvl1pPr algn="l">
              <a:defRPr sz="1200"/>
            </a:lvl1pPr>
          </a:lstStyle>
          <a:p>
            <a:pPr>
              <a:defRPr/>
            </a:pPr>
            <a:endParaRPr lang="fr-FR"/>
          </a:p>
        </p:txBody>
      </p:sp>
      <p:sp>
        <p:nvSpPr>
          <p:cNvPr id="7" name="Espace réservé du numéro de diapositive 6"/>
          <p:cNvSpPr>
            <a:spLocks noGrp="1"/>
          </p:cNvSpPr>
          <p:nvPr>
            <p:ph type="sldNum" sz="quarter" idx="5"/>
          </p:nvPr>
        </p:nvSpPr>
        <p:spPr>
          <a:xfrm>
            <a:off x="3990721" y="8876710"/>
            <a:ext cx="3052974" cy="467281"/>
          </a:xfrm>
          <a:prstGeom prst="rect">
            <a:avLst/>
          </a:prstGeom>
        </p:spPr>
        <p:txBody>
          <a:bodyPr vert="horz" lIns="93662" tIns="46831" rIns="93662" bIns="46831" rtlCol="0" anchor="b"/>
          <a:lstStyle>
            <a:lvl1pPr algn="r">
              <a:defRPr sz="1200"/>
            </a:lvl1pPr>
          </a:lstStyle>
          <a:p>
            <a:pPr>
              <a:defRPr/>
            </a:pPr>
            <a:fld id="{F835580B-8F37-403A-BD25-9824E84EB118}" type="slidenum">
              <a:rPr lang="fr-FR"/>
              <a:pPr>
                <a:defRPr/>
              </a:pPr>
              <a:t>‹#›</a:t>
            </a:fld>
            <a:endParaRPr lang="fr-FR"/>
          </a:p>
        </p:txBody>
      </p:sp>
    </p:spTree>
    <p:extLst>
      <p:ext uri="{BB962C8B-B14F-4D97-AF65-F5344CB8AC3E}">
        <p14:creationId xmlns:p14="http://schemas.microsoft.com/office/powerpoint/2010/main" val="3466342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fr-FR" smtClean="0"/>
              <a:t>Modifiez le style du titre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fr-FR" smtClean="0"/>
              <a:t>Modifiez le style du titre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8" name="Footer Placeholder 7"/>
          <p:cNvSpPr>
            <a:spLocks noGrp="1"/>
          </p:cNvSpPr>
          <p:nvPr>
            <p:ph type="ftr" sz="quarter" idx="11"/>
          </p:nvPr>
        </p:nvSpPr>
        <p:spPr/>
        <p:txBody>
          <a:bodyPr/>
          <a:lstStyle/>
          <a:p>
            <a:pPr>
              <a:defRPr/>
            </a:pPr>
            <a:endParaRPr lang="fr-FR"/>
          </a:p>
        </p:txBody>
      </p:sp>
      <p:sp>
        <p:nvSpPr>
          <p:cNvPr id="9" name="Slide Number Placeholder 8"/>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Date Placeholder 2"/>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4" name="Footer Placeholder 3"/>
          <p:cNvSpPr>
            <a:spLocks noGrp="1"/>
          </p:cNvSpPr>
          <p:nvPr>
            <p:ph type="ftr" sz="quarter" idx="11"/>
          </p:nvPr>
        </p:nvSpPr>
        <p:spPr/>
        <p:txBody>
          <a:bodyPr/>
          <a:lstStyle/>
          <a:p>
            <a:pPr>
              <a:defRPr/>
            </a:pPr>
            <a:endParaRPr lang="fr-FR"/>
          </a:p>
        </p:txBody>
      </p:sp>
      <p:sp>
        <p:nvSpPr>
          <p:cNvPr id="5" name="Slide Number Placeholder 4"/>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3" name="Footer Placeholder 2"/>
          <p:cNvSpPr>
            <a:spLocks noGrp="1"/>
          </p:cNvSpPr>
          <p:nvPr>
            <p:ph type="ftr" sz="quarter" idx="11"/>
          </p:nvPr>
        </p:nvSpPr>
        <p:spPr/>
        <p:txBody>
          <a:bodyPr/>
          <a:lstStyle/>
          <a:p>
            <a:pPr>
              <a:defRPr/>
            </a:pPr>
            <a:endParaRPr lang="fr-FR"/>
          </a:p>
        </p:txBody>
      </p:sp>
      <p:sp>
        <p:nvSpPr>
          <p:cNvPr id="4" name="Slide Number Placeholder 3"/>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fr-FR" smtClean="0"/>
              <a:t>Modifiez le style du titre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fr-FR" smtClean="0"/>
              <a:t>Modifiez le style du titre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pPr>
              <a:defRPr/>
            </a:pPr>
            <a:fld id="{86571DBF-2679-45AF-9B69-D4B57F3713BC}" type="datetimeFigureOut">
              <a:rPr lang="fr-FR" smtClean="0"/>
              <a:pPr>
                <a:defRPr/>
              </a:pPr>
              <a:t>17/10/2018</a:t>
            </a:fld>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B45EF647-A8CC-4A15-9843-60E34F298958}" type="slidenum">
              <a:rPr lang="fr-FR" smtClean="0"/>
              <a:pPr>
                <a:defRPr/>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pPr>
              <a:defRPr/>
            </a:pPr>
            <a:fld id="{86571DBF-2679-45AF-9B69-D4B57F3713BC}" type="datetimeFigureOut">
              <a:rPr lang="fr-FR" smtClean="0"/>
              <a:pPr>
                <a:defRPr/>
              </a:pPr>
              <a:t>17/10/2018</a:t>
            </a:fld>
            <a:endParaRPr lang="fr-FR"/>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defRPr/>
            </a:pPr>
            <a:endParaRPr lang="fr-FR"/>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pPr>
              <a:defRPr/>
            </a:pPr>
            <a:fld id="{B45EF647-A8CC-4A15-9843-60E34F298958}" type="slidenum">
              <a:rPr lang="fr-FR" smtClean="0"/>
              <a:pPr>
                <a:defRPr/>
              </a:pPr>
              <a:t>‹#›</a:t>
            </a:fld>
            <a:endParaRPr lang="fr-FR"/>
          </a:p>
        </p:txBody>
      </p:sp>
    </p:spTree>
  </p:cSld>
  <p:clrMap bg1="lt1" tx1="dk1" bg2="lt2" tx2="dk2" accent1="accent1" accent2="accent2" accent3="accent3" accent4="accent4" accent5="accent5" accent6="accent6" hlink="hlink" folHlink="folHlink"/>
  <p:sldLayoutIdLst>
    <p:sldLayoutId id="2147484089" r:id="rId1"/>
    <p:sldLayoutId id="2147484090" r:id="rId2"/>
    <p:sldLayoutId id="2147484091" r:id="rId3"/>
    <p:sldLayoutId id="2147484092" r:id="rId4"/>
    <p:sldLayoutId id="2147484093" r:id="rId5"/>
    <p:sldLayoutId id="2147484094" r:id="rId6"/>
    <p:sldLayoutId id="2147484095" r:id="rId7"/>
    <p:sldLayoutId id="2147484096" r:id="rId8"/>
    <p:sldLayoutId id="2147484097" r:id="rId9"/>
    <p:sldLayoutId id="2147484098" r:id="rId10"/>
    <p:sldLayoutId id="2147484099"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6.xml"/><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emf"/><Relationship Id="rId1" Type="http://schemas.openxmlformats.org/officeDocument/2006/relationships/slideLayout" Target="../slideLayouts/slideLayout6.xml"/><Relationship Id="rId5" Type="http://schemas.openxmlformats.org/officeDocument/2006/relationships/image" Target="../media/image13.emf"/><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6.xml"/><Relationship Id="rId4" Type="http://schemas.openxmlformats.org/officeDocument/2006/relationships/image" Target="../media/image16.emf"/></Relationships>
</file>

<file path=ppt/slides/_rels/slide3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6.xml"/><Relationship Id="rId6" Type="http://schemas.openxmlformats.org/officeDocument/2006/relationships/image" Target="../media/image21.emf"/><Relationship Id="rId5" Type="http://schemas.openxmlformats.org/officeDocument/2006/relationships/image" Target="../media/image20.emf"/><Relationship Id="rId4" Type="http://schemas.openxmlformats.org/officeDocument/2006/relationships/image" Target="../media/image19.emf"/></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xml"/><Relationship Id="rId4" Type="http://schemas.openxmlformats.org/officeDocument/2006/relationships/image" Target="../media/image29.jpeg"/></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475656" y="836712"/>
            <a:ext cx="7056784" cy="2304256"/>
          </a:xfrm>
        </p:spPr>
        <p:txBody>
          <a:bodyPr>
            <a:noAutofit/>
          </a:bodyPr>
          <a:lstStyle/>
          <a:p>
            <a:pPr eaLnBrk="1" fontAlgn="auto" hangingPunct="1">
              <a:spcAft>
                <a:spcPts val="0"/>
              </a:spcAft>
              <a:defRPr/>
            </a:pPr>
            <a:r>
              <a:rPr lang="fr-FR" sz="4400" dirty="0" smtClean="0"/>
              <a:t>Leçon 2 :</a:t>
            </a:r>
            <a:br>
              <a:rPr lang="fr-FR" sz="4400" dirty="0" smtClean="0"/>
            </a:br>
            <a:r>
              <a:rPr lang="fr-FR" sz="4400" dirty="0" smtClean="0"/>
              <a:t>Production, revenus et coût de la vie</a:t>
            </a:r>
            <a:endParaRPr lang="fr-FR" sz="4400" dirty="0"/>
          </a:p>
        </p:txBody>
      </p:sp>
      <p:sp>
        <p:nvSpPr>
          <p:cNvPr id="4099" name="Sous-titre 2"/>
          <p:cNvSpPr>
            <a:spLocks noGrp="1"/>
          </p:cNvSpPr>
          <p:nvPr>
            <p:ph type="subTitle" idx="1"/>
          </p:nvPr>
        </p:nvSpPr>
        <p:spPr>
          <a:xfrm>
            <a:off x="4067944" y="4581128"/>
            <a:ext cx="2952626" cy="1080121"/>
          </a:xfrm>
        </p:spPr>
        <p:txBody>
          <a:bodyPr>
            <a:noAutofit/>
          </a:bodyPr>
          <a:lstStyle/>
          <a:p>
            <a:pPr eaLnBrk="1" hangingPunct="1"/>
            <a:r>
              <a:rPr lang="fr-FR" sz="2000" dirty="0" smtClean="0"/>
              <a:t>C. Parthenay</a:t>
            </a:r>
          </a:p>
          <a:p>
            <a:pPr eaLnBrk="1" hangingPunct="1"/>
            <a:r>
              <a:rPr lang="fr-FR" sz="2000" dirty="0" smtClean="0"/>
              <a:t>ECO1502B</a:t>
            </a:r>
          </a:p>
          <a:p>
            <a:pPr eaLnBrk="1" hangingPunct="1"/>
            <a:r>
              <a:rPr lang="fr-FR" sz="2000" dirty="0" smtClean="0"/>
              <a:t>Université d’Ottawa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274637"/>
            <a:ext cx="8435280" cy="634083"/>
          </a:xfrm>
        </p:spPr>
        <p:txBody>
          <a:bodyPr>
            <a:noAutofit/>
          </a:bodyPr>
          <a:lstStyle/>
          <a:p>
            <a:pPr eaLnBrk="1" fontAlgn="auto" hangingPunct="1">
              <a:spcAft>
                <a:spcPts val="0"/>
              </a:spcAft>
              <a:defRPr/>
            </a:pPr>
            <a:r>
              <a:rPr lang="fr-FR" sz="3200" dirty="0" smtClean="0"/>
              <a:t>Comment mesurer la richesse d’un pays ?</a:t>
            </a:r>
            <a:endParaRPr lang="fr-FR" sz="3200" dirty="0"/>
          </a:p>
        </p:txBody>
      </p:sp>
      <p:sp>
        <p:nvSpPr>
          <p:cNvPr id="3" name="ZoneTexte 2"/>
          <p:cNvSpPr txBox="1">
            <a:spLocks noChangeArrowheads="1"/>
          </p:cNvSpPr>
          <p:nvPr/>
        </p:nvSpPr>
        <p:spPr bwMode="auto">
          <a:xfrm>
            <a:off x="1000125" y="1329745"/>
            <a:ext cx="6572250" cy="523875"/>
          </a:xfrm>
          <a:prstGeom prst="rect">
            <a:avLst/>
          </a:prstGeom>
          <a:noFill/>
          <a:ln w="9525">
            <a:noFill/>
            <a:miter lim="800000"/>
            <a:headEnd/>
            <a:tailEnd/>
          </a:ln>
        </p:spPr>
        <p:txBody>
          <a:bodyPr>
            <a:spAutoFit/>
          </a:bodyPr>
          <a:lstStyle/>
          <a:p>
            <a:pPr algn="ctr"/>
            <a:r>
              <a:rPr lang="fr-FR" sz="2800" dirty="0">
                <a:latin typeface="Book Antiqua" pitchFamily="18" charset="0"/>
              </a:rPr>
              <a:t>2 aspects :</a:t>
            </a:r>
          </a:p>
        </p:txBody>
      </p:sp>
      <p:cxnSp>
        <p:nvCxnSpPr>
          <p:cNvPr id="5" name="Connecteur droit 4"/>
          <p:cNvCxnSpPr/>
          <p:nvPr/>
        </p:nvCxnSpPr>
        <p:spPr>
          <a:xfrm rot="5400000">
            <a:off x="2286000" y="4286250"/>
            <a:ext cx="4000500" cy="0"/>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6" name="ZoneTexte 5"/>
          <p:cNvSpPr txBox="1">
            <a:spLocks noChangeArrowheads="1"/>
          </p:cNvSpPr>
          <p:nvPr/>
        </p:nvSpPr>
        <p:spPr bwMode="auto">
          <a:xfrm>
            <a:off x="1305340" y="1356591"/>
            <a:ext cx="1928813" cy="584200"/>
          </a:xfrm>
          <a:prstGeom prst="rect">
            <a:avLst/>
          </a:prstGeom>
          <a:noFill/>
          <a:ln w="9525">
            <a:noFill/>
            <a:miter lim="800000"/>
            <a:headEnd/>
            <a:tailEnd/>
          </a:ln>
        </p:spPr>
        <p:txBody>
          <a:bodyPr>
            <a:spAutoFit/>
          </a:bodyPr>
          <a:lstStyle/>
          <a:p>
            <a:pPr algn="ctr"/>
            <a:r>
              <a:rPr lang="fr-FR" sz="3200" dirty="0">
                <a:solidFill>
                  <a:schemeClr val="accent6">
                    <a:lumMod val="75000"/>
                  </a:schemeClr>
                </a:solidFill>
                <a:latin typeface="Book Antiqua" pitchFamily="18" charset="0"/>
              </a:rPr>
              <a:t>Stock</a:t>
            </a:r>
          </a:p>
        </p:txBody>
      </p:sp>
      <p:sp>
        <p:nvSpPr>
          <p:cNvPr id="7" name="ZoneTexte 6"/>
          <p:cNvSpPr txBox="1">
            <a:spLocks noChangeArrowheads="1"/>
          </p:cNvSpPr>
          <p:nvPr/>
        </p:nvSpPr>
        <p:spPr bwMode="auto">
          <a:xfrm>
            <a:off x="481311" y="3641893"/>
            <a:ext cx="3071812" cy="1015663"/>
          </a:xfrm>
          <a:prstGeom prst="rect">
            <a:avLst/>
          </a:prstGeom>
          <a:noFill/>
          <a:ln w="9525">
            <a:noFill/>
            <a:miter lim="800000"/>
            <a:headEnd/>
            <a:tailEnd/>
          </a:ln>
        </p:spPr>
        <p:txBody>
          <a:bodyPr>
            <a:spAutoFit/>
          </a:bodyPr>
          <a:lstStyle/>
          <a:p>
            <a:r>
              <a:rPr lang="fr-FR" sz="2000" dirty="0">
                <a:latin typeface="Book Antiqua" pitchFamily="18" charset="0"/>
              </a:rPr>
              <a:t>Infrastructures</a:t>
            </a:r>
          </a:p>
          <a:p>
            <a:r>
              <a:rPr lang="fr-FR" sz="2000" dirty="0">
                <a:latin typeface="Book Antiqua" pitchFamily="18" charset="0"/>
              </a:rPr>
              <a:t>Outils de production</a:t>
            </a:r>
          </a:p>
          <a:p>
            <a:r>
              <a:rPr lang="fr-FR" sz="2000" dirty="0">
                <a:latin typeface="Book Antiqua" pitchFamily="18" charset="0"/>
              </a:rPr>
              <a:t>Logements</a:t>
            </a:r>
          </a:p>
        </p:txBody>
      </p:sp>
      <p:sp>
        <p:nvSpPr>
          <p:cNvPr id="8" name="ZoneTexte 7"/>
          <p:cNvSpPr txBox="1">
            <a:spLocks noChangeArrowheads="1"/>
          </p:cNvSpPr>
          <p:nvPr/>
        </p:nvSpPr>
        <p:spPr bwMode="auto">
          <a:xfrm>
            <a:off x="5805903" y="1428029"/>
            <a:ext cx="1500187" cy="584200"/>
          </a:xfrm>
          <a:prstGeom prst="rect">
            <a:avLst/>
          </a:prstGeom>
          <a:noFill/>
          <a:ln w="9525">
            <a:noFill/>
            <a:miter lim="800000"/>
            <a:headEnd/>
            <a:tailEnd/>
          </a:ln>
        </p:spPr>
        <p:txBody>
          <a:bodyPr>
            <a:spAutoFit/>
          </a:bodyPr>
          <a:lstStyle/>
          <a:p>
            <a:pPr algn="ctr"/>
            <a:r>
              <a:rPr lang="fr-FR" sz="3200">
                <a:solidFill>
                  <a:schemeClr val="accent6">
                    <a:lumMod val="75000"/>
                  </a:schemeClr>
                </a:solidFill>
                <a:latin typeface="Book Antiqua" pitchFamily="18" charset="0"/>
              </a:rPr>
              <a:t>Flux</a:t>
            </a:r>
            <a:endParaRPr lang="fr-FR" sz="2000">
              <a:solidFill>
                <a:schemeClr val="accent6">
                  <a:lumMod val="75000"/>
                </a:schemeClr>
              </a:solidFill>
              <a:latin typeface="Book Antiqua" pitchFamily="18" charset="0"/>
            </a:endParaRPr>
          </a:p>
        </p:txBody>
      </p:sp>
      <p:sp>
        <p:nvSpPr>
          <p:cNvPr id="9" name="ZoneTexte 8"/>
          <p:cNvSpPr txBox="1">
            <a:spLocks noChangeArrowheads="1"/>
          </p:cNvSpPr>
          <p:nvPr/>
        </p:nvSpPr>
        <p:spPr bwMode="auto">
          <a:xfrm>
            <a:off x="4569531" y="2132856"/>
            <a:ext cx="3816350" cy="707886"/>
          </a:xfrm>
          <a:prstGeom prst="rect">
            <a:avLst/>
          </a:prstGeom>
          <a:noFill/>
          <a:ln w="9525">
            <a:noFill/>
            <a:miter lim="800000"/>
            <a:headEnd/>
            <a:tailEnd/>
          </a:ln>
        </p:spPr>
        <p:txBody>
          <a:bodyPr>
            <a:spAutoFit/>
          </a:bodyPr>
          <a:lstStyle/>
          <a:p>
            <a:r>
              <a:rPr lang="fr-FR" sz="2000" dirty="0">
                <a:latin typeface="Book Antiqua" pitchFamily="18" charset="0"/>
              </a:rPr>
              <a:t>Ce qui est produit durant une période donnée</a:t>
            </a:r>
          </a:p>
        </p:txBody>
      </p:sp>
      <p:sp>
        <p:nvSpPr>
          <p:cNvPr id="13" name="ZoneTexte 12"/>
          <p:cNvSpPr txBox="1">
            <a:spLocks noChangeArrowheads="1"/>
          </p:cNvSpPr>
          <p:nvPr/>
        </p:nvSpPr>
        <p:spPr bwMode="auto">
          <a:xfrm>
            <a:off x="591629" y="5200379"/>
            <a:ext cx="3384748" cy="707886"/>
          </a:xfrm>
          <a:prstGeom prst="rect">
            <a:avLst/>
          </a:prstGeom>
          <a:noFill/>
          <a:ln w="9525">
            <a:noFill/>
            <a:miter lim="800000"/>
            <a:headEnd/>
            <a:tailEnd/>
          </a:ln>
        </p:spPr>
        <p:txBody>
          <a:bodyPr wrap="square">
            <a:spAutoFit/>
          </a:bodyPr>
          <a:lstStyle/>
          <a:p>
            <a:r>
              <a:rPr lang="fr-FR" sz="2000" dirty="0" smtClean="0">
                <a:latin typeface="Book Antiqua" pitchFamily="18" charset="0"/>
              </a:rPr>
              <a:t>Compétences,</a:t>
            </a:r>
          </a:p>
          <a:p>
            <a:r>
              <a:rPr lang="fr-FR" sz="2000" dirty="0" smtClean="0">
                <a:latin typeface="Book Antiqua" pitchFamily="18" charset="0"/>
              </a:rPr>
              <a:t>Des individus en santé</a:t>
            </a:r>
            <a:endParaRPr lang="fr-FR" sz="1600" dirty="0">
              <a:latin typeface="Book Antiqua" pitchFamily="18" charset="0"/>
            </a:endParaRPr>
          </a:p>
        </p:txBody>
      </p:sp>
      <p:sp>
        <p:nvSpPr>
          <p:cNvPr id="3082" name="ZoneTexte 16"/>
          <p:cNvSpPr txBox="1">
            <a:spLocks noChangeArrowheads="1"/>
          </p:cNvSpPr>
          <p:nvPr/>
        </p:nvSpPr>
        <p:spPr bwMode="auto">
          <a:xfrm>
            <a:off x="4604234" y="3148519"/>
            <a:ext cx="4032250" cy="707886"/>
          </a:xfrm>
          <a:prstGeom prst="rect">
            <a:avLst/>
          </a:prstGeom>
          <a:noFill/>
          <a:ln w="9525">
            <a:noFill/>
            <a:miter lim="800000"/>
            <a:headEnd/>
            <a:tailEnd/>
          </a:ln>
        </p:spPr>
        <p:txBody>
          <a:bodyPr>
            <a:spAutoFit/>
          </a:bodyPr>
          <a:lstStyle/>
          <a:p>
            <a:r>
              <a:rPr lang="fr-FR" sz="2000" dirty="0">
                <a:latin typeface="Book Antiqua" panose="02040602050305030304" pitchFamily="18" charset="0"/>
              </a:rPr>
              <a:t>Les revenus créés durant une période donnée</a:t>
            </a:r>
          </a:p>
        </p:txBody>
      </p:sp>
      <p:sp>
        <p:nvSpPr>
          <p:cNvPr id="3083" name="ZoneTexte 18"/>
          <p:cNvSpPr txBox="1">
            <a:spLocks noChangeArrowheads="1"/>
          </p:cNvSpPr>
          <p:nvPr/>
        </p:nvSpPr>
        <p:spPr bwMode="auto">
          <a:xfrm>
            <a:off x="4928306" y="4344765"/>
            <a:ext cx="3457575" cy="1200329"/>
          </a:xfrm>
          <a:prstGeom prst="rect">
            <a:avLst/>
          </a:prstGeom>
          <a:noFill/>
          <a:ln w="9525">
            <a:noFill/>
            <a:miter lim="800000"/>
            <a:headEnd/>
            <a:tailEnd/>
          </a:ln>
        </p:spPr>
        <p:txBody>
          <a:bodyPr>
            <a:spAutoFit/>
          </a:bodyPr>
          <a:lstStyle/>
          <a:p>
            <a:r>
              <a:rPr lang="fr-FR" sz="2400" i="1" dirty="0">
                <a:solidFill>
                  <a:srgbClr val="31BC1A"/>
                </a:solidFill>
              </a:rPr>
              <a:t>PIB : production </a:t>
            </a:r>
            <a:r>
              <a:rPr lang="fr-FR" sz="2400" i="1" dirty="0" smtClean="0">
                <a:solidFill>
                  <a:srgbClr val="31BC1A"/>
                </a:solidFill>
              </a:rPr>
              <a:t>réalisée sur un territoire dans </a:t>
            </a:r>
            <a:r>
              <a:rPr lang="fr-FR" sz="2400" i="1" dirty="0">
                <a:solidFill>
                  <a:srgbClr val="31BC1A"/>
                </a:solidFill>
              </a:rPr>
              <a:t>un temps donné</a:t>
            </a:r>
          </a:p>
        </p:txBody>
      </p:sp>
      <p:sp>
        <p:nvSpPr>
          <p:cNvPr id="4" name="ZoneTexte 3"/>
          <p:cNvSpPr txBox="1"/>
          <p:nvPr/>
        </p:nvSpPr>
        <p:spPr>
          <a:xfrm>
            <a:off x="1115616" y="4514361"/>
            <a:ext cx="2664296" cy="461665"/>
          </a:xfrm>
          <a:prstGeom prst="rect">
            <a:avLst/>
          </a:prstGeom>
          <a:noFill/>
        </p:spPr>
        <p:txBody>
          <a:bodyPr wrap="square" rtlCol="0">
            <a:spAutoFit/>
          </a:bodyPr>
          <a:lstStyle/>
          <a:p>
            <a:r>
              <a:rPr lang="fr-FR" sz="2400" i="1" dirty="0" smtClean="0">
                <a:solidFill>
                  <a:srgbClr val="31BC1A"/>
                </a:solidFill>
              </a:rPr>
              <a:t>Capital physique</a:t>
            </a:r>
            <a:endParaRPr lang="fr-FR" sz="2400" i="1" dirty="0">
              <a:solidFill>
                <a:srgbClr val="31BC1A"/>
              </a:solidFill>
            </a:endParaRPr>
          </a:p>
        </p:txBody>
      </p:sp>
      <p:sp>
        <p:nvSpPr>
          <p:cNvPr id="14" name="ZoneTexte 13"/>
          <p:cNvSpPr txBox="1"/>
          <p:nvPr/>
        </p:nvSpPr>
        <p:spPr>
          <a:xfrm>
            <a:off x="1115616" y="5908265"/>
            <a:ext cx="2664296" cy="461665"/>
          </a:xfrm>
          <a:prstGeom prst="rect">
            <a:avLst/>
          </a:prstGeom>
          <a:noFill/>
        </p:spPr>
        <p:txBody>
          <a:bodyPr wrap="square" rtlCol="0">
            <a:spAutoFit/>
          </a:bodyPr>
          <a:lstStyle/>
          <a:p>
            <a:r>
              <a:rPr lang="fr-FR" sz="2400" i="1" dirty="0" smtClean="0">
                <a:solidFill>
                  <a:srgbClr val="31BC1A"/>
                </a:solidFill>
              </a:rPr>
              <a:t>Capital humain</a:t>
            </a:r>
            <a:endParaRPr lang="fr-FR" sz="2400" i="1" dirty="0">
              <a:solidFill>
                <a:srgbClr val="31BC1A"/>
              </a:solidFill>
            </a:endParaRPr>
          </a:p>
        </p:txBody>
      </p:sp>
      <p:sp>
        <p:nvSpPr>
          <p:cNvPr id="10" name="ZoneTexte 9"/>
          <p:cNvSpPr txBox="1"/>
          <p:nvPr/>
        </p:nvSpPr>
        <p:spPr>
          <a:xfrm>
            <a:off x="955696" y="3050220"/>
            <a:ext cx="3309741" cy="461665"/>
          </a:xfrm>
          <a:prstGeom prst="rect">
            <a:avLst/>
          </a:prstGeom>
          <a:noFill/>
        </p:spPr>
        <p:txBody>
          <a:bodyPr wrap="square" rtlCol="0">
            <a:spAutoFit/>
          </a:bodyPr>
          <a:lstStyle/>
          <a:p>
            <a:r>
              <a:rPr lang="fr-FR" sz="2400" i="1" dirty="0" smtClean="0">
                <a:solidFill>
                  <a:srgbClr val="31BC1A"/>
                </a:solidFill>
              </a:rPr>
              <a:t>Ressources naturelles</a:t>
            </a:r>
            <a:endParaRPr lang="fr-FR" sz="2400" i="1" dirty="0">
              <a:solidFill>
                <a:srgbClr val="31BC1A"/>
              </a:solidFill>
            </a:endParaRPr>
          </a:p>
        </p:txBody>
      </p:sp>
      <p:sp>
        <p:nvSpPr>
          <p:cNvPr id="11" name="TextBox 10"/>
          <p:cNvSpPr txBox="1"/>
          <p:nvPr/>
        </p:nvSpPr>
        <p:spPr>
          <a:xfrm>
            <a:off x="500063" y="2132856"/>
            <a:ext cx="3567881" cy="1015663"/>
          </a:xfrm>
          <a:prstGeom prst="rect">
            <a:avLst/>
          </a:prstGeom>
          <a:noFill/>
        </p:spPr>
        <p:txBody>
          <a:bodyPr wrap="square" rtlCol="0">
            <a:spAutoFit/>
          </a:bodyPr>
          <a:lstStyle/>
          <a:p>
            <a:r>
              <a:rPr lang="fr-CA" sz="2000" dirty="0" smtClean="0">
                <a:latin typeface="Book Antiqua" panose="02040602050305030304" pitchFamily="18" charset="0"/>
              </a:rPr>
              <a:t>Réserves de ressources naturelles : pétrole, métaux, etc</a:t>
            </a:r>
            <a:r>
              <a:rPr lang="fr-CA" sz="2000" dirty="0">
                <a:latin typeface="Book Antiqua" panose="02040602050305030304" pitchFamily="18" charset="0"/>
              </a:rPr>
              <a:t>.</a:t>
            </a:r>
            <a:endParaRPr lang="en-CA" sz="2000" dirty="0">
              <a:latin typeface="Book Antiqua" panose="0204060205030503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08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0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3" grpId="0"/>
      <p:bldP spid="3082" grpId="0"/>
      <p:bldP spid="3083" grpId="0"/>
      <p:bldP spid="4" grpId="0"/>
      <p:bldP spid="14"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78098"/>
          </a:xfrm>
        </p:spPr>
        <p:txBody>
          <a:bodyPr/>
          <a:lstStyle/>
          <a:p>
            <a:pPr>
              <a:defRPr/>
            </a:pPr>
            <a:r>
              <a:rPr lang="fr-FR" sz="4400" dirty="0" smtClean="0"/>
              <a:t>Quelle richesse produit-on</a:t>
            </a:r>
            <a:r>
              <a:rPr lang="fr-FR" dirty="0" smtClean="0"/>
              <a:t> ?</a:t>
            </a:r>
            <a:endParaRPr lang="fr-FR" dirty="0"/>
          </a:p>
        </p:txBody>
      </p:sp>
      <p:sp>
        <p:nvSpPr>
          <p:cNvPr id="3" name="ZoneTexte 2"/>
          <p:cNvSpPr txBox="1">
            <a:spLocks noChangeArrowheads="1"/>
          </p:cNvSpPr>
          <p:nvPr/>
        </p:nvSpPr>
        <p:spPr bwMode="auto">
          <a:xfrm>
            <a:off x="500063" y="1412776"/>
            <a:ext cx="8143875" cy="1570038"/>
          </a:xfrm>
          <a:prstGeom prst="rect">
            <a:avLst/>
          </a:prstGeom>
          <a:noFill/>
          <a:ln w="9525">
            <a:noFill/>
            <a:miter lim="800000"/>
            <a:headEnd/>
            <a:tailEnd/>
          </a:ln>
        </p:spPr>
        <p:txBody>
          <a:bodyPr>
            <a:spAutoFit/>
          </a:bodyPr>
          <a:lstStyle/>
          <a:p>
            <a:r>
              <a:rPr lang="fr-FR" sz="2400" dirty="0">
                <a:latin typeface="Book Antiqua" pitchFamily="18" charset="0"/>
              </a:rPr>
              <a:t>Soit une richesse produite : du pain.</a:t>
            </a:r>
          </a:p>
          <a:p>
            <a:pPr>
              <a:buFontTx/>
              <a:buChar char="-"/>
            </a:pPr>
            <a:r>
              <a:rPr lang="fr-FR" sz="2400" dirty="0">
                <a:latin typeface="Book Antiqua" pitchFamily="18" charset="0"/>
              </a:rPr>
              <a:t> Un agriculteur produit du blé : 20</a:t>
            </a:r>
          </a:p>
          <a:p>
            <a:pPr>
              <a:buFontTx/>
              <a:buChar char="-"/>
            </a:pPr>
            <a:r>
              <a:rPr lang="fr-FR" sz="2400" dirty="0">
                <a:latin typeface="Book Antiqua" pitchFamily="18" charset="0"/>
              </a:rPr>
              <a:t> Un meunier fabrique de la farine : (20) + 30 = 50</a:t>
            </a:r>
          </a:p>
          <a:p>
            <a:pPr>
              <a:buFontTx/>
              <a:buChar char="-"/>
            </a:pPr>
            <a:r>
              <a:rPr lang="fr-FR" sz="2400" dirty="0">
                <a:latin typeface="Book Antiqua" pitchFamily="18" charset="0"/>
              </a:rPr>
              <a:t> Un boulanger fait du pain : (50) + 50 = 100</a:t>
            </a:r>
          </a:p>
        </p:txBody>
      </p:sp>
      <p:sp>
        <p:nvSpPr>
          <p:cNvPr id="4" name="ZoneTexte 3"/>
          <p:cNvSpPr txBox="1">
            <a:spLocks noChangeArrowheads="1"/>
          </p:cNvSpPr>
          <p:nvPr/>
        </p:nvSpPr>
        <p:spPr bwMode="auto">
          <a:xfrm>
            <a:off x="557903" y="3156743"/>
            <a:ext cx="8001000" cy="830263"/>
          </a:xfrm>
          <a:prstGeom prst="rect">
            <a:avLst/>
          </a:prstGeom>
          <a:noFill/>
          <a:ln w="9525">
            <a:noFill/>
            <a:miter lim="800000"/>
            <a:headEnd/>
            <a:tailEnd/>
          </a:ln>
        </p:spPr>
        <p:txBody>
          <a:bodyPr>
            <a:spAutoFit/>
          </a:bodyPr>
          <a:lstStyle/>
          <a:p>
            <a:r>
              <a:rPr lang="fr-FR" sz="2400" dirty="0">
                <a:latin typeface="Book Antiqua" pitchFamily="18" charset="0"/>
              </a:rPr>
              <a:t>Quelle est la richesse produite sur le territoire?</a:t>
            </a:r>
          </a:p>
          <a:p>
            <a:r>
              <a:rPr lang="fr-FR" sz="2400" dirty="0">
                <a:latin typeface="Book Antiqua" pitchFamily="18" charset="0"/>
              </a:rPr>
              <a:t>170 ou 100 ?</a:t>
            </a:r>
          </a:p>
        </p:txBody>
      </p:sp>
      <p:sp>
        <p:nvSpPr>
          <p:cNvPr id="5" name="ZoneTexte 4"/>
          <p:cNvSpPr txBox="1">
            <a:spLocks noChangeArrowheads="1"/>
          </p:cNvSpPr>
          <p:nvPr/>
        </p:nvSpPr>
        <p:spPr bwMode="auto">
          <a:xfrm>
            <a:off x="642938" y="4149080"/>
            <a:ext cx="7429500" cy="1938992"/>
          </a:xfrm>
          <a:prstGeom prst="rect">
            <a:avLst/>
          </a:prstGeom>
          <a:noFill/>
          <a:ln w="9525">
            <a:noFill/>
            <a:miter lim="800000"/>
            <a:headEnd/>
            <a:tailEnd/>
          </a:ln>
        </p:spPr>
        <p:txBody>
          <a:bodyPr>
            <a:spAutoFit/>
          </a:bodyPr>
          <a:lstStyle/>
          <a:p>
            <a:r>
              <a:rPr lang="fr-FR" sz="2400" dirty="0">
                <a:latin typeface="Book Antiqua" pitchFamily="18" charset="0"/>
              </a:rPr>
              <a:t>La richesse produite est de </a:t>
            </a:r>
            <a:r>
              <a:rPr lang="fr-FR" sz="2400" dirty="0" smtClean="0">
                <a:latin typeface="Book Antiqua" pitchFamily="18" charset="0"/>
              </a:rPr>
              <a:t>100 :</a:t>
            </a:r>
          </a:p>
          <a:p>
            <a:r>
              <a:rPr lang="fr-FR" sz="2400" dirty="0" smtClean="0">
                <a:latin typeface="Book Antiqua" pitchFamily="18" charset="0"/>
              </a:rPr>
              <a:t>le blé produit par le paysan a disparu dans la farine, la farine produite par le </a:t>
            </a:r>
            <a:r>
              <a:rPr lang="fr-FR" sz="2400" dirty="0">
                <a:latin typeface="Book Antiqua" pitchFamily="18" charset="0"/>
              </a:rPr>
              <a:t>meunier </a:t>
            </a:r>
            <a:r>
              <a:rPr lang="fr-FR" sz="2400" dirty="0" smtClean="0">
                <a:latin typeface="Book Antiqua" pitchFamily="18" charset="0"/>
              </a:rPr>
              <a:t>a disparu dans le pain. Le pays a comme richesse à sa disposition uniquement du pain.</a:t>
            </a:r>
            <a:endParaRPr lang="fr-FR" sz="2400" dirty="0">
              <a:latin typeface="Book Antiqu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7898" y="404664"/>
            <a:ext cx="8829126" cy="1152128"/>
          </a:xfrm>
        </p:spPr>
        <p:txBody>
          <a:bodyPr>
            <a:noAutofit/>
          </a:bodyPr>
          <a:lstStyle/>
          <a:p>
            <a:pPr>
              <a:defRPr/>
            </a:pPr>
            <a:r>
              <a:rPr lang="fr-FR" dirty="0" smtClean="0"/>
              <a:t>La richesse produite crée des revenus égaux aux dépenses</a:t>
            </a:r>
            <a:endParaRPr lang="fr-FR" dirty="0"/>
          </a:p>
        </p:txBody>
      </p:sp>
      <p:sp>
        <p:nvSpPr>
          <p:cNvPr id="7171" name="ZoneTexte 2"/>
          <p:cNvSpPr txBox="1">
            <a:spLocks noChangeArrowheads="1"/>
          </p:cNvSpPr>
          <p:nvPr/>
        </p:nvSpPr>
        <p:spPr bwMode="auto">
          <a:xfrm>
            <a:off x="539750" y="1773238"/>
            <a:ext cx="7704658" cy="646112"/>
          </a:xfrm>
          <a:prstGeom prst="rect">
            <a:avLst/>
          </a:prstGeom>
          <a:noFill/>
          <a:ln w="9525">
            <a:noFill/>
            <a:miter lim="800000"/>
            <a:headEnd/>
            <a:tailEnd/>
          </a:ln>
        </p:spPr>
        <p:txBody>
          <a:bodyPr wrap="square">
            <a:spAutoFit/>
          </a:bodyPr>
          <a:lstStyle/>
          <a:p>
            <a:r>
              <a:rPr lang="fr-FR" dirty="0"/>
              <a:t>Production de pain pour une valeur de 100 = Consommation finale de pain</a:t>
            </a:r>
          </a:p>
        </p:txBody>
      </p:sp>
      <p:sp>
        <p:nvSpPr>
          <p:cNvPr id="7172" name="ZoneTexte 3"/>
          <p:cNvSpPr txBox="1">
            <a:spLocks noChangeArrowheads="1"/>
          </p:cNvSpPr>
          <p:nvPr/>
        </p:nvSpPr>
        <p:spPr bwMode="auto">
          <a:xfrm>
            <a:off x="562442" y="2636912"/>
            <a:ext cx="7920038" cy="1200150"/>
          </a:xfrm>
          <a:prstGeom prst="rect">
            <a:avLst/>
          </a:prstGeom>
          <a:noFill/>
          <a:ln w="9525">
            <a:noFill/>
            <a:miter lim="800000"/>
            <a:headEnd/>
            <a:tailEnd/>
          </a:ln>
        </p:spPr>
        <p:txBody>
          <a:bodyPr>
            <a:spAutoFit/>
          </a:bodyPr>
          <a:lstStyle/>
          <a:p>
            <a:r>
              <a:rPr lang="fr-FR" dirty="0"/>
              <a:t>Elle crée un revenu pour le boulanger de 100 – 50 = 50</a:t>
            </a:r>
          </a:p>
          <a:p>
            <a:r>
              <a:rPr lang="fr-FR" dirty="0"/>
              <a:t>La dépense du boulanger a créé un revenu pour le meunier de 50 – 20 =30</a:t>
            </a:r>
          </a:p>
          <a:p>
            <a:r>
              <a:rPr lang="fr-FR" dirty="0"/>
              <a:t>La dépense du meunier a créé un revenu pour l’agriculteur de 20.</a:t>
            </a:r>
          </a:p>
          <a:p>
            <a:r>
              <a:rPr lang="fr-FR" dirty="0"/>
              <a:t>Total des revenus =100.</a:t>
            </a:r>
          </a:p>
        </p:txBody>
      </p:sp>
      <p:sp>
        <p:nvSpPr>
          <p:cNvPr id="7173" name="ZoneTexte 4"/>
          <p:cNvSpPr txBox="1">
            <a:spLocks noChangeArrowheads="1"/>
          </p:cNvSpPr>
          <p:nvPr/>
        </p:nvSpPr>
        <p:spPr bwMode="auto">
          <a:xfrm>
            <a:off x="567707" y="4149080"/>
            <a:ext cx="7488238" cy="646113"/>
          </a:xfrm>
          <a:prstGeom prst="rect">
            <a:avLst/>
          </a:prstGeom>
          <a:noFill/>
          <a:ln w="9525">
            <a:noFill/>
            <a:miter lim="800000"/>
            <a:headEnd/>
            <a:tailEnd/>
          </a:ln>
        </p:spPr>
        <p:txBody>
          <a:bodyPr>
            <a:spAutoFit/>
          </a:bodyPr>
          <a:lstStyle/>
          <a:p>
            <a:r>
              <a:rPr lang="fr-FR" dirty="0"/>
              <a:t>Puisque toute dépense =&gt; revenu, à l’échelle d’une économie globale, </a:t>
            </a:r>
            <a:r>
              <a:rPr lang="fr-FR" dirty="0" smtClean="0"/>
              <a:t>dépenses </a:t>
            </a:r>
            <a:r>
              <a:rPr lang="fr-FR" dirty="0"/>
              <a:t>et </a:t>
            </a:r>
            <a:r>
              <a:rPr lang="fr-FR" dirty="0" smtClean="0"/>
              <a:t>revenus </a:t>
            </a:r>
            <a:r>
              <a:rPr lang="fr-FR" dirty="0"/>
              <a:t>sont toujours égaux.</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332656"/>
            <a:ext cx="8229600" cy="1008112"/>
          </a:xfrm>
        </p:spPr>
        <p:txBody>
          <a:bodyPr>
            <a:noAutofit/>
          </a:bodyPr>
          <a:lstStyle/>
          <a:p>
            <a:pPr>
              <a:lnSpc>
                <a:spcPts val="3000"/>
              </a:lnSpc>
              <a:defRPr/>
            </a:pPr>
            <a:r>
              <a:rPr lang="fr-FR" sz="3200" dirty="0" smtClean="0"/>
              <a:t>La représentation de la richesse produite : Le circuit économique</a:t>
            </a:r>
            <a:endParaRPr lang="fr-FR" sz="3200" dirty="0"/>
          </a:p>
        </p:txBody>
      </p:sp>
      <p:pic>
        <p:nvPicPr>
          <p:cNvPr id="4" name="Image 3" descr="macro_figure5-1.jpg"/>
          <p:cNvPicPr>
            <a:picLocks noChangeAspect="1"/>
          </p:cNvPicPr>
          <p:nvPr/>
        </p:nvPicPr>
        <p:blipFill>
          <a:blip r:embed="rId2"/>
          <a:stretch>
            <a:fillRect/>
          </a:stretch>
        </p:blipFill>
        <p:spPr>
          <a:xfrm>
            <a:off x="755576" y="1340768"/>
            <a:ext cx="7576260" cy="50405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562074"/>
          </a:xfrm>
        </p:spPr>
        <p:txBody>
          <a:bodyPr>
            <a:normAutofit fontScale="90000"/>
          </a:bodyPr>
          <a:lstStyle/>
          <a:p>
            <a:pPr>
              <a:defRPr/>
            </a:pPr>
            <a:r>
              <a:rPr lang="fr-FR" sz="3200" dirty="0" smtClean="0"/>
              <a:t>Comment mesurer le PIB ?</a:t>
            </a:r>
            <a:endParaRPr lang="fr-FR" sz="3200" dirty="0"/>
          </a:p>
        </p:txBody>
      </p:sp>
      <p:sp>
        <p:nvSpPr>
          <p:cNvPr id="8" name="ZoneTexte 7"/>
          <p:cNvSpPr txBox="1"/>
          <p:nvPr/>
        </p:nvSpPr>
        <p:spPr>
          <a:xfrm>
            <a:off x="611560" y="2204864"/>
            <a:ext cx="1800200" cy="369332"/>
          </a:xfrm>
          <a:prstGeom prst="rect">
            <a:avLst/>
          </a:prstGeom>
          <a:solidFill>
            <a:srgbClr val="00B050"/>
          </a:solidFill>
        </p:spPr>
        <p:txBody>
          <a:bodyPr wrap="square" rtlCol="0">
            <a:spAutoFit/>
          </a:bodyPr>
          <a:lstStyle/>
          <a:p>
            <a:pPr algn="ctr"/>
            <a:r>
              <a:rPr lang="fr-FR" dirty="0" smtClean="0"/>
              <a:t>producteurs</a:t>
            </a:r>
            <a:endParaRPr lang="fr-FR" dirty="0"/>
          </a:p>
        </p:txBody>
      </p:sp>
      <p:sp>
        <p:nvSpPr>
          <p:cNvPr id="9" name="ZoneTexte 8"/>
          <p:cNvSpPr txBox="1"/>
          <p:nvPr/>
        </p:nvSpPr>
        <p:spPr>
          <a:xfrm>
            <a:off x="6660232" y="2132856"/>
            <a:ext cx="1944216" cy="369332"/>
          </a:xfrm>
          <a:prstGeom prst="rect">
            <a:avLst/>
          </a:prstGeom>
          <a:solidFill>
            <a:srgbClr val="00B050"/>
          </a:solidFill>
        </p:spPr>
        <p:txBody>
          <a:bodyPr wrap="square" rtlCol="0">
            <a:spAutoFit/>
          </a:bodyPr>
          <a:lstStyle/>
          <a:p>
            <a:pPr algn="ctr"/>
            <a:r>
              <a:rPr lang="fr-FR" dirty="0" smtClean="0"/>
              <a:t>consommateurs</a:t>
            </a:r>
            <a:endParaRPr lang="fr-FR" dirty="0"/>
          </a:p>
        </p:txBody>
      </p:sp>
      <p:cxnSp>
        <p:nvCxnSpPr>
          <p:cNvPr id="11" name="Connecteur en angle 10"/>
          <p:cNvCxnSpPr>
            <a:stCxn id="8" idx="0"/>
            <a:endCxn id="9" idx="0"/>
          </p:cNvCxnSpPr>
          <p:nvPr/>
        </p:nvCxnSpPr>
        <p:spPr>
          <a:xfrm rot="5400000" flipH="1" flipV="1">
            <a:off x="4535996" y="-891480"/>
            <a:ext cx="72008" cy="6120680"/>
          </a:xfrm>
          <a:prstGeom prst="bentConnector3">
            <a:avLst>
              <a:gd name="adj1" fmla="val 950806"/>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5" name="ZoneTexte 14"/>
          <p:cNvSpPr txBox="1"/>
          <p:nvPr/>
        </p:nvSpPr>
        <p:spPr>
          <a:xfrm>
            <a:off x="2411760" y="980728"/>
            <a:ext cx="4104456" cy="369332"/>
          </a:xfrm>
          <a:prstGeom prst="rect">
            <a:avLst/>
          </a:prstGeom>
          <a:noFill/>
          <a:ln w="25400">
            <a:solidFill>
              <a:srgbClr val="FF0000"/>
            </a:solidFill>
          </a:ln>
        </p:spPr>
        <p:txBody>
          <a:bodyPr wrap="square" rtlCol="0">
            <a:spAutoFit/>
          </a:bodyPr>
          <a:lstStyle/>
          <a:p>
            <a:pPr algn="ctr"/>
            <a:r>
              <a:rPr lang="fr-FR" dirty="0" smtClean="0"/>
              <a:t>Biens et services finals consommés</a:t>
            </a:r>
            <a:endParaRPr lang="fr-FR" dirty="0"/>
          </a:p>
        </p:txBody>
      </p:sp>
      <p:cxnSp>
        <p:nvCxnSpPr>
          <p:cNvPr id="19" name="Connecteur en angle 18"/>
          <p:cNvCxnSpPr>
            <a:stCxn id="9" idx="2"/>
            <a:endCxn id="8" idx="2"/>
          </p:cNvCxnSpPr>
          <p:nvPr/>
        </p:nvCxnSpPr>
        <p:spPr>
          <a:xfrm rot="5400000">
            <a:off x="4535996" y="-522148"/>
            <a:ext cx="72008" cy="6120680"/>
          </a:xfrm>
          <a:prstGeom prst="bentConnector3">
            <a:avLst>
              <a:gd name="adj1" fmla="val 1014299"/>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1" name="ZoneTexte 20"/>
          <p:cNvSpPr txBox="1"/>
          <p:nvPr/>
        </p:nvSpPr>
        <p:spPr>
          <a:xfrm>
            <a:off x="2195736" y="2708920"/>
            <a:ext cx="4896544" cy="369332"/>
          </a:xfrm>
          <a:prstGeom prst="rect">
            <a:avLst/>
          </a:prstGeom>
          <a:noFill/>
          <a:ln w="25400">
            <a:solidFill>
              <a:srgbClr val="FF0000"/>
            </a:solidFill>
          </a:ln>
        </p:spPr>
        <p:txBody>
          <a:bodyPr wrap="square" rtlCol="0">
            <a:spAutoFit/>
          </a:bodyPr>
          <a:lstStyle/>
          <a:p>
            <a:pPr algn="ctr"/>
            <a:r>
              <a:rPr lang="fr-FR" dirty="0" smtClean="0"/>
              <a:t>Facteurs de production : travail, capital, terre</a:t>
            </a:r>
            <a:endParaRPr lang="fr-FR" dirty="0"/>
          </a:p>
        </p:txBody>
      </p:sp>
      <p:cxnSp>
        <p:nvCxnSpPr>
          <p:cNvPr id="35" name="Connecteur droit 34"/>
          <p:cNvCxnSpPr/>
          <p:nvPr/>
        </p:nvCxnSpPr>
        <p:spPr>
          <a:xfrm>
            <a:off x="1187624" y="2708920"/>
            <a:ext cx="0" cy="136815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8" name="Connecteur droit 37"/>
          <p:cNvCxnSpPr/>
          <p:nvPr/>
        </p:nvCxnSpPr>
        <p:spPr>
          <a:xfrm>
            <a:off x="1187624" y="4077072"/>
            <a:ext cx="662473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Connecteur droit avec flèche 39"/>
          <p:cNvCxnSpPr/>
          <p:nvPr/>
        </p:nvCxnSpPr>
        <p:spPr>
          <a:xfrm flipV="1">
            <a:off x="7812360" y="2564904"/>
            <a:ext cx="0" cy="151216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3" name="ZoneTexte 42"/>
          <p:cNvSpPr txBox="1"/>
          <p:nvPr/>
        </p:nvSpPr>
        <p:spPr>
          <a:xfrm>
            <a:off x="2627784" y="3573016"/>
            <a:ext cx="3816424" cy="369332"/>
          </a:xfrm>
          <a:prstGeom prst="rect">
            <a:avLst/>
          </a:prstGeom>
          <a:noFill/>
          <a:ln w="25400">
            <a:solidFill>
              <a:srgbClr val="FF0000"/>
            </a:solidFill>
          </a:ln>
        </p:spPr>
        <p:txBody>
          <a:bodyPr wrap="square" rtlCol="0">
            <a:spAutoFit/>
          </a:bodyPr>
          <a:lstStyle/>
          <a:p>
            <a:pPr algn="ctr"/>
            <a:r>
              <a:rPr lang="fr-FR" dirty="0" smtClean="0"/>
              <a:t>Revenus : Salaires, profits, loyers</a:t>
            </a:r>
            <a:endParaRPr lang="fr-FR" dirty="0"/>
          </a:p>
        </p:txBody>
      </p:sp>
      <p:sp>
        <p:nvSpPr>
          <p:cNvPr id="44" name="ZoneTexte 43"/>
          <p:cNvSpPr txBox="1"/>
          <p:nvPr/>
        </p:nvSpPr>
        <p:spPr>
          <a:xfrm>
            <a:off x="251520" y="4221088"/>
            <a:ext cx="8640960" cy="369332"/>
          </a:xfrm>
          <a:prstGeom prst="rect">
            <a:avLst/>
          </a:prstGeom>
          <a:noFill/>
        </p:spPr>
        <p:txBody>
          <a:bodyPr wrap="square" rtlCol="0">
            <a:spAutoFit/>
          </a:bodyPr>
          <a:lstStyle/>
          <a:p>
            <a:r>
              <a:rPr lang="fr-FR" dirty="0" smtClean="0"/>
              <a:t>Biens et services finals consommés = coûts des facteurs de production = revenus </a:t>
            </a:r>
            <a:endParaRPr lang="fr-FR" dirty="0"/>
          </a:p>
        </p:txBody>
      </p:sp>
      <p:sp>
        <p:nvSpPr>
          <p:cNvPr id="45" name="ZoneTexte 44"/>
          <p:cNvSpPr txBox="1"/>
          <p:nvPr/>
        </p:nvSpPr>
        <p:spPr>
          <a:xfrm>
            <a:off x="251520" y="4653136"/>
            <a:ext cx="8568952" cy="1754326"/>
          </a:xfrm>
          <a:prstGeom prst="rect">
            <a:avLst/>
          </a:prstGeom>
          <a:noFill/>
        </p:spPr>
        <p:txBody>
          <a:bodyPr wrap="square" rtlCol="0">
            <a:spAutoFit/>
          </a:bodyPr>
          <a:lstStyle/>
          <a:p>
            <a:r>
              <a:rPr lang="fr-FR" dirty="0" smtClean="0"/>
              <a:t>Pour pouvoir mesurer le PIB il faut ajouter :</a:t>
            </a:r>
          </a:p>
          <a:p>
            <a:r>
              <a:rPr lang="fr-FR" dirty="0" smtClean="0"/>
              <a:t>	- Intermédiaires financiers (revenus peuvent venir d’int</a:t>
            </a:r>
            <a:r>
              <a:rPr lang="fr-FR" dirty="0"/>
              <a:t>é</a:t>
            </a:r>
            <a:r>
              <a:rPr lang="fr-FR" dirty="0" smtClean="0"/>
              <a:t>rêts perçus)</a:t>
            </a:r>
          </a:p>
          <a:p>
            <a:r>
              <a:rPr lang="fr-FR" dirty="0" smtClean="0"/>
              <a:t>	- Gouvernement  prélève une partie des revenus, en redistribue, effectue ses  propres dépenses</a:t>
            </a:r>
          </a:p>
          <a:p>
            <a:r>
              <a:rPr lang="fr-FR" dirty="0" smtClean="0"/>
              <a:t>	- Les entreprises peuvent être les utilisatrices finales de biens (acquisition de capital physique) : l’investissement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000"/>
                                        <p:tgtEl>
                                          <p:spTgt spid="11"/>
                                        </p:tgtEl>
                                      </p:cBhvr>
                                    </p:animEffec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2"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right)">
                                      <p:cBhvr>
                                        <p:cTn id="21" dur="10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nodeType="click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up)">
                                      <p:cBhvr>
                                        <p:cTn id="30" dur="1000"/>
                                        <p:tgtEl>
                                          <p:spTgt spid="35"/>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1000"/>
                                        <p:tgtEl>
                                          <p:spTgt spid="38"/>
                                        </p:tgtEl>
                                      </p:cBhvr>
                                    </p:animEffect>
                                  </p:childTnLst>
                                </p:cTn>
                              </p:par>
                            </p:childTnLst>
                          </p:cTn>
                        </p:par>
                        <p:par>
                          <p:cTn id="35" fill="hold">
                            <p:stCondLst>
                              <p:cond delay="2000"/>
                            </p:stCondLst>
                            <p:childTnLst>
                              <p:par>
                                <p:cTn id="36" presetID="22" presetClass="entr" presetSubtype="4"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down)">
                                      <p:cBhvr>
                                        <p:cTn id="38" dur="1000"/>
                                        <p:tgtEl>
                                          <p:spTgt spid="40"/>
                                        </p:tgtEl>
                                      </p:cBhvr>
                                    </p:animEffect>
                                  </p:childTnLst>
                                </p:cTn>
                              </p:par>
                            </p:childTnLst>
                          </p:cTn>
                        </p:par>
                        <p:par>
                          <p:cTn id="39" fill="hold">
                            <p:stCondLst>
                              <p:cond delay="3000"/>
                            </p:stCondLst>
                            <p:childTnLst>
                              <p:par>
                                <p:cTn id="40" presetID="1" presetClass="entr" presetSubtype="0"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44"/>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45">
                                            <p:txEl>
                                              <p:pRg st="0" end="0"/>
                                            </p:txEl>
                                          </p:spTgt>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45">
                                            <p:txEl>
                                              <p:pRg st="1" end="1"/>
                                            </p:txEl>
                                          </p:spTgt>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45">
                                            <p:txEl>
                                              <p:pRg st="2" end="2"/>
                                            </p:txEl>
                                          </p:spTgt>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4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5" grpId="0" animBg="1"/>
      <p:bldP spid="21" grpId="0" animBg="1"/>
      <p:bldP spid="43" grpId="0" animBg="1"/>
      <p:bldP spid="44" grpId="0"/>
      <p:bldP spid="4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654032"/>
          </a:xfrm>
        </p:spPr>
        <p:txBody>
          <a:bodyPr>
            <a:normAutofit/>
          </a:bodyPr>
          <a:lstStyle/>
          <a:p>
            <a:pPr>
              <a:defRPr/>
            </a:pPr>
            <a:r>
              <a:rPr lang="fr-FR" sz="3200" dirty="0" smtClean="0"/>
              <a:t>Comment mesurer le PIB ? Les revenus</a:t>
            </a:r>
            <a:endParaRPr lang="fr-FR" sz="3200" dirty="0"/>
          </a:p>
        </p:txBody>
      </p:sp>
      <p:sp>
        <p:nvSpPr>
          <p:cNvPr id="7171" name="ZoneTexte 3"/>
          <p:cNvSpPr txBox="1">
            <a:spLocks noChangeArrowheads="1"/>
          </p:cNvSpPr>
          <p:nvPr/>
        </p:nvSpPr>
        <p:spPr bwMode="auto">
          <a:xfrm>
            <a:off x="3995738" y="5300663"/>
            <a:ext cx="1008062" cy="523875"/>
          </a:xfrm>
          <a:prstGeom prst="rect">
            <a:avLst/>
          </a:prstGeom>
          <a:noFill/>
          <a:ln w="38100">
            <a:solidFill>
              <a:schemeClr val="accent1">
                <a:lumMod val="75000"/>
              </a:schemeClr>
            </a:solidFill>
            <a:miter lim="800000"/>
            <a:headEnd/>
            <a:tailEnd/>
          </a:ln>
        </p:spPr>
        <p:txBody>
          <a:bodyPr>
            <a:spAutoFit/>
          </a:bodyPr>
          <a:lstStyle/>
          <a:p>
            <a:pPr algn="ctr">
              <a:defRPr/>
            </a:pPr>
            <a:r>
              <a:rPr lang="fr-FR" sz="2800" dirty="0"/>
              <a:t>PIB</a:t>
            </a:r>
          </a:p>
        </p:txBody>
      </p:sp>
      <p:sp>
        <p:nvSpPr>
          <p:cNvPr id="7175" name="ZoneTexte 7"/>
          <p:cNvSpPr txBox="1">
            <a:spLocks noChangeArrowheads="1"/>
          </p:cNvSpPr>
          <p:nvPr/>
        </p:nvSpPr>
        <p:spPr bwMode="auto">
          <a:xfrm>
            <a:off x="2268538" y="3213100"/>
            <a:ext cx="1500187" cy="400050"/>
          </a:xfrm>
          <a:prstGeom prst="rect">
            <a:avLst/>
          </a:prstGeom>
          <a:noFill/>
          <a:ln w="9525">
            <a:noFill/>
            <a:miter lim="800000"/>
            <a:headEnd/>
            <a:tailEnd/>
          </a:ln>
        </p:spPr>
        <p:txBody>
          <a:bodyPr>
            <a:spAutoFit/>
          </a:bodyPr>
          <a:lstStyle/>
          <a:p>
            <a:r>
              <a:rPr lang="fr-FR" sz="2000" dirty="0"/>
              <a:t>Revenu (Y)</a:t>
            </a:r>
          </a:p>
        </p:txBody>
      </p:sp>
      <p:sp>
        <p:nvSpPr>
          <p:cNvPr id="7176" name="ZoneTexte 8"/>
          <p:cNvSpPr txBox="1">
            <a:spLocks noChangeArrowheads="1"/>
          </p:cNvSpPr>
          <p:nvPr/>
        </p:nvSpPr>
        <p:spPr bwMode="auto">
          <a:xfrm>
            <a:off x="179389" y="1064930"/>
            <a:ext cx="1512886" cy="707886"/>
          </a:xfrm>
          <a:prstGeom prst="rect">
            <a:avLst/>
          </a:prstGeom>
          <a:noFill/>
          <a:ln w="9525">
            <a:noFill/>
            <a:miter lim="800000"/>
            <a:headEnd/>
            <a:tailEnd/>
          </a:ln>
        </p:spPr>
        <p:txBody>
          <a:bodyPr wrap="square">
            <a:spAutoFit/>
          </a:bodyPr>
          <a:lstStyle/>
          <a:p>
            <a:pPr algn="r"/>
            <a:r>
              <a:rPr lang="fr-FR" sz="2000" dirty="0" smtClean="0"/>
              <a:t>Salaires et traitements</a:t>
            </a:r>
            <a:endParaRPr lang="fr-FR" sz="2000" dirty="0"/>
          </a:p>
        </p:txBody>
      </p:sp>
      <p:cxnSp>
        <p:nvCxnSpPr>
          <p:cNvPr id="30" name="Connecteur droit avec flèche 29"/>
          <p:cNvCxnSpPr>
            <a:stCxn id="7175" idx="3"/>
            <a:endCxn id="7171" idx="0"/>
          </p:cNvCxnSpPr>
          <p:nvPr/>
        </p:nvCxnSpPr>
        <p:spPr>
          <a:xfrm>
            <a:off x="3768725" y="3413125"/>
            <a:ext cx="731838" cy="188753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4" name="Connecteur droit avec flèche 33"/>
          <p:cNvCxnSpPr>
            <a:stCxn id="7176" idx="3"/>
            <a:endCxn id="7175" idx="1"/>
          </p:cNvCxnSpPr>
          <p:nvPr/>
        </p:nvCxnSpPr>
        <p:spPr>
          <a:xfrm>
            <a:off x="1692275" y="1418873"/>
            <a:ext cx="576263" cy="199425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6164" name="ZoneTexte 49"/>
          <p:cNvSpPr txBox="1">
            <a:spLocks noChangeArrowheads="1"/>
          </p:cNvSpPr>
          <p:nvPr/>
        </p:nvSpPr>
        <p:spPr bwMode="auto">
          <a:xfrm>
            <a:off x="179388" y="2708275"/>
            <a:ext cx="1512887" cy="646331"/>
          </a:xfrm>
          <a:prstGeom prst="rect">
            <a:avLst/>
          </a:prstGeom>
          <a:noFill/>
          <a:ln w="9525">
            <a:noFill/>
            <a:miter lim="800000"/>
            <a:headEnd/>
            <a:tailEnd/>
          </a:ln>
        </p:spPr>
        <p:txBody>
          <a:bodyPr>
            <a:spAutoFit/>
          </a:bodyPr>
          <a:lstStyle/>
          <a:p>
            <a:pPr algn="r"/>
            <a:r>
              <a:rPr lang="fr-FR" dirty="0" smtClean="0"/>
              <a:t>Profits et</a:t>
            </a:r>
          </a:p>
          <a:p>
            <a:pPr algn="r"/>
            <a:r>
              <a:rPr lang="fr-FR" dirty="0" smtClean="0"/>
              <a:t>intérêts</a:t>
            </a:r>
            <a:endParaRPr lang="fr-FR" dirty="0"/>
          </a:p>
        </p:txBody>
      </p:sp>
      <p:sp>
        <p:nvSpPr>
          <p:cNvPr id="6165" name="ZoneTexte 50"/>
          <p:cNvSpPr txBox="1">
            <a:spLocks noChangeArrowheads="1"/>
          </p:cNvSpPr>
          <p:nvPr/>
        </p:nvSpPr>
        <p:spPr bwMode="auto">
          <a:xfrm>
            <a:off x="250825" y="4221163"/>
            <a:ext cx="1512888" cy="646112"/>
          </a:xfrm>
          <a:prstGeom prst="rect">
            <a:avLst/>
          </a:prstGeom>
          <a:noFill/>
          <a:ln w="9525">
            <a:noFill/>
            <a:miter lim="800000"/>
            <a:headEnd/>
            <a:tailEnd/>
          </a:ln>
        </p:spPr>
        <p:txBody>
          <a:bodyPr>
            <a:spAutoFit/>
          </a:bodyPr>
          <a:lstStyle/>
          <a:p>
            <a:pPr algn="r"/>
            <a:r>
              <a:rPr lang="fr-FR" dirty="0"/>
              <a:t>Impôts indirects</a:t>
            </a:r>
          </a:p>
        </p:txBody>
      </p:sp>
      <p:cxnSp>
        <p:nvCxnSpPr>
          <p:cNvPr id="66" name="Connecteur droit avec flèche 65"/>
          <p:cNvCxnSpPr>
            <a:stCxn id="6164" idx="3"/>
            <a:endCxn id="7175" idx="1"/>
          </p:cNvCxnSpPr>
          <p:nvPr/>
        </p:nvCxnSpPr>
        <p:spPr>
          <a:xfrm>
            <a:off x="1692275" y="3031441"/>
            <a:ext cx="576263" cy="38168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68" name="Connecteur droit avec flèche 67"/>
          <p:cNvCxnSpPr>
            <a:stCxn id="6165" idx="3"/>
            <a:endCxn id="7175" idx="1"/>
          </p:cNvCxnSpPr>
          <p:nvPr/>
        </p:nvCxnSpPr>
        <p:spPr>
          <a:xfrm flipV="1">
            <a:off x="1763713" y="3413125"/>
            <a:ext cx="504825" cy="11318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70" name="Connecteur droit avec flèche 69"/>
          <p:cNvCxnSpPr>
            <a:stCxn id="16" idx="3"/>
            <a:endCxn id="7175" idx="1"/>
          </p:cNvCxnSpPr>
          <p:nvPr/>
        </p:nvCxnSpPr>
        <p:spPr>
          <a:xfrm flipV="1">
            <a:off x="1867694" y="3413125"/>
            <a:ext cx="400844" cy="21344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6" name="ZoneTexte 53"/>
          <p:cNvSpPr txBox="1">
            <a:spLocks noChangeArrowheads="1"/>
          </p:cNvSpPr>
          <p:nvPr/>
        </p:nvSpPr>
        <p:spPr bwMode="auto">
          <a:xfrm>
            <a:off x="-3968" y="5085874"/>
            <a:ext cx="1871662" cy="923330"/>
          </a:xfrm>
          <a:prstGeom prst="rect">
            <a:avLst/>
          </a:prstGeom>
          <a:noFill/>
          <a:ln w="9525">
            <a:noFill/>
            <a:miter lim="800000"/>
            <a:headEnd/>
            <a:tailEnd/>
          </a:ln>
        </p:spPr>
        <p:txBody>
          <a:bodyPr wrap="square">
            <a:spAutoFit/>
          </a:bodyPr>
          <a:lstStyle/>
          <a:p>
            <a:pPr algn="r"/>
            <a:r>
              <a:rPr lang="fr-FR" dirty="0" smtClean="0"/>
              <a:t>Provision pour consommation de capital</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p:cTn id="7" dur="500" fill="hold"/>
                                        <p:tgtEl>
                                          <p:spTgt spid="7171"/>
                                        </p:tgtEl>
                                        <p:attrNameLst>
                                          <p:attrName>ppt_w</p:attrName>
                                        </p:attrNameLst>
                                      </p:cBhvr>
                                      <p:tavLst>
                                        <p:tav tm="0">
                                          <p:val>
                                            <p:fltVal val="0"/>
                                          </p:val>
                                        </p:tav>
                                        <p:tav tm="100000">
                                          <p:val>
                                            <p:strVal val="#ppt_w"/>
                                          </p:val>
                                        </p:tav>
                                      </p:tavLst>
                                    </p:anim>
                                    <p:anim calcmode="lin" valueType="num">
                                      <p:cBhvr>
                                        <p:cTn id="8" dur="500" fill="hold"/>
                                        <p:tgtEl>
                                          <p:spTgt spid="7171"/>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175"/>
                                        </p:tgtEl>
                                        <p:attrNameLst>
                                          <p:attrName>style.visibility</p:attrName>
                                        </p:attrNameLst>
                                      </p:cBhvr>
                                      <p:to>
                                        <p:strVal val="visible"/>
                                      </p:to>
                                    </p:set>
                                  </p:childTnLst>
                                </p:cTn>
                              </p:par>
                              <p:par>
                                <p:cTn id="13" presetID="22" presetClass="entr" presetSubtype="8"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left)">
                                      <p:cBhvr>
                                        <p:cTn id="15" dur="500"/>
                                        <p:tgtEl>
                                          <p:spTgt spid="3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176"/>
                                        </p:tgtEl>
                                        <p:attrNameLst>
                                          <p:attrName>style.visibility</p:attrName>
                                        </p:attrNameLst>
                                      </p:cBhvr>
                                      <p:to>
                                        <p:strVal val="visible"/>
                                      </p:to>
                                    </p:set>
                                  </p:childTnLst>
                                </p:cTn>
                              </p:par>
                              <p:par>
                                <p:cTn id="20" presetID="22" presetClass="entr" presetSubtype="8"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10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164"/>
                                        </p:tgtEl>
                                        <p:attrNameLst>
                                          <p:attrName>style.visibility</p:attrName>
                                        </p:attrNameLst>
                                      </p:cBhvr>
                                      <p:to>
                                        <p:strVal val="visible"/>
                                      </p:to>
                                    </p:set>
                                  </p:childTnLst>
                                </p:cTn>
                              </p:par>
                              <p:par>
                                <p:cTn id="27" presetID="22" presetClass="entr" presetSubtype="8" fill="hold" nodeType="with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wipe(left)">
                                      <p:cBhvr>
                                        <p:cTn id="29" dur="1000"/>
                                        <p:tgtEl>
                                          <p:spTgt spid="6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68"/>
                                        </p:tgtEl>
                                        <p:attrNameLst>
                                          <p:attrName>style.visibility</p:attrName>
                                        </p:attrNameLst>
                                      </p:cBhvr>
                                      <p:to>
                                        <p:strVal val="visible"/>
                                      </p:to>
                                    </p:set>
                                    <p:animEffect transition="in" filter="wipe(left)">
                                      <p:cBhvr>
                                        <p:cTn id="34" dur="1000"/>
                                        <p:tgtEl>
                                          <p:spTgt spid="68"/>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616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par>
                                <p:cTn id="41" presetID="22" presetClass="entr" presetSubtype="8" fill="hold" nodeType="with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wipe(left)">
                                      <p:cBhvr>
                                        <p:cTn id="43" dur="10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nimBg="1"/>
      <p:bldP spid="7175" grpId="0"/>
      <p:bldP spid="7176" grpId="0"/>
      <p:bldP spid="6164" grpId="0"/>
      <p:bldP spid="616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994122"/>
          </a:xfrm>
        </p:spPr>
        <p:txBody>
          <a:bodyPr/>
          <a:lstStyle/>
          <a:p>
            <a:pPr>
              <a:defRPr/>
            </a:pPr>
            <a:r>
              <a:rPr lang="fr-FR" sz="3200" dirty="0" smtClean="0"/>
              <a:t>PIB Canada 2012 : revenu agrégé</a:t>
            </a:r>
            <a:endParaRPr lang="fr-FR" sz="32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553" y="1268760"/>
            <a:ext cx="8225104" cy="3959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388" y="394016"/>
            <a:ext cx="8750300" cy="668022"/>
          </a:xfrm>
        </p:spPr>
        <p:txBody>
          <a:bodyPr>
            <a:noAutofit/>
          </a:bodyPr>
          <a:lstStyle/>
          <a:p>
            <a:pPr>
              <a:defRPr/>
            </a:pPr>
            <a:r>
              <a:rPr lang="fr-FR" sz="2800" dirty="0" smtClean="0"/>
              <a:t>Comment calculer le PIB ? Les dépenses</a:t>
            </a:r>
            <a:endParaRPr lang="fr-FR" sz="2800" dirty="0"/>
          </a:p>
        </p:txBody>
      </p:sp>
      <p:sp>
        <p:nvSpPr>
          <p:cNvPr id="7171" name="ZoneTexte 3"/>
          <p:cNvSpPr txBox="1">
            <a:spLocks noChangeArrowheads="1"/>
          </p:cNvSpPr>
          <p:nvPr/>
        </p:nvSpPr>
        <p:spPr bwMode="auto">
          <a:xfrm>
            <a:off x="3995738" y="5300663"/>
            <a:ext cx="1008062" cy="523875"/>
          </a:xfrm>
          <a:prstGeom prst="rect">
            <a:avLst/>
          </a:prstGeom>
          <a:noFill/>
          <a:ln w="38100">
            <a:solidFill>
              <a:schemeClr val="accent1">
                <a:lumMod val="75000"/>
              </a:schemeClr>
            </a:solidFill>
            <a:miter lim="800000"/>
            <a:headEnd/>
            <a:tailEnd/>
          </a:ln>
        </p:spPr>
        <p:txBody>
          <a:bodyPr>
            <a:spAutoFit/>
          </a:bodyPr>
          <a:lstStyle/>
          <a:p>
            <a:pPr algn="ctr">
              <a:defRPr/>
            </a:pPr>
            <a:r>
              <a:rPr lang="fr-FR" sz="2800" dirty="0"/>
              <a:t>PIB</a:t>
            </a:r>
          </a:p>
        </p:txBody>
      </p:sp>
      <p:sp>
        <p:nvSpPr>
          <p:cNvPr id="11268" name="ZoneTexte 7"/>
          <p:cNvSpPr txBox="1">
            <a:spLocks noChangeArrowheads="1"/>
          </p:cNvSpPr>
          <p:nvPr/>
        </p:nvSpPr>
        <p:spPr bwMode="auto">
          <a:xfrm>
            <a:off x="2268538" y="3213100"/>
            <a:ext cx="1500187" cy="400050"/>
          </a:xfrm>
          <a:prstGeom prst="rect">
            <a:avLst/>
          </a:prstGeom>
          <a:noFill/>
          <a:ln w="9525">
            <a:noFill/>
            <a:miter lim="800000"/>
            <a:headEnd/>
            <a:tailEnd/>
          </a:ln>
        </p:spPr>
        <p:txBody>
          <a:bodyPr>
            <a:spAutoFit/>
          </a:bodyPr>
          <a:lstStyle/>
          <a:p>
            <a:r>
              <a:rPr lang="fr-FR" sz="2000" dirty="0"/>
              <a:t>Revenu (Y)</a:t>
            </a:r>
          </a:p>
        </p:txBody>
      </p:sp>
      <p:sp>
        <p:nvSpPr>
          <p:cNvPr id="7178" name="ZoneTexte 10"/>
          <p:cNvSpPr txBox="1">
            <a:spLocks noChangeArrowheads="1"/>
          </p:cNvSpPr>
          <p:nvPr/>
        </p:nvSpPr>
        <p:spPr bwMode="auto">
          <a:xfrm>
            <a:off x="4932363" y="3068638"/>
            <a:ext cx="1571625" cy="707886"/>
          </a:xfrm>
          <a:prstGeom prst="rect">
            <a:avLst/>
          </a:prstGeom>
          <a:noFill/>
          <a:ln w="9525">
            <a:noFill/>
            <a:miter lim="800000"/>
            <a:headEnd/>
            <a:tailEnd/>
          </a:ln>
        </p:spPr>
        <p:txBody>
          <a:bodyPr>
            <a:spAutoFit/>
          </a:bodyPr>
          <a:lstStyle/>
          <a:p>
            <a:r>
              <a:rPr lang="fr-FR" sz="2000" dirty="0"/>
              <a:t>Résultat </a:t>
            </a:r>
            <a:r>
              <a:rPr lang="fr-FR" sz="2000" dirty="0" smtClean="0"/>
              <a:t>de dépenses</a:t>
            </a:r>
            <a:endParaRPr lang="fr-FR" sz="2000" dirty="0"/>
          </a:p>
        </p:txBody>
      </p:sp>
      <p:sp>
        <p:nvSpPr>
          <p:cNvPr id="7179" name="ZoneTexte 11"/>
          <p:cNvSpPr txBox="1">
            <a:spLocks noChangeArrowheads="1"/>
          </p:cNvSpPr>
          <p:nvPr/>
        </p:nvSpPr>
        <p:spPr bwMode="auto">
          <a:xfrm>
            <a:off x="6786563" y="1000125"/>
            <a:ext cx="2143125" cy="708025"/>
          </a:xfrm>
          <a:prstGeom prst="rect">
            <a:avLst/>
          </a:prstGeom>
          <a:noFill/>
          <a:ln w="9525">
            <a:noFill/>
            <a:miter lim="800000"/>
            <a:headEnd/>
            <a:tailEnd/>
          </a:ln>
        </p:spPr>
        <p:txBody>
          <a:bodyPr>
            <a:spAutoFit/>
          </a:bodyPr>
          <a:lstStyle/>
          <a:p>
            <a:r>
              <a:rPr lang="fr-FR" sz="2000" dirty="0"/>
              <a:t>Consommation des ménages (C)</a:t>
            </a:r>
          </a:p>
        </p:txBody>
      </p:sp>
      <p:sp>
        <p:nvSpPr>
          <p:cNvPr id="7180" name="ZoneTexte 12"/>
          <p:cNvSpPr txBox="1">
            <a:spLocks noChangeArrowheads="1"/>
          </p:cNvSpPr>
          <p:nvPr/>
        </p:nvSpPr>
        <p:spPr bwMode="auto">
          <a:xfrm>
            <a:off x="6786563" y="2276872"/>
            <a:ext cx="2357437" cy="400050"/>
          </a:xfrm>
          <a:prstGeom prst="rect">
            <a:avLst/>
          </a:prstGeom>
          <a:noFill/>
          <a:ln w="9525">
            <a:noFill/>
            <a:miter lim="800000"/>
            <a:headEnd/>
            <a:tailEnd/>
          </a:ln>
        </p:spPr>
        <p:txBody>
          <a:bodyPr>
            <a:spAutoFit/>
          </a:bodyPr>
          <a:lstStyle/>
          <a:p>
            <a:r>
              <a:rPr lang="fr-FR" sz="2000" dirty="0"/>
              <a:t>Investissement (I)</a:t>
            </a:r>
          </a:p>
        </p:txBody>
      </p:sp>
      <p:sp>
        <p:nvSpPr>
          <p:cNvPr id="7181" name="ZoneTexte 13"/>
          <p:cNvSpPr txBox="1">
            <a:spLocks noChangeArrowheads="1"/>
          </p:cNvSpPr>
          <p:nvPr/>
        </p:nvSpPr>
        <p:spPr bwMode="auto">
          <a:xfrm>
            <a:off x="7020272" y="3429000"/>
            <a:ext cx="1928813" cy="708025"/>
          </a:xfrm>
          <a:prstGeom prst="rect">
            <a:avLst/>
          </a:prstGeom>
          <a:noFill/>
          <a:ln w="9525">
            <a:noFill/>
            <a:miter lim="800000"/>
            <a:headEnd/>
            <a:tailEnd/>
          </a:ln>
        </p:spPr>
        <p:txBody>
          <a:bodyPr>
            <a:spAutoFit/>
          </a:bodyPr>
          <a:lstStyle/>
          <a:p>
            <a:r>
              <a:rPr lang="fr-FR" sz="2000" dirty="0"/>
              <a:t>Dépenses publiques (G)</a:t>
            </a:r>
          </a:p>
        </p:txBody>
      </p:sp>
      <p:sp>
        <p:nvSpPr>
          <p:cNvPr id="7182" name="ZoneTexte 13"/>
          <p:cNvSpPr txBox="1">
            <a:spLocks noChangeArrowheads="1"/>
          </p:cNvSpPr>
          <p:nvPr/>
        </p:nvSpPr>
        <p:spPr bwMode="auto">
          <a:xfrm>
            <a:off x="6948264" y="4725144"/>
            <a:ext cx="1857375" cy="708025"/>
          </a:xfrm>
          <a:prstGeom prst="rect">
            <a:avLst/>
          </a:prstGeom>
          <a:noFill/>
          <a:ln w="9525">
            <a:noFill/>
            <a:miter lim="800000"/>
            <a:headEnd/>
            <a:tailEnd/>
          </a:ln>
        </p:spPr>
        <p:txBody>
          <a:bodyPr>
            <a:spAutoFit/>
          </a:bodyPr>
          <a:lstStyle/>
          <a:p>
            <a:r>
              <a:rPr lang="fr-FR" sz="2000" dirty="0"/>
              <a:t>Le reste du monde (X-M)</a:t>
            </a:r>
          </a:p>
        </p:txBody>
      </p:sp>
      <p:cxnSp>
        <p:nvCxnSpPr>
          <p:cNvPr id="30" name="Connecteur droit avec flèche 29"/>
          <p:cNvCxnSpPr>
            <a:stCxn id="11268" idx="3"/>
            <a:endCxn id="7171" idx="0"/>
          </p:cNvCxnSpPr>
          <p:nvPr/>
        </p:nvCxnSpPr>
        <p:spPr>
          <a:xfrm>
            <a:off x="3768725" y="3413125"/>
            <a:ext cx="731838" cy="188753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2" name="Connecteur droit avec flèche 31"/>
          <p:cNvCxnSpPr>
            <a:stCxn id="7178" idx="1"/>
            <a:endCxn id="7171" idx="0"/>
          </p:cNvCxnSpPr>
          <p:nvPr/>
        </p:nvCxnSpPr>
        <p:spPr>
          <a:xfrm flipH="1">
            <a:off x="4499769" y="3422581"/>
            <a:ext cx="432594" cy="187808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0" name="Connecteur droit avec flèche 39"/>
          <p:cNvCxnSpPr>
            <a:stCxn id="7179" idx="1"/>
            <a:endCxn id="7178" idx="3"/>
          </p:cNvCxnSpPr>
          <p:nvPr/>
        </p:nvCxnSpPr>
        <p:spPr>
          <a:xfrm flipH="1">
            <a:off x="6503988" y="1354138"/>
            <a:ext cx="282575" cy="206844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2" name="Connecteur droit avec flèche 41"/>
          <p:cNvCxnSpPr>
            <a:stCxn id="7180" idx="1"/>
            <a:endCxn id="7178" idx="3"/>
          </p:cNvCxnSpPr>
          <p:nvPr/>
        </p:nvCxnSpPr>
        <p:spPr>
          <a:xfrm flipH="1">
            <a:off x="6503988" y="2476897"/>
            <a:ext cx="282575" cy="94568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4" name="Connecteur droit avec flèche 43"/>
          <p:cNvCxnSpPr>
            <a:stCxn id="7181" idx="1"/>
            <a:endCxn id="7178" idx="3"/>
          </p:cNvCxnSpPr>
          <p:nvPr/>
        </p:nvCxnSpPr>
        <p:spPr>
          <a:xfrm flipH="1" flipV="1">
            <a:off x="6503988" y="3422581"/>
            <a:ext cx="516284" cy="36043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6" name="Connecteur droit avec flèche 45"/>
          <p:cNvCxnSpPr>
            <a:stCxn id="7182" idx="1"/>
            <a:endCxn id="7178" idx="3"/>
          </p:cNvCxnSpPr>
          <p:nvPr/>
        </p:nvCxnSpPr>
        <p:spPr>
          <a:xfrm flipH="1" flipV="1">
            <a:off x="6503988" y="3422581"/>
            <a:ext cx="444276" cy="16565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6" name="ZoneTexte 8"/>
          <p:cNvSpPr txBox="1">
            <a:spLocks noChangeArrowheads="1"/>
          </p:cNvSpPr>
          <p:nvPr/>
        </p:nvSpPr>
        <p:spPr bwMode="auto">
          <a:xfrm>
            <a:off x="179389" y="1125538"/>
            <a:ext cx="1512886" cy="707886"/>
          </a:xfrm>
          <a:prstGeom prst="rect">
            <a:avLst/>
          </a:prstGeom>
          <a:noFill/>
          <a:ln w="9525">
            <a:noFill/>
            <a:miter lim="800000"/>
            <a:headEnd/>
            <a:tailEnd/>
          </a:ln>
        </p:spPr>
        <p:txBody>
          <a:bodyPr wrap="square">
            <a:spAutoFit/>
          </a:bodyPr>
          <a:lstStyle/>
          <a:p>
            <a:pPr algn="r"/>
            <a:r>
              <a:rPr lang="fr-FR" sz="2000" dirty="0" smtClean="0"/>
              <a:t>Salaires et traitements</a:t>
            </a:r>
            <a:endParaRPr lang="fr-FR" sz="2000" dirty="0"/>
          </a:p>
        </p:txBody>
      </p:sp>
      <p:cxnSp>
        <p:nvCxnSpPr>
          <p:cNvPr id="27" name="Connecteur droit avec flèche 26"/>
          <p:cNvCxnSpPr>
            <a:stCxn id="26" idx="3"/>
          </p:cNvCxnSpPr>
          <p:nvPr/>
        </p:nvCxnSpPr>
        <p:spPr>
          <a:xfrm>
            <a:off x="1692275" y="1479481"/>
            <a:ext cx="576263" cy="193364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8" name="ZoneTexte 49"/>
          <p:cNvSpPr txBox="1">
            <a:spLocks noChangeArrowheads="1"/>
          </p:cNvSpPr>
          <p:nvPr/>
        </p:nvSpPr>
        <p:spPr bwMode="auto">
          <a:xfrm>
            <a:off x="179388" y="2708275"/>
            <a:ext cx="1512887" cy="646331"/>
          </a:xfrm>
          <a:prstGeom prst="rect">
            <a:avLst/>
          </a:prstGeom>
          <a:noFill/>
          <a:ln w="9525">
            <a:noFill/>
            <a:miter lim="800000"/>
            <a:headEnd/>
            <a:tailEnd/>
          </a:ln>
        </p:spPr>
        <p:txBody>
          <a:bodyPr>
            <a:spAutoFit/>
          </a:bodyPr>
          <a:lstStyle/>
          <a:p>
            <a:pPr algn="r"/>
            <a:r>
              <a:rPr lang="fr-FR" dirty="0" smtClean="0"/>
              <a:t>Profits et</a:t>
            </a:r>
          </a:p>
          <a:p>
            <a:pPr algn="r"/>
            <a:r>
              <a:rPr lang="fr-FR" dirty="0" smtClean="0"/>
              <a:t>intérêts</a:t>
            </a:r>
            <a:endParaRPr lang="fr-FR" dirty="0"/>
          </a:p>
        </p:txBody>
      </p:sp>
      <p:sp>
        <p:nvSpPr>
          <p:cNvPr id="29" name="ZoneTexte 50"/>
          <p:cNvSpPr txBox="1">
            <a:spLocks noChangeArrowheads="1"/>
          </p:cNvSpPr>
          <p:nvPr/>
        </p:nvSpPr>
        <p:spPr bwMode="auto">
          <a:xfrm>
            <a:off x="250825" y="4221163"/>
            <a:ext cx="1512888" cy="646112"/>
          </a:xfrm>
          <a:prstGeom prst="rect">
            <a:avLst/>
          </a:prstGeom>
          <a:noFill/>
          <a:ln w="9525">
            <a:noFill/>
            <a:miter lim="800000"/>
            <a:headEnd/>
            <a:tailEnd/>
          </a:ln>
        </p:spPr>
        <p:txBody>
          <a:bodyPr>
            <a:spAutoFit/>
          </a:bodyPr>
          <a:lstStyle/>
          <a:p>
            <a:pPr algn="r"/>
            <a:r>
              <a:rPr lang="fr-FR" dirty="0"/>
              <a:t>Impôts indirects</a:t>
            </a:r>
          </a:p>
        </p:txBody>
      </p:sp>
      <p:cxnSp>
        <p:nvCxnSpPr>
          <p:cNvPr id="31" name="Connecteur droit avec flèche 30"/>
          <p:cNvCxnSpPr>
            <a:stCxn id="28" idx="3"/>
          </p:cNvCxnSpPr>
          <p:nvPr/>
        </p:nvCxnSpPr>
        <p:spPr>
          <a:xfrm>
            <a:off x="1692275" y="3031441"/>
            <a:ext cx="576263" cy="38168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3" name="Connecteur droit avec flèche 32"/>
          <p:cNvCxnSpPr>
            <a:stCxn id="29" idx="3"/>
          </p:cNvCxnSpPr>
          <p:nvPr/>
        </p:nvCxnSpPr>
        <p:spPr>
          <a:xfrm flipV="1">
            <a:off x="1763713" y="3413125"/>
            <a:ext cx="504825" cy="11318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5" name="Connecteur droit avec flèche 34"/>
          <p:cNvCxnSpPr>
            <a:stCxn id="37" idx="3"/>
          </p:cNvCxnSpPr>
          <p:nvPr/>
        </p:nvCxnSpPr>
        <p:spPr>
          <a:xfrm flipV="1">
            <a:off x="1867694" y="3413125"/>
            <a:ext cx="400844" cy="21344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37" name="ZoneTexte 53"/>
          <p:cNvSpPr txBox="1">
            <a:spLocks noChangeArrowheads="1"/>
          </p:cNvSpPr>
          <p:nvPr/>
        </p:nvSpPr>
        <p:spPr bwMode="auto">
          <a:xfrm>
            <a:off x="-3968" y="5085874"/>
            <a:ext cx="1871662" cy="923330"/>
          </a:xfrm>
          <a:prstGeom prst="rect">
            <a:avLst/>
          </a:prstGeom>
          <a:noFill/>
          <a:ln w="9525">
            <a:noFill/>
            <a:miter lim="800000"/>
            <a:headEnd/>
            <a:tailEnd/>
          </a:ln>
        </p:spPr>
        <p:txBody>
          <a:bodyPr wrap="square">
            <a:spAutoFit/>
          </a:bodyPr>
          <a:lstStyle/>
          <a:p>
            <a:pPr algn="r"/>
            <a:r>
              <a:rPr lang="fr-FR" dirty="0" smtClean="0"/>
              <a:t>Provision pour consommation de capital</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8"/>
                                        </p:tgtEl>
                                        <p:attrNameLst>
                                          <p:attrName>style.visibility</p:attrName>
                                        </p:attrNameLst>
                                      </p:cBhvr>
                                      <p:to>
                                        <p:strVal val="visible"/>
                                      </p:to>
                                    </p:set>
                                  </p:childTnLst>
                                </p:cTn>
                              </p:par>
                              <p:par>
                                <p:cTn id="7" presetID="22" presetClass="entr" presetSubtype="2" fill="hold" nodeType="withEffect">
                                  <p:stCondLst>
                                    <p:cond delay="0"/>
                                  </p:stCondLst>
                                  <p:childTnLst>
                                    <p:set>
                                      <p:cBhvr>
                                        <p:cTn id="8" dur="1" fill="hold">
                                          <p:stCondLst>
                                            <p:cond delay="0"/>
                                          </p:stCondLst>
                                        </p:cTn>
                                        <p:tgtEl>
                                          <p:spTgt spid="32"/>
                                        </p:tgtEl>
                                        <p:attrNameLst>
                                          <p:attrName>style.visibility</p:attrName>
                                        </p:attrNameLst>
                                      </p:cBhvr>
                                      <p:to>
                                        <p:strVal val="visible"/>
                                      </p:to>
                                    </p:set>
                                    <p:animEffect transition="in" filter="wipe(right)">
                                      <p:cBhvr>
                                        <p:cTn id="9" dur="500"/>
                                        <p:tgtEl>
                                          <p:spTgt spid="3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7179"/>
                                        </p:tgtEl>
                                        <p:attrNameLst>
                                          <p:attrName>style.visibility</p:attrName>
                                        </p:attrNameLst>
                                      </p:cBhvr>
                                      <p:to>
                                        <p:strVal val="visible"/>
                                      </p:to>
                                    </p:set>
                                  </p:childTnLst>
                                </p:cTn>
                              </p:par>
                              <p:par>
                                <p:cTn id="14" presetID="22" presetClass="entr" presetSubtype="2"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right)">
                                      <p:cBhvr>
                                        <p:cTn id="16" dur="10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180"/>
                                        </p:tgtEl>
                                        <p:attrNameLst>
                                          <p:attrName>style.visibility</p:attrName>
                                        </p:attrNameLst>
                                      </p:cBhvr>
                                      <p:to>
                                        <p:strVal val="visible"/>
                                      </p:to>
                                    </p:set>
                                  </p:childTnLst>
                                </p:cTn>
                              </p:par>
                              <p:par>
                                <p:cTn id="21" presetID="22" presetClass="entr" presetSubtype="2" fill="hold" nodeType="with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right)">
                                      <p:cBhvr>
                                        <p:cTn id="23" dur="1000"/>
                                        <p:tgtEl>
                                          <p:spTgt spid="42"/>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1" nodeType="clickEffect">
                                  <p:stCondLst>
                                    <p:cond delay="0"/>
                                  </p:stCondLst>
                                  <p:childTnLst>
                                    <p:set>
                                      <p:cBhvr>
                                        <p:cTn id="27" dur="1" fill="hold">
                                          <p:stCondLst>
                                            <p:cond delay="0"/>
                                          </p:stCondLst>
                                        </p:cTn>
                                        <p:tgtEl>
                                          <p:spTgt spid="7180"/>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42"/>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7181"/>
                                        </p:tgtEl>
                                        <p:attrNameLst>
                                          <p:attrName>style.visibility</p:attrName>
                                        </p:attrNameLst>
                                      </p:cBhvr>
                                      <p:to>
                                        <p:strVal val="visible"/>
                                      </p:to>
                                    </p:set>
                                  </p:childTnLst>
                                </p:cTn>
                              </p:par>
                              <p:par>
                                <p:cTn id="32" presetID="22" presetClass="entr" presetSubtype="2"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wipe(right)">
                                      <p:cBhvr>
                                        <p:cTn id="34" dur="1000"/>
                                        <p:tgtEl>
                                          <p:spTgt spid="44"/>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182"/>
                                        </p:tgtEl>
                                        <p:attrNameLst>
                                          <p:attrName>style.visibility</p:attrName>
                                        </p:attrNameLst>
                                      </p:cBhvr>
                                      <p:to>
                                        <p:strVal val="visible"/>
                                      </p:to>
                                    </p:set>
                                  </p:childTnLst>
                                </p:cTn>
                              </p:par>
                              <p:par>
                                <p:cTn id="39" presetID="22" presetClass="entr" presetSubtype="2" fill="hold" nodeType="with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wipe(right)">
                                      <p:cBhvr>
                                        <p:cTn id="41"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8" grpId="0"/>
      <p:bldP spid="7179" grpId="0"/>
      <p:bldP spid="7180" grpId="0"/>
      <p:bldP spid="7180" grpId="1"/>
      <p:bldP spid="7181" grpId="0"/>
      <p:bldP spid="718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Autofit/>
          </a:bodyPr>
          <a:lstStyle/>
          <a:p>
            <a:pPr>
              <a:defRPr/>
            </a:pPr>
            <a:r>
              <a:rPr lang="fr-FR" sz="2800" dirty="0" smtClean="0"/>
              <a:t>PIB Canada 2012 dépense agrégée</a:t>
            </a:r>
            <a:endParaRPr lang="fr-FR" sz="2800" dirty="0"/>
          </a:p>
        </p:txBody>
      </p:sp>
      <p:sp>
        <p:nvSpPr>
          <p:cNvPr id="5" name="ZoneTexte 4"/>
          <p:cNvSpPr txBox="1"/>
          <p:nvPr/>
        </p:nvSpPr>
        <p:spPr>
          <a:xfrm>
            <a:off x="467544" y="6021288"/>
            <a:ext cx="5472608" cy="369332"/>
          </a:xfrm>
          <a:prstGeom prst="rect">
            <a:avLst/>
          </a:prstGeom>
          <a:noFill/>
        </p:spPr>
        <p:txBody>
          <a:bodyPr wrap="square" rtlCol="0">
            <a:spAutoFit/>
          </a:bodyPr>
          <a:lstStyle/>
          <a:p>
            <a:r>
              <a:rPr lang="fr-FR" dirty="0" smtClean="0"/>
              <a:t>Y = C + I + G + (X-M)   ou Y = C + I + G + XN</a:t>
            </a:r>
            <a:endParaRPr lang="fr-FR"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50929"/>
            <a:ext cx="8532948" cy="4654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457200"/>
            <a:ext cx="8064896" cy="667544"/>
          </a:xfrm>
        </p:spPr>
        <p:txBody>
          <a:bodyPr>
            <a:normAutofit fontScale="90000"/>
          </a:bodyPr>
          <a:lstStyle/>
          <a:p>
            <a:pPr eaLnBrk="1" fontAlgn="auto" hangingPunct="1">
              <a:spcAft>
                <a:spcPts val="0"/>
              </a:spcAft>
              <a:defRPr/>
            </a:pPr>
            <a:r>
              <a:rPr lang="fr-FR" dirty="0" smtClean="0"/>
              <a:t>Définition du PIB</a:t>
            </a:r>
            <a:endParaRPr lang="fr-FR" dirty="0"/>
          </a:p>
        </p:txBody>
      </p:sp>
      <p:sp>
        <p:nvSpPr>
          <p:cNvPr id="3" name="ZoneTexte 2"/>
          <p:cNvSpPr txBox="1">
            <a:spLocks noChangeArrowheads="1"/>
          </p:cNvSpPr>
          <p:nvPr/>
        </p:nvSpPr>
        <p:spPr bwMode="auto">
          <a:xfrm>
            <a:off x="772989" y="2348880"/>
            <a:ext cx="7500937" cy="523875"/>
          </a:xfrm>
          <a:prstGeom prst="rect">
            <a:avLst/>
          </a:prstGeom>
          <a:noFill/>
          <a:ln w="9525">
            <a:noFill/>
            <a:miter lim="800000"/>
            <a:headEnd/>
            <a:tailEnd/>
          </a:ln>
        </p:spPr>
        <p:txBody>
          <a:bodyPr>
            <a:spAutoFit/>
          </a:bodyPr>
          <a:lstStyle/>
          <a:p>
            <a:r>
              <a:rPr lang="fr-FR" sz="2800" b="1" dirty="0">
                <a:solidFill>
                  <a:schemeClr val="accent1">
                    <a:lumMod val="75000"/>
                  </a:schemeClr>
                </a:solidFill>
                <a:latin typeface="Book Antiqua" pitchFamily="18" charset="0"/>
              </a:rPr>
              <a:t>Le produit intérieur brut…</a:t>
            </a:r>
          </a:p>
        </p:txBody>
      </p:sp>
      <p:sp>
        <p:nvSpPr>
          <p:cNvPr id="4" name="ZoneTexte 3"/>
          <p:cNvSpPr txBox="1">
            <a:spLocks noChangeArrowheads="1"/>
          </p:cNvSpPr>
          <p:nvPr/>
        </p:nvSpPr>
        <p:spPr bwMode="auto">
          <a:xfrm>
            <a:off x="770928" y="3813175"/>
            <a:ext cx="7572375" cy="1384300"/>
          </a:xfrm>
          <a:prstGeom prst="rect">
            <a:avLst/>
          </a:prstGeom>
          <a:noFill/>
          <a:ln w="9525">
            <a:noFill/>
            <a:miter lim="800000"/>
            <a:headEnd/>
            <a:tailEnd/>
          </a:ln>
        </p:spPr>
        <p:txBody>
          <a:bodyPr>
            <a:spAutoFit/>
          </a:bodyPr>
          <a:lstStyle/>
          <a:p>
            <a:r>
              <a:rPr lang="fr-FR" sz="2800" b="1" dirty="0">
                <a:solidFill>
                  <a:schemeClr val="accent1">
                    <a:lumMod val="75000"/>
                  </a:schemeClr>
                </a:solidFill>
                <a:latin typeface="Book Antiqua" pitchFamily="18" charset="0"/>
              </a:rPr>
              <a:t>…mesure la valeur marchande des biens et services finals produits dans un pays au cours d’une période donnée.</a:t>
            </a:r>
          </a:p>
        </p:txBody>
      </p:sp>
    </p:spTree>
    <p:extLst>
      <p:ext uri="{BB962C8B-B14F-4D97-AF65-F5344CB8AC3E}">
        <p14:creationId xmlns:p14="http://schemas.microsoft.com/office/powerpoint/2010/main" val="785960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09910" y="260648"/>
            <a:ext cx="8122530" cy="811560"/>
          </a:xfrm>
        </p:spPr>
        <p:txBody>
          <a:bodyPr/>
          <a:lstStyle/>
          <a:p>
            <a:pPr eaLnBrk="1" fontAlgn="auto" hangingPunct="1">
              <a:spcAft>
                <a:spcPts val="0"/>
              </a:spcAft>
              <a:defRPr/>
            </a:pPr>
            <a:r>
              <a:rPr lang="fr-FR" dirty="0" smtClean="0"/>
              <a:t>Définition du PIB</a:t>
            </a:r>
            <a:endParaRPr lang="fr-FR" dirty="0"/>
          </a:p>
        </p:txBody>
      </p:sp>
      <p:sp>
        <p:nvSpPr>
          <p:cNvPr id="3" name="ZoneTexte 2"/>
          <p:cNvSpPr txBox="1">
            <a:spLocks noChangeArrowheads="1"/>
          </p:cNvSpPr>
          <p:nvPr/>
        </p:nvSpPr>
        <p:spPr bwMode="auto">
          <a:xfrm>
            <a:off x="769578" y="956168"/>
            <a:ext cx="7500937" cy="523875"/>
          </a:xfrm>
          <a:prstGeom prst="rect">
            <a:avLst/>
          </a:prstGeom>
          <a:noFill/>
          <a:ln w="9525">
            <a:noFill/>
            <a:miter lim="800000"/>
            <a:headEnd/>
            <a:tailEnd/>
          </a:ln>
        </p:spPr>
        <p:txBody>
          <a:bodyPr>
            <a:spAutoFit/>
          </a:bodyPr>
          <a:lstStyle/>
          <a:p>
            <a:r>
              <a:rPr lang="fr-FR" sz="2800" b="1" dirty="0">
                <a:solidFill>
                  <a:schemeClr val="accent1">
                    <a:lumMod val="75000"/>
                  </a:schemeClr>
                </a:solidFill>
                <a:latin typeface="Book Antiqua" pitchFamily="18" charset="0"/>
              </a:rPr>
              <a:t>Le produit intérieur brut…</a:t>
            </a:r>
          </a:p>
        </p:txBody>
      </p:sp>
      <p:sp>
        <p:nvSpPr>
          <p:cNvPr id="4" name="ZoneTexte 3"/>
          <p:cNvSpPr txBox="1">
            <a:spLocks noChangeArrowheads="1"/>
          </p:cNvSpPr>
          <p:nvPr/>
        </p:nvSpPr>
        <p:spPr bwMode="auto">
          <a:xfrm>
            <a:off x="841808" y="1500569"/>
            <a:ext cx="7572375" cy="523875"/>
          </a:xfrm>
          <a:prstGeom prst="rect">
            <a:avLst/>
          </a:prstGeom>
          <a:noFill/>
          <a:ln w="9525">
            <a:noFill/>
            <a:miter lim="800000"/>
            <a:headEnd/>
            <a:tailEnd/>
          </a:ln>
        </p:spPr>
        <p:txBody>
          <a:bodyPr>
            <a:spAutoFit/>
          </a:bodyPr>
          <a:lstStyle/>
          <a:p>
            <a:r>
              <a:rPr lang="fr-FR" sz="2800" b="1" dirty="0">
                <a:solidFill>
                  <a:schemeClr val="accent1">
                    <a:lumMod val="75000"/>
                  </a:schemeClr>
                </a:solidFill>
                <a:latin typeface="Book Antiqua" pitchFamily="18" charset="0"/>
              </a:rPr>
              <a:t>…mesure la valeur marchande… </a:t>
            </a:r>
          </a:p>
        </p:txBody>
      </p:sp>
      <p:sp>
        <p:nvSpPr>
          <p:cNvPr id="9221" name="ZoneTexte 7"/>
          <p:cNvSpPr txBox="1">
            <a:spLocks noChangeArrowheads="1"/>
          </p:cNvSpPr>
          <p:nvPr/>
        </p:nvSpPr>
        <p:spPr bwMode="auto">
          <a:xfrm>
            <a:off x="357893" y="1964079"/>
            <a:ext cx="6913563" cy="461665"/>
          </a:xfrm>
          <a:prstGeom prst="rect">
            <a:avLst/>
          </a:prstGeom>
          <a:noFill/>
          <a:ln w="9525">
            <a:noFill/>
            <a:miter lim="800000"/>
            <a:headEnd/>
            <a:tailEnd/>
          </a:ln>
        </p:spPr>
        <p:txBody>
          <a:bodyPr>
            <a:spAutoFit/>
          </a:bodyPr>
          <a:lstStyle/>
          <a:p>
            <a:r>
              <a:rPr lang="fr-FR" sz="2400" dirty="0"/>
              <a:t>La valeur des biens au prix du marché.</a:t>
            </a:r>
          </a:p>
        </p:txBody>
      </p:sp>
      <p:sp>
        <p:nvSpPr>
          <p:cNvPr id="6" name="ZoneTexte 10"/>
          <p:cNvSpPr txBox="1">
            <a:spLocks noChangeArrowheads="1"/>
          </p:cNvSpPr>
          <p:nvPr/>
        </p:nvSpPr>
        <p:spPr bwMode="auto">
          <a:xfrm>
            <a:off x="315700" y="2527583"/>
            <a:ext cx="8568952" cy="830997"/>
          </a:xfrm>
          <a:prstGeom prst="rect">
            <a:avLst/>
          </a:prstGeom>
          <a:noFill/>
          <a:ln w="9525">
            <a:noFill/>
            <a:miter lim="800000"/>
            <a:headEnd/>
            <a:tailEnd/>
          </a:ln>
        </p:spPr>
        <p:txBody>
          <a:bodyPr wrap="square">
            <a:spAutoFit/>
          </a:bodyPr>
          <a:lstStyle/>
          <a:p>
            <a:r>
              <a:rPr lang="fr-FR" sz="2400" dirty="0" smtClean="0"/>
              <a:t>L’économie </a:t>
            </a:r>
            <a:r>
              <a:rPr lang="fr-FR" sz="2400" dirty="0"/>
              <a:t>souterraine et </a:t>
            </a:r>
            <a:r>
              <a:rPr lang="fr-FR" sz="2400" dirty="0" smtClean="0"/>
              <a:t>l’économie </a:t>
            </a:r>
            <a:r>
              <a:rPr lang="fr-FR" sz="2400" dirty="0"/>
              <a:t>non </a:t>
            </a:r>
            <a:r>
              <a:rPr lang="fr-FR" sz="2400" dirty="0" smtClean="0"/>
              <a:t>marchande ne sont pas intégrées dans le calcul du PIB.</a:t>
            </a:r>
            <a:endParaRPr lang="fr-FR" sz="2400" dirty="0"/>
          </a:p>
        </p:txBody>
      </p:sp>
      <p:sp>
        <p:nvSpPr>
          <p:cNvPr id="7" name="ZoneTexte 8"/>
          <p:cNvSpPr txBox="1">
            <a:spLocks noChangeArrowheads="1"/>
          </p:cNvSpPr>
          <p:nvPr/>
        </p:nvSpPr>
        <p:spPr bwMode="auto">
          <a:xfrm>
            <a:off x="357893" y="3356992"/>
            <a:ext cx="8540203" cy="3416320"/>
          </a:xfrm>
          <a:prstGeom prst="rect">
            <a:avLst/>
          </a:prstGeom>
          <a:noFill/>
          <a:ln w="9525">
            <a:noFill/>
            <a:miter lim="800000"/>
            <a:headEnd/>
            <a:tailEnd/>
          </a:ln>
        </p:spPr>
        <p:txBody>
          <a:bodyPr wrap="square">
            <a:spAutoFit/>
          </a:bodyPr>
          <a:lstStyle/>
          <a:p>
            <a:r>
              <a:rPr lang="fr-FR" sz="2400" dirty="0"/>
              <a:t>Valeur marchande :</a:t>
            </a:r>
          </a:p>
          <a:p>
            <a:pPr marL="342900" indent="-342900">
              <a:buFont typeface="Wingdings" panose="05000000000000000000" pitchFamily="2" charset="2"/>
              <a:buChar char="ü"/>
            </a:pPr>
            <a:r>
              <a:rPr lang="fr-FR" sz="2400" dirty="0"/>
              <a:t>	 problème pour les logements dont les habitants sont </a:t>
            </a:r>
            <a:r>
              <a:rPr lang="fr-FR" sz="2400" dirty="0" smtClean="0"/>
              <a:t>propriétaires qui s’offrent à eux-mêmes un service (la possibilité d’habiter un logement)</a:t>
            </a:r>
          </a:p>
          <a:p>
            <a:r>
              <a:rPr lang="fr-FR" sz="2400" dirty="0"/>
              <a:t>	</a:t>
            </a:r>
            <a:r>
              <a:rPr lang="fr-FR" sz="2400" dirty="0" smtClean="0"/>
              <a:t>	 </a:t>
            </a:r>
            <a:r>
              <a:rPr lang="fr-FR" sz="2400" dirty="0"/>
              <a:t>=&gt; estimation de la valeur locative.</a:t>
            </a:r>
          </a:p>
          <a:p>
            <a:pPr marL="342900" indent="-342900">
              <a:buFont typeface="Wingdings" panose="05000000000000000000" pitchFamily="2" charset="2"/>
              <a:buChar char="ü"/>
            </a:pPr>
            <a:r>
              <a:rPr lang="fr-FR" sz="2400" dirty="0"/>
              <a:t>	problème pour les services gouvernementaux qui ne sont pas </a:t>
            </a:r>
            <a:r>
              <a:rPr lang="fr-FR" sz="2400" dirty="0" smtClean="0"/>
              <a:t>commercialisés</a:t>
            </a:r>
          </a:p>
          <a:p>
            <a:r>
              <a:rPr lang="fr-FR" sz="2400" dirty="0"/>
              <a:t>	</a:t>
            </a:r>
            <a:r>
              <a:rPr lang="fr-FR" sz="2400" dirty="0" smtClean="0"/>
              <a:t>	 </a:t>
            </a:r>
            <a:r>
              <a:rPr lang="fr-FR" sz="2400" dirty="0"/>
              <a:t>=&gt; salaires des fonctionnaires sont des dépenses gouvernementales ( ≈ achat de biens et services)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2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9221" grpId="0"/>
      <p:bldP spid="6" grpId="0"/>
      <p:bldP spid="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78098"/>
          </a:xfrm>
        </p:spPr>
        <p:txBody>
          <a:bodyPr/>
          <a:lstStyle/>
          <a:p>
            <a:pPr eaLnBrk="1" fontAlgn="auto" hangingPunct="1">
              <a:spcAft>
                <a:spcPts val="0"/>
              </a:spcAft>
              <a:defRPr/>
            </a:pPr>
            <a:r>
              <a:rPr lang="fr-FR" sz="3200" dirty="0" smtClean="0"/>
              <a:t>Définition du PIB</a:t>
            </a:r>
            <a:endParaRPr lang="fr-FR" sz="3200" dirty="0"/>
          </a:p>
        </p:txBody>
      </p:sp>
      <p:sp>
        <p:nvSpPr>
          <p:cNvPr id="3" name="ZoneTexte 2"/>
          <p:cNvSpPr txBox="1">
            <a:spLocks noChangeArrowheads="1"/>
          </p:cNvSpPr>
          <p:nvPr/>
        </p:nvSpPr>
        <p:spPr bwMode="auto">
          <a:xfrm>
            <a:off x="395288" y="908050"/>
            <a:ext cx="7500937" cy="523875"/>
          </a:xfrm>
          <a:prstGeom prst="rect">
            <a:avLst/>
          </a:prstGeom>
          <a:noFill/>
          <a:ln w="9525">
            <a:noFill/>
            <a:miter lim="800000"/>
            <a:headEnd/>
            <a:tailEnd/>
          </a:ln>
        </p:spPr>
        <p:txBody>
          <a:bodyPr>
            <a:spAutoFit/>
          </a:bodyPr>
          <a:lstStyle/>
          <a:p>
            <a:r>
              <a:rPr lang="fr-FR" sz="2800" b="1">
                <a:solidFill>
                  <a:schemeClr val="accent1">
                    <a:lumMod val="75000"/>
                  </a:schemeClr>
                </a:solidFill>
                <a:latin typeface="Book Antiqua" pitchFamily="18" charset="0"/>
              </a:rPr>
              <a:t>Le produit intérieur brut…</a:t>
            </a:r>
          </a:p>
        </p:txBody>
      </p:sp>
      <p:sp>
        <p:nvSpPr>
          <p:cNvPr id="4" name="ZoneTexte 3"/>
          <p:cNvSpPr txBox="1">
            <a:spLocks noChangeArrowheads="1"/>
          </p:cNvSpPr>
          <p:nvPr/>
        </p:nvSpPr>
        <p:spPr bwMode="auto">
          <a:xfrm>
            <a:off x="468313" y="1412875"/>
            <a:ext cx="7572375" cy="954088"/>
          </a:xfrm>
          <a:prstGeom prst="rect">
            <a:avLst/>
          </a:prstGeom>
          <a:noFill/>
          <a:ln w="9525">
            <a:noFill/>
            <a:miter lim="800000"/>
            <a:headEnd/>
            <a:tailEnd/>
          </a:ln>
        </p:spPr>
        <p:txBody>
          <a:bodyPr>
            <a:spAutoFit/>
          </a:bodyPr>
          <a:lstStyle/>
          <a:p>
            <a:r>
              <a:rPr lang="fr-FR" sz="2800" b="1" dirty="0">
                <a:solidFill>
                  <a:schemeClr val="accent1">
                    <a:lumMod val="75000"/>
                  </a:schemeClr>
                </a:solidFill>
                <a:latin typeface="Book Antiqua" pitchFamily="18" charset="0"/>
              </a:rPr>
              <a:t>…mesure la valeur marchande des biens et services finals… </a:t>
            </a:r>
          </a:p>
        </p:txBody>
      </p:sp>
      <p:sp>
        <p:nvSpPr>
          <p:cNvPr id="10245" name="ZoneTexte 7"/>
          <p:cNvSpPr txBox="1">
            <a:spLocks noChangeArrowheads="1"/>
          </p:cNvSpPr>
          <p:nvPr/>
        </p:nvSpPr>
        <p:spPr bwMode="auto">
          <a:xfrm>
            <a:off x="827088" y="2349500"/>
            <a:ext cx="7416800" cy="400110"/>
          </a:xfrm>
          <a:prstGeom prst="rect">
            <a:avLst/>
          </a:prstGeom>
          <a:noFill/>
          <a:ln w="9525">
            <a:noFill/>
            <a:miter lim="800000"/>
            <a:headEnd/>
            <a:tailEnd/>
          </a:ln>
        </p:spPr>
        <p:txBody>
          <a:bodyPr>
            <a:spAutoFit/>
          </a:bodyPr>
          <a:lstStyle/>
          <a:p>
            <a:r>
              <a:rPr lang="fr-FR" sz="2000" dirty="0"/>
              <a:t>Biens et services finals : bien final ≠ bien </a:t>
            </a:r>
            <a:r>
              <a:rPr lang="fr-FR" sz="2000" dirty="0" smtClean="0"/>
              <a:t>intermédiaire</a:t>
            </a:r>
            <a:endParaRPr lang="fr-FR" sz="2000" dirty="0"/>
          </a:p>
        </p:txBody>
      </p:sp>
      <p:sp>
        <p:nvSpPr>
          <p:cNvPr id="10247" name="ZoneTexte 9"/>
          <p:cNvSpPr txBox="1">
            <a:spLocks noChangeArrowheads="1"/>
          </p:cNvSpPr>
          <p:nvPr/>
        </p:nvSpPr>
        <p:spPr bwMode="auto">
          <a:xfrm>
            <a:off x="827088" y="4418332"/>
            <a:ext cx="7993062" cy="1014412"/>
          </a:xfrm>
          <a:prstGeom prst="rect">
            <a:avLst/>
          </a:prstGeom>
          <a:noFill/>
          <a:ln w="9525">
            <a:noFill/>
            <a:miter lim="800000"/>
            <a:headEnd/>
            <a:tailEnd/>
          </a:ln>
        </p:spPr>
        <p:txBody>
          <a:bodyPr>
            <a:spAutoFit/>
          </a:bodyPr>
          <a:lstStyle/>
          <a:p>
            <a:r>
              <a:rPr lang="fr-FR" sz="2000" dirty="0"/>
              <a:t>Problème des biens produits et non vendus : </a:t>
            </a:r>
            <a:endParaRPr lang="fr-FR" sz="2000" dirty="0" smtClean="0"/>
          </a:p>
          <a:p>
            <a:r>
              <a:rPr lang="fr-FR" sz="2000" dirty="0" smtClean="0"/>
              <a:t>ils sont inclus dans </a:t>
            </a:r>
            <a:r>
              <a:rPr lang="fr-FR" sz="2000" dirty="0"/>
              <a:t>les investissements et intégrer dans le PIB à partir de la variation des stocks</a:t>
            </a:r>
          </a:p>
        </p:txBody>
      </p:sp>
      <p:sp>
        <p:nvSpPr>
          <p:cNvPr id="8" name="TextBox 7"/>
          <p:cNvSpPr txBox="1">
            <a:spLocks noChangeArrowheads="1"/>
          </p:cNvSpPr>
          <p:nvPr/>
        </p:nvSpPr>
        <p:spPr bwMode="auto">
          <a:xfrm>
            <a:off x="858320" y="5698841"/>
            <a:ext cx="7921625" cy="400110"/>
          </a:xfrm>
          <a:prstGeom prst="rect">
            <a:avLst/>
          </a:prstGeom>
          <a:noFill/>
          <a:ln w="9525">
            <a:noFill/>
            <a:miter lim="800000"/>
            <a:headEnd/>
            <a:tailEnd/>
          </a:ln>
        </p:spPr>
        <p:txBody>
          <a:bodyPr>
            <a:spAutoFit/>
          </a:bodyPr>
          <a:lstStyle/>
          <a:p>
            <a:r>
              <a:rPr lang="fr-CA" sz="2000" dirty="0"/>
              <a:t>Les biens exportés sont considérés comme des biens finals</a:t>
            </a:r>
            <a:endParaRPr lang="fr-FR" sz="2000" dirty="0"/>
          </a:p>
        </p:txBody>
      </p:sp>
      <p:sp>
        <p:nvSpPr>
          <p:cNvPr id="5" name="ZoneTexte 4"/>
          <p:cNvSpPr txBox="1"/>
          <p:nvPr/>
        </p:nvSpPr>
        <p:spPr>
          <a:xfrm>
            <a:off x="822601" y="2749610"/>
            <a:ext cx="7957344" cy="1631216"/>
          </a:xfrm>
          <a:prstGeom prst="rect">
            <a:avLst/>
          </a:prstGeom>
          <a:noFill/>
        </p:spPr>
        <p:txBody>
          <a:bodyPr wrap="square" rtlCol="0">
            <a:spAutoFit/>
          </a:bodyPr>
          <a:lstStyle/>
          <a:p>
            <a:r>
              <a:rPr lang="fr-FR" sz="2000" dirty="0" smtClean="0"/>
              <a:t>Distinction consommation et investissement.</a:t>
            </a:r>
          </a:p>
          <a:p>
            <a:r>
              <a:rPr lang="fr-FR" sz="2000" dirty="0"/>
              <a:t>	</a:t>
            </a:r>
            <a:r>
              <a:rPr lang="fr-FR" sz="2000" dirty="0" smtClean="0"/>
              <a:t>Les ménages consomment, les entreprises investissent.</a:t>
            </a:r>
          </a:p>
          <a:p>
            <a:r>
              <a:rPr lang="fr-FR" sz="2000" dirty="0"/>
              <a:t>	</a:t>
            </a:r>
            <a:r>
              <a:rPr lang="fr-FR" sz="2000" dirty="0" smtClean="0"/>
              <a:t>Exception : l’achat d’un logement par un ménage est considéré comme un investissement. Ne sont intégrés dans le PIB de l’année que l’achat des logements neufs.</a:t>
            </a:r>
            <a:endParaRPr lang="fr-FR"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245">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0247">
                                            <p:txEl>
                                              <p:pRg st="0" end="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0247">
                                            <p:txEl>
                                              <p:pRg st="1" end="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0245" grpId="0" build="p"/>
      <p:bldP spid="10247" grpId="0" build="p"/>
      <p:bldP spid="8" grpId="0"/>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987824" y="260648"/>
            <a:ext cx="5186536" cy="739552"/>
          </a:xfrm>
        </p:spPr>
        <p:txBody>
          <a:bodyPr/>
          <a:lstStyle/>
          <a:p>
            <a:pPr eaLnBrk="1" fontAlgn="auto" hangingPunct="1">
              <a:spcAft>
                <a:spcPts val="0"/>
              </a:spcAft>
              <a:defRPr/>
            </a:pPr>
            <a:r>
              <a:rPr lang="fr-FR" dirty="0" smtClean="0"/>
              <a:t>Définition du PIB</a:t>
            </a:r>
            <a:endParaRPr lang="fr-FR" dirty="0"/>
          </a:p>
        </p:txBody>
      </p:sp>
      <p:sp>
        <p:nvSpPr>
          <p:cNvPr id="3" name="ZoneTexte 2"/>
          <p:cNvSpPr txBox="1">
            <a:spLocks noChangeArrowheads="1"/>
          </p:cNvSpPr>
          <p:nvPr/>
        </p:nvSpPr>
        <p:spPr bwMode="auto">
          <a:xfrm>
            <a:off x="785813" y="1571625"/>
            <a:ext cx="7500937" cy="523875"/>
          </a:xfrm>
          <a:prstGeom prst="rect">
            <a:avLst/>
          </a:prstGeom>
          <a:noFill/>
          <a:ln w="9525">
            <a:noFill/>
            <a:miter lim="800000"/>
            <a:headEnd/>
            <a:tailEnd/>
          </a:ln>
        </p:spPr>
        <p:txBody>
          <a:bodyPr>
            <a:spAutoFit/>
          </a:bodyPr>
          <a:lstStyle/>
          <a:p>
            <a:r>
              <a:rPr lang="fr-FR" sz="2800" b="1" dirty="0">
                <a:solidFill>
                  <a:schemeClr val="accent1">
                    <a:lumMod val="75000"/>
                  </a:schemeClr>
                </a:solidFill>
                <a:latin typeface="Book Antiqua" pitchFamily="18" charset="0"/>
              </a:rPr>
              <a:t>Le produit intérieur brut…</a:t>
            </a:r>
          </a:p>
        </p:txBody>
      </p:sp>
      <p:sp>
        <p:nvSpPr>
          <p:cNvPr id="4" name="ZoneTexte 3"/>
          <p:cNvSpPr txBox="1">
            <a:spLocks noChangeArrowheads="1"/>
          </p:cNvSpPr>
          <p:nvPr/>
        </p:nvSpPr>
        <p:spPr bwMode="auto">
          <a:xfrm>
            <a:off x="827088" y="2133600"/>
            <a:ext cx="7572375" cy="954088"/>
          </a:xfrm>
          <a:prstGeom prst="rect">
            <a:avLst/>
          </a:prstGeom>
          <a:noFill/>
          <a:ln w="9525">
            <a:noFill/>
            <a:miter lim="800000"/>
            <a:headEnd/>
            <a:tailEnd/>
          </a:ln>
        </p:spPr>
        <p:txBody>
          <a:bodyPr>
            <a:spAutoFit/>
          </a:bodyPr>
          <a:lstStyle/>
          <a:p>
            <a:r>
              <a:rPr lang="fr-FR" sz="2800" b="1">
                <a:solidFill>
                  <a:schemeClr val="accent1">
                    <a:lumMod val="75000"/>
                  </a:schemeClr>
                </a:solidFill>
                <a:latin typeface="Book Antiqua" pitchFamily="18" charset="0"/>
              </a:rPr>
              <a:t>…mesure la valeur marchande des biens et services finals produits dans un pays</a:t>
            </a:r>
          </a:p>
        </p:txBody>
      </p:sp>
      <p:sp>
        <p:nvSpPr>
          <p:cNvPr id="13317" name="ZoneTexte 7"/>
          <p:cNvSpPr txBox="1">
            <a:spLocks noChangeArrowheads="1"/>
          </p:cNvSpPr>
          <p:nvPr/>
        </p:nvSpPr>
        <p:spPr bwMode="auto">
          <a:xfrm>
            <a:off x="468313" y="3284538"/>
            <a:ext cx="7991475" cy="923925"/>
          </a:xfrm>
          <a:prstGeom prst="rect">
            <a:avLst/>
          </a:prstGeom>
          <a:noFill/>
          <a:ln w="9525">
            <a:noFill/>
            <a:miter lim="800000"/>
            <a:headEnd/>
            <a:tailEnd/>
          </a:ln>
        </p:spPr>
        <p:txBody>
          <a:bodyPr>
            <a:spAutoFit/>
          </a:bodyPr>
          <a:lstStyle/>
          <a:p>
            <a:r>
              <a:rPr lang="fr-FR" dirty="0"/>
              <a:t>Généralement le PIB est utilisé pour calculer la production ou le revenu d’un pays, mais  il peut être fait pour toute économie dès lors qu’elle dispose de statistiques (Provinces</a:t>
            </a:r>
            <a:r>
              <a:rPr lang="fr-FR" dirty="0" smtClean="0"/>
              <a:t>), il peut être aussi calculé pour une ville.</a:t>
            </a:r>
            <a:endParaRPr lang="fr-FR" dirty="0"/>
          </a:p>
        </p:txBody>
      </p:sp>
      <p:sp>
        <p:nvSpPr>
          <p:cNvPr id="13318" name="ZoneTexte 8"/>
          <p:cNvSpPr txBox="1">
            <a:spLocks noChangeArrowheads="1"/>
          </p:cNvSpPr>
          <p:nvPr/>
        </p:nvSpPr>
        <p:spPr bwMode="auto">
          <a:xfrm>
            <a:off x="539750" y="4652963"/>
            <a:ext cx="7848600" cy="646112"/>
          </a:xfrm>
          <a:prstGeom prst="rect">
            <a:avLst/>
          </a:prstGeom>
          <a:noFill/>
          <a:ln w="9525">
            <a:noFill/>
            <a:miter lim="800000"/>
            <a:headEnd/>
            <a:tailEnd/>
          </a:ln>
        </p:spPr>
        <p:txBody>
          <a:bodyPr>
            <a:spAutoFit/>
          </a:bodyPr>
          <a:lstStyle/>
          <a:p>
            <a:r>
              <a:rPr lang="fr-FR" dirty="0"/>
              <a:t>C’est le lieu de production qui est pris en compte dans un PIB et non la nationalité de celui qui </a:t>
            </a:r>
            <a:r>
              <a:rPr lang="fr-FR" dirty="0" smtClean="0"/>
              <a:t>produit.</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3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3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3317" grpId="0"/>
      <p:bldP spid="133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6225" y="228601"/>
            <a:ext cx="8591550" cy="824135"/>
          </a:xfrm>
        </p:spPr>
        <p:txBody>
          <a:bodyPr/>
          <a:lstStyle/>
          <a:p>
            <a:r>
              <a:rPr lang="fr-FR" dirty="0" smtClean="0"/>
              <a:t>PIB Canada et provinces</a:t>
            </a:r>
            <a:endParaRPr lang="fr-F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85" y="1628801"/>
            <a:ext cx="8022855" cy="3558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5646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6225" y="228601"/>
            <a:ext cx="8591550" cy="608111"/>
          </a:xfrm>
        </p:spPr>
        <p:txBody>
          <a:bodyPr>
            <a:normAutofit fontScale="90000"/>
          </a:bodyPr>
          <a:lstStyle/>
          <a:p>
            <a:r>
              <a:rPr lang="fr-FR" dirty="0" smtClean="0"/>
              <a:t>Variation PIB par provinces</a:t>
            </a:r>
            <a:endParaRPr lang="fr-FR" dirty="0"/>
          </a:p>
        </p:txBody>
      </p:sp>
      <p:sp>
        <p:nvSpPr>
          <p:cNvPr id="3" name="ZoneTexte 2"/>
          <p:cNvSpPr txBox="1"/>
          <p:nvPr/>
        </p:nvSpPr>
        <p:spPr>
          <a:xfrm>
            <a:off x="200600" y="6122508"/>
            <a:ext cx="8829326" cy="646331"/>
          </a:xfrm>
          <a:prstGeom prst="rect">
            <a:avLst/>
          </a:prstGeom>
          <a:noFill/>
        </p:spPr>
        <p:txBody>
          <a:bodyPr wrap="square" rtlCol="0">
            <a:spAutoFit/>
          </a:bodyPr>
          <a:lstStyle/>
          <a:p>
            <a:r>
              <a:rPr lang="fr-FR" dirty="0" smtClean="0"/>
              <a:t>Statistique Canada (2017), </a:t>
            </a:r>
            <a:r>
              <a:rPr lang="fr-FR" i="1" dirty="0" smtClean="0"/>
              <a:t>revue des comptes économiques des provinces et des territoires</a:t>
            </a:r>
            <a:r>
              <a:rPr lang="fr-FR" dirty="0" smtClean="0"/>
              <a:t>, p. 5.</a:t>
            </a:r>
            <a:endParaRPr lang="fr-F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764704"/>
            <a:ext cx="6967116" cy="5357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7945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779912" y="260648"/>
            <a:ext cx="4898504" cy="792088"/>
          </a:xfrm>
        </p:spPr>
        <p:txBody>
          <a:bodyPr>
            <a:normAutofit/>
          </a:bodyPr>
          <a:lstStyle/>
          <a:p>
            <a:pPr eaLnBrk="1" fontAlgn="auto" hangingPunct="1">
              <a:spcAft>
                <a:spcPts val="0"/>
              </a:spcAft>
              <a:defRPr/>
            </a:pPr>
            <a:r>
              <a:rPr lang="fr-FR" dirty="0" smtClean="0"/>
              <a:t>Définition du PIB</a:t>
            </a:r>
            <a:endParaRPr lang="fr-FR" dirty="0"/>
          </a:p>
        </p:txBody>
      </p:sp>
      <p:sp>
        <p:nvSpPr>
          <p:cNvPr id="3" name="ZoneTexte 2"/>
          <p:cNvSpPr txBox="1">
            <a:spLocks noChangeArrowheads="1"/>
          </p:cNvSpPr>
          <p:nvPr/>
        </p:nvSpPr>
        <p:spPr bwMode="auto">
          <a:xfrm>
            <a:off x="785813" y="1571625"/>
            <a:ext cx="7500937" cy="523875"/>
          </a:xfrm>
          <a:prstGeom prst="rect">
            <a:avLst/>
          </a:prstGeom>
          <a:noFill/>
          <a:ln w="9525">
            <a:noFill/>
            <a:miter lim="800000"/>
            <a:headEnd/>
            <a:tailEnd/>
          </a:ln>
        </p:spPr>
        <p:txBody>
          <a:bodyPr>
            <a:spAutoFit/>
          </a:bodyPr>
          <a:lstStyle/>
          <a:p>
            <a:r>
              <a:rPr lang="fr-FR" sz="2800" b="1" dirty="0">
                <a:solidFill>
                  <a:schemeClr val="accent1">
                    <a:lumMod val="75000"/>
                  </a:schemeClr>
                </a:solidFill>
                <a:latin typeface="Book Antiqua" pitchFamily="18" charset="0"/>
              </a:rPr>
              <a:t>Le produit intérieur brut…</a:t>
            </a:r>
          </a:p>
        </p:txBody>
      </p:sp>
      <p:sp>
        <p:nvSpPr>
          <p:cNvPr id="4" name="ZoneTexte 3"/>
          <p:cNvSpPr txBox="1">
            <a:spLocks noChangeArrowheads="1"/>
          </p:cNvSpPr>
          <p:nvPr/>
        </p:nvSpPr>
        <p:spPr bwMode="auto">
          <a:xfrm>
            <a:off x="894821" y="2420888"/>
            <a:ext cx="7572375" cy="1384300"/>
          </a:xfrm>
          <a:prstGeom prst="rect">
            <a:avLst/>
          </a:prstGeom>
          <a:noFill/>
          <a:ln w="9525">
            <a:noFill/>
            <a:miter lim="800000"/>
            <a:headEnd/>
            <a:tailEnd/>
          </a:ln>
        </p:spPr>
        <p:txBody>
          <a:bodyPr>
            <a:spAutoFit/>
          </a:bodyPr>
          <a:lstStyle/>
          <a:p>
            <a:r>
              <a:rPr lang="fr-FR" sz="2800" b="1" dirty="0">
                <a:solidFill>
                  <a:schemeClr val="accent1">
                    <a:lumMod val="75000"/>
                  </a:schemeClr>
                </a:solidFill>
                <a:latin typeface="Book Antiqua" pitchFamily="18" charset="0"/>
              </a:rPr>
              <a:t>…mesure la valeur marchande des biens et services finals produits dans un pays au cours d’une période donnée.</a:t>
            </a:r>
          </a:p>
        </p:txBody>
      </p:sp>
      <p:sp>
        <p:nvSpPr>
          <p:cNvPr id="14341" name="ZoneTexte 7"/>
          <p:cNvSpPr txBox="1">
            <a:spLocks noChangeArrowheads="1"/>
          </p:cNvSpPr>
          <p:nvPr/>
        </p:nvSpPr>
        <p:spPr bwMode="auto">
          <a:xfrm>
            <a:off x="510407" y="4010026"/>
            <a:ext cx="7776343" cy="461665"/>
          </a:xfrm>
          <a:prstGeom prst="rect">
            <a:avLst/>
          </a:prstGeom>
          <a:noFill/>
          <a:ln w="9525">
            <a:noFill/>
            <a:miter lim="800000"/>
            <a:headEnd/>
            <a:tailEnd/>
          </a:ln>
        </p:spPr>
        <p:txBody>
          <a:bodyPr wrap="square">
            <a:spAutoFit/>
          </a:bodyPr>
          <a:lstStyle/>
          <a:p>
            <a:r>
              <a:rPr lang="fr-FR" sz="2400" dirty="0"/>
              <a:t>Il s’agit d’un flux qui se mesure sur une période donnée.</a:t>
            </a:r>
          </a:p>
        </p:txBody>
      </p:sp>
      <p:sp>
        <p:nvSpPr>
          <p:cNvPr id="14342" name="ZoneTexte 8"/>
          <p:cNvSpPr txBox="1">
            <a:spLocks noChangeArrowheads="1"/>
          </p:cNvSpPr>
          <p:nvPr/>
        </p:nvSpPr>
        <p:spPr bwMode="auto">
          <a:xfrm>
            <a:off x="468313" y="4868863"/>
            <a:ext cx="8135937" cy="1570037"/>
          </a:xfrm>
          <a:prstGeom prst="rect">
            <a:avLst/>
          </a:prstGeom>
          <a:solidFill>
            <a:schemeClr val="accent1"/>
          </a:solidFill>
          <a:ln w="9525">
            <a:noFill/>
            <a:miter lim="800000"/>
            <a:headEnd/>
            <a:tailEnd/>
          </a:ln>
        </p:spPr>
        <p:txBody>
          <a:bodyPr>
            <a:spAutoFit/>
          </a:bodyPr>
          <a:lstStyle/>
          <a:p>
            <a:pPr algn="ctr"/>
            <a:r>
              <a:rPr lang="fr-FR" sz="2400" dirty="0">
                <a:solidFill>
                  <a:schemeClr val="bg1"/>
                </a:solidFill>
              </a:rPr>
              <a:t>Définition du manuel :</a:t>
            </a:r>
          </a:p>
          <a:p>
            <a:pPr algn="ctr"/>
            <a:r>
              <a:rPr lang="fr-FR" sz="2400" dirty="0">
                <a:solidFill>
                  <a:schemeClr val="bg1"/>
                </a:solidFill>
              </a:rPr>
              <a:t> Le PIB est la valeur, aux prix du marché de tous les biens et services finaux produits dans une économie durant une période donnée.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4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14342"/>
                                        </p:tgtEl>
                                        <p:attrNameLst>
                                          <p:attrName>style.visibility</p:attrName>
                                        </p:attrNameLst>
                                      </p:cBhvr>
                                      <p:to>
                                        <p:strVal val="visible"/>
                                      </p:to>
                                    </p:set>
                                    <p:anim calcmode="lin" valueType="num">
                                      <p:cBhvr>
                                        <p:cTn id="27" dur="500" fill="hold"/>
                                        <p:tgtEl>
                                          <p:spTgt spid="14342"/>
                                        </p:tgtEl>
                                        <p:attrNameLst>
                                          <p:attrName>ppt_w</p:attrName>
                                        </p:attrNameLst>
                                      </p:cBhvr>
                                      <p:tavLst>
                                        <p:tav tm="0">
                                          <p:val>
                                            <p:fltVal val="0"/>
                                          </p:val>
                                        </p:tav>
                                        <p:tav tm="100000">
                                          <p:val>
                                            <p:strVal val="#ppt_w"/>
                                          </p:val>
                                        </p:tav>
                                      </p:tavLst>
                                    </p:anim>
                                    <p:anim calcmode="lin" valueType="num">
                                      <p:cBhvr>
                                        <p:cTn id="28" dur="500" fill="hold"/>
                                        <p:tgtEl>
                                          <p:spTgt spid="143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4341" grpId="0"/>
      <p:bldP spid="1434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8100" y="260648"/>
            <a:ext cx="7470648" cy="634400"/>
          </a:xfrm>
        </p:spPr>
        <p:txBody>
          <a:bodyPr>
            <a:noAutofit/>
          </a:bodyPr>
          <a:lstStyle/>
          <a:p>
            <a:pPr>
              <a:defRPr/>
            </a:pPr>
            <a:r>
              <a:rPr lang="fr-FR" sz="3200" dirty="0" smtClean="0"/>
              <a:t>PIB, RNB, PIN, Revenu disponible…</a:t>
            </a:r>
            <a:endParaRPr lang="fr-FR" sz="3200" dirty="0"/>
          </a:p>
        </p:txBody>
      </p:sp>
      <p:sp>
        <p:nvSpPr>
          <p:cNvPr id="15363" name="ZoneTexte 2"/>
          <p:cNvSpPr txBox="1">
            <a:spLocks noChangeArrowheads="1"/>
          </p:cNvSpPr>
          <p:nvPr/>
        </p:nvSpPr>
        <p:spPr bwMode="auto">
          <a:xfrm>
            <a:off x="179512" y="756998"/>
            <a:ext cx="8784975" cy="4031873"/>
          </a:xfrm>
          <a:prstGeom prst="rect">
            <a:avLst/>
          </a:prstGeom>
          <a:noFill/>
          <a:ln w="9525">
            <a:noFill/>
            <a:miter lim="800000"/>
            <a:headEnd/>
            <a:tailEnd/>
          </a:ln>
        </p:spPr>
        <p:txBody>
          <a:bodyPr wrap="square">
            <a:spAutoFit/>
          </a:bodyPr>
          <a:lstStyle/>
          <a:p>
            <a:r>
              <a:rPr lang="fr-FR" sz="2000" dirty="0"/>
              <a:t>Du PIB au </a:t>
            </a:r>
            <a:r>
              <a:rPr lang="fr-FR" sz="2000" dirty="0" smtClean="0"/>
              <a:t>RNB…</a:t>
            </a:r>
            <a:endParaRPr lang="fr-FR" sz="2000" dirty="0"/>
          </a:p>
          <a:p>
            <a:endParaRPr lang="fr-FR" sz="2000" dirty="0"/>
          </a:p>
          <a:p>
            <a:r>
              <a:rPr lang="fr-FR" dirty="0"/>
              <a:t>Le </a:t>
            </a:r>
            <a:r>
              <a:rPr lang="fr-FR" b="1" dirty="0"/>
              <a:t>PIB</a:t>
            </a:r>
            <a:r>
              <a:rPr lang="fr-FR" dirty="0"/>
              <a:t> mesure la richesse produite et les revenus liés à cette </a:t>
            </a:r>
            <a:r>
              <a:rPr lang="fr-FR" dirty="0" smtClean="0"/>
              <a:t>richesse produite.</a:t>
            </a:r>
            <a:endParaRPr lang="fr-FR" dirty="0"/>
          </a:p>
          <a:p>
            <a:r>
              <a:rPr lang="fr-FR" dirty="0"/>
              <a:t>Or, sur un territoire des revenus proviennent de productions réalisées hors du territoire.</a:t>
            </a:r>
          </a:p>
          <a:p>
            <a:r>
              <a:rPr lang="fr-CA" dirty="0"/>
              <a:t>De plus, des richesses produites sur le territoire créent des revenus hors du territoire. </a:t>
            </a:r>
            <a:endParaRPr lang="fr-FR" dirty="0"/>
          </a:p>
          <a:p>
            <a:endParaRPr lang="fr-FR" dirty="0"/>
          </a:p>
          <a:p>
            <a:r>
              <a:rPr lang="fr-FR" dirty="0"/>
              <a:t>Le </a:t>
            </a:r>
            <a:r>
              <a:rPr lang="fr-FR" b="1" dirty="0" smtClean="0"/>
              <a:t>RNB</a:t>
            </a:r>
            <a:r>
              <a:rPr lang="fr-FR" dirty="0" smtClean="0"/>
              <a:t> </a:t>
            </a:r>
            <a:r>
              <a:rPr lang="fr-FR" dirty="0"/>
              <a:t>=</a:t>
            </a:r>
          </a:p>
          <a:p>
            <a:r>
              <a:rPr lang="fr-FR" dirty="0"/>
              <a:t>Le PIB – Revenus versés </a:t>
            </a:r>
            <a:r>
              <a:rPr lang="fr-FR" dirty="0" smtClean="0"/>
              <a:t>sous forme de salaires et de revenus de la propriété à </a:t>
            </a:r>
            <a:r>
              <a:rPr lang="fr-FR" dirty="0"/>
              <a:t>des non-résidents + Valeur des revenus provenant </a:t>
            </a:r>
            <a:r>
              <a:rPr lang="fr-FR" dirty="0" smtClean="0"/>
              <a:t>d’activités à l’étranger </a:t>
            </a:r>
            <a:r>
              <a:rPr lang="fr-FR" dirty="0"/>
              <a:t>reçus par des </a:t>
            </a:r>
            <a:r>
              <a:rPr lang="fr-FR" dirty="0" smtClean="0"/>
              <a:t>résidents sous forme de salaires et de revenus de la propriété. </a:t>
            </a:r>
          </a:p>
          <a:p>
            <a:r>
              <a:rPr lang="fr-FR" dirty="0" smtClean="0"/>
              <a:t>Le RNB/hab. peut être un meilleur indicateur de la richesse des habitants que le PIB/hab.</a:t>
            </a:r>
            <a:endParaRPr lang="fr-FR" dirty="0"/>
          </a:p>
        </p:txBody>
      </p:sp>
      <p:sp>
        <p:nvSpPr>
          <p:cNvPr id="15364" name="ZoneTexte 3"/>
          <p:cNvSpPr txBox="1">
            <a:spLocks noChangeArrowheads="1"/>
          </p:cNvSpPr>
          <p:nvPr/>
        </p:nvSpPr>
        <p:spPr bwMode="auto">
          <a:xfrm>
            <a:off x="308100" y="6093296"/>
            <a:ext cx="8135937" cy="369332"/>
          </a:xfrm>
          <a:prstGeom prst="rect">
            <a:avLst/>
          </a:prstGeom>
          <a:noFill/>
          <a:ln w="9525">
            <a:noFill/>
            <a:miter lim="800000"/>
            <a:headEnd/>
            <a:tailEnd/>
          </a:ln>
        </p:spPr>
        <p:txBody>
          <a:bodyPr>
            <a:spAutoFit/>
          </a:bodyPr>
          <a:lstStyle/>
          <a:p>
            <a:r>
              <a:rPr lang="fr-FR" b="1" dirty="0"/>
              <a:t>PIN</a:t>
            </a:r>
            <a:r>
              <a:rPr lang="fr-FR" dirty="0"/>
              <a:t> : PIB – Dépréciation liée à l’usure du capital utilisé pour produire. </a:t>
            </a:r>
          </a:p>
        </p:txBody>
      </p:sp>
      <p:sp>
        <p:nvSpPr>
          <p:cNvPr id="3" name="ZoneTexte 2"/>
          <p:cNvSpPr txBox="1"/>
          <p:nvPr/>
        </p:nvSpPr>
        <p:spPr>
          <a:xfrm>
            <a:off x="179512" y="4788871"/>
            <a:ext cx="8681526" cy="1200329"/>
          </a:xfrm>
          <a:prstGeom prst="rect">
            <a:avLst/>
          </a:prstGeom>
          <a:noFill/>
        </p:spPr>
        <p:txBody>
          <a:bodyPr wrap="square" rtlCol="0">
            <a:spAutoFit/>
          </a:bodyPr>
          <a:lstStyle/>
          <a:p>
            <a:r>
              <a:rPr lang="fr-FR" b="1" dirty="0" smtClean="0"/>
              <a:t>Revenu disponible </a:t>
            </a:r>
            <a:r>
              <a:rPr lang="fr-FR" dirty="0" smtClean="0"/>
              <a:t>: revenu effectivement à la disposition des ménages. Revenu des ménages dont sont exclus les impôts et taxes personnels et auquel on ajoute les transferts en provenance des gouvernements + revenus secondaires en provenance du reste du monde – revenus secondaires versés au reste du monde.</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36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36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3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P spid="15364"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274638"/>
            <a:ext cx="8712968" cy="1143000"/>
          </a:xfrm>
        </p:spPr>
        <p:txBody>
          <a:bodyPr>
            <a:noAutofit/>
          </a:bodyPr>
          <a:lstStyle/>
          <a:p>
            <a:pPr>
              <a:lnSpc>
                <a:spcPts val="3000"/>
              </a:lnSpc>
              <a:defRPr/>
            </a:pPr>
            <a:r>
              <a:rPr lang="fr-FR" sz="3200" dirty="0" smtClean="0"/>
              <a:t>Du flux au stock : l’importance de l’investissement</a:t>
            </a:r>
            <a:endParaRPr lang="fr-FR" sz="3200" dirty="0"/>
          </a:p>
        </p:txBody>
      </p:sp>
      <p:sp>
        <p:nvSpPr>
          <p:cNvPr id="3" name="Rectangle 2"/>
          <p:cNvSpPr/>
          <p:nvPr/>
        </p:nvSpPr>
        <p:spPr>
          <a:xfrm>
            <a:off x="769938" y="3068638"/>
            <a:ext cx="1209675" cy="2520950"/>
          </a:xfrm>
          <a:prstGeom prst="rect">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6388" name="ZoneTexte 4"/>
          <p:cNvSpPr txBox="1">
            <a:spLocks noChangeArrowheads="1"/>
          </p:cNvSpPr>
          <p:nvPr/>
        </p:nvSpPr>
        <p:spPr bwMode="auto">
          <a:xfrm>
            <a:off x="755650" y="4149725"/>
            <a:ext cx="1271588" cy="584200"/>
          </a:xfrm>
          <a:prstGeom prst="rect">
            <a:avLst/>
          </a:prstGeom>
          <a:noFill/>
          <a:ln w="9525">
            <a:noFill/>
            <a:miter lim="800000"/>
            <a:headEnd/>
            <a:tailEnd/>
          </a:ln>
        </p:spPr>
        <p:txBody>
          <a:bodyPr>
            <a:spAutoFit/>
          </a:bodyPr>
          <a:lstStyle/>
          <a:p>
            <a:r>
              <a:rPr lang="fr-FR" sz="1600" dirty="0"/>
              <a:t>Capital initial</a:t>
            </a:r>
          </a:p>
        </p:txBody>
      </p:sp>
      <p:sp>
        <p:nvSpPr>
          <p:cNvPr id="9" name="Rectangle 8"/>
          <p:cNvSpPr/>
          <p:nvPr/>
        </p:nvSpPr>
        <p:spPr>
          <a:xfrm>
            <a:off x="2627313" y="3789363"/>
            <a:ext cx="1223962" cy="1800225"/>
          </a:xfrm>
          <a:prstGeom prst="rect">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6390" name="ZoneTexte 9"/>
          <p:cNvSpPr txBox="1">
            <a:spLocks noChangeArrowheads="1"/>
          </p:cNvSpPr>
          <p:nvPr/>
        </p:nvSpPr>
        <p:spPr bwMode="auto">
          <a:xfrm>
            <a:off x="2627313" y="4076700"/>
            <a:ext cx="1285875" cy="1077913"/>
          </a:xfrm>
          <a:prstGeom prst="rect">
            <a:avLst/>
          </a:prstGeom>
          <a:noFill/>
          <a:ln w="9525">
            <a:noFill/>
            <a:miter lim="800000"/>
            <a:headEnd/>
            <a:tailEnd/>
          </a:ln>
        </p:spPr>
        <p:txBody>
          <a:bodyPr>
            <a:spAutoFit/>
          </a:bodyPr>
          <a:lstStyle/>
          <a:p>
            <a:r>
              <a:rPr lang="fr-FR" sz="1600"/>
              <a:t>Capital initial moins dépré-ciation</a:t>
            </a:r>
          </a:p>
        </p:txBody>
      </p:sp>
      <p:sp>
        <p:nvSpPr>
          <p:cNvPr id="11" name="Rectangle 10"/>
          <p:cNvSpPr/>
          <p:nvPr/>
        </p:nvSpPr>
        <p:spPr>
          <a:xfrm>
            <a:off x="2627313" y="3068638"/>
            <a:ext cx="1223962" cy="720725"/>
          </a:xfrm>
          <a:prstGeom prst="rect">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6392" name="ZoneTexte 11"/>
          <p:cNvSpPr txBox="1">
            <a:spLocks noChangeArrowheads="1"/>
          </p:cNvSpPr>
          <p:nvPr/>
        </p:nvSpPr>
        <p:spPr bwMode="auto">
          <a:xfrm>
            <a:off x="2627313" y="3141663"/>
            <a:ext cx="1223962" cy="584200"/>
          </a:xfrm>
          <a:prstGeom prst="rect">
            <a:avLst/>
          </a:prstGeom>
          <a:noFill/>
          <a:ln w="9525">
            <a:noFill/>
            <a:miter lim="800000"/>
            <a:headEnd/>
            <a:tailEnd/>
          </a:ln>
        </p:spPr>
        <p:txBody>
          <a:bodyPr>
            <a:spAutoFit/>
          </a:bodyPr>
          <a:lstStyle/>
          <a:p>
            <a:r>
              <a:rPr lang="fr-FR" sz="1600"/>
              <a:t>Dépré-ciation</a:t>
            </a:r>
          </a:p>
        </p:txBody>
      </p:sp>
      <p:sp>
        <p:nvSpPr>
          <p:cNvPr id="14" name="Rectangle 13"/>
          <p:cNvSpPr/>
          <p:nvPr/>
        </p:nvSpPr>
        <p:spPr>
          <a:xfrm>
            <a:off x="4716463" y="3860800"/>
            <a:ext cx="1223962" cy="1800225"/>
          </a:xfrm>
          <a:prstGeom prst="rect">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6394" name="ZoneTexte 14"/>
          <p:cNvSpPr txBox="1">
            <a:spLocks noChangeArrowheads="1"/>
          </p:cNvSpPr>
          <p:nvPr/>
        </p:nvSpPr>
        <p:spPr bwMode="auto">
          <a:xfrm>
            <a:off x="4702175" y="4149725"/>
            <a:ext cx="1285875" cy="1076325"/>
          </a:xfrm>
          <a:prstGeom prst="rect">
            <a:avLst/>
          </a:prstGeom>
          <a:noFill/>
          <a:ln w="9525">
            <a:noFill/>
            <a:miter lim="800000"/>
            <a:headEnd/>
            <a:tailEnd/>
          </a:ln>
        </p:spPr>
        <p:txBody>
          <a:bodyPr>
            <a:spAutoFit/>
          </a:bodyPr>
          <a:lstStyle/>
          <a:p>
            <a:r>
              <a:rPr lang="fr-FR" sz="1600"/>
              <a:t>Capital initial moins dépré-ciation</a:t>
            </a:r>
          </a:p>
        </p:txBody>
      </p:sp>
      <p:sp>
        <p:nvSpPr>
          <p:cNvPr id="17" name="Rectangle 16"/>
          <p:cNvSpPr/>
          <p:nvPr/>
        </p:nvSpPr>
        <p:spPr>
          <a:xfrm>
            <a:off x="4716463" y="2133600"/>
            <a:ext cx="1223962" cy="1727200"/>
          </a:xfrm>
          <a:prstGeom prst="rect">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6396" name="ZoneTexte 17"/>
          <p:cNvSpPr txBox="1">
            <a:spLocks noChangeArrowheads="1"/>
          </p:cNvSpPr>
          <p:nvPr/>
        </p:nvSpPr>
        <p:spPr bwMode="auto">
          <a:xfrm>
            <a:off x="4716463" y="2636838"/>
            <a:ext cx="1223962" cy="831850"/>
          </a:xfrm>
          <a:prstGeom prst="rect">
            <a:avLst/>
          </a:prstGeom>
          <a:noFill/>
          <a:ln w="9525">
            <a:noFill/>
            <a:miter lim="800000"/>
            <a:headEnd/>
            <a:tailEnd/>
          </a:ln>
        </p:spPr>
        <p:txBody>
          <a:bodyPr>
            <a:spAutoFit/>
          </a:bodyPr>
          <a:lstStyle/>
          <a:p>
            <a:r>
              <a:rPr lang="fr-FR" sz="1600"/>
              <a:t>Investis-sement</a:t>
            </a:r>
          </a:p>
          <a:p>
            <a:r>
              <a:rPr lang="fr-FR" sz="1600"/>
              <a:t>brut</a:t>
            </a:r>
          </a:p>
        </p:txBody>
      </p:sp>
      <p:sp>
        <p:nvSpPr>
          <p:cNvPr id="19" name="Rectangle 18"/>
          <p:cNvSpPr/>
          <p:nvPr/>
        </p:nvSpPr>
        <p:spPr>
          <a:xfrm>
            <a:off x="6372225" y="3141663"/>
            <a:ext cx="1223963" cy="2519362"/>
          </a:xfrm>
          <a:prstGeom prst="rect">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6398" name="ZoneTexte 19"/>
          <p:cNvSpPr txBox="1">
            <a:spLocks noChangeArrowheads="1"/>
          </p:cNvSpPr>
          <p:nvPr/>
        </p:nvSpPr>
        <p:spPr bwMode="auto">
          <a:xfrm>
            <a:off x="6357938" y="4221163"/>
            <a:ext cx="1271587" cy="584200"/>
          </a:xfrm>
          <a:prstGeom prst="rect">
            <a:avLst/>
          </a:prstGeom>
          <a:noFill/>
          <a:ln w="9525">
            <a:noFill/>
            <a:miter lim="800000"/>
            <a:headEnd/>
            <a:tailEnd/>
          </a:ln>
        </p:spPr>
        <p:txBody>
          <a:bodyPr>
            <a:spAutoFit/>
          </a:bodyPr>
          <a:lstStyle/>
          <a:p>
            <a:r>
              <a:rPr lang="fr-FR" sz="1600"/>
              <a:t>Capital initial</a:t>
            </a:r>
          </a:p>
        </p:txBody>
      </p:sp>
      <p:sp>
        <p:nvSpPr>
          <p:cNvPr id="22" name="Rectangle 21"/>
          <p:cNvSpPr/>
          <p:nvPr/>
        </p:nvSpPr>
        <p:spPr>
          <a:xfrm>
            <a:off x="6372225" y="2133600"/>
            <a:ext cx="1223963" cy="1008063"/>
          </a:xfrm>
          <a:prstGeom prst="rect">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6400" name="ZoneTexte 22"/>
          <p:cNvSpPr txBox="1">
            <a:spLocks noChangeArrowheads="1"/>
          </p:cNvSpPr>
          <p:nvPr/>
        </p:nvSpPr>
        <p:spPr bwMode="auto">
          <a:xfrm>
            <a:off x="6372225" y="2205038"/>
            <a:ext cx="1223963" cy="830262"/>
          </a:xfrm>
          <a:prstGeom prst="rect">
            <a:avLst/>
          </a:prstGeom>
          <a:noFill/>
          <a:ln w="9525">
            <a:noFill/>
            <a:miter lim="800000"/>
            <a:headEnd/>
            <a:tailEnd/>
          </a:ln>
        </p:spPr>
        <p:txBody>
          <a:bodyPr>
            <a:spAutoFit/>
          </a:bodyPr>
          <a:lstStyle/>
          <a:p>
            <a:r>
              <a:rPr lang="fr-FR" sz="1600"/>
              <a:t>Investis-sement</a:t>
            </a:r>
          </a:p>
          <a:p>
            <a:r>
              <a:rPr lang="fr-FR" sz="1600"/>
              <a:t>net</a:t>
            </a:r>
          </a:p>
        </p:txBody>
      </p:sp>
      <p:cxnSp>
        <p:nvCxnSpPr>
          <p:cNvPr id="20" name="Straight Arrow Connector 19"/>
          <p:cNvCxnSpPr/>
          <p:nvPr/>
        </p:nvCxnSpPr>
        <p:spPr>
          <a:xfrm>
            <a:off x="900113" y="6092825"/>
            <a:ext cx="6335712" cy="1588"/>
          </a:xfrm>
          <a:prstGeom prst="straightConnector1">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left)">
                                      <p:cBhvr>
                                        <p:cTn id="13" dur="10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6392"/>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16390"/>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6396"/>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6394"/>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6398"/>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6400"/>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388" grpId="0"/>
      <p:bldP spid="9" grpId="0" animBg="1"/>
      <p:bldP spid="16390" grpId="0"/>
      <p:bldP spid="11" grpId="0" animBg="1"/>
      <p:bldP spid="16392" grpId="0"/>
      <p:bldP spid="14" grpId="0" animBg="1"/>
      <p:bldP spid="16394" grpId="0"/>
      <p:bldP spid="17" grpId="0" animBg="1"/>
      <p:bldP spid="16396" grpId="0"/>
      <p:bldP spid="19" grpId="0" animBg="1"/>
      <p:bldP spid="16398" grpId="0"/>
      <p:bldP spid="22" grpId="0" animBg="1"/>
      <p:bldP spid="1640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lstStyle/>
          <a:p>
            <a:pPr>
              <a:defRPr/>
            </a:pPr>
            <a:r>
              <a:rPr lang="fr-FR" sz="3600" dirty="0" smtClean="0"/>
              <a:t>PIB nominal et PIB réel</a:t>
            </a:r>
            <a:endParaRPr lang="fr-FR" sz="3600" dirty="0"/>
          </a:p>
        </p:txBody>
      </p:sp>
      <p:sp>
        <p:nvSpPr>
          <p:cNvPr id="18435" name="ZoneTexte 2"/>
          <p:cNvSpPr txBox="1">
            <a:spLocks noChangeArrowheads="1"/>
          </p:cNvSpPr>
          <p:nvPr/>
        </p:nvSpPr>
        <p:spPr bwMode="auto">
          <a:xfrm>
            <a:off x="323849" y="1052736"/>
            <a:ext cx="7704137" cy="1476375"/>
          </a:xfrm>
          <a:prstGeom prst="rect">
            <a:avLst/>
          </a:prstGeom>
          <a:noFill/>
          <a:ln w="9525">
            <a:noFill/>
            <a:miter lim="800000"/>
            <a:headEnd/>
            <a:tailEnd/>
          </a:ln>
        </p:spPr>
        <p:txBody>
          <a:bodyPr>
            <a:spAutoFit/>
          </a:bodyPr>
          <a:lstStyle/>
          <a:p>
            <a:r>
              <a:rPr lang="fr-FR" dirty="0"/>
              <a:t>Problème : </a:t>
            </a:r>
          </a:p>
          <a:p>
            <a:r>
              <a:rPr lang="fr-FR" dirty="0"/>
              <a:t>Variation du PIB entre deux périodes</a:t>
            </a:r>
          </a:p>
          <a:p>
            <a:r>
              <a:rPr lang="fr-FR" dirty="0"/>
              <a:t>	Variation des quantités de biens et services produits</a:t>
            </a:r>
          </a:p>
          <a:p>
            <a:r>
              <a:rPr lang="fr-FR" dirty="0"/>
              <a:t>	Variation des prix des biens </a:t>
            </a:r>
          </a:p>
          <a:p>
            <a:r>
              <a:rPr lang="fr-FR" dirty="0"/>
              <a:t>	=&gt; comment mesurer la croissance </a:t>
            </a:r>
            <a:r>
              <a:rPr lang="fr-FR" dirty="0" smtClean="0"/>
              <a:t>réelle </a:t>
            </a:r>
            <a:r>
              <a:rPr lang="fr-FR" dirty="0"/>
              <a:t>entre deux périodes ?</a:t>
            </a:r>
          </a:p>
        </p:txBody>
      </p:sp>
      <p:sp>
        <p:nvSpPr>
          <p:cNvPr id="18436" name="ZoneTexte 3"/>
          <p:cNvSpPr txBox="1">
            <a:spLocks noChangeArrowheads="1"/>
          </p:cNvSpPr>
          <p:nvPr/>
        </p:nvSpPr>
        <p:spPr bwMode="auto">
          <a:xfrm>
            <a:off x="323849" y="2708920"/>
            <a:ext cx="7993063" cy="922338"/>
          </a:xfrm>
          <a:prstGeom prst="rect">
            <a:avLst/>
          </a:prstGeom>
          <a:noFill/>
          <a:ln w="9525">
            <a:noFill/>
            <a:miter lim="800000"/>
            <a:headEnd/>
            <a:tailEnd/>
          </a:ln>
        </p:spPr>
        <p:txBody>
          <a:bodyPr>
            <a:spAutoFit/>
          </a:bodyPr>
          <a:lstStyle/>
          <a:p>
            <a:r>
              <a:rPr lang="fr-FR" dirty="0"/>
              <a:t>Le calcul du PIB : valeur marchande des biens et services finals, </a:t>
            </a:r>
          </a:p>
          <a:p>
            <a:r>
              <a:rPr lang="fr-FR" dirty="0"/>
              <a:t>On mesure la production de biens et services évaluée en </a:t>
            </a:r>
            <a:r>
              <a:rPr lang="fr-FR" b="1" dirty="0">
                <a:solidFill>
                  <a:schemeClr val="accent1">
                    <a:lumMod val="75000"/>
                  </a:schemeClr>
                </a:solidFill>
              </a:rPr>
              <a:t>prix courants</a:t>
            </a:r>
          </a:p>
          <a:p>
            <a:r>
              <a:rPr lang="fr-FR" dirty="0"/>
              <a:t>Ce calcul donne le </a:t>
            </a:r>
            <a:r>
              <a:rPr lang="fr-FR" b="1" dirty="0">
                <a:solidFill>
                  <a:schemeClr val="accent1">
                    <a:lumMod val="75000"/>
                  </a:schemeClr>
                </a:solidFill>
              </a:rPr>
              <a:t>PIB nominal</a:t>
            </a:r>
            <a:r>
              <a:rPr lang="fr-FR" dirty="0"/>
              <a:t>.</a:t>
            </a:r>
          </a:p>
        </p:txBody>
      </p:sp>
      <p:sp>
        <p:nvSpPr>
          <p:cNvPr id="18437" name="ZoneTexte 4"/>
          <p:cNvSpPr txBox="1">
            <a:spLocks noChangeArrowheads="1"/>
          </p:cNvSpPr>
          <p:nvPr/>
        </p:nvSpPr>
        <p:spPr bwMode="auto">
          <a:xfrm>
            <a:off x="323849" y="3789040"/>
            <a:ext cx="8424862" cy="2585323"/>
          </a:xfrm>
          <a:prstGeom prst="rect">
            <a:avLst/>
          </a:prstGeom>
          <a:noFill/>
          <a:ln w="9525">
            <a:noFill/>
            <a:miter lim="800000"/>
            <a:headEnd/>
            <a:tailEnd/>
          </a:ln>
        </p:spPr>
        <p:txBody>
          <a:bodyPr>
            <a:spAutoFit/>
          </a:bodyPr>
          <a:lstStyle/>
          <a:p>
            <a:r>
              <a:rPr lang="fr-FR" dirty="0"/>
              <a:t>Pour mesurer la croissance réelle, c’est-à-dire l’augmentation de richesse, </a:t>
            </a:r>
            <a:r>
              <a:rPr lang="fr-FR" dirty="0" smtClean="0"/>
              <a:t>les quantités supplémentaires de biens et services, il </a:t>
            </a:r>
            <a:r>
              <a:rPr lang="fr-FR" dirty="0"/>
              <a:t>faut retirer l’effet de la hausse des prix.</a:t>
            </a:r>
          </a:p>
          <a:p>
            <a:r>
              <a:rPr lang="fr-FR" dirty="0"/>
              <a:t>Mesurer les quantités supplémentaires produites =&gt; il faut évaluer la production de biens et services en </a:t>
            </a:r>
            <a:r>
              <a:rPr lang="fr-FR" b="1" dirty="0">
                <a:solidFill>
                  <a:schemeClr val="accent1">
                    <a:lumMod val="75000"/>
                  </a:schemeClr>
                </a:solidFill>
              </a:rPr>
              <a:t>prix constants</a:t>
            </a:r>
            <a:r>
              <a:rPr lang="fr-FR" b="1" dirty="0"/>
              <a:t>.</a:t>
            </a:r>
          </a:p>
          <a:p>
            <a:r>
              <a:rPr lang="fr-FR" dirty="0"/>
              <a:t>Ce calcul donne le </a:t>
            </a:r>
            <a:r>
              <a:rPr lang="fr-FR" b="1" dirty="0">
                <a:solidFill>
                  <a:schemeClr val="accent1">
                    <a:lumMod val="75000"/>
                  </a:schemeClr>
                </a:solidFill>
              </a:rPr>
              <a:t>PIB réel</a:t>
            </a:r>
            <a:r>
              <a:rPr lang="fr-FR" b="1" dirty="0"/>
              <a:t>.</a:t>
            </a:r>
          </a:p>
          <a:p>
            <a:endParaRPr lang="fr-FR" dirty="0"/>
          </a:p>
          <a:p>
            <a:r>
              <a:rPr lang="fr-FR" dirty="0"/>
              <a:t>=&gt; prendre une année de référence </a:t>
            </a:r>
            <a:r>
              <a:rPr lang="fr-FR" dirty="0" smtClean="0"/>
              <a:t>et recalculer </a:t>
            </a:r>
            <a:r>
              <a:rPr lang="fr-FR" dirty="0"/>
              <a:t>la production des autres années  en appliquant les prix de l’année de référence.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436">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436">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436">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43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437">
                                            <p:txEl>
                                              <p:pRg st="1" end="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8437">
                                            <p:txEl>
                                              <p:pRg st="2" end="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43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P spid="18436" grpId="0" build="p"/>
      <p:bldP spid="1843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48444" y="418654"/>
            <a:ext cx="8229600" cy="490066"/>
          </a:xfrm>
        </p:spPr>
        <p:txBody>
          <a:bodyPr>
            <a:noAutofit/>
          </a:bodyPr>
          <a:lstStyle/>
          <a:p>
            <a:r>
              <a:rPr lang="fr-FR" sz="2800" dirty="0" smtClean="0"/>
              <a:t>Le calcul du PIB nominal et du PIB réel</a:t>
            </a:r>
            <a:endParaRPr lang="fr-FR" sz="2800" dirty="0"/>
          </a:p>
        </p:txBody>
      </p:sp>
      <p:sp>
        <p:nvSpPr>
          <p:cNvPr id="6" name="ZoneTexte 5"/>
          <p:cNvSpPr txBox="1">
            <a:spLocks noChangeArrowheads="1"/>
          </p:cNvSpPr>
          <p:nvPr/>
        </p:nvSpPr>
        <p:spPr bwMode="auto">
          <a:xfrm>
            <a:off x="6312197" y="932218"/>
            <a:ext cx="2051050" cy="1477963"/>
          </a:xfrm>
          <a:prstGeom prst="rect">
            <a:avLst/>
          </a:prstGeom>
          <a:solidFill>
            <a:schemeClr val="accent1">
              <a:lumMod val="60000"/>
              <a:lumOff val="40000"/>
            </a:schemeClr>
          </a:solidFill>
          <a:ln w="9525">
            <a:noFill/>
            <a:miter lim="800000"/>
            <a:headEnd/>
            <a:tailEnd/>
          </a:ln>
        </p:spPr>
        <p:txBody>
          <a:bodyPr>
            <a:spAutoFit/>
          </a:bodyPr>
          <a:lstStyle/>
          <a:p>
            <a:pPr algn="ctr"/>
            <a:r>
              <a:rPr lang="fr-FR" dirty="0"/>
              <a:t>PIB nominal : Production de biens et services évaluée en prix courants</a:t>
            </a:r>
          </a:p>
        </p:txBody>
      </p:sp>
      <p:sp>
        <p:nvSpPr>
          <p:cNvPr id="15" name="ZoneTexte 14"/>
          <p:cNvSpPr txBox="1">
            <a:spLocks noChangeArrowheads="1"/>
          </p:cNvSpPr>
          <p:nvPr/>
        </p:nvSpPr>
        <p:spPr bwMode="auto">
          <a:xfrm>
            <a:off x="6312197" y="2456681"/>
            <a:ext cx="2051050" cy="1476375"/>
          </a:xfrm>
          <a:prstGeom prst="rect">
            <a:avLst/>
          </a:prstGeom>
          <a:solidFill>
            <a:schemeClr val="accent1">
              <a:lumMod val="60000"/>
              <a:lumOff val="40000"/>
            </a:schemeClr>
          </a:solidFill>
          <a:ln w="9525">
            <a:solidFill>
              <a:schemeClr val="accent1">
                <a:lumMod val="75000"/>
              </a:schemeClr>
            </a:solidFill>
            <a:miter lim="800000"/>
            <a:headEnd/>
            <a:tailEnd/>
          </a:ln>
        </p:spPr>
        <p:txBody>
          <a:bodyPr>
            <a:spAutoFit/>
          </a:bodyPr>
          <a:lstStyle/>
          <a:p>
            <a:pPr algn="ctr"/>
            <a:r>
              <a:rPr lang="fr-FR" dirty="0"/>
              <a:t>PIB réel : Production de biens et services évaluée en prix constants</a:t>
            </a:r>
          </a:p>
        </p:txBody>
      </p:sp>
      <p:sp>
        <p:nvSpPr>
          <p:cNvPr id="8" name="ZoneTexte 7"/>
          <p:cNvSpPr txBox="1"/>
          <p:nvPr/>
        </p:nvSpPr>
        <p:spPr>
          <a:xfrm>
            <a:off x="107504" y="5733256"/>
            <a:ext cx="8856984" cy="584775"/>
          </a:xfrm>
          <a:prstGeom prst="rect">
            <a:avLst/>
          </a:prstGeom>
          <a:noFill/>
        </p:spPr>
        <p:txBody>
          <a:bodyPr wrap="square" rtlCol="0">
            <a:spAutoFit/>
          </a:bodyPr>
          <a:lstStyle/>
          <a:p>
            <a:r>
              <a:rPr lang="fr-FR" sz="1600" b="1" dirty="0" smtClean="0"/>
              <a:t>Entre 2015 et 2016, progression du PIB nominal = 41%, progression du PIB réel = 8,1%.</a:t>
            </a:r>
          </a:p>
          <a:p>
            <a:r>
              <a:rPr lang="fr-FR" sz="1600" b="1" dirty="0" smtClean="0"/>
              <a:t>Entre 2016 et 2017, progression du PIB nominal = 58%, progression du PIB réel = 8,6%</a:t>
            </a:r>
            <a:endParaRPr lang="fr-FR" sz="1600" b="1" dirty="0"/>
          </a:p>
        </p:txBody>
      </p:sp>
      <p:sp>
        <p:nvSpPr>
          <p:cNvPr id="4" name="ZoneTexte 3"/>
          <p:cNvSpPr txBox="1"/>
          <p:nvPr/>
        </p:nvSpPr>
        <p:spPr>
          <a:xfrm>
            <a:off x="6312197" y="3953101"/>
            <a:ext cx="2376264" cy="307777"/>
          </a:xfrm>
          <a:prstGeom prst="rect">
            <a:avLst/>
          </a:prstGeom>
          <a:noFill/>
        </p:spPr>
        <p:txBody>
          <a:bodyPr wrap="square" rtlCol="0">
            <a:spAutoFit/>
          </a:bodyPr>
          <a:lstStyle/>
          <a:p>
            <a:r>
              <a:rPr lang="fr-FR" sz="1400" b="1" dirty="0" smtClean="0"/>
              <a:t>Année de référence 2015</a:t>
            </a:r>
            <a:endParaRPr lang="fr-FR" sz="1400" b="1" dirty="0"/>
          </a:p>
        </p:txBody>
      </p:sp>
      <p:sp>
        <p:nvSpPr>
          <p:cNvPr id="3" name="ZoneTexte 2"/>
          <p:cNvSpPr txBox="1"/>
          <p:nvPr/>
        </p:nvSpPr>
        <p:spPr>
          <a:xfrm>
            <a:off x="6314123" y="4509120"/>
            <a:ext cx="2508275" cy="954107"/>
          </a:xfrm>
          <a:prstGeom prst="rect">
            <a:avLst/>
          </a:prstGeom>
          <a:noFill/>
        </p:spPr>
        <p:txBody>
          <a:bodyPr wrap="square" rtlCol="0">
            <a:spAutoFit/>
          </a:bodyPr>
          <a:lstStyle/>
          <a:p>
            <a:r>
              <a:rPr lang="fr-FR" sz="1400" b="1" dirty="0" smtClean="0"/>
              <a:t>Progression du PIB nominal entre 2015 et 2016</a:t>
            </a:r>
          </a:p>
          <a:p>
            <a:r>
              <a:rPr lang="fr-FR" sz="1400" b="1" dirty="0" smtClean="0"/>
              <a:t>(5712-4050)/4050*100 = 41%</a:t>
            </a:r>
            <a:endParaRPr lang="fr-FR" sz="14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889" y="899674"/>
            <a:ext cx="5748528" cy="1161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889" y="2382299"/>
            <a:ext cx="5859496" cy="1327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889" y="3931643"/>
            <a:ext cx="5748528" cy="1531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9075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051"/>
                                        </p:tgtEl>
                                        <p:attrNameLst>
                                          <p:attrName>style.visibility</p:attrName>
                                        </p:attrNameLst>
                                      </p:cBhvr>
                                      <p:to>
                                        <p:strVal val="visible"/>
                                      </p:to>
                                    </p:set>
                                    <p:anim calcmode="lin" valueType="num">
                                      <p:cBhvr>
                                        <p:cTn id="20" dur="500" fill="hold"/>
                                        <p:tgtEl>
                                          <p:spTgt spid="2051"/>
                                        </p:tgtEl>
                                        <p:attrNameLst>
                                          <p:attrName>ppt_w</p:attrName>
                                        </p:attrNameLst>
                                      </p:cBhvr>
                                      <p:tavLst>
                                        <p:tav tm="0">
                                          <p:val>
                                            <p:fltVal val="0"/>
                                          </p:val>
                                        </p:tav>
                                        <p:tav tm="100000">
                                          <p:val>
                                            <p:strVal val="#ppt_w"/>
                                          </p:val>
                                        </p:tav>
                                      </p:tavLst>
                                    </p:anim>
                                    <p:anim calcmode="lin" valueType="num">
                                      <p:cBhvr>
                                        <p:cTn id="21" dur="500" fill="hold"/>
                                        <p:tgtEl>
                                          <p:spTgt spid="2051"/>
                                        </p:tgtEl>
                                        <p:attrNameLst>
                                          <p:attrName>ppt_h</p:attrName>
                                        </p:attrNameLst>
                                      </p:cBhvr>
                                      <p:tavLst>
                                        <p:tav tm="0">
                                          <p:val>
                                            <p:fltVal val="0"/>
                                          </p:val>
                                        </p:tav>
                                        <p:tav tm="100000">
                                          <p:val>
                                            <p:strVal val="#ppt_h"/>
                                          </p:val>
                                        </p:tav>
                                      </p:tavLst>
                                    </p:anim>
                                    <p:animEffect transition="in" filter="fade">
                                      <p:cBhvr>
                                        <p:cTn id="22" dur="500"/>
                                        <p:tgtEl>
                                          <p:spTgt spid="2051"/>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2052"/>
                                        </p:tgtEl>
                                        <p:attrNameLst>
                                          <p:attrName>style.visibility</p:attrName>
                                        </p:attrNameLst>
                                      </p:cBhvr>
                                      <p:to>
                                        <p:strVal val="visible"/>
                                      </p:to>
                                    </p:set>
                                    <p:anim calcmode="lin" valueType="num">
                                      <p:cBhvr>
                                        <p:cTn id="37" dur="500" fill="hold"/>
                                        <p:tgtEl>
                                          <p:spTgt spid="2052"/>
                                        </p:tgtEl>
                                        <p:attrNameLst>
                                          <p:attrName>ppt_w</p:attrName>
                                        </p:attrNameLst>
                                      </p:cBhvr>
                                      <p:tavLst>
                                        <p:tav tm="0">
                                          <p:val>
                                            <p:fltVal val="0"/>
                                          </p:val>
                                        </p:tav>
                                        <p:tav tm="100000">
                                          <p:val>
                                            <p:strVal val="#ppt_w"/>
                                          </p:val>
                                        </p:tav>
                                      </p:tavLst>
                                    </p:anim>
                                    <p:anim calcmode="lin" valueType="num">
                                      <p:cBhvr>
                                        <p:cTn id="38" dur="500" fill="hold"/>
                                        <p:tgtEl>
                                          <p:spTgt spid="2052"/>
                                        </p:tgtEl>
                                        <p:attrNameLst>
                                          <p:attrName>ppt_h</p:attrName>
                                        </p:attrNameLst>
                                      </p:cBhvr>
                                      <p:tavLst>
                                        <p:tav tm="0">
                                          <p:val>
                                            <p:fltVal val="0"/>
                                          </p:val>
                                        </p:tav>
                                        <p:tav tm="100000">
                                          <p:val>
                                            <p:strVal val="#ppt_h"/>
                                          </p:val>
                                        </p:tav>
                                      </p:tavLst>
                                    </p:anim>
                                    <p:animEffect transition="in" filter="fade">
                                      <p:cBhvr>
                                        <p:cTn id="39" dur="500"/>
                                        <p:tgtEl>
                                          <p:spTgt spid="2052"/>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8" grpId="0"/>
      <p:bldP spid="4"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macro_figure14-1_a.jpg"/>
          <p:cNvPicPr>
            <a:picLocks noChangeAspect="1"/>
          </p:cNvPicPr>
          <p:nvPr/>
        </p:nvPicPr>
        <p:blipFill>
          <a:blip r:embed="rId2"/>
          <a:stretch>
            <a:fillRect/>
          </a:stretch>
        </p:blipFill>
        <p:spPr>
          <a:xfrm>
            <a:off x="683568" y="1388996"/>
            <a:ext cx="7920880" cy="5376052"/>
          </a:xfrm>
          <a:prstGeom prst="rect">
            <a:avLst/>
          </a:prstGeom>
        </p:spPr>
      </p:pic>
      <p:sp>
        <p:nvSpPr>
          <p:cNvPr id="2" name="Title 1"/>
          <p:cNvSpPr>
            <a:spLocks noGrp="1"/>
          </p:cNvSpPr>
          <p:nvPr>
            <p:ph type="title"/>
          </p:nvPr>
        </p:nvSpPr>
        <p:spPr>
          <a:xfrm>
            <a:off x="457200" y="274638"/>
            <a:ext cx="8229600" cy="562074"/>
          </a:xfrm>
        </p:spPr>
        <p:txBody>
          <a:bodyPr>
            <a:noAutofit/>
          </a:bodyPr>
          <a:lstStyle/>
          <a:p>
            <a:pPr>
              <a:defRPr/>
            </a:pPr>
            <a:r>
              <a:rPr lang="fr-CA" sz="3200" dirty="0" smtClean="0"/>
              <a:t>Le PIB réel du Canada</a:t>
            </a:r>
            <a:endParaRPr lang="fr-FR" sz="3200" dirty="0"/>
          </a:p>
        </p:txBody>
      </p:sp>
      <p:sp>
        <p:nvSpPr>
          <p:cNvPr id="3" name="ZoneTexte 2"/>
          <p:cNvSpPr txBox="1"/>
          <p:nvPr/>
        </p:nvSpPr>
        <p:spPr>
          <a:xfrm>
            <a:off x="32048" y="972414"/>
            <a:ext cx="3456384" cy="584775"/>
          </a:xfrm>
          <a:prstGeom prst="rect">
            <a:avLst/>
          </a:prstGeom>
          <a:solidFill>
            <a:schemeClr val="accent5">
              <a:lumMod val="40000"/>
              <a:lumOff val="60000"/>
            </a:schemeClr>
          </a:solidFill>
        </p:spPr>
        <p:txBody>
          <a:bodyPr wrap="square" rtlCol="0">
            <a:spAutoFit/>
          </a:bodyPr>
          <a:lstStyle/>
          <a:p>
            <a:r>
              <a:rPr lang="fr-FR" sz="1600" b="1" i="1" dirty="0" smtClean="0">
                <a:solidFill>
                  <a:srgbClr val="FF0000"/>
                </a:solidFill>
              </a:rPr>
              <a:t>i</a:t>
            </a:r>
            <a:r>
              <a:rPr lang="fr-FR" sz="1600" b="1" dirty="0" smtClean="0">
                <a:solidFill>
                  <a:srgbClr val="FF0000"/>
                </a:solidFill>
              </a:rPr>
              <a:t>↑ aux E.U.+ prix logement ↑ =&gt; C et X ↓</a:t>
            </a:r>
            <a:endParaRPr lang="fr-FR" sz="1600" b="1" i="1" dirty="0">
              <a:solidFill>
                <a:srgbClr val="FF0000"/>
              </a:solidFill>
            </a:endParaRPr>
          </a:p>
        </p:txBody>
      </p:sp>
      <p:cxnSp>
        <p:nvCxnSpPr>
          <p:cNvPr id="5" name="Connecteur droit avec flèche 4"/>
          <p:cNvCxnSpPr>
            <a:stCxn id="3" idx="3"/>
          </p:cNvCxnSpPr>
          <p:nvPr/>
        </p:nvCxnSpPr>
        <p:spPr>
          <a:xfrm>
            <a:off x="3488432" y="1264802"/>
            <a:ext cx="579512" cy="508014"/>
          </a:xfrm>
          <a:prstGeom prst="straightConnector1">
            <a:avLst/>
          </a:prstGeom>
          <a:ln w="38100">
            <a:solidFill>
              <a:schemeClr val="accent5">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6" name="ZoneTexte 5"/>
          <p:cNvSpPr txBox="1"/>
          <p:nvPr/>
        </p:nvSpPr>
        <p:spPr>
          <a:xfrm>
            <a:off x="5508104" y="972414"/>
            <a:ext cx="1944216" cy="2062103"/>
          </a:xfrm>
          <a:prstGeom prst="rect">
            <a:avLst/>
          </a:prstGeom>
          <a:solidFill>
            <a:schemeClr val="accent5">
              <a:lumMod val="40000"/>
              <a:lumOff val="60000"/>
            </a:schemeClr>
          </a:solidFill>
        </p:spPr>
        <p:txBody>
          <a:bodyPr wrap="square" rtlCol="0">
            <a:spAutoFit/>
          </a:bodyPr>
          <a:lstStyle/>
          <a:p>
            <a:r>
              <a:rPr lang="fr-FR" sz="1600" b="1" dirty="0" smtClean="0">
                <a:solidFill>
                  <a:srgbClr val="FF0000"/>
                </a:solidFill>
              </a:rPr>
              <a:t>Recul de l’économie des E.U.</a:t>
            </a:r>
          </a:p>
          <a:p>
            <a:r>
              <a:rPr lang="fr-FR" sz="1600" b="1" dirty="0" smtClean="0">
                <a:solidFill>
                  <a:srgbClr val="FF0000"/>
                </a:solidFill>
              </a:rPr>
              <a:t>Politique monétaire restrictive</a:t>
            </a:r>
          </a:p>
          <a:p>
            <a:r>
              <a:rPr lang="fr-FR" sz="1600" b="1" dirty="0" smtClean="0">
                <a:solidFill>
                  <a:srgbClr val="FF0000"/>
                </a:solidFill>
              </a:rPr>
              <a:t>Volonté de diminuer la dette</a:t>
            </a:r>
            <a:endParaRPr lang="fr-FR" sz="1600" b="1" dirty="0">
              <a:solidFill>
                <a:srgbClr val="FF0000"/>
              </a:solidFill>
            </a:endParaRPr>
          </a:p>
        </p:txBody>
      </p:sp>
      <p:cxnSp>
        <p:nvCxnSpPr>
          <p:cNvPr id="8" name="Connecteur droit avec flèche 7"/>
          <p:cNvCxnSpPr>
            <a:stCxn id="6" idx="1"/>
          </p:cNvCxnSpPr>
          <p:nvPr/>
        </p:nvCxnSpPr>
        <p:spPr>
          <a:xfrm flipH="1">
            <a:off x="5294672" y="2003466"/>
            <a:ext cx="213432" cy="129390"/>
          </a:xfrm>
          <a:prstGeom prst="straightConnector1">
            <a:avLst/>
          </a:prstGeom>
          <a:ln w="38100">
            <a:solidFill>
              <a:schemeClr val="accent5">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12" name="ZoneTexte 11"/>
          <p:cNvSpPr txBox="1"/>
          <p:nvPr/>
        </p:nvSpPr>
        <p:spPr>
          <a:xfrm>
            <a:off x="7596336" y="918644"/>
            <a:ext cx="1547664" cy="830997"/>
          </a:xfrm>
          <a:prstGeom prst="rect">
            <a:avLst/>
          </a:prstGeom>
          <a:solidFill>
            <a:schemeClr val="accent5">
              <a:lumMod val="40000"/>
              <a:lumOff val="60000"/>
            </a:schemeClr>
          </a:solidFill>
        </p:spPr>
        <p:txBody>
          <a:bodyPr wrap="square" rtlCol="0">
            <a:spAutoFit/>
          </a:bodyPr>
          <a:lstStyle/>
          <a:p>
            <a:r>
              <a:rPr lang="fr-FR" sz="1600" b="1" dirty="0" smtClean="0">
                <a:solidFill>
                  <a:srgbClr val="FF0000"/>
                </a:solidFill>
              </a:rPr>
              <a:t>Crise économique de 2009</a:t>
            </a:r>
            <a:endParaRPr lang="fr-FR" sz="1600" b="1" dirty="0">
              <a:solidFill>
                <a:srgbClr val="FF0000"/>
              </a:solidFill>
            </a:endParaRPr>
          </a:p>
        </p:txBody>
      </p:sp>
      <p:cxnSp>
        <p:nvCxnSpPr>
          <p:cNvPr id="17" name="Connecteur droit avec flèche 16"/>
          <p:cNvCxnSpPr>
            <a:stCxn id="12" idx="2"/>
          </p:cNvCxnSpPr>
          <p:nvPr/>
        </p:nvCxnSpPr>
        <p:spPr>
          <a:xfrm flipH="1">
            <a:off x="7956376" y="1749641"/>
            <a:ext cx="413792" cy="887271"/>
          </a:xfrm>
          <a:prstGeom prst="straightConnector1">
            <a:avLst/>
          </a:prstGeom>
          <a:ln w="38100">
            <a:solidFill>
              <a:schemeClr val="accent5">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983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562074"/>
          </a:xfrm>
        </p:spPr>
        <p:txBody>
          <a:bodyPr>
            <a:normAutofit/>
          </a:bodyPr>
          <a:lstStyle/>
          <a:p>
            <a:pPr>
              <a:defRPr/>
            </a:pPr>
            <a:r>
              <a:rPr lang="fr-FR" sz="2800" dirty="0" smtClean="0"/>
              <a:t>Le déflateur du PIB</a:t>
            </a:r>
            <a:endParaRPr lang="fr-FR" sz="2800" dirty="0"/>
          </a:p>
        </p:txBody>
      </p:sp>
      <p:sp>
        <p:nvSpPr>
          <p:cNvPr id="22531" name="Text Box 2"/>
          <p:cNvSpPr txBox="1">
            <a:spLocks noChangeArrowheads="1"/>
          </p:cNvSpPr>
          <p:nvPr/>
        </p:nvSpPr>
        <p:spPr bwMode="auto">
          <a:xfrm>
            <a:off x="539552" y="4005064"/>
            <a:ext cx="8153722" cy="1152128"/>
          </a:xfrm>
          <a:prstGeom prst="rect">
            <a:avLst/>
          </a:prstGeom>
          <a:solidFill>
            <a:schemeClr val="accent1">
              <a:lumMod val="60000"/>
              <a:lumOff val="40000"/>
            </a:schemeClr>
          </a:solidFill>
          <a:ln w="9525">
            <a:noFill/>
            <a:round/>
            <a:headEnd/>
            <a:tailEnd/>
          </a:ln>
        </p:spPr>
        <p:txBody>
          <a:bodyPr/>
          <a:lstStyle/>
          <a:p>
            <a:pPr marL="246063" indent="-246063" algn="ctr">
              <a:spcBef>
                <a:spcPct val="20000"/>
              </a:spcBef>
              <a:spcAft>
                <a:spcPct val="20000"/>
              </a:spcAft>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fr-FR" sz="2000" b="1" dirty="0">
                <a:ea typeface="ＭＳ Ｐゴシック" charset="0"/>
                <a:cs typeface="ＭＳ Ｐゴシック" charset="0"/>
              </a:rPr>
              <a:t>Le déflateur du PIB :</a:t>
            </a:r>
          </a:p>
          <a:p>
            <a:pPr marL="246063" indent="-246063" algn="ctr" hangingPunct="0">
              <a:spcBef>
                <a:spcPct val="20000"/>
              </a:spcBef>
              <a:spcAft>
                <a:spcPct val="20000"/>
              </a:spcAft>
              <a:tabLst>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fr-FR" sz="1400" dirty="0">
                <a:cs typeface="Arial Unicode MS" charset="0"/>
              </a:rPr>
              <a:t>mesure de la variation du niveau général des prix, calculé comme le rapport du PIB nominal et du PIB réel, multiplié par 100. Le déflateur du PIB </a:t>
            </a:r>
            <a:br>
              <a:rPr lang="fr-FR" sz="1400" dirty="0">
                <a:cs typeface="Arial Unicode MS" charset="0"/>
              </a:rPr>
            </a:br>
            <a:r>
              <a:rPr lang="fr-FR" sz="1400" dirty="0">
                <a:cs typeface="Arial Unicode MS" charset="0"/>
              </a:rPr>
              <a:t>est aussi appelé </a:t>
            </a:r>
            <a:r>
              <a:rPr lang="fr-FR" sz="1400" b="1" dirty="0">
                <a:cs typeface="Arial Unicode MS" charset="0"/>
              </a:rPr>
              <a:t>indice implicite des prix du PIB</a:t>
            </a:r>
            <a:r>
              <a:rPr lang="fr-FR" sz="1400" dirty="0">
                <a:cs typeface="Arial Unicode MS" charset="0"/>
              </a:rPr>
              <a:t>.</a:t>
            </a:r>
          </a:p>
        </p:txBody>
      </p:sp>
      <p:sp>
        <p:nvSpPr>
          <p:cNvPr id="22532" name="Rectangle 103"/>
          <p:cNvSpPr>
            <a:spLocks noChangeArrowheads="1"/>
          </p:cNvSpPr>
          <p:nvPr/>
        </p:nvSpPr>
        <p:spPr bwMode="auto">
          <a:xfrm>
            <a:off x="3852019" y="5300315"/>
            <a:ext cx="2095500" cy="812800"/>
          </a:xfrm>
          <a:prstGeom prst="rect">
            <a:avLst/>
          </a:prstGeom>
          <a:noFill/>
          <a:ln w="9525">
            <a:noFill/>
            <a:miter lim="800000"/>
            <a:headEnd/>
            <a:tailEnd/>
          </a:ln>
        </p:spPr>
        <p:txBody>
          <a:bodyPr wrap="none">
            <a:spAutoFit/>
          </a:bodyPr>
          <a:lstStyle/>
          <a:p>
            <a:pPr algn="ctr">
              <a:spcBef>
                <a:spcPct val="20000"/>
              </a:spcBef>
              <a:spcAft>
                <a:spcPct val="40000"/>
              </a:spcAft>
            </a:pPr>
            <a:r>
              <a:rPr lang="fr-FR" dirty="0"/>
              <a:t>PIB nominal X 100</a:t>
            </a:r>
          </a:p>
          <a:p>
            <a:pPr algn="ctr">
              <a:spcBef>
                <a:spcPct val="20000"/>
              </a:spcBef>
              <a:spcAft>
                <a:spcPct val="40000"/>
              </a:spcAft>
            </a:pPr>
            <a:r>
              <a:rPr lang="fr-FR" dirty="0"/>
              <a:t>PIB réel</a:t>
            </a:r>
          </a:p>
        </p:txBody>
      </p:sp>
      <p:sp>
        <p:nvSpPr>
          <p:cNvPr id="22533" name="Rectangle 104"/>
          <p:cNvSpPr>
            <a:spLocks noChangeArrowheads="1"/>
          </p:cNvSpPr>
          <p:nvPr/>
        </p:nvSpPr>
        <p:spPr bwMode="auto">
          <a:xfrm>
            <a:off x="1259632" y="5589240"/>
            <a:ext cx="2233612" cy="368300"/>
          </a:xfrm>
          <a:prstGeom prst="rect">
            <a:avLst/>
          </a:prstGeom>
          <a:noFill/>
          <a:ln w="9525">
            <a:noFill/>
            <a:miter lim="800000"/>
            <a:headEnd/>
            <a:tailEnd/>
          </a:ln>
        </p:spPr>
        <p:txBody>
          <a:bodyPr>
            <a:spAutoFit/>
          </a:bodyPr>
          <a:lstStyle/>
          <a:p>
            <a:r>
              <a:rPr lang="fr-FR" dirty="0"/>
              <a:t>Déflateur du PIB =</a:t>
            </a:r>
          </a:p>
        </p:txBody>
      </p:sp>
      <p:sp>
        <p:nvSpPr>
          <p:cNvPr id="22534" name="Line 105"/>
          <p:cNvSpPr>
            <a:spLocks noChangeShapeType="1"/>
          </p:cNvSpPr>
          <p:nvPr/>
        </p:nvSpPr>
        <p:spPr bwMode="auto">
          <a:xfrm>
            <a:off x="3586907" y="5744815"/>
            <a:ext cx="2743200" cy="0"/>
          </a:xfrm>
          <a:prstGeom prst="line">
            <a:avLst/>
          </a:prstGeom>
          <a:noFill/>
          <a:ln w="19050">
            <a:solidFill>
              <a:schemeClr val="tx1"/>
            </a:solidFill>
            <a:round/>
            <a:headEnd/>
            <a:tailEnd/>
          </a:ln>
        </p:spPr>
        <p:txBody>
          <a:bodyPr wrap="none" anchor="ctr"/>
          <a:lstStyle/>
          <a:p>
            <a:endParaRPr lang="fr-FR"/>
          </a:p>
        </p:txBody>
      </p:sp>
      <p:sp>
        <p:nvSpPr>
          <p:cNvPr id="7" name="ZoneTexte 6"/>
          <p:cNvSpPr txBox="1"/>
          <p:nvPr/>
        </p:nvSpPr>
        <p:spPr>
          <a:xfrm>
            <a:off x="323528" y="980728"/>
            <a:ext cx="2448272" cy="369332"/>
          </a:xfrm>
          <a:prstGeom prst="rect">
            <a:avLst/>
          </a:prstGeom>
          <a:noFill/>
        </p:spPr>
        <p:txBody>
          <a:bodyPr wrap="square" rtlCol="0">
            <a:spAutoFit/>
          </a:bodyPr>
          <a:lstStyle/>
          <a:p>
            <a:r>
              <a:rPr lang="fr-FR" dirty="0" smtClean="0"/>
              <a:t>PIB nominal = P x Q</a:t>
            </a:r>
            <a:endParaRPr lang="fr-FR" dirty="0"/>
          </a:p>
        </p:txBody>
      </p:sp>
      <p:sp>
        <p:nvSpPr>
          <p:cNvPr id="8" name="ZoneTexte 7"/>
          <p:cNvSpPr txBox="1"/>
          <p:nvPr/>
        </p:nvSpPr>
        <p:spPr>
          <a:xfrm>
            <a:off x="395536" y="1340768"/>
            <a:ext cx="3960440" cy="1107996"/>
          </a:xfrm>
          <a:prstGeom prst="rect">
            <a:avLst/>
          </a:prstGeom>
          <a:noFill/>
        </p:spPr>
        <p:txBody>
          <a:bodyPr wrap="square" rtlCol="0">
            <a:spAutoFit/>
          </a:bodyPr>
          <a:lstStyle/>
          <a:p>
            <a:r>
              <a:rPr lang="fr-FR" dirty="0" smtClean="0"/>
              <a:t>Année 1 : P</a:t>
            </a:r>
            <a:r>
              <a:rPr lang="fr-FR" baseline="-25000" dirty="0" smtClean="0"/>
              <a:t>1 </a:t>
            </a:r>
            <a:r>
              <a:rPr lang="fr-FR" dirty="0" smtClean="0"/>
              <a:t> x Q</a:t>
            </a:r>
            <a:r>
              <a:rPr lang="fr-FR" baseline="-25000" dirty="0" smtClean="0"/>
              <a:t>1</a:t>
            </a:r>
          </a:p>
          <a:p>
            <a:endParaRPr lang="fr-FR" baseline="-25000" dirty="0" smtClean="0"/>
          </a:p>
          <a:p>
            <a:endParaRPr lang="fr-FR" dirty="0" smtClean="0"/>
          </a:p>
          <a:p>
            <a:r>
              <a:rPr lang="fr-FR" dirty="0" smtClean="0"/>
              <a:t>Année 2 : P</a:t>
            </a:r>
            <a:r>
              <a:rPr lang="fr-FR" baseline="-25000" dirty="0" smtClean="0"/>
              <a:t>2 </a:t>
            </a:r>
            <a:r>
              <a:rPr lang="fr-FR" dirty="0" smtClean="0"/>
              <a:t>x Q</a:t>
            </a:r>
            <a:r>
              <a:rPr lang="fr-FR" baseline="-25000" dirty="0" smtClean="0"/>
              <a:t>2</a:t>
            </a:r>
            <a:endParaRPr lang="fr-FR" baseline="-25000" dirty="0"/>
          </a:p>
        </p:txBody>
      </p:sp>
      <p:sp>
        <p:nvSpPr>
          <p:cNvPr id="10" name="ZoneTexte 9"/>
          <p:cNvSpPr txBox="1"/>
          <p:nvPr/>
        </p:nvSpPr>
        <p:spPr>
          <a:xfrm>
            <a:off x="2123728" y="1772816"/>
            <a:ext cx="1224136" cy="369332"/>
          </a:xfrm>
          <a:prstGeom prst="rect">
            <a:avLst/>
          </a:prstGeom>
          <a:noFill/>
        </p:spPr>
        <p:txBody>
          <a:bodyPr wrap="square" rtlCol="0">
            <a:spAutoFit/>
          </a:bodyPr>
          <a:lstStyle/>
          <a:p>
            <a:r>
              <a:rPr lang="el-GR" dirty="0" smtClean="0"/>
              <a:t>Δ</a:t>
            </a:r>
            <a:r>
              <a:rPr lang="fr-FR" dirty="0" smtClean="0"/>
              <a:t> P et </a:t>
            </a:r>
            <a:r>
              <a:rPr lang="el-GR" dirty="0" smtClean="0"/>
              <a:t>Δ</a:t>
            </a:r>
            <a:r>
              <a:rPr lang="fr-FR" dirty="0" smtClean="0"/>
              <a:t>Q</a:t>
            </a:r>
            <a:endParaRPr lang="fr-FR" dirty="0"/>
          </a:p>
        </p:txBody>
      </p:sp>
      <p:sp>
        <p:nvSpPr>
          <p:cNvPr id="11" name="ZoneTexte 10"/>
          <p:cNvSpPr txBox="1"/>
          <p:nvPr/>
        </p:nvSpPr>
        <p:spPr>
          <a:xfrm>
            <a:off x="4860032" y="908720"/>
            <a:ext cx="2448272" cy="369332"/>
          </a:xfrm>
          <a:prstGeom prst="rect">
            <a:avLst/>
          </a:prstGeom>
          <a:noFill/>
        </p:spPr>
        <p:txBody>
          <a:bodyPr wrap="square" rtlCol="0">
            <a:spAutoFit/>
          </a:bodyPr>
          <a:lstStyle/>
          <a:p>
            <a:r>
              <a:rPr lang="fr-FR" dirty="0" smtClean="0"/>
              <a:t>PIB réel</a:t>
            </a:r>
            <a:endParaRPr lang="fr-FR" dirty="0"/>
          </a:p>
        </p:txBody>
      </p:sp>
      <p:sp>
        <p:nvSpPr>
          <p:cNvPr id="12" name="ZoneTexte 11"/>
          <p:cNvSpPr txBox="1"/>
          <p:nvPr/>
        </p:nvSpPr>
        <p:spPr>
          <a:xfrm>
            <a:off x="4860032" y="1340768"/>
            <a:ext cx="3960440" cy="1107996"/>
          </a:xfrm>
          <a:prstGeom prst="rect">
            <a:avLst/>
          </a:prstGeom>
          <a:noFill/>
        </p:spPr>
        <p:txBody>
          <a:bodyPr wrap="square" rtlCol="0">
            <a:spAutoFit/>
          </a:bodyPr>
          <a:lstStyle/>
          <a:p>
            <a:r>
              <a:rPr lang="fr-FR" dirty="0" smtClean="0"/>
              <a:t>Année 1 : P</a:t>
            </a:r>
            <a:r>
              <a:rPr lang="fr-FR" baseline="-25000" dirty="0" smtClean="0"/>
              <a:t>1 </a:t>
            </a:r>
            <a:r>
              <a:rPr lang="fr-FR" dirty="0" smtClean="0"/>
              <a:t> x Q</a:t>
            </a:r>
            <a:r>
              <a:rPr lang="fr-FR" baseline="-25000" dirty="0" smtClean="0"/>
              <a:t>1</a:t>
            </a:r>
          </a:p>
          <a:p>
            <a:endParaRPr lang="fr-FR" baseline="-25000" dirty="0" smtClean="0"/>
          </a:p>
          <a:p>
            <a:endParaRPr lang="fr-FR" dirty="0" smtClean="0"/>
          </a:p>
          <a:p>
            <a:r>
              <a:rPr lang="fr-FR" dirty="0" smtClean="0"/>
              <a:t>Année 2 : P</a:t>
            </a:r>
            <a:r>
              <a:rPr lang="fr-FR" baseline="-25000" dirty="0" smtClean="0"/>
              <a:t>1</a:t>
            </a:r>
            <a:r>
              <a:rPr lang="fr-FR" dirty="0" smtClean="0"/>
              <a:t> x Q</a:t>
            </a:r>
            <a:r>
              <a:rPr lang="fr-FR" baseline="-25000" dirty="0" smtClean="0"/>
              <a:t>2</a:t>
            </a:r>
            <a:endParaRPr lang="fr-FR" baseline="-25000" dirty="0"/>
          </a:p>
        </p:txBody>
      </p:sp>
      <p:sp>
        <p:nvSpPr>
          <p:cNvPr id="13" name="ZoneTexte 12"/>
          <p:cNvSpPr txBox="1"/>
          <p:nvPr/>
        </p:nvSpPr>
        <p:spPr>
          <a:xfrm>
            <a:off x="6084168" y="1700808"/>
            <a:ext cx="1224136" cy="369332"/>
          </a:xfrm>
          <a:prstGeom prst="rect">
            <a:avLst/>
          </a:prstGeom>
          <a:noFill/>
        </p:spPr>
        <p:txBody>
          <a:bodyPr wrap="square" rtlCol="0">
            <a:spAutoFit/>
          </a:bodyPr>
          <a:lstStyle/>
          <a:p>
            <a:r>
              <a:rPr lang="fr-FR" dirty="0" smtClean="0"/>
              <a:t> </a:t>
            </a:r>
            <a:r>
              <a:rPr lang="el-GR" dirty="0" smtClean="0"/>
              <a:t>Δ</a:t>
            </a:r>
            <a:r>
              <a:rPr lang="fr-FR" dirty="0" smtClean="0"/>
              <a:t>Q</a:t>
            </a:r>
            <a:endParaRPr lang="fr-FR" dirty="0"/>
          </a:p>
        </p:txBody>
      </p:sp>
      <p:sp>
        <p:nvSpPr>
          <p:cNvPr id="14" name="ZoneTexte 13"/>
          <p:cNvSpPr txBox="1"/>
          <p:nvPr/>
        </p:nvSpPr>
        <p:spPr>
          <a:xfrm>
            <a:off x="251520" y="2636912"/>
            <a:ext cx="8280920" cy="646331"/>
          </a:xfrm>
          <a:prstGeom prst="rect">
            <a:avLst/>
          </a:prstGeom>
          <a:noFill/>
        </p:spPr>
        <p:txBody>
          <a:bodyPr wrap="square" rtlCol="0">
            <a:spAutoFit/>
          </a:bodyPr>
          <a:lstStyle/>
          <a:p>
            <a:r>
              <a:rPr lang="fr-FR" dirty="0" smtClean="0"/>
              <a:t>En passant du PIB nominal au PIB réel, on retire les effets de l’inflation. Cette opération consiste à </a:t>
            </a:r>
            <a:r>
              <a:rPr lang="fr-FR" dirty="0" err="1" smtClean="0"/>
              <a:t>déflater</a:t>
            </a:r>
            <a:r>
              <a:rPr lang="fr-FR" dirty="0" smtClean="0"/>
              <a:t> le PIB.</a:t>
            </a:r>
            <a:endParaRPr lang="fr-FR" dirty="0"/>
          </a:p>
        </p:txBody>
      </p:sp>
      <p:sp>
        <p:nvSpPr>
          <p:cNvPr id="15" name="ZoneTexte 14"/>
          <p:cNvSpPr txBox="1"/>
          <p:nvPr/>
        </p:nvSpPr>
        <p:spPr>
          <a:xfrm>
            <a:off x="251520" y="3429000"/>
            <a:ext cx="8136904" cy="369332"/>
          </a:xfrm>
          <a:prstGeom prst="rect">
            <a:avLst/>
          </a:prstGeom>
          <a:noFill/>
        </p:spPr>
        <p:txBody>
          <a:bodyPr wrap="square" rtlCol="0">
            <a:spAutoFit/>
          </a:bodyPr>
          <a:lstStyle/>
          <a:p>
            <a:r>
              <a:rPr lang="fr-FR" dirty="0" smtClean="0"/>
              <a:t> =&gt; PIB nominal/PIB réel donne un indice de l’inflation. </a:t>
            </a:r>
            <a:endParaRPr lang="fr-FR" dirty="0"/>
          </a:p>
        </p:txBody>
      </p:sp>
    </p:spTree>
    <p:extLst>
      <p:ext uri="{BB962C8B-B14F-4D97-AF65-F5344CB8AC3E}">
        <p14:creationId xmlns:p14="http://schemas.microsoft.com/office/powerpoint/2010/main" val="2013331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3" presetClass="entr" presetSubtype="16" fill="hold" grpId="0" nodeType="clickEffect">
                                  <p:stCondLst>
                                    <p:cond delay="0"/>
                                  </p:stCondLst>
                                  <p:childTnLst>
                                    <p:set>
                                      <p:cBhvr>
                                        <p:cTn id="38" dur="1" fill="hold">
                                          <p:stCondLst>
                                            <p:cond delay="0"/>
                                          </p:stCondLst>
                                        </p:cTn>
                                        <p:tgtEl>
                                          <p:spTgt spid="22531"/>
                                        </p:tgtEl>
                                        <p:attrNameLst>
                                          <p:attrName>style.visibility</p:attrName>
                                        </p:attrNameLst>
                                      </p:cBhvr>
                                      <p:to>
                                        <p:strVal val="visible"/>
                                      </p:to>
                                    </p:set>
                                    <p:anim calcmode="lin" valueType="num">
                                      <p:cBhvr>
                                        <p:cTn id="39" dur="500" fill="hold"/>
                                        <p:tgtEl>
                                          <p:spTgt spid="22531"/>
                                        </p:tgtEl>
                                        <p:attrNameLst>
                                          <p:attrName>ppt_w</p:attrName>
                                        </p:attrNameLst>
                                      </p:cBhvr>
                                      <p:tavLst>
                                        <p:tav tm="0">
                                          <p:val>
                                            <p:fltVal val="0"/>
                                          </p:val>
                                        </p:tav>
                                        <p:tav tm="100000">
                                          <p:val>
                                            <p:strVal val="#ppt_w"/>
                                          </p:val>
                                        </p:tav>
                                      </p:tavLst>
                                    </p:anim>
                                    <p:anim calcmode="lin" valueType="num">
                                      <p:cBhvr>
                                        <p:cTn id="40" dur="500" fill="hold"/>
                                        <p:tgtEl>
                                          <p:spTgt spid="22531"/>
                                        </p:tgtEl>
                                        <p:attrNameLst>
                                          <p:attrName>ppt_h</p:attrName>
                                        </p:attrNameLst>
                                      </p:cBhvr>
                                      <p:tavLst>
                                        <p:tav tm="0">
                                          <p:val>
                                            <p:fltVal val="0"/>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253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253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25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P spid="22532" grpId="0"/>
      <p:bldP spid="22533" grpId="0"/>
      <p:bldP spid="22534" grpId="0" animBg="1"/>
      <p:bldP spid="7" grpId="0"/>
      <p:bldP spid="8" grpId="0"/>
      <p:bldP spid="10" grpId="0"/>
      <p:bldP spid="11" grpId="0"/>
      <p:bldP spid="12" grpId="0"/>
      <p:bldP spid="13" grpId="0"/>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634082"/>
          </a:xfrm>
        </p:spPr>
        <p:txBody>
          <a:bodyPr>
            <a:normAutofit/>
          </a:bodyPr>
          <a:lstStyle/>
          <a:p>
            <a:r>
              <a:rPr lang="fr-FR" sz="3200" dirty="0" smtClean="0"/>
              <a:t>Le calcul du déflateur de PIB</a:t>
            </a:r>
            <a:endParaRPr lang="fr-FR" sz="3200" dirty="0"/>
          </a:p>
        </p:txBody>
      </p:sp>
      <p:pic>
        <p:nvPicPr>
          <p:cNvPr id="5" name="Picture 4"/>
          <p:cNvPicPr>
            <a:picLocks noChangeAspect="1" noChangeArrowheads="1"/>
          </p:cNvPicPr>
          <p:nvPr/>
        </p:nvPicPr>
        <p:blipFill>
          <a:blip r:embed="rId2" cstate="print"/>
          <a:srcRect/>
          <a:stretch>
            <a:fillRect/>
          </a:stretch>
        </p:blipFill>
        <p:spPr bwMode="auto">
          <a:xfrm>
            <a:off x="5074351" y="3498520"/>
            <a:ext cx="3886924" cy="648841"/>
          </a:xfrm>
          <a:prstGeom prst="rect">
            <a:avLst/>
          </a:prstGeom>
          <a:solidFill>
            <a:schemeClr val="accent1">
              <a:lumMod val="75000"/>
            </a:schemeClr>
          </a:solidFill>
          <a:ln w="9525">
            <a:noFill/>
            <a:miter lim="800000"/>
            <a:headEnd/>
            <a:tailEnd/>
          </a:ln>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980728"/>
            <a:ext cx="4570003" cy="1327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2617011"/>
            <a:ext cx="4570003" cy="153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4581128"/>
            <a:ext cx="6773197"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864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500" fill="hold"/>
                                        <p:tgtEl>
                                          <p:spTgt spid="3074"/>
                                        </p:tgtEl>
                                        <p:attrNameLst>
                                          <p:attrName>ppt_w</p:attrName>
                                        </p:attrNameLst>
                                      </p:cBhvr>
                                      <p:tavLst>
                                        <p:tav tm="0">
                                          <p:val>
                                            <p:fltVal val="0"/>
                                          </p:val>
                                        </p:tav>
                                        <p:tav tm="100000">
                                          <p:val>
                                            <p:strVal val="#ppt_w"/>
                                          </p:val>
                                        </p:tav>
                                      </p:tavLst>
                                    </p:anim>
                                    <p:anim calcmode="lin" valueType="num">
                                      <p:cBhvr>
                                        <p:cTn id="13" dur="500" fill="hold"/>
                                        <p:tgtEl>
                                          <p:spTgt spid="3074"/>
                                        </p:tgtEl>
                                        <p:attrNameLst>
                                          <p:attrName>ppt_h</p:attrName>
                                        </p:attrNameLst>
                                      </p:cBhvr>
                                      <p:tavLst>
                                        <p:tav tm="0">
                                          <p:val>
                                            <p:fltVal val="0"/>
                                          </p:val>
                                        </p:tav>
                                        <p:tav tm="100000">
                                          <p:val>
                                            <p:strVal val="#ppt_h"/>
                                          </p:val>
                                        </p:tav>
                                      </p:tavLst>
                                    </p:anim>
                                    <p:animEffect transition="in" filter="fade">
                                      <p:cBhvr>
                                        <p:cTn id="14" dur="500"/>
                                        <p:tgtEl>
                                          <p:spTgt spid="3074"/>
                                        </p:tgtEl>
                                      </p:cBhvr>
                                    </p:animEffect>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075"/>
                                        </p:tgtEl>
                                        <p:attrNameLst>
                                          <p:attrName>style.visibility</p:attrName>
                                        </p:attrNameLst>
                                      </p:cBhvr>
                                      <p:to>
                                        <p:strVal val="visible"/>
                                      </p:to>
                                    </p:set>
                                    <p:anim calcmode="lin" valueType="num">
                                      <p:cBhvr>
                                        <p:cTn id="25" dur="500" fill="hold"/>
                                        <p:tgtEl>
                                          <p:spTgt spid="3075"/>
                                        </p:tgtEl>
                                        <p:attrNameLst>
                                          <p:attrName>ppt_w</p:attrName>
                                        </p:attrNameLst>
                                      </p:cBhvr>
                                      <p:tavLst>
                                        <p:tav tm="0">
                                          <p:val>
                                            <p:fltVal val="0"/>
                                          </p:val>
                                        </p:tav>
                                        <p:tav tm="100000">
                                          <p:val>
                                            <p:strVal val="#ppt_w"/>
                                          </p:val>
                                        </p:tav>
                                      </p:tavLst>
                                    </p:anim>
                                    <p:anim calcmode="lin" valueType="num">
                                      <p:cBhvr>
                                        <p:cTn id="26" dur="500" fill="hold"/>
                                        <p:tgtEl>
                                          <p:spTgt spid="3075"/>
                                        </p:tgtEl>
                                        <p:attrNameLst>
                                          <p:attrName>ppt_h</p:attrName>
                                        </p:attrNameLst>
                                      </p:cBhvr>
                                      <p:tavLst>
                                        <p:tav tm="0">
                                          <p:val>
                                            <p:fltVal val="0"/>
                                          </p:val>
                                        </p:tav>
                                        <p:tav tm="100000">
                                          <p:val>
                                            <p:strVal val="#ppt_h"/>
                                          </p:val>
                                        </p:tav>
                                      </p:tavLst>
                                    </p:anim>
                                    <p:animEffect transition="in" filter="fade">
                                      <p:cBhvr>
                                        <p:cTn id="27"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476672"/>
            <a:ext cx="5690592" cy="595536"/>
          </a:xfrm>
        </p:spPr>
        <p:txBody>
          <a:bodyPr>
            <a:normAutofit fontScale="90000"/>
          </a:bodyPr>
          <a:lstStyle/>
          <a:p>
            <a:pPr eaLnBrk="1" fontAlgn="auto" hangingPunct="1">
              <a:spcAft>
                <a:spcPts val="0"/>
              </a:spcAft>
              <a:defRPr/>
            </a:pPr>
            <a:r>
              <a:rPr lang="fr-FR" dirty="0" smtClean="0"/>
              <a:t>Les limites du PIB</a:t>
            </a:r>
            <a:endParaRPr lang="fr-FR" dirty="0"/>
          </a:p>
        </p:txBody>
      </p:sp>
      <p:sp>
        <p:nvSpPr>
          <p:cNvPr id="7" name="ZoneTexte 6"/>
          <p:cNvSpPr txBox="1">
            <a:spLocks noChangeArrowheads="1"/>
          </p:cNvSpPr>
          <p:nvPr/>
        </p:nvSpPr>
        <p:spPr bwMode="auto">
          <a:xfrm>
            <a:off x="835764" y="1412776"/>
            <a:ext cx="7849368" cy="830997"/>
          </a:xfrm>
          <a:prstGeom prst="rect">
            <a:avLst/>
          </a:prstGeom>
          <a:noFill/>
          <a:ln w="9525">
            <a:noFill/>
            <a:miter lim="800000"/>
            <a:headEnd/>
            <a:tailEnd/>
          </a:ln>
        </p:spPr>
        <p:txBody>
          <a:bodyPr wrap="square">
            <a:spAutoFit/>
          </a:bodyPr>
          <a:lstStyle/>
          <a:p>
            <a:r>
              <a:rPr lang="fr-FR" sz="2400" dirty="0">
                <a:latin typeface="Book Antiqua" pitchFamily="18" charset="0"/>
              </a:rPr>
              <a:t>Le </a:t>
            </a:r>
            <a:r>
              <a:rPr lang="fr-FR" sz="2400" dirty="0" smtClean="0">
                <a:latin typeface="Book Antiqua" pitchFamily="18" charset="0"/>
              </a:rPr>
              <a:t>PIB/habitant (et le RNB/hab.)  et la mesure </a:t>
            </a:r>
            <a:r>
              <a:rPr lang="fr-FR" sz="2400" dirty="0">
                <a:latin typeface="Book Antiqua" pitchFamily="18" charset="0"/>
              </a:rPr>
              <a:t>d</a:t>
            </a:r>
            <a:r>
              <a:rPr lang="fr-FR" sz="2400" dirty="0" smtClean="0">
                <a:latin typeface="Book Antiqua" pitchFamily="18" charset="0"/>
              </a:rPr>
              <a:t>es </a:t>
            </a:r>
            <a:r>
              <a:rPr lang="fr-FR" sz="2400" dirty="0">
                <a:latin typeface="Book Antiqua" pitchFamily="18" charset="0"/>
              </a:rPr>
              <a:t>inégalités de richesse</a:t>
            </a:r>
            <a:endParaRPr lang="fr-FR" dirty="0">
              <a:latin typeface="Book Antiqua" pitchFamily="18" charset="0"/>
            </a:endParaRPr>
          </a:p>
        </p:txBody>
      </p:sp>
      <p:sp>
        <p:nvSpPr>
          <p:cNvPr id="8" name="ZoneTexte 7"/>
          <p:cNvSpPr txBox="1">
            <a:spLocks noChangeArrowheads="1"/>
          </p:cNvSpPr>
          <p:nvPr/>
        </p:nvSpPr>
        <p:spPr bwMode="auto">
          <a:xfrm>
            <a:off x="898525" y="2348880"/>
            <a:ext cx="6858000" cy="461962"/>
          </a:xfrm>
          <a:prstGeom prst="rect">
            <a:avLst/>
          </a:prstGeom>
          <a:noFill/>
          <a:ln w="9525">
            <a:noFill/>
            <a:miter lim="800000"/>
            <a:headEnd/>
            <a:tailEnd/>
          </a:ln>
        </p:spPr>
        <p:txBody>
          <a:bodyPr>
            <a:spAutoFit/>
          </a:bodyPr>
          <a:lstStyle/>
          <a:p>
            <a:r>
              <a:rPr lang="fr-FR" sz="2400" dirty="0">
                <a:latin typeface="Book Antiqua" pitchFamily="18" charset="0"/>
              </a:rPr>
              <a:t>Le PIB et la qualité des produits</a:t>
            </a:r>
          </a:p>
        </p:txBody>
      </p:sp>
      <p:sp>
        <p:nvSpPr>
          <p:cNvPr id="9" name="ZoneTexte 8"/>
          <p:cNvSpPr txBox="1">
            <a:spLocks noChangeArrowheads="1"/>
          </p:cNvSpPr>
          <p:nvPr/>
        </p:nvSpPr>
        <p:spPr bwMode="auto">
          <a:xfrm>
            <a:off x="898525" y="3702050"/>
            <a:ext cx="6572250" cy="461963"/>
          </a:xfrm>
          <a:prstGeom prst="rect">
            <a:avLst/>
          </a:prstGeom>
          <a:noFill/>
          <a:ln w="9525">
            <a:noFill/>
            <a:miter lim="800000"/>
            <a:headEnd/>
            <a:tailEnd/>
          </a:ln>
        </p:spPr>
        <p:txBody>
          <a:bodyPr>
            <a:spAutoFit/>
          </a:bodyPr>
          <a:lstStyle/>
          <a:p>
            <a:r>
              <a:rPr lang="fr-FR" sz="2400" dirty="0">
                <a:latin typeface="Book Antiqua" pitchFamily="18" charset="0"/>
              </a:rPr>
              <a:t>Le PIB et les activités domestiques</a:t>
            </a:r>
            <a:endParaRPr lang="fr-FR" dirty="0">
              <a:latin typeface="Book Antiqua" pitchFamily="18" charset="0"/>
            </a:endParaRPr>
          </a:p>
        </p:txBody>
      </p:sp>
      <p:sp>
        <p:nvSpPr>
          <p:cNvPr id="10" name="ZoneTexte 9"/>
          <p:cNvSpPr txBox="1">
            <a:spLocks noChangeArrowheads="1"/>
          </p:cNvSpPr>
          <p:nvPr/>
        </p:nvSpPr>
        <p:spPr bwMode="auto">
          <a:xfrm>
            <a:off x="912466" y="2939188"/>
            <a:ext cx="7143750" cy="461963"/>
          </a:xfrm>
          <a:prstGeom prst="rect">
            <a:avLst/>
          </a:prstGeom>
          <a:noFill/>
          <a:ln w="9525">
            <a:noFill/>
            <a:miter lim="800000"/>
            <a:headEnd/>
            <a:tailEnd/>
          </a:ln>
        </p:spPr>
        <p:txBody>
          <a:bodyPr>
            <a:spAutoFit/>
          </a:bodyPr>
          <a:lstStyle/>
          <a:p>
            <a:r>
              <a:rPr lang="fr-FR" sz="2400" dirty="0">
                <a:latin typeface="Book Antiqua" pitchFamily="18" charset="0"/>
              </a:rPr>
              <a:t>Le PIB et les problèmes de l’environnement</a:t>
            </a:r>
            <a:endParaRPr lang="fr-FR" dirty="0">
              <a:latin typeface="Book Antiqua" pitchFamily="18" charset="0"/>
            </a:endParaRPr>
          </a:p>
        </p:txBody>
      </p:sp>
      <p:sp>
        <p:nvSpPr>
          <p:cNvPr id="11" name="ZoneTexte 10"/>
          <p:cNvSpPr txBox="1">
            <a:spLocks noChangeArrowheads="1"/>
          </p:cNvSpPr>
          <p:nvPr/>
        </p:nvSpPr>
        <p:spPr bwMode="auto">
          <a:xfrm>
            <a:off x="898525" y="4273550"/>
            <a:ext cx="6572250" cy="461963"/>
          </a:xfrm>
          <a:prstGeom prst="rect">
            <a:avLst/>
          </a:prstGeom>
          <a:noFill/>
          <a:ln w="9525">
            <a:noFill/>
            <a:miter lim="800000"/>
            <a:headEnd/>
            <a:tailEnd/>
          </a:ln>
        </p:spPr>
        <p:txBody>
          <a:bodyPr>
            <a:spAutoFit/>
          </a:bodyPr>
          <a:lstStyle/>
          <a:p>
            <a:r>
              <a:rPr lang="fr-FR" sz="2400">
                <a:latin typeface="Book Antiqua" pitchFamily="18" charset="0"/>
              </a:rPr>
              <a:t>Le PIB et l’économie souterraine</a:t>
            </a:r>
          </a:p>
        </p:txBody>
      </p:sp>
      <p:sp>
        <p:nvSpPr>
          <p:cNvPr id="13" name="ZoneTexte 12"/>
          <p:cNvSpPr txBox="1">
            <a:spLocks noChangeArrowheads="1"/>
          </p:cNvSpPr>
          <p:nvPr/>
        </p:nvSpPr>
        <p:spPr bwMode="auto">
          <a:xfrm>
            <a:off x="912466" y="4869160"/>
            <a:ext cx="7215188" cy="461963"/>
          </a:xfrm>
          <a:prstGeom prst="rect">
            <a:avLst/>
          </a:prstGeom>
          <a:noFill/>
          <a:ln w="9525">
            <a:noFill/>
            <a:miter lim="800000"/>
            <a:headEnd/>
            <a:tailEnd/>
          </a:ln>
        </p:spPr>
        <p:txBody>
          <a:bodyPr>
            <a:spAutoFit/>
          </a:bodyPr>
          <a:lstStyle/>
          <a:p>
            <a:r>
              <a:rPr lang="fr-FR" sz="2400" dirty="0">
                <a:latin typeface="Book Antiqua" pitchFamily="18" charset="0"/>
              </a:rPr>
              <a:t>Le PIB, la santé, l’espérance de vie, le temps libre</a:t>
            </a:r>
          </a:p>
        </p:txBody>
      </p:sp>
    </p:spTree>
    <p:extLst>
      <p:ext uri="{BB962C8B-B14F-4D97-AF65-F5344CB8AC3E}">
        <p14:creationId xmlns:p14="http://schemas.microsoft.com/office/powerpoint/2010/main" val="300567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654032"/>
          </a:xfrm>
        </p:spPr>
        <p:txBody>
          <a:bodyPr>
            <a:noAutofit/>
          </a:bodyPr>
          <a:lstStyle/>
          <a:p>
            <a:pPr eaLnBrk="1" fontAlgn="auto" hangingPunct="1">
              <a:spcAft>
                <a:spcPts val="0"/>
              </a:spcAft>
              <a:defRPr/>
            </a:pPr>
            <a:r>
              <a:rPr lang="fr-FR" sz="3200" dirty="0" smtClean="0"/>
              <a:t>Indice de développement humain</a:t>
            </a:r>
            <a:endParaRPr lang="fr-FR" sz="3200" dirty="0"/>
          </a:p>
        </p:txBody>
      </p:sp>
      <p:sp>
        <p:nvSpPr>
          <p:cNvPr id="3" name="ZoneTexte 2"/>
          <p:cNvSpPr txBox="1"/>
          <p:nvPr/>
        </p:nvSpPr>
        <p:spPr>
          <a:xfrm>
            <a:off x="500063" y="1071563"/>
            <a:ext cx="8286750" cy="708025"/>
          </a:xfrm>
          <a:prstGeom prst="rect">
            <a:avLst/>
          </a:prstGeom>
          <a:noFill/>
        </p:spPr>
        <p:txBody>
          <a:bodyPr>
            <a:spAutoFit/>
          </a:bodyPr>
          <a:lstStyle/>
          <a:p>
            <a:pPr fontAlgn="auto">
              <a:spcBef>
                <a:spcPts val="0"/>
              </a:spcBef>
              <a:spcAft>
                <a:spcPts val="0"/>
              </a:spcAft>
              <a:defRPr/>
            </a:pPr>
            <a:r>
              <a:rPr lang="fr-FR" sz="2000" dirty="0">
                <a:latin typeface="+mn-lt"/>
              </a:rPr>
              <a:t>Que  veut-on mesurer ? Le niveau  de vie d’une population et sa capacité à développer et maintenir ce niveau de vie. </a:t>
            </a:r>
          </a:p>
        </p:txBody>
      </p:sp>
      <p:sp>
        <p:nvSpPr>
          <p:cNvPr id="4" name="ZoneTexte 3"/>
          <p:cNvSpPr txBox="1"/>
          <p:nvPr/>
        </p:nvSpPr>
        <p:spPr>
          <a:xfrm>
            <a:off x="480064" y="1988840"/>
            <a:ext cx="3143250" cy="708025"/>
          </a:xfrm>
          <a:prstGeom prst="rect">
            <a:avLst/>
          </a:prstGeom>
          <a:noFill/>
        </p:spPr>
        <p:txBody>
          <a:bodyPr>
            <a:spAutoFit/>
          </a:bodyPr>
          <a:lstStyle/>
          <a:p>
            <a:pPr fontAlgn="auto">
              <a:spcBef>
                <a:spcPts val="0"/>
              </a:spcBef>
              <a:spcAft>
                <a:spcPts val="0"/>
              </a:spcAft>
              <a:defRPr/>
            </a:pPr>
            <a:r>
              <a:rPr lang="fr-FR" sz="2000" dirty="0">
                <a:latin typeface="+mn-lt"/>
              </a:rPr>
              <a:t>Vie longue et en bonne santé</a:t>
            </a:r>
          </a:p>
        </p:txBody>
      </p:sp>
      <p:sp>
        <p:nvSpPr>
          <p:cNvPr id="5" name="ZoneTexte 4"/>
          <p:cNvSpPr txBox="1"/>
          <p:nvPr/>
        </p:nvSpPr>
        <p:spPr>
          <a:xfrm>
            <a:off x="500063" y="3158141"/>
            <a:ext cx="2214562" cy="400050"/>
          </a:xfrm>
          <a:prstGeom prst="rect">
            <a:avLst/>
          </a:prstGeom>
          <a:noFill/>
        </p:spPr>
        <p:txBody>
          <a:bodyPr>
            <a:spAutoFit/>
          </a:bodyPr>
          <a:lstStyle/>
          <a:p>
            <a:pPr fontAlgn="auto">
              <a:spcBef>
                <a:spcPts val="0"/>
              </a:spcBef>
              <a:spcAft>
                <a:spcPts val="0"/>
              </a:spcAft>
              <a:defRPr/>
            </a:pPr>
            <a:r>
              <a:rPr lang="fr-FR" sz="2000" dirty="0">
                <a:latin typeface="+mn-lt"/>
              </a:rPr>
              <a:t>Connaissances</a:t>
            </a:r>
          </a:p>
        </p:txBody>
      </p:sp>
      <p:sp>
        <p:nvSpPr>
          <p:cNvPr id="6" name="ZoneTexte 5"/>
          <p:cNvSpPr txBox="1"/>
          <p:nvPr/>
        </p:nvSpPr>
        <p:spPr>
          <a:xfrm>
            <a:off x="500063" y="4572000"/>
            <a:ext cx="3000375" cy="400050"/>
          </a:xfrm>
          <a:prstGeom prst="rect">
            <a:avLst/>
          </a:prstGeom>
          <a:noFill/>
        </p:spPr>
        <p:txBody>
          <a:bodyPr>
            <a:spAutoFit/>
          </a:bodyPr>
          <a:lstStyle/>
          <a:p>
            <a:pPr fontAlgn="auto">
              <a:spcBef>
                <a:spcPts val="0"/>
              </a:spcBef>
              <a:spcAft>
                <a:spcPts val="0"/>
              </a:spcAft>
              <a:defRPr/>
            </a:pPr>
            <a:r>
              <a:rPr lang="fr-FR" sz="2000" dirty="0">
                <a:latin typeface="+mn-lt"/>
              </a:rPr>
              <a:t>Un niveau de vie décent</a:t>
            </a:r>
          </a:p>
        </p:txBody>
      </p:sp>
      <p:sp>
        <p:nvSpPr>
          <p:cNvPr id="7" name="ZoneTexte 6"/>
          <p:cNvSpPr txBox="1"/>
          <p:nvPr/>
        </p:nvSpPr>
        <p:spPr>
          <a:xfrm>
            <a:off x="5000625" y="1981193"/>
            <a:ext cx="3357562" cy="708025"/>
          </a:xfrm>
          <a:prstGeom prst="rect">
            <a:avLst/>
          </a:prstGeom>
          <a:noFill/>
        </p:spPr>
        <p:txBody>
          <a:bodyPr>
            <a:spAutoFit/>
          </a:bodyPr>
          <a:lstStyle/>
          <a:p>
            <a:pPr fontAlgn="auto">
              <a:spcBef>
                <a:spcPts val="0"/>
              </a:spcBef>
              <a:spcAft>
                <a:spcPts val="0"/>
              </a:spcAft>
              <a:defRPr/>
            </a:pPr>
            <a:r>
              <a:rPr lang="fr-FR" sz="2000" dirty="0">
                <a:latin typeface="+mn-lt"/>
              </a:rPr>
              <a:t>Indicateur d’espérance de </a:t>
            </a:r>
            <a:r>
              <a:rPr lang="fr-FR" sz="2000" dirty="0" smtClean="0">
                <a:latin typeface="+mn-lt"/>
              </a:rPr>
              <a:t>vie à la naissance</a:t>
            </a:r>
            <a:endParaRPr lang="fr-FR" sz="2000" dirty="0">
              <a:latin typeface="+mn-lt"/>
            </a:endParaRPr>
          </a:p>
        </p:txBody>
      </p:sp>
      <p:sp>
        <p:nvSpPr>
          <p:cNvPr id="8" name="ZoneTexte 7"/>
          <p:cNvSpPr txBox="1"/>
          <p:nvPr/>
        </p:nvSpPr>
        <p:spPr>
          <a:xfrm>
            <a:off x="4822031" y="2768356"/>
            <a:ext cx="3964782" cy="1323439"/>
          </a:xfrm>
          <a:prstGeom prst="rect">
            <a:avLst/>
          </a:prstGeom>
          <a:noFill/>
        </p:spPr>
        <p:txBody>
          <a:bodyPr wrap="square">
            <a:spAutoFit/>
          </a:bodyPr>
          <a:lstStyle/>
          <a:p>
            <a:r>
              <a:rPr lang="fr-FR" sz="1600" dirty="0">
                <a:latin typeface="+mn-lt"/>
              </a:rPr>
              <a:t>Indicateur de l’éducation </a:t>
            </a:r>
            <a:r>
              <a:rPr lang="fr-FR" sz="1600" dirty="0" smtClean="0">
                <a:latin typeface="+mn-lt"/>
              </a:rPr>
              <a:t>(durée moyenne d’éducation des + de 25 ans ; durée d’éducation attendue pour les enfants qui entrent à l’école compte tenu des </a:t>
            </a:r>
            <a:r>
              <a:rPr lang="fr-FR" sz="1400" dirty="0" smtClean="0"/>
              <a:t>taux </a:t>
            </a:r>
            <a:r>
              <a:rPr lang="fr-FR" sz="1400" dirty="0"/>
              <a:t>de </a:t>
            </a:r>
            <a:r>
              <a:rPr lang="fr-FR" sz="1400" dirty="0" smtClean="0"/>
              <a:t>scolarisation)</a:t>
            </a:r>
            <a:endParaRPr lang="fr-FR" sz="1600" dirty="0">
              <a:latin typeface="+mn-lt"/>
            </a:endParaRPr>
          </a:p>
        </p:txBody>
      </p:sp>
      <p:sp>
        <p:nvSpPr>
          <p:cNvPr id="9" name="ZoneTexte 8"/>
          <p:cNvSpPr txBox="1"/>
          <p:nvPr/>
        </p:nvSpPr>
        <p:spPr>
          <a:xfrm>
            <a:off x="5000625" y="4500563"/>
            <a:ext cx="3857625" cy="707886"/>
          </a:xfrm>
          <a:prstGeom prst="rect">
            <a:avLst/>
          </a:prstGeom>
          <a:noFill/>
        </p:spPr>
        <p:txBody>
          <a:bodyPr>
            <a:spAutoFit/>
          </a:bodyPr>
          <a:lstStyle/>
          <a:p>
            <a:pPr fontAlgn="auto">
              <a:spcBef>
                <a:spcPts val="0"/>
              </a:spcBef>
              <a:spcAft>
                <a:spcPts val="0"/>
              </a:spcAft>
              <a:defRPr/>
            </a:pPr>
            <a:r>
              <a:rPr lang="fr-FR" sz="2000" dirty="0" smtClean="0">
                <a:latin typeface="+mn-lt"/>
              </a:rPr>
              <a:t>RNB </a:t>
            </a:r>
            <a:r>
              <a:rPr lang="fr-FR" sz="2000" dirty="0">
                <a:latin typeface="+mn-lt"/>
              </a:rPr>
              <a:t>par personne (PPA </a:t>
            </a:r>
            <a:r>
              <a:rPr lang="fr-FR" sz="2000" dirty="0" smtClean="0">
                <a:latin typeface="+mn-lt"/>
              </a:rPr>
              <a:t>USD 2005)</a:t>
            </a:r>
            <a:endParaRPr lang="fr-FR" sz="2000" dirty="0">
              <a:latin typeface="+mn-lt"/>
            </a:endParaRPr>
          </a:p>
        </p:txBody>
      </p:sp>
      <p:sp>
        <p:nvSpPr>
          <p:cNvPr id="10" name="ZoneTexte 9"/>
          <p:cNvSpPr txBox="1"/>
          <p:nvPr/>
        </p:nvSpPr>
        <p:spPr>
          <a:xfrm>
            <a:off x="571500" y="5286375"/>
            <a:ext cx="7715250" cy="400110"/>
          </a:xfrm>
          <a:prstGeom prst="rect">
            <a:avLst/>
          </a:prstGeom>
          <a:noFill/>
        </p:spPr>
        <p:txBody>
          <a:bodyPr>
            <a:spAutoFit/>
          </a:bodyPr>
          <a:lstStyle/>
          <a:p>
            <a:pPr fontAlgn="auto">
              <a:spcBef>
                <a:spcPts val="0"/>
              </a:spcBef>
              <a:spcAft>
                <a:spcPts val="0"/>
              </a:spcAft>
              <a:defRPr/>
            </a:pPr>
            <a:r>
              <a:rPr lang="fr-FR" sz="2000" dirty="0">
                <a:latin typeface="+mn-lt"/>
              </a:rPr>
              <a:t>Construction d’un indice  dont le maximum est </a:t>
            </a:r>
            <a:r>
              <a:rPr lang="fr-FR" sz="2000" dirty="0" smtClean="0">
                <a:latin typeface="+mn-lt"/>
              </a:rPr>
              <a:t>1.</a:t>
            </a:r>
            <a:endParaRPr lang="fr-FR" sz="2000" dirty="0">
              <a:latin typeface="+mn-lt"/>
            </a:endParaRPr>
          </a:p>
        </p:txBody>
      </p:sp>
    </p:spTree>
    <p:extLst>
      <p:ext uri="{BB962C8B-B14F-4D97-AF65-F5344CB8AC3E}">
        <p14:creationId xmlns:p14="http://schemas.microsoft.com/office/powerpoint/2010/main" val="1632657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31686" y="260648"/>
            <a:ext cx="8229600" cy="765868"/>
          </a:xfrm>
        </p:spPr>
        <p:txBody>
          <a:bodyPr>
            <a:noAutofit/>
          </a:bodyPr>
          <a:lstStyle/>
          <a:p>
            <a:pPr eaLnBrk="1" fontAlgn="auto" hangingPunct="1">
              <a:spcAft>
                <a:spcPts val="0"/>
              </a:spcAft>
              <a:defRPr/>
            </a:pPr>
            <a:r>
              <a:rPr lang="fr-FR" sz="3200" dirty="0"/>
              <a:t>Q</a:t>
            </a:r>
            <a:r>
              <a:rPr lang="fr-FR" sz="3200" dirty="0" smtClean="0"/>
              <a:t>uelques exemples d’IDH</a:t>
            </a:r>
            <a:endParaRPr lang="fr-FR" sz="3200" dirty="0"/>
          </a:p>
        </p:txBody>
      </p:sp>
      <p:sp>
        <p:nvSpPr>
          <p:cNvPr id="6" name="ZoneTexte 5"/>
          <p:cNvSpPr txBox="1"/>
          <p:nvPr/>
        </p:nvSpPr>
        <p:spPr>
          <a:xfrm>
            <a:off x="395536" y="6277684"/>
            <a:ext cx="8276941" cy="338554"/>
          </a:xfrm>
          <a:prstGeom prst="rect">
            <a:avLst/>
          </a:prstGeom>
          <a:noFill/>
        </p:spPr>
        <p:txBody>
          <a:bodyPr wrap="square">
            <a:spAutoFit/>
          </a:bodyPr>
          <a:lstStyle/>
          <a:p>
            <a:pPr fontAlgn="auto">
              <a:spcBef>
                <a:spcPts val="0"/>
              </a:spcBef>
              <a:spcAft>
                <a:spcPts val="0"/>
              </a:spcAft>
              <a:defRPr/>
            </a:pPr>
            <a:r>
              <a:rPr lang="fr-FR" sz="1600" dirty="0" smtClean="0">
                <a:latin typeface="+mn-lt"/>
              </a:rPr>
              <a:t> 1 : </a:t>
            </a:r>
            <a:r>
              <a:rPr lang="fr-FR" sz="1600" dirty="0"/>
              <a:t>ONU (2017), </a:t>
            </a:r>
            <a:r>
              <a:rPr lang="fr-FR" sz="1600" i="1" dirty="0"/>
              <a:t>Rapport mondial sur le développement humain 2016, </a:t>
            </a:r>
            <a:r>
              <a:rPr lang="fr-FR" sz="1600" dirty="0"/>
              <a:t>pp. 199-201</a:t>
            </a:r>
            <a:endParaRPr lang="fr-FR" sz="1600" dirty="0">
              <a:latin typeface="+mn-lt"/>
            </a:endParaRPr>
          </a:p>
        </p:txBody>
      </p:sp>
      <p:graphicFrame>
        <p:nvGraphicFramePr>
          <p:cNvPr id="7" name="Tableau 6"/>
          <p:cNvGraphicFramePr>
            <a:graphicFrameLocks noGrp="1"/>
          </p:cNvGraphicFramePr>
          <p:nvPr>
            <p:extLst>
              <p:ext uri="{D42A27DB-BD31-4B8C-83A1-F6EECF244321}">
                <p14:modId xmlns:p14="http://schemas.microsoft.com/office/powerpoint/2010/main" val="1811963684"/>
              </p:ext>
            </p:extLst>
          </p:nvPr>
        </p:nvGraphicFramePr>
        <p:xfrm>
          <a:off x="611560" y="980728"/>
          <a:ext cx="6696744" cy="5256587"/>
        </p:xfrm>
        <a:graphic>
          <a:graphicData uri="http://schemas.openxmlformats.org/drawingml/2006/table">
            <a:tbl>
              <a:tblPr firstRow="1" bandRow="1">
                <a:tableStyleId>{5C22544A-7EE6-4342-B048-85BDC9FD1C3A}</a:tableStyleId>
              </a:tblPr>
              <a:tblGrid>
                <a:gridCol w="2232248">
                  <a:extLst>
                    <a:ext uri="{9D8B030D-6E8A-4147-A177-3AD203B41FA5}">
                      <a16:colId xmlns:a16="http://schemas.microsoft.com/office/drawing/2014/main" val="20000"/>
                    </a:ext>
                  </a:extLst>
                </a:gridCol>
                <a:gridCol w="2130381">
                  <a:extLst>
                    <a:ext uri="{9D8B030D-6E8A-4147-A177-3AD203B41FA5}">
                      <a16:colId xmlns:a16="http://schemas.microsoft.com/office/drawing/2014/main" val="20001"/>
                    </a:ext>
                  </a:extLst>
                </a:gridCol>
                <a:gridCol w="2334115">
                  <a:extLst>
                    <a:ext uri="{9D8B030D-6E8A-4147-A177-3AD203B41FA5}">
                      <a16:colId xmlns:a16="http://schemas.microsoft.com/office/drawing/2014/main" val="20002"/>
                    </a:ext>
                  </a:extLst>
                </a:gridCol>
              </a:tblGrid>
              <a:tr h="1385671">
                <a:tc>
                  <a:txBody>
                    <a:bodyPr/>
                    <a:lstStyle/>
                    <a:p>
                      <a:r>
                        <a:rPr lang="fr-FR" sz="2600" dirty="0" smtClean="0">
                          <a:solidFill>
                            <a:schemeClr val="tx1"/>
                          </a:solidFill>
                        </a:rPr>
                        <a:t>Pays </a:t>
                      </a:r>
                      <a:endParaRPr lang="fr-FR" sz="2600" dirty="0">
                        <a:solidFill>
                          <a:schemeClr val="tx1"/>
                        </a:solidFill>
                      </a:endParaRPr>
                    </a:p>
                  </a:txBody>
                  <a:tcPr marL="130048" marR="130048" marT="65024" marB="65024">
                    <a:solidFill>
                      <a:srgbClr val="92D050"/>
                    </a:solidFill>
                  </a:tcPr>
                </a:tc>
                <a:tc>
                  <a:txBody>
                    <a:bodyPr/>
                    <a:lstStyle/>
                    <a:p>
                      <a:pPr algn="ctr"/>
                      <a:r>
                        <a:rPr lang="fr-FR" sz="2600" dirty="0" smtClean="0">
                          <a:solidFill>
                            <a:schemeClr val="tx1"/>
                          </a:solidFill>
                        </a:rPr>
                        <a:t>IDH 2015</a:t>
                      </a:r>
                      <a:r>
                        <a:rPr lang="fr-FR" sz="2600" baseline="30000" dirty="0" smtClean="0">
                          <a:solidFill>
                            <a:schemeClr val="tx1"/>
                          </a:solidFill>
                        </a:rPr>
                        <a:t>1</a:t>
                      </a:r>
                      <a:endParaRPr lang="fr-FR" sz="2600" baseline="30000" dirty="0">
                        <a:solidFill>
                          <a:schemeClr val="tx1"/>
                        </a:solidFill>
                      </a:endParaRPr>
                    </a:p>
                  </a:txBody>
                  <a:tcPr marL="130048" marR="130048" marT="65024" marB="65024">
                    <a:solidFill>
                      <a:srgbClr val="92D050"/>
                    </a:solidFill>
                  </a:tcPr>
                </a:tc>
                <a:tc>
                  <a:txBody>
                    <a:bodyPr/>
                    <a:lstStyle/>
                    <a:p>
                      <a:pPr algn="ctr"/>
                      <a:r>
                        <a:rPr lang="fr-FR" sz="2600" dirty="0" smtClean="0">
                          <a:solidFill>
                            <a:schemeClr val="tx1"/>
                          </a:solidFill>
                        </a:rPr>
                        <a:t>Classement RNB/hab. 2015</a:t>
                      </a:r>
                      <a:r>
                        <a:rPr lang="fr-FR" sz="2600" baseline="30000" dirty="0" smtClean="0">
                          <a:solidFill>
                            <a:schemeClr val="tx1"/>
                          </a:solidFill>
                        </a:rPr>
                        <a:t>1</a:t>
                      </a:r>
                      <a:endParaRPr lang="fr-FR" sz="2600" baseline="30000" dirty="0">
                        <a:solidFill>
                          <a:schemeClr val="tx1"/>
                        </a:solidFill>
                      </a:endParaRPr>
                    </a:p>
                  </a:txBody>
                  <a:tcPr marL="130048" marR="130048" marT="65024" marB="65024">
                    <a:solidFill>
                      <a:srgbClr val="92D050"/>
                    </a:solidFill>
                  </a:tcPr>
                </a:tc>
                <a:extLst>
                  <a:ext uri="{0D108BD9-81ED-4DB2-BD59-A6C34878D82A}">
                    <a16:rowId xmlns:a16="http://schemas.microsoft.com/office/drawing/2014/main" val="10000"/>
                  </a:ext>
                </a:extLst>
              </a:tr>
              <a:tr h="552988">
                <a:tc>
                  <a:txBody>
                    <a:bodyPr/>
                    <a:lstStyle/>
                    <a:p>
                      <a:r>
                        <a:rPr lang="fr-FR" sz="2600" dirty="0" smtClean="0"/>
                        <a:t>Norvège</a:t>
                      </a:r>
                      <a:endParaRPr lang="fr-FR" sz="2600" dirty="0"/>
                    </a:p>
                  </a:txBody>
                  <a:tcPr marL="130048" marR="130048" marT="65024" marB="65024">
                    <a:solidFill>
                      <a:srgbClr val="92D050"/>
                    </a:solidFill>
                  </a:tcPr>
                </a:tc>
                <a:tc>
                  <a:txBody>
                    <a:bodyPr/>
                    <a:lstStyle/>
                    <a:p>
                      <a:pPr algn="ctr"/>
                      <a:r>
                        <a:rPr lang="fr-FR" sz="2600" dirty="0" smtClean="0"/>
                        <a:t>1 (0,949)</a:t>
                      </a:r>
                      <a:endParaRPr lang="fr-FR" sz="2600" dirty="0"/>
                    </a:p>
                  </a:txBody>
                  <a:tcPr marL="130048" marR="130048" marT="65024" marB="65024">
                    <a:solidFill>
                      <a:srgbClr val="92D050"/>
                    </a:solidFill>
                  </a:tcPr>
                </a:tc>
                <a:tc>
                  <a:txBody>
                    <a:bodyPr/>
                    <a:lstStyle/>
                    <a:p>
                      <a:pPr algn="ctr"/>
                      <a:r>
                        <a:rPr lang="fr-FR" sz="2600" dirty="0" smtClean="0"/>
                        <a:t>6</a:t>
                      </a:r>
                      <a:endParaRPr lang="fr-FR" sz="2600" dirty="0"/>
                    </a:p>
                  </a:txBody>
                  <a:tcPr marL="130048" marR="130048" marT="65024" marB="65024">
                    <a:solidFill>
                      <a:srgbClr val="92D050"/>
                    </a:solidFill>
                  </a:tcPr>
                </a:tc>
                <a:extLst>
                  <a:ext uri="{0D108BD9-81ED-4DB2-BD59-A6C34878D82A}">
                    <a16:rowId xmlns:a16="http://schemas.microsoft.com/office/drawing/2014/main" val="10001"/>
                  </a:ext>
                </a:extLst>
              </a:tr>
              <a:tr h="552988">
                <a:tc>
                  <a:txBody>
                    <a:bodyPr/>
                    <a:lstStyle/>
                    <a:p>
                      <a:r>
                        <a:rPr lang="fr-FR" sz="2600" dirty="0" smtClean="0"/>
                        <a:t>Canada</a:t>
                      </a:r>
                      <a:endParaRPr lang="fr-FR" sz="2600" dirty="0"/>
                    </a:p>
                  </a:txBody>
                  <a:tcPr marL="130048" marR="130048" marT="65024" marB="65024">
                    <a:solidFill>
                      <a:srgbClr val="92D050"/>
                    </a:solidFill>
                  </a:tcPr>
                </a:tc>
                <a:tc>
                  <a:txBody>
                    <a:bodyPr/>
                    <a:lstStyle/>
                    <a:p>
                      <a:pPr algn="ctr"/>
                      <a:r>
                        <a:rPr lang="fr-FR" sz="2600" dirty="0" smtClean="0"/>
                        <a:t>10 (0,920)</a:t>
                      </a:r>
                      <a:endParaRPr lang="fr-FR" sz="2600" dirty="0"/>
                    </a:p>
                  </a:txBody>
                  <a:tcPr marL="130048" marR="130048" marT="65024" marB="65024">
                    <a:solidFill>
                      <a:srgbClr val="92D050"/>
                    </a:solidFill>
                  </a:tcPr>
                </a:tc>
                <a:tc>
                  <a:txBody>
                    <a:bodyPr/>
                    <a:lstStyle/>
                    <a:p>
                      <a:pPr algn="ctr"/>
                      <a:r>
                        <a:rPr lang="fr-FR" sz="2600" dirty="0" smtClean="0"/>
                        <a:t>22</a:t>
                      </a:r>
                      <a:endParaRPr lang="fr-FR" sz="2600" dirty="0"/>
                    </a:p>
                  </a:txBody>
                  <a:tcPr marL="130048" marR="130048" marT="65024" marB="65024">
                    <a:solidFill>
                      <a:srgbClr val="92D050"/>
                    </a:solidFill>
                  </a:tcPr>
                </a:tc>
                <a:extLst>
                  <a:ext uri="{0D108BD9-81ED-4DB2-BD59-A6C34878D82A}">
                    <a16:rowId xmlns:a16="http://schemas.microsoft.com/office/drawing/2014/main" val="10002"/>
                  </a:ext>
                </a:extLst>
              </a:tr>
              <a:tr h="5529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600" dirty="0" smtClean="0"/>
                        <a:t>Etats-Unis</a:t>
                      </a:r>
                      <a:endParaRPr lang="fr-FR" sz="2600" dirty="0"/>
                    </a:p>
                  </a:txBody>
                  <a:tcPr marL="130048" marR="130048" marT="65024" marB="65024">
                    <a:solidFill>
                      <a:srgbClr val="92D050"/>
                    </a:solidFill>
                  </a:tcPr>
                </a:tc>
                <a:tc>
                  <a:txBody>
                    <a:bodyPr/>
                    <a:lstStyle/>
                    <a:p>
                      <a:pPr algn="ctr"/>
                      <a:r>
                        <a:rPr lang="fr-FR" sz="2600" dirty="0" smtClean="0"/>
                        <a:t>10 (0,920)</a:t>
                      </a:r>
                      <a:endParaRPr lang="fr-FR" sz="2600" dirty="0"/>
                    </a:p>
                  </a:txBody>
                  <a:tcPr marL="130048" marR="130048" marT="65024" marB="65024">
                    <a:solidFill>
                      <a:srgbClr val="92D050"/>
                    </a:solidFill>
                  </a:tcPr>
                </a:tc>
                <a:tc>
                  <a:txBody>
                    <a:bodyPr/>
                    <a:lstStyle/>
                    <a:p>
                      <a:pPr algn="ctr"/>
                      <a:r>
                        <a:rPr lang="fr-FR" sz="2600" dirty="0" smtClean="0"/>
                        <a:t>11</a:t>
                      </a:r>
                      <a:endParaRPr lang="fr-FR" sz="2600" dirty="0"/>
                    </a:p>
                  </a:txBody>
                  <a:tcPr marL="130048" marR="130048" marT="65024" marB="65024">
                    <a:solidFill>
                      <a:srgbClr val="92D050"/>
                    </a:solidFill>
                  </a:tcPr>
                </a:tc>
                <a:extLst>
                  <a:ext uri="{0D108BD9-81ED-4DB2-BD59-A6C34878D82A}">
                    <a16:rowId xmlns:a16="http://schemas.microsoft.com/office/drawing/2014/main" val="10003"/>
                  </a:ext>
                </a:extLst>
              </a:tr>
              <a:tr h="552988">
                <a:tc>
                  <a:txBody>
                    <a:bodyPr/>
                    <a:lstStyle/>
                    <a:p>
                      <a:r>
                        <a:rPr lang="fr-FR" sz="2600" dirty="0" smtClean="0"/>
                        <a:t>Mexique</a:t>
                      </a:r>
                      <a:endParaRPr lang="fr-FR" sz="2600" dirty="0"/>
                    </a:p>
                  </a:txBody>
                  <a:tcPr marL="130048" marR="130048" marT="65024" marB="65024">
                    <a:solidFill>
                      <a:srgbClr val="92D050"/>
                    </a:solidFill>
                  </a:tcPr>
                </a:tc>
                <a:tc>
                  <a:txBody>
                    <a:bodyPr/>
                    <a:lstStyle/>
                    <a:p>
                      <a:pPr algn="ctr"/>
                      <a:r>
                        <a:rPr lang="fr-FR" sz="2600" dirty="0" smtClean="0"/>
                        <a:t>77 (0,762)</a:t>
                      </a:r>
                      <a:endParaRPr lang="fr-FR" sz="2600" dirty="0"/>
                    </a:p>
                  </a:txBody>
                  <a:tcPr marL="130048" marR="130048" marT="65024" marB="65024">
                    <a:solidFill>
                      <a:srgbClr val="92D050"/>
                    </a:solidFill>
                  </a:tcPr>
                </a:tc>
                <a:tc>
                  <a:txBody>
                    <a:bodyPr/>
                    <a:lstStyle/>
                    <a:p>
                      <a:pPr algn="ctr"/>
                      <a:r>
                        <a:rPr lang="fr-FR" sz="2600" dirty="0" smtClean="0"/>
                        <a:t>68</a:t>
                      </a:r>
                      <a:endParaRPr lang="fr-FR" sz="2600" dirty="0"/>
                    </a:p>
                  </a:txBody>
                  <a:tcPr marL="130048" marR="130048" marT="65024" marB="65024">
                    <a:solidFill>
                      <a:srgbClr val="92D050"/>
                    </a:solidFill>
                  </a:tcPr>
                </a:tc>
                <a:extLst>
                  <a:ext uri="{0D108BD9-81ED-4DB2-BD59-A6C34878D82A}">
                    <a16:rowId xmlns:a16="http://schemas.microsoft.com/office/drawing/2014/main" val="10004"/>
                  </a:ext>
                </a:extLst>
              </a:tr>
              <a:tr h="552988">
                <a:tc>
                  <a:txBody>
                    <a:bodyPr/>
                    <a:lstStyle/>
                    <a:p>
                      <a:r>
                        <a:rPr lang="fr-FR" sz="2600" dirty="0" smtClean="0"/>
                        <a:t>Chine</a:t>
                      </a:r>
                      <a:endParaRPr lang="fr-FR" sz="2600" dirty="0"/>
                    </a:p>
                  </a:txBody>
                  <a:tcPr marL="130048" marR="130048" marT="65024" marB="65024">
                    <a:solidFill>
                      <a:srgbClr val="92D050"/>
                    </a:solidFill>
                  </a:tcPr>
                </a:tc>
                <a:tc>
                  <a:txBody>
                    <a:bodyPr/>
                    <a:lstStyle/>
                    <a:p>
                      <a:pPr algn="ctr"/>
                      <a:r>
                        <a:rPr lang="fr-FR" sz="2600" dirty="0" smtClean="0"/>
                        <a:t>90 (0,738)</a:t>
                      </a:r>
                      <a:endParaRPr lang="fr-FR" sz="2600" dirty="0"/>
                    </a:p>
                  </a:txBody>
                  <a:tcPr marL="130048" marR="130048" marT="65024" marB="65024">
                    <a:solidFill>
                      <a:srgbClr val="92D050"/>
                    </a:solidFill>
                  </a:tcPr>
                </a:tc>
                <a:tc>
                  <a:txBody>
                    <a:bodyPr/>
                    <a:lstStyle/>
                    <a:p>
                      <a:pPr algn="ctr"/>
                      <a:r>
                        <a:rPr lang="fr-FR" sz="2600" dirty="0" smtClean="0"/>
                        <a:t>70</a:t>
                      </a:r>
                      <a:endParaRPr lang="fr-FR" sz="2600" dirty="0"/>
                    </a:p>
                  </a:txBody>
                  <a:tcPr marL="130048" marR="130048" marT="65024" marB="65024">
                    <a:solidFill>
                      <a:srgbClr val="92D050"/>
                    </a:solidFill>
                  </a:tcPr>
                </a:tc>
                <a:extLst>
                  <a:ext uri="{0D108BD9-81ED-4DB2-BD59-A6C34878D82A}">
                    <a16:rowId xmlns:a16="http://schemas.microsoft.com/office/drawing/2014/main" val="10005"/>
                  </a:ext>
                </a:extLst>
              </a:tr>
              <a:tr h="552988">
                <a:tc>
                  <a:txBody>
                    <a:bodyPr/>
                    <a:lstStyle/>
                    <a:p>
                      <a:r>
                        <a:rPr lang="fr-FR" sz="2600" dirty="0" smtClean="0"/>
                        <a:t>Haïti</a:t>
                      </a:r>
                      <a:endParaRPr lang="fr-FR" sz="2600" dirty="0"/>
                    </a:p>
                  </a:txBody>
                  <a:tcPr marL="130048" marR="130048" marT="65024" marB="65024">
                    <a:solidFill>
                      <a:srgbClr val="92D050"/>
                    </a:solidFill>
                  </a:tcPr>
                </a:tc>
                <a:tc>
                  <a:txBody>
                    <a:bodyPr/>
                    <a:lstStyle/>
                    <a:p>
                      <a:pPr algn="ctr"/>
                      <a:r>
                        <a:rPr lang="fr-FR" sz="2600" dirty="0" smtClean="0"/>
                        <a:t>163 (0,493)</a:t>
                      </a:r>
                      <a:endParaRPr lang="fr-FR" sz="2600" dirty="0"/>
                    </a:p>
                  </a:txBody>
                  <a:tcPr marL="130048" marR="130048" marT="65024" marB="65024">
                    <a:solidFill>
                      <a:srgbClr val="92D050"/>
                    </a:solidFill>
                  </a:tcPr>
                </a:tc>
                <a:tc>
                  <a:txBody>
                    <a:bodyPr/>
                    <a:lstStyle/>
                    <a:p>
                      <a:pPr algn="ctr"/>
                      <a:r>
                        <a:rPr lang="fr-FR" sz="2600" dirty="0" smtClean="0"/>
                        <a:t>172</a:t>
                      </a:r>
                      <a:endParaRPr lang="fr-FR" sz="2600" dirty="0"/>
                    </a:p>
                  </a:txBody>
                  <a:tcPr marL="130048" marR="130048" marT="65024" marB="65024">
                    <a:solidFill>
                      <a:srgbClr val="92D050"/>
                    </a:solidFill>
                  </a:tcPr>
                </a:tc>
                <a:extLst>
                  <a:ext uri="{0D108BD9-81ED-4DB2-BD59-A6C34878D82A}">
                    <a16:rowId xmlns:a16="http://schemas.microsoft.com/office/drawing/2014/main" val="10006"/>
                  </a:ext>
                </a:extLst>
              </a:tr>
              <a:tr h="552988">
                <a:tc>
                  <a:txBody>
                    <a:bodyPr/>
                    <a:lstStyle/>
                    <a:p>
                      <a:r>
                        <a:rPr lang="fr-FR" sz="2600" dirty="0" smtClean="0"/>
                        <a:t>Niger</a:t>
                      </a:r>
                      <a:endParaRPr lang="fr-FR" sz="2600" dirty="0"/>
                    </a:p>
                  </a:txBody>
                  <a:tcPr marL="130048" marR="130048" marT="65024" marB="65024">
                    <a:solidFill>
                      <a:srgbClr val="92D050"/>
                    </a:solidFill>
                  </a:tcPr>
                </a:tc>
                <a:tc>
                  <a:txBody>
                    <a:bodyPr/>
                    <a:lstStyle/>
                    <a:p>
                      <a:pPr algn="ctr"/>
                      <a:r>
                        <a:rPr lang="fr-FR" sz="2600" dirty="0" smtClean="0"/>
                        <a:t>188 (0,352)</a:t>
                      </a:r>
                      <a:endParaRPr lang="fr-FR" sz="2600" dirty="0"/>
                    </a:p>
                  </a:txBody>
                  <a:tcPr marL="130048" marR="130048" marT="65024" marB="65024">
                    <a:solidFill>
                      <a:srgbClr val="92D050"/>
                    </a:solidFill>
                  </a:tcPr>
                </a:tc>
                <a:tc>
                  <a:txBody>
                    <a:bodyPr/>
                    <a:lstStyle/>
                    <a:p>
                      <a:pPr algn="ctr"/>
                      <a:r>
                        <a:rPr lang="fr-FR" sz="2600" dirty="0" smtClean="0"/>
                        <a:t>192</a:t>
                      </a:r>
                      <a:endParaRPr lang="fr-FR" sz="2600" dirty="0"/>
                    </a:p>
                  </a:txBody>
                  <a:tcPr marL="130048" marR="130048" marT="65024" marB="65024">
                    <a:solidFill>
                      <a:srgbClr val="92D05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85868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9144000" cy="706090"/>
          </a:xfrm>
        </p:spPr>
        <p:txBody>
          <a:bodyPr>
            <a:noAutofit/>
          </a:bodyPr>
          <a:lstStyle/>
          <a:p>
            <a:pPr>
              <a:lnSpc>
                <a:spcPts val="3200"/>
              </a:lnSpc>
              <a:defRPr/>
            </a:pPr>
            <a:r>
              <a:rPr lang="fr-FR" sz="2400" dirty="0" smtClean="0"/>
              <a:t>L’effet de la variation des prix sur la consommation et l’épargne</a:t>
            </a:r>
            <a:endParaRPr lang="fr-FR" sz="2400" dirty="0"/>
          </a:p>
        </p:txBody>
      </p:sp>
      <p:sp>
        <p:nvSpPr>
          <p:cNvPr id="28676" name="ZoneTexte 3"/>
          <p:cNvSpPr txBox="1">
            <a:spLocks noChangeArrowheads="1"/>
          </p:cNvSpPr>
          <p:nvPr/>
        </p:nvSpPr>
        <p:spPr bwMode="auto">
          <a:xfrm>
            <a:off x="179512" y="980728"/>
            <a:ext cx="8712968" cy="4708981"/>
          </a:xfrm>
          <a:prstGeom prst="rect">
            <a:avLst/>
          </a:prstGeom>
          <a:noFill/>
          <a:ln w="9525">
            <a:noFill/>
            <a:miter lim="800000"/>
            <a:headEnd/>
            <a:tailEnd/>
          </a:ln>
        </p:spPr>
        <p:txBody>
          <a:bodyPr wrap="square">
            <a:spAutoFit/>
          </a:bodyPr>
          <a:lstStyle/>
          <a:p>
            <a:r>
              <a:rPr lang="fr-FR" sz="2000" dirty="0"/>
              <a:t>S’il y a </a:t>
            </a:r>
            <a:r>
              <a:rPr lang="fr-FR" sz="2000" dirty="0" smtClean="0"/>
              <a:t>de l’inflation (une </a:t>
            </a:r>
            <a:r>
              <a:rPr lang="fr-FR" sz="2000" dirty="0"/>
              <a:t>augmentation des prix sur l’ensemble des </a:t>
            </a:r>
            <a:r>
              <a:rPr lang="fr-FR" sz="2000" dirty="0" smtClean="0"/>
              <a:t>marchés), qu’est </a:t>
            </a:r>
            <a:r>
              <a:rPr lang="fr-FR" sz="2000" dirty="0"/>
              <a:t>-ce que cela peut changer ?</a:t>
            </a:r>
          </a:p>
          <a:p>
            <a:pPr marL="342900" indent="-342900">
              <a:buFont typeface="Wingdings" panose="05000000000000000000" pitchFamily="2" charset="2"/>
              <a:buChar char="ü"/>
            </a:pPr>
            <a:r>
              <a:rPr lang="fr-FR" sz="2000" dirty="0"/>
              <a:t>	</a:t>
            </a:r>
            <a:r>
              <a:rPr lang="fr-FR" sz="2000" dirty="0" smtClean="0"/>
              <a:t>S’il </a:t>
            </a:r>
            <a:r>
              <a:rPr lang="fr-FR" sz="2000" dirty="0"/>
              <a:t>y a inflation sans modification des revenus =&gt;</a:t>
            </a:r>
          </a:p>
          <a:p>
            <a:r>
              <a:rPr lang="fr-FR" sz="2000" dirty="0"/>
              <a:t>	perte de pouvoir d’achat.</a:t>
            </a:r>
          </a:p>
          <a:p>
            <a:endParaRPr lang="fr-FR" sz="2000" dirty="0"/>
          </a:p>
          <a:p>
            <a:r>
              <a:rPr lang="fr-FR" sz="2000" dirty="0"/>
              <a:t>	Sur les longues périodes, revenus et prix des biens augmentent =&gt; </a:t>
            </a:r>
            <a:endParaRPr lang="fr-FR" sz="2000" dirty="0" smtClean="0"/>
          </a:p>
          <a:p>
            <a:r>
              <a:rPr lang="fr-FR" sz="2000" dirty="0"/>
              <a:t>	</a:t>
            </a:r>
            <a:r>
              <a:rPr lang="fr-FR" sz="2000" dirty="0" smtClean="0"/>
              <a:t>Le </a:t>
            </a:r>
            <a:r>
              <a:rPr lang="fr-FR" sz="2000" dirty="0"/>
              <a:t>pouvoir d’achat s’est-il amélioré </a:t>
            </a:r>
            <a:r>
              <a:rPr lang="fr-FR" sz="2000" dirty="0" smtClean="0"/>
              <a:t>?</a:t>
            </a:r>
          </a:p>
          <a:p>
            <a:r>
              <a:rPr lang="fr-FR" sz="2000" dirty="0"/>
              <a:t>	</a:t>
            </a:r>
          </a:p>
          <a:p>
            <a:pPr marL="342900" indent="-342900">
              <a:buFont typeface="Wingdings" panose="05000000000000000000" pitchFamily="2" charset="2"/>
              <a:buChar char="ü"/>
            </a:pPr>
            <a:r>
              <a:rPr lang="fr-FR" sz="2000" dirty="0"/>
              <a:t>	</a:t>
            </a:r>
            <a:r>
              <a:rPr lang="fr-FR" sz="2000" dirty="0" smtClean="0"/>
              <a:t>L’inflation soulève deux questions :</a:t>
            </a:r>
          </a:p>
          <a:p>
            <a:r>
              <a:rPr lang="fr-FR" sz="2000" dirty="0"/>
              <a:t>	</a:t>
            </a:r>
            <a:r>
              <a:rPr lang="fr-FR" sz="2000" dirty="0" smtClean="0"/>
              <a:t>- Le </a:t>
            </a:r>
            <a:r>
              <a:rPr lang="fr-FR" sz="2000" dirty="0"/>
              <a:t>pouvoir d’achat obtenu avec un </a:t>
            </a:r>
            <a:r>
              <a:rPr lang="fr-FR" sz="2000" dirty="0" smtClean="0"/>
              <a:t>revenu, notamment : est-ce que la mesure de l’inflation donne une bonne approximation de l’effet de la hausse des prix pour les agents économiques ?</a:t>
            </a:r>
          </a:p>
          <a:p>
            <a:r>
              <a:rPr lang="fr-FR" sz="2000" dirty="0"/>
              <a:t>	</a:t>
            </a:r>
            <a:endParaRPr lang="fr-FR" sz="2000" dirty="0" smtClean="0"/>
          </a:p>
          <a:p>
            <a:r>
              <a:rPr lang="fr-FR" sz="2000" dirty="0"/>
              <a:t>	</a:t>
            </a:r>
            <a:r>
              <a:rPr lang="fr-FR" sz="2000" dirty="0" smtClean="0"/>
              <a:t>- L’anticipation de l’inflation future, notamment la question du </a:t>
            </a:r>
            <a:r>
              <a:rPr lang="fr-FR" sz="2000" dirty="0"/>
              <a:t>rendement réel des </a:t>
            </a:r>
            <a:r>
              <a:rPr lang="fr-FR" sz="2000" dirty="0" smtClean="0"/>
              <a:t>placements.</a:t>
            </a:r>
            <a:r>
              <a:rPr lang="fr-FR" sz="2000" dirty="0"/>
              <a:t>	</a:t>
            </a:r>
          </a:p>
        </p:txBody>
      </p:sp>
      <p:sp>
        <p:nvSpPr>
          <p:cNvPr id="3" name="ZoneTexte 2"/>
          <p:cNvSpPr txBox="1"/>
          <p:nvPr/>
        </p:nvSpPr>
        <p:spPr>
          <a:xfrm>
            <a:off x="251520" y="6021288"/>
            <a:ext cx="8712968" cy="646331"/>
          </a:xfrm>
          <a:prstGeom prst="rect">
            <a:avLst/>
          </a:prstGeom>
          <a:noFill/>
        </p:spPr>
        <p:txBody>
          <a:bodyPr wrap="square" rtlCol="0">
            <a:spAutoFit/>
          </a:bodyPr>
          <a:lstStyle/>
          <a:p>
            <a:r>
              <a:rPr lang="fr-FR" dirty="0" smtClean="0"/>
              <a:t>Notre question : quel est le lien entre inflation et revenu réel des ménages (le pouvoir d’achat des ménages) ? Quel est le coût de la vie ?</a:t>
            </a:r>
            <a:endParaRPr lang="fr-FR" dirty="0"/>
          </a:p>
        </p:txBody>
      </p:sp>
    </p:spTree>
    <p:extLst>
      <p:ext uri="{BB962C8B-B14F-4D97-AF65-F5344CB8AC3E}">
        <p14:creationId xmlns:p14="http://schemas.microsoft.com/office/powerpoint/2010/main" val="814389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67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67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67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67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867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867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8676">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8676">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build="p"/>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634082"/>
          </a:xfrm>
        </p:spPr>
        <p:txBody>
          <a:bodyPr>
            <a:noAutofit/>
          </a:bodyPr>
          <a:lstStyle/>
          <a:p>
            <a:r>
              <a:rPr lang="fr-FR" sz="3200" dirty="0" smtClean="0"/>
              <a:t>La mesure de l’augmentation des prix</a:t>
            </a:r>
            <a:endParaRPr lang="fr-FR" sz="3200" dirty="0"/>
          </a:p>
        </p:txBody>
      </p:sp>
      <p:sp>
        <p:nvSpPr>
          <p:cNvPr id="3" name="ZoneTexte 2"/>
          <p:cNvSpPr txBox="1"/>
          <p:nvPr/>
        </p:nvSpPr>
        <p:spPr>
          <a:xfrm>
            <a:off x="5436096" y="1124744"/>
            <a:ext cx="3095625" cy="369887"/>
          </a:xfrm>
          <a:prstGeom prst="rect">
            <a:avLst/>
          </a:prstGeom>
          <a:solidFill>
            <a:schemeClr val="accent1">
              <a:lumMod val="60000"/>
              <a:lumOff val="40000"/>
            </a:schemeClr>
          </a:solidFill>
        </p:spPr>
        <p:txBody>
          <a:bodyPr>
            <a:spAutoFit/>
          </a:bodyPr>
          <a:lstStyle/>
          <a:p>
            <a:pPr>
              <a:defRPr/>
            </a:pPr>
            <a:r>
              <a:rPr lang="fr-FR" dirty="0"/>
              <a:t>1. La composition du panier</a:t>
            </a:r>
          </a:p>
        </p:txBody>
      </p:sp>
      <p:pic>
        <p:nvPicPr>
          <p:cNvPr id="68611" name="Picture 3"/>
          <p:cNvPicPr>
            <a:picLocks noChangeAspect="1" noChangeArrowheads="1"/>
          </p:cNvPicPr>
          <p:nvPr/>
        </p:nvPicPr>
        <p:blipFill>
          <a:blip r:embed="rId2" cstate="print"/>
          <a:srcRect/>
          <a:stretch>
            <a:fillRect/>
          </a:stretch>
        </p:blipFill>
        <p:spPr bwMode="auto">
          <a:xfrm>
            <a:off x="1619672" y="908720"/>
            <a:ext cx="2827632" cy="720080"/>
          </a:xfrm>
          <a:prstGeom prst="rect">
            <a:avLst/>
          </a:prstGeom>
          <a:solidFill>
            <a:schemeClr val="accent2">
              <a:lumMod val="40000"/>
              <a:lumOff val="60000"/>
            </a:schemeClr>
          </a:solidFill>
          <a:ln w="9525">
            <a:noFill/>
            <a:miter lim="800000"/>
            <a:headEnd/>
            <a:tailEnd/>
          </a:ln>
          <a:effectLst/>
        </p:spPr>
      </p:pic>
      <p:sp>
        <p:nvSpPr>
          <p:cNvPr id="6" name="ZoneTexte 5"/>
          <p:cNvSpPr txBox="1"/>
          <p:nvPr/>
        </p:nvSpPr>
        <p:spPr>
          <a:xfrm>
            <a:off x="5436096" y="2060848"/>
            <a:ext cx="3240360" cy="369332"/>
          </a:xfrm>
          <a:prstGeom prst="rect">
            <a:avLst/>
          </a:prstGeom>
          <a:solidFill>
            <a:schemeClr val="accent1">
              <a:lumMod val="60000"/>
              <a:lumOff val="40000"/>
            </a:schemeClr>
          </a:solidFill>
        </p:spPr>
        <p:txBody>
          <a:bodyPr wrap="square">
            <a:spAutoFit/>
          </a:bodyPr>
          <a:lstStyle/>
          <a:p>
            <a:pPr>
              <a:defRPr/>
            </a:pPr>
            <a:r>
              <a:rPr lang="fr-FR" dirty="0"/>
              <a:t>2. La recherche des prix</a:t>
            </a:r>
          </a:p>
        </p:txBody>
      </p:sp>
      <p:sp>
        <p:nvSpPr>
          <p:cNvPr id="9" name="ZoneTexte 8"/>
          <p:cNvSpPr txBox="1"/>
          <p:nvPr/>
        </p:nvSpPr>
        <p:spPr>
          <a:xfrm>
            <a:off x="5580112" y="4293096"/>
            <a:ext cx="3168352" cy="369332"/>
          </a:xfrm>
          <a:prstGeom prst="rect">
            <a:avLst/>
          </a:prstGeom>
          <a:solidFill>
            <a:schemeClr val="accent1">
              <a:lumMod val="60000"/>
              <a:lumOff val="40000"/>
            </a:schemeClr>
          </a:solidFill>
        </p:spPr>
        <p:txBody>
          <a:bodyPr wrap="square">
            <a:spAutoFit/>
          </a:bodyPr>
          <a:lstStyle/>
          <a:p>
            <a:pPr>
              <a:defRPr/>
            </a:pPr>
            <a:r>
              <a:rPr lang="fr-FR" dirty="0"/>
              <a:t>3. Le calcul du coût du panier</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710" y="1853917"/>
            <a:ext cx="4701869" cy="1935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960" y="4253998"/>
            <a:ext cx="4973136" cy="1551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432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68611"/>
                                        </p:tgtEl>
                                        <p:attrNameLst>
                                          <p:attrName>style.visibility</p:attrName>
                                        </p:attrNameLst>
                                      </p:cBhvr>
                                      <p:to>
                                        <p:strVal val="visible"/>
                                      </p:to>
                                    </p:set>
                                    <p:anim calcmode="lin" valueType="num">
                                      <p:cBhvr>
                                        <p:cTn id="11" dur="500" fill="hold"/>
                                        <p:tgtEl>
                                          <p:spTgt spid="68611"/>
                                        </p:tgtEl>
                                        <p:attrNameLst>
                                          <p:attrName>ppt_w</p:attrName>
                                        </p:attrNameLst>
                                      </p:cBhvr>
                                      <p:tavLst>
                                        <p:tav tm="0">
                                          <p:val>
                                            <p:fltVal val="0"/>
                                          </p:val>
                                        </p:tav>
                                        <p:tav tm="100000">
                                          <p:val>
                                            <p:strVal val="#ppt_w"/>
                                          </p:val>
                                        </p:tav>
                                      </p:tavLst>
                                    </p:anim>
                                    <p:anim calcmode="lin" valueType="num">
                                      <p:cBhvr>
                                        <p:cTn id="12" dur="500" fill="hold"/>
                                        <p:tgtEl>
                                          <p:spTgt spid="68611"/>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634082"/>
          </a:xfrm>
        </p:spPr>
        <p:txBody>
          <a:bodyPr>
            <a:noAutofit/>
          </a:bodyPr>
          <a:lstStyle/>
          <a:p>
            <a:r>
              <a:rPr lang="fr-FR" sz="2800" dirty="0" smtClean="0"/>
              <a:t>L’indice des prix et la mesure de l’inflation</a:t>
            </a:r>
            <a:endParaRPr lang="fr-FR" sz="2800" dirty="0"/>
          </a:p>
        </p:txBody>
      </p:sp>
      <p:pic>
        <p:nvPicPr>
          <p:cNvPr id="4" name="Picture 2"/>
          <p:cNvPicPr>
            <a:picLocks noChangeAspect="1" noChangeArrowheads="1"/>
          </p:cNvPicPr>
          <p:nvPr/>
        </p:nvPicPr>
        <p:blipFill>
          <a:blip r:embed="rId2" cstate="print"/>
          <a:srcRect/>
          <a:stretch>
            <a:fillRect/>
          </a:stretch>
        </p:blipFill>
        <p:spPr bwMode="auto">
          <a:xfrm>
            <a:off x="5333577" y="2780928"/>
            <a:ext cx="3810423" cy="864096"/>
          </a:xfrm>
          <a:prstGeom prst="rect">
            <a:avLst/>
          </a:prstGeom>
          <a:solidFill>
            <a:schemeClr val="accent1">
              <a:lumMod val="50000"/>
            </a:schemeClr>
          </a:solidFill>
          <a:ln w="9525">
            <a:noFill/>
            <a:miter lim="800000"/>
            <a:headEnd/>
            <a:tailEnd/>
          </a:ln>
          <a:effectLst/>
        </p:spPr>
      </p:pic>
      <p:pic>
        <p:nvPicPr>
          <p:cNvPr id="6" name="Picture 3"/>
          <p:cNvPicPr>
            <a:picLocks noChangeAspect="1" noChangeArrowheads="1"/>
          </p:cNvPicPr>
          <p:nvPr/>
        </p:nvPicPr>
        <p:blipFill>
          <a:blip r:embed="rId3" cstate="print"/>
          <a:srcRect/>
          <a:stretch>
            <a:fillRect/>
          </a:stretch>
        </p:blipFill>
        <p:spPr bwMode="auto">
          <a:xfrm>
            <a:off x="5364088" y="5013176"/>
            <a:ext cx="3670533" cy="648072"/>
          </a:xfrm>
          <a:prstGeom prst="rect">
            <a:avLst/>
          </a:prstGeom>
          <a:noFill/>
          <a:ln w="9525">
            <a:noFill/>
            <a:miter lim="800000"/>
            <a:headEnd/>
            <a:tailEnd/>
          </a:ln>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980728"/>
            <a:ext cx="5904656" cy="93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7" y="2420108"/>
            <a:ext cx="4608512" cy="17289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6628" y="4983098"/>
            <a:ext cx="4113364" cy="1398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5520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7504" y="260648"/>
            <a:ext cx="8784976" cy="792088"/>
          </a:xfrm>
        </p:spPr>
        <p:txBody>
          <a:bodyPr>
            <a:noAutofit/>
          </a:bodyPr>
          <a:lstStyle/>
          <a:p>
            <a:r>
              <a:rPr lang="fr-FR" sz="2400" dirty="0" smtClean="0"/>
              <a:t>La mesure de l’inflation : la pondération des composants de l’IPC</a:t>
            </a:r>
            <a:endParaRPr lang="fr-FR" sz="2400" dirty="0"/>
          </a:p>
        </p:txBody>
      </p:sp>
      <p:sp>
        <p:nvSpPr>
          <p:cNvPr id="5" name="ZoneTexte 4"/>
          <p:cNvSpPr txBox="1"/>
          <p:nvPr/>
        </p:nvSpPr>
        <p:spPr>
          <a:xfrm>
            <a:off x="1291432" y="6309320"/>
            <a:ext cx="7416824" cy="369332"/>
          </a:xfrm>
          <a:prstGeom prst="rect">
            <a:avLst/>
          </a:prstGeom>
          <a:noFill/>
        </p:spPr>
        <p:txBody>
          <a:bodyPr wrap="square" rtlCol="0">
            <a:spAutoFit/>
          </a:bodyPr>
          <a:lstStyle/>
          <a:p>
            <a:r>
              <a:rPr lang="fr-FR" dirty="0" smtClean="0"/>
              <a:t>Source : Statistique Canada (2018). </a:t>
            </a:r>
            <a:endParaRPr lang="fr-FR"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50" y="909638"/>
            <a:ext cx="8113713" cy="504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4668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animEffect transition="in" filter="fade">
                                      <p:cBhvr>
                                        <p:cTn id="9" dur="500"/>
                                        <p:tgtEl>
                                          <p:spTgt spid="4098"/>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188640"/>
            <a:ext cx="8568952" cy="792088"/>
          </a:xfrm>
        </p:spPr>
        <p:txBody>
          <a:bodyPr/>
          <a:lstStyle/>
          <a:p>
            <a:r>
              <a:rPr lang="fr-FR" sz="3200" dirty="0" smtClean="0"/>
              <a:t>Evolution de l’indice des prix au Canada</a:t>
            </a:r>
            <a:endParaRPr lang="fr-FR" sz="3200" dirty="0"/>
          </a:p>
        </p:txBody>
      </p:sp>
      <p:sp>
        <p:nvSpPr>
          <p:cNvPr id="5" name="ZoneTexte 4"/>
          <p:cNvSpPr txBox="1"/>
          <p:nvPr/>
        </p:nvSpPr>
        <p:spPr>
          <a:xfrm>
            <a:off x="143508" y="6165304"/>
            <a:ext cx="8568952" cy="369332"/>
          </a:xfrm>
          <a:prstGeom prst="rect">
            <a:avLst/>
          </a:prstGeom>
          <a:noFill/>
        </p:spPr>
        <p:txBody>
          <a:bodyPr wrap="square" rtlCol="0">
            <a:spAutoFit/>
          </a:bodyPr>
          <a:lstStyle/>
          <a:p>
            <a:r>
              <a:rPr lang="fr-FR" dirty="0" smtClean="0"/>
              <a:t>Source : Statistique Canada 2018, tableau 18-10-0004-01.</a:t>
            </a:r>
            <a:endParaRPr lang="fr-FR"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950833"/>
            <a:ext cx="7344816" cy="4854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9653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59632" y="457200"/>
            <a:ext cx="7416824" cy="883568"/>
          </a:xfrm>
        </p:spPr>
        <p:txBody>
          <a:bodyPr>
            <a:normAutofit fontScale="90000"/>
          </a:bodyPr>
          <a:lstStyle/>
          <a:p>
            <a:pPr>
              <a:defRPr/>
            </a:pPr>
            <a:r>
              <a:rPr lang="fr-FR" dirty="0" smtClean="0"/>
              <a:t>Les limites du calcul de l’inflation à l’aide de l’IPC</a:t>
            </a:r>
            <a:endParaRPr lang="fr-FR" dirty="0"/>
          </a:p>
        </p:txBody>
      </p:sp>
      <p:graphicFrame>
        <p:nvGraphicFramePr>
          <p:cNvPr id="4" name="Diagramme 3"/>
          <p:cNvGraphicFramePr/>
          <p:nvPr>
            <p:extLst>
              <p:ext uri="{D42A27DB-BD31-4B8C-83A1-F6EECF244321}">
                <p14:modId xmlns:p14="http://schemas.microsoft.com/office/powerpoint/2010/main" val="1810065542"/>
              </p:ext>
            </p:extLst>
          </p:nvPr>
        </p:nvGraphicFramePr>
        <p:xfrm>
          <a:off x="1475656" y="227687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4474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59632" y="457200"/>
            <a:ext cx="7416824" cy="883568"/>
          </a:xfrm>
        </p:spPr>
        <p:txBody>
          <a:bodyPr>
            <a:normAutofit fontScale="90000"/>
          </a:bodyPr>
          <a:lstStyle/>
          <a:p>
            <a:pPr>
              <a:defRPr/>
            </a:pPr>
            <a:r>
              <a:rPr lang="fr-FR" dirty="0" smtClean="0"/>
              <a:t>Les limites du calcul de l’inflation à l’aide de l’IPC</a:t>
            </a:r>
            <a:endParaRPr lang="fr-FR" dirty="0"/>
          </a:p>
        </p:txBody>
      </p:sp>
      <p:graphicFrame>
        <p:nvGraphicFramePr>
          <p:cNvPr id="4" name="Diagramme 3"/>
          <p:cNvGraphicFramePr/>
          <p:nvPr>
            <p:extLst>
              <p:ext uri="{D42A27DB-BD31-4B8C-83A1-F6EECF244321}">
                <p14:modId xmlns:p14="http://schemas.microsoft.com/office/powerpoint/2010/main" val="3688290359"/>
              </p:ext>
            </p:extLst>
          </p:nvPr>
        </p:nvGraphicFramePr>
        <p:xfrm>
          <a:off x="1475656" y="227687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55576" y="274320"/>
            <a:ext cx="8736904" cy="922432"/>
          </a:xfrm>
        </p:spPr>
        <p:txBody>
          <a:bodyPr>
            <a:noAutofit/>
          </a:bodyPr>
          <a:lstStyle/>
          <a:p>
            <a:r>
              <a:rPr lang="fr-FR" sz="4400" dirty="0" smtClean="0"/>
              <a:t>Biais de substitution des produits</a:t>
            </a:r>
            <a:endParaRPr lang="fr-FR" sz="4400" dirty="0"/>
          </a:p>
        </p:txBody>
      </p:sp>
      <p:pic>
        <p:nvPicPr>
          <p:cNvPr id="1026" name="Picture 2" descr="http://images.lpcdn.ca/435x290/200910/27/119562-boeuf-finement-hache-vendu-fi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6" y="1700809"/>
            <a:ext cx="1824136" cy="1216091"/>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1979712" y="1706946"/>
            <a:ext cx="1872208" cy="369332"/>
          </a:xfrm>
          <a:prstGeom prst="rect">
            <a:avLst/>
          </a:prstGeom>
          <a:noFill/>
        </p:spPr>
        <p:txBody>
          <a:bodyPr wrap="square" rtlCol="0">
            <a:spAutoFit/>
          </a:bodyPr>
          <a:lstStyle/>
          <a:p>
            <a:r>
              <a:rPr lang="fr-FR" dirty="0" smtClean="0"/>
              <a:t>Prix du bœuf  ↑</a:t>
            </a:r>
            <a:endParaRPr lang="fr-FR" dirty="0"/>
          </a:p>
        </p:txBody>
      </p:sp>
      <p:sp>
        <p:nvSpPr>
          <p:cNvPr id="4" name="ZoneTexte 3"/>
          <p:cNvSpPr txBox="1"/>
          <p:nvPr/>
        </p:nvSpPr>
        <p:spPr>
          <a:xfrm>
            <a:off x="6368221" y="1738247"/>
            <a:ext cx="1872208" cy="369332"/>
          </a:xfrm>
          <a:prstGeom prst="rect">
            <a:avLst/>
          </a:prstGeom>
          <a:noFill/>
        </p:spPr>
        <p:txBody>
          <a:bodyPr wrap="square" rtlCol="0">
            <a:spAutoFit/>
          </a:bodyPr>
          <a:lstStyle/>
          <a:p>
            <a:r>
              <a:rPr lang="fr-FR" dirty="0" smtClean="0"/>
              <a:t>Prix du poulet ↓</a:t>
            </a:r>
            <a:endParaRPr lang="fr-FR" dirty="0"/>
          </a:p>
        </p:txBody>
      </p:sp>
      <p:sp>
        <p:nvSpPr>
          <p:cNvPr id="5" name="ZoneTexte 4"/>
          <p:cNvSpPr txBox="1"/>
          <p:nvPr/>
        </p:nvSpPr>
        <p:spPr>
          <a:xfrm>
            <a:off x="395536" y="2978368"/>
            <a:ext cx="7272808" cy="369332"/>
          </a:xfrm>
          <a:prstGeom prst="rect">
            <a:avLst/>
          </a:prstGeom>
          <a:noFill/>
        </p:spPr>
        <p:txBody>
          <a:bodyPr wrap="square" rtlCol="0">
            <a:spAutoFit/>
          </a:bodyPr>
          <a:lstStyle/>
          <a:p>
            <a:r>
              <a:rPr lang="fr-FR" dirty="0" smtClean="0"/>
              <a:t>=&gt; Quantité de poulet achetée ↑ , quantité de bœuf achetée ↓</a:t>
            </a:r>
            <a:endParaRPr lang="fr-FR" dirty="0"/>
          </a:p>
        </p:txBody>
      </p:sp>
      <p:pic>
        <p:nvPicPr>
          <p:cNvPr id="1030" name="Picture 6" descr="http://t3.gstatic.com/images?q=tbn:ANd9GcQB8Thpia89fWyfat3ITQlMJRzMdyxbkTtMjGeDfC_9dBFdQa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1566304"/>
            <a:ext cx="2016224" cy="1514192"/>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395536" y="3347700"/>
            <a:ext cx="8208912" cy="646331"/>
          </a:xfrm>
          <a:prstGeom prst="rect">
            <a:avLst/>
          </a:prstGeom>
          <a:noFill/>
        </p:spPr>
        <p:txBody>
          <a:bodyPr wrap="square" rtlCol="0">
            <a:spAutoFit/>
          </a:bodyPr>
          <a:lstStyle/>
          <a:p>
            <a:r>
              <a:rPr lang="fr-FR" dirty="0" smtClean="0"/>
              <a:t>Or le panier de biens ne varie pas. L’IPC n’enregistre pas les  variations des quantités consommées.</a:t>
            </a:r>
            <a:endParaRPr lang="fr-FR" dirty="0"/>
          </a:p>
        </p:txBody>
      </p:sp>
      <p:sp>
        <p:nvSpPr>
          <p:cNvPr id="10" name="ZoneTexte 9"/>
          <p:cNvSpPr txBox="1"/>
          <p:nvPr/>
        </p:nvSpPr>
        <p:spPr>
          <a:xfrm>
            <a:off x="395536" y="4149080"/>
            <a:ext cx="8208912" cy="369332"/>
          </a:xfrm>
          <a:prstGeom prst="rect">
            <a:avLst/>
          </a:prstGeom>
          <a:noFill/>
        </p:spPr>
        <p:txBody>
          <a:bodyPr wrap="square" rtlCol="0">
            <a:spAutoFit/>
          </a:bodyPr>
          <a:lstStyle/>
          <a:p>
            <a:r>
              <a:rPr lang="fr-FR" dirty="0" smtClean="0"/>
              <a:t>=&gt; L’IPC tend à surestimer les effets de l’inflation sur le niveau de vie.</a:t>
            </a:r>
            <a:endParaRPr lang="fr-FR" dirty="0"/>
          </a:p>
        </p:txBody>
      </p:sp>
    </p:spTree>
    <p:extLst>
      <p:ext uri="{BB962C8B-B14F-4D97-AF65-F5344CB8AC3E}">
        <p14:creationId xmlns:p14="http://schemas.microsoft.com/office/powerpoint/2010/main" val="3110679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par>
                                <p:cTn id="10" presetID="53" presetClass="entr" presetSubtype="16" fill="hold" nodeType="withEffect">
                                  <p:stCondLst>
                                    <p:cond delay="0"/>
                                  </p:stCondLst>
                                  <p:childTnLst>
                                    <p:set>
                                      <p:cBhvr>
                                        <p:cTn id="11" dur="1" fill="hold">
                                          <p:stCondLst>
                                            <p:cond delay="0"/>
                                          </p:stCondLst>
                                        </p:cTn>
                                        <p:tgtEl>
                                          <p:spTgt spid="1030"/>
                                        </p:tgtEl>
                                        <p:attrNameLst>
                                          <p:attrName>style.visibility</p:attrName>
                                        </p:attrNameLst>
                                      </p:cBhvr>
                                      <p:to>
                                        <p:strVal val="visible"/>
                                      </p:to>
                                    </p:set>
                                    <p:anim calcmode="lin" valueType="num">
                                      <p:cBhvr>
                                        <p:cTn id="12" dur="500" fill="hold"/>
                                        <p:tgtEl>
                                          <p:spTgt spid="1030"/>
                                        </p:tgtEl>
                                        <p:attrNameLst>
                                          <p:attrName>ppt_w</p:attrName>
                                        </p:attrNameLst>
                                      </p:cBhvr>
                                      <p:tavLst>
                                        <p:tav tm="0">
                                          <p:val>
                                            <p:fltVal val="0"/>
                                          </p:val>
                                        </p:tav>
                                        <p:tav tm="100000">
                                          <p:val>
                                            <p:strVal val="#ppt_w"/>
                                          </p:val>
                                        </p:tav>
                                      </p:tavLst>
                                    </p:anim>
                                    <p:anim calcmode="lin" valueType="num">
                                      <p:cBhvr>
                                        <p:cTn id="13" dur="500" fill="hold"/>
                                        <p:tgtEl>
                                          <p:spTgt spid="1030"/>
                                        </p:tgtEl>
                                        <p:attrNameLst>
                                          <p:attrName>ppt_h</p:attrName>
                                        </p:attrNameLst>
                                      </p:cBhvr>
                                      <p:tavLst>
                                        <p:tav tm="0">
                                          <p:val>
                                            <p:fltVal val="0"/>
                                          </p:val>
                                        </p:tav>
                                        <p:tav tm="100000">
                                          <p:val>
                                            <p:strVal val="#ppt_h"/>
                                          </p:val>
                                        </p:tav>
                                      </p:tavLst>
                                    </p:anim>
                                    <p:animEffect transition="in" filter="fade">
                                      <p:cBhvr>
                                        <p:cTn id="14" dur="500"/>
                                        <p:tgtEl>
                                          <p:spTgt spid="1030"/>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457200"/>
            <a:ext cx="8496944" cy="883568"/>
          </a:xfrm>
        </p:spPr>
        <p:txBody>
          <a:bodyPr>
            <a:normAutofit fontScale="90000"/>
          </a:bodyPr>
          <a:lstStyle/>
          <a:p>
            <a:pPr>
              <a:defRPr/>
            </a:pPr>
            <a:r>
              <a:rPr lang="fr-FR" dirty="0" smtClean="0"/>
              <a:t>Les limites du calcul de l’inflation à l’aide de l’IPC</a:t>
            </a:r>
            <a:endParaRPr lang="fr-FR" dirty="0"/>
          </a:p>
        </p:txBody>
      </p:sp>
      <p:sp>
        <p:nvSpPr>
          <p:cNvPr id="3" name="ZoneTexte 2"/>
          <p:cNvSpPr txBox="1"/>
          <p:nvPr/>
        </p:nvSpPr>
        <p:spPr>
          <a:xfrm>
            <a:off x="2483768" y="3244334"/>
            <a:ext cx="2808312" cy="369332"/>
          </a:xfrm>
          <a:prstGeom prst="rect">
            <a:avLst/>
          </a:prstGeom>
          <a:noFill/>
        </p:spPr>
        <p:txBody>
          <a:bodyPr wrap="square" rtlCol="0">
            <a:spAutoFit/>
          </a:bodyPr>
          <a:lstStyle/>
          <a:p>
            <a:r>
              <a:rPr lang="fr-FR" dirty="0" smtClean="0"/>
              <a:t>Les limites de l’IPC</a:t>
            </a:r>
            <a:endParaRPr lang="fr-FR" dirty="0"/>
          </a:p>
        </p:txBody>
      </p:sp>
      <p:graphicFrame>
        <p:nvGraphicFramePr>
          <p:cNvPr id="4" name="Diagramme 3"/>
          <p:cNvGraphicFramePr/>
          <p:nvPr>
            <p:extLst>
              <p:ext uri="{D42A27DB-BD31-4B8C-83A1-F6EECF244321}">
                <p14:modId xmlns:p14="http://schemas.microsoft.com/office/powerpoint/2010/main" val="3695324073"/>
              </p:ext>
            </p:extLst>
          </p:nvPr>
        </p:nvGraphicFramePr>
        <p:xfrm>
          <a:off x="1403648" y="170080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7700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60648"/>
            <a:ext cx="8219256" cy="864096"/>
          </a:xfrm>
        </p:spPr>
        <p:txBody>
          <a:bodyPr>
            <a:noAutofit/>
          </a:bodyPr>
          <a:lstStyle/>
          <a:p>
            <a:r>
              <a:rPr lang="fr-FR" sz="3600" dirty="0" smtClean="0"/>
              <a:t>Biais de substitution des lieux de vente </a:t>
            </a:r>
            <a:endParaRPr lang="fr-FR" sz="3600" dirty="0"/>
          </a:p>
        </p:txBody>
      </p:sp>
      <p:pic>
        <p:nvPicPr>
          <p:cNvPr id="2050" name="Picture 2" descr="http://images.lpcdn.ca/435x290/201109/16/378233-geant-americain-lorgne-cote-franc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8911" y="1268761"/>
            <a:ext cx="3240359" cy="2160240"/>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4067944" y="1268761"/>
            <a:ext cx="4248472" cy="1477328"/>
          </a:xfrm>
          <a:prstGeom prst="rect">
            <a:avLst/>
          </a:prstGeom>
          <a:noFill/>
        </p:spPr>
        <p:txBody>
          <a:bodyPr wrap="square" rtlCol="0">
            <a:spAutoFit/>
          </a:bodyPr>
          <a:lstStyle/>
          <a:p>
            <a:r>
              <a:rPr lang="fr-FR" dirty="0" smtClean="0"/>
              <a:t>Si les prix augmentent, les consommateurs vont déplacer leurs consommations vers les magasins qui pratiquent systématiquement des prix bas (magasins-entrepôts).</a:t>
            </a:r>
            <a:endParaRPr lang="fr-FR" dirty="0"/>
          </a:p>
        </p:txBody>
      </p:sp>
      <p:sp>
        <p:nvSpPr>
          <p:cNvPr id="4" name="ZoneTexte 3"/>
          <p:cNvSpPr txBox="1"/>
          <p:nvPr/>
        </p:nvSpPr>
        <p:spPr>
          <a:xfrm>
            <a:off x="467544" y="3645024"/>
            <a:ext cx="7848872" cy="369332"/>
          </a:xfrm>
          <a:prstGeom prst="rect">
            <a:avLst/>
          </a:prstGeom>
          <a:noFill/>
        </p:spPr>
        <p:txBody>
          <a:bodyPr wrap="square" rtlCol="0">
            <a:spAutoFit/>
          </a:bodyPr>
          <a:lstStyle/>
          <a:p>
            <a:r>
              <a:rPr lang="fr-FR" dirty="0" smtClean="0"/>
              <a:t>Or les relevés des prix sont fait toujours dans les mêmes lieux de vente.</a:t>
            </a:r>
            <a:endParaRPr lang="fr-FR" dirty="0"/>
          </a:p>
        </p:txBody>
      </p:sp>
      <p:sp>
        <p:nvSpPr>
          <p:cNvPr id="5" name="ZoneTexte 4"/>
          <p:cNvSpPr txBox="1"/>
          <p:nvPr/>
        </p:nvSpPr>
        <p:spPr>
          <a:xfrm>
            <a:off x="658453" y="5085184"/>
            <a:ext cx="7344816" cy="369332"/>
          </a:xfrm>
          <a:prstGeom prst="rect">
            <a:avLst/>
          </a:prstGeom>
          <a:noFill/>
        </p:spPr>
        <p:txBody>
          <a:bodyPr wrap="square" rtlCol="0">
            <a:spAutoFit/>
          </a:bodyPr>
          <a:lstStyle/>
          <a:p>
            <a:r>
              <a:rPr lang="fr-FR" dirty="0" smtClean="0"/>
              <a:t>D’après les études faites au Canada, le biais semble faible.</a:t>
            </a:r>
            <a:endParaRPr lang="fr-FR" dirty="0"/>
          </a:p>
        </p:txBody>
      </p:sp>
      <p:sp>
        <p:nvSpPr>
          <p:cNvPr id="6" name="ZoneTexte 5"/>
          <p:cNvSpPr txBox="1"/>
          <p:nvPr/>
        </p:nvSpPr>
        <p:spPr>
          <a:xfrm>
            <a:off x="658453" y="4221088"/>
            <a:ext cx="7344816" cy="369332"/>
          </a:xfrm>
          <a:prstGeom prst="rect">
            <a:avLst/>
          </a:prstGeom>
          <a:noFill/>
        </p:spPr>
        <p:txBody>
          <a:bodyPr wrap="square" rtlCol="0">
            <a:spAutoFit/>
          </a:bodyPr>
          <a:lstStyle/>
          <a:p>
            <a:r>
              <a:rPr lang="fr-FR" dirty="0" smtClean="0"/>
              <a:t>=&gt; l’IPC tend à surestimer l’effet de l’inflation sur le niveau de vie.</a:t>
            </a:r>
            <a:endParaRPr lang="fr-FR" dirty="0"/>
          </a:p>
        </p:txBody>
      </p:sp>
    </p:spTree>
    <p:extLst>
      <p:ext uri="{BB962C8B-B14F-4D97-AF65-F5344CB8AC3E}">
        <p14:creationId xmlns:p14="http://schemas.microsoft.com/office/powerpoint/2010/main" val="138010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57200"/>
            <a:ext cx="8208912" cy="955576"/>
          </a:xfrm>
        </p:spPr>
        <p:txBody>
          <a:bodyPr>
            <a:normAutofit fontScale="90000"/>
          </a:bodyPr>
          <a:lstStyle/>
          <a:p>
            <a:pPr>
              <a:defRPr/>
            </a:pPr>
            <a:r>
              <a:rPr lang="fr-FR" dirty="0" smtClean="0"/>
              <a:t>Les limites du calcul de l’inflation à l’aide de l’IPC</a:t>
            </a:r>
            <a:endParaRPr lang="fr-FR" dirty="0"/>
          </a:p>
        </p:txBody>
      </p:sp>
      <p:sp>
        <p:nvSpPr>
          <p:cNvPr id="3" name="ZoneTexte 2"/>
          <p:cNvSpPr txBox="1"/>
          <p:nvPr/>
        </p:nvSpPr>
        <p:spPr>
          <a:xfrm>
            <a:off x="2483768" y="3244334"/>
            <a:ext cx="2808312" cy="369332"/>
          </a:xfrm>
          <a:prstGeom prst="rect">
            <a:avLst/>
          </a:prstGeom>
          <a:noFill/>
        </p:spPr>
        <p:txBody>
          <a:bodyPr wrap="square" rtlCol="0">
            <a:spAutoFit/>
          </a:bodyPr>
          <a:lstStyle/>
          <a:p>
            <a:r>
              <a:rPr lang="fr-FR" dirty="0" smtClean="0"/>
              <a:t>Les limites de l’IPC</a:t>
            </a:r>
            <a:endParaRPr lang="fr-FR" dirty="0"/>
          </a:p>
        </p:txBody>
      </p:sp>
      <p:graphicFrame>
        <p:nvGraphicFramePr>
          <p:cNvPr id="4" name="Diagramme 3"/>
          <p:cNvGraphicFramePr/>
          <p:nvPr>
            <p:extLst>
              <p:ext uri="{D42A27DB-BD31-4B8C-83A1-F6EECF244321}">
                <p14:modId xmlns:p14="http://schemas.microsoft.com/office/powerpoint/2010/main" val="2740189721"/>
              </p:ext>
            </p:extLst>
          </p:nvPr>
        </p:nvGraphicFramePr>
        <p:xfrm>
          <a:off x="1403648" y="170080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26312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3500" y="404663"/>
            <a:ext cx="8900988" cy="859555"/>
          </a:xfrm>
        </p:spPr>
        <p:txBody>
          <a:bodyPr>
            <a:normAutofit/>
          </a:bodyPr>
          <a:lstStyle/>
          <a:p>
            <a:pPr>
              <a:lnSpc>
                <a:spcPts val="3200"/>
              </a:lnSpc>
            </a:pPr>
            <a:r>
              <a:rPr lang="fr-FR" sz="3600" dirty="0" smtClean="0"/>
              <a:t>Biais liés à l’arrivée de nouveaux produits</a:t>
            </a:r>
            <a:endParaRPr lang="fr-FR" sz="3600" dirty="0"/>
          </a:p>
        </p:txBody>
      </p:sp>
      <p:sp>
        <p:nvSpPr>
          <p:cNvPr id="3" name="AutoShape 2" descr="data:image/jpeg;base64,/9j/4AAQSkZJRgABAQAAAQABAAD/2wCEAAkGBg8PDxQUDxQWFBAWEBQUFBUVFBQVFRAQFBQVFRUUFRYXHSceGBklGRQUHy8gIycpLCwsFR4xNTAqNSYtLCkBCQoKDgwNDQwMDSkYFBgpKSkpKSkpKSkpKSkpKSkpKSkpKSkpKikpKSkpKSkpKSkpKSkpKSkpKSkpKSkpKSkpKf/AABEIAKoBKAMBIgACEQEDEQH/xAAcAAACAgMBAQAAAAAAAAAAAAAAAQMFAgQGBwj/xABPEAABAwIDBQYBCAQJCQkAAAABAAIDBBEFEiEGMUFRYQcTIjJxgZEUQlJicqGx0SMzwfAXQ1RzdIKSs9IIFSQlNVNjk+I0dYOio7LD4fH/xAAWAQEBAQAAAAAAAAAAAAAAAAAAAQL/xAAWEQEBAQAAAAAAAAAAAAAAAAAAEQH/2gAMAwEAAhEDEQA/APM0IQqgQhCAQhNABCEPcG+Y26cT6BA0LUfVk7tB966jYDY2LFJ5I5qh0IZFnDhlOY5g23iPVFUaFcbZ7Ntw2s7iGbv2d0x+ZwbvcXAjwnS1hx4ruP4CKk6ipiGn0HlB5emvSKzsMrmtJjmhkcB5fGwnoCQR8bLjKDAXuxCOknDonunZE+48UeYgXtuO+/I3RFUmu37QuzyPCo4XsmfL3kjmkOa1trNzXFlxKoEIQgE0JoBCEIBNCaATQhAIC7rZzsnnrqWOoZPGxsgdZrmuJGVzm6kafNVn/AXU/wApi/sP/NQeZpq12n2efh9S6B7w9zQ05mggHM0O3H1VWqBCEIGhCaAQhNABJNCCuCEIUAhCbrAXcbD7z6DigEPIaLuNvxPoFryV30Bbqd/twCgjkGa7xm9956orbbK9+kQsOLjw99wWnILHU3OvG/FSTVjnabm8hoFAoGu97J9kaXEayWOra58bacvADnMs8PYL3b0JXAhes9gv+0Jv6If72NBzvaJs9T4fiToaVpbEI4nAFxcczgb6nVe09qU80eDTupy9so7jKYy4PF54gbFuvlJ9rryntk/2y/8AmIPwK9p2u2i/zdQSVOTvO77vw5st88jI99jbz39kHC9jFVikjpvlZmdTd23KZs5/TZtzC/UjLmvbTctHbKSI7U0YZbM11IJLfTL3EA9chZ7EKvxb/KCqHMLaanjjeRbO57pMvUNsAT66dCuR2HrJJ8XppJnF8j66Jz3ONy5xeLkoPcu0PCsPnZA7EZ+5gjkc618pmcW2yg6nqbC/oqubs0wavpM9AA3M093LHJI4ZhcWeHuNxcWOgPUKq/ygpyynpLW1nkuCL3/Rq47Ej/qs/wBKk/CM/tQeVbG7HyYlV9xfI1gLpn2vka05SAOLidB7ngvRcTwLZjDXNhqgTKWgkudO9wadzn93o34BafYzOwVtew/rHEOb1a2WQOt/baua7WaCVuLSuc12WQRmM2NngRtbZvMgtIsqLzb3svp4aU1eHuJia0PfGXZwYj/GRuOtgCDYk6a+uXZhsHQV9E6WpY50gqHsBEjm+EMYQLNPNxXYhhpdnS2p8LmYaWuB3hzoi0NPW7gLKv7Ef9mv/pb/AO7iQaWC7H7ONmNO6VtRUlzhlMjxYi5yNDCG3A5knRcr2o7Dw4dJFJTXEMuYZCS7u3tsbBx1IIPHdYqrwA/68i/7x/8AmK7zt4H+j0v89J7/AKNBWbM9nFHDQ/LcWc4RlgeIwXNDY3WyZy3xOc67bAEbwN6s8G2d2dxZsjKRj45WC5IdI14adA4BznNcL/vqu0xGuBw0SwQNqm9zHI2I2tIyzToCDcga2twXn1B2rtbJlgw1jZT4csZs867rNjvvQefbR4G+hqpad5uWO0da2dhGZrrcLgj71Wrpe0LEJp69z54e4l7qIGMuDi0ZbtJIG8gjTeFzSqPoLs2jLsEga02JZMAeRMsgB0XK1XZxjjGXjrzI4Dy99Own0JJF/Wy5J1BjUFLCW/KDSujbJF3L3uYGSeMXbGfCfFuIXedksuKOdL8r775NkGTvs1+9zDyZ/FbLe/DcorybFflAme2qz9+05X94SXAjSxJ6WWou47YXRnE3ZPMIYg+307Ei/XKWrh1UCaSyQCEIQNCE0AhNJBWrbwzDX1MrY47XNySdGsY0Xc9x4NABJWot/C8RdCJcu+SIxE8muc0n4loHuoNCvqWscWxaj6ThqRwNtwuNel1X5gblxN7acbnqb6DeupptjTWwZ6N4kqWNPfUxs2YWv44x/Gstbd4husdFy89O6Nxa8FrgbEEWII3g9eiisLpIuFLDSyP8jHO+y1x/AIIkK2g2Tr5PLTS+7CP/AHWW/D2c4m7+JDftPYP2oOaC6zZDbSTCZnzRRskc6Pu7PLgAC5rrjLx8Kmi7KcQO8xN/rk/gFtx9kNUfNPEPQPP5JBT7SbVyYnVGokY2NxaxuVpJFmXsddeKvtru2GoxCkkpXwRMY/JdzXPLhkkZILA6b2Ae6yZ2OycalvtGf2uUo7HedT/6X/UrB5qrfZrEjSzxzNAc6KZsgadzi0ggGy7b+B1n8pd/yh/iR/A63+Uu/wCWP8SQUm3vaRNizY45YmRiKRzgWFxLiW5bHMrTZbtSnwqlMUUMcg7wvu5zgbuDRbT7Kkd2Ocqn4xf9Sif2OycKlvvG7/EkHLYLtFNBUd9C7u5hI57SN3jJJaQd7dSLHgvT6Tt2mDB3tKx7/pNlcweuUtd+K5GTsgqh5Zoj6h4/NasvZViA8ronf+IR+IUgsdr+0KsxIBkgEcAOYRsvZxG5znHV1uHDotjZDtJnwynMMcUb2mUyXcXA3LWttpw8IXPjYTFofLEHN4gPY4H2J/CxSOA1g/WU0rD9kub/AGm3t7/FUZUWMOirG1IaC5tR3wab5S7Nmtffa6uts9vpsUZG2WJkYjeXAsLjckWsbrm5qORnnY5o5lpAv67lCqjrtk+0msw9ndtyywX0ZJfwXNzkcNQL8NQuol7cZLeCkaHczM4j4Bg/FeVIUFntFjkldUvnmDQ9waCGAhoDQGgC5PABVoQmqPQtnO16opYI4XwRyMjjbG0hzo3ZGANF9HAmwGtgt3Ee2mpe0iCBkRItmc8ykdQMrR8QV5ii6g2K2qfK9znuLnucXOcTcucd5JWugJqgTCEIBNJNAJoTQCEIQVid9/UWSTUG7CQ1rXseWyM181ntI4xPGoPHKetiutwna+iqiBjVO2oGXL8qY0tmYNw75rCM9vpDdyK4VbuH1MLQWyx3aTcSMOWWM/VJ0cPqn4hFe0UuyNE2MS0UcM1ORdskbGOcB9YAa+2vQLYja23htbpay8nwvHajDZe8opwWO1dYHu39J4Dqx31h7FemYDtrQ4mQ2W1JWu3XIMVQebXbn+hs71Qb1k9FnW0kkBtK2wvo4asd6HgehUBcoJLouos6M6CXMjMocyM6CbMjMoc6M6CbMjMoc6MyCa6LqLOjOgl0Sso86edBJfQjeCLOBAIcOTmnRw9QuZxjs+pJ7uh/0eT6oLoSesfmZ/VJH1V0WZPMqPIsa2XqqPWZn6O9hKw543f1huPR1j0VUvdGyb+RFjxDhycDo4dCCFy+KbFUdSS6Edw/6TBeFx/m73Hqw26JR5mmrPG9naijcBM0ZXXySNOaOS2/K7mOINiOIVbZVAhFk7IBCLJoBCaEAmhCATQhAITQgrEITUAEITQNriDcb1bwvpZ25Tlp5OtzTyn6480TvrDT0VOhB6Ls/wBodZh7vk9Y01EFheN7mukaxwBBik3SssQQ13sV3lDHS18Rlw2UOA80LjZ0bvokHxMPQ6ciF8/3W9huMTU8jZInuZI3dIw2eByPB7fquuEV7NI0tcWuBa8b2uFiPzHUaLDMtDAO0+mrGNixVrWO3NqWXDLnS7vnQu66tPPgr+vwCSNueI99CRcObYuDeBIGjh1b8FBX5kZlEH31GoRmQS5kZlFmRmQS5kZlFmRmQTZkZlDmTzIJcyeZQ5kw5BLmSfMGjX/9PIcytd9RrZuruPIfaPD03pxssbk3dz5dAOAQSWL/AD6N+jz+1+W71UwcocympqcyNc8ubHAwEyTPtkYBvtfzO+4ceSCv2gZG+jqmy/q20zpr/QmYWiFw+sSXN6gleThq6nbXbGOsZ8moWltG2QPkmf8ArKmRu468BwHpoALLmoQMo9FcGGRGVTZVry1jG8bnoqM8qMq1f85Dlb1R/nMcvgoNrKjKsIq1juNj1WxlVEdkWUmVGVBHZFlnlSsgxshZWQiKpNCFAJoQgEITVAmkmgbHlpuDYrqdk9v6rDyBE4GG+sLye6PMsO+J3p4ei5ZCg98wvFsPxj9STBWWu6N1g49SPLK36zTf0WniOHS05tK2wJsHjVjvfgeht7rxWnqXMILTudmFiQWuHzmuGrT1C9M2T7XHACLEAZ4iLd5lBla3/iM3St6t8XQqKs8yMyvZNn4KmMTYdI18btQ3Ndh5hrt7D9U/cqCaNzHFrwWvG9rhYjr1HUaIMsyMyiundBJmTzKIFYvnDepO4DUn0/NBOX2Gv7hRGVz92jefE/Z5epUQYXav9m8AevMqbMg3DDHEALFwOuYGwN/o77nmSsKpndnU8AddC2/Bw4Hp1CwpHyl4ZDmL3bmt4/WPAAfSO5LHdoKXB7B1qnEyLsiabsgJGjncR6nxHhlCDYrO4ooPlGJOMcX8XCP11QeVt4HT4kbl5ttVtfUYkR3v6Gjaf0VMzQWHlL7bz+4A3qox/HpZpjNWP76pPlb82JvBrRuaB+9zqqVtbJmL3G7iLdGjfp16oLYgWu+zWcG7v39FDNizR5BfqdB8FVSSlxuTc9VgSqNiete/edOXBQF6xuldQZ5ks6zgjB1PwU+Qch8EGrnU8Na9m4+3BJ8bR0Wu466fcguYMYafOLdR+S3o5Wu8pBXMXWTJSNxIKtHT2RZU8GMPHm8Q+9WMGIRv3Gx5HRWibKhZIVFMmkmsoEIQgaEJqgTSCaAQhCBoQmEFxgG1NTRSZ4JCxx83Fsg5SMOj/XRw4Fes4Ht9QYo1sVa1sU50aS7wOcf91LoWO+q6x+0vDlk1xG735EciOKivdMX2Vngu6O8sXQfpGD6zR5h1HwVG1wOoOi5/ZDtRqaKzJP00G7I9xzMH/DkO77LrjkWr0mODD8ZjMlM8sm0z2GV7SeE0fH7Q38HKDknTk6M9zwH5noso2BvUneTvP78lY1ezFXCbd0XtG50XiFvsjxD4LVZhtQ42EMpP828feQAgjzLdwnCZap36Pwxg+OV3lbbeB9J3ThxIW7TbMd2x02IOENOxuZ7cwuWj6bho0dGkk9Fwu1/aBJXM7mlBpsNaLaeGSoaOdvIzp8b7gFvtH2gRUrX0uDWdJumrDZwB+ofnO32I0HAFeV1mJ5S4RkvlcSZJXG5LjvuTvP7m6ir6+4yR+GMctCRx1WgNNyDLiSdSd5O8pEpXSQO6SEkDSQhAKQTuUaLoG5xO9JK6bGFxs0EnkNUBdK6sIMFkd5rNHXU/ALfhweJu+7j13fAIKFjSdwv6aqWSmkaLuaQOZC6PM1g0s0D0ACDBI9hf+rhtrI8HxDlHHveT7Dqgp8NxJzXBp1b97eo6IVg6nbEMjIXsc613ylveOZx8A/VjohawaSEIRAmkE0DQhCBoQhAJoTQCEIQCaFkxtzZANatzDcckpJA+F5a9u4tNiBxF+XTUdFWVNTbRaXePPM+yivacG7cm5QKlgLvpDwX9bXb+CvH9rkDm3iay/N0ot8AF87lxUsFa5g0soPR9sdsXVn/aJc7AczYYxliDhuc4b3nq4kcgFws0zqm9nNG+zNb6fstxF1oT1b3+Y/sChQSTROYbOFj+I5g8R6IijJOjS61rgaaevBbMOI6ZZBmZpwFxbd67+h6rZiblAdAczcwu08HHS4PzdOen2kFlh7KGpPcviED72Yc5zX8Opc8a3sRbXffTjSV+DzwAGRhDS0EOAOUg3G+2h03G3Dms8Qr2vGUx2cBY30yk8bflYHlyyoNoZ4GuaMrmuDQRI0P8pBG/W2m7dysgrELKR5JJNtSTYAAC5vYAaAdFjdAIup4KCSTyt05nQfEqygwID9Y6/QfmgpgCdy3IMHlfvGUc3flvV5DTsZ5QB+PxWZcg0YMFjb5ruPwHwC3WNa0WaAB0FliXrZosMln1YLM4vccrB78fQXKDXL1PTUEkgzABsfGR5ysHofne1/ZWlHQU7Q4hzJXMIzPeQI2E3taMXc/ceB3cFWY1tDGSBG4veCbudo3dazWDRo+J03oLBmGRwtEj+OrZZm2Btxhh4/aPxVRWV7nT52PeQD4S6172tcAaBaFVi005b3r3PytytzG4a0bgOQWLXqjcDuJ1PM70KFrk1oaSEJqIE0gmgaEIQCaSaATQhAJhJNAKejlDJGuIuAdfRQpgoNnF9m3/AK6m/SxbywauZxOnzh6aqOhrmvb4dCN45LboMQdGbtNj/wCU+vJT10NJVSAF3yescMzXfMlNyLHgTp6+qioLg71E+jidvYPYW/BYTtlp3hlS3KT5XjVkno79imDlBX1GBg/qzY8ju+Kq5qZ8Zs4EfgfQrpg5M2Oh1CDlE2PINwbHmF0EuFQu4W9Db7lruwJvB59wCg1o8QbIA2caDc4Dd8NR7fArTdBmeRFdwvpprb2/f0VzDg0bfNd3roPuW81oaLNAA6BBS0+BPPnOUct5/JWUGHRM3C55nX/6U5csS5BmXLEuWBcpqKhlqHZYWF7uNtzRzcTo0epQRFy2KHDZqg2ibcDe46Mb9px0H4q0GF0tLrUv76X/AHUZIYD9Z293tYeqr8Z2pcW5SRHGPLGzQAdAEG4YKSl85+UTfRFxE09eLvf4KnxradztJHWHCNugA5WC56rxp79GeFv3n8loBhPVBuTYm9+g8LeQ4+qxjKjZGp2RqiaMrZjKgjYthjUEzChDQhUQIQmiBNJNAIQmgE0k0AhCaATCSaBoQhAwVDVwMkFni9tx4t9CplhIipKPaCWBnd1LflNIdDmF3sHC9/35ELfGFtezvMPf30PGIn9JH0aTv+ydfVUT3EKCGV0T88Du6k6eR3Rw4fh6KC7imDt3A2IIsWnkRwKlDlsUVbFXtPyhvc1TbN71lvHcXFwdHN6H2KwrMPlg/WAFpNmyN1Y73+aeh9rqDDMjMosyMyCXMsS5R5lJBC+R4ZG1z3u8rWguc70AQYlykpKWSZ4ZCxz3nc1oufXoOpXQwbIsgAfiMmTlBGQ6U9HO1az2ufRFbtMI4yyma2ng428z+r3HVx9boMI9noKYZq2TM/hBE6/s+Qfg34rXxTakiPIzLBANzGaX9bak9d/VcriG0upEXiP0nfs5qimlfIbvJJQWtdtA51xELfWO/wBgqk3cbuJJ5lZMjUzIkEbY1MyJSsiUzIlRGyJTNiUjY1K1iDBrFMGJtapWtVGLWprMNQqNFCE1ECEIQCaEIGhAQgFkkmEAmkmgEwkmgaxc1ZJFBqzMWlI1WMy05EVHTVz4jpq3i07vY8CupwTaUgWHjZbxRusSB6HRwXIOUQcQQRoQRYjQhZHrtJTYFWDxyPo5uNjeInnlcDl9iAtk9m1E7VmK05b1yX/vFwh+aeJZqeJ3b1ruaLqj0aPYzBYTeoxDviPmQBuvS7cx+8KHEtpIKZpjw2IU8ZHikOssg+s83Nul1yFAqzbOVwLQCbcrm3wQZ4ptO0E5T3j+JO4e652qrJJjd5v04D0CgapGqBNjUrIk2KdiBMiUzY02KQKjEBZXQhBkJE+9WCCglE6zFUtdCDcbVIWmEKj/2Q=="/>
          <p:cNvSpPr>
            <a:spLocks noChangeAspect="1" noChangeArrowheads="1"/>
          </p:cNvSpPr>
          <p:nvPr/>
        </p:nvSpPr>
        <p:spPr bwMode="auto">
          <a:xfrm>
            <a:off x="63500" y="-790575"/>
            <a:ext cx="2819400" cy="1619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4" name="AutoShape 4" descr="data:image/jpeg;base64,/9j/4AAQSkZJRgABAQAAAQABAAD/2wCEAAkGBg8PDxQUDxQWFBAWEBQUFBUVFBQVFRAQFBQVFRUUFRYXHSceGBklGRQUHy8gIycpLCwsFR4xNTAqNSYtLCkBCQoKDgwNDQwMDSkYFBgpKSkpKSkpKSkpKSkpKSkpKSkpKSkpKikpKSkpKSkpKSkpKSkpKSkpKSkpKSkpKSkpKf/AABEIAKoBKAMBIgACEQEDEQH/xAAcAAACAgMBAQAAAAAAAAAAAAAAAQMFAgQGBwj/xABPEAABAwIDBQYBCAQJCQkAAAABAAIDBBEFEiEGMUFRYQcTIjJxgZEUQlJicqGx0SMzwfAXQ1RzdIKSs9IIFSQlNVNjk+I0dYOio7LD4fH/xAAWAQEBAQAAAAAAAAAAAAAAAAAAAQL/xAAWEQEBAQAAAAAAAAAAAAAAAAAAEQH/2gAMAwEAAhEDEQA/APM0IQqgQhCAQhNABCEPcG+Y26cT6BA0LUfVk7tB966jYDY2LFJ5I5qh0IZFnDhlOY5g23iPVFUaFcbZ7Ntw2s7iGbv2d0x+ZwbvcXAjwnS1hx4ruP4CKk6ipiGn0HlB5emvSKzsMrmtJjmhkcB5fGwnoCQR8bLjKDAXuxCOknDonunZE+48UeYgXtuO+/I3RFUmu37QuzyPCo4XsmfL3kjmkOa1trNzXFlxKoEIQgE0JoBCEIBNCaATQhAIC7rZzsnnrqWOoZPGxsgdZrmuJGVzm6kafNVn/AXU/wApi/sP/NQeZpq12n2efh9S6B7w9zQ05mggHM0O3H1VWqBCEIGhCaAQhNABJNCCuCEIUAhCbrAXcbD7z6DigEPIaLuNvxPoFryV30Bbqd/twCgjkGa7xm9956orbbK9+kQsOLjw99wWnILHU3OvG/FSTVjnabm8hoFAoGu97J9kaXEayWOra58bacvADnMs8PYL3b0JXAhes9gv+0Jv6If72NBzvaJs9T4fiToaVpbEI4nAFxcczgb6nVe09qU80eDTupy9so7jKYy4PF54gbFuvlJ9rryntk/2y/8AmIPwK9p2u2i/zdQSVOTvO77vw5st88jI99jbz39kHC9jFVikjpvlZmdTd23KZs5/TZtzC/UjLmvbTctHbKSI7U0YZbM11IJLfTL3EA9chZ7EKvxb/KCqHMLaanjjeRbO57pMvUNsAT66dCuR2HrJJ8XppJnF8j66Jz3ONy5xeLkoPcu0PCsPnZA7EZ+5gjkc618pmcW2yg6nqbC/oqubs0wavpM9AA3M093LHJI4ZhcWeHuNxcWOgPUKq/ygpyynpLW1nkuCL3/Rq47Ej/qs/wBKk/CM/tQeVbG7HyYlV9xfI1gLpn2vka05SAOLidB7ngvRcTwLZjDXNhqgTKWgkudO9wadzn93o34BafYzOwVtew/rHEOb1a2WQOt/baua7WaCVuLSuc12WQRmM2NngRtbZvMgtIsqLzb3svp4aU1eHuJia0PfGXZwYj/GRuOtgCDYk6a+uXZhsHQV9E6WpY50gqHsBEjm+EMYQLNPNxXYhhpdnS2p8LmYaWuB3hzoi0NPW7gLKv7Ef9mv/pb/AO7iQaWC7H7ONmNO6VtRUlzhlMjxYi5yNDCG3A5knRcr2o7Dw4dJFJTXEMuYZCS7u3tsbBx1IIPHdYqrwA/68i/7x/8AmK7zt4H+j0v89J7/AKNBWbM9nFHDQ/LcWc4RlgeIwXNDY3WyZy3xOc67bAEbwN6s8G2d2dxZsjKRj45WC5IdI14adA4BznNcL/vqu0xGuBw0SwQNqm9zHI2I2tIyzToCDcga2twXn1B2rtbJlgw1jZT4csZs867rNjvvQefbR4G+hqpad5uWO0da2dhGZrrcLgj71Wrpe0LEJp69z54e4l7qIGMuDi0ZbtJIG8gjTeFzSqPoLs2jLsEga02JZMAeRMsgB0XK1XZxjjGXjrzI4Dy99Own0JJF/Wy5J1BjUFLCW/KDSujbJF3L3uYGSeMXbGfCfFuIXedksuKOdL8r775NkGTvs1+9zDyZ/FbLe/DcorybFflAme2qz9+05X94SXAjSxJ6WWou47YXRnE3ZPMIYg+307Ei/XKWrh1UCaSyQCEIQNCE0AhNJBWrbwzDX1MrY47XNySdGsY0Xc9x4NABJWot/C8RdCJcu+SIxE8muc0n4loHuoNCvqWscWxaj6ThqRwNtwuNel1X5gblxN7acbnqb6DeupptjTWwZ6N4kqWNPfUxs2YWv44x/Gstbd4husdFy89O6Nxa8FrgbEEWII3g9eiisLpIuFLDSyP8jHO+y1x/AIIkK2g2Tr5PLTS+7CP/AHWW/D2c4m7+JDftPYP2oOaC6zZDbSTCZnzRRskc6Pu7PLgAC5rrjLx8Kmi7KcQO8xN/rk/gFtx9kNUfNPEPQPP5JBT7SbVyYnVGokY2NxaxuVpJFmXsddeKvtru2GoxCkkpXwRMY/JdzXPLhkkZILA6b2Ae6yZ2OycalvtGf2uUo7HedT/6X/UrB5qrfZrEjSzxzNAc6KZsgadzi0ggGy7b+B1n8pd/yh/iR/A63+Uu/wCWP8SQUm3vaRNizY45YmRiKRzgWFxLiW5bHMrTZbtSnwqlMUUMcg7wvu5zgbuDRbT7Kkd2Ocqn4xf9Sif2OycKlvvG7/EkHLYLtFNBUd9C7u5hI57SN3jJJaQd7dSLHgvT6Tt2mDB3tKx7/pNlcweuUtd+K5GTsgqh5Zoj6h4/NasvZViA8ronf+IR+IUgsdr+0KsxIBkgEcAOYRsvZxG5znHV1uHDotjZDtJnwynMMcUb2mUyXcXA3LWttpw8IXPjYTFofLEHN4gPY4H2J/CxSOA1g/WU0rD9kub/AGm3t7/FUZUWMOirG1IaC5tR3wab5S7Nmtffa6uts9vpsUZG2WJkYjeXAsLjckWsbrm5qORnnY5o5lpAv67lCqjrtk+0msw9ndtyywX0ZJfwXNzkcNQL8NQuol7cZLeCkaHczM4j4Bg/FeVIUFntFjkldUvnmDQ9waCGAhoDQGgC5PABVoQmqPQtnO16opYI4XwRyMjjbG0hzo3ZGANF9HAmwGtgt3Ee2mpe0iCBkRItmc8ykdQMrR8QV5ii6g2K2qfK9znuLnucXOcTcucd5JWugJqgTCEIBNJNAJoTQCEIQVid9/UWSTUG7CQ1rXseWyM181ntI4xPGoPHKetiutwna+iqiBjVO2oGXL8qY0tmYNw75rCM9vpDdyK4VbuH1MLQWyx3aTcSMOWWM/VJ0cPqn4hFe0UuyNE2MS0UcM1ORdskbGOcB9YAa+2vQLYja23htbpay8nwvHajDZe8opwWO1dYHu39J4Dqx31h7FemYDtrQ4mQ2W1JWu3XIMVQebXbn+hs71Qb1k9FnW0kkBtK2wvo4asd6HgehUBcoJLouos6M6CXMjMocyM6CbMjMoc6M6CbMjMoc6MyCa6LqLOjOgl0Sso86edBJfQjeCLOBAIcOTmnRw9QuZxjs+pJ7uh/0eT6oLoSesfmZ/VJH1V0WZPMqPIsa2XqqPWZn6O9hKw543f1huPR1j0VUvdGyb+RFjxDhycDo4dCCFy+KbFUdSS6Edw/6TBeFx/m73Hqw26JR5mmrPG9naijcBM0ZXXySNOaOS2/K7mOINiOIVbZVAhFk7IBCLJoBCaEAmhCATQhAITQgrEITUAEITQNriDcb1bwvpZ25Tlp5OtzTyn6480TvrDT0VOhB6Ls/wBodZh7vk9Y01EFheN7mukaxwBBik3SssQQ13sV3lDHS18Rlw2UOA80LjZ0bvokHxMPQ6ciF8/3W9huMTU8jZInuZI3dIw2eByPB7fquuEV7NI0tcWuBa8b2uFiPzHUaLDMtDAO0+mrGNixVrWO3NqWXDLnS7vnQu66tPPgr+vwCSNueI99CRcObYuDeBIGjh1b8FBX5kZlEH31GoRmQS5kZlFmRmQS5kZlFmRmQTZkZlDmTzIJcyeZQ5kw5BLmSfMGjX/9PIcytd9RrZuruPIfaPD03pxssbk3dz5dAOAQSWL/AD6N+jz+1+W71UwcocympqcyNc8ubHAwEyTPtkYBvtfzO+4ceSCv2gZG+jqmy/q20zpr/QmYWiFw+sSXN6gleThq6nbXbGOsZ8moWltG2QPkmf8ArKmRu468BwHpoALLmoQMo9FcGGRGVTZVry1jG8bnoqM8qMq1f85Dlb1R/nMcvgoNrKjKsIq1juNj1WxlVEdkWUmVGVBHZFlnlSsgxshZWQiKpNCFAJoQgEITVAmkmgbHlpuDYrqdk9v6rDyBE4GG+sLye6PMsO+J3p4ei5ZCg98wvFsPxj9STBWWu6N1g49SPLK36zTf0WniOHS05tK2wJsHjVjvfgeht7rxWnqXMILTudmFiQWuHzmuGrT1C9M2T7XHACLEAZ4iLd5lBla3/iM3St6t8XQqKs8yMyvZNn4KmMTYdI18btQ3Ndh5hrt7D9U/cqCaNzHFrwWvG9rhYjr1HUaIMsyMyiundBJmTzKIFYvnDepO4DUn0/NBOX2Gv7hRGVz92jefE/Z5epUQYXav9m8AevMqbMg3DDHEALFwOuYGwN/o77nmSsKpndnU8AddC2/Bw4Hp1CwpHyl4ZDmL3bmt4/WPAAfSO5LHdoKXB7B1qnEyLsiabsgJGjncR6nxHhlCDYrO4ooPlGJOMcX8XCP11QeVt4HT4kbl5ttVtfUYkR3v6Gjaf0VMzQWHlL7bz+4A3qox/HpZpjNWP76pPlb82JvBrRuaB+9zqqVtbJmL3G7iLdGjfp16oLYgWu+zWcG7v39FDNizR5BfqdB8FVSSlxuTc9VgSqNiete/edOXBQF6xuldQZ5ks6zgjB1PwU+Qch8EGrnU8Na9m4+3BJ8bR0Wu466fcguYMYafOLdR+S3o5Wu8pBXMXWTJSNxIKtHT2RZU8GMPHm8Q+9WMGIRv3Gx5HRWibKhZIVFMmkmsoEIQgaEJqgTSCaAQhCBoQmEFxgG1NTRSZ4JCxx83Fsg5SMOj/XRw4Fes4Ht9QYo1sVa1sU50aS7wOcf91LoWO+q6x+0vDlk1xG735EciOKivdMX2Vngu6O8sXQfpGD6zR5h1HwVG1wOoOi5/ZDtRqaKzJP00G7I9xzMH/DkO77LrjkWr0mODD8ZjMlM8sm0z2GV7SeE0fH7Q38HKDknTk6M9zwH5noso2BvUneTvP78lY1ezFXCbd0XtG50XiFvsjxD4LVZhtQ42EMpP828feQAgjzLdwnCZap36Pwxg+OV3lbbeB9J3ThxIW7TbMd2x02IOENOxuZ7cwuWj6bho0dGkk9Fwu1/aBJXM7mlBpsNaLaeGSoaOdvIzp8b7gFvtH2gRUrX0uDWdJumrDZwB+ofnO32I0HAFeV1mJ5S4RkvlcSZJXG5LjvuTvP7m6ir6+4yR+GMctCRx1WgNNyDLiSdSd5O8pEpXSQO6SEkDSQhAKQTuUaLoG5xO9JK6bGFxs0EnkNUBdK6sIMFkd5rNHXU/ALfhweJu+7j13fAIKFjSdwv6aqWSmkaLuaQOZC6PM1g0s0D0ACDBI9hf+rhtrI8HxDlHHveT7Dqgp8NxJzXBp1b97eo6IVg6nbEMjIXsc613ylveOZx8A/VjohawaSEIRAmkE0DQhCBoQhAJoTQCEIQCaFkxtzZANatzDcckpJA+F5a9u4tNiBxF+XTUdFWVNTbRaXePPM+yivacG7cm5QKlgLvpDwX9bXb+CvH9rkDm3iay/N0ot8AF87lxUsFa5g0soPR9sdsXVn/aJc7AczYYxliDhuc4b3nq4kcgFws0zqm9nNG+zNb6fstxF1oT1b3+Y/sChQSTROYbOFj+I5g8R6IijJOjS61rgaaevBbMOI6ZZBmZpwFxbd67+h6rZiblAdAczcwu08HHS4PzdOen2kFlh7KGpPcviED72Yc5zX8Opc8a3sRbXffTjSV+DzwAGRhDS0EOAOUg3G+2h03G3Dms8Qr2vGUx2cBY30yk8bflYHlyyoNoZ4GuaMrmuDQRI0P8pBG/W2m7dysgrELKR5JJNtSTYAAC5vYAaAdFjdAIup4KCSTyt05nQfEqygwID9Y6/QfmgpgCdy3IMHlfvGUc3flvV5DTsZ5QB+PxWZcg0YMFjb5ruPwHwC3WNa0WaAB0FliXrZosMln1YLM4vccrB78fQXKDXL1PTUEkgzABsfGR5ysHofne1/ZWlHQU7Q4hzJXMIzPeQI2E3taMXc/ceB3cFWY1tDGSBG4veCbudo3dazWDRo+J03oLBmGRwtEj+OrZZm2Btxhh4/aPxVRWV7nT52PeQD4S6172tcAaBaFVi005b3r3PytytzG4a0bgOQWLXqjcDuJ1PM70KFrk1oaSEJqIE0gmgaEIQCaSaATQhAJhJNAKejlDJGuIuAdfRQpgoNnF9m3/AK6m/SxbywauZxOnzh6aqOhrmvb4dCN45LboMQdGbtNj/wCU+vJT10NJVSAF3yescMzXfMlNyLHgTp6+qioLg71E+jidvYPYW/BYTtlp3hlS3KT5XjVkno79imDlBX1GBg/qzY8ju+Kq5qZ8Zs4EfgfQrpg5M2Oh1CDlE2PINwbHmF0EuFQu4W9Db7lruwJvB59wCg1o8QbIA2caDc4Dd8NR7fArTdBmeRFdwvpprb2/f0VzDg0bfNd3roPuW81oaLNAA6BBS0+BPPnOUct5/JWUGHRM3C55nX/6U5csS5BmXLEuWBcpqKhlqHZYWF7uNtzRzcTo0epQRFy2KHDZqg2ibcDe46Mb9px0H4q0GF0tLrUv76X/AHUZIYD9Z293tYeqr8Z2pcW5SRHGPLGzQAdAEG4YKSl85+UTfRFxE09eLvf4KnxradztJHWHCNugA5WC56rxp79GeFv3n8loBhPVBuTYm9+g8LeQ4+qxjKjZGp2RqiaMrZjKgjYthjUEzChDQhUQIQmiBNJNAIQmgE0k0AhCaATCSaBoQhAwVDVwMkFni9tx4t9CplhIipKPaCWBnd1LflNIdDmF3sHC9/35ELfGFtezvMPf30PGIn9JH0aTv+ydfVUT3EKCGV0T88Du6k6eR3Rw4fh6KC7imDt3A2IIsWnkRwKlDlsUVbFXtPyhvc1TbN71lvHcXFwdHN6H2KwrMPlg/WAFpNmyN1Y73+aeh9rqDDMjMosyMyCXMsS5R5lJBC+R4ZG1z3u8rWguc70AQYlykpKWSZ4ZCxz3nc1oufXoOpXQwbIsgAfiMmTlBGQ6U9HO1az2ufRFbtMI4yyma2ng428z+r3HVx9boMI9noKYZq2TM/hBE6/s+Qfg34rXxTakiPIzLBANzGaX9bak9d/VcriG0upEXiP0nfs5qimlfIbvJJQWtdtA51xELfWO/wBgqk3cbuJJ5lZMjUzIkEbY1MyJSsiUzIlRGyJTNiUjY1K1iDBrFMGJtapWtVGLWprMNQqNFCE1ECEIQCaEIGhAQgFkkmEAmkmgEwkmgaxc1ZJFBqzMWlI1WMy05EVHTVz4jpq3i07vY8CupwTaUgWHjZbxRusSB6HRwXIOUQcQQRoQRYjQhZHrtJTYFWDxyPo5uNjeInnlcDl9iAtk9m1E7VmK05b1yX/vFwh+aeJZqeJ3b1ruaLqj0aPYzBYTeoxDviPmQBuvS7cx+8KHEtpIKZpjw2IU8ZHikOssg+s83Nul1yFAqzbOVwLQCbcrm3wQZ4ptO0E5T3j+JO4e652qrJJjd5v04D0CgapGqBNjUrIk2KdiBMiUzY02KQKjEBZXQhBkJE+9WCCglE6zFUtdCDcbVIWmEKj/2Q=="/>
          <p:cNvSpPr>
            <a:spLocks noChangeAspect="1" noChangeArrowheads="1"/>
          </p:cNvSpPr>
          <p:nvPr/>
        </p:nvSpPr>
        <p:spPr bwMode="auto">
          <a:xfrm>
            <a:off x="215900" y="-638175"/>
            <a:ext cx="2819400" cy="1619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5" name="ZoneTexte 4"/>
          <p:cNvSpPr txBox="1"/>
          <p:nvPr/>
        </p:nvSpPr>
        <p:spPr>
          <a:xfrm>
            <a:off x="2374072" y="1103438"/>
            <a:ext cx="6192688" cy="2031325"/>
          </a:xfrm>
          <a:prstGeom prst="rect">
            <a:avLst/>
          </a:prstGeom>
          <a:noFill/>
        </p:spPr>
        <p:txBody>
          <a:bodyPr wrap="square" rtlCol="0">
            <a:spAutoFit/>
          </a:bodyPr>
          <a:lstStyle/>
          <a:p>
            <a:r>
              <a:rPr lang="fr-FR" dirty="0" smtClean="0"/>
              <a:t>Le prix des nouveaux biens augmentent en général moins rapidement que le prix des anciens biens qui servent au calcul de l’IPC.</a:t>
            </a:r>
          </a:p>
          <a:p>
            <a:r>
              <a:rPr lang="fr-FR" dirty="0" smtClean="0"/>
              <a:t>L’IPC sous estime les gains en bien-être obtenus pas les consommateurs.</a:t>
            </a:r>
          </a:p>
          <a:p>
            <a:r>
              <a:rPr lang="fr-FR" dirty="0" smtClean="0"/>
              <a:t>=&gt; l’IPC tend à surestimer l’effet de l’inflation sur le niveau de vie.</a:t>
            </a:r>
            <a:endParaRPr lang="fr-FR" dirty="0"/>
          </a:p>
        </p:txBody>
      </p:sp>
      <p:sp>
        <p:nvSpPr>
          <p:cNvPr id="6" name="AutoShape 8" descr="data:image/jpeg;base64,/9j/4AAQSkZJRgABAQAAAQABAAD/2wCEAAkGBggGDxAIBwgWExUVGRgXFRgVGRoeFxgWGyAdGB0YHRwZGyYfIxokHBUYIi8gJCcqOC0sGB8xNTAqNSYrLSkBCQoKDQwOFw8PGjUkHh0vLDU1NSw1LzQ1MC41NDUsLDUpKS81MSo2MykpNTUuNTU1NTUpLCkwLTUuKSktNSk1Kf/AABEIAOEA4QMBIgACEQEDEQH/xAAbAAEAAgMBAQAAAAAAAAAAAAAABgcDBAUIAv/EAEAQAAIBAwMCAwQGBA4DAAAAAAABAgMEEQUGEiExB0FRFCJxkQgTMmFzgTVCUsEVIzM0NkNygqGisbLC0RZidP/EABkBAQADAQEAAAAAAAAAAAAAAAABAwQCBf/EACcRAQACAQMCBAcAAAAAAAAAAAABAhEDBDESIQVhcZETMjNBUWLR/9oADAMBAAIRAxEAPwC8AAAAAAAAAAAAAAAAAAAAAAAAAAAAAAAAAAAAAAAAAAAAAAAAAAAAAAAAAAAAAAAAAAAAAAAAAAAAAAAAAAAAAAAAAAAAAAAAAAAAAAAAAAAAAAAAAAAAAAAAAAAAAAAAAAAAAAAAAAAAAAAAAAAAAAAAAAAAAAAAAAAAAAAAAAAAAAAAAAAAAAAAAAAAAAAAAAAAAAAAAAAAAAAAAAAAAAAAAAAAAAAAAAAAAAAAAAAAAAAACtPEfxko7PrfwTploq9dJOfJtQhntHp1cuzwWWU/4hatsLa2oK+raXKvfRkqslTk0lLphzbbjnt0wwOHHxy3botSL1/RIqM+sYyhOnJx9Yt5yW5Q3fb6jpUty6bDlH6mdWMZdPegnmDx6OLRR3ilvXVd32ttUvdtTtaSqZp1Z5fJuL91NxXl1/uk62D/AERr/hXX/IDj2f0iqs6Napc6TBVFxVGEZSxJvPJyyuiSS7d8mXan0g/aqzobltIU4NSaqU+XRpZUXF+uMZ9WjifR40u0vry6uLqgpunSjw5JNLk2m8Pz6Ef3hplr/wCSVrCFFRpyuYJxSwsS4trC8nl/MJSuv9I3UnW52+jU/qvKMpS5teuV0yXBpe7dP1PTo7j58KLpupLl3il9pP700107lYfSF0qxsbSxqWtpCDVSUE4xS93j26eXREh8NLbTbrbFGlrSi6HGq6vJtR4KpJvLTz5BCKX/AI67h1qrOhtLQ+Sj1WYyqT4+rjHojrbA8b62u3VPRtfsY051HwhOGUvrP2ZRfbL6fE5GheI+gbaq1bDw/wBrVq7qSTb5PMsdFiOJS4/HBB/brq93DTu7uxdvUldU5SpPo4Sco9H9/n+YSvHxP8Qr7Yns3sOmKv8AW885cvd48cfZT78n8iAz+kVrFL+U2/TXxlUX+qLv1TUbXSKNS+v6ijTpxcpN+SX7zzTUnqnjPrKjFOEG8L0o28fP05P/ABkwhd+xd+vcum1NwatRjbxhKalhtx4QSfLL+L+RAb7x81bUK06e2dB5wh1zJSlNwX6zUOkUdzxkt6O19vw0rS4cKbqUqWF+z1m8v1bgm/U1/o6WlKFhdXSiuUq3Fvz4xisL4Zbf5gdnw38XLXe83p93bKhcJOSinmM0u/FvrleaZob78YLrZ+pLR4afTlDFNucpSTSk+rwljoVfeVXt7dEp2S4qF4kku2JySa+UmbfjsuWtyj606S/1CUh1n6RF7TuJR0jTKboxk1GU3LlNJ45dO2S2dmbqt952VPVram4csqUX+rOPRrPmvvK/8atA07TNCoRs7SEfqqlKMGopNJpp9V64WfU2/o8yb0urFvoq8sfKIQkPiF4hUtlRpULa1de5rPFKkvPy5PHXGeiS7v4EVreJG9dpuF5vHbkI205JOVJrlTz5PEn1+OPjkx1ILVd6qF0+St6KdNPyfDl0/vTbLN3DoVruW1raVe54VY8W13Xmms+aaQGpr+8dM2/YPXrirypOMZU+Peo5LMYx+9kBp788RtQpfw3p+1qfs+OSg3/GSh35Lqn29F18kzjeK+lw0enoe0qVec6Sm8ym/ekuSis46dFJ4Lxp04UYqnTikkkkl2SXRJARPaXiHa7u0+tqttR41KMZfW0pPrGcYuXf9l46P4+hF9K8WNe3bb06W2NDhUuWpOrmT+poRy1HLljMpYzg423UtK17cOm2/SnOhWnxXbKxJfLnL5kg+j1bU6WkzrRiszrTy/N4UUl+X7wMeh+Mde29r0/d2m/U3VvFOMIf10m1FQiuvvNyjjDaw8mvqviXvbbDp6puHbMIWs2liMs1IZ9Wm/ex5NfcYNyWVG53np8atNNfVRl8ZRjVaf5NL5Il3jHGMtDveS8oP8+cQJbYX1HUqVO8tZ5hUipxfqmsozkY8Mf0Lp34MCTgAAAPKmqXL0PcNS73BSc1TuudRYT5Q5ZXR9/dx8j1WcHcGxdvbpkqusaXCpJdFLqpY9MxabX3AUp4w+IdjvaFG00KM50qL+sq1HCSSk/ciuqyl1fV+qJF4Y6r7ZtnUbJ0ZL6mFdcmvdkpxlJYfquqa8unqWdYbN0HTLepptnpdONKosVI4+2v/ZvqxUsdO0e3Wl09OStuLg4xXRRfRprvh5eWcXvWleq3DqtZtOIU79G7+cX/AOFT/wBzI/u/puqf/wBVL/iX9tra+3dC519v2UKfNJScG+qXVLqz5uth7cvbn+FrjSoSrclLm855Ls++M9DqtotGYnsiYmJxKv8A6R/8zsvxpf7TnKldVtjwVnnplzS86arS5fuf5Fu67trStzQjQ1myjWjF8oqWej7Z6fcZtN0aw0ihHTrG1jCkk0oL7OHltdfVt/MlCgPBvf8AoOyqd3HWYyjObi4SjByckk/cyu3Xr16dSJajuCvd6stw1bOUfrK0a8INNNw5LGM98qOMrzPRi8KNnKr7WtCp8s5x73DP9jPH/A7dztvSburQva+nwlUoLFKTivcXovL4egFP+Pu5b269i0e0Uo060FWlHDU5NvEYtd+nV49fgQjae4d27DU6umaXJRm05upbyeUuycsZS+DPS+oWTnUV1b2NKVRR4qpPGYrOcLpnHmaN7qGrWKU7iNKUW8YSfy7mPX3lNHPVWcR94jsv09C2pxMe6vrjVbzxk29dNWSjcUZqUYwb4zlDr0z1y4ykseuCM+D3iTpWy6V1p+u84KU/rIOMXJ8scXBpdU/dXcv+0sbWy5O1t4w5vlLiksy7ZePPoR/WfDLamv1Xeajo8JTfeUXKLk/V8Gsv72bFCj9l6fX8RNwy1SNBqmqzuKmf1Yp5jFv1bSWPiffjr+m3+HR/1Z6G0bQtN29SVppNnGlD0iu79W+7f3s0NX2Lt3Xq3t2qaVCpUwlylnOF28wIj49foRfi0f3nK8EtbsNvaLcahqtyqdONd5k/VqKSwuuWWlrGhadr9H2HVbWNWnlPjLtldn0NCOxNuwtJ6LHS4KhN8pQWesv2s5znp6gVnuvUqO2Nesd70p/WWd1TUZVI9Uvd4P8Ay8Zfk/Qk3iF4o6bpljKOganGrc1ko0FSak05Y9547dO2euWiZVtuaVcWq0etYQlQUVFU2vdSXbHw9Tk6N4Y7U0Cqr3TtHjGovsyk5S4v1XNtJ/eBX/ibt7W5aNpusXs3UubTE67x72JYfXH7LUUydWHilti8slq9TVKcEopzg3/GRl5w49289FjuSycI1E4Timn0afZr0ZEZ+EWy6lT2mWhwznOFKajn+ypccfdgCDeHdnca7PW96XFFwhXhWhRT844cm/glGCz659Dv/R//AEMvxqn7iw42NtCl7HChFU+PHgliPHGMYXlg19G0PT9vUvYtJtY0qeW+Me2X3fUCs9d/ppp/4H/GqSjxi/Qd7/Zj/uiSGttzS7i6hrNWyi68FxjU/WUeqx/mfzNjU9MtNZozsdQoKpTmsSi+zXcCF7Q19aJoulv2dz5Uqa6PtyfFdk33a+Hm0Ti0uY3lONemuklnqatPb+m0qVKzp2kVCkuMIrPux7cV54ZvQhGmlCEcJdEl5ID6AAAAAA0n0aAA413t5Juvp1V05ei+yzSeravpnS8o8l6tfvj0JMGs9zzNTw+M9WhaaT5ce3DXXdTjGpHVHnz7o/T3dTf8pbP8mjOt1WXnCfyX/Zv1tKsq/wDKW0X+X/Rge39Pf9R/iyn4XideL1n1hZ17SeazDUnuy1X2KM38kYHue4uXwsrPL/Nv5I6sNE0+n1Vqvz6m5CnCkuNOCS+5HUbff3+pqxEfrH9ROrtq/LTPrLh09O1TUXnULhwj+zHo393Qz19OVSpRtaVPFOn779G/JfPLZ1waK7DTiMTMzM4zM95nHfHplVO5vM/jygABvZgAAAAAAAAAAAAAAAAAAAAAAAAAAAAAAAAAAAAAAAAAAAAAAAAAAAAAAAAAAAAAAAAAAAAAAAAAAAAAAAAAAAAAAAAAAAAAAAAAAAAAAAAAAAAAAAAAAAAAAAAAAAAAAAAAAAAAAAAAAAAAAAAAAAAAAAAAAAAAAAAAAAAAAAAAAAAAAAAAAAAAAAAAAAAAAAAAAAAAAAAAAAAAAAAAAAAAAAAAAAAAAAAAAAAAAAAAAAAAAAAAAAAAAAAAAAAAAAAAAAAB/9k="/>
          <p:cNvSpPr>
            <a:spLocks noChangeAspect="1" noChangeArrowheads="1"/>
          </p:cNvSpPr>
          <p:nvPr/>
        </p:nvSpPr>
        <p:spPr bwMode="auto">
          <a:xfrm>
            <a:off x="63500" y="-1041400"/>
            <a:ext cx="2143125"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7" name="AutoShape 10" descr="data:image/jpeg;base64,/9j/4AAQSkZJRgABAQAAAQABAAD/2wBDAAkGBwgHBgkIBwgKCgkLDRYPDQwMDRsUFRAWIB0iIiAdHx8kKDQsJCYxJx8fLT0tMTU3Ojo6Iys/RD84QzQ5Ojf/2wBDAQoKCg0MDRoPDxo3JR8lNzc3Nzc3Nzc3Nzc3Nzc3Nzc3Nzc3Nzc3Nzc3Nzc3Nzc3Nzc3Nzc3Nzc3Nzc3Nzc3Nzf/wAARCADAAMADASIAAhEBAxEB/8QAHAABAAIDAQEBAAAAAAAAAAAAAAYHAQUIBAID/8QAPxAAAQMDAgQDBAcGBAcAAAAAAQACAwQFEQYSBxMhMUFRYQgUcYEWIiN0obGyFTI1N0JSYnOR0SQ2cpLB4fD/xAAZAQEBAQEBAQAAAAAAAAAAAAAABAMBAgX/xAAoEQEAAgIABAUEAwAAAAAAAAAAAQIDEQQFIUISMTJRgSIjYZEzodH/2gAMAwEAAhEDEQA/ALxREQEREBERAREQEREBERAREQEREBERAREQEREBERAREQEREBERAREQEREBERAREQEREBERAREQEREBERAREQEREBERAREQEREBERAREQEREBERAREQEREBERAREQEREBERAREQERYQZREQEREBERAREQEREBERAREQEREBFo9ZalpNJ2Ka61oL2sw2OJpwZHns0f8A3YFUY7ifxB1FUzGw07mRx9TFRUnN2Dwy4glB0flFQOiuM14jvENBqlsc9NLIInTCPlyQknGSB0Iz3GMqy+K2pa/Smlf2laxEaj3hkf2rdwAOc9PkgmSyuemccL0NPytdFSvu758RvERDI4to6kZ6nOcJo/jXd4rvFFqd8M9vkO18rIg18P8AiGO48wg6FRc337jbqOpuUj7OYKOia77KN0Qe5w83E+PoFafCfXr9aW2obWwsiuNGWiUR/uyNdnDgPDsQQgnqKo+KHFmbT1yks1ghikrIgOfUSjc2Mnrta3xOO5PQKC1PEbiTbGw11wdNFTyn7M1FCGxv8cA4H5oOlVlQfhbrtutrZMaiFsFwpC0TxsP1XB2cObnsDg9PDChfETiRqywaurbbaqeE0kIZyy+mc8nLQT18epKC7EXNUvGnWkLtsrKJjsZw6lIP4lW5wt1XX6j0lPd78YYjFPI3mMZsZsa0En5devognKZVA6j4zX25XY0WjqUMh3FsTzDzZpvUN8B6Yys6c4y3y23YUOs6UOh3BsrxCYpofUt8R6Yygv1FFOIWo6ixaJqr1aHQySNEbonvG5jg5wGfXoVVNv433dtjr31kVJLcnSMZSNbGWtaCHbnOGeuMNwPMoOgUXN1h42akprnG+8mCsonOAljbEGOa3xLSPEequa83u5RXChFsiElJOwPDuWXcwEZGPwGPDv2QStFhvZZQEREEc1zadPXSyl2qtooKV3NMjpSwMOMZyPjjCrC08T9H6PpZLZpOzXCphdKZC97w3e49O5y7sPJer2kqypjt9mo2FwppZZHyY7Oc0N2/qK+OAkunaLTtdXVc9HFcWTnnSTva1zIgBtwT2Hft4oKh1Nc/2zqmtuYpTSe81HM5BOSwnHjgfkr64+fy7j+9w/k5UVrS6wXjWF0udLkwT1Tnxk9CWjoD8wMq6+NFwprpwro66ikElPPUQvY4Hww78fBBpPZwttJO29V00Eck8ZiiY57QdrSHE4z54H+irviXRQUXEG80tJG2KEVOWsYMBu4AnA+JKtD2av4bfP8AOh/S5VvxW/mZefvLP0tQXFxVsVsoeFE0NPRQRijZDyS1gBadzQTnzOTnzyoh7Nn8Wvf3eL9RVgcY/wCWFx/6Yf1tVf8As2fxa9/d4v1FBv8AXtLw307fRcrxBPLd3zCpNPTyOeXuzkFzSdoBPge6i/EDitTas01VWulsdRHHI5hFTLKCGEOB7Ad/Dv4qCXCpZctdTVF9e7lS3H/ii49Ws5mCPTA6fJXNxmvdioNBfsa1zUe+rdGIIKVzSGxtIcXYb2HQD1ygjns2Z/bF6+7x/qKubVV/o9M2Opute77OFv1WA4Mjz+60epKo72dbjTUupq+jnkDJqumAhBP75a7JA9cHPyK1vG3VlRfNUTWthLKG2SOiYz++Ts55/IenxQai10V24m64cZnky1L+ZUS4+rBEPL0AwAPPCuvinFBpjhRU2+1M5MAbHSsA77S4bs+p65+KqfhxxHpdFUkkAsTamWd+Z6kVG17gOwALSAB5KzNTXmj4lcLbvNZYpxLTFr3wSN+s1zMOI6dD9XPZBDfZxpIpdRXOqewGSCla2Mn+nc7qR8hhPaOpI4tR2yrY0B89I5rz57XdPwcvFwBvlJadUVVNXTsgZW0+yN8jg1pe12QMnzGVnj9fKO66mo6WgnjnbRU5bI+Nwc0Pc7JGR5ABBvJK+Sv9nNxlcXOp3tgyfJswx+BC1ns7WqlrdQXGtqYmSSUkDeTvGdrnOOSPXAx81u7laZbN7PJp6lhZNLsne09xvlBAPywvF7NX8Qvv+TD+pyCK8caKnouINW2liZE2WGOVzWDA3EdT88LozR5LtKWYkkk0MOf+wLnvj7/MOb7rF+RXQmjv+UrL9xh/QEG4CIiAiIgj2t9JUGsbObfcC6Msdvhnjxuif5jzHmFVtNwAf70PetQNNMD15dLh5HzdgfirzRBV154J6frJLb7hLLRRUwDKgNG51Q3vkk9nevl4dAt1qbRVt1BpGPTVoqY7fT0szS3ls5m0tzkEZByc98qbHstVc7Rz5PeaOU09WP629A74rLLa9Y3SN/j/AB7pFZnVp00HDXQn0Hpa6E3D3w1UjH55PLDdoIx3Oe6jerODf0h1PWXkXvkCpka8xe67tuABjO4eXkpi2+11vk5N0pi7ye3oT/4K2dNfrfUYAnEZ/tkG1YY+PwXnwzOp9p6Nb8NlrG9bj3h5dY6dGpdL1Nl95NPzmtAm2bsbSD2yPLzUf4a8OPoPVV05ufvhqmNZjkcvbgk5/eOe6nccscgyx7XDzacr7yq4mJ8k6qdccGaS/wB2mulqr/cJqh2+aJ8W9jnHu4YIIJ8e6xpTgjaLbI6a+1JukhaWtiEfLjbkYz3JJ8j0wrXysOcGjJIHxTcQK+0NwptOlLnLcnTOrqoPPurpWYEDPh4u/wAX+gC81doTRUN8r7ld2zXCrqp3Suhe87YyTnGG4/EqeVN3oafPMqY8j+lp3H8FqTeRVTGO1UAkkcer3tAHxP8A7UXEcXSv00vHi/f9QoxYLW62rOv0jUumuHtW3kyafjhB6B7GlhHzBUl0Xo636Ppqyntcs74aqbm7ZiHbOmMA46j4r4vUPvNxt1LsYJyN0pYOmPH8ipO3snB5c17Xrknevxp3PTHWtZr02qLV3BCiuddJW2GuFvMri59NJHvjBPfaQctHp1X1o7glQ2qujrb7WtuDonB0dOyLbFkdi7Jy74dB8VbqK5M0GttO/SnTVVZ/efduftIl2b9u1wPbI8vNaDhpw6+g89dKbn76atjG45HL27ST5nPdT5EFYcQOE51fqF12F4913RMjMRpt/wC7453BWHZ6EWy1UdAJDIKaBkIeRjdtAGcfJexEBERAREQEREBYwsog/GeniqGGOdjXsPg4ZWirdLQPJdSSuiP9rvrD/dSNYU2fhMOePuV21xZ8mL0TpCJdP3OA5iaH+sb8L8+Re4um2sHwcSp3hF8+eTY+y8x8q45jfurEoKI75J0xWH4khfpHYrtUn7bLQfGWTKm2Ewu15Pj772n5J5hftrEfCN0elYWEGrmdIf7WDaP91vqelhpo+XBG1jR4AL9llX4OEw4P466SZc+TL65eKCgYytmq3OL5ZMAE/wBLfIL2oi3rStY6M5mZ8xERenBERAREQEREBERAREQEREBERAREQEREBERAREQEREBERAREQEREBERAREQEREBERAREQEREBERAREQEREBYWUQEREBERAREQEREBERAREQEREBERAREQEREBERAREQEREBERAREQEREBERAREQEREBERAREQEREBERAREQEREBERB//2Q=="/>
          <p:cNvSpPr>
            <a:spLocks noChangeAspect="1" noChangeArrowheads="1"/>
          </p:cNvSpPr>
          <p:nvPr/>
        </p:nvSpPr>
        <p:spPr bwMode="auto">
          <a:xfrm>
            <a:off x="63500" y="-889000"/>
            <a:ext cx="1828800" cy="1828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3084" name="Picture 12" descr="http://2.bp.blogspot.com/-lFmPJgpDPaw/T0Qjbr0UgOI/AAAAAAAAFF4/H9oLaHgfXyA/s1600/amazonc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8823" y="3281741"/>
            <a:ext cx="1951675" cy="645312"/>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p:cNvSpPr txBox="1"/>
          <p:nvPr/>
        </p:nvSpPr>
        <p:spPr>
          <a:xfrm>
            <a:off x="2415604" y="3146082"/>
            <a:ext cx="6056360" cy="1200329"/>
          </a:xfrm>
          <a:prstGeom prst="rect">
            <a:avLst/>
          </a:prstGeom>
          <a:noFill/>
        </p:spPr>
        <p:txBody>
          <a:bodyPr wrap="square" rtlCol="0">
            <a:spAutoFit/>
          </a:bodyPr>
          <a:lstStyle/>
          <a:p>
            <a:r>
              <a:rPr lang="fr-FR" dirty="0" smtClean="0"/>
              <a:t>L’apparition de nouvelles techniques de vente augmente le choix du consommateur et facilite les arbitrages</a:t>
            </a:r>
          </a:p>
          <a:p>
            <a:r>
              <a:rPr lang="fr-FR" dirty="0" smtClean="0"/>
              <a:t>=&gt; l’IPC tend à surestime l’effet de l’inflation sur le niveau de vie.</a:t>
            </a:r>
            <a:endParaRPr lang="fr-FR" dirty="0"/>
          </a:p>
        </p:txBody>
      </p:sp>
      <p:pic>
        <p:nvPicPr>
          <p:cNvPr id="3086" name="Picture 14" descr="http://t0.gstatic.com/images?q=tbn:ANd9GcSWgJXsASzyPY9SGLlfWhSNHA-3LH5BH-uRWDElfd8DBf-gGuVB6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4085" y="4509120"/>
            <a:ext cx="1581149" cy="723900"/>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p:cNvSpPr txBox="1"/>
          <p:nvPr/>
        </p:nvSpPr>
        <p:spPr>
          <a:xfrm>
            <a:off x="2415604" y="4316903"/>
            <a:ext cx="6056360" cy="1200329"/>
          </a:xfrm>
          <a:prstGeom prst="rect">
            <a:avLst/>
          </a:prstGeom>
          <a:noFill/>
        </p:spPr>
        <p:txBody>
          <a:bodyPr wrap="square" rtlCol="0">
            <a:spAutoFit/>
          </a:bodyPr>
          <a:lstStyle/>
          <a:p>
            <a:r>
              <a:rPr lang="fr-FR" dirty="0" smtClean="0"/>
              <a:t>L’apparition de nouvelles marques augmentent le choix des consommateurs (bien-être des consommateurs). On peut penser que le biais conduit à une surestimation de l’inflation par l’IPC.</a:t>
            </a:r>
            <a:endParaRPr lang="fr-FR" dirty="0"/>
          </a:p>
        </p:txBody>
      </p:sp>
      <p:sp>
        <p:nvSpPr>
          <p:cNvPr id="13" name="ZoneTexte 12"/>
          <p:cNvSpPr txBox="1"/>
          <p:nvPr/>
        </p:nvSpPr>
        <p:spPr>
          <a:xfrm>
            <a:off x="390300" y="5661248"/>
            <a:ext cx="8149828" cy="646331"/>
          </a:xfrm>
          <a:prstGeom prst="rect">
            <a:avLst/>
          </a:prstGeom>
          <a:noFill/>
        </p:spPr>
        <p:txBody>
          <a:bodyPr wrap="square" rtlCol="0">
            <a:spAutoFit/>
          </a:bodyPr>
          <a:lstStyle/>
          <a:p>
            <a:r>
              <a:rPr lang="fr-FR" dirty="0" smtClean="0"/>
              <a:t>Peut-on améliorer la mesure de l’effet de l’inflation sur le coût de la vie ?</a:t>
            </a:r>
            <a:endParaRPr lang="fr-FR" dirty="0"/>
          </a:p>
          <a:p>
            <a:r>
              <a:rPr lang="fr-FR" dirty="0"/>
              <a:t>	</a:t>
            </a:r>
            <a:r>
              <a:rPr lang="fr-FR" dirty="0" smtClean="0"/>
              <a:t>- Modifier plus souvent la composition des biens du panier.</a:t>
            </a:r>
            <a:endParaRPr lang="fr-FR" dirty="0"/>
          </a:p>
        </p:txBody>
      </p:sp>
      <p:sp>
        <p:nvSpPr>
          <p:cNvPr id="10" name="AutoShape 16" descr="data:image/jpeg;base64,/9j/4AAQSkZJRgABAQAAAQABAAD/2wCEAAkGBhAQDxQPDxAUFQ8QFQ8VFhAUFBAVFRAVFBQVFRUUFRIXGyYeFxklGxYUHy8gIycpLC0sFR4xNTAqNSYrLCkBCQoKBQUFDQUFDSkYEhgpKSkpKSkpKSkpKSkpKSkpKSkpKSkpKSkpKSkpKSkpKSkpKSkpKSkpKSkpKSkpKSkpKf/AABEIAMgAyAMBIgACEQEDEQH/xAAcAAEAAgIDAQAAAAAAAAAAAAAABwgBBgIEBQP/xABJEAABAwIBBA0JBwIFBAMAAAABAAIDBBEFBgcS0RMXITFBUVJTYXGRk6EIFBUiMoGSotIYQlSCsbLBQ3I0VWJzwjODs/AWIyT/xAAUAQEAAAAAAAAAAAAAAAAAAAAA/8QAFBEBAAAAAAAAAAAAAAAAAAAAAP/aAAwDAQACEQMRAD8AnFERAREQEREBERAREQEREBERAREQEREBERAREQEREBERAREQEREBFrmWeXNPhMLJqkPLZH6DWxgFxNi4mxI3LBaf9orC+Zqvgj+tBKaKLPtFYXzNT8Ef1ru4LnyoKupipYYanZJ3tY27I7AnhNn73CUEjIsArKAi61fWthjfK/2I2Pe48TWNLj4BRr9onC+aqfgj+tBKaKLPtFYXzVV8Ef1rH2icL5mq+CP60EqIuhgeLtq6eOpY1zWTND2teAHaJ3rgErjj2Nx0dNJVS32OFpc61rkb1gDvlB6KKLPtE4XzNT8Ef1p9onC+aqfgj+tBKaKLPtE4XzVT8Ef1p9onC+aqfgj+tBKaKMYPKDwlxs4VDBxmMH9ritiwfOjhNUQ2KtjDzvMkvG4ni9eyDbEXBjwRfgXNAREQEREBEWCgr/5RuLaVTTUoO5FG+Qi/3pDYeDPFQ8tvzr4t5zjFU8G7WP2JvVGNE+IK09BlSPmFwrZsXbKR6tNFLJfic4bG39x7FHAU+eTjhGjTVNURuyyMjB6IxpHxd4IJlCFAhQaTnixXzfBqgg2dMGwj/uGx8Lqqinbyj8WtHS0gPtOklcOgDRb+p7FBCDK7FBSOmlZE32pHsYOtzg0eJXWW65nsI85xmnBF2xF0ruqMXHzWQWkw6jbDFHC0WbExjAOhjQ0foo8z/YtsWE7CD61TLGz8rbyO/aApLUAeUbiulVU1KDuRRvkI/wBUrrDwYO1BDywiICL1cByYq65zmUcLpXMAc4Nt6oJsDu9K9h+anGQLmgl92ifAFBqaArtYhhU1O/QnifG/kva5ptx7u+uog3XIfOjW4Y8APMtN96neSRbjYfuHw6FZfJrKSCvpmVVM7Sjf2scN9rhwEf8Au+qZqSsyGWDqSvbSvcfN6shhHA2X7j+g/dPWgsyiwHIgyiIgLo4ziAp6eaod7MMckh6dBpdbwsu8tBz24tsGDTNB9acxxD8xu7wBQVfqKh0j3SPN3Pc5xPGXG5PaV8kRBkBWJzY5bYTQ4VBTy1sTZrPfI31vVc9xNjub9rBV2usILa7bODfj4vn1LDs7GDcFfF8+pVLRBvOeHKeKvxR0kDw+COONjHi9nbmk4i/S49i0ZEQFNXk34TeWqqyNxjY4mnpcdJ271AdqhYBWezF4TsGDRvIs6pfJKeq+g3wagkJ28qm51sW85xiqeDdrH7E09EY0f1BVqMWrWwQSzONmxRyPJ3txjS7+FS+sqTJI6R3tSOc49bjc/qg+CyFhZCCfPJxwnRpqmqI3ZHsjB42sFzu9bvBTKGrTc0eE+b4NSttZ0jTKeuQ6Q3Oqy3NBp+czJKKvw+ZrmAzRMfJE/wC81zRpWB4iBa3SqmuCupjUwZTTPdvMimJ6gxxVLHIOK+1NUuje17TZzHNcDxFpuPFfFZQXWwmsE0EUw3pY43/G0O/lF5uQt/RdFff81pf/ABtWUHuoiICg7ykcV/wtKDzkrh2Mb/yU3uVXM9eLbPjUwv6tOI4R+UXd8zig0FERARTBmFyNp6zzmeqgZLGzYo2Ne0EBxu9xHuDe1S7tbYT/AJdT921BUJFb3a2wn/L6fuwovz64Jh9FSwR01LDFNNI46bGgO0I27o6rlqCEkWSsIPpDEXODQLlxAA4ydwK5mTmGimo4Kcf0Yo2+8NAPjdVXzaYR51i9LERdola939sfrn9qtyEGj558W2DBaix9abQhH53et8ocqrlTp5R+L2ZS0gPtOkmcP7QGN/VygsoMLtYbROnmjgZ7Ur2MHW9waP1XVW75m8L2fGqe49WHTlP5Gm3iQgtLR0rYo2RMFmRtaxo4mtAaB2AL7rAWHOQaZnexwUuD1BvZ87RC3jvJuH5dJVSJUo59ssW1dY2khfeGkvpEbz5ne0Rx6Is3tUWoC+kMRe4MbuucQAOMk2C+a3bNFk4a3FYQReOA7M/qZ7I97rILQYNR7DTxQjeijiZ8DQ3+EXbARByREQfGrqBGx0jvZY1ziehoJPgFS7GK909TLO72ppJZD1veXfyrUZ2MV82wepeDZz2bEOuQ6P6XVTCgwshYX0giL3BrRdziABxkmw8UFncx2FbBg0TiLOqHyynjIJ0W/K0dqkJedk/hopqSCAb0MUTPe1oB8br0UBVt8oPFtlxRkAPq00LBbifIS93hodisg51upU8y5xXzrEqqe9xJNJY/6WnRb4AIPBWVhZCCXPJ0wnTrp6ojcgiDR/dK76WO7VYTgUX+T7hOx4W6cj1qmZx/LGNBv/LtUnSvDQSd4AkniA30FYs+eK7NjMjAbtp2RxDrtpu8XeCj1ellFiRqayeoP9aWV/uc4keFl5qDK33NLlpR4VPNPVNkc57AxmxtabDSu69yOILQVm6Cxx8ojC7bkVST/ZH9S0rLLP1PUsdDQxmBjgQZXEGUg74bbcZfj3Somul0GXvJ3Tvrii5Mbc2AuTwcaAxhO4N/iVnszmQ/o6i2SZtqqq0XvvvsYAdjj8ST0u6FqGaPNE5r2YhiDLaNnQ07hu34JJB+jfepwaEHJERAWCsrBQRpnuwaurKSGmoqd8t5C+TRtuBrfVG6eM+Chfamxn8BL8n1K1UlfE06L5GNcOBzmtPYSuPpSDno+8ZrQVX2psZ/y+X5PqXt5E5qcSbiNM6qo3xwMlY973aNgGetwHjAVjfSkHPR94zWhxODno+8ZrQdsLK6fpWDno+8ZrWfSsHPR94zWg6+Ub5RSTmBhfNsUmgxtrucWkAC/SqvuzT4yd3zCX5NatOcUg56PvGa09KQc9H3jNaCq+1NjP4CX5PqTamxn8BL8n1K1HpSDno+8ZrQ4pBz0feM1oPPyKwc0eHU1MRZ0UTA4f6iLu8SUyyE5w+pbTML53xSNYxu+S8aP6En3L0BikHPR94zWhxSDno+8ZrQVXOabGfwEvazWm1NjP4CX5PqVqPSkHPR94zWnpSDno+8ZrQVX2pcZ/AS/J9SbU2M/gJfk+pWo9KQc9H3jNaelIOej7xmtBVfamxn8BL8n1L602Z7Gnut5k5vS50YHbdWj9KQc9H3jNaelIOej7yPWggTBvJ2rZCDVVEULeENvI/+B4qUMk80mHYcRIyMyzj+tLZxB42t9lq2v0rBz0feM1rPpWHgmj+NmtB2mhZXFrllBlERAWHLK8zKPExTUk853oopH9jTbxQVXzmYv51i9VKDduyuY3+2P1B+2/vWsXX0nkLnFx33Ek9ZNyvkgzdLrCIM3S6wuTUBLq1mSuReHx0NOyamp3SiKLTc9kRcXFoJuTv8PYvXjyPwx29RUx6ooz/CCnl0uriPyOw1u/RUwHTFHqXD/wCJ4X+Epe7i1IKfWKLbc6MsPpaobTxsZFERGGxtAb6jRc2G5v3Vhcl8msOqKGmnNFTkywwuJ2KPdJYNLg47oKm3WLqYPKCyfgpnUj6eGONrxO1wjY1ukQWndt0FQ+gyQin/ADLZuYRRGsrIGSPqraDJGhwjibexsd4uNzfiAXVz21VBRU7aSmpYG1NRulzY2B0cQO6QbbhcdwdRQQSSl0csIM3TSWEQbDkzlzXYe8Opqh7WA7sLi50Tugxnc94sVZDNznEhxaAuFmVEVhJDfevvPbxtPgVU5bbmwyhdRYpTyA2ZI9sTxvAskOib9RIPuQW1WVxaUQclHWfTFtgweRgNnVL4oh0g3c7waVIhKgfyj8ZvLS0YO4xskzhfheQxtx0Br/iKCFisLJWEBERAWQVhEH388k5bvicrK5iKAx4Q2V5JdUSyyXJvuC0bfBirKxtzYb5Vxsj8M82w+mgt/wBOGIHg3S0Em3WSgj3yiMYdHRwU7HEOmlc42NvVjbrcOxQB57Jy3fE7WpP8obFdPEo4AdynhbfodIdI+AaopQci65uTc9KtZmertlwSlPCxr4/ge4DwsqpBWN8niu08Lki5mof2Pa12tB1fKPpr0NNLyJ3N+OM/SojzdZJuxLEI6e3/ANQ9eV3JjaRf3m4aOtTln9pdPBi7hjmgcPeS3/kueZfIvzGgE0jbVFWGvdxsZ/TZ4k9Z6Ag3SvrYaKldK+zYKdlyBwNaLBoHHuABVHysyjkxCslq5fakduN4GMG4xg6AFKef/LW7m4XC7cZZ89jvuI9SP3D1j1hQoSgwiIgIiIC72Cf4qH/dh/e1dFd3Bf8AEw/7sP72oLqM3lhGbyIMuKqlnfxbznGal17tjLYhw/8ATFjb33VpMUrGwwyTO9mJkjz1MaXfwqX19U6WV8rvake9563EkoOuiIgIiICIiD28jMM85xGlgtfZJoweoOufAK4gG5ue7+FVHNXjVJRYkyqrXlsUTJC0hpcS9w0W7g6CT7lNVZn2wjY37HM8yaLtEGKTdcAS3g47IIJzj4r5zi1XLe42aRjTe/qxnY226LNv71rS+k0hc4uO+4knrJuvmgKbvJsrfWrIOMQSAdRc0/qFCK3zM/lhBhtc+WqeWwyROYSGucdLSaW7g6igsrj+CRVkOwTi8ZfE4jlbG8PAPQSLLz8tcp48NoZKp9rsFo2cuQizGj39gC1059cF5+TuZdSiPO7nDbik7GU7j5nALtuCNN7h6zy071t7t40Gi4hiEk8r5pXaUkrnPc48LnG5K6yIgIiICIiAvRyfiL6uBrRdzpoAB+dq8+yk7MdkW+qrm1kjf/zUhvpHefL91oPDbfPuQWSYsLkAiDXsvsNqKnDZ6akAM07dAaRDQA5w0zf+2/aoG2gsY5MPejUrNWSyCsu0FjHIh70ak2gsY5EPejUrN2RBWPaCxjkQ96NSztBYxyIe9GpWass2QVk2gsY5EPejUm0FjHIh70alZuyWQVk2gsY5EPejUm0FjHIh70alZtLIKybQWMciHvRqTaCxjkQ96NSs3ZLIKx7QeMcmHvRqWdoLGOTD3o1KzVksgrLtBYxyIe9GpNoLGORD3o1KzdkQVk2gsY5EPejUm0FjHIh70alZtEFZNoLGORD3o1JtBYxyIe9GpWbslkFZNoLGORD3o1JtBYxyIe9GpWbslkEE5M+Tu/TD8RqG6AsTDDe7ugyHeHULqaMKwiGliZBTxiOKMWaxosB09J4zwru2WUBERAREQEREBERAREQEREBERAREQEREBERAREQEREBERAREQEREBERAREQEREBERAREQEREBERAREQEREBERAREQEREH//Z"/>
          <p:cNvSpPr>
            <a:spLocks noChangeAspect="1" noChangeArrowheads="1"/>
          </p:cNvSpPr>
          <p:nvPr/>
        </p:nvSpPr>
        <p:spPr bwMode="auto">
          <a:xfrm>
            <a:off x="63500" y="-927100"/>
            <a:ext cx="190500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1" name="AutoShape 18" descr="data:image/jpeg;base64,/9j/4AAQSkZJRgABAQAAAQABAAD/2wCEAAkGBhQQEBUUEhQSFRAVFRUVFBAUFRgUFBQUFBAVFBUVFRUXGyYeFxkjGRUVIC8gIycpLCwsFR4yNTAqNSYrLCkBCQoKDgwOGg8PGiwcHyQsLSwsLCwsKSkpKSwsLCwpLCwpLCwvLCwqKSkpLCwsLCwqLSwuKS0sLiwsLCwsLCksKf/AABEIAMIBAwMBIgACEQEDEQH/xAAcAAABBAMBAAAAAAAAAAAAAAAAAQMEBwIFBgj/xABUEAABAwEDBAwHDAcHBAMBAAABAAIDEQQSIQUxUdEGBxMUFSJBUmFxkqEyU3OBkbGzGCMkJUJydJOissHTCDM1YoO08ENEgsLS4fEWNMPEVGOjF//EABoBAQADAQEBAAAAAAAAAAAAAAABAwQCBQb/xAAqEQACAgEDAwMDBQEAAAAAAAAAAQIRAxIhMQQTYRRBUTKBsSJxocHwQv/aAAwDAQACEQMRAD8AvFCE1aLS2MXnua1ua84hox6SgHUKFw3B4+H6xmtHDMHjofrGa0BNQofDMHjofrG60cMQeOh+sbrQExCh8LweOi+sbrRwvB46L6xutATEKHwtD46L6xutLwtD42L6xutAS0KIMqw+Ni7bdaXhOLxsfbbrQEpCi8KReNi7bdaXhKLxkfbbrQElCjcJReMj7bdaThOLxsfbbrQEpCjcJReMj7bdaOE4vGx9tutASUKLwrD42Ltt1o4Uh8bF2260BKQonCsPjYu23Wk4Xh8dF9Y3WgJiFD4Yg8dD9Y3WjhiDx0P1jdaAmIULhmDx0P1jNaOGYPHQ/WM1oCahQuGYPHQ/WM1pOGoPHw/WM1oCchQTlyz+Pg+tZrSHL1n8fB9azWgJ6FEs+V4ZHXWTRPcczWyNcTTPgDVS0AIQhAC4bbj/AGb/ABov8y7lcJtzH4tHl4/U9AUiEocOjuTBfgepX3YbKzco+IzwGfJHMHQr4Q1lcpUUe146O5OtkHQry3mzmM7I1JN5M5jOyNSt7Hk47vgpNsg6E62QdCufeTOYzsjUl3kzmM7I1Kex5HdKcbJ1dyeZJ1K3hY2c1nZGpZCys5rOyNSjseSO6VI2TqTjZOpWxvZnNb2RqS72ZzW9kak7Hkd0qpsvSsxL1Kw8sZSs9kjvzXGg4NaGgvedDGgVcU3k5ssxvvhbBHgWxlrHSuH/ANmFI/mjHpXPa3qyde10cFu3T3pd3Vn72bzW9kakb2bzW9kal12fJHd8FYGbpSGbpCtDezea3sjUjezea3sjUnY8ju+CrDN0pt0vSFa+9m81vZGpG9m81vZGpOx5Hd8FRmVNOl6lcG9Wc1nZGpG9mc1nZGpOx5HdKadKOhNPlHQrq3qzmM7I1I3qzmM7I1J2PJHd8FHOkHQm3yDo7leu9GcxnZGpG9GcxnZGpR2H8jveChHPHR3JsyDo7lf29GcxnZGpG82cxnZGpOx5J73g8+ueOjuTZPUvQu8mcxnZGpVZtrxhtriDQANwGAAH9rJoXM8WlWdRyanQ1tTn42g6pvYPXoNeetqj9rWfqm/lpF6FWdlqBCEKCQXBbdH7NHl4/uvXergtun9mjy8f3XqVyCiZHYHqPqXoXJ/6mPybPuBed5cx6j6l6Iyd+pj8mz7gWvB7lOQkookSrSZwohCEAIc4AEmgAxJOAAGJJOhRcoW0xtF1t+RxDY2ZquJzuPIwZyeQDTRam12t9otW4R0MUAD5yahj5cNziNM4GLy3lLQCaLhyS2JUW9zbR2l0tDGLsZzSPBq7pZHgbv7zqV5ARioWVtkDLLxC7dJy0uEZLW0a0VMkrgKRxgCpccdFSly9lcwRta1zN3lN1jnCjG0FZJngnBjG1cankC43YrYWZQtUr89jjeAL5BmtbmG9fmGctLqPOFMI2jBhVcp+y5LIwT3fBvsg5FNplbbLQ2rqDcWuGJ0Slp8AV8CPkFHGrjVY2zZY6a1ts9lvOax43aWMBxN14vMaXcVjB8p5z+C2pNU/snypJLILDZTSeQVllGaCE53HQ4g945wT0brLkqFsMYaHEF128GufTwpppDgxo5XuwGZoJo1QuaX3ZLXu/sjoULmW5ae+rWPlfaHYthiija1jCBde8zNLo2HkMhDnZwyhAU5s1qhbemdZHxil51XWctwxxN9jvs16FZqK9NG5okWshy8JCGxxvLyCQHjc2EA0Ja92Dx0sDsKaVsLPfu++XL2hlaAaKuxPXh1KbOWqM6IolQpIEoiiVIgCiEqRSQFEiVCASqEURRACqXbdPwyLyA9tKraVR7b/AP3kXkG+2lVWb6S3F9RH2p3fG9n/AI38tKvRC87bUw+NrP8Axf5aReiVhZrQIQhQAXBbdP7Ob5eP7ki71cBt1H4uZ9IZ7OVSuQUTOOKeo+pehcnH3mPybPuBeeZzxT1H1FehMnfqY/Js+4Fswe5nyEuqWqwqiq0lJnVCxqmbVPcje7mtc7stJ/BQ9kRzscflTZeI5rS8cZ8bY4rM0cr5XPBw5XVYPMV0exnJJslmayR1ZnEvmeT4Ushq7E56YNry0Va7FLEZ8osvUuwkzyE5qRtaGA9chHmBXW7MsuFtikkBoHVigbmLi6rXzEdDbwaOStc5FPOw5LTnLz/v6PQzYqaxx8HHbJcuOyjbNxgdhI5sLXZg2IG8448lQXnoYNK67ZpNZMn2KOPc2OkDdzs3FG6NIGModnBrjUZ3O61xuw63Q2OOW0vjM0zR722gLYmhwDpXuNblXkMbhU3DdGJpr2ZektVrNptLGyPDaRQ04gfmjDmkk3BUm7ncRjgSUU6jb5ZLx70uF/J09iylLkphD9ylt1qaJHBxcZIHHMJjmfnJoCDeJrgKqBYbZEZS+WV8k7i0yTht+QvrRkdmYRdvgmm6EUbmjaTxjq8n2c2iYsirLIa1iiIZuhOLy6QYRQCoBec+ZoxqLByXsENWyWh0YmGYQto1jaH3qOousZiczS8nEvJXUIyl+xzOUY88k+ziSGFoa2KxxklxY5+62l9c5qWkboeUkSHqT9mN4hzLLO+QZprSQ2nS0yEvaPmMHUpsOSGxG9CXRuIAJPvl4AUF4yVcc3I4KSJHt8JrXDSzA9h34OPUtaizG5DTrNJK0iUxt5Rud5zmnkc2R1KOHIQ0JYmytLQ+RrhWhO50JoCRiHACoGOBx6FLqiq6o5syqiqxqkqpogzqiqwvIqlAyRVY1RVSQZVRVY1RVKIMqoqsapKpQM6qott8/DYvo7fbSq2qqo9t4/DYvo7fbSqrN9Jdj5GdqX9rWf8Ai/y0i9ErzttTH42s/wDF/lpF6JWGRqQIQhckgq/27P2ez6Qz2UqsBV9t2fs+P6Qz2Uqlcgom0DinqPqK9A5Od7zH5Nn3AvP1oPFd1H1FX5k53vMfk2fcC3dMrbM+Un3kXkzeShy10Zx28uf2c5U3CxyEZ3gsHnaSStpbcoxwML5XtYwZ3ONBh6/Mqs2d7JzbdzEbXNs3vhY8+FNQ3HOuZ2NBaQK4nHMsvUz043vuaemg5zW2w7sNtgLnuaAZZHm/Wt2Ozwx3jXEDE56kZgVz2yHZDLbps5LbwjYQ2jWtrRrWMbWp5aCvnwWtZlN8bS0OLWFro3EA8YON58YPJU0BpyYaU7kS2mCW8DSUMLYj8mOSQXS/DlawuNdNNC8tVVHpu9TZtMt5SuxtssEe5wRvNQf1s8wbR0klDgQMA0eDWldGostnlmlbC1wa5xIPNY04EuDRUmmAa0VNaY1UqAGa0MiszayOIjjLs4GcuOj5TnHpOhWzsT2ERWDjXjLOcXTOFCOLQhg5Biek4dSvxY5ZXfsZ8uSONUPbEsgixQ3IYaVoZJ5nBskrtJawPujQ0kU0VqT0MT3U4wAPQS71tCwbQZkt5epGGlUjzJS1Ox68i8mryUOU0c2O3kXk1eReShY7eRVNXkXkoWOVReTd5JeSiLHbyKpu8i8lCzOqLybvIvJRFjlUVTd5F5TQszqql23T8Ni8g320qta8ql22z8Mj8g320qozr9Bfi+ow2p3fG9m65f5aVejF5w2qD8b2brk/l5F6PXnM1oEIQoJBV3t4H4vj+ks9jMrEVb7erqWCH6S32Eylcgoyd3FPUfUVd2Tssx7lHxj4DMzXHMwaAqLmfRp6j6irosuR4zFGSCOIwk1p8gZytWHJoujJndJGzky7E0EudRoxLiHAAaSSMFEdl8PBIcYoh/aOYd0IHK1rm0YOl4J/dGdaTI1mFtc6YGQWZj7tmBN6+5lQ+ctcCM+DcMKE580LLr5J3vijo6CItbI7wTJM91xkQpn4xqfmk6FZPqmldHGPG5S0t/v4FfbW2uRzzG99nALImOOMry0jd5nuqbra8VgFAcaAgLhZJ3cWBtW7nfDpHjFrLxJNBmqSTpzKxcpWtuT7K1pB3Ui6ylDeOFS2hzCopUZ6LijZju4vFvHka6RoN7ECt0u5boFOsleRmytv9fPPj9j2+njabx7LhfL8+Ea2KzNdDK+l1sTo2xsOcvkL6ud+9SMnoWrfJgaZhndyknk8/qAUrLk43Z7GO4pdVxHg3hWp81T3qTsWs8Uloa6aos0XGI51MQCOWpoSBjyBTj3SfyMj0trmjqtrqwmBwncbr5OL+qLrsVQS1rnUDS6gqRewVk8Mx849l2pabIc2+A6W4xkbqbm0UMhbib0l3AV5G8gHStqIG6AvTxZNEaR8/nyylPcd4Zj5x7LtSOGoud9l2pNmIdCx3s3QFd6h/BTqY/wzFzvsu1JRliLndztSj71GhG926E9Q/gamP8NRc77LtSOGoud9l2pR9wb/AEECAaE77+BrZJ4ai532XaknDcXO+y7Uo+9xoKN7N0HvUeofwRqkSOGoud9l2pHDUXO+y7Uo29m6EosrdCeofwRqkSOGoud9l2pHDUXP7nalH3o3Qg2RuhPUP4GuRI4ai532XakcMxc77LtSj70boSb1GhPUP4I1Mk8Mxc7udqQcsxc/udqUbegRvQKfUP4GtkjhuLn9ztSq7bStjZLXGWmo3EDMRjush5VZW9BoVYbaDA21xgeJB/8A1kVeXLqjVGrp5NzM9qh3xvZfnSfy8q9KLzLtUO+OLL89/wDLyL00sTPRQIQhQSCrLb7dSwQfSR7CVWaqu/SAd8Bg+k/+vKpQKKldgeo+pWZbsrS2iGKxs4r52tvSspIze7W8d7HMFeQtLSKjHSqukdgeo+pbnJzGC0uAnbFQNDJIzJHFIaAua59S6Go5aEAjNRdW62K3FPd+xZuXMvx2GwuEVGvYwRwxct48VpHOpi4nSMaVTex+xNssTGyEAWdhmtDjyWiVlcTylkVe21cLaIXPtJEktpks9kZu8t+UCSN1BxY3mrC4OLQHAC9TqWGyXL8rbM2zukc6SalotILQ1wfJRzYyboJwDDooGUoFLZUsTa0p88m2sBdli3OebzIItGcMvGjQeRx7qvOha3ZhaWRWqUR8UNfcY1owaGwtZhoFa+hdDkbLcGTLEADFK+l55ilDr0pGDTgMAKDAnAEqtspZRdNK+R5q55LjTDFxqaDkqe5Uygvfk14cktTa2SVIj09Jz9WdddsYyRukkcF64S5pL6VINwvoGnA+CBiuTBoLxzk+qlfwWyyblUscHNwcCC06HMN5h9IUSW1l8FbaurRauxizyRPlg3yC+OZ/vckYcXtcGv3QG+HY3scSuljJzPDa6WZvODiO9VLb9kO7PE1G35MSynFvNYA0EV5C1wx0NXWP2UvghY9hEsZGGJOLW1cHB3HjIxxq/wCaAtEbPMzYG6Z2YCQxhcrkvZPFLI6SVwY7ARhx4jGkUPGzBxOcnPmGC3kWVQ6tA66CQXfJ4uB6/wDZWSi0ZXhknRODAh1GgnkAJPUBVRIsogk4i6aFpqKZhUen+syi5QdujCL1DeOI5rmkYenuVSmmrR2+lmpaZbG1bKw0xHGqQOrP6DT0piS3RiURl1HFl+vJQvDG49JJp1LjJ7S5scXvz726BkkjKYRNuBlBysu3j01dpU9k8jZHxyPY6RxiYJDHWOheC0GMFpoDhSp6znPSbfB2+m08s66gQGhcratmR4jYmCSd5LbgPFbdJ42NCSeaSKaVvrHbA5jSSbxFeMwxnHGhbjQjNnUrfgzyxSjyTLgSGMJsTjSEu7jSF1TONLMtxGnvRuQTe7DSPOl3caW+lRRzpM7gSXQsRMNLfSgzN0j0qaGky3MILAsWyhLug/o/7oKDcwqp21xS2R+Qb7WRWveHQqn223fDI/IN9tKolwaem+sj7VjvjiyeUd7CReoF5a2rnfHFj8qfYyL1KFQz0UCEIUEgqq/SEd8Cs30n/wBeRWqqm/SHd8Ds30g+wegKJecPMu52OWeGPJksloIdupe7caFz3NjpG12B4ov1F84DTVcE92B6l1GUsvs4PiscDC29ddPIAAZHNBJzGrqOxx5gorYy0uzlx1KjUOJhjYx4oya7M4NPGfE1xDGnHiguY4gEcrXVxT2xmDfFrBe2eWl59yEB8jnjwal+AaDQlzqijaHOtRa7W6Rxc41NGtGFKNY0MYABmo1rQtyzLj7PYt7so0yuMjzco+jmhopITWhZhgBg5wqakLi7LGthjZFsifanNDvAjBa1oOFa4uwwqcBhhQYLUBIs2j0LluyUklSHS7CnX/XqWLDTH+qj+u9IBVOsZUd+tct0WJWTmEXiOQ+sgGo6ara2HKFY7j63b9ag4scWOa+6KUJwadFGrn4Dj3eamC6XI9nhexxc4BxaS5juV0bi5rgelvFI86pyZ+yr3+xohBZGO2WM7mKOcJaVbdwvgNa5xIpmpXPnWyyNsm3FtKXmnG4CQ5rsx6gc/pWqyZlBrJw9kzobrTxjEyUANIuAsd4VW8ueuC2GRhG8Euksz3A0uPL4ZaXsA0UcxxoD1VpoXL6twX6l8f74O/TqTpUbHKuy9rxSNrgSBUGgf0kc7DCo0DpCfj2aN3G8W++1FHf2ZpykUq09GOPLios2xZrnG4HhhGarJAHXjytdU5s90HA8iak2MOaCW3ya0LbkuJBpjeZQ+nzrjH1fTS2UqOZdPkvdXRqJspOdeJdxS4k9JdWo89ahT7dllzzFTANDbzxncWuq0+bi+cdJUb/pyfkYAD8h0jW0xzcYgpl2TZmGj7oocxN7rHEBC0PqMS+mRy8UnyiVBlAxytc0AyOq1uFLrnhzajqJqOtbfJWVXRuILgLrnGeVrnOa8boQ261zqF5aAKilaEk4YcxM8NIO6NqBzH8leW7hnTAt2JIfH0AVHGzVo8AVAzYjFWQzopyYL5R29r2ZMfIGm9FZ6gPdi6YguLaBoxxOFGgmlSujyda92uiIMijpxDNee+RgFKxsrdIp++SOUBVpYMuCz3DBETaTjJa5LhuD5QhB4kYp/aGp6G5kxLNLaDO4C0Shrt0kMZkkhOmR76NuEAAFxAqKnkx71tq7MssEeOC722IDr5TQ49KQ2RvKB/XmXG7Atk7ZGMiElySlGQPc6WNwGJAc6j2OGIpW6QARexXehxDauFMKmmNNNDQVXakzJLDTIu8mH5I9CXeLeRo9ClX8actK0xzVpXqxCxllDRVxAHKTh611bOe2RzYm6Asd5jQES5bgZ4c8DfnSsb3EqHPsysjGlxnYWDO5gdI3tMaR3qNXkdlsmiyDmhVDtwsu22IUp8Hb7aVWBNsrke5pZBILMRea97mxSTkH5DHG+2LlLruIz3RUqs9tLKe72uN3vdRA0ERuL2g7rIaXy0B+fO3DpST2LceJxlYztXu+OLH5b/xPXqleUtq93xxY/Lf+N69WhUmoEIQgBVH+kWfgll+kO9g5W4qh/SN/7Sy+Xd7FyAoZzsFm+Q5+WlKjqp6kySnnN6O5QzuI7kzc91aZr25NxcGAFxpiAK4CppicKVSZRthmlfIc7nE0wwqc2AA7liITTMcej0JTZSBmNVztdllNoYa1P3cw6CQnIrPTPWvV3LMNqfRnwRs6URgNTkbVIfCGtacXVwNAc3LRbiyx2dorQnpcx5/y0VcpV7HSpGnhsb3+C0k9AqtzYdiVofSrbo7+5SX5ajaOLj1AtHnJCZdb3PzPDdAGFeiusrPPJJIugje2PIUMQF5sb5Rnvuc416A3BowzH/nbQxtaBQWVn+FpNRjXDl865yGlAHHAEEF9SSA0BwAxABOOY5s6ylMVMZHV5brHH18voXlZXOb2/F/k2Rpe/wDR1XC8jD+t0CrQ1ozfvKNa9lZIIea0wxIxp0hvrouQkc3M10pxwFAAoU1rdXAk9bRXuXEeieT6t/4OnkSOltGy+lc2NMDjT0Fai1bJ3O/2B/BamS0POfH/AAAprc65w7qEf+63Yuhxx5RW8y9h+XKzzp9J1KJNanHOD3fiFkbKOW+ei7TvqkfZ281wHQynfWp863RxwjwimUpP3/BH3R3T5qBZi0SBoZWW5nDL5u46G0oEb3Gg9k60lyuFDTOKB2Gn8PQrkZ5LyG6lowMgryVFMBy4LKPLErRhJIOgPcB603vevI/0Efik3r+7J3rqkV7jxyzKc73nre5PWfKDicRZh+9KxsnJTM9pr6Ew2waGH/ET6sFKiyS9xAa0AnNdGKhtIaZS25NjHsgcwcWUDoggjhHnLGA96ZtuyKSRzXSSucW4NqS4N+aKBrfMFn/0vdF6aVrRzQb7z0AN5espy9FDXc2NB57xek81a3e5Zn1Mf+bl+DVHpJPeVI1s1sklJJL3E0q97ia0zddOpau3vJfxjU0FSes8pNVvXtL8WtcdL3kBtOgf8rR5U8MYg4cmbOVdjyanRTnwqEbs3+1efjixeWH3HL1gF5M2sD8cWLy4+65esgrzEKhCEAKn/wBI8/BLL5d/sSrgVO/pIu+C2Ucu7PPmEX+4QFCVSJLvV6QlDer0jWhALElZbmf6I1pdwP8ARGtCUYVS1We93aO8a0u9naO8a0A3eQCnN6O0d41rLejub3jWgGqpalO71fze8a0b0fze8a0A1eS3inN5v5veNaN6P5p7taAbDjpK39ht1kLGtdZZXy3CHPFoLGlwB49MwAwJx5ORaYWR2j1a07DAQTeBoRQ0pUYg1GOOIGHqzqQbm22+xtDgLLK1zmu3N++S4AkPDThUOAJZy/IIXO3zpPpUm0Qk0DQ6gqamgqXUrxQaNGAw/wCAxvR+g9ygGG6HSfSjdDpPpWe9Xc09yTeruae5AYbodJ9JQZDpPpWe9nc0o3q7mlANXzpPpRfOlOb1dzSjertBQgaqkqnt7O0FIbO7QUJGqpQVnuDtBSbi7QgEJRVKWHQsbp/ooQdTtYu+OLF5dvqK9aheR9rQUyvYvpEfeaL1yEJBCEIAXLbONgMeVdyEsj2tiL+K0Ah98M8LlFCwHArqUICq/c92Lnv+1/rR7nyxc5/2vzFaiEBVfue7Fzn/AGvzEvufLFzn/b/MVpoQFV+58sXOf9v8xHufLFznfb/MVqIQFV+59sXOd9v8xH/8AsQzuNOm/wDmrdbZIykWt3g1zogOO2J7WTOcTpdQhoaBS6akk1zBU9bpLTepaoLax3KZ45HDtuwU0DvZtpjJcfhzxN+dIW+uZRJdrLIjfCtln+uJ9Uy4LdGclPQKpSK5q+gqaIs7J+wTILf73F5nSu9UiadsMyD/APKb5m2g+py5HcHaHego3E6HegpQs6t2xHII/vR80dpP4ri9kb7BZrQ6OGzieGjSybdp4r1RjVjhVpBqPMn3R9B9C53Lsl6QNAwaM9OU4n8O9Q0SSnZVsgw3jj0WqXUrAs2xHIbmNL7UGSFoL2AWhwa6nGaHGl4A1FaCqqdkpa8OpmIwpoNV1TSHAEHAioRIHat2D5BP99b592Hrcnm7XeQzmt8PnkI9ci4YBLd61NEWWAzapyM7NboD/Hb+apkO0fk1/gWhrvmvr6pFWl1YFrRnp6EoWWsP0fLH4x/2v9aX3Pdj57/tfmKrIMrGM+9yStI5InPB8waQu72D7IcsPnYGR2ySz1F82ll2MtrjSWTjA0rQgnGmBUUSbj3PVj57/tf60nuebH4x/od+YrWCVQCpj+jxZPGv9DvzEh/R2svjn9k/mK2kICo/c62Xxz+yf9aT3Olm8e/sn/WrdQgKuyNtFRWS0RTx2h16KWOQgx1vBkjX3al/FqWjFWiEIQAhCEAIQhACEIQAhCEAIQhAFElEqEBHnsEcnhxxu+c0O9YUCXYhY3Z7LZj07kwHuC26EBof+hbFnFnjHzbze5pCzZsPszfBY8dU0o/zrdoQGqbsbiGYzD+NIfW5ZcBN8ZP9aVs0IDVnIDT/AGk/1hTT9i0RzumP8V34LcoQGgfsHsrvCbIeuaX8HJo7XdhOeEnrllP+ddIhTYOdZte2Af3WI/OBd94lSodh1iZ4Nkso/gsJ9JC3CFAGLPYmR4MYxg/daG+oJ6iVCAEIQgBCEIAQhCAEIQgBCEIAQhCAEIQgBCEIAQhCAEIQgBCEIAQhCAEIQgBCEIAQhCAEIQgBCEIAQhCAEIQgBCEIAQhCAEIQgP/Z"/>
          <p:cNvSpPr>
            <a:spLocks noChangeAspect="1" noChangeArrowheads="1"/>
          </p:cNvSpPr>
          <p:nvPr/>
        </p:nvSpPr>
        <p:spPr bwMode="auto">
          <a:xfrm>
            <a:off x="63500" y="-896938"/>
            <a:ext cx="2466975" cy="18478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2" name="AutoShape 20" descr="data:image/jpeg;base64,/9j/4AAQSkZJRgABAQAAAQABAAD/2wCEAAkGBhISERUUExQVFRUUGBgaFhgXGBkcHxgYFxgZFxccHBwaHScgHBkkGRccHy8gIygpLCwsFh8xNTAqNSYrLCkBCQoKDgwOGg8PGiwkHyQsLykpLykpKSwsLCwsLCwtKSwsLCwsLCwsLCksLCwpLCwqLCksLCwsLCksLCksLCwsLP/AABEIANgA6gMBIgACEQEDEQH/xAAcAAABBQEBAQAAAAAAAAAAAAAGAAMEBQcCAQj/xABREAACAQEFAwcGCgYHBwQDAAABAgMRAAQSITEFBkEHEyJRYXGBMkKRobGyFCMkM1Jyc8HC0UNTdILh8BU0NWKDktIIJTZEk6LxFqPD0yZjs//EABkBAAMBAQEAAAAAAAAAAAAAAAABAgMEBf/EAC8RAAICAQMDAwEHBQEAAAAAAAABAhEDEiExBBNBIlFhcSMykaHB4fAUM1KBsUL/2gAMAwEAAhEDEQA/AKneTeee9bYTExVUMkaqjMowo0gFaHNuNfytB2vvvebrKUWWanA88/f12jXgf74/xpveltTb9D5QfD3RYGEEHK/expNN/mxe8ptYQ8t17Gsz+KRn7hZnk/5M2vd2W8hnUNzisVZPNJpkwNBiAt3BuTI7xIZGXn1qBhXKooQagdf3d6tDSvgsYOXWcauh74x+Fhawh5eH4iA/uyD8RsGbxclouzrGs0jSHzGjw/VoQxDAniOqzWzOSmWWqyTLd5FGJo5kYFRrmRloa91htLYrty9jSIeXMHWOI9zuPaptPh5aoTrEvhMv3qLZLfuS149L7cnOeSvJXIEnzKA0HE2ZuHJff5kxRGNhWnzhXM6DpAa2YnFrlG3w8rt1OqP4NGfxWmx8p1zPCUfug+xjbBn5KtrBcQhxAgnozRnIa5Yq+FLQRuTtQCou0xHWADpr32iU4xdSaX1YlFtWj6Sj5QLkfPYd8b/cDaQm+lyP6dfEMPaLfLaXDaABIjmopIYhSaFcmBpoRx6rcnaF+QAnnQDoSHoe48bWFH1dHvNdG0vEXi6j2m0mPasLaSxnudT99vksbzX1dWfxDffbtd9byNSPFV/02BUfXCyg6EHuNu7fJcfKBOOC+gfcBabBynTrwPgzj2OLAUfU9lb5ph5YJxxlHdK/3sbT4OWyYefL/mr7UNgKPoeytg8HLpJxdvFUP4Rawh5dOth4ov3OLAUbRZWyaDlwQ6mL/K33MbT4eWaE6836XH4TYEaVZWA4uVu7ngn/AFKe1RaVFyn3U/weM/iFgAysrDEfKFdT9P8A7T7GtJj30up85x+433A2AL6ytUrvTdT+k9KuPatnV3iux/TR+LAe2wBY2VoqbUhOksZ7nX87PiZfpD0iwB8yS/2x/jT+9Jan36+f8B7otcTf2z/jze/Jaq3/AB8pPh7osDNJ5JNjh7rdpC9Om+BMR6RVqGqg6jUHMddqC5wXgMPhU8qLd2dUGDEcQcggmoI0ybPQZWueSZZ1gurRgMheVTxwkEkk5ZdEkjStDYyi2DFf252SSQxsXBRl5twUdgcixKjECaEA+m0LfUjWTrSznYl0u14nF9SSSRsJUhytI2AWtMgQaHQ6VJtO31usXNLMyVc/FGnnLIrDCRx1NO82qn2vs+4Q3gxBxFDIUfHi6c2EZKX8onIVGWXVnaNvTtqWfZN2vAR4GaaNgHIqAFfCajPCTSlQDplbaUKxpeSdSU9T4MauN3F3vCRTYyjLjyYL0AGYGnSzODKvZY33Q3qCKz9ILUYlLEijYqEU6s+3P0C2+MfP3kTYyGcJXPyeiKjo8a1NRrirxta3O581s+SaSZGZWKgEDpDA6qCSKu1TUDOorbDJkX+/BpjhrSv7vLp+AkG8N5F9knixEKQViGNwyNhxUWvnMWJIHRLNwFrPfTeGKaHmIXkWXnVrGEcNH0q9LTDQkDtJHXkxs68hLot4CAxrkihQ1M1ZqYyTiFSRXMVpWlpexd4w5jaQKJnQLI/NnEQK4MbIQdKUJyyzpQMefJ00c0oznyt0PvJP7Nen55r5+SLu3eljmMTt0YiC7OVBYuekzjtJ1OvfaRvxsyMbNlSMRLzFJkBwsmLnCpC4qirQknDxxCln9q3ww3yN2jiLvHiDSrWlSVCFyS+Ela5kgE8AchS976xM0kclyXBIWWgkkQEFtVFDhGLMAZAmtuvVJPTtsRpTWr8KIWx73BeEiLKpeAKigyOoQYhTo4TUFjQDEFXIEUNbd3y+/FXp4hFVGGCqhjhDspPSJFaailfRaRJd7hd7tzwglpMJBRL0tQqFCCCyHE1erSnG1MNo7MoFEN7KglyRMpYsc8zRQRrwrVu+yfKomDpO/wBCm3Vvcb3hReKMjE1qoNMuA0r1C2jxbhbOvGGWPGEUgshVRiXFgPSAyOpy7MtbUV53Pe8G7yxIkKvTmzJQF1JriembHOgbU5WL9mbOguUhEz3llYChMKGOlKDOJmZV7TxFTanCfhC1Rqm9zMBu0sclZgnMFlAOEYqGmYVaGmYFe3LSlpc+5sCX2KBiDHMgkSSjJVDXM1zU1UrnoaHSxFt/YcfOoBtCIRnEEpC7B1DsygshIqAcI+r25zNgyXVjzd5vMEtfioGWKdZE5yoWMu0dAtXrnoTbnuS5NfRyvzQFwbkxMUDEqXLsPK6UZVDEBXLFm2Jsx5NBZba5PvgoiMgaspNFVlZgAqtXDSupp2GnWLaXNuY8EELS3qEG6lmDO1BUEYUHRFFJ1JqdKDhZX25G+SJMskTogfygWBUla4eiobOmXW2dtIuTX0FOWJy9Oy/ZfuZ1srk5hvKuyXmmAtiDAVoMOAgcS1Wy4YO2zMXJoXlVI5g1aVYgDCC2EMRWtKmxtJuksIb4NJFGxIRlkmhNFr0mDBwwOR6BrqaGz1z3LaNucF4jkDBFIjfONVPS0YhxhxUrTXSw50nSJiouSV+NwIvvJNe4pTGXSoBbEDkQFLVHHMKdRraobdK8r51B1kkC2zXG5kpeXafGQtKNUFlEWFSRSoBVhmK042GL9c25tI3X5pQzqlS4UKc1DZyKBQlgK0NaUzsKdozypwXp3+uxnl23fvjthjq7DgrE+PYO05ZW8W431dMfgQfZrpbV9kAR3VkuzK95DCRQEwtLGxWRdcyy1OQJqpIpnkU7UusD3WGSNM4nD6dIE9GTENaUbEfqg2pPyzHFKcnpmq48/wA/nkwWObaI0E+tMlbXqyGvZbufb20YfnOdT66OvtpbabxvCIgIVu4Uu7CpoAyrmJQ+hcClcVCpGeVo29yX6+pPHzSSXZWiMSpnIWjKlyekDU1YUAqKcDZSyRjyzp0MyBN+72NSp71/O20bCjx3WBjQlooycqZlATbH+US7iO8oi1wpEgTFWoUlmANQMxWmnC2y7tp8ju32MXuLak73JarYyOf+2f8AHn9+S1Tv9/WPR7otcXhCNtEEUPPz5fvSWp9/fn/Ae6LMAz3J2wl32fAMCytMZAUEojcYHyauoorNQ1/SHUCliTdpZ/hzVhcwkHDIcLKDwJZTUVFfKpnbLNyN4orrOFmRGimjCMWAquZ0NMlPHwPCxvuFv+sLfA3IV555A8jHKOKNCFArkWdwQO/tFk15M3OadLgJYd47veHkS8RsBhEjicBwsajmwOx1apyz+M4my3k3oSeL4O0ac2s92Ro2LYwsmMDHhI5uQMqsFBNARi6rUG8m2Ab1IIGBfGqx0AqsrAu7lSamOKsjhqYS2DM4MhWPbIIwRk82jNImKnS5mOSXnHIzaR3ox7MIFuiNVuVN2waa/wAnPBSprhTLCBQhAa0UU7a+JsS7I20sssFxeIc1JMglU10ZsJCtqNScQzGmlbWFzuwWSMa0vN1Xwe4lSO6zezQgN2mVQXRdmYQacJ3jenEA4QDTrtk8Sb1FRytR0oOtnXNf6NaC7ksXHPBWIqAJDAUBpmapSuWthDZd6usW0mMjtEqhBSV6YTRcatWhqDUZ6jXrs1ddsPAyYExYonTA+Yf5bM+A0phZsFAeBoRYlvFyhvPN3kASE4aSMq1kifJGYEUMqsrRuKeVHXzhZSjQRkqoGLptn4QrreZwwEgwMzBiFSRyApJ0K8K0oe6j972bcmYst4j6K9FaUxkk1zrkQM9KHPOw/fN3Xe+zQxR1PwgqsalTkY2egoaaD7uy2jbK5LbnGQ15UOSaBAxCrlUAlaFjloCB32I43J7BPJVFAuxkvF2jDEmKCSSqoQC2IRkKGOSgmtSf4gr2dunsrOE3eMEUViskmIMQaA4mDhtcqe0VMtj7Fu6x80t3iRFNQFWmdKV6yaZVrYU322KlzMc8C0QMOcWppQVNaaBkqWB6i1uDrcU9+fjS63+fezXC4zVfjft+xT797lS3doL1dmLQwqiFC2ajGWU1JphqwFdRQa6gU352nNIbu0RclENQlQwZiMujppw7bW45VDeFe7iOsUishZicRBFKgDJfXZraXJVIsSyw3lyHAIEhGVRoXBpXgKgai3X0uTKsOnIqf1OfM4Kd6rK/eS+c4l3DNhWWKrZAkSKR0h21Jr9ZuuzWw91LxzkHlMkd6iaVgCVCthwti7qGnCo7bPbO2JHBLHLfjIUgVjIklTVywES6VANGag8rCNa21/dTfaC9KRGuFYyFKhSpSoqAVIFBTqytosdxHLJfHBjt/wBkCUSRzNeecknvBgZgSjsjkBanVioYADTFYs3S3tm5oJ8ElRxHRHKnA7xJVSWcUoyrhJrQHD1Chvtrk6us14S9KgWVDi/usRoSNAQc6gai0G63qSO8EShjkSwIJKwg4I1/fcPIf7qoLc2TPLHLTp9Nbv8A4l82OOJSXO/FfqBm/Fx52Nb1FhQ3iiNzUmJOcKYgKLnjYU4cKntGdgXKXmrxERVyQMFRQEVxuw8rJWbhxPULGnKLspmQmD4qHnFc9TyE82wC5EYQMYpkRi0oLZ/Fdb0JHlWRS+F5CSD24uPGttYzUoqUfIY4KDYc7lARosbHm8ZITJSrknpVINQaDFRvo1HEWo99A0aXZlWRSBiWSM0oV0oaUGRrkbVe50l4vMqqLxHAFGLnJMgDhBHEVJPDx4Wvb9FfxcpXMsPNxxLKcIcEhSVUA1piz9VhXe5pNKtvqdbbDsefjYiaKJDIVrXCY1GJ1Aw5YgcS5UOYBFS/FvTeYFWC+jmJpFVoJn8lzmPjFWtKhmUtTPF0hxszLs/aMcXwpHhxTRx0C85iUR4QpGVK9dajW1rsDdRdqKt52hRWjXBGkZweQatIa5LU+aBTKvGlttTa0+DClG2Qdo7SmjMiSoK4jIr64gEZ8INcJjqi6cOyxLsDahu/NqWGasFq2RyUnFl5eda04m1h/wCkbo0fNreGCg1X42NzGdDhxA0BGRBqDXS0SHk8C4VN9MsVT0ZVBqGBUgMrDIg6HspS3H1mHJP1Y+VuvjZLzsdWDLDif0/n88GX8sG1OfvytShSLAc61pJKQQaCtQR6Laxu6Pkl3+xi9xbZDyr7vtdL7hLhxIgkSgICqWcBQCTxUnL6RtsG7v8AVLv9jF7i21xKSgtXNbmM6t1wZVtv/iB/2iX8dh3f4fKPBfZYi29/xA/7RJ+Kw/yg/wBY8B7ttBDUdxuzbOLyKyzqQIWFTzpJzWmnRHttzujAyt8I85SQprmDQAnwBsxBvdNBDHFGsQoCwcoGYFjnTFUDTqray3XasWfFmr2k0Jtnk2iXhX2isL9yt0m2hKTItIIjR2rRjUHoqRnnx0yPaLN8p+yYob6nMKFE13C0SgWhWWHFQZZUQHsNivY+6N5kuYjilN3eSkisQSCoNGqBQ5hlpnw7bCe+2wJblJSeXn25ouhYmlFBJFDnQPhrT6Y67GBvSXna1FRc700kmI0HTu0ufVHdHJA/dX1izF0dfixr8Vc4qDiZC0j17gcVD1C0pbuhkVaggSXyNamnRjuqrHoanJRQnW0zZN3gcw4hiquy3oMsnxXaUZZ6MDXst1nKMx3JLxJgkch3SXmmJ/Sc40iFuIPTJBqQS1CAVNbvYN3lu97SN/lEUpleJUHN9KVQzlgSTlhxYTkC2IVqDa43V3RvDGN3LwhIlAkKjGWRQmQfWoBBqNKHXyTW67NManFIZXzpI6piApkBhGn5m2bxuboruKO5V3SKOJ5ZQgE05xS018kKACeAA4UqanjbON/dvrNfoo8Z+IRmorEYZiRhNRniC59nptb8oW/QuYKLhadh0Rn0AdHbgR1DKvdbF7nPIZsYqzVqx66+USe2uttc0ko6Ik4l6lKR9B7hb1XqYGKQBxTKRaBgeBK6N2ga9VpW/nyu4tGHSIs9HJz6aVqNfJIIP7wtmOw9tyJUxsV7Qc7Tf6XF4imjmxNI1WJGHERjjaqhyFJOA1NQcgc65cUMkm6kduXFFK4gheLnersWLRsFSoLBDSlaA1pSlaeBsa7E27LfYBcy/NySUhlLCoTE1MuvFUsRqGYAFQKWpfhPMoGMjoB5KM8ZrhRjoJdS7BqU4AaUtSbJ3gWGPog1V/L4sxJKk8ScvVbRydbHOscbpsKoR8EiKSztIqNiAbKjLUVAqaHMiteNtB5Hkrc+fK/G3qWR2YkVIVjGgFfNCrSnabY5vSZp2EjRmMzMAserM5zYga0rTLrfuFvozYOwXut0ggTB8TGqtVTQsB0jrUVapr22eONNtiySTSjFE3b28K3WLG6k50AFTX0Z+o5AnOlpKnnowwoCwqpyNK50PWOv7rD+8l3Uywyzc4ipqUNU/fGpUEA1oaZ5cRZ7C2gJOcYJhQNQEVAYjJjhPksGqD14a8bJ80ZKT1UUdwuE7yyRz1WJalQAC2M5MRVT8WwJz6wdNLObd3ZjWGQqxBMbjyIdMLH9XX12J70tQ3N4OdC5V8SoamYUmthDa0W1ZEKcxFRlIqstaYgRXNR12mEFCKiuEW7dgJuLu2klxvDk5rHAfIiOt3R/KZCRmTmCO2zm8OyUOzZm+EKpjgBaIYasxIwjUHgfVbjZu49+SJvk03RSIfONGTghUEBFNHzGp7rQNu7u7RaHCbveTzqmuGPEQARk4WhGmh1sxmibB3fWSKI85IpeHUNTDhKeT1V49dqm87skXiWNL07FI2Q84cRpMgNcyBQEmndaNse5Xp5eae4zCkYBdneNCUwkUehFch0QOBzytJm2TeoDeHigJd0RUAkV8xiqS5wkkVGRGg1trjVsyyoHdzLjHHPeuboUWkQYccIq7AtoCf5Nom8sSzGZUvLRPEyLGqs3TYqHcnDnTpBRoBQnjlL3c2fPFdyksUkbqxx4gOkxzqDoak5anusNXPYF4vF4vs6+TE4Q50BYA8T1BNe0WeRtQHhUbV8FLvLd7zG0SXnnMax9HGxYlCzEEEsejWumVt/3cHyO7/Yxe4tsI3v2o07w4gQ0cWA1NfJdz99t33bHyO7fYxe4tsYttWzoyJRk0jJ9v/8AEDftEn4rD/KL/WfAey1/vCf/AMgf9of77UHKKflJ7l921EA4YQxStaYRprqdO22oJs/Gtyu12SJCPnSQAxdlXKujEsGGfUOuwFsrZXOAPjwhFBNKVriamR1tqc26jrdrtJjKXh8TyyYa06SiMUByKjqGtsskqTQYbll28BDsZSMKqJCs64KnECKqyggYzh6a5kGndby/bBjkUR3hXxKSaMzE58KknokAZVpb3Y0uF0bEGIObClWPEkBRn12sbzs9o5GqKKWOA5ZipI4dVLLpmm9zt6tNR2fs/wBAb2fyeXNJUlji8licHOllNVKmqv2HgeAtJ25frjsxxIBFFeHVQgJJAEdSpIU4QKsaaE+FrS+NQE0GnaTp10t8/b7bVea+TMx0dkXsVGKqPQK95Nu+dR3PMjbNUufKXKoBN4ivHEq5EZqcyEcHojqDYhZrevlkjWCl0rzz1Bxj5nrrqrt1UqOJ6jiNbORAHLS2KyNKkXJLmgg2RsSS+O087tzZY45Dmztqdfe4eq1nfoooFogUL7e2pzt1sHecMou8gCYBSJl0p9E/nx452stnbsfDZAzkrApzoaFz1DI0Xrbh36TKSirLxweR0ik3Z2VPeGkMdURQaMfOcUooqRrXOlaWg7ZhcMKSF6dYKlSMiMye8Gvo0ts8V1iSMRKgEYGHDotDTIimh6+NhHeLcznG5yJqHzlck1oMgppUGgoAa1y0txLJcj0307jDn6gJct3L1N8bgMkS1xMXGgHSpVq1HZxtI2FDHFJHjBdkkeiAeXJRFiA8ansqLGlz2hDs+Ka6TI4eRSRUNWKRgKFgaZMoGgNPHLLZb89Wz1OfbStPUT4GluqDfLPOyJbNGi7GEV62zG800KQ3YoWLyqFZ4x5nSzDS5jrUVPVb6B2ftCGSnNyxv9SQN7Db43W8EeFpuytpFJFINCCM7XqMeD7IniVlIYAg6gitbZ5vPvst1u00UVHmIaOKMZszEhUag1HNk59cY67UOweU+a7wuXBlRQacWU06JqT5NTn1cLZ9taG8SI0sTGaWVjjZQaqKVyAOWQoeoZcbRq22HFxkGPJ7te+4mnnaRncPiZ8ga+SCONNdOyxc23r5+v7vikr6MNhXc+6TwXVVvBYSEsSrNmgNMIp3Z0/vWe2zvJHd16RqxBooY+HDIdvG3LOcpOkeviwwjG2vxCc7wXv9f/7Sflp7bdJvDfP16+MK/mLVW5DSTkPzWJGlDFzQ4UIPRbrzyA4U4WfmoCe8+d6LQ5S5suMcTk46S62Xti9ySKGmUqM2CxAEjvrlwFrhrqpNaCvZl7LZ7tDfmLZzI0kcjCSoBQqcOGhORIrWvXwt5JyzbPYVxyDsMTA+kMy29HpmlC29zy+sS7lRWyDTa9w+KeRcNUVm6QJrhBJGWfDhbJL/ACTDYsaoOba/XqRsLdGq0GLM54ec077TNucp91vkLXaNb2juQFkBjFBWpyxg0NNKjwtbNAJpI1YyvFckQRNKal5ZFDyMSeokDiOiKG0Z8hjgx9zIomb747OMEkSEANzKYqfSGINU1oTlqKA9Vt53b/qd2+xi9xbYrymyA3pM8xEARUGhxOc6aGhrbad2z8ju32MXuLacf3UdGdVkdGS7w/8AED/tD/fag5Q/6z4L7tije3ZssW3wZEKiWZnjJp0lNcxTtsLcoJ+UeC+w2syH91J1g5mSdSYHrQ9bxsTStcqVB8bbLedqxTQQNC1UwkZ50oRSuY0qbZ9uPdLrNswR3iubvToE9VCpCmhz7LFe5G6E8XOxu4aMKssDAHEwP90rkeB7RbiyW5OvoejhhDEoze17/wCyVhWoIFCBqBn6cWY7Da4vWzJ5KSRjGrBMRJAPRDLpXPQHQa2p5JYVNC7gg0I5p8jpxj1tKm29d2gERZui/FDUjCc6U4E+uyxtxOjPic6pc7PZ8McvEnOR0qQewkWwflI2bzG0ZhwfDJ4yKGb/ALibbjs+RHPRJYYgMxQnMcP5rbK+XG7lb+hLYiYhU5DMO4oQAKGlMreo5aoJnhuDxzcX4M6srKytiUPw3ogMKAhsjUdtcuq2m8nG9UjQvG450wAMoPOE83UDIRnRT15UYWyu1vurt+W53qKeI9JG0rQMrdFlPYQSOzXhZaU3uhxlKFuLo3XZG99zvBwLDI1B0nUOoQ5VHSc1p3dWRtNa7XdemmN2yo7tiKjgFAoB4a2G95N9rrBiLYSzZ4UC4mPAmntPrtnW1uUq8yK8cdIo34atoR5XDU6C3So48f1MnLJkXqZO5SN545p1EdGaIFZJPpaUUEHNRn4k0sETy4jW0mcp8HSg6ZZgT3f+RaGi2wk9T1GtuMdJxZA2eju5dwiirMaAdpszSyF4sNd0d6AjgPShFDXSo0r2EZWMt2cF1mMiMRGzMwVQpagqXjUHItQGlMyK0tkNzlKsCLaLs2+rLdmbVoxjHWrx9JSO+lLZy2OTI+3LUgu2tvvdZCZVlDCWhCpVmzAqMIGMUNdQM7B+1bpJNJzuB5FDBsIA8nGo9hAwrU92tuLvsc3lOeVxEs4xFFTiSa1YMCQTnTTOxFs4SRRJHjxYCSaqKGtKdHRaAUB1tMO1FvU2e6odRkgtMVX1K7kzini2nHz0ssDNLRLuyMonjpIGI0ACFRqM+GYNrfYO8pnUrI8TOHl83pkYyBWhAAGgoufWTZ/d/ZfO7Vu15d3LozUrmKFWAHgDYdk3EEE7ku2IOxoQMsWfA6GoPgM+tTcGhYsGaE0q3r3JW+N1W9p8HUjnh046gADzaE8MWg7s7ZE4KkgihBoQeBGttYTYZVy6TzIzeVgZRXrqMOleFg7fLdkxHnYwSh8vsbrPYfb32eOUUlFD6rpsn9xoHbveSpBGRFtS3O33SaSO7utKghW44qZDqPVn12yUC0/ZMrCVMPlBhhzp0q5Z99rlFNHkyjT1LlEzaN8eWeV5AQxdqg8M6U8KU8LfR27n9Tu32MXuLbAN6lPwuUsuAliaDMEnUqaCoxVtv27h+R3f7GL3FtS4LjJySb8mbb7bYkn28iuRSCRo46ClFoTn1mp1sH7+/PjuX2GxDvP/AG+/7Q1h7f4fH+A9hsyjROSfd1bzsxqGkgkJUmtKDIigGpB9QsfbK3huiTQwc8edEYQLhYYs6DhpXrtmvJltaWO4KqMQOcdsuuoz07LWk8MbSNIygyMasxxAk68CPRS3BPqIQm1Qp9RLTo8IsOUHZMF9nUpMYHjZllYKWEgyAIAdQCCCOFa2h7J2PBGuGe8zSkVowjRTThUY2r328QqcqA+Bz6uNvHjpkFWvcfTrbnl1Un7Ex6rJB3Fkm8JEteZkkIrUBlFa/uk19Vs65VdrST8wZbvzLx41qZcWMHCfJZVcUI4jzrFW19qiJcIRcZHbkD15+qwRtiUSIRISQB0c/J7uq3fgzt46ZrGM832kgLItM2bst5jRRkNTwFvdmbKeZ8K6Dym4Afn2WLGlju8YRaZe3iT220nPTsuS8ePVu+Cpl3UVUNXOLhllYeaMg0pnpa4v22yeNoey3BmXFSpORYgAE6Ek5Ad9lByq2GXR/wCR2DYztm5p6z/C0vm4ItQCe3M/wsdbN3OrRpmGH6KZ1H1ururas2jyfP8ACSYV+KK4jiY5NoVJOtTn49loj1EZS0o5lJN0A+0ZMdGVSF66ZVtDxW0OPdOVmMJVVYrx8kLpXLUWJd3OSLnIA5hDKR5TEYmHWBqOy1rIt0b6E3VgPybbMDztK+kQ6P12yHoFfSLUW9Gz+ZvUqAdHESv1WzHqNPC2r7s7mrdYjUl+cd8JX6KsUCnLygMz9cWGOVTYJTm5QpXD0HDVBFashoeHlDwtywz3na8cGFyUtL4M8RqWvN27+VmVanCxoRaJu5sdr1eoYF1kcDuGrHwUE+Fvo5ORjZqQnAhD4CBJU4g1PK1pWvWLdsuBygpJ2Ct2SONVRVAVQAB2AUHqs8GX6I9FpG72zbtNBGsd4rMB0y3kuxNTTzkGdBrkBZ2/7DkiNWQgfSyK+kZW8aepN+wp9/Gqk3+LIsd5wMGUFSNCMiO2ot494BJLCpPE628kjXOpPpHs425ESDie7L+TbHVL3MXkm97OhMnAeq1Ztm8BomjUYmlBWlODChJ6gK+q3e2y6Ql4CxkUhqYVzUGrDPU0tJ2Xymw3q7lZ7vzZCsEmiUEI5yWq5Zk07O63VgxOa1Xx4Lxyt+tugO2duPdrv070cfUmY9NLN72Jd5BD8Cuqo6vSsStU5ZYjpqLWT3eBZI1vjuzSAsWYnAutAQDWlRmc6VFrXZG8NxgvaQygrHlhdSpTE3kkgZhKHNuHEa23jKcpKXJ3vLCT7cVt7gxyhXdo2uiP5Yuq48/OMkhtsu7v9Uu/2MXuLbHOVCfHfA3XH6AHcD1W2Td0/JLv9jF7i268UtUEzCTTfp4Mn3o/t9/2hvZYf3++f8F/FYg3q/t9/wBoNh/f75/wX2NbUQU8n8zC5rQgDE+o7RYiExPV4V/OwpuH/Vl+LZ+m2Y0zOmtiIh+MbA8K9vtt4meL7kn8nLL7zJYvZ7PQdPT227ukbyOFFCSfR356ZVtCEcpNFjDsxApUDU6176emxHclF1jYlCJMwSaZgHzfpKdaj1UteDppZHfjyCjYAb5bPmurM8lGVjk66dgIOa+NvN2d3dm3hBJfL8qlg1IRVADoMTt5VNaLQdtut65p76rczxJBqaZAVNK69VR1G2bSqyAGpI6+B6qV9tvUgoW9Pg6pZJOOlGqb1bKhQqblLA6yGhVCihGplQITkaUHGuvXYf2ruooUxs5kvJ+iegh6h19RY+As3uVseC9apI7oauqsBVeBAw4jQjPCeHC1/tG/3e7JjjriYhRidiPWeyzlGk5R5Esk5LSZNeYGRirAhlJBB4EWbFiDeaUzPzmFMXErXpDhWpOY67D9LOLtbjcWuTWNxtos10UEHoZA0rVTUjXtJHha4G8S42UjIGhqrjpUFQGpgLf3fXXK1RuQxF0j50MlKqCSB0SSwOfeQLHF+uF0a69BFxRlDUEdIM1emfOIYFgTmDoaEi3FGGic8hzQW7ZC2JtCC93KV0B5yJq4jxQGlB2EHFQ8aWd2JyiTR3uG5c2CjlUx8VLghSM6UDUqMzYO3UWK57aVJlD3e9YljxZiN38mnDEG6FeAcGzm8zNs+/xOxq8MmIVBowjOQy+kCLXBVLUnyjdtNpoudlXy9XMMiMkiYq1kBqpBOLTXv7LTNo7NvO1ZEjZlVFqaFMcbYqVxA9IHLKjCmdNbVF/lF7DSXeQxxy0ahAxISastanyWqO0W72Vfr/dWGCSKZ1WpBGAkeJIIPWad9sMclBvU9wWWTWmTJuxNxobptNBGpBiDqTmQxZa4ukSQcyBnobaRtfa0UMJSWQRmUYFLHzpAQOPebAeweUFJbyZL9G8EqllAVWZSvQVQMINSKli2nTPUBbnlf2xBHJA7lHCgc2i4WYlmGNhnkQANaVprbt3WPm23sJbO3wCm0dyRBIyrz8LqeDqR2EVFSCM61tZwb+3nZl0dGRp8VQHehCswoMWZGHs4+NnY9/4NpNDd8EsUg6HPMUJII1bOtAc+PHrs3tTd6oeJ5Kg1VhTjWh9fG3HLVikm3aIlOS2vYLNm7wxybMR05qUiFOcXLynopJAzRleo4VFPAaN5Y+YCeokWEOT+7MhnHFQUJzIqagjvyqDl5IsRybMJzaRu3Nq/l6LR1TWvkznySTeJGI+LGfWfuH3dVq3cqFrrf5bvOFT4ZExioaoZD0lXpCoFcQ6waa1FpiXDgZXAy4uDXWmRFkNmDnRMxBlShVmZiVI0wk1w2nFljjTvlhFpEfa+zfhC4ZI1yNQQ9GU51ocP8DYbHJ05kqZSF6j0m06zQGxvfHeRsTPUkcfRw425MB05wAU4qe+gNLZxzThtEFJrgA9+kImjrSvNDT6zW2vd1vkl3+xi9xbYtv8AV5+OtPm+H13tsm70nyS7/Yxe4tvV6f8Ato3hwZfvYabef9oP3WoN/T8f4L+K19vj/bz/ALR+VqDfv54dy/jtsWXe5d/CXUDQ4mNctK/wteHb60yoTSudNRYY3Wdfgy1jDHG3S6VaE6ZZf+bEw2TKy1ESqGBzZqaa1rShyrTqNvPyYoubOWT9TKyff6+QyBruEoVIYEKczocx2WHNp7wbSvNTJK1OKr0B6EAFjqLYWVGmuysNanPLuBFKWdlurRpRWu71rUhl4ZjKnq7LbQyaY6UJSoGEwNc0jF5ZaCkiOjHXpZOqnKppnTx1tRXm4LjxEs5OpCdmWRy09ljdrw65YIs+7U93bn4Wchukk1FPNLl2Kde71WnXXAa2Z6I3hkEsDurrnUCmfp9VpO0p3vLF5AcRILYFwgtShOVczr4mx7JdmWi82mehDCnUO7jlboXRiQSFPV0/ZQaCz7gdxmcrsymiOe8t9wt2uwBl8X21OMd/hbRbuChOUbj7VBQgGmda0s67xiuOJWI1wT1zBFa+HpNl3B9yT8gPtKOaSIx0GFqaB8sOlK5We2PJPd7u8SiquymrKwOVaAHSmZ9JsYyc09SFjiArWsnA5mgGda19Nmr3fIFooCyHicTUHAZEU/8AFp1qqJ10qBOVpWILAZU0By6s8+Is5tCGa8oqyFyEqV1oK66jQ0GViq67XiXyoQQOoiunaLPjbMJBwwGp6gtAak55DKnbaE0uAU34BXZyPFGEFaDWmRNdT31Fn/hbilcYHaxz66fzxtYvtBieiGWmdcI69ch2iy56QsCVkrl5QrWlOBWo0tLUW7ZOphDuZvU91BVkjZTTpCWjcODLSvjws1v7cLtf3ivCqGkVcDDEAaAkqTRgMiT259loqX0x+TCWOgxqmEca5gZ658bNRTykGsaCn0sB4mp11qbad2lpsvW+Cjuu7CRHEiBWGQOJiOs51pmRS1zBJeGahjbUZkCgJoMuFMrPOJKeVGKnhh0r4nws1HJIukrDtBHj/D7rZSlGXLJ1Nnv9DSpVVVEDsWIDIOm1MR11NAPCzc8EyatTsFM/Vma2lM7U+fk6Qz/mvWPVbyGJMPTkdjXIAA+s52lyx+4nZBu97kIpjUU+lQ/dZ6CSRm+cQdhpT1igs8IoKkVYUr5q+FTZ34jIBMvHP0k8OFp7mMKZwJ2xEc7EKdlR6lNbM368tQfGoSeCqw6joR/NLPGRdAq95Ck/+bchItSB1HLhl25ZC09yHsFAFvnMWmSv6sD/ALm/nxttO7r/ACS7/Yxe4tsc38A59KCnxY4U85ra5u+3yS7/AGMXuLb1cLuCo64fdRm+/OW3X+3HsWw7vv8AOjuX8diHfv8At1/tx7EsPb7tWUdy/jtqWXu5O0US6UKuWxsaq5ApQUFBxrnWxNHvCpHzTDukccKfnYX3Gupa6k4QemwqVrSlDrTWxIiyAZICB/dFPZ3W8rNlam0ck16mMSbVrojVFDmQfuz8bRgJpKkgseJw9evqtYvGw4U4g6dXULdiN6jMmumZ7a+r22x73wTREhuV5XyQV45kCzzG98ZWJGeTD+fDtt6YZDwIHh1UIz9NLOfAm1p6T4Z56WnvS8IKGVvF5YANKwHDpeFaDXPrsybq7UxSsTxzY6nj3WnSbOYDPB/m6uFuWuLDRkPtsu7MVERdmIKEsx8BSlaak2e5mHIYXJFNW/IWfeMkZ0HH0DM62XwI9YFaceHX67JzmOhh4I9RGBWozLfnboQr9BdMsuPptIkuKk/OLXXMmn8/xt2uzzSodKVA1z/nxsvWwI0kgy6CjwFe7TT87eiQ0AOYHCnblZyS6soGYJ766ZU/nqs0oYmhHq00tLcgoRlIGWXh/PG3jTljVjU8KALT0C0g3NyuQ9A6hnx1/jbpNm10alOsjqr6fysVLgZCdT2n1+y3gJ4ey1idjPXNwKZ9/XSn85G3v9DsKVkFCdQPTZduQqIFO2or1fzrbxl7bT5NmMThGZ+tkAO02d/oN/J6JrmDr4Vs+3J+BladKVJHd3k24aTu9P8AG14m7ZBocVM607M7dT7CiTOjGp6jxrqQKcPbauxLyFFDzj1yw0PZn/NLdCU17P5OefX7LW7XGIeSCwPY2nWDwOXosw1wiIoAVPp7OvusnjoCuM1M8tacLNPPmaHLh3cK2ubtsFm8eITj301tL/8ASxK1NMusLmfC1rBJjpmV75vWdK/q/wAbW1nd9vkt3+xj9wWzXlKuBivEQJGcVcuHTa2ibvt8lu/2MfuC3sYFWNI6YfdALf0/78k+3X2JYd31Hxo7h7XsQcoH9tyfbj8Fh7fI1lHcPa9tigq5OJALqelSkjEDryUHvsSPeAagMtK8O2oPG2d7tb0xXaDAwJJZmPRrrQDOo6rWp5RYAKCJvQv+q3l5unySm2kYyg2wpZ1qBUHif51r3W9mTQqOHEa6cOHf2GwkeUtQaiFtOtR+f8i3B5TTwh9Lj/TaF0eT4F22GSFaE4TWh0HEaHur1V9VvY2JywjQ9ff7BYIflKlOkS/5j9wFmn5RZz+jj8S51/es/wCiye6Dts0GNW40p4dw++ymu+IVJoM+I6tO3+Ns5ff+8nhEP3WPtazTb9Xs+cg7o1++trXRS8tB2maIbigNRWvfx9luo6DTrzrl32zRt8r4f0oHckf+mzTbz3s/pn8KD2CzXRP/AC/Ifa+TYIIUrmunUQMgONe4+mzy3eJqZKAeuQcBxoMuu2KNty8nWeX/ADt9xs020ZjrLIe92/O2q6RLz+Q+2bjKsCrkwB6y2I9tKCvX2WR2jdlBOOMNQalu7q9VdLYSZWOrMe8m0zZFxilciWYQqFJDMK1NRlr2k5V0ta6aI+2jW7xta75nn4+41yOehJzFDxtBk29dQfnYqdhX1Z5WAodkXLzr3/libMVp1HPjTqtW7UihWSkDOyAauACTU6AebSmuetk+kg/cO2jSZN6bp+uTjoak+IrSzD75XMefU9gbu+jbMreCx/SYw7aNFk35uorTFqfNPHvXqtynKLCg6Akr2AaihGvdYBS6udEY9yk+wWkJsac6Qy/9N/ytS6XGvH5seiIctysdUZJ4Fgpp3Z2aPK3INIwdNaDQ1GncPRYQG794/VMO+i+8Rb0bvTdSDvliH47aLDBeP+j0oJn5VpzpGg9HDwsxLyo3s5UUeA/02pV3ZlPnRD/EB92tnV3Vk/WR+iU+yO1duPsGlEyTlHvzV+NIr1ZeynXaFNvjfW1nk6smYZdWvbZ5d0jxlHgj/iw2kR7qChBcmvHmlqO4mXKxoj7IelewP3q+ySnFI7ORxYkn0k22XYB+S3f7GP3BbPL3u7GBiZpDhGgCCvpZrHmwJT8Fu9P1Mev1Ba0qGBfKEf8AfUv24/BYe3v+cHcPa1iDlB/tmX9o+9LNXu5gy4iAThp0lVhqTo6kV7bAAJW3osfJERpQdyRj3VFnQz/Tfwdh7DYGAcdzdtEY9yk+wWkpsW8HSGX/AKb/AJWMnBOrOe9mPtNmWu6cQvjT77AgW/oOfjGw76L7xFuhsSXqQd8sX+uxNSIcUHot58MiHnr6bAA8uwZPpRD98H3QbOLu83GSP0Sn/wCO10dqQjzx67NnbcA84+g2AK1d3f8A9g8I3++lnF3dX6b+Ea/fLaU28cA6/QPzt4N5Iz5Kse6lgBtd3k65T4IPxNZxdgR9Uh/xFH/xGzZ3oHCM+JFuG3oPCMek2AJi7Ci/VnxkJ9irbmbZQFMEMbddWly/90WhHeaTgi+u3B3jnP0R4WALFbjLwigGVPOOXi5tNi2cABVYwaZ0ii17KpWw8du3j6QHgLNtte8H9IfCn5WACxLrTQ07lQe6os6sbfTk/wA7j2GxFsnkUvE8McrbQIEqI4AiY0DqG/WDrtZRf7Pyeffp2+qqr7S1gALMQ4sT3sT7TZthCNSniVtosPIBcB5U16f99B7EtOg5DNlLrHK/1pn/AAkWAMq+F3cedH4U+63v9MQDzx4A22SDkj2Qul0Q/WaRvec2sINwNmp5Nyu/jGp9oNgLMJO8MA84+iyXeKI6Kx7hb6Gh3euqeTd4F+rEg9gtNjgVfJUDuAHssBZ86xX+R/Iu07dyMfYptMjul/bybjePGNx7QLfQNLKlgLMCl3V2pKuEXN1B68I95hYl2Zulf44YkN3zREX5xPNUD6XZbWKWVgRi3KNyX3qS/reLqjTLK5eQVRebIKZVZhiBANO61ReOTPbEjVWFI1/vSx18cJPot9AWVgDBouRnazeVNAv+I59kdpcfITfj5d8iHcJG9tLbdZWAMcj/ANn1j5d/b92H85LS4v8AZ7u3n3uc9yxj2g20Hevas92usk13g5+RKHm8WHo16Rr2LU0GZpbFr7y87ROSxXaLvV2P/c49lgA0i5ANnDypLy3fIg9kYtOg5D9krrFI31ppPuItks/K7thjX4QF7FiiA9ak+u3sXK9tQeXIHHcV9wj2WBmzxckmyF0uiH6zSN7WNp0O4Gy00uV2HfEh94Wxu7cquPKUyoeupcfn6rWse80TiovCEfXA9RzsBRrUex7jH5MN2TuSMfdZ5to3aNTR4loCaKV4d1sdfeKAazp/nH3WjXvei74HAmUnC1M21wmnCwFGYwmuMniK+l1tzWzS29sAOYxb3nBZqyrYAcMlvOct4IydAT3A26+Cv9E+intsAb9uzvdOtyuygAYYYhoOCADXstMk3uvJ84DwH5WxZd7r4AAGAAAA+bFAMhwsjvVfP1vr/wBK2ANifea8n9IbNHb94/WN6TbHW3kvR/5hgexm9hoLPw36/wAhGF7y/wBVWNf8psAbBHvLeh+lbxofaLWN234lX5xVYeKn8vVbHU2BtSXS73094lX3haZByZ7Vk/5V/wDEkQe2QWANou+/12Plkoe0gj1GvqtaXLeW6TGkd4ic9Qda+itbYnd+RfaTapd0+s5PsDWs7tyG3zzrxAn1VY/hWwI2uytW7u7GF1u0cAdn5sULNqSTU+FTkOqlrKwArKysrACsrKysAKysrKwArRr1s2KUUkjRx/fVW9osrKwBQ33kz2XL5VzhBPFAU9wi1HfOQzZr+Rz8X1ZSf/6BrKysAUl8/wBnxD83fHHZJEretSvstQ33kBvq5xy3eTxdD61I9dlZWAKV+SjaMcic7d5THiGNoWSQhK9IqMVa00qLV0fJ7tNiQLleDnxBUeullZWALG78kG1W/wCUVfryp/8AZaxu3IZtJtRdU73J9iNZWVgCyu/IDe/OvN3X6qMfuW1nB/s/nz7837kVPbJ91lZWALCDkCunn3i8v3FB+E2sLvyIbMXVZX+tKR7gFvbKwBZw8lWyl0uqn6zyN7zG1hd9x9np5Nzu474kPtBsrKwBZXfZcKeRFGv1UUewWk0srKwB7ZWVlYAVlZWVgBWVlZWAFZWVlYA//9k="/>
          <p:cNvSpPr>
            <a:spLocks noChangeAspect="1" noChangeArrowheads="1"/>
          </p:cNvSpPr>
          <p:nvPr/>
        </p:nvSpPr>
        <p:spPr bwMode="auto">
          <a:xfrm>
            <a:off x="63500" y="-995363"/>
            <a:ext cx="2228850" cy="20574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4" name="AutoShape 22" descr="data:image/jpeg;base64,/9j/4AAQSkZJRgABAQAAAQABAAD/2wCEAAkGBg8PDxAPDw0ODw8QDw0NDw0NDw8NDQ0NFBAVFBQQEhIXGyYeFxkjGRISHy8gIycpLSwsFR4xNTAqNSYrLCkBCQoKDgwOGA8PFykcHBw1MCkpKikpKS8vKSkpNS0pKSwpMSw1KSkpKSkpKSkpKSksNSwpKiwpKSkpLCkpKSkpKf/AABEIAOEA4QMBIgACEQEDEQH/xAAcAAEAAgMBAQEAAAAAAAAAAAAAAwQFBgcCAQj/xABQEAABAwECBQsPCQcEAwAAAAACAAEDBAURBgcSITETUVJhcXJzgZGxtAgiIzI0NUFTdJKhsrPB0RQkJUNEgpPC0hZCYmOio8MzRVTwZITh/8QAGgEBAAIDAQAAAAAAAAAAAAAAAAIDAQQFBv/EADARAQEAAQIDBQUIAwAAAAAAAAABAgMRBAUhFDFBUpESMmFxgRMiIzNCUVPRNLHw/9oADAMBAAIRAxEAPwDuKIiAiIgIiICIiAiIgIiICIiAiIgIiICIiAijmnEGyjIRHXJ2ZliarCeNs0QvI+yfrQ+LoMyqlVasUeYivfYj1xcetxrXKi1Zpe2O4diHWj8X41XZlnZjcwxw4mpaWSop448oChZmmYjYmKUAdnyXa7MT+FUMVuM6S1TmgqQiCaMBmj1FjEZI8pxNrnd+1fIz352PRmWMxgt9Gz76m6RGtVxBt9KSeR1PSI02Y36v0GiIsJCIiAiIgIiICIiAiIgIiICIiAiIgIirV9pQ08byzzRQxjpkmMYwbjd0FlfL1y3CTH9QQXhRxyVsjZsvPBTM++JsouIbttcutvG7atYXX1GoxX9z0rPDHdrEV+UXG920s7Mbv0faWE9LT3sczObfVR9kk42bRx3LXavDiWTNCDRDsiuOTk0N6VyrBu3RlFmd7i1ltQ1AAOUZiA7IyYWv1r3WdmN2ZeoOR8ozIy1yd3fi1lYjWMp5ZZP9GnN2f6ye+mi3Wymcy4gu21cjsqQv9aoJ28VTX08e45s7yPxEO4rsNHPLwU5a2GPimntCKN2EzbLfRELPJMW5GLOT8itRnlMz3O17M9xNku263gdeKWjjibJijCNne92AWHKfXJ9JPtuvUehlnV0fs5OrGnq+3b0YHGB3um31N0iNariEb6Uk8kqekRrasPu902/pukRrV8QzfSknklV0iNULvF39ERRTEREBERAREQEREBERAREQEVW0LTgpo3lqJooY20yTGMYNxu65rhLj+oYLwoopK2TRqj3wUzPvnbKLiG7bQdTvWsYS4yrMs68airB5Wv8Am8HZ579ZxHtfvOy/PuEmNa1a/KE6l4In+z0l8Ed2sRM+WXGV20tQWdkfadbwk6oOqlvCgpwpg0NNPdPUO2uw9oPHlLmNq21U1kmq1VRLUSeApjc8naFtAttNcvFDZc85ZMMJyPrALvdu6y3GyMVc53FUyjC2wDsknozNyq7T0c8/dinPVxx760RZix8Eq2ru1CmMh8aXY4m++WbkXW7GwHoKa5xgaQ2+snukK/XZn61uRbID/wDdZtZbmPBX9Va2XFT9MaDg5imKJ2OprHYvFUrMzcchtzDxrfKCxaeB2KOJsvRqpu8s34hu5NuM7MrAkvbOtjHRww7ooy1Msu+vaIy+qaAoo3zMpVVA1pcX3Rt8N31h8PH+j5t/S9IjWsYh2+k5PJarpALZcNyvoJd/TdIjWuYiG+k5fJarpALQbvi74iIopiIiAiIgIiICIqtoWnBTRvLUTRQxtpkmMYwbjd0FpfL1yzCXH/QwXhRRHWyZ21R74KZn18omyi4hu21ynCXGratoXjJUvDC97fJ6S+CN21iJnyi4ydtpZ2Y3foLCXGVZlnXjPViUrfZ6fs89+s4jmH7zsuUYS9UHVy3hQQBShoaaa6eofbYe0H+pclZZGhwfqJrsmN2F/wB8+tH06VZhpZZ3bGb34K89SYze3ZHats1NXJqtVUSzybOY3N22hZ8wttNcqscZE9wi5O+hma93W5WfgPG1zzSOb7EOtHlfO/oWz0FBDC10UQBti3XPulpddXS5Tq5dc/u/7aGpx+nPd6tGs3AWqmuc2aEdeTtrtodK2+ysAKSK55GKcv4+tC/et73WaA1OBLo4cu0tPw3vxaeXF6mfjt8lqliCMWAAEBbQICwjyMrQEqQGpwNXXGTuVSrgEphJUwJTgSoyiyVaElKJKqJKYSVNiyVYZ16UIkpBdVWJPaxuqZ+NZFlgpJriLfPzrR4vujb4XvqlhlJfRSN/HTdIjWExFd85fJqvpALJYUy30pt/MpvbxrH4jG+k5fJ6zpILQbvi7yiIopiIiAiIg+XrWMJcZVmWdeM9UJSt9mg7PPfrOI5h+87LSOqFtmogioooaiWEJnqtWGI3j1VhaLJYnbO7dc+bRnXEobNymvy2ciHKGOJnlNydszFdmHbz3trLMm6Ny2dNwl6oOrlvCgpwpQzs00109Q7a7D2g/wBS5lattVNWeq1VRLUHspjc8naFnzC201yyFJglMWeR2jbWfOXIszS4NwR53FzLXPRyLqcPyriNbr7Psz4/9u0dXjtLDx3+TUaaglle4AJ9u7M3Gs1R4JE+eWRm/hDO/KtkYGZrmZmbWbMy+s67+hyPRw66l9q+kcvV5lqZdMJshorHgiuyY2d9kfXF6dCyQkqwkpRJdXHRw05thJJ8GhlqZZ3fK7rQEpgJVBJTASjlGZVwCU4GqQEpwJUZYrJV0DU4GqIGrAGtfLFbKugamAlSA1OBqjLFZKuASmElUA1MBLXyiyVaElKJKsJKUSVNiyVYZ1qdTUXSHvy51tAktCrqvs0rX6JZG5Cdc7jJ0jd4Xvr1b019O7fzKf2wLziM75S8BV9JBULRqMqO7+ZB7YFkcRvfKbgKzpIrnt13ZERRTEREBERBxPqkX727tb/hWqYMws1LG7CzO7Xu7NnfM2l1tPVIv11mttVr+mFYDB4PmkHBi67PJ/8AI+lc3mP5X1WCFQkKtEKiIV7KV52xWIV4dlOQqImVsqFjyzqQSUTr6zrNjCwJKYSVUSUokq7E5VoCU4GqYkpgJU5YrJVwDU4GqQEpwJa+WKyVdAlOBqkBKcCWvlislXQJTASpgamAlRlitlXQJSiSqASmAlRlislWhJcentX55Vg76KqpZuKUl10SXALbnca+rdv+VU+1JcvjZ0je4W9a2k6jKyW15IfaCtkxHd8puArOlCtGs6qyyi4SL12W84j++U3AVnShXMrfjuqIiimIiICIiDh3VIv2Szd5W+tCsXYAfM6bgY39CyfVIv2WzuDrfWhVKwQ+Z03AR8y6/KPz/p/Tm8w/L+qQwUJCrhgoDBeuxycGxUIVEQq0QqIhV0quxWIV4U5CoyFXSoV8Z1ILqFemdLBYElMJKqJKUSVViUq0JKcDVMSUwEqcsVkq6BqcDVIDUwGqMsVkq8BqYDVIDU4GtfLFbKugSnA1SA1OBLXyxWSrgEvz/hF3bV+VVPtSXegJcEwh7sqvKan2pLkcfNpi6HCXrUtgTdniHXkD1mXUMR/fKbgazpQrlVg91QcKHOurYkO+U3A1vShXJrox3NERRTEREBERBwrqkC7NZ7a0VW/KcXwUdgD8zpuAj5l66o9/nFBwFT7SNesG2voqbgQ5l1eV38a/L+nO4/3ExgoDBXTBQGK9Tjk4dimYqEhVsxUJitjHJXYqEKiIVaIVEQq6VXYrEy8qYhUbsrZUQXUgkoV7Z0sIsCSmElVElKJKqxOVbA1MBKmJKYDVGWKcq6BqcDVICU4EqMsVsq6BKcDVIDU4GtfLFZKugS4Tb/dlV5TUe1JdwA1w63+66nyio9qS4nMptMXS4PvpYPdUHChzrq+JDvlNwNb0oVyiwe6oOFDnXV8R/fGbgKzpTLjV08Xc0RFFMREQEREHBuqOf51QeT1HtAU+CzX0NNwQqt1Rr/O6Fv8Axpvat8FbwPa+z6bg3bkJ2XT5bdtW/L+nP473F4xUBgrpgoDBekxycaxSMVAYK6YKAwWxjkrsUjFREKtmKhMVsY5K7FQhURCrRCoiFXSq7FZ2XxlKQqN2VkqL0LqQSUDOpBdYsIsiSlAlVElKJKqxOVbAlOBqmBKYCVOWKyVcA1YA1RA1OBrXyxWSrwEuJ273XU+UT+0JdlA1xq3O6qnyif2jrg81m2OLqcD35Ptg91QcIHOurYju+M3AVnSmXKbB7qg4UOddWxHd8ZuArOlMuFXUjuiIiisEREBERBwXqi4/nVG+tTSN/dV3Alvo6m3h+0JT4/KLVDgJm7WAvaOvGAwfRtNvZPbGujy+/iX5NDjPdZMwUBgrhioTBd/HJybFIwUBgrpgoTBbGOSuxRMFCYq4YKEwWxjkqsUiFQkKuGKhIVfjULFQhURMrRCoiFXSq7Fd2XxnUhMvDsrYg9iSkElAzr2LqNjMWhJSgSqiSlElTYnKuAamAlTAlMBKnLFZKuga4/bfdVRw8/tHXWgNcltnumo4eb13XnucTbHD6ury+9cnqw+6YOEDnXVsR3fGbgKzpTLlFh90w8IHOusYje+M3AVfS2Xnq68dzREUVgiIgIiIOeYzaFppAG76nnN1gMCQus6mb+GX28i3LDCO+oj4MfaEtSwKH6Opt7K/9+Rb/A379+TS4v3WSMVCYK2QqIxXbxycuxSMFAYK6YqExV+OSuxSMFAYK6YqAwWxjkrsUjFQGKumCgMVfjkqsUyFQkKtmKhIVsY1XYqkKjIVZIVEQq6VCxXdl9Z16dl4dlYglF1IJKuLqQXULEpVoSUoEqokpRJVWJyrgEuVWx3TPw83ruunga5hbHdM/DS+u685zqbY4fOuty69cnqxO6YeEDnXWMRnfCbyer6Wy5NY3dMPCDzrrGIrvhN5NVdLZeadmO6IiKKwREQEREGr4UD2YH1ox9clq9j0L0tPHT5WXqbE2Xdk5V5kWjPd23oWy4a1YU7DPMWTF1kTEzOTvI7k9zC2fQzrTZMMqHxxfhS/pVmGeWHXGqs8Jl0rIyVTt+63K6qzWiTX3A3G7rGy4X0Xj3/Cl/SqU2FNE/2huMJW/Kru1avmV9n0/wBlG3cOqimfuSIh13kNvcsEeNeo8FJA26cj+9ZS07SopxdnnDjY252Wi2jZosTvHIBttE3vWe1a3mY7Pp/s2EsaNS/2an/uv+ZRFjLqn+ppm4pX/OtVemLWbzg+K+aiWs3nD8Vntet56x2fT8raCxg1jtfqMF2vqcrty5SiPD2s8IQNuxn7yVOzsIa6njaKGURBr7mfUSuvJye7K23vUdr21V1YgE5AbR3uGSMIu14sL3uOd8wjyJ2zX89Oz6Xli2WHVW/gh/Df9SjfDWrfxX4f/wBWG+THsfS3xXz5OexdZ7Zr+e+p2fS8sZd8MKvZR/hsvD4WVWzD8MVi3pj2BciNTm+gDfcF3WO2a/8AJfWnZ9Lyz0ZJ8KKrZh+GHwXz9pqrxg/hx/BY75Ofiz80vgvmoHsC80k7Xr/yZetPsNLyT0jIPhHVeMbijj+CftLVeNb8OL9Kx+olsS81181MtiXI6j2rW/ky9az9jp+WekZH9pKvxz+ZF+lP2lq/Hl5kX6Vjch9Z+R0ufWdRuvq39d9az9nh5Z6Ml+01Z/yT4mBvyrHSG5O5E7uTu7u753d30u6+L4oZZ5Ze9bU5jJ3RdsbuiHhBXV8RD/P5vJanpbLk9jv84i4QV1jEN3fN5LUdLZQqcd1REUUxERAREQavjBscKumjiOXUR+UAWqOwuzXRyZnvdmz33aVz18VoF2loC+s2piXMa7PJEJM7ELEL5nEmZ2fdZ1SPB6jLTR0r7sET+5Z3Y2cdkxRS+CrB92I25ndU5cUtQ2iohfdaRn9VdnLBOgf7FTNvYhDmXn9kaLwQOO8lmDmJN2NnDZcVlU2iaB+Mm52VKXFrWt4Yn2mNve676WCNL4PlA72qqfearyYEQPoqKwdyZi9cXTc2fn2TF/XN9UL7kkf6lXLAaub6j+oX5nX6Alxfs/a2hWNvgpJP8SqTYv5m7W1LuFpIS9UhWdzZwUsC61vs5cV7+5QHgnWN9mk80vgu8HgPVN/udE+/pDHmnWNrbArY5hhGeglIoylzDODsIkzZ2Zy0u/odGNnFCwaqm000nmOoSsKobTTnxiuylQV7ZtRpC3s8wc8TrFWxbU9G2VPSBc73NqdUzu/EQMjDlRWVK2mEuRlGVAbaY35F2yzYa+pB5IrLlMGIgdxqqS/KbS1xG2upZLMr27ayKz7pUcnNMjOzhnyUtgXmuvmok37pN9129y7WdNO3bWRaLblI0npAnUEgM3b2dWjv7On/AEOjGzjTgWsXpZeb31y5XXXZJaNu3piHhKGYOeNV3qbM8LU476Jw5bxZDZyrLfZF5zr7qhbMvOddTvsomuyqPcyxb3r61m2YWj5I+5KH6kNnK9VLZn5xfFNVPZn5xLqj4M0BaI4X3sjfFHwKon0QtxFf70NnLBlN3ZnMrndr2ynzsuuYhGurpbtDUk7M218rZUiwDpPBC7XazusviZpWitWriG+6OnqAa973uasbS6VmO1oiKKYiIgIiICgqykYH1Jhc81zFma6/Op0QYGUbRLQ8Yb1o39a9QlRWi/2mRt69IP8AiWyIjGzVCsWtfTUVL7lVkeozKGTBacu2KpLdr6r3SMtxRZ3NmgzYvRPtoTLfVtU/+VV3xV0j9tQM/wD7NQ/+VdGRNzZziPFbRxvlBZwsWu0shP6ZHUdp4uo53B5Yau+O/IIJ5WIL9LC7PtMulom5s5PUYtI8l7qu1Y31nqDNuQm960PCHF8TE7DUas+e7Vbxk5Xd2f0L9KKvVUEUrZMsQSNrGLFyX6E3Y2cfxc4TlSRnSVHYXB2MHbMLu7Mx5m0XuzF9510ejwlA3uaWMn1r2d1jLaxb08pMcQuztf2PVHBnv8GVc73XrEPi5mZ7xjyXbQ41b+8EOrN02FtfLXfJgsk2gGbU5awpH1PU7r9UC8WZ8ztmZ3fPctvVCwqWWKnjCYmKQWuIm8OfNxrILCT5cvhRs+lmfdZnXpEFWWy4D7aCEt9EBc7KpLgtQF21BRlu00L/AJVlUQYCXAGyi02ZRcUEY8zKqeK+x3/26Ft48geqTLaUQaceKWyH0U0gbypqB/Oslg3gNQ2cRyU0RNJJmKSSQ5Tyb2fJZyfM17X7az6ICIiAiIgIiICIiAiIgIiICIiAiIgIiIPiIiD6iIgIiICIiAiIgIiICIiAiIg//9k="/>
          <p:cNvSpPr>
            <a:spLocks noChangeAspect="1" noChangeArrowheads="1"/>
          </p:cNvSpPr>
          <p:nvPr/>
        </p:nvSpPr>
        <p:spPr bwMode="auto">
          <a:xfrm>
            <a:off x="215900" y="-889000"/>
            <a:ext cx="2143125"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3096" name="Picture 24" descr="http://www.quelecran.com/photos/news/uploads/2010/08/ecran-00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7797" y="1282360"/>
            <a:ext cx="1145979" cy="1145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780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96"/>
                                        </p:tgtEl>
                                        <p:attrNameLst>
                                          <p:attrName>style.visibility</p:attrName>
                                        </p:attrNameLst>
                                      </p:cBhvr>
                                      <p:to>
                                        <p:strVal val="visible"/>
                                      </p:to>
                                    </p:set>
                                    <p:anim calcmode="lin" valueType="num">
                                      <p:cBhvr>
                                        <p:cTn id="7" dur="500" fill="hold"/>
                                        <p:tgtEl>
                                          <p:spTgt spid="3096"/>
                                        </p:tgtEl>
                                        <p:attrNameLst>
                                          <p:attrName>ppt_w</p:attrName>
                                        </p:attrNameLst>
                                      </p:cBhvr>
                                      <p:tavLst>
                                        <p:tav tm="0">
                                          <p:val>
                                            <p:fltVal val="0"/>
                                          </p:val>
                                        </p:tav>
                                        <p:tav tm="100000">
                                          <p:val>
                                            <p:strVal val="#ppt_w"/>
                                          </p:val>
                                        </p:tav>
                                      </p:tavLst>
                                    </p:anim>
                                    <p:anim calcmode="lin" valueType="num">
                                      <p:cBhvr>
                                        <p:cTn id="8" dur="500" fill="hold"/>
                                        <p:tgtEl>
                                          <p:spTgt spid="3096"/>
                                        </p:tgtEl>
                                        <p:attrNameLst>
                                          <p:attrName>ppt_h</p:attrName>
                                        </p:attrNameLst>
                                      </p:cBhvr>
                                      <p:tavLst>
                                        <p:tav tm="0">
                                          <p:val>
                                            <p:fltVal val="0"/>
                                          </p:val>
                                        </p:tav>
                                        <p:tav tm="100000">
                                          <p:val>
                                            <p:strVal val="#ppt_h"/>
                                          </p:val>
                                        </p:tav>
                                      </p:tavLst>
                                    </p:anim>
                                    <p:animEffect transition="in" filter="fade">
                                      <p:cBhvr>
                                        <p:cTn id="9" dur="500"/>
                                        <p:tgtEl>
                                          <p:spTgt spid="3096"/>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84"/>
                                        </p:tgtEl>
                                        <p:attrNameLst>
                                          <p:attrName>style.visibility</p:attrName>
                                        </p:attrNameLst>
                                      </p:cBhvr>
                                      <p:to>
                                        <p:strVal val="visible"/>
                                      </p:to>
                                    </p:set>
                                    <p:anim calcmode="lin" valueType="num">
                                      <p:cBhvr>
                                        <p:cTn id="18" dur="500" fill="hold"/>
                                        <p:tgtEl>
                                          <p:spTgt spid="3084"/>
                                        </p:tgtEl>
                                        <p:attrNameLst>
                                          <p:attrName>ppt_w</p:attrName>
                                        </p:attrNameLst>
                                      </p:cBhvr>
                                      <p:tavLst>
                                        <p:tav tm="0">
                                          <p:val>
                                            <p:fltVal val="0"/>
                                          </p:val>
                                        </p:tav>
                                        <p:tav tm="100000">
                                          <p:val>
                                            <p:strVal val="#ppt_w"/>
                                          </p:val>
                                        </p:tav>
                                      </p:tavLst>
                                    </p:anim>
                                    <p:anim calcmode="lin" valueType="num">
                                      <p:cBhvr>
                                        <p:cTn id="19" dur="500" fill="hold"/>
                                        <p:tgtEl>
                                          <p:spTgt spid="3084"/>
                                        </p:tgtEl>
                                        <p:attrNameLst>
                                          <p:attrName>ppt_h</p:attrName>
                                        </p:attrNameLst>
                                      </p:cBhvr>
                                      <p:tavLst>
                                        <p:tav tm="0">
                                          <p:val>
                                            <p:fltVal val="0"/>
                                          </p:val>
                                        </p:tav>
                                        <p:tav tm="100000">
                                          <p:val>
                                            <p:strVal val="#ppt_h"/>
                                          </p:val>
                                        </p:tav>
                                      </p:tavLst>
                                    </p:anim>
                                    <p:animEffect transition="in" filter="fade">
                                      <p:cBhvr>
                                        <p:cTn id="20" dur="500"/>
                                        <p:tgtEl>
                                          <p:spTgt spid="3084"/>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3086"/>
                                        </p:tgtEl>
                                        <p:attrNameLst>
                                          <p:attrName>style.visibility</p:attrName>
                                        </p:attrNameLst>
                                      </p:cBhvr>
                                      <p:to>
                                        <p:strVal val="visible"/>
                                      </p:to>
                                    </p:set>
                                    <p:anim calcmode="lin" valueType="num">
                                      <p:cBhvr>
                                        <p:cTn id="29" dur="500" fill="hold"/>
                                        <p:tgtEl>
                                          <p:spTgt spid="3086"/>
                                        </p:tgtEl>
                                        <p:attrNameLst>
                                          <p:attrName>ppt_w</p:attrName>
                                        </p:attrNameLst>
                                      </p:cBhvr>
                                      <p:tavLst>
                                        <p:tav tm="0">
                                          <p:val>
                                            <p:fltVal val="0"/>
                                          </p:val>
                                        </p:tav>
                                        <p:tav tm="100000">
                                          <p:val>
                                            <p:strVal val="#ppt_w"/>
                                          </p:val>
                                        </p:tav>
                                      </p:tavLst>
                                    </p:anim>
                                    <p:anim calcmode="lin" valueType="num">
                                      <p:cBhvr>
                                        <p:cTn id="30" dur="500" fill="hold"/>
                                        <p:tgtEl>
                                          <p:spTgt spid="3086"/>
                                        </p:tgtEl>
                                        <p:attrNameLst>
                                          <p:attrName>ppt_h</p:attrName>
                                        </p:attrNameLst>
                                      </p:cBhvr>
                                      <p:tavLst>
                                        <p:tav tm="0">
                                          <p:val>
                                            <p:fltVal val="0"/>
                                          </p:val>
                                        </p:tav>
                                        <p:tav tm="100000">
                                          <p:val>
                                            <p:strVal val="#ppt_h"/>
                                          </p:val>
                                        </p:tav>
                                      </p:tavLst>
                                    </p:anim>
                                    <p:animEffect transition="in" filter="fade">
                                      <p:cBhvr>
                                        <p:cTn id="31" dur="500"/>
                                        <p:tgtEl>
                                          <p:spTgt spid="3086"/>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457200"/>
            <a:ext cx="7704856" cy="955576"/>
          </a:xfrm>
        </p:spPr>
        <p:txBody>
          <a:bodyPr>
            <a:normAutofit fontScale="90000"/>
          </a:bodyPr>
          <a:lstStyle/>
          <a:p>
            <a:pPr>
              <a:defRPr/>
            </a:pPr>
            <a:r>
              <a:rPr lang="fr-FR" dirty="0" smtClean="0"/>
              <a:t>Les limites du calcul de l’inflation à l’aide de l’IPC</a:t>
            </a:r>
            <a:endParaRPr lang="fr-FR" dirty="0"/>
          </a:p>
        </p:txBody>
      </p:sp>
      <p:sp>
        <p:nvSpPr>
          <p:cNvPr id="3" name="ZoneTexte 2"/>
          <p:cNvSpPr txBox="1"/>
          <p:nvPr/>
        </p:nvSpPr>
        <p:spPr>
          <a:xfrm>
            <a:off x="2483768" y="3244334"/>
            <a:ext cx="2808312" cy="369332"/>
          </a:xfrm>
          <a:prstGeom prst="rect">
            <a:avLst/>
          </a:prstGeom>
          <a:noFill/>
        </p:spPr>
        <p:txBody>
          <a:bodyPr wrap="square" rtlCol="0">
            <a:spAutoFit/>
          </a:bodyPr>
          <a:lstStyle/>
          <a:p>
            <a:r>
              <a:rPr lang="fr-FR" dirty="0" smtClean="0"/>
              <a:t>Les limites de l’IPC</a:t>
            </a:r>
            <a:endParaRPr lang="fr-FR" dirty="0"/>
          </a:p>
        </p:txBody>
      </p:sp>
      <p:graphicFrame>
        <p:nvGraphicFramePr>
          <p:cNvPr id="4" name="Diagramme 3"/>
          <p:cNvGraphicFramePr/>
          <p:nvPr>
            <p:extLst>
              <p:ext uri="{D42A27DB-BD31-4B8C-83A1-F6EECF244321}">
                <p14:modId xmlns:p14="http://schemas.microsoft.com/office/powerpoint/2010/main" val="3065828147"/>
              </p:ext>
            </p:extLst>
          </p:nvPr>
        </p:nvGraphicFramePr>
        <p:xfrm>
          <a:off x="1403648" y="170080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921364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60648"/>
            <a:ext cx="8507288" cy="720080"/>
          </a:xfrm>
        </p:spPr>
        <p:txBody>
          <a:bodyPr>
            <a:noAutofit/>
          </a:bodyPr>
          <a:lstStyle/>
          <a:p>
            <a:r>
              <a:rPr lang="fr-FR" sz="2800" dirty="0" smtClean="0"/>
              <a:t>Biais liés à l’amélioration des produits</a:t>
            </a:r>
            <a:endParaRPr lang="fr-FR" sz="2800" dirty="0"/>
          </a:p>
        </p:txBody>
      </p:sp>
      <p:pic>
        <p:nvPicPr>
          <p:cNvPr id="4100" name="Picture 4" descr="http://memimage.cardomain.com/ride_images/1/1767/1801/4415900001_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613" y="974147"/>
            <a:ext cx="2890769" cy="2166821"/>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467544" y="4283804"/>
            <a:ext cx="8064896" cy="369332"/>
          </a:xfrm>
          <a:prstGeom prst="rect">
            <a:avLst/>
          </a:prstGeom>
          <a:noFill/>
        </p:spPr>
        <p:txBody>
          <a:bodyPr wrap="square" rtlCol="0">
            <a:spAutoFit/>
          </a:bodyPr>
          <a:lstStyle/>
          <a:p>
            <a:r>
              <a:rPr lang="fr-FR" dirty="0" smtClean="0"/>
              <a:t>L’augmentation du prix d’un bien peut être liée à l’amélioration de la qualité.</a:t>
            </a:r>
            <a:endParaRPr lang="fr-FR" dirty="0"/>
          </a:p>
        </p:txBody>
      </p:sp>
      <p:sp>
        <p:nvSpPr>
          <p:cNvPr id="4" name="ZoneTexte 3"/>
          <p:cNvSpPr txBox="1"/>
          <p:nvPr/>
        </p:nvSpPr>
        <p:spPr>
          <a:xfrm>
            <a:off x="589112" y="4653136"/>
            <a:ext cx="8064896" cy="646331"/>
          </a:xfrm>
          <a:prstGeom prst="rect">
            <a:avLst/>
          </a:prstGeom>
          <a:noFill/>
        </p:spPr>
        <p:txBody>
          <a:bodyPr wrap="square" rtlCol="0">
            <a:spAutoFit/>
          </a:bodyPr>
          <a:lstStyle/>
          <a:p>
            <a:r>
              <a:rPr lang="fr-FR" dirty="0" smtClean="0"/>
              <a:t>L’IPC ne retient que l’augmentation des prix, sans tenir compte de la qualité des produits.</a:t>
            </a:r>
            <a:endParaRPr lang="fr-FR" dirty="0"/>
          </a:p>
        </p:txBody>
      </p:sp>
      <p:sp>
        <p:nvSpPr>
          <p:cNvPr id="5" name="ZoneTexte 4"/>
          <p:cNvSpPr txBox="1"/>
          <p:nvPr/>
        </p:nvSpPr>
        <p:spPr>
          <a:xfrm>
            <a:off x="581348" y="5445224"/>
            <a:ext cx="8064896" cy="369332"/>
          </a:xfrm>
          <a:prstGeom prst="rect">
            <a:avLst/>
          </a:prstGeom>
          <a:noFill/>
        </p:spPr>
        <p:txBody>
          <a:bodyPr wrap="square" rtlCol="0">
            <a:spAutoFit/>
          </a:bodyPr>
          <a:lstStyle/>
          <a:p>
            <a:r>
              <a:rPr lang="fr-FR" dirty="0" smtClean="0"/>
              <a:t>=&gt; L’IPC tend à surestimer l’augmentation des prix.</a:t>
            </a:r>
            <a:endParaRPr lang="fr-FR" dirty="0"/>
          </a:p>
        </p:txBody>
      </p:sp>
      <p:sp>
        <p:nvSpPr>
          <p:cNvPr id="6" name="ZoneTexte 5"/>
          <p:cNvSpPr txBox="1"/>
          <p:nvPr/>
        </p:nvSpPr>
        <p:spPr>
          <a:xfrm>
            <a:off x="3059832" y="1268760"/>
            <a:ext cx="2232248" cy="1200329"/>
          </a:xfrm>
          <a:prstGeom prst="rect">
            <a:avLst/>
          </a:prstGeom>
          <a:noFill/>
        </p:spPr>
        <p:txBody>
          <a:bodyPr wrap="square" rtlCol="0">
            <a:spAutoFit/>
          </a:bodyPr>
          <a:lstStyle/>
          <a:p>
            <a:r>
              <a:rPr lang="fr-FR" dirty="0" smtClean="0"/>
              <a:t>L’une des voitures les plus vendues en Amérique du Nord en 1990 et en 2018</a:t>
            </a:r>
            <a:endParaRPr lang="fr-FR" dirty="0"/>
          </a:p>
        </p:txBody>
      </p:sp>
      <p:pic>
        <p:nvPicPr>
          <p:cNvPr id="1026" name="Picture 2" descr="Afficher l’image sour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1115207"/>
            <a:ext cx="3365486" cy="2241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62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4100"/>
                                        </p:tgtEl>
                                        <p:attrNameLst>
                                          <p:attrName>style.visibility</p:attrName>
                                        </p:attrNameLst>
                                      </p:cBhvr>
                                      <p:to>
                                        <p:strVal val="visible"/>
                                      </p:to>
                                    </p:set>
                                    <p:anim calcmode="lin" valueType="num">
                                      <p:cBhvr>
                                        <p:cTn id="11" dur="500" fill="hold"/>
                                        <p:tgtEl>
                                          <p:spTgt spid="4100"/>
                                        </p:tgtEl>
                                        <p:attrNameLst>
                                          <p:attrName>ppt_w</p:attrName>
                                        </p:attrNameLst>
                                      </p:cBhvr>
                                      <p:tavLst>
                                        <p:tav tm="0">
                                          <p:val>
                                            <p:fltVal val="0"/>
                                          </p:val>
                                        </p:tav>
                                        <p:tav tm="100000">
                                          <p:val>
                                            <p:strVal val="#ppt_w"/>
                                          </p:val>
                                        </p:tav>
                                      </p:tavLst>
                                    </p:anim>
                                    <p:anim calcmode="lin" valueType="num">
                                      <p:cBhvr>
                                        <p:cTn id="12" dur="500" fill="hold"/>
                                        <p:tgtEl>
                                          <p:spTgt spid="4100"/>
                                        </p:tgtEl>
                                        <p:attrNameLst>
                                          <p:attrName>ppt_h</p:attrName>
                                        </p:attrNameLst>
                                      </p:cBhvr>
                                      <p:tavLst>
                                        <p:tav tm="0">
                                          <p:val>
                                            <p:fltVal val="0"/>
                                          </p:val>
                                        </p:tav>
                                        <p:tav tm="100000">
                                          <p:val>
                                            <p:strVal val="#ppt_h"/>
                                          </p:val>
                                        </p:tav>
                                      </p:tavLst>
                                    </p:anim>
                                    <p:animEffect transition="in" filter="fade">
                                      <p:cBhvr>
                                        <p:cTn id="13" dur="500"/>
                                        <p:tgtEl>
                                          <p:spTgt spid="4100"/>
                                        </p:tgtEl>
                                      </p:cBhvr>
                                    </p:animEffect>
                                  </p:childTnLst>
                                </p:cTn>
                              </p:par>
                              <p:par>
                                <p:cTn id="14" presetID="53" presetClass="entr" presetSubtype="16" fill="hold" nodeType="withEffect">
                                  <p:stCondLst>
                                    <p:cond delay="0"/>
                                  </p:stCondLst>
                                  <p:childTnLst>
                                    <p:set>
                                      <p:cBhvr>
                                        <p:cTn id="15" dur="1" fill="hold">
                                          <p:stCondLst>
                                            <p:cond delay="0"/>
                                          </p:stCondLst>
                                        </p:cTn>
                                        <p:tgtEl>
                                          <p:spTgt spid="1026"/>
                                        </p:tgtEl>
                                        <p:attrNameLst>
                                          <p:attrName>style.visibility</p:attrName>
                                        </p:attrNameLst>
                                      </p:cBhvr>
                                      <p:to>
                                        <p:strVal val="visible"/>
                                      </p:to>
                                    </p:set>
                                    <p:anim calcmode="lin" valueType="num">
                                      <p:cBhvr>
                                        <p:cTn id="16" dur="500" fill="hold"/>
                                        <p:tgtEl>
                                          <p:spTgt spid="1026"/>
                                        </p:tgtEl>
                                        <p:attrNameLst>
                                          <p:attrName>ppt_w</p:attrName>
                                        </p:attrNameLst>
                                      </p:cBhvr>
                                      <p:tavLst>
                                        <p:tav tm="0">
                                          <p:val>
                                            <p:fltVal val="0"/>
                                          </p:val>
                                        </p:tav>
                                        <p:tav tm="100000">
                                          <p:val>
                                            <p:strVal val="#ppt_w"/>
                                          </p:val>
                                        </p:tav>
                                      </p:tavLst>
                                    </p:anim>
                                    <p:anim calcmode="lin" valueType="num">
                                      <p:cBhvr>
                                        <p:cTn id="17" dur="500" fill="hold"/>
                                        <p:tgtEl>
                                          <p:spTgt spid="1026"/>
                                        </p:tgtEl>
                                        <p:attrNameLst>
                                          <p:attrName>ppt_h</p:attrName>
                                        </p:attrNameLst>
                                      </p:cBhvr>
                                      <p:tavLst>
                                        <p:tav tm="0">
                                          <p:val>
                                            <p:fltVal val="0"/>
                                          </p:val>
                                        </p:tav>
                                        <p:tav tm="100000">
                                          <p:val>
                                            <p:strVal val="#ppt_h"/>
                                          </p:val>
                                        </p:tav>
                                      </p:tavLst>
                                    </p:anim>
                                    <p:animEffect transition="in" filter="fade">
                                      <p:cBhvr>
                                        <p:cTn id="18" dur="5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320"/>
            <a:ext cx="7470648" cy="850424"/>
          </a:xfrm>
        </p:spPr>
        <p:txBody>
          <a:bodyPr/>
          <a:lstStyle/>
          <a:p>
            <a:r>
              <a:rPr lang="fr-FR" dirty="0" smtClean="0"/>
              <a:t>L’IPC : conclusion</a:t>
            </a:r>
            <a:endParaRPr lang="fr-FR" dirty="0"/>
          </a:p>
        </p:txBody>
      </p:sp>
      <p:sp>
        <p:nvSpPr>
          <p:cNvPr id="3" name="Rectangle 2"/>
          <p:cNvSpPr/>
          <p:nvPr/>
        </p:nvSpPr>
        <p:spPr>
          <a:xfrm>
            <a:off x="351783" y="1196752"/>
            <a:ext cx="8424936" cy="3170099"/>
          </a:xfrm>
          <a:prstGeom prst="rect">
            <a:avLst/>
          </a:prstGeom>
        </p:spPr>
        <p:txBody>
          <a:bodyPr wrap="square">
            <a:spAutoFit/>
          </a:bodyPr>
          <a:lstStyle/>
          <a:p>
            <a:r>
              <a:rPr lang="fr-FR" sz="2000" dirty="0" smtClean="0"/>
              <a:t>« </a:t>
            </a:r>
            <a:r>
              <a:rPr lang="fr-FR" sz="2000" i="1" dirty="0" smtClean="0"/>
              <a:t>L’IPC </a:t>
            </a:r>
            <a:r>
              <a:rPr lang="fr-FR" sz="2000" i="1" dirty="0"/>
              <a:t>n’est pas un indice du coût de la vie : par exemple, il ne s’ajuste pas rapidement aux modifications des profils de dépense des consommateurs. Il mesure les variations dans le temps du prix d’un panier fixe de biens et services, alors qu’un indice du coût de la vie témoigne de l’évolution du coût minimum à payer pour parvenir à un niveau de vie donné. Comme l’IPC diffère d’un véritable indice du coût de la vie, il est sujet aux biais de mesure et ne reflète pas nécessairement les fluctuations réelles du bien-être des consommateurs. Cela peut compliquer la conduite de la politique monétaire et le calcul des rajustements salariaux en fonction du coût de la vie</a:t>
            </a:r>
            <a:r>
              <a:rPr lang="fr-FR" sz="2000" i="1" dirty="0" smtClean="0"/>
              <a:t>.</a:t>
            </a:r>
            <a:r>
              <a:rPr lang="fr-FR" sz="2000" dirty="0" smtClean="0"/>
              <a:t> » </a:t>
            </a:r>
            <a:endParaRPr lang="fr-FR" sz="2000" dirty="0"/>
          </a:p>
        </p:txBody>
      </p:sp>
      <p:sp>
        <p:nvSpPr>
          <p:cNvPr id="4" name="ZoneTexte 3"/>
          <p:cNvSpPr txBox="1"/>
          <p:nvPr/>
        </p:nvSpPr>
        <p:spPr>
          <a:xfrm>
            <a:off x="467544" y="4368938"/>
            <a:ext cx="8424936" cy="646331"/>
          </a:xfrm>
          <a:prstGeom prst="rect">
            <a:avLst/>
          </a:prstGeom>
          <a:noFill/>
        </p:spPr>
        <p:txBody>
          <a:bodyPr wrap="square" rtlCol="0">
            <a:spAutoFit/>
          </a:bodyPr>
          <a:lstStyle/>
          <a:p>
            <a:r>
              <a:rPr lang="fr-FR" dirty="0" smtClean="0"/>
              <a:t>Sabourin (2012), Les biais inhérents à l’indice des prix à la consommation canadien : une mise à jour, </a:t>
            </a:r>
            <a:r>
              <a:rPr lang="fr-FR" i="1" dirty="0" smtClean="0"/>
              <a:t>Revue de la Banque du Canada</a:t>
            </a:r>
            <a:r>
              <a:rPr lang="fr-FR" dirty="0" smtClean="0"/>
              <a:t>, été 2012. </a:t>
            </a:r>
            <a:endParaRPr lang="fr-FR" dirty="0"/>
          </a:p>
        </p:txBody>
      </p:sp>
      <p:sp>
        <p:nvSpPr>
          <p:cNvPr id="5" name="ZoneTexte 4"/>
          <p:cNvSpPr txBox="1"/>
          <p:nvPr/>
        </p:nvSpPr>
        <p:spPr>
          <a:xfrm>
            <a:off x="351783" y="5041404"/>
            <a:ext cx="8252665" cy="1200329"/>
          </a:xfrm>
          <a:prstGeom prst="rect">
            <a:avLst/>
          </a:prstGeom>
          <a:noFill/>
        </p:spPr>
        <p:txBody>
          <a:bodyPr wrap="square" rtlCol="0">
            <a:spAutoFit/>
          </a:bodyPr>
          <a:lstStyle/>
          <a:p>
            <a:r>
              <a:rPr lang="fr-FR" dirty="0" smtClean="0"/>
              <a:t>Le biais total est estimé en moyenne à 0,5 points de % par an entre 2005 et 2011 au Canada (en moyenne une inflation de 2% aurait pour effet une diminution du pouvoir d’achat de 1,55% s’il n’y a pas de modification des revenus).</a:t>
            </a:r>
            <a:endParaRPr lang="fr-FR" dirty="0"/>
          </a:p>
        </p:txBody>
      </p:sp>
    </p:spTree>
    <p:extLst>
      <p:ext uri="{BB962C8B-B14F-4D97-AF65-F5344CB8AC3E}">
        <p14:creationId xmlns:p14="http://schemas.microsoft.com/office/powerpoint/2010/main" val="42096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78098"/>
          </a:xfrm>
        </p:spPr>
        <p:txBody>
          <a:bodyPr>
            <a:noAutofit/>
          </a:bodyPr>
          <a:lstStyle/>
          <a:p>
            <a:pPr>
              <a:defRPr/>
            </a:pPr>
            <a:r>
              <a:rPr lang="fr-FR" sz="3200" dirty="0" smtClean="0"/>
              <a:t>L’importance économique de l’inflation</a:t>
            </a:r>
            <a:endParaRPr lang="fr-FR" sz="3200" dirty="0"/>
          </a:p>
        </p:txBody>
      </p:sp>
      <p:sp>
        <p:nvSpPr>
          <p:cNvPr id="28675" name="ZoneTexte 2"/>
          <p:cNvSpPr txBox="1">
            <a:spLocks noChangeArrowheads="1"/>
          </p:cNvSpPr>
          <p:nvPr/>
        </p:nvSpPr>
        <p:spPr bwMode="auto">
          <a:xfrm>
            <a:off x="395288" y="1341438"/>
            <a:ext cx="8208962" cy="646112"/>
          </a:xfrm>
          <a:prstGeom prst="rect">
            <a:avLst/>
          </a:prstGeom>
          <a:noFill/>
          <a:ln w="9525">
            <a:noFill/>
            <a:miter lim="800000"/>
            <a:headEnd/>
            <a:tailEnd/>
          </a:ln>
        </p:spPr>
        <p:txBody>
          <a:bodyPr>
            <a:spAutoFit/>
          </a:bodyPr>
          <a:lstStyle/>
          <a:p>
            <a:r>
              <a:rPr lang="fr-FR"/>
              <a:t>Le calcul d’un indice des prix à la consommation essaie de mesurer l’augmentation générale des prix durant une période.</a:t>
            </a:r>
          </a:p>
        </p:txBody>
      </p:sp>
      <p:sp>
        <p:nvSpPr>
          <p:cNvPr id="28676" name="ZoneTexte 3"/>
          <p:cNvSpPr txBox="1">
            <a:spLocks noChangeArrowheads="1"/>
          </p:cNvSpPr>
          <p:nvPr/>
        </p:nvSpPr>
        <p:spPr bwMode="auto">
          <a:xfrm>
            <a:off x="1403350" y="2636838"/>
            <a:ext cx="1873250" cy="369887"/>
          </a:xfrm>
          <a:prstGeom prst="rect">
            <a:avLst/>
          </a:prstGeom>
          <a:noFill/>
          <a:ln w="9525">
            <a:noFill/>
            <a:miter lim="800000"/>
            <a:headEnd/>
            <a:tailEnd/>
          </a:ln>
        </p:spPr>
        <p:txBody>
          <a:bodyPr>
            <a:spAutoFit/>
          </a:bodyPr>
          <a:lstStyle/>
          <a:p>
            <a:r>
              <a:rPr lang="fr-FR"/>
              <a:t>Taux d’inflation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379526"/>
            <a:ext cx="8229600" cy="711310"/>
          </a:xfrm>
        </p:spPr>
        <p:txBody>
          <a:bodyPr>
            <a:noAutofit/>
          </a:bodyPr>
          <a:lstStyle/>
          <a:p>
            <a:r>
              <a:rPr lang="fr-FR" sz="3600" dirty="0" smtClean="0"/>
              <a:t>L’inflation</a:t>
            </a:r>
            <a:r>
              <a:rPr lang="fr-FR" sz="4000" dirty="0" smtClean="0"/>
              <a:t> au Canada</a:t>
            </a:r>
            <a:endParaRPr lang="fr-FR" sz="4000" dirty="0"/>
          </a:p>
        </p:txBody>
      </p:sp>
      <p:sp>
        <p:nvSpPr>
          <p:cNvPr id="4" name="ZoneTexte 3"/>
          <p:cNvSpPr txBox="1"/>
          <p:nvPr/>
        </p:nvSpPr>
        <p:spPr>
          <a:xfrm>
            <a:off x="251520" y="6093296"/>
            <a:ext cx="8136904" cy="369332"/>
          </a:xfrm>
          <a:prstGeom prst="rect">
            <a:avLst/>
          </a:prstGeom>
          <a:noFill/>
        </p:spPr>
        <p:txBody>
          <a:bodyPr wrap="square" rtlCol="0">
            <a:spAutoFit/>
          </a:bodyPr>
          <a:lstStyle/>
          <a:p>
            <a:r>
              <a:rPr lang="fr-FR" dirty="0" smtClean="0"/>
              <a:t>Banque du Canada (2018), consulté le 9 octobre 2018</a:t>
            </a:r>
            <a:r>
              <a:rPr lang="fr-FR" i="1" dirty="0" smtClean="0"/>
              <a:t>.</a:t>
            </a:r>
            <a:endParaRPr lang="fr-FR" dirty="0"/>
          </a:p>
        </p:txBody>
      </p:sp>
      <p:pic>
        <p:nvPicPr>
          <p:cNvPr id="1026" name="Picture 2" descr="C:\Users\EMIN\AppData\Local\Microsoft\Windows\Temporary Internet Files\Content.IE5\JKAAUSAJ\BdC_Graphiqu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3737"/>
            <a:ext cx="9108504" cy="40105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3467" y="692696"/>
            <a:ext cx="8066931" cy="595536"/>
          </a:xfrm>
        </p:spPr>
        <p:txBody>
          <a:bodyPr>
            <a:normAutofit fontScale="90000"/>
          </a:bodyPr>
          <a:lstStyle/>
          <a:p>
            <a:pPr>
              <a:defRPr/>
            </a:pPr>
            <a:r>
              <a:rPr lang="fr-FR" dirty="0" smtClean="0"/>
              <a:t>L’indice de référence</a:t>
            </a:r>
            <a:endParaRPr lang="fr-FR" dirty="0"/>
          </a:p>
        </p:txBody>
      </p:sp>
      <p:sp>
        <p:nvSpPr>
          <p:cNvPr id="4" name="Rectangle 3"/>
          <p:cNvSpPr>
            <a:spLocks noChangeArrowheads="1"/>
          </p:cNvSpPr>
          <p:nvPr/>
        </p:nvSpPr>
        <p:spPr bwMode="auto">
          <a:xfrm>
            <a:off x="755650" y="1700213"/>
            <a:ext cx="7992814" cy="2031325"/>
          </a:xfrm>
          <a:prstGeom prst="rect">
            <a:avLst/>
          </a:prstGeom>
          <a:noFill/>
          <a:ln w="9525">
            <a:noFill/>
            <a:miter lim="800000"/>
            <a:headEnd/>
            <a:tailEnd/>
          </a:ln>
        </p:spPr>
        <p:txBody>
          <a:bodyPr wrap="square">
            <a:spAutoFit/>
          </a:bodyPr>
          <a:lstStyle/>
          <a:p>
            <a:r>
              <a:rPr lang="fr-FR" dirty="0"/>
              <a:t>Variante de l'indice des prix à la consommation qui </a:t>
            </a:r>
            <a:r>
              <a:rPr lang="fr-FR" dirty="0" smtClean="0"/>
              <a:t>exclut :</a:t>
            </a:r>
          </a:p>
          <a:p>
            <a:pPr marL="285750" indent="-285750">
              <a:buFontTx/>
              <a:buChar char="-"/>
            </a:pPr>
            <a:r>
              <a:rPr lang="fr-FR" dirty="0" smtClean="0"/>
              <a:t>huit </a:t>
            </a:r>
            <a:r>
              <a:rPr lang="fr-FR" dirty="0"/>
              <a:t>des composantes les plus volatiles de ce dernier (les fruits, les légumes, l'essence, le mazout, le gaz naturel, les intérêts sur les prêts hypothécaires, le transport interurbain et le </a:t>
            </a:r>
            <a:r>
              <a:rPr lang="fr-FR" dirty="0" smtClean="0"/>
              <a:t>tabac) qui </a:t>
            </a:r>
            <a:r>
              <a:rPr lang="fr-FR" dirty="0"/>
              <a:t>représentent </a:t>
            </a:r>
            <a:r>
              <a:rPr lang="fr-FR" dirty="0" smtClean="0"/>
              <a:t>environ15</a:t>
            </a:r>
            <a:r>
              <a:rPr lang="fr-FR" dirty="0"/>
              <a:t> % du panier de </a:t>
            </a:r>
            <a:r>
              <a:rPr lang="fr-FR" dirty="0" smtClean="0"/>
              <a:t>l'IPC</a:t>
            </a:r>
          </a:p>
          <a:p>
            <a:pPr marL="285750" indent="-285750">
              <a:buFontTx/>
              <a:buChar char="-"/>
            </a:pPr>
            <a:r>
              <a:rPr lang="fr-FR" dirty="0" smtClean="0"/>
              <a:t>l'effet </a:t>
            </a:r>
            <a:r>
              <a:rPr lang="fr-FR" dirty="0"/>
              <a:t>des modifications des impôts </a:t>
            </a:r>
            <a:r>
              <a:rPr lang="fr-FR" dirty="0" smtClean="0"/>
              <a:t>indirects sur les autres composants de l’indice des prix.</a:t>
            </a:r>
            <a:endParaRPr lang="fr-FR" dirty="0"/>
          </a:p>
        </p:txBody>
      </p:sp>
      <p:sp>
        <p:nvSpPr>
          <p:cNvPr id="5" name="ZoneTexte 4"/>
          <p:cNvSpPr txBox="1">
            <a:spLocks noChangeArrowheads="1"/>
          </p:cNvSpPr>
          <p:nvPr/>
        </p:nvSpPr>
        <p:spPr bwMode="auto">
          <a:xfrm>
            <a:off x="611560" y="3749687"/>
            <a:ext cx="7632700" cy="646112"/>
          </a:xfrm>
          <a:prstGeom prst="rect">
            <a:avLst/>
          </a:prstGeom>
          <a:noFill/>
          <a:ln w="9525">
            <a:noFill/>
            <a:miter lim="800000"/>
            <a:headEnd/>
            <a:tailEnd/>
          </a:ln>
        </p:spPr>
        <p:txBody>
          <a:bodyPr>
            <a:spAutoFit/>
          </a:bodyPr>
          <a:lstStyle/>
          <a:p>
            <a:r>
              <a:rPr lang="fr-FR" dirty="0"/>
              <a:t>Meilleur indicateur lorsqu’on veut examiner la tendance structurelle de l’augmentation des prix.</a:t>
            </a:r>
          </a:p>
        </p:txBody>
      </p:sp>
      <p:sp>
        <p:nvSpPr>
          <p:cNvPr id="3" name="TextBox 2"/>
          <p:cNvSpPr txBox="1"/>
          <p:nvPr/>
        </p:nvSpPr>
        <p:spPr>
          <a:xfrm>
            <a:off x="467544" y="4581128"/>
            <a:ext cx="8208912" cy="923330"/>
          </a:xfrm>
          <a:prstGeom prst="rect">
            <a:avLst/>
          </a:prstGeom>
          <a:noFill/>
        </p:spPr>
        <p:txBody>
          <a:bodyPr wrap="square" rtlCol="0">
            <a:spAutoFit/>
          </a:bodyPr>
          <a:lstStyle/>
          <a:p>
            <a:r>
              <a:rPr lang="fr-CA" dirty="0" smtClean="0"/>
              <a:t>Il n’est plus utilisé par la Banque du Canada qui préfère, depuis fin 2016, utiliser des indices plus techniques pour mieux cerner les tendances de l’évolution de l’inflation.</a:t>
            </a:r>
            <a:endParaRPr lang="fr-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33400"/>
            <a:ext cx="8856984" cy="591344"/>
          </a:xfrm>
        </p:spPr>
        <p:txBody>
          <a:bodyPr>
            <a:normAutofit fontScale="90000"/>
          </a:bodyPr>
          <a:lstStyle/>
          <a:p>
            <a:r>
              <a:rPr lang="fr-CA" dirty="0" smtClean="0"/>
              <a:t>Les indices utilisés par la Banque du Canada</a:t>
            </a:r>
            <a:endParaRPr lang="fr-CA" dirty="0"/>
          </a:p>
        </p:txBody>
      </p:sp>
      <p:sp>
        <p:nvSpPr>
          <p:cNvPr id="3" name="TextBox 2"/>
          <p:cNvSpPr txBox="1"/>
          <p:nvPr/>
        </p:nvSpPr>
        <p:spPr>
          <a:xfrm>
            <a:off x="179512" y="5346922"/>
            <a:ext cx="7128792" cy="338554"/>
          </a:xfrm>
          <a:prstGeom prst="rect">
            <a:avLst/>
          </a:prstGeom>
          <a:noFill/>
        </p:spPr>
        <p:txBody>
          <a:bodyPr wrap="square" rtlCol="0">
            <a:spAutoFit/>
          </a:bodyPr>
          <a:lstStyle/>
          <a:p>
            <a:r>
              <a:rPr lang="fr-CA" sz="1600" dirty="0" smtClean="0"/>
              <a:t>IPC-</a:t>
            </a:r>
            <a:r>
              <a:rPr lang="fr-CA" sz="1600" dirty="0" err="1" smtClean="0"/>
              <a:t>tronq</a:t>
            </a:r>
            <a:r>
              <a:rPr lang="fr-CA" sz="1600" dirty="0" smtClean="0"/>
              <a:t> exclu les biens dont les prix ont le plus varié. Exclu 40 % des biens</a:t>
            </a:r>
            <a:endParaRPr lang="fr-CA" sz="1600" dirty="0"/>
          </a:p>
        </p:txBody>
      </p:sp>
      <p:sp>
        <p:nvSpPr>
          <p:cNvPr id="4" name="TextBox 3"/>
          <p:cNvSpPr txBox="1"/>
          <p:nvPr/>
        </p:nvSpPr>
        <p:spPr>
          <a:xfrm>
            <a:off x="179512" y="5680126"/>
            <a:ext cx="8712968" cy="584775"/>
          </a:xfrm>
          <a:prstGeom prst="rect">
            <a:avLst/>
          </a:prstGeom>
          <a:noFill/>
        </p:spPr>
        <p:txBody>
          <a:bodyPr wrap="square" rtlCol="0">
            <a:spAutoFit/>
          </a:bodyPr>
          <a:lstStyle/>
          <a:p>
            <a:r>
              <a:rPr lang="fr-CA" sz="1600" dirty="0" smtClean="0"/>
              <a:t>IPC-</a:t>
            </a:r>
            <a:r>
              <a:rPr lang="fr-CA" sz="1600" dirty="0" err="1" smtClean="0"/>
              <a:t>méd</a:t>
            </a:r>
            <a:r>
              <a:rPr lang="fr-CA" sz="1600" dirty="0" smtClean="0"/>
              <a:t> prend en compte les biens dont la variation se situe au milieu de la fourchette de la variation des prix pondéré par le poids de ces biens dans l’IPC</a:t>
            </a:r>
            <a:endParaRPr lang="fr-CA" sz="1600" dirty="0"/>
          </a:p>
        </p:txBody>
      </p:sp>
      <p:sp>
        <p:nvSpPr>
          <p:cNvPr id="5" name="TextBox 4"/>
          <p:cNvSpPr txBox="1"/>
          <p:nvPr/>
        </p:nvSpPr>
        <p:spPr>
          <a:xfrm>
            <a:off x="215516" y="6270143"/>
            <a:ext cx="8712968" cy="338554"/>
          </a:xfrm>
          <a:prstGeom prst="rect">
            <a:avLst/>
          </a:prstGeom>
          <a:noFill/>
        </p:spPr>
        <p:txBody>
          <a:bodyPr wrap="square" rtlCol="0">
            <a:spAutoFit/>
          </a:bodyPr>
          <a:lstStyle/>
          <a:p>
            <a:r>
              <a:rPr lang="fr-CA" sz="1600" dirty="0" smtClean="0"/>
              <a:t>IPC-</a:t>
            </a:r>
            <a:r>
              <a:rPr lang="fr-CA" sz="1600" dirty="0" err="1" smtClean="0"/>
              <a:t>comm</a:t>
            </a:r>
            <a:r>
              <a:rPr lang="fr-CA" sz="1600" dirty="0" smtClean="0"/>
              <a:t> élimine les mouvements communs des variations des prix</a:t>
            </a:r>
            <a:endParaRPr lang="fr-CA" sz="1600" dirty="0"/>
          </a:p>
        </p:txBody>
      </p:sp>
      <p:pic>
        <p:nvPicPr>
          <p:cNvPr id="2050" name="Picture 2" descr="C:\Users\EMIN\AppData\Local\Microsoft\Windows\Temporary Internet Files\Content.IE5\23AXDZAB\BdC_Graphiqu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82" y="1196752"/>
            <a:ext cx="9019814" cy="4010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577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634082"/>
          </a:xfrm>
        </p:spPr>
        <p:txBody>
          <a:bodyPr>
            <a:noAutofit/>
          </a:bodyPr>
          <a:lstStyle/>
          <a:p>
            <a:pPr>
              <a:defRPr/>
            </a:pPr>
            <a:r>
              <a:rPr lang="fr-FR" sz="2800" dirty="0" smtClean="0"/>
              <a:t>L’importance économique du taux d’inflation</a:t>
            </a:r>
            <a:endParaRPr lang="fr-FR" sz="2800" dirty="0"/>
          </a:p>
        </p:txBody>
      </p:sp>
      <p:sp>
        <p:nvSpPr>
          <p:cNvPr id="28675" name="ZoneTexte 2"/>
          <p:cNvSpPr txBox="1">
            <a:spLocks noChangeArrowheads="1"/>
          </p:cNvSpPr>
          <p:nvPr/>
        </p:nvSpPr>
        <p:spPr bwMode="auto">
          <a:xfrm>
            <a:off x="395288" y="1341438"/>
            <a:ext cx="8208962" cy="646112"/>
          </a:xfrm>
          <a:prstGeom prst="rect">
            <a:avLst/>
          </a:prstGeom>
          <a:noFill/>
          <a:ln w="9525">
            <a:noFill/>
            <a:miter lim="800000"/>
            <a:headEnd/>
            <a:tailEnd/>
          </a:ln>
        </p:spPr>
        <p:txBody>
          <a:bodyPr>
            <a:spAutoFit/>
          </a:bodyPr>
          <a:lstStyle/>
          <a:p>
            <a:r>
              <a:rPr lang="fr-FR"/>
              <a:t>Le calcul d’un indice des prix à la consommation essaie de mesurer l’augmentation générale des prix durant une période.</a:t>
            </a:r>
          </a:p>
        </p:txBody>
      </p:sp>
      <p:sp>
        <p:nvSpPr>
          <p:cNvPr id="28676" name="ZoneTexte 3"/>
          <p:cNvSpPr txBox="1">
            <a:spLocks noChangeArrowheads="1"/>
          </p:cNvSpPr>
          <p:nvPr/>
        </p:nvSpPr>
        <p:spPr bwMode="auto">
          <a:xfrm>
            <a:off x="1403350" y="2636838"/>
            <a:ext cx="1873250" cy="369887"/>
          </a:xfrm>
          <a:prstGeom prst="rect">
            <a:avLst/>
          </a:prstGeom>
          <a:noFill/>
          <a:ln w="9525">
            <a:noFill/>
            <a:miter lim="800000"/>
            <a:headEnd/>
            <a:tailEnd/>
          </a:ln>
        </p:spPr>
        <p:txBody>
          <a:bodyPr>
            <a:spAutoFit/>
          </a:bodyPr>
          <a:lstStyle/>
          <a:p>
            <a:r>
              <a:rPr lang="fr-FR"/>
              <a:t>Taux d’inflation</a:t>
            </a:r>
          </a:p>
        </p:txBody>
      </p:sp>
      <p:sp>
        <p:nvSpPr>
          <p:cNvPr id="28677" name="ZoneTexte 4"/>
          <p:cNvSpPr txBox="1">
            <a:spLocks noChangeArrowheads="1"/>
          </p:cNvSpPr>
          <p:nvPr/>
        </p:nvSpPr>
        <p:spPr bwMode="auto">
          <a:xfrm>
            <a:off x="4716463" y="2420938"/>
            <a:ext cx="3095625" cy="1200150"/>
          </a:xfrm>
          <a:prstGeom prst="rect">
            <a:avLst/>
          </a:prstGeom>
          <a:noFill/>
          <a:ln w="9525">
            <a:noFill/>
            <a:miter lim="800000"/>
            <a:headEnd/>
            <a:tailEnd/>
          </a:ln>
        </p:spPr>
        <p:txBody>
          <a:bodyPr>
            <a:spAutoFit/>
          </a:bodyPr>
          <a:lstStyle/>
          <a:p>
            <a:r>
              <a:rPr lang="fr-FR" dirty="0"/>
              <a:t>Signe de dysfonctionnement d’une économie, notamment les périodes d’hyperinflation (Allemagne en </a:t>
            </a:r>
            <a:r>
              <a:rPr lang="fr-FR" dirty="0" smtClean="0"/>
              <a:t>1923)</a:t>
            </a:r>
            <a:endParaRPr lang="fr-FR" dirty="0"/>
          </a:p>
        </p:txBody>
      </p:sp>
      <p:sp>
        <p:nvSpPr>
          <p:cNvPr id="28678" name="ZoneTexte 5"/>
          <p:cNvSpPr txBox="1">
            <a:spLocks noChangeArrowheads="1"/>
          </p:cNvSpPr>
          <p:nvPr/>
        </p:nvSpPr>
        <p:spPr bwMode="auto">
          <a:xfrm>
            <a:off x="539750" y="4221163"/>
            <a:ext cx="2663825" cy="1477962"/>
          </a:xfrm>
          <a:prstGeom prst="rect">
            <a:avLst/>
          </a:prstGeom>
          <a:noFill/>
          <a:ln w="9525">
            <a:noFill/>
            <a:miter lim="800000"/>
            <a:headEnd/>
            <a:tailEnd/>
          </a:ln>
        </p:spPr>
        <p:txBody>
          <a:bodyPr>
            <a:spAutoFit/>
          </a:bodyPr>
          <a:lstStyle/>
          <a:p>
            <a:r>
              <a:rPr lang="fr-FR" dirty="0"/>
              <a:t>Effet sur la distribution des revenus, indexation ou ajustement de certains revenus à l’augmentation des prix</a:t>
            </a:r>
          </a:p>
        </p:txBody>
      </p:sp>
      <p:sp>
        <p:nvSpPr>
          <p:cNvPr id="28679" name="ZoneTexte 6"/>
          <p:cNvSpPr txBox="1">
            <a:spLocks noChangeArrowheads="1"/>
          </p:cNvSpPr>
          <p:nvPr/>
        </p:nvSpPr>
        <p:spPr bwMode="auto">
          <a:xfrm>
            <a:off x="4643438" y="4437063"/>
            <a:ext cx="3241675" cy="1477962"/>
          </a:xfrm>
          <a:prstGeom prst="rect">
            <a:avLst/>
          </a:prstGeom>
          <a:noFill/>
          <a:ln w="9525">
            <a:noFill/>
            <a:miter lim="800000"/>
            <a:headEnd/>
            <a:tailEnd/>
          </a:ln>
        </p:spPr>
        <p:txBody>
          <a:bodyPr>
            <a:spAutoFit/>
          </a:bodyPr>
          <a:lstStyle/>
          <a:p>
            <a:r>
              <a:rPr lang="fr-FR" dirty="0"/>
              <a:t>Effet sur le coût réel des emprunts et les revenus réels placements (différence entre l’inflation anticipée et l’inflation réelle).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6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78" grpId="0"/>
      <p:bldP spid="2867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288" y="457200"/>
            <a:ext cx="8281168" cy="811560"/>
          </a:xfrm>
        </p:spPr>
        <p:txBody>
          <a:bodyPr>
            <a:normAutofit fontScale="90000"/>
          </a:bodyPr>
          <a:lstStyle/>
          <a:p>
            <a:pPr>
              <a:defRPr/>
            </a:pPr>
            <a:r>
              <a:rPr lang="fr-FR" dirty="0" smtClean="0"/>
              <a:t>Taux d’intérêt nominal et taux d’intérêt réel</a:t>
            </a:r>
            <a:endParaRPr lang="fr-FR" dirty="0"/>
          </a:p>
        </p:txBody>
      </p:sp>
      <p:sp>
        <p:nvSpPr>
          <p:cNvPr id="40963" name="ZoneTexte 2"/>
          <p:cNvSpPr txBox="1">
            <a:spLocks noChangeArrowheads="1"/>
          </p:cNvSpPr>
          <p:nvPr/>
        </p:nvSpPr>
        <p:spPr bwMode="auto">
          <a:xfrm>
            <a:off x="395288" y="2060575"/>
            <a:ext cx="1655762" cy="646113"/>
          </a:xfrm>
          <a:prstGeom prst="rect">
            <a:avLst/>
          </a:prstGeom>
          <a:noFill/>
          <a:ln w="9525">
            <a:noFill/>
            <a:miter lim="800000"/>
            <a:headEnd/>
            <a:tailEnd/>
          </a:ln>
        </p:spPr>
        <p:txBody>
          <a:bodyPr>
            <a:spAutoFit/>
          </a:bodyPr>
          <a:lstStyle/>
          <a:p>
            <a:r>
              <a:rPr lang="fr-FR"/>
              <a:t>Au temps T :</a:t>
            </a:r>
          </a:p>
          <a:p>
            <a:r>
              <a:rPr lang="fr-FR"/>
              <a:t> 1000</a:t>
            </a:r>
          </a:p>
        </p:txBody>
      </p:sp>
      <p:sp>
        <p:nvSpPr>
          <p:cNvPr id="40964" name="ZoneTexte 3"/>
          <p:cNvSpPr txBox="1">
            <a:spLocks noChangeArrowheads="1"/>
          </p:cNvSpPr>
          <p:nvPr/>
        </p:nvSpPr>
        <p:spPr bwMode="auto">
          <a:xfrm>
            <a:off x="5795963" y="2060575"/>
            <a:ext cx="2160587" cy="646113"/>
          </a:xfrm>
          <a:prstGeom prst="rect">
            <a:avLst/>
          </a:prstGeom>
          <a:noFill/>
          <a:ln w="9525">
            <a:noFill/>
            <a:miter lim="800000"/>
            <a:headEnd/>
            <a:tailEnd/>
          </a:ln>
        </p:spPr>
        <p:txBody>
          <a:bodyPr>
            <a:spAutoFit/>
          </a:bodyPr>
          <a:lstStyle/>
          <a:p>
            <a:r>
              <a:rPr lang="fr-FR"/>
              <a:t>À T+1 :</a:t>
            </a:r>
          </a:p>
          <a:p>
            <a:r>
              <a:rPr lang="fr-FR"/>
              <a:t>1050</a:t>
            </a:r>
          </a:p>
        </p:txBody>
      </p:sp>
      <p:cxnSp>
        <p:nvCxnSpPr>
          <p:cNvPr id="6" name="Connecteur droit avec flèche 5"/>
          <p:cNvCxnSpPr>
            <a:stCxn id="40963" idx="3"/>
            <a:endCxn id="40964" idx="1"/>
          </p:cNvCxnSpPr>
          <p:nvPr/>
        </p:nvCxnSpPr>
        <p:spPr>
          <a:xfrm>
            <a:off x="2051050" y="2384425"/>
            <a:ext cx="3744913"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0966" name="ZoneTexte 8"/>
          <p:cNvSpPr txBox="1">
            <a:spLocks noChangeArrowheads="1"/>
          </p:cNvSpPr>
          <p:nvPr/>
        </p:nvSpPr>
        <p:spPr bwMode="auto">
          <a:xfrm>
            <a:off x="3419475" y="1916113"/>
            <a:ext cx="1008063" cy="369887"/>
          </a:xfrm>
          <a:prstGeom prst="rect">
            <a:avLst/>
          </a:prstGeom>
          <a:noFill/>
          <a:ln w="9525">
            <a:noFill/>
            <a:miter lim="800000"/>
            <a:headEnd/>
            <a:tailEnd/>
          </a:ln>
        </p:spPr>
        <p:txBody>
          <a:bodyPr>
            <a:spAutoFit/>
          </a:bodyPr>
          <a:lstStyle/>
          <a:p>
            <a:r>
              <a:rPr lang="fr-FR" i="1"/>
              <a:t>i </a:t>
            </a:r>
            <a:r>
              <a:rPr lang="fr-FR"/>
              <a:t>= 5%</a:t>
            </a:r>
          </a:p>
        </p:txBody>
      </p:sp>
      <p:sp>
        <p:nvSpPr>
          <p:cNvPr id="31751" name="ZoneTexte 9"/>
          <p:cNvSpPr txBox="1">
            <a:spLocks noChangeArrowheads="1"/>
          </p:cNvSpPr>
          <p:nvPr/>
        </p:nvSpPr>
        <p:spPr bwMode="auto">
          <a:xfrm>
            <a:off x="764382" y="2793107"/>
            <a:ext cx="6985000" cy="923925"/>
          </a:xfrm>
          <a:prstGeom prst="rect">
            <a:avLst/>
          </a:prstGeom>
          <a:noFill/>
          <a:ln w="9525">
            <a:noFill/>
            <a:miter lim="800000"/>
            <a:headEnd/>
            <a:tailEnd/>
          </a:ln>
        </p:spPr>
        <p:txBody>
          <a:bodyPr>
            <a:spAutoFit/>
          </a:bodyPr>
          <a:lstStyle/>
          <a:p>
            <a:r>
              <a:rPr lang="fr-FR" dirty="0"/>
              <a:t>Si l’inflation est de 5%</a:t>
            </a:r>
          </a:p>
          <a:p>
            <a:r>
              <a:rPr lang="fr-FR" dirty="0"/>
              <a:t>ce placement n’augmente pas le pouvoir d’achat. Le taux d’intérêt réel est nul</a:t>
            </a:r>
          </a:p>
        </p:txBody>
      </p:sp>
      <p:sp>
        <p:nvSpPr>
          <p:cNvPr id="31752" name="ZoneTexte 10"/>
          <p:cNvSpPr txBox="1">
            <a:spLocks noChangeArrowheads="1"/>
          </p:cNvSpPr>
          <p:nvPr/>
        </p:nvSpPr>
        <p:spPr bwMode="auto">
          <a:xfrm>
            <a:off x="788988" y="3738364"/>
            <a:ext cx="6913563" cy="922338"/>
          </a:xfrm>
          <a:prstGeom prst="rect">
            <a:avLst/>
          </a:prstGeom>
          <a:noFill/>
          <a:ln w="9525">
            <a:noFill/>
            <a:miter lim="800000"/>
            <a:headEnd/>
            <a:tailEnd/>
          </a:ln>
        </p:spPr>
        <p:txBody>
          <a:bodyPr>
            <a:spAutoFit/>
          </a:bodyPr>
          <a:lstStyle/>
          <a:p>
            <a:r>
              <a:rPr lang="fr-FR" dirty="0"/>
              <a:t>Si l’inflation est de 3%</a:t>
            </a:r>
          </a:p>
          <a:p>
            <a:r>
              <a:rPr lang="fr-FR" dirty="0"/>
              <a:t> l’augmentation du pouvoir d’achat n’est environ que de 2% (taux d’intérêt nominal- moins l’inflation)</a:t>
            </a:r>
          </a:p>
        </p:txBody>
      </p:sp>
      <p:sp>
        <p:nvSpPr>
          <p:cNvPr id="31753" name="ZoneTexte 11"/>
          <p:cNvSpPr txBox="1">
            <a:spLocks noChangeArrowheads="1"/>
          </p:cNvSpPr>
          <p:nvPr/>
        </p:nvSpPr>
        <p:spPr bwMode="auto">
          <a:xfrm>
            <a:off x="755650" y="4797425"/>
            <a:ext cx="6985000" cy="646113"/>
          </a:xfrm>
          <a:prstGeom prst="rect">
            <a:avLst/>
          </a:prstGeom>
          <a:noFill/>
          <a:ln w="9525">
            <a:noFill/>
            <a:miter lim="800000"/>
            <a:headEnd/>
            <a:tailEnd/>
          </a:ln>
        </p:spPr>
        <p:txBody>
          <a:bodyPr>
            <a:spAutoFit/>
          </a:bodyPr>
          <a:lstStyle/>
          <a:p>
            <a:r>
              <a:rPr lang="fr-FR"/>
              <a:t>Si l’inflation est de 8%</a:t>
            </a:r>
          </a:p>
          <a:p>
            <a:r>
              <a:rPr lang="fr-FR"/>
              <a:t> il y a une baisse du pouvoir d’achat de 3% environ</a:t>
            </a:r>
          </a:p>
        </p:txBody>
      </p:sp>
      <p:sp>
        <p:nvSpPr>
          <p:cNvPr id="31754" name="ZoneTexte 12"/>
          <p:cNvSpPr txBox="1">
            <a:spLocks noChangeArrowheads="1"/>
          </p:cNvSpPr>
          <p:nvPr/>
        </p:nvSpPr>
        <p:spPr bwMode="auto">
          <a:xfrm>
            <a:off x="755650" y="5661025"/>
            <a:ext cx="7127875" cy="647700"/>
          </a:xfrm>
          <a:prstGeom prst="rect">
            <a:avLst/>
          </a:prstGeom>
          <a:noFill/>
          <a:ln w="9525">
            <a:noFill/>
            <a:miter lim="800000"/>
            <a:headEnd/>
            <a:tailEnd/>
          </a:ln>
        </p:spPr>
        <p:txBody>
          <a:bodyPr>
            <a:spAutoFit/>
          </a:bodyPr>
          <a:lstStyle/>
          <a:p>
            <a:r>
              <a:rPr lang="fr-FR" dirty="0"/>
              <a:t>Si déflation de 2%</a:t>
            </a:r>
          </a:p>
          <a:p>
            <a:r>
              <a:rPr lang="fr-FR" dirty="0"/>
              <a:t> il y a une augmentation du pouvoir d’achat de 7% environ.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1751">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1751">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1752">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1752">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1753">
                                            <p:txEl>
                                              <p:pRg st="0" end="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753">
                                            <p:txEl>
                                              <p:pRg st="1" end="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1754">
                                            <p:txEl>
                                              <p:pRg st="0" end="0"/>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175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4" grpId="0"/>
      <p:bldP spid="40966" grpId="0"/>
      <p:bldP spid="31751" grpId="0" build="p"/>
      <p:bldP spid="31752" grpId="0" build="p"/>
      <p:bldP spid="31753" grpId="0" build="p"/>
      <p:bldP spid="31754"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400" dirty="0" smtClean="0"/>
              <a:t>Combien rapporte un placement de 100$ avec un taux d’intérêt nominal de 5% et un taux d’inflation de 3% ?</a:t>
            </a:r>
            <a:endParaRPr lang="fr-FR" sz="2400" dirty="0"/>
          </a:p>
        </p:txBody>
      </p:sp>
      <p:sp>
        <p:nvSpPr>
          <p:cNvPr id="3" name="ZoneTexte 2"/>
          <p:cNvSpPr txBox="1"/>
          <p:nvPr/>
        </p:nvSpPr>
        <p:spPr>
          <a:xfrm>
            <a:off x="169392" y="1484784"/>
            <a:ext cx="8867104" cy="2031325"/>
          </a:xfrm>
          <a:prstGeom prst="rect">
            <a:avLst/>
          </a:prstGeom>
          <a:noFill/>
        </p:spPr>
        <p:txBody>
          <a:bodyPr wrap="square" rtlCol="0">
            <a:spAutoFit/>
          </a:bodyPr>
          <a:lstStyle/>
          <a:p>
            <a:pPr marL="285750" indent="-285750">
              <a:buFont typeface="Wingdings" panose="05000000000000000000" pitchFamily="2" charset="2"/>
              <a:buChar char="ü"/>
            </a:pPr>
            <a:r>
              <a:rPr lang="fr-FR" dirty="0" smtClean="0"/>
              <a:t> Le taux d’intérêt est de 5% :</a:t>
            </a:r>
          </a:p>
          <a:p>
            <a:r>
              <a:rPr lang="fr-FR" dirty="0"/>
              <a:t>	</a:t>
            </a:r>
            <a:r>
              <a:rPr lang="fr-FR" dirty="0" smtClean="0"/>
              <a:t>A l’échéance, la somme reçue est le placement initial plus l’intérêt qui porte sur cette somme</a:t>
            </a:r>
          </a:p>
          <a:p>
            <a:r>
              <a:rPr lang="fr-FR" dirty="0" smtClean="0"/>
              <a:t>	100 + l’intérêt de 5% sur 100.</a:t>
            </a:r>
          </a:p>
          <a:p>
            <a:r>
              <a:rPr lang="fr-FR" dirty="0"/>
              <a:t>	</a:t>
            </a:r>
            <a:r>
              <a:rPr lang="fr-FR" dirty="0" smtClean="0"/>
              <a:t>100 + (100x0,05)</a:t>
            </a:r>
          </a:p>
          <a:p>
            <a:r>
              <a:rPr lang="fr-FR" dirty="0"/>
              <a:t>	</a:t>
            </a:r>
            <a:r>
              <a:rPr lang="fr-FR" dirty="0" smtClean="0"/>
              <a:t>Somme reçue = 100x(1+0,05)</a:t>
            </a:r>
          </a:p>
          <a:p>
            <a:r>
              <a:rPr lang="fr-FR" dirty="0"/>
              <a:t>	</a:t>
            </a:r>
            <a:r>
              <a:rPr lang="fr-FR" dirty="0" smtClean="0"/>
              <a:t>Somme reçue = 100x(1,05) = 105</a:t>
            </a:r>
            <a:endParaRPr lang="fr-FR" dirty="0"/>
          </a:p>
        </p:txBody>
      </p:sp>
      <p:sp>
        <p:nvSpPr>
          <p:cNvPr id="4" name="ZoneTexte 3"/>
          <p:cNvSpPr txBox="1"/>
          <p:nvPr/>
        </p:nvSpPr>
        <p:spPr>
          <a:xfrm>
            <a:off x="169392" y="3516109"/>
            <a:ext cx="8867104" cy="1200329"/>
          </a:xfrm>
          <a:prstGeom prst="rect">
            <a:avLst/>
          </a:prstGeom>
          <a:noFill/>
        </p:spPr>
        <p:txBody>
          <a:bodyPr wrap="square" rtlCol="0">
            <a:spAutoFit/>
          </a:bodyPr>
          <a:lstStyle/>
          <a:p>
            <a:pPr marL="285750" indent="-285750">
              <a:buFont typeface="Wingdings" panose="05000000000000000000" pitchFamily="2" charset="2"/>
              <a:buChar char="ü"/>
            </a:pPr>
            <a:r>
              <a:rPr lang="fr-FR" dirty="0" smtClean="0"/>
              <a:t>L’inflation est de 3% :</a:t>
            </a:r>
          </a:p>
          <a:p>
            <a:r>
              <a:rPr lang="fr-FR" dirty="0"/>
              <a:t>	</a:t>
            </a:r>
            <a:r>
              <a:rPr lang="fr-FR" dirty="0" smtClean="0"/>
              <a:t>Pendant la durée du placement les prix ont augmenté de 3%.</a:t>
            </a:r>
          </a:p>
          <a:p>
            <a:r>
              <a:rPr lang="fr-FR" dirty="0"/>
              <a:t>	</a:t>
            </a:r>
            <a:r>
              <a:rPr lang="fr-FR" dirty="0" smtClean="0"/>
              <a:t>Les prix des biens ont été multiplié par 1,03</a:t>
            </a:r>
          </a:p>
          <a:p>
            <a:r>
              <a:rPr lang="fr-FR" dirty="0"/>
              <a:t>	</a:t>
            </a:r>
            <a:r>
              <a:rPr lang="fr-FR" dirty="0" smtClean="0"/>
              <a:t>=&gt; La valeur d’un dollar a été divisée par 1,03.  </a:t>
            </a:r>
            <a:endParaRPr lang="fr-FR" dirty="0"/>
          </a:p>
        </p:txBody>
      </p:sp>
      <p:sp>
        <p:nvSpPr>
          <p:cNvPr id="5" name="ZoneTexte 4"/>
          <p:cNvSpPr txBox="1"/>
          <p:nvPr/>
        </p:nvSpPr>
        <p:spPr>
          <a:xfrm>
            <a:off x="169392" y="4869160"/>
            <a:ext cx="8867104" cy="1754326"/>
          </a:xfrm>
          <a:prstGeom prst="rect">
            <a:avLst/>
          </a:prstGeom>
          <a:noFill/>
        </p:spPr>
        <p:txBody>
          <a:bodyPr wrap="square" rtlCol="0">
            <a:spAutoFit/>
          </a:bodyPr>
          <a:lstStyle/>
          <a:p>
            <a:pPr marL="285750" indent="-285750">
              <a:buFont typeface="Wingdings" panose="05000000000000000000" pitchFamily="2" charset="2"/>
              <a:buChar char="ü"/>
            </a:pPr>
            <a:r>
              <a:rPr lang="fr-FR" dirty="0" smtClean="0"/>
              <a:t>A l’échéance un placement de 100$ donne 5% de monnaie en plus soit 105, mais chacune de ces dollars a une valeur qui a été divisée par 1,03  :</a:t>
            </a:r>
          </a:p>
          <a:p>
            <a:r>
              <a:rPr lang="fr-FR" dirty="0"/>
              <a:t>	</a:t>
            </a:r>
            <a:r>
              <a:rPr lang="fr-FR" dirty="0" smtClean="0"/>
              <a:t>105/1,03 = 101,94</a:t>
            </a:r>
          </a:p>
          <a:p>
            <a:r>
              <a:rPr lang="fr-FR" dirty="0"/>
              <a:t>	</a:t>
            </a:r>
            <a:r>
              <a:rPr lang="fr-FR" dirty="0" smtClean="0"/>
              <a:t>Le placement a « réellement » rapporté 101,94.</a:t>
            </a:r>
          </a:p>
          <a:p>
            <a:r>
              <a:rPr lang="fr-FR" dirty="0"/>
              <a:t>	</a:t>
            </a:r>
            <a:r>
              <a:rPr lang="fr-FR" dirty="0" smtClean="0"/>
              <a:t>En passant de 100 à 101,94 cela veut dire que le taux </a:t>
            </a:r>
            <a:r>
              <a:rPr lang="fr-FR" dirty="0"/>
              <a:t>d’intérêt réel </a:t>
            </a:r>
            <a:r>
              <a:rPr lang="fr-FR" dirty="0" smtClean="0"/>
              <a:t>est de 1,94%. </a:t>
            </a:r>
            <a:endParaRPr lang="fr-FR" dirty="0"/>
          </a:p>
        </p:txBody>
      </p:sp>
    </p:spTree>
    <p:extLst>
      <p:ext uri="{BB962C8B-B14F-4D97-AF65-F5344CB8AC3E}">
        <p14:creationId xmlns:p14="http://schemas.microsoft.com/office/powerpoint/2010/main" val="279025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 calcul exact du taux d’intérêt réel et son approximation</a:t>
            </a:r>
            <a:endParaRPr lang="fr-FR" dirty="0"/>
          </a:p>
        </p:txBody>
      </p:sp>
      <p:sp>
        <p:nvSpPr>
          <p:cNvPr id="3" name="ZoneTexte 2"/>
          <p:cNvSpPr txBox="1"/>
          <p:nvPr/>
        </p:nvSpPr>
        <p:spPr>
          <a:xfrm>
            <a:off x="107504" y="2060848"/>
            <a:ext cx="8820472" cy="2246769"/>
          </a:xfrm>
          <a:prstGeom prst="rect">
            <a:avLst/>
          </a:prstGeom>
          <a:noFill/>
        </p:spPr>
        <p:txBody>
          <a:bodyPr wrap="square" rtlCol="0">
            <a:spAutoFit/>
          </a:bodyPr>
          <a:lstStyle/>
          <a:p>
            <a:pPr marL="285750" indent="-285750">
              <a:buFont typeface="Wingdings" panose="05000000000000000000" pitchFamily="2" charset="2"/>
              <a:buChar char="ü"/>
            </a:pPr>
            <a:r>
              <a:rPr lang="fr-FR" sz="2800" dirty="0" smtClean="0"/>
              <a:t>Avec un taux nominal de 5% et une inflation de 3% :</a:t>
            </a:r>
          </a:p>
          <a:p>
            <a:r>
              <a:rPr lang="fr-FR" sz="2800" dirty="0"/>
              <a:t>	</a:t>
            </a:r>
            <a:r>
              <a:rPr lang="fr-FR" sz="2800" dirty="0" smtClean="0"/>
              <a:t>Le taux d’intérêt réel exact est </a:t>
            </a:r>
            <a:r>
              <a:rPr lang="fr-FR" sz="2800" b="1" dirty="0" smtClean="0">
                <a:solidFill>
                  <a:schemeClr val="tx2">
                    <a:lumMod val="75000"/>
                  </a:schemeClr>
                </a:solidFill>
              </a:rPr>
              <a:t>1,94%.</a:t>
            </a:r>
          </a:p>
          <a:p>
            <a:r>
              <a:rPr lang="fr-FR" sz="2800" dirty="0"/>
              <a:t>	</a:t>
            </a:r>
            <a:endParaRPr lang="fr-FR" sz="2800" dirty="0" smtClean="0"/>
          </a:p>
          <a:p>
            <a:r>
              <a:rPr lang="fr-FR" sz="2800" dirty="0"/>
              <a:t>	</a:t>
            </a:r>
            <a:r>
              <a:rPr lang="fr-FR" sz="2800" dirty="0" smtClean="0"/>
              <a:t>Le taux </a:t>
            </a:r>
            <a:r>
              <a:rPr lang="fr-FR" sz="2800" smtClean="0"/>
              <a:t>d’intérêt réel approximatif</a:t>
            </a:r>
            <a:endParaRPr lang="fr-FR" sz="2800" dirty="0" smtClean="0"/>
          </a:p>
          <a:p>
            <a:r>
              <a:rPr lang="fr-FR" sz="2800" dirty="0"/>
              <a:t>	</a:t>
            </a:r>
            <a:r>
              <a:rPr lang="fr-FR" sz="2800" dirty="0" smtClean="0"/>
              <a:t>5%-3% = </a:t>
            </a:r>
            <a:r>
              <a:rPr lang="fr-FR" sz="2800" b="1" dirty="0" smtClean="0">
                <a:solidFill>
                  <a:schemeClr val="tx2">
                    <a:lumMod val="75000"/>
                  </a:schemeClr>
                </a:solidFill>
              </a:rPr>
              <a:t>2%.</a:t>
            </a:r>
            <a:endParaRPr lang="fr-FR" sz="2800" b="1" dirty="0">
              <a:solidFill>
                <a:schemeClr val="tx2">
                  <a:lumMod val="75000"/>
                </a:schemeClr>
              </a:solidFill>
            </a:endParaRPr>
          </a:p>
        </p:txBody>
      </p:sp>
    </p:spTree>
    <p:extLst>
      <p:ext uri="{BB962C8B-B14F-4D97-AF65-F5344CB8AC3E}">
        <p14:creationId xmlns:p14="http://schemas.microsoft.com/office/powerpoint/2010/main" val="3586916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611188" y="1484313"/>
            <a:ext cx="8153400" cy="3886200"/>
          </a:xfrm>
          <a:prstGeom prst="rect">
            <a:avLst/>
          </a:prstGeom>
          <a:noFill/>
          <a:ln w="9525">
            <a:noFill/>
            <a:round/>
            <a:headEnd/>
            <a:tailEnd/>
          </a:ln>
        </p:spPr>
        <p:txBody>
          <a:bodyPr/>
          <a:lstStyle/>
          <a:p>
            <a:pPr marL="242888" indent="-242888">
              <a:spcBef>
                <a:spcPct val="20000"/>
              </a:spcBef>
              <a:buFont typeface="Arial" charset="0"/>
              <a:buChar char="•"/>
              <a:tabLst>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fr-FR" dirty="0">
                <a:ea typeface="ＭＳ Ｐゴシック" charset="0"/>
                <a:cs typeface="ＭＳ Ｐゴシック" charset="0"/>
              </a:rPr>
              <a:t>Ces deux indicateurs peuvent diverger, pour deux raisons</a:t>
            </a:r>
            <a:r>
              <a:rPr lang="fr-FR" sz="1200" dirty="0">
                <a:ea typeface="ＭＳ Ｐゴシック" charset="0"/>
                <a:cs typeface="ＭＳ Ｐゴシック" charset="0"/>
              </a:rPr>
              <a:t> </a:t>
            </a:r>
            <a:r>
              <a:rPr lang="fr-FR" dirty="0">
                <a:ea typeface="ＭＳ Ｐゴシック" charset="0"/>
                <a:cs typeface="ＭＳ Ｐゴシック" charset="0"/>
              </a:rPr>
              <a:t>:</a:t>
            </a:r>
          </a:p>
          <a:p>
            <a:pPr marL="493713" lvl="1" indent="-242888">
              <a:spcBef>
                <a:spcPct val="20000"/>
              </a:spcBef>
              <a:spcAft>
                <a:spcPct val="20000"/>
              </a:spcAft>
              <a:buFont typeface="Arial" charset="0"/>
              <a:buNone/>
              <a:tabLst>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fr-FR" sz="2000" dirty="0">
                <a:ea typeface="ＭＳ Ｐゴシック" charset="0"/>
                <a:cs typeface="ＭＳ Ｐゴシック" charset="0"/>
              </a:rPr>
              <a:t>–	Le déflateur du PIB reflète les prix de tous les biens et </a:t>
            </a:r>
            <a:br>
              <a:rPr lang="fr-FR" sz="2000" dirty="0">
                <a:ea typeface="ＭＳ Ｐゴシック" charset="0"/>
                <a:cs typeface="ＭＳ Ｐゴシック" charset="0"/>
              </a:rPr>
            </a:br>
            <a:r>
              <a:rPr lang="fr-FR" sz="2000" dirty="0">
                <a:ea typeface="ＭＳ Ｐゴシック" charset="0"/>
                <a:cs typeface="ＭＳ Ｐゴシック" charset="0"/>
              </a:rPr>
              <a:t>services produits sur le marché intérieur, tandis que l’IPC correspond aux prix </a:t>
            </a:r>
            <a:r>
              <a:rPr lang="fr-FR" sz="2000" dirty="0" smtClean="0">
                <a:ea typeface="ＭＳ Ｐゴシック" charset="0"/>
                <a:cs typeface="ＭＳ Ｐゴシック" charset="0"/>
              </a:rPr>
              <a:t>des </a:t>
            </a:r>
            <a:r>
              <a:rPr lang="fr-FR" sz="2000" dirty="0">
                <a:ea typeface="ＭＳ Ｐゴシック" charset="0"/>
                <a:cs typeface="ＭＳ Ｐゴシック" charset="0"/>
              </a:rPr>
              <a:t>biens et services achetés </a:t>
            </a:r>
            <a:br>
              <a:rPr lang="fr-FR" sz="2000" dirty="0">
                <a:ea typeface="ＭＳ Ｐゴシック" charset="0"/>
                <a:cs typeface="ＭＳ Ｐゴシック" charset="0"/>
              </a:rPr>
            </a:br>
            <a:r>
              <a:rPr lang="fr-FR" sz="2000" dirty="0">
                <a:ea typeface="ＭＳ Ｐゴシック" charset="0"/>
                <a:cs typeface="ＭＳ Ｐゴシック" charset="0"/>
              </a:rPr>
              <a:t>par les consommateurs. </a:t>
            </a:r>
          </a:p>
          <a:p>
            <a:pPr marL="493713" lvl="1" indent="-242888">
              <a:spcBef>
                <a:spcPct val="20000"/>
              </a:spcBef>
              <a:spcAft>
                <a:spcPct val="20000"/>
              </a:spcAft>
              <a:buFont typeface="Arial" charset="0"/>
              <a:buNone/>
              <a:tabLst>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fr-FR" sz="2000" dirty="0">
                <a:ea typeface="ＭＳ Ｐゴシック" charset="0"/>
                <a:cs typeface="ＭＳ Ｐゴシック" charset="0"/>
              </a:rPr>
              <a:t>–	L’IPC compare le prix d’un panier de biens et services durant l’année de base avec le prix de ce même panier pour l’année courante. Le déflateur du PIB, quant à lui, compare les prix </a:t>
            </a:r>
            <a:br>
              <a:rPr lang="fr-FR" sz="2000" dirty="0">
                <a:ea typeface="ＭＳ Ｐゴシック" charset="0"/>
                <a:cs typeface="ＭＳ Ｐゴシック" charset="0"/>
              </a:rPr>
            </a:br>
            <a:r>
              <a:rPr lang="fr-FR" sz="2000" dirty="0">
                <a:ea typeface="ＭＳ Ｐゴシック" charset="0"/>
                <a:cs typeface="ＭＳ Ｐゴシック" charset="0"/>
              </a:rPr>
              <a:t>des biens et services produits de façon courante avec les prix </a:t>
            </a:r>
            <a:br>
              <a:rPr lang="fr-FR" sz="2000" dirty="0">
                <a:ea typeface="ＭＳ Ｐゴシック" charset="0"/>
                <a:cs typeface="ＭＳ Ｐゴシック" charset="0"/>
              </a:rPr>
            </a:br>
            <a:r>
              <a:rPr lang="fr-FR" sz="2000" dirty="0">
                <a:ea typeface="ＭＳ Ｐゴシック" charset="0"/>
                <a:cs typeface="ＭＳ Ｐゴシック" charset="0"/>
              </a:rPr>
              <a:t>des mêmes biens et services lors de l’année de référence.</a:t>
            </a:r>
          </a:p>
        </p:txBody>
      </p:sp>
      <p:sp>
        <p:nvSpPr>
          <p:cNvPr id="2" name="Title 1"/>
          <p:cNvSpPr>
            <a:spLocks noGrp="1"/>
          </p:cNvSpPr>
          <p:nvPr>
            <p:ph type="title"/>
          </p:nvPr>
        </p:nvSpPr>
        <p:spPr>
          <a:xfrm>
            <a:off x="467544" y="457200"/>
            <a:ext cx="8064896" cy="883568"/>
          </a:xfrm>
        </p:spPr>
        <p:txBody>
          <a:bodyPr>
            <a:normAutofit/>
          </a:bodyPr>
          <a:lstStyle/>
          <a:p>
            <a:pPr>
              <a:defRPr/>
            </a:pPr>
            <a:r>
              <a:rPr lang="fr-CA" sz="3600" dirty="0" smtClean="0"/>
              <a:t>IPC et déflateur du PIB</a:t>
            </a:r>
            <a:endParaRPr lang="fr-FR"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04664"/>
            <a:ext cx="8229600" cy="792088"/>
          </a:xfrm>
        </p:spPr>
        <p:txBody>
          <a:bodyPr>
            <a:noAutofit/>
          </a:bodyPr>
          <a:lstStyle/>
          <a:p>
            <a:pPr>
              <a:lnSpc>
                <a:spcPts val="3200"/>
              </a:lnSpc>
              <a:defRPr/>
            </a:pPr>
            <a:r>
              <a:rPr lang="fr-FR" sz="3200" dirty="0" smtClean="0"/>
              <a:t>Comparaison du déflateur du PIB et de l’IPC</a:t>
            </a:r>
            <a:endParaRPr lang="fr-FR" sz="3200" dirty="0"/>
          </a:p>
        </p:txBody>
      </p:sp>
      <p:pic>
        <p:nvPicPr>
          <p:cNvPr id="45059" name="Picture 5" descr="Fig_6"/>
          <p:cNvPicPr>
            <a:picLocks noChangeAspect="1" noChangeArrowheads="1"/>
          </p:cNvPicPr>
          <p:nvPr/>
        </p:nvPicPr>
        <p:blipFill>
          <a:blip r:embed="rId2" cstate="print"/>
          <a:srcRect/>
          <a:stretch>
            <a:fillRect/>
          </a:stretch>
        </p:blipFill>
        <p:spPr bwMode="auto">
          <a:xfrm>
            <a:off x="683568" y="1452563"/>
            <a:ext cx="7622232" cy="47958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475656" y="836712"/>
            <a:ext cx="7056784" cy="2304256"/>
          </a:xfrm>
        </p:spPr>
        <p:txBody>
          <a:bodyPr>
            <a:noAutofit/>
          </a:bodyPr>
          <a:lstStyle/>
          <a:p>
            <a:pPr eaLnBrk="1" fontAlgn="auto" hangingPunct="1">
              <a:spcAft>
                <a:spcPts val="0"/>
              </a:spcAft>
              <a:defRPr/>
            </a:pPr>
            <a:r>
              <a:rPr lang="fr-FR" sz="4400" dirty="0" smtClean="0"/>
              <a:t>Leçon 2 :</a:t>
            </a:r>
            <a:br>
              <a:rPr lang="fr-FR" sz="4400" dirty="0" smtClean="0"/>
            </a:br>
            <a:r>
              <a:rPr lang="fr-FR" sz="4400" dirty="0" smtClean="0"/>
              <a:t>Production, revenus et coût de la vie</a:t>
            </a:r>
            <a:endParaRPr lang="fr-FR" sz="4400" dirty="0"/>
          </a:p>
        </p:txBody>
      </p:sp>
      <p:sp>
        <p:nvSpPr>
          <p:cNvPr id="4099" name="Sous-titre 2"/>
          <p:cNvSpPr>
            <a:spLocks noGrp="1"/>
          </p:cNvSpPr>
          <p:nvPr>
            <p:ph type="subTitle" idx="1"/>
          </p:nvPr>
        </p:nvSpPr>
        <p:spPr>
          <a:xfrm>
            <a:off x="4067944" y="4581128"/>
            <a:ext cx="2952626" cy="1080121"/>
          </a:xfrm>
        </p:spPr>
        <p:txBody>
          <a:bodyPr>
            <a:noAutofit/>
          </a:bodyPr>
          <a:lstStyle/>
          <a:p>
            <a:pPr eaLnBrk="1" hangingPunct="1"/>
            <a:r>
              <a:rPr lang="fr-FR" sz="2000" dirty="0" smtClean="0"/>
              <a:t>C. Parthenay</a:t>
            </a:r>
          </a:p>
          <a:p>
            <a:pPr eaLnBrk="1" hangingPunct="1"/>
            <a:r>
              <a:rPr lang="fr-FR" sz="2000" dirty="0" smtClean="0"/>
              <a:t>ECO1502B</a:t>
            </a:r>
          </a:p>
          <a:p>
            <a:pPr eaLnBrk="1" hangingPunct="1"/>
            <a:r>
              <a:rPr lang="fr-FR" sz="2000" dirty="0" smtClean="0"/>
              <a:t>Université d’Ottawa</a:t>
            </a:r>
          </a:p>
        </p:txBody>
      </p:sp>
    </p:spTree>
    <p:extLst>
      <p:ext uri="{BB962C8B-B14F-4D97-AF65-F5344CB8AC3E}">
        <p14:creationId xmlns:p14="http://schemas.microsoft.com/office/powerpoint/2010/main" val="20135887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té">
  <a:themeElements>
    <a:clrScheme name="Clarté">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que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té">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7083</TotalTime>
  <Words>2752</Words>
  <Application>Microsoft Office PowerPoint</Application>
  <PresentationFormat>On-screen Show (4:3)</PresentationFormat>
  <Paragraphs>361</Paragraphs>
  <Slides>53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ＭＳ Ｐゴシック</vt:lpstr>
      <vt:lpstr>Arial</vt:lpstr>
      <vt:lpstr>Arial Unicode MS</vt:lpstr>
      <vt:lpstr>Book Antiqua</vt:lpstr>
      <vt:lpstr>Calibri</vt:lpstr>
      <vt:lpstr>Wingdings</vt:lpstr>
      <vt:lpstr>Clarté</vt:lpstr>
      <vt:lpstr>Leçon 2 : Production, revenus et coût de la vie</vt:lpstr>
      <vt:lpstr>Comment mesurer la richesse d’un pays ?</vt:lpstr>
      <vt:lpstr>Quelle richesse produit-on ?</vt:lpstr>
      <vt:lpstr>La richesse produite crée des revenus égaux aux dépenses</vt:lpstr>
      <vt:lpstr>La représentation de la richesse produite : Le circuit économique</vt:lpstr>
      <vt:lpstr>Comment mesurer le PIB ?</vt:lpstr>
      <vt:lpstr>Comment mesurer le PIB ? Les revenus</vt:lpstr>
      <vt:lpstr>PIB Canada 2012 : revenu agrégé</vt:lpstr>
      <vt:lpstr>Comment calculer le PIB ? Les dépenses</vt:lpstr>
      <vt:lpstr>PIB Canada 2012 dépense agrégée</vt:lpstr>
      <vt:lpstr>Définition du PIB</vt:lpstr>
      <vt:lpstr>Définition du PIB</vt:lpstr>
      <vt:lpstr>Définition du PIB</vt:lpstr>
      <vt:lpstr>Définition du PIB</vt:lpstr>
      <vt:lpstr>PIB Canada et provinces</vt:lpstr>
      <vt:lpstr>Variation PIB par provinces</vt:lpstr>
      <vt:lpstr>Définition du PIB</vt:lpstr>
      <vt:lpstr>PIB, RNB, PIN, Revenu disponible…</vt:lpstr>
      <vt:lpstr>Du flux au stock : l’importance de l’investissement</vt:lpstr>
      <vt:lpstr>PIB nominal et PIB réel</vt:lpstr>
      <vt:lpstr>Le calcul du PIB nominal et du PIB réel</vt:lpstr>
      <vt:lpstr>Le PIB réel du Canada</vt:lpstr>
      <vt:lpstr>Le déflateur du PIB</vt:lpstr>
      <vt:lpstr>Le calcul du déflateur de PIB</vt:lpstr>
      <vt:lpstr>Les limites du PIB</vt:lpstr>
      <vt:lpstr>Indice de développement humain</vt:lpstr>
      <vt:lpstr>Quelques exemples d’IDH</vt:lpstr>
      <vt:lpstr>L’effet de la variation des prix sur la consommation et l’épargne</vt:lpstr>
      <vt:lpstr>La mesure de l’augmentation des prix</vt:lpstr>
      <vt:lpstr>L’indice des prix et la mesure de l’inflation</vt:lpstr>
      <vt:lpstr>La mesure de l’inflation : la pondération des composants de l’IPC</vt:lpstr>
      <vt:lpstr>Evolution de l’indice des prix au Canada</vt:lpstr>
      <vt:lpstr>Les limites du calcul de l’inflation à l’aide de l’IPC</vt:lpstr>
      <vt:lpstr>Les limites du calcul de l’inflation à l’aide de l’IPC</vt:lpstr>
      <vt:lpstr>Biais de substitution des produits</vt:lpstr>
      <vt:lpstr>Les limites du calcul de l’inflation à l’aide de l’IPC</vt:lpstr>
      <vt:lpstr>Biais de substitution des lieux de vente </vt:lpstr>
      <vt:lpstr>Les limites du calcul de l’inflation à l’aide de l’IPC</vt:lpstr>
      <vt:lpstr>Biais liés à l’arrivée de nouveaux produits</vt:lpstr>
      <vt:lpstr>Les limites du calcul de l’inflation à l’aide de l’IPC</vt:lpstr>
      <vt:lpstr>Biais liés à l’amélioration des produits</vt:lpstr>
      <vt:lpstr>L’IPC : conclusion</vt:lpstr>
      <vt:lpstr>L’importance économique de l’inflation</vt:lpstr>
      <vt:lpstr>L’inflation au Canada</vt:lpstr>
      <vt:lpstr>L’indice de référence</vt:lpstr>
      <vt:lpstr>Les indices utilisés par la Banque du Canada</vt:lpstr>
      <vt:lpstr>L’importance économique du taux d’inflation</vt:lpstr>
      <vt:lpstr>Taux d’intérêt nominal et taux d’intérêt réel</vt:lpstr>
      <vt:lpstr>Combien rapporte un placement de 100$ avec un taux d’intérêt nominal de 5% et un taux d’inflation de 3% ?</vt:lpstr>
      <vt:lpstr>Le calcul exact du taux d’intérêt réel et son approximation</vt:lpstr>
      <vt:lpstr>IPC et déflateur du PIB</vt:lpstr>
      <vt:lpstr>Comparaison du déflateur du PIB et de l’IPC</vt:lpstr>
      <vt:lpstr>Leçon 2 : Production, revenus et coût de la vie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Production, revenus et coût de la vie</dc:title>
  <dc:creator>Claude Parthenay</dc:creator>
  <cp:lastModifiedBy>Claude Parthenay</cp:lastModifiedBy>
  <cp:revision>514</cp:revision>
  <cp:lastPrinted>2018-10-04T17:51:36Z</cp:lastPrinted>
  <dcterms:created xsi:type="dcterms:W3CDTF">2010-06-27T19:56:29Z</dcterms:created>
  <dcterms:modified xsi:type="dcterms:W3CDTF">2018-10-17T18:28:40Z</dcterms:modified>
</cp:coreProperties>
</file>