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embeddings/oleObject1.bin" ContentType="application/vnd.openxmlformats-officedocument.oleObject"/>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7"/>
  </p:notesMasterIdLst>
  <p:sldIdLst>
    <p:sldId id="315" r:id="rId2"/>
    <p:sldId id="747" r:id="rId3"/>
    <p:sldId id="748" r:id="rId4"/>
    <p:sldId id="792" r:id="rId5"/>
    <p:sldId id="794" r:id="rId6"/>
    <p:sldId id="795" r:id="rId7"/>
    <p:sldId id="796" r:id="rId8"/>
    <p:sldId id="797" r:id="rId9"/>
    <p:sldId id="798" r:id="rId10"/>
    <p:sldId id="799" r:id="rId11"/>
    <p:sldId id="800" r:id="rId12"/>
    <p:sldId id="801" r:id="rId13"/>
    <p:sldId id="802" r:id="rId14"/>
    <p:sldId id="814" r:id="rId15"/>
    <p:sldId id="815" r:id="rId16"/>
    <p:sldId id="858" r:id="rId17"/>
    <p:sldId id="820" r:id="rId18"/>
    <p:sldId id="822" r:id="rId19"/>
    <p:sldId id="821" r:id="rId20"/>
    <p:sldId id="823" r:id="rId21"/>
    <p:sldId id="860" r:id="rId22"/>
    <p:sldId id="861" r:id="rId23"/>
    <p:sldId id="862" r:id="rId24"/>
    <p:sldId id="863" r:id="rId25"/>
    <p:sldId id="864" r:id="rId26"/>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a:ea typeface="+mn-ea"/>
        <a:cs typeface="+mn-cs"/>
      </a:defRPr>
    </a:lvl1pPr>
    <a:lvl2pPr marL="457200" algn="l" rtl="0" eaLnBrk="0" fontAlgn="base" hangingPunct="0">
      <a:spcBef>
        <a:spcPct val="0"/>
      </a:spcBef>
      <a:spcAft>
        <a:spcPct val="0"/>
      </a:spcAft>
      <a:defRPr sz="2400" kern="1200">
        <a:solidFill>
          <a:schemeClr val="tx1"/>
        </a:solidFill>
        <a:latin typeface="Times"/>
        <a:ea typeface="+mn-ea"/>
        <a:cs typeface="+mn-cs"/>
      </a:defRPr>
    </a:lvl2pPr>
    <a:lvl3pPr marL="914400" algn="l" rtl="0" eaLnBrk="0" fontAlgn="base" hangingPunct="0">
      <a:spcBef>
        <a:spcPct val="0"/>
      </a:spcBef>
      <a:spcAft>
        <a:spcPct val="0"/>
      </a:spcAft>
      <a:defRPr sz="2400" kern="1200">
        <a:solidFill>
          <a:schemeClr val="tx1"/>
        </a:solidFill>
        <a:latin typeface="Times"/>
        <a:ea typeface="+mn-ea"/>
        <a:cs typeface="+mn-cs"/>
      </a:defRPr>
    </a:lvl3pPr>
    <a:lvl4pPr marL="1371600" algn="l" rtl="0" eaLnBrk="0" fontAlgn="base" hangingPunct="0">
      <a:spcBef>
        <a:spcPct val="0"/>
      </a:spcBef>
      <a:spcAft>
        <a:spcPct val="0"/>
      </a:spcAft>
      <a:defRPr sz="2400" kern="1200">
        <a:solidFill>
          <a:schemeClr val="tx1"/>
        </a:solidFill>
        <a:latin typeface="Times"/>
        <a:ea typeface="+mn-ea"/>
        <a:cs typeface="+mn-cs"/>
      </a:defRPr>
    </a:lvl4pPr>
    <a:lvl5pPr marL="1828800" algn="l" rtl="0" eaLnBrk="0" fontAlgn="base" hangingPunct="0">
      <a:spcBef>
        <a:spcPct val="0"/>
      </a:spcBef>
      <a:spcAft>
        <a:spcPct val="0"/>
      </a:spcAft>
      <a:defRPr sz="2400" kern="1200">
        <a:solidFill>
          <a:schemeClr val="tx1"/>
        </a:solidFill>
        <a:latin typeface="Times"/>
        <a:ea typeface="+mn-ea"/>
        <a:cs typeface="+mn-cs"/>
      </a:defRPr>
    </a:lvl5pPr>
    <a:lvl6pPr marL="2286000" algn="l" defTabSz="914400" rtl="0" eaLnBrk="1" latinLnBrk="0" hangingPunct="1">
      <a:defRPr sz="2400" kern="1200">
        <a:solidFill>
          <a:schemeClr val="tx1"/>
        </a:solidFill>
        <a:latin typeface="Times"/>
        <a:ea typeface="+mn-ea"/>
        <a:cs typeface="+mn-cs"/>
      </a:defRPr>
    </a:lvl6pPr>
    <a:lvl7pPr marL="2743200" algn="l" defTabSz="914400" rtl="0" eaLnBrk="1" latinLnBrk="0" hangingPunct="1">
      <a:defRPr sz="2400" kern="1200">
        <a:solidFill>
          <a:schemeClr val="tx1"/>
        </a:solidFill>
        <a:latin typeface="Times"/>
        <a:ea typeface="+mn-ea"/>
        <a:cs typeface="+mn-cs"/>
      </a:defRPr>
    </a:lvl7pPr>
    <a:lvl8pPr marL="3200400" algn="l" defTabSz="914400" rtl="0" eaLnBrk="1" latinLnBrk="0" hangingPunct="1">
      <a:defRPr sz="2400" kern="1200">
        <a:solidFill>
          <a:schemeClr val="tx1"/>
        </a:solidFill>
        <a:latin typeface="Times"/>
        <a:ea typeface="+mn-ea"/>
        <a:cs typeface="+mn-cs"/>
      </a:defRPr>
    </a:lvl8pPr>
    <a:lvl9pPr marL="3657600" algn="l" defTabSz="914400" rtl="0" eaLnBrk="1" latinLnBrk="0" hangingPunct="1">
      <a:defRPr sz="2400" kern="1200">
        <a:solidFill>
          <a:schemeClr val="tx1"/>
        </a:solidFill>
        <a:latin typeface="Times"/>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990000"/>
    <a:srgbClr val="D2EEFA"/>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9821" autoAdjust="0"/>
  </p:normalViewPr>
  <p:slideViewPr>
    <p:cSldViewPr>
      <p:cViewPr varScale="1">
        <p:scale>
          <a:sx n="131" d="100"/>
          <a:sy n="131" d="100"/>
        </p:scale>
        <p:origin x="-904"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215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D451C9A1-3055-4A77-B6D5-0687FFCDD23A}" type="slidenum">
              <a:rPr lang="en-US"/>
              <a:pPr>
                <a:defRPr/>
              </a:pPr>
              <a:t>‹#›</a:t>
            </a:fld>
            <a:endParaRPr lang="en-US"/>
          </a:p>
        </p:txBody>
      </p:sp>
    </p:spTree>
    <p:extLst>
      <p:ext uri="{BB962C8B-B14F-4D97-AF65-F5344CB8AC3E}">
        <p14:creationId xmlns:p14="http://schemas.microsoft.com/office/powerpoint/2010/main" val="36506512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a:ea typeface="+mn-ea"/>
        <a:cs typeface="+mn-cs"/>
      </a:defRPr>
    </a:lvl1pPr>
    <a:lvl2pPr marL="457200" algn="l" rtl="0" eaLnBrk="0" fontAlgn="base" hangingPunct="0">
      <a:spcBef>
        <a:spcPct val="30000"/>
      </a:spcBef>
      <a:spcAft>
        <a:spcPct val="0"/>
      </a:spcAft>
      <a:defRPr sz="1200" kern="1200">
        <a:solidFill>
          <a:schemeClr val="tx1"/>
        </a:solidFill>
        <a:latin typeface="Times"/>
        <a:ea typeface="+mn-ea"/>
        <a:cs typeface="+mn-cs"/>
      </a:defRPr>
    </a:lvl2pPr>
    <a:lvl3pPr marL="914400" algn="l" rtl="0" eaLnBrk="0" fontAlgn="base" hangingPunct="0">
      <a:spcBef>
        <a:spcPct val="30000"/>
      </a:spcBef>
      <a:spcAft>
        <a:spcPct val="0"/>
      </a:spcAft>
      <a:defRPr sz="1200" kern="1200">
        <a:solidFill>
          <a:schemeClr val="tx1"/>
        </a:solidFill>
        <a:latin typeface="Times"/>
        <a:ea typeface="+mn-ea"/>
        <a:cs typeface="+mn-cs"/>
      </a:defRPr>
    </a:lvl3pPr>
    <a:lvl4pPr marL="1371600" algn="l" rtl="0" eaLnBrk="0" fontAlgn="base" hangingPunct="0">
      <a:spcBef>
        <a:spcPct val="30000"/>
      </a:spcBef>
      <a:spcAft>
        <a:spcPct val="0"/>
      </a:spcAft>
      <a:defRPr sz="1200" kern="1200">
        <a:solidFill>
          <a:schemeClr val="tx1"/>
        </a:solidFill>
        <a:latin typeface="Times"/>
        <a:ea typeface="+mn-ea"/>
        <a:cs typeface="+mn-cs"/>
      </a:defRPr>
    </a:lvl4pPr>
    <a:lvl5pPr marL="1828800" algn="l" rtl="0" eaLnBrk="0" fontAlgn="base" hangingPunct="0">
      <a:spcBef>
        <a:spcPct val="30000"/>
      </a:spcBef>
      <a:spcAft>
        <a:spcPct val="0"/>
      </a:spcAft>
      <a:defRPr sz="1200" kern="1200">
        <a:solidFill>
          <a:schemeClr val="tx1"/>
        </a:solidFill>
        <a:latin typeface="Times"/>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a:p>
        </p:txBody>
      </p:sp>
      <p:sp>
        <p:nvSpPr>
          <p:cNvPr id="4" name="Slide Number Placeholder 3"/>
          <p:cNvSpPr>
            <a:spLocks noGrp="1"/>
          </p:cNvSpPr>
          <p:nvPr>
            <p:ph type="sldNum" sz="quarter" idx="10"/>
          </p:nvPr>
        </p:nvSpPr>
        <p:spPr/>
        <p:txBody>
          <a:bodyPr/>
          <a:lstStyle/>
          <a:p>
            <a:pPr>
              <a:defRPr/>
            </a:pPr>
            <a:fld id="{D451C9A1-3055-4A77-B6D5-0687FFCDD23A}" type="slidenum">
              <a:rPr lang="en-US" smtClean="0"/>
              <a:pPr>
                <a:defRPr/>
              </a:pPr>
              <a:t>1</a:t>
            </a:fld>
            <a:endParaRPr lang="en-US"/>
          </a:p>
        </p:txBody>
      </p:sp>
    </p:spTree>
    <p:extLst>
      <p:ext uri="{BB962C8B-B14F-4D97-AF65-F5344CB8AC3E}">
        <p14:creationId xmlns:p14="http://schemas.microsoft.com/office/powerpoint/2010/main" val="11653855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a:t>
            </a:fld>
            <a:endParaRPr lang="en-CA"/>
          </a:p>
        </p:txBody>
      </p:sp>
    </p:spTree>
    <p:extLst>
      <p:ext uri="{BB962C8B-B14F-4D97-AF65-F5344CB8AC3E}">
        <p14:creationId xmlns:p14="http://schemas.microsoft.com/office/powerpoint/2010/main" val="1523926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3</a:t>
            </a:fld>
            <a:endParaRPr lang="en-CA"/>
          </a:p>
        </p:txBody>
      </p:sp>
    </p:spTree>
    <p:extLst>
      <p:ext uri="{BB962C8B-B14F-4D97-AF65-F5344CB8AC3E}">
        <p14:creationId xmlns:p14="http://schemas.microsoft.com/office/powerpoint/2010/main" val="637782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4</a:t>
            </a:fld>
            <a:endParaRPr lang="en-CA"/>
          </a:p>
        </p:txBody>
      </p:sp>
    </p:spTree>
    <p:extLst>
      <p:ext uri="{BB962C8B-B14F-4D97-AF65-F5344CB8AC3E}">
        <p14:creationId xmlns:p14="http://schemas.microsoft.com/office/powerpoint/2010/main" val="924464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5</a:t>
            </a:fld>
            <a:endParaRPr lang="en-CA"/>
          </a:p>
        </p:txBody>
      </p:sp>
    </p:spTree>
    <p:extLst>
      <p:ext uri="{BB962C8B-B14F-4D97-AF65-F5344CB8AC3E}">
        <p14:creationId xmlns:p14="http://schemas.microsoft.com/office/powerpoint/2010/main" val="3926933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6</a:t>
            </a:fld>
            <a:endParaRPr lang="en-CA"/>
          </a:p>
        </p:txBody>
      </p:sp>
    </p:spTree>
    <p:extLst>
      <p:ext uri="{BB962C8B-B14F-4D97-AF65-F5344CB8AC3E}">
        <p14:creationId xmlns:p14="http://schemas.microsoft.com/office/powerpoint/2010/main" val="3901517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7</a:t>
            </a:fld>
            <a:endParaRPr lang="en-CA"/>
          </a:p>
        </p:txBody>
      </p:sp>
    </p:spTree>
    <p:extLst>
      <p:ext uri="{BB962C8B-B14F-4D97-AF65-F5344CB8AC3E}">
        <p14:creationId xmlns:p14="http://schemas.microsoft.com/office/powerpoint/2010/main" val="3835866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8</a:t>
            </a:fld>
            <a:endParaRPr lang="en-CA"/>
          </a:p>
        </p:txBody>
      </p:sp>
    </p:spTree>
    <p:extLst>
      <p:ext uri="{BB962C8B-B14F-4D97-AF65-F5344CB8AC3E}">
        <p14:creationId xmlns:p14="http://schemas.microsoft.com/office/powerpoint/2010/main" val="2723953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9</a:t>
            </a:fld>
            <a:endParaRPr lang="en-CA"/>
          </a:p>
        </p:txBody>
      </p:sp>
    </p:spTree>
    <p:extLst>
      <p:ext uri="{BB962C8B-B14F-4D97-AF65-F5344CB8AC3E}">
        <p14:creationId xmlns:p14="http://schemas.microsoft.com/office/powerpoint/2010/main" val="3950875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10</a:t>
            </a:fld>
            <a:endParaRPr lang="en-CA"/>
          </a:p>
        </p:txBody>
      </p:sp>
    </p:spTree>
    <p:extLst>
      <p:ext uri="{BB962C8B-B14F-4D97-AF65-F5344CB8AC3E}">
        <p14:creationId xmlns:p14="http://schemas.microsoft.com/office/powerpoint/2010/main" val="2601219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11</a:t>
            </a:fld>
            <a:endParaRPr lang="en-CA"/>
          </a:p>
        </p:txBody>
      </p:sp>
    </p:spTree>
    <p:extLst>
      <p:ext uri="{BB962C8B-B14F-4D97-AF65-F5344CB8AC3E}">
        <p14:creationId xmlns:p14="http://schemas.microsoft.com/office/powerpoint/2010/main" val="74316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12</a:t>
            </a:fld>
            <a:endParaRPr lang="en-CA"/>
          </a:p>
        </p:txBody>
      </p:sp>
    </p:spTree>
    <p:extLst>
      <p:ext uri="{BB962C8B-B14F-4D97-AF65-F5344CB8AC3E}">
        <p14:creationId xmlns:p14="http://schemas.microsoft.com/office/powerpoint/2010/main" val="18949024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13</a:t>
            </a:fld>
            <a:endParaRPr lang="en-CA"/>
          </a:p>
        </p:txBody>
      </p:sp>
    </p:spTree>
    <p:extLst>
      <p:ext uri="{BB962C8B-B14F-4D97-AF65-F5344CB8AC3E}">
        <p14:creationId xmlns:p14="http://schemas.microsoft.com/office/powerpoint/2010/main" val="1436203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14</a:t>
            </a:fld>
            <a:endParaRPr lang="en-CA"/>
          </a:p>
        </p:txBody>
      </p:sp>
    </p:spTree>
    <p:extLst>
      <p:ext uri="{BB962C8B-B14F-4D97-AF65-F5344CB8AC3E}">
        <p14:creationId xmlns:p14="http://schemas.microsoft.com/office/powerpoint/2010/main" val="481967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15</a:t>
            </a:fld>
            <a:endParaRPr lang="en-CA"/>
          </a:p>
        </p:txBody>
      </p:sp>
    </p:spTree>
    <p:extLst>
      <p:ext uri="{BB962C8B-B14F-4D97-AF65-F5344CB8AC3E}">
        <p14:creationId xmlns:p14="http://schemas.microsoft.com/office/powerpoint/2010/main" val="2573646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16</a:t>
            </a:fld>
            <a:endParaRPr lang="en-CA"/>
          </a:p>
        </p:txBody>
      </p:sp>
    </p:spTree>
    <p:extLst>
      <p:ext uri="{BB962C8B-B14F-4D97-AF65-F5344CB8AC3E}">
        <p14:creationId xmlns:p14="http://schemas.microsoft.com/office/powerpoint/2010/main" val="39729082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17</a:t>
            </a:fld>
            <a:endParaRPr lang="en-CA"/>
          </a:p>
        </p:txBody>
      </p:sp>
    </p:spTree>
    <p:extLst>
      <p:ext uri="{BB962C8B-B14F-4D97-AF65-F5344CB8AC3E}">
        <p14:creationId xmlns:p14="http://schemas.microsoft.com/office/powerpoint/2010/main" val="1233621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18</a:t>
            </a:fld>
            <a:endParaRPr lang="en-CA"/>
          </a:p>
        </p:txBody>
      </p:sp>
    </p:spTree>
    <p:extLst>
      <p:ext uri="{BB962C8B-B14F-4D97-AF65-F5344CB8AC3E}">
        <p14:creationId xmlns:p14="http://schemas.microsoft.com/office/powerpoint/2010/main" val="20523232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19</a:t>
            </a:fld>
            <a:endParaRPr lang="en-CA"/>
          </a:p>
        </p:txBody>
      </p:sp>
    </p:spTree>
    <p:extLst>
      <p:ext uri="{BB962C8B-B14F-4D97-AF65-F5344CB8AC3E}">
        <p14:creationId xmlns:p14="http://schemas.microsoft.com/office/powerpoint/2010/main" val="40806666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20</a:t>
            </a:fld>
            <a:endParaRPr lang="en-CA"/>
          </a:p>
        </p:txBody>
      </p:sp>
    </p:spTree>
    <p:extLst>
      <p:ext uri="{BB962C8B-B14F-4D97-AF65-F5344CB8AC3E}">
        <p14:creationId xmlns:p14="http://schemas.microsoft.com/office/powerpoint/2010/main" val="11893530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21</a:t>
            </a:fld>
            <a:endParaRPr lang="en-CA"/>
          </a:p>
        </p:txBody>
      </p:sp>
    </p:spTree>
    <p:extLst>
      <p:ext uri="{BB962C8B-B14F-4D97-AF65-F5344CB8AC3E}">
        <p14:creationId xmlns:p14="http://schemas.microsoft.com/office/powerpoint/2010/main" val="17780379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22</a:t>
            </a:fld>
            <a:endParaRPr lang="en-CA"/>
          </a:p>
        </p:txBody>
      </p:sp>
    </p:spTree>
    <p:extLst>
      <p:ext uri="{BB962C8B-B14F-4D97-AF65-F5344CB8AC3E}">
        <p14:creationId xmlns:p14="http://schemas.microsoft.com/office/powerpoint/2010/main" val="13305588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23</a:t>
            </a:fld>
            <a:endParaRPr lang="en-CA"/>
          </a:p>
        </p:txBody>
      </p:sp>
    </p:spTree>
    <p:extLst>
      <p:ext uri="{BB962C8B-B14F-4D97-AF65-F5344CB8AC3E}">
        <p14:creationId xmlns:p14="http://schemas.microsoft.com/office/powerpoint/2010/main" val="2096353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24</a:t>
            </a:fld>
            <a:endParaRPr lang="en-CA"/>
          </a:p>
        </p:txBody>
      </p:sp>
    </p:spTree>
    <p:extLst>
      <p:ext uri="{BB962C8B-B14F-4D97-AF65-F5344CB8AC3E}">
        <p14:creationId xmlns:p14="http://schemas.microsoft.com/office/powerpoint/2010/main" val="1180921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endParaRPr lang="en-CA" dirty="0" smtClean="0"/>
          </a:p>
        </p:txBody>
      </p:sp>
      <p:sp>
        <p:nvSpPr>
          <p:cNvPr id="13316" name="Slide Number Placeholder 3"/>
          <p:cNvSpPr>
            <a:spLocks noGrp="1"/>
          </p:cNvSpPr>
          <p:nvPr>
            <p:ph type="sldNum" sz="quarter" idx="5"/>
          </p:nvPr>
        </p:nvSpPr>
        <p:spPr>
          <a:noFill/>
        </p:spPr>
        <p:txBody>
          <a:bodyPr/>
          <a:lstStyle/>
          <a:p>
            <a:fld id="{59EA2BF2-F0FD-4D0A-B32C-44B4F30F0E92}" type="slidenum">
              <a:rPr lang="en-CA"/>
              <a:pPr/>
              <a:t>25</a:t>
            </a:fld>
            <a:endParaRPr lang="en-CA"/>
          </a:p>
        </p:txBody>
      </p:sp>
    </p:spTree>
    <p:extLst>
      <p:ext uri="{BB962C8B-B14F-4D97-AF65-F5344CB8AC3E}">
        <p14:creationId xmlns:p14="http://schemas.microsoft.com/office/powerpoint/2010/main" val="1268169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147" name="Rectangle 3"/>
          <p:cNvSpPr>
            <a:spLocks noGrp="1" noChangeArrowheads="1"/>
          </p:cNvSpPr>
          <p:nvPr>
            <p:ph type="ctrTitle"/>
          </p:nvPr>
        </p:nvSpPr>
        <p:spPr>
          <a:xfrm>
            <a:off x="685800" y="1447800"/>
            <a:ext cx="5181600" cy="2057400"/>
          </a:xfrm>
        </p:spPr>
        <p:txBody>
          <a:bodyPr/>
          <a:lstStyle>
            <a:lvl1pPr algn="ctr">
              <a:defRPr sz="3600">
                <a:solidFill>
                  <a:schemeClr val="bg1"/>
                </a:solidFill>
              </a:defRPr>
            </a:lvl1pPr>
          </a:lstStyle>
          <a:p>
            <a:r>
              <a:rPr lang="en-US" smtClean="0"/>
              <a:t>Click to edit Master title style</a:t>
            </a:r>
            <a:endParaRPr lang="en-US"/>
          </a:p>
        </p:txBody>
      </p:sp>
      <p:sp>
        <p:nvSpPr>
          <p:cNvPr id="6148" name="Rectangle 4"/>
          <p:cNvSpPr>
            <a:spLocks noGrp="1" noChangeArrowheads="1"/>
          </p:cNvSpPr>
          <p:nvPr>
            <p:ph type="subTitle" idx="1"/>
          </p:nvPr>
        </p:nvSpPr>
        <p:spPr>
          <a:xfrm>
            <a:off x="685800" y="3810000"/>
            <a:ext cx="5181600" cy="1524000"/>
          </a:xfrm>
        </p:spPr>
        <p:txBody>
          <a:bodyPr/>
          <a:lstStyle>
            <a:lvl1pPr marL="0" indent="0" algn="ctr">
              <a:buFontTx/>
              <a:buNone/>
              <a:defRPr sz="2800">
                <a:solidFill>
                  <a:schemeClr val="bg1"/>
                </a:solidFill>
              </a:defRPr>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38100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381000"/>
            <a:ext cx="1943100" cy="5257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381000"/>
            <a:ext cx="5676900" cy="5257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pPr>
              <a:defRPr/>
            </a:pPr>
            <a:r>
              <a:rPr lang="en-US" smtClean="0"/>
              <a:t>Click View then Header and Footer to change this text</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6"/>
          <p:cNvPicPr>
            <a:picLocks noChangeAspect="1" noChangeArrowheads="1"/>
          </p:cNvPicPr>
          <p:nvPr/>
        </p:nvPicPr>
        <p:blipFill>
          <a:blip r:embed="rId13" cstate="print"/>
          <a:srcRect/>
          <a:stretch>
            <a:fillRect/>
          </a:stretch>
        </p:blipFill>
        <p:spPr bwMode="auto">
          <a:xfrm>
            <a:off x="0" y="0"/>
            <a:ext cx="9144000" cy="6858000"/>
          </a:xfrm>
          <a:prstGeom prst="rect">
            <a:avLst/>
          </a:prstGeom>
          <a:noFill/>
          <a:ln w="9525">
            <a:noFill/>
            <a:miter lim="800000"/>
            <a:headEnd/>
            <a:tailEnd/>
          </a:ln>
        </p:spPr>
      </p:pic>
      <p:sp>
        <p:nvSpPr>
          <p:cNvPr id="1027" name="Rectangle 2"/>
          <p:cNvSpPr>
            <a:spLocks noGrp="1" noChangeArrowheads="1"/>
          </p:cNvSpPr>
          <p:nvPr>
            <p:ph type="title"/>
          </p:nvPr>
        </p:nvSpPr>
        <p:spPr bwMode="auto">
          <a:xfrm>
            <a:off x="685800" y="381000"/>
            <a:ext cx="7772400" cy="762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3"/>
          <p:cNvSpPr>
            <a:spLocks noGrp="1" noChangeArrowheads="1"/>
          </p:cNvSpPr>
          <p:nvPr>
            <p:ph type="body" idx="1"/>
          </p:nvPr>
        </p:nvSpPr>
        <p:spPr bwMode="auto">
          <a:xfrm>
            <a:off x="685800" y="1371600"/>
            <a:ext cx="7772400" cy="426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304800" y="6248400"/>
            <a:ext cx="57912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solidFill>
                  <a:schemeClr val="bg1"/>
                </a:solidFill>
                <a:latin typeface="+mn-lt"/>
              </a:defRPr>
            </a:lvl1pPr>
          </a:lstStyle>
          <a:p>
            <a:pPr>
              <a:defRPr/>
            </a:pPr>
            <a:r>
              <a:rPr lang="en-US" smtClean="0"/>
              <a:t>Click View then Header and Footer to change this text</a:t>
            </a:r>
            <a:endParaRPr lang="en-US"/>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dt="0"/>
  <p:txStyles>
    <p:titleStyle>
      <a:lvl1pPr algn="l" rtl="0" eaLnBrk="1" fontAlgn="base" hangingPunct="1">
        <a:spcBef>
          <a:spcPct val="0"/>
        </a:spcBef>
        <a:spcAft>
          <a:spcPct val="0"/>
        </a:spcAft>
        <a:defRPr sz="2800">
          <a:solidFill>
            <a:srgbClr val="663300"/>
          </a:solidFill>
          <a:latin typeface="+mj-lt"/>
          <a:ea typeface="+mj-ea"/>
          <a:cs typeface="+mj-cs"/>
        </a:defRPr>
      </a:lvl1pPr>
      <a:lvl2pPr algn="l" rtl="0" eaLnBrk="1" fontAlgn="base" hangingPunct="1">
        <a:spcBef>
          <a:spcPct val="0"/>
        </a:spcBef>
        <a:spcAft>
          <a:spcPct val="0"/>
        </a:spcAft>
        <a:defRPr sz="2800">
          <a:solidFill>
            <a:srgbClr val="663300"/>
          </a:solidFill>
          <a:latin typeface="Arial Black" pitchFamily="34" charset="0"/>
        </a:defRPr>
      </a:lvl2pPr>
      <a:lvl3pPr algn="l" rtl="0" eaLnBrk="1" fontAlgn="base" hangingPunct="1">
        <a:spcBef>
          <a:spcPct val="0"/>
        </a:spcBef>
        <a:spcAft>
          <a:spcPct val="0"/>
        </a:spcAft>
        <a:defRPr sz="2800">
          <a:solidFill>
            <a:srgbClr val="663300"/>
          </a:solidFill>
          <a:latin typeface="Arial Black" pitchFamily="34" charset="0"/>
        </a:defRPr>
      </a:lvl3pPr>
      <a:lvl4pPr algn="l" rtl="0" eaLnBrk="1" fontAlgn="base" hangingPunct="1">
        <a:spcBef>
          <a:spcPct val="0"/>
        </a:spcBef>
        <a:spcAft>
          <a:spcPct val="0"/>
        </a:spcAft>
        <a:defRPr sz="2800">
          <a:solidFill>
            <a:srgbClr val="663300"/>
          </a:solidFill>
          <a:latin typeface="Arial Black" pitchFamily="34" charset="0"/>
        </a:defRPr>
      </a:lvl4pPr>
      <a:lvl5pPr algn="l" rtl="0" eaLnBrk="1" fontAlgn="base" hangingPunct="1">
        <a:spcBef>
          <a:spcPct val="0"/>
        </a:spcBef>
        <a:spcAft>
          <a:spcPct val="0"/>
        </a:spcAft>
        <a:defRPr sz="2800">
          <a:solidFill>
            <a:srgbClr val="663300"/>
          </a:solidFill>
          <a:latin typeface="Arial Black" pitchFamily="34" charset="0"/>
        </a:defRPr>
      </a:lvl5pPr>
      <a:lvl6pPr marL="457200" algn="l" rtl="0" eaLnBrk="1" fontAlgn="base" hangingPunct="1">
        <a:spcBef>
          <a:spcPct val="0"/>
        </a:spcBef>
        <a:spcAft>
          <a:spcPct val="0"/>
        </a:spcAft>
        <a:defRPr sz="2800">
          <a:solidFill>
            <a:srgbClr val="663300"/>
          </a:solidFill>
          <a:latin typeface="Arial Black" pitchFamily="34" charset="0"/>
        </a:defRPr>
      </a:lvl6pPr>
      <a:lvl7pPr marL="914400" algn="l" rtl="0" eaLnBrk="1" fontAlgn="base" hangingPunct="1">
        <a:spcBef>
          <a:spcPct val="0"/>
        </a:spcBef>
        <a:spcAft>
          <a:spcPct val="0"/>
        </a:spcAft>
        <a:defRPr sz="2800">
          <a:solidFill>
            <a:srgbClr val="663300"/>
          </a:solidFill>
          <a:latin typeface="Arial Black" pitchFamily="34" charset="0"/>
        </a:defRPr>
      </a:lvl7pPr>
      <a:lvl8pPr marL="1371600" algn="l" rtl="0" eaLnBrk="1" fontAlgn="base" hangingPunct="1">
        <a:spcBef>
          <a:spcPct val="0"/>
        </a:spcBef>
        <a:spcAft>
          <a:spcPct val="0"/>
        </a:spcAft>
        <a:defRPr sz="2800">
          <a:solidFill>
            <a:srgbClr val="663300"/>
          </a:solidFill>
          <a:latin typeface="Arial Black" pitchFamily="34" charset="0"/>
        </a:defRPr>
      </a:lvl8pPr>
      <a:lvl9pPr marL="1828800" algn="l" rtl="0" eaLnBrk="1" fontAlgn="base" hangingPunct="1">
        <a:spcBef>
          <a:spcPct val="0"/>
        </a:spcBef>
        <a:spcAft>
          <a:spcPct val="0"/>
        </a:spcAft>
        <a:defRPr sz="2800">
          <a:solidFill>
            <a:srgbClr val="663300"/>
          </a:solidFill>
          <a:latin typeface="Arial Black" pitchFamily="34" charset="0"/>
        </a:defRPr>
      </a:lvl9pPr>
    </p:titleStyle>
    <p:bodyStyle>
      <a:lvl1pPr marL="342900" indent="-342900" algn="l" rtl="0" eaLnBrk="1" fontAlgn="base" hangingPunct="1">
        <a:spcBef>
          <a:spcPct val="20000"/>
        </a:spcBef>
        <a:spcAft>
          <a:spcPct val="0"/>
        </a:spcAft>
        <a:buChar char="•"/>
        <a:defRPr sz="20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oleObject" Target="../embeddings/oleObject1.bin"/><Relationship Id="rId5" Type="http://schemas.openxmlformats.org/officeDocument/2006/relationships/image" Target="../media/image11.wmf"/><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 Id="rId3" Type="http://schemas.openxmlformats.org/officeDocument/2006/relationships/image" Target="../media/image1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p:txBody>
          <a:bodyPr/>
          <a:lstStyle/>
          <a:p>
            <a:r>
              <a:rPr lang="fr-CA" sz="2000" smtClean="0">
                <a:solidFill>
                  <a:srgbClr val="FFFFFF"/>
                </a:solidFill>
              </a:rPr>
              <a:t>CVG 2532</a:t>
            </a:r>
            <a:br>
              <a:rPr lang="fr-CA" sz="2000" smtClean="0">
                <a:solidFill>
                  <a:srgbClr val="FFFFFF"/>
                </a:solidFill>
              </a:rPr>
            </a:br>
            <a:r>
              <a:rPr lang="fr-CA" sz="2000" smtClean="0">
                <a:solidFill>
                  <a:srgbClr val="FFFFFF"/>
                </a:solidFill>
              </a:rPr>
              <a:t>Principes de base du </a:t>
            </a:r>
            <a:br>
              <a:rPr lang="fr-CA" sz="2000" smtClean="0">
                <a:solidFill>
                  <a:srgbClr val="FFFFFF"/>
                </a:solidFill>
              </a:rPr>
            </a:br>
            <a:r>
              <a:rPr lang="fr-CA" sz="2000" smtClean="0">
                <a:solidFill>
                  <a:srgbClr val="FFFFFF"/>
                </a:solidFill>
              </a:rPr>
              <a:t>génie de l’environnement</a:t>
            </a:r>
            <a:r>
              <a:rPr lang="fr-CA" sz="2000" dirty="0" smtClean="0">
                <a:solidFill>
                  <a:srgbClr val="FFFFFF"/>
                </a:solidFill>
              </a:rPr>
              <a:t/>
            </a:r>
            <a:br>
              <a:rPr lang="fr-CA" sz="2000" dirty="0" smtClean="0">
                <a:solidFill>
                  <a:srgbClr val="FFFFFF"/>
                </a:solidFill>
              </a:rPr>
            </a:br>
            <a:r>
              <a:rPr lang="fr-CA" sz="2000" dirty="0" smtClean="0">
                <a:solidFill>
                  <a:srgbClr val="FFFFFF"/>
                </a:solidFill>
              </a:rPr>
              <a:t/>
            </a:r>
            <a:br>
              <a:rPr lang="fr-CA" sz="2000" dirty="0" smtClean="0">
                <a:solidFill>
                  <a:srgbClr val="FFFFFF"/>
                </a:solidFill>
              </a:rPr>
            </a:br>
            <a:r>
              <a:rPr lang="fr-CA" sz="2000" dirty="0" smtClean="0">
                <a:solidFill>
                  <a:srgbClr val="FFFFFF"/>
                </a:solidFill>
              </a:rPr>
              <a:t>ÉCOSYSTÈMES (1/2</a:t>
            </a:r>
            <a:r>
              <a:rPr lang="en-CA" sz="2000" dirty="0" smtClean="0">
                <a:solidFill>
                  <a:srgbClr val="FFFFFF"/>
                </a:solidFill>
              </a:rPr>
              <a:t>)</a:t>
            </a:r>
            <a:endParaRPr lang="en-US" dirty="0" smtClean="0"/>
          </a:p>
        </p:txBody>
      </p:sp>
      <p:sp>
        <p:nvSpPr>
          <p:cNvPr id="3075" name="Subtitle 2"/>
          <p:cNvSpPr>
            <a:spLocks noGrp="1"/>
          </p:cNvSpPr>
          <p:nvPr>
            <p:ph type="subTitle" idx="1"/>
          </p:nvPr>
        </p:nvSpPr>
        <p:spPr/>
        <p:txBody>
          <a:bodyPr/>
          <a:lstStyle/>
          <a:p>
            <a:r>
              <a:rPr lang="fr-CA" sz="1800" dirty="0" smtClean="0">
                <a:solidFill>
                  <a:srgbClr val="FFFFFF"/>
                </a:solidFill>
              </a:rPr>
              <a:t>Professeur Chris Kinsley</a:t>
            </a:r>
          </a:p>
          <a:p>
            <a:endParaRPr lang="fr-CA" sz="1800" dirty="0" smtClean="0">
              <a:solidFill>
                <a:srgbClr val="FFFFFF"/>
              </a:solidFill>
            </a:endParaRPr>
          </a:p>
          <a:p>
            <a:r>
              <a:rPr lang="fr-CA" sz="1800" dirty="0" smtClean="0">
                <a:solidFill>
                  <a:srgbClr val="FFFFFF"/>
                </a:solidFill>
              </a:rPr>
              <a:t>Bureau: A-514</a:t>
            </a:r>
          </a:p>
          <a:p>
            <a:r>
              <a:rPr lang="fr-CA" sz="1800" dirty="0" smtClean="0">
                <a:solidFill>
                  <a:srgbClr val="FFFFFF"/>
                </a:solidFill>
              </a:rPr>
              <a:t>Courriel : ckinsley@uottawa.ca</a:t>
            </a:r>
          </a:p>
          <a:p>
            <a:endParaRPr lang="en-US" dirty="0" smtClean="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09604" y="1214446"/>
            <a:ext cx="8305800" cy="3143248"/>
          </a:xfrm>
        </p:spPr>
        <p:txBody>
          <a:bodyPr/>
          <a:lstStyle/>
          <a:p>
            <a:pPr algn="ctr"/>
            <a:r>
              <a:rPr lang="fr-CA" sz="3400" dirty="0" smtClean="0">
                <a:latin typeface="Calibri" pitchFamily="34" charset="0"/>
              </a:rPr>
              <a:t>ÉCOSYSTÈMES &amp; INFLUENCES HUMAINES</a:t>
            </a:r>
            <a:br>
              <a:rPr lang="fr-CA" sz="3400" dirty="0" smtClean="0">
                <a:latin typeface="Calibri" pitchFamily="34" charset="0"/>
              </a:rPr>
            </a:br>
            <a:r>
              <a:rPr lang="fr-CA" sz="2000" b="1" dirty="0" smtClean="0">
                <a:latin typeface="Calibri" pitchFamily="34" charset="0"/>
                <a:cs typeface="Calibri" pitchFamily="34" charset="0"/>
              </a:rPr>
              <a:t> (Mines: Chapitre 4)</a:t>
            </a:r>
            <a:endParaRPr lang="fr-CA" sz="3400" dirty="0" smtClean="0">
              <a:latin typeface="Calibri" pitchFamily="34" charset="0"/>
            </a:endParaRPr>
          </a:p>
        </p:txBody>
      </p:sp>
      <p:sp>
        <p:nvSpPr>
          <p:cNvPr id="4"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ÉCOSYSTÈMES</a:t>
            </a:r>
          </a:p>
        </p:txBody>
      </p:sp>
      <p:sp>
        <p:nvSpPr>
          <p:cNvPr id="4" name="Content Placeholder 4"/>
          <p:cNvSpPr txBox="1">
            <a:spLocks/>
          </p:cNvSpPr>
          <p:nvPr/>
        </p:nvSpPr>
        <p:spPr>
          <a:xfrm>
            <a:off x="152400" y="381000"/>
            <a:ext cx="8686800" cy="5562600"/>
          </a:xfrm>
          <a:prstGeom prst="rect">
            <a:avLst/>
          </a:prstGeom>
        </p:spPr>
        <p:txBody>
          <a:bodyPr/>
          <a:lstStyle/>
          <a:p>
            <a:pPr algn="l">
              <a:defRPr/>
            </a:pPr>
            <a:endParaRPr lang="fr-CA" sz="800" dirty="0" smtClean="0">
              <a:latin typeface="Calibri" pitchFamily="34" charset="0"/>
            </a:endParaRPr>
          </a:p>
          <a:p>
            <a:pPr marL="355600" indent="-355600" algn="just">
              <a:defRPr/>
            </a:pPr>
            <a:r>
              <a:rPr lang="fr-CA" sz="2000" b="1" dirty="0" smtClean="0">
                <a:latin typeface="Calibri" pitchFamily="34" charset="0"/>
              </a:rPr>
              <a:t>Systèmes écologiques (écosystèmes):</a:t>
            </a:r>
            <a:r>
              <a:rPr lang="fr-CA" sz="2000" dirty="0" smtClean="0">
                <a:latin typeface="Calibri" pitchFamily="34" charset="0"/>
              </a:rPr>
              <a:t> Communauté d’organismes qui interagissent les uns avec les autres et avec leur environnements physiques (lumière du soleil, pluie, eau et sol).</a:t>
            </a:r>
          </a:p>
          <a:p>
            <a:pPr marL="355600" indent="-355600" algn="just">
              <a:defRPr/>
            </a:pPr>
            <a:endParaRPr lang="fr-CA" sz="800" dirty="0" smtClean="0">
              <a:latin typeface="Calibri" pitchFamily="34" charset="0"/>
            </a:endParaRPr>
          </a:p>
          <a:p>
            <a:pPr marL="355600" indent="-355600" algn="just">
              <a:defRPr/>
            </a:pPr>
            <a:r>
              <a:rPr lang="fr-CA" sz="2000" b="1" dirty="0" smtClean="0">
                <a:latin typeface="Calibri" pitchFamily="34" charset="0"/>
              </a:rPr>
              <a:t>Les écosystèmes sont caractérisés par:</a:t>
            </a:r>
          </a:p>
          <a:p>
            <a:pPr marL="914400" lvl="1" indent="-457200" algn="just">
              <a:buFont typeface="+mj-lt"/>
              <a:buAutoNum type="arabicPeriod"/>
              <a:defRPr/>
            </a:pPr>
            <a:r>
              <a:rPr lang="fr-CA" sz="2000" b="1" kern="0" dirty="0" smtClean="0">
                <a:solidFill>
                  <a:srgbClr val="663300"/>
                </a:solidFill>
                <a:latin typeface="Calibri" pitchFamily="34" charset="0"/>
              </a:rPr>
              <a:t> </a:t>
            </a:r>
            <a:r>
              <a:rPr lang="fr-CA" sz="2000" b="1" kern="0" dirty="0" smtClean="0">
                <a:solidFill>
                  <a:srgbClr val="663300"/>
                </a:solidFill>
                <a:latin typeface="Calibri" pitchFamily="34" charset="0"/>
              </a:rPr>
              <a:t>La circulation de la matière: </a:t>
            </a:r>
            <a:r>
              <a:rPr lang="fr-CA" sz="2000" kern="0" dirty="0" smtClean="0">
                <a:latin typeface="Calibri" pitchFamily="34" charset="0"/>
              </a:rPr>
              <a:t>La </a:t>
            </a:r>
            <a:r>
              <a:rPr lang="fr-CA" sz="2000" kern="0" dirty="0" smtClean="0">
                <a:latin typeface="Calibri" pitchFamily="34" charset="0"/>
              </a:rPr>
              <a:t>matière qui circule dans/hors du système et la matière qui circule à travers le système est d’importance critique à l’existence et au maintiens de l’écosystème. </a:t>
            </a:r>
          </a:p>
          <a:p>
            <a:pPr marL="914400" lvl="1" indent="-457200" algn="just">
              <a:buFont typeface="+mj-lt"/>
              <a:buAutoNum type="arabicPeriod"/>
              <a:defRPr/>
            </a:pPr>
            <a:r>
              <a:rPr lang="fr-CA" sz="2000" b="1" kern="0" dirty="0" smtClean="0">
                <a:solidFill>
                  <a:srgbClr val="663300"/>
                </a:solidFill>
                <a:latin typeface="Calibri" pitchFamily="34" charset="0"/>
              </a:rPr>
              <a:t> </a:t>
            </a:r>
            <a:r>
              <a:rPr lang="fr-CA" sz="2000" b="1" kern="0" dirty="0" smtClean="0">
                <a:solidFill>
                  <a:srgbClr val="663300"/>
                </a:solidFill>
                <a:latin typeface="Calibri" pitchFamily="34" charset="0"/>
              </a:rPr>
              <a:t>Des changements avec le temps: </a:t>
            </a:r>
            <a:r>
              <a:rPr lang="fr-CA" sz="2000" kern="0" dirty="0" smtClean="0">
                <a:latin typeface="Calibri" pitchFamily="34" charset="0"/>
              </a:rPr>
              <a:t>Les </a:t>
            </a:r>
            <a:r>
              <a:rPr lang="fr-CA" sz="2000" kern="0" dirty="0" smtClean="0">
                <a:latin typeface="Calibri" pitchFamily="34" charset="0"/>
              </a:rPr>
              <a:t>écosystèmes changes de manière naturelle ou de manière anthropogénique avec le temps.</a:t>
            </a:r>
          </a:p>
          <a:p>
            <a:pPr marL="914400" lvl="1" indent="-457200" algn="just">
              <a:buFont typeface="+mj-lt"/>
              <a:buAutoNum type="arabicPeriod"/>
              <a:defRPr/>
            </a:pPr>
            <a:endParaRPr lang="fr-CA" sz="800" b="1" kern="0" dirty="0" smtClean="0">
              <a:latin typeface="Calibri" pitchFamily="34" charset="0"/>
            </a:endParaRPr>
          </a:p>
          <a:p>
            <a:pPr marL="342900" indent="-342900">
              <a:spcBef>
                <a:spcPct val="20000"/>
              </a:spcBef>
              <a:buFontTx/>
              <a:buChar char="•"/>
              <a:defRPr/>
            </a:pPr>
            <a:r>
              <a:rPr lang="fr-CA" sz="2000" b="1" dirty="0" smtClean="0">
                <a:latin typeface="Calibri" pitchFamily="34" charset="0"/>
              </a:rPr>
              <a:t>Les écosystèmes impliquent aussi:</a:t>
            </a:r>
            <a:endParaRPr lang="fr-CA" sz="800" b="1" dirty="0" smtClean="0">
              <a:latin typeface="Calibri" pitchFamily="34" charset="0"/>
            </a:endParaRPr>
          </a:p>
          <a:p>
            <a:pPr marL="914400" lvl="1" indent="-457200" algn="just">
              <a:buFont typeface="+mj-lt"/>
              <a:buAutoNum type="arabicPeriod"/>
              <a:defRPr/>
            </a:pPr>
            <a:r>
              <a:rPr lang="fr-CA" sz="2000" b="1" kern="0" dirty="0" smtClean="0">
                <a:solidFill>
                  <a:srgbClr val="663300"/>
                </a:solidFill>
                <a:latin typeface="Calibri" pitchFamily="34" charset="0"/>
              </a:rPr>
              <a:t> </a:t>
            </a:r>
            <a:r>
              <a:rPr lang="fr-CA" sz="2000" b="1" kern="0" dirty="0" smtClean="0">
                <a:solidFill>
                  <a:srgbClr val="663300"/>
                </a:solidFill>
                <a:latin typeface="Calibri" pitchFamily="34" charset="0"/>
              </a:rPr>
              <a:t>Des processus de transfert d’</a:t>
            </a:r>
            <a:r>
              <a:rPr lang="fr-CA" sz="2000" b="1" kern="0" dirty="0" smtClean="0">
                <a:solidFill>
                  <a:srgbClr val="663300"/>
                </a:solidFill>
                <a:latin typeface="Calibri" pitchFamily="34" charset="0"/>
              </a:rPr>
              <a:t>é</a:t>
            </a:r>
            <a:r>
              <a:rPr lang="fr-CA" sz="2000" b="1" kern="0" dirty="0" smtClean="0">
                <a:solidFill>
                  <a:srgbClr val="663300"/>
                </a:solidFill>
                <a:latin typeface="Calibri" pitchFamily="34" charset="0"/>
              </a:rPr>
              <a:t>nergie: </a:t>
            </a:r>
            <a:r>
              <a:rPr lang="fr-CA" sz="2000" kern="0" dirty="0" smtClean="0">
                <a:latin typeface="Calibri" pitchFamily="34" charset="0"/>
              </a:rPr>
              <a:t>L’énergie </a:t>
            </a:r>
            <a:r>
              <a:rPr lang="fr-CA" sz="2000" kern="0" dirty="0" smtClean="0">
                <a:latin typeface="Calibri" pitchFamily="34" charset="0"/>
              </a:rPr>
              <a:t>est transférée dans/hors du système et des transféré dans le système via les chaînes alimentaires. </a:t>
            </a:r>
          </a:p>
          <a:p>
            <a:pPr marL="914400" lvl="1" indent="-457200" algn="just">
              <a:buFont typeface="+mj-lt"/>
              <a:buAutoNum type="arabicPeriod"/>
              <a:defRPr/>
            </a:pPr>
            <a:r>
              <a:rPr lang="fr-CA" sz="2000" b="1" kern="0" dirty="0" smtClean="0">
                <a:solidFill>
                  <a:srgbClr val="663300"/>
                </a:solidFill>
                <a:latin typeface="Calibri" pitchFamily="34" charset="0"/>
              </a:rPr>
              <a:t>Du cycle de </a:t>
            </a:r>
            <a:r>
              <a:rPr lang="fr-CA" sz="2000" b="1" kern="0" dirty="0" smtClean="0">
                <a:solidFill>
                  <a:srgbClr val="663300"/>
                </a:solidFill>
                <a:latin typeface="Calibri" pitchFamily="34" charset="0"/>
              </a:rPr>
              <a:t>carbone: </a:t>
            </a:r>
            <a:r>
              <a:rPr lang="fr-CA" sz="2000" kern="0" dirty="0" smtClean="0">
                <a:latin typeface="Calibri" pitchFamily="34" charset="0"/>
              </a:rPr>
              <a:t>Le </a:t>
            </a:r>
            <a:r>
              <a:rPr lang="fr-CA" sz="2000" kern="0" dirty="0" smtClean="0">
                <a:latin typeface="Calibri" pitchFamily="34" charset="0"/>
              </a:rPr>
              <a:t>carbone passe de la forme inorganique à la forme organique et retourne  ensuite à la forme inorganique.</a:t>
            </a:r>
          </a:p>
          <a:p>
            <a:pPr marL="914400" lvl="1" indent="-457200" algn="just">
              <a:buFont typeface="+mj-lt"/>
              <a:buAutoNum type="arabicPeriod"/>
              <a:defRPr/>
            </a:pPr>
            <a:r>
              <a:rPr lang="fr-CA" sz="2000" b="1" kern="0" dirty="0" smtClean="0">
                <a:solidFill>
                  <a:srgbClr val="663300"/>
                </a:solidFill>
                <a:latin typeface="Calibri" pitchFamily="34" charset="0"/>
              </a:rPr>
              <a:t> </a:t>
            </a:r>
            <a:r>
              <a:rPr lang="fr-CA" sz="2000" b="1" kern="0" dirty="0" smtClean="0">
                <a:solidFill>
                  <a:srgbClr val="663300"/>
                </a:solidFill>
                <a:latin typeface="Calibri" pitchFamily="34" charset="0"/>
              </a:rPr>
              <a:t>Des cycles de nutriments: </a:t>
            </a:r>
            <a:r>
              <a:rPr lang="fr-CA" sz="2000" kern="0" dirty="0" smtClean="0">
                <a:latin typeface="Calibri" pitchFamily="34" charset="0"/>
              </a:rPr>
              <a:t>L’azote</a:t>
            </a:r>
            <a:r>
              <a:rPr lang="fr-CA" sz="2000" kern="0" dirty="0" smtClean="0">
                <a:latin typeface="Calibri" pitchFamily="34" charset="0"/>
              </a:rPr>
              <a:t>, le phosphore et le souffre sont des cycles critiques dans plusieurs écosystèmes.</a:t>
            </a: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L’INFLUENCE HUMAINE SUR LES ÉCOSYSTÈMES</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fr-CA" sz="800" dirty="0" smtClean="0">
              <a:latin typeface="Calibri" pitchFamily="34" charset="0"/>
            </a:endParaRPr>
          </a:p>
          <a:p>
            <a:pPr marL="355600" indent="-355600" algn="just">
              <a:defRPr/>
            </a:pPr>
            <a:r>
              <a:rPr lang="fr-CA" sz="2000" b="1" dirty="0" smtClean="0">
                <a:latin typeface="Calibri" pitchFamily="34" charset="0"/>
              </a:rPr>
              <a:t>Effets des activités humaines sur les écosystèmes:</a:t>
            </a:r>
            <a:endParaRPr lang="fr-CA" sz="2000" dirty="0" smtClean="0">
              <a:latin typeface="Calibri" pitchFamily="34" charset="0"/>
            </a:endParaRPr>
          </a:p>
          <a:p>
            <a:pPr marL="355600" indent="-355600" algn="just">
              <a:defRPr/>
            </a:pPr>
            <a:endParaRPr lang="fr-CA" sz="2000" kern="0" dirty="0" smtClean="0">
              <a:latin typeface="Calibri" pitchFamily="34" charset="0"/>
            </a:endParaRPr>
          </a:p>
          <a:p>
            <a:pPr marL="914400" lvl="1" indent="-457200" algn="just">
              <a:buFont typeface="+mj-lt"/>
              <a:buAutoNum type="arabicPeriod"/>
              <a:defRPr/>
            </a:pPr>
            <a:r>
              <a:rPr lang="fr-CA" sz="2000" b="1" kern="0" dirty="0" smtClean="0">
                <a:solidFill>
                  <a:srgbClr val="663300"/>
                </a:solidFill>
                <a:latin typeface="Calibri" pitchFamily="34" charset="0"/>
              </a:rPr>
              <a:t>La modification et l’amplification des concentrations de constituants qui accélèrent les processus naturels par plusieurs ordres de magnitude.</a:t>
            </a:r>
          </a:p>
          <a:p>
            <a:pPr lvl="1" algn="just">
              <a:defRPr/>
            </a:pPr>
            <a:r>
              <a:rPr lang="fr-CA" sz="2000" b="1" kern="0" dirty="0" smtClean="0">
                <a:solidFill>
                  <a:srgbClr val="663300"/>
                </a:solidFill>
                <a:latin typeface="Calibri" pitchFamily="34" charset="0"/>
              </a:rPr>
              <a:t>	(ex: pluies acides)</a:t>
            </a:r>
            <a:endParaRPr lang="fr-CA" sz="2000" b="1" kern="0" dirty="0" smtClean="0">
              <a:solidFill>
                <a:srgbClr val="663300"/>
              </a:solidFill>
              <a:latin typeface="Calibri" pitchFamily="34" charset="0"/>
            </a:endParaRPr>
          </a:p>
          <a:p>
            <a:pPr marL="914400" lvl="1" indent="-457200" algn="just">
              <a:buFont typeface="+mj-lt"/>
              <a:buAutoNum type="arabicPeriod"/>
              <a:defRPr/>
            </a:pPr>
            <a:endParaRPr lang="fr-CA" sz="2000" b="1" kern="0" dirty="0" smtClean="0">
              <a:solidFill>
                <a:srgbClr val="663300"/>
              </a:solidFill>
              <a:latin typeface="Calibri" pitchFamily="34" charset="0"/>
            </a:endParaRPr>
          </a:p>
          <a:p>
            <a:pPr lvl="1" algn="just">
              <a:defRPr/>
            </a:pPr>
            <a:r>
              <a:rPr lang="fr-CA" sz="2000" b="1" kern="0" dirty="0" smtClean="0">
                <a:solidFill>
                  <a:srgbClr val="663300"/>
                </a:solidFill>
                <a:latin typeface="Calibri" pitchFamily="34" charset="0"/>
              </a:rPr>
              <a:t>2.     Le </a:t>
            </a:r>
            <a:r>
              <a:rPr lang="fr-CA" sz="2000" b="1" kern="0" dirty="0" smtClean="0">
                <a:solidFill>
                  <a:srgbClr val="663300"/>
                </a:solidFill>
                <a:latin typeface="Calibri" pitchFamily="34" charset="0"/>
              </a:rPr>
              <a:t>relâchement de produits chimiques toxiques qui menacent la faune.</a:t>
            </a:r>
          </a:p>
          <a:p>
            <a:pPr lvl="1" algn="just">
              <a:defRPr/>
            </a:pPr>
            <a:r>
              <a:rPr lang="fr-CA" sz="2000" b="1" kern="0" dirty="0">
                <a:solidFill>
                  <a:srgbClr val="663300"/>
                </a:solidFill>
                <a:latin typeface="Calibri" pitchFamily="34" charset="0"/>
              </a:rPr>
              <a:t>	</a:t>
            </a:r>
            <a:r>
              <a:rPr lang="fr-CA" sz="2000" b="1" kern="0" dirty="0" smtClean="0">
                <a:solidFill>
                  <a:srgbClr val="663300"/>
                </a:solidFill>
                <a:latin typeface="Calibri" pitchFamily="34" charset="0"/>
              </a:rPr>
              <a:t>(ex: au Témiscamingue ou les gens ne peuvent manger qu’un lapin par 		an a cause des métaux)</a:t>
            </a:r>
            <a:endParaRPr lang="fr-CA" sz="2000" b="1" kern="0" dirty="0" smtClean="0">
              <a:solidFill>
                <a:srgbClr val="663300"/>
              </a:solidFill>
              <a:latin typeface="Calibri" pitchFamily="34" charset="0"/>
            </a:endParaRPr>
          </a:p>
          <a:p>
            <a:pPr marL="914400" lvl="1" indent="-457200" algn="just">
              <a:buFont typeface="+mj-lt"/>
              <a:buAutoNum type="arabicPeriod"/>
              <a:defRPr/>
            </a:pPr>
            <a:endParaRPr lang="fr-CA" sz="2000" b="1" kern="0" dirty="0" smtClean="0">
              <a:solidFill>
                <a:srgbClr val="663300"/>
              </a:solidFill>
              <a:latin typeface="Calibri" pitchFamily="34" charset="0"/>
            </a:endParaRPr>
          </a:p>
          <a:p>
            <a:pPr lvl="1" algn="just">
              <a:defRPr/>
            </a:pPr>
            <a:r>
              <a:rPr lang="fr-CA" sz="2000" b="1" kern="0" dirty="0" smtClean="0">
                <a:solidFill>
                  <a:srgbClr val="663300"/>
                </a:solidFill>
                <a:latin typeface="Calibri" pitchFamily="34" charset="0"/>
              </a:rPr>
              <a:t>3.    L’introduction </a:t>
            </a:r>
            <a:r>
              <a:rPr lang="fr-CA" sz="2000" b="1" kern="0" dirty="0" smtClean="0">
                <a:solidFill>
                  <a:srgbClr val="663300"/>
                </a:solidFill>
                <a:latin typeface="Calibri" pitchFamily="34" charset="0"/>
              </a:rPr>
              <a:t>d’espèces non-natives (exotiques).</a:t>
            </a:r>
          </a:p>
          <a:p>
            <a:pPr lvl="1" algn="just">
              <a:defRPr/>
            </a:pPr>
            <a:r>
              <a:rPr lang="fr-CA" sz="2000" b="1" kern="0" dirty="0" smtClean="0">
                <a:solidFill>
                  <a:srgbClr val="663300"/>
                </a:solidFill>
                <a:latin typeface="Calibri" pitchFamily="34" charset="0"/>
              </a:rPr>
              <a:t>	(ex: pine </a:t>
            </a:r>
            <a:r>
              <a:rPr lang="fr-CA" sz="2000" b="1" kern="0" dirty="0" err="1" smtClean="0">
                <a:solidFill>
                  <a:srgbClr val="663300"/>
                </a:solidFill>
                <a:latin typeface="Calibri" pitchFamily="34" charset="0"/>
              </a:rPr>
              <a:t>beetle</a:t>
            </a:r>
            <a:r>
              <a:rPr lang="fr-CA" sz="2000" b="1" kern="0" dirty="0" smtClean="0">
                <a:solidFill>
                  <a:srgbClr val="663300"/>
                </a:solidFill>
                <a:latin typeface="Calibri" pitchFamily="34" charset="0"/>
              </a:rPr>
              <a:t>)</a:t>
            </a:r>
            <a:endParaRPr lang="fr-CA" sz="2000" b="1" kern="0" dirty="0" smtClean="0">
              <a:solidFill>
                <a:srgbClr val="663300"/>
              </a:solidFill>
              <a:latin typeface="Calibri" pitchFamily="34" charset="0"/>
            </a:endParaRPr>
          </a:p>
          <a:p>
            <a:pPr lvl="1" algn="just">
              <a:defRPr/>
            </a:pPr>
            <a:r>
              <a:rPr lang="fr-CA" sz="2000" b="1" kern="0" dirty="0" smtClean="0">
                <a:solidFill>
                  <a:srgbClr val="663300"/>
                </a:solidFill>
                <a:latin typeface="Calibri" pitchFamily="34" charset="0"/>
              </a:rPr>
              <a:t>4.     </a:t>
            </a:r>
            <a:r>
              <a:rPr lang="fr-CA" sz="2000" b="1" kern="0" dirty="0" smtClean="0">
                <a:solidFill>
                  <a:srgbClr val="663300"/>
                </a:solidFill>
                <a:latin typeface="Calibri" pitchFamily="34" charset="0"/>
              </a:rPr>
              <a:t>La </a:t>
            </a:r>
            <a:r>
              <a:rPr lang="fr-CA" sz="2000" b="1" kern="0" dirty="0" smtClean="0">
                <a:solidFill>
                  <a:srgbClr val="663300"/>
                </a:solidFill>
                <a:latin typeface="Calibri" pitchFamily="34" charset="0"/>
              </a:rPr>
              <a:t>récolte et la chasse extensive peut altérer ou détruire un écosystème.  </a:t>
            </a:r>
            <a:endParaRPr lang="fr-CA" sz="2000" b="1" kern="0" dirty="0" smtClean="0">
              <a:latin typeface="Calibri" pitchFamily="34" charset="0"/>
            </a:endParaRPr>
          </a:p>
          <a:p>
            <a:pPr lvl="2" algn="just">
              <a:spcBef>
                <a:spcPct val="20000"/>
              </a:spcBef>
              <a:defRPr/>
            </a:pPr>
            <a:r>
              <a:rPr lang="fr-CA" sz="2000" kern="0" dirty="0" smtClean="0">
                <a:latin typeface="Calibri" pitchFamily="34" charset="0"/>
              </a:rPr>
              <a:t>(la chasse)</a:t>
            </a:r>
            <a:endParaRPr lang="fr-CA" sz="2000" kern="0" dirty="0">
              <a:latin typeface="Calibri" pitchFamily="34" charset="0"/>
            </a:endParaRP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L’INFLUENCE HUMAINE SUR LES ÉCOSYSTÈMES</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fr-CA" sz="800" dirty="0" smtClean="0">
              <a:latin typeface="Calibri" pitchFamily="34" charset="0"/>
            </a:endParaRPr>
          </a:p>
          <a:p>
            <a:pPr marL="355600" lvl="1" indent="-355600">
              <a:defRPr/>
            </a:pPr>
            <a:r>
              <a:rPr lang="fr-CA" sz="2000" b="1" kern="0" dirty="0" smtClean="0">
                <a:latin typeface="Calibri" pitchFamily="34" charset="0"/>
              </a:rPr>
              <a:t>La récolte et la chasse extensive peut altérer ou détruire un écosystème:</a:t>
            </a:r>
          </a:p>
          <a:p>
            <a:pPr marL="355600" lvl="1" indent="-355600">
              <a:defRPr/>
            </a:pPr>
            <a:r>
              <a:rPr lang="fr-CA" sz="2000" b="1" kern="0" dirty="0" smtClean="0">
                <a:latin typeface="Calibri" pitchFamily="34" charset="0"/>
              </a:rPr>
              <a:t>  </a:t>
            </a:r>
          </a:p>
          <a:p>
            <a:pPr marL="355600" lvl="1" indent="-355600">
              <a:defRPr/>
            </a:pPr>
            <a:endParaRPr lang="fr-CA" sz="2000" b="1" kern="0" dirty="0" smtClean="0">
              <a:latin typeface="Calibri" pitchFamily="34" charset="0"/>
            </a:endParaRPr>
          </a:p>
          <a:p>
            <a:pPr marL="355600" lvl="1" indent="-355600">
              <a:defRPr/>
            </a:pPr>
            <a:endParaRPr lang="fr-CA" sz="2000" b="1" kern="0" dirty="0" smtClean="0">
              <a:latin typeface="Calibri" pitchFamily="34" charset="0"/>
            </a:endParaRPr>
          </a:p>
          <a:p>
            <a:pPr marL="355600" lvl="1" indent="-355600">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ctr">
              <a:defRPr/>
            </a:pPr>
            <a:r>
              <a:rPr lang="fr-CA" sz="2000" kern="0" dirty="0" smtClean="0">
                <a:latin typeface="Calibri" pitchFamily="34" charset="0"/>
              </a:rPr>
              <a:t>Australie</a:t>
            </a:r>
            <a:endParaRPr lang="fr-CA" sz="2000" kern="0" dirty="0">
              <a:latin typeface="Calibri" pitchFamily="34" charset="0"/>
            </a:endParaRPr>
          </a:p>
        </p:txBody>
      </p:sp>
      <p:pic>
        <p:nvPicPr>
          <p:cNvPr id="2050" name="Picture 2" descr="http://www.edwardburtynsky.com/WORKS/Australia_Work/Australia/AUS_SLO_01_07.jpg">
            <a:hlinkClick r:id=""/>
          </p:cNvPr>
          <p:cNvPicPr>
            <a:picLocks noChangeAspect="1" noChangeArrowheads="1"/>
          </p:cNvPicPr>
          <p:nvPr/>
        </p:nvPicPr>
        <p:blipFill>
          <a:blip r:embed="rId3" cstate="print"/>
          <a:srcRect/>
          <a:stretch>
            <a:fillRect/>
          </a:stretch>
        </p:blipFill>
        <p:spPr bwMode="auto">
          <a:xfrm>
            <a:off x="2362200" y="1600200"/>
            <a:ext cx="4191000" cy="3352801"/>
          </a:xfrm>
          <a:prstGeom prst="rect">
            <a:avLst/>
          </a:prstGeom>
          <a:noFill/>
        </p:spPr>
      </p:pic>
      <p:sp>
        <p:nvSpPr>
          <p:cNvPr id="6"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fade">
                                      <p:cBhvr>
                                        <p:cTn id="1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L’INFLUENCE HUMAINE SUR LES ÉCOSYSTÈMES</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fr-CA" sz="800" dirty="0" smtClean="0">
              <a:latin typeface="Calibri" pitchFamily="34" charset="0"/>
            </a:endParaRPr>
          </a:p>
          <a:p>
            <a:pPr marL="355600" lvl="1" indent="-355600">
              <a:defRPr/>
            </a:pPr>
            <a:r>
              <a:rPr lang="fr-CA" sz="2000" b="1" kern="0" dirty="0" smtClean="0">
                <a:latin typeface="Calibri" pitchFamily="34" charset="0"/>
              </a:rPr>
              <a:t>La récolte et la chasse extensive peut altérer ou détruire un écosystème:</a:t>
            </a: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42900" indent="-342900" algn="l">
              <a:spcBef>
                <a:spcPct val="20000"/>
              </a:spcBef>
              <a:buFontTx/>
              <a:buChar char="•"/>
              <a:defRPr/>
            </a:pPr>
            <a:r>
              <a:rPr lang="fr-CA" sz="2000" kern="0" dirty="0" smtClean="0">
                <a:latin typeface="Calibri" pitchFamily="34" charset="0"/>
              </a:rPr>
              <a:t>Alberta</a:t>
            </a:r>
            <a:endParaRPr lang="fr-CA" sz="2000" kern="0" dirty="0">
              <a:latin typeface="Calibri" pitchFamily="34" charset="0"/>
            </a:endParaRPr>
          </a:p>
        </p:txBody>
      </p:sp>
      <p:pic>
        <p:nvPicPr>
          <p:cNvPr id="91138" name="Picture 2" descr="http://www.edwardburtynsky.com/WORKS/Oil/Oil_Book/EXTRACTION_and_REFINEMENT/015-OLF_ALB_01_07_Oil.jpg">
            <a:hlinkClick r:id=""/>
          </p:cNvPr>
          <p:cNvPicPr>
            <a:picLocks noChangeAspect="1" noChangeArrowheads="1"/>
          </p:cNvPicPr>
          <p:nvPr/>
        </p:nvPicPr>
        <p:blipFill>
          <a:blip r:embed="rId3" cstate="print"/>
          <a:srcRect/>
          <a:stretch>
            <a:fillRect/>
          </a:stretch>
        </p:blipFill>
        <p:spPr bwMode="auto">
          <a:xfrm>
            <a:off x="2590800" y="1447800"/>
            <a:ext cx="4191000" cy="3333750"/>
          </a:xfrm>
          <a:prstGeom prst="rect">
            <a:avLst/>
          </a:prstGeom>
          <a:noFill/>
        </p:spPr>
      </p:pic>
      <p:sp>
        <p:nvSpPr>
          <p:cNvPr id="6"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1138"/>
                                        </p:tgtEl>
                                        <p:attrNameLst>
                                          <p:attrName>style.visibility</p:attrName>
                                        </p:attrNameLst>
                                      </p:cBhvr>
                                      <p:to>
                                        <p:strVal val="visible"/>
                                      </p:to>
                                    </p:set>
                                    <p:animEffect transition="in" filter="fade">
                                      <p:cBhvr>
                                        <p:cTn id="15" dur="500"/>
                                        <p:tgtEl>
                                          <p:spTgt spid="91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L’INFLUENCE HUMAINE SUR LES ÉCOSYSTÈMES</a:t>
            </a:r>
          </a:p>
        </p:txBody>
      </p:sp>
      <p:sp>
        <p:nvSpPr>
          <p:cNvPr id="4" name="Content Placeholder 4"/>
          <p:cNvSpPr txBox="1">
            <a:spLocks/>
          </p:cNvSpPr>
          <p:nvPr/>
        </p:nvSpPr>
        <p:spPr>
          <a:xfrm>
            <a:off x="152400" y="685800"/>
            <a:ext cx="8839200" cy="5181600"/>
          </a:xfrm>
          <a:prstGeom prst="rect">
            <a:avLst/>
          </a:prstGeom>
        </p:spPr>
        <p:txBody>
          <a:bodyPr/>
          <a:lstStyle/>
          <a:p>
            <a:pPr algn="l">
              <a:defRPr/>
            </a:pPr>
            <a:endParaRPr lang="fr-CA" sz="800" dirty="0" smtClean="0">
              <a:latin typeface="Calibri" pitchFamily="34" charset="0"/>
            </a:endParaRPr>
          </a:p>
          <a:p>
            <a:pPr marL="355600" lvl="1" indent="-355600">
              <a:defRPr/>
            </a:pPr>
            <a:r>
              <a:rPr lang="fr-CA" sz="2000" b="1" kern="0" dirty="0" smtClean="0">
                <a:latin typeface="Calibri" pitchFamily="34" charset="0"/>
              </a:rPr>
              <a:t>La récolte et la chasse extensive peut altérer ou détruire un écosystème:</a:t>
            </a: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55600" indent="-355600" algn="l">
              <a:defRPr/>
            </a:pPr>
            <a:endParaRPr lang="fr-CA" sz="2000" b="1" kern="0" dirty="0" smtClean="0">
              <a:latin typeface="Calibri" pitchFamily="34" charset="0"/>
            </a:endParaRPr>
          </a:p>
          <a:p>
            <a:pPr marL="342900" indent="-342900" algn="l">
              <a:spcBef>
                <a:spcPct val="20000"/>
              </a:spcBef>
              <a:buFontTx/>
              <a:buChar char="•"/>
              <a:defRPr/>
            </a:pPr>
            <a:r>
              <a:rPr lang="fr-CA" sz="2000" kern="0" dirty="0" smtClean="0">
                <a:latin typeface="Calibri" pitchFamily="34" charset="0"/>
              </a:rPr>
              <a:t>Sables bitumineux: bassin de souffre. Sur plus de souffre. Acide sulfurique est cr</a:t>
            </a:r>
            <a:r>
              <a:rPr lang="fr-CA" sz="2000" kern="0" dirty="0" smtClean="0">
                <a:latin typeface="Calibri" pitchFamily="34" charset="0"/>
              </a:rPr>
              <a:t>éé quand il pleut.</a:t>
            </a:r>
            <a:endParaRPr lang="fr-CA" sz="2000" kern="0" dirty="0">
              <a:latin typeface="Calibri" pitchFamily="34" charset="0"/>
            </a:endParaRPr>
          </a:p>
        </p:txBody>
      </p:sp>
      <p:pic>
        <p:nvPicPr>
          <p:cNvPr id="95234" name="Picture 2" descr="http://www.edwardburtynsky.com/WORKS/Oil/Oil_Book/EXTRACTION_and_REFINEMENT/014-OLF_ALB_06_07_Oil.jpg">
            <a:hlinkClick r:id=""/>
          </p:cNvPr>
          <p:cNvPicPr>
            <a:picLocks noChangeAspect="1" noChangeArrowheads="1"/>
          </p:cNvPicPr>
          <p:nvPr/>
        </p:nvPicPr>
        <p:blipFill>
          <a:blip r:embed="rId3" cstate="print"/>
          <a:srcRect/>
          <a:stretch>
            <a:fillRect/>
          </a:stretch>
        </p:blipFill>
        <p:spPr bwMode="auto">
          <a:xfrm>
            <a:off x="2438400" y="1447800"/>
            <a:ext cx="4191000" cy="3343275"/>
          </a:xfrm>
          <a:prstGeom prst="rect">
            <a:avLst/>
          </a:prstGeom>
          <a:noFill/>
        </p:spPr>
      </p:pic>
      <p:sp>
        <p:nvSpPr>
          <p:cNvPr id="6"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5234"/>
                                        </p:tgtEl>
                                        <p:attrNameLst>
                                          <p:attrName>style.visibility</p:attrName>
                                        </p:attrNameLst>
                                      </p:cBhvr>
                                      <p:to>
                                        <p:strVal val="visible"/>
                                      </p:to>
                                    </p:set>
                                    <p:animEffect transition="in" filter="fade">
                                      <p:cBhvr>
                                        <p:cTn id="15" dur="500"/>
                                        <p:tgtEl>
                                          <p:spTgt spid="95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09604" y="1214446"/>
            <a:ext cx="8305800" cy="3143248"/>
          </a:xfrm>
        </p:spPr>
        <p:txBody>
          <a:bodyPr/>
          <a:lstStyle/>
          <a:p>
            <a:pPr algn="ctr"/>
            <a:r>
              <a:rPr lang="en-CA" sz="3400" dirty="0" smtClean="0">
                <a:latin typeface="Calibri" pitchFamily="34" charset="0"/>
              </a:rPr>
              <a:t>GROUPES MAJEURS D’ORGANISMES </a:t>
            </a:r>
            <a:br>
              <a:rPr lang="en-CA" sz="3400" dirty="0" smtClean="0">
                <a:latin typeface="Calibri" pitchFamily="34" charset="0"/>
              </a:rPr>
            </a:br>
            <a:r>
              <a:rPr lang="en-CA" sz="3400" dirty="0" smtClean="0">
                <a:latin typeface="Calibri" pitchFamily="34" charset="0"/>
              </a:rPr>
              <a:t>DANS LES ÉCOSYSTÈMES</a:t>
            </a:r>
          </a:p>
        </p:txBody>
      </p:sp>
      <p:sp>
        <p:nvSpPr>
          <p:cNvPr id="4"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TAXONOMIE DE MICROORGANISMES DANS LES ÉCOSYSTÈMES</a:t>
            </a:r>
          </a:p>
        </p:txBody>
      </p:sp>
      <p:sp>
        <p:nvSpPr>
          <p:cNvPr id="4" name="Content Placeholder 4"/>
          <p:cNvSpPr txBox="1">
            <a:spLocks/>
          </p:cNvSpPr>
          <p:nvPr/>
        </p:nvSpPr>
        <p:spPr>
          <a:xfrm>
            <a:off x="0" y="609600"/>
            <a:ext cx="8839200" cy="5715000"/>
          </a:xfrm>
          <a:prstGeom prst="rect">
            <a:avLst/>
          </a:prstGeom>
        </p:spPr>
        <p:txBody>
          <a:bodyPr/>
          <a:lstStyle/>
          <a:p>
            <a:pPr algn="l">
              <a:defRPr/>
            </a:pPr>
            <a:endParaRPr lang="fr-CA" sz="800" dirty="0" smtClean="0">
              <a:latin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Taxonomie: </a:t>
            </a:r>
            <a:r>
              <a:rPr lang="fr-CA" sz="2000" kern="0" dirty="0" smtClean="0">
                <a:solidFill>
                  <a:srgbClr val="000000"/>
                </a:solidFill>
                <a:latin typeface="Calibri" pitchFamily="34" charset="0"/>
                <a:cs typeface="Calibri" pitchFamily="34" charset="0"/>
              </a:rPr>
              <a:t>Science </a:t>
            </a:r>
            <a:r>
              <a:rPr lang="fr-CA" sz="2000" kern="0" dirty="0" smtClean="0">
                <a:solidFill>
                  <a:srgbClr val="000000"/>
                </a:solidFill>
                <a:latin typeface="Calibri" pitchFamily="34" charset="0"/>
                <a:cs typeface="Calibri" pitchFamily="34" charset="0"/>
              </a:rPr>
              <a:t>de la classification.</a:t>
            </a:r>
          </a:p>
          <a:p>
            <a:pPr marL="342900" lvl="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smtClean="0">
                <a:solidFill>
                  <a:srgbClr val="663300"/>
                </a:solidFill>
                <a:latin typeface="Calibri" pitchFamily="34" charset="0"/>
                <a:cs typeface="Calibri" pitchFamily="34" charset="0"/>
              </a:rPr>
              <a:t>Phylog</a:t>
            </a:r>
            <a:r>
              <a:rPr lang="fr-CA" sz="2000" b="1" kern="0" dirty="0" smtClean="0">
                <a:solidFill>
                  <a:srgbClr val="663300"/>
                </a:solidFill>
                <a:latin typeface="Calibri" pitchFamily="34" charset="0"/>
                <a:cs typeface="Calibri" pitchFamily="34" charset="0"/>
              </a:rPr>
              <a:t>énie: </a:t>
            </a:r>
            <a:r>
              <a:rPr lang="fr-CA" sz="2000" kern="0" dirty="0" smtClean="0">
                <a:solidFill>
                  <a:srgbClr val="000000"/>
                </a:solidFill>
                <a:latin typeface="Calibri" pitchFamily="34" charset="0"/>
                <a:cs typeface="Calibri" pitchFamily="34" charset="0"/>
              </a:rPr>
              <a:t>Méthode </a:t>
            </a:r>
            <a:r>
              <a:rPr lang="fr-CA" sz="2000" kern="0" dirty="0" smtClean="0">
                <a:solidFill>
                  <a:srgbClr val="000000"/>
                </a:solidFill>
                <a:latin typeface="Calibri" pitchFamily="34" charset="0"/>
                <a:cs typeface="Calibri" pitchFamily="34" charset="0"/>
              </a:rPr>
              <a:t>de classification plus récente qui détecte les différences entre les microorganismes à un niveau génétique.</a:t>
            </a:r>
          </a:p>
          <a:p>
            <a:pPr marL="342900" lvl="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La phylogénie relie les organismes selon leur histoire évolutive par opposition aux caractéristiques observables.</a:t>
            </a: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r>
              <a:rPr lang="fr-CA" sz="2000" b="1" kern="0" dirty="0">
                <a:solidFill>
                  <a:srgbClr val="663300"/>
                </a:solidFill>
                <a:latin typeface="Calibri" pitchFamily="34" charset="0"/>
                <a:cs typeface="Calibri" pitchFamily="34" charset="0"/>
              </a:rPr>
              <a:t>Système de classification en domaine</a:t>
            </a:r>
            <a:r>
              <a:rPr lang="fr-CA" sz="2000" kern="0" dirty="0" smtClean="0">
                <a:solidFill>
                  <a:srgbClr val="000000"/>
                </a:solidFill>
                <a:latin typeface="Calibri" pitchFamily="34" charset="0"/>
                <a:cs typeface="Calibri" pitchFamily="34" charset="0"/>
              </a:rPr>
              <a:t>: </a:t>
            </a:r>
            <a:r>
              <a:rPr lang="fr-CA" sz="2000" kern="0" dirty="0" smtClean="0">
                <a:solidFill>
                  <a:srgbClr val="000000"/>
                </a:solidFill>
                <a:latin typeface="Calibri" pitchFamily="34" charset="0"/>
                <a:cs typeface="Calibri" pitchFamily="34" charset="0"/>
              </a:rPr>
              <a:t>Système </a:t>
            </a:r>
            <a:r>
              <a:rPr lang="fr-CA" sz="2000" kern="0" dirty="0" smtClean="0">
                <a:solidFill>
                  <a:srgbClr val="000000"/>
                </a:solidFill>
                <a:latin typeface="Calibri" pitchFamily="34" charset="0"/>
                <a:cs typeface="Calibri" pitchFamily="34" charset="0"/>
              </a:rPr>
              <a:t>basé sur la classification phylogénétique.</a:t>
            </a:r>
          </a:p>
          <a:p>
            <a:pPr marL="342900" lvl="0" indent="-342900" algn="just" eaLnBrk="1" hangingPunct="1">
              <a:spcBef>
                <a:spcPct val="20000"/>
              </a:spcBef>
            </a:pPr>
            <a:endParaRPr lang="fr-CA" sz="800" kern="0" dirty="0" smtClean="0">
              <a:solidFill>
                <a:srgbClr val="000000"/>
              </a:solidFill>
              <a:latin typeface="Arial"/>
            </a:endParaRPr>
          </a:p>
          <a:p>
            <a:pPr marL="1143000" lvl="2" indent="-2286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Le système à trois domaines est devenu dominant grâce aux avancements d’analyses génétiques.</a:t>
            </a:r>
          </a:p>
          <a:p>
            <a:pPr marL="1143000" lvl="2" indent="-2286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1143000" lvl="2" indent="-2286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Ce système classifie la vie cellulaire dans les catégories suivantes: </a:t>
            </a:r>
            <a:r>
              <a:rPr lang="fr-CA" sz="2000" b="1" kern="0" dirty="0" err="1">
                <a:solidFill>
                  <a:srgbClr val="663300"/>
                </a:solidFill>
                <a:latin typeface="Calibri" pitchFamily="34" charset="0"/>
                <a:cs typeface="Calibri" pitchFamily="34" charset="0"/>
              </a:rPr>
              <a:t>Bacterie</a:t>
            </a:r>
            <a:r>
              <a:rPr lang="fr-CA" sz="2000" b="1" kern="0" dirty="0">
                <a:solidFill>
                  <a:srgbClr val="663300"/>
                </a:solidFill>
                <a:latin typeface="Calibri" pitchFamily="34" charset="0"/>
                <a:cs typeface="Calibri" pitchFamily="34" charset="0"/>
              </a:rPr>
              <a:t> </a:t>
            </a:r>
            <a:r>
              <a:rPr lang="fr-CA" sz="2000" kern="0" dirty="0" smtClean="0">
                <a:solidFill>
                  <a:srgbClr val="000000"/>
                </a:solidFill>
                <a:latin typeface="Calibri" pitchFamily="34" charset="0"/>
                <a:cs typeface="Calibri" pitchFamily="34" charset="0"/>
              </a:rPr>
              <a:t>, </a:t>
            </a:r>
            <a:r>
              <a:rPr lang="fr-CA" sz="2000" b="1" kern="0" dirty="0" err="1" smtClean="0">
                <a:solidFill>
                  <a:srgbClr val="663300"/>
                </a:solidFill>
                <a:latin typeface="Calibri" pitchFamily="34" charset="0"/>
                <a:cs typeface="Calibri" pitchFamily="34" charset="0"/>
              </a:rPr>
              <a:t>Archaea</a:t>
            </a:r>
            <a:r>
              <a:rPr lang="fr-CA" sz="2000" b="1" kern="0" dirty="0" smtClean="0">
                <a:solidFill>
                  <a:srgbClr val="663300"/>
                </a:solidFill>
                <a:latin typeface="Calibri" pitchFamily="34" charset="0"/>
                <a:cs typeface="Calibri" pitchFamily="34" charset="0"/>
              </a:rPr>
              <a:t> </a:t>
            </a:r>
            <a:r>
              <a:rPr lang="fr-CA" sz="2000" kern="0" dirty="0" smtClean="0">
                <a:solidFill>
                  <a:srgbClr val="000000"/>
                </a:solidFill>
                <a:latin typeface="Calibri" pitchFamily="34" charset="0"/>
                <a:cs typeface="Calibri" pitchFamily="34" charset="0"/>
              </a:rPr>
              <a:t>et </a:t>
            </a:r>
            <a:r>
              <a:rPr lang="fr-CA" sz="2000" b="1" kern="0" dirty="0" err="1" smtClean="0">
                <a:solidFill>
                  <a:srgbClr val="663300"/>
                </a:solidFill>
                <a:latin typeface="Calibri" pitchFamily="34" charset="0"/>
                <a:cs typeface="Calibri" pitchFamily="34" charset="0"/>
              </a:rPr>
              <a:t>Eucariotes</a:t>
            </a:r>
            <a:r>
              <a:rPr lang="fr-CA" sz="2000" kern="0" dirty="0" smtClean="0">
                <a:solidFill>
                  <a:srgbClr val="000000"/>
                </a:solidFill>
                <a:latin typeface="Calibri" pitchFamily="34" charset="0"/>
                <a:cs typeface="Calibri" pitchFamily="34" charset="0"/>
              </a:rPr>
              <a:t>.</a:t>
            </a:r>
            <a:endParaRPr lang="fr-CA" sz="2000" kern="0" dirty="0" smtClean="0">
              <a:solidFill>
                <a:srgbClr val="000000"/>
              </a:solidFill>
              <a:latin typeface="Calibri" pitchFamily="34" charset="0"/>
              <a:cs typeface="Calibri" pitchFamily="34" charset="0"/>
            </a:endParaRPr>
          </a:p>
          <a:p>
            <a:pPr marL="342900" indent="-342900" algn="just">
              <a:spcBef>
                <a:spcPct val="20000"/>
              </a:spcBef>
              <a:buFontTx/>
              <a:buChar char="•"/>
              <a:defRPr/>
            </a:pPr>
            <a:endParaRPr lang="fr-CA" sz="2000" kern="0" dirty="0">
              <a:latin typeface="Calibri" pitchFamily="34" charset="0"/>
            </a:endParaRP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TAXONOMIE DE MICROORGANISMES DANS LES ÉCOSYSTÈMES</a:t>
            </a:r>
          </a:p>
        </p:txBody>
      </p:sp>
      <p:sp>
        <p:nvSpPr>
          <p:cNvPr id="4" name="Content Placeholder 4"/>
          <p:cNvSpPr txBox="1">
            <a:spLocks/>
          </p:cNvSpPr>
          <p:nvPr/>
        </p:nvSpPr>
        <p:spPr>
          <a:xfrm>
            <a:off x="228600" y="609600"/>
            <a:ext cx="8610600" cy="5181600"/>
          </a:xfrm>
          <a:prstGeom prst="rect">
            <a:avLst/>
          </a:prstGeom>
        </p:spPr>
        <p:txBody>
          <a:bodyPr/>
          <a:lstStyle/>
          <a:p>
            <a:pPr algn="l">
              <a:defRPr/>
            </a:pPr>
            <a:endParaRPr lang="en-CA" sz="800" dirty="0">
              <a:latin typeface="Calibri" pitchFamily="34" charset="0"/>
            </a:endParaRPr>
          </a:p>
          <a:p>
            <a:pPr marL="342900" lvl="0" indent="-342900" eaLnBrk="1" hangingPunct="1">
              <a:spcBef>
                <a:spcPct val="20000"/>
              </a:spcBef>
              <a:buFontTx/>
              <a:buChar char="•"/>
            </a:pPr>
            <a:r>
              <a:rPr lang="fr-CA" sz="2000" b="1" kern="0" dirty="0" smtClean="0">
                <a:latin typeface="Calibri" pitchFamily="34" charset="0"/>
                <a:cs typeface="Calibri" pitchFamily="34" charset="0"/>
              </a:rPr>
              <a:t>Système de classification en domaines:</a:t>
            </a:r>
            <a:endParaRPr lang="en-US" sz="2000" b="1" kern="0" dirty="0" smtClean="0">
              <a:latin typeface="Calibri" pitchFamily="34" charset="0"/>
              <a:cs typeface="Calibri" pitchFamily="34" charset="0"/>
            </a:endParaRPr>
          </a:p>
          <a:p>
            <a:pPr marL="342900" lvl="0" indent="-342900" eaLnBrk="1" hangingPunct="1">
              <a:spcBef>
                <a:spcPct val="20000"/>
              </a:spcBef>
              <a:buFontTx/>
              <a:buChar char="•"/>
            </a:pPr>
            <a:endParaRPr lang="en-US" sz="2000" b="1" kern="0" dirty="0" smtClean="0">
              <a:solidFill>
                <a:srgbClr val="663300"/>
              </a:solidFill>
              <a:latin typeface="Calibri" pitchFamily="34" charset="0"/>
              <a:cs typeface="Calibri" pitchFamily="34" charset="0"/>
            </a:endParaRPr>
          </a:p>
          <a:p>
            <a:pPr marL="342900" lvl="0" indent="-342900" eaLnBrk="1" hangingPunct="1">
              <a:spcBef>
                <a:spcPct val="20000"/>
              </a:spcBef>
              <a:buFontTx/>
              <a:buChar char="•"/>
            </a:pPr>
            <a:endParaRPr lang="en-CA" sz="2000" kern="0" dirty="0">
              <a:latin typeface="Calibri" pitchFamily="34" charset="0"/>
            </a:endParaRPr>
          </a:p>
        </p:txBody>
      </p:sp>
      <p:sp>
        <p:nvSpPr>
          <p:cNvPr id="6" name="TextBox 17"/>
          <p:cNvSpPr txBox="1"/>
          <p:nvPr/>
        </p:nvSpPr>
        <p:spPr>
          <a:xfrm>
            <a:off x="2438400" y="4953000"/>
            <a:ext cx="3962400" cy="646331"/>
          </a:xfrm>
          <a:prstGeom prst="rect">
            <a:avLst/>
          </a:prstGeom>
          <a:noFill/>
        </p:spPr>
        <p:txBody>
          <a:bodyPr wrap="square" rtlCol="0">
            <a:spAutoFit/>
          </a:bodyPr>
          <a:lstStyle>
            <a:defPPr>
              <a:defRPr lang="en-US"/>
            </a:defPPr>
            <a:lvl1pPr algn="l" rtl="0" eaLnBrk="0" fontAlgn="base" hangingPunct="0">
              <a:spcBef>
                <a:spcPct val="0"/>
              </a:spcBef>
              <a:spcAft>
                <a:spcPct val="0"/>
              </a:spcAft>
              <a:defRPr sz="2400" kern="1200">
                <a:solidFill>
                  <a:schemeClr val="tx1"/>
                </a:solidFill>
                <a:latin typeface="Times"/>
                <a:ea typeface="+mn-ea"/>
                <a:cs typeface="+mn-cs"/>
              </a:defRPr>
            </a:lvl1pPr>
            <a:lvl2pPr marL="457200" algn="l" rtl="0" eaLnBrk="0" fontAlgn="base" hangingPunct="0">
              <a:spcBef>
                <a:spcPct val="0"/>
              </a:spcBef>
              <a:spcAft>
                <a:spcPct val="0"/>
              </a:spcAft>
              <a:defRPr sz="2400" kern="1200">
                <a:solidFill>
                  <a:schemeClr val="tx1"/>
                </a:solidFill>
                <a:latin typeface="Times"/>
                <a:ea typeface="+mn-ea"/>
                <a:cs typeface="+mn-cs"/>
              </a:defRPr>
            </a:lvl2pPr>
            <a:lvl3pPr marL="914400" algn="l" rtl="0" eaLnBrk="0" fontAlgn="base" hangingPunct="0">
              <a:spcBef>
                <a:spcPct val="0"/>
              </a:spcBef>
              <a:spcAft>
                <a:spcPct val="0"/>
              </a:spcAft>
              <a:defRPr sz="2400" kern="1200">
                <a:solidFill>
                  <a:schemeClr val="tx1"/>
                </a:solidFill>
                <a:latin typeface="Times"/>
                <a:ea typeface="+mn-ea"/>
                <a:cs typeface="+mn-cs"/>
              </a:defRPr>
            </a:lvl3pPr>
            <a:lvl4pPr marL="1371600" algn="l" rtl="0" eaLnBrk="0" fontAlgn="base" hangingPunct="0">
              <a:spcBef>
                <a:spcPct val="0"/>
              </a:spcBef>
              <a:spcAft>
                <a:spcPct val="0"/>
              </a:spcAft>
              <a:defRPr sz="2400" kern="1200">
                <a:solidFill>
                  <a:schemeClr val="tx1"/>
                </a:solidFill>
                <a:latin typeface="Times"/>
                <a:ea typeface="+mn-ea"/>
                <a:cs typeface="+mn-cs"/>
              </a:defRPr>
            </a:lvl4pPr>
            <a:lvl5pPr marL="1828800" algn="l" rtl="0" eaLnBrk="0" fontAlgn="base" hangingPunct="0">
              <a:spcBef>
                <a:spcPct val="0"/>
              </a:spcBef>
              <a:spcAft>
                <a:spcPct val="0"/>
              </a:spcAft>
              <a:defRPr sz="2400" kern="1200">
                <a:solidFill>
                  <a:schemeClr val="tx1"/>
                </a:solidFill>
                <a:latin typeface="Times"/>
                <a:ea typeface="+mn-ea"/>
                <a:cs typeface="+mn-cs"/>
              </a:defRPr>
            </a:lvl5pPr>
            <a:lvl6pPr marL="2286000" algn="l" defTabSz="914400" rtl="0" eaLnBrk="1" latinLnBrk="0" hangingPunct="1">
              <a:defRPr sz="2400" kern="1200">
                <a:solidFill>
                  <a:schemeClr val="tx1"/>
                </a:solidFill>
                <a:latin typeface="Times"/>
                <a:ea typeface="+mn-ea"/>
                <a:cs typeface="+mn-cs"/>
              </a:defRPr>
            </a:lvl6pPr>
            <a:lvl7pPr marL="2743200" algn="l" defTabSz="914400" rtl="0" eaLnBrk="1" latinLnBrk="0" hangingPunct="1">
              <a:defRPr sz="2400" kern="1200">
                <a:solidFill>
                  <a:schemeClr val="tx1"/>
                </a:solidFill>
                <a:latin typeface="Times"/>
                <a:ea typeface="+mn-ea"/>
                <a:cs typeface="+mn-cs"/>
              </a:defRPr>
            </a:lvl7pPr>
            <a:lvl8pPr marL="3200400" algn="l" defTabSz="914400" rtl="0" eaLnBrk="1" latinLnBrk="0" hangingPunct="1">
              <a:defRPr sz="2400" kern="1200">
                <a:solidFill>
                  <a:schemeClr val="tx1"/>
                </a:solidFill>
                <a:latin typeface="Times"/>
                <a:ea typeface="+mn-ea"/>
                <a:cs typeface="+mn-cs"/>
              </a:defRPr>
            </a:lvl8pPr>
            <a:lvl9pPr marL="3657600" algn="l" defTabSz="914400" rtl="0" eaLnBrk="1" latinLnBrk="0" hangingPunct="1">
              <a:defRPr sz="2400" kern="1200">
                <a:solidFill>
                  <a:schemeClr val="tx1"/>
                </a:solidFill>
                <a:latin typeface="Times"/>
                <a:ea typeface="+mn-ea"/>
                <a:cs typeface="+mn-cs"/>
              </a:defRPr>
            </a:lvl9pPr>
          </a:lstStyle>
          <a:p>
            <a:pPr algn="ctr"/>
            <a:r>
              <a:rPr lang="fr-CA" sz="1800" b="1" dirty="0" smtClean="0">
                <a:latin typeface="Calibri" pitchFamily="34" charset="0"/>
              </a:rPr>
              <a:t>Arbre phylogénétique  -  Défini par séquençage  des gènes </a:t>
            </a:r>
            <a:r>
              <a:rPr lang="fr-CA" sz="1800" b="1" dirty="0" err="1" smtClean="0">
                <a:latin typeface="Calibri" pitchFamily="34" charset="0"/>
              </a:rPr>
              <a:t>ARNr</a:t>
            </a:r>
            <a:r>
              <a:rPr lang="fr-CA" sz="1800" b="1" dirty="0" smtClean="0">
                <a:latin typeface="Calibri" pitchFamily="34" charset="0"/>
              </a:rPr>
              <a:t> comparatif </a:t>
            </a:r>
            <a:endParaRPr lang="fr-CA" sz="1800" b="1" dirty="0">
              <a:latin typeface="Calibri" pitchFamily="34" charset="0"/>
            </a:endParaRPr>
          </a:p>
        </p:txBody>
      </p:sp>
      <p:pic>
        <p:nvPicPr>
          <p:cNvPr id="9" name="Picture 8" descr="Picture40.jpg"/>
          <p:cNvPicPr>
            <a:picLocks noChangeAspect="1"/>
          </p:cNvPicPr>
          <p:nvPr/>
        </p:nvPicPr>
        <p:blipFill>
          <a:blip r:embed="rId3" cstate="print"/>
          <a:stretch>
            <a:fillRect/>
          </a:stretch>
        </p:blipFill>
        <p:spPr>
          <a:xfrm>
            <a:off x="1905000" y="1295400"/>
            <a:ext cx="5202936" cy="3468624"/>
          </a:xfrm>
          <a:prstGeom prst="rect">
            <a:avLst/>
          </a:prstGeom>
        </p:spPr>
      </p:pic>
      <p:sp>
        <p:nvSpPr>
          <p:cNvPr id="7"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0" y="-152400"/>
            <a:ext cx="9220200" cy="762000"/>
          </a:xfrm>
        </p:spPr>
        <p:txBody>
          <a:bodyPr/>
          <a:lstStyle/>
          <a:p>
            <a:r>
              <a:rPr lang="en-CA" sz="2400" dirty="0" smtClean="0">
                <a:latin typeface="Calibri" pitchFamily="34" charset="0"/>
              </a:rPr>
              <a:t>GROUPES MAJEURS D’ORGANISMES DANS LES ÉCOSYSTÈMES</a:t>
            </a:r>
          </a:p>
        </p:txBody>
      </p:sp>
      <p:sp>
        <p:nvSpPr>
          <p:cNvPr id="4" name="Content Placeholder 4"/>
          <p:cNvSpPr txBox="1">
            <a:spLocks/>
          </p:cNvSpPr>
          <p:nvPr/>
        </p:nvSpPr>
        <p:spPr>
          <a:xfrm>
            <a:off x="304800" y="304800"/>
            <a:ext cx="8534400" cy="6705600"/>
          </a:xfrm>
          <a:prstGeom prst="rect">
            <a:avLst/>
          </a:prstGeom>
        </p:spPr>
        <p:txBody>
          <a:bodyPr/>
          <a:lstStyle/>
          <a:p>
            <a:pPr algn="l">
              <a:defRPr/>
            </a:pPr>
            <a:endParaRPr lang="fr-CA" sz="800" dirty="0" smtClean="0">
              <a:latin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Algues: </a:t>
            </a:r>
            <a:r>
              <a:rPr lang="fr-CA" sz="2000" kern="0" dirty="0" smtClean="0">
                <a:solidFill>
                  <a:srgbClr val="000000"/>
                </a:solidFill>
                <a:latin typeface="Calibri" pitchFamily="34" charset="0"/>
                <a:cs typeface="Calibri" pitchFamily="34" charset="0"/>
              </a:rPr>
              <a:t>La </a:t>
            </a:r>
            <a:r>
              <a:rPr lang="fr-CA" sz="2000" kern="0" dirty="0" smtClean="0">
                <a:solidFill>
                  <a:srgbClr val="000000"/>
                </a:solidFill>
                <a:latin typeface="Calibri" pitchFamily="34" charset="0"/>
                <a:cs typeface="Calibri" pitchFamily="34" charset="0"/>
              </a:rPr>
              <a:t>plupart des algues sont des eucaryotes, à l’exception des algues blues-vertes (ce sont des cyanobactéries). Les algues possèdent des chloroplastes et peuvent faire la photosynthèse.</a:t>
            </a: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Bactéries: </a:t>
            </a:r>
            <a:r>
              <a:rPr lang="fr-CA" sz="2000" kern="0" dirty="0" smtClean="0">
                <a:solidFill>
                  <a:srgbClr val="000000"/>
                </a:solidFill>
                <a:latin typeface="Calibri" pitchFamily="34" charset="0"/>
                <a:cs typeface="Calibri" pitchFamily="34" charset="0"/>
              </a:rPr>
              <a:t>Les </a:t>
            </a:r>
            <a:r>
              <a:rPr lang="fr-CA" sz="2000" kern="0" dirty="0" smtClean="0">
                <a:solidFill>
                  <a:srgbClr val="000000"/>
                </a:solidFill>
                <a:latin typeface="Calibri" pitchFamily="34" charset="0"/>
                <a:cs typeface="Calibri" pitchFamily="34" charset="0"/>
              </a:rPr>
              <a:t>bactéries ont une paroi cellulaire rigide qui leur permets de maintenir leur forme.  Leur matériel génétique n’est pas contenu dans un noyau mais existe dans le cytoplasme. </a:t>
            </a:r>
            <a:r>
              <a:rPr lang="fr-CA" sz="2000" b="1" kern="0" dirty="0" smtClean="0">
                <a:solidFill>
                  <a:srgbClr val="000000"/>
                </a:solidFill>
                <a:latin typeface="Calibri" pitchFamily="34" charset="0"/>
                <a:cs typeface="Calibri" pitchFamily="34" charset="0"/>
              </a:rPr>
              <a:t>Les bactéries sont essentielles dans les cycles de nutriments et dans le traitement de plusieurs polluants.</a:t>
            </a: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err="1" smtClean="0">
                <a:solidFill>
                  <a:srgbClr val="663300"/>
                </a:solidFill>
                <a:latin typeface="Calibri" pitchFamily="34" charset="0"/>
                <a:cs typeface="Calibri" pitchFamily="34" charset="0"/>
              </a:rPr>
              <a:t>Archaea</a:t>
            </a:r>
            <a:r>
              <a:rPr lang="fr-CA" sz="2000" b="1" kern="0" dirty="0" smtClean="0">
                <a:solidFill>
                  <a:srgbClr val="663300"/>
                </a:solidFill>
                <a:latin typeface="Calibri" pitchFamily="34" charset="0"/>
                <a:cs typeface="Calibri" pitchFamily="34" charset="0"/>
              </a:rPr>
              <a:t>: </a:t>
            </a:r>
            <a:r>
              <a:rPr lang="fr-CA" sz="2000" kern="0" dirty="0" smtClean="0">
                <a:latin typeface="Calibri" pitchFamily="34" charset="0"/>
                <a:cs typeface="Calibri" pitchFamily="34" charset="0"/>
              </a:rPr>
              <a:t>Similaires </a:t>
            </a:r>
            <a:r>
              <a:rPr lang="fr-CA" sz="2000" kern="0" dirty="0" smtClean="0">
                <a:latin typeface="Calibri" pitchFamily="34" charset="0"/>
                <a:cs typeface="Calibri" pitchFamily="34" charset="0"/>
              </a:rPr>
              <a:t>aux bactéries en termes de leur structure et existent souvent en relation étroite avec les bactéries.  Cependant, les </a:t>
            </a:r>
            <a:r>
              <a:rPr lang="fr-CA" sz="2000" kern="0" dirty="0" err="1" smtClean="0">
                <a:latin typeface="Calibri" pitchFamily="34" charset="0"/>
                <a:cs typeface="Calibri" pitchFamily="34" charset="0"/>
              </a:rPr>
              <a:t>archaea</a:t>
            </a:r>
            <a:r>
              <a:rPr lang="fr-CA" sz="2000" kern="0" dirty="0" smtClean="0">
                <a:latin typeface="Calibri" pitchFamily="34" charset="0"/>
                <a:cs typeface="Calibri" pitchFamily="34" charset="0"/>
              </a:rPr>
              <a:t> ont une histoire évolutive indépendante des bactéries</a:t>
            </a:r>
            <a:r>
              <a:rPr lang="fr-CA" sz="2000" kern="0" dirty="0" smtClean="0">
                <a:latin typeface="Calibri" pitchFamily="34" charset="0"/>
                <a:cs typeface="Calibri" pitchFamily="34" charset="0"/>
              </a:rPr>
              <a:t>. (méthanogènes)</a:t>
            </a: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err="1" smtClean="0">
                <a:solidFill>
                  <a:srgbClr val="663300"/>
                </a:solidFill>
                <a:latin typeface="Calibri" pitchFamily="34" charset="0"/>
                <a:cs typeface="Calibri" pitchFamily="34" charset="0"/>
              </a:rPr>
              <a:t>Fungi</a:t>
            </a:r>
            <a:r>
              <a:rPr lang="fr-CA" sz="2000" b="1" kern="0" dirty="0" smtClean="0">
                <a:solidFill>
                  <a:srgbClr val="663300"/>
                </a:solidFill>
                <a:latin typeface="Calibri" pitchFamily="34" charset="0"/>
                <a:cs typeface="Calibri" pitchFamily="34" charset="0"/>
              </a:rPr>
              <a:t>: </a:t>
            </a:r>
            <a:r>
              <a:rPr lang="fr-CA" sz="2000" kern="0" dirty="0" smtClean="0">
                <a:latin typeface="Calibri" pitchFamily="34" charset="0"/>
                <a:cs typeface="Calibri" pitchFamily="34" charset="0"/>
              </a:rPr>
              <a:t>Eucaryotes </a:t>
            </a:r>
            <a:r>
              <a:rPr lang="fr-CA" sz="2000" kern="0" dirty="0" smtClean="0">
                <a:latin typeface="Calibri" pitchFamily="34" charset="0"/>
                <a:cs typeface="Calibri" pitchFamily="34" charset="0"/>
              </a:rPr>
              <a:t>qui dégradent souvent de la matière organique des restes de plantes et d’animaux en présence d’oxygène.  Les </a:t>
            </a:r>
            <a:r>
              <a:rPr lang="fr-CA" sz="2000" kern="0" dirty="0" err="1" smtClean="0">
                <a:latin typeface="Calibri" pitchFamily="34" charset="0"/>
                <a:cs typeface="Calibri" pitchFamily="34" charset="0"/>
              </a:rPr>
              <a:t>fungi</a:t>
            </a:r>
            <a:r>
              <a:rPr lang="fr-CA" sz="2000" kern="0" dirty="0" smtClean="0">
                <a:latin typeface="Calibri" pitchFamily="34" charset="0"/>
                <a:cs typeface="Calibri" pitchFamily="34" charset="0"/>
              </a:rPr>
              <a:t> sont important dans le compostage et la digestion des boues.</a:t>
            </a:r>
            <a:endParaRPr lang="fr-CA" sz="800" kern="0" dirty="0" smtClean="0">
              <a:solidFill>
                <a:srgbClr val="000000"/>
              </a:solidFill>
              <a:latin typeface="Arial"/>
            </a:endParaRPr>
          </a:p>
          <a:p>
            <a:pPr marL="342900" lvl="0" indent="-342900" algn="just">
              <a:spcBef>
                <a:spcPct val="20000"/>
              </a:spcBef>
              <a:buFontTx/>
              <a:buChar char="•"/>
              <a:defRPr/>
            </a:pPr>
            <a:r>
              <a:rPr lang="fr-CA" sz="2000" b="1" kern="0" dirty="0" smtClean="0">
                <a:solidFill>
                  <a:srgbClr val="663300"/>
                </a:solidFill>
                <a:latin typeface="Calibri" pitchFamily="34" charset="0"/>
                <a:cs typeface="Calibri" pitchFamily="34" charset="0"/>
              </a:rPr>
              <a:t>Protozoaires: </a:t>
            </a:r>
            <a:r>
              <a:rPr lang="fr-CA" sz="2000" kern="0" dirty="0" smtClean="0">
                <a:latin typeface="Calibri" pitchFamily="34" charset="0"/>
                <a:cs typeface="Calibri" pitchFamily="34" charset="0"/>
              </a:rPr>
              <a:t>Eucaryotes </a:t>
            </a:r>
            <a:r>
              <a:rPr lang="fr-CA" sz="2000" kern="0" dirty="0" smtClean="0">
                <a:latin typeface="Calibri" pitchFamily="34" charset="0"/>
                <a:cs typeface="Calibri" pitchFamily="34" charset="0"/>
              </a:rPr>
              <a:t>mobiles qui se nourrissent de bactéries et de particules. </a:t>
            </a:r>
            <a:r>
              <a:rPr lang="fr-CA" sz="2000" i="1" kern="0" dirty="0" smtClean="0">
                <a:solidFill>
                  <a:srgbClr val="000000"/>
                </a:solidFill>
                <a:latin typeface="Calibri" pitchFamily="34" charset="0"/>
                <a:cs typeface="Calibri" pitchFamily="34" charset="0"/>
              </a:rPr>
              <a:t>Giardia </a:t>
            </a:r>
            <a:r>
              <a:rPr lang="fr-CA" sz="2000" i="1" kern="0" dirty="0" err="1" smtClean="0">
                <a:solidFill>
                  <a:srgbClr val="000000"/>
                </a:solidFill>
                <a:latin typeface="Calibri" pitchFamily="34" charset="0"/>
                <a:cs typeface="Calibri" pitchFamily="34" charset="0"/>
              </a:rPr>
              <a:t>lamblia</a:t>
            </a:r>
            <a:r>
              <a:rPr lang="fr-CA" sz="2000" kern="0" dirty="0" smtClean="0">
                <a:solidFill>
                  <a:srgbClr val="000000"/>
                </a:solidFill>
                <a:latin typeface="Calibri" pitchFamily="34" charset="0"/>
                <a:cs typeface="Calibri" pitchFamily="34" charset="0"/>
              </a:rPr>
              <a:t> et </a:t>
            </a:r>
            <a:r>
              <a:rPr lang="fr-CA" sz="2000" i="1" kern="0" dirty="0" err="1" smtClean="0">
                <a:solidFill>
                  <a:srgbClr val="000000"/>
                </a:solidFill>
                <a:latin typeface="Calibri" pitchFamily="34" charset="0"/>
                <a:cs typeface="Calibri" pitchFamily="34" charset="0"/>
              </a:rPr>
              <a:t>Cryptosporidium</a:t>
            </a:r>
            <a:r>
              <a:rPr lang="fr-CA" sz="2000" i="1" kern="0" dirty="0" smtClean="0">
                <a:solidFill>
                  <a:srgbClr val="000000"/>
                </a:solidFill>
                <a:latin typeface="Calibri" pitchFamily="34" charset="0"/>
                <a:cs typeface="Calibri" pitchFamily="34" charset="0"/>
              </a:rPr>
              <a:t> </a:t>
            </a:r>
            <a:r>
              <a:rPr lang="fr-CA" sz="2000" i="1" kern="0" dirty="0" err="1" smtClean="0">
                <a:solidFill>
                  <a:srgbClr val="000000"/>
                </a:solidFill>
                <a:latin typeface="Calibri" pitchFamily="34" charset="0"/>
                <a:cs typeface="Calibri" pitchFamily="34" charset="0"/>
              </a:rPr>
              <a:t>parvum</a:t>
            </a:r>
            <a:r>
              <a:rPr lang="fr-CA" sz="2000" i="1" kern="0" dirty="0" smtClean="0">
                <a:solidFill>
                  <a:srgbClr val="000000"/>
                </a:solidFill>
                <a:latin typeface="Calibri" pitchFamily="34" charset="0"/>
                <a:cs typeface="Calibri" pitchFamily="34" charset="0"/>
              </a:rPr>
              <a:t> </a:t>
            </a:r>
            <a:r>
              <a:rPr lang="fr-CA" sz="2000" kern="0" dirty="0" smtClean="0">
                <a:solidFill>
                  <a:srgbClr val="000000"/>
                </a:solidFill>
                <a:latin typeface="Calibri" pitchFamily="34" charset="0"/>
                <a:cs typeface="Calibri" pitchFamily="34" charset="0"/>
              </a:rPr>
              <a:t>sont des espèces résistantes à plusieurs méthodes de désinfection et sont un sont une préoccupation de la santé et de la distribution de l’eau. </a:t>
            </a:r>
            <a:r>
              <a:rPr lang="fr-CA" sz="2000" kern="0" dirty="0" smtClean="0">
                <a:solidFill>
                  <a:srgbClr val="000000"/>
                </a:solidFill>
                <a:latin typeface="Calibri" pitchFamily="34" charset="0"/>
                <a:cs typeface="Calibri" pitchFamily="34" charset="0"/>
              </a:rPr>
              <a:t>(pathogènes: virus, bactéries ou protozoaires. </a:t>
            </a:r>
            <a:r>
              <a:rPr lang="fr-CA" sz="2000" kern="0" dirty="0" smtClean="0">
                <a:solidFill>
                  <a:srgbClr val="000000"/>
                </a:solidFill>
                <a:latin typeface="Calibri" pitchFamily="34" charset="0"/>
                <a:cs typeface="Calibri" pitchFamily="34" charset="0"/>
              </a:rPr>
              <a:t>Créent des maladies. En ce qui concerne l’eau, </a:t>
            </a:r>
            <a:r>
              <a:rPr lang="fr-CA" sz="2000" kern="0" dirty="0" err="1" smtClean="0">
                <a:solidFill>
                  <a:srgbClr val="000000"/>
                </a:solidFill>
                <a:latin typeface="Calibri" pitchFamily="34" charset="0"/>
                <a:cs typeface="Calibri" pitchFamily="34" charset="0"/>
              </a:rPr>
              <a:t>giarda</a:t>
            </a:r>
            <a:r>
              <a:rPr lang="fr-CA" sz="2000" kern="0" dirty="0" smtClean="0">
                <a:solidFill>
                  <a:srgbClr val="000000"/>
                </a:solidFill>
                <a:latin typeface="Calibri" pitchFamily="34" charset="0"/>
                <a:cs typeface="Calibri" pitchFamily="34" charset="0"/>
              </a:rPr>
              <a:t> et </a:t>
            </a:r>
            <a:r>
              <a:rPr lang="fr-CA" sz="2000" kern="0" dirty="0" err="1" smtClean="0">
                <a:solidFill>
                  <a:srgbClr val="000000"/>
                </a:solidFill>
                <a:latin typeface="Calibri" pitchFamily="34" charset="0"/>
                <a:cs typeface="Calibri" pitchFamily="34" charset="0"/>
              </a:rPr>
              <a:t>cryptoblabla</a:t>
            </a:r>
            <a:r>
              <a:rPr lang="fr-CA" sz="2000" kern="0" dirty="0" smtClean="0">
                <a:solidFill>
                  <a:srgbClr val="000000"/>
                </a:solidFill>
                <a:latin typeface="Calibri" pitchFamily="34" charset="0"/>
                <a:cs typeface="Calibri" pitchFamily="34" charset="0"/>
              </a:rPr>
              <a:t> sont </a:t>
            </a:r>
            <a:r>
              <a:rPr lang="fr-CA" sz="2000" kern="0" dirty="0" err="1" smtClean="0">
                <a:solidFill>
                  <a:srgbClr val="000000"/>
                </a:solidFill>
                <a:latin typeface="Calibri" pitchFamily="34" charset="0"/>
                <a:cs typeface="Calibri" pitchFamily="34" charset="0"/>
              </a:rPr>
              <a:t>tres</a:t>
            </a:r>
            <a:r>
              <a:rPr lang="fr-CA" sz="2000" kern="0" dirty="0">
                <a:solidFill>
                  <a:srgbClr val="000000"/>
                </a:solidFill>
                <a:latin typeface="Calibri" pitchFamily="34" charset="0"/>
                <a:cs typeface="Calibri" pitchFamily="34" charset="0"/>
              </a:rPr>
              <a:t> </a:t>
            </a:r>
            <a:r>
              <a:rPr lang="fr-CA" sz="2000" kern="0" dirty="0" smtClean="0">
                <a:solidFill>
                  <a:srgbClr val="000000"/>
                </a:solidFill>
                <a:latin typeface="Calibri" pitchFamily="34" charset="0"/>
                <a:cs typeface="Calibri" pitchFamily="34" charset="0"/>
              </a:rPr>
              <a:t>dangereuses pour l’humain. Résistent au chlore).</a:t>
            </a:r>
            <a:endParaRPr lang="fr-CA" sz="2000" kern="0" dirty="0" smtClean="0">
              <a:solidFill>
                <a:srgbClr val="000000"/>
              </a:solidFill>
              <a:latin typeface="Calibri" pitchFamily="34" charset="0"/>
              <a:cs typeface="Calibri" pitchFamily="34" charset="0"/>
            </a:endParaRPr>
          </a:p>
          <a:p>
            <a:pPr marL="342900" indent="-342900" algn="l">
              <a:spcBef>
                <a:spcPct val="20000"/>
              </a:spcBef>
              <a:buFontTx/>
              <a:buChar char="•"/>
              <a:defRPr/>
            </a:pPr>
            <a:endParaRPr lang="fr-CA" sz="2000" kern="0" dirty="0">
              <a:latin typeface="Calibri" pitchFamily="34" charset="0"/>
            </a:endParaRP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09604" y="1214446"/>
            <a:ext cx="8305800" cy="3143248"/>
          </a:xfrm>
        </p:spPr>
        <p:txBody>
          <a:bodyPr/>
          <a:lstStyle/>
          <a:p>
            <a:pPr algn="ctr"/>
            <a:r>
              <a:rPr lang="en-CA" sz="3400" dirty="0" smtClean="0">
                <a:latin typeface="Calibri" pitchFamily="34" charset="0"/>
              </a:rPr>
              <a:t>FLUX DE L’ENERGIE DANS LES ÉCOSYSTÈMES</a:t>
            </a:r>
          </a:p>
        </p:txBody>
      </p:sp>
      <p:sp>
        <p:nvSpPr>
          <p:cNvPr id="4"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762000"/>
          </a:xfrm>
        </p:spPr>
        <p:txBody>
          <a:bodyPr/>
          <a:lstStyle/>
          <a:p>
            <a:r>
              <a:rPr lang="en-CA" sz="2400" dirty="0" smtClean="0">
                <a:latin typeface="Calibri" pitchFamily="34" charset="0"/>
              </a:rPr>
              <a:t>FLUX DE L’ENERGIE DANS LES ÉCOSYSTÈMES</a:t>
            </a:r>
          </a:p>
        </p:txBody>
      </p:sp>
      <p:sp>
        <p:nvSpPr>
          <p:cNvPr id="4" name="Content Placeholder 4"/>
          <p:cNvSpPr txBox="1">
            <a:spLocks/>
          </p:cNvSpPr>
          <p:nvPr/>
        </p:nvSpPr>
        <p:spPr>
          <a:xfrm>
            <a:off x="152400" y="533400"/>
            <a:ext cx="8686800" cy="5257800"/>
          </a:xfrm>
          <a:prstGeom prst="rect">
            <a:avLst/>
          </a:prstGeom>
        </p:spPr>
        <p:txBody>
          <a:bodyPr/>
          <a:lstStyle/>
          <a:p>
            <a:pPr algn="l">
              <a:defRPr/>
            </a:pPr>
            <a:endParaRPr lang="fr-CA" sz="800" dirty="0" smtClean="0">
              <a:latin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Population: </a:t>
            </a:r>
            <a:r>
              <a:rPr lang="fr-CA" sz="2000" kern="0" dirty="0" smtClean="0">
                <a:solidFill>
                  <a:srgbClr val="000000"/>
                </a:solidFill>
                <a:latin typeface="Calibri" pitchFamily="34" charset="0"/>
                <a:cs typeface="Calibri" pitchFamily="34" charset="0"/>
              </a:rPr>
              <a:t>Un </a:t>
            </a:r>
            <a:r>
              <a:rPr lang="fr-CA" sz="2000" kern="0" dirty="0" smtClean="0">
                <a:solidFill>
                  <a:srgbClr val="000000"/>
                </a:solidFill>
                <a:latin typeface="Calibri" pitchFamily="34" charset="0"/>
                <a:cs typeface="Calibri" pitchFamily="34" charset="0"/>
              </a:rPr>
              <a:t>groupe d’organismes appartenant à un groupe taxonomique.</a:t>
            </a:r>
          </a:p>
          <a:p>
            <a:pPr marL="342900" lvl="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smtClean="0">
                <a:solidFill>
                  <a:srgbClr val="663300"/>
                </a:solidFill>
                <a:latin typeface="Calibri" pitchFamily="34" charset="0"/>
                <a:cs typeface="Calibri" pitchFamily="34" charset="0"/>
              </a:rPr>
              <a:t>Communaut</a:t>
            </a:r>
            <a:r>
              <a:rPr lang="fr-CA" sz="2000" b="1" kern="0" dirty="0" smtClean="0">
                <a:solidFill>
                  <a:srgbClr val="663300"/>
                </a:solidFill>
                <a:latin typeface="Calibri" pitchFamily="34" charset="0"/>
                <a:cs typeface="Calibri" pitchFamily="34" charset="0"/>
              </a:rPr>
              <a:t>é: </a:t>
            </a:r>
            <a:r>
              <a:rPr lang="fr-CA" sz="2000" kern="0" dirty="0" smtClean="0">
                <a:latin typeface="Calibri" pitchFamily="34" charset="0"/>
                <a:cs typeface="Calibri" pitchFamily="34" charset="0"/>
              </a:rPr>
              <a:t>Un </a:t>
            </a:r>
            <a:r>
              <a:rPr lang="fr-CA" sz="2000" kern="0" dirty="0" smtClean="0">
                <a:latin typeface="Calibri" pitchFamily="34" charset="0"/>
                <a:cs typeface="Calibri" pitchFamily="34" charset="0"/>
              </a:rPr>
              <a:t>certain nombre de populations qui vivent ensemble dans le même écosystème.</a:t>
            </a:r>
            <a:endParaRPr lang="fr-CA" sz="2000" kern="0" dirty="0" smtClean="0">
              <a:solidFill>
                <a:srgbClr val="000000"/>
              </a:solidFill>
              <a:latin typeface="Calibri" pitchFamily="34" charset="0"/>
              <a:cs typeface="Calibri" pitchFamily="34" charset="0"/>
            </a:endParaRPr>
          </a:p>
          <a:p>
            <a:pPr marL="342900" lvl="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342900" indent="-3429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Les organismes ont besoin de l’</a:t>
            </a:r>
            <a:r>
              <a:rPr lang="fr-CA" sz="2000" b="1" kern="0" dirty="0" smtClean="0">
                <a:solidFill>
                  <a:srgbClr val="000000"/>
                </a:solidFill>
                <a:latin typeface="Calibri" pitchFamily="34" charset="0"/>
                <a:cs typeface="Calibri" pitchFamily="34" charset="0"/>
              </a:rPr>
              <a:t>énergie</a:t>
            </a:r>
            <a:r>
              <a:rPr lang="fr-CA" sz="2000" kern="0" dirty="0" smtClean="0">
                <a:solidFill>
                  <a:srgbClr val="000000"/>
                </a:solidFill>
                <a:latin typeface="Calibri" pitchFamily="34" charset="0"/>
                <a:cs typeface="Calibri" pitchFamily="34" charset="0"/>
              </a:rPr>
              <a:t>, des </a:t>
            </a:r>
            <a:r>
              <a:rPr lang="fr-CA" sz="2000" b="1" kern="0" dirty="0" smtClean="0">
                <a:solidFill>
                  <a:srgbClr val="000000"/>
                </a:solidFill>
                <a:latin typeface="Calibri" pitchFamily="34" charset="0"/>
                <a:cs typeface="Calibri" pitchFamily="34" charset="0"/>
              </a:rPr>
              <a:t>nutriments</a:t>
            </a:r>
            <a:r>
              <a:rPr lang="fr-CA" sz="2000" kern="0" dirty="0" smtClean="0">
                <a:solidFill>
                  <a:srgbClr val="000000"/>
                </a:solidFill>
                <a:latin typeface="Calibri" pitchFamily="34" charset="0"/>
                <a:cs typeface="Calibri" pitchFamily="34" charset="0"/>
              </a:rPr>
              <a:t> et des </a:t>
            </a:r>
            <a:r>
              <a:rPr lang="fr-CA" sz="2000" b="1" kern="0" dirty="0" smtClean="0">
                <a:solidFill>
                  <a:srgbClr val="000000"/>
                </a:solidFill>
                <a:latin typeface="Calibri" pitchFamily="34" charset="0"/>
                <a:cs typeface="Calibri" pitchFamily="34" charset="0"/>
              </a:rPr>
              <a:t>substrats </a:t>
            </a:r>
            <a:r>
              <a:rPr lang="fr-CA" sz="2000" kern="0" dirty="0" smtClean="0">
                <a:solidFill>
                  <a:srgbClr val="000000"/>
                </a:solidFill>
                <a:latin typeface="Calibri" pitchFamily="34" charset="0"/>
                <a:cs typeface="Calibri" pitchFamily="34" charset="0"/>
              </a:rPr>
              <a:t>pour survivre:</a:t>
            </a:r>
          </a:p>
          <a:p>
            <a:pPr marL="342900" indent="-342900" algn="just" eaLnBrk="1" hangingPunct="1">
              <a:spcBef>
                <a:spcPct val="20000"/>
              </a:spcBef>
              <a:buFontTx/>
              <a:buChar char="•"/>
            </a:pPr>
            <a:endParaRPr lang="fr-CA" sz="2000" kern="0" dirty="0" smtClean="0">
              <a:solidFill>
                <a:srgbClr val="000000"/>
              </a:solidFill>
              <a:latin typeface="Calibri" pitchFamily="34" charset="0"/>
              <a:cs typeface="Calibri" pitchFamily="34" charset="0"/>
            </a:endParaRPr>
          </a:p>
          <a:p>
            <a:pPr marL="342900" indent="-342900" algn="just" eaLnBrk="1" hangingPunct="1">
              <a:spcBef>
                <a:spcPct val="20000"/>
              </a:spcBef>
              <a:buFontTx/>
              <a:buChar char="•"/>
            </a:pPr>
            <a:endParaRPr lang="fr-CA" sz="2000" kern="0" dirty="0" smtClean="0">
              <a:solidFill>
                <a:srgbClr val="000000"/>
              </a:solidFill>
              <a:latin typeface="Calibri" pitchFamily="34" charset="0"/>
              <a:cs typeface="Calibri" pitchFamily="34" charset="0"/>
            </a:endParaRPr>
          </a:p>
          <a:p>
            <a:pPr marL="342900" indent="-342900" algn="just" eaLnBrk="1" hangingPunct="1">
              <a:spcBef>
                <a:spcPct val="20000"/>
              </a:spcBef>
              <a:buFontTx/>
              <a:buChar char="•"/>
            </a:pPr>
            <a:endParaRPr lang="fr-CA" sz="2000" kern="0" dirty="0" smtClean="0">
              <a:solidFill>
                <a:srgbClr val="000000"/>
              </a:solidFill>
              <a:latin typeface="Calibri" pitchFamily="34" charset="0"/>
              <a:cs typeface="Calibri" pitchFamily="34" charset="0"/>
            </a:endParaRPr>
          </a:p>
          <a:p>
            <a:pPr marL="342900" indent="-342900" algn="just" eaLnBrk="1" hangingPunct="1">
              <a:spcBef>
                <a:spcPct val="20000"/>
              </a:spcBef>
            </a:pPr>
            <a:endParaRPr lang="en-CA" sz="2000" b="1" kern="0" dirty="0" smtClean="0">
              <a:solidFill>
                <a:srgbClr val="663300"/>
              </a:solidFill>
              <a:latin typeface="Calibri" pitchFamily="34" charset="0"/>
              <a:cs typeface="Calibri" pitchFamily="34" charset="0"/>
            </a:endParaRPr>
          </a:p>
          <a:p>
            <a:pPr marL="342900" indent="-342900" algn="just" eaLnBrk="1" hangingPunct="1">
              <a:spcBef>
                <a:spcPct val="20000"/>
              </a:spcBef>
            </a:pPr>
            <a:endParaRPr lang="fr-CA" sz="2000" b="1" kern="0" dirty="0" smtClean="0">
              <a:solidFill>
                <a:srgbClr val="663300"/>
              </a:solidFill>
              <a:latin typeface="Calibri" pitchFamily="34" charset="0"/>
              <a:cs typeface="Calibri" pitchFamily="34" charset="0"/>
            </a:endParaRPr>
          </a:p>
          <a:p>
            <a:pPr marL="342900"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34290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smtClean="0">
                <a:solidFill>
                  <a:srgbClr val="663300"/>
                </a:solidFill>
                <a:latin typeface="Calibri" pitchFamily="34" charset="0"/>
                <a:cs typeface="Calibri" pitchFamily="34" charset="0"/>
              </a:rPr>
              <a:t>Approche du bilan énergétique de la classification: </a:t>
            </a:r>
            <a:r>
              <a:rPr lang="fr-CA" sz="2000" kern="0" dirty="0" smtClean="0">
                <a:solidFill>
                  <a:srgbClr val="000000"/>
                </a:solidFill>
                <a:latin typeface="Calibri" pitchFamily="34" charset="0"/>
                <a:cs typeface="Calibri" pitchFamily="34" charset="0"/>
              </a:rPr>
              <a:t>les </a:t>
            </a:r>
            <a:r>
              <a:rPr lang="fr-CA" sz="2000" kern="0" dirty="0" smtClean="0">
                <a:solidFill>
                  <a:srgbClr val="000000"/>
                </a:solidFill>
                <a:latin typeface="Calibri" pitchFamily="34" charset="0"/>
                <a:cs typeface="Calibri" pitchFamily="34" charset="0"/>
              </a:rPr>
              <a:t>organismes peuvent aussi être classifiés selon leur source d’énergie, leur source de carbone et leurs donneurs et accepteurs d’électrons. </a:t>
            </a:r>
            <a:endParaRPr lang="fr-CA" sz="800" kern="0" dirty="0" smtClean="0">
              <a:solidFill>
                <a:srgbClr val="000000"/>
              </a:solidFill>
              <a:latin typeface="Calibri" pitchFamily="34" charset="0"/>
              <a:cs typeface="Calibri" pitchFamily="34" charset="0"/>
            </a:endParaRPr>
          </a:p>
        </p:txBody>
      </p:sp>
      <p:grpSp>
        <p:nvGrpSpPr>
          <p:cNvPr id="109569" name="Group 1"/>
          <p:cNvGrpSpPr>
            <a:grpSpLocks/>
          </p:cNvGrpSpPr>
          <p:nvPr/>
        </p:nvGrpSpPr>
        <p:grpSpPr bwMode="auto">
          <a:xfrm>
            <a:off x="2286000" y="2590800"/>
            <a:ext cx="3733800" cy="2286000"/>
            <a:chOff x="1080" y="5760"/>
            <a:chExt cx="5400" cy="3240"/>
          </a:xfrm>
        </p:grpSpPr>
        <p:grpSp>
          <p:nvGrpSpPr>
            <p:cNvPr id="109576" name="Group 8"/>
            <p:cNvGrpSpPr>
              <a:grpSpLocks/>
            </p:cNvGrpSpPr>
            <p:nvPr/>
          </p:nvGrpSpPr>
          <p:grpSpPr bwMode="auto">
            <a:xfrm>
              <a:off x="2520" y="6120"/>
              <a:ext cx="2520" cy="2160"/>
              <a:chOff x="2520" y="5760"/>
              <a:chExt cx="2520" cy="2160"/>
            </a:xfrm>
          </p:grpSpPr>
          <p:sp>
            <p:nvSpPr>
              <p:cNvPr id="109583" name="Text Box 15"/>
              <p:cNvSpPr txBox="1">
                <a:spLocks noChangeArrowheads="1"/>
              </p:cNvSpPr>
              <p:nvPr/>
            </p:nvSpPr>
            <p:spPr bwMode="auto">
              <a:xfrm>
                <a:off x="3060" y="6120"/>
                <a:ext cx="1440" cy="14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SYNTHÈSE</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sz="1200" b="1" dirty="0" smtClean="0">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smtClean="0">
                    <a:latin typeface="Calibri" pitchFamily="34" charset="0"/>
                    <a:ea typeface="Times New Roman" pitchFamily="18" charset="0"/>
                    <a:cs typeface="Calibri" pitchFamily="34" charset="0"/>
                  </a:rPr>
                  <a:t>É</a:t>
                </a: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NERGIE</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109582" name="Line 14"/>
              <p:cNvSpPr>
                <a:spLocks noChangeShapeType="1"/>
              </p:cNvSpPr>
              <p:nvPr/>
            </p:nvSpPr>
            <p:spPr bwMode="auto">
              <a:xfrm>
                <a:off x="2520" y="63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109581" name="Line 13"/>
              <p:cNvSpPr>
                <a:spLocks noChangeShapeType="1"/>
              </p:cNvSpPr>
              <p:nvPr/>
            </p:nvSpPr>
            <p:spPr bwMode="auto">
              <a:xfrm>
                <a:off x="2520" y="72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109580" name="Line 12"/>
              <p:cNvSpPr>
                <a:spLocks noChangeShapeType="1"/>
              </p:cNvSpPr>
              <p:nvPr/>
            </p:nvSpPr>
            <p:spPr bwMode="auto">
              <a:xfrm>
                <a:off x="4500" y="63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109579" name="Line 11"/>
              <p:cNvSpPr>
                <a:spLocks noChangeShapeType="1"/>
              </p:cNvSpPr>
              <p:nvPr/>
            </p:nvSpPr>
            <p:spPr bwMode="auto">
              <a:xfrm>
                <a:off x="4500" y="72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109578" name="Line 10"/>
              <p:cNvSpPr>
                <a:spLocks noChangeShapeType="1"/>
              </p:cNvSpPr>
              <p:nvPr/>
            </p:nvSpPr>
            <p:spPr bwMode="auto">
              <a:xfrm flipV="1">
                <a:off x="3780" y="7560"/>
                <a:ext cx="0" cy="3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109577" name="Line 9"/>
              <p:cNvSpPr>
                <a:spLocks noChangeShapeType="1"/>
              </p:cNvSpPr>
              <p:nvPr/>
            </p:nvSpPr>
            <p:spPr bwMode="auto">
              <a:xfrm>
                <a:off x="3780" y="5760"/>
                <a:ext cx="0" cy="3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grpSp>
        <p:sp>
          <p:nvSpPr>
            <p:cNvPr id="109575" name="Text Box 7"/>
            <p:cNvSpPr txBox="1">
              <a:spLocks noChangeArrowheads="1"/>
            </p:cNvSpPr>
            <p:nvPr/>
          </p:nvSpPr>
          <p:spPr bwMode="auto">
            <a:xfrm>
              <a:off x="3060" y="5760"/>
              <a:ext cx="1440" cy="3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Nutriments</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109574" name="Text Box 6"/>
            <p:cNvSpPr txBox="1">
              <a:spLocks noChangeArrowheads="1"/>
            </p:cNvSpPr>
            <p:nvPr/>
          </p:nvSpPr>
          <p:spPr bwMode="auto">
            <a:xfrm>
              <a:off x="3060" y="828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Accepteur</a:t>
              </a:r>
              <a:r>
                <a:rPr kumimoji="0" lang="fr-CA" sz="1200" b="1" i="0" u="none" strike="noStrike" cap="none" normalizeH="0" dirty="0" smtClean="0">
                  <a:ln>
                    <a:noFill/>
                  </a:ln>
                  <a:solidFill>
                    <a:schemeClr val="tx1"/>
                  </a:solidFill>
                  <a:effectLst/>
                  <a:latin typeface="Calibri" pitchFamily="34" charset="0"/>
                  <a:ea typeface="Times New Roman" pitchFamily="18" charset="0"/>
                  <a:cs typeface="Calibri" pitchFamily="34" charset="0"/>
                </a:rPr>
                <a:t> d’é</a:t>
              </a: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lectron</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109573" name="Text Box 5"/>
            <p:cNvSpPr txBox="1">
              <a:spLocks noChangeArrowheads="1"/>
            </p:cNvSpPr>
            <p:nvPr/>
          </p:nvSpPr>
          <p:spPr bwMode="auto">
            <a:xfrm>
              <a:off x="1080" y="63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Source de carbone </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109572" name="Text Box 4"/>
            <p:cNvSpPr txBox="1">
              <a:spLocks noChangeArrowheads="1"/>
            </p:cNvSpPr>
            <p:nvPr/>
          </p:nvSpPr>
          <p:spPr bwMode="auto">
            <a:xfrm>
              <a:off x="1080" y="72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Donneur d’électron </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109571" name="Text Box 3"/>
            <p:cNvSpPr txBox="1">
              <a:spLocks noChangeArrowheads="1"/>
            </p:cNvSpPr>
            <p:nvPr/>
          </p:nvSpPr>
          <p:spPr bwMode="auto">
            <a:xfrm>
              <a:off x="5040" y="63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Nouvelles</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Cellules</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109570" name="Text Box 2"/>
            <p:cNvSpPr txBox="1">
              <a:spLocks noChangeArrowheads="1"/>
            </p:cNvSpPr>
            <p:nvPr/>
          </p:nvSpPr>
          <p:spPr bwMode="auto">
            <a:xfrm>
              <a:off x="5040" y="72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Produits</a:t>
              </a:r>
            </a:p>
            <a:p>
              <a:pPr marL="0" marR="0" lvl="0" indent="0" algn="l" defTabSz="914400" rtl="0" eaLnBrk="0" fontAlgn="base" latinLnBrk="0" hangingPunct="0">
                <a:lnSpc>
                  <a:spcPct val="100000"/>
                </a:lnSpc>
                <a:spcBef>
                  <a:spcPct val="0"/>
                </a:spcBef>
                <a:spcAft>
                  <a:spcPct val="0"/>
                </a:spcAft>
                <a:buClrTx/>
                <a:buSzTx/>
                <a:buFontTx/>
                <a:buNone/>
                <a:tabLst/>
              </a:pPr>
              <a:r>
                <a:rPr lang="fr-CA" sz="1200" b="1" dirty="0" smtClean="0">
                  <a:latin typeface="Calibri" pitchFamily="34" charset="0"/>
                  <a:cs typeface="Calibri" pitchFamily="34" charset="0"/>
                </a:rPr>
                <a:t>Finaux</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grpSp>
      <p:sp>
        <p:nvSpPr>
          <p:cNvPr id="20"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9569"/>
                                        </p:tgtEl>
                                        <p:attrNameLst>
                                          <p:attrName>style.visibility</p:attrName>
                                        </p:attrNameLst>
                                      </p:cBhvr>
                                      <p:to>
                                        <p:strVal val="visible"/>
                                      </p:to>
                                    </p:set>
                                    <p:animEffect transition="in" filter="fade">
                                      <p:cBhvr>
                                        <p:cTn id="19" dur="500"/>
                                        <p:tgtEl>
                                          <p:spTgt spid="109569"/>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FLUX DE L’ENERGIE DANS LES ÉCOSYSTÈMES</a:t>
            </a:r>
          </a:p>
        </p:txBody>
      </p:sp>
      <p:sp>
        <p:nvSpPr>
          <p:cNvPr id="4" name="Content Placeholder 4"/>
          <p:cNvSpPr txBox="1">
            <a:spLocks/>
          </p:cNvSpPr>
          <p:nvPr/>
        </p:nvSpPr>
        <p:spPr>
          <a:xfrm>
            <a:off x="152400" y="457200"/>
            <a:ext cx="8686800" cy="5334000"/>
          </a:xfrm>
          <a:prstGeom prst="rect">
            <a:avLst/>
          </a:prstGeom>
        </p:spPr>
        <p:txBody>
          <a:bodyPr/>
          <a:lstStyle/>
          <a:p>
            <a:pPr marL="34290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Approche du bilan énergétique de la classification:</a:t>
            </a:r>
            <a:endParaRPr lang="en-US" sz="2000" kern="0" dirty="0" smtClean="0">
              <a:solidFill>
                <a:srgbClr val="000000"/>
              </a:solidFill>
              <a:latin typeface="Calibri" pitchFamily="34" charset="0"/>
              <a:cs typeface="Calibri" pitchFamily="34" charset="0"/>
            </a:endParaRPr>
          </a:p>
          <a:p>
            <a:pPr marL="342900" indent="-342900" algn="just" eaLnBrk="1" hangingPunct="1">
              <a:spcBef>
                <a:spcPct val="20000"/>
              </a:spcBef>
              <a:buFontTx/>
              <a:buChar char="•"/>
            </a:pPr>
            <a:endParaRPr lang="en-US" sz="20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en-US"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en-US"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en-US" sz="800" kern="0" dirty="0" smtClean="0">
              <a:solidFill>
                <a:srgbClr val="000000"/>
              </a:solidFill>
              <a:latin typeface="Calibri" pitchFamily="34" charset="0"/>
              <a:cs typeface="Calibri" pitchFamily="34"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1657161541"/>
              </p:ext>
            </p:extLst>
          </p:nvPr>
        </p:nvGraphicFramePr>
        <p:xfrm>
          <a:off x="-2" y="838201"/>
          <a:ext cx="9144001" cy="5334001"/>
        </p:xfrm>
        <a:graphic>
          <a:graphicData uri="http://schemas.openxmlformats.org/drawingml/2006/table">
            <a:tbl>
              <a:tblPr firstRow="1" bandRow="1">
                <a:tableStyleId>{EB344D84-9AFB-497E-A393-DC336BA19D2E}</a:tableStyleId>
              </a:tblPr>
              <a:tblGrid>
                <a:gridCol w="2085474"/>
                <a:gridCol w="1764632"/>
                <a:gridCol w="1684422"/>
                <a:gridCol w="1764632"/>
                <a:gridCol w="1844841"/>
              </a:tblGrid>
              <a:tr h="530798">
                <a:tc>
                  <a:txBody>
                    <a:bodyPr/>
                    <a:lstStyle/>
                    <a:p>
                      <a:r>
                        <a:rPr lang="fr-CA" sz="1400" noProof="0" dirty="0" smtClean="0">
                          <a:solidFill>
                            <a:schemeClr val="tx1"/>
                          </a:solidFill>
                          <a:latin typeface="Calibri" pitchFamily="34" charset="0"/>
                          <a:cs typeface="Calibri" pitchFamily="34" charset="0"/>
                        </a:rPr>
                        <a:t>Type</a:t>
                      </a:r>
                      <a:endParaRPr lang="fr-CA" sz="1400" noProof="0" dirty="0">
                        <a:solidFill>
                          <a:schemeClr val="tx1"/>
                        </a:solidFill>
                        <a:latin typeface="Calibri" pitchFamily="34" charset="0"/>
                        <a:cs typeface="Calibri" pitchFamily="34" charset="0"/>
                      </a:endParaRPr>
                    </a:p>
                  </a:txBody>
                  <a:tcPr anchor="ctr" anchorCtr="1"/>
                </a:tc>
                <a:tc>
                  <a:txBody>
                    <a:bodyPr/>
                    <a:lstStyle/>
                    <a:p>
                      <a:r>
                        <a:rPr lang="fr-CA" sz="1400" noProof="0" smtClean="0">
                          <a:solidFill>
                            <a:schemeClr val="tx1"/>
                          </a:solidFill>
                          <a:latin typeface="Calibri" pitchFamily="34" charset="0"/>
                          <a:cs typeface="Calibri" pitchFamily="34" charset="0"/>
                        </a:rPr>
                        <a:t>Source d’énergie</a:t>
                      </a:r>
                      <a:endParaRPr lang="fr-CA" sz="1400" noProof="0">
                        <a:solidFill>
                          <a:schemeClr val="tx1"/>
                        </a:solidFill>
                        <a:latin typeface="Calibri" pitchFamily="34" charset="0"/>
                        <a:cs typeface="Calibri" pitchFamily="34" charset="0"/>
                      </a:endParaRP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Source de</a:t>
                      </a:r>
                    </a:p>
                    <a:p>
                      <a:pPr marL="0" marR="0" indent="0" algn="l"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  carbone</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 Donneur  </a:t>
                      </a:r>
                    </a:p>
                    <a:p>
                      <a:pPr marL="0" marR="0" indent="0" algn="l"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d’électron</a:t>
                      </a:r>
                    </a:p>
                  </a:txBody>
                  <a:tcPr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Accepteur</a:t>
                      </a:r>
                    </a:p>
                    <a:p>
                      <a:pPr marL="0" marR="0" indent="0" algn="l"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D’électron</a:t>
                      </a:r>
                    </a:p>
                  </a:txBody>
                  <a:tcPr anchor="ctr" anchorCtr="1"/>
                </a:tc>
              </a:tr>
              <a:tr h="379885">
                <a:tc>
                  <a:txBody>
                    <a:bodyPr/>
                    <a:lstStyle/>
                    <a:p>
                      <a:pPr algn="ctr"/>
                      <a:r>
                        <a:rPr lang="fr-CA" sz="1400" noProof="0" smtClean="0">
                          <a:solidFill>
                            <a:schemeClr val="tx1"/>
                          </a:solidFill>
                          <a:latin typeface="Calibri" pitchFamily="34" charset="0"/>
                          <a:cs typeface="Calibri" pitchFamily="34" charset="0"/>
                        </a:rPr>
                        <a:t>Phototrophes</a:t>
                      </a:r>
                      <a:endParaRPr lang="fr-CA" sz="1400" noProof="0">
                        <a:solidFill>
                          <a:schemeClr val="tx1"/>
                        </a:solidFill>
                        <a:latin typeface="Calibri" pitchFamily="34" charset="0"/>
                        <a:cs typeface="Calibri" pitchFamily="34" charset="0"/>
                      </a:endParaRPr>
                    </a:p>
                  </a:txBody>
                  <a:tcPr anchor="ctr" anchorCtr="1"/>
                </a:tc>
                <a:tc>
                  <a:txBody>
                    <a:bodyPr/>
                    <a:lstStyle/>
                    <a:p>
                      <a:pPr algn="ctr"/>
                      <a:r>
                        <a:rPr lang="fr-CA" sz="1400" b="1" noProof="0" dirty="0" err="1" smtClean="0">
                          <a:solidFill>
                            <a:srgbClr val="663300"/>
                          </a:solidFill>
                          <a:latin typeface="Calibri" pitchFamily="34" charset="0"/>
                          <a:cs typeface="Calibri" pitchFamily="34" charset="0"/>
                        </a:rPr>
                        <a:t>Lumiere</a:t>
                      </a: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r>
              <a:tr h="530798">
                <a:tc>
                  <a:txBody>
                    <a:bodyPr/>
                    <a:lstStyle/>
                    <a:p>
                      <a:pPr algn="ctr"/>
                      <a:r>
                        <a:rPr lang="fr-CA" sz="1400" noProof="0" smtClean="0">
                          <a:solidFill>
                            <a:schemeClr val="tx1"/>
                          </a:solidFill>
                          <a:latin typeface="Calibri" pitchFamily="34" charset="0"/>
                          <a:cs typeface="Calibri" pitchFamily="34" charset="0"/>
                        </a:rPr>
                        <a:t>Chimiotrophes</a:t>
                      </a:r>
                      <a:endParaRPr lang="fr-CA" sz="1400" noProof="0">
                        <a:solidFill>
                          <a:schemeClr val="tx1"/>
                        </a:solidFill>
                        <a:latin typeface="Calibri" pitchFamily="34" charset="0"/>
                        <a:cs typeface="Calibri" pitchFamily="34" charset="0"/>
                      </a:endParaRPr>
                    </a:p>
                  </a:txBody>
                  <a:tcPr anchor="ctr" anchorCtr="1"/>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b="1" noProof="0" dirty="0" smtClean="0">
                          <a:solidFill>
                            <a:srgbClr val="663300"/>
                          </a:solidFill>
                          <a:latin typeface="Calibri" pitchFamily="34" charset="0"/>
                          <a:cs typeface="Calibri" pitchFamily="34" charset="0"/>
                        </a:rPr>
                        <a:t>Composes chimiques</a:t>
                      </a: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r>
              <a:tr h="379885">
                <a:tc>
                  <a:txBody>
                    <a:bodyPr/>
                    <a:lstStyle/>
                    <a:p>
                      <a:pPr algn="ctr"/>
                      <a:r>
                        <a:rPr lang="fr-CA" sz="1400" noProof="0" smtClean="0">
                          <a:solidFill>
                            <a:schemeClr val="tx1"/>
                          </a:solidFill>
                          <a:latin typeface="Calibri" pitchFamily="34" charset="0"/>
                          <a:cs typeface="Calibri" pitchFamily="34" charset="0"/>
                        </a:rPr>
                        <a:t>Hétérotrophes</a:t>
                      </a:r>
                      <a:endParaRPr lang="fr-CA" sz="1400" noProof="0">
                        <a:solidFill>
                          <a:schemeClr val="tx1"/>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b="1" noProof="0" dirty="0" smtClean="0">
                          <a:solidFill>
                            <a:srgbClr val="663300"/>
                          </a:solidFill>
                          <a:latin typeface="Calibri" pitchFamily="34" charset="0"/>
                          <a:cs typeface="Calibri" pitchFamily="34" charset="0"/>
                        </a:rPr>
                        <a:t>C organique</a:t>
                      </a: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r>
              <a:tr h="379885">
                <a:tc>
                  <a:txBody>
                    <a:bodyPr/>
                    <a:lstStyle/>
                    <a:p>
                      <a:pPr algn="ctr"/>
                      <a:r>
                        <a:rPr lang="fr-CA" sz="1400" noProof="0" dirty="0" smtClean="0">
                          <a:solidFill>
                            <a:schemeClr val="tx1"/>
                          </a:solidFill>
                          <a:latin typeface="Calibri" pitchFamily="34" charset="0"/>
                          <a:cs typeface="Calibri" pitchFamily="34" charset="0"/>
                        </a:rPr>
                        <a:t>Autotrophes</a:t>
                      </a:r>
                      <a:endParaRPr lang="fr-CA" sz="1400" noProof="0" dirty="0">
                        <a:solidFill>
                          <a:schemeClr val="tx1"/>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b="1" noProof="0" dirty="0" smtClean="0">
                          <a:solidFill>
                            <a:srgbClr val="663300"/>
                          </a:solidFill>
                          <a:latin typeface="Calibri" pitchFamily="34" charset="0"/>
                          <a:cs typeface="Calibri" pitchFamily="34" charset="0"/>
                        </a:rPr>
                        <a:t>C non organique</a:t>
                      </a: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r>
              <a:tr h="6556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noProof="0" dirty="0" smtClean="0">
                          <a:solidFill>
                            <a:schemeClr val="tx1"/>
                          </a:solidFill>
                          <a:latin typeface="Calibri" pitchFamily="34" charset="0"/>
                          <a:cs typeface="Calibri" pitchFamily="34" charset="0"/>
                        </a:rPr>
                        <a:t>Organotrophes          </a:t>
                      </a:r>
                    </a:p>
                    <a:p>
                      <a:pPr marL="0" marR="0" indent="0" algn="ctr" defTabSz="914400" rtl="0" eaLnBrk="1" fontAlgn="auto" latinLnBrk="0" hangingPunct="1">
                        <a:lnSpc>
                          <a:spcPct val="100000"/>
                        </a:lnSpc>
                        <a:spcBef>
                          <a:spcPts val="0"/>
                        </a:spcBef>
                        <a:spcAft>
                          <a:spcPts val="0"/>
                        </a:spcAft>
                        <a:buClrTx/>
                        <a:buSzTx/>
                        <a:buFontTx/>
                        <a:buNone/>
                        <a:tabLst/>
                        <a:defRPr/>
                      </a:pPr>
                      <a:r>
                        <a:rPr lang="fr-CA" sz="1400" noProof="0" dirty="0" smtClean="0">
                          <a:solidFill>
                            <a:schemeClr val="tx1"/>
                          </a:solidFill>
                          <a:latin typeface="Calibri" pitchFamily="34" charset="0"/>
                          <a:cs typeface="Calibri" pitchFamily="34" charset="0"/>
                        </a:rPr>
                        <a:t> </a:t>
                      </a:r>
                      <a:r>
                        <a:rPr lang="fr-CA" sz="1100" noProof="0" dirty="0" smtClean="0">
                          <a:solidFill>
                            <a:schemeClr val="tx1"/>
                          </a:solidFill>
                          <a:latin typeface="Calibri" pitchFamily="34" charset="0"/>
                          <a:cs typeface="Calibri" pitchFamily="34" charset="0"/>
                        </a:rPr>
                        <a:t>(sous groupe des chimiotrophes)</a:t>
                      </a: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r>
                        <a:rPr lang="fr-CA" sz="1400" b="1" noProof="0" dirty="0" smtClean="0">
                          <a:solidFill>
                            <a:srgbClr val="663300"/>
                          </a:solidFill>
                          <a:latin typeface="Calibri" pitchFamily="34" charset="0"/>
                          <a:cs typeface="Calibri" pitchFamily="34" charset="0"/>
                        </a:rPr>
                        <a:t>Compos</a:t>
                      </a:r>
                      <a:r>
                        <a:rPr lang="fr-CA" sz="1400" b="1" noProof="0" dirty="0" smtClean="0">
                          <a:solidFill>
                            <a:srgbClr val="663300"/>
                          </a:solidFill>
                          <a:latin typeface="Calibri" pitchFamily="34" charset="0"/>
                          <a:cs typeface="Calibri" pitchFamily="34" charset="0"/>
                        </a:rPr>
                        <a:t>é organique</a:t>
                      </a: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r>
              <a:tr h="6556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noProof="0" smtClean="0">
                          <a:solidFill>
                            <a:schemeClr val="tx1"/>
                          </a:solidFill>
                          <a:latin typeface="Calibri" pitchFamily="34" charset="0"/>
                          <a:cs typeface="Calibri" pitchFamily="34" charset="0"/>
                        </a:rPr>
                        <a:t>Lithotrophes </a:t>
                      </a:r>
                      <a:r>
                        <a:rPr lang="fr-CA" sz="1100" noProof="0" smtClean="0">
                          <a:solidFill>
                            <a:schemeClr val="tx1"/>
                          </a:solidFill>
                          <a:latin typeface="Calibri" pitchFamily="34" charset="0"/>
                          <a:cs typeface="Calibri" pitchFamily="34"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fr-CA" sz="1100" noProof="0" smtClean="0">
                          <a:solidFill>
                            <a:schemeClr val="tx1"/>
                          </a:solidFill>
                          <a:latin typeface="Calibri" pitchFamily="34" charset="0"/>
                          <a:cs typeface="Calibri" pitchFamily="34" charset="0"/>
                        </a:rPr>
                        <a:t> (sous groupe des chimiotrophes)</a:t>
                      </a:r>
                    </a:p>
                  </a:txBody>
                  <a:tcPr anchor="ctr" anchorCtr="1"/>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fr-CA" sz="1100" b="1" noProof="0" smtClean="0">
                        <a:solidFill>
                          <a:srgbClr val="663300"/>
                        </a:solidFill>
                        <a:latin typeface="Calibri" pitchFamily="34" charset="0"/>
                        <a:cs typeface="Calibri" pitchFamily="34" charset="0"/>
                      </a:endParaRPr>
                    </a:p>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r>
                        <a:rPr lang="fr-CA" sz="1400" b="1" noProof="0" dirty="0" smtClean="0">
                          <a:solidFill>
                            <a:srgbClr val="663300"/>
                          </a:solidFill>
                          <a:latin typeface="Calibri" pitchFamily="34" charset="0"/>
                          <a:cs typeface="Calibri" pitchFamily="34" charset="0"/>
                        </a:rPr>
                        <a:t>Compos</a:t>
                      </a:r>
                      <a:r>
                        <a:rPr lang="fr-CA" sz="1400" b="1" noProof="0" dirty="0" smtClean="0">
                          <a:solidFill>
                            <a:srgbClr val="663300"/>
                          </a:solidFill>
                          <a:latin typeface="Calibri" pitchFamily="34" charset="0"/>
                          <a:cs typeface="Calibri" pitchFamily="34" charset="0"/>
                        </a:rPr>
                        <a:t>é non</a:t>
                      </a:r>
                      <a:r>
                        <a:rPr lang="fr-CA" sz="1400" b="1" baseline="0" noProof="0" dirty="0" smtClean="0">
                          <a:solidFill>
                            <a:srgbClr val="663300"/>
                          </a:solidFill>
                          <a:latin typeface="Calibri" pitchFamily="34" charset="0"/>
                          <a:cs typeface="Calibri" pitchFamily="34" charset="0"/>
                        </a:rPr>
                        <a:t> organique</a:t>
                      </a: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r>
              <a:tr h="379885">
                <a:tc>
                  <a:txBody>
                    <a:bodyPr/>
                    <a:lstStyle/>
                    <a:p>
                      <a:pPr algn="ctr"/>
                      <a:r>
                        <a:rPr lang="fr-CA" sz="1400" noProof="0" smtClean="0">
                          <a:solidFill>
                            <a:schemeClr val="tx1"/>
                          </a:solidFill>
                          <a:latin typeface="Calibri" pitchFamily="34" charset="0"/>
                          <a:cs typeface="Calibri" pitchFamily="34" charset="0"/>
                        </a:rPr>
                        <a:t>Aérobique</a:t>
                      </a:r>
                      <a:endParaRPr lang="fr-CA" sz="1400" noProof="0">
                        <a:solidFill>
                          <a:schemeClr val="tx1"/>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r>
                        <a:rPr lang="fr-CA" sz="1400" b="1" noProof="0" dirty="0" smtClean="0">
                          <a:solidFill>
                            <a:srgbClr val="663300"/>
                          </a:solidFill>
                          <a:latin typeface="Calibri" pitchFamily="34" charset="0"/>
                          <a:cs typeface="Calibri" pitchFamily="34" charset="0"/>
                        </a:rPr>
                        <a:t>Oxyg</a:t>
                      </a:r>
                      <a:r>
                        <a:rPr lang="fr-CA" sz="1400" b="1" noProof="0" dirty="0" smtClean="0">
                          <a:solidFill>
                            <a:srgbClr val="663300"/>
                          </a:solidFill>
                          <a:latin typeface="Calibri" pitchFamily="34" charset="0"/>
                          <a:cs typeface="Calibri" pitchFamily="34" charset="0"/>
                        </a:rPr>
                        <a:t>ène</a:t>
                      </a:r>
                      <a:endParaRPr lang="fr-CA" sz="1400" b="1" noProof="0" dirty="0">
                        <a:solidFill>
                          <a:srgbClr val="663300"/>
                        </a:solidFill>
                        <a:latin typeface="Calibri" pitchFamily="34" charset="0"/>
                        <a:cs typeface="Calibri" pitchFamily="34" charset="0"/>
                      </a:endParaRPr>
                    </a:p>
                  </a:txBody>
                  <a:tcPr anchor="ctr" anchorCtr="1"/>
                </a:tc>
              </a:tr>
              <a:tr h="379885">
                <a:tc>
                  <a:txBody>
                    <a:bodyPr/>
                    <a:lstStyle/>
                    <a:p>
                      <a:pPr algn="ctr"/>
                      <a:r>
                        <a:rPr lang="fr-CA" sz="1400" noProof="0" dirty="0" smtClean="0">
                          <a:solidFill>
                            <a:schemeClr val="tx1"/>
                          </a:solidFill>
                          <a:latin typeface="Calibri" pitchFamily="34" charset="0"/>
                          <a:cs typeface="Calibri" pitchFamily="34" charset="0"/>
                        </a:rPr>
                        <a:t>Anoxique</a:t>
                      </a:r>
                      <a:endParaRPr lang="fr-CA" sz="1400" noProof="0" dirty="0">
                        <a:solidFill>
                          <a:schemeClr val="tx1"/>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r>
                        <a:rPr lang="fr-CA" sz="1400" b="1" baseline="0" noProof="0" dirty="0" smtClean="0">
                          <a:solidFill>
                            <a:srgbClr val="663300"/>
                          </a:solidFill>
                          <a:latin typeface="Calibri" pitchFamily="34" charset="0"/>
                          <a:cs typeface="Calibri" pitchFamily="34" charset="0"/>
                        </a:rPr>
                        <a:t>No</a:t>
                      </a:r>
                      <a:r>
                        <a:rPr lang="fr-CA" sz="1400" b="1" baseline="-25000" noProof="0" dirty="0" smtClean="0">
                          <a:solidFill>
                            <a:srgbClr val="663300"/>
                          </a:solidFill>
                          <a:latin typeface="Calibri" pitchFamily="34" charset="0"/>
                          <a:cs typeface="Calibri" pitchFamily="34" charset="0"/>
                        </a:rPr>
                        <a:t>2</a:t>
                      </a:r>
                      <a:r>
                        <a:rPr lang="fr-CA" sz="1400" b="1" baseline="0" noProof="0" dirty="0" smtClean="0">
                          <a:solidFill>
                            <a:srgbClr val="663300"/>
                          </a:solidFill>
                          <a:latin typeface="Calibri" pitchFamily="34" charset="0"/>
                          <a:cs typeface="Calibri" pitchFamily="34" charset="0"/>
                        </a:rPr>
                        <a:t> ou No</a:t>
                      </a:r>
                      <a:r>
                        <a:rPr lang="fr-CA" sz="1400" b="1" baseline="-25000" noProof="0" dirty="0" smtClean="0">
                          <a:solidFill>
                            <a:srgbClr val="663300"/>
                          </a:solidFill>
                          <a:latin typeface="Calibri" pitchFamily="34" charset="0"/>
                          <a:cs typeface="Calibri" pitchFamily="34" charset="0"/>
                        </a:rPr>
                        <a:t>3</a:t>
                      </a:r>
                      <a:endParaRPr lang="fr-CA" sz="1400" b="1" baseline="-25000" noProof="0" dirty="0">
                        <a:solidFill>
                          <a:srgbClr val="663300"/>
                        </a:solidFill>
                        <a:latin typeface="Calibri" pitchFamily="34" charset="0"/>
                        <a:cs typeface="Calibri" pitchFamily="34" charset="0"/>
                      </a:endParaRPr>
                    </a:p>
                  </a:txBody>
                  <a:tcPr anchor="ctr" anchorCtr="1"/>
                </a:tc>
              </a:tr>
              <a:tr h="530798">
                <a:tc>
                  <a:txBody>
                    <a:bodyPr/>
                    <a:lstStyle/>
                    <a:p>
                      <a:pPr algn="ctr"/>
                      <a:r>
                        <a:rPr lang="fr-CA" sz="1400" noProof="0" dirty="0" smtClean="0">
                          <a:solidFill>
                            <a:schemeClr val="tx1"/>
                          </a:solidFill>
                          <a:latin typeface="Calibri" pitchFamily="34" charset="0"/>
                          <a:cs typeface="Calibri" pitchFamily="34" charset="0"/>
                        </a:rPr>
                        <a:t>Anaérobique</a:t>
                      </a:r>
                      <a:endParaRPr lang="fr-CA" sz="1400" noProof="0" dirty="0">
                        <a:solidFill>
                          <a:schemeClr val="tx1"/>
                        </a:solidFill>
                        <a:latin typeface="Calibri" pitchFamily="34" charset="0"/>
                        <a:cs typeface="Calibri" pitchFamily="34" charset="0"/>
                      </a:endParaRP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algn="ctr"/>
                      <a:endParaRPr lang="fr-CA" sz="1400" b="1" noProof="0" dirty="0">
                        <a:solidFill>
                          <a:srgbClr val="663300"/>
                        </a:solidFill>
                        <a:latin typeface="Calibri" pitchFamily="34" charset="0"/>
                        <a:cs typeface="Calibri" pitchFamily="34" charset="0"/>
                      </a:endParaRPr>
                    </a:p>
                  </a:txBody>
                  <a:tcPr anchor="ctr" anchorCtr="1"/>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fr-CA" sz="1400" b="1" baseline="0" noProof="0" dirty="0" smtClean="0">
                          <a:solidFill>
                            <a:srgbClr val="663300"/>
                          </a:solidFill>
                          <a:latin typeface="Calibri" pitchFamily="34" charset="0"/>
                          <a:cs typeface="Calibri" pitchFamily="34" charset="0"/>
                        </a:rPr>
                        <a:t>Pas d’oxyg</a:t>
                      </a:r>
                      <a:r>
                        <a:rPr lang="fr-CA" sz="1400" b="1" baseline="0" noProof="0" dirty="0" smtClean="0">
                          <a:solidFill>
                            <a:srgbClr val="663300"/>
                          </a:solidFill>
                          <a:latin typeface="Calibri" pitchFamily="34" charset="0"/>
                          <a:cs typeface="Calibri" pitchFamily="34" charset="0"/>
                        </a:rPr>
                        <a:t>è</a:t>
                      </a:r>
                      <a:r>
                        <a:rPr lang="fr-CA" sz="1400" b="1" baseline="0" noProof="0" dirty="0" smtClean="0">
                          <a:solidFill>
                            <a:srgbClr val="663300"/>
                          </a:solidFill>
                          <a:latin typeface="Calibri" pitchFamily="34" charset="0"/>
                          <a:cs typeface="Calibri" pitchFamily="34" charset="0"/>
                        </a:rPr>
                        <a:t>ne, de No</a:t>
                      </a:r>
                      <a:r>
                        <a:rPr lang="fr-CA" sz="1400" b="1" baseline="-25000" noProof="0" dirty="0" smtClean="0">
                          <a:solidFill>
                            <a:srgbClr val="663300"/>
                          </a:solidFill>
                          <a:latin typeface="Calibri" pitchFamily="34" charset="0"/>
                          <a:cs typeface="Calibri" pitchFamily="34" charset="0"/>
                        </a:rPr>
                        <a:t>2</a:t>
                      </a:r>
                      <a:r>
                        <a:rPr lang="fr-CA" sz="1400" b="1" baseline="30000" noProof="0" dirty="0" smtClean="0">
                          <a:solidFill>
                            <a:srgbClr val="663300"/>
                          </a:solidFill>
                          <a:latin typeface="Calibri" pitchFamily="34" charset="0"/>
                          <a:cs typeface="Calibri" pitchFamily="34" charset="0"/>
                        </a:rPr>
                        <a:t> </a:t>
                      </a:r>
                      <a:r>
                        <a:rPr lang="fr-CA" sz="1400" b="1" baseline="0" noProof="0" dirty="0" smtClean="0">
                          <a:solidFill>
                            <a:srgbClr val="663300"/>
                          </a:solidFill>
                          <a:latin typeface="Calibri" pitchFamily="34" charset="0"/>
                          <a:cs typeface="Calibri" pitchFamily="34" charset="0"/>
                        </a:rPr>
                        <a:t>ou</a:t>
                      </a:r>
                      <a:r>
                        <a:rPr lang="fr-CA" sz="1400" b="1" baseline="30000" noProof="0" dirty="0" smtClean="0">
                          <a:solidFill>
                            <a:srgbClr val="663300"/>
                          </a:solidFill>
                          <a:latin typeface="Calibri" pitchFamily="34" charset="0"/>
                          <a:cs typeface="Calibri" pitchFamily="34" charset="0"/>
                        </a:rPr>
                        <a:t> </a:t>
                      </a:r>
                      <a:r>
                        <a:rPr lang="fr-CA" sz="1400" b="1" baseline="0" noProof="0" dirty="0" smtClean="0">
                          <a:solidFill>
                            <a:srgbClr val="663300"/>
                          </a:solidFill>
                          <a:latin typeface="Calibri" pitchFamily="34" charset="0"/>
                          <a:cs typeface="Calibri" pitchFamily="34" charset="0"/>
                        </a:rPr>
                        <a:t>No</a:t>
                      </a:r>
                      <a:r>
                        <a:rPr lang="fr-CA" sz="1400" b="1" baseline="-25000" noProof="0" dirty="0" smtClean="0">
                          <a:solidFill>
                            <a:srgbClr val="663300"/>
                          </a:solidFill>
                          <a:latin typeface="Calibri" pitchFamily="34" charset="0"/>
                          <a:cs typeface="Calibri" pitchFamily="34" charset="0"/>
                        </a:rPr>
                        <a:t>3</a:t>
                      </a:r>
                    </a:p>
                  </a:txBody>
                  <a:tcPr anchor="ctr" anchorCtr="1"/>
                </a:tc>
              </a:tr>
              <a:tr h="530798">
                <a:tc>
                  <a:txBody>
                    <a:bodyPr/>
                    <a:lstStyle/>
                    <a:p>
                      <a:pPr algn="ctr"/>
                      <a:r>
                        <a:rPr lang="fr-CA" sz="1400" noProof="0" smtClean="0">
                          <a:solidFill>
                            <a:schemeClr val="tx1"/>
                          </a:solidFill>
                          <a:latin typeface="Calibri" pitchFamily="34" charset="0"/>
                          <a:cs typeface="Calibri" pitchFamily="34" charset="0"/>
                        </a:rPr>
                        <a:t>Facultatif</a:t>
                      </a:r>
                      <a:endParaRPr lang="fr-CA" sz="1400" noProof="0">
                        <a:solidFill>
                          <a:schemeClr val="tx1"/>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endParaRPr lang="fr-CA" sz="1400" b="1" noProof="0">
                        <a:solidFill>
                          <a:srgbClr val="663300"/>
                        </a:solidFill>
                        <a:latin typeface="Calibri" pitchFamily="34" charset="0"/>
                        <a:cs typeface="Calibri" pitchFamily="34" charset="0"/>
                      </a:endParaRPr>
                    </a:p>
                  </a:txBody>
                  <a:tcPr anchor="ctr" anchorCtr="1"/>
                </a:tc>
                <a:tc>
                  <a:txBody>
                    <a:bodyPr/>
                    <a:lstStyle/>
                    <a:p>
                      <a:pPr algn="ctr"/>
                      <a:r>
                        <a:rPr lang="fr-CA" sz="1400" b="1" baseline="0" noProof="0" dirty="0" smtClean="0">
                          <a:solidFill>
                            <a:srgbClr val="663300"/>
                          </a:solidFill>
                          <a:latin typeface="Calibri" pitchFamily="34" charset="0"/>
                          <a:cs typeface="Calibri" pitchFamily="34" charset="0"/>
                        </a:rPr>
                        <a:t>Oxyg</a:t>
                      </a:r>
                      <a:r>
                        <a:rPr lang="fr-CA" sz="1400" b="1" baseline="0" noProof="0" dirty="0" smtClean="0">
                          <a:solidFill>
                            <a:srgbClr val="663300"/>
                          </a:solidFill>
                          <a:latin typeface="Calibri" pitchFamily="34" charset="0"/>
                          <a:cs typeface="Calibri" pitchFamily="34" charset="0"/>
                        </a:rPr>
                        <a:t>ène et pas d’oxygène</a:t>
                      </a:r>
                      <a:endParaRPr lang="fr-CA" sz="1400" b="1" baseline="0" noProof="0" dirty="0">
                        <a:solidFill>
                          <a:srgbClr val="663300"/>
                        </a:solidFill>
                        <a:latin typeface="Calibri" pitchFamily="34" charset="0"/>
                        <a:cs typeface="Calibri" pitchFamily="34" charset="0"/>
                      </a:endParaRPr>
                    </a:p>
                  </a:txBody>
                  <a:tcPr anchor="ctr" anchorCtr="1"/>
                </a:tc>
              </a:tr>
            </a:tbl>
          </a:graphicData>
        </a:graphic>
      </p:graphicFrame>
      <p:grpSp>
        <p:nvGrpSpPr>
          <p:cNvPr id="21" name="Group 1"/>
          <p:cNvGrpSpPr>
            <a:grpSpLocks/>
          </p:cNvGrpSpPr>
          <p:nvPr/>
        </p:nvGrpSpPr>
        <p:grpSpPr bwMode="auto">
          <a:xfrm>
            <a:off x="2362200" y="3657600"/>
            <a:ext cx="3505200" cy="2057400"/>
            <a:chOff x="1080" y="5760"/>
            <a:chExt cx="5400" cy="3240"/>
          </a:xfrm>
        </p:grpSpPr>
        <p:grpSp>
          <p:nvGrpSpPr>
            <p:cNvPr id="22" name="Group 8"/>
            <p:cNvGrpSpPr>
              <a:grpSpLocks/>
            </p:cNvGrpSpPr>
            <p:nvPr/>
          </p:nvGrpSpPr>
          <p:grpSpPr bwMode="auto">
            <a:xfrm>
              <a:off x="2520" y="6120"/>
              <a:ext cx="2520" cy="2160"/>
              <a:chOff x="2520" y="5760"/>
              <a:chExt cx="2520" cy="2160"/>
            </a:xfrm>
          </p:grpSpPr>
          <p:sp>
            <p:nvSpPr>
              <p:cNvPr id="29" name="Text Box 15"/>
              <p:cNvSpPr txBox="1">
                <a:spLocks noChangeArrowheads="1"/>
              </p:cNvSpPr>
              <p:nvPr/>
            </p:nvSpPr>
            <p:spPr bwMode="auto">
              <a:xfrm>
                <a:off x="3060" y="6120"/>
                <a:ext cx="1440" cy="14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SYNTHÈSE</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sz="1200" b="1" dirty="0" smtClean="0">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smtClean="0">
                    <a:latin typeface="Calibri" pitchFamily="34" charset="0"/>
                    <a:ea typeface="Times New Roman" pitchFamily="18" charset="0"/>
                    <a:cs typeface="Calibri" pitchFamily="34" charset="0"/>
                  </a:rPr>
                  <a:t>É</a:t>
                </a: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NERGIE</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30" name="Line 14"/>
              <p:cNvSpPr>
                <a:spLocks noChangeShapeType="1"/>
              </p:cNvSpPr>
              <p:nvPr/>
            </p:nvSpPr>
            <p:spPr bwMode="auto">
              <a:xfrm>
                <a:off x="2520" y="63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31" name="Line 13"/>
              <p:cNvSpPr>
                <a:spLocks noChangeShapeType="1"/>
              </p:cNvSpPr>
              <p:nvPr/>
            </p:nvSpPr>
            <p:spPr bwMode="auto">
              <a:xfrm>
                <a:off x="2520" y="72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32" name="Line 12"/>
              <p:cNvSpPr>
                <a:spLocks noChangeShapeType="1"/>
              </p:cNvSpPr>
              <p:nvPr/>
            </p:nvSpPr>
            <p:spPr bwMode="auto">
              <a:xfrm>
                <a:off x="4500" y="63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33" name="Line 11"/>
              <p:cNvSpPr>
                <a:spLocks noChangeShapeType="1"/>
              </p:cNvSpPr>
              <p:nvPr/>
            </p:nvSpPr>
            <p:spPr bwMode="auto">
              <a:xfrm>
                <a:off x="4500" y="72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34" name="Line 10"/>
              <p:cNvSpPr>
                <a:spLocks noChangeShapeType="1"/>
              </p:cNvSpPr>
              <p:nvPr/>
            </p:nvSpPr>
            <p:spPr bwMode="auto">
              <a:xfrm flipV="1">
                <a:off x="3780" y="7560"/>
                <a:ext cx="0" cy="3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35" name="Line 9"/>
              <p:cNvSpPr>
                <a:spLocks noChangeShapeType="1"/>
              </p:cNvSpPr>
              <p:nvPr/>
            </p:nvSpPr>
            <p:spPr bwMode="auto">
              <a:xfrm>
                <a:off x="3780" y="5760"/>
                <a:ext cx="0" cy="3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grpSp>
        <p:sp>
          <p:nvSpPr>
            <p:cNvPr id="23" name="Text Box 7"/>
            <p:cNvSpPr txBox="1">
              <a:spLocks noChangeArrowheads="1"/>
            </p:cNvSpPr>
            <p:nvPr/>
          </p:nvSpPr>
          <p:spPr bwMode="auto">
            <a:xfrm>
              <a:off x="3060" y="5760"/>
              <a:ext cx="1440" cy="3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Nutriments</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24" name="Text Box 6"/>
            <p:cNvSpPr txBox="1">
              <a:spLocks noChangeArrowheads="1"/>
            </p:cNvSpPr>
            <p:nvPr/>
          </p:nvSpPr>
          <p:spPr bwMode="auto">
            <a:xfrm>
              <a:off x="3060" y="828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Accepteur</a:t>
              </a:r>
              <a:r>
                <a:rPr kumimoji="0" lang="fr-CA" sz="1200" b="1" i="0" u="none" strike="noStrike" cap="none" normalizeH="0" dirty="0" smtClean="0">
                  <a:ln>
                    <a:noFill/>
                  </a:ln>
                  <a:solidFill>
                    <a:schemeClr val="tx1"/>
                  </a:solidFill>
                  <a:effectLst/>
                  <a:latin typeface="Calibri" pitchFamily="34" charset="0"/>
                  <a:ea typeface="Times New Roman" pitchFamily="18" charset="0"/>
                  <a:cs typeface="Calibri" pitchFamily="34" charset="0"/>
                </a:rPr>
                <a:t> d’é</a:t>
              </a: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lectron</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25" name="Text Box 5"/>
            <p:cNvSpPr txBox="1">
              <a:spLocks noChangeArrowheads="1"/>
            </p:cNvSpPr>
            <p:nvPr/>
          </p:nvSpPr>
          <p:spPr bwMode="auto">
            <a:xfrm>
              <a:off x="1080" y="63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Source de carbone </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26" name="Text Box 4"/>
            <p:cNvSpPr txBox="1">
              <a:spLocks noChangeArrowheads="1"/>
            </p:cNvSpPr>
            <p:nvPr/>
          </p:nvSpPr>
          <p:spPr bwMode="auto">
            <a:xfrm>
              <a:off x="1080" y="72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Donneur d’électron </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27" name="Text Box 3"/>
            <p:cNvSpPr txBox="1">
              <a:spLocks noChangeArrowheads="1"/>
            </p:cNvSpPr>
            <p:nvPr/>
          </p:nvSpPr>
          <p:spPr bwMode="auto">
            <a:xfrm>
              <a:off x="5040" y="63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Nouvelles</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Cellules</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28" name="Text Box 2"/>
            <p:cNvSpPr txBox="1">
              <a:spLocks noChangeArrowheads="1"/>
            </p:cNvSpPr>
            <p:nvPr/>
          </p:nvSpPr>
          <p:spPr bwMode="auto">
            <a:xfrm>
              <a:off x="5040" y="72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Produits</a:t>
              </a:r>
            </a:p>
            <a:p>
              <a:pPr marL="0" marR="0" lvl="0" indent="0" algn="l" defTabSz="914400" rtl="0" eaLnBrk="0" fontAlgn="base" latinLnBrk="0" hangingPunct="0">
                <a:lnSpc>
                  <a:spcPct val="100000"/>
                </a:lnSpc>
                <a:spcBef>
                  <a:spcPct val="0"/>
                </a:spcBef>
                <a:spcAft>
                  <a:spcPct val="0"/>
                </a:spcAft>
                <a:buClrTx/>
                <a:buSzTx/>
                <a:buFontTx/>
                <a:buNone/>
                <a:tabLst/>
              </a:pPr>
              <a:r>
                <a:rPr lang="fr-CA" sz="1200" b="1" dirty="0" smtClean="0">
                  <a:latin typeface="Calibri" pitchFamily="34" charset="0"/>
                  <a:cs typeface="Calibri" pitchFamily="34" charset="0"/>
                </a:rPr>
                <a:t>Finaux</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grpSp>
      <p:sp>
        <p:nvSpPr>
          <p:cNvPr id="36"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RÔLE DE L’ÉNERGIE DANS LES ÉCOSYSTÈMES</a:t>
            </a:r>
          </a:p>
        </p:txBody>
      </p:sp>
      <p:sp>
        <p:nvSpPr>
          <p:cNvPr id="4" name="Content Placeholder 4"/>
          <p:cNvSpPr txBox="1">
            <a:spLocks/>
          </p:cNvSpPr>
          <p:nvPr/>
        </p:nvSpPr>
        <p:spPr>
          <a:xfrm>
            <a:off x="152400" y="533400"/>
            <a:ext cx="8839200" cy="5334000"/>
          </a:xfrm>
          <a:prstGeom prst="rect">
            <a:avLst/>
          </a:prstGeom>
        </p:spPr>
        <p:txBody>
          <a:bodyPr/>
          <a:lstStyle/>
          <a:p>
            <a:pPr marL="342900" indent="-342900" algn="just" eaLnBrk="1" hangingPunct="1">
              <a:spcBef>
                <a:spcPct val="20000"/>
              </a:spcBef>
              <a:buFontTx/>
              <a:buChar char="•"/>
            </a:pPr>
            <a:r>
              <a:rPr lang="fr-CA" sz="2000" kern="0" dirty="0" smtClean="0">
                <a:latin typeface="Calibri" pitchFamily="34" charset="0"/>
                <a:cs typeface="Calibri" pitchFamily="34" charset="0"/>
              </a:rPr>
              <a:t>La source primaire d’énergie qui alimente les écosystèmes est le soleil (photosynthèse).</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La photosynthèse débute avec des producteurs primaires qui convertissent le carbone inorganique en des composés organiques qui stockent l’énergie en se servant de photosynthèse (</a:t>
            </a:r>
            <a:r>
              <a:rPr lang="fr-CA" sz="2000" b="1" kern="0" dirty="0" smtClean="0">
                <a:latin typeface="Calibri" pitchFamily="34" charset="0"/>
                <a:cs typeface="Calibri" pitchFamily="34" charset="0"/>
              </a:rPr>
              <a:t>photoautotrophes</a:t>
            </a:r>
            <a:r>
              <a:rPr lang="fr-CA" sz="2000" kern="0" dirty="0" smtClean="0">
                <a:latin typeface="Calibri" pitchFamily="34" charset="0"/>
                <a:cs typeface="Calibri" pitchFamily="34" charset="0"/>
              </a:rPr>
              <a:t>).</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800100" lvl="1" indent="-342900" algn="just" eaLnBrk="1" hangingPunct="1">
              <a:spcBef>
                <a:spcPct val="20000"/>
              </a:spcBef>
              <a:buFontTx/>
              <a:buChar char="•"/>
            </a:pPr>
            <a:r>
              <a:rPr lang="fr-CA" sz="2000" b="1" kern="0" dirty="0" smtClean="0">
                <a:latin typeface="Calibri" pitchFamily="34" charset="0"/>
                <a:cs typeface="Calibri" pitchFamily="34" charset="0"/>
              </a:rPr>
              <a:t>Photosynthèse</a:t>
            </a:r>
            <a:r>
              <a:rPr lang="fr-CA" sz="2000" kern="0" dirty="0" smtClean="0">
                <a:latin typeface="Calibri" pitchFamily="34" charset="0"/>
                <a:cs typeface="Calibri" pitchFamily="34" charset="0"/>
              </a:rPr>
              <a:t>:    </a:t>
            </a:r>
            <a:r>
              <a:rPr lang="fr-CA" sz="2000" dirty="0" smtClean="0">
                <a:latin typeface="Calibri" pitchFamily="34" charset="0"/>
                <a:cs typeface="Calibri" pitchFamily="34" charset="0"/>
              </a:rPr>
              <a:t>6CO</a:t>
            </a:r>
            <a:r>
              <a:rPr lang="fr-CA" sz="2000" baseline="-25000" dirty="0" smtClean="0">
                <a:latin typeface="Calibri" pitchFamily="34" charset="0"/>
                <a:cs typeface="Calibri" pitchFamily="34" charset="0"/>
              </a:rPr>
              <a:t>2</a:t>
            </a:r>
            <a:r>
              <a:rPr lang="fr-CA" sz="2000" dirty="0" smtClean="0">
                <a:latin typeface="Calibri" pitchFamily="34" charset="0"/>
                <a:cs typeface="Calibri" pitchFamily="34" charset="0"/>
              </a:rPr>
              <a:t> + 6H</a:t>
            </a:r>
            <a:r>
              <a:rPr lang="fr-CA" sz="2000" baseline="-25000" dirty="0" smtClean="0">
                <a:latin typeface="Calibri" pitchFamily="34" charset="0"/>
                <a:cs typeface="Calibri" pitchFamily="34" charset="0"/>
              </a:rPr>
              <a:t>2</a:t>
            </a:r>
            <a:r>
              <a:rPr lang="fr-CA" sz="2000" dirty="0" smtClean="0">
                <a:latin typeface="Calibri" pitchFamily="34" charset="0"/>
                <a:cs typeface="Calibri" pitchFamily="34" charset="0"/>
              </a:rPr>
              <a:t>O + </a:t>
            </a:r>
            <a:r>
              <a:rPr lang="fr-CA" sz="2000" dirty="0" smtClean="0">
                <a:latin typeface="Calibri" pitchFamily="34" charset="0"/>
                <a:cs typeface="Calibri" pitchFamily="34" charset="0"/>
              </a:rPr>
              <a:t>é</a:t>
            </a:r>
            <a:r>
              <a:rPr lang="fr-CA" sz="2000" dirty="0" smtClean="0">
                <a:latin typeface="Calibri" pitchFamily="34" charset="0"/>
                <a:cs typeface="Calibri" pitchFamily="34" charset="0"/>
              </a:rPr>
              <a:t>nergie </a:t>
            </a:r>
            <a:r>
              <a:rPr lang="fr-CA" sz="2000" dirty="0" smtClean="0">
                <a:latin typeface="Calibri" pitchFamily="34" charset="0"/>
                <a:cs typeface="Calibri" pitchFamily="34" charset="0"/>
              </a:rPr>
              <a:t>→ C</a:t>
            </a:r>
            <a:r>
              <a:rPr lang="fr-CA" sz="2000" baseline="-25000" dirty="0" smtClean="0">
                <a:latin typeface="Calibri" pitchFamily="34" charset="0"/>
                <a:cs typeface="Calibri" pitchFamily="34" charset="0"/>
              </a:rPr>
              <a:t>6</a:t>
            </a:r>
            <a:r>
              <a:rPr lang="fr-CA" sz="2000" dirty="0" smtClean="0">
                <a:latin typeface="Calibri" pitchFamily="34" charset="0"/>
                <a:cs typeface="Calibri" pitchFamily="34" charset="0"/>
              </a:rPr>
              <a:t>H</a:t>
            </a:r>
            <a:r>
              <a:rPr lang="fr-CA" sz="2000" baseline="-25000" dirty="0" smtClean="0">
                <a:latin typeface="Calibri" pitchFamily="34" charset="0"/>
                <a:cs typeface="Calibri" pitchFamily="34" charset="0"/>
              </a:rPr>
              <a:t>12</a:t>
            </a:r>
            <a:r>
              <a:rPr lang="fr-CA" sz="2000" dirty="0" smtClean="0">
                <a:latin typeface="Calibri" pitchFamily="34" charset="0"/>
                <a:cs typeface="Calibri" pitchFamily="34" charset="0"/>
              </a:rPr>
              <a:t>O</a:t>
            </a:r>
            <a:r>
              <a:rPr lang="fr-CA" sz="2000" baseline="-25000" dirty="0" smtClean="0">
                <a:latin typeface="Calibri" pitchFamily="34" charset="0"/>
                <a:cs typeface="Calibri" pitchFamily="34" charset="0"/>
              </a:rPr>
              <a:t>6</a:t>
            </a:r>
            <a:r>
              <a:rPr lang="fr-CA" sz="2000" dirty="0" smtClean="0">
                <a:latin typeface="Calibri" pitchFamily="34" charset="0"/>
                <a:cs typeface="Calibri" pitchFamily="34" charset="0"/>
              </a:rPr>
              <a:t> + 6O</a:t>
            </a:r>
            <a:r>
              <a:rPr lang="fr-CA" sz="2000" baseline="-25000" dirty="0" smtClean="0">
                <a:latin typeface="Calibri" pitchFamily="34" charset="0"/>
                <a:cs typeface="Calibri" pitchFamily="34" charset="0"/>
              </a:rPr>
              <a:t>2</a:t>
            </a:r>
          </a:p>
          <a:p>
            <a:pPr marL="800100" lvl="1" indent="-342900" algn="just" eaLnBrk="1" hangingPunct="1">
              <a:spcBef>
                <a:spcPct val="20000"/>
              </a:spcBef>
            </a:pPr>
            <a:endParaRPr lang="fr-CA" sz="800" kern="0" baseline="-25000" dirty="0" smtClean="0">
              <a:latin typeface="Calibri" pitchFamily="34" charset="0"/>
              <a:cs typeface="Calibri" pitchFamily="34" charset="0"/>
            </a:endParaRPr>
          </a:p>
        </p:txBody>
      </p:sp>
      <p:grpSp>
        <p:nvGrpSpPr>
          <p:cNvPr id="38" name="Group 1"/>
          <p:cNvGrpSpPr>
            <a:grpSpLocks/>
          </p:cNvGrpSpPr>
          <p:nvPr/>
        </p:nvGrpSpPr>
        <p:grpSpPr bwMode="auto">
          <a:xfrm>
            <a:off x="2362200" y="3657600"/>
            <a:ext cx="3505200" cy="2057400"/>
            <a:chOff x="1080" y="5760"/>
            <a:chExt cx="5400" cy="3240"/>
          </a:xfrm>
        </p:grpSpPr>
        <p:grpSp>
          <p:nvGrpSpPr>
            <p:cNvPr id="39" name="Group 8"/>
            <p:cNvGrpSpPr>
              <a:grpSpLocks/>
            </p:cNvGrpSpPr>
            <p:nvPr/>
          </p:nvGrpSpPr>
          <p:grpSpPr bwMode="auto">
            <a:xfrm>
              <a:off x="2520" y="6120"/>
              <a:ext cx="2520" cy="2160"/>
              <a:chOff x="2520" y="5760"/>
              <a:chExt cx="2520" cy="2160"/>
            </a:xfrm>
          </p:grpSpPr>
          <p:sp>
            <p:nvSpPr>
              <p:cNvPr id="46" name="Text Box 15"/>
              <p:cNvSpPr txBox="1">
                <a:spLocks noChangeArrowheads="1"/>
              </p:cNvSpPr>
              <p:nvPr/>
            </p:nvSpPr>
            <p:spPr bwMode="auto">
              <a:xfrm>
                <a:off x="3060" y="6120"/>
                <a:ext cx="1440" cy="14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SYNTHÈSE</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sz="1200" b="1" dirty="0" smtClean="0">
                  <a:latin typeface="Calibri" pitchFamily="34" charset="0"/>
                  <a:ea typeface="Times New Roman" pitchFamily="18" charset="0"/>
                  <a:cs typeface="Calibri"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sz="1200" b="1" dirty="0" smtClean="0">
                    <a:latin typeface="Calibri" pitchFamily="34" charset="0"/>
                    <a:ea typeface="Times New Roman" pitchFamily="18" charset="0"/>
                    <a:cs typeface="Calibri" pitchFamily="34" charset="0"/>
                  </a:rPr>
                  <a:t>É</a:t>
                </a: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NERGIE</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47" name="Line 14"/>
              <p:cNvSpPr>
                <a:spLocks noChangeShapeType="1"/>
              </p:cNvSpPr>
              <p:nvPr/>
            </p:nvSpPr>
            <p:spPr bwMode="auto">
              <a:xfrm>
                <a:off x="2520" y="63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48" name="Line 13"/>
              <p:cNvSpPr>
                <a:spLocks noChangeShapeType="1"/>
              </p:cNvSpPr>
              <p:nvPr/>
            </p:nvSpPr>
            <p:spPr bwMode="auto">
              <a:xfrm>
                <a:off x="2520" y="72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49" name="Line 12"/>
              <p:cNvSpPr>
                <a:spLocks noChangeShapeType="1"/>
              </p:cNvSpPr>
              <p:nvPr/>
            </p:nvSpPr>
            <p:spPr bwMode="auto">
              <a:xfrm>
                <a:off x="4500" y="63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50" name="Line 11"/>
              <p:cNvSpPr>
                <a:spLocks noChangeShapeType="1"/>
              </p:cNvSpPr>
              <p:nvPr/>
            </p:nvSpPr>
            <p:spPr bwMode="auto">
              <a:xfrm>
                <a:off x="4500" y="7200"/>
                <a:ext cx="54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51" name="Line 10"/>
              <p:cNvSpPr>
                <a:spLocks noChangeShapeType="1"/>
              </p:cNvSpPr>
              <p:nvPr/>
            </p:nvSpPr>
            <p:spPr bwMode="auto">
              <a:xfrm flipV="1">
                <a:off x="3780" y="7560"/>
                <a:ext cx="0" cy="3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sp>
            <p:nvSpPr>
              <p:cNvPr id="52" name="Line 9"/>
              <p:cNvSpPr>
                <a:spLocks noChangeShapeType="1"/>
              </p:cNvSpPr>
              <p:nvPr/>
            </p:nvSpPr>
            <p:spPr bwMode="auto">
              <a:xfrm>
                <a:off x="3780" y="5760"/>
                <a:ext cx="0" cy="3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CA" sz="1200" b="1">
                  <a:latin typeface="Calibri" pitchFamily="34" charset="0"/>
                  <a:cs typeface="Calibri" pitchFamily="34" charset="0"/>
                </a:endParaRPr>
              </a:p>
            </p:txBody>
          </p:sp>
        </p:grpSp>
        <p:sp>
          <p:nvSpPr>
            <p:cNvPr id="40" name="Text Box 7"/>
            <p:cNvSpPr txBox="1">
              <a:spLocks noChangeArrowheads="1"/>
            </p:cNvSpPr>
            <p:nvPr/>
          </p:nvSpPr>
          <p:spPr bwMode="auto">
            <a:xfrm>
              <a:off x="3060" y="5760"/>
              <a:ext cx="1440" cy="3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Nutriments</a:t>
              </a:r>
              <a:endParaRPr kumimoji="0" lang="en-US"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41" name="Text Box 6"/>
            <p:cNvSpPr txBox="1">
              <a:spLocks noChangeArrowheads="1"/>
            </p:cNvSpPr>
            <p:nvPr/>
          </p:nvSpPr>
          <p:spPr bwMode="auto">
            <a:xfrm>
              <a:off x="3060" y="828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Accepteur</a:t>
              </a:r>
              <a:r>
                <a:rPr kumimoji="0" lang="fr-CA" sz="1200" b="1" i="0" u="none" strike="noStrike" cap="none" normalizeH="0" dirty="0" smtClean="0">
                  <a:ln>
                    <a:noFill/>
                  </a:ln>
                  <a:solidFill>
                    <a:schemeClr val="tx1"/>
                  </a:solidFill>
                  <a:effectLst/>
                  <a:latin typeface="Calibri" pitchFamily="34" charset="0"/>
                  <a:ea typeface="Times New Roman" pitchFamily="18" charset="0"/>
                  <a:cs typeface="Calibri" pitchFamily="34" charset="0"/>
                </a:rPr>
                <a:t> d’é</a:t>
              </a: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lectron</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42" name="Text Box 5"/>
            <p:cNvSpPr txBox="1">
              <a:spLocks noChangeArrowheads="1"/>
            </p:cNvSpPr>
            <p:nvPr/>
          </p:nvSpPr>
          <p:spPr bwMode="auto">
            <a:xfrm>
              <a:off x="1080" y="63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Source de carbone </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43" name="Text Box 4"/>
            <p:cNvSpPr txBox="1">
              <a:spLocks noChangeArrowheads="1"/>
            </p:cNvSpPr>
            <p:nvPr/>
          </p:nvSpPr>
          <p:spPr bwMode="auto">
            <a:xfrm>
              <a:off x="1080" y="72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Donneur d’électron </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44" name="Text Box 3"/>
            <p:cNvSpPr txBox="1">
              <a:spLocks noChangeArrowheads="1"/>
            </p:cNvSpPr>
            <p:nvPr/>
          </p:nvSpPr>
          <p:spPr bwMode="auto">
            <a:xfrm>
              <a:off x="5040" y="63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Nouvelles</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Cellules</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sp>
          <p:nvSpPr>
            <p:cNvPr id="45" name="Text Box 2"/>
            <p:cNvSpPr txBox="1">
              <a:spLocks noChangeArrowheads="1"/>
            </p:cNvSpPr>
            <p:nvPr/>
          </p:nvSpPr>
          <p:spPr bwMode="auto">
            <a:xfrm>
              <a:off x="5040" y="7200"/>
              <a:ext cx="144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CA" sz="12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Produits</a:t>
              </a:r>
            </a:p>
            <a:p>
              <a:pPr marL="0" marR="0" lvl="0" indent="0" algn="l" defTabSz="914400" rtl="0" eaLnBrk="0" fontAlgn="base" latinLnBrk="0" hangingPunct="0">
                <a:lnSpc>
                  <a:spcPct val="100000"/>
                </a:lnSpc>
                <a:spcBef>
                  <a:spcPct val="0"/>
                </a:spcBef>
                <a:spcAft>
                  <a:spcPct val="0"/>
                </a:spcAft>
                <a:buClrTx/>
                <a:buSzTx/>
                <a:buFontTx/>
                <a:buNone/>
                <a:tabLst/>
              </a:pPr>
              <a:r>
                <a:rPr lang="fr-CA" sz="1200" b="1" dirty="0" smtClean="0">
                  <a:latin typeface="Calibri" pitchFamily="34" charset="0"/>
                  <a:cs typeface="Calibri" pitchFamily="34" charset="0"/>
                </a:rPr>
                <a:t>Finaux</a:t>
              </a:r>
              <a:endParaRPr kumimoji="0" lang="fr-CA" sz="1200" b="1" i="0" u="none" strike="noStrike" cap="none" normalizeH="0" baseline="0" dirty="0" smtClean="0">
                <a:ln>
                  <a:noFill/>
                </a:ln>
                <a:solidFill>
                  <a:schemeClr val="tx1"/>
                </a:solidFill>
                <a:effectLst/>
                <a:latin typeface="Calibri" pitchFamily="34" charset="0"/>
                <a:cs typeface="Calibri" pitchFamily="34" charset="0"/>
              </a:endParaRPr>
            </a:p>
          </p:txBody>
        </p:sp>
      </p:grpSp>
      <p:sp>
        <p:nvSpPr>
          <p:cNvPr id="20"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RÔLE DE L’ÉNERGIE DANS LES ÉCOSYSTÈMES</a:t>
            </a:r>
          </a:p>
        </p:txBody>
      </p:sp>
      <p:sp>
        <p:nvSpPr>
          <p:cNvPr id="4" name="Content Placeholder 4"/>
          <p:cNvSpPr txBox="1">
            <a:spLocks/>
          </p:cNvSpPr>
          <p:nvPr/>
        </p:nvSpPr>
        <p:spPr>
          <a:xfrm>
            <a:off x="152400" y="533400"/>
            <a:ext cx="8839200" cy="5334000"/>
          </a:xfrm>
          <a:prstGeom prst="rect">
            <a:avLst/>
          </a:prstGeom>
        </p:spPr>
        <p:txBody>
          <a:bodyPr/>
          <a:lstStyle/>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L’énergie stockée dans les composés produits peut ensuite être récupérée par d’autres organismes, souvent dénommés des consommateurs, à travers le processus de respiration catabolique (</a:t>
            </a:r>
            <a:r>
              <a:rPr lang="fr-CA" sz="2000" b="1" kern="0" dirty="0" smtClean="0">
                <a:latin typeface="Calibri" pitchFamily="34" charset="0"/>
                <a:cs typeface="Calibri" pitchFamily="34" charset="0"/>
              </a:rPr>
              <a:t>chimioorganotrophes aérobiques </a:t>
            </a:r>
            <a:r>
              <a:rPr lang="fr-CA" sz="2000" kern="0" dirty="0" smtClean="0">
                <a:latin typeface="Calibri" pitchFamily="34" charset="0"/>
                <a:cs typeface="Calibri" pitchFamily="34" charset="0"/>
              </a:rPr>
              <a:t>ou</a:t>
            </a:r>
            <a:r>
              <a:rPr lang="fr-CA" sz="2000" b="1" kern="0" dirty="0" smtClean="0">
                <a:solidFill>
                  <a:srgbClr val="663300"/>
                </a:solidFill>
                <a:latin typeface="Calibri" pitchFamily="34" charset="0"/>
                <a:cs typeface="Calibri" pitchFamily="34" charset="0"/>
              </a:rPr>
              <a:t> </a:t>
            </a:r>
            <a:r>
              <a:rPr lang="fr-CA" sz="2000" b="1" kern="0" dirty="0" smtClean="0">
                <a:latin typeface="Calibri" pitchFamily="34" charset="0"/>
                <a:cs typeface="Calibri" pitchFamily="34" charset="0"/>
              </a:rPr>
              <a:t>chimiohétérotrophes</a:t>
            </a:r>
            <a:r>
              <a:rPr lang="fr-CA" sz="2000" b="1" kern="0" dirty="0" smtClean="0">
                <a:solidFill>
                  <a:srgbClr val="663300"/>
                </a:solidFill>
                <a:latin typeface="Calibri" pitchFamily="34" charset="0"/>
                <a:cs typeface="Calibri" pitchFamily="34" charset="0"/>
              </a:rPr>
              <a:t> </a:t>
            </a:r>
            <a:r>
              <a:rPr lang="fr-CA" sz="2000" kern="0" dirty="0" smtClean="0">
                <a:latin typeface="Calibri" pitchFamily="34" charset="0"/>
                <a:cs typeface="Calibri" pitchFamily="34" charset="0"/>
              </a:rPr>
              <a:t>ou</a:t>
            </a:r>
            <a:r>
              <a:rPr lang="fr-CA" sz="2000" b="1" kern="0" dirty="0" smtClean="0">
                <a:solidFill>
                  <a:srgbClr val="663300"/>
                </a:solidFill>
                <a:latin typeface="Calibri" pitchFamily="34" charset="0"/>
                <a:cs typeface="Calibri" pitchFamily="34" charset="0"/>
              </a:rPr>
              <a:t> </a:t>
            </a:r>
            <a:r>
              <a:rPr lang="fr-CA" sz="2000" b="1" kern="0" dirty="0" smtClean="0">
                <a:latin typeface="Calibri" pitchFamily="34" charset="0"/>
                <a:cs typeface="Calibri" pitchFamily="34" charset="0"/>
              </a:rPr>
              <a:t>hétérotrophes</a:t>
            </a:r>
            <a:r>
              <a:rPr lang="fr-CA" sz="2000" kern="0" dirty="0" smtClean="0">
                <a:latin typeface="Calibri" pitchFamily="34" charset="0"/>
                <a:cs typeface="Calibri" pitchFamily="34" charset="0"/>
              </a:rPr>
              <a:t>)</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pPr>
            <a:r>
              <a:rPr lang="fr-CA" sz="2000" kern="0" dirty="0" smtClean="0">
                <a:latin typeface="Calibri" pitchFamily="34" charset="0"/>
                <a:cs typeface="Calibri" pitchFamily="34" charset="0"/>
              </a:rPr>
              <a:t>			</a:t>
            </a:r>
            <a:r>
              <a:rPr lang="fr-CA" sz="2000" dirty="0" smtClean="0">
                <a:latin typeface="Calibri" pitchFamily="34" charset="0"/>
                <a:cs typeface="Calibri" pitchFamily="34" charset="0"/>
              </a:rPr>
              <a:t>C</a:t>
            </a:r>
            <a:r>
              <a:rPr lang="fr-CA" sz="2000" baseline="-25000" dirty="0" smtClean="0">
                <a:latin typeface="Calibri" pitchFamily="34" charset="0"/>
                <a:cs typeface="Calibri" pitchFamily="34" charset="0"/>
              </a:rPr>
              <a:t>6</a:t>
            </a:r>
            <a:r>
              <a:rPr lang="fr-CA" sz="2000" dirty="0" smtClean="0">
                <a:latin typeface="Calibri" pitchFamily="34" charset="0"/>
                <a:cs typeface="Calibri" pitchFamily="34" charset="0"/>
              </a:rPr>
              <a:t>H</a:t>
            </a:r>
            <a:r>
              <a:rPr lang="fr-CA" sz="2000" baseline="-25000" dirty="0" smtClean="0">
                <a:latin typeface="Calibri" pitchFamily="34" charset="0"/>
                <a:cs typeface="Calibri" pitchFamily="34" charset="0"/>
              </a:rPr>
              <a:t>12</a:t>
            </a:r>
            <a:r>
              <a:rPr lang="fr-CA" sz="2000" dirty="0" smtClean="0">
                <a:latin typeface="Calibri" pitchFamily="34" charset="0"/>
                <a:cs typeface="Calibri" pitchFamily="34" charset="0"/>
              </a:rPr>
              <a:t>O</a:t>
            </a:r>
            <a:r>
              <a:rPr lang="fr-CA" sz="2000" baseline="-25000" dirty="0" smtClean="0">
                <a:latin typeface="Calibri" pitchFamily="34" charset="0"/>
                <a:cs typeface="Calibri" pitchFamily="34" charset="0"/>
              </a:rPr>
              <a:t>6</a:t>
            </a:r>
            <a:r>
              <a:rPr lang="fr-CA" sz="2000" dirty="0" smtClean="0">
                <a:latin typeface="Calibri" pitchFamily="34" charset="0"/>
                <a:cs typeface="Calibri" pitchFamily="34" charset="0"/>
              </a:rPr>
              <a:t> + 6O</a:t>
            </a:r>
            <a:r>
              <a:rPr lang="fr-CA" sz="2000" baseline="-25000" dirty="0" smtClean="0">
                <a:latin typeface="Calibri" pitchFamily="34" charset="0"/>
                <a:cs typeface="Calibri" pitchFamily="34" charset="0"/>
              </a:rPr>
              <a:t>2</a:t>
            </a:r>
            <a:r>
              <a:rPr lang="fr-CA" sz="2000" dirty="0" smtClean="0">
                <a:latin typeface="Calibri" pitchFamily="34" charset="0"/>
                <a:cs typeface="Calibri" pitchFamily="34" charset="0"/>
              </a:rPr>
              <a:t> → 6CO</a:t>
            </a:r>
            <a:r>
              <a:rPr lang="fr-CA" sz="2000" baseline="-25000" dirty="0" smtClean="0">
                <a:latin typeface="Calibri" pitchFamily="34" charset="0"/>
                <a:cs typeface="Calibri" pitchFamily="34" charset="0"/>
              </a:rPr>
              <a:t>2</a:t>
            </a:r>
            <a:r>
              <a:rPr lang="fr-CA" sz="2000" dirty="0" smtClean="0">
                <a:latin typeface="Calibri" pitchFamily="34" charset="0"/>
                <a:cs typeface="Calibri" pitchFamily="34" charset="0"/>
              </a:rPr>
              <a:t> + 6H</a:t>
            </a:r>
            <a:r>
              <a:rPr lang="fr-CA" sz="2000" baseline="-25000" dirty="0" smtClean="0">
                <a:latin typeface="Calibri" pitchFamily="34" charset="0"/>
                <a:cs typeface="Calibri" pitchFamily="34" charset="0"/>
              </a:rPr>
              <a:t>2</a:t>
            </a:r>
            <a:r>
              <a:rPr lang="fr-CA" sz="2000" dirty="0" smtClean="0">
                <a:latin typeface="Calibri" pitchFamily="34" charset="0"/>
                <a:cs typeface="Calibri" pitchFamily="34" charset="0"/>
              </a:rPr>
              <a:t>O + énergie</a:t>
            </a:r>
          </a:p>
          <a:p>
            <a:pPr marL="342900" indent="-342900" algn="just" eaLnBrk="1" hangingPunct="1">
              <a:spcBef>
                <a:spcPct val="20000"/>
              </a:spcBef>
            </a:pPr>
            <a:endParaRPr lang="fr-CA" sz="800" kern="0" dirty="0" smtClean="0">
              <a:latin typeface="Calibri" pitchFamily="34" charset="0"/>
              <a:cs typeface="Calibri" pitchFamily="34" charset="0"/>
            </a:endParaRPr>
          </a:p>
          <a:p>
            <a:pPr marL="342900" indent="-342900" algn="just" eaLnBrk="1" hangingPunct="1">
              <a:spcBef>
                <a:spcPct val="20000"/>
              </a:spcBef>
            </a:pPr>
            <a:endParaRPr lang="fr-CA" sz="800" kern="0" dirty="0" smtClean="0">
              <a:latin typeface="Calibri" pitchFamily="34" charset="0"/>
              <a:cs typeface="Calibri" pitchFamily="34" charset="0"/>
            </a:endParaRPr>
          </a:p>
          <a:p>
            <a:pPr marL="342900" indent="-342900" algn="just" eaLnBrk="1" hangingPunct="1">
              <a:spcBef>
                <a:spcPct val="20000"/>
              </a:spcBef>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L’énergie relâchée est ensuite stockée dans l’organisme et est disponible pour servir de carburant à la synthèse de cellules anaboliques.</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Le</a:t>
            </a:r>
            <a:r>
              <a:rPr lang="fr-CA" sz="2000" b="1" kern="0" dirty="0" smtClean="0">
                <a:latin typeface="Calibri" pitchFamily="34" charset="0"/>
                <a:cs typeface="Calibri" pitchFamily="34" charset="0"/>
              </a:rPr>
              <a:t> métabolisme</a:t>
            </a:r>
            <a:r>
              <a:rPr lang="fr-CA" sz="2000" kern="0" dirty="0" smtClean="0">
                <a:latin typeface="Calibri" pitchFamily="34" charset="0"/>
                <a:cs typeface="Calibri" pitchFamily="34" charset="0"/>
              </a:rPr>
              <a:t> d’un organisme est décrit par le </a:t>
            </a:r>
            <a:r>
              <a:rPr lang="fr-CA" sz="2000" b="1" kern="0" dirty="0" smtClean="0">
                <a:latin typeface="Calibri" pitchFamily="34" charset="0"/>
                <a:cs typeface="Calibri" pitchFamily="34" charset="0"/>
              </a:rPr>
              <a:t>catabolisme</a:t>
            </a:r>
            <a:r>
              <a:rPr lang="fr-CA" sz="2000" kern="0" dirty="0" smtClean="0">
                <a:latin typeface="Calibri" pitchFamily="34" charset="0"/>
                <a:cs typeface="Calibri" pitchFamily="34" charset="0"/>
              </a:rPr>
              <a:t> et l’</a:t>
            </a:r>
            <a:r>
              <a:rPr lang="fr-CA" sz="2000" b="1" kern="0" dirty="0" smtClean="0">
                <a:latin typeface="Calibri" pitchFamily="34" charset="0"/>
                <a:cs typeface="Calibri" pitchFamily="34" charset="0"/>
              </a:rPr>
              <a:t>anabolisme </a:t>
            </a:r>
            <a:r>
              <a:rPr lang="fr-CA" sz="2000" kern="0" dirty="0" smtClean="0">
                <a:latin typeface="Calibri" pitchFamily="34" charset="0"/>
                <a:cs typeface="Calibri" pitchFamily="34" charset="0"/>
              </a:rPr>
              <a:t>de l’organisme.</a:t>
            </a: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CHAÎNES ALIMENTAIRES</a:t>
            </a:r>
          </a:p>
        </p:txBody>
      </p:sp>
      <p:sp>
        <p:nvSpPr>
          <p:cNvPr id="4" name="Content Placeholder 4"/>
          <p:cNvSpPr txBox="1">
            <a:spLocks/>
          </p:cNvSpPr>
          <p:nvPr/>
        </p:nvSpPr>
        <p:spPr>
          <a:xfrm>
            <a:off x="152400" y="609600"/>
            <a:ext cx="8839200" cy="5257800"/>
          </a:xfrm>
          <a:prstGeom prst="rect">
            <a:avLst/>
          </a:prstGeom>
        </p:spPr>
        <p:txBody>
          <a:bodyPr/>
          <a:lstStyle/>
          <a:p>
            <a:pPr marL="342900" indent="-342900" algn="just" eaLnBrk="1" hangingPunct="1">
              <a:spcBef>
                <a:spcPct val="20000"/>
              </a:spcBef>
              <a:buFontTx/>
              <a:buChar char="•"/>
            </a:pPr>
            <a:r>
              <a:rPr lang="fr-CA" sz="2000" kern="0" dirty="0" smtClean="0">
                <a:latin typeface="Calibri" pitchFamily="34" charset="0"/>
                <a:cs typeface="Calibri" pitchFamily="34" charset="0"/>
              </a:rPr>
              <a:t>L’énergie est transférée à travers les écosystèmes via les chaînes alimentaires.</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La chaîne alimentaire implique une série d’étapes ou de niveaux </a:t>
            </a:r>
            <a:r>
              <a:rPr lang="fr-CA" sz="2000" b="1" kern="0" dirty="0" smtClean="0">
                <a:solidFill>
                  <a:srgbClr val="663300"/>
                </a:solidFill>
                <a:latin typeface="Calibri" pitchFamily="34" charset="0"/>
                <a:cs typeface="Calibri" pitchFamily="34" charset="0"/>
              </a:rPr>
              <a:t>trophiques</a:t>
            </a:r>
            <a:r>
              <a:rPr lang="fr-CA" sz="2000" kern="0" dirty="0" smtClean="0">
                <a:latin typeface="Calibri" pitchFamily="34" charset="0"/>
                <a:cs typeface="Calibri" pitchFamily="34" charset="0"/>
              </a:rPr>
              <a:t>.</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lvl="1" algn="just" eaLnBrk="1" hangingPunct="1">
              <a:spcBef>
                <a:spcPct val="20000"/>
              </a:spcBef>
            </a:pPr>
            <a:r>
              <a:rPr lang="fr-CA" sz="1600" b="1" kern="0" dirty="0" smtClean="0">
                <a:solidFill>
                  <a:srgbClr val="663300"/>
                </a:solidFill>
                <a:latin typeface="Calibri" pitchFamily="34" charset="0"/>
                <a:cs typeface="Calibri" pitchFamily="34" charset="0"/>
              </a:rPr>
              <a:t>Producteurs primaires	          Consommateurs primaires	               Consommateurs secondaires</a:t>
            </a:r>
            <a:endParaRPr lang="fr-CA" sz="1600" b="1" kern="0" dirty="0" smtClean="0">
              <a:solidFill>
                <a:srgbClr val="663300"/>
              </a:solidFill>
              <a:latin typeface="Calibri" pitchFamily="34" charset="0"/>
              <a:cs typeface="Calibri" pitchFamily="34" charset="0"/>
            </a:endParaRPr>
          </a:p>
        </p:txBody>
      </p:sp>
      <p:pic>
        <p:nvPicPr>
          <p:cNvPr id="7" name="Picture 55"/>
          <p:cNvPicPr>
            <a:picLocks noChangeAspect="1" noChangeArrowheads="1"/>
          </p:cNvPicPr>
          <p:nvPr/>
        </p:nvPicPr>
        <p:blipFill>
          <a:blip r:embed="rId3" cstate="print"/>
          <a:stretch>
            <a:fillRect/>
          </a:stretch>
        </p:blipFill>
        <p:spPr>
          <a:xfrm>
            <a:off x="381000" y="2297667"/>
            <a:ext cx="8382000" cy="1831285"/>
          </a:xfrm>
          <a:prstGeom prst="rect">
            <a:avLst/>
          </a:prstGeom>
          <a:noFill/>
          <a:ln/>
        </p:spPr>
      </p:pic>
      <p:sp>
        <p:nvSpPr>
          <p:cNvPr id="6"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CHAÎNES ALIMENTAIRES</a:t>
            </a:r>
          </a:p>
        </p:txBody>
      </p:sp>
      <p:sp>
        <p:nvSpPr>
          <p:cNvPr id="4" name="Content Placeholder 4"/>
          <p:cNvSpPr txBox="1">
            <a:spLocks/>
          </p:cNvSpPr>
          <p:nvPr/>
        </p:nvSpPr>
        <p:spPr>
          <a:xfrm>
            <a:off x="152400" y="533400"/>
            <a:ext cx="8839200" cy="5334000"/>
          </a:xfrm>
          <a:prstGeom prst="rect">
            <a:avLst/>
          </a:prstGeom>
        </p:spPr>
        <p:txBody>
          <a:bodyPr/>
          <a:lstStyle/>
          <a:p>
            <a:pPr marL="342900" indent="-342900" algn="just" eaLnBrk="1" hangingPunct="1">
              <a:spcBef>
                <a:spcPct val="20000"/>
              </a:spcBef>
              <a:buFontTx/>
              <a:buChar char="•"/>
            </a:pPr>
            <a:endParaRPr lang="en-CA" sz="800" kern="0" dirty="0" smtClean="0">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p:txBody>
      </p:sp>
      <p:sp>
        <p:nvSpPr>
          <p:cNvPr id="11" name="TextBox 10"/>
          <p:cNvSpPr txBox="1"/>
          <p:nvPr/>
        </p:nvSpPr>
        <p:spPr>
          <a:xfrm>
            <a:off x="3581400" y="5029200"/>
            <a:ext cx="2514600" cy="400110"/>
          </a:xfrm>
          <a:prstGeom prst="rect">
            <a:avLst/>
          </a:prstGeom>
          <a:noFill/>
        </p:spPr>
        <p:txBody>
          <a:bodyPr wrap="square" rtlCol="0">
            <a:spAutoFit/>
          </a:bodyPr>
          <a:lstStyle/>
          <a:p>
            <a:pPr algn="ctr"/>
            <a:r>
              <a:rPr lang="fr-CA" sz="2000" dirty="0" smtClean="0">
                <a:latin typeface="Calibri" pitchFamily="34" charset="0"/>
                <a:cs typeface="Calibri" pitchFamily="34" charset="0"/>
              </a:rPr>
              <a:t>Niveaux trophiques</a:t>
            </a:r>
            <a:endParaRPr lang="fr-CA" sz="2000" dirty="0">
              <a:latin typeface="Calibri" pitchFamily="34" charset="0"/>
              <a:cs typeface="Calibri" pitchFamily="34" charset="0"/>
            </a:endParaRPr>
          </a:p>
        </p:txBody>
      </p:sp>
      <p:pic>
        <p:nvPicPr>
          <p:cNvPr id="12" name="Picture 86"/>
          <p:cNvPicPr>
            <a:picLocks noChangeAspect="1" noChangeArrowheads="1"/>
          </p:cNvPicPr>
          <p:nvPr/>
        </p:nvPicPr>
        <p:blipFill>
          <a:blip r:embed="rId3" cstate="print"/>
          <a:stretch>
            <a:fillRect/>
          </a:stretch>
        </p:blipFill>
        <p:spPr bwMode="auto">
          <a:xfrm>
            <a:off x="1415486" y="838200"/>
            <a:ext cx="7163686" cy="4191000"/>
          </a:xfrm>
          <a:prstGeom prst="rect">
            <a:avLst/>
          </a:prstGeom>
          <a:noFill/>
        </p:spPr>
      </p:pic>
      <p:grpSp>
        <p:nvGrpSpPr>
          <p:cNvPr id="14" name="Group 13"/>
          <p:cNvGrpSpPr/>
          <p:nvPr/>
        </p:nvGrpSpPr>
        <p:grpSpPr>
          <a:xfrm>
            <a:off x="457200" y="1524000"/>
            <a:ext cx="762000" cy="3200400"/>
            <a:chOff x="457200" y="1524000"/>
            <a:chExt cx="762000" cy="3200400"/>
          </a:xfrm>
        </p:grpSpPr>
        <p:sp>
          <p:nvSpPr>
            <p:cNvPr id="10" name="AutoShape 81"/>
            <p:cNvSpPr>
              <a:spLocks noChangeArrowheads="1"/>
            </p:cNvSpPr>
            <p:nvPr/>
          </p:nvSpPr>
          <p:spPr bwMode="auto">
            <a:xfrm>
              <a:off x="457200" y="1524000"/>
              <a:ext cx="762000" cy="3200400"/>
            </a:xfrm>
            <a:prstGeom prst="upArrow">
              <a:avLst>
                <a:gd name="adj1" fmla="val 50000"/>
                <a:gd name="adj2" fmla="val 105000"/>
              </a:avLst>
            </a:prstGeom>
            <a:solidFill>
              <a:schemeClr val="folHlink"/>
            </a:solidFill>
            <a:ln w="9525">
              <a:solidFill>
                <a:schemeClr val="tx1"/>
              </a:solidFill>
              <a:miter lim="800000"/>
              <a:headEnd/>
              <a:tailEnd/>
            </a:ln>
            <a:effectLst/>
          </p:spPr>
          <p:txBody>
            <a:bodyPr wrap="none" anchor="ctr"/>
            <a:lstStyle/>
            <a:p>
              <a:pPr algn="ctr"/>
              <a:endParaRPr lang="en-CA"/>
            </a:p>
          </p:txBody>
        </p:sp>
        <p:sp>
          <p:nvSpPr>
            <p:cNvPr id="13" name="Text Box 82"/>
            <p:cNvSpPr txBox="1">
              <a:spLocks noChangeArrowheads="1"/>
            </p:cNvSpPr>
            <p:nvPr/>
          </p:nvSpPr>
          <p:spPr bwMode="auto">
            <a:xfrm rot="16200000">
              <a:off x="-533400" y="3124200"/>
              <a:ext cx="2743200" cy="457200"/>
            </a:xfrm>
            <a:prstGeom prst="rect">
              <a:avLst/>
            </a:prstGeom>
            <a:noFill/>
            <a:ln w="9525">
              <a:noFill/>
              <a:miter lim="800000"/>
              <a:headEnd/>
              <a:tailEnd/>
            </a:ln>
            <a:effectLst/>
          </p:spPr>
          <p:txBody>
            <a:bodyPr>
              <a:spAutoFit/>
            </a:bodyPr>
            <a:lstStyle/>
            <a:p>
              <a:pPr>
                <a:spcBef>
                  <a:spcPct val="50000"/>
                </a:spcBef>
              </a:pPr>
              <a:r>
                <a:rPr lang="fr-CA" sz="2400" b="1" dirty="0" smtClean="0"/>
                <a:t>Abondance</a:t>
              </a:r>
              <a:endParaRPr lang="fr-CA" sz="2400" b="1" dirty="0"/>
            </a:p>
          </p:txBody>
        </p:sp>
      </p:grpSp>
      <p:sp>
        <p:nvSpPr>
          <p:cNvPr id="1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RÉSEAUX ALIMENTAIRES</a:t>
            </a:r>
          </a:p>
        </p:txBody>
      </p:sp>
      <p:sp>
        <p:nvSpPr>
          <p:cNvPr id="4" name="Content Placeholder 4"/>
          <p:cNvSpPr txBox="1">
            <a:spLocks/>
          </p:cNvSpPr>
          <p:nvPr/>
        </p:nvSpPr>
        <p:spPr>
          <a:xfrm>
            <a:off x="152400" y="533400"/>
            <a:ext cx="8839200" cy="5334000"/>
          </a:xfrm>
          <a:prstGeom prst="rect">
            <a:avLst/>
          </a:prstGeom>
        </p:spPr>
        <p:txBody>
          <a:bodyPr/>
          <a:lstStyle/>
          <a:p>
            <a:pPr marL="342900" indent="-342900" algn="just" eaLnBrk="1" hangingPunct="1">
              <a:spcBef>
                <a:spcPct val="20000"/>
              </a:spcBef>
              <a:buFontTx/>
              <a:buChar char="•"/>
            </a:pPr>
            <a:endParaRPr lang="en-CA" sz="800" kern="0" dirty="0" smtClean="0">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en-CA" sz="2000" b="1" kern="0" dirty="0" smtClean="0">
              <a:solidFill>
                <a:srgbClr val="663300"/>
              </a:solidFill>
              <a:latin typeface="Calibri" pitchFamily="34" charset="0"/>
              <a:cs typeface="Calibri" pitchFamily="34" charset="0"/>
            </a:endParaRPr>
          </a:p>
        </p:txBody>
      </p:sp>
      <p:sp>
        <p:nvSpPr>
          <p:cNvPr id="9" name="TextBox 8"/>
          <p:cNvSpPr txBox="1"/>
          <p:nvPr/>
        </p:nvSpPr>
        <p:spPr>
          <a:xfrm>
            <a:off x="1066800" y="5334000"/>
            <a:ext cx="2133600" cy="369332"/>
          </a:xfrm>
          <a:prstGeom prst="rect">
            <a:avLst/>
          </a:prstGeom>
          <a:noFill/>
        </p:spPr>
        <p:txBody>
          <a:bodyPr wrap="square" rtlCol="0">
            <a:spAutoFit/>
          </a:bodyPr>
          <a:lstStyle/>
          <a:p>
            <a:pPr algn="ctr"/>
            <a:r>
              <a:rPr lang="fr-CA" sz="1800" dirty="0" smtClean="0">
                <a:latin typeface="Calibri" pitchFamily="34" charset="0"/>
                <a:cs typeface="Calibri" pitchFamily="34" charset="0"/>
              </a:rPr>
              <a:t>Cycle de nourriture</a:t>
            </a:r>
            <a:endParaRPr lang="fr-CA" sz="1800" dirty="0">
              <a:latin typeface="Calibri" pitchFamily="34" charset="0"/>
              <a:cs typeface="Calibri" pitchFamily="34" charset="0"/>
            </a:endParaRPr>
          </a:p>
        </p:txBody>
      </p:sp>
      <p:pic>
        <p:nvPicPr>
          <p:cNvPr id="120834" name="Picture 2"/>
          <p:cNvPicPr>
            <a:picLocks noChangeAspect="1" noChangeArrowheads="1"/>
          </p:cNvPicPr>
          <p:nvPr/>
        </p:nvPicPr>
        <p:blipFill>
          <a:blip r:embed="rId3" cstate="print"/>
          <a:stretch>
            <a:fillRect/>
          </a:stretch>
        </p:blipFill>
        <p:spPr bwMode="auto">
          <a:xfrm>
            <a:off x="228600" y="457200"/>
            <a:ext cx="4339155" cy="4797176"/>
          </a:xfrm>
          <a:prstGeom prst="rect">
            <a:avLst/>
          </a:prstGeom>
          <a:noFill/>
          <a:ln w="9525">
            <a:noFill/>
            <a:miter lim="800000"/>
            <a:headEnd/>
            <a:tailEnd/>
          </a:ln>
          <a:effectLst/>
        </p:spPr>
      </p:pic>
      <p:pic>
        <p:nvPicPr>
          <p:cNvPr id="120835" name="Picture 3"/>
          <p:cNvPicPr>
            <a:picLocks noChangeAspect="1" noChangeArrowheads="1"/>
          </p:cNvPicPr>
          <p:nvPr/>
        </p:nvPicPr>
        <p:blipFill>
          <a:blip r:embed="rId4" cstate="print"/>
          <a:stretch>
            <a:fillRect/>
          </a:stretch>
        </p:blipFill>
        <p:spPr bwMode="auto">
          <a:xfrm>
            <a:off x="4598781" y="1295400"/>
            <a:ext cx="4545219" cy="2743200"/>
          </a:xfrm>
          <a:prstGeom prst="rect">
            <a:avLst/>
          </a:prstGeom>
          <a:noFill/>
          <a:ln w="9525">
            <a:noFill/>
            <a:miter lim="800000"/>
            <a:headEnd/>
            <a:tailEnd/>
          </a:ln>
          <a:effectLst/>
        </p:spPr>
      </p:pic>
      <p:sp>
        <p:nvSpPr>
          <p:cNvPr id="11" name="TextBox 10"/>
          <p:cNvSpPr txBox="1"/>
          <p:nvPr/>
        </p:nvSpPr>
        <p:spPr>
          <a:xfrm>
            <a:off x="5943600" y="4343400"/>
            <a:ext cx="2133600" cy="646331"/>
          </a:xfrm>
          <a:prstGeom prst="rect">
            <a:avLst/>
          </a:prstGeom>
          <a:noFill/>
        </p:spPr>
        <p:txBody>
          <a:bodyPr wrap="square" rtlCol="0">
            <a:spAutoFit/>
          </a:bodyPr>
          <a:lstStyle/>
          <a:p>
            <a:pPr algn="ctr"/>
            <a:r>
              <a:rPr lang="fr-CA" sz="1800" dirty="0" smtClean="0">
                <a:latin typeface="Calibri" pitchFamily="34" charset="0"/>
                <a:cs typeface="Calibri" pitchFamily="34" charset="0"/>
              </a:rPr>
              <a:t>Pyramide de biomasse écologique</a:t>
            </a:r>
            <a:endParaRPr lang="fr-CA" sz="1800" dirty="0">
              <a:latin typeface="Calibri" pitchFamily="34" charset="0"/>
              <a:cs typeface="Calibri" pitchFamily="34" charset="0"/>
            </a:endParaRPr>
          </a:p>
        </p:txBody>
      </p:sp>
      <p:sp>
        <p:nvSpPr>
          <p:cNvPr id="10"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fade">
                                      <p:cBhvr>
                                        <p:cTn id="7" dur="500"/>
                                        <p:tgtEl>
                                          <p:spTgt spid="120834"/>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120835"/>
                                        </p:tgtEl>
                                        <p:attrNameLst>
                                          <p:attrName>style.visibility</p:attrName>
                                        </p:attrNameLst>
                                      </p:cBhvr>
                                      <p:to>
                                        <p:strVal val="visible"/>
                                      </p:to>
                                    </p:set>
                                    <p:animEffect transition="in" filter="fade">
                                      <p:cBhvr>
                                        <p:cTn id="18" dur="500"/>
                                        <p:tgtEl>
                                          <p:spTgt spid="120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FLUX DE L’ENERGIE DANS LES ÉCOSYSTÈMES</a:t>
            </a:r>
          </a:p>
        </p:txBody>
      </p:sp>
      <p:sp>
        <p:nvSpPr>
          <p:cNvPr id="4" name="Content Placeholder 4"/>
          <p:cNvSpPr txBox="1">
            <a:spLocks/>
          </p:cNvSpPr>
          <p:nvPr/>
        </p:nvSpPr>
        <p:spPr>
          <a:xfrm>
            <a:off x="152400" y="533400"/>
            <a:ext cx="8839200" cy="5334000"/>
          </a:xfrm>
          <a:prstGeom prst="rect">
            <a:avLst/>
          </a:prstGeom>
        </p:spPr>
        <p:txBody>
          <a:bodyPr/>
          <a:lstStyle/>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De l’énergie est perdue dans chaque niveau trophique en raison de manque d’efficacité de transfert.</a:t>
            </a:r>
          </a:p>
          <a:p>
            <a:pPr marL="342900" indent="-342900" algn="just" eaLnBrk="1" hangingPunct="1">
              <a:spcBef>
                <a:spcPct val="20000"/>
              </a:spcBef>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La plupart des pertes se sont sous forme de chaleur.</a:t>
            </a: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Quelle est la nature globale de l’efficacité de l’utilisation d’énergie de la plupart des écosystèmes?</a:t>
            </a: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800100" lvl="1"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smtClean="0">
                <a:solidFill>
                  <a:srgbClr val="663300"/>
                </a:solidFill>
                <a:latin typeface="Calibri" pitchFamily="34" charset="0"/>
                <a:cs typeface="Calibri" pitchFamily="34" charset="0"/>
              </a:rPr>
              <a:t>10% de l’</a:t>
            </a:r>
            <a:r>
              <a:rPr lang="fr-CA" sz="2000" b="1" kern="0" dirty="0" smtClean="0">
                <a:solidFill>
                  <a:srgbClr val="663300"/>
                </a:solidFill>
                <a:latin typeface="Calibri" pitchFamily="34" charset="0"/>
                <a:cs typeface="Calibri" pitchFamily="34" charset="0"/>
              </a:rPr>
              <a:t>é</a:t>
            </a:r>
            <a:r>
              <a:rPr lang="fr-CA" sz="2000" b="1" kern="0" dirty="0" smtClean="0">
                <a:solidFill>
                  <a:srgbClr val="663300"/>
                </a:solidFill>
                <a:latin typeface="Calibri" pitchFamily="34" charset="0"/>
                <a:cs typeface="Calibri" pitchFamily="34" charset="0"/>
              </a:rPr>
              <a:t>nergie est consomm</a:t>
            </a:r>
            <a:r>
              <a:rPr lang="fr-CA" sz="2000" b="1" kern="0" dirty="0" smtClean="0">
                <a:solidFill>
                  <a:srgbClr val="663300"/>
                </a:solidFill>
                <a:latin typeface="Calibri" pitchFamily="34" charset="0"/>
                <a:cs typeface="Calibri" pitchFamily="34" charset="0"/>
              </a:rPr>
              <a:t>ée en biomasse (80% est perdue)</a:t>
            </a:r>
            <a:endParaRPr lang="fr-CA" sz="200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Exemple: Pour chaque mégajoule d’énergie utilisé par le phytoplancton du Lac Ontario, quelle quantité d’énergie (en joules) sont actuellement impliqués dans la croissance de tissus cellulaires dans les truites du lac? Dans les humains?  Utilisez le cycle de nourriture suivant:</a:t>
            </a:r>
          </a:p>
          <a:p>
            <a:pPr marL="342900"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Phytoplancton </a:t>
            </a:r>
            <a:r>
              <a:rPr lang="fr-CA" sz="2000" kern="0" dirty="0" smtClean="0">
                <a:solidFill>
                  <a:srgbClr val="000000"/>
                </a:solidFill>
                <a:latin typeface="Calibri" pitchFamily="34" charset="0"/>
                <a:cs typeface="Calibri" pitchFamily="34" charset="0"/>
                <a:sym typeface="Wingdings" pitchFamily="2" charset="2"/>
              </a:rPr>
              <a:t></a:t>
            </a:r>
            <a:r>
              <a:rPr lang="fr-CA" sz="2000" kern="0" dirty="0" smtClean="0">
                <a:solidFill>
                  <a:srgbClr val="000000"/>
                </a:solidFill>
                <a:latin typeface="Calibri" pitchFamily="34" charset="0"/>
                <a:cs typeface="Calibri" pitchFamily="34" charset="0"/>
              </a:rPr>
              <a:t> zooplancton </a:t>
            </a:r>
            <a:r>
              <a:rPr lang="fr-CA" sz="2000" kern="0" dirty="0" smtClean="0">
                <a:solidFill>
                  <a:srgbClr val="000000"/>
                </a:solidFill>
                <a:latin typeface="Calibri" pitchFamily="34" charset="0"/>
                <a:cs typeface="Calibri" pitchFamily="34" charset="0"/>
                <a:sym typeface="Wingdings" pitchFamily="2" charset="2"/>
              </a:rPr>
              <a:t>crevettes</a:t>
            </a:r>
            <a:r>
              <a:rPr lang="fr-CA" sz="2000" kern="0" dirty="0" smtClean="0">
                <a:solidFill>
                  <a:srgbClr val="000000"/>
                </a:solidFill>
                <a:latin typeface="Calibri" pitchFamily="34" charset="0"/>
                <a:cs typeface="Calibri" pitchFamily="34" charset="0"/>
              </a:rPr>
              <a:t> </a:t>
            </a:r>
            <a:r>
              <a:rPr lang="fr-CA" sz="2000" kern="0" dirty="0" smtClean="0">
                <a:solidFill>
                  <a:srgbClr val="000000"/>
                </a:solidFill>
                <a:latin typeface="Calibri" pitchFamily="34" charset="0"/>
                <a:cs typeface="Calibri" pitchFamily="34" charset="0"/>
                <a:sym typeface="Wingdings" pitchFamily="2" charset="2"/>
              </a:rPr>
              <a:t></a:t>
            </a:r>
            <a:r>
              <a:rPr lang="fr-CA" sz="2000" kern="0" dirty="0" smtClean="0">
                <a:solidFill>
                  <a:srgbClr val="000000"/>
                </a:solidFill>
                <a:latin typeface="Calibri" pitchFamily="34" charset="0"/>
                <a:cs typeface="Calibri" pitchFamily="34" charset="0"/>
              </a:rPr>
              <a:t> truites du lac </a:t>
            </a:r>
            <a:r>
              <a:rPr lang="fr-CA" sz="2000" kern="0" dirty="0" smtClean="0">
                <a:solidFill>
                  <a:srgbClr val="000000"/>
                </a:solidFill>
                <a:latin typeface="Calibri" pitchFamily="34" charset="0"/>
                <a:cs typeface="Calibri" pitchFamily="34" charset="0"/>
                <a:sym typeface="Wingdings" pitchFamily="2" charset="2"/>
              </a:rPr>
              <a:t></a:t>
            </a:r>
            <a:r>
              <a:rPr lang="fr-CA" sz="2000" kern="0" dirty="0" smtClean="0">
                <a:solidFill>
                  <a:srgbClr val="000000"/>
                </a:solidFill>
                <a:latin typeface="Calibri" pitchFamily="34" charset="0"/>
                <a:cs typeface="Calibri" pitchFamily="34" charset="0"/>
              </a:rPr>
              <a:t> humains</a:t>
            </a: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a:lnSpc>
                <a:spcPct val="115000"/>
              </a:lnSpc>
              <a:spcAft>
                <a:spcPts val="1000"/>
              </a:spcAft>
            </a:pPr>
            <a:r>
              <a:rPr lang="fr-CA" sz="2000" dirty="0" smtClean="0">
                <a:latin typeface="Calibri"/>
                <a:ea typeface="Calibri"/>
                <a:cs typeface="Times New Roman"/>
              </a:rPr>
              <a:t>	       </a:t>
            </a:r>
            <a:r>
              <a:rPr lang="fr-CA" sz="2000" b="1" kern="0" dirty="0">
                <a:solidFill>
                  <a:srgbClr val="663300"/>
                </a:solidFill>
                <a:latin typeface="Calibri" pitchFamily="34" charset="0"/>
                <a:cs typeface="Calibri" pitchFamily="34" charset="0"/>
              </a:rPr>
              <a:t>  1 MJ	  0.1 MJ	               0.01MJ	      1000J	    100J</a:t>
            </a: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09604" y="1214446"/>
            <a:ext cx="8305800" cy="3143248"/>
          </a:xfrm>
        </p:spPr>
        <p:txBody>
          <a:bodyPr/>
          <a:lstStyle/>
          <a:p>
            <a:pPr algn="ctr"/>
            <a:r>
              <a:rPr lang="en-CA" sz="3400" dirty="0" smtClean="0">
                <a:latin typeface="Calibri" pitchFamily="34" charset="0"/>
              </a:rPr>
              <a:t>BIOACCUMULATION &amp; TOXICITÉ</a:t>
            </a:r>
          </a:p>
        </p:txBody>
      </p:sp>
      <p:sp>
        <p:nvSpPr>
          <p:cNvPr id="4"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BIOACCUMULATION</a:t>
            </a:r>
          </a:p>
        </p:txBody>
      </p:sp>
      <p:sp>
        <p:nvSpPr>
          <p:cNvPr id="4" name="Content Placeholder 4"/>
          <p:cNvSpPr txBox="1">
            <a:spLocks/>
          </p:cNvSpPr>
          <p:nvPr/>
        </p:nvSpPr>
        <p:spPr>
          <a:xfrm>
            <a:off x="152400" y="533400"/>
            <a:ext cx="8839200" cy="5334000"/>
          </a:xfrm>
          <a:prstGeom prst="rect">
            <a:avLst/>
          </a:prstGeom>
        </p:spPr>
        <p:txBody>
          <a:bodyPr/>
          <a:lstStyle/>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b="1" kern="0" dirty="0" smtClean="0">
                <a:solidFill>
                  <a:srgbClr val="663300"/>
                </a:solidFill>
                <a:latin typeface="Calibri" pitchFamily="34" charset="0"/>
                <a:cs typeface="Calibri" pitchFamily="34" charset="0"/>
              </a:rPr>
              <a:t> </a:t>
            </a:r>
            <a:r>
              <a:rPr lang="fr-CA" sz="2000" b="1" kern="0" dirty="0" smtClean="0">
                <a:solidFill>
                  <a:srgbClr val="663300"/>
                </a:solidFill>
                <a:latin typeface="Calibri" pitchFamily="34" charset="0"/>
                <a:cs typeface="Calibri" pitchFamily="34" charset="0"/>
              </a:rPr>
              <a:t>Bioaccumulation: </a:t>
            </a:r>
            <a:r>
              <a:rPr lang="fr-CA" sz="2000" kern="0" dirty="0" smtClean="0">
                <a:latin typeface="Calibri" pitchFamily="34" charset="0"/>
                <a:cs typeface="Calibri" pitchFamily="34" charset="0"/>
              </a:rPr>
              <a:t>Décrit </a:t>
            </a:r>
            <a:r>
              <a:rPr lang="fr-CA" sz="2000" kern="0" dirty="0" smtClean="0">
                <a:latin typeface="Calibri" pitchFamily="34" charset="0"/>
                <a:cs typeface="Calibri" pitchFamily="34" charset="0"/>
              </a:rPr>
              <a:t>le processus par lequel les toxines s’accumulent dans les lipides et les tissus adipeux des organismes et animaux.  La concentration de la toxine augmente lors de son trajet dans la chaîne alimentaire.</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800100" lvl="1" indent="-342900" algn="just" eaLnBrk="1" hangingPunct="1">
              <a:spcBef>
                <a:spcPct val="20000"/>
              </a:spcBef>
              <a:buFontTx/>
              <a:buChar char="•"/>
            </a:pPr>
            <a:r>
              <a:rPr lang="fr-CA" sz="2000" kern="0" dirty="0" smtClean="0">
                <a:latin typeface="Calibri" pitchFamily="34" charset="0"/>
                <a:cs typeface="Calibri" pitchFamily="34" charset="0"/>
              </a:rPr>
              <a:t>Les humains, au niveau trophique le plus haut, deviennent exposés à des toxines qui sont de plusieurs ordres de magnitude plus élevés que celles observées dans les lacs et les rivières.</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Plusieurs toxines sont des composées organiques et sont donc très hydrophobes (n’aiment pas l’eau).</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Les composés hydrophobes </a:t>
            </a:r>
            <a:r>
              <a:rPr lang="fr-CA" sz="2000" b="1" kern="0" dirty="0">
                <a:solidFill>
                  <a:srgbClr val="663300"/>
                </a:solidFill>
                <a:latin typeface="Calibri" pitchFamily="34" charset="0"/>
                <a:cs typeface="Calibri" pitchFamily="34" charset="0"/>
              </a:rPr>
              <a:t>partitionnent</a:t>
            </a:r>
            <a:r>
              <a:rPr lang="fr-CA" sz="2000" kern="0" dirty="0" smtClean="0">
                <a:latin typeface="Calibri" pitchFamily="34" charset="0"/>
                <a:cs typeface="Calibri" pitchFamily="34" charset="0"/>
              </a:rPr>
              <a:t> </a:t>
            </a:r>
            <a:r>
              <a:rPr lang="fr-CA" sz="2000" kern="0" dirty="0" smtClean="0">
                <a:latin typeface="Calibri" pitchFamily="34" charset="0"/>
                <a:cs typeface="Calibri" pitchFamily="34" charset="0"/>
              </a:rPr>
              <a:t>vers d’autres phases, tel le plancton, dans les systèmes aquatiques.</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BIOACCUMULATION</a:t>
            </a:r>
          </a:p>
        </p:txBody>
      </p:sp>
      <p:sp>
        <p:nvSpPr>
          <p:cNvPr id="4" name="Content Placeholder 4"/>
          <p:cNvSpPr txBox="1">
            <a:spLocks/>
          </p:cNvSpPr>
          <p:nvPr/>
        </p:nvSpPr>
        <p:spPr>
          <a:xfrm>
            <a:off x="152400" y="533400"/>
            <a:ext cx="8839200" cy="5334000"/>
          </a:xfrm>
          <a:prstGeom prst="rect">
            <a:avLst/>
          </a:prstGeom>
        </p:spPr>
        <p:txBody>
          <a:bodyPr/>
          <a:lstStyle/>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Le  </a:t>
            </a:r>
            <a:r>
              <a:rPr lang="fr-CA" sz="2000" b="1" kern="0" dirty="0" smtClean="0">
                <a:solidFill>
                  <a:srgbClr val="800000"/>
                </a:solidFill>
                <a:latin typeface="Calibri" pitchFamily="34" charset="0"/>
                <a:cs typeface="Calibri" pitchFamily="34" charset="0"/>
              </a:rPr>
              <a:t>coefficient de partition (</a:t>
            </a:r>
            <a:r>
              <a:rPr lang="fr-CA" sz="2000" b="1" kern="0" dirty="0" err="1" smtClean="0">
                <a:solidFill>
                  <a:srgbClr val="800000"/>
                </a:solidFill>
                <a:latin typeface="Calibri" pitchFamily="34" charset="0"/>
                <a:cs typeface="Calibri" pitchFamily="34" charset="0"/>
              </a:rPr>
              <a:t>K</a:t>
            </a:r>
            <a:r>
              <a:rPr lang="fr-CA" sz="2000" b="1" kern="0" baseline="-25000" dirty="0" err="1" smtClean="0">
                <a:solidFill>
                  <a:srgbClr val="800000"/>
                </a:solidFill>
                <a:latin typeface="Calibri" pitchFamily="34" charset="0"/>
                <a:cs typeface="Calibri" pitchFamily="34" charset="0"/>
              </a:rPr>
              <a:t>ow</a:t>
            </a:r>
            <a:r>
              <a:rPr lang="fr-CA" sz="2000" b="1" kern="0" dirty="0" smtClean="0">
                <a:solidFill>
                  <a:srgbClr val="800000"/>
                </a:solidFill>
                <a:latin typeface="Calibri" pitchFamily="34" charset="0"/>
                <a:cs typeface="Calibri" pitchFamily="34" charset="0"/>
              </a:rPr>
              <a:t>) </a:t>
            </a:r>
            <a:r>
              <a:rPr lang="fr-CA" sz="2000" kern="0" dirty="0" smtClean="0">
                <a:latin typeface="Calibri" pitchFamily="34" charset="0"/>
                <a:cs typeface="Calibri" pitchFamily="34" charset="0"/>
              </a:rPr>
              <a:t>est la constante d’équilibre pour la réaction de partition:</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ctr" eaLnBrk="1" hangingPunct="1">
              <a:spcBef>
                <a:spcPct val="20000"/>
              </a:spcBef>
            </a:pPr>
            <a:endParaRPr lang="fr-CA" sz="2000" kern="0" dirty="0" smtClean="0">
              <a:latin typeface="Calibri" pitchFamily="34" charset="0"/>
              <a:cs typeface="Calibri" pitchFamily="34" charset="0"/>
            </a:endParaRPr>
          </a:p>
          <a:p>
            <a:pPr marL="342900" indent="-342900" algn="ctr" eaLnBrk="1" hangingPunct="1">
              <a:spcBef>
                <a:spcPct val="20000"/>
              </a:spcBef>
            </a:pPr>
            <a:r>
              <a:rPr lang="fr-CA" sz="2000" kern="0" dirty="0" smtClean="0">
                <a:latin typeface="Calibri" pitchFamily="34" charset="0"/>
                <a:cs typeface="Calibri" pitchFamily="34" charset="0"/>
              </a:rPr>
              <a:t>produit </a:t>
            </a:r>
            <a:r>
              <a:rPr lang="fr-CA" sz="2000" kern="0" dirty="0" smtClean="0">
                <a:latin typeface="Calibri" pitchFamily="34" charset="0"/>
                <a:cs typeface="Calibri" pitchFamily="34" charset="0"/>
              </a:rPr>
              <a:t>chimique </a:t>
            </a:r>
            <a:r>
              <a:rPr lang="fr-CA" sz="2000" kern="0" baseline="-25000" dirty="0" smtClean="0">
                <a:latin typeface="Calibri" pitchFamily="34" charset="0"/>
                <a:cs typeface="Calibri" pitchFamily="34" charset="0"/>
              </a:rPr>
              <a:t>eau</a:t>
            </a:r>
            <a:r>
              <a:rPr lang="fr-CA" sz="2000" kern="0" dirty="0" smtClean="0">
                <a:latin typeface="Calibri" pitchFamily="34" charset="0"/>
                <a:cs typeface="Calibri" pitchFamily="34" charset="0"/>
              </a:rPr>
              <a:t> </a:t>
            </a:r>
            <a:r>
              <a:rPr lang="fr-CA" sz="2000" kern="0" dirty="0" smtClean="0">
                <a:latin typeface="Calibri" pitchFamily="34" charset="0"/>
                <a:cs typeface="Calibri" pitchFamily="34" charset="0"/>
                <a:sym typeface="Wingdings" pitchFamily="2" charset="2"/>
              </a:rPr>
              <a:t></a:t>
            </a:r>
            <a:r>
              <a:rPr lang="fr-CA" sz="2000" kern="0" dirty="0" smtClean="0">
                <a:latin typeface="Calibri" pitchFamily="34" charset="0"/>
                <a:cs typeface="Calibri" pitchFamily="34" charset="0"/>
              </a:rPr>
              <a:t> produit </a:t>
            </a:r>
            <a:r>
              <a:rPr lang="fr-CA" sz="2000" kern="0" dirty="0" smtClean="0">
                <a:latin typeface="Calibri" pitchFamily="34" charset="0"/>
                <a:cs typeface="Calibri" pitchFamily="34" charset="0"/>
              </a:rPr>
              <a:t>chimique </a:t>
            </a:r>
            <a:r>
              <a:rPr lang="fr-CA" sz="2000" kern="0" baseline="-25000" dirty="0" smtClean="0">
                <a:latin typeface="Calibri" pitchFamily="34" charset="0"/>
                <a:cs typeface="Calibri" pitchFamily="34" charset="0"/>
              </a:rPr>
              <a:t>phase </a:t>
            </a:r>
            <a:r>
              <a:rPr lang="fr-CA" sz="2000" kern="0" baseline="-25000" dirty="0" smtClean="0">
                <a:latin typeface="Calibri" pitchFamily="34" charset="0"/>
                <a:cs typeface="Calibri" pitchFamily="34" charset="0"/>
              </a:rPr>
              <a:t>organique</a:t>
            </a: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2000" b="1" kern="0" dirty="0" smtClean="0">
              <a:solidFill>
                <a:srgbClr val="6633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baseline="-25000" dirty="0" smtClean="0">
              <a:latin typeface="Calibri" pitchFamily="34" charset="0"/>
              <a:cs typeface="Calibri" pitchFamily="34" charset="0"/>
            </a:endParaRPr>
          </a:p>
          <a:p>
            <a:pPr marL="342900" indent="-342900" algn="just" eaLnBrk="1" hangingPunct="1">
              <a:spcBef>
                <a:spcPct val="20000"/>
              </a:spcBef>
              <a:buFontTx/>
              <a:buChar char="•"/>
            </a:pPr>
            <a:endParaRPr lang="fr-CA" sz="2000" kern="0" dirty="0" smtClean="0">
              <a:solidFill>
                <a:srgbClr val="000000"/>
              </a:solidFill>
              <a:latin typeface="Calibri" pitchFamily="34" charset="0"/>
              <a:cs typeface="Calibri" pitchFamily="34" charset="0"/>
            </a:endParaRPr>
          </a:p>
          <a:p>
            <a:pPr marL="342900" indent="-342900" algn="just" eaLnBrk="1" hangingPunct="1">
              <a:spcBef>
                <a:spcPct val="20000"/>
              </a:spcBef>
              <a:buFontTx/>
              <a:buChar char="•"/>
            </a:pPr>
            <a:r>
              <a:rPr lang="fr-CA" sz="2000" kern="0" dirty="0" smtClean="0">
                <a:solidFill>
                  <a:srgbClr val="000000"/>
                </a:solidFill>
                <a:latin typeface="Calibri" pitchFamily="34" charset="0"/>
                <a:cs typeface="Calibri" pitchFamily="34" charset="0"/>
              </a:rPr>
              <a:t>Le PCB, le DDT et le Mercure sont des exemples de toxines qui subissent la bioaccumulation lorsqu’elles passent à travers la chaîne alimentaire.</a:t>
            </a: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p:txBody>
      </p:sp>
      <p:graphicFrame>
        <p:nvGraphicFramePr>
          <p:cNvPr id="122882" name="Object 2"/>
          <p:cNvGraphicFramePr>
            <a:graphicFrameLocks noChangeAspect="1"/>
          </p:cNvGraphicFramePr>
          <p:nvPr/>
        </p:nvGraphicFramePr>
        <p:xfrm>
          <a:off x="3076575" y="2879725"/>
          <a:ext cx="2349500" cy="776288"/>
        </p:xfrm>
        <a:graphic>
          <a:graphicData uri="http://schemas.openxmlformats.org/presentationml/2006/ole">
            <mc:AlternateContent xmlns:mc="http://schemas.openxmlformats.org/markup-compatibility/2006">
              <mc:Choice xmlns:v="urn:schemas-microsoft-com:vml" Requires="v">
                <p:oleObj spid="_x0000_s122902" name="Equation" r:id="rId4" imgW="1193760" imgH="393480" progId="Equation.3">
                  <p:embed/>
                </p:oleObj>
              </mc:Choice>
              <mc:Fallback>
                <p:oleObj name="Equation" r:id="rId4" imgW="1193760" imgH="39348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6575" y="2879725"/>
                        <a:ext cx="2349500" cy="776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22882"/>
                                        </p:tgtEl>
                                        <p:attrNameLst>
                                          <p:attrName>style.visibility</p:attrName>
                                        </p:attrNameLst>
                                      </p:cBhvr>
                                      <p:to>
                                        <p:strVal val="visible"/>
                                      </p:to>
                                    </p:set>
                                    <p:animEffect transition="in" filter="fade">
                                      <p:cBhvr>
                                        <p:cTn id="15" dur="500"/>
                                        <p:tgtEl>
                                          <p:spTgt spid="12288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BIOACCUMULATION</a:t>
            </a:r>
          </a:p>
        </p:txBody>
      </p:sp>
      <p:sp>
        <p:nvSpPr>
          <p:cNvPr id="4" name="Content Placeholder 4"/>
          <p:cNvSpPr txBox="1">
            <a:spLocks/>
          </p:cNvSpPr>
          <p:nvPr/>
        </p:nvSpPr>
        <p:spPr>
          <a:xfrm>
            <a:off x="152400" y="381000"/>
            <a:ext cx="8839200" cy="5486400"/>
          </a:xfrm>
          <a:prstGeom prst="rect">
            <a:avLst/>
          </a:prstGeom>
        </p:spPr>
        <p:txBody>
          <a:bodyPr/>
          <a:lstStyle/>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Exemple de bioaccumulation du PBC dans l’écosystème des Grands Lacs:</a:t>
            </a:r>
            <a:endParaRPr lang="fr-CA" sz="800" kern="0" dirty="0" smtClean="0">
              <a:latin typeface="Calibri" pitchFamily="34" charset="0"/>
              <a:cs typeface="Calibri" pitchFamily="34" charset="0"/>
            </a:endParaRPr>
          </a:p>
          <a:p>
            <a:pPr marL="342900" indent="-342900" algn="ctr" eaLnBrk="1" hangingPunct="1">
              <a:spcBef>
                <a:spcPct val="20000"/>
              </a:spcBef>
            </a:pPr>
            <a:endParaRPr lang="fr-CA" sz="2000" kern="0" dirty="0" smtClean="0">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a:p>
            <a:pPr marL="800100" lvl="1" indent="-342900" algn="just" eaLnBrk="1" hangingPunct="1">
              <a:spcBef>
                <a:spcPct val="20000"/>
              </a:spcBef>
              <a:buFontTx/>
              <a:buChar char="•"/>
            </a:pPr>
            <a:endParaRPr lang="fr-CA" sz="800" kern="0" dirty="0" smtClean="0">
              <a:solidFill>
                <a:srgbClr val="000000"/>
              </a:solidFill>
              <a:latin typeface="Calibri" pitchFamily="34" charset="0"/>
              <a:cs typeface="Calibri" pitchFamily="34" charset="0"/>
            </a:endParaRPr>
          </a:p>
        </p:txBody>
      </p:sp>
      <p:pic>
        <p:nvPicPr>
          <p:cNvPr id="6" name="Picture 7" descr="biomagnification"/>
          <p:cNvPicPr>
            <a:picLocks noChangeAspect="1" noChangeArrowheads="1"/>
          </p:cNvPicPr>
          <p:nvPr/>
        </p:nvPicPr>
        <p:blipFill>
          <a:blip r:embed="rId3" cstate="print"/>
          <a:stretch>
            <a:fillRect/>
          </a:stretch>
        </p:blipFill>
        <p:spPr>
          <a:xfrm>
            <a:off x="87059" y="914400"/>
            <a:ext cx="8969881" cy="4899025"/>
          </a:xfrm>
          <a:prstGeom prst="rect">
            <a:avLst/>
          </a:prstGeom>
          <a:noFill/>
          <a:ln/>
        </p:spPr>
      </p:pic>
      <p:sp>
        <p:nvSpPr>
          <p:cNvPr id="7"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0"/>
            <a:ext cx="8305800" cy="533400"/>
          </a:xfrm>
        </p:spPr>
        <p:txBody>
          <a:bodyPr/>
          <a:lstStyle/>
          <a:p>
            <a:r>
              <a:rPr lang="en-CA" sz="2400" dirty="0" smtClean="0">
                <a:latin typeface="Calibri" pitchFamily="34" charset="0"/>
              </a:rPr>
              <a:t>BIOACCUMULATION</a:t>
            </a:r>
          </a:p>
        </p:txBody>
      </p:sp>
      <p:sp>
        <p:nvSpPr>
          <p:cNvPr id="4" name="Content Placeholder 4"/>
          <p:cNvSpPr txBox="1">
            <a:spLocks/>
          </p:cNvSpPr>
          <p:nvPr/>
        </p:nvSpPr>
        <p:spPr>
          <a:xfrm>
            <a:off x="152400" y="304800"/>
            <a:ext cx="8686800" cy="5334000"/>
          </a:xfrm>
          <a:prstGeom prst="rect">
            <a:avLst/>
          </a:prstGeom>
        </p:spPr>
        <p:txBody>
          <a:bodyPr/>
          <a:lstStyle/>
          <a:p>
            <a:pPr marL="342900" indent="-342900" algn="just" eaLnBrk="1" hangingPunct="1">
              <a:spcBef>
                <a:spcPct val="20000"/>
              </a:spcBef>
              <a:buFontTx/>
              <a:buChar char="•"/>
            </a:pPr>
            <a:endParaRPr lang="fr-CA" sz="800" kern="0" dirty="0" smtClean="0">
              <a:latin typeface="Calibri" pitchFamily="34" charset="0"/>
              <a:cs typeface="Calibri" pitchFamily="34" charset="0"/>
            </a:endParaRPr>
          </a:p>
          <a:p>
            <a:pPr marL="342900" indent="-342900" algn="just" eaLnBrk="1" hangingPunct="1">
              <a:spcBef>
                <a:spcPct val="20000"/>
              </a:spcBef>
              <a:buFontTx/>
              <a:buChar char="•"/>
            </a:pPr>
            <a:r>
              <a:rPr lang="fr-CA" sz="2000" kern="0" dirty="0" smtClean="0">
                <a:latin typeface="Calibri" pitchFamily="34" charset="0"/>
                <a:cs typeface="Calibri" pitchFamily="34" charset="0"/>
              </a:rPr>
              <a:t>Exemple: L’</a:t>
            </a:r>
            <a:r>
              <a:rPr lang="fr-CA" sz="2000" kern="0" dirty="0" err="1" smtClean="0">
                <a:latin typeface="Calibri" pitchFamily="34" charset="0"/>
                <a:cs typeface="Calibri" pitchFamily="34" charset="0"/>
              </a:rPr>
              <a:t>hexachlorobenzène</a:t>
            </a:r>
            <a:r>
              <a:rPr lang="fr-CA" sz="2000" kern="0" dirty="0" smtClean="0">
                <a:latin typeface="Calibri" pitchFamily="34" charset="0"/>
                <a:cs typeface="Calibri" pitchFamily="34" charset="0"/>
              </a:rPr>
              <a:t> (HCB) a un coefficient de partition de l’eau au plancton de 200000; un facteur d’amplitude du plancton à l’éperlan de 7.5; et un facteur d’amplification de l’éperlan à la truite de 3.5.  Si la concentration de l’HCB dans l’eau est de 1.0 </a:t>
            </a:r>
            <a:r>
              <a:rPr lang="fr-CA" sz="2000" kern="0" dirty="0" err="1" smtClean="0">
                <a:latin typeface="Calibri" pitchFamily="34" charset="0"/>
                <a:cs typeface="Calibri" pitchFamily="34" charset="0"/>
              </a:rPr>
              <a:t>ppt</a:t>
            </a:r>
            <a:r>
              <a:rPr lang="fr-CA" sz="2000" kern="0" dirty="0" smtClean="0">
                <a:latin typeface="Calibri" pitchFamily="34" charset="0"/>
                <a:cs typeface="Calibri" pitchFamily="34" charset="0"/>
              </a:rPr>
              <a:t>, est ce que l’un ou l’autre des poissons dépasseront les normes fixées de consommation de poissons:</a:t>
            </a:r>
          </a:p>
          <a:p>
            <a:pPr marL="342900" indent="-342900" algn="just" eaLnBrk="1" hangingPunct="1">
              <a:spcBef>
                <a:spcPct val="20000"/>
              </a:spcBef>
            </a:pPr>
            <a:r>
              <a:rPr lang="fr-CA" sz="800" kern="0" dirty="0" smtClean="0">
                <a:latin typeface="Calibri" pitchFamily="34" charset="0"/>
                <a:cs typeface="Calibri" pitchFamily="34" charset="0"/>
              </a:rPr>
              <a:t>			</a:t>
            </a:r>
          </a:p>
          <a:p>
            <a:pPr marL="342900" indent="-342900" algn="just" eaLnBrk="1" hangingPunct="1">
              <a:spcBef>
                <a:spcPct val="20000"/>
              </a:spcBef>
            </a:pPr>
            <a:r>
              <a:rPr lang="fr-CA" sz="2000" kern="0" dirty="0" smtClean="0">
                <a:latin typeface="Calibri" pitchFamily="34" charset="0"/>
                <a:cs typeface="Calibri" pitchFamily="34" charset="0"/>
              </a:rPr>
              <a:t>			5 ppm pour la consommation générale</a:t>
            </a:r>
          </a:p>
          <a:p>
            <a:pPr marL="342900" indent="-342900" algn="just" eaLnBrk="1" hangingPunct="1">
              <a:spcBef>
                <a:spcPct val="20000"/>
              </a:spcBef>
            </a:pPr>
            <a:r>
              <a:rPr lang="fr-CA" sz="2000" kern="0" dirty="0" smtClean="0">
                <a:latin typeface="Calibri" pitchFamily="34" charset="0"/>
                <a:cs typeface="Calibri" pitchFamily="34" charset="0"/>
              </a:rPr>
              <a:t>			1 ppm pour les femmes enceintes ou allaitant</a:t>
            </a:r>
          </a:p>
        </p:txBody>
      </p:sp>
      <p:sp>
        <p:nvSpPr>
          <p:cNvPr id="5" name="Footer Placeholder 3"/>
          <p:cNvSpPr>
            <a:spLocks noGrp="1"/>
          </p:cNvSpPr>
          <p:nvPr>
            <p:ph type="ftr" sz="quarter" idx="10"/>
          </p:nvPr>
        </p:nvSpPr>
        <p:spPr>
          <a:xfrm>
            <a:off x="304800" y="6248400"/>
            <a:ext cx="5791200" cy="533400"/>
          </a:xfrm>
        </p:spPr>
        <p:txBody>
          <a:bodyPr/>
          <a:lstStyle/>
          <a:p>
            <a:pPr algn="l">
              <a:defRPr/>
            </a:pPr>
            <a:r>
              <a:rPr lang="en-CA" sz="1400" dirty="0" smtClean="0">
                <a:solidFill>
                  <a:srgbClr val="FFFFFF"/>
                </a:solidFill>
                <a:latin typeface="+mn-lt"/>
              </a:rPr>
              <a:t>C. Kinsley</a:t>
            </a:r>
          </a:p>
          <a:p>
            <a:pPr algn="l">
              <a:defRPr/>
            </a:pPr>
            <a:r>
              <a:rPr lang="en-CA" sz="1400" dirty="0" smtClean="0">
                <a:solidFill>
                  <a:srgbClr val="FFFFFF"/>
                </a:solidFill>
                <a:latin typeface="+mn-lt"/>
              </a:rPr>
              <a:t>CVG 2532</a:t>
            </a:r>
            <a:endParaRPr lang="en-CA" sz="1400" dirty="0">
              <a:solidFill>
                <a:srgbClr val="FFFFFF"/>
              </a:solidFill>
              <a:latin typeface="+mn-lt"/>
            </a:endParaRPr>
          </a:p>
        </p:txBody>
      </p:sp>
      <p:sp>
        <p:nvSpPr>
          <p:cNvPr id="2" name="TextBox 1"/>
          <p:cNvSpPr txBox="1"/>
          <p:nvPr/>
        </p:nvSpPr>
        <p:spPr>
          <a:xfrm>
            <a:off x="762000" y="3124200"/>
            <a:ext cx="7848600" cy="2862322"/>
          </a:xfrm>
          <a:prstGeom prst="rect">
            <a:avLst/>
          </a:prstGeom>
          <a:noFill/>
        </p:spPr>
        <p:txBody>
          <a:bodyPr wrap="square" rtlCol="0">
            <a:spAutoFit/>
          </a:bodyPr>
          <a:lstStyle/>
          <a:p>
            <a:r>
              <a:rPr lang="en-US" sz="2000" kern="0" dirty="0" smtClean="0">
                <a:latin typeface="Calibri" pitchFamily="34" charset="0"/>
                <a:cs typeface="Calibri" pitchFamily="34" charset="0"/>
              </a:rPr>
              <a:t>1) C </a:t>
            </a:r>
            <a:r>
              <a:rPr lang="en-US" sz="2000" kern="0" baseline="-25000" dirty="0" err="1">
                <a:latin typeface="Calibri" pitchFamily="34" charset="0"/>
                <a:cs typeface="Calibri" pitchFamily="34" charset="0"/>
              </a:rPr>
              <a:t>plancton</a:t>
            </a:r>
            <a:r>
              <a:rPr lang="en-US" sz="2000" kern="0" dirty="0">
                <a:latin typeface="Calibri" pitchFamily="34" charset="0"/>
                <a:cs typeface="Calibri" pitchFamily="34" charset="0"/>
              </a:rPr>
              <a:t>: 200 000 x C </a:t>
            </a:r>
            <a:r>
              <a:rPr lang="en-US" sz="2000" kern="0" baseline="-25000" dirty="0">
                <a:latin typeface="Calibri" pitchFamily="34" charset="0"/>
                <a:cs typeface="Calibri" pitchFamily="34" charset="0"/>
              </a:rPr>
              <a:t>eau</a:t>
            </a:r>
            <a:r>
              <a:rPr lang="en-US" sz="2000" kern="0" dirty="0">
                <a:latin typeface="Calibri" pitchFamily="34" charset="0"/>
                <a:cs typeface="Calibri" pitchFamily="34" charset="0"/>
              </a:rPr>
              <a:t> = 200 000 x 10-6 ppm = 0.2 </a:t>
            </a:r>
            <a:r>
              <a:rPr lang="en-US" sz="2000" kern="0" dirty="0" smtClean="0">
                <a:latin typeface="Calibri" pitchFamily="34" charset="0"/>
                <a:cs typeface="Calibri" pitchFamily="34" charset="0"/>
              </a:rPr>
              <a:t>ppm</a:t>
            </a:r>
          </a:p>
          <a:p>
            <a:endParaRPr lang="en-US" sz="2000" kern="0" dirty="0">
              <a:latin typeface="Calibri" pitchFamily="34" charset="0"/>
              <a:cs typeface="Calibri" pitchFamily="34" charset="0"/>
            </a:endParaRPr>
          </a:p>
          <a:p>
            <a:r>
              <a:rPr lang="en-US" sz="2000" kern="0" dirty="0" smtClean="0">
                <a:latin typeface="Calibri" pitchFamily="34" charset="0"/>
                <a:cs typeface="Calibri" pitchFamily="34" charset="0"/>
              </a:rPr>
              <a:t>2) C </a:t>
            </a:r>
            <a:r>
              <a:rPr lang="en-US" sz="2000" kern="0" baseline="-25000" dirty="0" err="1" smtClean="0">
                <a:latin typeface="Calibri" pitchFamily="34" charset="0"/>
                <a:cs typeface="Calibri" pitchFamily="34" charset="0"/>
              </a:rPr>
              <a:t>eperlan</a:t>
            </a:r>
            <a:r>
              <a:rPr lang="en-US" sz="2000" kern="0" dirty="0" smtClean="0">
                <a:latin typeface="Calibri" pitchFamily="34" charset="0"/>
                <a:cs typeface="Calibri" pitchFamily="34" charset="0"/>
              </a:rPr>
              <a:t> = C </a:t>
            </a:r>
            <a:r>
              <a:rPr lang="en-US" sz="2000" kern="0" baseline="-25000" dirty="0" err="1" smtClean="0">
                <a:latin typeface="Calibri" pitchFamily="34" charset="0"/>
                <a:cs typeface="Calibri" pitchFamily="34" charset="0"/>
              </a:rPr>
              <a:t>plancon</a:t>
            </a:r>
            <a:r>
              <a:rPr lang="en-US" sz="2000" kern="0" dirty="0" smtClean="0">
                <a:latin typeface="Calibri" pitchFamily="34" charset="0"/>
                <a:cs typeface="Calibri" pitchFamily="34" charset="0"/>
              </a:rPr>
              <a:t> x 7.5 = 1.5 ppm</a:t>
            </a:r>
          </a:p>
          <a:p>
            <a:endParaRPr lang="en-US" sz="2000" kern="0" dirty="0" smtClean="0">
              <a:latin typeface="Calibri" pitchFamily="34" charset="0"/>
              <a:cs typeface="Calibri" pitchFamily="34" charset="0"/>
            </a:endParaRPr>
          </a:p>
          <a:p>
            <a:r>
              <a:rPr lang="en-US" sz="2000" kern="0" dirty="0" smtClean="0">
                <a:latin typeface="Calibri" pitchFamily="34" charset="0"/>
                <a:cs typeface="Calibri" pitchFamily="34" charset="0"/>
              </a:rPr>
              <a:t>3) C </a:t>
            </a:r>
            <a:r>
              <a:rPr lang="en-US" sz="2000" kern="0" baseline="-25000" dirty="0" err="1" smtClean="0">
                <a:latin typeface="Calibri" pitchFamily="34" charset="0"/>
                <a:cs typeface="Calibri" pitchFamily="34" charset="0"/>
              </a:rPr>
              <a:t>truite</a:t>
            </a:r>
            <a:r>
              <a:rPr lang="en-US" sz="2000" kern="0" dirty="0" smtClean="0">
                <a:latin typeface="Calibri" pitchFamily="34" charset="0"/>
                <a:cs typeface="Calibri" pitchFamily="34" charset="0"/>
              </a:rPr>
              <a:t> = C </a:t>
            </a:r>
            <a:r>
              <a:rPr lang="en-US" sz="2000" kern="0" baseline="-25000" dirty="0" err="1" smtClean="0">
                <a:latin typeface="Calibri" pitchFamily="34" charset="0"/>
                <a:cs typeface="Calibri" pitchFamily="34" charset="0"/>
              </a:rPr>
              <a:t>eperlan</a:t>
            </a:r>
            <a:r>
              <a:rPr lang="en-US" sz="2000" kern="0" dirty="0" smtClean="0">
                <a:latin typeface="Calibri" pitchFamily="34" charset="0"/>
                <a:cs typeface="Calibri" pitchFamily="34" charset="0"/>
              </a:rPr>
              <a:t> x 3.5 = 5.25 ppm</a:t>
            </a:r>
          </a:p>
          <a:p>
            <a:endParaRPr lang="en-US" sz="2000" kern="0" dirty="0">
              <a:latin typeface="Calibri" pitchFamily="34" charset="0"/>
              <a:cs typeface="Calibri" pitchFamily="34" charset="0"/>
            </a:endParaRPr>
          </a:p>
          <a:p>
            <a:r>
              <a:rPr lang="en-US" sz="2000" kern="0" dirty="0" err="1" smtClean="0">
                <a:latin typeface="Calibri" pitchFamily="34" charset="0"/>
                <a:cs typeface="Calibri" pitchFamily="34" charset="0"/>
              </a:rPr>
              <a:t>Donc</a:t>
            </a:r>
            <a:r>
              <a:rPr lang="en-US" sz="2000" kern="0" dirty="0" smtClean="0">
                <a:latin typeface="Calibri" pitchFamily="34" charset="0"/>
                <a:cs typeface="Calibri" pitchFamily="34" charset="0"/>
              </a:rPr>
              <a:t>, les </a:t>
            </a:r>
            <a:r>
              <a:rPr lang="en-US" sz="2000" kern="0" dirty="0" err="1" smtClean="0">
                <a:latin typeface="Calibri" pitchFamily="34" charset="0"/>
                <a:cs typeface="Calibri" pitchFamily="34" charset="0"/>
              </a:rPr>
              <a:t>deux</a:t>
            </a:r>
            <a:r>
              <a:rPr lang="en-US" sz="2000" kern="0" dirty="0" smtClean="0">
                <a:latin typeface="Calibri" pitchFamily="34" charset="0"/>
                <a:cs typeface="Calibri" pitchFamily="34" charset="0"/>
              </a:rPr>
              <a:t> </a:t>
            </a:r>
            <a:r>
              <a:rPr lang="en-US" sz="2000" kern="0" dirty="0" err="1" smtClean="0">
                <a:latin typeface="Calibri" pitchFamily="34" charset="0"/>
                <a:cs typeface="Calibri" pitchFamily="34" charset="0"/>
              </a:rPr>
              <a:t>poisson</a:t>
            </a:r>
            <a:r>
              <a:rPr lang="en-US" sz="2000" kern="0" dirty="0" smtClean="0">
                <a:latin typeface="Calibri" pitchFamily="34" charset="0"/>
                <a:cs typeface="Calibri" pitchFamily="34" charset="0"/>
              </a:rPr>
              <a:t> </a:t>
            </a:r>
            <a:r>
              <a:rPr lang="en-US" sz="2000" kern="0" dirty="0" err="1" smtClean="0">
                <a:latin typeface="Calibri" pitchFamily="34" charset="0"/>
                <a:cs typeface="Calibri" pitchFamily="34" charset="0"/>
              </a:rPr>
              <a:t>depassent</a:t>
            </a:r>
            <a:r>
              <a:rPr lang="en-US" sz="2000" kern="0" dirty="0" smtClean="0">
                <a:latin typeface="Calibri" pitchFamily="34" charset="0"/>
                <a:cs typeface="Calibri" pitchFamily="34" charset="0"/>
              </a:rPr>
              <a:t> la </a:t>
            </a:r>
            <a:r>
              <a:rPr lang="en-US" sz="2000" kern="0" dirty="0" err="1" smtClean="0">
                <a:latin typeface="Calibri" pitchFamily="34" charset="0"/>
                <a:cs typeface="Calibri" pitchFamily="34" charset="0"/>
              </a:rPr>
              <a:t>norme</a:t>
            </a:r>
            <a:r>
              <a:rPr lang="en-US" sz="2000" kern="0" dirty="0" smtClean="0">
                <a:latin typeface="Calibri" pitchFamily="34" charset="0"/>
                <a:cs typeface="Calibri" pitchFamily="34" charset="0"/>
              </a:rPr>
              <a:t> de </a:t>
            </a:r>
            <a:r>
              <a:rPr lang="en-US" sz="2000" kern="0" dirty="0" err="1" smtClean="0">
                <a:latin typeface="Calibri" pitchFamily="34" charset="0"/>
                <a:cs typeface="Calibri" pitchFamily="34" charset="0"/>
              </a:rPr>
              <a:t>consommation</a:t>
            </a:r>
            <a:r>
              <a:rPr lang="en-US" sz="2000" kern="0" dirty="0" smtClean="0">
                <a:latin typeface="Calibri" pitchFamily="34" charset="0"/>
                <a:cs typeface="Calibri" pitchFamily="34" charset="0"/>
              </a:rPr>
              <a:t> pour les femmes </a:t>
            </a:r>
            <a:r>
              <a:rPr lang="en-US" sz="2000" kern="0" dirty="0" err="1" smtClean="0">
                <a:latin typeface="Calibri" pitchFamily="34" charset="0"/>
                <a:cs typeface="Calibri" pitchFamily="34" charset="0"/>
              </a:rPr>
              <a:t>eceintes</a:t>
            </a:r>
            <a:r>
              <a:rPr lang="en-US" sz="2000" kern="0" dirty="0" smtClean="0">
                <a:latin typeface="Calibri" pitchFamily="34" charset="0"/>
                <a:cs typeface="Calibri" pitchFamily="34" charset="0"/>
              </a:rPr>
              <a:t> </a:t>
            </a:r>
            <a:r>
              <a:rPr lang="en-US" sz="2000" kern="0" dirty="0" err="1" smtClean="0">
                <a:latin typeface="Calibri" pitchFamily="34" charset="0"/>
                <a:cs typeface="Calibri" pitchFamily="34" charset="0"/>
              </a:rPr>
              <a:t>ou</a:t>
            </a:r>
            <a:r>
              <a:rPr lang="en-US" sz="2000" kern="0" dirty="0" smtClean="0">
                <a:latin typeface="Calibri" pitchFamily="34" charset="0"/>
                <a:cs typeface="Calibri" pitchFamily="34" charset="0"/>
              </a:rPr>
              <a:t> </a:t>
            </a:r>
            <a:r>
              <a:rPr lang="en-US" sz="2000" kern="0" dirty="0" err="1" smtClean="0">
                <a:latin typeface="Calibri" pitchFamily="34" charset="0"/>
                <a:cs typeface="Calibri" pitchFamily="34" charset="0"/>
              </a:rPr>
              <a:t>allaitant</a:t>
            </a:r>
            <a:r>
              <a:rPr lang="en-US" sz="2000" kern="0" dirty="0" smtClean="0">
                <a:latin typeface="Calibri" pitchFamily="34" charset="0"/>
                <a:cs typeface="Calibri" pitchFamily="34" charset="0"/>
              </a:rPr>
              <a:t>, et les </a:t>
            </a:r>
            <a:r>
              <a:rPr lang="en-US" sz="2000" kern="0" dirty="0" err="1" smtClean="0">
                <a:latin typeface="Calibri" pitchFamily="34" charset="0"/>
                <a:cs typeface="Calibri" pitchFamily="34" charset="0"/>
              </a:rPr>
              <a:t>truites</a:t>
            </a:r>
            <a:r>
              <a:rPr lang="en-US" sz="2000" kern="0" dirty="0" smtClean="0">
                <a:latin typeface="Calibri" pitchFamily="34" charset="0"/>
                <a:cs typeface="Calibri" pitchFamily="34" charset="0"/>
              </a:rPr>
              <a:t> </a:t>
            </a:r>
            <a:r>
              <a:rPr lang="en-US" sz="2000" kern="0" dirty="0" err="1" smtClean="0">
                <a:latin typeface="Calibri" pitchFamily="34" charset="0"/>
                <a:cs typeface="Calibri" pitchFamily="34" charset="0"/>
              </a:rPr>
              <a:t>depassent</a:t>
            </a:r>
            <a:r>
              <a:rPr lang="en-US" sz="2000" kern="0" dirty="0" smtClean="0">
                <a:latin typeface="Calibri" pitchFamily="34" charset="0"/>
                <a:cs typeface="Calibri" pitchFamily="34" charset="0"/>
              </a:rPr>
              <a:t> les </a:t>
            </a:r>
            <a:r>
              <a:rPr lang="en-US" sz="2000" kern="0" dirty="0" err="1" smtClean="0">
                <a:latin typeface="Calibri" pitchFamily="34" charset="0"/>
                <a:cs typeface="Calibri" pitchFamily="34" charset="0"/>
              </a:rPr>
              <a:t>normes</a:t>
            </a:r>
            <a:r>
              <a:rPr lang="en-US" sz="2000" kern="0" dirty="0" smtClean="0">
                <a:latin typeface="Calibri" pitchFamily="34" charset="0"/>
                <a:cs typeface="Calibri" pitchFamily="34" charset="0"/>
              </a:rPr>
              <a:t> de </a:t>
            </a:r>
            <a:r>
              <a:rPr lang="en-US" sz="2000" kern="0" dirty="0" err="1" smtClean="0">
                <a:latin typeface="Calibri" pitchFamily="34" charset="0"/>
                <a:cs typeface="Calibri" pitchFamily="34" charset="0"/>
              </a:rPr>
              <a:t>consommation</a:t>
            </a:r>
            <a:r>
              <a:rPr lang="en-US" sz="2000" kern="0" dirty="0" smtClean="0">
                <a:latin typeface="Calibri" pitchFamily="34" charset="0"/>
                <a:cs typeface="Calibri" pitchFamily="34" charset="0"/>
              </a:rPr>
              <a:t> pour la population </a:t>
            </a:r>
            <a:r>
              <a:rPr lang="en-US" sz="2000" kern="0" dirty="0" err="1" smtClean="0">
                <a:latin typeface="Calibri" pitchFamily="34" charset="0"/>
                <a:cs typeface="Calibri" pitchFamily="34" charset="0"/>
              </a:rPr>
              <a:t>generale</a:t>
            </a:r>
            <a:r>
              <a:rPr lang="en-US" sz="2000" kern="0" dirty="0" smtClean="0">
                <a:latin typeface="Calibri" pitchFamily="34" charset="0"/>
                <a:cs typeface="Calibri" pitchFamily="34" charset="0"/>
              </a:rPr>
              <a:t>.</a:t>
            </a:r>
            <a:endParaRPr lang="en-US" sz="2000" kern="0" dirty="0">
              <a:latin typeface="Calibri" pitchFamily="34" charset="0"/>
              <a:cs typeface="Calibri" pitchFamily="34"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vg 4130">
  <a:themeElements>
    <a:clrScheme name="uOttawa_Grey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uOttawa_Grey">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lnDef>
  </a:objectDefaults>
  <a:extraClrSchemeLst>
    <a:extraClrScheme>
      <a:clrScheme name="uOttawa_Grey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uOttawa_Grey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uOttawa_Grey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uOttawa_Grey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uOttawa_Grey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uOttawa_Grey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uOttawa_Grey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cvg 4130</Template>
  <TotalTime>17191</TotalTime>
  <Words>1587</Words>
  <Application>Microsoft Macintosh PowerPoint</Application>
  <PresentationFormat>On-screen Show (4:3)</PresentationFormat>
  <Paragraphs>400</Paragraphs>
  <Slides>25</Slides>
  <Notes>25</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27" baseType="lpstr">
      <vt:lpstr>cvg 4130</vt:lpstr>
      <vt:lpstr>Equation</vt:lpstr>
      <vt:lpstr>CVG 2532 Principes de base du  génie de l’environnement  ÉCOSYSTÈMES (1/2)</vt:lpstr>
      <vt:lpstr>ÉCOSYSTÈMES &amp; INFLUENCES HUMAINES  (Mines: Chapitre 4)</vt:lpstr>
      <vt:lpstr>ÉCOSYSTÈMES</vt:lpstr>
      <vt:lpstr>L’INFLUENCE HUMAINE SUR LES ÉCOSYSTÈMES</vt:lpstr>
      <vt:lpstr>L’INFLUENCE HUMAINE SUR LES ÉCOSYSTÈMES</vt:lpstr>
      <vt:lpstr>L’INFLUENCE HUMAINE SUR LES ÉCOSYSTÈMES</vt:lpstr>
      <vt:lpstr>L’INFLUENCE HUMAINE SUR LES ÉCOSYSTÈMES</vt:lpstr>
      <vt:lpstr>GROUPES MAJEURS D’ORGANISMES  DANS LES ÉCOSYSTÈMES</vt:lpstr>
      <vt:lpstr>TAXONOMIE DE MICROORGANISMES DANS LES ÉCOSYSTÈMES</vt:lpstr>
      <vt:lpstr>TAXONOMIE DE MICROORGANISMES DANS LES ÉCOSYSTÈMES</vt:lpstr>
      <vt:lpstr>GROUPES MAJEURS D’ORGANISMES DANS LES ÉCOSYSTÈMES</vt:lpstr>
      <vt:lpstr>FLUX DE L’ENERGIE DANS LES ÉCOSYSTÈMES</vt:lpstr>
      <vt:lpstr>FLUX DE L’ENERGIE DANS LES ÉCOSYSTÈMES</vt:lpstr>
      <vt:lpstr>FLUX DE L’ENERGIE DANS LES ÉCOSYSTÈMES</vt:lpstr>
      <vt:lpstr>RÔLE DE L’ÉNERGIE DANS LES ÉCOSYSTÈMES</vt:lpstr>
      <vt:lpstr>RÔLE DE L’ÉNERGIE DANS LES ÉCOSYSTÈMES</vt:lpstr>
      <vt:lpstr>CHAÎNES ALIMENTAIRES</vt:lpstr>
      <vt:lpstr>CHAÎNES ALIMENTAIRES</vt:lpstr>
      <vt:lpstr>RÉSEAUX ALIMENTAIRES</vt:lpstr>
      <vt:lpstr>FLUX DE L’ENERGIE DANS LES ÉCOSYSTÈMES</vt:lpstr>
      <vt:lpstr>BIOACCUMULATION &amp; TOXICITÉ</vt:lpstr>
      <vt:lpstr>BIOACCUMULATION</vt:lpstr>
      <vt:lpstr>BIOACCUMULATION</vt:lpstr>
      <vt:lpstr>BIOACCUMULATION</vt:lpstr>
      <vt:lpstr>BIOACCUMULATION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CVG 4130 Advanced Environmental Engineering  BASICS OF MICROBIOLOGY</dc:title>
  <dc:creator>techasst</dc:creator>
  <cp:lastModifiedBy>Angelica</cp:lastModifiedBy>
  <cp:revision>556</cp:revision>
  <dcterms:created xsi:type="dcterms:W3CDTF">2009-12-16T16:56:20Z</dcterms:created>
  <dcterms:modified xsi:type="dcterms:W3CDTF">2017-10-12T23:58:43Z</dcterms:modified>
</cp:coreProperties>
</file>