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5" r:id="rId8"/>
    <p:sldId id="268" r:id="rId9"/>
    <p:sldId id="269" r:id="rId10"/>
    <p:sldId id="272" r:id="rId11"/>
    <p:sldId id="273" r:id="rId12"/>
    <p:sldId id="276" r:id="rId13"/>
    <p:sldId id="277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  <p:sldId id="291" r:id="rId26"/>
    <p:sldId id="292" r:id="rId27"/>
    <p:sldId id="293" r:id="rId28"/>
    <p:sldId id="294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8" autoAdjust="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7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15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446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47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153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035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703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753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52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99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01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677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61739-CAB5-7848-BF0B-1527875C509A}" type="datetimeFigureOut">
              <a:rPr lang="en-US" smtClean="0"/>
              <a:t>12-11-29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360B0-443F-794B-B79C-6A8A5BBD0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1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Organizational Structure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53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Matrix </a:t>
            </a:r>
            <a:r>
              <a:rPr lang="en-US" dirty="0" smtClean="0">
                <a:solidFill>
                  <a:srgbClr val="000000"/>
                </a:solidFill>
              </a:rPr>
              <a:t>Departmentation 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sz="4000" dirty="0" smtClean="0">
                <a:solidFill>
                  <a:srgbClr val="000000"/>
                </a:solidFill>
              </a:rPr>
              <a:t>*cross- functional teams*</a:t>
            </a:r>
            <a:endParaRPr lang="en-US" sz="4000" dirty="0">
              <a:solidFill>
                <a:srgbClr val="000000"/>
              </a:solidFill>
            </a:endParaRPr>
          </a:p>
        </p:txBody>
      </p:sp>
      <p:pic>
        <p:nvPicPr>
          <p:cNvPr id="66565" name="Picture 5" descr="slide14-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2750"/>
            <a:ext cx="9144000" cy="461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054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Matrix Departmentation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CA" sz="2400" dirty="0">
                <a:solidFill>
                  <a:srgbClr val="000000"/>
                </a:solidFill>
              </a:rPr>
              <a:t>Employees remain members of a functional department while also reporting to a product or project manager.</a:t>
            </a:r>
          </a:p>
          <a:p>
            <a:r>
              <a:rPr lang="en-CA" sz="2400" dirty="0" smtClean="0">
                <a:solidFill>
                  <a:srgbClr val="000000"/>
                </a:solidFill>
              </a:rPr>
              <a:t>Advantages: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Skills </a:t>
            </a:r>
          </a:p>
          <a:p>
            <a:r>
              <a:rPr lang="en-CA" sz="2400" dirty="0" smtClean="0">
                <a:solidFill>
                  <a:srgbClr val="000000"/>
                </a:solidFill>
              </a:rPr>
              <a:t>Disadvantages: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Role conflict and stress because employees must report to a functional manager as well as a product or project manager.</a:t>
            </a:r>
          </a:p>
          <a:p>
            <a:pPr lvl="1"/>
            <a:endParaRPr lang="en-CA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1574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Geographic Departmentation</a:t>
            </a:r>
          </a:p>
        </p:txBody>
      </p:sp>
      <p:pic>
        <p:nvPicPr>
          <p:cNvPr id="67589" name="Picture 5" descr="slide14-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9899"/>
            <a:ext cx="9144000" cy="414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69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solidFill>
                  <a:srgbClr val="000000"/>
                </a:solidFill>
                <a:latin typeface="Trebuchet MS" charset="0"/>
              </a:rPr>
              <a:t>Copyright © 2011 Pearson Canada Inc.</a:t>
            </a:r>
          </a:p>
          <a:p>
            <a:endParaRPr lang="en-CA" sz="1400">
              <a:solidFill>
                <a:srgbClr val="000000"/>
              </a:solidFill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>
                <a:solidFill>
                  <a:srgbClr val="000000"/>
                </a:solidFill>
              </a:rPr>
              <a:t>Geographic Departmentation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Relatively self-contained units deliver an organization</a:t>
            </a:r>
            <a:r>
              <a:rPr lang="ja-JP" altLang="en-CA" dirty="0">
                <a:solidFill>
                  <a:srgbClr val="000000"/>
                </a:solidFill>
                <a:latin typeface="Arial"/>
              </a:rPr>
              <a:t>’</a:t>
            </a:r>
            <a:r>
              <a:rPr lang="en-CA" dirty="0">
                <a:solidFill>
                  <a:srgbClr val="000000"/>
                </a:solidFill>
              </a:rPr>
              <a:t>s products or services in a specific geographic territory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  <a:endParaRPr lang="en-CA" dirty="0">
              <a:solidFill>
                <a:srgbClr val="000000"/>
              </a:solidFill>
            </a:endParaRPr>
          </a:p>
          <a:p>
            <a:r>
              <a:rPr lang="en-CA" dirty="0" smtClean="0">
                <a:solidFill>
                  <a:srgbClr val="000000"/>
                </a:solidFill>
              </a:rPr>
              <a:t>Advantages:</a:t>
            </a:r>
          </a:p>
          <a:p>
            <a:pPr lvl="1"/>
            <a:r>
              <a:rPr lang="en-CA" dirty="0" smtClean="0">
                <a:solidFill>
                  <a:srgbClr val="000000"/>
                </a:solidFill>
              </a:rPr>
              <a:t>Caters to regional tastes.</a:t>
            </a:r>
          </a:p>
          <a:p>
            <a:r>
              <a:rPr lang="en-CA" dirty="0" smtClean="0">
                <a:solidFill>
                  <a:srgbClr val="000000"/>
                </a:solidFill>
              </a:rPr>
              <a:t>Disadvantages :</a:t>
            </a:r>
          </a:p>
          <a:p>
            <a:pPr lvl="1"/>
            <a:r>
              <a:rPr lang="en-CA" dirty="0" smtClean="0">
                <a:solidFill>
                  <a:srgbClr val="000000"/>
                </a:solidFill>
              </a:rPr>
              <a:t>parallel those for production </a:t>
            </a:r>
            <a:r>
              <a:rPr lang="en-CA" dirty="0" err="1" smtClean="0">
                <a:solidFill>
                  <a:srgbClr val="000000"/>
                </a:solidFill>
              </a:rPr>
              <a:t>departmentation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</a:p>
          <a:p>
            <a:pPr lvl="1">
              <a:buFontTx/>
              <a:buNone/>
            </a:pP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53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Customer Departmentation</a:t>
            </a:r>
          </a:p>
        </p:txBody>
      </p:sp>
      <p:pic>
        <p:nvPicPr>
          <p:cNvPr id="68613" name="Picture 5" descr="slide14-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7813"/>
            <a:ext cx="9144000" cy="398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60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Customer Departmentation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sz="2400" dirty="0">
                <a:solidFill>
                  <a:srgbClr val="000000"/>
                </a:solidFill>
              </a:rPr>
              <a:t>Relatively self-contained units deliver an organization</a:t>
            </a:r>
            <a:r>
              <a:rPr lang="ja-JP" altLang="en-CA" sz="2400" dirty="0">
                <a:solidFill>
                  <a:srgbClr val="000000"/>
                </a:solidFill>
                <a:latin typeface="Arial"/>
              </a:rPr>
              <a:t>’</a:t>
            </a:r>
            <a:r>
              <a:rPr lang="en-CA" sz="2400" dirty="0">
                <a:solidFill>
                  <a:srgbClr val="000000"/>
                </a:solidFill>
              </a:rPr>
              <a:t>s products or services to specific customer groups.</a:t>
            </a:r>
          </a:p>
          <a:p>
            <a:r>
              <a:rPr lang="en-CA" sz="2400" dirty="0">
                <a:solidFill>
                  <a:srgbClr val="000000"/>
                </a:solidFill>
              </a:rPr>
              <a:t>Advantages:</a:t>
            </a:r>
          </a:p>
          <a:p>
            <a:pPr lvl="1"/>
            <a:r>
              <a:rPr lang="en-CA" sz="2400" dirty="0">
                <a:solidFill>
                  <a:srgbClr val="000000"/>
                </a:solidFill>
              </a:rPr>
              <a:t>Better service to customers through specialization.</a:t>
            </a:r>
          </a:p>
          <a:p>
            <a:r>
              <a:rPr lang="en-CA" sz="2400" dirty="0" smtClean="0">
                <a:solidFill>
                  <a:srgbClr val="000000"/>
                </a:solidFill>
              </a:rPr>
              <a:t>Disadvantages: 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duplicating activities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parallel </a:t>
            </a:r>
            <a:r>
              <a:rPr lang="en-CA" sz="2400" dirty="0">
                <a:solidFill>
                  <a:srgbClr val="000000"/>
                </a:solidFill>
              </a:rPr>
              <a:t>those for production </a:t>
            </a:r>
            <a:r>
              <a:rPr lang="en-CA" sz="2400" dirty="0" err="1">
                <a:solidFill>
                  <a:srgbClr val="000000"/>
                </a:solidFill>
              </a:rPr>
              <a:t>departmentation</a:t>
            </a:r>
            <a:r>
              <a:rPr lang="en-CA" sz="2400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46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04800"/>
            <a:ext cx="6934200" cy="6858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Methods of Coordination and Worker Discretion</a:t>
            </a:r>
          </a:p>
        </p:txBody>
      </p:sp>
      <p:pic>
        <p:nvPicPr>
          <p:cNvPr id="75781" name="Picture 5" descr="slide14-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8525"/>
            <a:ext cx="9144000" cy="273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8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-35169" y="6356350"/>
            <a:ext cx="2813538" cy="365125"/>
          </a:xfrm>
        </p:spPr>
        <p:txBody>
          <a:bodyPr/>
          <a:lstStyle/>
          <a:p>
            <a:r>
              <a:rPr lang="en-CA">
                <a:solidFill>
                  <a:srgbClr val="000000"/>
                </a:solidFill>
                <a:latin typeface="Trebuchet MS" charset="0"/>
              </a:rPr>
              <a:t>Copyright © 2011 Pearson Canada Inc.</a:t>
            </a:r>
          </a:p>
          <a:p>
            <a:endParaRPr lang="en-CA" sz="1400">
              <a:solidFill>
                <a:srgbClr val="000000"/>
              </a:solidFill>
            </a:endParaRPr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685800"/>
          </a:xfrm>
        </p:spPr>
        <p:txBody>
          <a:bodyPr>
            <a:normAutofit fontScale="90000"/>
          </a:bodyPr>
          <a:lstStyle/>
          <a:p>
            <a:r>
              <a:rPr lang="en-CA" dirty="0">
                <a:solidFill>
                  <a:srgbClr val="000000"/>
                </a:solidFill>
              </a:rPr>
              <a:t>Other Methods of Coordination (continued)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28800"/>
            <a:ext cx="9144000" cy="4648200"/>
          </a:xfrm>
        </p:spPr>
        <p:txBody>
          <a:bodyPr/>
          <a:lstStyle/>
          <a:p>
            <a:r>
              <a:rPr lang="en-CA" dirty="0">
                <a:solidFill>
                  <a:srgbClr val="000000"/>
                </a:solidFill>
              </a:rPr>
              <a:t>In ascending order of elaboration, three methods of achieving integration include the use of: 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Liaison roles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Task forces and teams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Full-time integrators</a:t>
            </a:r>
            <a:endParaRPr lang="en-CA" i="1" dirty="0">
              <a:solidFill>
                <a:srgbClr val="000000"/>
              </a:solidFill>
            </a:endParaRPr>
          </a:p>
          <a:p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43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Liaison Roles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>
                <a:solidFill>
                  <a:srgbClr val="000000"/>
                </a:solidFill>
              </a:rPr>
              <a:t>A person who is assigned to help achieve coordination between his or her department and another department.</a:t>
            </a:r>
          </a:p>
          <a:p>
            <a:r>
              <a:rPr lang="en-CA" dirty="0">
                <a:solidFill>
                  <a:srgbClr val="000000"/>
                </a:solidFill>
              </a:rPr>
              <a:t>One person serves as a part-time link between two departments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10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Task Forces and Teams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Temporary groups set up to solve coordination problems across several departments.</a:t>
            </a:r>
          </a:p>
          <a:p>
            <a:r>
              <a:rPr lang="en-CA" dirty="0">
                <a:solidFill>
                  <a:srgbClr val="000000"/>
                </a:solidFill>
              </a:rPr>
              <a:t>Representatives from each department are included.</a:t>
            </a:r>
          </a:p>
          <a:p>
            <a:r>
              <a:rPr lang="en-CA" dirty="0">
                <a:solidFill>
                  <a:srgbClr val="000000"/>
                </a:solidFill>
              </a:rPr>
              <a:t>Self-managed and cross-functional teams are also an effective means of achieving coordination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015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solidFill>
                  <a:srgbClr val="000000"/>
                </a:solidFill>
                <a:latin typeface="Trebuchet MS" charset="0"/>
              </a:rPr>
              <a:t>Copyright © 2011 Pearson Canada Inc.</a:t>
            </a:r>
          </a:p>
          <a:p>
            <a:endParaRPr lang="en-CA" sz="140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>
          <a:xfrm>
            <a:off x="876719" y="304800"/>
            <a:ext cx="7315200" cy="434650"/>
          </a:xfrm>
        </p:spPr>
        <p:txBody>
          <a:bodyPr>
            <a:normAutofit fontScale="90000"/>
          </a:bodyPr>
          <a:lstStyle/>
          <a:p>
            <a:r>
              <a:rPr lang="en-CA" sz="3100" b="1" dirty="0">
                <a:solidFill>
                  <a:srgbClr val="000000"/>
                </a:solidFill>
              </a:rPr>
              <a:t>Learning Objectives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994149"/>
            <a:ext cx="8458200" cy="5137150"/>
          </a:xfrm>
        </p:spPr>
        <p:txBody>
          <a:bodyPr>
            <a:normAutofit fontScale="92500"/>
          </a:bodyPr>
          <a:lstStyle/>
          <a:p>
            <a:pPr marL="457200" indent="-457200">
              <a:buFontTx/>
              <a:buAutoNum type="arabicPeriod"/>
            </a:pPr>
            <a:r>
              <a:rPr lang="en-CA" dirty="0">
                <a:solidFill>
                  <a:srgbClr val="000000"/>
                </a:solidFill>
              </a:rPr>
              <a:t>Define </a:t>
            </a:r>
            <a:r>
              <a:rPr lang="en-CA" i="1" dirty="0">
                <a:solidFill>
                  <a:srgbClr val="000000"/>
                </a:solidFill>
              </a:rPr>
              <a:t>organizational structure</a:t>
            </a:r>
            <a:r>
              <a:rPr lang="en-CA" dirty="0">
                <a:solidFill>
                  <a:srgbClr val="000000"/>
                </a:solidFill>
              </a:rPr>
              <a:t> and explain how it corresponds to division of labour.</a:t>
            </a:r>
          </a:p>
          <a:p>
            <a:pPr marL="457200" indent="-457200">
              <a:buFontTx/>
              <a:buAutoNum type="arabicPeriod"/>
            </a:pPr>
            <a:r>
              <a:rPr lang="en-CA" dirty="0">
                <a:solidFill>
                  <a:srgbClr val="000000"/>
                </a:solidFill>
              </a:rPr>
              <a:t>Discuss the relative merits of various forms of </a:t>
            </a:r>
            <a:r>
              <a:rPr lang="en-CA" i="1" dirty="0" err="1">
                <a:solidFill>
                  <a:srgbClr val="000000"/>
                </a:solidFill>
              </a:rPr>
              <a:t>departmentation</a:t>
            </a:r>
            <a:r>
              <a:rPr lang="en-CA" dirty="0">
                <a:solidFill>
                  <a:srgbClr val="000000"/>
                </a:solidFill>
              </a:rPr>
              <a:t>.</a:t>
            </a:r>
          </a:p>
          <a:p>
            <a:pPr marL="457200" indent="-457200">
              <a:buFontTx/>
              <a:buAutoNum type="arabicPeriod"/>
            </a:pPr>
            <a:r>
              <a:rPr lang="en-CA" dirty="0">
                <a:solidFill>
                  <a:srgbClr val="000000"/>
                </a:solidFill>
              </a:rPr>
              <a:t>Review the more basic and more elaborate means of achieving organizational </a:t>
            </a:r>
            <a:r>
              <a:rPr lang="en-CA" i="1" dirty="0">
                <a:solidFill>
                  <a:srgbClr val="000000"/>
                </a:solidFill>
              </a:rPr>
              <a:t>coordination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</a:p>
          <a:p>
            <a:pPr marL="457200" indent="-457200">
              <a:buFontTx/>
              <a:buAutoNum type="arabicPeriod" startAt="4"/>
            </a:pPr>
            <a:r>
              <a:rPr lang="en-CA" dirty="0" smtClean="0">
                <a:solidFill>
                  <a:srgbClr val="000000"/>
                </a:solidFill>
              </a:rPr>
              <a:t>Discuss the nature and consequences of </a:t>
            </a:r>
            <a:r>
              <a:rPr lang="en-CA" i="1" dirty="0" smtClean="0">
                <a:solidFill>
                  <a:srgbClr val="000000"/>
                </a:solidFill>
              </a:rPr>
              <a:t>traditional structural characteristics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</a:p>
          <a:p>
            <a:pPr marL="457200" indent="-457200">
              <a:buFontTx/>
              <a:buAutoNum type="arabicPeriod" startAt="4"/>
            </a:pPr>
            <a:r>
              <a:rPr lang="en-CA" dirty="0" smtClean="0">
                <a:solidFill>
                  <a:srgbClr val="000000"/>
                </a:solidFill>
              </a:rPr>
              <a:t>Explain the distinction between </a:t>
            </a:r>
            <a:r>
              <a:rPr lang="en-CA" i="1" dirty="0" smtClean="0">
                <a:solidFill>
                  <a:srgbClr val="000000"/>
                </a:solidFill>
              </a:rPr>
              <a:t>organic</a:t>
            </a:r>
            <a:r>
              <a:rPr lang="en-CA" dirty="0" smtClean="0">
                <a:solidFill>
                  <a:srgbClr val="000000"/>
                </a:solidFill>
              </a:rPr>
              <a:t> and </a:t>
            </a:r>
            <a:r>
              <a:rPr lang="en-CA" i="1" dirty="0" smtClean="0">
                <a:solidFill>
                  <a:srgbClr val="000000"/>
                </a:solidFill>
              </a:rPr>
              <a:t>mechanistic</a:t>
            </a:r>
            <a:r>
              <a:rPr lang="en-CA" dirty="0" smtClean="0">
                <a:solidFill>
                  <a:srgbClr val="000000"/>
                </a:solidFill>
              </a:rPr>
              <a:t> structures.</a:t>
            </a:r>
          </a:p>
          <a:p>
            <a:pPr marL="457200" indent="-457200">
              <a:buFontTx/>
              <a:buAutoNum type="arabicPeriod"/>
            </a:pPr>
            <a:endParaRPr lang="en-CA" dirty="0">
              <a:solidFill>
                <a:srgbClr val="000000"/>
              </a:solidFill>
            </a:endParaRPr>
          </a:p>
          <a:p>
            <a:pPr marL="457200" indent="-457200">
              <a:buFontTx/>
              <a:buNone/>
            </a:pPr>
            <a:endParaRPr lang="en-CA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63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solidFill>
                  <a:srgbClr val="000000"/>
                </a:solidFill>
                <a:latin typeface="Trebuchet MS" charset="0"/>
              </a:rPr>
              <a:t>Copyright © 2011 Pearson Canada Inc.</a:t>
            </a:r>
          </a:p>
          <a:p>
            <a:endParaRPr lang="en-CA" sz="140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34200" cy="914400"/>
          </a:xfrm>
        </p:spPr>
        <p:txBody>
          <a:bodyPr>
            <a:normAutofit fontScale="90000"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Integrators –located outside matrix </a:t>
            </a:r>
            <a:r>
              <a:rPr lang="en-CA" dirty="0" err="1" smtClean="0">
                <a:solidFill>
                  <a:srgbClr val="000000"/>
                </a:solidFill>
              </a:rPr>
              <a:t>departmentation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>
                <a:solidFill>
                  <a:srgbClr val="000000"/>
                </a:solidFill>
              </a:rPr>
              <a:t>Organizational members permanently assigned to facilitate coordination between departments.</a:t>
            </a:r>
          </a:p>
          <a:p>
            <a:r>
              <a:rPr lang="en-CA" dirty="0">
                <a:solidFill>
                  <a:srgbClr val="000000"/>
                </a:solidFill>
              </a:rPr>
              <a:t>They are especially useful for dealing with conflict between departments that are: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highly interdependent departments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have very diverse goals and orientations  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operate in a very a very ambiguous environment.</a:t>
            </a:r>
          </a:p>
          <a:p>
            <a:pPr lvl="1"/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14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solidFill>
                  <a:srgbClr val="000000"/>
                </a:solidFill>
                <a:latin typeface="Trebuchet MS" charset="0"/>
              </a:rPr>
              <a:t>Copyright © 2011 Pearson Canada Inc.</a:t>
            </a:r>
          </a:p>
          <a:p>
            <a:endParaRPr lang="en-CA" sz="1400">
              <a:solidFill>
                <a:srgbClr val="000000"/>
              </a:solidFill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934200" cy="685800"/>
          </a:xfrm>
        </p:spPr>
        <p:txBody>
          <a:bodyPr>
            <a:normAutofit fontScale="90000"/>
          </a:bodyPr>
          <a:lstStyle/>
          <a:p>
            <a:r>
              <a:rPr lang="en-CA" dirty="0">
                <a:solidFill>
                  <a:srgbClr val="000000"/>
                </a:solidFill>
              </a:rPr>
              <a:t>Traditional Structural Characteristics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828800"/>
            <a:ext cx="6934200" cy="4648200"/>
          </a:xfrm>
        </p:spPr>
        <p:txBody>
          <a:bodyPr/>
          <a:lstStyle/>
          <a:p>
            <a:r>
              <a:rPr lang="en-CA" dirty="0">
                <a:solidFill>
                  <a:srgbClr val="000000"/>
                </a:solidFill>
              </a:rPr>
              <a:t>There are a number of characteristics that summarize the structure of organizations: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Span of control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Flat versus tall organization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Formalization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Centralization</a:t>
            </a:r>
          </a:p>
          <a:p>
            <a:pPr lvl="1"/>
            <a:r>
              <a:rPr lang="en-CA" dirty="0">
                <a:solidFill>
                  <a:srgbClr val="000000"/>
                </a:solidFill>
              </a:rPr>
              <a:t>Complexity</a:t>
            </a:r>
          </a:p>
        </p:txBody>
      </p:sp>
    </p:spTree>
    <p:extLst>
      <p:ext uri="{BB962C8B-B14F-4D97-AF65-F5344CB8AC3E}">
        <p14:creationId xmlns:p14="http://schemas.microsoft.com/office/powerpoint/2010/main" val="2454599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Span of Control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The number of subordinates supervised by a manager.</a:t>
            </a:r>
          </a:p>
          <a:p>
            <a:r>
              <a:rPr lang="en-CA" dirty="0">
                <a:solidFill>
                  <a:srgbClr val="000000"/>
                </a:solidFill>
              </a:rPr>
              <a:t>The larger the span, the less </a:t>
            </a:r>
            <a:r>
              <a:rPr lang="en-CA" i="1" dirty="0">
                <a:solidFill>
                  <a:srgbClr val="000000"/>
                </a:solidFill>
              </a:rPr>
              <a:t>potential</a:t>
            </a:r>
            <a:r>
              <a:rPr lang="en-CA" dirty="0">
                <a:solidFill>
                  <a:srgbClr val="000000"/>
                </a:solidFill>
              </a:rPr>
              <a:t> there is for coordination by direct supervision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2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solidFill>
                  <a:srgbClr val="000000"/>
                </a:solidFill>
              </a:rPr>
              <a:t>Flat and Tall Organizations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>
                <a:solidFill>
                  <a:srgbClr val="000000"/>
                </a:solidFill>
              </a:rPr>
              <a:t>A </a:t>
            </a:r>
            <a:r>
              <a:rPr lang="en-CA" i="1" dirty="0">
                <a:solidFill>
                  <a:srgbClr val="000000"/>
                </a:solidFill>
              </a:rPr>
              <a:t>flat</a:t>
            </a:r>
            <a:r>
              <a:rPr lang="en-CA" dirty="0">
                <a:solidFill>
                  <a:srgbClr val="000000"/>
                </a:solidFill>
              </a:rPr>
              <a:t> organization has relatively few levels in its hierarchy of authority.</a:t>
            </a:r>
          </a:p>
          <a:p>
            <a:r>
              <a:rPr lang="en-CA" dirty="0">
                <a:solidFill>
                  <a:srgbClr val="000000"/>
                </a:solidFill>
              </a:rPr>
              <a:t>A </a:t>
            </a:r>
            <a:r>
              <a:rPr lang="en-CA" i="1" dirty="0">
                <a:solidFill>
                  <a:srgbClr val="000000"/>
                </a:solidFill>
              </a:rPr>
              <a:t>tall</a:t>
            </a:r>
            <a:r>
              <a:rPr lang="en-CA" dirty="0">
                <a:solidFill>
                  <a:srgbClr val="000000"/>
                </a:solidFill>
              </a:rPr>
              <a:t> organization has relatively many levels in its hierarchy of authority.</a:t>
            </a:r>
          </a:p>
          <a:p>
            <a:r>
              <a:rPr lang="en-CA" dirty="0">
                <a:solidFill>
                  <a:srgbClr val="000000"/>
                </a:solidFill>
              </a:rPr>
              <a:t>Flatness versus tallness is an index of the vertical division of labour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</a:p>
          <a:p>
            <a:r>
              <a:rPr lang="en-CA" dirty="0" smtClean="0">
                <a:solidFill>
                  <a:srgbClr val="000000"/>
                </a:solidFill>
              </a:rPr>
              <a:t>Flatter structures tend to push decision-making powers downward in the organization.</a:t>
            </a:r>
          </a:p>
          <a:p>
            <a:r>
              <a:rPr lang="en-CA" dirty="0" smtClean="0">
                <a:solidFill>
                  <a:srgbClr val="000000"/>
                </a:solidFill>
              </a:rPr>
              <a:t>Flatter structures generally enhance vertical communication and coordination.</a:t>
            </a:r>
          </a:p>
          <a:p>
            <a:endParaRPr lang="en-CA" dirty="0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8995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Formalization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The extent to which work roles are highly defined by an organization.</a:t>
            </a:r>
          </a:p>
          <a:p>
            <a:r>
              <a:rPr lang="en-CA" dirty="0">
                <a:solidFill>
                  <a:srgbClr val="000000"/>
                </a:solidFill>
              </a:rPr>
              <a:t>A very formalized organization tolerates little variability in the way members perform their tasks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724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Centralization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>
                <a:solidFill>
                  <a:srgbClr val="000000"/>
                </a:solidFill>
              </a:rPr>
              <a:t>The extent to which decision-making power is localized in a particular part of an organization.</a:t>
            </a:r>
          </a:p>
          <a:p>
            <a:pPr>
              <a:buFontTx/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51122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Complexity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The extent to which an organization divides labour vertically, horizontally, and geographically.</a:t>
            </a:r>
          </a:p>
          <a:p>
            <a:r>
              <a:rPr lang="en-CA" dirty="0">
                <a:solidFill>
                  <a:srgbClr val="000000"/>
                </a:solidFill>
              </a:rPr>
              <a:t>A very complex organization will be tall, will have have a large number of job titles and departments, and might be spread around the world</a:t>
            </a:r>
            <a:r>
              <a:rPr lang="en-CA" dirty="0" smtClean="0">
                <a:solidFill>
                  <a:srgbClr val="000000"/>
                </a:solidFill>
              </a:rPr>
              <a:t>.</a:t>
            </a: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95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934200" cy="685800"/>
          </a:xfrm>
        </p:spPr>
        <p:txBody>
          <a:bodyPr>
            <a:normAutofit fontScale="90000"/>
          </a:bodyPr>
          <a:lstStyle/>
          <a:p>
            <a:r>
              <a:rPr lang="en-CA" dirty="0">
                <a:solidFill>
                  <a:srgbClr val="000000"/>
                </a:solidFill>
              </a:rPr>
              <a:t>Summarizing Structure: Organic versus Mechanistic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464820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Classical theorists tended to favour mechanistic structures.</a:t>
            </a:r>
          </a:p>
          <a:p>
            <a:r>
              <a:rPr lang="en-CA" i="1" dirty="0">
                <a:solidFill>
                  <a:srgbClr val="000000"/>
                </a:solidFill>
              </a:rPr>
              <a:t>Mechanistic structures</a:t>
            </a:r>
            <a:r>
              <a:rPr lang="en-CA" dirty="0">
                <a:solidFill>
                  <a:srgbClr val="000000"/>
                </a:solidFill>
              </a:rPr>
              <a:t> are characterized by narrow spans of control, specialization, high centralization, and high formalization.</a:t>
            </a:r>
          </a:p>
          <a:p>
            <a:r>
              <a:rPr lang="en-CA" dirty="0">
                <a:solidFill>
                  <a:srgbClr val="000000"/>
                </a:solidFill>
              </a:rPr>
              <a:t>Functional structures tend to be rather mechanistic.</a:t>
            </a:r>
          </a:p>
          <a:p>
            <a:r>
              <a:rPr lang="en-CA" dirty="0">
                <a:solidFill>
                  <a:srgbClr val="000000"/>
                </a:solidFill>
              </a:rPr>
              <a:t>We can contrast mechanistic structures with organic structures.</a:t>
            </a:r>
          </a:p>
          <a:p>
            <a:pPr>
              <a:buFontTx/>
              <a:buNone/>
            </a:pP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2619308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934200" cy="685800"/>
          </a:xfrm>
        </p:spPr>
        <p:txBody>
          <a:bodyPr>
            <a:normAutofit fontScale="90000"/>
          </a:bodyPr>
          <a:lstStyle/>
          <a:p>
            <a:r>
              <a:rPr lang="en-CA" dirty="0">
                <a:solidFill>
                  <a:srgbClr val="000000"/>
                </a:solidFill>
              </a:rPr>
              <a:t>Summarizing Structure: Organic versus Mechanistic (continued)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4648200"/>
          </a:xfrm>
        </p:spPr>
        <p:txBody>
          <a:bodyPr>
            <a:normAutofit lnSpcReduction="10000"/>
          </a:bodyPr>
          <a:lstStyle/>
          <a:p>
            <a:r>
              <a:rPr lang="en-CA" i="1" dirty="0">
                <a:solidFill>
                  <a:srgbClr val="000000"/>
                </a:solidFill>
              </a:rPr>
              <a:t>Organic structures</a:t>
            </a:r>
            <a:r>
              <a:rPr lang="en-CA" dirty="0">
                <a:solidFill>
                  <a:srgbClr val="000000"/>
                </a:solidFill>
              </a:rPr>
              <a:t> are characterized by wider spans of control, fewer authority levels, less specialization, less formalization, and decentralization.</a:t>
            </a:r>
          </a:p>
          <a:p>
            <a:r>
              <a:rPr lang="en-CA" dirty="0">
                <a:solidFill>
                  <a:srgbClr val="000000"/>
                </a:solidFill>
              </a:rPr>
              <a:t>Flexibility and informal communication are favoured.</a:t>
            </a:r>
          </a:p>
          <a:p>
            <a:r>
              <a:rPr lang="en-CA" dirty="0">
                <a:solidFill>
                  <a:srgbClr val="000000"/>
                </a:solidFill>
              </a:rPr>
              <a:t>They are more in line with the dictates of the human relations movement.</a:t>
            </a:r>
          </a:p>
          <a:p>
            <a:r>
              <a:rPr lang="en-CA" dirty="0">
                <a:solidFill>
                  <a:srgbClr val="000000"/>
                </a:solidFill>
              </a:rPr>
              <a:t>The matrix form is organic.</a:t>
            </a:r>
          </a:p>
        </p:txBody>
      </p:sp>
    </p:spTree>
    <p:extLst>
      <p:ext uri="{BB962C8B-B14F-4D97-AF65-F5344CB8AC3E}">
        <p14:creationId xmlns:p14="http://schemas.microsoft.com/office/powerpoint/2010/main" val="417697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4175"/>
            <a:ext cx="9144000" cy="685800"/>
          </a:xfrm>
        </p:spPr>
        <p:txBody>
          <a:bodyPr>
            <a:normAutofit fontScale="90000"/>
          </a:bodyPr>
          <a:lstStyle/>
          <a:p>
            <a:r>
              <a:rPr lang="en-CA" dirty="0"/>
              <a:t>The Division and Coordination of Labour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8151"/>
            <a:ext cx="9144000" cy="4905824"/>
          </a:xfrm>
        </p:spPr>
        <p:txBody>
          <a:bodyPr>
            <a:noAutofit/>
          </a:bodyPr>
          <a:lstStyle/>
          <a:p>
            <a:r>
              <a:rPr lang="en-CA" sz="2400" dirty="0">
                <a:solidFill>
                  <a:srgbClr val="000000"/>
                </a:solidFill>
              </a:rPr>
              <a:t>To achieve its goals, an organization has to </a:t>
            </a:r>
            <a:r>
              <a:rPr lang="en-CA" sz="2400" i="1" dirty="0">
                <a:solidFill>
                  <a:srgbClr val="000000"/>
                </a:solidFill>
              </a:rPr>
              <a:t>divide</a:t>
            </a:r>
            <a:r>
              <a:rPr lang="en-CA" sz="2400" dirty="0">
                <a:solidFill>
                  <a:srgbClr val="000000"/>
                </a:solidFill>
              </a:rPr>
              <a:t> labour among its members and then </a:t>
            </a:r>
            <a:r>
              <a:rPr lang="en-CA" sz="2400" i="1" dirty="0">
                <a:solidFill>
                  <a:srgbClr val="000000"/>
                </a:solidFill>
              </a:rPr>
              <a:t>coordinate </a:t>
            </a:r>
            <a:r>
              <a:rPr lang="en-CA" sz="2400" dirty="0">
                <a:solidFill>
                  <a:srgbClr val="000000"/>
                </a:solidFill>
              </a:rPr>
              <a:t>what has been divided.</a:t>
            </a:r>
          </a:p>
          <a:p>
            <a:r>
              <a:rPr lang="en-CA" sz="2400" dirty="0">
                <a:solidFill>
                  <a:srgbClr val="000000"/>
                </a:solidFill>
              </a:rPr>
              <a:t>There are two basic dimensions to the division of labour:</a:t>
            </a:r>
          </a:p>
          <a:p>
            <a:pPr lvl="1"/>
            <a:r>
              <a:rPr lang="en-CA" sz="2400" dirty="0">
                <a:solidFill>
                  <a:srgbClr val="000000"/>
                </a:solidFill>
              </a:rPr>
              <a:t>A vertical </a:t>
            </a:r>
            <a:r>
              <a:rPr lang="en-CA" sz="2400" dirty="0" smtClean="0">
                <a:solidFill>
                  <a:srgbClr val="000000"/>
                </a:solidFill>
              </a:rPr>
              <a:t>dimension (</a:t>
            </a:r>
            <a:r>
              <a:rPr lang="en-CA" sz="2400" dirty="0" smtClean="0">
                <a:solidFill>
                  <a:srgbClr val="000000"/>
                </a:solidFill>
              </a:rPr>
              <a:t>The vertical division of labour is concerned primarily with apportioning authority for planning and decision making) </a:t>
            </a:r>
            <a:endParaRPr lang="en-CA" sz="2400" dirty="0">
              <a:solidFill>
                <a:srgbClr val="000000"/>
              </a:solidFill>
            </a:endParaRPr>
          </a:p>
          <a:p>
            <a:r>
              <a:rPr lang="en-CA" sz="2400" dirty="0">
                <a:solidFill>
                  <a:srgbClr val="000000"/>
                </a:solidFill>
              </a:rPr>
              <a:t>A horizontal </a:t>
            </a:r>
            <a:r>
              <a:rPr lang="en-CA" sz="2400" dirty="0" smtClean="0">
                <a:solidFill>
                  <a:srgbClr val="000000"/>
                </a:solidFill>
              </a:rPr>
              <a:t>dimension(</a:t>
            </a:r>
            <a:r>
              <a:rPr lang="en-CA" sz="2400" dirty="0" smtClean="0">
                <a:solidFill>
                  <a:srgbClr val="000000"/>
                </a:solidFill>
              </a:rPr>
              <a:t>The horizontal division of labour groups the basic tasks that must be performed into jobs and then into departments- specialization of jobs) 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Key themes that underlie the horizontal division of labour:</a:t>
            </a:r>
          </a:p>
          <a:p>
            <a:pPr lvl="2"/>
            <a:r>
              <a:rPr lang="en-CA" dirty="0" smtClean="0">
                <a:solidFill>
                  <a:srgbClr val="000000"/>
                </a:solidFill>
              </a:rPr>
              <a:t>Job design</a:t>
            </a:r>
          </a:p>
          <a:p>
            <a:pPr lvl="2"/>
            <a:r>
              <a:rPr lang="en-CA" dirty="0" smtClean="0">
                <a:solidFill>
                  <a:srgbClr val="000000"/>
                </a:solidFill>
              </a:rPr>
              <a:t>Differentiation</a:t>
            </a:r>
          </a:p>
          <a:p>
            <a:pPr lvl="1"/>
            <a:endParaRPr lang="en-CA" sz="2400" dirty="0" smtClean="0">
              <a:solidFill>
                <a:srgbClr val="000000"/>
              </a:solidFill>
            </a:endParaRPr>
          </a:p>
          <a:p>
            <a:pPr lvl="1"/>
            <a:endParaRPr lang="en-CA" sz="2400" dirty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endParaRPr lang="en-CA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722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381000"/>
            <a:ext cx="6934200" cy="6858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The Dimensions of Division of </a:t>
            </a:r>
            <a:r>
              <a:rPr lang="en-US" dirty="0" err="1">
                <a:solidFill>
                  <a:srgbClr val="000000"/>
                </a:solidFill>
              </a:rPr>
              <a:t>Labour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1445" name="Picture 5" descr="slide14-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1175"/>
            <a:ext cx="9143999" cy="403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907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solidFill>
                  <a:srgbClr val="000000"/>
                </a:solidFill>
                <a:latin typeface="Trebuchet MS" charset="0"/>
              </a:rPr>
              <a:t>Copyright © 2011 Pearson Canada Inc.</a:t>
            </a:r>
          </a:p>
          <a:p>
            <a:endParaRPr lang="en-CA" sz="1400">
              <a:solidFill>
                <a:srgbClr val="000000"/>
              </a:solidFill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28600"/>
            <a:ext cx="6934200" cy="685800"/>
          </a:xfrm>
        </p:spPr>
        <p:txBody>
          <a:bodyPr>
            <a:normAutofit fontScale="90000"/>
          </a:bodyPr>
          <a:lstStyle/>
          <a:p>
            <a:r>
              <a:rPr lang="en-CA" dirty="0" err="1">
                <a:solidFill>
                  <a:srgbClr val="000000"/>
                </a:solidFill>
              </a:rPr>
              <a:t>Departmentation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>
                <a:solidFill>
                  <a:srgbClr val="000000"/>
                </a:solidFill>
              </a:rPr>
              <a:t>The assignment of jobs to departments is called </a:t>
            </a:r>
            <a:r>
              <a:rPr lang="en-CA" dirty="0" err="1">
                <a:solidFill>
                  <a:srgbClr val="000000"/>
                </a:solidFill>
              </a:rPr>
              <a:t>departmentation</a:t>
            </a:r>
            <a:r>
              <a:rPr lang="en-CA" dirty="0">
                <a:solidFill>
                  <a:srgbClr val="000000"/>
                </a:solidFill>
              </a:rPr>
              <a:t>.</a:t>
            </a:r>
          </a:p>
          <a:p>
            <a:r>
              <a:rPr lang="en-CA" dirty="0">
                <a:solidFill>
                  <a:srgbClr val="000000"/>
                </a:solidFill>
              </a:rPr>
              <a:t>It represents one of the core aspects of the horizontal division of labour.</a:t>
            </a:r>
          </a:p>
          <a:p>
            <a:r>
              <a:rPr lang="en-CA" dirty="0">
                <a:solidFill>
                  <a:srgbClr val="000000"/>
                </a:solidFill>
              </a:rPr>
              <a:t>There are several methods of </a:t>
            </a:r>
            <a:r>
              <a:rPr lang="en-CA" dirty="0" err="1">
                <a:solidFill>
                  <a:srgbClr val="000000"/>
                </a:solidFill>
              </a:rPr>
              <a:t>departmentation</a:t>
            </a:r>
            <a:r>
              <a:rPr lang="en-CA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1319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2541" y="228600"/>
            <a:ext cx="8746085" cy="163610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Functional </a:t>
            </a:r>
            <a:r>
              <a:rPr lang="en-US" dirty="0" smtClean="0">
                <a:solidFill>
                  <a:srgbClr val="000000"/>
                </a:solidFill>
              </a:rPr>
              <a:t>Departmentation 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sz="2700" dirty="0" smtClean="0">
                <a:solidFill>
                  <a:srgbClr val="000000"/>
                </a:solidFill>
              </a:rPr>
              <a:t>*this structure doesn’t work anymore, especially when your company is big*</a:t>
            </a:r>
            <a:endParaRPr lang="en-US" sz="2700" dirty="0">
              <a:solidFill>
                <a:srgbClr val="000000"/>
              </a:solidFill>
            </a:endParaRPr>
          </a:p>
        </p:txBody>
      </p:sp>
      <p:pic>
        <p:nvPicPr>
          <p:cNvPr id="63493" name="Picture 5" descr="slide14-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3026"/>
            <a:ext cx="9143999" cy="307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22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solidFill>
                  <a:srgbClr val="000000"/>
                </a:solidFill>
                <a:latin typeface="Trebuchet MS" charset="0"/>
              </a:rPr>
              <a:t>Copyright © 2011 Pearson Canada Inc.</a:t>
            </a:r>
          </a:p>
          <a:p>
            <a:endParaRPr lang="en-CA" sz="1400">
              <a:solidFill>
                <a:srgbClr val="000000"/>
              </a:solidFill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4862"/>
            <a:ext cx="8229600" cy="594775"/>
          </a:xfrm>
        </p:spPr>
        <p:txBody>
          <a:bodyPr>
            <a:normAutofit fontScale="90000"/>
          </a:bodyPr>
          <a:lstStyle/>
          <a:p>
            <a:r>
              <a:rPr lang="en-CA">
                <a:solidFill>
                  <a:srgbClr val="000000"/>
                </a:solidFill>
              </a:rPr>
              <a:t>Functional Departmentation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66377"/>
            <a:ext cx="9144000" cy="5177738"/>
          </a:xfrm>
        </p:spPr>
        <p:txBody>
          <a:bodyPr>
            <a:normAutofit/>
          </a:bodyPr>
          <a:lstStyle/>
          <a:p>
            <a:r>
              <a:rPr lang="en-CA" sz="2400" dirty="0">
                <a:solidFill>
                  <a:srgbClr val="000000"/>
                </a:solidFill>
              </a:rPr>
              <a:t>Employees with closely related skills and responsibilities (functions) are assigned to the same department.</a:t>
            </a:r>
          </a:p>
          <a:p>
            <a:r>
              <a:rPr lang="en-CA" sz="2400" dirty="0">
                <a:solidFill>
                  <a:srgbClr val="000000"/>
                </a:solidFill>
              </a:rPr>
              <a:t>Employees are grouped according to the kind of resources they contribute to achieving the overall goals of the organization</a:t>
            </a:r>
            <a:r>
              <a:rPr lang="en-CA" sz="2400" dirty="0" smtClean="0">
                <a:solidFill>
                  <a:srgbClr val="000000"/>
                </a:solidFill>
              </a:rPr>
              <a:t>.</a:t>
            </a:r>
          </a:p>
          <a:p>
            <a:r>
              <a:rPr lang="en-CA" sz="2400" dirty="0" smtClean="0">
                <a:solidFill>
                  <a:srgbClr val="000000"/>
                </a:solidFill>
              </a:rPr>
              <a:t>Advantages: 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Efficiency.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Enhanced communication.</a:t>
            </a:r>
          </a:p>
          <a:p>
            <a:r>
              <a:rPr lang="en-CA" sz="2400" dirty="0" smtClean="0">
                <a:solidFill>
                  <a:srgbClr val="000000"/>
                </a:solidFill>
              </a:rPr>
              <a:t>Disadvantages: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Poor coordination and slow response to organizational problems.</a:t>
            </a:r>
          </a:p>
          <a:p>
            <a:pPr lvl="1"/>
            <a:r>
              <a:rPr lang="en-CA" sz="2400" dirty="0" smtClean="0">
                <a:solidFill>
                  <a:srgbClr val="000000"/>
                </a:solidFill>
              </a:rPr>
              <a:t>Conflicts between departments.</a:t>
            </a:r>
          </a:p>
          <a:p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934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Product Departmentation</a:t>
            </a:r>
          </a:p>
        </p:txBody>
      </p:sp>
      <p:pic>
        <p:nvPicPr>
          <p:cNvPr id="65541" name="Picture 5" descr="slide14-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9287"/>
            <a:ext cx="9144000" cy="396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863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>
                <a:latin typeface="Trebuchet MS" charset="0"/>
              </a:rPr>
              <a:t>Copyright © 2011 Pearson Canada Inc.</a:t>
            </a:r>
          </a:p>
          <a:p>
            <a:endParaRPr lang="en-CA" sz="140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4162"/>
            <a:ext cx="8229600" cy="581738"/>
          </a:xfrm>
        </p:spPr>
        <p:txBody>
          <a:bodyPr>
            <a:normAutofit fontScale="90000"/>
          </a:bodyPr>
          <a:lstStyle/>
          <a:p>
            <a:r>
              <a:rPr lang="en-CA" dirty="0"/>
              <a:t>Product </a:t>
            </a:r>
            <a:r>
              <a:rPr lang="en-CA" dirty="0" err="1"/>
              <a:t>Departmentation</a:t>
            </a:r>
            <a:endParaRPr lang="en-CA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8152"/>
            <a:ext cx="9144000" cy="4808012"/>
          </a:xfrm>
        </p:spPr>
        <p:txBody>
          <a:bodyPr>
            <a:normAutofit/>
          </a:bodyPr>
          <a:lstStyle/>
          <a:p>
            <a:r>
              <a:rPr lang="en-CA" sz="2600" dirty="0">
                <a:solidFill>
                  <a:srgbClr val="000000"/>
                </a:solidFill>
              </a:rPr>
              <a:t>Departments are formed on the basis of a particular product, product line, or service.</a:t>
            </a:r>
          </a:p>
          <a:p>
            <a:r>
              <a:rPr lang="en-CA" sz="2600" dirty="0">
                <a:solidFill>
                  <a:srgbClr val="000000"/>
                </a:solidFill>
              </a:rPr>
              <a:t>Each of these departments can operate fairly autonomously because it has its own set of functional specialists dedicated to the output of that department</a:t>
            </a:r>
            <a:r>
              <a:rPr lang="en-CA" sz="2600" dirty="0" smtClean="0">
                <a:solidFill>
                  <a:srgbClr val="000000"/>
                </a:solidFill>
              </a:rPr>
              <a:t>.</a:t>
            </a:r>
          </a:p>
          <a:p>
            <a:r>
              <a:rPr lang="en-CA" sz="2600" dirty="0" smtClean="0">
                <a:solidFill>
                  <a:srgbClr val="000000"/>
                </a:solidFill>
              </a:rPr>
              <a:t>Advantages:</a:t>
            </a:r>
          </a:p>
          <a:p>
            <a:pPr lvl="1"/>
            <a:r>
              <a:rPr lang="en-CA" sz="2600" dirty="0" smtClean="0">
                <a:solidFill>
                  <a:srgbClr val="000000"/>
                </a:solidFill>
              </a:rPr>
              <a:t>Better coordination and communication among functional specialists who work on a particular product line.</a:t>
            </a:r>
          </a:p>
          <a:p>
            <a:r>
              <a:rPr lang="en-CA" sz="2600" dirty="0" smtClean="0">
                <a:solidFill>
                  <a:srgbClr val="000000"/>
                </a:solidFill>
              </a:rPr>
              <a:t>Disadvantages:</a:t>
            </a:r>
          </a:p>
          <a:p>
            <a:pPr lvl="1"/>
            <a:r>
              <a:rPr lang="en-CA" sz="2600" dirty="0" smtClean="0">
                <a:solidFill>
                  <a:srgbClr val="000000"/>
                </a:solidFill>
              </a:rPr>
              <a:t>Inefficiency.</a:t>
            </a:r>
          </a:p>
          <a:p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729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1121</Words>
  <Application>Microsoft Macintosh PowerPoint</Application>
  <PresentationFormat>On-screen Show (4:3)</PresentationFormat>
  <Paragraphs>143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Chapter 14</vt:lpstr>
      <vt:lpstr>Learning Objectives</vt:lpstr>
      <vt:lpstr>The Division and Coordination of Labour</vt:lpstr>
      <vt:lpstr>The Dimensions of Division of Labour</vt:lpstr>
      <vt:lpstr>Departmentation</vt:lpstr>
      <vt:lpstr>Functional Departmentation  *this structure doesn’t work anymore, especially when your company is big*</vt:lpstr>
      <vt:lpstr>Functional Departmentation</vt:lpstr>
      <vt:lpstr>Product Departmentation</vt:lpstr>
      <vt:lpstr>Product Departmentation</vt:lpstr>
      <vt:lpstr>Matrix Departmentation  *cross- functional teams*</vt:lpstr>
      <vt:lpstr>Matrix Departmentation</vt:lpstr>
      <vt:lpstr>Geographic Departmentation</vt:lpstr>
      <vt:lpstr>Geographic Departmentation</vt:lpstr>
      <vt:lpstr>Customer Departmentation</vt:lpstr>
      <vt:lpstr>Customer Departmentation</vt:lpstr>
      <vt:lpstr>Methods of Coordination and Worker Discretion</vt:lpstr>
      <vt:lpstr>Other Methods of Coordination (continued)</vt:lpstr>
      <vt:lpstr>Liaison Roles</vt:lpstr>
      <vt:lpstr>Task Forces and Teams</vt:lpstr>
      <vt:lpstr>Integrators –located outside matrix departmentation</vt:lpstr>
      <vt:lpstr>Traditional Structural Characteristics</vt:lpstr>
      <vt:lpstr>Span of Control</vt:lpstr>
      <vt:lpstr>Flat and Tall Organizations</vt:lpstr>
      <vt:lpstr>Formalization</vt:lpstr>
      <vt:lpstr>Centralization</vt:lpstr>
      <vt:lpstr>Complexity</vt:lpstr>
      <vt:lpstr>Summarizing Structure: Organic versus Mechanistic </vt:lpstr>
      <vt:lpstr>Summarizing Structure: Organic versus Mechanistic (continued)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</dc:title>
  <dc:creator>Rhianna Hardy</dc:creator>
  <cp:lastModifiedBy>Rhianna Hardy</cp:lastModifiedBy>
  <cp:revision>9</cp:revision>
  <dcterms:created xsi:type="dcterms:W3CDTF">2012-11-29T20:37:21Z</dcterms:created>
  <dcterms:modified xsi:type="dcterms:W3CDTF">2012-11-29T21:00:54Z</dcterms:modified>
</cp:coreProperties>
</file>