
<file path=[Content_Types].xml><?xml version="1.0" encoding="utf-8"?>
<Types xmlns="http://schemas.openxmlformats.org/package/2006/content-types">
  <Default Extension="xml" ContentType="application/xml"/>
  <Default Extension="bin" ContentType="application/vnd.openxmlformats-officedocument.oleObject"/>
  <Default Extension="doc" ContentType="application/msword"/>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gif" ContentType="image/gif"/>
  <Default Extension="png" ContentType="image/png"/>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7"/>
  </p:notesMasterIdLst>
  <p:handoutMasterIdLst>
    <p:handoutMasterId r:id="rId48"/>
  </p:handoutMasterIdLst>
  <p:sldIdLst>
    <p:sldId id="398" r:id="rId2"/>
    <p:sldId id="416" r:id="rId3"/>
    <p:sldId id="413" r:id="rId4"/>
    <p:sldId id="375" r:id="rId5"/>
    <p:sldId id="256" r:id="rId6"/>
    <p:sldId id="258" r:id="rId7"/>
    <p:sldId id="378" r:id="rId8"/>
    <p:sldId id="266" r:id="rId9"/>
    <p:sldId id="417" r:id="rId10"/>
    <p:sldId id="418" r:id="rId11"/>
    <p:sldId id="419" r:id="rId12"/>
    <p:sldId id="420" r:id="rId13"/>
    <p:sldId id="421" r:id="rId14"/>
    <p:sldId id="422" r:id="rId15"/>
    <p:sldId id="423" r:id="rId16"/>
    <p:sldId id="429" r:id="rId17"/>
    <p:sldId id="428" r:id="rId18"/>
    <p:sldId id="424" r:id="rId19"/>
    <p:sldId id="425" r:id="rId20"/>
    <p:sldId id="426" r:id="rId21"/>
    <p:sldId id="427" r:id="rId22"/>
    <p:sldId id="430" r:id="rId23"/>
    <p:sldId id="324" r:id="rId24"/>
    <p:sldId id="366" r:id="rId25"/>
    <p:sldId id="325" r:id="rId26"/>
    <p:sldId id="415" r:id="rId27"/>
    <p:sldId id="392" r:id="rId28"/>
    <p:sldId id="381" r:id="rId29"/>
    <p:sldId id="326" r:id="rId30"/>
    <p:sldId id="406" r:id="rId31"/>
    <p:sldId id="327" r:id="rId32"/>
    <p:sldId id="328" r:id="rId33"/>
    <p:sldId id="330" r:id="rId34"/>
    <p:sldId id="404" r:id="rId35"/>
    <p:sldId id="405" r:id="rId36"/>
    <p:sldId id="332" r:id="rId37"/>
    <p:sldId id="333" r:id="rId38"/>
    <p:sldId id="334" r:id="rId39"/>
    <p:sldId id="407" r:id="rId40"/>
    <p:sldId id="335" r:id="rId41"/>
    <p:sldId id="394" r:id="rId42"/>
    <p:sldId id="337" r:id="rId43"/>
    <p:sldId id="339" r:id="rId44"/>
    <p:sldId id="340" r:id="rId45"/>
    <p:sldId id="384" r:id="rId46"/>
  </p:sldIdLst>
  <p:sldSz cx="9144000" cy="6858000" type="screen4x3"/>
  <p:notesSz cx="6858000" cy="9144000"/>
  <p:defaultTextStyle>
    <a:defPPr>
      <a:defRPr lang="en-US"/>
    </a:defPPr>
    <a:lvl1pPr algn="r" rtl="0" eaLnBrk="0" fontAlgn="base" hangingPunct="0">
      <a:spcBef>
        <a:spcPct val="0"/>
      </a:spcBef>
      <a:spcAft>
        <a:spcPct val="0"/>
      </a:spcAft>
      <a:defRPr sz="2000" kern="1200">
        <a:solidFill>
          <a:schemeClr val="tx1"/>
        </a:solidFill>
        <a:latin typeface="Arial" charset="0"/>
        <a:ea typeface="+mn-ea"/>
        <a:cs typeface="+mn-cs"/>
      </a:defRPr>
    </a:lvl1pPr>
    <a:lvl2pPr marL="457200" algn="r" rtl="0" eaLnBrk="0" fontAlgn="base" hangingPunct="0">
      <a:spcBef>
        <a:spcPct val="0"/>
      </a:spcBef>
      <a:spcAft>
        <a:spcPct val="0"/>
      </a:spcAft>
      <a:defRPr sz="2000" kern="1200">
        <a:solidFill>
          <a:schemeClr val="tx1"/>
        </a:solidFill>
        <a:latin typeface="Arial" charset="0"/>
        <a:ea typeface="+mn-ea"/>
        <a:cs typeface="+mn-cs"/>
      </a:defRPr>
    </a:lvl2pPr>
    <a:lvl3pPr marL="914400" algn="r" rtl="0" eaLnBrk="0" fontAlgn="base" hangingPunct="0">
      <a:spcBef>
        <a:spcPct val="0"/>
      </a:spcBef>
      <a:spcAft>
        <a:spcPct val="0"/>
      </a:spcAft>
      <a:defRPr sz="2000" kern="1200">
        <a:solidFill>
          <a:schemeClr val="tx1"/>
        </a:solidFill>
        <a:latin typeface="Arial" charset="0"/>
        <a:ea typeface="+mn-ea"/>
        <a:cs typeface="+mn-cs"/>
      </a:defRPr>
    </a:lvl3pPr>
    <a:lvl4pPr marL="1371600" algn="r" rtl="0" eaLnBrk="0" fontAlgn="base" hangingPunct="0">
      <a:spcBef>
        <a:spcPct val="0"/>
      </a:spcBef>
      <a:spcAft>
        <a:spcPct val="0"/>
      </a:spcAft>
      <a:defRPr sz="2000" kern="1200">
        <a:solidFill>
          <a:schemeClr val="tx1"/>
        </a:solidFill>
        <a:latin typeface="Arial" charset="0"/>
        <a:ea typeface="+mn-ea"/>
        <a:cs typeface="+mn-cs"/>
      </a:defRPr>
    </a:lvl4pPr>
    <a:lvl5pPr marL="1828800" algn="r"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A50021"/>
    <a:srgbClr val="CC6600"/>
    <a:srgbClr val="006666"/>
    <a:srgbClr val="660066"/>
    <a:srgbClr val="6600CC"/>
    <a:srgbClr val="996633"/>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68" autoAdjust="0"/>
    <p:restoredTop sz="79027" autoAdjust="0"/>
  </p:normalViewPr>
  <p:slideViewPr>
    <p:cSldViewPr snapToGrid="0">
      <p:cViewPr varScale="1">
        <p:scale>
          <a:sx n="88" d="100"/>
          <a:sy n="88" d="100"/>
        </p:scale>
        <p:origin x="2688"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9900"/>
    </p:cViewPr>
  </p:sorterViewPr>
  <p:notesViewPr>
    <p:cSldViewPr snapToGrid="0">
      <p:cViewPr>
        <p:scale>
          <a:sx n="75" d="100"/>
          <a:sy n="75" d="100"/>
        </p:scale>
        <p:origin x="-1080"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handoutMaster" Target="handoutMasters/handoutMaster1.xml"/><Relationship Id="rId49" Type="http://schemas.openxmlformats.org/officeDocument/2006/relationships/presProps" Target="pres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pPr>
              <a:defRPr/>
            </a:pPr>
            <a:endParaRPr lang="en-US"/>
          </a:p>
        </p:txBody>
      </p:sp>
      <p:sp>
        <p:nvSpPr>
          <p:cNvPr id="109571" name="Rectangle 1027"/>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109573" name="Rectangle 1029"/>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fld id="{B65F24AA-C2D4-4170-A7A1-A3632A7D01A3}" type="slidenum">
              <a:rPr lang="en-US"/>
              <a:pPr>
                <a:defRPr/>
              </a:pPr>
              <a:t>‹#›</a:t>
            </a:fld>
            <a:endParaRPr lang="en-US"/>
          </a:p>
        </p:txBody>
      </p:sp>
      <p:sp>
        <p:nvSpPr>
          <p:cNvPr id="43013" name="WordArt 1030"/>
          <p:cNvSpPr>
            <a:spLocks noChangeArrowheads="1" noChangeShapeType="1" noTextEdit="1"/>
          </p:cNvSpPr>
          <p:nvPr/>
        </p:nvSpPr>
        <p:spPr bwMode="auto">
          <a:xfrm>
            <a:off x="79375" y="8716963"/>
            <a:ext cx="781050" cy="250825"/>
          </a:xfrm>
          <a:prstGeom prst="rect">
            <a:avLst/>
          </a:prstGeom>
        </p:spPr>
        <p:txBody>
          <a:bodyPr wrap="none" fromWordArt="1">
            <a:prstTxWarp prst="textWave1">
              <a:avLst>
                <a:gd name="adj1" fmla="val 13005"/>
                <a:gd name="adj2" fmla="val 0"/>
              </a:avLst>
            </a:prstTxWarp>
          </a:bodyPr>
          <a:lstStyle/>
          <a:p>
            <a:pPr algn="ctr"/>
            <a:r>
              <a:rPr lang="en-US" sz="1200" kern="10">
                <a:ln w="9525">
                  <a:noFill/>
                  <a:round/>
                  <a:headEnd/>
                  <a:tailEnd/>
                </a:ln>
                <a:gradFill rotWithShape="1">
                  <a:gsLst>
                    <a:gs pos="0">
                      <a:srgbClr val="9999FF"/>
                    </a:gs>
                    <a:gs pos="100000">
                      <a:srgbClr val="009999"/>
                    </a:gs>
                  </a:gsLst>
                  <a:lin ang="5400000" scaled="1"/>
                </a:gradFill>
                <a:effectLst>
                  <a:outerShdw dist="53882" dir="2700000" algn="ctr" rotWithShape="0">
                    <a:srgbClr val="C0C0C0"/>
                  </a:outerShdw>
                </a:effectLst>
                <a:latin typeface="Impact"/>
              </a:rPr>
              <a:t>J Carnegie, 2003</a:t>
            </a:r>
          </a:p>
        </p:txBody>
      </p:sp>
    </p:spTree>
    <p:extLst>
      <p:ext uri="{BB962C8B-B14F-4D97-AF65-F5344CB8AC3E}">
        <p14:creationId xmlns:p14="http://schemas.microsoft.com/office/powerpoint/2010/main" val="20681386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Times New Roman" pitchFamily="18" charset="0"/>
              </a:defRPr>
            </a:lvl1pPr>
          </a:lstStyle>
          <a:p>
            <a:pPr>
              <a:defRPr/>
            </a:pPr>
            <a:endParaRPr lang="en-US"/>
          </a:p>
        </p:txBody>
      </p:sp>
      <p:sp>
        <p:nvSpPr>
          <p:cNvPr id="1300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300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00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Times New Roman" pitchFamily="18" charset="0"/>
              </a:defRPr>
            </a:lvl1pPr>
          </a:lstStyle>
          <a:p>
            <a:pPr>
              <a:defRPr/>
            </a:pPr>
            <a:endParaRPr lang="en-US"/>
          </a:p>
        </p:txBody>
      </p:sp>
      <p:sp>
        <p:nvSpPr>
          <p:cNvPr id="130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fld id="{85B16118-2432-49D4-804A-6A39C2AD9BE8}" type="slidenum">
              <a:rPr lang="en-US"/>
              <a:pPr>
                <a:defRPr/>
              </a:pPr>
              <a:t>‹#›</a:t>
            </a:fld>
            <a:endParaRPr lang="en-US"/>
          </a:p>
        </p:txBody>
      </p:sp>
    </p:spTree>
    <p:extLst>
      <p:ext uri="{BB962C8B-B14F-4D97-AF65-F5344CB8AC3E}">
        <p14:creationId xmlns:p14="http://schemas.microsoft.com/office/powerpoint/2010/main" val="4553679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079E83-ECEC-4906-B33D-937BB8CD70E9}" type="slidenum">
              <a:rPr lang="en-US"/>
              <a:pPr/>
              <a:t>15</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22200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21</a:t>
            </a:fld>
            <a:endParaRPr lang="en-US"/>
          </a:p>
        </p:txBody>
      </p:sp>
    </p:spTree>
    <p:extLst>
      <p:ext uri="{BB962C8B-B14F-4D97-AF65-F5344CB8AC3E}">
        <p14:creationId xmlns:p14="http://schemas.microsoft.com/office/powerpoint/2010/main" val="1491505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Many</a:t>
            </a:r>
            <a:r>
              <a:rPr lang="en-US" baseline="0" dirty="0" smtClean="0"/>
              <a:t> layers if we want it to be stronger</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28</a:t>
            </a:fld>
            <a:endParaRPr lang="en-US"/>
          </a:p>
        </p:txBody>
      </p:sp>
    </p:spTree>
    <p:extLst>
      <p:ext uri="{BB962C8B-B14F-4D97-AF65-F5344CB8AC3E}">
        <p14:creationId xmlns:p14="http://schemas.microsoft.com/office/powerpoint/2010/main" val="299493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Within </a:t>
            </a:r>
            <a:r>
              <a:rPr lang="en-US" dirty="0" err="1" smtClean="0"/>
              <a:t>aveoli</a:t>
            </a:r>
            <a:r>
              <a:rPr lang="en-US" dirty="0" smtClean="0"/>
              <a:t> of lungs wanting</a:t>
            </a:r>
            <a:r>
              <a:rPr lang="en-US" baseline="0" dirty="0" smtClean="0"/>
              <a:t> gas exchange occur easily.. need a </a:t>
            </a:r>
            <a:r>
              <a:rPr lang="en-US" baseline="0" dirty="0" err="1" smtClean="0"/>
              <a:t>boundry</a:t>
            </a:r>
            <a:r>
              <a:rPr lang="en-US" baseline="0" dirty="0" smtClean="0"/>
              <a:t> but want it as thin as possible. </a:t>
            </a:r>
            <a:r>
              <a:rPr lang="en-US" baseline="0" dirty="0" err="1" smtClean="0"/>
              <a:t>Endthelium</a:t>
            </a:r>
            <a:r>
              <a:rPr lang="en-US" baseline="0" dirty="0" smtClean="0"/>
              <a:t> is lining for blood cells.. Want exchange between blood flowing in blood vessels and tissues of body themselves. Initial filtration of kidney we will see squamous cause we will see a lot of exchange </a:t>
            </a:r>
          </a:p>
          <a:p>
            <a:pPr marL="228600" indent="-228600">
              <a:buAutoNum type="arabicPeriod"/>
            </a:pPr>
            <a:r>
              <a:rPr lang="en-US" baseline="0" dirty="0" smtClean="0"/>
              <a:t>Boundaries are a bit thicker. </a:t>
            </a:r>
          </a:p>
          <a:p>
            <a:pPr marL="228600" indent="-228600">
              <a:buAutoNum type="arabicPeriod"/>
            </a:pPr>
            <a:r>
              <a:rPr lang="en-US" baseline="0" dirty="0" smtClean="0"/>
              <a:t>Single layer of columnar on either side facing no the lumen. </a:t>
            </a:r>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29</a:t>
            </a:fld>
            <a:endParaRPr lang="en-US"/>
          </a:p>
        </p:txBody>
      </p:sp>
    </p:spTree>
    <p:extLst>
      <p:ext uri="{BB962C8B-B14F-4D97-AF65-F5344CB8AC3E}">
        <p14:creationId xmlns:p14="http://schemas.microsoft.com/office/powerpoint/2010/main" val="481588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 Early areas of </a:t>
            </a:r>
            <a:r>
              <a:rPr lang="en-US" dirty="0" err="1" smtClean="0"/>
              <a:t>respitaroy</a:t>
            </a:r>
            <a:r>
              <a:rPr lang="en-US" dirty="0" smtClean="0"/>
              <a:t> system.. Lining the </a:t>
            </a:r>
            <a:r>
              <a:rPr lang="en-US" dirty="0" smtClean="0"/>
              <a:t>trachea,</a:t>
            </a:r>
            <a:r>
              <a:rPr lang="en-US" baseline="0" dirty="0" smtClean="0"/>
              <a:t> </a:t>
            </a:r>
            <a:r>
              <a:rPr lang="en-US" baseline="0" dirty="0" smtClean="0"/>
              <a:t>bronchi, </a:t>
            </a:r>
            <a:r>
              <a:rPr lang="en-US" baseline="0" dirty="0" smtClean="0"/>
              <a:t>bronchioles. </a:t>
            </a:r>
            <a:r>
              <a:rPr lang="en-US" baseline="0" dirty="0" smtClean="0"/>
              <a:t>Looks like its </a:t>
            </a:r>
            <a:r>
              <a:rPr lang="en-US" baseline="0" dirty="0" err="1" smtClean="0"/>
              <a:t>startfied</a:t>
            </a:r>
            <a:r>
              <a:rPr lang="en-US" baseline="0" dirty="0" smtClean="0"/>
              <a:t> is but it </a:t>
            </a:r>
            <a:r>
              <a:rPr lang="en-US" baseline="0" dirty="0" err="1" smtClean="0"/>
              <a:t>isnt</a:t>
            </a:r>
            <a:r>
              <a:rPr lang="en-US" baseline="0" dirty="0" smtClean="0"/>
              <a:t> (pseudo) All have a basal surface and apical surface. </a:t>
            </a:r>
            <a:r>
              <a:rPr lang="en-US" baseline="0" dirty="0" err="1" smtClean="0"/>
              <a:t>Cillia</a:t>
            </a:r>
            <a:r>
              <a:rPr lang="en-US" baseline="0" dirty="0" smtClean="0"/>
              <a:t> helps move mucus from </a:t>
            </a:r>
            <a:r>
              <a:rPr lang="en-US" baseline="0" dirty="0" err="1" smtClean="0"/>
              <a:t>respitary</a:t>
            </a:r>
            <a:r>
              <a:rPr lang="en-US" baseline="0" dirty="0" smtClean="0"/>
              <a:t> system so it </a:t>
            </a:r>
            <a:r>
              <a:rPr lang="en-US" baseline="0" dirty="0" err="1" smtClean="0"/>
              <a:t>doesn</a:t>
            </a:r>
            <a:r>
              <a:rPr lang="uk-UA" baseline="0" dirty="0" smtClean="0"/>
              <a:t>’</a:t>
            </a:r>
            <a:r>
              <a:rPr lang="en-US" baseline="0" dirty="0" smtClean="0"/>
              <a:t>t build up </a:t>
            </a:r>
          </a:p>
          <a:p>
            <a:r>
              <a:rPr lang="en-US" baseline="0" dirty="0" smtClean="0"/>
              <a:t>5. Lining the wall of bladder.. It collapses when it empties and gradually fills up. The epithelium then expands as well. basal and apical layers change their shape when bladder is filled or empty </a:t>
            </a:r>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30</a:t>
            </a:fld>
            <a:endParaRPr lang="en-US"/>
          </a:p>
        </p:txBody>
      </p:sp>
    </p:spTree>
    <p:extLst>
      <p:ext uri="{BB962C8B-B14F-4D97-AF65-F5344CB8AC3E}">
        <p14:creationId xmlns:p14="http://schemas.microsoft.com/office/powerpoint/2010/main" val="1788060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Picture</a:t>
            </a:r>
            <a:r>
              <a:rPr lang="en-US" baseline="0" dirty="0" smtClean="0"/>
              <a:t> of the Skin . </a:t>
            </a:r>
          </a:p>
          <a:p>
            <a:pPr marL="228600" indent="-228600">
              <a:buAutoNum type="arabicPeriod"/>
            </a:pPr>
            <a:r>
              <a:rPr lang="en-US" baseline="0" dirty="0" smtClean="0"/>
              <a:t>Youngest cells are at the bottom and the top ones are older. Too far from getting nourished so they eventually die (ones at the top).Blood vessel in </a:t>
            </a:r>
            <a:r>
              <a:rPr lang="en-US" baseline="0" dirty="0" err="1" smtClean="0"/>
              <a:t>dermos</a:t>
            </a:r>
            <a:r>
              <a:rPr lang="en-US" baseline="0" dirty="0" smtClean="0"/>
              <a:t> found in connective tissue layers</a:t>
            </a:r>
          </a:p>
          <a:p>
            <a:pPr marL="228600" indent="-228600">
              <a:buAutoNum type="arabicPeriod"/>
            </a:pPr>
            <a:r>
              <a:rPr lang="en-US" baseline="0" dirty="0" smtClean="0"/>
              <a:t>Most widespread example is your skin, esophagus </a:t>
            </a:r>
            <a:r>
              <a:rPr lang="is-IS" baseline="0" dirty="0" smtClean="0"/>
              <a:t>… better because it is exposed to straining and tearing</a:t>
            </a:r>
          </a:p>
          <a:p>
            <a:pPr marL="228600" indent="-228600">
              <a:buAutoNum type="arabicPeriod"/>
            </a:pPr>
            <a:r>
              <a:rPr lang="is-IS" baseline="0" dirty="0" smtClean="0"/>
              <a:t> if its skons itll got to environment, if in esophogus itll got gi tract then get rid of as waste</a:t>
            </a:r>
            <a:endParaRPr lang="en-US" baseline="0"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31</a:t>
            </a:fld>
            <a:endParaRPr lang="en-US"/>
          </a:p>
        </p:txBody>
      </p:sp>
    </p:spTree>
    <p:extLst>
      <p:ext uri="{BB962C8B-B14F-4D97-AF65-F5344CB8AC3E}">
        <p14:creationId xmlns:p14="http://schemas.microsoft.com/office/powerpoint/2010/main" val="374382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Physical</a:t>
            </a:r>
            <a:r>
              <a:rPr lang="en-US" baseline="0" dirty="0" smtClean="0"/>
              <a:t> structure of glands is made of epithelial glands</a:t>
            </a:r>
          </a:p>
          <a:p>
            <a:r>
              <a:rPr lang="en-US" baseline="0" dirty="0" smtClean="0"/>
              <a:t>Gland: subdivide them into how the product is being produced</a:t>
            </a:r>
          </a:p>
          <a:p>
            <a:endParaRPr lang="en-US" baseline="0" dirty="0" smtClean="0"/>
          </a:p>
          <a:p>
            <a:r>
              <a:rPr lang="en-US" baseline="0" dirty="0" smtClean="0"/>
              <a:t>Endocrine glands: don</a:t>
            </a:r>
            <a:r>
              <a:rPr lang="uk-UA" baseline="0" dirty="0" smtClean="0"/>
              <a:t>’</a:t>
            </a:r>
            <a:r>
              <a:rPr lang="en-US" baseline="0" dirty="0" smtClean="0"/>
              <a:t>t have ducts</a:t>
            </a:r>
            <a:r>
              <a:rPr lang="is-IS" baseline="0" dirty="0" smtClean="0"/>
              <a:t>… they just release products since they are where it needs to be released</a:t>
            </a:r>
            <a:endParaRPr lang="en-US" baseline="0" dirty="0" smtClean="0"/>
          </a:p>
          <a:p>
            <a:endParaRPr lang="en-US" baseline="0" dirty="0" smtClean="0"/>
          </a:p>
          <a:p>
            <a:r>
              <a:rPr lang="en-US" baseline="0" dirty="0" smtClean="0"/>
              <a:t>Exocrine: have ducts except for unicellular one’s </a:t>
            </a:r>
          </a:p>
          <a:p>
            <a:r>
              <a:rPr lang="en-US" baseline="0" dirty="0" smtClean="0">
                <a:sym typeface="Wingdings"/>
              </a:rPr>
              <a:t> Mucus glands have no ducts.. Line </a:t>
            </a:r>
            <a:r>
              <a:rPr lang="en-US" baseline="0" dirty="0" err="1" smtClean="0">
                <a:sym typeface="Wingdings"/>
              </a:rPr>
              <a:t>respitory</a:t>
            </a:r>
            <a:r>
              <a:rPr lang="en-US" baseline="0" dirty="0" smtClean="0">
                <a:sym typeface="Wingdings"/>
              </a:rPr>
              <a:t> cause they just directly release into lumen</a:t>
            </a:r>
          </a:p>
          <a:p>
            <a:r>
              <a:rPr lang="en-US" baseline="0" dirty="0" smtClean="0">
                <a:sym typeface="Wingdings"/>
              </a:rPr>
              <a:t>Ducts: direct it to where ever it needs to go </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32</a:t>
            </a:fld>
            <a:endParaRPr lang="en-US"/>
          </a:p>
        </p:txBody>
      </p:sp>
    </p:spTree>
    <p:extLst>
      <p:ext uri="{BB962C8B-B14F-4D97-AF65-F5344CB8AC3E}">
        <p14:creationId xmlns:p14="http://schemas.microsoft.com/office/powerpoint/2010/main" val="1832858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6142D088-D143-4A25-914B-3B55797E7A4B}" type="slidenum">
              <a:rPr lang="en-US" smtClean="0"/>
              <a:pPr/>
              <a:t>33</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dirty="0" smtClean="0"/>
              <a:t>Product producing cells in red.. Gold part is the duct and carry it where it need to end up</a:t>
            </a:r>
            <a:r>
              <a:rPr lang="en-US" baseline="0" dirty="0" smtClean="0"/>
              <a:t> in the body </a:t>
            </a:r>
          </a:p>
          <a:p>
            <a:pPr marL="171450" indent="-171450">
              <a:buFont typeface="Wingdings" charset="2"/>
              <a:buChar char="à"/>
            </a:pPr>
            <a:r>
              <a:rPr lang="en-US" baseline="0" dirty="0" smtClean="0">
                <a:sym typeface="Wingdings"/>
              </a:rPr>
              <a:t>Merocrine: is a </a:t>
            </a:r>
            <a:r>
              <a:rPr lang="en-US" baseline="0" dirty="0" err="1" smtClean="0">
                <a:sym typeface="Wingdings"/>
              </a:rPr>
              <a:t>secrotory</a:t>
            </a:r>
            <a:r>
              <a:rPr lang="en-US" baseline="0" dirty="0" smtClean="0">
                <a:sym typeface="Wingdings"/>
              </a:rPr>
              <a:t> method, most common type. Keep making product. (Mucus, digestive enzymes) they package them into vesicles then they are released into the lumen of the gland. Cells keep </a:t>
            </a:r>
            <a:r>
              <a:rPr lang="en-US" baseline="0" dirty="0" err="1" smtClean="0">
                <a:sym typeface="Wingdings"/>
              </a:rPr>
              <a:t>maing</a:t>
            </a:r>
            <a:r>
              <a:rPr lang="en-US" baseline="0" dirty="0" smtClean="0">
                <a:sym typeface="Wingdings"/>
              </a:rPr>
              <a:t> products until they get older then replaced. Released by exocytosis</a:t>
            </a:r>
          </a:p>
          <a:p>
            <a:pPr marL="171450" indent="-171450">
              <a:buFont typeface="Wingdings" charset="2"/>
              <a:buChar char="à"/>
            </a:pPr>
            <a:r>
              <a:rPr lang="en-US" baseline="0" dirty="0" smtClean="0">
                <a:sym typeface="Wingdings"/>
              </a:rPr>
              <a:t>Holocrine: cell </a:t>
            </a:r>
            <a:r>
              <a:rPr lang="en-US" baseline="0" dirty="0" err="1" smtClean="0">
                <a:sym typeface="Wingdings"/>
              </a:rPr>
              <a:t>repture</a:t>
            </a:r>
            <a:r>
              <a:rPr lang="en-US" baseline="0" dirty="0" smtClean="0">
                <a:sym typeface="Wingdings"/>
              </a:rPr>
              <a:t> and release everything inside of them into the lumen of the gland. (Oil producing gland) need many of them cause the giver their lives, add new cells to continue the production of oil. </a:t>
            </a:r>
          </a:p>
          <a:p>
            <a:pPr marL="171450" indent="-171450">
              <a:buFont typeface="Wingdings" charset="2"/>
              <a:buChar char="à"/>
            </a:pPr>
            <a:r>
              <a:rPr lang="en-US" baseline="0" dirty="0" smtClean="0">
                <a:sym typeface="Wingdings"/>
              </a:rPr>
              <a:t>Apocrine: top part of the cell pinched off</a:t>
            </a:r>
            <a:r>
              <a:rPr lang="is-IS" baseline="0" dirty="0" smtClean="0">
                <a:sym typeface="Wingdings"/>
              </a:rPr>
              <a:t>… happens in mammary gland. If making lipids the more superficial part of the cell apical part its apocrine. Primarly about lipid production of milk. </a:t>
            </a:r>
          </a:p>
          <a:p>
            <a:pPr marL="171450" indent="-171450">
              <a:buFont typeface="Wingdings" charset="2"/>
              <a:buChar char="à"/>
            </a:pPr>
            <a:r>
              <a:rPr lang="is-IS" baseline="0" dirty="0" smtClean="0">
                <a:sym typeface="Wingdings"/>
              </a:rPr>
              <a:t>Mammary gland does apocrine for milk, and merocrine for proteins</a:t>
            </a:r>
            <a:endParaRPr lang="en-US" dirty="0" smtClean="0"/>
          </a:p>
        </p:txBody>
      </p:sp>
    </p:spTree>
    <p:extLst>
      <p:ext uri="{BB962C8B-B14F-4D97-AF65-F5344CB8AC3E}">
        <p14:creationId xmlns:p14="http://schemas.microsoft.com/office/powerpoint/2010/main" val="1944174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Binding or support: tendons,</a:t>
            </a:r>
            <a:r>
              <a:rPr lang="en-US" baseline="0" dirty="0" smtClean="0"/>
              <a:t> bones</a:t>
            </a:r>
          </a:p>
          <a:p>
            <a:pPr marL="228600" indent="-228600">
              <a:buAutoNum type="arabicPeriod"/>
            </a:pPr>
            <a:r>
              <a:rPr lang="en-US" baseline="0" dirty="0" smtClean="0"/>
              <a:t>Protection: protection (skull), fat tissue</a:t>
            </a:r>
          </a:p>
          <a:p>
            <a:pPr marL="228600" indent="-228600">
              <a:buAutoNum type="arabicPeriod"/>
            </a:pPr>
            <a:r>
              <a:rPr lang="en-US" baseline="0" dirty="0" smtClean="0"/>
              <a:t>Insulation: fat tissue</a:t>
            </a:r>
          </a:p>
          <a:p>
            <a:pPr marL="228600" indent="-228600">
              <a:buAutoNum type="arabicPeriod"/>
            </a:pPr>
            <a:r>
              <a:rPr lang="en-US" baseline="0" dirty="0" smtClean="0"/>
              <a:t>Transportation: blood</a:t>
            </a:r>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35</a:t>
            </a:fld>
            <a:endParaRPr lang="en-US"/>
          </a:p>
        </p:txBody>
      </p:sp>
    </p:spTree>
    <p:extLst>
      <p:ext uri="{BB962C8B-B14F-4D97-AF65-F5344CB8AC3E}">
        <p14:creationId xmlns:p14="http://schemas.microsoft.com/office/powerpoint/2010/main" val="1092657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8E9EE90-8927-4C10-9DAF-B913552BB8EB}" type="slidenum">
              <a:rPr lang="en-US" smtClean="0"/>
              <a:pPr/>
              <a:t>36</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b="1" i="1" dirty="0" smtClean="0">
                <a:solidFill>
                  <a:schemeClr val="accent2"/>
                </a:solidFill>
                <a:sym typeface="CommonBullets" pitchFamily="34" charset="2"/>
              </a:rPr>
              <a:t>Ground</a:t>
            </a:r>
            <a:r>
              <a:rPr lang="en-US" b="1" i="1" baseline="0" dirty="0" smtClean="0">
                <a:solidFill>
                  <a:schemeClr val="accent2"/>
                </a:solidFill>
                <a:sym typeface="CommonBullets" pitchFamily="34" charset="2"/>
              </a:rPr>
              <a:t> </a:t>
            </a:r>
            <a:r>
              <a:rPr lang="en-US" b="1" i="1" baseline="0" dirty="0" err="1" smtClean="0">
                <a:solidFill>
                  <a:schemeClr val="accent2"/>
                </a:solidFill>
                <a:sym typeface="CommonBullets" pitchFamily="34" charset="2"/>
              </a:rPr>
              <a:t>subtance</a:t>
            </a:r>
            <a:r>
              <a:rPr lang="en-US" b="1" i="1" baseline="0" dirty="0" smtClean="0">
                <a:solidFill>
                  <a:schemeClr val="accent2"/>
                </a:solidFill>
                <a:sym typeface="CommonBullets" pitchFamily="34" charset="2"/>
              </a:rPr>
              <a:t> (spaces where its empty is a gel like material to give structure and </a:t>
            </a:r>
            <a:r>
              <a:rPr lang="en-US" b="1" i="1" baseline="0" dirty="0" err="1" smtClean="0">
                <a:solidFill>
                  <a:schemeClr val="accent2"/>
                </a:solidFill>
                <a:sym typeface="CommonBullets" pitchFamily="34" charset="2"/>
              </a:rPr>
              <a:t>steardyness</a:t>
            </a:r>
            <a:r>
              <a:rPr lang="en-US" b="1" i="1" baseline="0" dirty="0" smtClean="0">
                <a:solidFill>
                  <a:schemeClr val="accent2"/>
                </a:solidFill>
                <a:sym typeface="CommonBullets" pitchFamily="34" charset="2"/>
              </a:rPr>
              <a:t>) </a:t>
            </a:r>
          </a:p>
          <a:p>
            <a:r>
              <a:rPr lang="en-US" b="1" i="1" baseline="0" dirty="0" smtClean="0">
                <a:solidFill>
                  <a:schemeClr val="accent2"/>
                </a:solidFill>
                <a:sym typeface="CommonBullets" pitchFamily="34" charset="2"/>
              </a:rPr>
              <a:t>Proteins make it more gel like?</a:t>
            </a:r>
          </a:p>
          <a:p>
            <a:r>
              <a:rPr lang="en-US" b="1" i="1" baseline="0" dirty="0" smtClean="0">
                <a:solidFill>
                  <a:schemeClr val="accent2"/>
                </a:solidFill>
                <a:sym typeface="CommonBullets" pitchFamily="34" charset="2"/>
              </a:rPr>
              <a:t>Fiber </a:t>
            </a:r>
            <a:r>
              <a:rPr lang="en-US" b="1" i="1" baseline="0" dirty="0" err="1" smtClean="0">
                <a:solidFill>
                  <a:schemeClr val="accent2"/>
                </a:solidFill>
                <a:sym typeface="CommonBullets" pitchFamily="34" charset="2"/>
              </a:rPr>
              <a:t>necton</a:t>
            </a:r>
            <a:r>
              <a:rPr lang="en-US" b="1" i="1" baseline="0" dirty="0" smtClean="0">
                <a:solidFill>
                  <a:schemeClr val="accent2"/>
                </a:solidFill>
                <a:sym typeface="CommonBullets" pitchFamily="34" charset="2"/>
              </a:rPr>
              <a:t> are present in the cell matrix </a:t>
            </a:r>
          </a:p>
          <a:p>
            <a:r>
              <a:rPr lang="en-US" b="1" i="1" baseline="0" dirty="0" smtClean="0">
                <a:solidFill>
                  <a:schemeClr val="accent2"/>
                </a:solidFill>
                <a:sym typeface="CommonBullets" pitchFamily="34" charset="2"/>
              </a:rPr>
              <a:t>Proteoglycans: have them to hold water.. Tissues are very hydrated tissues</a:t>
            </a:r>
          </a:p>
          <a:p>
            <a:r>
              <a:rPr lang="en-US" b="1" i="1" baseline="0" dirty="0" smtClean="0">
                <a:solidFill>
                  <a:schemeClr val="accent2"/>
                </a:solidFill>
                <a:sym typeface="CommonBullets" pitchFamily="34" charset="2"/>
              </a:rPr>
              <a:t>Collagen Fibers: the really thick ones. There </a:t>
            </a:r>
            <a:r>
              <a:rPr lang="en-US" b="1" i="1" baseline="0" dirty="0" err="1" smtClean="0">
                <a:solidFill>
                  <a:schemeClr val="accent2"/>
                </a:solidFill>
                <a:sym typeface="CommonBullets" pitchFamily="34" charset="2"/>
              </a:rPr>
              <a:t>tt</a:t>
            </a:r>
            <a:r>
              <a:rPr lang="en-US" b="1" i="1" baseline="0" dirty="0" smtClean="0">
                <a:solidFill>
                  <a:schemeClr val="accent2"/>
                </a:solidFill>
                <a:sym typeface="CommonBullets" pitchFamily="34" charset="2"/>
              </a:rPr>
              <a:t> gives strength</a:t>
            </a:r>
          </a:p>
          <a:p>
            <a:r>
              <a:rPr lang="en-US" b="1" i="1" baseline="0" dirty="0" smtClean="0">
                <a:solidFill>
                  <a:schemeClr val="accent2"/>
                </a:solidFill>
                <a:sym typeface="CommonBullets" pitchFamily="34" charset="2"/>
              </a:rPr>
              <a:t>Elastic: Bronze color. Stretch recoil property</a:t>
            </a:r>
          </a:p>
          <a:p>
            <a:r>
              <a:rPr lang="en-US" b="1" i="1" baseline="0" dirty="0" smtClean="0">
                <a:solidFill>
                  <a:schemeClr val="accent2"/>
                </a:solidFill>
                <a:sym typeface="CommonBullets" pitchFamily="34" charset="2"/>
              </a:rPr>
              <a:t>Reticular: Finest and thinnest darker blue. Make a very fine mesh work to which other cells could attach, blood cells/vessels. </a:t>
            </a:r>
          </a:p>
        </p:txBody>
      </p:sp>
    </p:spTree>
    <p:extLst>
      <p:ext uri="{BB962C8B-B14F-4D97-AF65-F5344CB8AC3E}">
        <p14:creationId xmlns:p14="http://schemas.microsoft.com/office/powerpoint/2010/main" val="179745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Ground </a:t>
            </a:r>
            <a:r>
              <a:rPr lang="en-US" baseline="0" dirty="0" err="1" smtClean="0"/>
              <a:t>subtance</a:t>
            </a:r>
            <a:r>
              <a:rPr lang="en-US" baseline="0" dirty="0" smtClean="0"/>
              <a:t>+ one type of fiber + one type of cell usually a couple (make up CT)</a:t>
            </a:r>
          </a:p>
          <a:p>
            <a:endParaRPr lang="en-US" baseline="0" dirty="0" smtClean="0"/>
          </a:p>
          <a:p>
            <a:pPr marL="228600" indent="-228600">
              <a:buAutoNum type="arabicPeriod"/>
            </a:pPr>
            <a:r>
              <a:rPr lang="en-US" baseline="0" dirty="0" smtClean="0"/>
              <a:t>Source of all other connective type of tissue</a:t>
            </a:r>
          </a:p>
          <a:p>
            <a:pPr marL="228600" indent="-228600">
              <a:buAutoNum type="arabicPeriod"/>
            </a:pPr>
            <a:r>
              <a:rPr lang="en-US" baseline="0" dirty="0" smtClean="0"/>
              <a:t>CT Proper: 2 </a:t>
            </a:r>
            <a:r>
              <a:rPr lang="en-US" baseline="0" dirty="0" err="1" smtClean="0"/>
              <a:t>subtances</a:t>
            </a:r>
            <a:r>
              <a:rPr lang="en-US" baseline="0" dirty="0" smtClean="0"/>
              <a:t>. Loose CT and Dense CT </a:t>
            </a:r>
          </a:p>
          <a:p>
            <a:pPr marL="228600" indent="-228600">
              <a:buAutoNum type="arabicPeriod"/>
            </a:pPr>
            <a:endParaRPr lang="en-US" baseline="0" dirty="0" smtClean="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37</a:t>
            </a:fld>
            <a:endParaRPr lang="en-US"/>
          </a:p>
        </p:txBody>
      </p:sp>
    </p:spTree>
    <p:extLst>
      <p:ext uri="{BB962C8B-B14F-4D97-AF65-F5344CB8AC3E}">
        <p14:creationId xmlns:p14="http://schemas.microsoft.com/office/powerpoint/2010/main" val="33031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AutoNum type="romanLcParenR"/>
            </a:pPr>
            <a:r>
              <a:rPr lang="en-US" baseline="0" dirty="0" smtClean="0"/>
              <a:t>Fibers apparent in 4.8. most common CT. Often found in areas close to where the tissue could be exposed to something harmful usual have things that associated with the immune systems. </a:t>
            </a:r>
          </a:p>
          <a:p>
            <a:pPr marL="285750" indent="-285750">
              <a:buAutoNum type="romanLcParenR"/>
            </a:pPr>
            <a:r>
              <a:rPr lang="en-US" baseline="0" dirty="0" err="1" smtClean="0"/>
              <a:t>Inflamatory</a:t>
            </a:r>
            <a:r>
              <a:rPr lang="en-US" baseline="0" dirty="0" smtClean="0"/>
              <a:t> reaction is due to areolar CT </a:t>
            </a:r>
          </a:p>
          <a:p>
            <a:pPr marL="285750" indent="-285750">
              <a:buAutoNum type="romanLcParenR"/>
            </a:pPr>
            <a:r>
              <a:rPr lang="en-US" baseline="0" dirty="0" smtClean="0"/>
              <a:t>Supporting many areas in the body </a:t>
            </a:r>
          </a:p>
          <a:p>
            <a:pPr marL="285750" indent="-285750">
              <a:buAutoNum type="romanLcParenR"/>
            </a:pPr>
            <a:r>
              <a:rPr lang="en-US" baseline="0" dirty="0" smtClean="0"/>
              <a:t>When </a:t>
            </a:r>
            <a:r>
              <a:rPr lang="en-US" baseline="0" dirty="0" err="1" smtClean="0"/>
              <a:t>dyhydtrated</a:t>
            </a:r>
            <a:r>
              <a:rPr lang="en-US" baseline="0" dirty="0" smtClean="0"/>
              <a:t> will take fluid out from the underline connective tissue </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38</a:t>
            </a:fld>
            <a:endParaRPr lang="en-US"/>
          </a:p>
        </p:txBody>
      </p:sp>
    </p:spTree>
    <p:extLst>
      <p:ext uri="{BB962C8B-B14F-4D97-AF65-F5344CB8AC3E}">
        <p14:creationId xmlns:p14="http://schemas.microsoft.com/office/powerpoint/2010/main" val="1154538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Adipose: fat tissue.</a:t>
            </a:r>
            <a:r>
              <a:rPr lang="en-US" baseline="0" dirty="0" smtClean="0"/>
              <a:t> Fat cells with lipid droplets. These cells could get bigger and bigger if add fat. When lose weight they become smaller as you release the fat into bloodstream </a:t>
            </a:r>
          </a:p>
          <a:p>
            <a:r>
              <a:rPr lang="en-US" baseline="0" dirty="0" smtClean="0"/>
              <a:t>Under skin: deep layer hypodermis has fat so insulates </a:t>
            </a:r>
          </a:p>
          <a:p>
            <a:r>
              <a:rPr lang="en-US" baseline="0" dirty="0" smtClean="0"/>
              <a:t>As you get older muscle mass becomes adipose </a:t>
            </a:r>
          </a:p>
          <a:p>
            <a:r>
              <a:rPr lang="en-US" baseline="0" dirty="0" smtClean="0"/>
              <a:t>Want to minimize amount of adipose tissue, too much adds an extra workload for the lungs. </a:t>
            </a:r>
          </a:p>
          <a:p>
            <a:r>
              <a:rPr lang="en-US" baseline="0" dirty="0" smtClean="0"/>
              <a:t>In winter it slows down the </a:t>
            </a:r>
            <a:r>
              <a:rPr lang="en-US" baseline="0" dirty="0" err="1" smtClean="0"/>
              <a:t>procces</a:t>
            </a:r>
            <a:r>
              <a:rPr lang="en-US" baseline="0" dirty="0" smtClean="0"/>
              <a:t> of heat loss</a:t>
            </a:r>
          </a:p>
          <a:p>
            <a:r>
              <a:rPr lang="en-US" dirty="0" smtClean="0"/>
              <a:t>Reticular: only reticular</a:t>
            </a:r>
            <a:r>
              <a:rPr lang="en-US" baseline="0" dirty="0" smtClean="0"/>
              <a:t> fibers </a:t>
            </a:r>
          </a:p>
          <a:p>
            <a:r>
              <a:rPr lang="en-US" baseline="0" dirty="0" smtClean="0"/>
              <a:t>Have a lot of white and red blood cells. Just need a place where white blood cells could hang out and protect the body as much as possible</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39</a:t>
            </a:fld>
            <a:endParaRPr lang="en-US"/>
          </a:p>
        </p:txBody>
      </p:sp>
    </p:spTree>
    <p:extLst>
      <p:ext uri="{BB962C8B-B14F-4D97-AF65-F5344CB8AC3E}">
        <p14:creationId xmlns:p14="http://schemas.microsoft.com/office/powerpoint/2010/main" val="591452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AutoNum type="romanLcParenR"/>
            </a:pPr>
            <a:r>
              <a:rPr lang="en-US" dirty="0" smtClean="0"/>
              <a:t>Collagen fibers</a:t>
            </a:r>
            <a:r>
              <a:rPr lang="en-US" baseline="0" dirty="0" smtClean="0"/>
              <a:t> make most of dense regular. Tendons attach muscle bones. Ligaments bone to bone. Flat sheet of ligament. </a:t>
            </a:r>
            <a:r>
              <a:rPr lang="en-US" baseline="0" dirty="0" err="1" smtClean="0"/>
              <a:t>Muscel</a:t>
            </a:r>
            <a:r>
              <a:rPr lang="en-US" baseline="0" dirty="0" smtClean="0"/>
              <a:t> to </a:t>
            </a:r>
            <a:r>
              <a:rPr lang="en-US" baseline="0" dirty="0" err="1" smtClean="0"/>
              <a:t>muscel</a:t>
            </a:r>
            <a:r>
              <a:rPr lang="en-US" baseline="0" dirty="0" smtClean="0"/>
              <a:t> wrap around bones.  Withstand tension from one direction</a:t>
            </a:r>
          </a:p>
          <a:p>
            <a:pPr marL="285750" indent="-285750">
              <a:buAutoNum type="romanLcParenR"/>
            </a:pPr>
            <a:r>
              <a:rPr lang="en-US" baseline="0" dirty="0" smtClean="0"/>
              <a:t>Also collagen fibers but moves in a different way. Same make up but just </a:t>
            </a:r>
            <a:r>
              <a:rPr lang="en-US" baseline="0" dirty="0" err="1" smtClean="0"/>
              <a:t>irragular</a:t>
            </a:r>
            <a:r>
              <a:rPr lang="en-US" baseline="0" dirty="0" smtClean="0"/>
              <a:t> make up. Dermis is layer under epidermis. Strong CT support to contribute to the structure of the skin. Every organ of the body are wrapped in a capsule outside to separate and protect made up of dense </a:t>
            </a:r>
            <a:r>
              <a:rPr lang="en-US" baseline="0" dirty="0" err="1" smtClean="0"/>
              <a:t>irregulat</a:t>
            </a:r>
            <a:r>
              <a:rPr lang="en-US" baseline="0" dirty="0" smtClean="0"/>
              <a:t> ct. Allow CT to withstand tension exerted from different directions, therefore its helpful </a:t>
            </a:r>
          </a:p>
          <a:p>
            <a:pPr marL="285750" indent="-285750">
              <a:buAutoNum type="romanLcParenR"/>
            </a:pPr>
            <a:r>
              <a:rPr lang="en-US" baseline="0" dirty="0" smtClean="0"/>
              <a:t> it </a:t>
            </a:r>
            <a:r>
              <a:rPr lang="en-US" baseline="0" dirty="0" err="1" smtClean="0"/>
              <a:t>isnt</a:t>
            </a:r>
            <a:r>
              <a:rPr lang="en-US" baseline="0" dirty="0" smtClean="0"/>
              <a:t> commonly distributed in the body. Structurally like dense regulate but have elastic fibers. Support body but also allow stretch </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40</a:t>
            </a:fld>
            <a:endParaRPr lang="en-US"/>
          </a:p>
        </p:txBody>
      </p:sp>
    </p:spTree>
    <p:extLst>
      <p:ext uri="{BB962C8B-B14F-4D97-AF65-F5344CB8AC3E}">
        <p14:creationId xmlns:p14="http://schemas.microsoft.com/office/powerpoint/2010/main" val="196245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 </a:t>
            </a:r>
            <a:r>
              <a:rPr lang="en-US" dirty="0" smtClean="0"/>
              <a:t>Between</a:t>
            </a:r>
            <a:r>
              <a:rPr lang="en-US" baseline="0" dirty="0" smtClean="0"/>
              <a:t> </a:t>
            </a:r>
            <a:r>
              <a:rPr lang="en-US" baseline="0" dirty="0" smtClean="0"/>
              <a:t>dense connective tissue and bone. Pretty strong but has more flexibility to it compared to bone. </a:t>
            </a:r>
          </a:p>
          <a:p>
            <a:r>
              <a:rPr lang="en-US" baseline="0" dirty="0" smtClean="0"/>
              <a:t>Avascular and devoid of nerve fibers</a:t>
            </a:r>
          </a:p>
          <a:p>
            <a:r>
              <a:rPr lang="en-US" baseline="0" dirty="0" smtClean="0"/>
              <a:t>Ground </a:t>
            </a:r>
            <a:r>
              <a:rPr lang="en-US" baseline="0" dirty="0" err="1" smtClean="0"/>
              <a:t>subtance</a:t>
            </a:r>
            <a:r>
              <a:rPr lang="en-US" baseline="0" dirty="0" smtClean="0"/>
              <a:t> has a lot </a:t>
            </a:r>
            <a:r>
              <a:rPr lang="en-US" baseline="0" dirty="0" err="1" smtClean="0"/>
              <a:t>glycoaminglaycan</a:t>
            </a:r>
            <a:r>
              <a:rPr lang="en-US" baseline="0" dirty="0" smtClean="0"/>
              <a:t> GAGs hold a lot of water. </a:t>
            </a:r>
          </a:p>
          <a:p>
            <a:r>
              <a:rPr lang="en-US" baseline="0" dirty="0" smtClean="0"/>
              <a:t>Have a lot collagen fibers</a:t>
            </a:r>
          </a:p>
          <a:p>
            <a:r>
              <a:rPr lang="en-US" baseline="0" dirty="0" smtClean="0"/>
              <a:t>Semi solid property </a:t>
            </a:r>
          </a:p>
          <a:p>
            <a:r>
              <a:rPr lang="en-US" baseline="0" dirty="0" smtClean="0"/>
              <a:t>As we get older the </a:t>
            </a:r>
            <a:r>
              <a:rPr lang="en-US" baseline="0" dirty="0" err="1" smtClean="0"/>
              <a:t>cartilege</a:t>
            </a:r>
            <a:r>
              <a:rPr lang="en-US" baseline="0" dirty="0" smtClean="0"/>
              <a:t> of the rib cage become bone therefore less flexible </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42</a:t>
            </a:fld>
            <a:endParaRPr lang="en-US"/>
          </a:p>
        </p:txBody>
      </p:sp>
    </p:spTree>
    <p:extLst>
      <p:ext uri="{BB962C8B-B14F-4D97-AF65-F5344CB8AC3E}">
        <p14:creationId xmlns:p14="http://schemas.microsoft.com/office/powerpoint/2010/main" val="999206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Bone is vascularized have blood vessels running through. First thing to turn </a:t>
            </a:r>
            <a:r>
              <a:rPr lang="en-US" dirty="0" err="1" smtClean="0"/>
              <a:t>cartlige</a:t>
            </a:r>
            <a:r>
              <a:rPr lang="en-US" dirty="0" smtClean="0"/>
              <a:t> to bone is to run blood vessels through it </a:t>
            </a:r>
          </a:p>
          <a:p>
            <a:r>
              <a:rPr lang="en-US" dirty="0" smtClean="0"/>
              <a:t>Blood</a:t>
            </a:r>
            <a:r>
              <a:rPr lang="en-US" baseline="0" dirty="0" smtClean="0"/>
              <a:t> vessels nourish cells within bone</a:t>
            </a:r>
          </a:p>
          <a:p>
            <a:pPr marL="228600" indent="-228600">
              <a:buAutoNum type="arabicPeriod"/>
            </a:pPr>
            <a:r>
              <a:rPr lang="en-US" baseline="0" dirty="0" smtClean="0"/>
              <a:t>Less mature</a:t>
            </a:r>
          </a:p>
          <a:p>
            <a:pPr marL="228600" indent="-228600">
              <a:buAutoNum type="arabicPeriod"/>
            </a:pPr>
            <a:r>
              <a:rPr lang="en-US" baseline="0" dirty="0" smtClean="0"/>
              <a:t>More mature</a:t>
            </a:r>
          </a:p>
          <a:p>
            <a:pPr marL="228600" indent="-228600">
              <a:buAutoNum type="arabicPeriod"/>
            </a:pPr>
            <a:r>
              <a:rPr lang="en-US" baseline="0" dirty="0" smtClean="0"/>
              <a:t>Osteoclasts???</a:t>
            </a:r>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43</a:t>
            </a:fld>
            <a:endParaRPr lang="en-US"/>
          </a:p>
        </p:txBody>
      </p:sp>
    </p:spTree>
    <p:extLst>
      <p:ext uri="{BB962C8B-B14F-4D97-AF65-F5344CB8AC3E}">
        <p14:creationId xmlns:p14="http://schemas.microsoft.com/office/powerpoint/2010/main" val="5506538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Blood: it has</a:t>
            </a:r>
            <a:r>
              <a:rPr lang="en-US" baseline="0" dirty="0" smtClean="0"/>
              <a:t> cells/ cell like structure. </a:t>
            </a:r>
            <a:r>
              <a:rPr lang="en-US" baseline="0" dirty="0" err="1" smtClean="0"/>
              <a:t>Surronded</a:t>
            </a:r>
            <a:r>
              <a:rPr lang="en-US" baseline="0" dirty="0" smtClean="0"/>
              <a:t> by blood </a:t>
            </a:r>
            <a:r>
              <a:rPr lang="en-US" baseline="0" dirty="0" err="1" smtClean="0"/>
              <a:t>blasma</a:t>
            </a:r>
            <a:r>
              <a:rPr lang="en-US" baseline="0" dirty="0" smtClean="0"/>
              <a:t> a fluid matrix </a:t>
            </a:r>
          </a:p>
          <a:p>
            <a:r>
              <a:rPr lang="en-US" baseline="0" dirty="0" smtClean="0"/>
              <a:t>Ability to make fiber but we usually don</a:t>
            </a:r>
            <a:r>
              <a:rPr lang="uk-UA" baseline="0" dirty="0" smtClean="0"/>
              <a:t>’</a:t>
            </a:r>
            <a:r>
              <a:rPr lang="en-US" baseline="0" dirty="0" smtClean="0"/>
              <a:t>t because it clogs up </a:t>
            </a:r>
          </a:p>
          <a:p>
            <a:r>
              <a:rPr lang="en-US" baseline="0" dirty="0" smtClean="0"/>
              <a:t>Has everything we need to classify it as a CT</a:t>
            </a:r>
          </a:p>
          <a:p>
            <a:endParaRPr lang="en-US" dirty="0"/>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44</a:t>
            </a:fld>
            <a:endParaRPr lang="en-US"/>
          </a:p>
        </p:txBody>
      </p:sp>
    </p:spTree>
    <p:extLst>
      <p:ext uri="{BB962C8B-B14F-4D97-AF65-F5344CB8AC3E}">
        <p14:creationId xmlns:p14="http://schemas.microsoft.com/office/powerpoint/2010/main" val="1054113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t>
            </a:r>
          </a:p>
          <a:p>
            <a:r>
              <a:rPr lang="en-US" dirty="0" smtClean="0"/>
              <a:t>D</a:t>
            </a:r>
          </a:p>
          <a:p>
            <a:r>
              <a:rPr lang="en-US" smtClean="0"/>
              <a:t>A </a:t>
            </a:r>
            <a:endParaRPr lang="en-US"/>
          </a:p>
        </p:txBody>
      </p:sp>
      <p:sp>
        <p:nvSpPr>
          <p:cNvPr id="4" name="Slide Number Placeholder 3"/>
          <p:cNvSpPr>
            <a:spLocks noGrp="1"/>
          </p:cNvSpPr>
          <p:nvPr>
            <p:ph type="sldNum" sz="quarter" idx="10"/>
          </p:nvPr>
        </p:nvSpPr>
        <p:spPr/>
        <p:txBody>
          <a:bodyPr/>
          <a:lstStyle/>
          <a:p>
            <a:pPr>
              <a:defRPr/>
            </a:pPr>
            <a:fld id="{85B16118-2432-49D4-804A-6A39C2AD9BE8}" type="slidenum">
              <a:rPr lang="en-US" smtClean="0"/>
              <a:pPr>
                <a:defRPr/>
              </a:pPr>
              <a:t>45</a:t>
            </a:fld>
            <a:endParaRPr lang="en-US"/>
          </a:p>
        </p:txBody>
      </p:sp>
    </p:spTree>
    <p:extLst>
      <p:ext uri="{BB962C8B-B14F-4D97-AF65-F5344CB8AC3E}">
        <p14:creationId xmlns:p14="http://schemas.microsoft.com/office/powerpoint/2010/main" val="1040002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r>
              <a:rPr lang="en-US"/>
              <a:t>J. Ca</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705600" y="60960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r>
              <a:rPr lang="en-US"/>
              <a:t>J. Ca</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hyperlink" Target="http://www.ptei.org/interior.php?pageID=42" TargetMode="External"/><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3.jpeg"/><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 Id="rId3"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hyperlink" Target="https://www.youtube.com/watch?v=fKEaTt9heNM" TargetMode="External"/><Relationship Id="rId5"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hyperlink" Target="http://www.lifesci.sussex.ac.uk/home/Julian_Thorpe/nucleus.htm" TargetMode="External"/><Relationship Id="rId1" Type="http://schemas.openxmlformats.org/officeDocument/2006/relationships/slideLayout" Target="../slideLayouts/slideLayout2.xml"/><Relationship Id="rId2" Type="http://schemas.openxmlformats.org/officeDocument/2006/relationships/hyperlink" Target="http://www.beyondbooks.com/bbx/tr/pv.asp?i=lif71/4c/00016949&amp;u=http://epunix.biols.sussex.ac.uk/Home/Julian_Thorpe/nucleus.ht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4" Type="http://schemas.openxmlformats.org/officeDocument/2006/relationships/image" Target="../media/image21.jpeg"/><Relationship Id="rId5" Type="http://schemas.openxmlformats.org/officeDocument/2006/relationships/image" Target="../media/image22.jpe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jpeg"/><Relationship Id="rId3" Type="http://schemas.openxmlformats.org/officeDocument/2006/relationships/image" Target="../media/image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 Id="rId3"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a/url?sa=i&amp;rct=j&amp;q=metastasis&amp;source=images&amp;cd=&amp;cad=rja&amp;docid=C04ds_Bmi8psUM&amp;tbnid=YhSL_-uQfSR-XM:&amp;ved=0CAUQjRw&amp;url=http://www.nccr-oncology.ch/scripts/index.aspx?idd=93&amp;ei=jaILUpaEKMbbyQGWyIHICA&amp;bvm=bv.50723672,d.aWc&amp;psig=AFQjCNEF87f4xYiATlQIhudlCKoDhYMGlw&amp;ust=1376580504282361" TargetMode="External"/><Relationship Id="rId4" Type="http://schemas.openxmlformats.org/officeDocument/2006/relationships/image" Target="../media/image26.jpeg"/><Relationship Id="rId1" Type="http://schemas.openxmlformats.org/officeDocument/2006/relationships/slideLayout" Target="../slideLayouts/slideLayout7.xml"/><Relationship Id="rId2" Type="http://schemas.openxmlformats.org/officeDocument/2006/relationships/hyperlink" Target="http://www.nccr-oncology.ch/scripts/index.aspx?idd=93"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jpeg"/><Relationship Id="rId3" Type="http://schemas.openxmlformats.org/officeDocument/2006/relationships/hyperlink" Target="http://www.mednote.co.kr/images/epithsurf.jpg"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4" Type="http://schemas.openxmlformats.org/officeDocument/2006/relationships/image" Target="../media/image29.jpe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4" Type="http://schemas.openxmlformats.org/officeDocument/2006/relationships/image" Target="../media/image31.jpeg"/><Relationship Id="rId5" Type="http://schemas.openxmlformats.org/officeDocument/2006/relationships/image" Target="../media/image32.jpeg"/><Relationship Id="rId6" Type="http://schemas.openxmlformats.org/officeDocument/2006/relationships/image" Target="../media/image3.jpe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4" Type="http://schemas.openxmlformats.org/officeDocument/2006/relationships/image" Target="../media/image34.jpe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35.jpeg"/><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36.jpe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4" Type="http://schemas.openxmlformats.org/officeDocument/2006/relationships/image" Target="../media/image38.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39.wmf"/><Relationship Id="rId5" Type="http://schemas.openxmlformats.org/officeDocument/2006/relationships/oleObject" Target="../embeddings/oleObject2.bin"/><Relationship Id="rId6" Type="http://schemas.openxmlformats.org/officeDocument/2006/relationships/oleObject" Target="../embeddings/oleObject3.bin"/><Relationship Id="rId7" Type="http://schemas.openxmlformats.org/officeDocument/2006/relationships/oleObject" Target="../embeddings/oleObject4.bin"/><Relationship Id="rId8" Type="http://schemas.openxmlformats.org/officeDocument/2006/relationships/image" Target="../media/image3.jpe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upload.wikimedia.org/wikipedia/commons/4/47/Illu_connective_tissues_1.jpg" TargetMode="External"/><Relationship Id="rId4" Type="http://schemas.openxmlformats.org/officeDocument/2006/relationships/image" Target="../media/image40.jpeg"/><Relationship Id="rId5" Type="http://schemas.openxmlformats.org/officeDocument/2006/relationships/hyperlink" Target="http://en.wikipedia.org/wiki/Image:Illu_connective_tissues_2.jpg" TargetMode="External"/><Relationship Id="rId6" Type="http://schemas.openxmlformats.org/officeDocument/2006/relationships/image" Target="../media/image41.jpeg"/><Relationship Id="rId7" Type="http://schemas.openxmlformats.org/officeDocument/2006/relationships/hyperlink" Target="http://en.wikipedia.org/wiki/Connective_tissue" TargetMode="External"/><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42.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oleObject" Target="../embeddings/Microsoft_Word_97_-_2004_Document1.doc"/><Relationship Id="rId5" Type="http://schemas.openxmlformats.org/officeDocument/2006/relationships/image" Target="../media/image43.emf"/><Relationship Id="rId6" Type="http://schemas.openxmlformats.org/officeDocument/2006/relationships/image" Target="../media/image3.jpeg"/><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4" Type="http://schemas.openxmlformats.org/officeDocument/2006/relationships/image" Target="../media/image42.jpeg"/><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image" Target="../media/image48.jpeg"/><Relationship Id="rId5" Type="http://schemas.openxmlformats.org/officeDocument/2006/relationships/image" Target="../media/image3.jpe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41.xml.rels><?xml version="1.0" encoding="UTF-8" standalone="yes"?>
<Relationships xmlns="http://schemas.openxmlformats.org/package/2006/relationships"><Relationship Id="rId3" Type="http://schemas.openxmlformats.org/officeDocument/2006/relationships/hyperlink" Target="http://www.lab.anhb.uwa.edu.au/mb140/CorePages/Connective/Images/skm40vg.jpg" TargetMode="External"/><Relationship Id="rId4" Type="http://schemas.openxmlformats.org/officeDocument/2006/relationships/image" Target="../media/image50.jpeg"/><Relationship Id="rId5" Type="http://schemas.openxmlformats.org/officeDocument/2006/relationships/hyperlink" Target="NULL" TargetMode="External"/><Relationship Id="rId1" Type="http://schemas.openxmlformats.org/officeDocument/2006/relationships/slideLayout" Target="../slideLayouts/slideLayout7.xml"/><Relationship Id="rId2" Type="http://schemas.openxmlformats.org/officeDocument/2006/relationships/image" Target="../media/image49.jpeg"/></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4" Type="http://schemas.openxmlformats.org/officeDocument/2006/relationships/image" Target="../media/image52.jpeg"/><Relationship Id="rId5" Type="http://schemas.openxmlformats.org/officeDocument/2006/relationships/image" Target="../media/image3.jpe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4" Type="http://schemas.openxmlformats.org/officeDocument/2006/relationships/image" Target="../media/image3.jpeg"/><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54.jpeg"/><Relationship Id="rId5" Type="http://schemas.openxmlformats.org/officeDocument/2006/relationships/hyperlink" Target="http://faculty.une.edu/com/abell/histo/histolab3a.htm" TargetMode="External"/><Relationship Id="rId6" Type="http://schemas.openxmlformats.org/officeDocument/2006/relationships/image" Target="../media/image55.jpeg"/><Relationship Id="rId7" Type="http://schemas.openxmlformats.org/officeDocument/2006/relationships/hyperlink" Target="http://www.emc.maricopa.edu/faculty/farabee/biobk/BioBookcircSYS.html" TargetMode="External"/><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5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WordArt 4"/>
          <p:cNvSpPr>
            <a:spLocks noChangeArrowheads="1" noChangeShapeType="1" noTextEdit="1"/>
          </p:cNvSpPr>
          <p:nvPr/>
        </p:nvSpPr>
        <p:spPr bwMode="auto">
          <a:xfrm>
            <a:off x="2408238" y="803275"/>
            <a:ext cx="3962400" cy="962025"/>
          </a:xfrm>
          <a:prstGeom prst="rect">
            <a:avLst/>
          </a:prstGeom>
        </p:spPr>
        <p:txBody>
          <a:bodyPr wrap="none" fromWordArt="1">
            <a:prstTxWarp prst="textPlain">
              <a:avLst>
                <a:gd name="adj" fmla="val 50000"/>
              </a:avLst>
            </a:prstTxWarp>
          </a:bodyPr>
          <a:lstStyle/>
          <a:p>
            <a:pPr algn="ctr"/>
            <a:r>
              <a:rPr lang="en-US" sz="54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ANP1105B</a:t>
            </a:r>
          </a:p>
        </p:txBody>
      </p:sp>
      <p:sp>
        <p:nvSpPr>
          <p:cNvPr id="12291" name="WordArt 5"/>
          <p:cNvSpPr>
            <a:spLocks noChangeArrowheads="1" noChangeShapeType="1" noTextEdit="1"/>
          </p:cNvSpPr>
          <p:nvPr/>
        </p:nvSpPr>
        <p:spPr bwMode="auto">
          <a:xfrm>
            <a:off x="1235075" y="2222500"/>
            <a:ext cx="7296150" cy="790575"/>
          </a:xfrm>
          <a:prstGeom prst="rect">
            <a:avLst/>
          </a:prstGeom>
        </p:spPr>
        <p:txBody>
          <a:bodyPr wrap="none" fromWordArt="1">
            <a:prstTxWarp prst="textPlain">
              <a:avLst>
                <a:gd name="adj" fmla="val 50000"/>
              </a:avLst>
            </a:prstTxWarp>
          </a:bodyPr>
          <a:lstStyle/>
          <a:p>
            <a:pPr algn="ctr"/>
            <a:r>
              <a:rPr lang="en-US" sz="44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Anatomy &amp; Physiology I</a:t>
            </a:r>
          </a:p>
        </p:txBody>
      </p:sp>
      <p:sp>
        <p:nvSpPr>
          <p:cNvPr id="12292" name="WordArt 6"/>
          <p:cNvSpPr>
            <a:spLocks noChangeArrowheads="1" noChangeShapeType="1" noTextEdit="1"/>
          </p:cNvSpPr>
          <p:nvPr/>
        </p:nvSpPr>
        <p:spPr bwMode="auto">
          <a:xfrm>
            <a:off x="71438" y="4237038"/>
            <a:ext cx="8918575" cy="1485900"/>
          </a:xfrm>
          <a:prstGeom prst="rect">
            <a:avLst/>
          </a:prstGeom>
        </p:spPr>
        <p:txBody>
          <a:bodyPr wrap="none" fromWordArt="1">
            <a:prstTxWarp prst="textPlain">
              <a:avLst>
                <a:gd name="adj" fmla="val 50000"/>
              </a:avLst>
            </a:prstTxWarp>
          </a:bodyPr>
          <a:lstStyle/>
          <a:p>
            <a:pPr algn="ctr"/>
            <a:r>
              <a:rPr lang="en-US" sz="3600" kern="10" dirty="0">
                <a:ln w="19050">
                  <a:solidFill>
                    <a:srgbClr val="0066CC"/>
                  </a:solidFill>
                  <a:round/>
                  <a:headEnd/>
                  <a:tailEnd/>
                </a:ln>
                <a:solidFill>
                  <a:srgbClr val="0066CC"/>
                </a:solidFill>
                <a:latin typeface="Arial"/>
                <a:cs typeface="Arial"/>
              </a:rPr>
              <a:t>Basic Cellular Physiology &amp; the Anatomy and</a:t>
            </a:r>
          </a:p>
          <a:p>
            <a:pPr algn="ctr"/>
            <a:r>
              <a:rPr lang="en-US" sz="3600" kern="10" dirty="0">
                <a:ln w="19050">
                  <a:solidFill>
                    <a:srgbClr val="0066CC"/>
                  </a:solidFill>
                  <a:round/>
                  <a:headEnd/>
                  <a:tailEnd/>
                </a:ln>
                <a:solidFill>
                  <a:srgbClr val="0066CC"/>
                </a:solidFill>
                <a:latin typeface="Arial"/>
                <a:cs typeface="Arial"/>
              </a:rPr>
              <a:t> Physiology of the Cardiovascular, Lymphatic &amp; Respiratory Systems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913" y="609600"/>
            <a:ext cx="8279027" cy="1143000"/>
          </a:xfrm>
        </p:spPr>
        <p:txBody>
          <a:bodyPr/>
          <a:lstStyle/>
          <a:p>
            <a:r>
              <a:rPr lang="en-US" sz="3200" b="1" dirty="0" smtClean="0">
                <a:solidFill>
                  <a:srgbClr val="006666"/>
                </a:solidFill>
                <a:latin typeface="Arial" pitchFamily="34" charset="0"/>
                <a:cs typeface="Arial" pitchFamily="34" charset="0"/>
              </a:rPr>
              <a:t>The Triple Package for Student Success</a:t>
            </a:r>
            <a:br>
              <a:rPr lang="en-US" sz="3200" b="1" dirty="0" smtClean="0">
                <a:solidFill>
                  <a:srgbClr val="006666"/>
                </a:solidFill>
                <a:latin typeface="Arial" pitchFamily="34" charset="0"/>
                <a:cs typeface="Arial" pitchFamily="34" charset="0"/>
              </a:rPr>
            </a:br>
            <a:r>
              <a:rPr lang="en-US" sz="3200" b="1" dirty="0" smtClean="0">
                <a:solidFill>
                  <a:srgbClr val="006666"/>
                </a:solidFill>
                <a:latin typeface="Arial" pitchFamily="34" charset="0"/>
                <a:cs typeface="Arial" pitchFamily="34" charset="0"/>
              </a:rPr>
              <a:t>Amy Chua &amp; Jed </a:t>
            </a:r>
            <a:r>
              <a:rPr lang="en-US" sz="3200" b="1" dirty="0" err="1" smtClean="0">
                <a:solidFill>
                  <a:srgbClr val="006666"/>
                </a:solidFill>
                <a:latin typeface="Arial" pitchFamily="34" charset="0"/>
                <a:cs typeface="Arial" pitchFamily="34" charset="0"/>
              </a:rPr>
              <a:t>Rubenfeld</a:t>
            </a:r>
            <a:endParaRPr lang="en-US" sz="3200" b="1" dirty="0">
              <a:solidFill>
                <a:srgbClr val="006666"/>
              </a:solidFill>
              <a:latin typeface="Arial" pitchFamily="34" charset="0"/>
              <a:cs typeface="Arial" pitchFamily="34" charset="0"/>
            </a:endParaRPr>
          </a:p>
        </p:txBody>
      </p:sp>
      <p:sp>
        <p:nvSpPr>
          <p:cNvPr id="3" name="TextBox 2"/>
          <p:cNvSpPr txBox="1"/>
          <p:nvPr/>
        </p:nvSpPr>
        <p:spPr>
          <a:xfrm>
            <a:off x="827904" y="2582562"/>
            <a:ext cx="7673546" cy="3416320"/>
          </a:xfrm>
          <a:prstGeom prst="rect">
            <a:avLst/>
          </a:prstGeom>
          <a:noFill/>
        </p:spPr>
        <p:txBody>
          <a:bodyPr wrap="square" rtlCol="0">
            <a:spAutoFit/>
          </a:bodyPr>
          <a:lstStyle/>
          <a:p>
            <a:pPr marL="457200" indent="-457200" algn="l">
              <a:buFont typeface="+mj-lt"/>
              <a:buAutoNum type="arabicPeriod"/>
            </a:pPr>
            <a:r>
              <a:rPr lang="en-US" sz="2400" b="1" dirty="0" smtClean="0">
                <a:solidFill>
                  <a:srgbClr val="006666"/>
                </a:solidFill>
              </a:rPr>
              <a:t>Sense of exceptionality </a:t>
            </a:r>
            <a:r>
              <a:rPr lang="en-US" sz="2400" dirty="0" smtClean="0"/>
              <a:t>– self confidence – “I belong here and I can do this because I’m good at working hard”</a:t>
            </a:r>
          </a:p>
          <a:p>
            <a:pPr marL="457200" indent="-457200" algn="l">
              <a:buFont typeface="+mj-lt"/>
              <a:buAutoNum type="arabicPeriod"/>
            </a:pPr>
            <a:r>
              <a:rPr lang="en-US" sz="2400" b="1" dirty="0" smtClean="0">
                <a:solidFill>
                  <a:srgbClr val="006666"/>
                </a:solidFill>
              </a:rPr>
              <a:t>A level of insecurity </a:t>
            </a:r>
            <a:r>
              <a:rPr lang="en-US" sz="2400" dirty="0" smtClean="0"/>
              <a:t>– renders one open to learning more because “I don’t know enough yet”</a:t>
            </a:r>
          </a:p>
          <a:p>
            <a:pPr marL="457200" indent="-457200" algn="l">
              <a:buFont typeface="+mj-lt"/>
              <a:buAutoNum type="arabicPeriod"/>
            </a:pPr>
            <a:r>
              <a:rPr lang="en-US" sz="2400" b="1" dirty="0" smtClean="0">
                <a:solidFill>
                  <a:srgbClr val="006666"/>
                </a:solidFill>
              </a:rPr>
              <a:t>Impulse control </a:t>
            </a:r>
            <a:r>
              <a:rPr lang="en-US" sz="2400" dirty="0" smtClean="0"/>
              <a:t>– notion of </a:t>
            </a:r>
            <a:r>
              <a:rPr lang="en-US" sz="2400" u="sng" dirty="0" smtClean="0"/>
              <a:t>earning</a:t>
            </a:r>
            <a:r>
              <a:rPr lang="en-US" sz="2400" dirty="0" smtClean="0"/>
              <a:t> rewards – “I’ve worked hard for the past 2 hours and I’m ready for tomorrow’s classes – I deserve a break to go have coffee with friends.”</a:t>
            </a:r>
            <a:endParaRPr lang="en-U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ChangeArrowheads="1"/>
          </p:cNvSpPr>
          <p:nvPr/>
        </p:nvSpPr>
        <p:spPr bwMode="auto">
          <a:xfrm>
            <a:off x="200025" y="274638"/>
            <a:ext cx="8604250" cy="701675"/>
          </a:xfrm>
          <a:prstGeom prst="rect">
            <a:avLst/>
          </a:prstGeom>
          <a:noFill/>
          <a:ln w="9525">
            <a:noFill/>
            <a:miter lim="800000"/>
            <a:headEnd/>
            <a:tailEnd/>
          </a:ln>
        </p:spPr>
        <p:txBody>
          <a:bodyPr wrap="none" anchor="ctr">
            <a:spAutoFit/>
          </a:bodyPr>
          <a:lstStyle/>
          <a:p>
            <a:pPr indent="457200" algn="ctr"/>
            <a:r>
              <a:rPr lang="en-US" b="1">
                <a:solidFill>
                  <a:schemeClr val="hlink"/>
                </a:solidFill>
              </a:rPr>
              <a:t>‘You don't understand anything until you learn it more than one way. ‘</a:t>
            </a:r>
          </a:p>
          <a:p>
            <a:pPr indent="457200" algn="ctr"/>
            <a:r>
              <a:rPr lang="en-US" b="1">
                <a:solidFill>
                  <a:schemeClr val="hlink"/>
                </a:solidFill>
              </a:rPr>
              <a:t>-Marvin Minsky</a:t>
            </a:r>
          </a:p>
        </p:txBody>
      </p:sp>
      <p:pic>
        <p:nvPicPr>
          <p:cNvPr id="56322" name="Picture 2" descr="Cover of The Society of Mind, 1986"/>
          <p:cNvPicPr>
            <a:picLocks noChangeAspect="1" noChangeArrowheads="1"/>
          </p:cNvPicPr>
          <p:nvPr/>
        </p:nvPicPr>
        <p:blipFill>
          <a:blip r:embed="rId2" cstate="print"/>
          <a:srcRect/>
          <a:stretch>
            <a:fillRect/>
          </a:stretch>
        </p:blipFill>
        <p:spPr bwMode="auto">
          <a:xfrm>
            <a:off x="2928394" y="1310500"/>
            <a:ext cx="3784922" cy="500240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bears%20and%20computers"/>
          <p:cNvPicPr>
            <a:picLocks noChangeAspect="1" noChangeArrowheads="1"/>
          </p:cNvPicPr>
          <p:nvPr/>
        </p:nvPicPr>
        <p:blipFill>
          <a:blip r:embed="rId2" cstate="print">
            <a:lum bright="-12000" contrast="18000"/>
          </a:blip>
          <a:srcRect l="10510" t="12053" r="4234" b="9604"/>
          <a:stretch>
            <a:fillRect/>
          </a:stretch>
        </p:blipFill>
        <p:spPr bwMode="auto">
          <a:xfrm>
            <a:off x="0" y="0"/>
            <a:ext cx="5733535" cy="4082745"/>
          </a:xfrm>
          <a:prstGeom prst="rect">
            <a:avLst/>
          </a:prstGeom>
          <a:noFill/>
          <a:ln w="9525">
            <a:noFill/>
            <a:miter lim="800000"/>
            <a:headEnd/>
            <a:tailEnd/>
          </a:ln>
        </p:spPr>
      </p:pic>
      <p:sp>
        <p:nvSpPr>
          <p:cNvPr id="5123" name="Text Box 7"/>
          <p:cNvSpPr txBox="1">
            <a:spLocks noChangeArrowheads="1"/>
          </p:cNvSpPr>
          <p:nvPr/>
        </p:nvSpPr>
        <p:spPr bwMode="auto">
          <a:xfrm>
            <a:off x="197551" y="4241588"/>
            <a:ext cx="8750460" cy="2431435"/>
          </a:xfrm>
          <a:prstGeom prst="rect">
            <a:avLst/>
          </a:prstGeom>
          <a:noFill/>
          <a:ln w="9525">
            <a:noFill/>
            <a:miter lim="800000"/>
            <a:headEnd/>
            <a:tailEnd/>
          </a:ln>
        </p:spPr>
        <p:txBody>
          <a:bodyPr wrap="square">
            <a:spAutoFit/>
          </a:bodyPr>
          <a:lstStyle/>
          <a:p>
            <a:pPr marL="457200" indent="-457200" algn="l">
              <a:lnSpc>
                <a:spcPct val="70000"/>
              </a:lnSpc>
              <a:spcBef>
                <a:spcPct val="50000"/>
              </a:spcBef>
            </a:pPr>
            <a:r>
              <a:rPr lang="en-US" dirty="0"/>
              <a:t>Go to university home </a:t>
            </a:r>
            <a:r>
              <a:rPr lang="en-US" dirty="0" smtClean="0"/>
              <a:t>page: scroll down to bottom and select Students-</a:t>
            </a:r>
            <a:r>
              <a:rPr lang="en-US" dirty="0" err="1" smtClean="0"/>
              <a:t>uoZone</a:t>
            </a:r>
            <a:endParaRPr lang="en-US" b="1" dirty="0"/>
          </a:p>
          <a:p>
            <a:pPr marL="457200" indent="-457200" algn="l">
              <a:lnSpc>
                <a:spcPct val="70000"/>
              </a:lnSpc>
              <a:spcBef>
                <a:spcPct val="50000"/>
              </a:spcBef>
              <a:buFontTx/>
              <a:buAutoNum type="arabicPeriod"/>
            </a:pPr>
            <a:r>
              <a:rPr lang="en-US" dirty="0" smtClean="0"/>
              <a:t>On the Students page, select </a:t>
            </a:r>
            <a:r>
              <a:rPr lang="en-US" b="1" dirty="0" smtClean="0"/>
              <a:t>Login to Blackboard Learn</a:t>
            </a:r>
          </a:p>
          <a:p>
            <a:pPr marL="457200" indent="-457200" algn="l">
              <a:lnSpc>
                <a:spcPct val="70000"/>
              </a:lnSpc>
              <a:spcBef>
                <a:spcPct val="50000"/>
              </a:spcBef>
              <a:buFontTx/>
              <a:buAutoNum type="arabicPeriod"/>
            </a:pPr>
            <a:r>
              <a:rPr lang="en-US" dirty="0" smtClean="0"/>
              <a:t>Scroll down &amp; enter </a:t>
            </a:r>
            <a:r>
              <a:rPr lang="en-US" dirty="0"/>
              <a:t>your </a:t>
            </a:r>
            <a:r>
              <a:rPr lang="en-US" dirty="0" smtClean="0"/>
              <a:t>username (</a:t>
            </a:r>
            <a:r>
              <a:rPr lang="en-US" b="1" dirty="0" smtClean="0"/>
              <a:t>student number</a:t>
            </a:r>
            <a:r>
              <a:rPr lang="en-US" dirty="0" smtClean="0"/>
              <a:t>) </a:t>
            </a:r>
            <a:r>
              <a:rPr lang="en-US" dirty="0"/>
              <a:t>and </a:t>
            </a:r>
            <a:r>
              <a:rPr lang="en-US" dirty="0" smtClean="0"/>
              <a:t> your </a:t>
            </a:r>
            <a:r>
              <a:rPr lang="en-US" b="1" dirty="0" err="1" smtClean="0"/>
              <a:t>uoZone</a:t>
            </a:r>
            <a:r>
              <a:rPr lang="en-US" b="1" dirty="0" smtClean="0"/>
              <a:t> password</a:t>
            </a:r>
            <a:endParaRPr lang="en-US" b="1" i="1" dirty="0"/>
          </a:p>
          <a:p>
            <a:pPr marL="457200" indent="-457200" algn="l">
              <a:lnSpc>
                <a:spcPct val="70000"/>
              </a:lnSpc>
              <a:spcBef>
                <a:spcPct val="50000"/>
              </a:spcBef>
              <a:buFontTx/>
              <a:buAutoNum type="arabicPeriod"/>
            </a:pPr>
            <a:r>
              <a:rPr lang="en-US" dirty="0"/>
              <a:t>Click </a:t>
            </a:r>
            <a:r>
              <a:rPr lang="en-US" dirty="0" smtClean="0"/>
              <a:t>“</a:t>
            </a:r>
            <a:r>
              <a:rPr lang="en-US" b="1" dirty="0" smtClean="0"/>
              <a:t>Login</a:t>
            </a:r>
            <a:r>
              <a:rPr lang="en-US" dirty="0" smtClean="0"/>
              <a:t>” </a:t>
            </a:r>
            <a:r>
              <a:rPr lang="en-US" dirty="0"/>
              <a:t>and this will bring you to a list of courses for which you have online access.</a:t>
            </a:r>
          </a:p>
          <a:p>
            <a:pPr marL="457200" indent="-457200" algn="l">
              <a:lnSpc>
                <a:spcPct val="70000"/>
              </a:lnSpc>
              <a:spcBef>
                <a:spcPct val="50000"/>
              </a:spcBef>
              <a:buFontTx/>
              <a:buAutoNum type="arabicPeriod"/>
            </a:pPr>
            <a:r>
              <a:rPr lang="en-US" dirty="0"/>
              <a:t>Select </a:t>
            </a:r>
            <a:r>
              <a:rPr lang="en-US" b="1" dirty="0"/>
              <a:t>ANP1105B</a:t>
            </a:r>
            <a:r>
              <a:rPr lang="en-US" dirty="0"/>
              <a:t>.</a:t>
            </a:r>
          </a:p>
        </p:txBody>
      </p:sp>
      <p:sp>
        <p:nvSpPr>
          <p:cNvPr id="139272" name="Text Box 8"/>
          <p:cNvSpPr txBox="1">
            <a:spLocks noChangeArrowheads="1"/>
          </p:cNvSpPr>
          <p:nvPr/>
        </p:nvSpPr>
        <p:spPr bwMode="auto">
          <a:xfrm>
            <a:off x="6114665" y="1171146"/>
            <a:ext cx="2554287" cy="1373188"/>
          </a:xfrm>
          <a:prstGeom prst="rect">
            <a:avLst/>
          </a:prstGeom>
          <a:noFill/>
          <a:ln w="9525">
            <a:noFill/>
            <a:miter lim="800000"/>
            <a:headEnd/>
            <a:tailEnd/>
          </a:ln>
          <a:effectLst/>
        </p:spPr>
        <p:txBody>
          <a:bodyPr>
            <a:spAutoFit/>
          </a:bodyPr>
          <a:lstStyle/>
          <a:p>
            <a:pPr algn="ctr">
              <a:spcBef>
                <a:spcPct val="50000"/>
              </a:spcBef>
              <a:defRPr/>
            </a:pPr>
            <a:r>
              <a:rPr lang="en-US" sz="2800" b="1" dirty="0">
                <a:solidFill>
                  <a:schemeClr val="hlink"/>
                </a:solidFill>
                <a:effectLst>
                  <a:outerShdw blurRad="38100" dist="38100" dir="2700000" algn="tl">
                    <a:srgbClr val="C0C0C0"/>
                  </a:outerShdw>
                </a:effectLst>
              </a:rPr>
              <a:t>ANP 1105B COURSE WEB SITE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nvSpPr>
        <p:spPr bwMode="auto">
          <a:xfrm>
            <a:off x="141288" y="200025"/>
            <a:ext cx="8839200" cy="2894013"/>
          </a:xfrm>
          <a:prstGeom prst="rect">
            <a:avLst/>
          </a:prstGeom>
          <a:noFill/>
          <a:ln w="57150">
            <a:noFill/>
            <a:miter lim="800000"/>
            <a:headEnd/>
            <a:tailEnd/>
          </a:ln>
        </p:spPr>
        <p:txBody>
          <a:bodyPr>
            <a:spAutoFit/>
          </a:bodyPr>
          <a:lstStyle/>
          <a:p>
            <a:pPr marL="465138" indent="-465138" algn="ctr">
              <a:lnSpc>
                <a:spcPct val="75000"/>
              </a:lnSpc>
              <a:spcBef>
                <a:spcPct val="50000"/>
              </a:spcBef>
              <a:tabLst>
                <a:tab pos="465138" algn="l"/>
              </a:tabLst>
            </a:pPr>
            <a:r>
              <a:rPr lang="en-US" sz="3600" b="1">
                <a:solidFill>
                  <a:srgbClr val="006600"/>
                </a:solidFill>
              </a:rPr>
              <a:t>ANP 1105B</a:t>
            </a:r>
          </a:p>
          <a:p>
            <a:pPr marL="465138" indent="-465138" algn="ctr">
              <a:lnSpc>
                <a:spcPct val="75000"/>
              </a:lnSpc>
              <a:spcBef>
                <a:spcPct val="50000"/>
              </a:spcBef>
              <a:tabLst>
                <a:tab pos="465138" algn="l"/>
              </a:tabLst>
            </a:pPr>
            <a:r>
              <a:rPr lang="en-US" sz="2400" b="1">
                <a:solidFill>
                  <a:srgbClr val="006600"/>
                </a:solidFill>
              </a:rPr>
              <a:t>TOPIC #1:  Structural Organization of the Human Body</a:t>
            </a:r>
          </a:p>
          <a:p>
            <a:pPr marL="465138" indent="-465138" algn="ctr">
              <a:lnSpc>
                <a:spcPct val="75000"/>
              </a:lnSpc>
              <a:spcBef>
                <a:spcPct val="50000"/>
              </a:spcBef>
              <a:tabLst>
                <a:tab pos="465138" algn="l"/>
              </a:tabLst>
            </a:pPr>
            <a:endParaRPr lang="en-US" sz="1600" b="1"/>
          </a:p>
          <a:p>
            <a:pPr marL="465138" indent="-465138" algn="l">
              <a:lnSpc>
                <a:spcPct val="75000"/>
              </a:lnSpc>
              <a:spcBef>
                <a:spcPct val="50000"/>
              </a:spcBef>
              <a:tabLst>
                <a:tab pos="465138" algn="l"/>
              </a:tabLst>
            </a:pPr>
            <a:r>
              <a:rPr lang="en-US"/>
              <a:t>1.1	Describe the levels of structural organization that make up the human body (pp. 3-4)</a:t>
            </a:r>
          </a:p>
          <a:p>
            <a:pPr marL="465138" indent="-465138" algn="l">
              <a:lnSpc>
                <a:spcPct val="75000"/>
              </a:lnSpc>
              <a:spcBef>
                <a:spcPct val="50000"/>
              </a:spcBef>
              <a:tabLst>
                <a:tab pos="465138" algn="l"/>
              </a:tabLst>
            </a:pPr>
            <a:r>
              <a:rPr lang="en-US"/>
              <a:t>1.2	Cells: summarize the major organelles and structures found in cells  (pp.83-96)</a:t>
            </a:r>
          </a:p>
          <a:p>
            <a:pPr marL="465138" indent="-465138" algn="l">
              <a:lnSpc>
                <a:spcPct val="75000"/>
              </a:lnSpc>
              <a:spcBef>
                <a:spcPct val="50000"/>
              </a:spcBef>
              <a:tabLst>
                <a:tab pos="465138" algn="l"/>
              </a:tabLst>
            </a:pPr>
            <a:r>
              <a:rPr lang="en-US"/>
              <a:t>1.4	Describe the different tissues of the human body  (Chapter 4)</a:t>
            </a:r>
          </a:p>
        </p:txBody>
      </p:sp>
      <p:sp>
        <p:nvSpPr>
          <p:cNvPr id="13315" name="Text Box 4"/>
          <p:cNvSpPr txBox="1">
            <a:spLocks noChangeArrowheads="1"/>
          </p:cNvSpPr>
          <p:nvPr/>
        </p:nvSpPr>
        <p:spPr bwMode="auto">
          <a:xfrm>
            <a:off x="100013" y="6246813"/>
            <a:ext cx="4224337" cy="554037"/>
          </a:xfrm>
          <a:prstGeom prst="rect">
            <a:avLst/>
          </a:prstGeom>
          <a:solidFill>
            <a:schemeClr val="bg1"/>
          </a:solidFill>
          <a:ln w="12700">
            <a:noFill/>
            <a:miter lim="800000"/>
            <a:headEnd/>
            <a:tailEnd/>
          </a:ln>
        </p:spPr>
        <p:txBody>
          <a:bodyPr>
            <a:spAutoFit/>
          </a:bodyPr>
          <a:lstStyle/>
          <a:p>
            <a:pPr algn="ctr">
              <a:spcBef>
                <a:spcPct val="50000"/>
              </a:spcBef>
            </a:pPr>
            <a:r>
              <a:rPr lang="en-US" sz="1000" b="1">
                <a:latin typeface="Arial Narrow" pitchFamily="34" charset="0"/>
              </a:rPr>
              <a:t>Figures from Human Anatomy &amp; Physiology, 9th edition, by Elaine Marieb &amp; Katja Hoehn  © 2012 by Benjamin/Cummings Publishing Co.  are reproduced by permission.</a:t>
            </a:r>
          </a:p>
        </p:txBody>
      </p:sp>
      <p:sp>
        <p:nvSpPr>
          <p:cNvPr id="13316" name="Text Box 5" descr="Newsprint"/>
          <p:cNvSpPr txBox="1">
            <a:spLocks noChangeArrowheads="1"/>
          </p:cNvSpPr>
          <p:nvPr/>
        </p:nvSpPr>
        <p:spPr bwMode="auto">
          <a:xfrm>
            <a:off x="346075" y="5740400"/>
            <a:ext cx="1355725" cy="249238"/>
          </a:xfrm>
          <a:prstGeom prst="rect">
            <a:avLst/>
          </a:prstGeom>
          <a:blipFill dpi="0" rotWithShape="0">
            <a:blip r:embed="rId2"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 O</a:t>
            </a:r>
            <a:endParaRPr lang="en-CA" sz="1000" b="1" i="1">
              <a:latin typeface="NuptialScript" pitchFamily="18" charset="0"/>
            </a:endParaRPr>
          </a:p>
        </p:txBody>
      </p:sp>
      <p:sp>
        <p:nvSpPr>
          <p:cNvPr id="13317" name="AutoShape 6"/>
          <p:cNvSpPr>
            <a:spLocks noChangeArrowheads="1"/>
          </p:cNvSpPr>
          <p:nvPr/>
        </p:nvSpPr>
        <p:spPr bwMode="auto">
          <a:xfrm>
            <a:off x="0" y="6197600"/>
            <a:ext cx="4354513" cy="660400"/>
          </a:xfrm>
          <a:prstGeom prst="bevel">
            <a:avLst>
              <a:gd name="adj" fmla="val 12500"/>
            </a:avLst>
          </a:prstGeom>
          <a:noFill/>
          <a:ln w="9525">
            <a:solidFill>
              <a:schemeClr val="tx1"/>
            </a:solidFill>
            <a:miter lim="800000"/>
            <a:headEnd/>
            <a:tailEnd/>
          </a:ln>
        </p:spPr>
        <p:txBody>
          <a:bodyPr wrap="none" anchor="ctr"/>
          <a:lstStyle/>
          <a:p>
            <a:endParaRPr lang="en-US"/>
          </a:p>
        </p:txBody>
      </p:sp>
      <p:pic>
        <p:nvPicPr>
          <p:cNvPr id="13318" name="Picture 8" descr="HistoryofTissues"/>
          <p:cNvPicPr>
            <a:picLocks noChangeAspect="1" noChangeArrowheads="1"/>
          </p:cNvPicPr>
          <p:nvPr/>
        </p:nvPicPr>
        <p:blipFill>
          <a:blip r:embed="rId3" cstate="print">
            <a:lum bright="-6000" contrast="12000"/>
          </a:blip>
          <a:srcRect l="-2652" t="31470" b="1791"/>
          <a:stretch>
            <a:fillRect/>
          </a:stretch>
        </p:blipFill>
        <p:spPr bwMode="auto">
          <a:xfrm>
            <a:off x="4430713" y="3687763"/>
            <a:ext cx="4656137" cy="3027362"/>
          </a:xfrm>
          <a:prstGeom prst="rect">
            <a:avLst/>
          </a:prstGeom>
          <a:noFill/>
          <a:ln w="9525">
            <a:noFill/>
            <a:miter lim="800000"/>
            <a:headEnd/>
            <a:tailEnd/>
          </a:ln>
        </p:spPr>
      </p:pic>
      <p:sp>
        <p:nvSpPr>
          <p:cNvPr id="13319" name="Rectangle 9"/>
          <p:cNvSpPr>
            <a:spLocks noChangeArrowheads="1"/>
          </p:cNvSpPr>
          <p:nvPr/>
        </p:nvSpPr>
        <p:spPr bwMode="auto">
          <a:xfrm>
            <a:off x="6486525" y="6613525"/>
            <a:ext cx="2622550" cy="244475"/>
          </a:xfrm>
          <a:prstGeom prst="rect">
            <a:avLst/>
          </a:prstGeom>
          <a:noFill/>
          <a:ln w="9525">
            <a:noFill/>
            <a:miter lim="800000"/>
            <a:headEnd/>
            <a:tailEnd/>
          </a:ln>
        </p:spPr>
        <p:txBody>
          <a:bodyPr wrap="none">
            <a:spAutoFit/>
          </a:bodyPr>
          <a:lstStyle/>
          <a:p>
            <a:r>
              <a:rPr lang="en-US" sz="1000">
                <a:hlinkClick r:id="rId4"/>
              </a:rPr>
              <a:t>http://www.ptei.org/interior.php?pageID=42</a:t>
            </a:r>
            <a:r>
              <a:rPr lang="en-US" sz="100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p:cNvSpPr txBox="1">
            <a:spLocks noChangeArrowheads="1"/>
          </p:cNvSpPr>
          <p:nvPr/>
        </p:nvSpPr>
        <p:spPr bwMode="auto">
          <a:xfrm>
            <a:off x="304800" y="247650"/>
            <a:ext cx="8305800" cy="3959225"/>
          </a:xfrm>
          <a:prstGeom prst="rect">
            <a:avLst/>
          </a:prstGeom>
          <a:noFill/>
          <a:ln w="38100">
            <a:noFill/>
            <a:miter lim="800000"/>
            <a:headEnd/>
            <a:tailEnd/>
          </a:ln>
        </p:spPr>
        <p:txBody>
          <a:bodyPr>
            <a:spAutoFit/>
          </a:bodyPr>
          <a:lstStyle/>
          <a:p>
            <a:pPr marL="457200" indent="-457200" algn="l">
              <a:lnSpc>
                <a:spcPct val="85000"/>
              </a:lnSpc>
              <a:spcBef>
                <a:spcPct val="50000"/>
              </a:spcBef>
            </a:pPr>
            <a:r>
              <a:rPr lang="en-US" i="1" dirty="0">
                <a:solidFill>
                  <a:srgbClr val="006600"/>
                </a:solidFill>
              </a:rPr>
              <a:t>1.1.1  define:  atom, molecule, organelle, cell, tissue, organ, organ system; give an example of each &amp; localize each in the hierarchy of anatomical structure</a:t>
            </a:r>
          </a:p>
          <a:p>
            <a:pPr marL="457200" indent="-457200" algn="l">
              <a:lnSpc>
                <a:spcPct val="85000"/>
              </a:lnSpc>
              <a:spcBef>
                <a:spcPct val="50000"/>
              </a:spcBef>
            </a:pPr>
            <a:r>
              <a:rPr lang="en-US" b="1" u="sng" dirty="0">
                <a:solidFill>
                  <a:srgbClr val="006600"/>
                </a:solidFill>
              </a:rPr>
              <a:t>The Structural Organization of the Human Body  </a:t>
            </a:r>
          </a:p>
          <a:p>
            <a:pPr marL="457200" indent="-457200" algn="l">
              <a:lnSpc>
                <a:spcPct val="85000"/>
              </a:lnSpc>
              <a:spcBef>
                <a:spcPct val="50000"/>
              </a:spcBef>
            </a:pPr>
            <a:r>
              <a:rPr lang="en-US" b="1" dirty="0">
                <a:solidFill>
                  <a:srgbClr val="006600"/>
                </a:solidFill>
                <a:sym typeface="CommonBullets" pitchFamily="34" charset="2"/>
              </a:rPr>
              <a:t>atom: </a:t>
            </a:r>
            <a:r>
              <a:rPr lang="en-US" dirty="0">
                <a:sym typeface="CommonBullets" pitchFamily="34" charset="2"/>
              </a:rPr>
              <a:t>smallest particle of an element with all of the properties of that element - </a:t>
            </a:r>
            <a:r>
              <a:rPr lang="en-US" b="1" i="1" dirty="0">
                <a:solidFill>
                  <a:srgbClr val="990033"/>
                </a:solidFill>
                <a:sym typeface="CommonBullets" pitchFamily="34" charset="2"/>
              </a:rPr>
              <a:t>what are the different parts of an atom??</a:t>
            </a:r>
          </a:p>
          <a:p>
            <a:pPr marL="457200" indent="-457200" algn="l">
              <a:lnSpc>
                <a:spcPct val="85000"/>
              </a:lnSpc>
              <a:spcBef>
                <a:spcPct val="50000"/>
              </a:spcBef>
            </a:pPr>
            <a:r>
              <a:rPr lang="en-US" b="1" dirty="0">
                <a:solidFill>
                  <a:srgbClr val="006600"/>
                </a:solidFill>
                <a:sym typeface="CommonBullets" pitchFamily="34" charset="2"/>
              </a:rPr>
              <a:t>molecule:</a:t>
            </a:r>
            <a:r>
              <a:rPr lang="en-US" b="1" dirty="0">
                <a:sym typeface="CommonBullets" pitchFamily="34" charset="2"/>
              </a:rPr>
              <a:t>  </a:t>
            </a:r>
            <a:r>
              <a:rPr lang="en-US" dirty="0">
                <a:sym typeface="CommonBullets" pitchFamily="34" charset="2"/>
              </a:rPr>
              <a:t>the smallest amount of a substance that can exist alone = a combination of atoms</a:t>
            </a:r>
          </a:p>
          <a:p>
            <a:pPr marL="457200" indent="-457200" algn="l">
              <a:lnSpc>
                <a:spcPct val="85000"/>
              </a:lnSpc>
              <a:spcBef>
                <a:spcPct val="50000"/>
              </a:spcBef>
            </a:pPr>
            <a:r>
              <a:rPr lang="en-US" b="1" dirty="0">
                <a:solidFill>
                  <a:srgbClr val="006600"/>
                </a:solidFill>
                <a:sym typeface="CommonBullets" pitchFamily="34" charset="2"/>
              </a:rPr>
              <a:t>organelle:</a:t>
            </a:r>
            <a:r>
              <a:rPr lang="en-US" dirty="0">
                <a:sym typeface="CommonBullets" pitchFamily="34" charset="2"/>
              </a:rPr>
              <a:t>  molecules associate in specific ways to form </a:t>
            </a:r>
            <a:r>
              <a:rPr lang="en-US" i="1" dirty="0">
                <a:sym typeface="CommonBullets" pitchFamily="34" charset="2"/>
              </a:rPr>
              <a:t>organelles</a:t>
            </a:r>
            <a:r>
              <a:rPr lang="en-US" dirty="0">
                <a:sym typeface="CommonBullets" pitchFamily="34" charset="2"/>
              </a:rPr>
              <a:t> = basic components of living cells – </a:t>
            </a:r>
            <a:r>
              <a:rPr lang="en-US" b="1" i="1" dirty="0">
                <a:solidFill>
                  <a:srgbClr val="990033"/>
                </a:solidFill>
                <a:sym typeface="CommonBullets" pitchFamily="34" charset="2"/>
              </a:rPr>
              <a:t>give 5 examples of organelles</a:t>
            </a:r>
          </a:p>
          <a:p>
            <a:pPr marL="457200" indent="-457200" algn="l">
              <a:lnSpc>
                <a:spcPct val="85000"/>
              </a:lnSpc>
              <a:spcBef>
                <a:spcPct val="50000"/>
              </a:spcBef>
            </a:pPr>
            <a:r>
              <a:rPr lang="en-US" b="1" dirty="0">
                <a:solidFill>
                  <a:srgbClr val="006600"/>
                </a:solidFill>
                <a:sym typeface="CommonBullets" pitchFamily="34" charset="2"/>
              </a:rPr>
              <a:t>cell:</a:t>
            </a:r>
            <a:r>
              <a:rPr lang="en-US" dirty="0">
                <a:sym typeface="CommonBullets" pitchFamily="34" charset="2"/>
              </a:rPr>
              <a:t>  fundamental structural &amp; functional unit of a living thing; cells vary widely in size &amp; shape, reflecting unique functions in the body</a:t>
            </a:r>
          </a:p>
        </p:txBody>
      </p:sp>
      <p:pic>
        <p:nvPicPr>
          <p:cNvPr id="14339" name="Picture 16" descr="msotw9_temp0"/>
          <p:cNvPicPr>
            <a:picLocks noChangeAspect="1" noChangeArrowheads="1"/>
          </p:cNvPicPr>
          <p:nvPr/>
        </p:nvPicPr>
        <p:blipFill>
          <a:blip r:embed="rId2" cstate="print">
            <a:lum bright="-12000" contrast="12000"/>
          </a:blip>
          <a:srcRect/>
          <a:stretch>
            <a:fillRect/>
          </a:stretch>
        </p:blipFill>
        <p:spPr bwMode="auto">
          <a:xfrm>
            <a:off x="685800" y="4800600"/>
            <a:ext cx="1743075" cy="1722438"/>
          </a:xfrm>
          <a:prstGeom prst="rect">
            <a:avLst/>
          </a:prstGeom>
          <a:noFill/>
          <a:ln w="9525">
            <a:solidFill>
              <a:srgbClr val="3366FF"/>
            </a:solidFill>
            <a:miter lim="800000"/>
            <a:headEnd/>
            <a:tailEnd/>
          </a:ln>
        </p:spPr>
      </p:pic>
      <p:pic>
        <p:nvPicPr>
          <p:cNvPr id="14340" name="Picture 17" descr="msotw9_temp0"/>
          <p:cNvPicPr>
            <a:picLocks noChangeAspect="1" noChangeArrowheads="1"/>
          </p:cNvPicPr>
          <p:nvPr/>
        </p:nvPicPr>
        <p:blipFill>
          <a:blip r:embed="rId3" cstate="print">
            <a:lum bright="-12000" contrast="12000"/>
          </a:blip>
          <a:srcRect t="10526" b="15790"/>
          <a:stretch>
            <a:fillRect/>
          </a:stretch>
        </p:blipFill>
        <p:spPr bwMode="auto">
          <a:xfrm>
            <a:off x="3276600" y="5105400"/>
            <a:ext cx="2057400" cy="1017588"/>
          </a:xfrm>
          <a:prstGeom prst="rect">
            <a:avLst/>
          </a:prstGeom>
          <a:noFill/>
          <a:ln w="9525">
            <a:solidFill>
              <a:schemeClr val="tx1"/>
            </a:solidFill>
            <a:miter lim="800000"/>
            <a:headEnd/>
            <a:tailEnd/>
          </a:ln>
        </p:spPr>
      </p:pic>
      <p:pic>
        <p:nvPicPr>
          <p:cNvPr id="14341" name="Picture 18" descr="msotw9_temp0"/>
          <p:cNvPicPr>
            <a:picLocks noChangeAspect="1" noChangeArrowheads="1"/>
          </p:cNvPicPr>
          <p:nvPr/>
        </p:nvPicPr>
        <p:blipFill>
          <a:blip r:embed="rId4" cstate="print">
            <a:lum bright="-12000" contrast="12000"/>
          </a:blip>
          <a:srcRect l="3142" t="26062" b="9328"/>
          <a:stretch>
            <a:fillRect/>
          </a:stretch>
        </p:blipFill>
        <p:spPr bwMode="auto">
          <a:xfrm>
            <a:off x="5867400" y="5219700"/>
            <a:ext cx="2908300" cy="720725"/>
          </a:xfrm>
          <a:prstGeom prst="rect">
            <a:avLst/>
          </a:prstGeom>
          <a:noFill/>
          <a:ln w="9525">
            <a:solidFill>
              <a:srgbClr val="990099"/>
            </a:solidFill>
            <a:miter lim="800000"/>
            <a:headEnd/>
            <a:tailEnd/>
          </a:ln>
        </p:spPr>
      </p:pic>
      <p:sp>
        <p:nvSpPr>
          <p:cNvPr id="14342" name="Text Box 24" descr="Newsprint"/>
          <p:cNvSpPr txBox="1">
            <a:spLocks noChangeArrowheads="1"/>
          </p:cNvSpPr>
          <p:nvPr/>
        </p:nvSpPr>
        <p:spPr bwMode="auto">
          <a:xfrm>
            <a:off x="7086600" y="6553200"/>
            <a:ext cx="1389063" cy="246063"/>
          </a:xfrm>
          <a:prstGeom prst="rect">
            <a:avLst/>
          </a:prstGeom>
          <a:blipFill dpi="0" rotWithShape="0">
            <a:blip r:embed="rId5"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 O</a:t>
            </a:r>
            <a:endParaRPr lang="en-CA" sz="1000" b="1" i="1">
              <a:latin typeface="NuptialScript" pitchFamily="18" charset="0"/>
            </a:endParaRPr>
          </a:p>
        </p:txBody>
      </p:sp>
      <p:sp>
        <p:nvSpPr>
          <p:cNvPr id="14343" name="TextBox 6"/>
          <p:cNvSpPr txBox="1">
            <a:spLocks noChangeArrowheads="1"/>
          </p:cNvSpPr>
          <p:nvPr/>
        </p:nvSpPr>
        <p:spPr bwMode="auto">
          <a:xfrm>
            <a:off x="3727450" y="6389688"/>
            <a:ext cx="2198688" cy="307975"/>
          </a:xfrm>
          <a:prstGeom prst="rect">
            <a:avLst/>
          </a:prstGeom>
          <a:noFill/>
          <a:ln w="9525">
            <a:noFill/>
            <a:miter lim="800000"/>
            <a:headEnd/>
            <a:tailEnd/>
          </a:ln>
        </p:spPr>
        <p:txBody>
          <a:bodyPr>
            <a:spAutoFit/>
          </a:bodyPr>
          <a:lstStyle/>
          <a:p>
            <a:pPr algn="ctr"/>
            <a:r>
              <a:rPr lang="en-US" sz="1400" b="1"/>
              <a:t>from Fig. 1.1</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228600" y="212725"/>
            <a:ext cx="8686800" cy="3749675"/>
          </a:xfrm>
          <a:prstGeom prst="rect">
            <a:avLst/>
          </a:prstGeom>
          <a:noFill/>
          <a:ln w="9525">
            <a:noFill/>
            <a:miter lim="800000"/>
            <a:headEnd/>
            <a:tailEnd/>
          </a:ln>
        </p:spPr>
        <p:txBody>
          <a:bodyPr>
            <a:spAutoFit/>
          </a:bodyPr>
          <a:lstStyle/>
          <a:p>
            <a:pPr algn="l"/>
            <a:r>
              <a:rPr lang="en-US" b="1">
                <a:solidFill>
                  <a:srgbClr val="006600"/>
                </a:solidFill>
                <a:sym typeface="CommonBullets" pitchFamily="34" charset="2"/>
              </a:rPr>
              <a:t>tissue:</a:t>
            </a:r>
            <a:r>
              <a:rPr lang="en-US">
                <a:sym typeface="CommonBullets" pitchFamily="34" charset="2"/>
              </a:rPr>
              <a:t>  groups of similar cells that have a common function:</a:t>
            </a:r>
          </a:p>
          <a:p>
            <a:pPr algn="l"/>
            <a:r>
              <a:rPr lang="en-US">
                <a:sym typeface="CommonBullets" pitchFamily="34" charset="2"/>
              </a:rPr>
              <a:t>  </a:t>
            </a:r>
            <a:r>
              <a:rPr lang="en-US" b="1">
                <a:solidFill>
                  <a:srgbClr val="008000"/>
                </a:solidFill>
                <a:sym typeface="CommonBullets" pitchFamily="34" charset="2"/>
              </a:rPr>
              <a:t>epithelium</a:t>
            </a:r>
            <a:r>
              <a:rPr lang="en-US" b="1">
                <a:sym typeface="CommonBullets" pitchFamily="34" charset="2"/>
              </a:rPr>
              <a:t>     </a:t>
            </a:r>
            <a:r>
              <a:rPr lang="en-US" b="1">
                <a:solidFill>
                  <a:srgbClr val="008000"/>
                </a:solidFill>
                <a:sym typeface="CommonBullets" pitchFamily="34" charset="2"/>
              </a:rPr>
              <a:t>muscle    </a:t>
            </a:r>
            <a:r>
              <a:rPr lang="en-US">
                <a:sym typeface="CommonBullets" pitchFamily="34" charset="2"/>
              </a:rPr>
              <a:t> </a:t>
            </a:r>
            <a:r>
              <a:rPr lang="en-US" b="1">
                <a:solidFill>
                  <a:srgbClr val="008000"/>
                </a:solidFill>
                <a:sym typeface="CommonBullets" pitchFamily="34" charset="2"/>
              </a:rPr>
              <a:t>connective tissue</a:t>
            </a:r>
            <a:r>
              <a:rPr lang="en-US" b="1">
                <a:sym typeface="CommonBullets" pitchFamily="34" charset="2"/>
              </a:rPr>
              <a:t>   </a:t>
            </a:r>
            <a:r>
              <a:rPr lang="en-US">
                <a:sym typeface="CommonBullets" pitchFamily="34" charset="2"/>
              </a:rPr>
              <a:t>  </a:t>
            </a:r>
            <a:r>
              <a:rPr lang="en-US" b="1">
                <a:solidFill>
                  <a:srgbClr val="008000"/>
                </a:solidFill>
                <a:sym typeface="CommonBullets" pitchFamily="34" charset="2"/>
              </a:rPr>
              <a:t>nervous tissue</a:t>
            </a:r>
          </a:p>
          <a:p>
            <a:pPr algn="l"/>
            <a:r>
              <a:rPr lang="en-US" b="1" i="1">
                <a:solidFill>
                  <a:srgbClr val="990033"/>
                </a:solidFill>
                <a:sym typeface="CommonBullets" pitchFamily="34" charset="2"/>
              </a:rPr>
              <a:t>Indicate the main function for each of these types of tissues</a:t>
            </a:r>
          </a:p>
          <a:p>
            <a:pPr algn="l"/>
            <a:endParaRPr lang="en-US" b="1" i="1">
              <a:solidFill>
                <a:srgbClr val="990033"/>
              </a:solidFill>
              <a:sym typeface="CommonBullets" pitchFamily="34" charset="2"/>
            </a:endParaRPr>
          </a:p>
          <a:p>
            <a:pPr algn="l"/>
            <a:r>
              <a:rPr lang="en-US" b="1">
                <a:solidFill>
                  <a:srgbClr val="006600"/>
                </a:solidFill>
                <a:sym typeface="CommonBullets" pitchFamily="34" charset="2"/>
              </a:rPr>
              <a:t>organ:</a:t>
            </a:r>
            <a:r>
              <a:rPr lang="en-US">
                <a:sym typeface="CommonBullets" pitchFamily="34" charset="2"/>
              </a:rPr>
              <a:t>  structure composed of at least 2 (but usu 4) tissue types that performs a specific function for the body</a:t>
            </a:r>
          </a:p>
          <a:p>
            <a:pPr algn="l"/>
            <a:r>
              <a:rPr lang="en-US" b="1" i="1">
                <a:solidFill>
                  <a:srgbClr val="990033"/>
                </a:solidFill>
                <a:sym typeface="CommonBullets" pitchFamily="34" charset="2"/>
              </a:rPr>
              <a:t>Give an example of an organ and describe how each of its tissue types contributes to its overall role or function in the body</a:t>
            </a:r>
          </a:p>
          <a:p>
            <a:pPr algn="l"/>
            <a:endParaRPr lang="en-US" b="1" i="1">
              <a:solidFill>
                <a:srgbClr val="990033"/>
              </a:solidFill>
              <a:sym typeface="CommonBullets" pitchFamily="34" charset="2"/>
            </a:endParaRPr>
          </a:p>
          <a:p>
            <a:pPr algn="l"/>
            <a:r>
              <a:rPr lang="en-US" b="1">
                <a:solidFill>
                  <a:srgbClr val="006600"/>
                </a:solidFill>
                <a:sym typeface="CommonBullets" pitchFamily="34" charset="2"/>
              </a:rPr>
              <a:t>organ system:</a:t>
            </a:r>
            <a:r>
              <a:rPr lang="en-US" b="1">
                <a:sym typeface="CommonBullets" pitchFamily="34" charset="2"/>
              </a:rPr>
              <a:t> </a:t>
            </a:r>
            <a:r>
              <a:rPr lang="en-US">
                <a:sym typeface="CommonBullets" pitchFamily="34" charset="2"/>
              </a:rPr>
              <a:t>organs that work closely with one another to accomplish 	a common purpose;  eg:  </a:t>
            </a:r>
            <a:r>
              <a:rPr lang="en-US" u="sng">
                <a:sym typeface="CommonBullets" pitchFamily="34" charset="2"/>
              </a:rPr>
              <a:t>				</a:t>
            </a:r>
            <a:endParaRPr lang="en-US">
              <a:sym typeface="CommonBullets" pitchFamily="34" charset="2"/>
            </a:endParaRPr>
          </a:p>
          <a:p>
            <a:pPr algn="l"/>
            <a:r>
              <a:rPr lang="en-US" b="1" i="1">
                <a:solidFill>
                  <a:srgbClr val="990033"/>
                </a:solidFill>
                <a:sym typeface="CommonBullets" pitchFamily="34" charset="2"/>
              </a:rPr>
              <a:t>Name some organs associated with each of these systems.</a:t>
            </a:r>
          </a:p>
        </p:txBody>
      </p:sp>
      <p:sp>
        <p:nvSpPr>
          <p:cNvPr id="145416" name="Text Box 8"/>
          <p:cNvSpPr txBox="1">
            <a:spLocks noChangeArrowheads="1"/>
          </p:cNvSpPr>
          <p:nvPr/>
        </p:nvSpPr>
        <p:spPr bwMode="auto">
          <a:xfrm>
            <a:off x="95250" y="511175"/>
            <a:ext cx="395288" cy="396875"/>
          </a:xfrm>
          <a:prstGeom prst="rect">
            <a:avLst/>
          </a:prstGeom>
          <a:noFill/>
          <a:ln w="9525">
            <a:noFill/>
            <a:miter lim="800000"/>
            <a:headEnd/>
            <a:tailEnd/>
          </a:ln>
        </p:spPr>
        <p:txBody>
          <a:bodyPr wrap="none">
            <a:spAutoFit/>
          </a:bodyPr>
          <a:lstStyle/>
          <a:p>
            <a:r>
              <a:rPr lang="en-US" b="1">
                <a:solidFill>
                  <a:srgbClr val="003300"/>
                </a:solidFill>
              </a:rPr>
              <a:t>1.</a:t>
            </a:r>
          </a:p>
        </p:txBody>
      </p:sp>
      <p:sp>
        <p:nvSpPr>
          <p:cNvPr id="145417" name="Text Box 9"/>
          <p:cNvSpPr txBox="1">
            <a:spLocks noChangeArrowheads="1"/>
          </p:cNvSpPr>
          <p:nvPr/>
        </p:nvSpPr>
        <p:spPr bwMode="auto">
          <a:xfrm>
            <a:off x="1698625" y="522288"/>
            <a:ext cx="395288" cy="396875"/>
          </a:xfrm>
          <a:prstGeom prst="rect">
            <a:avLst/>
          </a:prstGeom>
          <a:noFill/>
          <a:ln w="9525">
            <a:noFill/>
            <a:miter lim="800000"/>
            <a:headEnd/>
            <a:tailEnd/>
          </a:ln>
        </p:spPr>
        <p:txBody>
          <a:bodyPr wrap="none">
            <a:spAutoFit/>
          </a:bodyPr>
          <a:lstStyle/>
          <a:p>
            <a:r>
              <a:rPr lang="en-US" b="1">
                <a:solidFill>
                  <a:srgbClr val="003300"/>
                </a:solidFill>
              </a:rPr>
              <a:t>2.</a:t>
            </a:r>
          </a:p>
        </p:txBody>
      </p:sp>
      <p:sp>
        <p:nvSpPr>
          <p:cNvPr id="145418" name="Text Box 10"/>
          <p:cNvSpPr txBox="1">
            <a:spLocks noChangeArrowheads="1"/>
          </p:cNvSpPr>
          <p:nvPr/>
        </p:nvSpPr>
        <p:spPr bwMode="auto">
          <a:xfrm>
            <a:off x="2941638" y="522288"/>
            <a:ext cx="395287" cy="396875"/>
          </a:xfrm>
          <a:prstGeom prst="rect">
            <a:avLst/>
          </a:prstGeom>
          <a:noFill/>
          <a:ln w="9525">
            <a:noFill/>
            <a:miter lim="800000"/>
            <a:headEnd/>
            <a:tailEnd/>
          </a:ln>
        </p:spPr>
        <p:txBody>
          <a:bodyPr>
            <a:spAutoFit/>
          </a:bodyPr>
          <a:lstStyle/>
          <a:p>
            <a:r>
              <a:rPr lang="en-US" b="1">
                <a:solidFill>
                  <a:srgbClr val="003300"/>
                </a:solidFill>
              </a:rPr>
              <a:t>3.</a:t>
            </a:r>
          </a:p>
        </p:txBody>
      </p:sp>
      <p:sp>
        <p:nvSpPr>
          <p:cNvPr id="145419" name="Text Box 11"/>
          <p:cNvSpPr txBox="1">
            <a:spLocks noChangeArrowheads="1"/>
          </p:cNvSpPr>
          <p:nvPr/>
        </p:nvSpPr>
        <p:spPr bwMode="auto">
          <a:xfrm>
            <a:off x="5386388" y="522288"/>
            <a:ext cx="395287" cy="396875"/>
          </a:xfrm>
          <a:prstGeom prst="rect">
            <a:avLst/>
          </a:prstGeom>
          <a:noFill/>
          <a:ln w="9525">
            <a:noFill/>
            <a:miter lim="800000"/>
            <a:headEnd/>
            <a:tailEnd/>
          </a:ln>
        </p:spPr>
        <p:txBody>
          <a:bodyPr wrap="none">
            <a:spAutoFit/>
          </a:bodyPr>
          <a:lstStyle/>
          <a:p>
            <a:r>
              <a:rPr lang="en-US" b="1">
                <a:solidFill>
                  <a:srgbClr val="003300"/>
                </a:solidFill>
              </a:rPr>
              <a:t>4.</a:t>
            </a:r>
          </a:p>
        </p:txBody>
      </p:sp>
      <p:pic>
        <p:nvPicPr>
          <p:cNvPr id="15367" name="Picture 12" descr="E:\Chapter_01\B_JPEG_Images_and_Tables\b_unlabeled\figure_01_01_unlabeled.jpg"/>
          <p:cNvPicPr>
            <a:picLocks noChangeAspect="1" noChangeArrowheads="1"/>
          </p:cNvPicPr>
          <p:nvPr/>
        </p:nvPicPr>
        <p:blipFill>
          <a:blip r:embed="rId2" cstate="print">
            <a:lum bright="-10000" contrast="10000"/>
          </a:blip>
          <a:srcRect l="54112" t="25549" r="13443" b="64195"/>
          <a:stretch>
            <a:fillRect/>
          </a:stretch>
        </p:blipFill>
        <p:spPr bwMode="auto">
          <a:xfrm>
            <a:off x="328613" y="5051425"/>
            <a:ext cx="2989262" cy="787400"/>
          </a:xfrm>
          <a:prstGeom prst="rect">
            <a:avLst/>
          </a:prstGeom>
          <a:noFill/>
          <a:ln w="9525">
            <a:noFill/>
            <a:miter lim="800000"/>
            <a:headEnd/>
            <a:tailEnd/>
          </a:ln>
        </p:spPr>
      </p:pic>
      <p:pic>
        <p:nvPicPr>
          <p:cNvPr id="15368" name="Picture 13" descr="E:\Chapter_01\B_JPEG_Images_and_Tables\b_unlabeled\figure_01_01_unlabeled.jpg"/>
          <p:cNvPicPr>
            <a:picLocks noChangeAspect="1" noChangeArrowheads="1"/>
          </p:cNvPicPr>
          <p:nvPr/>
        </p:nvPicPr>
        <p:blipFill>
          <a:blip r:embed="rId2" cstate="print">
            <a:lum bright="-10000" contrast="10000"/>
          </a:blip>
          <a:srcRect l="51675" t="50275" r="19078" b="27380"/>
          <a:stretch>
            <a:fillRect/>
          </a:stretch>
        </p:blipFill>
        <p:spPr bwMode="auto">
          <a:xfrm>
            <a:off x="3681413" y="4537075"/>
            <a:ext cx="2730500" cy="1735138"/>
          </a:xfrm>
          <a:prstGeom prst="rect">
            <a:avLst/>
          </a:prstGeom>
          <a:noFill/>
          <a:ln w="9525">
            <a:noFill/>
            <a:miter lim="800000"/>
            <a:headEnd/>
            <a:tailEnd/>
          </a:ln>
        </p:spPr>
      </p:pic>
      <p:pic>
        <p:nvPicPr>
          <p:cNvPr id="15369" name="Picture 14" descr="E:\Chapter_01\B_JPEG_Images_and_Tables\b_unlabeled\figure_01_01_unlabeled.jpg"/>
          <p:cNvPicPr>
            <a:picLocks noChangeAspect="1" noChangeArrowheads="1"/>
          </p:cNvPicPr>
          <p:nvPr/>
        </p:nvPicPr>
        <p:blipFill>
          <a:blip r:embed="rId2" cstate="print">
            <a:lum bright="-10000" contrast="20000"/>
          </a:blip>
          <a:srcRect l="35223" t="33974" r="47411" b="16209"/>
          <a:stretch>
            <a:fillRect/>
          </a:stretch>
        </p:blipFill>
        <p:spPr bwMode="auto">
          <a:xfrm>
            <a:off x="7526338" y="3416300"/>
            <a:ext cx="1382712" cy="3300413"/>
          </a:xfrm>
          <a:prstGeom prst="rect">
            <a:avLst/>
          </a:prstGeom>
          <a:noFill/>
          <a:ln w="9525">
            <a:noFill/>
            <a:miter lim="800000"/>
            <a:headEnd/>
            <a:tailEnd/>
          </a:ln>
        </p:spPr>
      </p:pic>
      <p:sp>
        <p:nvSpPr>
          <p:cNvPr id="15370" name="TextBox 9"/>
          <p:cNvSpPr txBox="1">
            <a:spLocks noChangeArrowheads="1"/>
          </p:cNvSpPr>
          <p:nvPr/>
        </p:nvSpPr>
        <p:spPr bwMode="auto">
          <a:xfrm>
            <a:off x="5462588" y="6308725"/>
            <a:ext cx="2200275" cy="307975"/>
          </a:xfrm>
          <a:prstGeom prst="rect">
            <a:avLst/>
          </a:prstGeom>
          <a:noFill/>
          <a:ln w="9525">
            <a:noFill/>
            <a:miter lim="800000"/>
            <a:headEnd/>
            <a:tailEnd/>
          </a:ln>
        </p:spPr>
        <p:txBody>
          <a:bodyPr>
            <a:spAutoFit/>
          </a:bodyPr>
          <a:lstStyle/>
          <a:p>
            <a:pPr algn="ctr"/>
            <a:r>
              <a:rPr lang="en-US" sz="1400" b="1"/>
              <a:t>from Fig. 1.1</a:t>
            </a:r>
          </a:p>
        </p:txBody>
      </p:sp>
      <p:sp>
        <p:nvSpPr>
          <p:cNvPr id="15371" name="Text Box 6" descr="Newsprint"/>
          <p:cNvSpPr txBox="1">
            <a:spLocks noChangeArrowheads="1"/>
          </p:cNvSpPr>
          <p:nvPr/>
        </p:nvSpPr>
        <p:spPr bwMode="auto">
          <a:xfrm>
            <a:off x="233363" y="6399213"/>
            <a:ext cx="1389062" cy="246062"/>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 O</a:t>
            </a:r>
            <a:endParaRPr lang="en-CA" sz="1000" b="1" i="1">
              <a:latin typeface="NuptialScrip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45416"/>
                                        </p:tgtEl>
                                        <p:attrNameLst>
                                          <p:attrName>style.visibility</p:attrName>
                                        </p:attrNameLst>
                                      </p:cBhvr>
                                      <p:to>
                                        <p:strVal val="visible"/>
                                      </p:to>
                                    </p:set>
                                    <p:animEffect transition="in" filter="wipe(down)">
                                      <p:cBhvr>
                                        <p:cTn id="7" dur="290">
                                          <p:stCondLst>
                                            <p:cond delay="0"/>
                                          </p:stCondLst>
                                        </p:cTn>
                                        <p:tgtEl>
                                          <p:spTgt spid="145416"/>
                                        </p:tgtEl>
                                      </p:cBhvr>
                                    </p:animEffect>
                                    <p:anim calcmode="lin" valueType="num">
                                      <p:cBhvr>
                                        <p:cTn id="8" dur="911" tmFilter="0,0; 0.14,0.36; 0.43,0.73; 0.71,0.91; 1.0,1.0">
                                          <p:stCondLst>
                                            <p:cond delay="0"/>
                                          </p:stCondLst>
                                        </p:cTn>
                                        <p:tgtEl>
                                          <p:spTgt spid="14541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4541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4541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4541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45416"/>
                                        </p:tgtEl>
                                        <p:attrNameLst>
                                          <p:attrName>ppt_y</p:attrName>
                                        </p:attrNameLst>
                                      </p:cBhvr>
                                      <p:tavLst>
                                        <p:tav tm="0" fmla="#ppt_y-sin(pi*$)/81">
                                          <p:val>
                                            <p:fltVal val="0"/>
                                          </p:val>
                                        </p:tav>
                                        <p:tav tm="100000">
                                          <p:val>
                                            <p:fltVal val="1"/>
                                          </p:val>
                                        </p:tav>
                                      </p:tavLst>
                                    </p:anim>
                                    <p:animScale>
                                      <p:cBhvr>
                                        <p:cTn id="13" dur="13">
                                          <p:stCondLst>
                                            <p:cond delay="325"/>
                                          </p:stCondLst>
                                        </p:cTn>
                                        <p:tgtEl>
                                          <p:spTgt spid="145416"/>
                                        </p:tgtEl>
                                      </p:cBhvr>
                                      <p:to x="100000" y="60000"/>
                                    </p:animScale>
                                    <p:animScale>
                                      <p:cBhvr>
                                        <p:cTn id="14" dur="83" decel="50000">
                                          <p:stCondLst>
                                            <p:cond delay="338"/>
                                          </p:stCondLst>
                                        </p:cTn>
                                        <p:tgtEl>
                                          <p:spTgt spid="145416"/>
                                        </p:tgtEl>
                                      </p:cBhvr>
                                      <p:to x="100000" y="100000"/>
                                    </p:animScale>
                                    <p:animScale>
                                      <p:cBhvr>
                                        <p:cTn id="15" dur="13">
                                          <p:stCondLst>
                                            <p:cond delay="656"/>
                                          </p:stCondLst>
                                        </p:cTn>
                                        <p:tgtEl>
                                          <p:spTgt spid="145416"/>
                                        </p:tgtEl>
                                      </p:cBhvr>
                                      <p:to x="100000" y="80000"/>
                                    </p:animScale>
                                    <p:animScale>
                                      <p:cBhvr>
                                        <p:cTn id="16" dur="83" decel="50000">
                                          <p:stCondLst>
                                            <p:cond delay="669"/>
                                          </p:stCondLst>
                                        </p:cTn>
                                        <p:tgtEl>
                                          <p:spTgt spid="145416"/>
                                        </p:tgtEl>
                                      </p:cBhvr>
                                      <p:to x="100000" y="100000"/>
                                    </p:animScale>
                                    <p:animScale>
                                      <p:cBhvr>
                                        <p:cTn id="17" dur="13">
                                          <p:stCondLst>
                                            <p:cond delay="821"/>
                                          </p:stCondLst>
                                        </p:cTn>
                                        <p:tgtEl>
                                          <p:spTgt spid="145416"/>
                                        </p:tgtEl>
                                      </p:cBhvr>
                                      <p:to x="100000" y="90000"/>
                                    </p:animScale>
                                    <p:animScale>
                                      <p:cBhvr>
                                        <p:cTn id="18" dur="83" decel="50000">
                                          <p:stCondLst>
                                            <p:cond delay="834"/>
                                          </p:stCondLst>
                                        </p:cTn>
                                        <p:tgtEl>
                                          <p:spTgt spid="145416"/>
                                        </p:tgtEl>
                                      </p:cBhvr>
                                      <p:to x="100000" y="100000"/>
                                    </p:animScale>
                                    <p:animScale>
                                      <p:cBhvr>
                                        <p:cTn id="19" dur="13">
                                          <p:stCondLst>
                                            <p:cond delay="904"/>
                                          </p:stCondLst>
                                        </p:cTn>
                                        <p:tgtEl>
                                          <p:spTgt spid="145416"/>
                                        </p:tgtEl>
                                      </p:cBhvr>
                                      <p:to x="100000" y="95000"/>
                                    </p:animScale>
                                    <p:animScale>
                                      <p:cBhvr>
                                        <p:cTn id="20" dur="83" decel="50000">
                                          <p:stCondLst>
                                            <p:cond delay="917"/>
                                          </p:stCondLst>
                                        </p:cTn>
                                        <p:tgtEl>
                                          <p:spTgt spid="145416"/>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45417"/>
                                        </p:tgtEl>
                                        <p:attrNameLst>
                                          <p:attrName>style.visibility</p:attrName>
                                        </p:attrNameLst>
                                      </p:cBhvr>
                                      <p:to>
                                        <p:strVal val="visible"/>
                                      </p:to>
                                    </p:set>
                                    <p:animEffect transition="in" filter="wipe(down)">
                                      <p:cBhvr>
                                        <p:cTn id="23" dur="290">
                                          <p:stCondLst>
                                            <p:cond delay="0"/>
                                          </p:stCondLst>
                                        </p:cTn>
                                        <p:tgtEl>
                                          <p:spTgt spid="145417"/>
                                        </p:tgtEl>
                                      </p:cBhvr>
                                    </p:animEffect>
                                    <p:anim calcmode="lin" valueType="num">
                                      <p:cBhvr>
                                        <p:cTn id="24" dur="911" tmFilter="0,0; 0.14,0.36; 0.43,0.73; 0.71,0.91; 1.0,1.0">
                                          <p:stCondLst>
                                            <p:cond delay="0"/>
                                          </p:stCondLst>
                                        </p:cTn>
                                        <p:tgtEl>
                                          <p:spTgt spid="14541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4541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4541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4541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45417"/>
                                        </p:tgtEl>
                                        <p:attrNameLst>
                                          <p:attrName>ppt_y</p:attrName>
                                        </p:attrNameLst>
                                      </p:cBhvr>
                                      <p:tavLst>
                                        <p:tav tm="0" fmla="#ppt_y-sin(pi*$)/81">
                                          <p:val>
                                            <p:fltVal val="0"/>
                                          </p:val>
                                        </p:tav>
                                        <p:tav tm="100000">
                                          <p:val>
                                            <p:fltVal val="1"/>
                                          </p:val>
                                        </p:tav>
                                      </p:tavLst>
                                    </p:anim>
                                    <p:animScale>
                                      <p:cBhvr>
                                        <p:cTn id="29" dur="13">
                                          <p:stCondLst>
                                            <p:cond delay="325"/>
                                          </p:stCondLst>
                                        </p:cTn>
                                        <p:tgtEl>
                                          <p:spTgt spid="145417"/>
                                        </p:tgtEl>
                                      </p:cBhvr>
                                      <p:to x="100000" y="60000"/>
                                    </p:animScale>
                                    <p:animScale>
                                      <p:cBhvr>
                                        <p:cTn id="30" dur="83" decel="50000">
                                          <p:stCondLst>
                                            <p:cond delay="338"/>
                                          </p:stCondLst>
                                        </p:cTn>
                                        <p:tgtEl>
                                          <p:spTgt spid="145417"/>
                                        </p:tgtEl>
                                      </p:cBhvr>
                                      <p:to x="100000" y="100000"/>
                                    </p:animScale>
                                    <p:animScale>
                                      <p:cBhvr>
                                        <p:cTn id="31" dur="13">
                                          <p:stCondLst>
                                            <p:cond delay="656"/>
                                          </p:stCondLst>
                                        </p:cTn>
                                        <p:tgtEl>
                                          <p:spTgt spid="145417"/>
                                        </p:tgtEl>
                                      </p:cBhvr>
                                      <p:to x="100000" y="80000"/>
                                    </p:animScale>
                                    <p:animScale>
                                      <p:cBhvr>
                                        <p:cTn id="32" dur="83" decel="50000">
                                          <p:stCondLst>
                                            <p:cond delay="669"/>
                                          </p:stCondLst>
                                        </p:cTn>
                                        <p:tgtEl>
                                          <p:spTgt spid="145417"/>
                                        </p:tgtEl>
                                      </p:cBhvr>
                                      <p:to x="100000" y="100000"/>
                                    </p:animScale>
                                    <p:animScale>
                                      <p:cBhvr>
                                        <p:cTn id="33" dur="13">
                                          <p:stCondLst>
                                            <p:cond delay="821"/>
                                          </p:stCondLst>
                                        </p:cTn>
                                        <p:tgtEl>
                                          <p:spTgt spid="145417"/>
                                        </p:tgtEl>
                                      </p:cBhvr>
                                      <p:to x="100000" y="90000"/>
                                    </p:animScale>
                                    <p:animScale>
                                      <p:cBhvr>
                                        <p:cTn id="34" dur="83" decel="50000">
                                          <p:stCondLst>
                                            <p:cond delay="834"/>
                                          </p:stCondLst>
                                        </p:cTn>
                                        <p:tgtEl>
                                          <p:spTgt spid="145417"/>
                                        </p:tgtEl>
                                      </p:cBhvr>
                                      <p:to x="100000" y="100000"/>
                                    </p:animScale>
                                    <p:animScale>
                                      <p:cBhvr>
                                        <p:cTn id="35" dur="13">
                                          <p:stCondLst>
                                            <p:cond delay="904"/>
                                          </p:stCondLst>
                                        </p:cTn>
                                        <p:tgtEl>
                                          <p:spTgt spid="145417"/>
                                        </p:tgtEl>
                                      </p:cBhvr>
                                      <p:to x="100000" y="95000"/>
                                    </p:animScale>
                                    <p:animScale>
                                      <p:cBhvr>
                                        <p:cTn id="36" dur="83" decel="50000">
                                          <p:stCondLst>
                                            <p:cond delay="917"/>
                                          </p:stCondLst>
                                        </p:cTn>
                                        <p:tgtEl>
                                          <p:spTgt spid="145417"/>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5418"/>
                                        </p:tgtEl>
                                        <p:attrNameLst>
                                          <p:attrName>style.visibility</p:attrName>
                                        </p:attrNameLst>
                                      </p:cBhvr>
                                      <p:to>
                                        <p:strVal val="visible"/>
                                      </p:to>
                                    </p:set>
                                    <p:animEffect transition="in" filter="wipe(down)">
                                      <p:cBhvr>
                                        <p:cTn id="39" dur="290">
                                          <p:stCondLst>
                                            <p:cond delay="0"/>
                                          </p:stCondLst>
                                        </p:cTn>
                                        <p:tgtEl>
                                          <p:spTgt spid="145418"/>
                                        </p:tgtEl>
                                      </p:cBhvr>
                                    </p:animEffect>
                                    <p:anim calcmode="lin" valueType="num">
                                      <p:cBhvr>
                                        <p:cTn id="40" dur="911" tmFilter="0,0; 0.14,0.36; 0.43,0.73; 0.71,0.91; 1.0,1.0">
                                          <p:stCondLst>
                                            <p:cond delay="0"/>
                                          </p:stCondLst>
                                        </p:cTn>
                                        <p:tgtEl>
                                          <p:spTgt spid="14541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541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541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541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5418"/>
                                        </p:tgtEl>
                                        <p:attrNameLst>
                                          <p:attrName>ppt_y</p:attrName>
                                        </p:attrNameLst>
                                      </p:cBhvr>
                                      <p:tavLst>
                                        <p:tav tm="0" fmla="#ppt_y-sin(pi*$)/81">
                                          <p:val>
                                            <p:fltVal val="0"/>
                                          </p:val>
                                        </p:tav>
                                        <p:tav tm="100000">
                                          <p:val>
                                            <p:fltVal val="1"/>
                                          </p:val>
                                        </p:tav>
                                      </p:tavLst>
                                    </p:anim>
                                    <p:animScale>
                                      <p:cBhvr>
                                        <p:cTn id="45" dur="13">
                                          <p:stCondLst>
                                            <p:cond delay="325"/>
                                          </p:stCondLst>
                                        </p:cTn>
                                        <p:tgtEl>
                                          <p:spTgt spid="145418"/>
                                        </p:tgtEl>
                                      </p:cBhvr>
                                      <p:to x="100000" y="60000"/>
                                    </p:animScale>
                                    <p:animScale>
                                      <p:cBhvr>
                                        <p:cTn id="46" dur="83" decel="50000">
                                          <p:stCondLst>
                                            <p:cond delay="338"/>
                                          </p:stCondLst>
                                        </p:cTn>
                                        <p:tgtEl>
                                          <p:spTgt spid="145418"/>
                                        </p:tgtEl>
                                      </p:cBhvr>
                                      <p:to x="100000" y="100000"/>
                                    </p:animScale>
                                    <p:animScale>
                                      <p:cBhvr>
                                        <p:cTn id="47" dur="13">
                                          <p:stCondLst>
                                            <p:cond delay="656"/>
                                          </p:stCondLst>
                                        </p:cTn>
                                        <p:tgtEl>
                                          <p:spTgt spid="145418"/>
                                        </p:tgtEl>
                                      </p:cBhvr>
                                      <p:to x="100000" y="80000"/>
                                    </p:animScale>
                                    <p:animScale>
                                      <p:cBhvr>
                                        <p:cTn id="48" dur="83" decel="50000">
                                          <p:stCondLst>
                                            <p:cond delay="669"/>
                                          </p:stCondLst>
                                        </p:cTn>
                                        <p:tgtEl>
                                          <p:spTgt spid="145418"/>
                                        </p:tgtEl>
                                      </p:cBhvr>
                                      <p:to x="100000" y="100000"/>
                                    </p:animScale>
                                    <p:animScale>
                                      <p:cBhvr>
                                        <p:cTn id="49" dur="13">
                                          <p:stCondLst>
                                            <p:cond delay="821"/>
                                          </p:stCondLst>
                                        </p:cTn>
                                        <p:tgtEl>
                                          <p:spTgt spid="145418"/>
                                        </p:tgtEl>
                                      </p:cBhvr>
                                      <p:to x="100000" y="90000"/>
                                    </p:animScale>
                                    <p:animScale>
                                      <p:cBhvr>
                                        <p:cTn id="50" dur="83" decel="50000">
                                          <p:stCondLst>
                                            <p:cond delay="834"/>
                                          </p:stCondLst>
                                        </p:cTn>
                                        <p:tgtEl>
                                          <p:spTgt spid="145418"/>
                                        </p:tgtEl>
                                      </p:cBhvr>
                                      <p:to x="100000" y="100000"/>
                                    </p:animScale>
                                    <p:animScale>
                                      <p:cBhvr>
                                        <p:cTn id="51" dur="13">
                                          <p:stCondLst>
                                            <p:cond delay="904"/>
                                          </p:stCondLst>
                                        </p:cTn>
                                        <p:tgtEl>
                                          <p:spTgt spid="145418"/>
                                        </p:tgtEl>
                                      </p:cBhvr>
                                      <p:to x="100000" y="95000"/>
                                    </p:animScale>
                                    <p:animScale>
                                      <p:cBhvr>
                                        <p:cTn id="52" dur="83" decel="50000">
                                          <p:stCondLst>
                                            <p:cond delay="917"/>
                                          </p:stCondLst>
                                        </p:cTn>
                                        <p:tgtEl>
                                          <p:spTgt spid="145418"/>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45419"/>
                                        </p:tgtEl>
                                        <p:attrNameLst>
                                          <p:attrName>style.visibility</p:attrName>
                                        </p:attrNameLst>
                                      </p:cBhvr>
                                      <p:to>
                                        <p:strVal val="visible"/>
                                      </p:to>
                                    </p:set>
                                    <p:animEffect transition="in" filter="wipe(down)">
                                      <p:cBhvr>
                                        <p:cTn id="55" dur="290">
                                          <p:stCondLst>
                                            <p:cond delay="0"/>
                                          </p:stCondLst>
                                        </p:cTn>
                                        <p:tgtEl>
                                          <p:spTgt spid="145419"/>
                                        </p:tgtEl>
                                      </p:cBhvr>
                                    </p:animEffect>
                                    <p:anim calcmode="lin" valueType="num">
                                      <p:cBhvr>
                                        <p:cTn id="56" dur="911" tmFilter="0,0; 0.14,0.36; 0.43,0.73; 0.71,0.91; 1.0,1.0">
                                          <p:stCondLst>
                                            <p:cond delay="0"/>
                                          </p:stCondLst>
                                        </p:cTn>
                                        <p:tgtEl>
                                          <p:spTgt spid="14541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4541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4541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4541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45419"/>
                                        </p:tgtEl>
                                        <p:attrNameLst>
                                          <p:attrName>ppt_y</p:attrName>
                                        </p:attrNameLst>
                                      </p:cBhvr>
                                      <p:tavLst>
                                        <p:tav tm="0" fmla="#ppt_y-sin(pi*$)/81">
                                          <p:val>
                                            <p:fltVal val="0"/>
                                          </p:val>
                                        </p:tav>
                                        <p:tav tm="100000">
                                          <p:val>
                                            <p:fltVal val="1"/>
                                          </p:val>
                                        </p:tav>
                                      </p:tavLst>
                                    </p:anim>
                                    <p:animScale>
                                      <p:cBhvr>
                                        <p:cTn id="61" dur="13">
                                          <p:stCondLst>
                                            <p:cond delay="325"/>
                                          </p:stCondLst>
                                        </p:cTn>
                                        <p:tgtEl>
                                          <p:spTgt spid="145419"/>
                                        </p:tgtEl>
                                      </p:cBhvr>
                                      <p:to x="100000" y="60000"/>
                                    </p:animScale>
                                    <p:animScale>
                                      <p:cBhvr>
                                        <p:cTn id="62" dur="83" decel="50000">
                                          <p:stCondLst>
                                            <p:cond delay="338"/>
                                          </p:stCondLst>
                                        </p:cTn>
                                        <p:tgtEl>
                                          <p:spTgt spid="145419"/>
                                        </p:tgtEl>
                                      </p:cBhvr>
                                      <p:to x="100000" y="100000"/>
                                    </p:animScale>
                                    <p:animScale>
                                      <p:cBhvr>
                                        <p:cTn id="63" dur="13">
                                          <p:stCondLst>
                                            <p:cond delay="656"/>
                                          </p:stCondLst>
                                        </p:cTn>
                                        <p:tgtEl>
                                          <p:spTgt spid="145419"/>
                                        </p:tgtEl>
                                      </p:cBhvr>
                                      <p:to x="100000" y="80000"/>
                                    </p:animScale>
                                    <p:animScale>
                                      <p:cBhvr>
                                        <p:cTn id="64" dur="83" decel="50000">
                                          <p:stCondLst>
                                            <p:cond delay="669"/>
                                          </p:stCondLst>
                                        </p:cTn>
                                        <p:tgtEl>
                                          <p:spTgt spid="145419"/>
                                        </p:tgtEl>
                                      </p:cBhvr>
                                      <p:to x="100000" y="100000"/>
                                    </p:animScale>
                                    <p:animScale>
                                      <p:cBhvr>
                                        <p:cTn id="65" dur="13">
                                          <p:stCondLst>
                                            <p:cond delay="821"/>
                                          </p:stCondLst>
                                        </p:cTn>
                                        <p:tgtEl>
                                          <p:spTgt spid="145419"/>
                                        </p:tgtEl>
                                      </p:cBhvr>
                                      <p:to x="100000" y="90000"/>
                                    </p:animScale>
                                    <p:animScale>
                                      <p:cBhvr>
                                        <p:cTn id="66" dur="83" decel="50000">
                                          <p:stCondLst>
                                            <p:cond delay="834"/>
                                          </p:stCondLst>
                                        </p:cTn>
                                        <p:tgtEl>
                                          <p:spTgt spid="145419"/>
                                        </p:tgtEl>
                                      </p:cBhvr>
                                      <p:to x="100000" y="100000"/>
                                    </p:animScale>
                                    <p:animScale>
                                      <p:cBhvr>
                                        <p:cTn id="67" dur="13">
                                          <p:stCondLst>
                                            <p:cond delay="904"/>
                                          </p:stCondLst>
                                        </p:cTn>
                                        <p:tgtEl>
                                          <p:spTgt spid="145419"/>
                                        </p:tgtEl>
                                      </p:cBhvr>
                                      <p:to x="100000" y="95000"/>
                                    </p:animScale>
                                    <p:animScale>
                                      <p:cBhvr>
                                        <p:cTn id="68" dur="83" decel="50000">
                                          <p:stCondLst>
                                            <p:cond delay="917"/>
                                          </p:stCondLst>
                                        </p:cTn>
                                        <p:tgtEl>
                                          <p:spTgt spid="1454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6" grpId="0"/>
      <p:bldP spid="145417" grpId="0"/>
      <p:bldP spid="145418" grpId="0"/>
      <p:bldP spid="1454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0"/>
            <a:ext cx="9144000" cy="6858000"/>
          </a:xfrm>
          <a:prstGeom prst="rect">
            <a:avLst/>
          </a:prstGeom>
          <a:solidFill>
            <a:srgbClr val="6600CC">
              <a:alpha val="5098"/>
            </a:srgbClr>
          </a:solidFill>
          <a:ln w="9525">
            <a:solidFill>
              <a:schemeClr val="tx1"/>
            </a:solidFill>
            <a:miter lim="800000"/>
            <a:headEnd/>
            <a:tailEnd/>
          </a:ln>
        </p:spPr>
        <p:txBody>
          <a:bodyPr wrap="none" anchor="ctr"/>
          <a:lstStyle/>
          <a:p>
            <a:endParaRPr lang="en-US"/>
          </a:p>
        </p:txBody>
      </p:sp>
      <p:sp>
        <p:nvSpPr>
          <p:cNvPr id="16387" name="Text Box 3"/>
          <p:cNvSpPr txBox="1">
            <a:spLocks noChangeArrowheads="1"/>
          </p:cNvSpPr>
          <p:nvPr/>
        </p:nvSpPr>
        <p:spPr bwMode="auto">
          <a:xfrm>
            <a:off x="76200" y="76200"/>
            <a:ext cx="9067800" cy="708025"/>
          </a:xfrm>
          <a:prstGeom prst="rect">
            <a:avLst/>
          </a:prstGeom>
          <a:noFill/>
          <a:ln w="9525">
            <a:noFill/>
            <a:miter lim="800000"/>
            <a:headEnd/>
            <a:tailEnd/>
          </a:ln>
        </p:spPr>
        <p:txBody>
          <a:bodyPr>
            <a:spAutoFit/>
          </a:bodyPr>
          <a:lstStyle/>
          <a:p>
            <a:pPr marL="914400" indent="-914400" algn="l">
              <a:spcBef>
                <a:spcPct val="50000"/>
              </a:spcBef>
            </a:pPr>
            <a:r>
              <a:rPr lang="en-US" b="1" i="1" u="sng" dirty="0">
                <a:solidFill>
                  <a:schemeClr val="accent2"/>
                </a:solidFill>
              </a:rPr>
              <a:t>1.2  Summarize the organelles and structures found in body cells (Chapter 3:  pp. </a:t>
            </a:r>
            <a:r>
              <a:rPr lang="en-US" b="1" i="1" u="sng" dirty="0" smtClean="0">
                <a:solidFill>
                  <a:schemeClr val="accent2"/>
                </a:solidFill>
              </a:rPr>
              <a:t>83-96)</a:t>
            </a:r>
            <a:endParaRPr lang="en-US" b="1" i="1" u="sng" dirty="0">
              <a:solidFill>
                <a:schemeClr val="accent2"/>
              </a:solidFill>
            </a:endParaRPr>
          </a:p>
        </p:txBody>
      </p:sp>
      <p:pic>
        <p:nvPicPr>
          <p:cNvPr id="16388" name="Picture 10" descr="ha5lf0301_c"/>
          <p:cNvPicPr>
            <a:picLocks noChangeAspect="1" noChangeArrowheads="1"/>
          </p:cNvPicPr>
          <p:nvPr/>
        </p:nvPicPr>
        <p:blipFill>
          <a:blip r:embed="rId2" cstate="print">
            <a:lum bright="-18000" contrast="18000"/>
          </a:blip>
          <a:srcRect l="9717" t="2272" r="13017" b="10651"/>
          <a:stretch>
            <a:fillRect/>
          </a:stretch>
        </p:blipFill>
        <p:spPr bwMode="auto">
          <a:xfrm>
            <a:off x="210065" y="1115112"/>
            <a:ext cx="5572897" cy="4811365"/>
          </a:xfrm>
          <a:prstGeom prst="rect">
            <a:avLst/>
          </a:prstGeom>
          <a:noFill/>
          <a:ln w="9525">
            <a:noFill/>
            <a:miter lim="800000"/>
            <a:headEnd/>
            <a:tailEnd/>
          </a:ln>
        </p:spPr>
      </p:pic>
      <p:sp>
        <p:nvSpPr>
          <p:cNvPr id="16389" name="Text Box 11"/>
          <p:cNvSpPr txBox="1">
            <a:spLocks noChangeArrowheads="1"/>
          </p:cNvSpPr>
          <p:nvPr/>
        </p:nvSpPr>
        <p:spPr bwMode="auto">
          <a:xfrm>
            <a:off x="2769114" y="6133542"/>
            <a:ext cx="1066800" cy="376237"/>
          </a:xfrm>
          <a:prstGeom prst="rect">
            <a:avLst/>
          </a:prstGeom>
          <a:solidFill>
            <a:schemeClr val="bg1"/>
          </a:solidFill>
          <a:ln w="9525">
            <a:solidFill>
              <a:schemeClr val="accent2"/>
            </a:solidFill>
            <a:miter lim="800000"/>
            <a:headEnd/>
            <a:tailEnd/>
          </a:ln>
        </p:spPr>
        <p:txBody>
          <a:bodyPr>
            <a:spAutoFit/>
          </a:bodyPr>
          <a:lstStyle/>
          <a:p>
            <a:pPr algn="l">
              <a:spcBef>
                <a:spcPct val="50000"/>
              </a:spcBef>
            </a:pPr>
            <a:r>
              <a:rPr lang="en-US" sz="1800" dirty="0"/>
              <a:t>Fig. 3.2</a:t>
            </a:r>
          </a:p>
        </p:txBody>
      </p:sp>
      <p:sp>
        <p:nvSpPr>
          <p:cNvPr id="16390" name="Text Box 12" descr="Newsprint"/>
          <p:cNvSpPr txBox="1">
            <a:spLocks noChangeArrowheads="1"/>
          </p:cNvSpPr>
          <p:nvPr/>
        </p:nvSpPr>
        <p:spPr bwMode="auto">
          <a:xfrm>
            <a:off x="7550150" y="6418263"/>
            <a:ext cx="1368425" cy="247650"/>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
        <p:nvSpPr>
          <p:cNvPr id="16391" name="TextBox 7"/>
          <p:cNvSpPr txBox="1">
            <a:spLocks noChangeArrowheads="1"/>
          </p:cNvSpPr>
          <p:nvPr/>
        </p:nvSpPr>
        <p:spPr bwMode="auto">
          <a:xfrm>
            <a:off x="5979340" y="892089"/>
            <a:ext cx="2798762" cy="2554288"/>
          </a:xfrm>
          <a:prstGeom prst="rect">
            <a:avLst/>
          </a:prstGeom>
          <a:noFill/>
          <a:ln w="9525">
            <a:noFill/>
            <a:miter lim="800000"/>
            <a:headEnd/>
            <a:tailEnd/>
          </a:ln>
        </p:spPr>
        <p:txBody>
          <a:bodyPr>
            <a:spAutoFit/>
          </a:bodyPr>
          <a:lstStyle/>
          <a:p>
            <a:pPr algn="ctr"/>
            <a:r>
              <a:rPr lang="en-US" dirty="0"/>
              <a:t>We will review (you have already learned it in high school!) this content in class using </a:t>
            </a:r>
            <a:r>
              <a:rPr lang="en-US" dirty="0" smtClean="0"/>
              <a:t>a video and a </a:t>
            </a:r>
            <a:r>
              <a:rPr lang="en-US" dirty="0"/>
              <a:t>Jeopardy game.  To fill in the gaps, read pp. 83-96 in your textbook.</a:t>
            </a:r>
          </a:p>
        </p:txBody>
      </p:sp>
      <p:pic>
        <p:nvPicPr>
          <p:cNvPr id="16385" name="Picture 1">
            <a:hlinkClick r:id="rId4"/>
          </p:cNvPr>
          <p:cNvPicPr>
            <a:picLocks noChangeAspect="1" noChangeArrowheads="1"/>
          </p:cNvPicPr>
          <p:nvPr/>
        </p:nvPicPr>
        <p:blipFill>
          <a:blip r:embed="rId5" cstate="print"/>
          <a:srcRect l="24812" t="26249" r="26525" b="20190"/>
          <a:stretch>
            <a:fillRect/>
          </a:stretch>
        </p:blipFill>
        <p:spPr bwMode="auto">
          <a:xfrm>
            <a:off x="6030517" y="3830594"/>
            <a:ext cx="2643926" cy="205122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1021" b="2888"/>
          <a:stretch/>
        </p:blipFill>
        <p:spPr>
          <a:xfrm>
            <a:off x="5424616" y="50820"/>
            <a:ext cx="3528541" cy="6768776"/>
          </a:xfrm>
          <a:prstGeom prst="rect">
            <a:avLst/>
          </a:prstGeom>
        </p:spPr>
      </p:pic>
      <p:sp>
        <p:nvSpPr>
          <p:cNvPr id="4" name="TextBox 3"/>
          <p:cNvSpPr txBox="1"/>
          <p:nvPr/>
        </p:nvSpPr>
        <p:spPr>
          <a:xfrm>
            <a:off x="596900" y="2019300"/>
            <a:ext cx="3810000" cy="2246769"/>
          </a:xfrm>
          <a:prstGeom prst="rect">
            <a:avLst/>
          </a:prstGeom>
          <a:noFill/>
        </p:spPr>
        <p:txBody>
          <a:bodyPr wrap="square" rtlCol="0">
            <a:spAutoFit/>
          </a:bodyPr>
          <a:lstStyle/>
          <a:p>
            <a:pPr algn="l"/>
            <a:r>
              <a:rPr lang="en-CA" dirty="0" smtClean="0">
                <a:solidFill>
                  <a:srgbClr val="3333CC"/>
                </a:solidFill>
              </a:rPr>
              <a:t>Cells are the basic unit of life.  </a:t>
            </a:r>
          </a:p>
          <a:p>
            <a:pPr algn="l"/>
            <a:endParaRPr lang="en-CA" dirty="0"/>
          </a:p>
          <a:p>
            <a:pPr algn="l"/>
            <a:r>
              <a:rPr lang="en-CA" dirty="0" smtClean="0"/>
              <a:t>They come in many different shapes and sizes (see Fig. 3.1), but each type of cell contains everything it needs to function as part of a living human being.  </a:t>
            </a:r>
            <a:endParaRPr lang="en-CA" dirty="0"/>
          </a:p>
        </p:txBody>
      </p:sp>
      <p:sp>
        <p:nvSpPr>
          <p:cNvPr id="5" name="TextBox 4"/>
          <p:cNvSpPr txBox="1"/>
          <p:nvPr/>
        </p:nvSpPr>
        <p:spPr>
          <a:xfrm>
            <a:off x="4167933" y="6083300"/>
            <a:ext cx="1039067" cy="400110"/>
          </a:xfrm>
          <a:prstGeom prst="rect">
            <a:avLst/>
          </a:prstGeom>
          <a:noFill/>
        </p:spPr>
        <p:txBody>
          <a:bodyPr wrap="none" rtlCol="0">
            <a:spAutoFit/>
          </a:bodyPr>
          <a:lstStyle/>
          <a:p>
            <a:r>
              <a:rPr lang="en-CA" dirty="0" smtClean="0"/>
              <a:t>Fig. 3.1</a:t>
            </a:r>
            <a:endParaRPr lang="en-CA" dirty="0"/>
          </a:p>
        </p:txBody>
      </p:sp>
    </p:spTree>
    <p:extLst>
      <p:ext uri="{BB962C8B-B14F-4D97-AF65-F5344CB8AC3E}">
        <p14:creationId xmlns:p14="http://schemas.microsoft.com/office/powerpoint/2010/main" val="16499578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2631"/>
          <a:stretch/>
        </p:blipFill>
        <p:spPr>
          <a:xfrm>
            <a:off x="3182620" y="125476"/>
            <a:ext cx="5918186" cy="4446524"/>
          </a:xfrm>
          <a:prstGeom prst="rect">
            <a:avLst/>
          </a:prstGeom>
        </p:spPr>
      </p:pic>
      <p:sp>
        <p:nvSpPr>
          <p:cNvPr id="4" name="TextBox 3"/>
          <p:cNvSpPr txBox="1"/>
          <p:nvPr/>
        </p:nvSpPr>
        <p:spPr>
          <a:xfrm>
            <a:off x="114300" y="239776"/>
            <a:ext cx="3068320" cy="4093428"/>
          </a:xfrm>
          <a:prstGeom prst="rect">
            <a:avLst/>
          </a:prstGeom>
          <a:noFill/>
        </p:spPr>
        <p:txBody>
          <a:bodyPr wrap="square" rtlCol="0">
            <a:spAutoFit/>
          </a:bodyPr>
          <a:lstStyle/>
          <a:p>
            <a:pPr algn="l"/>
            <a:r>
              <a:rPr lang="en-CA" dirty="0" smtClean="0"/>
              <a:t>The </a:t>
            </a:r>
            <a:r>
              <a:rPr lang="en-CA" b="1" dirty="0" smtClean="0">
                <a:solidFill>
                  <a:srgbClr val="3333CC"/>
                </a:solidFill>
              </a:rPr>
              <a:t>nucleus</a:t>
            </a:r>
            <a:r>
              <a:rPr lang="en-CA" dirty="0" smtClean="0"/>
              <a:t> is the </a:t>
            </a:r>
            <a:r>
              <a:rPr lang="en-CA" b="1" dirty="0" smtClean="0">
                <a:solidFill>
                  <a:srgbClr val="3333CC"/>
                </a:solidFill>
              </a:rPr>
              <a:t>control centre </a:t>
            </a:r>
            <a:r>
              <a:rPr lang="en-CA" dirty="0" smtClean="0"/>
              <a:t>of the cell.  It contains the genetic inheritance for that cell in the form of instructions for all possible proteins the cell can make</a:t>
            </a:r>
            <a:r>
              <a:rPr lang="en-CA" b="1" dirty="0" smtClean="0">
                <a:solidFill>
                  <a:srgbClr val="3333CC"/>
                </a:solidFill>
              </a:rPr>
              <a:t>.</a:t>
            </a:r>
          </a:p>
          <a:p>
            <a:pPr algn="l"/>
            <a:r>
              <a:rPr lang="en-CA" b="1" dirty="0" smtClean="0">
                <a:solidFill>
                  <a:srgbClr val="3333CC"/>
                </a:solidFill>
              </a:rPr>
              <a:t>The cytoplasm </a:t>
            </a:r>
            <a:r>
              <a:rPr lang="en-CA" dirty="0" smtClean="0"/>
              <a:t>fills the space between the nucleus and the plasma membrane.  </a:t>
            </a:r>
            <a:r>
              <a:rPr lang="en-CA" b="1" dirty="0" smtClean="0">
                <a:solidFill>
                  <a:srgbClr val="3333CC"/>
                </a:solidFill>
              </a:rPr>
              <a:t>Organelles</a:t>
            </a:r>
            <a:r>
              <a:rPr lang="en-CA" dirty="0" smtClean="0"/>
              <a:t> are part of the cytoplasm.</a:t>
            </a:r>
            <a:endParaRPr lang="en-CA" dirty="0"/>
          </a:p>
        </p:txBody>
      </p:sp>
      <p:sp>
        <p:nvSpPr>
          <p:cNvPr id="5" name="TextBox 4"/>
          <p:cNvSpPr txBox="1"/>
          <p:nvPr/>
        </p:nvSpPr>
        <p:spPr>
          <a:xfrm>
            <a:off x="7863633" y="3975100"/>
            <a:ext cx="1039067" cy="400110"/>
          </a:xfrm>
          <a:prstGeom prst="rect">
            <a:avLst/>
          </a:prstGeom>
          <a:noFill/>
        </p:spPr>
        <p:txBody>
          <a:bodyPr wrap="none" rtlCol="0">
            <a:spAutoFit/>
          </a:bodyPr>
          <a:lstStyle/>
          <a:p>
            <a:r>
              <a:rPr lang="en-CA" dirty="0" smtClean="0"/>
              <a:t>Fig. 3.2</a:t>
            </a:r>
            <a:endParaRPr lang="en-CA" dirty="0"/>
          </a:p>
        </p:txBody>
      </p:sp>
      <p:sp>
        <p:nvSpPr>
          <p:cNvPr id="6" name="TextBox 5"/>
          <p:cNvSpPr txBox="1"/>
          <p:nvPr/>
        </p:nvSpPr>
        <p:spPr>
          <a:xfrm>
            <a:off x="164591" y="4787900"/>
            <a:ext cx="8979409" cy="1631216"/>
          </a:xfrm>
          <a:prstGeom prst="rect">
            <a:avLst/>
          </a:prstGeom>
          <a:noFill/>
        </p:spPr>
        <p:txBody>
          <a:bodyPr wrap="square" rtlCol="0">
            <a:spAutoFit/>
          </a:bodyPr>
          <a:lstStyle/>
          <a:p>
            <a:pPr algn="l"/>
            <a:r>
              <a:rPr lang="en-CA" dirty="0" smtClean="0"/>
              <a:t>The </a:t>
            </a:r>
            <a:r>
              <a:rPr lang="en-CA" b="1" dirty="0" smtClean="0">
                <a:solidFill>
                  <a:srgbClr val="3333CC"/>
                </a:solidFill>
              </a:rPr>
              <a:t>plasma membrane </a:t>
            </a:r>
            <a:r>
              <a:rPr lang="en-CA" dirty="0" smtClean="0"/>
              <a:t>encloses the cell, separating the </a:t>
            </a:r>
            <a:r>
              <a:rPr lang="en-CA" b="1" dirty="0" smtClean="0">
                <a:solidFill>
                  <a:srgbClr val="3333CC"/>
                </a:solidFill>
              </a:rPr>
              <a:t>intracellular f</a:t>
            </a:r>
            <a:r>
              <a:rPr lang="en-CA" dirty="0" smtClean="0"/>
              <a:t>luid from the </a:t>
            </a:r>
            <a:r>
              <a:rPr lang="en-CA" b="1" dirty="0" smtClean="0">
                <a:solidFill>
                  <a:srgbClr val="3333CC"/>
                </a:solidFill>
              </a:rPr>
              <a:t>extracellular fluid</a:t>
            </a:r>
            <a:r>
              <a:rPr lang="en-CA" dirty="0" smtClean="0"/>
              <a:t>.  We will explore the structure of the plasma membrane a little later.  The plasma membrane is </a:t>
            </a:r>
            <a:r>
              <a:rPr lang="en-CA" b="1" dirty="0" smtClean="0">
                <a:solidFill>
                  <a:srgbClr val="3333CC"/>
                </a:solidFill>
              </a:rPr>
              <a:t>semi-permeable </a:t>
            </a:r>
            <a:r>
              <a:rPr lang="en-CA" dirty="0" smtClean="0"/>
              <a:t>(</a:t>
            </a:r>
            <a:r>
              <a:rPr lang="en-CA" b="1" dirty="0" smtClean="0">
                <a:solidFill>
                  <a:srgbClr val="3333CC"/>
                </a:solidFill>
              </a:rPr>
              <a:t>selectively permeable</a:t>
            </a:r>
            <a:r>
              <a:rPr lang="en-CA" dirty="0" smtClean="0"/>
              <a:t>).  This means it can allow some substances to cross while restricting the movement of others.  </a:t>
            </a:r>
            <a:endParaRPr lang="en-CA" dirty="0"/>
          </a:p>
        </p:txBody>
      </p:sp>
    </p:spTree>
    <p:extLst>
      <p:ext uri="{BB962C8B-B14F-4D97-AF65-F5344CB8AC3E}">
        <p14:creationId xmlns:p14="http://schemas.microsoft.com/office/powerpoint/2010/main" val="898186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0292" y="818978"/>
            <a:ext cx="8369300" cy="4708981"/>
          </a:xfrm>
          <a:prstGeom prst="rect">
            <a:avLst/>
          </a:prstGeom>
          <a:noFill/>
        </p:spPr>
        <p:txBody>
          <a:bodyPr wrap="square" rtlCol="0">
            <a:spAutoFit/>
          </a:bodyPr>
          <a:lstStyle/>
          <a:p>
            <a:pPr algn="l"/>
            <a:r>
              <a:rPr lang="en-CA" sz="2200" b="1" i="1" u="sng" dirty="0" smtClean="0">
                <a:solidFill>
                  <a:srgbClr val="3333CC"/>
                </a:solidFill>
              </a:rPr>
              <a:t>The cytoplasm consists of three components:</a:t>
            </a:r>
          </a:p>
          <a:p>
            <a:pPr algn="l"/>
            <a:endParaRPr lang="en-CA" b="1" i="1" u="sng" dirty="0" smtClean="0">
              <a:solidFill>
                <a:srgbClr val="3333CC"/>
              </a:solidFill>
            </a:endParaRPr>
          </a:p>
          <a:p>
            <a:pPr marL="457200" indent="-457200" algn="l">
              <a:buFont typeface="+mj-lt"/>
              <a:buAutoNum type="arabicPeriod"/>
            </a:pPr>
            <a:r>
              <a:rPr lang="en-CA" b="1" dirty="0" smtClean="0">
                <a:solidFill>
                  <a:srgbClr val="3333CC"/>
                </a:solidFill>
              </a:rPr>
              <a:t>Cytosol</a:t>
            </a:r>
            <a:r>
              <a:rPr lang="en-CA" dirty="0" smtClean="0"/>
              <a:t>:  a viscous fluid in which the other components are suspended; consists of water plus proteins, salts, sugars, other solutes</a:t>
            </a:r>
          </a:p>
          <a:p>
            <a:pPr marL="457200" indent="-457200" algn="l">
              <a:buFont typeface="+mj-lt"/>
              <a:buAutoNum type="arabicPeriod"/>
            </a:pPr>
            <a:endParaRPr lang="en-CA" dirty="0" smtClean="0"/>
          </a:p>
          <a:p>
            <a:pPr marL="457200" indent="-457200" algn="l">
              <a:buFont typeface="+mj-lt"/>
              <a:buAutoNum type="arabicPeriod"/>
            </a:pPr>
            <a:r>
              <a:rPr lang="en-CA" b="1" dirty="0" smtClean="0">
                <a:solidFill>
                  <a:srgbClr val="3333CC"/>
                </a:solidFill>
              </a:rPr>
              <a:t>Organelles:</a:t>
            </a:r>
            <a:r>
              <a:rPr lang="en-CA" dirty="0" smtClean="0"/>
              <a:t>  structures that carry out the metabolic activities of the cell such as protein synthesis, ATP production, digestion - we shall explore these next</a:t>
            </a:r>
          </a:p>
          <a:p>
            <a:pPr marL="457200" indent="-457200" algn="l">
              <a:buFont typeface="+mj-lt"/>
              <a:buAutoNum type="arabicPeriod"/>
            </a:pPr>
            <a:endParaRPr lang="en-CA" dirty="0" smtClean="0"/>
          </a:p>
          <a:p>
            <a:pPr marL="457200" indent="-457200" algn="l">
              <a:buFont typeface="+mj-lt"/>
              <a:buAutoNum type="arabicPeriod"/>
            </a:pPr>
            <a:r>
              <a:rPr lang="en-CA" b="1" dirty="0" smtClean="0">
                <a:solidFill>
                  <a:srgbClr val="3333CC"/>
                </a:solidFill>
              </a:rPr>
              <a:t>Inclusions:</a:t>
            </a:r>
            <a:r>
              <a:rPr lang="en-CA" dirty="0" smtClean="0"/>
              <a:t>  cell-type dependent – include substances that may be storage forms of important molecules or have other functions within the cell; examples include: glycogen granules (found in liver and muscle cells), lipid droplets (especially in fat cells), pigment granules (in skin cells)</a:t>
            </a:r>
            <a:endParaRPr lang="en-CA" dirty="0"/>
          </a:p>
        </p:txBody>
      </p:sp>
    </p:spTree>
    <p:extLst>
      <p:ext uri="{BB962C8B-B14F-4D97-AF65-F5344CB8AC3E}">
        <p14:creationId xmlns:p14="http://schemas.microsoft.com/office/powerpoint/2010/main" val="14270145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1300" y="190500"/>
            <a:ext cx="8521700" cy="1077218"/>
          </a:xfrm>
          <a:prstGeom prst="rect">
            <a:avLst/>
          </a:prstGeom>
          <a:noFill/>
        </p:spPr>
        <p:txBody>
          <a:bodyPr wrap="square" rtlCol="0">
            <a:spAutoFit/>
          </a:bodyPr>
          <a:lstStyle/>
          <a:p>
            <a:pPr algn="ctr"/>
            <a:r>
              <a:rPr lang="en-CA" sz="2400" b="1" dirty="0" smtClean="0">
                <a:solidFill>
                  <a:srgbClr val="003399"/>
                </a:solidFill>
              </a:rPr>
              <a:t>ORGANELLES</a:t>
            </a:r>
          </a:p>
          <a:p>
            <a:pPr algn="l"/>
            <a:r>
              <a:rPr lang="en-CA" i="1" dirty="0" smtClean="0"/>
              <a:t>For each of the 6 organelles listed below, find a picture of their structure in chapter 3 and briefly indicate their function in 8 words or less</a:t>
            </a:r>
            <a:endParaRPr lang="en-CA" i="1" dirty="0"/>
          </a:p>
        </p:txBody>
      </p:sp>
      <p:graphicFrame>
        <p:nvGraphicFramePr>
          <p:cNvPr id="3" name="Table 2"/>
          <p:cNvGraphicFramePr>
            <a:graphicFrameLocks noGrp="1"/>
          </p:cNvGraphicFramePr>
          <p:nvPr>
            <p:extLst/>
          </p:nvPr>
        </p:nvGraphicFramePr>
        <p:xfrm>
          <a:off x="342900" y="1651000"/>
          <a:ext cx="8420100" cy="4297680"/>
        </p:xfrm>
        <a:graphic>
          <a:graphicData uri="http://schemas.openxmlformats.org/drawingml/2006/table">
            <a:tbl>
              <a:tblPr firstRow="1" bandRow="1">
                <a:tableStyleId>{21E4AEA4-8DFA-4A89-87EB-49C32662AFE0}</a:tableStyleId>
              </a:tblPr>
              <a:tblGrid>
                <a:gridCol w="3009900"/>
                <a:gridCol w="1752600"/>
                <a:gridCol w="3657600"/>
              </a:tblGrid>
              <a:tr h="370840">
                <a:tc>
                  <a:txBody>
                    <a:bodyPr/>
                    <a:lstStyle/>
                    <a:p>
                      <a:pPr algn="ctr"/>
                      <a:r>
                        <a:rPr lang="en-CA" sz="2400" dirty="0" smtClean="0">
                          <a:latin typeface="Arial" panose="020B0604020202020204" pitchFamily="34" charset="0"/>
                          <a:cs typeface="Arial" panose="020B0604020202020204" pitchFamily="34" charset="0"/>
                        </a:rPr>
                        <a:t>Organelle</a:t>
                      </a:r>
                      <a:endParaRPr lang="en-CA" sz="2400" dirty="0">
                        <a:latin typeface="Arial" panose="020B0604020202020204" pitchFamily="34" charset="0"/>
                        <a:cs typeface="Arial" panose="020B0604020202020204" pitchFamily="34" charset="0"/>
                      </a:endParaRPr>
                    </a:p>
                  </a:txBody>
                  <a:tcPr/>
                </a:tc>
                <a:tc>
                  <a:txBody>
                    <a:bodyPr/>
                    <a:lstStyle/>
                    <a:p>
                      <a:pPr algn="ctr"/>
                      <a:r>
                        <a:rPr lang="en-CA" sz="2400" dirty="0" smtClean="0">
                          <a:latin typeface="Arial" panose="020B0604020202020204" pitchFamily="34" charset="0"/>
                          <a:cs typeface="Arial" panose="020B0604020202020204" pitchFamily="34" charset="0"/>
                        </a:rPr>
                        <a:t>Figure No.</a:t>
                      </a:r>
                      <a:endParaRPr lang="en-CA" sz="2400" dirty="0">
                        <a:latin typeface="Arial" panose="020B0604020202020204" pitchFamily="34" charset="0"/>
                        <a:cs typeface="Arial" panose="020B0604020202020204" pitchFamily="34" charset="0"/>
                      </a:endParaRPr>
                    </a:p>
                  </a:txBody>
                  <a:tcPr/>
                </a:tc>
                <a:tc>
                  <a:txBody>
                    <a:bodyPr/>
                    <a:lstStyle/>
                    <a:p>
                      <a:pPr algn="ctr"/>
                      <a:r>
                        <a:rPr lang="en-CA" sz="2400" dirty="0" smtClean="0">
                          <a:latin typeface="Arial" panose="020B0604020202020204" pitchFamily="34" charset="0"/>
                          <a:cs typeface="Arial" panose="020B0604020202020204" pitchFamily="34" charset="0"/>
                        </a:rPr>
                        <a:t>Function</a:t>
                      </a:r>
                      <a:endParaRPr lang="en-CA" sz="24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Mitochondrion</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dirty="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Ribosome</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dirty="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Endoplasmic reticulum</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dirty="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Golgi apparatus</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Lysosome</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r h="370840">
                <a:tc>
                  <a:txBody>
                    <a:bodyPr/>
                    <a:lstStyle/>
                    <a:p>
                      <a:pPr algn="ctr"/>
                      <a:r>
                        <a:rPr lang="en-CA" sz="2000" b="1" dirty="0" smtClean="0">
                          <a:latin typeface="Arial" panose="020B0604020202020204" pitchFamily="34" charset="0"/>
                          <a:cs typeface="Arial" panose="020B0604020202020204" pitchFamily="34" charset="0"/>
                        </a:rPr>
                        <a:t>Peroxisome </a:t>
                      </a:r>
                      <a:endParaRPr lang="en-CA" sz="2000" b="1" dirty="0">
                        <a:latin typeface="Arial" panose="020B0604020202020204" pitchFamily="34" charset="0"/>
                        <a:cs typeface="Arial" panose="020B0604020202020204" pitchFamily="34" charset="0"/>
                      </a:endParaRPr>
                    </a:p>
                  </a:txBody>
                  <a:tcPr anchor="ctr"/>
                </a:tc>
                <a:tc>
                  <a:txBody>
                    <a:bodyPr/>
                    <a:lstStyle/>
                    <a:p>
                      <a:pPr algn="ctr"/>
                      <a:endParaRPr lang="en-CA" sz="2000">
                        <a:latin typeface="Arial" panose="020B0604020202020204" pitchFamily="34" charset="0"/>
                        <a:cs typeface="Arial" panose="020B0604020202020204" pitchFamily="34" charset="0"/>
                      </a:endParaRPr>
                    </a:p>
                  </a:txBody>
                  <a:tcPr/>
                </a:tc>
                <a:tc>
                  <a:txBody>
                    <a:bodyPr/>
                    <a:lstStyle/>
                    <a:p>
                      <a:pPr algn="ctr"/>
                      <a:endParaRPr lang="en-CA" sz="1800" dirty="0" smtClean="0">
                        <a:latin typeface="Arial" panose="020B0604020202020204" pitchFamily="34" charset="0"/>
                        <a:cs typeface="Arial" panose="020B0604020202020204" pitchFamily="34" charset="0"/>
                      </a:endParaRPr>
                    </a:p>
                    <a:p>
                      <a:pPr algn="ctr"/>
                      <a:endParaRPr lang="en-CA" sz="1800" dirty="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11627693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1300" y="88900"/>
            <a:ext cx="8763000" cy="1323439"/>
          </a:xfrm>
          <a:prstGeom prst="rect">
            <a:avLst/>
          </a:prstGeom>
          <a:noFill/>
        </p:spPr>
        <p:txBody>
          <a:bodyPr wrap="square" rtlCol="0">
            <a:spAutoFit/>
          </a:bodyPr>
          <a:lstStyle/>
          <a:p>
            <a:pPr algn="ctr"/>
            <a:r>
              <a:rPr lang="en-CA" i="1" u="sng" dirty="0" smtClean="0">
                <a:solidFill>
                  <a:srgbClr val="003399"/>
                </a:solidFill>
              </a:rPr>
              <a:t>1.2.3:  Name and briefly describe the 3 types of cytoskeletal filaments.</a:t>
            </a:r>
          </a:p>
          <a:p>
            <a:pPr algn="l"/>
            <a:r>
              <a:rPr lang="en-CA" i="1" dirty="0" smtClean="0"/>
              <a:t>The cell’s cytoskeleton provides structural support, permits shape changes and allows movement. Identify each of the cytoskeletal filaments in the diagram below (Fig. 3.21) and assign a key role to each type of filament.</a:t>
            </a:r>
            <a:endParaRPr lang="en-CA" i="1"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093" t="20159" r="1388" b="13325"/>
          <a:stretch/>
        </p:blipFill>
        <p:spPr>
          <a:xfrm>
            <a:off x="241300" y="1421027"/>
            <a:ext cx="8382000" cy="3316767"/>
          </a:xfrm>
          <a:prstGeom prst="rect">
            <a:avLst/>
          </a:prstGeom>
        </p:spPr>
      </p:pic>
      <p:sp>
        <p:nvSpPr>
          <p:cNvPr id="4" name="TextBox 3"/>
          <p:cNvSpPr txBox="1"/>
          <p:nvPr/>
        </p:nvSpPr>
        <p:spPr>
          <a:xfrm>
            <a:off x="292100" y="4788595"/>
            <a:ext cx="2590800" cy="1631216"/>
          </a:xfrm>
          <a:prstGeom prst="rect">
            <a:avLst/>
          </a:prstGeom>
          <a:noFill/>
          <a:ln>
            <a:solidFill>
              <a:srgbClr val="003399"/>
            </a:solidFill>
          </a:ln>
        </p:spPr>
        <p:txBody>
          <a:bodyPr wrap="square" rtlCol="0">
            <a:spAutoFit/>
          </a:bodyPr>
          <a:lstStyle/>
          <a:p>
            <a:pPr algn="l"/>
            <a:r>
              <a:rPr lang="en-CA" b="1" dirty="0" smtClean="0">
                <a:solidFill>
                  <a:srgbClr val="003399"/>
                </a:solidFill>
              </a:rPr>
              <a:t>Function: </a:t>
            </a:r>
          </a:p>
          <a:p>
            <a:pPr algn="l"/>
            <a:endParaRPr lang="en-CA" b="1" dirty="0">
              <a:solidFill>
                <a:srgbClr val="003399"/>
              </a:solidFill>
            </a:endParaRPr>
          </a:p>
          <a:p>
            <a:pPr algn="l"/>
            <a:endParaRPr lang="en-CA" b="1" dirty="0" smtClean="0">
              <a:solidFill>
                <a:srgbClr val="003399"/>
              </a:solidFill>
            </a:endParaRPr>
          </a:p>
          <a:p>
            <a:pPr algn="l"/>
            <a:endParaRPr lang="en-CA" b="1" dirty="0">
              <a:solidFill>
                <a:srgbClr val="003399"/>
              </a:solidFill>
            </a:endParaRPr>
          </a:p>
          <a:p>
            <a:pPr algn="l"/>
            <a:endParaRPr lang="en-CA" b="1" dirty="0">
              <a:solidFill>
                <a:srgbClr val="003399"/>
              </a:solidFill>
            </a:endParaRPr>
          </a:p>
        </p:txBody>
      </p:sp>
      <p:sp>
        <p:nvSpPr>
          <p:cNvPr id="5" name="TextBox 4"/>
          <p:cNvSpPr txBox="1"/>
          <p:nvPr/>
        </p:nvSpPr>
        <p:spPr>
          <a:xfrm>
            <a:off x="3136900" y="4813993"/>
            <a:ext cx="2590800" cy="1631216"/>
          </a:xfrm>
          <a:prstGeom prst="rect">
            <a:avLst/>
          </a:prstGeom>
          <a:noFill/>
          <a:ln>
            <a:solidFill>
              <a:srgbClr val="003399"/>
            </a:solidFill>
          </a:ln>
        </p:spPr>
        <p:txBody>
          <a:bodyPr wrap="square" rtlCol="0">
            <a:spAutoFit/>
          </a:bodyPr>
          <a:lstStyle/>
          <a:p>
            <a:pPr algn="l"/>
            <a:r>
              <a:rPr lang="en-CA" b="1" dirty="0" smtClean="0">
                <a:solidFill>
                  <a:srgbClr val="003399"/>
                </a:solidFill>
              </a:rPr>
              <a:t>Function:</a:t>
            </a:r>
          </a:p>
          <a:p>
            <a:pPr algn="l"/>
            <a:endParaRPr lang="en-CA" b="1" dirty="0">
              <a:solidFill>
                <a:srgbClr val="003399"/>
              </a:solidFill>
            </a:endParaRPr>
          </a:p>
          <a:p>
            <a:pPr algn="l"/>
            <a:endParaRPr lang="en-CA" b="1" dirty="0" smtClean="0">
              <a:solidFill>
                <a:srgbClr val="003399"/>
              </a:solidFill>
            </a:endParaRPr>
          </a:p>
          <a:p>
            <a:pPr algn="l"/>
            <a:endParaRPr lang="en-CA" b="1" dirty="0">
              <a:solidFill>
                <a:srgbClr val="003399"/>
              </a:solidFill>
            </a:endParaRPr>
          </a:p>
          <a:p>
            <a:pPr algn="l"/>
            <a:endParaRPr lang="en-CA" b="1" dirty="0">
              <a:solidFill>
                <a:srgbClr val="003399"/>
              </a:solidFill>
            </a:endParaRPr>
          </a:p>
        </p:txBody>
      </p:sp>
      <p:sp>
        <p:nvSpPr>
          <p:cNvPr id="6" name="TextBox 5"/>
          <p:cNvSpPr txBox="1"/>
          <p:nvPr/>
        </p:nvSpPr>
        <p:spPr>
          <a:xfrm>
            <a:off x="6032500" y="4813993"/>
            <a:ext cx="2590800" cy="1631216"/>
          </a:xfrm>
          <a:prstGeom prst="rect">
            <a:avLst/>
          </a:prstGeom>
          <a:noFill/>
          <a:ln>
            <a:solidFill>
              <a:srgbClr val="003399"/>
            </a:solidFill>
          </a:ln>
        </p:spPr>
        <p:txBody>
          <a:bodyPr wrap="square" rtlCol="0">
            <a:spAutoFit/>
          </a:bodyPr>
          <a:lstStyle/>
          <a:p>
            <a:pPr algn="l"/>
            <a:r>
              <a:rPr lang="en-CA" b="1" dirty="0" smtClean="0">
                <a:solidFill>
                  <a:srgbClr val="003399"/>
                </a:solidFill>
              </a:rPr>
              <a:t>Function:</a:t>
            </a:r>
          </a:p>
          <a:p>
            <a:pPr algn="l"/>
            <a:endParaRPr lang="en-CA" b="1" dirty="0">
              <a:solidFill>
                <a:srgbClr val="003399"/>
              </a:solidFill>
            </a:endParaRPr>
          </a:p>
          <a:p>
            <a:pPr algn="l"/>
            <a:endParaRPr lang="en-CA" b="1" dirty="0" smtClean="0">
              <a:solidFill>
                <a:srgbClr val="003399"/>
              </a:solidFill>
            </a:endParaRPr>
          </a:p>
          <a:p>
            <a:pPr algn="l"/>
            <a:endParaRPr lang="en-CA" b="1" dirty="0">
              <a:solidFill>
                <a:srgbClr val="003399"/>
              </a:solidFill>
            </a:endParaRPr>
          </a:p>
          <a:p>
            <a:pPr algn="l"/>
            <a:endParaRPr lang="en-CA" b="1" dirty="0">
              <a:solidFill>
                <a:srgbClr val="003399"/>
              </a:solidFill>
            </a:endParaRPr>
          </a:p>
        </p:txBody>
      </p:sp>
    </p:spTree>
    <p:extLst>
      <p:ext uri="{BB962C8B-B14F-4D97-AF65-F5344CB8AC3E}">
        <p14:creationId xmlns:p14="http://schemas.microsoft.com/office/powerpoint/2010/main" val="23684840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5017" y="405413"/>
            <a:ext cx="8335108" cy="1143000"/>
          </a:xfrm>
        </p:spPr>
        <p:txBody>
          <a:bodyPr>
            <a:normAutofit/>
          </a:bodyPr>
          <a:lstStyle/>
          <a:p>
            <a:r>
              <a:rPr lang="en-US" sz="3600" dirty="0" smtClean="0">
                <a:solidFill>
                  <a:srgbClr val="003366"/>
                </a:solidFill>
                <a:latin typeface="Arial" pitchFamily="34" charset="0"/>
                <a:cs typeface="Arial" pitchFamily="34" charset="0"/>
              </a:rPr>
              <a:t>Why does each cell need a nucleus?</a:t>
            </a:r>
            <a:endParaRPr lang="en-US" sz="3600" dirty="0">
              <a:solidFill>
                <a:srgbClr val="003366"/>
              </a:solidFill>
              <a:latin typeface="Arial" pitchFamily="34" charset="0"/>
              <a:cs typeface="Arial" pitchFamily="34" charset="0"/>
            </a:endParaRPr>
          </a:p>
        </p:txBody>
      </p:sp>
      <p:pic>
        <p:nvPicPr>
          <p:cNvPr id="5" name="Picture 7" descr="03-02_CellStructur_3"/>
          <p:cNvPicPr>
            <a:picLocks noChangeAspect="1" noChangeArrowheads="1"/>
          </p:cNvPicPr>
          <p:nvPr/>
        </p:nvPicPr>
        <p:blipFill>
          <a:blip r:embed="rId2" cstate="print">
            <a:lum bright="-6000" contrast="12000"/>
          </a:blip>
          <a:srcRect l="17215" t="667" r="13116" b="10176"/>
          <a:stretch>
            <a:fillRect/>
          </a:stretch>
        </p:blipFill>
        <p:spPr bwMode="auto">
          <a:xfrm>
            <a:off x="2545749" y="1753621"/>
            <a:ext cx="4521200" cy="4433887"/>
          </a:xfrm>
          <a:prstGeom prst="rect">
            <a:avLst/>
          </a:prstGeom>
          <a:noFill/>
        </p:spPr>
      </p:pic>
    </p:spTree>
    <p:extLst>
      <p:ext uri="{BB962C8B-B14F-4D97-AF65-F5344CB8AC3E}">
        <p14:creationId xmlns:p14="http://schemas.microsoft.com/office/powerpoint/2010/main" val="28550168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281353" y="375137"/>
            <a:ext cx="7696200" cy="1144865"/>
          </a:xfrm>
          <a:prstGeom prst="rect">
            <a:avLst/>
          </a:prstGeom>
          <a:noFill/>
          <a:ln w="9525">
            <a:noFill/>
            <a:miter lim="800000"/>
            <a:headEnd/>
            <a:tailEnd/>
          </a:ln>
          <a:effectLst/>
        </p:spPr>
        <p:txBody>
          <a:bodyPr>
            <a:spAutoFit/>
          </a:bodyPr>
          <a:lstStyle/>
          <a:p>
            <a:pPr algn="l" eaLnBrk="0" hangingPunct="0">
              <a:lnSpc>
                <a:spcPct val="70000"/>
              </a:lnSpc>
              <a:spcBef>
                <a:spcPct val="50000"/>
              </a:spcBef>
            </a:pPr>
            <a:r>
              <a:rPr lang="en-CA" b="1" u="sng" dirty="0" smtClean="0">
                <a:solidFill>
                  <a:srgbClr val="990099"/>
                </a:solidFill>
              </a:rPr>
              <a:t>THE </a:t>
            </a:r>
            <a:r>
              <a:rPr lang="en-CA" b="1" u="sng" dirty="0">
                <a:solidFill>
                  <a:srgbClr val="990099"/>
                </a:solidFill>
              </a:rPr>
              <a:t>NUCLEUS</a:t>
            </a:r>
            <a:r>
              <a:rPr lang="en-CA" b="1" u="sng" dirty="0" smtClean="0">
                <a:solidFill>
                  <a:srgbClr val="990099"/>
                </a:solidFill>
              </a:rPr>
              <a:t>:</a:t>
            </a:r>
          </a:p>
          <a:p>
            <a:pPr algn="l" eaLnBrk="0" hangingPunct="0">
              <a:lnSpc>
                <a:spcPct val="70000"/>
              </a:lnSpc>
              <a:spcBef>
                <a:spcPct val="50000"/>
              </a:spcBef>
            </a:pPr>
            <a:endParaRPr lang="en-CA" sz="800" b="1" u="sng" dirty="0">
              <a:solidFill>
                <a:srgbClr val="990099"/>
              </a:solidFill>
            </a:endParaRPr>
          </a:p>
          <a:p>
            <a:pPr algn="l" eaLnBrk="0" hangingPunct="0">
              <a:lnSpc>
                <a:spcPct val="60000"/>
              </a:lnSpc>
              <a:spcBef>
                <a:spcPct val="50000"/>
              </a:spcBef>
              <a:buFont typeface="Wingdings" pitchFamily="2" charset="2"/>
              <a:buChar char="Ø"/>
            </a:pPr>
            <a:r>
              <a:rPr lang="en-CA" b="1" dirty="0"/>
              <a:t> </a:t>
            </a:r>
            <a:r>
              <a:rPr lang="en-CA" dirty="0"/>
              <a:t>stores genes on chromosomes</a:t>
            </a:r>
          </a:p>
          <a:p>
            <a:pPr algn="l" eaLnBrk="0" hangingPunct="0">
              <a:lnSpc>
                <a:spcPct val="60000"/>
              </a:lnSpc>
              <a:spcBef>
                <a:spcPct val="50000"/>
              </a:spcBef>
              <a:buFont typeface="Wingdings" pitchFamily="2" charset="2"/>
              <a:buChar char="Ø"/>
            </a:pPr>
            <a:r>
              <a:rPr lang="en-CA" dirty="0"/>
              <a:t> organizes genes into chromosomes to allow cell division</a:t>
            </a:r>
            <a:endParaRPr lang="en-US" dirty="0"/>
          </a:p>
        </p:txBody>
      </p:sp>
      <p:sp>
        <p:nvSpPr>
          <p:cNvPr id="30725" name="Text Box 5"/>
          <p:cNvSpPr txBox="1">
            <a:spLocks noChangeArrowheads="1"/>
          </p:cNvSpPr>
          <p:nvPr/>
        </p:nvSpPr>
        <p:spPr bwMode="auto">
          <a:xfrm>
            <a:off x="299425" y="1500552"/>
            <a:ext cx="7777773" cy="2185214"/>
          </a:xfrm>
          <a:prstGeom prst="rect">
            <a:avLst/>
          </a:prstGeom>
          <a:noFill/>
          <a:ln w="9525">
            <a:noFill/>
            <a:miter lim="800000"/>
            <a:headEnd/>
            <a:tailEnd/>
          </a:ln>
          <a:effectLst/>
        </p:spPr>
        <p:txBody>
          <a:bodyPr wrap="square">
            <a:spAutoFit/>
          </a:bodyPr>
          <a:lstStyle/>
          <a:p>
            <a:pPr marL="288925" indent="-288925" algn="l" eaLnBrk="0" hangingPunct="0">
              <a:lnSpc>
                <a:spcPct val="80000"/>
              </a:lnSpc>
              <a:spcBef>
                <a:spcPct val="50000"/>
              </a:spcBef>
              <a:buFont typeface="Wingdings" pitchFamily="2" charset="2"/>
              <a:buChar char="Ø"/>
            </a:pPr>
            <a:r>
              <a:rPr lang="en-CA" dirty="0"/>
              <a:t>transports regulatory factors </a:t>
            </a:r>
            <a:r>
              <a:rPr lang="en-CA" dirty="0" smtClean="0"/>
              <a:t>&amp; </a:t>
            </a:r>
            <a:r>
              <a:rPr lang="en-CA" dirty="0"/>
              <a:t>gene products via pores </a:t>
            </a:r>
          </a:p>
          <a:p>
            <a:pPr marL="288925" indent="-288925" algn="l" eaLnBrk="0" hangingPunct="0">
              <a:lnSpc>
                <a:spcPct val="80000"/>
              </a:lnSpc>
              <a:spcBef>
                <a:spcPct val="50000"/>
              </a:spcBef>
              <a:buFont typeface="Wingdings" pitchFamily="2" charset="2"/>
              <a:buChar char="Ø"/>
            </a:pPr>
            <a:r>
              <a:rPr lang="en-CA" dirty="0"/>
              <a:t>produces </a:t>
            </a:r>
            <a:r>
              <a:rPr lang="en-CA" dirty="0" smtClean="0"/>
              <a:t>messenger RNA (mRNA) </a:t>
            </a:r>
            <a:endParaRPr lang="en-CA" dirty="0"/>
          </a:p>
          <a:p>
            <a:pPr marL="288925" indent="-288925" algn="l" eaLnBrk="0" hangingPunct="0">
              <a:lnSpc>
                <a:spcPct val="80000"/>
              </a:lnSpc>
              <a:spcBef>
                <a:spcPct val="50000"/>
              </a:spcBef>
              <a:buFont typeface="Wingdings" pitchFamily="2" charset="2"/>
              <a:buChar char="Ø"/>
            </a:pPr>
            <a:r>
              <a:rPr lang="en-CA" dirty="0"/>
              <a:t>produces ribosomes </a:t>
            </a:r>
          </a:p>
          <a:p>
            <a:pPr marL="288925" indent="-288925" algn="l" eaLnBrk="0" hangingPunct="0">
              <a:lnSpc>
                <a:spcPct val="80000"/>
              </a:lnSpc>
              <a:spcBef>
                <a:spcPct val="50000"/>
              </a:spcBef>
              <a:buFont typeface="Wingdings" pitchFamily="2" charset="2"/>
              <a:buChar char="Ø"/>
            </a:pPr>
            <a:r>
              <a:rPr lang="en-CA" dirty="0"/>
              <a:t>organizes the uncoiling of DNA to replicate and decode genes – </a:t>
            </a:r>
            <a:r>
              <a:rPr lang="en-CA" i="1" dirty="0" smtClean="0">
                <a:solidFill>
                  <a:srgbClr val="990099"/>
                </a:solidFill>
              </a:rPr>
              <a:t>this process is highly </a:t>
            </a:r>
            <a:r>
              <a:rPr lang="en-CA" i="1" dirty="0">
                <a:solidFill>
                  <a:srgbClr val="990099"/>
                </a:solidFill>
              </a:rPr>
              <a:t>regulated!!</a:t>
            </a:r>
            <a:endParaRPr lang="en-CA" dirty="0">
              <a:solidFill>
                <a:srgbClr val="990099"/>
              </a:solidFill>
            </a:endParaRPr>
          </a:p>
          <a:p>
            <a:pPr marL="288925" indent="-288925" algn="l" eaLnBrk="0" hangingPunct="0">
              <a:lnSpc>
                <a:spcPct val="80000"/>
              </a:lnSpc>
              <a:spcBef>
                <a:spcPct val="50000"/>
              </a:spcBef>
              <a:buFont typeface="Wingdings" pitchFamily="2" charset="2"/>
              <a:buChar char="Ø"/>
            </a:pPr>
            <a:r>
              <a:rPr lang="en-CA" dirty="0"/>
              <a:t>DNA repair</a:t>
            </a:r>
            <a:endParaRPr lang="en-US" dirty="0"/>
          </a:p>
        </p:txBody>
      </p:sp>
      <p:sp>
        <p:nvSpPr>
          <p:cNvPr id="8" name="TextBox 7"/>
          <p:cNvSpPr txBox="1"/>
          <p:nvPr/>
        </p:nvSpPr>
        <p:spPr>
          <a:xfrm>
            <a:off x="1805354" y="4232031"/>
            <a:ext cx="6518031" cy="1077218"/>
          </a:xfrm>
          <a:prstGeom prst="rect">
            <a:avLst/>
          </a:prstGeom>
          <a:noFill/>
        </p:spPr>
        <p:txBody>
          <a:bodyPr wrap="square" rtlCol="0">
            <a:spAutoFit/>
          </a:bodyPr>
          <a:lstStyle/>
          <a:p>
            <a:pPr algn="l"/>
            <a:r>
              <a:rPr lang="en-US" sz="2400" b="1" dirty="0" smtClean="0">
                <a:solidFill>
                  <a:srgbClr val="990099"/>
                </a:solidFill>
              </a:rPr>
              <a:t>Remember:  </a:t>
            </a:r>
            <a:r>
              <a:rPr lang="en-US" dirty="0" smtClean="0"/>
              <a:t>Each nucleus contains a complete set of genes but a given cell type uses just a </a:t>
            </a:r>
            <a:r>
              <a:rPr lang="en-US" i="1" dirty="0" smtClean="0">
                <a:solidFill>
                  <a:srgbClr val="990099"/>
                </a:solidFill>
              </a:rPr>
              <a:t>subset</a:t>
            </a:r>
            <a:r>
              <a:rPr lang="en-US" dirty="0" smtClean="0"/>
              <a:t> of that information – so that needs to be </a:t>
            </a:r>
            <a:r>
              <a:rPr lang="en-US" i="1" dirty="0" smtClean="0">
                <a:solidFill>
                  <a:srgbClr val="990099"/>
                </a:solidFill>
              </a:rPr>
              <a:t>regulated</a:t>
            </a:r>
            <a:r>
              <a:rPr lang="en-US" dirty="0" smtClean="0"/>
              <a:t> . . . </a:t>
            </a:r>
            <a:endParaRPr lang="en-US" dirty="0"/>
          </a:p>
        </p:txBody>
      </p:sp>
    </p:spTree>
    <p:extLst>
      <p:ext uri="{BB962C8B-B14F-4D97-AF65-F5344CB8AC3E}">
        <p14:creationId xmlns:p14="http://schemas.microsoft.com/office/powerpoint/2010/main" val="3021345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931" b="2445"/>
          <a:stretch/>
        </p:blipFill>
        <p:spPr>
          <a:xfrm>
            <a:off x="1546736" y="837296"/>
            <a:ext cx="7597264" cy="5612930"/>
          </a:xfrm>
          <a:prstGeom prst="rect">
            <a:avLst/>
          </a:prstGeom>
        </p:spPr>
      </p:pic>
      <p:sp>
        <p:nvSpPr>
          <p:cNvPr id="5" name="TextBox 4"/>
          <p:cNvSpPr txBox="1"/>
          <p:nvPr/>
        </p:nvSpPr>
        <p:spPr>
          <a:xfrm>
            <a:off x="96793" y="160638"/>
            <a:ext cx="3770871" cy="1785104"/>
          </a:xfrm>
          <a:prstGeom prst="rect">
            <a:avLst/>
          </a:prstGeom>
          <a:noFill/>
        </p:spPr>
        <p:txBody>
          <a:bodyPr wrap="square" rtlCol="0">
            <a:spAutoFit/>
          </a:bodyPr>
          <a:lstStyle/>
          <a:p>
            <a:pPr algn="l"/>
            <a:r>
              <a:rPr lang="en-CA" sz="2200" dirty="0" smtClean="0"/>
              <a:t>DNA codes for polypeptides.  The types of proteins a cell produces determines what kind of cell it is and what it is able to do.  </a:t>
            </a:r>
            <a:endParaRPr lang="en-CA" sz="2200" dirty="0"/>
          </a:p>
        </p:txBody>
      </p:sp>
      <p:sp>
        <p:nvSpPr>
          <p:cNvPr id="6" name="TextBox 5"/>
          <p:cNvSpPr txBox="1"/>
          <p:nvPr/>
        </p:nvSpPr>
        <p:spPr>
          <a:xfrm>
            <a:off x="6170535" y="6289589"/>
            <a:ext cx="1181735" cy="400110"/>
          </a:xfrm>
          <a:prstGeom prst="rect">
            <a:avLst/>
          </a:prstGeom>
          <a:noFill/>
        </p:spPr>
        <p:txBody>
          <a:bodyPr wrap="none" rtlCol="0">
            <a:spAutoFit/>
          </a:bodyPr>
          <a:lstStyle/>
          <a:p>
            <a:r>
              <a:rPr lang="en-CA" dirty="0" smtClean="0"/>
              <a:t>Fig. 3.34</a:t>
            </a:r>
            <a:endParaRPr lang="en-CA" dirty="0"/>
          </a:p>
        </p:txBody>
      </p:sp>
    </p:spTree>
    <p:extLst>
      <p:ext uri="{BB962C8B-B14F-4D97-AF65-F5344CB8AC3E}">
        <p14:creationId xmlns:p14="http://schemas.microsoft.com/office/powerpoint/2010/main" val="19954673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3453"/>
          <a:stretch/>
        </p:blipFill>
        <p:spPr>
          <a:xfrm>
            <a:off x="323418" y="1329258"/>
            <a:ext cx="8546592" cy="4985045"/>
          </a:xfrm>
          <a:prstGeom prst="rect">
            <a:avLst/>
          </a:prstGeom>
        </p:spPr>
      </p:pic>
      <p:sp>
        <p:nvSpPr>
          <p:cNvPr id="3" name="TextBox 2"/>
          <p:cNvSpPr txBox="1"/>
          <p:nvPr/>
        </p:nvSpPr>
        <p:spPr>
          <a:xfrm>
            <a:off x="7584908" y="6292515"/>
            <a:ext cx="1285102" cy="400110"/>
          </a:xfrm>
          <a:prstGeom prst="rect">
            <a:avLst/>
          </a:prstGeom>
          <a:noFill/>
        </p:spPr>
        <p:txBody>
          <a:bodyPr wrap="square" rtlCol="0">
            <a:spAutoFit/>
          </a:bodyPr>
          <a:lstStyle/>
          <a:p>
            <a:pPr algn="l"/>
            <a:r>
              <a:rPr lang="en-CA" dirty="0" smtClean="0"/>
              <a:t>Fig. 3.29</a:t>
            </a:r>
            <a:endParaRPr lang="en-CA" dirty="0"/>
          </a:p>
        </p:txBody>
      </p:sp>
      <p:sp>
        <p:nvSpPr>
          <p:cNvPr id="4" name="TextBox 3"/>
          <p:cNvSpPr txBox="1"/>
          <p:nvPr/>
        </p:nvSpPr>
        <p:spPr>
          <a:xfrm>
            <a:off x="323418" y="259492"/>
            <a:ext cx="7846540" cy="707886"/>
          </a:xfrm>
          <a:prstGeom prst="rect">
            <a:avLst/>
          </a:prstGeom>
          <a:noFill/>
        </p:spPr>
        <p:txBody>
          <a:bodyPr wrap="square" rtlCol="0">
            <a:spAutoFit/>
          </a:bodyPr>
          <a:lstStyle/>
          <a:p>
            <a:pPr algn="l"/>
            <a:r>
              <a:rPr lang="en-CA" dirty="0" smtClean="0"/>
              <a:t>DNA replication must be carried out VERY carefully so as to minimize the introduction of genetic errors.  </a:t>
            </a:r>
            <a:endParaRPr lang="en-CA" dirty="0"/>
          </a:p>
        </p:txBody>
      </p:sp>
    </p:spTree>
    <p:extLst>
      <p:ext uri="{BB962C8B-B14F-4D97-AF65-F5344CB8AC3E}">
        <p14:creationId xmlns:p14="http://schemas.microsoft.com/office/powerpoint/2010/main" val="15224259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00016949">
            <a:hlinkClick r:id="rId2"/>
          </p:cNvPr>
          <p:cNvPicPr>
            <a:picLocks noGrp="1" noChangeAspect="1" noChangeArrowheads="1"/>
          </p:cNvPicPr>
          <p:nvPr>
            <p:ph idx="1"/>
          </p:nvPr>
        </p:nvPicPr>
        <p:blipFill>
          <a:blip r:embed="rId3" cstate="print"/>
          <a:srcRect/>
          <a:stretch>
            <a:fillRect/>
          </a:stretch>
        </p:blipFill>
        <p:spPr>
          <a:xfrm>
            <a:off x="523132" y="1292225"/>
            <a:ext cx="3740150" cy="3395663"/>
          </a:xfrm>
          <a:noFill/>
          <a:ln/>
        </p:spPr>
      </p:pic>
      <p:sp>
        <p:nvSpPr>
          <p:cNvPr id="54274" name="Rectangle 2"/>
          <p:cNvSpPr>
            <a:spLocks noGrp="1" noChangeArrowheads="1"/>
          </p:cNvSpPr>
          <p:nvPr>
            <p:ph type="title"/>
          </p:nvPr>
        </p:nvSpPr>
        <p:spPr>
          <a:xfrm>
            <a:off x="685800" y="149225"/>
            <a:ext cx="7772400" cy="1143000"/>
          </a:xfrm>
        </p:spPr>
        <p:txBody>
          <a:bodyPr>
            <a:normAutofit/>
          </a:bodyPr>
          <a:lstStyle/>
          <a:p>
            <a:r>
              <a:rPr lang="en-US" sz="4000" b="1" dirty="0">
                <a:solidFill>
                  <a:srgbClr val="003366"/>
                </a:solidFill>
                <a:effectLst>
                  <a:outerShdw blurRad="38100" dist="38100" dir="2700000" algn="tl">
                    <a:srgbClr val="C0C0C0"/>
                  </a:outerShdw>
                </a:effectLst>
                <a:latin typeface="Arial" charset="0"/>
              </a:rPr>
              <a:t>What is chromatin?</a:t>
            </a:r>
          </a:p>
        </p:txBody>
      </p:sp>
      <p:sp>
        <p:nvSpPr>
          <p:cNvPr id="54278" name="Rectangle 6"/>
          <p:cNvSpPr>
            <a:spLocks noChangeArrowheads="1"/>
          </p:cNvSpPr>
          <p:nvPr/>
        </p:nvSpPr>
        <p:spPr bwMode="auto">
          <a:xfrm>
            <a:off x="434232" y="4778235"/>
            <a:ext cx="3829050" cy="244475"/>
          </a:xfrm>
          <a:prstGeom prst="rect">
            <a:avLst/>
          </a:prstGeom>
          <a:noFill/>
          <a:ln w="9525">
            <a:noFill/>
            <a:miter lim="800000"/>
            <a:headEnd/>
            <a:tailEnd/>
          </a:ln>
          <a:effectLst/>
        </p:spPr>
        <p:txBody>
          <a:bodyPr wrap="none">
            <a:spAutoFit/>
          </a:bodyPr>
          <a:lstStyle/>
          <a:p>
            <a:r>
              <a:rPr lang="en-US" sz="1000" dirty="0">
                <a:hlinkClick r:id="rId4"/>
              </a:rPr>
              <a:t>http://www.lifesci.sussex.ac.uk/home/Julian_Thorpe/nucleus.htm</a:t>
            </a:r>
            <a:r>
              <a:rPr lang="en-US" sz="1000" dirty="0"/>
              <a:t> </a:t>
            </a:r>
          </a:p>
        </p:txBody>
      </p:sp>
      <p:sp>
        <p:nvSpPr>
          <p:cNvPr id="54279" name="Rectangle 7"/>
          <p:cNvSpPr>
            <a:spLocks noChangeArrowheads="1"/>
          </p:cNvSpPr>
          <p:nvPr/>
        </p:nvSpPr>
        <p:spPr bwMode="auto">
          <a:xfrm>
            <a:off x="4525702" y="1893184"/>
            <a:ext cx="4405474" cy="4524315"/>
          </a:xfrm>
          <a:prstGeom prst="rect">
            <a:avLst/>
          </a:prstGeom>
          <a:noFill/>
          <a:ln w="9525">
            <a:noFill/>
            <a:miter lim="800000"/>
            <a:headEnd/>
            <a:tailEnd/>
          </a:ln>
          <a:effectLst/>
        </p:spPr>
        <p:txBody>
          <a:bodyPr wrap="square">
            <a:spAutoFit/>
          </a:bodyPr>
          <a:lstStyle/>
          <a:p>
            <a:pPr algn="ctr"/>
            <a:r>
              <a:rPr lang="en-CA" sz="2400" dirty="0" smtClean="0"/>
              <a:t>Chromatin is defined as DNA </a:t>
            </a:r>
            <a:r>
              <a:rPr lang="en-CA" sz="2400" dirty="0"/>
              <a:t>+ associated proteins (histones &amp; </a:t>
            </a:r>
            <a:r>
              <a:rPr lang="en-CA" sz="2400" dirty="0" err="1"/>
              <a:t>nonhistones</a:t>
            </a:r>
            <a:r>
              <a:rPr lang="en-CA" sz="2400" dirty="0" smtClean="0"/>
              <a:t>).</a:t>
            </a:r>
          </a:p>
          <a:p>
            <a:pPr algn="ctr"/>
            <a:endParaRPr lang="en-CA" sz="2400" dirty="0" smtClean="0"/>
          </a:p>
          <a:p>
            <a:pPr algn="ctr"/>
            <a:r>
              <a:rPr lang="en-CA" sz="2400" dirty="0" smtClean="0"/>
              <a:t>These proteins are critical to package the DNA into the nucleus in such a way that specific genes can be found and made available to direct protein synthesis and so that the DNA strands do not become tangled or broken.</a:t>
            </a:r>
            <a:endParaRPr lang="en-US" sz="2400" dirty="0"/>
          </a:p>
        </p:txBody>
      </p:sp>
    </p:spTree>
    <p:extLst>
      <p:ext uri="{BB962C8B-B14F-4D97-AF65-F5344CB8AC3E}">
        <p14:creationId xmlns:p14="http://schemas.microsoft.com/office/powerpoint/2010/main" val="35341962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279"/>
                                        </p:tgtEl>
                                        <p:attrNameLst>
                                          <p:attrName>style.visibility</p:attrName>
                                        </p:attrNameLst>
                                      </p:cBhvr>
                                      <p:to>
                                        <p:strVal val="visible"/>
                                      </p:to>
                                    </p:set>
                                    <p:animEffect transition="in" filter="dissolve">
                                      <p:cBhvr>
                                        <p:cTn id="7" dur="1000"/>
                                        <p:tgtEl>
                                          <p:spTgt spid="54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333632" y="111209"/>
            <a:ext cx="8229600" cy="809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a:solidFill>
                  <a:schemeClr val="tx2"/>
                </a:solidFill>
                <a:latin typeface="Arial" panose="020B0604020202020204" pitchFamily="34" charset="0"/>
              </a:defRPr>
            </a:lvl1pPr>
            <a:lvl2pPr algn="ctr">
              <a:defRPr sz="4400">
                <a:solidFill>
                  <a:schemeClr val="tx2"/>
                </a:solidFill>
                <a:latin typeface="Arial" panose="020B0604020202020204" pitchFamily="34" charset="0"/>
              </a:defRPr>
            </a:lvl2pPr>
            <a:lvl3pPr algn="ctr">
              <a:defRPr sz="4400">
                <a:solidFill>
                  <a:schemeClr val="tx2"/>
                </a:solidFill>
                <a:latin typeface="Arial" panose="020B0604020202020204" pitchFamily="34" charset="0"/>
              </a:defRPr>
            </a:lvl3pPr>
            <a:lvl4pPr algn="ctr">
              <a:defRPr sz="4400">
                <a:solidFill>
                  <a:schemeClr val="tx2"/>
                </a:solidFill>
                <a:latin typeface="Arial" panose="020B0604020202020204" pitchFamily="34" charset="0"/>
              </a:defRPr>
            </a:lvl4pPr>
            <a:lvl5pPr algn="ctr">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r>
              <a:rPr lang="en-US" altLang="en-US" sz="3600" b="1" dirty="0">
                <a:solidFill>
                  <a:srgbClr val="CC6600"/>
                </a:solidFill>
                <a:effectLst>
                  <a:outerShdw blurRad="38100" dist="38100" dir="2700000" algn="tl">
                    <a:srgbClr val="000000"/>
                  </a:outerShdw>
                </a:effectLst>
              </a:rPr>
              <a:t>From nucleus to cytoplasm:</a:t>
            </a:r>
          </a:p>
        </p:txBody>
      </p:sp>
      <p:sp>
        <p:nvSpPr>
          <p:cNvPr id="18437" name="Rectangle 5"/>
          <p:cNvSpPr>
            <a:spLocks noChangeArrowheads="1"/>
          </p:cNvSpPr>
          <p:nvPr/>
        </p:nvSpPr>
        <p:spPr bwMode="auto">
          <a:xfrm>
            <a:off x="601260" y="895866"/>
            <a:ext cx="8229600" cy="2823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fontAlgn="base">
              <a:spcBef>
                <a:spcPct val="20000"/>
              </a:spcBef>
              <a:spcAft>
                <a:spcPct val="0"/>
              </a:spcAft>
              <a:buChar char="»"/>
              <a:defRPr sz="2000">
                <a:solidFill>
                  <a:schemeClr val="tx1"/>
                </a:solidFill>
                <a:latin typeface="Arial" panose="020B0604020202020204" pitchFamily="34" charset="0"/>
              </a:defRPr>
            </a:lvl6pPr>
            <a:lvl7pPr marL="2971800" indent="-228600" fontAlgn="base">
              <a:spcBef>
                <a:spcPct val="20000"/>
              </a:spcBef>
              <a:spcAft>
                <a:spcPct val="0"/>
              </a:spcAft>
              <a:buChar char="»"/>
              <a:defRPr sz="2000">
                <a:solidFill>
                  <a:schemeClr val="tx1"/>
                </a:solidFill>
                <a:latin typeface="Arial" panose="020B0604020202020204" pitchFamily="34" charset="0"/>
              </a:defRPr>
            </a:lvl7pPr>
            <a:lvl8pPr marL="3429000" indent="-228600" fontAlgn="base">
              <a:spcBef>
                <a:spcPct val="20000"/>
              </a:spcBef>
              <a:spcAft>
                <a:spcPct val="0"/>
              </a:spcAft>
              <a:buChar char="»"/>
              <a:defRPr sz="2000">
                <a:solidFill>
                  <a:schemeClr val="tx1"/>
                </a:solidFill>
                <a:latin typeface="Arial" panose="020B0604020202020204" pitchFamily="34" charset="0"/>
              </a:defRPr>
            </a:lvl8pPr>
            <a:lvl9pPr marL="3886200" indent="-228600" fontAlgn="base">
              <a:spcBef>
                <a:spcPct val="20000"/>
              </a:spcBef>
              <a:spcAft>
                <a:spcPct val="0"/>
              </a:spcAft>
              <a:buChar char="»"/>
              <a:defRPr sz="2000">
                <a:solidFill>
                  <a:schemeClr val="tx1"/>
                </a:solidFill>
                <a:latin typeface="Arial" panose="020B0604020202020204" pitchFamily="34" charset="0"/>
              </a:defRPr>
            </a:lvl9pPr>
          </a:lstStyle>
          <a:p>
            <a:pPr algn="l"/>
            <a:r>
              <a:rPr lang="en-US" altLang="en-US" sz="2200" dirty="0"/>
              <a:t>mRNA – to bring instructions for protein synthesis out to the ribosomes</a:t>
            </a:r>
          </a:p>
          <a:p>
            <a:pPr algn="l"/>
            <a:r>
              <a:rPr lang="en-US" altLang="en-US" sz="2200" dirty="0" smtClean="0"/>
              <a:t>Ribosomal </a:t>
            </a:r>
            <a:r>
              <a:rPr lang="en-US" altLang="en-US" sz="2200" dirty="0"/>
              <a:t>subunits – ribosomes are made in the nucleus but work in the cytoplasm</a:t>
            </a:r>
          </a:p>
          <a:p>
            <a:pPr algn="l"/>
            <a:r>
              <a:rPr lang="en-US" altLang="en-US" sz="2200" dirty="0"/>
              <a:t>Interestingly, nuclear pores do not allow assembled ribosomes back into the </a:t>
            </a:r>
            <a:r>
              <a:rPr lang="en-US" altLang="en-US" sz="2200" dirty="0" smtClean="0"/>
              <a:t>nucleus</a:t>
            </a:r>
          </a:p>
          <a:p>
            <a:pPr algn="l"/>
            <a:r>
              <a:rPr lang="en-US" altLang="en-US" sz="2200" dirty="0" err="1" smtClean="0"/>
              <a:t>tRNA</a:t>
            </a:r>
            <a:r>
              <a:rPr lang="en-US" altLang="en-US" sz="2200" dirty="0" smtClean="0"/>
              <a:t> molecules bring amino acids, one by one</a:t>
            </a:r>
            <a:endParaRPr lang="en-US" altLang="en-US" sz="2200" dirty="0"/>
          </a:p>
        </p:txBody>
      </p:sp>
      <p:pic>
        <p:nvPicPr>
          <p:cNvPr id="4" name="Picture 10" descr="ha5lf0335_a"/>
          <p:cNvPicPr>
            <a:picLocks noChangeAspect="1" noChangeArrowheads="1"/>
          </p:cNvPicPr>
          <p:nvPr/>
        </p:nvPicPr>
        <p:blipFill>
          <a:blip r:embed="rId2" cstate="print">
            <a:lum bright="-18000" contrast="30000"/>
          </a:blip>
          <a:srcRect l="25417" t="43896" b="5000"/>
          <a:stretch>
            <a:fillRect/>
          </a:stretch>
        </p:blipFill>
        <p:spPr>
          <a:xfrm>
            <a:off x="1330142" y="3731741"/>
            <a:ext cx="6771837" cy="2839215"/>
          </a:xfrm>
          <a:prstGeom prst="rect">
            <a:avLst/>
          </a:prstGeom>
          <a:noFill/>
          <a:ln/>
        </p:spPr>
      </p:pic>
      <p:sp>
        <p:nvSpPr>
          <p:cNvPr id="5" name="Text Box 12"/>
          <p:cNvSpPr txBox="1">
            <a:spLocks noChangeArrowheads="1"/>
          </p:cNvSpPr>
          <p:nvPr/>
        </p:nvSpPr>
        <p:spPr bwMode="auto">
          <a:xfrm>
            <a:off x="7945621" y="4097123"/>
            <a:ext cx="1033463" cy="366713"/>
          </a:xfrm>
          <a:prstGeom prst="rect">
            <a:avLst/>
          </a:prstGeom>
          <a:noFill/>
          <a:ln w="12700">
            <a:noFill/>
            <a:miter lim="800000"/>
            <a:headEnd/>
            <a:tailEnd/>
          </a:ln>
          <a:effectLst/>
        </p:spPr>
        <p:txBody>
          <a:bodyPr>
            <a:spAutoFit/>
          </a:bodyPr>
          <a:lstStyle/>
          <a:p>
            <a:r>
              <a:rPr lang="en-US" sz="1800" b="1" dirty="0">
                <a:solidFill>
                  <a:srgbClr val="003399"/>
                </a:solidFill>
                <a:latin typeface="Verdana" pitchFamily="34" charset="0"/>
              </a:rPr>
              <a:t>mRNA</a:t>
            </a:r>
          </a:p>
        </p:txBody>
      </p:sp>
      <p:sp>
        <p:nvSpPr>
          <p:cNvPr id="6" name="Text Box 12"/>
          <p:cNvSpPr txBox="1">
            <a:spLocks noChangeArrowheads="1"/>
          </p:cNvSpPr>
          <p:nvPr/>
        </p:nvSpPr>
        <p:spPr bwMode="auto">
          <a:xfrm>
            <a:off x="296679" y="5131866"/>
            <a:ext cx="1033463" cy="366713"/>
          </a:xfrm>
          <a:prstGeom prst="rect">
            <a:avLst/>
          </a:prstGeom>
          <a:noFill/>
          <a:ln w="12700">
            <a:noFill/>
            <a:miter lim="800000"/>
            <a:headEnd/>
            <a:tailEnd/>
          </a:ln>
          <a:effectLst/>
        </p:spPr>
        <p:txBody>
          <a:bodyPr>
            <a:spAutoFit/>
          </a:bodyPr>
          <a:lstStyle/>
          <a:p>
            <a:r>
              <a:rPr lang="en-US" sz="1800" b="1" dirty="0" err="1">
                <a:solidFill>
                  <a:srgbClr val="CC6600"/>
                </a:solidFill>
                <a:latin typeface="Verdana" pitchFamily="34" charset="0"/>
              </a:rPr>
              <a:t>t</a:t>
            </a:r>
            <a:r>
              <a:rPr lang="en-US" sz="1800" b="1" dirty="0" err="1" smtClean="0">
                <a:solidFill>
                  <a:srgbClr val="CC6600"/>
                </a:solidFill>
                <a:latin typeface="Verdana" pitchFamily="34" charset="0"/>
              </a:rPr>
              <a:t>RNA</a:t>
            </a:r>
            <a:endParaRPr lang="en-US" sz="1800" b="1" dirty="0">
              <a:solidFill>
                <a:srgbClr val="CC6600"/>
              </a:solidFill>
              <a:latin typeface="Verdana" pitchFamily="34" charset="0"/>
            </a:endParaRPr>
          </a:p>
        </p:txBody>
      </p:sp>
    </p:spTree>
    <p:extLst>
      <p:ext uri="{BB962C8B-B14F-4D97-AF65-F5344CB8AC3E}">
        <p14:creationId xmlns:p14="http://schemas.microsoft.com/office/powerpoint/2010/main" val="3529385281"/>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9172" y="115328"/>
            <a:ext cx="6382265" cy="724930"/>
          </a:xfrm>
        </p:spPr>
        <p:txBody>
          <a:bodyPr/>
          <a:lstStyle/>
          <a:p>
            <a:pPr algn="l"/>
            <a:r>
              <a:rPr lang="en-US" altLang="en-US" sz="3600" b="1" dirty="0">
                <a:solidFill>
                  <a:srgbClr val="CC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From cytoplasm to nucleus</a:t>
            </a:r>
          </a:p>
        </p:txBody>
      </p:sp>
      <p:sp>
        <p:nvSpPr>
          <p:cNvPr id="17411" name="Rectangle 3"/>
          <p:cNvSpPr>
            <a:spLocks noGrp="1" noChangeArrowheads="1"/>
          </p:cNvSpPr>
          <p:nvPr>
            <p:ph type="body" idx="1"/>
          </p:nvPr>
        </p:nvSpPr>
        <p:spPr>
          <a:xfrm>
            <a:off x="389238" y="951471"/>
            <a:ext cx="5715000" cy="3150972"/>
          </a:xfrm>
        </p:spPr>
        <p:txBody>
          <a:bodyPr/>
          <a:lstStyle/>
          <a:p>
            <a:r>
              <a:rPr lang="en-US" altLang="en-US" sz="2000" dirty="0">
                <a:latin typeface="Arial" panose="020B0604020202020204" pitchFamily="34" charset="0"/>
                <a:cs typeface="Arial" panose="020B0604020202020204" pitchFamily="34" charset="0"/>
              </a:rPr>
              <a:t>Proteins for the construction of ribosomes:  Ribosomes are composed of various ribosomal RNAs and proteins.  The RNAs are made in the nucleus but proteins are made in the </a:t>
            </a:r>
            <a:r>
              <a:rPr lang="en-US" altLang="en-US" sz="2000" dirty="0" smtClean="0">
                <a:latin typeface="Arial" panose="020B0604020202020204" pitchFamily="34" charset="0"/>
                <a:cs typeface="Arial" panose="020B0604020202020204" pitchFamily="34" charset="0"/>
              </a:rPr>
              <a:t>cytoplasm</a:t>
            </a:r>
          </a:p>
          <a:p>
            <a:pPr marL="0" indent="0">
              <a:buNone/>
            </a:pPr>
            <a:endParaRPr lang="en-US" altLang="en-US" sz="800" dirty="0">
              <a:latin typeface="Arial" panose="020B0604020202020204" pitchFamily="34" charset="0"/>
              <a:cs typeface="Arial" panose="020B0604020202020204" pitchFamily="34" charset="0"/>
            </a:endParaRPr>
          </a:p>
          <a:p>
            <a:r>
              <a:rPr lang="en-US" altLang="en-US" sz="2000" dirty="0">
                <a:latin typeface="Arial" panose="020B0604020202020204" pitchFamily="34" charset="0"/>
                <a:cs typeface="Arial" panose="020B0604020202020204" pitchFamily="34" charset="0"/>
              </a:rPr>
              <a:t>Other regulatory and structural nuclear proteins:  e.g. histones that are involved in packaging DNA within the nucleus</a:t>
            </a:r>
          </a:p>
        </p:txBody>
      </p:sp>
      <p:pic>
        <p:nvPicPr>
          <p:cNvPr id="4" name="Picture 5" descr="slide09_02"/>
          <p:cNvPicPr>
            <a:picLocks noChangeAspect="1" noChangeArrowheads="1"/>
          </p:cNvPicPr>
          <p:nvPr/>
        </p:nvPicPr>
        <p:blipFill>
          <a:blip r:embed="rId2" cstate="print"/>
          <a:srcRect/>
          <a:stretch>
            <a:fillRect/>
          </a:stretch>
        </p:blipFill>
        <p:spPr bwMode="auto">
          <a:xfrm>
            <a:off x="5931244" y="2885270"/>
            <a:ext cx="2918170" cy="3737951"/>
          </a:xfrm>
          <a:prstGeom prst="rect">
            <a:avLst/>
          </a:prstGeom>
          <a:noFill/>
        </p:spPr>
      </p:pic>
      <p:sp>
        <p:nvSpPr>
          <p:cNvPr id="2" name="TextBox 1"/>
          <p:cNvSpPr txBox="1"/>
          <p:nvPr/>
        </p:nvSpPr>
        <p:spPr>
          <a:xfrm>
            <a:off x="713603" y="5770605"/>
            <a:ext cx="5066269" cy="707886"/>
          </a:xfrm>
          <a:prstGeom prst="rect">
            <a:avLst/>
          </a:prstGeom>
          <a:noFill/>
        </p:spPr>
        <p:txBody>
          <a:bodyPr wrap="square" rtlCol="0">
            <a:spAutoFit/>
          </a:bodyPr>
          <a:lstStyle/>
          <a:p>
            <a:pPr algn="l"/>
            <a:r>
              <a:rPr lang="en-CA" b="1" dirty="0" smtClean="0">
                <a:solidFill>
                  <a:srgbClr val="A50021"/>
                </a:solidFill>
              </a:rPr>
              <a:t>Pores</a:t>
            </a:r>
            <a:r>
              <a:rPr lang="en-CA" dirty="0" smtClean="0">
                <a:solidFill>
                  <a:srgbClr val="A50021"/>
                </a:solidFill>
              </a:rPr>
              <a:t> </a:t>
            </a:r>
            <a:r>
              <a:rPr lang="en-CA" dirty="0" smtClean="0"/>
              <a:t>allow trafficking of macromolecules between the nucleus and the cytoplasm</a:t>
            </a:r>
            <a:endParaRPr lang="en-CA" dirty="0"/>
          </a:p>
        </p:txBody>
      </p:sp>
    </p:spTree>
    <p:extLst>
      <p:ext uri="{BB962C8B-B14F-4D97-AF65-F5344CB8AC3E}">
        <p14:creationId xmlns:p14="http://schemas.microsoft.com/office/powerpoint/2010/main" val="1380622159"/>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0" name="Rectangle 8"/>
          <p:cNvSpPr>
            <a:spLocks noGrp="1" noChangeArrowheads="1"/>
          </p:cNvSpPr>
          <p:nvPr>
            <p:ph type="title"/>
          </p:nvPr>
        </p:nvSpPr>
        <p:spPr>
          <a:xfrm>
            <a:off x="457200" y="115888"/>
            <a:ext cx="8229600" cy="1143000"/>
          </a:xfrm>
        </p:spPr>
        <p:txBody>
          <a:bodyPr/>
          <a:lstStyle/>
          <a:p>
            <a:pPr>
              <a:lnSpc>
                <a:spcPct val="85000"/>
              </a:lnSpc>
            </a:pPr>
            <a:r>
              <a:rPr lang="en-US" altLang="en-US" sz="4000" b="1" dirty="0">
                <a:latin typeface="Arial" panose="020B0604020202020204" pitchFamily="34" charset="0"/>
                <a:cs typeface="Arial" panose="020B0604020202020204" pitchFamily="34" charset="0"/>
              </a:rPr>
              <a:t>The Nucleolus is the Site of Ribosome Synthesis</a:t>
            </a:r>
          </a:p>
        </p:txBody>
      </p:sp>
      <p:sp>
        <p:nvSpPr>
          <p:cNvPr id="23565" name="Text Box 13" descr="Pink tissue paper"/>
          <p:cNvSpPr txBox="1">
            <a:spLocks noChangeArrowheads="1"/>
          </p:cNvSpPr>
          <p:nvPr/>
        </p:nvSpPr>
        <p:spPr bwMode="auto">
          <a:xfrm>
            <a:off x="0" y="6191250"/>
            <a:ext cx="4081463" cy="486287"/>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12700">
                <a:solidFill>
                  <a:srgbClr val="9900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lnSpc>
                <a:spcPct val="80000"/>
              </a:lnSpc>
            </a:pPr>
            <a:r>
              <a:rPr lang="en-US" altLang="en-US" sz="1600" dirty="0">
                <a:solidFill>
                  <a:schemeClr val="tx2"/>
                </a:solidFill>
              </a:rPr>
              <a:t>Fig. 113: Electron micrograph of pancreatic </a:t>
            </a:r>
            <a:r>
              <a:rPr lang="en-US" altLang="en-US" sz="1600" dirty="0" err="1">
                <a:solidFill>
                  <a:schemeClr val="tx2"/>
                </a:solidFill>
              </a:rPr>
              <a:t>acinar</a:t>
            </a:r>
            <a:r>
              <a:rPr lang="en-US" altLang="en-US" sz="1600" dirty="0">
                <a:solidFill>
                  <a:schemeClr val="tx2"/>
                </a:solidFill>
              </a:rPr>
              <a:t> cell (Fawcett, 1981)</a:t>
            </a:r>
            <a:endParaRPr lang="en-CA" altLang="en-US" sz="1600" dirty="0">
              <a:solidFill>
                <a:schemeClr val="tx2"/>
              </a:solidFill>
            </a:endParaRPr>
          </a:p>
        </p:txBody>
      </p:sp>
      <p:grpSp>
        <p:nvGrpSpPr>
          <p:cNvPr id="23579" name="Group 27"/>
          <p:cNvGrpSpPr>
            <a:grpSpLocks/>
          </p:cNvGrpSpPr>
          <p:nvPr/>
        </p:nvGrpSpPr>
        <p:grpSpPr bwMode="auto">
          <a:xfrm>
            <a:off x="66675" y="1482725"/>
            <a:ext cx="3697288" cy="4573588"/>
            <a:chOff x="122" y="953"/>
            <a:chExt cx="2329" cy="2881"/>
          </a:xfrm>
        </p:grpSpPr>
        <p:pic>
          <p:nvPicPr>
            <p:cNvPr id="23563" name="Picture 11" descr="slide14_01"/>
            <p:cNvPicPr>
              <a:picLocks noChangeAspect="1" noChangeArrowheads="1"/>
            </p:cNvPicPr>
            <p:nvPr/>
          </p:nvPicPr>
          <p:blipFill>
            <a:blip r:embed="rId4">
              <a:lum bright="-6000" contrast="12000"/>
              <a:extLst>
                <a:ext uri="{28A0092B-C50C-407E-A947-70E740481C1C}">
                  <a14:useLocalDpi xmlns:a14="http://schemas.microsoft.com/office/drawing/2010/main" val="0"/>
                </a:ext>
              </a:extLst>
            </a:blip>
            <a:srcRect l="2184" t="6255" r="873" b="11580"/>
            <a:stretch>
              <a:fillRect/>
            </a:stretch>
          </p:blipFill>
          <p:spPr bwMode="auto">
            <a:xfrm>
              <a:off x="122" y="953"/>
              <a:ext cx="2329" cy="28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74" name="Rectangle 22" descr="Granite"/>
            <p:cNvSpPr>
              <a:spLocks noChangeArrowheads="1"/>
            </p:cNvSpPr>
            <p:nvPr/>
          </p:nvSpPr>
          <p:spPr bwMode="auto">
            <a:xfrm>
              <a:off x="1391" y="2095"/>
              <a:ext cx="288" cy="60"/>
            </a:xfrm>
            <a:prstGeom prst="rect">
              <a:avLst/>
            </a:prstGeom>
            <a:blipFill dpi="0" rotWithShape="1">
              <a:blip r:embed="rId5"/>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grpSp>
      <p:grpSp>
        <p:nvGrpSpPr>
          <p:cNvPr id="23575" name="Group 23"/>
          <p:cNvGrpSpPr>
            <a:grpSpLocks/>
          </p:cNvGrpSpPr>
          <p:nvPr/>
        </p:nvGrpSpPr>
        <p:grpSpPr bwMode="auto">
          <a:xfrm>
            <a:off x="1638300" y="2703513"/>
            <a:ext cx="1768475" cy="1544637"/>
            <a:chOff x="1132" y="1817"/>
            <a:chExt cx="1013" cy="924"/>
          </a:xfrm>
        </p:grpSpPr>
        <p:sp>
          <p:nvSpPr>
            <p:cNvPr id="23576" name="Freeform 24"/>
            <p:cNvSpPr>
              <a:spLocks/>
            </p:cNvSpPr>
            <p:nvPr/>
          </p:nvSpPr>
          <p:spPr bwMode="auto">
            <a:xfrm>
              <a:off x="1132" y="1817"/>
              <a:ext cx="1013" cy="924"/>
            </a:xfrm>
            <a:custGeom>
              <a:avLst/>
              <a:gdLst>
                <a:gd name="T0" fmla="*/ 368 w 1013"/>
                <a:gd name="T1" fmla="*/ 20 h 924"/>
                <a:gd name="T2" fmla="*/ 119 w 1013"/>
                <a:gd name="T3" fmla="*/ 229 h 924"/>
                <a:gd name="T4" fmla="*/ 70 w 1013"/>
                <a:gd name="T5" fmla="*/ 328 h 924"/>
                <a:gd name="T6" fmla="*/ 30 w 1013"/>
                <a:gd name="T7" fmla="*/ 417 h 924"/>
                <a:gd name="T8" fmla="*/ 0 w 1013"/>
                <a:gd name="T9" fmla="*/ 616 h 924"/>
                <a:gd name="T10" fmla="*/ 10 w 1013"/>
                <a:gd name="T11" fmla="*/ 765 h 924"/>
                <a:gd name="T12" fmla="*/ 229 w 1013"/>
                <a:gd name="T13" fmla="*/ 924 h 924"/>
                <a:gd name="T14" fmla="*/ 447 w 1013"/>
                <a:gd name="T15" fmla="*/ 914 h 924"/>
                <a:gd name="T16" fmla="*/ 705 w 1013"/>
                <a:gd name="T17" fmla="*/ 805 h 924"/>
                <a:gd name="T18" fmla="*/ 735 w 1013"/>
                <a:gd name="T19" fmla="*/ 775 h 924"/>
                <a:gd name="T20" fmla="*/ 795 w 1013"/>
                <a:gd name="T21" fmla="*/ 755 h 924"/>
                <a:gd name="T22" fmla="*/ 894 w 1013"/>
                <a:gd name="T23" fmla="*/ 696 h 924"/>
                <a:gd name="T24" fmla="*/ 944 w 1013"/>
                <a:gd name="T25" fmla="*/ 636 h 924"/>
                <a:gd name="T26" fmla="*/ 954 w 1013"/>
                <a:gd name="T27" fmla="*/ 606 h 924"/>
                <a:gd name="T28" fmla="*/ 1013 w 1013"/>
                <a:gd name="T29" fmla="*/ 457 h 924"/>
                <a:gd name="T30" fmla="*/ 1003 w 1013"/>
                <a:gd name="T31" fmla="*/ 288 h 924"/>
                <a:gd name="T32" fmla="*/ 924 w 1013"/>
                <a:gd name="T33" fmla="*/ 219 h 924"/>
                <a:gd name="T34" fmla="*/ 765 w 1013"/>
                <a:gd name="T35" fmla="*/ 90 h 924"/>
                <a:gd name="T36" fmla="*/ 646 w 1013"/>
                <a:gd name="T37" fmla="*/ 20 h 924"/>
                <a:gd name="T38" fmla="*/ 566 w 1013"/>
                <a:gd name="T39" fmla="*/ 0 h 924"/>
                <a:gd name="T40" fmla="*/ 387 w 1013"/>
                <a:gd name="T41" fmla="*/ 10 h 924"/>
                <a:gd name="T42" fmla="*/ 358 w 1013"/>
                <a:gd name="T43" fmla="*/ 30 h 924"/>
                <a:gd name="T44" fmla="*/ 368 w 1013"/>
                <a:gd name="T45" fmla="*/ 20 h 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13" h="924">
                  <a:moveTo>
                    <a:pt x="368" y="20"/>
                  </a:moveTo>
                  <a:cubicBezTo>
                    <a:pt x="294" y="45"/>
                    <a:pt x="145" y="150"/>
                    <a:pt x="119" y="229"/>
                  </a:cubicBezTo>
                  <a:cubicBezTo>
                    <a:pt x="107" y="265"/>
                    <a:pt x="84" y="292"/>
                    <a:pt x="70" y="328"/>
                  </a:cubicBezTo>
                  <a:cubicBezTo>
                    <a:pt x="35" y="416"/>
                    <a:pt x="68" y="362"/>
                    <a:pt x="30" y="417"/>
                  </a:cubicBezTo>
                  <a:cubicBezTo>
                    <a:pt x="14" y="483"/>
                    <a:pt x="8" y="549"/>
                    <a:pt x="0" y="616"/>
                  </a:cubicBezTo>
                  <a:cubicBezTo>
                    <a:pt x="3" y="666"/>
                    <a:pt x="4" y="716"/>
                    <a:pt x="10" y="765"/>
                  </a:cubicBezTo>
                  <a:cubicBezTo>
                    <a:pt x="22" y="873"/>
                    <a:pt x="147" y="897"/>
                    <a:pt x="229" y="924"/>
                  </a:cubicBezTo>
                  <a:cubicBezTo>
                    <a:pt x="302" y="921"/>
                    <a:pt x="374" y="920"/>
                    <a:pt x="447" y="914"/>
                  </a:cubicBezTo>
                  <a:cubicBezTo>
                    <a:pt x="543" y="906"/>
                    <a:pt x="618" y="834"/>
                    <a:pt x="705" y="805"/>
                  </a:cubicBezTo>
                  <a:cubicBezTo>
                    <a:pt x="715" y="795"/>
                    <a:pt x="723" y="782"/>
                    <a:pt x="735" y="775"/>
                  </a:cubicBezTo>
                  <a:cubicBezTo>
                    <a:pt x="753" y="765"/>
                    <a:pt x="795" y="755"/>
                    <a:pt x="795" y="755"/>
                  </a:cubicBezTo>
                  <a:cubicBezTo>
                    <a:pt x="829" y="732"/>
                    <a:pt x="860" y="720"/>
                    <a:pt x="894" y="696"/>
                  </a:cubicBezTo>
                  <a:cubicBezTo>
                    <a:pt x="908" y="674"/>
                    <a:pt x="930" y="658"/>
                    <a:pt x="944" y="636"/>
                  </a:cubicBezTo>
                  <a:cubicBezTo>
                    <a:pt x="950" y="627"/>
                    <a:pt x="949" y="615"/>
                    <a:pt x="954" y="606"/>
                  </a:cubicBezTo>
                  <a:cubicBezTo>
                    <a:pt x="980" y="553"/>
                    <a:pt x="1001" y="517"/>
                    <a:pt x="1013" y="457"/>
                  </a:cubicBezTo>
                  <a:cubicBezTo>
                    <a:pt x="1010" y="401"/>
                    <a:pt x="1011" y="344"/>
                    <a:pt x="1003" y="288"/>
                  </a:cubicBezTo>
                  <a:cubicBezTo>
                    <a:pt x="999" y="259"/>
                    <a:pt x="934" y="226"/>
                    <a:pt x="924" y="219"/>
                  </a:cubicBezTo>
                  <a:cubicBezTo>
                    <a:pt x="869" y="181"/>
                    <a:pt x="824" y="123"/>
                    <a:pt x="765" y="90"/>
                  </a:cubicBezTo>
                  <a:cubicBezTo>
                    <a:pt x="725" y="67"/>
                    <a:pt x="691" y="31"/>
                    <a:pt x="646" y="20"/>
                  </a:cubicBezTo>
                  <a:cubicBezTo>
                    <a:pt x="619" y="13"/>
                    <a:pt x="566" y="0"/>
                    <a:pt x="566" y="0"/>
                  </a:cubicBezTo>
                  <a:cubicBezTo>
                    <a:pt x="506" y="3"/>
                    <a:pt x="446" y="1"/>
                    <a:pt x="387" y="10"/>
                  </a:cubicBezTo>
                  <a:cubicBezTo>
                    <a:pt x="375" y="12"/>
                    <a:pt x="368" y="25"/>
                    <a:pt x="358" y="30"/>
                  </a:cubicBezTo>
                  <a:cubicBezTo>
                    <a:pt x="354" y="32"/>
                    <a:pt x="365" y="23"/>
                    <a:pt x="368" y="20"/>
                  </a:cubicBezTo>
                  <a:close/>
                </a:path>
              </a:pathLst>
            </a:custGeom>
            <a:noFill/>
            <a:ln w="41275">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23577" name="Text Box 25"/>
            <p:cNvSpPr txBox="1">
              <a:spLocks noChangeArrowheads="1"/>
            </p:cNvSpPr>
            <p:nvPr/>
          </p:nvSpPr>
          <p:spPr bwMode="auto">
            <a:xfrm>
              <a:off x="1241" y="2106"/>
              <a:ext cx="655" cy="18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400" b="1" dirty="0">
                  <a:solidFill>
                    <a:srgbClr val="FFFF00"/>
                  </a:solidFill>
                </a:rPr>
                <a:t>Nucleolus</a:t>
              </a:r>
            </a:p>
          </p:txBody>
        </p:sp>
      </p:grpSp>
      <p:sp>
        <p:nvSpPr>
          <p:cNvPr id="23578" name="Text Box 26"/>
          <p:cNvSpPr txBox="1">
            <a:spLocks noChangeArrowheads="1"/>
          </p:cNvSpPr>
          <p:nvPr/>
        </p:nvSpPr>
        <p:spPr bwMode="auto">
          <a:xfrm>
            <a:off x="4081463" y="1596564"/>
            <a:ext cx="467782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indent="346075">
              <a:defRPr>
                <a:solidFill>
                  <a:schemeClr val="tx1"/>
                </a:solidFill>
                <a:latin typeface="Arial" panose="020B0604020202020204" pitchFamily="34" charset="0"/>
              </a:defRPr>
            </a:lvl1pPr>
            <a:lvl2pPr marL="50800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l">
              <a:spcBef>
                <a:spcPct val="50000"/>
              </a:spcBef>
              <a:buFont typeface="Wingdings" panose="05000000000000000000" pitchFamily="2" charset="2"/>
              <a:buNone/>
            </a:pPr>
            <a:r>
              <a:rPr lang="en-US" altLang="en-US" sz="2000" dirty="0"/>
              <a:t>The nucleolus is an area rich in DNA, newly transcribed ribosomal RNAs (</a:t>
            </a:r>
            <a:r>
              <a:rPr lang="en-US" altLang="en-US" sz="2000" dirty="0" err="1"/>
              <a:t>rRNAs</a:t>
            </a:r>
            <a:r>
              <a:rPr lang="en-US" altLang="en-US" sz="2000" dirty="0"/>
              <a:t>) and ribosomal proteins.  The nucleolus is not a membrane-bound region of the nucleus; rather it forms as those areas of DNA that contain genes coding for </a:t>
            </a:r>
            <a:r>
              <a:rPr lang="en-US" altLang="en-US" sz="2000" dirty="0" err="1"/>
              <a:t>rRNAs</a:t>
            </a:r>
            <a:r>
              <a:rPr lang="en-US" altLang="en-US" sz="2000" dirty="0"/>
              <a:t> (nucleolar organizers) cluster together and become active in </a:t>
            </a:r>
            <a:r>
              <a:rPr lang="en-US" altLang="en-US" sz="2000" dirty="0" err="1"/>
              <a:t>rRNA</a:t>
            </a:r>
            <a:r>
              <a:rPr lang="en-US" altLang="en-US" sz="2000" dirty="0"/>
              <a:t> </a:t>
            </a:r>
            <a:r>
              <a:rPr lang="en-US" altLang="en-US" sz="2000" dirty="0" smtClean="0"/>
              <a:t>synthesis</a:t>
            </a:r>
            <a:r>
              <a:rPr lang="en-US" altLang="en-US" dirty="0" smtClean="0"/>
              <a:t>.  This will ultimately lead to the accumulation of ribosomes in the cytoplasm of the cell – tiny factories that are capable of protein synthesis.</a:t>
            </a:r>
            <a:endParaRPr lang="en-US" altLang="en-US" sz="2000" dirty="0">
              <a:solidFill>
                <a:schemeClr val="tx2"/>
              </a:solidFill>
            </a:endParaRPr>
          </a:p>
        </p:txBody>
      </p:sp>
    </p:spTree>
    <p:extLst>
      <p:ext uri="{BB962C8B-B14F-4D97-AF65-F5344CB8AC3E}">
        <p14:creationId xmlns:p14="http://schemas.microsoft.com/office/powerpoint/2010/main" val="1690727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500"/>
                                  </p:stCondLst>
                                  <p:childTnLst>
                                    <p:set>
                                      <p:cBhvr>
                                        <p:cTn id="6" dur="1" fill="hold">
                                          <p:stCondLst>
                                            <p:cond delay="0"/>
                                          </p:stCondLst>
                                        </p:cTn>
                                        <p:tgtEl>
                                          <p:spTgt spid="23575"/>
                                        </p:tgtEl>
                                        <p:attrNameLst>
                                          <p:attrName>style.visibility</p:attrName>
                                        </p:attrNameLst>
                                      </p:cBhvr>
                                      <p:to>
                                        <p:strVal val="visible"/>
                                      </p:to>
                                    </p:set>
                                    <p:animEffect transition="in" filter="wedge">
                                      <p:cBhvr>
                                        <p:cTn id="7" dur="1000"/>
                                        <p:tgtEl>
                                          <p:spTgt spid="235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2609"/>
          <a:stretch/>
        </p:blipFill>
        <p:spPr>
          <a:xfrm>
            <a:off x="1693544" y="671271"/>
            <a:ext cx="7024231" cy="6162015"/>
          </a:xfrm>
          <a:prstGeom prst="rect">
            <a:avLst/>
          </a:prstGeom>
        </p:spPr>
      </p:pic>
      <p:sp>
        <p:nvSpPr>
          <p:cNvPr id="6" name="TextBox 5"/>
          <p:cNvSpPr txBox="1"/>
          <p:nvPr/>
        </p:nvSpPr>
        <p:spPr>
          <a:xfrm>
            <a:off x="160637" y="111210"/>
            <a:ext cx="4831493" cy="584775"/>
          </a:xfrm>
          <a:prstGeom prst="rect">
            <a:avLst/>
          </a:prstGeom>
          <a:noFill/>
        </p:spPr>
        <p:txBody>
          <a:bodyPr wrap="square" rtlCol="0">
            <a:spAutoFit/>
          </a:bodyPr>
          <a:lstStyle/>
          <a:p>
            <a:pPr algn="l"/>
            <a:r>
              <a:rPr lang="en-CA" sz="3200" b="1" dirty="0" smtClean="0">
                <a:solidFill>
                  <a:srgbClr val="002060"/>
                </a:solidFill>
              </a:rPr>
              <a:t>CHAPTER 4:  TISSUES</a:t>
            </a:r>
            <a:endParaRPr lang="en-CA" sz="3200" b="1" dirty="0">
              <a:solidFill>
                <a:srgbClr val="002060"/>
              </a:solidFill>
            </a:endParaRPr>
          </a:p>
        </p:txBody>
      </p:sp>
    </p:spTree>
    <p:extLst>
      <p:ext uri="{BB962C8B-B14F-4D97-AF65-F5344CB8AC3E}">
        <p14:creationId xmlns:p14="http://schemas.microsoft.com/office/powerpoint/2010/main" val="1742501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95250" y="173038"/>
            <a:ext cx="8915400" cy="6429375"/>
          </a:xfrm>
          <a:prstGeom prst="rect">
            <a:avLst/>
          </a:prstGeom>
          <a:noFill/>
          <a:ln w="38100">
            <a:noFill/>
            <a:miter lim="800000"/>
            <a:headEnd/>
            <a:tailEnd/>
          </a:ln>
        </p:spPr>
        <p:txBody>
          <a:bodyPr>
            <a:spAutoFit/>
          </a:bodyPr>
          <a:lstStyle/>
          <a:p>
            <a:pPr marL="609600" indent="-609600" algn="l">
              <a:lnSpc>
                <a:spcPct val="80000"/>
              </a:lnSpc>
              <a:spcBef>
                <a:spcPct val="50000"/>
              </a:spcBef>
            </a:pPr>
            <a:r>
              <a:rPr lang="en-US" sz="2400" b="1" i="1" u="sng">
                <a:solidFill>
                  <a:srgbClr val="660066"/>
                </a:solidFill>
              </a:rPr>
              <a:t>1.3 Describe the different tissues of the human body</a:t>
            </a:r>
          </a:p>
          <a:p>
            <a:pPr marL="609600" indent="-609600" algn="l">
              <a:lnSpc>
                <a:spcPct val="80000"/>
              </a:lnSpc>
              <a:spcBef>
                <a:spcPct val="50000"/>
              </a:spcBef>
            </a:pPr>
            <a:r>
              <a:rPr lang="en-US" b="1" i="1">
                <a:solidFill>
                  <a:srgbClr val="660066"/>
                </a:solidFill>
              </a:rPr>
              <a:t>   1.3.1  define tissue and demonstrate how the organization of cells into tissues contributes to overall homeostasis</a:t>
            </a:r>
          </a:p>
          <a:p>
            <a:pPr marL="609600" indent="-609600" algn="l">
              <a:lnSpc>
                <a:spcPct val="80000"/>
              </a:lnSpc>
              <a:spcBef>
                <a:spcPct val="50000"/>
              </a:spcBef>
            </a:pPr>
            <a:r>
              <a:rPr lang="en-US" b="1" i="1">
                <a:solidFill>
                  <a:srgbClr val="660066"/>
                </a:solidFill>
              </a:rPr>
              <a:t>   1.3.2  list the 4 primary types of tissues</a:t>
            </a:r>
          </a:p>
          <a:p>
            <a:pPr marL="609600" indent="-609600" algn="l">
              <a:lnSpc>
                <a:spcPct val="80000"/>
              </a:lnSpc>
              <a:spcBef>
                <a:spcPct val="50000"/>
              </a:spcBef>
            </a:pPr>
            <a:r>
              <a:rPr lang="en-US" b="1" i="1">
                <a:solidFill>
                  <a:srgbClr val="660066"/>
                </a:solidFill>
              </a:rPr>
              <a:t>   1.3.3  define epithelial tissue; list 6 functions associated with epithelia</a:t>
            </a:r>
          </a:p>
          <a:p>
            <a:pPr marL="609600" indent="-609600" algn="l">
              <a:lnSpc>
                <a:spcPct val="80000"/>
              </a:lnSpc>
              <a:spcBef>
                <a:spcPct val="50000"/>
              </a:spcBef>
              <a:buFont typeface="CommonBullets" pitchFamily="34" charset="2"/>
              <a:buNone/>
            </a:pPr>
            <a:endParaRPr lang="en-US">
              <a:sym typeface="Symbol" pitchFamily="18" charset="2"/>
            </a:endParaRPr>
          </a:p>
          <a:p>
            <a:pPr marL="609600" indent="-609600" algn="l">
              <a:lnSpc>
                <a:spcPct val="80000"/>
              </a:lnSpc>
              <a:spcBef>
                <a:spcPct val="50000"/>
              </a:spcBef>
              <a:buFont typeface="CommonBullets" pitchFamily="34" charset="2"/>
              <a:buNone/>
            </a:pPr>
            <a:r>
              <a:rPr lang="en-US">
                <a:sym typeface="Symbol" pitchFamily="18" charset="2"/>
              </a:rPr>
              <a:t>  </a:t>
            </a:r>
            <a:r>
              <a:rPr lang="en-US">
                <a:sym typeface="CommonBullets" pitchFamily="34" charset="2"/>
              </a:rPr>
              <a:t>individual body cells </a:t>
            </a:r>
            <a:r>
              <a:rPr lang="en-US" b="1">
                <a:solidFill>
                  <a:srgbClr val="660066"/>
                </a:solidFill>
                <a:sym typeface="CommonBullets" pitchFamily="34" charset="2"/>
              </a:rPr>
              <a:t>specialized</a:t>
            </a:r>
            <a:r>
              <a:rPr lang="en-US">
                <a:sym typeface="CommonBullets" pitchFamily="34" charset="2"/>
              </a:rPr>
              <a:t>;  division of labour </a:t>
            </a:r>
          </a:p>
          <a:p>
            <a:pPr marL="609600" indent="-609600" algn="l">
              <a:lnSpc>
                <a:spcPct val="80000"/>
              </a:lnSpc>
              <a:spcBef>
                <a:spcPct val="50000"/>
              </a:spcBef>
              <a:buFont typeface="CommonBullets" pitchFamily="34" charset="2"/>
              <a:buNone/>
            </a:pPr>
            <a:r>
              <a:rPr lang="en-US">
                <a:sym typeface="Symbol" pitchFamily="18" charset="2"/>
              </a:rPr>
              <a:t>  </a:t>
            </a:r>
            <a:r>
              <a:rPr lang="en-US">
                <a:sym typeface="CommonBullets" pitchFamily="34" charset="2"/>
              </a:rPr>
              <a:t>at organ level, cooperation for organ to work as a whole</a:t>
            </a:r>
          </a:p>
          <a:p>
            <a:pPr marL="609600" indent="-609600" algn="l">
              <a:lnSpc>
                <a:spcPct val="80000"/>
              </a:lnSpc>
              <a:spcBef>
                <a:spcPct val="50000"/>
              </a:spcBef>
            </a:pPr>
            <a:r>
              <a:rPr lang="en-US" b="1">
                <a:solidFill>
                  <a:srgbClr val="660066"/>
                </a:solidFill>
                <a:sym typeface="CommonBullets" pitchFamily="34" charset="2"/>
              </a:rPr>
              <a:t>TISSUE:</a:t>
            </a:r>
            <a:r>
              <a:rPr lang="en-US">
                <a:solidFill>
                  <a:srgbClr val="660066"/>
                </a:solidFill>
                <a:sym typeface="CommonBullets" pitchFamily="34" charset="2"/>
              </a:rPr>
              <a:t>  </a:t>
            </a:r>
            <a:r>
              <a:rPr lang="en-US">
                <a:sym typeface="CommonBullets" pitchFamily="34" charset="2"/>
              </a:rPr>
              <a:t>groups of structurally similar cells that perform common/related 		function</a:t>
            </a:r>
          </a:p>
          <a:p>
            <a:pPr marL="609600" indent="-609600" algn="l">
              <a:lnSpc>
                <a:spcPct val="80000"/>
              </a:lnSpc>
              <a:spcBef>
                <a:spcPct val="50000"/>
              </a:spcBef>
              <a:buFont typeface="Symbol" pitchFamily="18" charset="2"/>
              <a:buChar char="·"/>
            </a:pPr>
            <a:r>
              <a:rPr lang="en-US">
                <a:sym typeface="CommonBullets" pitchFamily="34" charset="2"/>
              </a:rPr>
              <a:t>4 primary tissue types:</a:t>
            </a:r>
          </a:p>
          <a:p>
            <a:pPr marL="609600" indent="-609600" algn="l">
              <a:lnSpc>
                <a:spcPct val="80000"/>
              </a:lnSpc>
              <a:spcBef>
                <a:spcPct val="50000"/>
              </a:spcBef>
              <a:buFont typeface="Symbol" pitchFamily="18" charset="2"/>
              <a:buNone/>
            </a:pPr>
            <a:r>
              <a:rPr lang="en-US">
                <a:sym typeface="CommonBullets" pitchFamily="34" charset="2"/>
              </a:rPr>
              <a:t>			</a:t>
            </a:r>
            <a:r>
              <a:rPr lang="en-US">
                <a:solidFill>
                  <a:srgbClr val="660066"/>
                </a:solidFill>
                <a:sym typeface="CommonBullets" pitchFamily="34" charset="2"/>
              </a:rPr>
              <a:t> 1)  </a:t>
            </a:r>
            <a:r>
              <a:rPr lang="en-US" b="1">
                <a:solidFill>
                  <a:srgbClr val="660066"/>
                </a:solidFill>
                <a:sym typeface="CommonBullets" pitchFamily="34" charset="2"/>
              </a:rPr>
              <a:t>epithelial:</a:t>
            </a:r>
            <a:r>
              <a:rPr lang="en-US">
                <a:sym typeface="CommonBullets" pitchFamily="34" charset="2"/>
              </a:rPr>
              <a:t>	covering		usually all 4 to </a:t>
            </a:r>
          </a:p>
          <a:p>
            <a:pPr marL="609600" indent="-609600" algn="l">
              <a:lnSpc>
                <a:spcPct val="80000"/>
              </a:lnSpc>
              <a:spcBef>
                <a:spcPct val="50000"/>
              </a:spcBef>
            </a:pPr>
            <a:r>
              <a:rPr lang="en-US">
                <a:sym typeface="CommonBullets" pitchFamily="34" charset="2"/>
              </a:rPr>
              <a:t>			</a:t>
            </a:r>
            <a:r>
              <a:rPr lang="en-US">
                <a:solidFill>
                  <a:srgbClr val="660066"/>
                </a:solidFill>
                <a:sym typeface="CommonBullets" pitchFamily="34" charset="2"/>
              </a:rPr>
              <a:t>2)  </a:t>
            </a:r>
            <a:r>
              <a:rPr lang="en-US" b="1">
                <a:solidFill>
                  <a:srgbClr val="660066"/>
                </a:solidFill>
                <a:sym typeface="CommonBullets" pitchFamily="34" charset="2"/>
              </a:rPr>
              <a:t>connective:</a:t>
            </a:r>
            <a:r>
              <a:rPr lang="en-US">
                <a:solidFill>
                  <a:srgbClr val="660066"/>
                </a:solidFill>
                <a:sym typeface="CommonBullets" pitchFamily="34" charset="2"/>
              </a:rPr>
              <a:t>	</a:t>
            </a:r>
            <a:r>
              <a:rPr lang="en-US">
                <a:sym typeface="CommonBullets" pitchFamily="34" charset="2"/>
              </a:rPr>
              <a:t>     support		   make up</a:t>
            </a:r>
          </a:p>
          <a:p>
            <a:pPr marL="609600" indent="-609600" algn="l">
              <a:lnSpc>
                <a:spcPct val="80000"/>
              </a:lnSpc>
              <a:spcBef>
                <a:spcPct val="50000"/>
              </a:spcBef>
            </a:pPr>
            <a:r>
              <a:rPr lang="en-US">
                <a:sym typeface="CommonBullets" pitchFamily="34" charset="2"/>
              </a:rPr>
              <a:t>			</a:t>
            </a:r>
            <a:r>
              <a:rPr lang="en-US">
                <a:solidFill>
                  <a:srgbClr val="660066"/>
                </a:solidFill>
                <a:sym typeface="CommonBullets" pitchFamily="34" charset="2"/>
              </a:rPr>
              <a:t>3)  </a:t>
            </a:r>
            <a:r>
              <a:rPr lang="en-US" b="1">
                <a:solidFill>
                  <a:srgbClr val="660066"/>
                </a:solidFill>
                <a:sym typeface="CommonBullets" pitchFamily="34" charset="2"/>
              </a:rPr>
              <a:t>muscle:</a:t>
            </a:r>
            <a:r>
              <a:rPr lang="en-US" b="1">
                <a:sym typeface="CommonBullets" pitchFamily="34" charset="2"/>
              </a:rPr>
              <a:t>	</a:t>
            </a:r>
            <a:r>
              <a:rPr lang="en-US">
                <a:sym typeface="CommonBullets" pitchFamily="34" charset="2"/>
              </a:rPr>
              <a:t>movement	          	 organ like a</a:t>
            </a:r>
          </a:p>
          <a:p>
            <a:pPr marL="609600" indent="-609600" algn="l">
              <a:lnSpc>
                <a:spcPct val="80000"/>
              </a:lnSpc>
              <a:spcBef>
                <a:spcPct val="50000"/>
              </a:spcBef>
            </a:pPr>
            <a:r>
              <a:rPr lang="en-US">
                <a:sym typeface="CommonBullets" pitchFamily="34" charset="2"/>
              </a:rPr>
              <a:t>	</a:t>
            </a:r>
            <a:r>
              <a:rPr lang="en-US">
                <a:solidFill>
                  <a:srgbClr val="990099"/>
                </a:solidFill>
                <a:sym typeface="CommonBullets" pitchFamily="34" charset="2"/>
              </a:rPr>
              <a:t>		</a:t>
            </a:r>
            <a:r>
              <a:rPr lang="en-US">
                <a:solidFill>
                  <a:srgbClr val="660066"/>
                </a:solidFill>
                <a:sym typeface="CommonBullets" pitchFamily="34" charset="2"/>
              </a:rPr>
              <a:t>4)  </a:t>
            </a:r>
            <a:r>
              <a:rPr lang="en-US" b="1">
                <a:solidFill>
                  <a:srgbClr val="660066"/>
                </a:solidFill>
                <a:sym typeface="CommonBullets" pitchFamily="34" charset="2"/>
              </a:rPr>
              <a:t>nervous:</a:t>
            </a:r>
            <a:r>
              <a:rPr lang="en-US" b="1">
                <a:sym typeface="CommonBullets" pitchFamily="34" charset="2"/>
              </a:rPr>
              <a:t>	</a:t>
            </a:r>
            <a:r>
              <a:rPr lang="en-US">
                <a:sym typeface="CommonBullets" pitchFamily="34" charset="2"/>
              </a:rPr>
              <a:t>control (regulation)	 kidney, heart</a:t>
            </a:r>
          </a:p>
          <a:p>
            <a:pPr marL="609600" indent="-609600" algn="l">
              <a:lnSpc>
                <a:spcPct val="80000"/>
              </a:lnSpc>
              <a:spcBef>
                <a:spcPct val="50000"/>
              </a:spcBef>
            </a:pPr>
            <a:endParaRPr lang="en-US">
              <a:sym typeface="Symbol" pitchFamily="18" charset="2"/>
            </a:endParaRPr>
          </a:p>
          <a:p>
            <a:pPr marL="609600" indent="-609600" algn="l">
              <a:lnSpc>
                <a:spcPct val="80000"/>
              </a:lnSpc>
              <a:spcBef>
                <a:spcPct val="50000"/>
              </a:spcBef>
            </a:pPr>
            <a:r>
              <a:rPr lang="en-US">
                <a:sym typeface="Symbol" pitchFamily="18" charset="2"/>
              </a:rPr>
              <a:t>  </a:t>
            </a:r>
            <a:r>
              <a:rPr lang="en-US" b="1">
                <a:solidFill>
                  <a:srgbClr val="660066"/>
                </a:solidFill>
                <a:sym typeface="CommonBullets" pitchFamily="34" charset="2"/>
              </a:rPr>
              <a:t>histology:	</a:t>
            </a:r>
            <a:r>
              <a:rPr lang="en-US">
                <a:sym typeface="CommonBullets" pitchFamily="34" charset="2"/>
              </a:rPr>
              <a:t>study of tissues &amp; their cellular organization</a:t>
            </a:r>
            <a:endParaRPr lang="en-US"/>
          </a:p>
        </p:txBody>
      </p:sp>
      <p:sp>
        <p:nvSpPr>
          <p:cNvPr id="19459" name="Line 3"/>
          <p:cNvSpPr>
            <a:spLocks noChangeShapeType="1"/>
          </p:cNvSpPr>
          <p:nvPr/>
        </p:nvSpPr>
        <p:spPr bwMode="auto">
          <a:xfrm>
            <a:off x="6038850" y="4525963"/>
            <a:ext cx="385763" cy="500062"/>
          </a:xfrm>
          <a:prstGeom prst="line">
            <a:avLst/>
          </a:prstGeom>
          <a:noFill/>
          <a:ln w="38100">
            <a:solidFill>
              <a:srgbClr val="800080"/>
            </a:solidFill>
            <a:round/>
            <a:headEnd/>
            <a:tailEnd/>
          </a:ln>
        </p:spPr>
        <p:txBody>
          <a:bodyPr wrap="none" anchor="ctr"/>
          <a:lstStyle/>
          <a:p>
            <a:endParaRPr lang="en-US"/>
          </a:p>
        </p:txBody>
      </p:sp>
      <p:sp>
        <p:nvSpPr>
          <p:cNvPr id="19460" name="Line 4"/>
          <p:cNvSpPr>
            <a:spLocks noChangeShapeType="1"/>
          </p:cNvSpPr>
          <p:nvPr/>
        </p:nvSpPr>
        <p:spPr bwMode="auto">
          <a:xfrm flipH="1">
            <a:off x="6100763" y="5026025"/>
            <a:ext cx="323850" cy="649288"/>
          </a:xfrm>
          <a:prstGeom prst="line">
            <a:avLst/>
          </a:prstGeom>
          <a:noFill/>
          <a:ln w="38100">
            <a:solidFill>
              <a:srgbClr val="800080"/>
            </a:solidFill>
            <a:round/>
            <a:headEnd/>
            <a:tailEnd/>
          </a:ln>
        </p:spPr>
        <p:txBody>
          <a:bodyPr wrap="none" anchor="ctr"/>
          <a:lstStyle/>
          <a:p>
            <a:endParaRPr lang="en-US"/>
          </a:p>
        </p:txBody>
      </p:sp>
      <p:sp>
        <p:nvSpPr>
          <p:cNvPr id="19461" name="Text Box 13" descr="Newsprint"/>
          <p:cNvSpPr txBox="1">
            <a:spLocks noChangeArrowheads="1"/>
          </p:cNvSpPr>
          <p:nvPr/>
        </p:nvSpPr>
        <p:spPr bwMode="auto">
          <a:xfrm>
            <a:off x="7391400" y="6223000"/>
            <a:ext cx="1295400" cy="244475"/>
          </a:xfrm>
          <a:prstGeom prst="rect">
            <a:avLst/>
          </a:prstGeom>
          <a:blipFill dpi="0" rotWithShape="0">
            <a:blip r:embed="rId2"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0" y="100013"/>
            <a:ext cx="9067800" cy="1785104"/>
          </a:xfrm>
          <a:prstGeom prst="rect">
            <a:avLst/>
          </a:prstGeom>
          <a:noFill/>
          <a:ln w="57150">
            <a:noFill/>
            <a:miter lim="800000"/>
            <a:headEnd/>
            <a:tailEnd/>
          </a:ln>
        </p:spPr>
        <p:txBody>
          <a:bodyPr>
            <a:spAutoFit/>
          </a:bodyPr>
          <a:lstStyle/>
          <a:p>
            <a:pPr algn="l">
              <a:lnSpc>
                <a:spcPct val="70000"/>
              </a:lnSpc>
              <a:spcBef>
                <a:spcPct val="50000"/>
              </a:spcBef>
            </a:pPr>
            <a:r>
              <a:rPr lang="en-US" dirty="0"/>
              <a:t>	</a:t>
            </a:r>
            <a:r>
              <a:rPr lang="en-US" b="1" u="sng" dirty="0">
                <a:solidFill>
                  <a:srgbClr val="800080"/>
                </a:solidFill>
              </a:rPr>
              <a:t>A.  Epithelial Tissue</a:t>
            </a:r>
            <a:endParaRPr lang="en-US" b="1" dirty="0">
              <a:solidFill>
                <a:srgbClr val="800080"/>
              </a:solidFill>
            </a:endParaRPr>
          </a:p>
          <a:p>
            <a:pPr algn="l">
              <a:lnSpc>
                <a:spcPct val="70000"/>
              </a:lnSpc>
              <a:spcBef>
                <a:spcPct val="50000"/>
              </a:spcBef>
              <a:buFont typeface="Symbol" pitchFamily="18" charset="2"/>
              <a:buChar char="·"/>
            </a:pPr>
            <a:r>
              <a:rPr lang="en-US" dirty="0" smtClean="0">
                <a:sym typeface="CommonBullets" pitchFamily="34" charset="2"/>
              </a:rPr>
              <a:t>sheet </a:t>
            </a:r>
            <a:r>
              <a:rPr lang="en-US" dirty="0">
                <a:sym typeface="CommonBullets" pitchFamily="34" charset="2"/>
              </a:rPr>
              <a:t>of cells that covers a body surface or lines a body </a:t>
            </a:r>
            <a:r>
              <a:rPr lang="en-US" dirty="0" smtClean="0">
                <a:sym typeface="CommonBullets" pitchFamily="34" charset="2"/>
              </a:rPr>
              <a:t>cavity</a:t>
            </a:r>
          </a:p>
          <a:p>
            <a:pPr algn="ctr">
              <a:lnSpc>
                <a:spcPct val="70000"/>
              </a:lnSpc>
              <a:spcBef>
                <a:spcPct val="50000"/>
              </a:spcBef>
            </a:pPr>
            <a:r>
              <a:rPr lang="en-US" b="1" i="1" dirty="0" smtClean="0">
                <a:solidFill>
                  <a:srgbClr val="660066"/>
                </a:solidFill>
                <a:sym typeface="CommonBullets" pitchFamily="34" charset="2"/>
              </a:rPr>
              <a:t>creates boundaries</a:t>
            </a:r>
            <a:endParaRPr lang="en-US" dirty="0">
              <a:sym typeface="CommonBullets" pitchFamily="34" charset="2"/>
            </a:endParaRPr>
          </a:p>
          <a:p>
            <a:pPr algn="l">
              <a:lnSpc>
                <a:spcPct val="70000"/>
              </a:lnSpc>
              <a:spcBef>
                <a:spcPct val="50000"/>
              </a:spcBef>
            </a:pPr>
            <a:r>
              <a:rPr lang="en-US" dirty="0">
                <a:sym typeface="CommonBullets" pitchFamily="34" charset="2"/>
              </a:rPr>
              <a:t> </a:t>
            </a:r>
            <a:r>
              <a:rPr lang="en-US" dirty="0" smtClean="0">
                <a:sym typeface="CommonBullets" pitchFamily="34" charset="2"/>
              </a:rPr>
              <a:t> 1</a:t>
            </a:r>
            <a:r>
              <a:rPr lang="en-US" dirty="0">
                <a:sym typeface="CommonBullets" pitchFamily="34" charset="2"/>
              </a:rPr>
              <a:t>)  </a:t>
            </a:r>
            <a:r>
              <a:rPr lang="en-US" b="1" dirty="0">
                <a:solidFill>
                  <a:srgbClr val="660066"/>
                </a:solidFill>
                <a:sym typeface="CommonBullets" pitchFamily="34" charset="2"/>
              </a:rPr>
              <a:t>covering and lining epithelium </a:t>
            </a:r>
            <a:r>
              <a:rPr lang="en-US" dirty="0">
                <a:sym typeface="CommonBullets" pitchFamily="34" charset="2"/>
              </a:rPr>
              <a:t>– e.g. ………………………………………</a:t>
            </a:r>
          </a:p>
          <a:p>
            <a:pPr algn="l">
              <a:lnSpc>
                <a:spcPct val="70000"/>
              </a:lnSpc>
              <a:spcBef>
                <a:spcPct val="50000"/>
              </a:spcBef>
            </a:pPr>
            <a:r>
              <a:rPr lang="en-US" dirty="0" smtClean="0">
                <a:sym typeface="CommonBullets" pitchFamily="34" charset="2"/>
              </a:rPr>
              <a:t>  2</a:t>
            </a:r>
            <a:r>
              <a:rPr lang="en-US" dirty="0">
                <a:sym typeface="CommonBullets" pitchFamily="34" charset="2"/>
              </a:rPr>
              <a:t>)  </a:t>
            </a:r>
            <a:r>
              <a:rPr lang="en-US" b="1" dirty="0">
                <a:solidFill>
                  <a:srgbClr val="660066"/>
                </a:solidFill>
                <a:sym typeface="CommonBullets" pitchFamily="34" charset="2"/>
              </a:rPr>
              <a:t>glandular epithelium</a:t>
            </a:r>
            <a:endParaRPr lang="en-US" dirty="0">
              <a:sym typeface="CommonBullets" pitchFamily="34" charset="2"/>
            </a:endParaRPr>
          </a:p>
        </p:txBody>
      </p:sp>
      <p:sp>
        <p:nvSpPr>
          <p:cNvPr id="20483" name="Oval 3"/>
          <p:cNvSpPr>
            <a:spLocks noChangeArrowheads="1"/>
          </p:cNvSpPr>
          <p:nvPr/>
        </p:nvSpPr>
        <p:spPr bwMode="auto">
          <a:xfrm>
            <a:off x="3213364" y="749923"/>
            <a:ext cx="2643187" cy="419120"/>
          </a:xfrm>
          <a:prstGeom prst="ellipse">
            <a:avLst/>
          </a:prstGeom>
          <a:noFill/>
          <a:ln w="28575">
            <a:solidFill>
              <a:srgbClr val="660066"/>
            </a:solidFill>
            <a:round/>
            <a:headEnd/>
            <a:tailEnd/>
          </a:ln>
        </p:spPr>
        <p:txBody>
          <a:bodyPr wrap="none" anchor="ctr"/>
          <a:lstStyle/>
          <a:p>
            <a:pPr algn="ctr"/>
            <a:endParaRPr lang="en-US" sz="1800">
              <a:solidFill>
                <a:srgbClr val="660066"/>
              </a:solidFill>
            </a:endParaRPr>
          </a:p>
        </p:txBody>
      </p:sp>
      <p:pic>
        <p:nvPicPr>
          <p:cNvPr id="20484" name="Picture 4" descr="msotw9_temp0"/>
          <p:cNvPicPr preferRelativeResize="0">
            <a:picLocks noChangeAspect="1" noChangeArrowheads="1"/>
          </p:cNvPicPr>
          <p:nvPr/>
        </p:nvPicPr>
        <p:blipFill>
          <a:blip r:embed="rId2" cstate="print">
            <a:lum bright="-30000" contrast="54000"/>
          </a:blip>
          <a:srcRect l="4370" t="2721" r="2208" b="2820"/>
          <a:stretch>
            <a:fillRect/>
          </a:stretch>
        </p:blipFill>
        <p:spPr bwMode="auto">
          <a:xfrm>
            <a:off x="4238625" y="2286000"/>
            <a:ext cx="4648200" cy="4048125"/>
          </a:xfrm>
          <a:prstGeom prst="rect">
            <a:avLst/>
          </a:prstGeom>
          <a:noFill/>
          <a:ln w="9525">
            <a:solidFill>
              <a:srgbClr val="A50021"/>
            </a:solidFill>
            <a:miter lim="800000"/>
            <a:headEnd/>
            <a:tailEnd/>
          </a:ln>
        </p:spPr>
      </p:pic>
      <p:sp>
        <p:nvSpPr>
          <p:cNvPr id="20485" name="Text Box 5"/>
          <p:cNvSpPr txBox="1">
            <a:spLocks noChangeArrowheads="1"/>
          </p:cNvSpPr>
          <p:nvPr/>
        </p:nvSpPr>
        <p:spPr bwMode="auto">
          <a:xfrm>
            <a:off x="8093075" y="5824538"/>
            <a:ext cx="663575" cy="376237"/>
          </a:xfrm>
          <a:prstGeom prst="rect">
            <a:avLst/>
          </a:prstGeom>
          <a:solidFill>
            <a:schemeClr val="bg1"/>
          </a:solidFill>
          <a:ln w="9525">
            <a:solidFill>
              <a:srgbClr val="A50021"/>
            </a:solidFill>
            <a:miter lim="800000"/>
            <a:headEnd/>
            <a:tailEnd/>
          </a:ln>
        </p:spPr>
        <p:txBody>
          <a:bodyPr wrap="none">
            <a:spAutoFit/>
          </a:bodyPr>
          <a:lstStyle/>
          <a:p>
            <a:pPr algn="l"/>
            <a:r>
              <a:rPr lang="en-US" sz="1800"/>
              <a:t>T&amp;G</a:t>
            </a:r>
          </a:p>
        </p:txBody>
      </p:sp>
      <p:sp>
        <p:nvSpPr>
          <p:cNvPr id="20486" name="Text Box 6" descr="Newsprint"/>
          <p:cNvSpPr txBox="1">
            <a:spLocks noChangeArrowheads="1"/>
          </p:cNvSpPr>
          <p:nvPr/>
        </p:nvSpPr>
        <p:spPr bwMode="auto">
          <a:xfrm>
            <a:off x="7594600" y="6469063"/>
            <a:ext cx="1389063" cy="246062"/>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 O</a:t>
            </a:r>
            <a:endParaRPr lang="en-CA" sz="1000" b="1" i="1">
              <a:latin typeface="NuptialScript" pitchFamily="18" charset="0"/>
            </a:endParaRPr>
          </a:p>
        </p:txBody>
      </p:sp>
      <p:sp>
        <p:nvSpPr>
          <p:cNvPr id="8" name="Rectangle 7"/>
          <p:cNvSpPr/>
          <p:nvPr/>
        </p:nvSpPr>
        <p:spPr>
          <a:xfrm>
            <a:off x="0" y="2038350"/>
            <a:ext cx="4371975" cy="3786188"/>
          </a:xfrm>
          <a:prstGeom prst="rect">
            <a:avLst/>
          </a:prstGeom>
        </p:spPr>
        <p:txBody>
          <a:bodyPr>
            <a:spAutoFit/>
          </a:bodyPr>
          <a:lstStyle/>
          <a:p>
            <a:pPr algn="l">
              <a:spcBef>
                <a:spcPct val="50000"/>
              </a:spcBef>
              <a:buFont typeface="CommonBullets" pitchFamily="34" charset="2"/>
              <a:buNone/>
              <a:defRPr/>
            </a:pPr>
            <a:r>
              <a:rPr lang="en-US" b="1" u="sng" dirty="0">
                <a:solidFill>
                  <a:srgbClr val="660066"/>
                </a:solidFill>
                <a:effectLst>
                  <a:outerShdw blurRad="38100" dist="38100" dir="2700000" algn="tl">
                    <a:srgbClr val="C0C0C0"/>
                  </a:outerShdw>
                </a:effectLst>
                <a:sym typeface="CommonBullets" pitchFamily="34" charset="2"/>
              </a:rPr>
              <a:t>functions of various epithelia:</a:t>
            </a:r>
            <a:r>
              <a:rPr lang="en-US" u="sng" dirty="0">
                <a:sym typeface="CommonBullets" pitchFamily="34" charset="2"/>
              </a:rPr>
              <a:t>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protection</a:t>
            </a:r>
            <a:r>
              <a:rPr lang="en-US" dirty="0">
                <a:sym typeface="CommonBullets" pitchFamily="34" charset="2"/>
              </a:rPr>
              <a:t> (mechanical, chemical, infectious) –   skin,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absorption</a:t>
            </a:r>
            <a:r>
              <a:rPr lang="en-US" dirty="0">
                <a:sym typeface="CommonBullets" pitchFamily="34" charset="2"/>
              </a:rPr>
              <a:t> - GI tract,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filtration</a:t>
            </a:r>
            <a:r>
              <a:rPr lang="en-US" dirty="0">
                <a:sym typeface="CommonBullets" pitchFamily="34" charset="2"/>
              </a:rPr>
              <a:t> - kidney,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excretion</a:t>
            </a:r>
            <a:r>
              <a:rPr lang="en-US" dirty="0">
                <a:sym typeface="CommonBullets" pitchFamily="34" charset="2"/>
              </a:rPr>
              <a:t> - kidney,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secretion</a:t>
            </a:r>
            <a:r>
              <a:rPr lang="en-US" dirty="0">
                <a:sym typeface="CommonBullets" pitchFamily="34" charset="2"/>
              </a:rPr>
              <a:t> - glands,  </a:t>
            </a:r>
          </a:p>
          <a:p>
            <a:pPr marL="457200" indent="-457200" algn="l">
              <a:spcBef>
                <a:spcPct val="50000"/>
              </a:spcBef>
              <a:buFont typeface="CommonBullets" pitchFamily="34" charset="2"/>
              <a:buAutoNum type="arabicParenR"/>
              <a:defRPr/>
            </a:pPr>
            <a:r>
              <a:rPr lang="en-US" b="1" dirty="0">
                <a:solidFill>
                  <a:srgbClr val="660066"/>
                </a:solidFill>
                <a:sym typeface="CommonBullets" pitchFamily="34" charset="2"/>
              </a:rPr>
              <a:t>sensory reception</a:t>
            </a:r>
            <a:r>
              <a:rPr lang="en-US" dirty="0">
                <a:sym typeface="CommonBullets" pitchFamily="34" charset="2"/>
              </a:rPr>
              <a:t> - taste buds, olfactory membranes . . .</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119063" y="85725"/>
            <a:ext cx="8915400" cy="6340197"/>
          </a:xfrm>
          <a:prstGeom prst="rect">
            <a:avLst/>
          </a:prstGeom>
          <a:noFill/>
          <a:ln w="38100">
            <a:noFill/>
            <a:miter lim="800000"/>
            <a:headEnd/>
            <a:tailEnd/>
          </a:ln>
        </p:spPr>
        <p:txBody>
          <a:bodyPr>
            <a:spAutoFit/>
          </a:bodyPr>
          <a:lstStyle/>
          <a:p>
            <a:pPr marL="457200" indent="-457200" algn="l">
              <a:lnSpc>
                <a:spcPct val="75000"/>
              </a:lnSpc>
              <a:spcBef>
                <a:spcPct val="50000"/>
              </a:spcBef>
            </a:pPr>
            <a:r>
              <a:rPr lang="en-US" b="1" i="1" dirty="0">
                <a:solidFill>
                  <a:srgbClr val="003399"/>
                </a:solidFill>
              </a:rPr>
              <a:t>1.3.4 list and demonstrate your understanding of 7 special structural characteristics of epithelial </a:t>
            </a:r>
            <a:r>
              <a:rPr lang="en-US" b="1" i="1" dirty="0" smtClean="0">
                <a:solidFill>
                  <a:srgbClr val="003399"/>
                </a:solidFill>
              </a:rPr>
              <a:t>tissue</a:t>
            </a:r>
          </a:p>
          <a:p>
            <a:pPr marL="457200" indent="-457200" algn="l">
              <a:lnSpc>
                <a:spcPct val="75000"/>
              </a:lnSpc>
              <a:spcBef>
                <a:spcPct val="50000"/>
              </a:spcBef>
            </a:pPr>
            <a:endParaRPr lang="en-US" b="1" i="1" dirty="0">
              <a:solidFill>
                <a:srgbClr val="A50021"/>
              </a:solidFill>
            </a:endParaRPr>
          </a:p>
          <a:p>
            <a:pPr marL="457200" indent="-457200" algn="l">
              <a:lnSpc>
                <a:spcPct val="75000"/>
              </a:lnSpc>
              <a:spcBef>
                <a:spcPct val="50000"/>
              </a:spcBef>
            </a:pPr>
            <a:endParaRPr lang="en-US" b="1" i="1" dirty="0" smtClean="0">
              <a:solidFill>
                <a:srgbClr val="A50021"/>
              </a:solidFill>
            </a:endParaRPr>
          </a:p>
          <a:p>
            <a:pPr marL="457200" indent="-457200" algn="l">
              <a:lnSpc>
                <a:spcPct val="75000"/>
              </a:lnSpc>
              <a:spcBef>
                <a:spcPct val="50000"/>
              </a:spcBef>
            </a:pPr>
            <a:endParaRPr lang="en-US" b="1" i="1" dirty="0" smtClean="0">
              <a:solidFill>
                <a:srgbClr val="A50021"/>
              </a:solidFill>
            </a:endParaRPr>
          </a:p>
          <a:p>
            <a:pPr marL="457200" indent="-457200" algn="l">
              <a:lnSpc>
                <a:spcPct val="75000"/>
              </a:lnSpc>
              <a:spcBef>
                <a:spcPct val="50000"/>
              </a:spcBef>
            </a:pPr>
            <a:endParaRPr lang="en-US" b="1" i="1" dirty="0">
              <a:solidFill>
                <a:srgbClr val="A50021"/>
              </a:solidFill>
            </a:endParaRPr>
          </a:p>
          <a:p>
            <a:pPr marL="457200" indent="-457200" algn="l">
              <a:lnSpc>
                <a:spcPct val="75000"/>
              </a:lnSpc>
              <a:spcBef>
                <a:spcPct val="50000"/>
              </a:spcBef>
            </a:pPr>
            <a:endParaRPr lang="en-US" b="1" i="1" dirty="0" smtClean="0">
              <a:solidFill>
                <a:srgbClr val="A50021"/>
              </a:solidFill>
            </a:endParaRPr>
          </a:p>
          <a:p>
            <a:pPr marL="457200" indent="-457200" algn="l">
              <a:lnSpc>
                <a:spcPct val="75000"/>
              </a:lnSpc>
              <a:spcBef>
                <a:spcPct val="50000"/>
              </a:spcBef>
            </a:pPr>
            <a:endParaRPr lang="en-US" b="1" i="1" dirty="0">
              <a:solidFill>
                <a:srgbClr val="A50021"/>
              </a:solidFill>
            </a:endParaRPr>
          </a:p>
          <a:p>
            <a:pPr marL="457200" indent="-457200" algn="l">
              <a:lnSpc>
                <a:spcPct val="75000"/>
              </a:lnSpc>
              <a:spcBef>
                <a:spcPct val="50000"/>
              </a:spcBef>
            </a:pPr>
            <a:endParaRPr lang="en-US" b="1" i="1" dirty="0" smtClean="0">
              <a:solidFill>
                <a:srgbClr val="A50021"/>
              </a:solidFill>
            </a:endParaRPr>
          </a:p>
          <a:p>
            <a:pPr marL="457200" indent="-457200" algn="l">
              <a:lnSpc>
                <a:spcPct val="75000"/>
              </a:lnSpc>
              <a:spcBef>
                <a:spcPct val="50000"/>
              </a:spcBef>
            </a:pPr>
            <a:endParaRPr lang="en-US" b="1" i="1" dirty="0" smtClean="0">
              <a:solidFill>
                <a:srgbClr val="A50021"/>
              </a:solidFill>
            </a:endParaRPr>
          </a:p>
          <a:p>
            <a:pPr marL="457200" indent="-457200" algn="l">
              <a:lnSpc>
                <a:spcPct val="75000"/>
              </a:lnSpc>
              <a:spcBef>
                <a:spcPct val="50000"/>
              </a:spcBef>
            </a:pPr>
            <a:endParaRPr lang="en-US" b="1" i="1" dirty="0">
              <a:solidFill>
                <a:srgbClr val="A50021"/>
              </a:solidFill>
            </a:endParaRPr>
          </a:p>
          <a:p>
            <a:pPr marL="457200" indent="-457200" algn="l">
              <a:lnSpc>
                <a:spcPct val="75000"/>
              </a:lnSpc>
              <a:spcBef>
                <a:spcPct val="50000"/>
              </a:spcBef>
            </a:pPr>
            <a:endParaRPr lang="en-US" b="1" i="1" dirty="0">
              <a:solidFill>
                <a:srgbClr val="A50021"/>
              </a:solidFill>
            </a:endParaRPr>
          </a:p>
          <a:p>
            <a:pPr marL="457200" indent="-457200" algn="l">
              <a:lnSpc>
                <a:spcPct val="75000"/>
              </a:lnSpc>
              <a:spcBef>
                <a:spcPct val="50000"/>
              </a:spcBef>
              <a:buFont typeface="+mj-lt"/>
              <a:buAutoNum type="arabicPeriod"/>
            </a:pPr>
            <a:r>
              <a:rPr lang="en-US" b="1" dirty="0">
                <a:solidFill>
                  <a:srgbClr val="003399"/>
                </a:solidFill>
                <a:sym typeface="Symbol" pitchFamily="18" charset="2"/>
              </a:rPr>
              <a:t>p</a:t>
            </a:r>
            <a:r>
              <a:rPr lang="en-US" b="1" dirty="0">
                <a:solidFill>
                  <a:srgbClr val="003399"/>
                </a:solidFill>
                <a:sym typeface="CommonBullets" pitchFamily="34" charset="2"/>
              </a:rPr>
              <a:t>olarity:</a:t>
            </a:r>
            <a:r>
              <a:rPr lang="en-US" dirty="0">
                <a:solidFill>
                  <a:srgbClr val="003399"/>
                </a:solidFill>
                <a:sym typeface="CommonBullets" pitchFamily="34" charset="2"/>
              </a:rPr>
              <a:t>  </a:t>
            </a:r>
            <a:r>
              <a:rPr lang="en-US" dirty="0">
                <a:sym typeface="CommonBullets" pitchFamily="34" charset="2"/>
              </a:rPr>
              <a:t>apical and basal surfaces; apical surface often specialized such as having ……………………… or …………………..</a:t>
            </a:r>
          </a:p>
          <a:p>
            <a:pPr marL="457200" indent="-457200" algn="l">
              <a:lnSpc>
                <a:spcPct val="75000"/>
              </a:lnSpc>
              <a:spcBef>
                <a:spcPct val="50000"/>
              </a:spcBef>
              <a:buFont typeface="+mj-lt"/>
              <a:buAutoNum type="arabicPeriod"/>
            </a:pPr>
            <a:r>
              <a:rPr lang="en-US" b="1" dirty="0" smtClean="0">
                <a:solidFill>
                  <a:srgbClr val="003399"/>
                </a:solidFill>
                <a:sym typeface="CommonBullets" pitchFamily="34" charset="2"/>
              </a:rPr>
              <a:t>specialized </a:t>
            </a:r>
            <a:r>
              <a:rPr lang="en-US" b="1" dirty="0">
                <a:solidFill>
                  <a:srgbClr val="003399"/>
                </a:solidFill>
                <a:sym typeface="CommonBullets" pitchFamily="34" charset="2"/>
              </a:rPr>
              <a:t>contacts:</a:t>
            </a:r>
            <a:r>
              <a:rPr lang="en-US" dirty="0">
                <a:solidFill>
                  <a:srgbClr val="003399"/>
                </a:solidFill>
                <a:sym typeface="CommonBullets" pitchFamily="34" charset="2"/>
              </a:rPr>
              <a:t>  </a:t>
            </a:r>
            <a:r>
              <a:rPr lang="en-US" dirty="0">
                <a:sym typeface="CommonBullets" pitchFamily="34" charset="2"/>
              </a:rPr>
              <a:t>tight junctions &amp; desmosomes - </a:t>
            </a:r>
            <a:r>
              <a:rPr lang="en-US" b="1" i="1" dirty="0">
                <a:solidFill>
                  <a:srgbClr val="003399"/>
                </a:solidFill>
                <a:sym typeface="CommonBullets" pitchFamily="34" charset="2"/>
              </a:rPr>
              <a:t>Why??</a:t>
            </a:r>
            <a:endParaRPr lang="en-US" dirty="0">
              <a:solidFill>
                <a:srgbClr val="003399"/>
              </a:solidFill>
              <a:sym typeface="CommonBullets" pitchFamily="34" charset="2"/>
            </a:endParaRPr>
          </a:p>
          <a:p>
            <a:pPr marL="457200" indent="-457200" algn="l">
              <a:lnSpc>
                <a:spcPct val="85000"/>
              </a:lnSpc>
              <a:spcBef>
                <a:spcPct val="50000"/>
              </a:spcBef>
              <a:buFont typeface="+mj-lt"/>
              <a:buAutoNum type="arabicPeriod"/>
            </a:pPr>
            <a:r>
              <a:rPr lang="en-US" b="1" dirty="0">
                <a:solidFill>
                  <a:srgbClr val="003399"/>
                </a:solidFill>
                <a:sym typeface="CommonBullets" pitchFamily="34" charset="2"/>
              </a:rPr>
              <a:t>s</a:t>
            </a:r>
            <a:r>
              <a:rPr lang="en-US" b="1" dirty="0" smtClean="0">
                <a:solidFill>
                  <a:srgbClr val="003399"/>
                </a:solidFill>
                <a:sym typeface="CommonBullets" pitchFamily="34" charset="2"/>
              </a:rPr>
              <a:t>upported by connective tissue:</a:t>
            </a:r>
            <a:r>
              <a:rPr lang="en-US" dirty="0" smtClean="0">
                <a:solidFill>
                  <a:srgbClr val="003399"/>
                </a:solidFill>
                <a:sym typeface="CommonBullets" pitchFamily="34" charset="2"/>
              </a:rPr>
              <a:t> </a:t>
            </a:r>
            <a:r>
              <a:rPr lang="en-US" b="1" dirty="0" smtClean="0">
                <a:solidFill>
                  <a:srgbClr val="003399"/>
                </a:solidFill>
                <a:sym typeface="CommonBullets" pitchFamily="34" charset="2"/>
              </a:rPr>
              <a:t>basement membrane </a:t>
            </a:r>
            <a:r>
              <a:rPr lang="en-US" dirty="0" smtClean="0">
                <a:sym typeface="CommonBullets" pitchFamily="34" charset="2"/>
              </a:rPr>
              <a:t>is composed of a </a:t>
            </a:r>
            <a:r>
              <a:rPr lang="en-US" dirty="0" smtClean="0">
                <a:solidFill>
                  <a:srgbClr val="003399"/>
                </a:solidFill>
                <a:sym typeface="CommonBullets" pitchFamily="34" charset="2"/>
              </a:rPr>
              <a:t> basal lamina </a:t>
            </a:r>
            <a:r>
              <a:rPr lang="en-US" dirty="0" smtClean="0">
                <a:sym typeface="CommonBullets" pitchFamily="34" charset="2"/>
              </a:rPr>
              <a:t>(underlying </a:t>
            </a:r>
            <a:r>
              <a:rPr lang="en-US" dirty="0">
                <a:sym typeface="CommonBullets" pitchFamily="34" charset="2"/>
              </a:rPr>
              <a:t>supportive sheet of primarily </a:t>
            </a:r>
            <a:r>
              <a:rPr lang="en-US" dirty="0" smtClean="0">
                <a:sym typeface="CommonBullets" pitchFamily="34" charset="2"/>
              </a:rPr>
              <a:t>glycoproteins) siting on top of a </a:t>
            </a:r>
            <a:r>
              <a:rPr lang="en-US" dirty="0" smtClean="0">
                <a:solidFill>
                  <a:srgbClr val="003399"/>
                </a:solidFill>
                <a:sym typeface="CommonBullets" pitchFamily="34" charset="2"/>
              </a:rPr>
              <a:t>reticular lamina </a:t>
            </a:r>
            <a:r>
              <a:rPr lang="en-US" dirty="0" smtClean="0">
                <a:sym typeface="CommonBullets" pitchFamily="34" charset="2"/>
              </a:rPr>
              <a:t>(primarily collagen fibers) </a:t>
            </a:r>
            <a:endParaRPr lang="en-US" b="1" i="1" dirty="0">
              <a:solidFill>
                <a:srgbClr val="003399"/>
              </a:solidFill>
              <a:sym typeface="CommonBullets" pitchFamily="34" charset="2"/>
            </a:endParaRPr>
          </a:p>
        </p:txBody>
      </p:sp>
      <p:sp>
        <p:nvSpPr>
          <p:cNvPr id="21509" name="Text Box 8" descr="Newsprint"/>
          <p:cNvSpPr txBox="1">
            <a:spLocks noChangeArrowheads="1"/>
          </p:cNvSpPr>
          <p:nvPr/>
        </p:nvSpPr>
        <p:spPr bwMode="auto">
          <a:xfrm>
            <a:off x="7592993" y="6461466"/>
            <a:ext cx="1343025" cy="246063"/>
          </a:xfrm>
          <a:prstGeom prst="rect">
            <a:avLst/>
          </a:prstGeom>
          <a:blipFill dpi="0" rotWithShape="0">
            <a:blip r:embed="rId2" cstate="print"/>
            <a:srcRect/>
            <a:tile tx="0" ty="0" sx="100000" sy="100000" flip="none" algn="tl"/>
          </a:blipFill>
          <a:ln w="9525">
            <a:noFill/>
            <a:miter lim="800000"/>
            <a:headEnd/>
            <a:tailEnd/>
          </a:ln>
        </p:spPr>
        <p:txBody>
          <a:bodyPr>
            <a:spAutoFit/>
          </a:bodyPr>
          <a:lstStyle/>
          <a:p>
            <a:pPr algn="ctr">
              <a:spcBef>
                <a:spcPct val="50000"/>
              </a:spcBef>
            </a:pPr>
            <a:r>
              <a:rPr lang="en-US" sz="1000" b="1" i="1" dirty="0">
                <a:latin typeface="NuptialScript" pitchFamily="18" charset="0"/>
              </a:rPr>
              <a:t>J. Carnegie, </a:t>
            </a:r>
            <a:r>
              <a:rPr lang="en-US" sz="1000" b="1" i="1" dirty="0" err="1">
                <a:latin typeface="NuptialScript" pitchFamily="18" charset="0"/>
              </a:rPr>
              <a:t>Uof</a:t>
            </a:r>
            <a:r>
              <a:rPr lang="en-US" sz="1000" b="1" i="1" dirty="0">
                <a:latin typeface="NuptialScript" pitchFamily="18" charset="0"/>
              </a:rPr>
              <a:t> O</a:t>
            </a:r>
            <a:endParaRPr lang="en-CA" sz="1000" b="1" i="1" dirty="0">
              <a:latin typeface="NuptialScript" pitchFamily="18" charset="0"/>
            </a:endParaRPr>
          </a:p>
        </p:txBody>
      </p:sp>
      <p:pic>
        <p:nvPicPr>
          <p:cNvPr id="21511" name="Picture 7" descr="http://www.nature.com/scitable/content/ne0000/ne0000/ne0000/ne0000/14714296/U4CP5-2_CellJunctions.jpg"/>
          <p:cNvPicPr>
            <a:picLocks noChangeAspect="1" noChangeArrowheads="1"/>
          </p:cNvPicPr>
          <p:nvPr/>
        </p:nvPicPr>
        <p:blipFill>
          <a:blip r:embed="rId3" cstate="print">
            <a:lum bright="-10000" contrast="20000"/>
          </a:blip>
          <a:srcRect l="4868" t="7900" r="7436" b="12222"/>
          <a:stretch>
            <a:fillRect/>
          </a:stretch>
        </p:blipFill>
        <p:spPr bwMode="auto">
          <a:xfrm>
            <a:off x="2488558" y="648189"/>
            <a:ext cx="5891513" cy="4149911"/>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9919" y="665425"/>
            <a:ext cx="8681013" cy="4782848"/>
          </a:xfrm>
          <a:prstGeom prst="rect">
            <a:avLst/>
          </a:prstGeom>
        </p:spPr>
        <p:txBody>
          <a:bodyPr wrap="square">
            <a:spAutoFit/>
          </a:bodyPr>
          <a:lstStyle/>
          <a:p>
            <a:pPr marL="457200" indent="-457200" algn="ctr">
              <a:lnSpc>
                <a:spcPct val="85000"/>
              </a:lnSpc>
              <a:spcBef>
                <a:spcPct val="50000"/>
              </a:spcBef>
              <a:buFont typeface="Symbol" pitchFamily="18" charset="2"/>
              <a:buNone/>
            </a:pPr>
            <a:r>
              <a:rPr lang="en-US" i="1" dirty="0" smtClean="0">
                <a:solidFill>
                  <a:srgbClr val="A50021"/>
                </a:solidFill>
              </a:rPr>
              <a:t>NB:  an important feature of cancerous epithelial cells is failure to respect the boundary imposed by the basement membrane</a:t>
            </a:r>
          </a:p>
          <a:p>
            <a:pPr marL="457200" indent="-457200" algn="ctr">
              <a:lnSpc>
                <a:spcPct val="85000"/>
              </a:lnSpc>
              <a:spcBef>
                <a:spcPct val="50000"/>
              </a:spcBef>
              <a:buFont typeface="Symbol" pitchFamily="18" charset="2"/>
              <a:buNone/>
            </a:pPr>
            <a:endParaRPr lang="en-US" b="1" i="1" dirty="0" smtClean="0">
              <a:solidFill>
                <a:srgbClr val="A50021"/>
              </a:solidFill>
            </a:endParaRPr>
          </a:p>
          <a:p>
            <a:pPr marL="457200" indent="-457200" algn="ctr">
              <a:lnSpc>
                <a:spcPct val="85000"/>
              </a:lnSpc>
              <a:spcBef>
                <a:spcPct val="50000"/>
              </a:spcBef>
              <a:buFont typeface="Symbol" pitchFamily="18" charset="2"/>
              <a:buNone/>
            </a:pPr>
            <a:endParaRPr lang="en-US" b="1" i="1" dirty="0">
              <a:solidFill>
                <a:srgbClr val="A50021"/>
              </a:solidFill>
            </a:endParaRPr>
          </a:p>
          <a:p>
            <a:pPr marL="457200" indent="-457200" algn="ctr">
              <a:lnSpc>
                <a:spcPct val="85000"/>
              </a:lnSpc>
              <a:spcBef>
                <a:spcPct val="50000"/>
              </a:spcBef>
              <a:buFont typeface="Symbol" pitchFamily="18" charset="2"/>
              <a:buNone/>
            </a:pPr>
            <a:endParaRPr lang="en-US" b="1" i="1" dirty="0" smtClean="0">
              <a:solidFill>
                <a:srgbClr val="A50021"/>
              </a:solidFill>
            </a:endParaRPr>
          </a:p>
          <a:p>
            <a:pPr marL="457200" indent="-457200" algn="ctr">
              <a:lnSpc>
                <a:spcPct val="85000"/>
              </a:lnSpc>
              <a:spcBef>
                <a:spcPct val="50000"/>
              </a:spcBef>
              <a:buFont typeface="Symbol" pitchFamily="18" charset="2"/>
              <a:buNone/>
            </a:pPr>
            <a:endParaRPr lang="en-US" b="1" i="1" dirty="0">
              <a:solidFill>
                <a:srgbClr val="A50021"/>
              </a:solidFill>
            </a:endParaRPr>
          </a:p>
          <a:p>
            <a:pPr marL="457200" indent="-457200" algn="ctr">
              <a:lnSpc>
                <a:spcPct val="85000"/>
              </a:lnSpc>
              <a:spcBef>
                <a:spcPct val="50000"/>
              </a:spcBef>
              <a:buFont typeface="Symbol" pitchFamily="18" charset="2"/>
              <a:buNone/>
            </a:pPr>
            <a:endParaRPr lang="en-US" b="1" i="1" dirty="0" smtClean="0">
              <a:solidFill>
                <a:srgbClr val="A50021"/>
              </a:solidFill>
            </a:endParaRPr>
          </a:p>
          <a:p>
            <a:pPr marL="457200" indent="-457200" algn="ctr">
              <a:lnSpc>
                <a:spcPct val="85000"/>
              </a:lnSpc>
              <a:spcBef>
                <a:spcPct val="50000"/>
              </a:spcBef>
              <a:buFont typeface="Symbol" pitchFamily="18" charset="2"/>
              <a:buNone/>
            </a:pPr>
            <a:endParaRPr lang="en-US" b="1" i="1" dirty="0">
              <a:solidFill>
                <a:srgbClr val="A50021"/>
              </a:solidFill>
            </a:endParaRPr>
          </a:p>
          <a:p>
            <a:pPr marL="457200" indent="-457200" algn="ctr">
              <a:lnSpc>
                <a:spcPct val="85000"/>
              </a:lnSpc>
              <a:spcBef>
                <a:spcPct val="50000"/>
              </a:spcBef>
              <a:buFont typeface="Symbol" pitchFamily="18" charset="2"/>
              <a:buNone/>
            </a:pPr>
            <a:endParaRPr lang="en-US" sz="1200" b="1" i="1" dirty="0" smtClean="0">
              <a:solidFill>
                <a:srgbClr val="A50021"/>
              </a:solidFill>
              <a:hlinkClick r:id="rId2"/>
            </a:endParaRPr>
          </a:p>
          <a:p>
            <a:pPr marL="457200" indent="-457200" algn="ctr">
              <a:lnSpc>
                <a:spcPct val="85000"/>
              </a:lnSpc>
              <a:spcBef>
                <a:spcPct val="50000"/>
              </a:spcBef>
              <a:buFont typeface="Symbol" pitchFamily="18" charset="2"/>
              <a:buNone/>
            </a:pPr>
            <a:r>
              <a:rPr lang="en-US" sz="1200" b="1" i="1" dirty="0" smtClean="0">
                <a:solidFill>
                  <a:srgbClr val="A50021"/>
                </a:solidFill>
                <a:hlinkClick r:id="rId2"/>
              </a:rPr>
              <a:t>http://www.nccr-oncology.ch/scripts/index.aspx?idd=93</a:t>
            </a:r>
            <a:r>
              <a:rPr lang="en-US" sz="1200" b="1" i="1" dirty="0" smtClean="0">
                <a:solidFill>
                  <a:srgbClr val="A50021"/>
                </a:solidFill>
              </a:rPr>
              <a:t> </a:t>
            </a:r>
          </a:p>
          <a:p>
            <a:pPr marL="457200" indent="-457200" algn="ctr">
              <a:lnSpc>
                <a:spcPct val="85000"/>
              </a:lnSpc>
              <a:spcBef>
                <a:spcPct val="50000"/>
              </a:spcBef>
              <a:buFont typeface="Symbol" pitchFamily="18" charset="2"/>
              <a:buNone/>
            </a:pPr>
            <a:endParaRPr lang="en-US" sz="1200" b="1" i="1" dirty="0" smtClean="0">
              <a:solidFill>
                <a:srgbClr val="A50021"/>
              </a:solidFill>
            </a:endParaRPr>
          </a:p>
          <a:p>
            <a:pPr marL="457200" indent="-457200" algn="ctr">
              <a:lnSpc>
                <a:spcPct val="85000"/>
              </a:lnSpc>
              <a:spcBef>
                <a:spcPct val="50000"/>
              </a:spcBef>
              <a:buFont typeface="Symbol" pitchFamily="18" charset="2"/>
              <a:buNone/>
            </a:pPr>
            <a:endParaRPr lang="en-US" sz="1200" b="1" i="1" dirty="0" smtClean="0">
              <a:solidFill>
                <a:srgbClr val="A50021"/>
              </a:solidFill>
            </a:endParaRPr>
          </a:p>
          <a:p>
            <a:pPr marL="457200" indent="-457200" algn="l">
              <a:lnSpc>
                <a:spcPct val="60000"/>
              </a:lnSpc>
              <a:spcBef>
                <a:spcPct val="50000"/>
              </a:spcBef>
            </a:pPr>
            <a:r>
              <a:rPr lang="en-US" b="1" dirty="0" smtClean="0">
                <a:solidFill>
                  <a:srgbClr val="003399"/>
                </a:solidFill>
                <a:sym typeface="Symbol" pitchFamily="18" charset="2"/>
              </a:rPr>
              <a:t>6.	</a:t>
            </a:r>
            <a:r>
              <a:rPr lang="en-US" b="1" dirty="0" smtClean="0">
                <a:solidFill>
                  <a:srgbClr val="003399"/>
                </a:solidFill>
                <a:sym typeface="CommonBullets" pitchFamily="34" charset="2"/>
              </a:rPr>
              <a:t>innervated but avascular:</a:t>
            </a:r>
            <a:r>
              <a:rPr lang="en-US" dirty="0" smtClean="0">
                <a:solidFill>
                  <a:srgbClr val="003399"/>
                </a:solidFill>
                <a:sym typeface="CommonBullets" pitchFamily="34" charset="2"/>
              </a:rPr>
              <a:t> </a:t>
            </a:r>
            <a:r>
              <a:rPr lang="en-US" dirty="0" smtClean="0">
                <a:sym typeface="CommonBullets" pitchFamily="34" charset="2"/>
              </a:rPr>
              <a:t>so, how are they nourished?</a:t>
            </a:r>
          </a:p>
          <a:p>
            <a:pPr marL="457200" indent="-457200" algn="l">
              <a:lnSpc>
                <a:spcPct val="60000"/>
              </a:lnSpc>
              <a:spcBef>
                <a:spcPct val="50000"/>
              </a:spcBef>
            </a:pPr>
            <a:r>
              <a:rPr lang="en-US" b="1" dirty="0" smtClean="0">
                <a:solidFill>
                  <a:srgbClr val="003399"/>
                </a:solidFill>
                <a:sym typeface="Symbol" pitchFamily="18" charset="2"/>
              </a:rPr>
              <a:t>7.	</a:t>
            </a:r>
            <a:r>
              <a:rPr lang="en-US" b="1" dirty="0" smtClean="0">
                <a:solidFill>
                  <a:srgbClr val="003399"/>
                </a:solidFill>
                <a:sym typeface="CommonBullets" pitchFamily="34" charset="2"/>
              </a:rPr>
              <a:t>regeneration:  </a:t>
            </a:r>
            <a:r>
              <a:rPr lang="en-US" dirty="0" smtClean="0">
                <a:sym typeface="CommonBullets" pitchFamily="34" charset="2"/>
              </a:rPr>
              <a:t>high regenerative capacity </a:t>
            </a:r>
            <a:r>
              <a:rPr lang="en-US" dirty="0" smtClean="0">
                <a:solidFill>
                  <a:srgbClr val="003399"/>
                </a:solidFill>
                <a:sym typeface="CommonBullets" pitchFamily="34" charset="2"/>
              </a:rPr>
              <a:t>- </a:t>
            </a:r>
            <a:r>
              <a:rPr lang="en-US" b="1" i="1" dirty="0" smtClean="0">
                <a:solidFill>
                  <a:srgbClr val="003399"/>
                </a:solidFill>
                <a:sym typeface="CommonBullets" pitchFamily="34" charset="2"/>
              </a:rPr>
              <a:t>Why??</a:t>
            </a:r>
            <a:endParaRPr lang="en-US" b="1" i="1" dirty="0">
              <a:solidFill>
                <a:srgbClr val="003399"/>
              </a:solidFill>
            </a:endParaRPr>
          </a:p>
        </p:txBody>
      </p:sp>
      <p:sp>
        <p:nvSpPr>
          <p:cNvPr id="4" name="Rectangle 7"/>
          <p:cNvSpPr>
            <a:spLocks noChangeArrowheads="1"/>
          </p:cNvSpPr>
          <p:nvPr/>
        </p:nvSpPr>
        <p:spPr bwMode="auto">
          <a:xfrm>
            <a:off x="407807" y="671749"/>
            <a:ext cx="8493125" cy="561975"/>
          </a:xfrm>
          <a:prstGeom prst="rect">
            <a:avLst/>
          </a:prstGeom>
          <a:noFill/>
          <a:ln w="28575" cap="rnd">
            <a:solidFill>
              <a:srgbClr val="A50021"/>
            </a:solidFill>
            <a:prstDash val="sysDot"/>
            <a:miter lim="800000"/>
            <a:headEnd/>
            <a:tailEnd/>
          </a:ln>
        </p:spPr>
        <p:txBody>
          <a:bodyPr wrap="none" anchor="ctr"/>
          <a:lstStyle/>
          <a:p>
            <a:endParaRPr lang="en-US" b="1" i="1" dirty="0"/>
          </a:p>
        </p:txBody>
      </p:sp>
      <p:pic>
        <p:nvPicPr>
          <p:cNvPr id="70658" name="Picture 2" descr="http://www.nccr-oncology.ch/htdocs/images/Pictures/projects/research/cell/hulsken_project.jpg">
            <a:hlinkClick r:id="rId3"/>
          </p:cNvPr>
          <p:cNvPicPr>
            <a:picLocks noChangeAspect="1" noChangeArrowheads="1"/>
          </p:cNvPicPr>
          <p:nvPr/>
        </p:nvPicPr>
        <p:blipFill>
          <a:blip r:embed="rId4" cstate="print">
            <a:lum bright="-10000" contrast="20000"/>
          </a:blip>
          <a:srcRect b="48540"/>
          <a:stretch>
            <a:fillRect/>
          </a:stretch>
        </p:blipFill>
        <p:spPr bwMode="auto">
          <a:xfrm>
            <a:off x="2009383" y="1555000"/>
            <a:ext cx="5289972" cy="2364417"/>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epithsurf"/>
          <p:cNvPicPr>
            <a:picLocks noChangeAspect="1" noChangeArrowheads="1"/>
          </p:cNvPicPr>
          <p:nvPr/>
        </p:nvPicPr>
        <p:blipFill>
          <a:blip r:embed="rId2" cstate="print">
            <a:lum bright="-6000" contrast="12000"/>
          </a:blip>
          <a:srcRect/>
          <a:stretch>
            <a:fillRect/>
          </a:stretch>
        </p:blipFill>
        <p:spPr bwMode="auto">
          <a:xfrm>
            <a:off x="661988" y="263525"/>
            <a:ext cx="8096250" cy="6554788"/>
          </a:xfrm>
          <a:prstGeom prst="rect">
            <a:avLst/>
          </a:prstGeom>
          <a:noFill/>
          <a:ln w="9525">
            <a:noFill/>
            <a:miter lim="800000"/>
            <a:headEnd/>
            <a:tailEnd/>
          </a:ln>
        </p:spPr>
      </p:pic>
      <p:sp>
        <p:nvSpPr>
          <p:cNvPr id="22531" name="Rectangle 6"/>
          <p:cNvSpPr>
            <a:spLocks noChangeArrowheads="1"/>
          </p:cNvSpPr>
          <p:nvPr/>
        </p:nvSpPr>
        <p:spPr bwMode="auto">
          <a:xfrm>
            <a:off x="5514975" y="6583363"/>
            <a:ext cx="3629025" cy="274637"/>
          </a:xfrm>
          <a:prstGeom prst="rect">
            <a:avLst/>
          </a:prstGeom>
          <a:noFill/>
          <a:ln w="9525">
            <a:noFill/>
            <a:miter lim="800000"/>
            <a:headEnd/>
            <a:tailEnd/>
          </a:ln>
        </p:spPr>
        <p:txBody>
          <a:bodyPr wrap="none">
            <a:spAutoFit/>
          </a:bodyPr>
          <a:lstStyle/>
          <a:p>
            <a:r>
              <a:rPr lang="en-US" sz="1200" b="1">
                <a:hlinkClick r:id="rId3"/>
              </a:rPr>
              <a:t>http://www.mednote.co.kr/images/epithsurf.jpg</a:t>
            </a:r>
            <a:r>
              <a:rPr lang="en-US" sz="1200" b="1"/>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4"/>
          <p:cNvSpPr txBox="1">
            <a:spLocks noChangeArrowheads="1"/>
          </p:cNvSpPr>
          <p:nvPr/>
        </p:nvSpPr>
        <p:spPr bwMode="auto">
          <a:xfrm>
            <a:off x="750888" y="266700"/>
            <a:ext cx="7580312" cy="1704975"/>
          </a:xfrm>
          <a:prstGeom prst="rect">
            <a:avLst/>
          </a:prstGeom>
          <a:noFill/>
          <a:ln w="38100">
            <a:noFill/>
            <a:miter lim="800000"/>
            <a:headEnd/>
            <a:tailEnd/>
          </a:ln>
        </p:spPr>
        <p:txBody>
          <a:bodyPr>
            <a:spAutoFit/>
          </a:bodyPr>
          <a:lstStyle/>
          <a:p>
            <a:pPr algn="l">
              <a:lnSpc>
                <a:spcPct val="75000"/>
              </a:lnSpc>
              <a:spcBef>
                <a:spcPct val="50000"/>
              </a:spcBef>
            </a:pPr>
            <a:r>
              <a:rPr lang="en-US" b="1" i="1">
                <a:solidFill>
                  <a:srgbClr val="003399"/>
                </a:solidFill>
              </a:rPr>
              <a:t>1.3.5  indicate the 2 criteria used to classify epithelial cells</a:t>
            </a:r>
          </a:p>
          <a:p>
            <a:pPr algn="ctr">
              <a:lnSpc>
                <a:spcPct val="75000"/>
              </a:lnSpc>
              <a:spcBef>
                <a:spcPct val="50000"/>
              </a:spcBef>
              <a:buFont typeface="CommonBullets" pitchFamily="34" charset="2"/>
              <a:buNone/>
            </a:pPr>
            <a:endParaRPr lang="en-US" sz="1100">
              <a:sym typeface="CommonBullets" pitchFamily="34" charset="2"/>
            </a:endParaRPr>
          </a:p>
          <a:p>
            <a:pPr algn="l">
              <a:lnSpc>
                <a:spcPct val="45000"/>
              </a:lnSpc>
              <a:spcBef>
                <a:spcPct val="50000"/>
              </a:spcBef>
              <a:buFont typeface="CommonBullets" pitchFamily="34" charset="2"/>
              <a:buNone/>
            </a:pPr>
            <a:r>
              <a:rPr lang="en-US">
                <a:solidFill>
                  <a:srgbClr val="660066"/>
                </a:solidFill>
                <a:sym typeface="CommonBullets" pitchFamily="34" charset="2"/>
              </a:rPr>
              <a:t>	</a:t>
            </a:r>
            <a:r>
              <a:rPr lang="en-US" b="1">
                <a:solidFill>
                  <a:srgbClr val="003399"/>
                </a:solidFill>
                <a:sym typeface="CommonBullets" pitchFamily="34" charset="2"/>
              </a:rPr>
              <a:t>CELL SHAPE			 LAYERS</a:t>
            </a:r>
          </a:p>
          <a:p>
            <a:pPr algn="l">
              <a:lnSpc>
                <a:spcPct val="45000"/>
              </a:lnSpc>
              <a:spcBef>
                <a:spcPct val="50000"/>
              </a:spcBef>
            </a:pPr>
            <a:r>
              <a:rPr lang="en-US">
                <a:sym typeface="CommonBullets" pitchFamily="34" charset="2"/>
              </a:rPr>
              <a:t>	   squamous			 simple epithelia</a:t>
            </a:r>
          </a:p>
          <a:p>
            <a:pPr algn="l">
              <a:lnSpc>
                <a:spcPct val="45000"/>
              </a:lnSpc>
              <a:spcBef>
                <a:spcPct val="50000"/>
              </a:spcBef>
            </a:pPr>
            <a:r>
              <a:rPr lang="en-US">
                <a:sym typeface="CommonBullets" pitchFamily="34" charset="2"/>
              </a:rPr>
              <a:t>	     cuboidal			stratified epithelia	</a:t>
            </a:r>
          </a:p>
          <a:p>
            <a:pPr algn="l">
              <a:lnSpc>
                <a:spcPct val="45000"/>
              </a:lnSpc>
              <a:spcBef>
                <a:spcPct val="50000"/>
              </a:spcBef>
            </a:pPr>
            <a:r>
              <a:rPr lang="en-US">
                <a:sym typeface="CommonBullets" pitchFamily="34" charset="2"/>
              </a:rPr>
              <a:t>	     columnar</a:t>
            </a:r>
          </a:p>
        </p:txBody>
      </p:sp>
      <p:sp>
        <p:nvSpPr>
          <p:cNvPr id="23555" name="Text Box 7"/>
          <p:cNvSpPr txBox="1">
            <a:spLocks noChangeArrowheads="1"/>
          </p:cNvSpPr>
          <p:nvPr/>
        </p:nvSpPr>
        <p:spPr bwMode="auto">
          <a:xfrm>
            <a:off x="4110038" y="6284913"/>
            <a:ext cx="990600" cy="376237"/>
          </a:xfrm>
          <a:prstGeom prst="rect">
            <a:avLst/>
          </a:prstGeom>
          <a:solidFill>
            <a:schemeClr val="bg1"/>
          </a:solidFill>
          <a:ln w="9525">
            <a:noFill/>
            <a:miter lim="800000"/>
            <a:headEnd/>
            <a:tailEnd/>
          </a:ln>
        </p:spPr>
        <p:txBody>
          <a:bodyPr>
            <a:spAutoFit/>
          </a:bodyPr>
          <a:lstStyle/>
          <a:p>
            <a:pPr algn="l">
              <a:spcBef>
                <a:spcPct val="50000"/>
              </a:spcBef>
            </a:pPr>
            <a:r>
              <a:rPr lang="en-US" sz="1800">
                <a:solidFill>
                  <a:srgbClr val="6600CC"/>
                </a:solidFill>
              </a:rPr>
              <a:t>Fig. 4.2</a:t>
            </a:r>
            <a:endParaRPr lang="en-US" sz="1800"/>
          </a:p>
        </p:txBody>
      </p:sp>
      <p:pic>
        <p:nvPicPr>
          <p:cNvPr id="23556" name="Picture 6" descr="E:\Chapter_04\D_JPEG_Images_and_Tables\Unlabeled_without_leaders\figure_04_02a_unlabeled.jpg"/>
          <p:cNvPicPr>
            <a:picLocks noChangeAspect="1" noChangeArrowheads="1"/>
          </p:cNvPicPr>
          <p:nvPr/>
        </p:nvPicPr>
        <p:blipFill>
          <a:blip r:embed="rId3" cstate="print">
            <a:lum bright="-10000" contrast="20000"/>
          </a:blip>
          <a:srcRect l="175" t="5145" r="49730" b="18459"/>
          <a:stretch>
            <a:fillRect/>
          </a:stretch>
        </p:blipFill>
        <p:spPr bwMode="auto">
          <a:xfrm>
            <a:off x="5073650" y="3182938"/>
            <a:ext cx="3687763" cy="3044825"/>
          </a:xfrm>
          <a:prstGeom prst="rect">
            <a:avLst/>
          </a:prstGeom>
          <a:noFill/>
          <a:ln w="9525">
            <a:noFill/>
            <a:miter lim="800000"/>
            <a:headEnd/>
            <a:tailEnd/>
          </a:ln>
        </p:spPr>
      </p:pic>
      <p:pic>
        <p:nvPicPr>
          <p:cNvPr id="23557" name="Picture 7" descr="E:\Chapter_04\D_JPEG_Images_and_Tables\Unlabeled_without_leaders\figure_04_02b_unlabeled.jpg"/>
          <p:cNvPicPr>
            <a:picLocks noChangeAspect="1" noChangeArrowheads="1"/>
          </p:cNvPicPr>
          <p:nvPr/>
        </p:nvPicPr>
        <p:blipFill>
          <a:blip r:embed="rId4" cstate="print">
            <a:lum bright="-10000" contrast="20000"/>
          </a:blip>
          <a:srcRect l="6847" r="43388" b="12173"/>
          <a:stretch>
            <a:fillRect/>
          </a:stretch>
        </p:blipFill>
        <p:spPr bwMode="auto">
          <a:xfrm>
            <a:off x="1147763" y="1981200"/>
            <a:ext cx="2498725" cy="4640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0"/>
            <a:ext cx="9144000" cy="6858000"/>
          </a:xfrm>
          <a:prstGeom prst="rect">
            <a:avLst/>
          </a:prstGeom>
          <a:noFill/>
          <a:ln w="9525">
            <a:solidFill>
              <a:schemeClr val="tx1"/>
            </a:solidFill>
            <a:miter lim="800000"/>
            <a:headEnd/>
            <a:tailEnd/>
          </a:ln>
        </p:spPr>
        <p:txBody>
          <a:bodyPr wrap="none" anchor="ctr"/>
          <a:lstStyle/>
          <a:p>
            <a:endParaRPr lang="en-US"/>
          </a:p>
        </p:txBody>
      </p:sp>
      <p:sp>
        <p:nvSpPr>
          <p:cNvPr id="21507" name="Text Box 3"/>
          <p:cNvSpPr txBox="1">
            <a:spLocks noChangeArrowheads="1"/>
          </p:cNvSpPr>
          <p:nvPr/>
        </p:nvSpPr>
        <p:spPr bwMode="auto">
          <a:xfrm>
            <a:off x="76200" y="76200"/>
            <a:ext cx="9067800" cy="2786063"/>
          </a:xfrm>
          <a:prstGeom prst="rect">
            <a:avLst/>
          </a:prstGeom>
          <a:solidFill>
            <a:schemeClr val="bg1"/>
          </a:solidFill>
          <a:ln w="9525">
            <a:noFill/>
            <a:miter lim="800000"/>
            <a:headEnd/>
            <a:tailEnd/>
          </a:ln>
        </p:spPr>
        <p:txBody>
          <a:bodyPr>
            <a:spAutoFit/>
          </a:bodyPr>
          <a:lstStyle/>
          <a:p>
            <a:pPr algn="l">
              <a:lnSpc>
                <a:spcPct val="75000"/>
              </a:lnSpc>
              <a:spcBef>
                <a:spcPct val="50000"/>
              </a:spcBef>
              <a:defRPr/>
            </a:pPr>
            <a:r>
              <a:rPr lang="en-US" b="1" i="1" dirty="0">
                <a:solidFill>
                  <a:srgbClr val="003399"/>
                </a:solidFill>
              </a:rPr>
              <a:t>1.3.6  list the 4 types of simple epithelia; indicate primary functions associated with each &amp; sample body locations</a:t>
            </a:r>
          </a:p>
          <a:p>
            <a:pPr algn="l">
              <a:lnSpc>
                <a:spcPct val="75000"/>
              </a:lnSpc>
              <a:spcBef>
                <a:spcPct val="50000"/>
              </a:spcBef>
              <a:defRPr/>
            </a:pPr>
            <a:r>
              <a:rPr lang="en-US" i="1" u="sng" dirty="0">
                <a:solidFill>
                  <a:srgbClr val="003399"/>
                </a:solidFill>
              </a:rPr>
              <a:t>Examples of </a:t>
            </a:r>
            <a:r>
              <a:rPr lang="en-US" b="1" i="1" u="sng" dirty="0">
                <a:solidFill>
                  <a:srgbClr val="003399"/>
                </a:solidFill>
              </a:rPr>
              <a:t>Simple</a:t>
            </a:r>
            <a:r>
              <a:rPr lang="en-US" i="1" u="sng" dirty="0">
                <a:solidFill>
                  <a:srgbClr val="003399"/>
                </a:solidFill>
              </a:rPr>
              <a:t> Epithelia: (absorption, secretion, filtration)</a:t>
            </a:r>
            <a:endParaRPr lang="en-US" dirty="0">
              <a:solidFill>
                <a:srgbClr val="003399"/>
              </a:solidFill>
            </a:endParaRPr>
          </a:p>
          <a:p>
            <a:pPr marL="457200" indent="-457200" algn="l">
              <a:lnSpc>
                <a:spcPct val="75000"/>
              </a:lnSpc>
              <a:spcBef>
                <a:spcPct val="50000"/>
              </a:spcBef>
              <a:buFont typeface="+mj-lt"/>
              <a:buAutoNum type="arabicPeriod"/>
              <a:defRPr/>
            </a:pPr>
            <a:r>
              <a:rPr lang="en-US" b="1" dirty="0">
                <a:solidFill>
                  <a:srgbClr val="003399"/>
                </a:solidFill>
                <a:sym typeface="CommonBullets" pitchFamily="34" charset="2"/>
              </a:rPr>
              <a:t>simple squamous epithelium:</a:t>
            </a:r>
            <a:r>
              <a:rPr lang="en-US" dirty="0">
                <a:solidFill>
                  <a:srgbClr val="003399"/>
                </a:solidFill>
                <a:sym typeface="CommonBullets" pitchFamily="34" charset="2"/>
              </a:rPr>
              <a:t> </a:t>
            </a:r>
            <a:r>
              <a:rPr lang="en-US" dirty="0">
                <a:sym typeface="CommonBullets" pitchFamily="34" charset="2"/>
              </a:rPr>
              <a:t>thin &amp; permeable - filtration, diffusion - </a:t>
            </a:r>
            <a:r>
              <a:rPr lang="en-US" dirty="0" err="1">
                <a:sym typeface="CommonBullets" pitchFamily="34" charset="2"/>
              </a:rPr>
              <a:t>eg</a:t>
            </a:r>
            <a:r>
              <a:rPr lang="en-US" dirty="0">
                <a:sym typeface="CommonBullets" pitchFamily="34" charset="2"/>
              </a:rPr>
              <a:t>: </a:t>
            </a:r>
            <a:r>
              <a:rPr lang="en-US" b="1" dirty="0">
                <a:solidFill>
                  <a:srgbClr val="A50021"/>
                </a:solidFill>
                <a:sym typeface="CommonBullets" pitchFamily="34" charset="2"/>
              </a:rPr>
              <a:t>endothelium</a:t>
            </a:r>
            <a:r>
              <a:rPr lang="en-US" dirty="0">
                <a:sym typeface="CommonBullets" pitchFamily="34" charset="2"/>
              </a:rPr>
              <a:t> &amp; in </a:t>
            </a:r>
            <a:r>
              <a:rPr lang="en-US" b="1" dirty="0">
                <a:solidFill>
                  <a:srgbClr val="A50021"/>
                </a:solidFill>
                <a:sym typeface="CommonBullets" pitchFamily="34" charset="2"/>
              </a:rPr>
              <a:t>kidney</a:t>
            </a:r>
            <a:r>
              <a:rPr lang="en-US" dirty="0">
                <a:solidFill>
                  <a:srgbClr val="A50021"/>
                </a:solidFill>
                <a:sym typeface="CommonBullets" pitchFamily="34" charset="2"/>
              </a:rPr>
              <a:t>, </a:t>
            </a:r>
            <a:r>
              <a:rPr lang="en-US" b="1" dirty="0">
                <a:solidFill>
                  <a:srgbClr val="A50021"/>
                </a:solidFill>
                <a:sym typeface="CommonBullets" pitchFamily="34" charset="2"/>
              </a:rPr>
              <a:t>lungs</a:t>
            </a:r>
            <a:endParaRPr lang="en-US" dirty="0">
              <a:solidFill>
                <a:srgbClr val="A50021"/>
              </a:solidFill>
              <a:sym typeface="CommonBullets" pitchFamily="34" charset="2"/>
            </a:endParaRPr>
          </a:p>
          <a:p>
            <a:pPr marL="457200" indent="-457200" algn="l">
              <a:lnSpc>
                <a:spcPct val="75000"/>
              </a:lnSpc>
              <a:spcBef>
                <a:spcPct val="50000"/>
              </a:spcBef>
              <a:buFont typeface="+mj-lt"/>
              <a:buAutoNum type="arabicPeriod"/>
              <a:defRPr/>
            </a:pPr>
            <a:r>
              <a:rPr lang="en-US" b="1" dirty="0">
                <a:solidFill>
                  <a:srgbClr val="003399"/>
                </a:solidFill>
                <a:sym typeface="CommonBullets" pitchFamily="34" charset="2"/>
              </a:rPr>
              <a:t>simple cuboidal epithelium:</a:t>
            </a:r>
            <a:r>
              <a:rPr lang="en-US" dirty="0">
                <a:solidFill>
                  <a:srgbClr val="6600CC"/>
                </a:solidFill>
                <a:sym typeface="CommonBullets" pitchFamily="34" charset="2"/>
              </a:rPr>
              <a:t>  </a:t>
            </a:r>
            <a:r>
              <a:rPr lang="en-US" dirty="0">
                <a:sym typeface="CommonBullets" pitchFamily="34" charset="2"/>
              </a:rPr>
              <a:t>secretion &amp; absorption - </a:t>
            </a:r>
            <a:r>
              <a:rPr lang="en-US" dirty="0" err="1">
                <a:sym typeface="CommonBullets" pitchFamily="34" charset="2"/>
              </a:rPr>
              <a:t>eg</a:t>
            </a:r>
            <a:r>
              <a:rPr lang="en-US" dirty="0">
                <a:sym typeface="CommonBullets" pitchFamily="34" charset="2"/>
              </a:rPr>
              <a:t>: </a:t>
            </a:r>
            <a:r>
              <a:rPr lang="en-US" b="1" dirty="0">
                <a:solidFill>
                  <a:srgbClr val="A50021"/>
                </a:solidFill>
                <a:sym typeface="CommonBullets" pitchFamily="34" charset="2"/>
              </a:rPr>
              <a:t>kidney tubules, small glands</a:t>
            </a:r>
          </a:p>
          <a:p>
            <a:pPr marL="457200" indent="-457200" algn="l">
              <a:lnSpc>
                <a:spcPct val="75000"/>
              </a:lnSpc>
              <a:spcBef>
                <a:spcPct val="50000"/>
              </a:spcBef>
              <a:buFont typeface="+mj-lt"/>
              <a:buAutoNum type="arabicPeriod"/>
              <a:defRPr/>
            </a:pPr>
            <a:r>
              <a:rPr lang="en-US" b="1" dirty="0">
                <a:solidFill>
                  <a:srgbClr val="003399"/>
                </a:solidFill>
                <a:sym typeface="CommonBullets" pitchFamily="34" charset="2"/>
              </a:rPr>
              <a:t>simple columnar epithelium:</a:t>
            </a:r>
            <a:r>
              <a:rPr lang="en-US" dirty="0">
                <a:solidFill>
                  <a:srgbClr val="003399"/>
                </a:solidFill>
                <a:sym typeface="CommonBullets" pitchFamily="34" charset="2"/>
              </a:rPr>
              <a:t> </a:t>
            </a:r>
            <a:r>
              <a:rPr lang="en-US" dirty="0">
                <a:sym typeface="CommonBullets" pitchFamily="34" charset="2"/>
              </a:rPr>
              <a:t>also digestion &amp; secretion – </a:t>
            </a:r>
            <a:r>
              <a:rPr lang="en-US" dirty="0" err="1">
                <a:sym typeface="CommonBullets" pitchFamily="34" charset="2"/>
              </a:rPr>
              <a:t>eg</a:t>
            </a:r>
            <a:r>
              <a:rPr lang="en-US" dirty="0">
                <a:sym typeface="CommonBullets" pitchFamily="34" charset="2"/>
              </a:rPr>
              <a:t>. </a:t>
            </a:r>
            <a:r>
              <a:rPr lang="en-US" b="1" dirty="0">
                <a:solidFill>
                  <a:srgbClr val="A50021"/>
                </a:solidFill>
                <a:sym typeface="CommonBullets" pitchFamily="34" charset="2"/>
              </a:rPr>
              <a:t>digestive tract </a:t>
            </a:r>
          </a:p>
        </p:txBody>
      </p:sp>
      <p:pic>
        <p:nvPicPr>
          <p:cNvPr id="24580" name="Picture 7" descr="msotw9_temp0"/>
          <p:cNvPicPr>
            <a:picLocks noChangeAspect="1" noChangeArrowheads="1"/>
          </p:cNvPicPr>
          <p:nvPr/>
        </p:nvPicPr>
        <p:blipFill>
          <a:blip r:embed="rId3" cstate="print">
            <a:lum bright="-12000" contrast="24000"/>
          </a:blip>
          <a:srcRect l="9232" t="9500" r="7988" b="5000"/>
          <a:stretch>
            <a:fillRect/>
          </a:stretch>
        </p:blipFill>
        <p:spPr bwMode="auto">
          <a:xfrm>
            <a:off x="1058863" y="4011613"/>
            <a:ext cx="2208212" cy="2330450"/>
          </a:xfrm>
          <a:prstGeom prst="rect">
            <a:avLst/>
          </a:prstGeom>
          <a:noFill/>
          <a:ln w="9525">
            <a:noFill/>
            <a:miter lim="800000"/>
            <a:headEnd/>
            <a:tailEnd/>
          </a:ln>
        </p:spPr>
      </p:pic>
      <p:pic>
        <p:nvPicPr>
          <p:cNvPr id="24581" name="Picture 8" descr="msotw9_temp0"/>
          <p:cNvPicPr>
            <a:picLocks noChangeAspect="1" noChangeArrowheads="1"/>
          </p:cNvPicPr>
          <p:nvPr/>
        </p:nvPicPr>
        <p:blipFill>
          <a:blip r:embed="rId4" cstate="print">
            <a:lum bright="-6000" contrast="12000"/>
          </a:blip>
          <a:srcRect l="6667" t="8475" r="5441" b="9407"/>
          <a:stretch>
            <a:fillRect/>
          </a:stretch>
        </p:blipFill>
        <p:spPr bwMode="auto">
          <a:xfrm>
            <a:off x="3573463" y="2881313"/>
            <a:ext cx="2336800" cy="2336800"/>
          </a:xfrm>
          <a:prstGeom prst="rect">
            <a:avLst/>
          </a:prstGeom>
          <a:noFill/>
          <a:ln w="9525">
            <a:noFill/>
            <a:miter lim="800000"/>
            <a:headEnd/>
            <a:tailEnd/>
          </a:ln>
        </p:spPr>
      </p:pic>
      <p:pic>
        <p:nvPicPr>
          <p:cNvPr id="24582" name="Picture 9" descr="msotw9_temp0"/>
          <p:cNvPicPr>
            <a:picLocks noChangeAspect="1" noChangeArrowheads="1"/>
          </p:cNvPicPr>
          <p:nvPr/>
        </p:nvPicPr>
        <p:blipFill>
          <a:blip r:embed="rId5" cstate="print">
            <a:lum bright="-6000" contrast="12000"/>
          </a:blip>
          <a:srcRect l="5190" t="9286" r="6595" b="9286"/>
          <a:stretch>
            <a:fillRect/>
          </a:stretch>
        </p:blipFill>
        <p:spPr bwMode="auto">
          <a:xfrm>
            <a:off x="6411913" y="3998913"/>
            <a:ext cx="2546350" cy="2439987"/>
          </a:xfrm>
          <a:prstGeom prst="rect">
            <a:avLst/>
          </a:prstGeom>
          <a:noFill/>
          <a:ln w="9525">
            <a:noFill/>
            <a:miter lim="800000"/>
            <a:headEnd/>
            <a:tailEnd/>
          </a:ln>
        </p:spPr>
      </p:pic>
      <p:sp>
        <p:nvSpPr>
          <p:cNvPr id="24583" name="Text Box 12" descr="Newsprint"/>
          <p:cNvSpPr txBox="1">
            <a:spLocks noChangeArrowheads="1"/>
          </p:cNvSpPr>
          <p:nvPr/>
        </p:nvSpPr>
        <p:spPr bwMode="auto">
          <a:xfrm>
            <a:off x="4337050" y="6305550"/>
            <a:ext cx="1355725" cy="246063"/>
          </a:xfrm>
          <a:prstGeom prst="rect">
            <a:avLst/>
          </a:prstGeom>
          <a:blipFill dpi="0" rotWithShape="0">
            <a:blip r:embed="rId6"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211138" y="84138"/>
            <a:ext cx="8631237" cy="554037"/>
          </a:xfrm>
          <a:prstGeom prst="rect">
            <a:avLst/>
          </a:prstGeom>
          <a:noFill/>
          <a:ln w="9525">
            <a:noFill/>
            <a:miter lim="800000"/>
            <a:headEnd/>
            <a:tailEnd/>
          </a:ln>
        </p:spPr>
        <p:txBody>
          <a:bodyPr>
            <a:spAutoFit/>
          </a:bodyPr>
          <a:lstStyle/>
          <a:p>
            <a:pPr marL="346075" indent="-346075" algn="l">
              <a:lnSpc>
                <a:spcPct val="75000"/>
              </a:lnSpc>
              <a:spcBef>
                <a:spcPct val="50000"/>
              </a:spcBef>
            </a:pPr>
            <a:r>
              <a:rPr lang="en-US" b="1" dirty="0">
                <a:solidFill>
                  <a:srgbClr val="003399"/>
                </a:solidFill>
                <a:sym typeface="CommonBullets" pitchFamily="34" charset="2"/>
              </a:rPr>
              <a:t>4.</a:t>
            </a:r>
            <a:r>
              <a:rPr lang="en-US" b="1" dirty="0">
                <a:solidFill>
                  <a:srgbClr val="6600CC"/>
                </a:solidFill>
                <a:sym typeface="CommonBullets" pitchFamily="34" charset="2"/>
              </a:rPr>
              <a:t>	</a:t>
            </a:r>
            <a:r>
              <a:rPr lang="en-US" b="1" dirty="0">
                <a:solidFill>
                  <a:srgbClr val="003399"/>
                </a:solidFill>
                <a:sym typeface="CommonBullets" pitchFamily="34" charset="2"/>
              </a:rPr>
              <a:t>pseudostratified columnar epithelium: </a:t>
            </a:r>
            <a:r>
              <a:rPr lang="en-US" b="1" dirty="0">
                <a:solidFill>
                  <a:srgbClr val="6600CC"/>
                </a:solidFill>
                <a:sym typeface="CommonBullets" pitchFamily="34" charset="2"/>
              </a:rPr>
              <a:t> </a:t>
            </a:r>
            <a:r>
              <a:rPr lang="en-US" dirty="0">
                <a:sym typeface="CommonBullets" pitchFamily="34" charset="2"/>
              </a:rPr>
              <a:t>a single layer - </a:t>
            </a:r>
            <a:r>
              <a:rPr lang="en-US" dirty="0" err="1">
                <a:sym typeface="CommonBullets" pitchFamily="34" charset="2"/>
              </a:rPr>
              <a:t>eg</a:t>
            </a:r>
            <a:r>
              <a:rPr lang="en-US" dirty="0">
                <a:sym typeface="CommonBullets" pitchFamily="34" charset="2"/>
              </a:rPr>
              <a:t>: respiratory tract where </a:t>
            </a:r>
            <a:r>
              <a:rPr lang="en-US" b="1" dirty="0">
                <a:solidFill>
                  <a:srgbClr val="003399"/>
                </a:solidFill>
                <a:sym typeface="CommonBullets" pitchFamily="34" charset="2"/>
              </a:rPr>
              <a:t>cilia</a:t>
            </a:r>
            <a:r>
              <a:rPr lang="en-US" dirty="0">
                <a:sym typeface="CommonBullets" pitchFamily="34" charset="2"/>
              </a:rPr>
              <a:t> and </a:t>
            </a:r>
            <a:r>
              <a:rPr lang="en-US" b="1" dirty="0">
                <a:solidFill>
                  <a:srgbClr val="003399"/>
                </a:solidFill>
                <a:sym typeface="CommonBullets" pitchFamily="34" charset="2"/>
              </a:rPr>
              <a:t>mucus secretion</a:t>
            </a:r>
            <a:r>
              <a:rPr lang="en-US" dirty="0">
                <a:solidFill>
                  <a:srgbClr val="003399"/>
                </a:solidFill>
                <a:sym typeface="CommonBullets" pitchFamily="34" charset="2"/>
              </a:rPr>
              <a:t> </a:t>
            </a:r>
            <a:r>
              <a:rPr lang="en-US" dirty="0">
                <a:sym typeface="CommonBullets" pitchFamily="34" charset="2"/>
              </a:rPr>
              <a:t>are local specializations</a:t>
            </a:r>
            <a:endParaRPr lang="en-US" dirty="0"/>
          </a:p>
        </p:txBody>
      </p:sp>
      <p:pic>
        <p:nvPicPr>
          <p:cNvPr id="25603" name="Picture 10" descr="msotw9_temp0"/>
          <p:cNvPicPr>
            <a:picLocks noChangeAspect="1" noChangeArrowheads="1"/>
          </p:cNvPicPr>
          <p:nvPr/>
        </p:nvPicPr>
        <p:blipFill>
          <a:blip r:embed="rId3" cstate="print">
            <a:lum bright="-6000" contrast="12000"/>
          </a:blip>
          <a:srcRect l="5882" t="7701" r="7843" b="4027"/>
          <a:stretch>
            <a:fillRect/>
          </a:stretch>
        </p:blipFill>
        <p:spPr bwMode="auto">
          <a:xfrm>
            <a:off x="3111500" y="679450"/>
            <a:ext cx="2330450" cy="2322513"/>
          </a:xfrm>
          <a:prstGeom prst="rect">
            <a:avLst/>
          </a:prstGeom>
          <a:noFill/>
          <a:ln w="9525">
            <a:noFill/>
            <a:miter lim="800000"/>
            <a:headEnd/>
            <a:tailEnd/>
          </a:ln>
        </p:spPr>
      </p:pic>
      <p:sp>
        <p:nvSpPr>
          <p:cNvPr id="25604" name="Rectangle 3"/>
          <p:cNvSpPr>
            <a:spLocks noChangeArrowheads="1"/>
          </p:cNvSpPr>
          <p:nvPr/>
        </p:nvSpPr>
        <p:spPr bwMode="auto">
          <a:xfrm>
            <a:off x="263525" y="3170238"/>
            <a:ext cx="8631238" cy="784225"/>
          </a:xfrm>
          <a:prstGeom prst="rect">
            <a:avLst/>
          </a:prstGeom>
          <a:noFill/>
          <a:ln w="9525">
            <a:noFill/>
            <a:miter lim="800000"/>
            <a:headEnd/>
            <a:tailEnd/>
          </a:ln>
        </p:spPr>
        <p:txBody>
          <a:bodyPr>
            <a:spAutoFit/>
          </a:bodyPr>
          <a:lstStyle/>
          <a:p>
            <a:pPr marL="234950" indent="-234950" algn="l">
              <a:lnSpc>
                <a:spcPct val="75000"/>
              </a:lnSpc>
              <a:spcBef>
                <a:spcPct val="50000"/>
              </a:spcBef>
            </a:pPr>
            <a:r>
              <a:rPr lang="en-US" b="1" dirty="0">
                <a:solidFill>
                  <a:srgbClr val="003399"/>
                </a:solidFill>
                <a:sym typeface="CommonBullets" pitchFamily="34" charset="2"/>
              </a:rPr>
              <a:t>Transitional epithelium (not simple!):</a:t>
            </a:r>
            <a:r>
              <a:rPr lang="en-US" b="1" dirty="0">
                <a:solidFill>
                  <a:srgbClr val="6600CC"/>
                </a:solidFill>
                <a:sym typeface="CommonBullets" pitchFamily="34" charset="2"/>
              </a:rPr>
              <a:t>  </a:t>
            </a:r>
            <a:r>
              <a:rPr lang="en-US" dirty="0">
                <a:sym typeface="CommonBullets" pitchFamily="34" charset="2"/>
              </a:rPr>
              <a:t>lines the bladder, an organ that has to </a:t>
            </a:r>
            <a:r>
              <a:rPr lang="en-US" b="1" dirty="0">
                <a:solidFill>
                  <a:srgbClr val="003399"/>
                </a:solidFill>
                <a:sym typeface="CommonBullets" pitchFamily="34" charset="2"/>
              </a:rPr>
              <a:t>fill</a:t>
            </a:r>
            <a:r>
              <a:rPr lang="en-US" dirty="0">
                <a:sym typeface="CommonBullets" pitchFamily="34" charset="2"/>
              </a:rPr>
              <a:t> – the basal layers are columnar to cuboidal and the apical layers become increasingly flattened &amp; squamous-like as filling occurs</a:t>
            </a:r>
            <a:endParaRPr lang="en-US" dirty="0"/>
          </a:p>
        </p:txBody>
      </p:sp>
      <p:pic>
        <p:nvPicPr>
          <p:cNvPr id="25605" name="Picture 2" descr="E:\Chapter_04\B_JPEG_Images_and_Tables\b_unlabeled\figure_04_03f_unlabeled.jpg"/>
          <p:cNvPicPr>
            <a:picLocks noChangeAspect="1" noChangeArrowheads="1"/>
          </p:cNvPicPr>
          <p:nvPr/>
        </p:nvPicPr>
        <p:blipFill>
          <a:blip r:embed="rId4" cstate="print">
            <a:lum bright="-10000" contrast="10000"/>
          </a:blip>
          <a:srcRect l="5948" t="21616" r="16812" b="32117"/>
          <a:stretch>
            <a:fillRect/>
          </a:stretch>
        </p:blipFill>
        <p:spPr bwMode="auto">
          <a:xfrm>
            <a:off x="1233488" y="4014788"/>
            <a:ext cx="6308725" cy="2632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0" y="809625"/>
            <a:ext cx="5334000" cy="2740025"/>
          </a:xfrm>
          <a:prstGeom prst="rect">
            <a:avLst/>
          </a:prstGeom>
          <a:noFill/>
          <a:ln w="38100">
            <a:noFill/>
            <a:miter lim="800000"/>
            <a:headEnd/>
            <a:tailEnd/>
          </a:ln>
        </p:spPr>
        <p:txBody>
          <a:bodyPr>
            <a:spAutoFit/>
          </a:bodyPr>
          <a:lstStyle/>
          <a:p>
            <a:pPr marL="350838" indent="-350838" algn="l">
              <a:lnSpc>
                <a:spcPct val="85000"/>
              </a:lnSpc>
              <a:spcBef>
                <a:spcPct val="50000"/>
              </a:spcBef>
            </a:pPr>
            <a:r>
              <a:rPr lang="en-US" b="1" i="1" dirty="0">
                <a:solidFill>
                  <a:srgbClr val="003399"/>
                </a:solidFill>
              </a:rPr>
              <a:t>1.3.7.  Describe the structure of stratified squamous epithelium and give a sample body location</a:t>
            </a:r>
          </a:p>
          <a:p>
            <a:pPr marL="350838" indent="-350838" algn="l">
              <a:lnSpc>
                <a:spcPct val="85000"/>
              </a:lnSpc>
              <a:spcBef>
                <a:spcPct val="50000"/>
              </a:spcBef>
            </a:pPr>
            <a:r>
              <a:rPr lang="en-US" dirty="0">
                <a:sym typeface="CommonBullets" pitchFamily="34" charset="2"/>
              </a:rPr>
              <a:t>protective role; </a:t>
            </a:r>
            <a:r>
              <a:rPr lang="en-US" b="1" dirty="0">
                <a:solidFill>
                  <a:srgbClr val="003399"/>
                </a:solidFill>
                <a:sym typeface="CommonBullets" pitchFamily="34" charset="2"/>
              </a:rPr>
              <a:t>basal</a:t>
            </a:r>
            <a:r>
              <a:rPr lang="en-US" dirty="0">
                <a:sym typeface="CommonBullets" pitchFamily="34" charset="2"/>
              </a:rPr>
              <a:t> cells </a:t>
            </a:r>
            <a:r>
              <a:rPr lang="en-US" b="1" dirty="0">
                <a:solidFill>
                  <a:srgbClr val="003399"/>
                </a:solidFill>
                <a:sym typeface="CommonBullets" pitchFamily="34" charset="2"/>
              </a:rPr>
              <a:t>cuboidal</a:t>
            </a:r>
            <a:r>
              <a:rPr lang="en-US" dirty="0">
                <a:sym typeface="CommonBullets" pitchFamily="34" charset="2"/>
              </a:rPr>
              <a:t> &amp; undergo mitosis </a:t>
            </a:r>
            <a:r>
              <a:rPr lang="en-US" dirty="0">
                <a:sym typeface="WP IconicSymbolsA" pitchFamily="2" charset="2"/>
              </a:rPr>
              <a:t>to keep regenerating the layer from below</a:t>
            </a:r>
            <a:endParaRPr lang="en-US" dirty="0">
              <a:sym typeface="CommonBullets" pitchFamily="34" charset="2"/>
            </a:endParaRPr>
          </a:p>
          <a:p>
            <a:pPr marL="350838" indent="-350838" algn="ctr">
              <a:lnSpc>
                <a:spcPct val="70000"/>
              </a:lnSpc>
              <a:spcBef>
                <a:spcPct val="50000"/>
              </a:spcBef>
            </a:pPr>
            <a:r>
              <a:rPr lang="en-US" i="1" dirty="0">
                <a:solidFill>
                  <a:srgbClr val="003399"/>
                </a:solidFill>
              </a:rPr>
              <a:t>What is the most widespread example of stratified squamous epithelium?</a:t>
            </a:r>
          </a:p>
          <a:p>
            <a:pPr marL="350838" indent="-350838" algn="ctr">
              <a:lnSpc>
                <a:spcPct val="70000"/>
              </a:lnSpc>
              <a:spcBef>
                <a:spcPct val="50000"/>
              </a:spcBef>
            </a:pPr>
            <a:r>
              <a:rPr lang="en-US" i="1" dirty="0">
                <a:solidFill>
                  <a:srgbClr val="003399"/>
                </a:solidFill>
              </a:rPr>
              <a:t>What happens to the apical layers of cells?</a:t>
            </a:r>
          </a:p>
        </p:txBody>
      </p:sp>
      <p:sp>
        <p:nvSpPr>
          <p:cNvPr id="26627" name="Text Box 8" descr="Newsprint"/>
          <p:cNvSpPr txBox="1">
            <a:spLocks noChangeArrowheads="1"/>
          </p:cNvSpPr>
          <p:nvPr/>
        </p:nvSpPr>
        <p:spPr bwMode="auto">
          <a:xfrm>
            <a:off x="76200" y="6537325"/>
            <a:ext cx="1284288" cy="246063"/>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
        <p:nvSpPr>
          <p:cNvPr id="26628" name="Text Box 10"/>
          <p:cNvSpPr txBox="1">
            <a:spLocks noChangeArrowheads="1"/>
          </p:cNvSpPr>
          <p:nvPr/>
        </p:nvSpPr>
        <p:spPr bwMode="auto">
          <a:xfrm>
            <a:off x="3703638" y="6181725"/>
            <a:ext cx="1189037" cy="406400"/>
          </a:xfrm>
          <a:prstGeom prst="rect">
            <a:avLst/>
          </a:prstGeom>
          <a:noFill/>
          <a:ln w="9525">
            <a:solidFill>
              <a:srgbClr val="003399"/>
            </a:solidFill>
            <a:miter lim="800000"/>
            <a:headEnd/>
            <a:tailEnd/>
          </a:ln>
        </p:spPr>
        <p:txBody>
          <a:bodyPr>
            <a:spAutoFit/>
          </a:bodyPr>
          <a:lstStyle/>
          <a:p>
            <a:pPr algn="ctr">
              <a:spcBef>
                <a:spcPct val="50000"/>
              </a:spcBef>
            </a:pPr>
            <a:r>
              <a:rPr lang="en-US">
                <a:solidFill>
                  <a:srgbClr val="003399"/>
                </a:solidFill>
              </a:rPr>
              <a:t>Fig. 5.2</a:t>
            </a:r>
          </a:p>
        </p:txBody>
      </p:sp>
      <p:pic>
        <p:nvPicPr>
          <p:cNvPr id="26629" name="Picture 6" descr="E:\Chapter_05\B_JPEG_Images_and_Tables\b_unlabeled\figure_05_02_unlabeled.jpg"/>
          <p:cNvPicPr>
            <a:picLocks noChangeAspect="1" noChangeArrowheads="1"/>
          </p:cNvPicPr>
          <p:nvPr/>
        </p:nvPicPr>
        <p:blipFill>
          <a:blip r:embed="rId4" cstate="print"/>
          <a:srcRect l="65810" t="18205" r="10802" b="14896"/>
          <a:stretch>
            <a:fillRect/>
          </a:stretch>
        </p:blipFill>
        <p:spPr bwMode="auto">
          <a:xfrm>
            <a:off x="5627688" y="46038"/>
            <a:ext cx="3159125" cy="6778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0" y="7938"/>
            <a:ext cx="9067800" cy="2635250"/>
          </a:xfrm>
          <a:prstGeom prst="rect">
            <a:avLst/>
          </a:prstGeom>
          <a:solidFill>
            <a:schemeClr val="bg1"/>
          </a:solidFill>
          <a:ln w="19050">
            <a:noFill/>
            <a:miter lim="800000"/>
            <a:headEnd/>
            <a:tailEnd/>
          </a:ln>
        </p:spPr>
        <p:txBody>
          <a:bodyPr>
            <a:spAutoFit/>
          </a:bodyPr>
          <a:lstStyle/>
          <a:p>
            <a:pPr algn="l">
              <a:lnSpc>
                <a:spcPct val="70000"/>
              </a:lnSpc>
              <a:spcBef>
                <a:spcPct val="50000"/>
              </a:spcBef>
            </a:pPr>
            <a:r>
              <a:rPr lang="en-US" b="1" i="1">
                <a:solidFill>
                  <a:srgbClr val="003399"/>
                </a:solidFill>
              </a:rPr>
              <a:t>1.3.8  define:  gland, endocrine gland, exocrine gland</a:t>
            </a:r>
          </a:p>
          <a:p>
            <a:pPr algn="l">
              <a:lnSpc>
                <a:spcPct val="70000"/>
              </a:lnSpc>
              <a:spcBef>
                <a:spcPct val="50000"/>
              </a:spcBef>
            </a:pPr>
            <a:r>
              <a:rPr lang="en-US" i="1" u="sng">
                <a:solidFill>
                  <a:srgbClr val="003399"/>
                </a:solidFill>
              </a:rPr>
              <a:t>Glandular Epithelia:</a:t>
            </a:r>
            <a:endParaRPr lang="en-US">
              <a:solidFill>
                <a:srgbClr val="003399"/>
              </a:solidFill>
            </a:endParaRPr>
          </a:p>
          <a:p>
            <a:pPr algn="l">
              <a:lnSpc>
                <a:spcPct val="75000"/>
              </a:lnSpc>
              <a:spcBef>
                <a:spcPct val="50000"/>
              </a:spcBef>
            </a:pPr>
            <a:r>
              <a:rPr lang="en-US" b="1">
                <a:sym typeface="Symbol" pitchFamily="18" charset="2"/>
              </a:rPr>
              <a:t></a:t>
            </a:r>
            <a:r>
              <a:rPr lang="en-US" b="1">
                <a:sym typeface="CommonBullets" pitchFamily="34" charset="2"/>
              </a:rPr>
              <a:t>  </a:t>
            </a:r>
            <a:r>
              <a:rPr lang="en-US" b="1">
                <a:solidFill>
                  <a:srgbClr val="003399"/>
                </a:solidFill>
              </a:rPr>
              <a:t>gland:</a:t>
            </a:r>
            <a:r>
              <a:rPr lang="en-US"/>
              <a:t>  1 or more cells that make &amp; secrete a particular product</a:t>
            </a:r>
          </a:p>
          <a:p>
            <a:pPr algn="l">
              <a:lnSpc>
                <a:spcPct val="50000"/>
              </a:lnSpc>
              <a:spcBef>
                <a:spcPct val="50000"/>
              </a:spcBef>
            </a:pPr>
            <a:r>
              <a:rPr lang="en-US" b="1">
                <a:sym typeface="Symbol" pitchFamily="18" charset="2"/>
              </a:rPr>
              <a:t></a:t>
            </a:r>
            <a:r>
              <a:rPr lang="en-US" b="1">
                <a:sym typeface="CommonBullets" pitchFamily="34" charset="2"/>
              </a:rPr>
              <a:t>  </a:t>
            </a:r>
            <a:r>
              <a:rPr lang="en-US">
                <a:sym typeface="CommonBullets" pitchFamily="34" charset="2"/>
              </a:rPr>
              <a:t>glands are:	</a:t>
            </a:r>
            <a:r>
              <a:rPr lang="en-US" b="1" i="1">
                <a:solidFill>
                  <a:srgbClr val="003399"/>
                </a:solidFill>
                <a:sym typeface="CommonBullets" pitchFamily="34" charset="2"/>
              </a:rPr>
              <a:t>endocrine:</a:t>
            </a:r>
            <a:r>
              <a:rPr lang="en-US">
                <a:solidFill>
                  <a:srgbClr val="003399"/>
                </a:solidFill>
                <a:sym typeface="CommonBullets" pitchFamily="34" charset="2"/>
              </a:rPr>
              <a:t>  ………………………………………………………</a:t>
            </a:r>
          </a:p>
          <a:p>
            <a:pPr algn="l">
              <a:lnSpc>
                <a:spcPct val="50000"/>
              </a:lnSpc>
              <a:spcBef>
                <a:spcPct val="50000"/>
              </a:spcBef>
            </a:pPr>
            <a:r>
              <a:rPr lang="en-US">
                <a:solidFill>
                  <a:srgbClr val="003399"/>
                </a:solidFill>
                <a:sym typeface="CommonBullets" pitchFamily="34" charset="2"/>
              </a:rPr>
              <a:t>		</a:t>
            </a:r>
            <a:r>
              <a:rPr lang="en-US" b="1" i="1">
                <a:solidFill>
                  <a:srgbClr val="003399"/>
                </a:solidFill>
                <a:sym typeface="CommonBullets" pitchFamily="34" charset="2"/>
              </a:rPr>
              <a:t>exocrine:</a:t>
            </a:r>
            <a:r>
              <a:rPr lang="en-US">
                <a:solidFill>
                  <a:srgbClr val="003399"/>
                </a:solidFill>
                <a:sym typeface="CommonBullets" pitchFamily="34" charset="2"/>
              </a:rPr>
              <a:t>  …………………………………………………………</a:t>
            </a:r>
          </a:p>
          <a:p>
            <a:pPr algn="l">
              <a:lnSpc>
                <a:spcPct val="50000"/>
              </a:lnSpc>
              <a:spcBef>
                <a:spcPct val="50000"/>
              </a:spcBef>
            </a:pPr>
            <a:r>
              <a:rPr lang="en-US">
                <a:solidFill>
                  <a:srgbClr val="003399"/>
                </a:solidFill>
                <a:sym typeface="CommonBullets" pitchFamily="34" charset="2"/>
              </a:rPr>
              <a:t>		</a:t>
            </a:r>
            <a:r>
              <a:rPr lang="en-US" b="1" i="1">
                <a:solidFill>
                  <a:srgbClr val="003399"/>
                </a:solidFill>
                <a:sym typeface="CommonBullets" pitchFamily="34" charset="2"/>
              </a:rPr>
              <a:t>unicellular</a:t>
            </a:r>
            <a:r>
              <a:rPr lang="en-US" i="1">
                <a:solidFill>
                  <a:srgbClr val="003399"/>
                </a:solidFill>
                <a:sym typeface="CommonBullets" pitchFamily="34" charset="2"/>
              </a:rPr>
              <a:t> or</a:t>
            </a:r>
            <a:r>
              <a:rPr lang="en-US" b="1" i="1">
                <a:solidFill>
                  <a:srgbClr val="003399"/>
                </a:solidFill>
                <a:sym typeface="CommonBullets" pitchFamily="34" charset="2"/>
              </a:rPr>
              <a:t> multicellular</a:t>
            </a:r>
            <a:endParaRPr lang="en-US" b="1">
              <a:solidFill>
                <a:srgbClr val="003399"/>
              </a:solidFill>
            </a:endParaRPr>
          </a:p>
          <a:p>
            <a:pPr algn="l">
              <a:lnSpc>
                <a:spcPct val="60000"/>
              </a:lnSpc>
              <a:spcBef>
                <a:spcPct val="50000"/>
              </a:spcBef>
            </a:pPr>
            <a:r>
              <a:rPr lang="en-US" b="1" i="1" u="sng">
                <a:solidFill>
                  <a:srgbClr val="003399"/>
                </a:solidFill>
              </a:rPr>
              <a:t>Endocrine Glands:</a:t>
            </a:r>
            <a:endParaRPr lang="en-US" b="1">
              <a:solidFill>
                <a:srgbClr val="003399"/>
              </a:solidFill>
            </a:endParaRPr>
          </a:p>
          <a:p>
            <a:pPr algn="l">
              <a:lnSpc>
                <a:spcPct val="60000"/>
              </a:lnSpc>
              <a:spcBef>
                <a:spcPct val="50000"/>
              </a:spcBef>
            </a:pPr>
            <a:r>
              <a:rPr lang="en-US">
                <a:sym typeface="Symbol" pitchFamily="18" charset="2"/>
              </a:rPr>
              <a:t></a:t>
            </a:r>
            <a:r>
              <a:rPr lang="en-US">
                <a:sym typeface="CommonBullets" pitchFamily="34" charset="2"/>
              </a:rPr>
              <a:t>  just know that they are </a:t>
            </a:r>
            <a:r>
              <a:rPr lang="en-US" b="1">
                <a:solidFill>
                  <a:srgbClr val="003399"/>
                </a:solidFill>
                <a:sym typeface="CommonBullets" pitchFamily="34" charset="2"/>
              </a:rPr>
              <a:t>ductless</a:t>
            </a:r>
            <a:r>
              <a:rPr lang="en-US">
                <a:sym typeface="CommonBullets" pitchFamily="34" charset="2"/>
              </a:rPr>
              <a:t> - products are called </a:t>
            </a:r>
            <a:r>
              <a:rPr lang="en-US" b="1">
                <a:solidFill>
                  <a:srgbClr val="003399"/>
                </a:solidFill>
                <a:sym typeface="CommonBullets" pitchFamily="34" charset="2"/>
              </a:rPr>
              <a:t>hormones</a:t>
            </a:r>
          </a:p>
        </p:txBody>
      </p:sp>
      <p:sp>
        <p:nvSpPr>
          <p:cNvPr id="27651" name="Text Box 7" descr="Newsprint"/>
          <p:cNvSpPr txBox="1">
            <a:spLocks noChangeArrowheads="1"/>
          </p:cNvSpPr>
          <p:nvPr/>
        </p:nvSpPr>
        <p:spPr bwMode="auto">
          <a:xfrm>
            <a:off x="155575" y="6550025"/>
            <a:ext cx="1293813" cy="246063"/>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
        <p:nvSpPr>
          <p:cNvPr id="27652" name="Rectangle 8"/>
          <p:cNvSpPr>
            <a:spLocks noChangeArrowheads="1"/>
          </p:cNvSpPr>
          <p:nvPr/>
        </p:nvSpPr>
        <p:spPr bwMode="auto">
          <a:xfrm>
            <a:off x="114300" y="3544888"/>
            <a:ext cx="6954838" cy="3016250"/>
          </a:xfrm>
          <a:prstGeom prst="rect">
            <a:avLst/>
          </a:prstGeom>
          <a:solidFill>
            <a:schemeClr val="bg1"/>
          </a:solidFill>
          <a:ln w="12700">
            <a:noFill/>
            <a:miter lim="800000"/>
            <a:headEnd/>
            <a:tailEnd/>
          </a:ln>
        </p:spPr>
        <p:txBody>
          <a:bodyPr>
            <a:spAutoFit/>
          </a:bodyPr>
          <a:lstStyle/>
          <a:p>
            <a:pPr algn="l">
              <a:lnSpc>
                <a:spcPct val="60000"/>
              </a:lnSpc>
              <a:spcBef>
                <a:spcPct val="50000"/>
              </a:spcBef>
            </a:pPr>
            <a:r>
              <a:rPr lang="en-US" b="1" i="1" u="sng" dirty="0">
                <a:solidFill>
                  <a:srgbClr val="003399"/>
                </a:solidFill>
              </a:rPr>
              <a:t>Exocrine Glands:</a:t>
            </a:r>
            <a:endParaRPr lang="en-US" b="1" dirty="0">
              <a:solidFill>
                <a:srgbClr val="003399"/>
              </a:solidFill>
            </a:endParaRPr>
          </a:p>
          <a:p>
            <a:pPr algn="l">
              <a:lnSpc>
                <a:spcPct val="60000"/>
              </a:lnSpc>
              <a:spcBef>
                <a:spcPct val="50000"/>
              </a:spcBef>
            </a:pPr>
            <a:r>
              <a:rPr lang="en-US" dirty="0">
                <a:sym typeface="Symbol" pitchFamily="18" charset="2"/>
              </a:rPr>
              <a:t></a:t>
            </a:r>
            <a:r>
              <a:rPr lang="en-US" dirty="0">
                <a:sym typeface="CommonBullets" pitchFamily="34" charset="2"/>
              </a:rPr>
              <a:t>  mucous, sweat, oil/salivary glands, liver, pancreas, etc.</a:t>
            </a:r>
          </a:p>
          <a:p>
            <a:pPr algn="l">
              <a:lnSpc>
                <a:spcPct val="60000"/>
              </a:lnSpc>
              <a:spcBef>
                <a:spcPct val="50000"/>
              </a:spcBef>
            </a:pPr>
            <a:r>
              <a:rPr lang="en-US" dirty="0">
                <a:solidFill>
                  <a:schemeClr val="accent2"/>
                </a:solidFill>
                <a:sym typeface="CommonBullets" pitchFamily="34" charset="2"/>
              </a:rPr>
              <a:t>a)  </a:t>
            </a:r>
            <a:r>
              <a:rPr lang="en-US" u="sng" dirty="0">
                <a:solidFill>
                  <a:srgbClr val="003399"/>
                </a:solidFill>
                <a:sym typeface="CommonBullets" pitchFamily="34" charset="2"/>
              </a:rPr>
              <a:t>Unicellular exocrine glands:</a:t>
            </a:r>
            <a:endParaRPr lang="en-US" dirty="0">
              <a:solidFill>
                <a:srgbClr val="003399"/>
              </a:solidFill>
              <a:sym typeface="CommonBullets" pitchFamily="34" charset="2"/>
            </a:endParaRPr>
          </a:p>
          <a:p>
            <a:pPr algn="l">
              <a:lnSpc>
                <a:spcPct val="60000"/>
              </a:lnSpc>
              <a:spcBef>
                <a:spcPct val="50000"/>
              </a:spcBef>
            </a:pPr>
            <a:r>
              <a:rPr lang="en-US" dirty="0">
                <a:sym typeface="Symbol" pitchFamily="18" charset="2"/>
              </a:rPr>
              <a:t></a:t>
            </a:r>
            <a:r>
              <a:rPr lang="en-US" dirty="0">
                <a:sym typeface="CommonBullets" pitchFamily="34" charset="2"/>
              </a:rPr>
              <a:t>  no ducts because only one cell!</a:t>
            </a:r>
          </a:p>
          <a:p>
            <a:pPr algn="l">
              <a:lnSpc>
                <a:spcPct val="60000"/>
              </a:lnSpc>
              <a:spcBef>
                <a:spcPct val="50000"/>
              </a:spcBef>
            </a:pPr>
            <a:r>
              <a:rPr lang="en-US" dirty="0">
                <a:sym typeface="Symbol" pitchFamily="18" charset="2"/>
              </a:rPr>
              <a:t></a:t>
            </a:r>
            <a:r>
              <a:rPr lang="en-US" dirty="0">
                <a:sym typeface="CommonBullets" pitchFamily="34" charset="2"/>
              </a:rPr>
              <a:t>  really just the </a:t>
            </a:r>
            <a:r>
              <a:rPr lang="en-US" b="1" dirty="0">
                <a:solidFill>
                  <a:srgbClr val="003399"/>
                </a:solidFill>
                <a:sym typeface="CommonBullets" pitchFamily="34" charset="2"/>
              </a:rPr>
              <a:t>goblet cells</a:t>
            </a:r>
            <a:r>
              <a:rPr lang="en-US" dirty="0">
                <a:sym typeface="CommonBullets" pitchFamily="34" charset="2"/>
              </a:rPr>
              <a:t> (digestive &amp; respiratory tracts)</a:t>
            </a:r>
            <a:endParaRPr lang="en-US" b="1" dirty="0"/>
          </a:p>
          <a:p>
            <a:pPr algn="l">
              <a:lnSpc>
                <a:spcPct val="75000"/>
              </a:lnSpc>
              <a:spcBef>
                <a:spcPct val="50000"/>
              </a:spcBef>
            </a:pPr>
            <a:endParaRPr lang="en-US" dirty="0">
              <a:solidFill>
                <a:schemeClr val="accent2"/>
              </a:solidFill>
            </a:endParaRPr>
          </a:p>
          <a:p>
            <a:pPr algn="l">
              <a:lnSpc>
                <a:spcPct val="75000"/>
              </a:lnSpc>
              <a:spcBef>
                <a:spcPct val="50000"/>
              </a:spcBef>
            </a:pPr>
            <a:r>
              <a:rPr lang="en-US" dirty="0">
                <a:solidFill>
                  <a:schemeClr val="accent2"/>
                </a:solidFill>
              </a:rPr>
              <a:t>b)  </a:t>
            </a:r>
            <a:r>
              <a:rPr lang="en-US" u="sng" dirty="0">
                <a:solidFill>
                  <a:srgbClr val="003399"/>
                </a:solidFill>
              </a:rPr>
              <a:t>Multicellular exocrine glands:</a:t>
            </a:r>
            <a:endParaRPr lang="en-US" dirty="0">
              <a:solidFill>
                <a:srgbClr val="003399"/>
              </a:solidFill>
            </a:endParaRPr>
          </a:p>
          <a:p>
            <a:pPr algn="l">
              <a:lnSpc>
                <a:spcPct val="75000"/>
              </a:lnSpc>
              <a:spcBef>
                <a:spcPct val="50000"/>
              </a:spcBef>
            </a:pPr>
            <a:r>
              <a:rPr lang="en-US" dirty="0">
                <a:sym typeface="Symbol" pitchFamily="18" charset="2"/>
              </a:rPr>
              <a:t></a:t>
            </a:r>
            <a:r>
              <a:rPr lang="en-US" dirty="0">
                <a:sym typeface="CommonBullets" pitchFamily="34" charset="2"/>
              </a:rPr>
              <a:t>  </a:t>
            </a:r>
            <a:r>
              <a:rPr lang="en-US" dirty="0">
                <a:solidFill>
                  <a:srgbClr val="003399"/>
                </a:solidFill>
                <a:sym typeface="CommonBullets" pitchFamily="34" charset="2"/>
              </a:rPr>
              <a:t>epithelium-derived duct</a:t>
            </a:r>
            <a:r>
              <a:rPr lang="en-US" dirty="0">
                <a:sym typeface="CommonBullets" pitchFamily="34" charset="2"/>
              </a:rPr>
              <a:t> &amp; </a:t>
            </a:r>
            <a:r>
              <a:rPr lang="en-US" dirty="0">
                <a:solidFill>
                  <a:srgbClr val="003399"/>
                </a:solidFill>
                <a:sym typeface="CommonBullets" pitchFamily="34" charset="2"/>
              </a:rPr>
              <a:t>secretory cells</a:t>
            </a:r>
            <a:r>
              <a:rPr lang="en-US" dirty="0">
                <a:sym typeface="CommonBullets" pitchFamily="34" charset="2"/>
              </a:rPr>
              <a:t>;  surrounded by supportive CT which brings blood vessels &amp; nerves</a:t>
            </a:r>
          </a:p>
        </p:txBody>
      </p:sp>
      <p:sp>
        <p:nvSpPr>
          <p:cNvPr id="27653" name="Text Box 11"/>
          <p:cNvSpPr txBox="1">
            <a:spLocks noChangeArrowheads="1"/>
          </p:cNvSpPr>
          <p:nvPr/>
        </p:nvSpPr>
        <p:spPr bwMode="auto">
          <a:xfrm>
            <a:off x="7605713" y="6351588"/>
            <a:ext cx="893762" cy="338137"/>
          </a:xfrm>
          <a:prstGeom prst="rect">
            <a:avLst/>
          </a:prstGeom>
          <a:noFill/>
          <a:ln w="9525">
            <a:noFill/>
            <a:miter lim="800000"/>
            <a:headEnd/>
            <a:tailEnd/>
          </a:ln>
        </p:spPr>
        <p:txBody>
          <a:bodyPr wrap="none">
            <a:spAutoFit/>
          </a:bodyPr>
          <a:lstStyle/>
          <a:p>
            <a:pPr algn="l"/>
            <a:r>
              <a:rPr lang="en-US" sz="1600" b="1"/>
              <a:t>Fig. 4.4</a:t>
            </a:r>
            <a:endParaRPr lang="en-CA" sz="1600" b="1"/>
          </a:p>
        </p:txBody>
      </p:sp>
      <p:pic>
        <p:nvPicPr>
          <p:cNvPr id="27654" name="Picture 7" descr="E:\Chapter_04\D_JPEG_Images_and_Tables\Unlabeled_without_leaders\figure_04_04b_unlabeled.jpg"/>
          <p:cNvPicPr>
            <a:picLocks noChangeAspect="1" noChangeArrowheads="1"/>
          </p:cNvPicPr>
          <p:nvPr/>
        </p:nvPicPr>
        <p:blipFill>
          <a:blip r:embed="rId4" cstate="print"/>
          <a:srcRect l="39903" t="6152" b="10953"/>
          <a:stretch>
            <a:fillRect/>
          </a:stretch>
        </p:blipFill>
        <p:spPr bwMode="auto">
          <a:xfrm>
            <a:off x="7118350" y="2605088"/>
            <a:ext cx="1704975" cy="3778250"/>
          </a:xfrm>
          <a:prstGeom prst="rect">
            <a:avLst/>
          </a:prstGeom>
          <a:noFill/>
          <a:ln w="9525">
            <a:noFill/>
            <a:miter lim="800000"/>
            <a:headEnd/>
            <a:tailEnd/>
          </a:ln>
        </p:spPr>
      </p:pic>
    </p:spTree>
  </p:cSld>
  <p:clrMapOvr>
    <a:masterClrMapping/>
  </p:clrMapOvr>
  <p:transition>
    <p:cover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80962" y="125413"/>
            <a:ext cx="5597526" cy="3385542"/>
          </a:xfrm>
          <a:prstGeom prst="rect">
            <a:avLst/>
          </a:prstGeom>
          <a:noFill/>
          <a:ln w="38100">
            <a:noFill/>
            <a:miter lim="800000"/>
            <a:headEnd/>
            <a:tailEnd/>
          </a:ln>
        </p:spPr>
        <p:txBody>
          <a:bodyPr wrap="square">
            <a:spAutoFit/>
          </a:bodyPr>
          <a:lstStyle/>
          <a:p>
            <a:pPr algn="l">
              <a:spcBef>
                <a:spcPct val="50000"/>
              </a:spcBef>
            </a:pPr>
            <a:r>
              <a:rPr lang="en-US" i="1" u="sng" dirty="0">
                <a:solidFill>
                  <a:schemeClr val="accent2"/>
                </a:solidFill>
              </a:rPr>
              <a:t>(iii)  Secretory method:</a:t>
            </a:r>
          </a:p>
          <a:p>
            <a:pPr algn="l">
              <a:lnSpc>
                <a:spcPct val="90000"/>
              </a:lnSpc>
              <a:spcBef>
                <a:spcPct val="50000"/>
              </a:spcBef>
            </a:pPr>
            <a:r>
              <a:rPr lang="en-US" b="1" dirty="0">
                <a:solidFill>
                  <a:schemeClr val="accent2"/>
                </a:solidFill>
              </a:rPr>
              <a:t>merocrine/</a:t>
            </a:r>
            <a:r>
              <a:rPr lang="en-US" sz="1800" dirty="0">
                <a:solidFill>
                  <a:schemeClr val="accent2"/>
                </a:solidFill>
              </a:rPr>
              <a:t>eccrine</a:t>
            </a:r>
            <a:r>
              <a:rPr lang="en-US" b="1" dirty="0">
                <a:solidFill>
                  <a:schemeClr val="accent2"/>
                </a:solidFill>
              </a:rPr>
              <a:t>:</a:t>
            </a:r>
            <a:r>
              <a:rPr lang="en-US" dirty="0"/>
              <a:t>  exocytosis </a:t>
            </a:r>
          </a:p>
          <a:p>
            <a:pPr algn="l">
              <a:lnSpc>
                <a:spcPct val="90000"/>
              </a:lnSpc>
              <a:spcBef>
                <a:spcPct val="50000"/>
              </a:spcBef>
            </a:pPr>
            <a:r>
              <a:rPr lang="en-US" dirty="0"/>
              <a:t>		     most common type</a:t>
            </a:r>
          </a:p>
          <a:p>
            <a:pPr algn="ctr">
              <a:lnSpc>
                <a:spcPct val="90000"/>
              </a:lnSpc>
              <a:spcBef>
                <a:spcPct val="50000"/>
              </a:spcBef>
            </a:pPr>
            <a:r>
              <a:rPr lang="en-US" dirty="0">
                <a:solidFill>
                  <a:srgbClr val="3333FF"/>
                </a:solidFill>
              </a:rPr>
              <a:t>pancreas, salivary glands, most sweat glands</a:t>
            </a:r>
          </a:p>
          <a:p>
            <a:pPr algn="l">
              <a:spcBef>
                <a:spcPct val="50000"/>
              </a:spcBef>
            </a:pPr>
            <a:r>
              <a:rPr lang="en-US" b="1" dirty="0">
                <a:solidFill>
                  <a:schemeClr val="accent2"/>
                </a:solidFill>
              </a:rPr>
              <a:t>holocrine:</a:t>
            </a:r>
            <a:r>
              <a:rPr lang="en-US" dirty="0"/>
              <a:t>  cell rupture; only sebaceous </a:t>
            </a:r>
            <a:r>
              <a:rPr lang="en-US" dirty="0" smtClean="0"/>
              <a:t>glands</a:t>
            </a:r>
            <a:endParaRPr lang="en-US" i="1" u="sng" dirty="0"/>
          </a:p>
          <a:p>
            <a:pPr algn="l">
              <a:spcBef>
                <a:spcPct val="50000"/>
              </a:spcBef>
            </a:pPr>
            <a:r>
              <a:rPr lang="en-US" b="1" dirty="0">
                <a:solidFill>
                  <a:schemeClr val="accent2"/>
                </a:solidFill>
              </a:rPr>
              <a:t>apocrine:</a:t>
            </a:r>
            <a:r>
              <a:rPr lang="en-US" dirty="0"/>
              <a:t>  cell apex pinches off with </a:t>
            </a:r>
            <a:r>
              <a:rPr lang="en-US" dirty="0" smtClean="0"/>
              <a:t>secretory 	product </a:t>
            </a:r>
            <a:endParaRPr lang="en-US" dirty="0"/>
          </a:p>
          <a:p>
            <a:pPr algn="l">
              <a:spcBef>
                <a:spcPct val="50000"/>
              </a:spcBef>
            </a:pPr>
            <a:r>
              <a:rPr lang="en-US" i="1" dirty="0">
                <a:solidFill>
                  <a:srgbClr val="3333FF"/>
                </a:solidFill>
              </a:rPr>
              <a:t>Is </a:t>
            </a:r>
            <a:r>
              <a:rPr lang="en-US" i="1" dirty="0" smtClean="0">
                <a:solidFill>
                  <a:srgbClr val="3333FF"/>
                </a:solidFill>
              </a:rPr>
              <a:t>the mammary </a:t>
            </a:r>
            <a:r>
              <a:rPr lang="en-US" i="1" dirty="0">
                <a:solidFill>
                  <a:srgbClr val="3333FF"/>
                </a:solidFill>
              </a:rPr>
              <a:t>gland apocrine or merocrine?</a:t>
            </a:r>
            <a:endParaRPr lang="en-US" i="1" u="sng" dirty="0">
              <a:solidFill>
                <a:srgbClr val="3333FF"/>
              </a:solidFill>
            </a:endParaRPr>
          </a:p>
        </p:txBody>
      </p:sp>
      <p:sp>
        <p:nvSpPr>
          <p:cNvPr id="28675" name="Text Box 6"/>
          <p:cNvSpPr txBox="1">
            <a:spLocks noChangeArrowheads="1"/>
          </p:cNvSpPr>
          <p:nvPr/>
        </p:nvSpPr>
        <p:spPr bwMode="auto">
          <a:xfrm>
            <a:off x="4357688" y="6038850"/>
            <a:ext cx="1039812" cy="400050"/>
          </a:xfrm>
          <a:prstGeom prst="rect">
            <a:avLst/>
          </a:prstGeom>
          <a:solidFill>
            <a:schemeClr val="bg1"/>
          </a:solidFill>
          <a:ln w="9525">
            <a:noFill/>
            <a:miter lim="800000"/>
            <a:headEnd/>
            <a:tailEnd/>
          </a:ln>
        </p:spPr>
        <p:txBody>
          <a:bodyPr wrap="none">
            <a:spAutoFit/>
          </a:bodyPr>
          <a:lstStyle/>
          <a:p>
            <a:pPr algn="l"/>
            <a:r>
              <a:rPr lang="en-US"/>
              <a:t>Fig. 4.6</a:t>
            </a:r>
            <a:endParaRPr lang="en-CA"/>
          </a:p>
        </p:txBody>
      </p:sp>
      <p:pic>
        <p:nvPicPr>
          <p:cNvPr id="28676" name="Picture 8" descr="ha5lf0405a_a"/>
          <p:cNvPicPr>
            <a:picLocks noChangeAspect="1" noChangeArrowheads="1"/>
          </p:cNvPicPr>
          <p:nvPr/>
        </p:nvPicPr>
        <p:blipFill>
          <a:blip r:embed="rId3" cstate="print">
            <a:lum bright="-12000" contrast="24000"/>
          </a:blip>
          <a:srcRect l="5612" t="3609" r="5612" b="15979"/>
          <a:stretch>
            <a:fillRect/>
          </a:stretch>
        </p:blipFill>
        <p:spPr bwMode="auto">
          <a:xfrm>
            <a:off x="5846762" y="239154"/>
            <a:ext cx="3113088" cy="2790825"/>
          </a:xfrm>
          <a:prstGeom prst="rect">
            <a:avLst/>
          </a:prstGeom>
          <a:noFill/>
          <a:ln w="9525">
            <a:noFill/>
            <a:miter lim="800000"/>
            <a:headEnd/>
            <a:tailEnd/>
          </a:ln>
        </p:spPr>
      </p:pic>
      <p:pic>
        <p:nvPicPr>
          <p:cNvPr id="28677" name="Picture 9" descr="ha5lf0405b_a"/>
          <p:cNvPicPr>
            <a:picLocks noChangeAspect="1" noChangeArrowheads="1"/>
          </p:cNvPicPr>
          <p:nvPr/>
        </p:nvPicPr>
        <p:blipFill>
          <a:blip r:embed="rId4" cstate="print">
            <a:lum bright="-12000" contrast="24000"/>
          </a:blip>
          <a:srcRect l="2174" t="2336" r="2174" b="14954"/>
          <a:stretch>
            <a:fillRect/>
          </a:stretch>
        </p:blipFill>
        <p:spPr bwMode="auto">
          <a:xfrm>
            <a:off x="5678488" y="3587750"/>
            <a:ext cx="3281362" cy="2935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5"/>
          <p:cNvGraphicFramePr>
            <a:graphicFrameLocks noChangeAspect="1"/>
          </p:cNvGraphicFramePr>
          <p:nvPr/>
        </p:nvGraphicFramePr>
        <p:xfrm>
          <a:off x="0" y="6019800"/>
          <a:ext cx="503238" cy="838200"/>
        </p:xfrm>
        <a:graphic>
          <a:graphicData uri="http://schemas.openxmlformats.org/presentationml/2006/ole">
            <mc:AlternateContent xmlns:mc="http://schemas.openxmlformats.org/markup-compatibility/2006">
              <mc:Choice xmlns:v="urn:schemas-microsoft-com:vml" Requires="v">
                <p:oleObj spid="_x0000_s1116" name="Clip" r:id="rId3" imgW="2033280" imgH="3390840" progId="">
                  <p:embed/>
                </p:oleObj>
              </mc:Choice>
              <mc:Fallback>
                <p:oleObj name="Clip" r:id="rId3" imgW="2033280" imgH="3390840" progId="">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019800"/>
                        <a:ext cx="503238"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7" name="Object 6"/>
          <p:cNvGraphicFramePr>
            <a:graphicFrameLocks noChangeAspect="1"/>
          </p:cNvGraphicFramePr>
          <p:nvPr/>
        </p:nvGraphicFramePr>
        <p:xfrm>
          <a:off x="8640763" y="6019800"/>
          <a:ext cx="503237" cy="838200"/>
        </p:xfrm>
        <a:graphic>
          <a:graphicData uri="http://schemas.openxmlformats.org/presentationml/2006/ole">
            <mc:AlternateContent xmlns:mc="http://schemas.openxmlformats.org/markup-compatibility/2006">
              <mc:Choice xmlns:v="urn:schemas-microsoft-com:vml" Requires="v">
                <p:oleObj spid="_x0000_s1117" name="Clip" r:id="rId5" imgW="2033280" imgH="3390840" progId="">
                  <p:embed/>
                </p:oleObj>
              </mc:Choice>
              <mc:Fallback>
                <p:oleObj name="Clip" r:id="rId5" imgW="2033280" imgH="3390840" progId="">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0763" y="6019800"/>
                        <a:ext cx="503237"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8" name="Object 7"/>
          <p:cNvGraphicFramePr>
            <a:graphicFrameLocks noChangeAspect="1"/>
          </p:cNvGraphicFramePr>
          <p:nvPr/>
        </p:nvGraphicFramePr>
        <p:xfrm>
          <a:off x="8640763" y="0"/>
          <a:ext cx="503237" cy="838200"/>
        </p:xfrm>
        <a:graphic>
          <a:graphicData uri="http://schemas.openxmlformats.org/presentationml/2006/ole">
            <mc:AlternateContent xmlns:mc="http://schemas.openxmlformats.org/markup-compatibility/2006">
              <mc:Choice xmlns:v="urn:schemas-microsoft-com:vml" Requires="v">
                <p:oleObj spid="_x0000_s1118" name="Clip" r:id="rId6" imgW="2033280" imgH="3390840" progId="">
                  <p:embed/>
                </p:oleObj>
              </mc:Choice>
              <mc:Fallback>
                <p:oleObj name="Clip" r:id="rId6" imgW="2033280" imgH="3390840" progId="">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0763" y="0"/>
                        <a:ext cx="503237"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9" name="Object 8"/>
          <p:cNvGraphicFramePr>
            <a:graphicFrameLocks noChangeAspect="1"/>
          </p:cNvGraphicFramePr>
          <p:nvPr/>
        </p:nvGraphicFramePr>
        <p:xfrm>
          <a:off x="0" y="0"/>
          <a:ext cx="503238" cy="839788"/>
        </p:xfrm>
        <a:graphic>
          <a:graphicData uri="http://schemas.openxmlformats.org/presentationml/2006/ole">
            <mc:AlternateContent xmlns:mc="http://schemas.openxmlformats.org/markup-compatibility/2006">
              <mc:Choice xmlns:v="urn:schemas-microsoft-com:vml" Requires="v">
                <p:oleObj spid="_x0000_s1119" name="Clip" r:id="rId7" imgW="2033280" imgH="3390840" progId="">
                  <p:embed/>
                </p:oleObj>
              </mc:Choice>
              <mc:Fallback>
                <p:oleObj name="Clip" r:id="rId7" imgW="2033280" imgH="3390840" progId="">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03238" cy="839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Text Box 9" descr="White marble"/>
          <p:cNvSpPr txBox="1">
            <a:spLocks noChangeArrowheads="1"/>
          </p:cNvSpPr>
          <p:nvPr/>
        </p:nvSpPr>
        <p:spPr bwMode="auto">
          <a:xfrm>
            <a:off x="301625" y="762000"/>
            <a:ext cx="8507413" cy="5216813"/>
          </a:xfrm>
          <a:prstGeom prst="rect">
            <a:avLst/>
          </a:prstGeom>
          <a:noFill/>
          <a:ln w="3175">
            <a:noFill/>
            <a:miter lim="800000"/>
            <a:headEnd/>
            <a:tailEnd/>
          </a:ln>
        </p:spPr>
        <p:txBody>
          <a:bodyPr>
            <a:spAutoFit/>
          </a:bodyPr>
          <a:lstStyle/>
          <a:p>
            <a:pPr algn="l">
              <a:spcBef>
                <a:spcPct val="50000"/>
              </a:spcBef>
            </a:pPr>
            <a:r>
              <a:rPr lang="en-US" sz="1800" b="1" i="1" dirty="0">
                <a:solidFill>
                  <a:srgbClr val="CC0000"/>
                </a:solidFill>
              </a:rPr>
              <a:t>Match the epithelial type (Column B) with the correct location (Column A)</a:t>
            </a:r>
          </a:p>
          <a:p>
            <a:pPr algn="l">
              <a:lnSpc>
                <a:spcPct val="80000"/>
              </a:lnSpc>
              <a:spcBef>
                <a:spcPct val="50000"/>
              </a:spcBef>
            </a:pPr>
            <a:r>
              <a:rPr lang="en-US" sz="1800" b="1" dirty="0"/>
              <a:t>		</a:t>
            </a:r>
            <a:r>
              <a:rPr lang="en-US" sz="1800" b="1" u="sng" dirty="0"/>
              <a:t>Column A</a:t>
            </a:r>
            <a:r>
              <a:rPr lang="en-US" sz="1800" b="1" dirty="0"/>
              <a:t>		         </a:t>
            </a:r>
            <a:r>
              <a:rPr lang="en-US" sz="1800" b="1" u="sng" dirty="0"/>
              <a:t>Column B</a:t>
            </a:r>
            <a:endParaRPr lang="en-US" sz="1800" b="1" dirty="0"/>
          </a:p>
          <a:p>
            <a:pPr algn="l">
              <a:lnSpc>
                <a:spcPct val="80000"/>
              </a:lnSpc>
              <a:spcBef>
                <a:spcPct val="50000"/>
              </a:spcBef>
            </a:pPr>
            <a:r>
              <a:rPr lang="en-US" sz="1800" b="1" u="sng" dirty="0"/>
              <a:t>  B</a:t>
            </a:r>
            <a:r>
              <a:rPr lang="en-US" sz="1800" b="1" u="sng" dirty="0" smtClean="0"/>
              <a:t> </a:t>
            </a:r>
            <a:r>
              <a:rPr lang="en-US" sz="1800" b="1" dirty="0" smtClean="0"/>
              <a:t> </a:t>
            </a:r>
            <a:r>
              <a:rPr lang="en-US" sz="1800" b="1" dirty="0"/>
              <a:t>1.  Lines stomach, most of intestines.		A.  Pseudostratified 					      		</a:t>
            </a:r>
            <a:r>
              <a:rPr lang="en-US" sz="1800" b="1" dirty="0" smtClean="0"/>
              <a:t>      ciliated </a:t>
            </a:r>
            <a:r>
              <a:rPr lang="en-US" sz="1800" b="1" dirty="0"/>
              <a:t>columnar</a:t>
            </a:r>
          </a:p>
          <a:p>
            <a:pPr algn="l">
              <a:lnSpc>
                <a:spcPct val="80000"/>
              </a:lnSpc>
              <a:spcBef>
                <a:spcPct val="50000"/>
              </a:spcBef>
            </a:pPr>
            <a:r>
              <a:rPr lang="en-US" sz="1800" b="1" u="sng" dirty="0"/>
              <a:t>    </a:t>
            </a:r>
            <a:r>
              <a:rPr lang="en-US" sz="1800" b="1" u="sng" dirty="0" smtClean="0"/>
              <a:t>F </a:t>
            </a:r>
            <a:r>
              <a:rPr lang="en-US" sz="1800" b="1" dirty="0" smtClean="0"/>
              <a:t> </a:t>
            </a:r>
            <a:r>
              <a:rPr lang="en-US" sz="1800" b="1" dirty="0"/>
              <a:t>2.  Lines the inside of the mouth.		B.  Simple columnar</a:t>
            </a:r>
          </a:p>
          <a:p>
            <a:pPr algn="l">
              <a:lnSpc>
                <a:spcPct val="80000"/>
              </a:lnSpc>
              <a:spcBef>
                <a:spcPct val="50000"/>
              </a:spcBef>
            </a:pPr>
            <a:r>
              <a:rPr lang="en-US" sz="1800" b="1" u="sng" dirty="0"/>
              <a:t>  </a:t>
            </a:r>
            <a:r>
              <a:rPr lang="en-US" sz="1800" b="1" u="sng" dirty="0" smtClean="0"/>
              <a:t>A  </a:t>
            </a:r>
            <a:r>
              <a:rPr lang="en-US" sz="1800" b="1" dirty="0" smtClean="0"/>
              <a:t>3</a:t>
            </a:r>
            <a:r>
              <a:rPr lang="en-US" sz="1800" b="1" dirty="0"/>
              <a:t>.  Lines much of the respiratory tract.	</a:t>
            </a:r>
            <a:r>
              <a:rPr lang="en-US" sz="1800" b="1" dirty="0" smtClean="0"/>
              <a:t>               C</a:t>
            </a:r>
            <a:r>
              <a:rPr lang="en-US" sz="1800" b="1" dirty="0"/>
              <a:t>.  Simple cuboidal</a:t>
            </a:r>
          </a:p>
          <a:p>
            <a:pPr algn="l">
              <a:lnSpc>
                <a:spcPct val="80000"/>
              </a:lnSpc>
              <a:spcBef>
                <a:spcPct val="50000"/>
              </a:spcBef>
            </a:pPr>
            <a:r>
              <a:rPr lang="en-US" sz="1800" b="1" u="sng" dirty="0"/>
              <a:t>  </a:t>
            </a:r>
            <a:r>
              <a:rPr lang="en-US" sz="1800" b="1" u="sng" dirty="0" smtClean="0"/>
              <a:t>D  </a:t>
            </a:r>
            <a:r>
              <a:rPr lang="en-US" sz="1800" b="1" dirty="0" smtClean="0"/>
              <a:t>4</a:t>
            </a:r>
            <a:r>
              <a:rPr lang="en-US" sz="1800" b="1" dirty="0"/>
              <a:t>.  Endothelium				D.  Simple squamous</a:t>
            </a:r>
          </a:p>
          <a:p>
            <a:pPr algn="l">
              <a:lnSpc>
                <a:spcPct val="80000"/>
              </a:lnSpc>
              <a:spcBef>
                <a:spcPct val="50000"/>
              </a:spcBef>
            </a:pPr>
            <a:r>
              <a:rPr lang="en-US" sz="1800" b="1" u="sng" dirty="0"/>
              <a:t> </a:t>
            </a:r>
            <a:r>
              <a:rPr lang="en-US" sz="1800" b="1" u="sng" dirty="0" smtClean="0"/>
              <a:t> D </a:t>
            </a:r>
            <a:r>
              <a:rPr lang="en-US" sz="1800" b="1" dirty="0" smtClean="0"/>
              <a:t>5</a:t>
            </a:r>
            <a:r>
              <a:rPr lang="en-US" sz="1800" b="1" dirty="0"/>
              <a:t>.  Composes lung alveoli			E.  Stratified columnar</a:t>
            </a:r>
          </a:p>
          <a:p>
            <a:pPr algn="l">
              <a:lnSpc>
                <a:spcPct val="80000"/>
              </a:lnSpc>
              <a:spcBef>
                <a:spcPct val="50000"/>
              </a:spcBef>
            </a:pPr>
            <a:r>
              <a:rPr lang="en-US" sz="1800" b="1" dirty="0"/>
              <a:t>						F.  Stratified squamous</a:t>
            </a:r>
          </a:p>
          <a:p>
            <a:pPr algn="l">
              <a:lnSpc>
                <a:spcPct val="80000"/>
              </a:lnSpc>
              <a:spcBef>
                <a:spcPct val="50000"/>
              </a:spcBef>
            </a:pPr>
            <a:r>
              <a:rPr lang="en-US" sz="1800" b="1" dirty="0"/>
              <a:t>						</a:t>
            </a:r>
          </a:p>
          <a:p>
            <a:pPr algn="l">
              <a:lnSpc>
                <a:spcPct val="80000"/>
              </a:lnSpc>
              <a:spcBef>
                <a:spcPct val="50000"/>
              </a:spcBef>
            </a:pPr>
            <a:r>
              <a:rPr lang="en-US" sz="1800" b="1" dirty="0"/>
              <a:t>The gland type that secretes its product continuously, by exocytosis is:</a:t>
            </a:r>
          </a:p>
          <a:p>
            <a:pPr algn="l">
              <a:lnSpc>
                <a:spcPct val="75000"/>
              </a:lnSpc>
              <a:spcBef>
                <a:spcPct val="50000"/>
              </a:spcBef>
            </a:pPr>
            <a:r>
              <a:rPr lang="en-US" sz="1800" b="1" dirty="0"/>
              <a:t>	a)  </a:t>
            </a:r>
            <a:r>
              <a:rPr lang="en-US" sz="1800" b="1" dirty="0" smtClean="0"/>
              <a:t>merocrine (answer)</a:t>
            </a:r>
            <a:endParaRPr lang="en-US" sz="1800" b="1" dirty="0"/>
          </a:p>
          <a:p>
            <a:pPr algn="l">
              <a:lnSpc>
                <a:spcPct val="75000"/>
              </a:lnSpc>
              <a:spcBef>
                <a:spcPct val="50000"/>
              </a:spcBef>
            </a:pPr>
            <a:r>
              <a:rPr lang="en-US" sz="1800" b="1" dirty="0"/>
              <a:t>	b)  holocrine</a:t>
            </a:r>
          </a:p>
          <a:p>
            <a:pPr algn="l">
              <a:lnSpc>
                <a:spcPct val="75000"/>
              </a:lnSpc>
              <a:spcBef>
                <a:spcPct val="50000"/>
              </a:spcBef>
            </a:pPr>
            <a:r>
              <a:rPr lang="en-US" sz="1800" b="1" dirty="0"/>
              <a:t>	c)  endocrine</a:t>
            </a:r>
          </a:p>
          <a:p>
            <a:pPr algn="l">
              <a:lnSpc>
                <a:spcPct val="75000"/>
              </a:lnSpc>
              <a:spcBef>
                <a:spcPct val="50000"/>
              </a:spcBef>
            </a:pPr>
            <a:r>
              <a:rPr lang="en-US" sz="1800" b="1" dirty="0"/>
              <a:t>	d)  apocrine </a:t>
            </a:r>
          </a:p>
        </p:txBody>
      </p:sp>
      <p:sp>
        <p:nvSpPr>
          <p:cNvPr id="1031" name="Line 10"/>
          <p:cNvSpPr>
            <a:spLocks noChangeShapeType="1"/>
          </p:cNvSpPr>
          <p:nvPr/>
        </p:nvSpPr>
        <p:spPr bwMode="auto">
          <a:xfrm flipV="1">
            <a:off x="301625" y="4070350"/>
            <a:ext cx="8518525" cy="6350"/>
          </a:xfrm>
          <a:prstGeom prst="line">
            <a:avLst/>
          </a:prstGeom>
          <a:noFill/>
          <a:ln w="38100">
            <a:solidFill>
              <a:srgbClr val="CC0000"/>
            </a:solidFill>
            <a:prstDash val="sysDot"/>
            <a:round/>
            <a:headEnd/>
            <a:tailEnd/>
          </a:ln>
        </p:spPr>
        <p:txBody>
          <a:bodyPr/>
          <a:lstStyle/>
          <a:p>
            <a:endParaRPr lang="en-US"/>
          </a:p>
        </p:txBody>
      </p:sp>
      <p:sp>
        <p:nvSpPr>
          <p:cNvPr id="1032" name="Text Box 11" descr="Newsprint"/>
          <p:cNvSpPr txBox="1">
            <a:spLocks noChangeArrowheads="1"/>
          </p:cNvSpPr>
          <p:nvPr/>
        </p:nvSpPr>
        <p:spPr bwMode="auto">
          <a:xfrm>
            <a:off x="4340225" y="6461125"/>
            <a:ext cx="1295400" cy="244475"/>
          </a:xfrm>
          <a:prstGeom prst="rect">
            <a:avLst/>
          </a:prstGeom>
          <a:blipFill dpi="0" rotWithShape="0">
            <a:blip r:embed="rId8"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4"/>
          <p:cNvSpPr txBox="1">
            <a:spLocks noChangeArrowheads="1"/>
          </p:cNvSpPr>
          <p:nvPr/>
        </p:nvSpPr>
        <p:spPr bwMode="auto">
          <a:xfrm>
            <a:off x="0" y="0"/>
            <a:ext cx="9144000" cy="2338388"/>
          </a:xfrm>
          <a:prstGeom prst="rect">
            <a:avLst/>
          </a:prstGeom>
          <a:noFill/>
          <a:ln w="38100">
            <a:noFill/>
            <a:miter lim="800000"/>
            <a:headEnd/>
            <a:tailEnd/>
          </a:ln>
        </p:spPr>
        <p:txBody>
          <a:bodyPr>
            <a:spAutoFit/>
          </a:bodyPr>
          <a:lstStyle/>
          <a:p>
            <a:pPr algn="l">
              <a:spcBef>
                <a:spcPct val="50000"/>
              </a:spcBef>
            </a:pPr>
            <a:r>
              <a:rPr lang="en-US" b="1" i="1">
                <a:solidFill>
                  <a:srgbClr val="CC0000"/>
                </a:solidFill>
              </a:rPr>
              <a:t>1.3.9  list the 5 types of CT; list the 4 main functions associated with CTs</a:t>
            </a:r>
          </a:p>
          <a:p>
            <a:pPr algn="l">
              <a:spcBef>
                <a:spcPct val="50000"/>
              </a:spcBef>
            </a:pPr>
            <a:r>
              <a:rPr lang="en-US">
                <a:sym typeface="Symbol" pitchFamily="18" charset="2"/>
              </a:rPr>
              <a:t></a:t>
            </a:r>
            <a:r>
              <a:rPr lang="en-US">
                <a:sym typeface="CommonBullets" pitchFamily="34" charset="2"/>
              </a:rPr>
              <a:t> 5 major types:   </a:t>
            </a:r>
            <a:r>
              <a:rPr lang="en-US" b="1">
                <a:solidFill>
                  <a:srgbClr val="3333FF"/>
                </a:solidFill>
                <a:sym typeface="CommonBullets" pitchFamily="34" charset="2"/>
              </a:rPr>
              <a:t>mesenchyme</a:t>
            </a:r>
            <a:r>
              <a:rPr lang="en-US">
                <a:sym typeface="CommonBullets" pitchFamily="34" charset="2"/>
              </a:rPr>
              <a:t>, </a:t>
            </a:r>
            <a:r>
              <a:rPr lang="en-US" b="1">
                <a:solidFill>
                  <a:srgbClr val="3333FF"/>
                </a:solidFill>
                <a:sym typeface="CommonBullets" pitchFamily="34" charset="2"/>
              </a:rPr>
              <a:t>CT proper, cartilage, bone &amp; blood</a:t>
            </a:r>
            <a:endParaRPr lang="en-US">
              <a:sym typeface="CommonBullets" pitchFamily="34" charset="2"/>
            </a:endParaRPr>
          </a:p>
          <a:p>
            <a:pPr algn="l">
              <a:lnSpc>
                <a:spcPct val="70000"/>
              </a:lnSpc>
              <a:spcBef>
                <a:spcPct val="50000"/>
              </a:spcBef>
            </a:pPr>
            <a:r>
              <a:rPr lang="en-US">
                <a:sym typeface="Symbol" pitchFamily="18" charset="2"/>
              </a:rPr>
              <a:t></a:t>
            </a:r>
            <a:r>
              <a:rPr lang="en-US">
                <a:sym typeface="CommonBullets" pitchFamily="34" charset="2"/>
              </a:rPr>
              <a:t>  main functions: (1)  </a:t>
            </a:r>
            <a:r>
              <a:rPr lang="en-US" b="1">
                <a:solidFill>
                  <a:srgbClr val="3333FF"/>
                </a:solidFill>
                <a:sym typeface="CommonBullets" pitchFamily="34" charset="2"/>
              </a:rPr>
              <a:t>binding or support</a:t>
            </a:r>
            <a:r>
              <a:rPr lang="en-US">
                <a:sym typeface="CommonBullets" pitchFamily="34" charset="2"/>
              </a:rPr>
              <a:t> - eg: …………………………………..  </a:t>
            </a:r>
          </a:p>
          <a:p>
            <a:pPr algn="l">
              <a:lnSpc>
                <a:spcPct val="70000"/>
              </a:lnSpc>
              <a:spcBef>
                <a:spcPct val="50000"/>
              </a:spcBef>
            </a:pPr>
            <a:r>
              <a:rPr lang="en-US">
                <a:sym typeface="CommonBullets" pitchFamily="34" charset="2"/>
              </a:rPr>
              <a:t>		   (2) </a:t>
            </a:r>
            <a:r>
              <a:rPr lang="en-US" b="1">
                <a:solidFill>
                  <a:srgbClr val="3333FF"/>
                </a:solidFill>
                <a:sym typeface="CommonBullets" pitchFamily="34" charset="2"/>
              </a:rPr>
              <a:t>protection</a:t>
            </a:r>
            <a:r>
              <a:rPr lang="en-US">
                <a:sym typeface="CommonBullets" pitchFamily="34" charset="2"/>
              </a:rPr>
              <a:t> - eg: ……………………………………………   </a:t>
            </a:r>
          </a:p>
          <a:p>
            <a:pPr algn="l">
              <a:lnSpc>
                <a:spcPct val="70000"/>
              </a:lnSpc>
              <a:spcBef>
                <a:spcPct val="50000"/>
              </a:spcBef>
            </a:pPr>
            <a:r>
              <a:rPr lang="en-US">
                <a:sym typeface="CommonBullets" pitchFamily="34" charset="2"/>
              </a:rPr>
              <a:t>		   (3) </a:t>
            </a:r>
            <a:r>
              <a:rPr lang="en-US" b="1">
                <a:solidFill>
                  <a:srgbClr val="3333FF"/>
                </a:solidFill>
                <a:sym typeface="CommonBullets" pitchFamily="34" charset="2"/>
              </a:rPr>
              <a:t>insulation</a:t>
            </a:r>
            <a:r>
              <a:rPr lang="en-US">
                <a:sym typeface="CommonBullets" pitchFamily="34" charset="2"/>
              </a:rPr>
              <a:t> - eg: ……………………………………………..    </a:t>
            </a:r>
          </a:p>
          <a:p>
            <a:pPr algn="l">
              <a:lnSpc>
                <a:spcPct val="70000"/>
              </a:lnSpc>
              <a:spcBef>
                <a:spcPct val="50000"/>
              </a:spcBef>
            </a:pPr>
            <a:r>
              <a:rPr lang="en-US">
                <a:sym typeface="CommonBullets" pitchFamily="34" charset="2"/>
              </a:rPr>
              <a:t>		   (4) </a:t>
            </a:r>
            <a:r>
              <a:rPr lang="en-US" b="1">
                <a:solidFill>
                  <a:srgbClr val="3333FF"/>
                </a:solidFill>
                <a:sym typeface="CommonBullets" pitchFamily="34" charset="2"/>
              </a:rPr>
              <a:t>transportation</a:t>
            </a:r>
            <a:r>
              <a:rPr lang="en-US">
                <a:sym typeface="CommonBullets" pitchFamily="34" charset="2"/>
              </a:rPr>
              <a:t> - eg: ………………………………………..</a:t>
            </a:r>
            <a:endParaRPr lang="en-US" i="1" u="sng"/>
          </a:p>
        </p:txBody>
      </p:sp>
      <p:pic>
        <p:nvPicPr>
          <p:cNvPr id="29699" name="Picture 6" descr="Image:Illu connective tissues 1.jpg">
            <a:hlinkClick r:id="rId3"/>
          </p:cNvPr>
          <p:cNvPicPr>
            <a:picLocks noChangeAspect="1" noChangeArrowheads="1"/>
          </p:cNvPicPr>
          <p:nvPr/>
        </p:nvPicPr>
        <p:blipFill>
          <a:blip r:embed="rId4" cstate="print">
            <a:lum bright="-6000" contrast="12000"/>
          </a:blip>
          <a:srcRect/>
          <a:stretch>
            <a:fillRect/>
          </a:stretch>
        </p:blipFill>
        <p:spPr bwMode="auto">
          <a:xfrm>
            <a:off x="1060450" y="2524125"/>
            <a:ext cx="7207250" cy="1801813"/>
          </a:xfrm>
          <a:prstGeom prst="rect">
            <a:avLst/>
          </a:prstGeom>
          <a:noFill/>
          <a:ln w="9525">
            <a:noFill/>
            <a:miter lim="800000"/>
            <a:headEnd/>
            <a:tailEnd/>
          </a:ln>
        </p:spPr>
      </p:pic>
      <p:pic>
        <p:nvPicPr>
          <p:cNvPr id="29700" name="Picture 8" descr="Specialized connective tissues">
            <a:hlinkClick r:id="rId5" tooltip="Specialized connective tissues"/>
          </p:cNvPr>
          <p:cNvPicPr>
            <a:picLocks noChangeAspect="1" noChangeArrowheads="1"/>
          </p:cNvPicPr>
          <p:nvPr/>
        </p:nvPicPr>
        <p:blipFill>
          <a:blip r:embed="rId6" cstate="print">
            <a:lum bright="-6000" contrast="12000"/>
          </a:blip>
          <a:srcRect b="2638"/>
          <a:stretch>
            <a:fillRect/>
          </a:stretch>
        </p:blipFill>
        <p:spPr bwMode="auto">
          <a:xfrm>
            <a:off x="1230313" y="4421188"/>
            <a:ext cx="7119937" cy="1733550"/>
          </a:xfrm>
          <a:prstGeom prst="rect">
            <a:avLst/>
          </a:prstGeom>
          <a:noFill/>
          <a:ln w="9525">
            <a:noFill/>
            <a:miter lim="800000"/>
            <a:headEnd/>
            <a:tailEnd/>
          </a:ln>
        </p:spPr>
      </p:pic>
      <p:sp>
        <p:nvSpPr>
          <p:cNvPr id="29701" name="Rectangle 9"/>
          <p:cNvSpPr>
            <a:spLocks noChangeArrowheads="1"/>
          </p:cNvSpPr>
          <p:nvPr/>
        </p:nvSpPr>
        <p:spPr bwMode="auto">
          <a:xfrm>
            <a:off x="3024188" y="6346825"/>
            <a:ext cx="3282950" cy="274638"/>
          </a:xfrm>
          <a:prstGeom prst="rect">
            <a:avLst/>
          </a:prstGeom>
          <a:noFill/>
          <a:ln w="9525">
            <a:noFill/>
            <a:miter lim="800000"/>
            <a:headEnd/>
            <a:tailEnd/>
          </a:ln>
        </p:spPr>
        <p:txBody>
          <a:bodyPr wrap="none">
            <a:spAutoFit/>
          </a:bodyPr>
          <a:lstStyle/>
          <a:p>
            <a:r>
              <a:rPr lang="en-US" sz="1200">
                <a:hlinkClick r:id="rId7"/>
              </a:rPr>
              <a:t>http://en.wikipedia.org/wiki/Connective_tissue</a:t>
            </a:r>
            <a:r>
              <a:rPr lang="en-US" sz="1200"/>
              <a:t>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114300" y="100013"/>
            <a:ext cx="8915400" cy="2597634"/>
          </a:xfrm>
          <a:prstGeom prst="rect">
            <a:avLst/>
          </a:prstGeom>
          <a:noFill/>
          <a:ln w="28575">
            <a:noFill/>
            <a:miter lim="800000"/>
            <a:headEnd/>
            <a:tailEnd/>
          </a:ln>
        </p:spPr>
        <p:txBody>
          <a:bodyPr>
            <a:spAutoFit/>
          </a:bodyPr>
          <a:lstStyle/>
          <a:p>
            <a:pPr algn="l">
              <a:lnSpc>
                <a:spcPct val="80000"/>
              </a:lnSpc>
              <a:spcBef>
                <a:spcPct val="50000"/>
              </a:spcBef>
              <a:defRPr/>
            </a:pPr>
            <a:r>
              <a:rPr lang="en-US" b="1" i="1" dirty="0">
                <a:solidFill>
                  <a:schemeClr val="accent2"/>
                </a:solidFill>
              </a:rPr>
              <a:t>1.3.10  describe the structural organization of CT in general; distinguish between collagen, elastic &amp; reticular fibers; distinguish between “blast” and “</a:t>
            </a:r>
            <a:r>
              <a:rPr lang="en-US" b="1" i="1" dirty="0" err="1">
                <a:solidFill>
                  <a:schemeClr val="accent2"/>
                </a:solidFill>
              </a:rPr>
              <a:t>cyte</a:t>
            </a:r>
            <a:r>
              <a:rPr lang="en-US" b="1" i="1" dirty="0">
                <a:solidFill>
                  <a:schemeClr val="accent2"/>
                </a:solidFill>
              </a:rPr>
              <a:t>” types of CT cells</a:t>
            </a:r>
          </a:p>
          <a:p>
            <a:pPr algn="l">
              <a:lnSpc>
                <a:spcPct val="70000"/>
              </a:lnSpc>
              <a:spcBef>
                <a:spcPct val="50000"/>
              </a:spcBef>
              <a:defRPr/>
            </a:pPr>
            <a:r>
              <a:rPr lang="en-US" sz="2400" i="1" u="sng" dirty="0" smtClean="0">
                <a:solidFill>
                  <a:schemeClr val="accent2"/>
                </a:solidFill>
              </a:rPr>
              <a:t>Structural </a:t>
            </a:r>
            <a:r>
              <a:rPr lang="en-US" sz="2400" i="1" u="sng" dirty="0">
                <a:solidFill>
                  <a:schemeClr val="accent2"/>
                </a:solidFill>
              </a:rPr>
              <a:t>Elements of CT:</a:t>
            </a:r>
            <a:endParaRPr lang="en-US" sz="2400" dirty="0">
              <a:solidFill>
                <a:schemeClr val="accent2"/>
              </a:solidFill>
            </a:endParaRPr>
          </a:p>
          <a:p>
            <a:pPr marL="346075" indent="-346075" algn="l">
              <a:lnSpc>
                <a:spcPct val="70000"/>
              </a:lnSpc>
              <a:spcBef>
                <a:spcPct val="50000"/>
              </a:spcBef>
              <a:defRPr/>
            </a:pPr>
            <a:r>
              <a:rPr lang="en-US" dirty="0"/>
              <a:t>a)  </a:t>
            </a:r>
            <a:r>
              <a:rPr lang="en-US" b="1" u="sng" dirty="0">
                <a:solidFill>
                  <a:schemeClr val="accent2"/>
                </a:solidFill>
              </a:rPr>
              <a:t>ground substance</a:t>
            </a:r>
            <a:r>
              <a:rPr lang="en-US" b="1" u="sng" dirty="0" smtClean="0">
                <a:solidFill>
                  <a:schemeClr val="accent2"/>
                </a:solidFill>
              </a:rPr>
              <a:t>:</a:t>
            </a:r>
            <a:r>
              <a:rPr lang="en-US" b="1" dirty="0" smtClean="0">
                <a:solidFill>
                  <a:schemeClr val="accent2"/>
                </a:solidFill>
              </a:rPr>
              <a:t> </a:t>
            </a:r>
            <a:r>
              <a:rPr lang="en-US" dirty="0" smtClean="0"/>
              <a:t> </a:t>
            </a:r>
            <a:r>
              <a:rPr lang="en-US" dirty="0"/>
              <a:t>interstitial fluid + cell adhesion proteins &amp; </a:t>
            </a:r>
            <a:r>
              <a:rPr lang="en-US" dirty="0" err="1" smtClean="0"/>
              <a:t>proteoglycans</a:t>
            </a:r>
            <a:r>
              <a:rPr lang="en-US" dirty="0" smtClean="0"/>
              <a:t>:  </a:t>
            </a:r>
            <a:r>
              <a:rPr lang="en-US" dirty="0"/>
              <a:t>molecular </a:t>
            </a:r>
            <a:r>
              <a:rPr lang="en-US" b="1" dirty="0">
                <a:solidFill>
                  <a:srgbClr val="0000FF"/>
                </a:solidFill>
              </a:rPr>
              <a:t>sieve</a:t>
            </a:r>
            <a:endParaRPr lang="en-US" dirty="0"/>
          </a:p>
          <a:p>
            <a:pPr algn="l">
              <a:lnSpc>
                <a:spcPct val="70000"/>
              </a:lnSpc>
              <a:spcBef>
                <a:spcPct val="50000"/>
              </a:spcBef>
              <a:defRPr/>
            </a:pPr>
            <a:r>
              <a:rPr lang="en-US" dirty="0"/>
              <a:t>	</a:t>
            </a:r>
            <a:r>
              <a:rPr lang="en-US" dirty="0">
                <a:sym typeface="Symbol" pitchFamily="18" charset="2"/>
              </a:rPr>
              <a:t></a:t>
            </a:r>
            <a:r>
              <a:rPr lang="en-US" dirty="0">
                <a:sym typeface="CommonBullets" pitchFamily="34" charset="2"/>
              </a:rPr>
              <a:t>  </a:t>
            </a:r>
            <a:r>
              <a:rPr lang="en-US" dirty="0" err="1">
                <a:sym typeface="CommonBullets" pitchFamily="34" charset="2"/>
              </a:rPr>
              <a:t>fibronectin</a:t>
            </a:r>
            <a:r>
              <a:rPr lang="en-US" dirty="0">
                <a:sym typeface="CommonBullets" pitchFamily="34" charset="2"/>
              </a:rPr>
              <a:t>, </a:t>
            </a:r>
            <a:r>
              <a:rPr lang="en-US" dirty="0" err="1">
                <a:sym typeface="CommonBullets" pitchFamily="34" charset="2"/>
              </a:rPr>
              <a:t>laminin</a:t>
            </a:r>
            <a:r>
              <a:rPr lang="en-US" dirty="0">
                <a:sym typeface="CommonBullets" pitchFamily="34" charset="2"/>
              </a:rPr>
              <a:t> - help cells attach to CT elements</a:t>
            </a:r>
          </a:p>
          <a:p>
            <a:pPr algn="l">
              <a:lnSpc>
                <a:spcPct val="70000"/>
              </a:lnSpc>
              <a:spcBef>
                <a:spcPct val="50000"/>
              </a:spcBef>
              <a:defRPr/>
            </a:pPr>
            <a:r>
              <a:rPr lang="en-US" dirty="0">
                <a:sym typeface="CommonBullets" pitchFamily="34" charset="2"/>
              </a:rPr>
              <a:t>	</a:t>
            </a:r>
            <a:r>
              <a:rPr lang="en-US" dirty="0">
                <a:sym typeface="Symbol" pitchFamily="18" charset="2"/>
              </a:rPr>
              <a:t></a:t>
            </a:r>
            <a:r>
              <a:rPr lang="en-US" dirty="0">
                <a:sym typeface="CommonBullets" pitchFamily="34" charset="2"/>
              </a:rPr>
              <a:t>  </a:t>
            </a:r>
            <a:r>
              <a:rPr lang="en-US" dirty="0" err="1">
                <a:sym typeface="CommonBullets" pitchFamily="34" charset="2"/>
              </a:rPr>
              <a:t>proteoglycans</a:t>
            </a:r>
            <a:r>
              <a:rPr lang="en-US" dirty="0">
                <a:sym typeface="CommonBullets" pitchFamily="34" charset="2"/>
              </a:rPr>
              <a:t> -  What are these?  What do they do?</a:t>
            </a:r>
            <a:endParaRPr lang="en-US" i="1" u="sng" dirty="0">
              <a:solidFill>
                <a:schemeClr val="accent2"/>
              </a:solidFill>
            </a:endParaRPr>
          </a:p>
        </p:txBody>
      </p:sp>
      <p:sp>
        <p:nvSpPr>
          <p:cNvPr id="30723" name="Text Box 4"/>
          <p:cNvSpPr txBox="1">
            <a:spLocks noChangeArrowheads="1"/>
          </p:cNvSpPr>
          <p:nvPr/>
        </p:nvSpPr>
        <p:spPr bwMode="auto">
          <a:xfrm>
            <a:off x="6062597" y="6310313"/>
            <a:ext cx="2854391" cy="338554"/>
          </a:xfrm>
          <a:prstGeom prst="rect">
            <a:avLst/>
          </a:prstGeom>
          <a:solidFill>
            <a:schemeClr val="bg1"/>
          </a:solidFill>
          <a:ln w="9525">
            <a:noFill/>
            <a:miter lim="800000"/>
            <a:headEnd/>
            <a:tailEnd/>
          </a:ln>
        </p:spPr>
        <p:txBody>
          <a:bodyPr wrap="square">
            <a:spAutoFit/>
          </a:bodyPr>
          <a:lstStyle/>
          <a:p>
            <a:pPr algn="l">
              <a:spcBef>
                <a:spcPct val="50000"/>
              </a:spcBef>
            </a:pPr>
            <a:r>
              <a:rPr lang="en-US" sz="1600" dirty="0">
                <a:solidFill>
                  <a:srgbClr val="003399"/>
                </a:solidFill>
              </a:rPr>
              <a:t>Fig. </a:t>
            </a:r>
            <a:r>
              <a:rPr lang="en-US" sz="1600" dirty="0" smtClean="0">
                <a:solidFill>
                  <a:srgbClr val="003399"/>
                </a:solidFill>
              </a:rPr>
              <a:t>4.7 (rotated): </a:t>
            </a:r>
            <a:r>
              <a:rPr lang="en-US" sz="1600" dirty="0">
                <a:solidFill>
                  <a:srgbClr val="003399"/>
                </a:solidFill>
              </a:rPr>
              <a:t>Areolar CT</a:t>
            </a:r>
          </a:p>
        </p:txBody>
      </p:sp>
      <p:sp>
        <p:nvSpPr>
          <p:cNvPr id="30724" name="Text Box 5"/>
          <p:cNvSpPr txBox="1">
            <a:spLocks noChangeArrowheads="1"/>
          </p:cNvSpPr>
          <p:nvPr/>
        </p:nvSpPr>
        <p:spPr bwMode="auto">
          <a:xfrm>
            <a:off x="87313" y="2971800"/>
            <a:ext cx="3200400" cy="3432175"/>
          </a:xfrm>
          <a:prstGeom prst="rect">
            <a:avLst/>
          </a:prstGeom>
          <a:noFill/>
          <a:ln w="38100">
            <a:noFill/>
            <a:miter lim="800000"/>
            <a:headEnd/>
            <a:tailEnd/>
          </a:ln>
        </p:spPr>
        <p:txBody>
          <a:bodyPr>
            <a:spAutoFit/>
          </a:bodyPr>
          <a:lstStyle/>
          <a:p>
            <a:pPr marL="288925" indent="-288925" algn="l">
              <a:lnSpc>
                <a:spcPct val="85000"/>
              </a:lnSpc>
              <a:spcBef>
                <a:spcPct val="50000"/>
              </a:spcBef>
            </a:pPr>
            <a:r>
              <a:rPr lang="en-US"/>
              <a:t>b)  </a:t>
            </a:r>
            <a:r>
              <a:rPr lang="en-US" b="1" u="sng">
                <a:solidFill>
                  <a:schemeClr val="accent2"/>
                </a:solidFill>
              </a:rPr>
              <a:t>fibers:</a:t>
            </a:r>
            <a:r>
              <a:rPr lang="en-US" b="1" u="sng"/>
              <a:t> </a:t>
            </a:r>
            <a:endParaRPr lang="en-US" u="sng"/>
          </a:p>
          <a:p>
            <a:pPr marL="288925" indent="-288925" algn="l">
              <a:lnSpc>
                <a:spcPct val="85000"/>
              </a:lnSpc>
              <a:spcBef>
                <a:spcPct val="50000"/>
              </a:spcBef>
            </a:pPr>
            <a:r>
              <a:rPr lang="en-US" i="1">
                <a:solidFill>
                  <a:srgbClr val="0000FF"/>
                </a:solidFill>
              </a:rPr>
              <a:t>collagen fibers:</a:t>
            </a:r>
            <a:r>
              <a:rPr lang="en-US">
                <a:solidFill>
                  <a:srgbClr val="0000FF"/>
                </a:solidFill>
              </a:rPr>
              <a:t>  </a:t>
            </a:r>
            <a:r>
              <a:rPr lang="en-US"/>
              <a:t>high tensile </a:t>
            </a:r>
            <a:r>
              <a:rPr lang="en-US" b="1">
                <a:solidFill>
                  <a:srgbClr val="0000FF"/>
                </a:solidFill>
              </a:rPr>
              <a:t>strength</a:t>
            </a:r>
            <a:endParaRPr lang="en-US"/>
          </a:p>
          <a:p>
            <a:pPr marL="288925" indent="-288925" algn="l">
              <a:lnSpc>
                <a:spcPct val="85000"/>
              </a:lnSpc>
              <a:spcBef>
                <a:spcPct val="50000"/>
              </a:spcBef>
            </a:pPr>
            <a:r>
              <a:rPr lang="en-US" i="1">
                <a:solidFill>
                  <a:srgbClr val="0000FF"/>
                </a:solidFill>
              </a:rPr>
              <a:t>elastic fibers:</a:t>
            </a:r>
            <a:r>
              <a:rPr lang="en-US"/>
              <a:t>  elastin has coiled structure to allow </a:t>
            </a:r>
            <a:r>
              <a:rPr lang="en-US" b="1">
                <a:solidFill>
                  <a:srgbClr val="0000FF"/>
                </a:solidFill>
              </a:rPr>
              <a:t>stretch + recoil</a:t>
            </a:r>
            <a:endParaRPr lang="en-US"/>
          </a:p>
          <a:p>
            <a:pPr marL="288925" indent="-288925" algn="l">
              <a:lnSpc>
                <a:spcPct val="85000"/>
              </a:lnSpc>
              <a:spcBef>
                <a:spcPct val="50000"/>
              </a:spcBef>
            </a:pPr>
            <a:r>
              <a:rPr lang="en-US" i="1">
                <a:solidFill>
                  <a:srgbClr val="0000FF"/>
                </a:solidFill>
              </a:rPr>
              <a:t>reticular fibers:</a:t>
            </a:r>
            <a:r>
              <a:rPr lang="en-US"/>
              <a:t>  thin collagen protein; fine network to </a:t>
            </a:r>
            <a:r>
              <a:rPr lang="en-US" b="1">
                <a:solidFill>
                  <a:srgbClr val="0000FF"/>
                </a:solidFill>
              </a:rPr>
              <a:t>support </a:t>
            </a:r>
            <a:r>
              <a:rPr lang="en-US"/>
              <a:t>blood vessels, soft tissues</a:t>
            </a:r>
          </a:p>
        </p:txBody>
      </p:sp>
      <p:pic>
        <p:nvPicPr>
          <p:cNvPr id="30725" name="Picture 7" descr="E:\Chapter_04\B_JPEG_Images_and_Tables\b_unlabeled\figure_04_07_unlabeled.jpg"/>
          <p:cNvPicPr>
            <a:picLocks noChangeAspect="1" noChangeArrowheads="1"/>
          </p:cNvPicPr>
          <p:nvPr/>
        </p:nvPicPr>
        <p:blipFill>
          <a:blip r:embed="rId3" cstate="print"/>
          <a:srcRect l="5836" t="24129" r="8449" b="37587"/>
          <a:stretch>
            <a:fillRect/>
          </a:stretch>
        </p:blipFill>
        <p:spPr bwMode="auto">
          <a:xfrm>
            <a:off x="3190875" y="2898775"/>
            <a:ext cx="5748338" cy="3424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2"/>
          <p:cNvSpPr txBox="1">
            <a:spLocks noChangeArrowheads="1"/>
          </p:cNvSpPr>
          <p:nvPr/>
        </p:nvSpPr>
        <p:spPr bwMode="auto">
          <a:xfrm>
            <a:off x="76200" y="90488"/>
            <a:ext cx="8991600" cy="6401753"/>
          </a:xfrm>
          <a:prstGeom prst="rect">
            <a:avLst/>
          </a:prstGeom>
          <a:noFill/>
          <a:ln w="38100">
            <a:noFill/>
            <a:miter lim="800000"/>
            <a:headEnd/>
            <a:tailEnd/>
          </a:ln>
        </p:spPr>
        <p:txBody>
          <a:bodyPr>
            <a:spAutoFit/>
          </a:bodyPr>
          <a:lstStyle/>
          <a:p>
            <a:pPr algn="l">
              <a:spcBef>
                <a:spcPct val="50000"/>
              </a:spcBef>
              <a:defRPr/>
            </a:pPr>
            <a:r>
              <a:rPr lang="en-US" dirty="0"/>
              <a:t>c)  </a:t>
            </a:r>
            <a:r>
              <a:rPr lang="en-US" b="1" dirty="0">
                <a:solidFill>
                  <a:srgbClr val="0066CC"/>
                </a:solidFill>
              </a:rPr>
              <a:t>cells:</a:t>
            </a:r>
            <a:r>
              <a:rPr lang="en-US" dirty="0"/>
              <a:t> immature (“</a:t>
            </a:r>
            <a:r>
              <a:rPr lang="en-US" dirty="0">
                <a:solidFill>
                  <a:srgbClr val="0066CC"/>
                </a:solidFill>
              </a:rPr>
              <a:t>blast</a:t>
            </a:r>
            <a:r>
              <a:rPr lang="en-US" dirty="0"/>
              <a:t>”) forms </a:t>
            </a:r>
            <a:r>
              <a:rPr lang="en-US" dirty="0" err="1"/>
              <a:t>vs</a:t>
            </a:r>
            <a:r>
              <a:rPr lang="en-US" dirty="0"/>
              <a:t> mature (“</a:t>
            </a:r>
            <a:r>
              <a:rPr lang="en-US" dirty="0" err="1">
                <a:solidFill>
                  <a:srgbClr val="0066CC"/>
                </a:solidFill>
              </a:rPr>
              <a:t>cyte</a:t>
            </a:r>
            <a:r>
              <a:rPr lang="en-US" dirty="0"/>
              <a:t>”) forms</a:t>
            </a:r>
            <a:endParaRPr lang="en-US" b="1" dirty="0">
              <a:solidFill>
                <a:srgbClr val="0099CC"/>
              </a:solidFill>
            </a:endParaRPr>
          </a:p>
          <a:p>
            <a:pPr algn="l">
              <a:spcBef>
                <a:spcPct val="50000"/>
              </a:spcBef>
              <a:defRPr/>
            </a:pPr>
            <a:r>
              <a:rPr lang="en-US" dirty="0"/>
              <a:t>   </a:t>
            </a:r>
            <a:r>
              <a:rPr lang="en-US" dirty="0">
                <a:sym typeface="Symbol" pitchFamily="18" charset="2"/>
              </a:rPr>
              <a:t></a:t>
            </a:r>
            <a:r>
              <a:rPr lang="en-US" dirty="0">
                <a:sym typeface="CommonBullets" pitchFamily="34" charset="2"/>
              </a:rPr>
              <a:t>  “</a:t>
            </a:r>
            <a:r>
              <a:rPr lang="en-US" b="1" dirty="0">
                <a:solidFill>
                  <a:srgbClr val="0066CC"/>
                </a:solidFill>
                <a:sym typeface="CommonBullets" pitchFamily="34" charset="2"/>
              </a:rPr>
              <a:t>blasts”</a:t>
            </a:r>
            <a:r>
              <a:rPr lang="en-US" dirty="0">
                <a:sym typeface="CommonBullets" pitchFamily="34" charset="2"/>
              </a:rPr>
              <a:t> are actively dividing/synthesizing cells during growth &amp; repair</a:t>
            </a:r>
          </a:p>
          <a:p>
            <a:pPr algn="l">
              <a:spcBef>
                <a:spcPct val="50000"/>
              </a:spcBef>
              <a:defRPr/>
            </a:pPr>
            <a:r>
              <a:rPr lang="en-US" dirty="0">
                <a:sym typeface="CommonBullets" pitchFamily="34" charset="2"/>
              </a:rPr>
              <a:t>   </a:t>
            </a:r>
            <a:r>
              <a:rPr lang="en-US" dirty="0">
                <a:sym typeface="Symbol" pitchFamily="18" charset="2"/>
              </a:rPr>
              <a:t></a:t>
            </a:r>
            <a:r>
              <a:rPr lang="en-US" dirty="0">
                <a:sym typeface="CommonBullets" pitchFamily="34" charset="2"/>
              </a:rPr>
              <a:t>  “</a:t>
            </a:r>
            <a:r>
              <a:rPr lang="en-US" b="1" dirty="0" err="1">
                <a:solidFill>
                  <a:srgbClr val="0066CC"/>
                </a:solidFill>
                <a:sym typeface="CommonBullets" pitchFamily="34" charset="2"/>
              </a:rPr>
              <a:t>cytes</a:t>
            </a:r>
            <a:r>
              <a:rPr lang="en-US" b="1" dirty="0">
                <a:solidFill>
                  <a:srgbClr val="0066CC"/>
                </a:solidFill>
                <a:sym typeface="CommonBullets" pitchFamily="34" charset="2"/>
              </a:rPr>
              <a:t>”</a:t>
            </a:r>
            <a:r>
              <a:rPr lang="en-US" dirty="0">
                <a:sym typeface="CommonBullets" pitchFamily="34" charset="2"/>
              </a:rPr>
              <a:t> primarily provide a level of maintenance</a:t>
            </a:r>
          </a:p>
          <a:p>
            <a:pPr algn="l">
              <a:spcBef>
                <a:spcPct val="50000"/>
              </a:spcBef>
              <a:defRPr/>
            </a:pPr>
            <a:endParaRPr lang="en-US" dirty="0"/>
          </a:p>
          <a:p>
            <a:pPr algn="l">
              <a:spcBef>
                <a:spcPct val="50000"/>
              </a:spcBef>
              <a:defRPr/>
            </a:pPr>
            <a:endParaRPr lang="en-US" dirty="0"/>
          </a:p>
          <a:p>
            <a:pPr algn="l">
              <a:spcBef>
                <a:spcPct val="50000"/>
              </a:spcBef>
              <a:defRPr/>
            </a:pPr>
            <a:endParaRPr lang="en-US" dirty="0"/>
          </a:p>
          <a:p>
            <a:pPr algn="l">
              <a:spcBef>
                <a:spcPct val="50000"/>
              </a:spcBef>
              <a:defRPr/>
            </a:pPr>
            <a:endParaRPr lang="en-US" dirty="0"/>
          </a:p>
          <a:p>
            <a:pPr algn="l">
              <a:lnSpc>
                <a:spcPct val="75000"/>
              </a:lnSpc>
              <a:spcBef>
                <a:spcPct val="50000"/>
              </a:spcBef>
              <a:defRPr/>
            </a:pPr>
            <a:endParaRPr lang="en-US" dirty="0"/>
          </a:p>
          <a:p>
            <a:pPr algn="l">
              <a:lnSpc>
                <a:spcPct val="75000"/>
              </a:lnSpc>
              <a:spcBef>
                <a:spcPct val="50000"/>
              </a:spcBef>
              <a:defRPr/>
            </a:pPr>
            <a:endParaRPr lang="en-US" dirty="0"/>
          </a:p>
          <a:p>
            <a:pPr algn="l">
              <a:lnSpc>
                <a:spcPct val="75000"/>
              </a:lnSpc>
              <a:spcBef>
                <a:spcPct val="50000"/>
              </a:spcBef>
              <a:defRPr/>
            </a:pPr>
            <a:r>
              <a:rPr lang="en-US" sz="2400" i="1" u="sng" dirty="0">
                <a:solidFill>
                  <a:srgbClr val="006699"/>
                </a:solidFill>
              </a:rPr>
              <a:t>T</a:t>
            </a:r>
            <a:r>
              <a:rPr lang="en-US" sz="2400" i="1" u="sng" dirty="0" smtClean="0">
                <a:solidFill>
                  <a:srgbClr val="006699"/>
                </a:solidFill>
              </a:rPr>
              <a:t>ypes </a:t>
            </a:r>
            <a:r>
              <a:rPr lang="en-US" sz="2400" i="1" u="sng" dirty="0">
                <a:solidFill>
                  <a:srgbClr val="006699"/>
                </a:solidFill>
              </a:rPr>
              <a:t>of CT:</a:t>
            </a:r>
            <a:endParaRPr lang="en-US" sz="2400" dirty="0">
              <a:solidFill>
                <a:srgbClr val="006699"/>
              </a:solidFill>
            </a:endParaRPr>
          </a:p>
          <a:p>
            <a:pPr algn="l">
              <a:lnSpc>
                <a:spcPct val="75000"/>
              </a:lnSpc>
              <a:spcBef>
                <a:spcPct val="50000"/>
              </a:spcBef>
              <a:defRPr/>
            </a:pPr>
            <a:r>
              <a:rPr lang="en-US" dirty="0"/>
              <a:t>1</a:t>
            </a:r>
            <a:r>
              <a:rPr lang="en-US" dirty="0" smtClean="0"/>
              <a:t>)  </a:t>
            </a:r>
            <a:r>
              <a:rPr lang="en-US" b="1" dirty="0">
                <a:solidFill>
                  <a:srgbClr val="006699"/>
                </a:solidFill>
              </a:rPr>
              <a:t>Mesenchyme:</a:t>
            </a:r>
            <a:r>
              <a:rPr lang="en-US" b="1" dirty="0"/>
              <a:t>  </a:t>
            </a:r>
            <a:r>
              <a:rPr lang="en-US" dirty="0"/>
              <a:t>first tissue formed from mesoderm germ layer - 	</a:t>
            </a:r>
            <a:r>
              <a:rPr lang="en-US" dirty="0" err="1"/>
              <a:t>mesenchymal</a:t>
            </a:r>
            <a:r>
              <a:rPr lang="en-US" dirty="0"/>
              <a:t> cells + fluid ground substance &amp; fine fibrils </a:t>
            </a:r>
            <a:r>
              <a:rPr lang="en-US" b="1" dirty="0">
                <a:solidFill>
                  <a:srgbClr val="336699"/>
                </a:solidFill>
                <a:sym typeface="WP IconicSymbolsA" pitchFamily="2" charset="2"/>
              </a:rPr>
              <a:t></a:t>
            </a:r>
            <a:r>
              <a:rPr lang="en-US" dirty="0">
                <a:sym typeface="WP IconicSymbolsA" pitchFamily="2" charset="2"/>
              </a:rPr>
              <a:t> 	</a:t>
            </a:r>
            <a:r>
              <a:rPr lang="en-US" dirty="0"/>
              <a:t>source of all other CTs</a:t>
            </a:r>
          </a:p>
          <a:p>
            <a:pPr marL="457200" indent="-457200" algn="l">
              <a:lnSpc>
                <a:spcPct val="75000"/>
              </a:lnSpc>
              <a:spcBef>
                <a:spcPct val="50000"/>
              </a:spcBef>
              <a:defRPr/>
            </a:pPr>
            <a:r>
              <a:rPr lang="en-US" b="1" dirty="0" smtClean="0">
                <a:solidFill>
                  <a:srgbClr val="006699"/>
                </a:solidFill>
              </a:rPr>
              <a:t>2)	CT Proper</a:t>
            </a:r>
            <a:r>
              <a:rPr lang="en-US" b="1" dirty="0">
                <a:solidFill>
                  <a:srgbClr val="006699"/>
                </a:solidFill>
              </a:rPr>
              <a:t>:</a:t>
            </a:r>
            <a:r>
              <a:rPr lang="en-US" dirty="0"/>
              <a:t>  2 subclasses </a:t>
            </a:r>
            <a:r>
              <a:rPr lang="en-US" dirty="0">
                <a:sym typeface="WP IconicSymbolsA" pitchFamily="2" charset="2"/>
              </a:rPr>
              <a:t>  </a:t>
            </a:r>
          </a:p>
          <a:p>
            <a:pPr marL="914400" lvl="1" indent="-457200" algn="l">
              <a:lnSpc>
                <a:spcPct val="75000"/>
              </a:lnSpc>
              <a:spcBef>
                <a:spcPct val="50000"/>
              </a:spcBef>
              <a:defRPr/>
            </a:pPr>
            <a:r>
              <a:rPr lang="en-US" b="1" dirty="0" smtClean="0">
                <a:solidFill>
                  <a:srgbClr val="006699"/>
                </a:solidFill>
                <a:sym typeface="CommonBullets" pitchFamily="34" charset="2"/>
              </a:rPr>
              <a:t>A.	Loose</a:t>
            </a:r>
            <a:r>
              <a:rPr lang="en-US" dirty="0" smtClean="0">
                <a:solidFill>
                  <a:srgbClr val="006699"/>
                </a:solidFill>
                <a:sym typeface="CommonBullets" pitchFamily="34" charset="2"/>
              </a:rPr>
              <a:t> </a:t>
            </a:r>
            <a:r>
              <a:rPr lang="en-US" b="1" dirty="0">
                <a:solidFill>
                  <a:srgbClr val="006699"/>
                </a:solidFill>
                <a:sym typeface="CommonBullets" pitchFamily="34" charset="2"/>
              </a:rPr>
              <a:t>CT</a:t>
            </a:r>
            <a:r>
              <a:rPr lang="en-US" dirty="0">
                <a:sym typeface="CommonBullets" pitchFamily="34" charset="2"/>
              </a:rPr>
              <a:t> (areolar, adipose, reticular) </a:t>
            </a:r>
          </a:p>
          <a:p>
            <a:pPr marL="914400" lvl="1" indent="-457200" algn="l">
              <a:lnSpc>
                <a:spcPct val="75000"/>
              </a:lnSpc>
              <a:spcBef>
                <a:spcPct val="50000"/>
              </a:spcBef>
              <a:defRPr/>
            </a:pPr>
            <a:r>
              <a:rPr lang="en-US" b="1" dirty="0" smtClean="0">
                <a:solidFill>
                  <a:srgbClr val="006699"/>
                </a:solidFill>
                <a:sym typeface="CommonBullets" pitchFamily="34" charset="2"/>
              </a:rPr>
              <a:t>B.	Dense</a:t>
            </a:r>
            <a:r>
              <a:rPr lang="en-US" dirty="0" smtClean="0">
                <a:solidFill>
                  <a:srgbClr val="006699"/>
                </a:solidFill>
                <a:sym typeface="CommonBullets" pitchFamily="34" charset="2"/>
              </a:rPr>
              <a:t> </a:t>
            </a:r>
            <a:r>
              <a:rPr lang="en-US" b="1" dirty="0">
                <a:solidFill>
                  <a:srgbClr val="006699"/>
                </a:solidFill>
                <a:sym typeface="CommonBullets" pitchFamily="34" charset="2"/>
              </a:rPr>
              <a:t>CT</a:t>
            </a:r>
            <a:r>
              <a:rPr lang="en-US" dirty="0">
                <a:sym typeface="CommonBullets" pitchFamily="34" charset="2"/>
              </a:rPr>
              <a:t> (dense regular, dense irregular, elastic)</a:t>
            </a:r>
            <a:endParaRPr lang="en-US" dirty="0"/>
          </a:p>
        </p:txBody>
      </p:sp>
      <p:graphicFrame>
        <p:nvGraphicFramePr>
          <p:cNvPr id="2050" name="Object 3"/>
          <p:cNvGraphicFramePr>
            <a:graphicFrameLocks noChangeAspect="1"/>
          </p:cNvGraphicFramePr>
          <p:nvPr>
            <p:extLst>
              <p:ext uri="{D42A27DB-BD31-4B8C-83A1-F6EECF244321}">
                <p14:modId xmlns:p14="http://schemas.microsoft.com/office/powerpoint/2010/main" val="3675498007"/>
              </p:ext>
            </p:extLst>
          </p:nvPr>
        </p:nvGraphicFramePr>
        <p:xfrm>
          <a:off x="1503363" y="1660525"/>
          <a:ext cx="6053137" cy="2404848"/>
        </p:xfrm>
        <a:graphic>
          <a:graphicData uri="http://schemas.openxmlformats.org/presentationml/2006/ole">
            <mc:AlternateContent xmlns:mc="http://schemas.openxmlformats.org/markup-compatibility/2006">
              <mc:Choice xmlns:v="urn:schemas-microsoft-com:vml" Requires="v">
                <p:oleObj spid="_x0000_s2074" name="Document" r:id="rId4" imgW="6236298" imgH="2480451" progId="Word.Document.8">
                  <p:embed/>
                </p:oleObj>
              </mc:Choice>
              <mc:Fallback>
                <p:oleObj name="Document" r:id="rId4" imgW="6236298" imgH="2480451" progId="Word.Document.8">
                  <p:embed/>
                  <p:pic>
                    <p:nvPicPr>
                      <p:cNvPr id="0" name="Object 3"/>
                      <p:cNvPicPr>
                        <a:picLocks noChangeAspect="1" noChangeArrowheads="1"/>
                      </p:cNvPicPr>
                      <p:nvPr/>
                    </p:nvPicPr>
                    <p:blipFill>
                      <a:blip r:embed="rId5"/>
                      <a:srcRect/>
                      <a:stretch>
                        <a:fillRect/>
                      </a:stretch>
                    </p:blipFill>
                    <p:spPr bwMode="auto">
                      <a:xfrm>
                        <a:off x="1503363" y="1660525"/>
                        <a:ext cx="6053137" cy="2404848"/>
                      </a:xfrm>
                      <a:prstGeom prst="rect">
                        <a:avLst/>
                      </a:prstGeom>
                      <a:noFill/>
                      <a:extLst/>
                    </p:spPr>
                  </p:pic>
                </p:oleObj>
              </mc:Fallback>
            </mc:AlternateContent>
          </a:graphicData>
        </a:graphic>
      </p:graphicFrame>
      <p:sp>
        <p:nvSpPr>
          <p:cNvPr id="2052" name="Text Box 4" descr="Newsprint"/>
          <p:cNvSpPr txBox="1">
            <a:spLocks noChangeArrowheads="1"/>
          </p:cNvSpPr>
          <p:nvPr/>
        </p:nvSpPr>
        <p:spPr bwMode="auto">
          <a:xfrm>
            <a:off x="7597775" y="6434138"/>
            <a:ext cx="1277938" cy="246062"/>
          </a:xfrm>
          <a:prstGeom prst="rect">
            <a:avLst/>
          </a:prstGeom>
          <a:blipFill dpi="0" rotWithShape="0">
            <a:blip r:embed="rId6"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p:cNvSpPr txBox="1">
            <a:spLocks noChangeArrowheads="1"/>
          </p:cNvSpPr>
          <p:nvPr/>
        </p:nvSpPr>
        <p:spPr bwMode="auto">
          <a:xfrm>
            <a:off x="0" y="0"/>
            <a:ext cx="9144000" cy="3582988"/>
          </a:xfrm>
          <a:prstGeom prst="rect">
            <a:avLst/>
          </a:prstGeom>
          <a:noFill/>
          <a:ln w="38100">
            <a:noFill/>
            <a:miter lim="800000"/>
            <a:headEnd/>
            <a:tailEnd/>
          </a:ln>
          <a:effectLst/>
        </p:spPr>
        <p:txBody>
          <a:bodyPr>
            <a:spAutoFit/>
          </a:bodyPr>
          <a:lstStyle/>
          <a:p>
            <a:pPr algn="l">
              <a:lnSpc>
                <a:spcPct val="75000"/>
              </a:lnSpc>
              <a:spcBef>
                <a:spcPct val="50000"/>
              </a:spcBef>
              <a:defRPr/>
            </a:pPr>
            <a:r>
              <a:rPr lang="en-US" b="1" i="1" dirty="0">
                <a:solidFill>
                  <a:srgbClr val="CC6600"/>
                </a:solidFill>
              </a:rPr>
              <a:t>1.3.11  list and briefly describe the 3 types of loose CT; include key 	functions for each type as well as sample body locations</a:t>
            </a:r>
          </a:p>
          <a:p>
            <a:pPr algn="ctr">
              <a:lnSpc>
                <a:spcPct val="70000"/>
              </a:lnSpc>
              <a:spcBef>
                <a:spcPct val="50000"/>
              </a:spcBef>
              <a:defRPr/>
            </a:pPr>
            <a:r>
              <a:rPr lang="en-US" sz="2400" b="1" dirty="0" smtClean="0">
                <a:solidFill>
                  <a:srgbClr val="CC6600"/>
                </a:solidFill>
                <a:effectLst>
                  <a:outerShdw blurRad="38100" dist="38100" dir="2700000" algn="tl">
                    <a:srgbClr val="C0C0C0"/>
                  </a:outerShdw>
                </a:effectLst>
              </a:rPr>
              <a:t>LOOSE </a:t>
            </a:r>
            <a:r>
              <a:rPr lang="en-US" sz="2400" b="1" dirty="0">
                <a:solidFill>
                  <a:srgbClr val="CC6600"/>
                </a:solidFill>
                <a:effectLst>
                  <a:outerShdw blurRad="38100" dist="38100" dir="2700000" algn="tl">
                    <a:srgbClr val="C0C0C0"/>
                  </a:outerShdw>
                </a:effectLst>
              </a:rPr>
              <a:t>CT</a:t>
            </a:r>
            <a:endParaRPr lang="en-US" sz="2400" dirty="0">
              <a:solidFill>
                <a:srgbClr val="CC6600"/>
              </a:solidFill>
              <a:effectLst>
                <a:outerShdw blurRad="38100" dist="38100" dir="2700000" algn="tl">
                  <a:srgbClr val="C0C0C0"/>
                </a:outerShdw>
              </a:effectLst>
            </a:endParaRPr>
          </a:p>
          <a:p>
            <a:pPr marL="346075" indent="-346075" algn="l">
              <a:lnSpc>
                <a:spcPct val="70000"/>
              </a:lnSpc>
              <a:spcBef>
                <a:spcPct val="50000"/>
              </a:spcBef>
              <a:defRPr/>
            </a:pPr>
            <a:r>
              <a:rPr lang="en-US" dirty="0"/>
              <a:t>(</a:t>
            </a:r>
            <a:r>
              <a:rPr lang="en-US" dirty="0" err="1"/>
              <a:t>i</a:t>
            </a:r>
            <a:r>
              <a:rPr lang="en-US" dirty="0"/>
              <a:t>)  </a:t>
            </a:r>
            <a:r>
              <a:rPr lang="en-US" b="1" dirty="0">
                <a:solidFill>
                  <a:srgbClr val="CC6600"/>
                </a:solidFill>
                <a:effectLst>
                  <a:outerShdw blurRad="38100" dist="38100" dir="2700000" algn="tl">
                    <a:srgbClr val="C0C0C0"/>
                  </a:outerShdw>
                </a:effectLst>
              </a:rPr>
              <a:t>AREOLAR CT:</a:t>
            </a:r>
            <a:r>
              <a:rPr lang="en-US" b="1" dirty="0"/>
              <a:t>  </a:t>
            </a:r>
            <a:r>
              <a:rPr lang="en-US" dirty="0"/>
              <a:t>gel-like matrix with all 3 fiber types; cells = fibroblasts, macrophages, mast cells, &amp; some WBCs</a:t>
            </a:r>
            <a:endParaRPr lang="en-US" b="1" i="1" dirty="0"/>
          </a:p>
          <a:p>
            <a:pPr marL="234950" indent="-234950" algn="l">
              <a:spcBef>
                <a:spcPct val="50000"/>
              </a:spcBef>
              <a:defRPr/>
            </a:pPr>
            <a:r>
              <a:rPr lang="en-US" b="1" i="1" dirty="0"/>
              <a:t>Description:  </a:t>
            </a:r>
            <a:r>
              <a:rPr lang="en-US" b="1" dirty="0">
                <a:solidFill>
                  <a:srgbClr val="CC6600"/>
                </a:solidFill>
                <a:sym typeface="CommonBullets" pitchFamily="34" charset="2"/>
              </a:rPr>
              <a:t>loose</a:t>
            </a:r>
            <a:r>
              <a:rPr lang="en-US" dirty="0">
                <a:sym typeface="CommonBullets" pitchFamily="34" charset="2"/>
              </a:rPr>
              <a:t> arrangement of fibers; reservoir of water &amp; salts but is also a prime site of </a:t>
            </a:r>
            <a:r>
              <a:rPr lang="en-US" b="1" dirty="0">
                <a:solidFill>
                  <a:srgbClr val="CC6600"/>
                </a:solidFill>
                <a:sym typeface="CommonBullets" pitchFamily="34" charset="2"/>
              </a:rPr>
              <a:t>edema</a:t>
            </a:r>
            <a:r>
              <a:rPr lang="en-US" dirty="0">
                <a:sym typeface="CommonBullets" pitchFamily="34" charset="2"/>
              </a:rPr>
              <a:t> during inflammatory reaction</a:t>
            </a:r>
            <a:endParaRPr lang="en-US" dirty="0"/>
          </a:p>
          <a:p>
            <a:pPr algn="l">
              <a:spcBef>
                <a:spcPct val="50000"/>
              </a:spcBef>
              <a:defRPr/>
            </a:pPr>
            <a:r>
              <a:rPr lang="en-US" b="1" i="1" dirty="0"/>
              <a:t>Location:  </a:t>
            </a:r>
            <a:r>
              <a:rPr lang="en-US" dirty="0">
                <a:sym typeface="CommonBullets" pitchFamily="34" charset="2"/>
              </a:rPr>
              <a:t>widely distributed under epithelia of body - </a:t>
            </a:r>
            <a:r>
              <a:rPr lang="en-US" dirty="0" err="1">
                <a:sym typeface="CommonBullets" pitchFamily="34" charset="2"/>
              </a:rPr>
              <a:t>eg</a:t>
            </a:r>
            <a:r>
              <a:rPr lang="en-US" dirty="0">
                <a:sym typeface="CommonBullets" pitchFamily="34" charset="2"/>
              </a:rPr>
              <a:t>: </a:t>
            </a:r>
            <a:r>
              <a:rPr lang="en-US" u="sng" dirty="0">
                <a:sym typeface="CommonBullets" pitchFamily="34" charset="2"/>
              </a:rPr>
              <a:t>		</a:t>
            </a:r>
            <a:endParaRPr lang="en-US" dirty="0">
              <a:sym typeface="CommonBullets" pitchFamily="34" charset="2"/>
            </a:endParaRPr>
          </a:p>
          <a:p>
            <a:pPr marL="234950" indent="-234950" algn="l">
              <a:spcBef>
                <a:spcPct val="50000"/>
              </a:spcBef>
              <a:defRPr/>
            </a:pPr>
            <a:r>
              <a:rPr lang="en-US" b="1" i="1" dirty="0">
                <a:sym typeface="CommonBullets" pitchFamily="34" charset="2"/>
              </a:rPr>
              <a:t>Function:  </a:t>
            </a:r>
            <a:r>
              <a:rPr lang="en-US" dirty="0">
                <a:sym typeface="CommonBullets" pitchFamily="34" charset="2"/>
              </a:rPr>
              <a:t>cushioning of organs, immunity (macrophages) &amp; inflammation; fluid reservoir</a:t>
            </a:r>
          </a:p>
        </p:txBody>
      </p:sp>
      <p:pic>
        <p:nvPicPr>
          <p:cNvPr id="31747" name="Picture 3" descr="msotw9_temp0"/>
          <p:cNvPicPr>
            <a:picLocks noChangeAspect="1" noChangeArrowheads="1"/>
          </p:cNvPicPr>
          <p:nvPr/>
        </p:nvPicPr>
        <p:blipFill>
          <a:blip r:embed="rId3" cstate="print"/>
          <a:srcRect l="7794" t="9143" r="7794" b="8067"/>
          <a:stretch>
            <a:fillRect/>
          </a:stretch>
        </p:blipFill>
        <p:spPr bwMode="auto">
          <a:xfrm>
            <a:off x="752475" y="3679825"/>
            <a:ext cx="2770188" cy="2635250"/>
          </a:xfrm>
          <a:prstGeom prst="rect">
            <a:avLst/>
          </a:prstGeom>
          <a:noFill/>
          <a:ln w="28575">
            <a:solidFill>
              <a:srgbClr val="CC0000"/>
            </a:solidFill>
            <a:miter lim="800000"/>
            <a:headEnd/>
            <a:tailEnd/>
          </a:ln>
        </p:spPr>
      </p:pic>
      <p:pic>
        <p:nvPicPr>
          <p:cNvPr id="31748" name="Picture 7" descr="E:\Chapter_04\B_JPEG_Images_and_Tables\b_unlabeled\figure_04_07_unlabeled.jpg"/>
          <p:cNvPicPr>
            <a:picLocks noChangeAspect="1" noChangeArrowheads="1"/>
          </p:cNvPicPr>
          <p:nvPr/>
        </p:nvPicPr>
        <p:blipFill>
          <a:blip r:embed="rId4" cstate="print"/>
          <a:srcRect l="5836" t="24129" r="8449" b="37587"/>
          <a:stretch>
            <a:fillRect/>
          </a:stretch>
        </p:blipFill>
        <p:spPr bwMode="auto">
          <a:xfrm>
            <a:off x="4349750" y="3613150"/>
            <a:ext cx="4456113" cy="2654300"/>
          </a:xfrm>
          <a:prstGeom prst="rect">
            <a:avLst/>
          </a:prstGeom>
          <a:noFill/>
          <a:ln w="9525">
            <a:noFill/>
            <a:miter lim="800000"/>
            <a:headEnd/>
            <a:tailEnd/>
          </a:ln>
        </p:spPr>
      </p:pic>
      <p:sp>
        <p:nvSpPr>
          <p:cNvPr id="31749" name="TextBox 7"/>
          <p:cNvSpPr txBox="1">
            <a:spLocks noChangeArrowheads="1"/>
          </p:cNvSpPr>
          <p:nvPr/>
        </p:nvSpPr>
        <p:spPr bwMode="auto">
          <a:xfrm>
            <a:off x="1036638" y="6413500"/>
            <a:ext cx="954087" cy="369888"/>
          </a:xfrm>
          <a:prstGeom prst="rect">
            <a:avLst/>
          </a:prstGeom>
          <a:noFill/>
          <a:ln w="9525">
            <a:noFill/>
            <a:miter lim="800000"/>
            <a:headEnd/>
            <a:tailEnd/>
          </a:ln>
        </p:spPr>
        <p:txBody>
          <a:bodyPr wrap="none">
            <a:spAutoFit/>
          </a:bodyPr>
          <a:lstStyle/>
          <a:p>
            <a:r>
              <a:rPr lang="en-US" sz="1800"/>
              <a:t>Fig. 4.8</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350" y="215900"/>
            <a:ext cx="9144000" cy="3232150"/>
          </a:xfrm>
          <a:prstGeom prst="rect">
            <a:avLst/>
          </a:prstGeom>
        </p:spPr>
        <p:txBody>
          <a:bodyPr>
            <a:spAutoFit/>
          </a:bodyPr>
          <a:lstStyle/>
          <a:p>
            <a:pPr algn="l">
              <a:lnSpc>
                <a:spcPct val="70000"/>
              </a:lnSpc>
              <a:spcBef>
                <a:spcPct val="50000"/>
              </a:spcBef>
              <a:defRPr/>
            </a:pPr>
            <a:r>
              <a:rPr lang="en-US" dirty="0">
                <a:sym typeface="CommonBullets" pitchFamily="34" charset="2"/>
              </a:rPr>
              <a:t>(ii)  </a:t>
            </a:r>
            <a:r>
              <a:rPr lang="en-US" b="1" dirty="0">
                <a:solidFill>
                  <a:srgbClr val="CC6600"/>
                </a:solidFill>
                <a:effectLst>
                  <a:outerShdw blurRad="38100" dist="38100" dir="2700000" algn="tl">
                    <a:srgbClr val="C0C0C0"/>
                  </a:outerShdw>
                </a:effectLst>
                <a:sym typeface="CommonBullets" pitchFamily="34" charset="2"/>
              </a:rPr>
              <a:t>ADIPOSE TISSUE:</a:t>
            </a:r>
            <a:r>
              <a:rPr lang="en-US" dirty="0">
                <a:sym typeface="CommonBullets" pitchFamily="34" charset="2"/>
              </a:rPr>
              <a:t>  </a:t>
            </a:r>
            <a:r>
              <a:rPr lang="en-US" dirty="0" err="1">
                <a:sym typeface="CommonBullets" pitchFamily="34" charset="2"/>
              </a:rPr>
              <a:t>areolar</a:t>
            </a:r>
            <a:r>
              <a:rPr lang="en-US" dirty="0">
                <a:sym typeface="CommonBullets" pitchFamily="34" charset="2"/>
              </a:rPr>
              <a:t> CT modified to store nutrients; </a:t>
            </a:r>
            <a:r>
              <a:rPr lang="en-US" b="1" dirty="0" err="1">
                <a:solidFill>
                  <a:srgbClr val="CC6600"/>
                </a:solidFill>
                <a:sym typeface="CommonBullets" pitchFamily="34" charset="2"/>
              </a:rPr>
              <a:t>adipocytes</a:t>
            </a:r>
            <a:r>
              <a:rPr lang="en-US" dirty="0">
                <a:sym typeface="CommonBullets" pitchFamily="34" charset="2"/>
              </a:rPr>
              <a:t> </a:t>
            </a:r>
          </a:p>
          <a:p>
            <a:pPr marL="401638" indent="-401638" algn="l">
              <a:lnSpc>
                <a:spcPct val="70000"/>
              </a:lnSpc>
              <a:spcBef>
                <a:spcPct val="50000"/>
              </a:spcBef>
              <a:defRPr/>
            </a:pPr>
            <a:r>
              <a:rPr lang="en-US" b="1" i="1" dirty="0">
                <a:sym typeface="CommonBullets" pitchFamily="34" charset="2"/>
              </a:rPr>
              <a:t>Description:  </a:t>
            </a:r>
            <a:r>
              <a:rPr lang="en-US" dirty="0">
                <a:sym typeface="CommonBullets" pitchFamily="34" charset="2"/>
              </a:rPr>
              <a:t>fat-filled </a:t>
            </a:r>
            <a:r>
              <a:rPr lang="en-US" dirty="0" err="1">
                <a:sym typeface="CommonBullets" pitchFamily="34" charset="2"/>
              </a:rPr>
              <a:t>adipocytes</a:t>
            </a:r>
            <a:r>
              <a:rPr lang="en-US" dirty="0">
                <a:sym typeface="CommonBullets" pitchFamily="34" charset="2"/>
              </a:rPr>
              <a:t> with displaced nuclei; do not reproduce; scanty matrix  </a:t>
            </a:r>
          </a:p>
          <a:p>
            <a:pPr marL="401638" indent="-401638" algn="l">
              <a:lnSpc>
                <a:spcPct val="75000"/>
              </a:lnSpc>
              <a:spcBef>
                <a:spcPct val="50000"/>
              </a:spcBef>
              <a:defRPr/>
            </a:pPr>
            <a:r>
              <a:rPr lang="en-US" b="1" i="1" dirty="0">
                <a:sym typeface="CommonBullets" pitchFamily="34" charset="2"/>
              </a:rPr>
              <a:t>Location:  </a:t>
            </a:r>
            <a:r>
              <a:rPr lang="en-US" dirty="0">
                <a:sym typeface="CommonBullets" pitchFamily="34" charset="2"/>
              </a:rPr>
              <a:t> under skin, around kidneys &amp; eyeballs, in bones &amp; within abdomen, in breasts; 18% of average wt (15% </a:t>
            </a:r>
            <a:r>
              <a:rPr lang="en-US" dirty="0">
                <a:cs typeface="Arial" charset="0"/>
                <a:sym typeface="WP IconicSymbolsA" pitchFamily="2" charset="2"/>
              </a:rPr>
              <a:t>♂</a:t>
            </a:r>
            <a:r>
              <a:rPr lang="en-US" dirty="0">
                <a:sym typeface="WP IconicSymbolsA" pitchFamily="2" charset="2"/>
              </a:rPr>
              <a:t> &amp; 22% ♀)  </a:t>
            </a:r>
          </a:p>
          <a:p>
            <a:pPr algn="l">
              <a:lnSpc>
                <a:spcPct val="70000"/>
              </a:lnSpc>
              <a:spcBef>
                <a:spcPct val="50000"/>
              </a:spcBef>
              <a:defRPr/>
            </a:pPr>
            <a:r>
              <a:rPr lang="en-US" b="1" i="1" dirty="0">
                <a:sym typeface="WP IconicSymbolsA" pitchFamily="2" charset="2"/>
              </a:rPr>
              <a:t>Function:  </a:t>
            </a:r>
            <a:r>
              <a:rPr lang="en-US" dirty="0">
                <a:sym typeface="CommonBullets" pitchFamily="34" charset="2"/>
              </a:rPr>
              <a:t>fuel reservoir, insulation, supports &amp; protects organs</a:t>
            </a:r>
          </a:p>
          <a:p>
            <a:pPr algn="l">
              <a:lnSpc>
                <a:spcPct val="70000"/>
              </a:lnSpc>
              <a:spcBef>
                <a:spcPct val="50000"/>
              </a:spcBef>
              <a:defRPr/>
            </a:pPr>
            <a:endParaRPr lang="en-US" dirty="0"/>
          </a:p>
          <a:p>
            <a:pPr algn="l">
              <a:lnSpc>
                <a:spcPct val="70000"/>
              </a:lnSpc>
              <a:spcBef>
                <a:spcPct val="50000"/>
              </a:spcBef>
              <a:defRPr/>
            </a:pPr>
            <a:r>
              <a:rPr lang="en-US" dirty="0"/>
              <a:t>(iii)  </a:t>
            </a:r>
            <a:r>
              <a:rPr lang="en-US" b="1" dirty="0">
                <a:solidFill>
                  <a:srgbClr val="CC6600"/>
                </a:solidFill>
                <a:effectLst>
                  <a:outerShdw blurRad="38100" dist="38100" dir="2700000" algn="tl">
                    <a:srgbClr val="C0C0C0"/>
                  </a:outerShdw>
                </a:effectLst>
              </a:rPr>
              <a:t>RETICULAR CT:</a:t>
            </a:r>
            <a:r>
              <a:rPr lang="en-US" dirty="0"/>
              <a:t>  like </a:t>
            </a:r>
            <a:r>
              <a:rPr lang="en-US" dirty="0" err="1"/>
              <a:t>areolar</a:t>
            </a:r>
            <a:r>
              <a:rPr lang="en-US" dirty="0"/>
              <a:t> CT, but </a:t>
            </a:r>
            <a:r>
              <a:rPr lang="en-US" b="1" dirty="0">
                <a:solidFill>
                  <a:srgbClr val="CC6600"/>
                </a:solidFill>
              </a:rPr>
              <a:t>only reticular</a:t>
            </a:r>
            <a:r>
              <a:rPr lang="en-US" dirty="0"/>
              <a:t> fibers</a:t>
            </a:r>
          </a:p>
          <a:p>
            <a:pPr algn="l">
              <a:lnSpc>
                <a:spcPct val="50000"/>
              </a:lnSpc>
              <a:spcBef>
                <a:spcPct val="50000"/>
              </a:spcBef>
              <a:defRPr/>
            </a:pPr>
            <a:r>
              <a:rPr lang="en-US" b="1" i="1" dirty="0"/>
              <a:t>Loc:	</a:t>
            </a:r>
            <a:r>
              <a:rPr lang="en-US" dirty="0">
                <a:sym typeface="Symbol" pitchFamily="18" charset="2"/>
              </a:rPr>
              <a:t></a:t>
            </a:r>
            <a:r>
              <a:rPr lang="en-US" dirty="0">
                <a:sym typeface="CommonBullets" pitchFamily="34" charset="2"/>
              </a:rPr>
              <a:t>  lymphoid organs (lymph nodes, bone marrow, spleen)</a:t>
            </a:r>
          </a:p>
          <a:p>
            <a:pPr algn="l">
              <a:lnSpc>
                <a:spcPct val="50000"/>
              </a:lnSpc>
              <a:spcBef>
                <a:spcPct val="50000"/>
              </a:spcBef>
              <a:defRPr/>
            </a:pPr>
            <a:r>
              <a:rPr lang="en-US" b="1" i="1" dirty="0" err="1">
                <a:sym typeface="CommonBullets" pitchFamily="34" charset="2"/>
              </a:rPr>
              <a:t>Fcn</a:t>
            </a:r>
            <a:r>
              <a:rPr lang="en-US" b="1" i="1" dirty="0">
                <a:sym typeface="CommonBullets" pitchFamily="34" charset="2"/>
              </a:rPr>
              <a:t>:</a:t>
            </a:r>
            <a:r>
              <a:rPr lang="en-US" dirty="0">
                <a:sym typeface="CommonBullets" pitchFamily="34" charset="2"/>
              </a:rPr>
              <a:t>	</a:t>
            </a:r>
            <a:r>
              <a:rPr lang="en-US" dirty="0">
                <a:sym typeface="Symbol" pitchFamily="18" charset="2"/>
              </a:rPr>
              <a:t></a:t>
            </a:r>
            <a:r>
              <a:rPr lang="en-US" dirty="0">
                <a:sym typeface="CommonBullets" pitchFamily="34" charset="2"/>
              </a:rPr>
              <a:t>  fibers form soft internal skeleton that supports free blood cells</a:t>
            </a:r>
          </a:p>
        </p:txBody>
      </p:sp>
      <p:pic>
        <p:nvPicPr>
          <p:cNvPr id="32771" name="Picture 4" descr="msotw9_temp0"/>
          <p:cNvPicPr>
            <a:picLocks noChangeAspect="1" noChangeArrowheads="1"/>
          </p:cNvPicPr>
          <p:nvPr/>
        </p:nvPicPr>
        <p:blipFill>
          <a:blip r:embed="rId3" cstate="print">
            <a:lum bright="-6000" contrast="18000"/>
          </a:blip>
          <a:srcRect l="8073" t="8488" r="8073" b="8017"/>
          <a:stretch>
            <a:fillRect/>
          </a:stretch>
        </p:blipFill>
        <p:spPr bwMode="auto">
          <a:xfrm>
            <a:off x="896938" y="3679825"/>
            <a:ext cx="2871787" cy="2878138"/>
          </a:xfrm>
          <a:prstGeom prst="rect">
            <a:avLst/>
          </a:prstGeom>
          <a:noFill/>
          <a:ln w="28575">
            <a:solidFill>
              <a:srgbClr val="CC6600"/>
            </a:solidFill>
            <a:miter lim="800000"/>
            <a:headEnd/>
            <a:tailEnd/>
          </a:ln>
        </p:spPr>
      </p:pic>
      <p:pic>
        <p:nvPicPr>
          <p:cNvPr id="32772" name="Picture 5" descr="msotw9_temp0"/>
          <p:cNvPicPr>
            <a:picLocks noChangeAspect="1" noChangeArrowheads="1"/>
          </p:cNvPicPr>
          <p:nvPr/>
        </p:nvPicPr>
        <p:blipFill>
          <a:blip r:embed="rId4" cstate="print"/>
          <a:srcRect l="3990" t="3960" r="7481" b="8415"/>
          <a:stretch>
            <a:fillRect/>
          </a:stretch>
        </p:blipFill>
        <p:spPr bwMode="auto">
          <a:xfrm>
            <a:off x="5029200" y="3722688"/>
            <a:ext cx="2887663" cy="2879725"/>
          </a:xfrm>
          <a:prstGeom prst="rect">
            <a:avLst/>
          </a:prstGeom>
          <a:noFill/>
          <a:ln w="28575">
            <a:solidFill>
              <a:srgbClr val="990099"/>
            </a:solid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ChangeArrowheads="1"/>
          </p:cNvSpPr>
          <p:nvPr/>
        </p:nvSpPr>
        <p:spPr bwMode="auto">
          <a:xfrm>
            <a:off x="152400" y="0"/>
            <a:ext cx="8839200" cy="4632325"/>
          </a:xfrm>
          <a:prstGeom prst="rect">
            <a:avLst/>
          </a:prstGeom>
          <a:noFill/>
          <a:ln w="38100">
            <a:noFill/>
            <a:miter lim="800000"/>
            <a:headEnd/>
            <a:tailEnd/>
          </a:ln>
          <a:effectLst/>
        </p:spPr>
        <p:txBody>
          <a:bodyPr>
            <a:spAutoFit/>
          </a:bodyPr>
          <a:lstStyle/>
          <a:p>
            <a:pPr algn="l">
              <a:lnSpc>
                <a:spcPct val="75000"/>
              </a:lnSpc>
              <a:spcBef>
                <a:spcPct val="50000"/>
              </a:spcBef>
              <a:defRPr/>
            </a:pPr>
            <a:r>
              <a:rPr lang="en-US" b="1" i="1" dirty="0">
                <a:solidFill>
                  <a:srgbClr val="006666"/>
                </a:solidFill>
              </a:rPr>
              <a:t>1.3.12  list and briefly describe the 3 types of dense CT</a:t>
            </a:r>
          </a:p>
          <a:p>
            <a:pPr algn="ctr">
              <a:lnSpc>
                <a:spcPct val="75000"/>
              </a:lnSpc>
              <a:spcBef>
                <a:spcPct val="50000"/>
              </a:spcBef>
              <a:defRPr/>
            </a:pPr>
            <a:r>
              <a:rPr lang="en-US" sz="2400" b="1" dirty="0">
                <a:solidFill>
                  <a:srgbClr val="006666"/>
                </a:solidFill>
                <a:effectLst>
                  <a:outerShdw blurRad="38100" dist="38100" dir="2700000" algn="tl">
                    <a:srgbClr val="C0C0C0"/>
                  </a:outerShdw>
                </a:effectLst>
              </a:rPr>
              <a:t>DENSE CT </a:t>
            </a:r>
            <a:r>
              <a:rPr lang="en-US" b="1" i="1" dirty="0">
                <a:solidFill>
                  <a:srgbClr val="006666"/>
                </a:solidFill>
                <a:effectLst>
                  <a:outerShdw blurRad="38100" dist="38100" dir="2700000" algn="tl">
                    <a:srgbClr val="C0C0C0"/>
                  </a:outerShdw>
                </a:effectLst>
              </a:rPr>
              <a:t>(fibers are the predominant element!!)</a:t>
            </a:r>
            <a:endParaRPr lang="en-US" b="1" dirty="0">
              <a:solidFill>
                <a:srgbClr val="006666"/>
              </a:solidFill>
              <a:effectLst>
                <a:outerShdw blurRad="38100" dist="38100" dir="2700000" algn="tl">
                  <a:srgbClr val="C0C0C0"/>
                </a:outerShdw>
              </a:effectLst>
            </a:endParaRPr>
          </a:p>
          <a:p>
            <a:pPr marL="400050" indent="-400050" algn="l">
              <a:lnSpc>
                <a:spcPct val="75000"/>
              </a:lnSpc>
              <a:spcBef>
                <a:spcPct val="50000"/>
              </a:spcBef>
              <a:buFontTx/>
              <a:buAutoNum type="romanLcParenBoth"/>
              <a:defRPr/>
            </a:pPr>
            <a:r>
              <a:rPr lang="en-US" b="1" dirty="0">
                <a:solidFill>
                  <a:srgbClr val="006666"/>
                </a:solidFill>
              </a:rPr>
              <a:t>DENSE REGULAR CT:</a:t>
            </a:r>
            <a:r>
              <a:rPr lang="en-US" dirty="0"/>
              <a:t>  bundles of collagen fibers running parallel to direction of 	pull </a:t>
            </a:r>
            <a:r>
              <a:rPr lang="en-US" b="1" dirty="0">
                <a:solidFill>
                  <a:srgbClr val="006666"/>
                </a:solidFill>
                <a:sym typeface="WP IconicSymbolsA" pitchFamily="2" charset="2"/>
              </a:rPr>
              <a:t></a:t>
            </a:r>
            <a:r>
              <a:rPr lang="en-US" dirty="0">
                <a:sym typeface="WP IconicSymbolsA" pitchFamily="2" charset="2"/>
              </a:rPr>
              <a:t> </a:t>
            </a:r>
            <a:r>
              <a:rPr lang="en-US" dirty="0">
                <a:sym typeface="CommonBullets" pitchFamily="34" charset="2"/>
              </a:rPr>
              <a:t>white, flexible tissue with great resistance to tension</a:t>
            </a:r>
          </a:p>
          <a:p>
            <a:pPr marL="400050" indent="-400050" algn="l">
              <a:lnSpc>
                <a:spcPct val="75000"/>
              </a:lnSpc>
              <a:spcBef>
                <a:spcPct val="50000"/>
              </a:spcBef>
              <a:defRPr/>
            </a:pPr>
            <a:r>
              <a:rPr lang="en-US" b="1" i="1" dirty="0">
                <a:sym typeface="CommonBullets" pitchFamily="34" charset="2"/>
              </a:rPr>
              <a:t>Location:  </a:t>
            </a:r>
            <a:r>
              <a:rPr lang="en-US" b="1" dirty="0">
                <a:solidFill>
                  <a:srgbClr val="006666"/>
                </a:solidFill>
                <a:sym typeface="CommonBullets" pitchFamily="34" charset="2"/>
              </a:rPr>
              <a:t>tendons</a:t>
            </a:r>
            <a:r>
              <a:rPr lang="en-US" dirty="0">
                <a:sym typeface="CommonBullets" pitchFamily="34" charset="2"/>
              </a:rPr>
              <a:t> (??? to ??), </a:t>
            </a:r>
            <a:r>
              <a:rPr lang="en-US" b="1" dirty="0">
                <a:solidFill>
                  <a:srgbClr val="006666"/>
                </a:solidFill>
                <a:sym typeface="CommonBullets" pitchFamily="34" charset="2"/>
              </a:rPr>
              <a:t>ligaments</a:t>
            </a:r>
            <a:r>
              <a:rPr lang="en-US" dirty="0">
                <a:sym typeface="CommonBullets" pitchFamily="34" charset="2"/>
              </a:rPr>
              <a:t> (?? to ?? at joints), also </a:t>
            </a:r>
            <a:r>
              <a:rPr lang="en-US" b="1" dirty="0" err="1">
                <a:solidFill>
                  <a:srgbClr val="006666"/>
                </a:solidFill>
                <a:sym typeface="CommonBullets" pitchFamily="34" charset="2"/>
              </a:rPr>
              <a:t>aponeuroses</a:t>
            </a:r>
            <a:endParaRPr lang="en-US" dirty="0">
              <a:sym typeface="CommonBullets" pitchFamily="34" charset="2"/>
            </a:endParaRPr>
          </a:p>
          <a:p>
            <a:pPr algn="l">
              <a:lnSpc>
                <a:spcPct val="75000"/>
              </a:lnSpc>
              <a:spcBef>
                <a:spcPct val="50000"/>
              </a:spcBef>
              <a:defRPr/>
            </a:pPr>
            <a:r>
              <a:rPr lang="en-US" b="1" i="1" dirty="0">
                <a:sym typeface="CommonBullets" pitchFamily="34" charset="2"/>
              </a:rPr>
              <a:t>Function:  </a:t>
            </a:r>
            <a:r>
              <a:rPr lang="en-US" dirty="0">
                <a:sym typeface="CommonBullets" pitchFamily="34" charset="2"/>
              </a:rPr>
              <a:t> attachment with strength </a:t>
            </a:r>
          </a:p>
          <a:p>
            <a:pPr marL="401638" indent="-401638" algn="l">
              <a:lnSpc>
                <a:spcPct val="75000"/>
              </a:lnSpc>
              <a:spcBef>
                <a:spcPct val="50000"/>
              </a:spcBef>
              <a:defRPr/>
            </a:pPr>
            <a:r>
              <a:rPr lang="en-US" dirty="0">
                <a:sym typeface="CommonBullets" pitchFamily="34" charset="2"/>
              </a:rPr>
              <a:t>(ii)  </a:t>
            </a:r>
            <a:r>
              <a:rPr lang="en-US" b="1" dirty="0">
                <a:solidFill>
                  <a:srgbClr val="006666"/>
                </a:solidFill>
                <a:sym typeface="CommonBullets" pitchFamily="34" charset="2"/>
              </a:rPr>
              <a:t>DENSE IRREGULAR CT:</a:t>
            </a:r>
            <a:r>
              <a:rPr lang="en-US" dirty="0">
                <a:sym typeface="CommonBullets" pitchFamily="34" charset="2"/>
              </a:rPr>
              <a:t>  same as regular, but collagen bundles thicker &amp; arranged irregularly</a:t>
            </a:r>
          </a:p>
          <a:p>
            <a:pPr marL="234950" indent="-234950" algn="l">
              <a:lnSpc>
                <a:spcPct val="75000"/>
              </a:lnSpc>
              <a:spcBef>
                <a:spcPct val="50000"/>
              </a:spcBef>
              <a:defRPr/>
            </a:pPr>
            <a:r>
              <a:rPr lang="en-US" b="1" i="1" dirty="0">
                <a:sym typeface="CommonBullets" pitchFamily="34" charset="2"/>
              </a:rPr>
              <a:t>Location:  </a:t>
            </a:r>
            <a:r>
              <a:rPr lang="en-US" dirty="0">
                <a:sym typeface="CommonBullets" pitchFamily="34" charset="2"/>
              </a:rPr>
              <a:t>dermis, </a:t>
            </a:r>
            <a:r>
              <a:rPr lang="en-US" dirty="0" err="1">
                <a:sym typeface="CommonBullets" pitchFamily="34" charset="2"/>
              </a:rPr>
              <a:t>submucosa</a:t>
            </a:r>
            <a:r>
              <a:rPr lang="en-US" dirty="0">
                <a:sym typeface="CommonBullets" pitchFamily="34" charset="2"/>
              </a:rPr>
              <a:t> of digestive tract, fibrous capsules of organs &amp; joints</a:t>
            </a:r>
          </a:p>
          <a:p>
            <a:pPr algn="l">
              <a:lnSpc>
                <a:spcPct val="75000"/>
              </a:lnSpc>
              <a:spcBef>
                <a:spcPct val="50000"/>
              </a:spcBef>
              <a:defRPr/>
            </a:pPr>
            <a:r>
              <a:rPr lang="en-US" b="1" i="1" dirty="0">
                <a:sym typeface="CommonBullets" pitchFamily="34" charset="2"/>
              </a:rPr>
              <a:t>Function:  </a:t>
            </a:r>
            <a:r>
              <a:rPr lang="en-US" dirty="0">
                <a:sym typeface="CommonBullets" pitchFamily="34" charset="2"/>
              </a:rPr>
              <a:t>withstand tension exerted in many directions; strength</a:t>
            </a:r>
          </a:p>
          <a:p>
            <a:pPr marL="166688" indent="-166688" algn="l">
              <a:lnSpc>
                <a:spcPct val="75000"/>
              </a:lnSpc>
              <a:spcBef>
                <a:spcPct val="50000"/>
              </a:spcBef>
              <a:defRPr/>
            </a:pPr>
            <a:r>
              <a:rPr lang="en-US" dirty="0">
                <a:sym typeface="CommonBullets" pitchFamily="34" charset="2"/>
              </a:rPr>
              <a:t>(iii)  </a:t>
            </a:r>
            <a:r>
              <a:rPr lang="en-US" b="1" dirty="0">
                <a:solidFill>
                  <a:srgbClr val="006666"/>
                </a:solidFill>
                <a:sym typeface="CommonBullets" pitchFamily="34" charset="2"/>
              </a:rPr>
              <a:t>ELASTIC CT:</a:t>
            </a:r>
            <a:r>
              <a:rPr lang="en-US" dirty="0">
                <a:sym typeface="CommonBullets" pitchFamily="34" charset="2"/>
              </a:rPr>
              <a:t>  like dense regular CT, but a very high content of elastic fibers; found in some very elastic ligaments</a:t>
            </a:r>
            <a:endParaRPr lang="en-US" i="1" u="sng" dirty="0"/>
          </a:p>
        </p:txBody>
      </p:sp>
      <p:pic>
        <p:nvPicPr>
          <p:cNvPr id="33795" name="Picture 3" descr="msotw9_temp0"/>
          <p:cNvPicPr>
            <a:picLocks noChangeAspect="1" noChangeArrowheads="1"/>
          </p:cNvPicPr>
          <p:nvPr/>
        </p:nvPicPr>
        <p:blipFill>
          <a:blip r:embed="rId3" cstate="print">
            <a:lum bright="-6000" contrast="12000"/>
          </a:blip>
          <a:srcRect l="3381" t="8415" r="7245" b="7425"/>
          <a:stretch>
            <a:fillRect/>
          </a:stretch>
        </p:blipFill>
        <p:spPr bwMode="auto">
          <a:xfrm>
            <a:off x="1976438" y="4603750"/>
            <a:ext cx="2373312" cy="2173288"/>
          </a:xfrm>
          <a:prstGeom prst="rect">
            <a:avLst/>
          </a:prstGeom>
          <a:noFill/>
          <a:ln w="28575">
            <a:solidFill>
              <a:srgbClr val="006666"/>
            </a:solidFill>
            <a:miter lim="800000"/>
            <a:headEnd/>
            <a:tailEnd/>
          </a:ln>
        </p:spPr>
      </p:pic>
      <p:pic>
        <p:nvPicPr>
          <p:cNvPr id="33796" name="Picture 4" descr="msotw9_temp0"/>
          <p:cNvPicPr>
            <a:picLocks noChangeAspect="1" noChangeArrowheads="1"/>
          </p:cNvPicPr>
          <p:nvPr/>
        </p:nvPicPr>
        <p:blipFill>
          <a:blip r:embed="rId4" cstate="print">
            <a:lum bright="-6000" contrast="12000"/>
          </a:blip>
          <a:srcRect l="7352" t="6914" r="3922" b="7407"/>
          <a:stretch>
            <a:fillRect/>
          </a:stretch>
        </p:blipFill>
        <p:spPr bwMode="auto">
          <a:xfrm>
            <a:off x="5181600" y="4594225"/>
            <a:ext cx="2282825" cy="2189163"/>
          </a:xfrm>
          <a:prstGeom prst="rect">
            <a:avLst/>
          </a:prstGeom>
          <a:noFill/>
          <a:ln w="28575">
            <a:solidFill>
              <a:srgbClr val="006666"/>
            </a:solidFill>
            <a:miter lim="800000"/>
            <a:headEnd/>
            <a:tailEnd/>
          </a:ln>
        </p:spPr>
      </p:pic>
      <p:sp>
        <p:nvSpPr>
          <p:cNvPr id="33797" name="Text Box 5" descr="Newsprint"/>
          <p:cNvSpPr txBox="1">
            <a:spLocks noChangeArrowheads="1"/>
          </p:cNvSpPr>
          <p:nvPr/>
        </p:nvSpPr>
        <p:spPr bwMode="auto">
          <a:xfrm>
            <a:off x="188913" y="6467475"/>
            <a:ext cx="1265237" cy="246063"/>
          </a:xfrm>
          <a:prstGeom prst="rect">
            <a:avLst/>
          </a:prstGeom>
          <a:blipFill dpi="0" rotWithShape="0">
            <a:blip r:embed="rId5"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skm40vg"/>
          <p:cNvPicPr>
            <a:picLocks noChangeAspect="1" noChangeArrowheads="1"/>
          </p:cNvPicPr>
          <p:nvPr/>
        </p:nvPicPr>
        <p:blipFill>
          <a:blip r:embed="rId2" cstate="print"/>
          <a:srcRect/>
          <a:stretch>
            <a:fillRect/>
          </a:stretch>
        </p:blipFill>
        <p:spPr bwMode="auto">
          <a:xfrm>
            <a:off x="4999038" y="260350"/>
            <a:ext cx="4144962" cy="5527675"/>
          </a:xfrm>
          <a:prstGeom prst="rect">
            <a:avLst/>
          </a:prstGeom>
          <a:noFill/>
          <a:ln w="9525">
            <a:noFill/>
            <a:miter lim="800000"/>
            <a:headEnd/>
            <a:tailEnd/>
          </a:ln>
        </p:spPr>
      </p:pic>
      <p:sp>
        <p:nvSpPr>
          <p:cNvPr id="34819" name="Rectangle 5"/>
          <p:cNvSpPr>
            <a:spLocks noChangeArrowheads="1"/>
          </p:cNvSpPr>
          <p:nvPr/>
        </p:nvSpPr>
        <p:spPr bwMode="auto">
          <a:xfrm>
            <a:off x="3935413" y="6119813"/>
            <a:ext cx="5208587" cy="457200"/>
          </a:xfrm>
          <a:prstGeom prst="rect">
            <a:avLst/>
          </a:prstGeom>
          <a:noFill/>
          <a:ln w="9525">
            <a:noFill/>
            <a:miter lim="800000"/>
            <a:headEnd/>
            <a:tailEnd/>
          </a:ln>
        </p:spPr>
        <p:txBody>
          <a:bodyPr>
            <a:spAutoFit/>
          </a:bodyPr>
          <a:lstStyle/>
          <a:p>
            <a:pPr algn="ctr"/>
            <a:r>
              <a:rPr lang="en-US" sz="1200">
                <a:hlinkClick r:id="rId3"/>
              </a:rPr>
              <a:t>http://www.lab.anhb.uwa.edu.au/mb140/CorePages/Connective/Images/skm40vg.jpg</a:t>
            </a:r>
            <a:r>
              <a:rPr lang="en-US" sz="1200"/>
              <a:t> </a:t>
            </a:r>
          </a:p>
        </p:txBody>
      </p:sp>
      <p:pic>
        <p:nvPicPr>
          <p:cNvPr id="34820" name="Picture 6" descr="43_08"/>
          <p:cNvPicPr>
            <a:picLocks noChangeAspect="1" noChangeArrowheads="1"/>
          </p:cNvPicPr>
          <p:nvPr/>
        </p:nvPicPr>
        <p:blipFill>
          <a:blip r:embed="rId4" cstate="print">
            <a:lum bright="-12000" contrast="24000"/>
          </a:blip>
          <a:srcRect/>
          <a:stretch>
            <a:fillRect/>
          </a:stretch>
        </p:blipFill>
        <p:spPr bwMode="auto">
          <a:xfrm>
            <a:off x="214313" y="628650"/>
            <a:ext cx="4603750" cy="3614738"/>
          </a:xfrm>
          <a:prstGeom prst="rect">
            <a:avLst/>
          </a:prstGeom>
          <a:noFill/>
          <a:ln w="9525">
            <a:noFill/>
            <a:miter lim="800000"/>
            <a:headEnd/>
            <a:tailEnd/>
          </a:ln>
        </p:spPr>
      </p:pic>
      <p:sp>
        <p:nvSpPr>
          <p:cNvPr id="34821" name="Rectangle 7"/>
          <p:cNvSpPr>
            <a:spLocks noChangeArrowheads="1"/>
          </p:cNvSpPr>
          <p:nvPr/>
        </p:nvSpPr>
        <p:spPr bwMode="auto">
          <a:xfrm>
            <a:off x="260350" y="4611688"/>
            <a:ext cx="3932238" cy="457200"/>
          </a:xfrm>
          <a:prstGeom prst="rect">
            <a:avLst/>
          </a:prstGeom>
          <a:noFill/>
          <a:ln w="9525">
            <a:noFill/>
            <a:miter lim="800000"/>
            <a:headEnd/>
            <a:tailEnd/>
          </a:ln>
        </p:spPr>
        <p:txBody>
          <a:bodyPr>
            <a:spAutoFit/>
          </a:bodyPr>
          <a:lstStyle/>
          <a:p>
            <a:pPr algn="ctr"/>
            <a:r>
              <a:rPr lang="en-US" sz="1200">
                <a:hlinkClick r:id="rId5" invalidUrl="http://w3.ouhsc.edu/histology/Text Sections/Connective Tissue.html"/>
              </a:rPr>
              <a:t>http://w3.ouhsc.edu/histology/Text%20Sections/Connective%20Tissue.html</a:t>
            </a:r>
            <a:r>
              <a:rPr lang="en-US" sz="1200"/>
              <a:t>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28600" y="231775"/>
            <a:ext cx="8915400" cy="2911475"/>
          </a:xfrm>
          <a:prstGeom prst="rect">
            <a:avLst/>
          </a:prstGeom>
          <a:noFill/>
          <a:ln w="38100">
            <a:noFill/>
            <a:miter lim="800000"/>
            <a:headEnd/>
            <a:tailEnd/>
          </a:ln>
        </p:spPr>
        <p:txBody>
          <a:bodyPr>
            <a:spAutoFit/>
          </a:bodyPr>
          <a:lstStyle/>
          <a:p>
            <a:pPr algn="l">
              <a:lnSpc>
                <a:spcPct val="75000"/>
              </a:lnSpc>
              <a:spcBef>
                <a:spcPct val="50000"/>
              </a:spcBef>
            </a:pPr>
            <a:r>
              <a:rPr lang="en-US" b="1" i="1">
                <a:solidFill>
                  <a:srgbClr val="006666"/>
                </a:solidFill>
              </a:rPr>
              <a:t>1.3.13  List the other remaining types of connective tissue</a:t>
            </a:r>
          </a:p>
          <a:p>
            <a:pPr algn="l">
              <a:lnSpc>
                <a:spcPct val="75000"/>
              </a:lnSpc>
              <a:spcBef>
                <a:spcPct val="50000"/>
              </a:spcBef>
            </a:pPr>
            <a:r>
              <a:rPr lang="en-US" b="1" u="sng">
                <a:solidFill>
                  <a:srgbClr val="006666"/>
                </a:solidFill>
              </a:rPr>
              <a:t>3. CARTILAGE</a:t>
            </a:r>
            <a:r>
              <a:rPr lang="en-US"/>
              <a:t>  features between dense CT &amp; bone </a:t>
            </a:r>
            <a:r>
              <a:rPr lang="en-US" b="1">
                <a:solidFill>
                  <a:srgbClr val="006666"/>
                </a:solidFill>
                <a:sym typeface="WP IconicSymbolsA" pitchFamily="2" charset="2"/>
              </a:rPr>
              <a:t> </a:t>
            </a:r>
            <a:r>
              <a:rPr lang="en-US" b="1" i="1">
                <a:solidFill>
                  <a:srgbClr val="006666"/>
                </a:solidFill>
                <a:sym typeface="CommonBullets" pitchFamily="34" charset="2"/>
              </a:rPr>
              <a:t>tough, but flexible</a:t>
            </a:r>
            <a:endParaRPr lang="en-US">
              <a:solidFill>
                <a:srgbClr val="006666"/>
              </a:solidFill>
              <a:sym typeface="CommonBullets" pitchFamily="34" charset="2"/>
            </a:endParaRPr>
          </a:p>
          <a:p>
            <a:pPr algn="l">
              <a:lnSpc>
                <a:spcPct val="75000"/>
              </a:lnSpc>
              <a:spcBef>
                <a:spcPct val="50000"/>
              </a:spcBef>
            </a:pPr>
            <a:r>
              <a:rPr lang="en-US">
                <a:sym typeface="CommonBullets" pitchFamily="34" charset="2"/>
              </a:rPr>
              <a:t>     (i)  avascular, devoid of nerve fibers</a:t>
            </a:r>
          </a:p>
          <a:p>
            <a:pPr algn="l">
              <a:lnSpc>
                <a:spcPct val="75000"/>
              </a:lnSpc>
              <a:spcBef>
                <a:spcPct val="50000"/>
              </a:spcBef>
            </a:pPr>
            <a:r>
              <a:rPr lang="en-US">
                <a:sym typeface="CommonBullets" pitchFamily="34" charset="2"/>
              </a:rPr>
              <a:t>     (ii)  ground substance contains lots of the GAGs chondroitin sulfate &amp; 	hyaluronic acid - also chondronectin, (adhesive protein)</a:t>
            </a:r>
            <a:endParaRPr lang="en-US" b="1"/>
          </a:p>
          <a:p>
            <a:pPr algn="l">
              <a:lnSpc>
                <a:spcPct val="75000"/>
              </a:lnSpc>
              <a:spcBef>
                <a:spcPct val="50000"/>
              </a:spcBef>
            </a:pPr>
            <a:r>
              <a:rPr lang="en-US"/>
              <a:t>     (iii)  collagen fibers (can have some elastic fibers)</a:t>
            </a:r>
          </a:p>
          <a:p>
            <a:pPr algn="l">
              <a:lnSpc>
                <a:spcPct val="75000"/>
              </a:lnSpc>
              <a:spcBef>
                <a:spcPct val="50000"/>
              </a:spcBef>
            </a:pPr>
            <a:r>
              <a:rPr lang="en-US"/>
              <a:t>     (iv)  up to 80% H</a:t>
            </a:r>
            <a:r>
              <a:rPr lang="en-US" baseline="-25000"/>
              <a:t>2</a:t>
            </a:r>
            <a:r>
              <a:rPr lang="en-US"/>
              <a:t>O</a:t>
            </a:r>
          </a:p>
          <a:p>
            <a:pPr algn="l">
              <a:spcBef>
                <a:spcPct val="50000"/>
              </a:spcBef>
            </a:pPr>
            <a:endParaRPr lang="en-US" i="1" u="sng">
              <a:solidFill>
                <a:srgbClr val="006666"/>
              </a:solidFill>
            </a:endParaRPr>
          </a:p>
        </p:txBody>
      </p:sp>
      <p:grpSp>
        <p:nvGrpSpPr>
          <p:cNvPr id="35843" name="Group 11"/>
          <p:cNvGrpSpPr>
            <a:grpSpLocks/>
          </p:cNvGrpSpPr>
          <p:nvPr/>
        </p:nvGrpSpPr>
        <p:grpSpPr bwMode="auto">
          <a:xfrm>
            <a:off x="3167063" y="2916238"/>
            <a:ext cx="4333875" cy="3044825"/>
            <a:chOff x="4192" y="1300"/>
            <a:chExt cx="1568" cy="1121"/>
          </a:xfrm>
        </p:grpSpPr>
        <p:pic>
          <p:nvPicPr>
            <p:cNvPr id="35845" name="Picture 7" descr="msotw9_temp0"/>
            <p:cNvPicPr>
              <a:picLocks noChangeAspect="1" noChangeArrowheads="1"/>
            </p:cNvPicPr>
            <p:nvPr/>
          </p:nvPicPr>
          <p:blipFill>
            <a:blip r:embed="rId3" cstate="print">
              <a:lum bright="-12000" contrast="24000"/>
            </a:blip>
            <a:srcRect l="19322" t="7571" r="17583" b="8403"/>
            <a:stretch>
              <a:fillRect/>
            </a:stretch>
          </p:blipFill>
          <p:spPr bwMode="auto">
            <a:xfrm>
              <a:off x="5071" y="1300"/>
              <a:ext cx="689" cy="910"/>
            </a:xfrm>
            <a:prstGeom prst="rect">
              <a:avLst/>
            </a:prstGeom>
            <a:noFill/>
            <a:ln w="9525">
              <a:noFill/>
              <a:miter lim="800000"/>
              <a:headEnd/>
              <a:tailEnd/>
            </a:ln>
          </p:spPr>
        </p:pic>
        <p:pic>
          <p:nvPicPr>
            <p:cNvPr id="35846" name="Picture 8" descr="msotw9_temp0"/>
            <p:cNvPicPr>
              <a:picLocks noChangeAspect="1" noChangeArrowheads="1"/>
            </p:cNvPicPr>
            <p:nvPr/>
          </p:nvPicPr>
          <p:blipFill>
            <a:blip r:embed="rId4" cstate="print">
              <a:lum bright="-12000" contrast="24000"/>
            </a:blip>
            <a:srcRect l="15479" t="4982" r="8630" b="9149"/>
            <a:stretch>
              <a:fillRect/>
            </a:stretch>
          </p:blipFill>
          <p:spPr bwMode="auto">
            <a:xfrm>
              <a:off x="4192" y="1473"/>
              <a:ext cx="809" cy="948"/>
            </a:xfrm>
            <a:prstGeom prst="rect">
              <a:avLst/>
            </a:prstGeom>
            <a:noFill/>
            <a:ln w="9525">
              <a:noFill/>
              <a:miter lim="800000"/>
              <a:headEnd/>
              <a:tailEnd/>
            </a:ln>
          </p:spPr>
        </p:pic>
      </p:grpSp>
      <p:sp>
        <p:nvSpPr>
          <p:cNvPr id="35844" name="Text Box 10" descr="Newsprint"/>
          <p:cNvSpPr txBox="1">
            <a:spLocks noChangeArrowheads="1"/>
          </p:cNvSpPr>
          <p:nvPr/>
        </p:nvSpPr>
        <p:spPr bwMode="auto">
          <a:xfrm>
            <a:off x="7696200" y="6477000"/>
            <a:ext cx="1295400" cy="244475"/>
          </a:xfrm>
          <a:prstGeom prst="rect">
            <a:avLst/>
          </a:prstGeom>
          <a:blipFill dpi="0" rotWithShape="0">
            <a:blip r:embed="rId5"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0" y="0"/>
            <a:ext cx="9144000" cy="6858000"/>
          </a:xfrm>
          <a:prstGeom prst="rect">
            <a:avLst/>
          </a:prstGeom>
          <a:noFill/>
          <a:ln w="9525">
            <a:solidFill>
              <a:schemeClr val="tx1"/>
            </a:solidFill>
            <a:miter lim="800000"/>
            <a:headEnd/>
            <a:tailEnd/>
          </a:ln>
        </p:spPr>
        <p:txBody>
          <a:bodyPr wrap="none" anchor="ctr"/>
          <a:lstStyle/>
          <a:p>
            <a:endParaRPr lang="en-US"/>
          </a:p>
        </p:txBody>
      </p:sp>
      <p:sp>
        <p:nvSpPr>
          <p:cNvPr id="36867" name="Text Box 3"/>
          <p:cNvSpPr txBox="1">
            <a:spLocks noChangeArrowheads="1"/>
          </p:cNvSpPr>
          <p:nvPr/>
        </p:nvSpPr>
        <p:spPr bwMode="auto">
          <a:xfrm>
            <a:off x="152400" y="76200"/>
            <a:ext cx="8839200" cy="1814513"/>
          </a:xfrm>
          <a:prstGeom prst="rect">
            <a:avLst/>
          </a:prstGeom>
          <a:noFill/>
          <a:ln w="9525">
            <a:noFill/>
            <a:miter lim="800000"/>
            <a:headEnd/>
            <a:tailEnd/>
          </a:ln>
        </p:spPr>
        <p:txBody>
          <a:bodyPr>
            <a:spAutoFit/>
          </a:bodyPr>
          <a:lstStyle/>
          <a:p>
            <a:pPr algn="l">
              <a:lnSpc>
                <a:spcPct val="80000"/>
              </a:lnSpc>
              <a:spcBef>
                <a:spcPct val="50000"/>
              </a:spcBef>
            </a:pPr>
            <a:r>
              <a:rPr lang="en-US" b="1" u="sng">
                <a:solidFill>
                  <a:srgbClr val="996633"/>
                </a:solidFill>
              </a:rPr>
              <a:t>4. BONE</a:t>
            </a:r>
            <a:r>
              <a:rPr lang="en-US" b="1">
                <a:solidFill>
                  <a:srgbClr val="996633"/>
                </a:solidFill>
              </a:rPr>
              <a:t>  calcium salts</a:t>
            </a:r>
            <a:r>
              <a:rPr lang="en-US" b="1"/>
              <a:t> </a:t>
            </a:r>
            <a:r>
              <a:rPr lang="en-US"/>
              <a:t>give hardness &amp; strength for support/protection of 	softer tissues; cavities for fat storage &amp; synthesis of blood cells</a:t>
            </a:r>
            <a:endParaRPr lang="en-US">
              <a:solidFill>
                <a:srgbClr val="996633"/>
              </a:solidFill>
            </a:endParaRPr>
          </a:p>
          <a:p>
            <a:pPr algn="l">
              <a:lnSpc>
                <a:spcPct val="85000"/>
              </a:lnSpc>
              <a:spcBef>
                <a:spcPct val="50000"/>
              </a:spcBef>
            </a:pPr>
            <a:r>
              <a:rPr lang="en-US" b="1">
                <a:solidFill>
                  <a:srgbClr val="996633"/>
                </a:solidFill>
              </a:rPr>
              <a:t>osteoblasts:</a:t>
            </a:r>
            <a:r>
              <a:rPr lang="en-US"/>
              <a:t>	……………………………………………………………………</a:t>
            </a:r>
          </a:p>
          <a:p>
            <a:pPr algn="l">
              <a:lnSpc>
                <a:spcPct val="85000"/>
              </a:lnSpc>
              <a:spcBef>
                <a:spcPct val="50000"/>
              </a:spcBef>
            </a:pPr>
            <a:r>
              <a:rPr lang="en-US" b="1">
                <a:solidFill>
                  <a:srgbClr val="996633"/>
                </a:solidFill>
              </a:rPr>
              <a:t>osteocytes:</a:t>
            </a:r>
            <a:r>
              <a:rPr lang="en-US"/>
              <a:t>	……………………………………………………………………..</a:t>
            </a:r>
          </a:p>
          <a:p>
            <a:pPr algn="l">
              <a:lnSpc>
                <a:spcPct val="85000"/>
              </a:lnSpc>
              <a:spcBef>
                <a:spcPct val="50000"/>
              </a:spcBef>
            </a:pPr>
            <a:r>
              <a:rPr lang="en-US" b="1">
                <a:solidFill>
                  <a:srgbClr val="996633"/>
                </a:solidFill>
              </a:rPr>
              <a:t>osteoclasts:</a:t>
            </a:r>
            <a:r>
              <a:rPr lang="en-US"/>
              <a:t>	………………………………………………….…………………</a:t>
            </a:r>
          </a:p>
        </p:txBody>
      </p:sp>
      <p:pic>
        <p:nvPicPr>
          <p:cNvPr id="36868" name="Picture 7" descr="E:\Chapter_06\B_JPEG_Images_and_Tables\b_unlabeled\figure_06_07a_unlabeled.jpg"/>
          <p:cNvPicPr>
            <a:picLocks noChangeAspect="1" noChangeArrowheads="1"/>
          </p:cNvPicPr>
          <p:nvPr/>
        </p:nvPicPr>
        <p:blipFill>
          <a:blip r:embed="rId3" cstate="print">
            <a:lum bright="-10000" contrast="20000"/>
          </a:blip>
          <a:srcRect l="3876" t="2875" r="10670" b="7927"/>
          <a:stretch>
            <a:fillRect/>
          </a:stretch>
        </p:blipFill>
        <p:spPr bwMode="auto">
          <a:xfrm>
            <a:off x="769938" y="1866900"/>
            <a:ext cx="6121400" cy="4792663"/>
          </a:xfrm>
          <a:prstGeom prst="rect">
            <a:avLst/>
          </a:prstGeom>
          <a:noFill/>
          <a:ln w="9525">
            <a:noFill/>
            <a:miter lim="800000"/>
            <a:headEnd/>
            <a:tailEnd/>
          </a:ln>
        </p:spPr>
      </p:pic>
      <p:sp>
        <p:nvSpPr>
          <p:cNvPr id="36869" name="Text Box 12"/>
          <p:cNvSpPr txBox="1">
            <a:spLocks noChangeArrowheads="1"/>
          </p:cNvSpPr>
          <p:nvPr/>
        </p:nvSpPr>
        <p:spPr bwMode="auto">
          <a:xfrm>
            <a:off x="5910263" y="6330950"/>
            <a:ext cx="3059112" cy="369888"/>
          </a:xfrm>
          <a:prstGeom prst="rect">
            <a:avLst/>
          </a:prstGeom>
          <a:noFill/>
          <a:ln w="9525">
            <a:noFill/>
            <a:miter lim="800000"/>
            <a:headEnd/>
            <a:tailEnd/>
          </a:ln>
        </p:spPr>
        <p:txBody>
          <a:bodyPr>
            <a:spAutoFit/>
          </a:bodyPr>
          <a:lstStyle/>
          <a:p>
            <a:pPr algn="ctr">
              <a:spcBef>
                <a:spcPct val="50000"/>
              </a:spcBef>
            </a:pPr>
            <a:r>
              <a:rPr lang="en-US" sz="1800">
                <a:solidFill>
                  <a:srgbClr val="996633"/>
                </a:solidFill>
              </a:rPr>
              <a:t>Fig. 6.7: Structure of Bone</a:t>
            </a:r>
          </a:p>
        </p:txBody>
      </p:sp>
      <p:sp>
        <p:nvSpPr>
          <p:cNvPr id="36870" name="Text Box 9" descr="Newsprint"/>
          <p:cNvSpPr txBox="1">
            <a:spLocks noChangeArrowheads="1"/>
          </p:cNvSpPr>
          <p:nvPr/>
        </p:nvSpPr>
        <p:spPr bwMode="auto">
          <a:xfrm>
            <a:off x="412750" y="6467475"/>
            <a:ext cx="1468438" cy="246063"/>
          </a:xfrm>
          <a:prstGeom prst="rect">
            <a:avLst/>
          </a:prstGeom>
          <a:blipFill dpi="0" rotWithShape="0">
            <a:blip r:embed="rId4"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80963" y="80963"/>
            <a:ext cx="8915400" cy="977900"/>
          </a:xfrm>
          <a:prstGeom prst="rect">
            <a:avLst/>
          </a:prstGeom>
          <a:noFill/>
          <a:ln w="9525">
            <a:noFill/>
            <a:miter lim="800000"/>
            <a:headEnd/>
            <a:tailEnd/>
          </a:ln>
        </p:spPr>
        <p:txBody>
          <a:bodyPr>
            <a:spAutoFit/>
          </a:bodyPr>
          <a:lstStyle/>
          <a:p>
            <a:pPr algn="l">
              <a:lnSpc>
                <a:spcPct val="80000"/>
              </a:lnSpc>
              <a:spcBef>
                <a:spcPct val="50000"/>
              </a:spcBef>
            </a:pPr>
            <a:r>
              <a:rPr lang="en-US" b="1" u="sng">
                <a:solidFill>
                  <a:srgbClr val="A50021"/>
                </a:solidFill>
              </a:rPr>
              <a:t>5. BLOOD</a:t>
            </a:r>
            <a:r>
              <a:rPr lang="en-US" u="sng"/>
              <a:t> </a:t>
            </a:r>
            <a:r>
              <a:rPr lang="en-US"/>
              <a:t> classified as a CT because it consists of </a:t>
            </a:r>
            <a:r>
              <a:rPr lang="en-US" b="1">
                <a:solidFill>
                  <a:srgbClr val="A50021"/>
                </a:solidFill>
              </a:rPr>
              <a:t>cells</a:t>
            </a:r>
            <a:r>
              <a:rPr lang="en-US"/>
              <a:t> (RBCs, WBCs)		surrounded by a nonliving fluid matrix, </a:t>
            </a:r>
            <a:r>
              <a:rPr lang="en-US" b="1">
                <a:solidFill>
                  <a:srgbClr val="A50021"/>
                </a:solidFill>
              </a:rPr>
              <a:t>blood plasma</a:t>
            </a:r>
          </a:p>
          <a:p>
            <a:pPr algn="ctr">
              <a:lnSpc>
                <a:spcPct val="80000"/>
              </a:lnSpc>
              <a:spcBef>
                <a:spcPct val="50000"/>
              </a:spcBef>
            </a:pPr>
            <a:r>
              <a:rPr lang="en-US"/>
              <a:t>“</a:t>
            </a:r>
            <a:r>
              <a:rPr lang="en-US">
                <a:solidFill>
                  <a:srgbClr val="A50021"/>
                </a:solidFill>
              </a:rPr>
              <a:t>fiber</a:t>
            </a:r>
            <a:r>
              <a:rPr lang="en-US"/>
              <a:t>” components are soluble protein molecules - only visible during clotting</a:t>
            </a:r>
            <a:endParaRPr lang="en-US" b="1" i="1">
              <a:solidFill>
                <a:srgbClr val="A50021"/>
              </a:solidFill>
            </a:endParaRPr>
          </a:p>
        </p:txBody>
      </p:sp>
      <p:sp>
        <p:nvSpPr>
          <p:cNvPr id="37891" name="Text Box 9" descr="Newsprint"/>
          <p:cNvSpPr txBox="1">
            <a:spLocks noChangeArrowheads="1"/>
          </p:cNvSpPr>
          <p:nvPr/>
        </p:nvSpPr>
        <p:spPr bwMode="auto">
          <a:xfrm>
            <a:off x="7466013" y="6389688"/>
            <a:ext cx="1365250" cy="254000"/>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a:spcBef>
                <a:spcPct val="50000"/>
              </a:spcBef>
            </a:pPr>
            <a:r>
              <a:rPr lang="en-US" sz="1000" b="1" i="1">
                <a:latin typeface="NuptialScript" pitchFamily="18" charset="0"/>
              </a:rPr>
              <a:t>J. Carnegie, Uof O</a:t>
            </a:r>
            <a:endParaRPr lang="en-CA" sz="1000" b="1" i="1">
              <a:latin typeface="NuptialScript" pitchFamily="18" charset="0"/>
            </a:endParaRPr>
          </a:p>
        </p:txBody>
      </p:sp>
      <p:pic>
        <p:nvPicPr>
          <p:cNvPr id="37892" name="Picture 17" descr="Leukocytes2w"/>
          <p:cNvPicPr>
            <a:picLocks noChangeAspect="1" noChangeArrowheads="1"/>
          </p:cNvPicPr>
          <p:nvPr/>
        </p:nvPicPr>
        <p:blipFill>
          <a:blip r:embed="rId4" cstate="print">
            <a:lum bright="-6000" contrast="6000"/>
          </a:blip>
          <a:srcRect l="5287" t="3555" r="4060" b="9525"/>
          <a:stretch>
            <a:fillRect/>
          </a:stretch>
        </p:blipFill>
        <p:spPr bwMode="auto">
          <a:xfrm>
            <a:off x="622300" y="1349375"/>
            <a:ext cx="3721100" cy="4881563"/>
          </a:xfrm>
          <a:prstGeom prst="rect">
            <a:avLst/>
          </a:prstGeom>
          <a:noFill/>
          <a:ln w="9525">
            <a:noFill/>
            <a:miter lim="800000"/>
            <a:headEnd/>
            <a:tailEnd/>
          </a:ln>
        </p:spPr>
      </p:pic>
      <p:sp>
        <p:nvSpPr>
          <p:cNvPr id="37893" name="Rectangle 18"/>
          <p:cNvSpPr>
            <a:spLocks noChangeArrowheads="1"/>
          </p:cNvSpPr>
          <p:nvPr/>
        </p:nvSpPr>
        <p:spPr bwMode="auto">
          <a:xfrm>
            <a:off x="1079500" y="6342063"/>
            <a:ext cx="3121025" cy="244475"/>
          </a:xfrm>
          <a:prstGeom prst="rect">
            <a:avLst/>
          </a:prstGeom>
          <a:noFill/>
          <a:ln w="9525">
            <a:noFill/>
            <a:miter lim="800000"/>
            <a:headEnd/>
            <a:tailEnd/>
          </a:ln>
        </p:spPr>
        <p:txBody>
          <a:bodyPr wrap="none">
            <a:spAutoFit/>
          </a:bodyPr>
          <a:lstStyle/>
          <a:p>
            <a:r>
              <a:rPr lang="en-US" sz="1000">
                <a:hlinkClick r:id="rId5"/>
              </a:rPr>
              <a:t>http://faculty.une.edu/com/abell/histo/histolab3a.htm</a:t>
            </a:r>
            <a:r>
              <a:rPr lang="en-US" sz="1000"/>
              <a:t> </a:t>
            </a:r>
          </a:p>
        </p:txBody>
      </p:sp>
      <p:pic>
        <p:nvPicPr>
          <p:cNvPr id="37894" name="Picture 20" descr="92756a"/>
          <p:cNvPicPr>
            <a:picLocks noChangeAspect="1" noChangeArrowheads="1"/>
          </p:cNvPicPr>
          <p:nvPr/>
        </p:nvPicPr>
        <p:blipFill>
          <a:blip r:embed="rId6" cstate="print">
            <a:lum bright="-6000" contrast="12000"/>
          </a:blip>
          <a:srcRect/>
          <a:stretch>
            <a:fillRect/>
          </a:stretch>
        </p:blipFill>
        <p:spPr bwMode="auto">
          <a:xfrm>
            <a:off x="4656138" y="2103438"/>
            <a:ext cx="4197350" cy="3308350"/>
          </a:xfrm>
          <a:prstGeom prst="rect">
            <a:avLst/>
          </a:prstGeom>
          <a:noFill/>
          <a:ln w="9525">
            <a:noFill/>
            <a:miter lim="800000"/>
            <a:headEnd/>
            <a:tailEnd/>
          </a:ln>
        </p:spPr>
      </p:pic>
      <p:sp>
        <p:nvSpPr>
          <p:cNvPr id="37895" name="Rectangle 21"/>
          <p:cNvSpPr>
            <a:spLocks noChangeArrowheads="1"/>
          </p:cNvSpPr>
          <p:nvPr/>
        </p:nvSpPr>
        <p:spPr bwMode="auto">
          <a:xfrm>
            <a:off x="4651375" y="5670550"/>
            <a:ext cx="4313238" cy="244475"/>
          </a:xfrm>
          <a:prstGeom prst="rect">
            <a:avLst/>
          </a:prstGeom>
          <a:noFill/>
          <a:ln w="9525">
            <a:noFill/>
            <a:miter lim="800000"/>
            <a:headEnd/>
            <a:tailEnd/>
          </a:ln>
        </p:spPr>
        <p:txBody>
          <a:bodyPr wrap="none">
            <a:spAutoFit/>
          </a:bodyPr>
          <a:lstStyle/>
          <a:p>
            <a:r>
              <a:rPr lang="en-US" sz="1000">
                <a:hlinkClick r:id="rId7"/>
              </a:rPr>
              <a:t>http://www.emc.maricopa.edu/faculty/farabee/biobk/BioBookcircSYS.html</a:t>
            </a:r>
            <a:r>
              <a:rPr lang="en-US" sz="1000"/>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854075" y="508000"/>
            <a:ext cx="7597775" cy="6278563"/>
          </a:xfrm>
          <a:prstGeom prst="rect">
            <a:avLst/>
          </a:prstGeom>
          <a:noFill/>
          <a:ln w="28575">
            <a:noFill/>
            <a:miter lim="800000"/>
            <a:headEnd/>
            <a:tailEnd/>
          </a:ln>
        </p:spPr>
        <p:txBody>
          <a:bodyPr>
            <a:spAutoFit/>
          </a:bodyPr>
          <a:lstStyle/>
          <a:p>
            <a:pPr algn="l">
              <a:lnSpc>
                <a:spcPct val="85000"/>
              </a:lnSpc>
              <a:spcBef>
                <a:spcPct val="50000"/>
              </a:spcBef>
            </a:pPr>
            <a:r>
              <a:rPr lang="en-US" dirty="0">
                <a:solidFill>
                  <a:srgbClr val="006600"/>
                </a:solidFill>
              </a:rPr>
              <a:t>1.  </a:t>
            </a:r>
            <a:r>
              <a:rPr lang="en-US" b="1" dirty="0">
                <a:solidFill>
                  <a:srgbClr val="006600"/>
                </a:solidFill>
              </a:rPr>
              <a:t>Which of the following fibrous elements give a CT high 	tensile 	strength?</a:t>
            </a:r>
          </a:p>
          <a:p>
            <a:pPr algn="l">
              <a:lnSpc>
                <a:spcPct val="85000"/>
              </a:lnSpc>
              <a:spcBef>
                <a:spcPct val="50000"/>
              </a:spcBef>
            </a:pPr>
            <a:r>
              <a:rPr lang="en-US" dirty="0">
                <a:solidFill>
                  <a:srgbClr val="006600"/>
                </a:solidFill>
              </a:rPr>
              <a:t>	</a:t>
            </a:r>
            <a:r>
              <a:rPr lang="en-US" dirty="0"/>
              <a:t>a)  reticular fibers	c)  collagen fibers</a:t>
            </a:r>
          </a:p>
          <a:p>
            <a:pPr algn="l">
              <a:lnSpc>
                <a:spcPct val="85000"/>
              </a:lnSpc>
              <a:spcBef>
                <a:spcPct val="50000"/>
              </a:spcBef>
            </a:pPr>
            <a:r>
              <a:rPr lang="en-US" dirty="0"/>
              <a:t>	b)  elastic fibers		d)  myofilaments</a:t>
            </a:r>
          </a:p>
          <a:p>
            <a:pPr algn="l">
              <a:lnSpc>
                <a:spcPct val="85000"/>
              </a:lnSpc>
              <a:spcBef>
                <a:spcPct val="50000"/>
              </a:spcBef>
            </a:pPr>
            <a:endParaRPr lang="en-US" dirty="0">
              <a:solidFill>
                <a:srgbClr val="006600"/>
              </a:solidFill>
            </a:endParaRPr>
          </a:p>
          <a:p>
            <a:pPr algn="l">
              <a:lnSpc>
                <a:spcPct val="85000"/>
              </a:lnSpc>
              <a:spcBef>
                <a:spcPct val="50000"/>
              </a:spcBef>
            </a:pPr>
            <a:r>
              <a:rPr lang="en-US" dirty="0">
                <a:solidFill>
                  <a:srgbClr val="006600"/>
                </a:solidFill>
              </a:rPr>
              <a:t>2.  </a:t>
            </a:r>
            <a:r>
              <a:rPr lang="en-US" b="1" dirty="0">
                <a:solidFill>
                  <a:srgbClr val="006600"/>
                </a:solidFill>
              </a:rPr>
              <a:t>The cell that forms bone is the:</a:t>
            </a:r>
          </a:p>
          <a:p>
            <a:pPr algn="l">
              <a:lnSpc>
                <a:spcPct val="85000"/>
              </a:lnSpc>
              <a:spcBef>
                <a:spcPct val="50000"/>
              </a:spcBef>
            </a:pPr>
            <a:r>
              <a:rPr lang="en-US" dirty="0">
                <a:solidFill>
                  <a:srgbClr val="006600"/>
                </a:solidFill>
              </a:rPr>
              <a:t>	</a:t>
            </a:r>
            <a:r>
              <a:rPr lang="en-US" dirty="0"/>
              <a:t>a)  fibroblast		d)  osteoblast</a:t>
            </a:r>
          </a:p>
          <a:p>
            <a:pPr algn="l">
              <a:lnSpc>
                <a:spcPct val="85000"/>
              </a:lnSpc>
              <a:spcBef>
                <a:spcPct val="50000"/>
              </a:spcBef>
            </a:pPr>
            <a:r>
              <a:rPr lang="en-US" dirty="0"/>
              <a:t>	b)  </a:t>
            </a:r>
            <a:r>
              <a:rPr lang="en-US" dirty="0" err="1"/>
              <a:t>chondroblast</a:t>
            </a:r>
            <a:r>
              <a:rPr lang="en-US" dirty="0"/>
              <a:t>		e)  reticular cell</a:t>
            </a:r>
          </a:p>
          <a:p>
            <a:pPr algn="l">
              <a:lnSpc>
                <a:spcPct val="85000"/>
              </a:lnSpc>
              <a:spcBef>
                <a:spcPct val="50000"/>
              </a:spcBef>
            </a:pPr>
            <a:r>
              <a:rPr lang="en-US" dirty="0"/>
              <a:t>	c)  hemocytoblast</a:t>
            </a:r>
          </a:p>
          <a:p>
            <a:pPr algn="l">
              <a:lnSpc>
                <a:spcPct val="85000"/>
              </a:lnSpc>
              <a:spcBef>
                <a:spcPct val="50000"/>
              </a:spcBef>
            </a:pPr>
            <a:endParaRPr lang="en-US" dirty="0">
              <a:solidFill>
                <a:srgbClr val="006600"/>
              </a:solidFill>
            </a:endParaRPr>
          </a:p>
          <a:p>
            <a:pPr algn="l">
              <a:lnSpc>
                <a:spcPct val="85000"/>
              </a:lnSpc>
              <a:spcBef>
                <a:spcPct val="50000"/>
              </a:spcBef>
            </a:pPr>
            <a:r>
              <a:rPr lang="en-US" dirty="0">
                <a:solidFill>
                  <a:srgbClr val="006600"/>
                </a:solidFill>
              </a:rPr>
              <a:t>3.  </a:t>
            </a:r>
            <a:r>
              <a:rPr lang="en-US" b="1" dirty="0">
                <a:solidFill>
                  <a:srgbClr val="006600"/>
                </a:solidFill>
              </a:rPr>
              <a:t>Which kind of CT acts as a sponge, soaking up fluid 	when edema occurs?</a:t>
            </a:r>
          </a:p>
          <a:p>
            <a:pPr algn="l">
              <a:lnSpc>
                <a:spcPct val="85000"/>
              </a:lnSpc>
              <a:spcBef>
                <a:spcPct val="50000"/>
              </a:spcBef>
            </a:pPr>
            <a:r>
              <a:rPr lang="en-US" dirty="0">
                <a:solidFill>
                  <a:srgbClr val="006600"/>
                </a:solidFill>
              </a:rPr>
              <a:t>	</a:t>
            </a:r>
            <a:r>
              <a:rPr lang="en-US" dirty="0"/>
              <a:t>a)  areolar CT		d)  reticular CT</a:t>
            </a:r>
          </a:p>
          <a:p>
            <a:pPr algn="l">
              <a:lnSpc>
                <a:spcPct val="85000"/>
              </a:lnSpc>
              <a:spcBef>
                <a:spcPct val="50000"/>
              </a:spcBef>
            </a:pPr>
            <a:r>
              <a:rPr lang="en-US" dirty="0"/>
              <a:t>	b)  adipose CT		e)  vascular tissue</a:t>
            </a:r>
          </a:p>
          <a:p>
            <a:pPr algn="l">
              <a:lnSpc>
                <a:spcPct val="85000"/>
              </a:lnSpc>
              <a:spcBef>
                <a:spcPct val="50000"/>
              </a:spcBef>
            </a:pPr>
            <a:r>
              <a:rPr lang="en-US" dirty="0"/>
              <a:t>	c)  dense irregular CT</a:t>
            </a:r>
          </a:p>
          <a:p>
            <a:pPr algn="l">
              <a:lnSpc>
                <a:spcPct val="85000"/>
              </a:lnSpc>
              <a:spcBef>
                <a:spcPct val="50000"/>
              </a:spcBef>
            </a:pPr>
            <a:endParaRPr lang="en-US" dirty="0">
              <a:solidFill>
                <a:srgbClr val="006600"/>
              </a:solidFill>
            </a:endParaRPr>
          </a:p>
        </p:txBody>
      </p:sp>
      <p:pic>
        <p:nvPicPr>
          <p:cNvPr id="38915" name="Picture 5"/>
          <p:cNvPicPr>
            <a:picLocks noChangeAspect="1" noChangeArrowheads="1"/>
          </p:cNvPicPr>
          <p:nvPr/>
        </p:nvPicPr>
        <p:blipFill>
          <a:blip r:embed="rId3" cstate="print"/>
          <a:srcRect/>
          <a:stretch>
            <a:fillRect/>
          </a:stretch>
        </p:blipFill>
        <p:spPr bwMode="auto">
          <a:xfrm>
            <a:off x="146050" y="60325"/>
            <a:ext cx="685800" cy="1371600"/>
          </a:xfrm>
          <a:prstGeom prst="rect">
            <a:avLst/>
          </a:prstGeom>
          <a:noFill/>
          <a:ln w="9525">
            <a:noFill/>
            <a:miter lim="800000"/>
            <a:headEnd/>
            <a:tailEnd/>
          </a:ln>
        </p:spPr>
      </p:pic>
      <p:pic>
        <p:nvPicPr>
          <p:cNvPr id="38916" name="Picture 6"/>
          <p:cNvPicPr>
            <a:picLocks noChangeAspect="1" noChangeArrowheads="1"/>
          </p:cNvPicPr>
          <p:nvPr/>
        </p:nvPicPr>
        <p:blipFill>
          <a:blip r:embed="rId3" cstate="print"/>
          <a:srcRect/>
          <a:stretch>
            <a:fillRect/>
          </a:stretch>
        </p:blipFill>
        <p:spPr bwMode="auto">
          <a:xfrm>
            <a:off x="8458200" y="5486400"/>
            <a:ext cx="685800" cy="137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800000"/>
      </a:hlink>
      <a:folHlink>
        <a:srgbClr val="0033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800000"/>
        </a:hlink>
        <a:folHlink>
          <a:srgbClr val="B2B2B2"/>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800000"/>
        </a:hlink>
        <a:folHlink>
          <a:srgbClr val="00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10135</TotalTime>
  <Words>3504</Words>
  <Application>Microsoft Macintosh PowerPoint</Application>
  <PresentationFormat>On-screen Show (4:3)</PresentationFormat>
  <Paragraphs>424</Paragraphs>
  <Slides>45</Slides>
  <Notes>18</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2</vt:i4>
      </vt:variant>
      <vt:variant>
        <vt:lpstr>Slide Titles</vt:lpstr>
      </vt:variant>
      <vt:variant>
        <vt:i4>45</vt:i4>
      </vt:variant>
    </vt:vector>
  </HeadingPairs>
  <TitlesOfParts>
    <vt:vector size="59" baseType="lpstr">
      <vt:lpstr>Arial Black</vt:lpstr>
      <vt:lpstr>Arial Narrow</vt:lpstr>
      <vt:lpstr>CommonBullets</vt:lpstr>
      <vt:lpstr>Impact</vt:lpstr>
      <vt:lpstr>NuptialScript</vt:lpstr>
      <vt:lpstr>Symbol</vt:lpstr>
      <vt:lpstr>Times New Roman</vt:lpstr>
      <vt:lpstr>Verdana</vt:lpstr>
      <vt:lpstr>Wingdings</vt:lpstr>
      <vt:lpstr>WP IconicSymbolsA</vt:lpstr>
      <vt:lpstr>Arial</vt:lpstr>
      <vt:lpstr>Default Design</vt:lpstr>
      <vt:lpstr>Clip</vt:lpstr>
      <vt:lpstr>Document</vt:lpstr>
      <vt:lpstr>PowerPoint Presentation</vt:lpstr>
      <vt:lpstr>The Triple Package for Student Success Amy Chua &amp; Jed Rubenfeld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does each cell need a nucleus?</vt:lpstr>
      <vt:lpstr>PowerPoint Presentation</vt:lpstr>
      <vt:lpstr>PowerPoint Presentation</vt:lpstr>
      <vt:lpstr>PowerPoint Presentation</vt:lpstr>
      <vt:lpstr>What is chromatin?</vt:lpstr>
      <vt:lpstr>PowerPoint Presentation</vt:lpstr>
      <vt:lpstr>From cytoplasm to nucleus</vt:lpstr>
      <vt:lpstr>The Nucleolus is the Site of Ribosome Synthesis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UofO</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CMM</dc:creator>
  <cp:lastModifiedBy>marwa.tulul@gmail.com</cp:lastModifiedBy>
  <cp:revision>256</cp:revision>
  <dcterms:created xsi:type="dcterms:W3CDTF">1999-08-10T13:00:22Z</dcterms:created>
  <dcterms:modified xsi:type="dcterms:W3CDTF">2016-09-20T22:06:59Z</dcterms:modified>
</cp:coreProperties>
</file>