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86" r:id="rId10"/>
    <p:sldId id="266" r:id="rId11"/>
    <p:sldId id="267" r:id="rId12"/>
    <p:sldId id="28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8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9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66" autoAdjust="0"/>
  </p:normalViewPr>
  <p:slideViewPr>
    <p:cSldViewPr>
      <p:cViewPr varScale="1">
        <p:scale>
          <a:sx n="68" d="100"/>
          <a:sy n="68" d="100"/>
        </p:scale>
        <p:origin x="-1858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8D57A8-4714-48DD-809B-7DFD5A433330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56CE80-2C7D-4D13-BC40-C21F2268319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388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23182F0-03CE-423C-972F-A03619971802}" type="slidenum">
              <a:rPr lang="en-GB" sz="1200" smtClean="0"/>
              <a:pPr/>
              <a:t>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A6F3C194-58D1-4BA3-8EF0-F4F34BE670F0}" type="slidenum">
              <a:rPr lang="en-GB" sz="1200" smtClean="0"/>
              <a:pPr/>
              <a:t>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85D63A3-A84D-4A29-B4D9-F4D955420C0E}" type="slidenum">
              <a:rPr lang="en-GB" sz="1200" smtClean="0"/>
              <a:pPr/>
              <a:t>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E813B63-94D1-46B9-BFB4-A729E1C4D759}" type="slidenum">
              <a:rPr lang="en-GB" sz="1200" smtClean="0"/>
              <a:pPr/>
              <a:t>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9BAA91E-A71A-4AF5-9715-32BF3F44DA9A}" type="slidenum">
              <a:rPr lang="en-GB" sz="1200" smtClean="0"/>
              <a:pPr/>
              <a:t>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87CCDFB-6FAE-4DF2-AA72-9E1337695C80}" type="slidenum">
              <a:rPr lang="en-GB" sz="1200" smtClean="0"/>
              <a:pPr/>
              <a:t>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F88FAA5-74C2-4220-A131-84EA8778E75C}" type="slidenum">
              <a:rPr lang="en-GB" sz="1200" smtClean="0"/>
              <a:pPr/>
              <a:t>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DA8ADEE5-34EB-4B60-B423-AF40650F11EA}" type="slidenum">
              <a:rPr lang="en-GB" sz="1200" smtClean="0"/>
              <a:pPr/>
              <a:t>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231E5F2B-4C93-43A2-B0B2-144404886850}" type="slidenum">
              <a:rPr lang="en-GB" sz="1200" smtClean="0"/>
              <a:pPr/>
              <a:t>10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95C59C5D-60CC-4D3F-BACA-2537EBA696E9}" type="slidenum">
              <a:rPr lang="en-GB" sz="1200" smtClean="0"/>
              <a:pPr/>
              <a:t>11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5DE901AC-09B1-4319-8D25-9695E47D5727}" type="slidenum">
              <a:rPr lang="en-GB" sz="1200" smtClean="0"/>
              <a:pPr/>
              <a:t>13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2B8352DA-2EB7-49C3-9561-1FF59E7523FB}" type="slidenum">
              <a:rPr lang="en-GB" sz="1200" smtClean="0"/>
              <a:pPr/>
              <a:t>14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8675C34-6ABF-4070-A658-DF0875376822}" type="slidenum">
              <a:rPr lang="en-GB" sz="1200" smtClean="0"/>
              <a:pPr/>
              <a:t>15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EFEFC7D-BAD9-4EDC-AF77-B9F06074D9C0}" type="slidenum">
              <a:rPr lang="en-GB" sz="1200" smtClean="0"/>
              <a:pPr/>
              <a:t>16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A1D39B6-9EF3-489D-A6C3-E18F1A9A7703}" type="slidenum">
              <a:rPr lang="en-GB" sz="1200" smtClean="0"/>
              <a:pPr/>
              <a:t>17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DDCADDB-F109-4844-96B7-9D2286371CD7}" type="slidenum">
              <a:rPr lang="en-GB" sz="1200" smtClean="0"/>
              <a:pPr/>
              <a:t>18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E802EAB-47D9-4AAE-B888-39CED67C41ED}" type="slidenum">
              <a:rPr lang="en-GB" sz="1200" smtClean="0"/>
              <a:pPr/>
              <a:t>19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0D474F9-A452-4923-9015-CEBEA21ABD6C}" type="slidenum">
              <a:rPr lang="en-GB" sz="1200" smtClean="0"/>
              <a:pPr/>
              <a:t>20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2.9</a:t>
            </a: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834068CC-75B6-4417-A2DF-4EE2253BA1F4}" type="slidenum">
              <a:rPr lang="en-GB" sz="1200" smtClean="0"/>
              <a:pPr/>
              <a:t>21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2.10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6A776942-E8D1-423E-867F-A05A44A77882}" type="slidenum">
              <a:rPr lang="en-GB" sz="1200" smtClean="0"/>
              <a:pPr/>
              <a:t>22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6212CED-81B2-4FA6-A387-1E805F96F40F}" type="slidenum">
              <a:rPr lang="en-GB" sz="1200" smtClean="0"/>
              <a:pPr/>
              <a:t>24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B68D748F-9051-4261-8D1F-734FBF492049}" type="slidenum">
              <a:rPr lang="en-GB" sz="1200" smtClean="0"/>
              <a:pPr/>
              <a:t>25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7926566-F8E1-47BD-AD19-FC253AE2F4FE}" type="slidenum">
              <a:rPr lang="en-GB" sz="1200" smtClean="0"/>
              <a:pPr/>
              <a:t>26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0353E2A5-055B-4E95-81D1-B7442B9C15E7}" type="slidenum">
              <a:rPr lang="en-GB" sz="1200" smtClean="0"/>
              <a:pPr/>
              <a:t>27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893060FD-779B-4006-83B8-8411284B2ACC}" type="slidenum">
              <a:rPr lang="en-GB" sz="1200" smtClean="0"/>
              <a:pPr/>
              <a:t>28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2.13</a:t>
            </a: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754301F-5E7F-4174-A49A-D9558FE92D06}" type="slidenum">
              <a:rPr lang="en-GB" sz="1200" smtClean="0"/>
              <a:pPr/>
              <a:t>29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/>
              <a:t>Replace with Figure 2.14</a:t>
            </a: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F287ABFC-FE7E-4AF9-9CE7-E0E1DFADD999}" type="slidenum">
              <a:rPr lang="en-GB" sz="1200" smtClean="0"/>
              <a:pPr/>
              <a:t>30</a:t>
            </a:fld>
            <a:endParaRPr lang="en-GB" sz="120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mtClean="0"/>
              <a:t>Add Figure 2.15</a:t>
            </a: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15E3BD75-8001-4AD4-8AA5-471690E58480}" type="slidenum">
              <a:rPr lang="en-GB" sz="1200" smtClean="0"/>
              <a:pPr/>
              <a:t>31</a:t>
            </a:fld>
            <a:endParaRPr lang="en-GB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9756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2407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84716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4208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0569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7181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7405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7263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729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254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45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BF1A4-71D5-42DC-A7D9-D94CF3104E92}" type="datetimeFigureOut">
              <a:rPr lang="en-CA" smtClean="0"/>
              <a:t>2016-01-21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B1F99-FE5B-4135-8DFE-ACCA74975A9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248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gQAYLz4A0E" TargetMode="External"/><Relationship Id="rId2" Type="http://schemas.openxmlformats.org/officeDocument/2006/relationships/hyperlink" Target="http://video.ft.com/62156786001/London-Business-School-The-fog-of-the-future/Management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visint.com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15913" y="2347913"/>
            <a:ext cx="851217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630238" indent="-630238" algn="ctr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 smtClean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Marketplace </a:t>
            </a:r>
            <a:r>
              <a:rPr lang="en-US" sz="4000" b="1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Analysis for </a:t>
            </a:r>
          </a:p>
          <a:p>
            <a:pPr marL="630238" indent="-630238" algn="ctr" eaLnBrk="1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en-US" sz="4000" b="1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139271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17488"/>
            <a:ext cx="8367712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latin typeface="Arial" charset="0"/>
                <a:cs typeface="Microsoft Sans Serif" pitchFamily="34" charset="0"/>
              </a:rPr>
              <a:t>Management Issues</a:t>
            </a:r>
            <a:endParaRPr lang="en-US" sz="3200" b="1" u="sng" smtClean="0">
              <a:latin typeface="Arial" charset="0"/>
              <a:cs typeface="Microsoft Sans Serif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1013" y="1430338"/>
            <a:ext cx="8483600" cy="5041900"/>
          </a:xfrm>
        </p:spPr>
        <p:txBody>
          <a:bodyPr>
            <a:normAutofit/>
          </a:bodyPr>
          <a:lstStyle/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AU" sz="2800" smtClean="0">
                <a:cs typeface="Microsoft Sans Serif" pitchFamily="34" charset="0"/>
              </a:rPr>
              <a:t>What are the implications of changes in marketplace structures for how we trade with customers and other partners?</a:t>
            </a: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endParaRPr lang="en-GB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AU" sz="2800" smtClean="0">
                <a:cs typeface="Microsoft Sans Serif" pitchFamily="34" charset="0"/>
              </a:rPr>
              <a:t>Which business models and revenue models should we consider in order to exploit the Internet?</a:t>
            </a: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endParaRPr lang="en-GB" sz="280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AU" sz="2800" smtClean="0">
                <a:cs typeface="Microsoft Sans Serif" pitchFamily="34" charset="0"/>
              </a:rPr>
              <a:t>What will be the importance of online intermediaries and marketplace hubs to our business and what actions should we take to partner these intermediaries?</a:t>
            </a:r>
            <a:endParaRPr lang="en-US" sz="2800" smtClean="0"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17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274638" y="588803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Figure 2.1 </a:t>
            </a:r>
            <a:r>
              <a:rPr lang="en-GB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The environment in which e-business services are provided</a:t>
            </a:r>
          </a:p>
        </p:txBody>
      </p:sp>
      <p:pic>
        <p:nvPicPr>
          <p:cNvPr id="7171" name="Picture 1030" descr="M02NF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684213"/>
            <a:ext cx="8367712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883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17488"/>
            <a:ext cx="8367712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latin typeface="Arial" charset="0"/>
                <a:cs typeface="Microsoft Sans Serif" pitchFamily="34" charset="0"/>
              </a:rPr>
              <a:t>Activity – The E-Commerce Environment</a:t>
            </a:r>
            <a:endParaRPr lang="en-US" sz="3200" b="1" u="sng" smtClean="0">
              <a:latin typeface="Arial" charset="0"/>
              <a:cs typeface="Microsoft Sans Serif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363" y="1371600"/>
            <a:ext cx="8275637" cy="2654300"/>
          </a:xfrm>
        </p:spPr>
        <p:txBody>
          <a:bodyPr>
            <a:spAutoFit/>
          </a:bodyPr>
          <a:lstStyle/>
          <a:p>
            <a:pPr marL="404813" indent="-404813" eaLnBrk="1" hangingPunct="1">
              <a:buSzTx/>
              <a:buFontTx/>
              <a:buChar char="•"/>
            </a:pPr>
            <a:r>
              <a:rPr lang="en-US" sz="2800" smtClean="0">
                <a:cs typeface="Microsoft Sans Serif" pitchFamily="34" charset="0"/>
              </a:rPr>
              <a:t>For each of the environment influences shown in </a:t>
            </a:r>
            <a:r>
              <a:rPr lang="en-US" sz="2800" i="1" smtClean="0">
                <a:cs typeface="Microsoft Sans Serif" pitchFamily="34" charset="0"/>
              </a:rPr>
              <a:t>Figure 2.1</a:t>
            </a:r>
            <a:r>
              <a:rPr lang="en-US" sz="2800" smtClean="0">
                <a:cs typeface="Microsoft Sans Serif" pitchFamily="34" charset="0"/>
              </a:rPr>
              <a:t>, give examples of why it is important to monitor and respond in an e-business context. For example, the personalization mentioned in the text is part of why it is important to respond to technological innovation.</a:t>
            </a:r>
          </a:p>
        </p:txBody>
      </p:sp>
    </p:spTree>
    <p:extLst>
      <p:ext uri="{BB962C8B-B14F-4D97-AF65-F5344CB8AC3E}">
        <p14:creationId xmlns:p14="http://schemas.microsoft.com/office/powerpoint/2010/main" val="213775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38125"/>
            <a:ext cx="8367712" cy="1076325"/>
          </a:xfr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sz="3200" b="1" u="sng" smtClean="0">
                <a:latin typeface="+mn-lt"/>
                <a:cs typeface="Microsoft Sans Serif" pitchFamily="34" charset="0"/>
              </a:rPr>
              <a:t>Environment Constraints and Opportunities</a:t>
            </a:r>
            <a:endParaRPr lang="en-US" sz="3200" b="1" u="sng" smtClean="0">
              <a:latin typeface="+mn-lt"/>
              <a:cs typeface="Microsoft Sans Serif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7363" y="1422400"/>
            <a:ext cx="8275637" cy="4751388"/>
          </a:xfrm>
        </p:spPr>
        <p:txBody>
          <a:bodyPr>
            <a:normAutofit/>
          </a:bodyPr>
          <a:lstStyle/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GB" sz="2800" i="1" u="sng" smtClean="0"/>
              <a:t>Customers</a:t>
            </a:r>
            <a:r>
              <a:rPr lang="en-GB" sz="2800" smtClean="0"/>
              <a:t> – which services are they offering via their web site that your organization could support them in?</a:t>
            </a: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endParaRPr lang="en-GB" sz="2800" smtClean="0"/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GB" sz="2800" i="1" u="sng" smtClean="0"/>
              <a:t>Competitors</a:t>
            </a:r>
            <a:r>
              <a:rPr lang="en-GB" sz="2800" smtClean="0"/>
              <a:t> – need to be benchmarked in order to review the online services they are offering – do they have a competitive advantage?</a:t>
            </a: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endParaRPr lang="en-GB" sz="2800" smtClean="0"/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GB" sz="2800" i="1" u="sng" smtClean="0"/>
              <a:t>Intermediaries</a:t>
            </a:r>
            <a:r>
              <a:rPr lang="en-GB" sz="2800" smtClean="0"/>
              <a:t> – are new or existing intermediaries offering products or services from your competitors while you are not represented?</a:t>
            </a:r>
          </a:p>
        </p:txBody>
      </p:sp>
    </p:spTree>
    <p:extLst>
      <p:ext uri="{BB962C8B-B14F-4D97-AF65-F5344CB8AC3E}">
        <p14:creationId xmlns:p14="http://schemas.microsoft.com/office/powerpoint/2010/main" val="249435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484188" y="1454150"/>
            <a:ext cx="8278812" cy="5087938"/>
          </a:xfrm>
        </p:spPr>
        <p:txBody>
          <a:bodyPr>
            <a:normAutofit/>
          </a:bodyPr>
          <a:lstStyle/>
          <a:p>
            <a:pPr marL="404813" indent="-404813" eaLnBrk="1" hangingPunct="1">
              <a:lnSpc>
                <a:spcPct val="80000"/>
              </a:lnSpc>
              <a:buSzTx/>
              <a:buFontTx/>
              <a:buChar char="•"/>
            </a:pPr>
            <a:r>
              <a:rPr lang="en-GB" sz="2800" i="1" u="sng" dirty="0" smtClean="0"/>
              <a:t>Suppliers</a:t>
            </a:r>
            <a:r>
              <a:rPr lang="en-GB" sz="2800" dirty="0" smtClean="0"/>
              <a:t> – are suppliers offering different methods of procurement to competitors that give them a competitive advantage?</a:t>
            </a:r>
            <a:endParaRPr lang="en-GB" sz="2800" i="1" dirty="0" smtClean="0"/>
          </a:p>
          <a:p>
            <a:pPr marL="0" indent="0" eaLnBrk="1" hangingPunct="1">
              <a:lnSpc>
                <a:spcPct val="80000"/>
              </a:lnSpc>
              <a:buSzTx/>
              <a:buNone/>
            </a:pPr>
            <a:endParaRPr lang="en-GB" sz="2800" i="1" u="sng" dirty="0">
              <a:cs typeface="Microsoft Sans Serif" pitchFamily="34" charset="0"/>
            </a:endParaRPr>
          </a:p>
          <a:p>
            <a:pPr marL="0" indent="0" eaLnBrk="1" hangingPunct="1">
              <a:lnSpc>
                <a:spcPct val="80000"/>
              </a:lnSpc>
              <a:buSzTx/>
              <a:buNone/>
            </a:pPr>
            <a:r>
              <a:rPr lang="en-GB" sz="2800" i="1" u="sng" dirty="0" smtClean="0">
                <a:cs typeface="Microsoft Sans Serif" pitchFamily="34" charset="0"/>
              </a:rPr>
              <a:t>Macro-environment</a:t>
            </a:r>
            <a:endParaRPr lang="en-GB" sz="2800" i="1" u="sng" dirty="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  <a:buSzTx/>
              <a:buFontTx/>
              <a:buChar char="•"/>
            </a:pPr>
            <a:endParaRPr lang="en-GB" sz="2800" u="sng" dirty="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Society </a:t>
            </a:r>
            <a:r>
              <a:rPr lang="en-GB" sz="2800" dirty="0" smtClean="0"/>
              <a:t>–</a:t>
            </a:r>
            <a:r>
              <a:rPr lang="en-GB" sz="2800" dirty="0" smtClean="0">
                <a:cs typeface="Microsoft Sans Serif" pitchFamily="34" charset="0"/>
              </a:rPr>
              <a:t> what is the ethical and moral consensus on holding personal information?</a:t>
            </a:r>
          </a:p>
          <a:p>
            <a:pPr marL="404813" indent="-404813" eaLnBrk="1" hangingPunct="1">
              <a:lnSpc>
                <a:spcPct val="80000"/>
              </a:lnSpc>
              <a:buSzTx/>
              <a:buFontTx/>
              <a:buChar char="•"/>
            </a:pPr>
            <a:endParaRPr lang="en-GB" sz="2800" dirty="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80000"/>
              </a:lnSpc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Country specific, international legal </a:t>
            </a:r>
            <a:r>
              <a:rPr lang="en-GB" sz="2800" dirty="0" smtClean="0"/>
              <a:t>–</a:t>
            </a:r>
            <a:r>
              <a:rPr lang="en-GB" sz="2800" dirty="0" smtClean="0">
                <a:cs typeface="Microsoft Sans Serif" pitchFamily="34" charset="0"/>
              </a:rPr>
              <a:t> what are the local and global legal constraints, for example, on holding personal information, or taxation rules on sale of goods?</a:t>
            </a:r>
          </a:p>
          <a:p>
            <a:pPr marL="404813" indent="-404813" eaLnBrk="1" hangingPunct="1">
              <a:lnSpc>
                <a:spcPct val="80000"/>
              </a:lnSpc>
              <a:buSzTx/>
              <a:buFontTx/>
              <a:buChar char="•"/>
            </a:pPr>
            <a:endParaRPr lang="en-GB" sz="2800" dirty="0" smtClean="0">
              <a:cs typeface="Microsoft Sans Serif" pitchFamily="34" charset="0"/>
            </a:endParaRPr>
          </a:p>
        </p:txBody>
      </p:sp>
      <p:sp>
        <p:nvSpPr>
          <p:cNvPr id="13315" name="Rectangle 1030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187325"/>
            <a:ext cx="8964612" cy="11906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sz="3200" b="1" u="sng" dirty="0" smtClean="0">
                <a:latin typeface="+mn-lt"/>
                <a:cs typeface="Microsoft Sans Serif" pitchFamily="34" charset="0"/>
              </a:rPr>
              <a:t>Environment Constraints and Opportunities (Continued)</a:t>
            </a:r>
            <a:endParaRPr lang="en-US" sz="3200" b="1" u="sng" dirty="0" smtClean="0">
              <a:latin typeface="+mn-lt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9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482600" y="1414463"/>
            <a:ext cx="8280400" cy="3336925"/>
          </a:xfrm>
        </p:spPr>
        <p:txBody>
          <a:bodyPr>
            <a:spAutoFit/>
          </a:bodyPr>
          <a:lstStyle/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Country specific, international economic </a:t>
            </a:r>
            <a:r>
              <a:rPr lang="en-GB" sz="2800" dirty="0" smtClean="0"/>
              <a:t>–</a:t>
            </a:r>
            <a:r>
              <a:rPr lang="en-GB" sz="2800" dirty="0" smtClean="0">
                <a:cs typeface="Microsoft Sans Serif" pitchFamily="34" charset="0"/>
              </a:rPr>
              <a:t> what are the economic constraints of operating within a country or global constraints?</a:t>
            </a: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endParaRPr lang="en-GB" sz="2800" dirty="0" smtClean="0">
              <a:cs typeface="Microsoft Sans Serif" pitchFamily="34" charset="0"/>
            </a:endParaRPr>
          </a:p>
          <a:p>
            <a:pPr marL="404813" indent="-404813" eaLnBrk="1" hangingPunct="1">
              <a:lnSpc>
                <a:spcPct val="90000"/>
              </a:lnSpc>
              <a:buSzTx/>
              <a:buFontTx/>
              <a:buChar char="•"/>
            </a:pPr>
            <a:r>
              <a:rPr lang="en-GB" sz="2800" dirty="0" smtClean="0">
                <a:cs typeface="Microsoft Sans Serif" pitchFamily="34" charset="0"/>
              </a:rPr>
              <a:t>Technology </a:t>
            </a:r>
            <a:r>
              <a:rPr lang="en-GB" sz="2800" dirty="0" smtClean="0"/>
              <a:t>–</a:t>
            </a:r>
            <a:r>
              <a:rPr lang="en-GB" sz="2800" dirty="0" smtClean="0">
                <a:cs typeface="Microsoft Sans Serif" pitchFamily="34" charset="0"/>
              </a:rPr>
              <a:t> what new technologies are emerging by which to deliver online services such as interactive digital TV and mobile phone-based access?</a:t>
            </a:r>
            <a:endParaRPr lang="en-US" sz="2800" dirty="0" smtClean="0">
              <a:cs typeface="Microsoft Sans Serif" pitchFamily="34" charset="0"/>
            </a:endParaRPr>
          </a:p>
        </p:txBody>
      </p:sp>
      <p:sp>
        <p:nvSpPr>
          <p:cNvPr id="13315" name="Rectangle 1030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187325"/>
            <a:ext cx="8964612" cy="119062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sz="3200" b="1" u="sng" dirty="0" smtClean="0">
                <a:latin typeface="+mn-lt"/>
                <a:cs typeface="Microsoft Sans Serif" pitchFamily="34" charset="0"/>
              </a:rPr>
              <a:t>Environment Constraints and Opportunities (Continued)</a:t>
            </a:r>
            <a:endParaRPr lang="en-US" sz="3200" b="1" u="sng" dirty="0" smtClean="0">
              <a:latin typeface="+mn-lt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85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274638" y="5770563"/>
            <a:ext cx="844708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Figure 2.2 </a:t>
            </a:r>
            <a:r>
              <a:rPr lang="en-GB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Professor Donald </a:t>
            </a:r>
            <a:r>
              <a:rPr lang="en-US" sz="1800" dirty="0" err="1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Sull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of London Business School talks about strategic agility</a:t>
            </a:r>
            <a:b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</a:br>
            <a:r>
              <a:rPr lang="en-US" sz="800" i="1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Source</a:t>
            </a:r>
            <a:r>
              <a:rPr lang="en-US" sz="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: www.ft.com</a:t>
            </a:r>
          </a:p>
        </p:txBody>
      </p:sp>
      <p:pic>
        <p:nvPicPr>
          <p:cNvPr id="12291" name="Picture 1030" descr="M02NF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381000"/>
            <a:ext cx="6845300" cy="533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00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1024754"/>
            <a:ext cx="77768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hlinkClick r:id="rId2"/>
              </a:rPr>
              <a:t>http://</a:t>
            </a:r>
            <a:r>
              <a:rPr lang="en-CA" dirty="0" smtClean="0">
                <a:hlinkClick r:id="rId2"/>
              </a:rPr>
              <a:t>video.ft.com/62156786001/London-Business-School-The-fog-of-the-future/Management</a:t>
            </a:r>
            <a:endParaRPr lang="en-CA" dirty="0" smtClean="0"/>
          </a:p>
          <a:p>
            <a:endParaRPr lang="en-CA" dirty="0" smtClean="0"/>
          </a:p>
          <a:p>
            <a:endParaRPr lang="en-CA" dirty="0"/>
          </a:p>
          <a:p>
            <a:r>
              <a:rPr lang="en-CA" dirty="0">
                <a:hlinkClick r:id="rId3"/>
              </a:rPr>
              <a:t>https://</a:t>
            </a:r>
            <a:r>
              <a:rPr lang="en-CA" dirty="0" smtClean="0">
                <a:hlinkClick r:id="rId3"/>
              </a:rPr>
              <a:t>www.youtube.com/watch?v=UgQAYLz4A0E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8185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274638" y="5891213"/>
            <a:ext cx="84693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Figure 2.3 </a:t>
            </a:r>
            <a:r>
              <a:rPr lang="en-GB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An online marketplace map</a:t>
            </a:r>
          </a:p>
        </p:txBody>
      </p:sp>
      <p:pic>
        <p:nvPicPr>
          <p:cNvPr id="13315" name="Picture 7" descr="M02NF0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0" y="381000"/>
            <a:ext cx="701040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91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274638" y="5767388"/>
            <a:ext cx="8478837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Figure 2.4 </a:t>
            </a:r>
            <a:r>
              <a:rPr lang="en-GB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Google Trends for websites </a:t>
            </a:r>
            <a:r>
              <a:rPr lang="en-GB" sz="1800" dirty="0">
                <a:solidFill>
                  <a:srgbClr val="C00000"/>
                </a:solidFill>
                <a:latin typeface="+mn-lt"/>
              </a:rPr>
              <a:t>–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useful for benchmarking the growth of online intermediaries and destination sites</a:t>
            </a:r>
            <a:b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</a:br>
            <a:r>
              <a:rPr lang="en-US" sz="800" i="1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Source</a:t>
            </a:r>
            <a:r>
              <a:rPr lang="en-US" sz="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: http://trends.google.com/websites</a:t>
            </a:r>
          </a:p>
        </p:txBody>
      </p:sp>
      <p:pic>
        <p:nvPicPr>
          <p:cNvPr id="14339" name="Picture 6" descr="M02NF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0" y="381000"/>
            <a:ext cx="6818313" cy="531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43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8604161" cy="470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23528" y="5733256"/>
            <a:ext cx="5472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C00000"/>
                </a:solidFill>
                <a:cs typeface="Microsoft Sans Serif" pitchFamily="34" charset="0"/>
              </a:rPr>
              <a:t>Google Trends for websites </a:t>
            </a:r>
            <a:r>
              <a:rPr lang="en-GB" dirty="0">
                <a:solidFill>
                  <a:srgbClr val="C00000"/>
                </a:solidFill>
              </a:rPr>
              <a:t>–</a:t>
            </a:r>
            <a:r>
              <a:rPr lang="en-US" dirty="0">
                <a:solidFill>
                  <a:srgbClr val="C00000"/>
                </a:solidFill>
                <a:cs typeface="Microsoft Sans Serif" pitchFamily="34" charset="0"/>
              </a:rPr>
              <a:t> useful for benchmarking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719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274638" y="5891213"/>
            <a:ext cx="84693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C00000"/>
                </a:solidFill>
                <a:latin typeface="Arial" charset="0"/>
              </a:rPr>
              <a:t>Figure 2.5 </a:t>
            </a:r>
            <a:r>
              <a:rPr lang="en-GB" sz="1800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Arial" charset="0"/>
              </a:rPr>
              <a:t>B2B and B2C interactions between an organization, its suppliers and its customers</a:t>
            </a:r>
          </a:p>
        </p:txBody>
      </p:sp>
      <p:pic>
        <p:nvPicPr>
          <p:cNvPr id="15363" name="Picture 6" descr="M02NF0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381000"/>
            <a:ext cx="8216900" cy="544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490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14313"/>
            <a:ext cx="8367712" cy="64135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sz="3200" b="1" u="sng" dirty="0" smtClean="0">
                <a:latin typeface="+mn-lt"/>
                <a:cs typeface="Microsoft Sans Serif" pitchFamily="34" charset="0"/>
              </a:rPr>
              <a:t>B2B and B2C Characteristics</a:t>
            </a:r>
            <a:endParaRPr lang="en-US" sz="3200" b="1" u="sng" dirty="0" smtClean="0">
              <a:latin typeface="+mn-lt"/>
              <a:cs typeface="Microsoft Sans Serif" pitchFamily="34" charset="0"/>
            </a:endParaRPr>
          </a:p>
        </p:txBody>
      </p:sp>
      <p:graphicFrame>
        <p:nvGraphicFramePr>
          <p:cNvPr id="16793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2636620"/>
              </p:ext>
            </p:extLst>
          </p:nvPr>
        </p:nvGraphicFramePr>
        <p:xfrm>
          <a:off x="517525" y="1268413"/>
          <a:ext cx="8135938" cy="4679952"/>
        </p:xfrm>
        <a:graphic>
          <a:graphicData uri="http://schemas.openxmlformats.org/drawingml/2006/table">
            <a:tbl>
              <a:tblPr/>
              <a:tblGrid>
                <a:gridCol w="2711450"/>
                <a:gridCol w="2713038"/>
                <a:gridCol w="2711450"/>
              </a:tblGrid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Characteristic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B2C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B2B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Proportion of adopters with access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Low to medium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High to very high</a:t>
                      </a:r>
                      <a:endParaRPr kumimoji="0" lang="en-GB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Complexity of buying decisions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Relatively simple </a:t>
                      </a:r>
                      <a:r>
                        <a:rPr lang="en-GB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–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 individual and influencers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More complex </a:t>
                      </a:r>
                      <a:r>
                        <a:rPr lang="en-GB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–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 buying process involves users, 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specifiers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, buyers, etc.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Channel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Relatively simple </a:t>
                      </a:r>
                      <a:r>
                        <a:rPr lang="en-GB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–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 direct or from retailer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More complex, direct or via wholesaler, agent or distributor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7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Purchasing characteristics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Low value, high volume or high value, low volume. May be high involvement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Similar volume/value. May be high involvement. Repeat orders (</a:t>
                      </a:r>
                      <a:r>
                        <a:rPr kumimoji="0" lang="en-GB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rebuys</a:t>
                      </a: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) more common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0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Product characteristic</a:t>
                      </a:r>
                      <a:endParaRPr kumimoji="0" lang="en-GB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Often standardized items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itchFamily="18" charset="0"/>
                          <a:cs typeface="Microsoft Sans Serif" pitchFamily="34" charset="0"/>
                        </a:rPr>
                        <a:t>Standardized items or bespoke for sale</a:t>
                      </a:r>
                      <a:endParaRPr kumimoji="0" lang="en-GB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itchFamily="18" charset="0"/>
                        <a:cs typeface="Microsoft Sans Serif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383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76225" y="5659438"/>
            <a:ext cx="844708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solidFill>
                  <a:schemeClr val="tx2"/>
                </a:solidFill>
                <a:latin typeface="Arial" charset="0"/>
                <a:cs typeface="Microsoft Sans Serif" pitchFamily="34" charset="0"/>
              </a:rPr>
              <a:t>Figure 2.6 </a:t>
            </a:r>
            <a:r>
              <a:rPr lang="en-US" sz="1800" dirty="0">
                <a:solidFill>
                  <a:schemeClr val="tx2"/>
                </a:solidFill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chemeClr val="tx2"/>
                </a:solidFill>
                <a:latin typeface="Arial" charset="0"/>
                <a:cs typeface="Microsoft Sans Serif" pitchFamily="34" charset="0"/>
              </a:rPr>
              <a:t>Disintermediation of a consumer distribution channel showing (a) the original situation, (b) disintermediation omitting the wholesaler, and </a:t>
            </a:r>
            <a:br>
              <a:rPr lang="en-US" sz="1800" dirty="0">
                <a:solidFill>
                  <a:schemeClr val="tx2"/>
                </a:solidFill>
                <a:latin typeface="Arial" charset="0"/>
                <a:cs typeface="Microsoft Sans Serif" pitchFamily="34" charset="0"/>
              </a:rPr>
            </a:br>
            <a:r>
              <a:rPr lang="en-US" sz="1800" dirty="0">
                <a:solidFill>
                  <a:schemeClr val="tx2"/>
                </a:solidFill>
                <a:latin typeface="Arial" charset="0"/>
                <a:cs typeface="Microsoft Sans Serif" pitchFamily="34" charset="0"/>
              </a:rPr>
              <a:t>(c) disintermediation omitting both wholesaler and retailer</a:t>
            </a:r>
          </a:p>
        </p:txBody>
      </p:sp>
      <p:pic>
        <p:nvPicPr>
          <p:cNvPr id="17411" name="Picture 6" descr="M02NF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1268413"/>
            <a:ext cx="8367712" cy="36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274638" y="5891213"/>
            <a:ext cx="84693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Figure 2.7 </a:t>
            </a:r>
            <a:r>
              <a:rPr lang="en-GB" sz="180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From original situation (a) to disintermediation (b) and reintermediation (c)</a:t>
            </a:r>
          </a:p>
        </p:txBody>
      </p:sp>
      <p:pic>
        <p:nvPicPr>
          <p:cNvPr id="18435" name="Picture 6" descr="Z:\Graphics\Powerpoint\PE_UK\PE217-Chaffey\Final files\GIF\CH02\M02NF00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74650"/>
            <a:ext cx="7315200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67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17488"/>
            <a:ext cx="8367712" cy="641350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sz="3200" b="1" u="sng" dirty="0" smtClean="0">
                <a:latin typeface="+mn-lt"/>
                <a:cs typeface="Microsoft Sans Serif" pitchFamily="34" charset="0"/>
              </a:rPr>
              <a:t>Counter-Mediation</a:t>
            </a:r>
            <a:endParaRPr lang="en-US" sz="3200" b="1" u="sng" dirty="0" smtClean="0">
              <a:latin typeface="+mn-lt"/>
              <a:cs typeface="Microsoft Sans Serif" pitchFamily="34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4188" y="1381125"/>
            <a:ext cx="8278812" cy="4156075"/>
          </a:xfrm>
          <a:noFill/>
        </p:spPr>
        <p:txBody>
          <a:bodyPr/>
          <a:lstStyle/>
          <a:p>
            <a:pPr marL="404813" indent="-404813" eaLnBrk="1" hangingPunct="1">
              <a:buSzTx/>
              <a:buFontTx/>
              <a:buChar char="•"/>
            </a:pPr>
            <a:r>
              <a:rPr lang="en-US" sz="2800" dirty="0" smtClean="0"/>
              <a:t>Creation of a new intermediary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US" sz="2800" dirty="0" smtClean="0"/>
              <a:t>Example:</a:t>
            </a:r>
          </a:p>
          <a:p>
            <a:pPr marL="1039813" lvl="1" indent="-430213" eaLnBrk="1" hangingPunct="1">
              <a:buSzTx/>
              <a:buFont typeface="Arial" charset="0"/>
              <a:buChar char="–"/>
            </a:pPr>
            <a:r>
              <a:rPr lang="en-US" dirty="0" smtClean="0"/>
              <a:t>B&amp;Q </a:t>
            </a:r>
            <a:r>
              <a:rPr lang="en-US" i="1" dirty="0" smtClean="0"/>
              <a:t>www.diy.com</a:t>
            </a:r>
          </a:p>
          <a:p>
            <a:pPr marL="1039813" lvl="1" indent="-430213" eaLnBrk="1" hangingPunct="1">
              <a:buSzTx/>
              <a:buFont typeface="Arial" charset="0"/>
              <a:buChar char="–"/>
            </a:pPr>
            <a:r>
              <a:rPr lang="en-US" dirty="0" err="1" smtClean="0"/>
              <a:t>Opodo</a:t>
            </a:r>
            <a:r>
              <a:rPr lang="en-US" dirty="0" smtClean="0"/>
              <a:t> </a:t>
            </a:r>
            <a:r>
              <a:rPr lang="en-US" i="1" dirty="0" smtClean="0"/>
              <a:t>www.opodo.com</a:t>
            </a:r>
          </a:p>
          <a:p>
            <a:pPr marL="1039813" lvl="1" indent="-430213" eaLnBrk="1" hangingPunct="1">
              <a:buSzTx/>
              <a:buFont typeface="Arial" charset="0"/>
              <a:buChar char="–"/>
            </a:pPr>
            <a:r>
              <a:rPr lang="en-US" dirty="0" smtClean="0"/>
              <a:t>Boots </a:t>
            </a:r>
            <a:r>
              <a:rPr lang="en-US" i="1" dirty="0" smtClean="0"/>
              <a:t>www.handbag.com</a:t>
            </a:r>
            <a:endParaRPr lang="en-US" dirty="0" smtClean="0"/>
          </a:p>
          <a:p>
            <a:pPr marL="1039813" lvl="1" indent="-430213" eaLnBrk="1" hangingPunct="1">
              <a:buSzTx/>
              <a:buFont typeface="Arial" charset="0"/>
              <a:buChar char="–"/>
            </a:pPr>
            <a:r>
              <a:rPr lang="en-US" dirty="0" smtClean="0"/>
              <a:t>(</a:t>
            </a:r>
            <a:r>
              <a:rPr lang="en-US" i="1" dirty="0" smtClean="0">
                <a:hlinkClick r:id="rId3"/>
              </a:rPr>
              <a:t>www.covisint.com</a:t>
            </a:r>
            <a:r>
              <a:rPr lang="en-US" dirty="0" smtClean="0"/>
              <a:t>) Platform to enable the </a:t>
            </a:r>
            <a:r>
              <a:rPr lang="en-US" dirty="0" err="1" smtClean="0"/>
              <a:t>IoT</a:t>
            </a:r>
            <a:endParaRPr lang="en-US" dirty="0" smtClean="0"/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z="2800" dirty="0" smtClean="0"/>
              <a:t>Partnering with existing intermediary – Mortgage broker </a:t>
            </a:r>
            <a:r>
              <a:rPr lang="en-GB" sz="2800" dirty="0" err="1" smtClean="0"/>
              <a:t>Charcol</a:t>
            </a:r>
            <a:r>
              <a:rPr lang="en-GB" sz="2800" dirty="0" smtClean="0"/>
              <a:t> and </a:t>
            </a:r>
            <a:r>
              <a:rPr lang="en-GB" sz="2800" dirty="0" err="1" smtClean="0"/>
              <a:t>Freeserve</a:t>
            </a:r>
            <a:r>
              <a:rPr lang="en-GB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216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274638" y="5883275"/>
            <a:ext cx="84470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Figure 2.8 </a:t>
            </a:r>
            <a:r>
              <a:rPr lang="en-GB" sz="1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chemeClr val="tx2"/>
                </a:solidFill>
                <a:latin typeface="+mn-lt"/>
                <a:cs typeface="Microsoft Sans Serif" pitchFamily="34" charset="0"/>
              </a:rPr>
              <a:t>Example channel chain map for consumers selecting an estate agent to sell their property</a:t>
            </a:r>
          </a:p>
        </p:txBody>
      </p:sp>
      <p:pic>
        <p:nvPicPr>
          <p:cNvPr id="20483" name="Picture 1030" descr="Z:\Graphics\Powerpoint\PE_UK\PE217-Chaffey\Final files\GIF\CH02\M02NF01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1352550"/>
            <a:ext cx="8367712" cy="380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181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395288" y="119063"/>
            <a:ext cx="8367712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en-GB" sz="3200" b="1" u="sng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Interactive Activity </a:t>
            </a:r>
            <a:r>
              <a:rPr lang="en-GB" sz="3200" u="sng" dirty="0">
                <a:solidFill>
                  <a:srgbClr val="C00000"/>
                </a:solidFill>
                <a:latin typeface="+mn-lt"/>
              </a:rPr>
              <a:t>–</a:t>
            </a:r>
            <a:r>
              <a:rPr lang="en-GB" sz="3200" b="1" u="sng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Portals</a:t>
            </a:r>
            <a:endParaRPr lang="en-US" sz="3200" b="1" u="sng" dirty="0">
              <a:solidFill>
                <a:srgbClr val="C00000"/>
              </a:solidFill>
              <a:latin typeface="+mn-lt"/>
              <a:cs typeface="Microsoft Sans Serif" pitchFamily="34" charset="0"/>
            </a:endParaRPr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1258888" y="1700213"/>
            <a:ext cx="6761162" cy="3435350"/>
          </a:xfrm>
          <a:prstGeom prst="rect">
            <a:avLst/>
          </a:prstGeom>
          <a:solidFill>
            <a:schemeClr val="accent1"/>
          </a:solidFill>
          <a:ln w="9525">
            <a:solidFill>
              <a:srgbClr val="9933FF"/>
            </a:solidFill>
            <a:miter lim="800000"/>
            <a:headEnd/>
            <a:tailEnd/>
          </a:ln>
        </p:spPr>
        <p:txBody>
          <a:bodyPr lIns="92048" tIns="46026" rIns="92048" bIns="46026">
            <a:spAutoFit/>
          </a:bodyPr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2600" dirty="0">
                <a:solidFill>
                  <a:schemeClr val="bg1"/>
                </a:solidFill>
                <a:latin typeface="+mn-lt"/>
              </a:rPr>
              <a:t>	Q1. Define portal</a:t>
            </a:r>
            <a:br>
              <a:rPr lang="en-US" sz="2600" dirty="0">
                <a:solidFill>
                  <a:schemeClr val="bg1"/>
                </a:solidFill>
                <a:latin typeface="+mn-lt"/>
              </a:rPr>
            </a:br>
            <a:endParaRPr lang="en-US" sz="2600" dirty="0">
              <a:solidFill>
                <a:schemeClr val="bg1"/>
              </a:solidFill>
              <a:latin typeface="+mn-lt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2600" dirty="0">
                <a:solidFill>
                  <a:schemeClr val="bg1"/>
                </a:solidFill>
                <a:latin typeface="+mn-lt"/>
              </a:rPr>
              <a:t>	</a:t>
            </a:r>
            <a:r>
              <a:rPr lang="en-GB" sz="2600" dirty="0">
                <a:solidFill>
                  <a:schemeClr val="bg1"/>
                </a:solidFill>
                <a:latin typeface="+mn-lt"/>
              </a:rPr>
              <a:t>Q</a:t>
            </a:r>
            <a:r>
              <a:rPr lang="en-US" sz="2600" dirty="0">
                <a:solidFill>
                  <a:schemeClr val="bg1"/>
                </a:solidFill>
                <a:latin typeface="+mn-lt"/>
              </a:rPr>
              <a:t>2</a:t>
            </a:r>
            <a:r>
              <a:rPr lang="en-GB" sz="2600" dirty="0">
                <a:solidFill>
                  <a:schemeClr val="bg1"/>
                </a:solidFill>
                <a:latin typeface="+mn-lt"/>
              </a:rPr>
              <a:t>. Is a search engine the same as a portal?</a:t>
            </a:r>
            <a:r>
              <a:rPr lang="en-US" sz="26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GB" sz="2600" dirty="0">
                <a:solidFill>
                  <a:schemeClr val="bg1"/>
                </a:solidFill>
                <a:latin typeface="+mn-lt"/>
              </a:rPr>
              <a:t>Yes, No</a:t>
            </a:r>
            <a:r>
              <a:rPr lang="en-US" sz="26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2600" dirty="0">
                <a:solidFill>
                  <a:schemeClr val="bg1"/>
                </a:solidFill>
                <a:latin typeface="+mn-lt"/>
              </a:rPr>
            </a:br>
            <a:r>
              <a:rPr lang="en-US" sz="26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2600" dirty="0">
                <a:solidFill>
                  <a:schemeClr val="bg1"/>
                </a:solidFill>
                <a:latin typeface="+mn-lt"/>
              </a:rPr>
            </a:br>
            <a:r>
              <a:rPr lang="en-GB" sz="2600" dirty="0">
                <a:solidFill>
                  <a:schemeClr val="bg1"/>
                </a:solidFill>
                <a:latin typeface="+mn-lt"/>
              </a:rPr>
              <a:t>Q</a:t>
            </a:r>
            <a:r>
              <a:rPr lang="en-US" sz="2600" dirty="0">
                <a:solidFill>
                  <a:schemeClr val="bg1"/>
                </a:solidFill>
                <a:latin typeface="+mn-lt"/>
              </a:rPr>
              <a:t>3</a:t>
            </a:r>
            <a:r>
              <a:rPr lang="en-GB" sz="2600" dirty="0">
                <a:solidFill>
                  <a:schemeClr val="bg1"/>
                </a:solidFill>
                <a:latin typeface="+mn-lt"/>
              </a:rPr>
              <a:t>. Is a search engine the same as a directory?</a:t>
            </a:r>
            <a:r>
              <a:rPr lang="en-US" sz="26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GB" sz="2600" dirty="0">
                <a:solidFill>
                  <a:schemeClr val="bg1"/>
                </a:solidFill>
                <a:latin typeface="+mn-lt"/>
              </a:rPr>
              <a:t>Yes, No </a:t>
            </a:r>
            <a:r>
              <a:rPr lang="en-US" sz="2600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2600" dirty="0">
                <a:solidFill>
                  <a:schemeClr val="bg1"/>
                </a:solidFill>
                <a:latin typeface="+mn-lt"/>
              </a:rPr>
            </a:br>
            <a:endParaRPr lang="en-US" sz="2600" dirty="0">
              <a:solidFill>
                <a:schemeClr val="bg1"/>
              </a:solidFill>
              <a:latin typeface="+mn-lt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2600" dirty="0">
                <a:solidFill>
                  <a:schemeClr val="bg1"/>
                </a:solidFill>
                <a:latin typeface="+mn-lt"/>
              </a:rPr>
              <a:t>	Q4. List search engines/portals you use and explain why.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569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4468813" y="1600200"/>
            <a:ext cx="3581400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>
                <a:latin typeface="+mn-lt"/>
              </a:rPr>
              <a:t>Search engines</a:t>
            </a:r>
            <a:endParaRPr lang="en-GB" sz="2800" b="1">
              <a:latin typeface="+mn-lt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4500563" y="2349500"/>
            <a:ext cx="3581400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>
                <a:latin typeface="+mn-lt"/>
              </a:rPr>
              <a:t>Directories </a:t>
            </a:r>
            <a:endParaRPr lang="en-GB" sz="2800" b="1">
              <a:latin typeface="+mn-lt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4468813" y="3124200"/>
            <a:ext cx="3581400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 dirty="0">
                <a:latin typeface="+mn-lt"/>
              </a:rPr>
              <a:t>News aggregators </a:t>
            </a:r>
            <a:endParaRPr lang="en-GB" sz="2800" b="1" dirty="0">
              <a:latin typeface="+mn-lt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4468813" y="3886200"/>
            <a:ext cx="3581400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>
                <a:latin typeface="+mn-lt"/>
              </a:rPr>
              <a:t>MR aggregators </a:t>
            </a:r>
            <a:endParaRPr lang="en-GB" sz="2800" b="1">
              <a:latin typeface="+mn-lt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4468813" y="4648200"/>
            <a:ext cx="3581400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>
                <a:latin typeface="+mn-lt"/>
              </a:rPr>
              <a:t>Comparers</a:t>
            </a:r>
            <a:endParaRPr lang="en-GB" sz="2800" b="1">
              <a:latin typeface="+mn-lt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4468813" y="5410200"/>
            <a:ext cx="3581400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>
                <a:latin typeface="+mn-lt"/>
              </a:rPr>
              <a:t>Exchanges</a:t>
            </a:r>
            <a:endParaRPr lang="en-GB" sz="2800" b="1">
              <a:latin typeface="+mn-lt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4500563" y="836613"/>
            <a:ext cx="3527425" cy="6858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>
                <a:latin typeface="+mn-lt"/>
              </a:rPr>
              <a:t>Meta services</a:t>
            </a:r>
            <a:endParaRPr lang="en-GB" sz="2800" b="1">
              <a:latin typeface="+mn-lt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295275" y="2781300"/>
            <a:ext cx="42481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US" sz="2800" b="1" dirty="0">
                <a:solidFill>
                  <a:schemeClr val="tx2"/>
                </a:solidFill>
                <a:latin typeface="Arial" charset="0"/>
              </a:rPr>
              <a:t>‘A gateway to information resources and services’</a:t>
            </a:r>
            <a:endParaRPr lang="en-GB" sz="28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4586" name="TextBox 10"/>
          <p:cNvSpPr txBox="1">
            <a:spLocks noChangeArrowheads="1"/>
          </p:cNvSpPr>
          <p:nvPr/>
        </p:nvSpPr>
        <p:spPr bwMode="auto">
          <a:xfrm>
            <a:off x="304800" y="1844675"/>
            <a:ext cx="23764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4000" b="1" u="sng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Portal</a:t>
            </a:r>
          </a:p>
        </p:txBody>
      </p:sp>
    </p:spTree>
    <p:extLst>
      <p:ext uri="{BB962C8B-B14F-4D97-AF65-F5344CB8AC3E}">
        <p14:creationId xmlns:p14="http://schemas.microsoft.com/office/powerpoint/2010/main" val="319235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273050" y="6237312"/>
            <a:ext cx="844708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US" sz="800" i="1" dirty="0" smtClean="0">
                <a:solidFill>
                  <a:srgbClr val="C00000"/>
                </a:solidFill>
                <a:latin typeface="Arial" charset="0"/>
              </a:rPr>
              <a:t>Source</a:t>
            </a:r>
            <a:r>
              <a:rPr lang="en-US" sz="800" dirty="0">
                <a:solidFill>
                  <a:srgbClr val="C00000"/>
                </a:solidFill>
                <a:latin typeface="Arial" charset="0"/>
              </a:rPr>
              <a:t>: CBS Interactive; www.metacritic.com</a:t>
            </a:r>
            <a:endParaRPr lang="en-US" sz="800" dirty="0">
              <a:solidFill>
                <a:srgbClr val="C00000"/>
              </a:solidFill>
              <a:latin typeface="Arial" charset="0"/>
              <a:cs typeface="Microsoft Sans Serif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44"/>
            <a:ext cx="6768752" cy="5823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42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274638" y="5891213"/>
            <a:ext cx="8469312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Figure 2.10 </a:t>
            </a:r>
            <a:r>
              <a:rPr lang="en-GB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Number of searches through the Google Keyword Tool</a:t>
            </a:r>
            <a:b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</a:br>
            <a:r>
              <a:rPr lang="en-US" sz="800" i="1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Source</a:t>
            </a:r>
            <a:r>
              <a:rPr lang="en-US" sz="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: Google https://adwords.google.com/select/KeywordTool</a:t>
            </a:r>
          </a:p>
        </p:txBody>
      </p:sp>
      <p:pic>
        <p:nvPicPr>
          <p:cNvPr id="24579" name="Picture 9" descr="M02NF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381000"/>
            <a:ext cx="7705725" cy="542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52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5196" y="623731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https</a:t>
            </a:r>
            <a:r>
              <a:rPr lang="en-US" dirty="0" smtClean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://www.google.com/adwords</a:t>
            </a:r>
            <a:endParaRPr lang="en-US" dirty="0">
              <a:solidFill>
                <a:srgbClr val="C00000"/>
              </a:solidFill>
              <a:latin typeface="Arial" charset="0"/>
              <a:cs typeface="Microsoft Sans Serif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96" y="253206"/>
            <a:ext cx="8166100" cy="548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2062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211138"/>
            <a:ext cx="7842250" cy="6540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latin typeface="Arial" charset="0"/>
                <a:cs typeface="Microsoft Sans Serif" pitchFamily="34" charset="0"/>
              </a:rPr>
              <a:t>Business Model</a:t>
            </a:r>
            <a:endParaRPr lang="en-US" sz="3200" b="1" u="sng" smtClean="0">
              <a:latin typeface="Arial" charset="0"/>
              <a:cs typeface="Microsoft Sans Serif" pitchFamily="34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381125"/>
            <a:ext cx="8367712" cy="3933825"/>
          </a:xfrm>
        </p:spPr>
        <p:txBody>
          <a:bodyPr/>
          <a:lstStyle/>
          <a:p>
            <a:pPr marL="504825" indent="-504825" eaLnBrk="1" hangingPunct="1">
              <a:buFontTx/>
              <a:buNone/>
            </a:pPr>
            <a:r>
              <a:rPr lang="en-US" smtClean="0">
                <a:cs typeface="Microsoft Sans Serif" pitchFamily="34" charset="0"/>
              </a:rPr>
              <a:t>Timmers (1999) defines a ‘business model’ as:</a:t>
            </a:r>
            <a:endParaRPr lang="en-US" i="1" smtClean="0">
              <a:cs typeface="Microsoft Sans Serif" pitchFamily="34" charset="0"/>
            </a:endParaRPr>
          </a:p>
          <a:p>
            <a:pPr marL="504825" indent="-504825" eaLnBrk="1" hangingPunct="1">
              <a:buFontTx/>
              <a:buNone/>
            </a:pPr>
            <a:endParaRPr lang="en-US" i="1" smtClean="0">
              <a:solidFill>
                <a:schemeClr val="bg2"/>
              </a:solidFill>
              <a:cs typeface="Microsoft Sans Serif" pitchFamily="34" charset="0"/>
            </a:endParaRPr>
          </a:p>
          <a:p>
            <a:pPr marL="504825" indent="-504825" eaLnBrk="1" hangingPunct="1">
              <a:buFontTx/>
              <a:buNone/>
            </a:pPr>
            <a:r>
              <a:rPr lang="en-US" i="1" smtClean="0">
                <a:cs typeface="Microsoft Sans Serif" pitchFamily="34" charset="0"/>
              </a:rPr>
              <a:t>	</a:t>
            </a:r>
            <a:r>
              <a:rPr lang="en-US" sz="2600" i="1" smtClean="0">
                <a:cs typeface="Microsoft Sans Serif" pitchFamily="34" charset="0"/>
              </a:rPr>
              <a:t>An architecture for product, service and information flows, including a description of the various business actors and their roles; and a description of the potential benefits for the various business actors; and a description of the sources of revenue.</a:t>
            </a:r>
          </a:p>
        </p:txBody>
      </p:sp>
    </p:spTree>
    <p:extLst>
      <p:ext uri="{BB962C8B-B14F-4D97-AF65-F5344CB8AC3E}">
        <p14:creationId xmlns:p14="http://schemas.microsoft.com/office/powerpoint/2010/main" val="324064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274638" y="5891213"/>
            <a:ext cx="84693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sz="12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Figure 2.11 </a:t>
            </a:r>
            <a:r>
              <a:rPr lang="en-GB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+mn-lt"/>
                <a:cs typeface="Microsoft Sans Serif" pitchFamily="34" charset="0"/>
              </a:rPr>
              <a:t>Alternative perspectives on business models</a:t>
            </a:r>
          </a:p>
        </p:txBody>
      </p:sp>
      <p:pic>
        <p:nvPicPr>
          <p:cNvPr id="26627" name="Picture 6" descr="Z:\Graphics\Powerpoint\PE_UK\PE217-Chaffey\Final files\GIF\CH02\M02NF013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60350"/>
            <a:ext cx="52197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602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15900"/>
            <a:ext cx="8367712" cy="641350"/>
          </a:xfrm>
        </p:spPr>
        <p:txBody>
          <a:bodyPr/>
          <a:lstStyle/>
          <a:p>
            <a:pPr algn="ctr" eaLnBrk="1" hangingPunct="1"/>
            <a:r>
              <a:rPr lang="en-GB" sz="3200" b="1" u="sng" smtClean="0">
                <a:latin typeface="Arial" charset="0"/>
                <a:cs typeface="Microsoft Sans Serif" pitchFamily="34" charset="0"/>
              </a:rPr>
              <a:t>Revenue Models – Publisher Example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84188" y="1379538"/>
            <a:ext cx="8278812" cy="4394200"/>
          </a:xfrm>
        </p:spPr>
        <p:txBody>
          <a:bodyPr>
            <a:normAutofit lnSpcReduction="10000"/>
          </a:bodyPr>
          <a:lstStyle/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Subscription access to content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Pay per view content access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CPM display advertising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CPC advertising on site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Sponsorship of sections, content or widgets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Affiliate revenue (CPA or CPC)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Subscriber data for e-mail marketing</a:t>
            </a:r>
          </a:p>
          <a:p>
            <a:pPr marL="404813" indent="-404813" eaLnBrk="1" hangingPunct="1">
              <a:buSzTx/>
              <a:buFontTx/>
              <a:buChar char="•"/>
            </a:pPr>
            <a:r>
              <a:rPr lang="en-GB" smtClean="0">
                <a:cs typeface="Microsoft Sans Serif" pitchFamily="34" charset="0"/>
              </a:rPr>
              <a:t>Access to customers for research purposes.</a:t>
            </a:r>
          </a:p>
        </p:txBody>
      </p:sp>
    </p:spTree>
    <p:extLst>
      <p:ext uri="{BB962C8B-B14F-4D97-AF65-F5344CB8AC3E}">
        <p14:creationId xmlns:p14="http://schemas.microsoft.com/office/powerpoint/2010/main" val="298648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285750" y="5891213"/>
            <a:ext cx="8858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2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Figure 2.12 </a:t>
            </a:r>
            <a:r>
              <a:rPr lang="en-GB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Arial" charset="0"/>
              </a:rPr>
              <a:t>Example spreadsheet for calculating a site revenue model</a:t>
            </a:r>
          </a:p>
          <a:p>
            <a:r>
              <a:rPr lang="en-US" sz="1000" i="1" dirty="0">
                <a:solidFill>
                  <a:srgbClr val="C00000"/>
                </a:solidFill>
                <a:latin typeface="Arial" charset="0"/>
              </a:rPr>
              <a:t>Note</a:t>
            </a:r>
            <a:r>
              <a:rPr lang="en-US" sz="1000" dirty="0">
                <a:solidFill>
                  <a:srgbClr val="C00000"/>
                </a:solidFill>
                <a:latin typeface="Arial" charset="0"/>
              </a:rPr>
              <a:t>: Available for download at www.smartinsights.com/conversion-model-spreadsheets/</a:t>
            </a:r>
          </a:p>
        </p:txBody>
      </p:sp>
      <p:pic>
        <p:nvPicPr>
          <p:cNvPr id="28675" name="Picture 4" descr="M02NF015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300" y="260350"/>
            <a:ext cx="5384800" cy="543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214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5" descr="M02NF015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381000"/>
            <a:ext cx="7708900" cy="535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285750" y="5891213"/>
            <a:ext cx="8858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r>
              <a:rPr lang="en-GB" sz="12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Figure 2.12 </a:t>
            </a:r>
            <a:r>
              <a:rPr lang="en-GB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Arial" charset="0"/>
              </a:rPr>
              <a:t>Example spreadsheet for calculating a site revenue model (Continued)</a:t>
            </a:r>
          </a:p>
          <a:p>
            <a:r>
              <a:rPr lang="en-US" sz="1000" i="1" dirty="0">
                <a:solidFill>
                  <a:srgbClr val="C00000"/>
                </a:solidFill>
                <a:latin typeface="Arial" charset="0"/>
              </a:rPr>
              <a:t>Note</a:t>
            </a:r>
            <a:r>
              <a:rPr lang="en-US" sz="1000" dirty="0">
                <a:solidFill>
                  <a:srgbClr val="C00000"/>
                </a:solidFill>
                <a:latin typeface="Arial" charset="0"/>
              </a:rPr>
              <a:t>: Available for download at www.smartinsights.com/conversion-model-spreadsheets/</a:t>
            </a:r>
          </a:p>
        </p:txBody>
      </p:sp>
    </p:spTree>
    <p:extLst>
      <p:ext uri="{BB962C8B-B14F-4D97-AF65-F5344CB8AC3E}">
        <p14:creationId xmlns:p14="http://schemas.microsoft.com/office/powerpoint/2010/main" val="378273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284163" y="5891213"/>
            <a:ext cx="8469312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Figure 2.13 </a:t>
            </a:r>
            <a:r>
              <a:rPr lang="en-GB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E-consultancy</a:t>
            </a:r>
            <a:b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</a:br>
            <a:r>
              <a:rPr lang="en-US" sz="800" i="1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Source:</a:t>
            </a:r>
            <a:r>
              <a:rPr lang="en-US" sz="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www.econsultancy.com</a:t>
            </a:r>
          </a:p>
        </p:txBody>
      </p:sp>
      <p:pic>
        <p:nvPicPr>
          <p:cNvPr id="30723" name="Picture 5" descr="M02NF0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81000"/>
            <a:ext cx="63373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914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>
            <a:spLocks noChangeArrowheads="1"/>
          </p:cNvSpPr>
          <p:nvPr/>
        </p:nvSpPr>
        <p:spPr bwMode="auto">
          <a:xfrm>
            <a:off x="285749" y="5517232"/>
            <a:ext cx="8469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Figure 2.14 </a:t>
            </a:r>
            <a:r>
              <a:rPr lang="en-GB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Firebox</a:t>
            </a:r>
            <a:b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</a:br>
            <a:r>
              <a:rPr lang="en-US" sz="800" i="1" dirty="0">
                <a:solidFill>
                  <a:srgbClr val="C00000"/>
                </a:solidFill>
                <a:latin typeface="Arial" charset="0"/>
              </a:rPr>
              <a:t>Source</a:t>
            </a:r>
            <a:r>
              <a:rPr lang="en-US" sz="800" dirty="0">
                <a:solidFill>
                  <a:srgbClr val="C00000"/>
                </a:solidFill>
                <a:latin typeface="Arial" charset="0"/>
              </a:rPr>
              <a:t>: </a:t>
            </a:r>
            <a:r>
              <a:rPr lang="en-US" sz="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www.firebox.com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9" y="606425"/>
            <a:ext cx="9078429" cy="4478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598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4"/>
          <p:cNvSpPr txBox="1">
            <a:spLocks noChangeArrowheads="1"/>
          </p:cNvSpPr>
          <p:nvPr/>
        </p:nvSpPr>
        <p:spPr bwMode="auto">
          <a:xfrm>
            <a:off x="285750" y="5891213"/>
            <a:ext cx="84693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12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Figure 2.15 </a:t>
            </a:r>
            <a:r>
              <a:rPr lang="en-GB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1800" dirty="0" err="1" smtClean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Zopa</a:t>
            </a:r>
            <a:r>
              <a:rPr lang="en-US" sz="1800" dirty="0" smtClean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  2006</a:t>
            </a:r>
            <a: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/>
            </a:r>
            <a:br>
              <a:rPr lang="en-US" sz="1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</a:br>
            <a:r>
              <a:rPr lang="en-US" sz="800" i="1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Source:</a:t>
            </a:r>
            <a:r>
              <a:rPr lang="en-US" sz="800" dirty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 </a:t>
            </a:r>
            <a:r>
              <a:rPr lang="en-US" sz="800" dirty="0" smtClean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www.zopa.com</a:t>
            </a:r>
            <a:endParaRPr lang="en-US" sz="800" dirty="0">
              <a:solidFill>
                <a:srgbClr val="C00000"/>
              </a:solidFill>
              <a:latin typeface="Arial" charset="0"/>
              <a:cs typeface="Microsoft Sans Serif" pitchFamily="34" charset="0"/>
            </a:endParaRPr>
          </a:p>
        </p:txBody>
      </p:sp>
      <p:pic>
        <p:nvPicPr>
          <p:cNvPr id="32771" name="Picture 6" descr="M02NF0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25" y="381000"/>
            <a:ext cx="6481763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082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5976664" cy="5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1520" y="6309320"/>
            <a:ext cx="2377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C00000"/>
                </a:solidFill>
                <a:latin typeface="Arial" charset="0"/>
                <a:cs typeface="Microsoft Sans Serif" pitchFamily="34" charset="0"/>
              </a:rPr>
              <a:t>2016: www.zopa.com</a:t>
            </a:r>
            <a:endParaRPr lang="en-US" dirty="0">
              <a:solidFill>
                <a:srgbClr val="C00000"/>
              </a:solidFill>
              <a:latin typeface="Arial" charset="0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33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793</Words>
  <Application>Microsoft Office PowerPoint</Application>
  <PresentationFormat>On-screen Show (4:3)</PresentationFormat>
  <Paragraphs>139</Paragraphs>
  <Slides>32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Management Issues</vt:lpstr>
      <vt:lpstr>PowerPoint Presentation</vt:lpstr>
      <vt:lpstr>Activity – The E-Commerce Environment</vt:lpstr>
      <vt:lpstr>Environment Constraints and Opportunities</vt:lpstr>
      <vt:lpstr>Environment Constraints and Opportunities (Continued)</vt:lpstr>
      <vt:lpstr>Environment Constraints and Opportunities (Continued)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B2B and B2C Characteristics</vt:lpstr>
      <vt:lpstr>PowerPoint Presentation</vt:lpstr>
      <vt:lpstr>PowerPoint Presentation</vt:lpstr>
      <vt:lpstr>Counter-Mediation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Business Model</vt:lpstr>
      <vt:lpstr>PowerPoint Presentation</vt:lpstr>
      <vt:lpstr>Revenue Models – Publisher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Nour El Kadri</cp:lastModifiedBy>
  <cp:revision>13</cp:revision>
  <dcterms:created xsi:type="dcterms:W3CDTF">2014-09-12T15:04:26Z</dcterms:created>
  <dcterms:modified xsi:type="dcterms:W3CDTF">2016-01-21T18:02:05Z</dcterms:modified>
</cp:coreProperties>
</file>