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68" r:id="rId3"/>
    <p:sldId id="269" r:id="rId4"/>
    <p:sldId id="270" r:id="rId5"/>
    <p:sldId id="271" r:id="rId6"/>
    <p:sldId id="273" r:id="rId7"/>
    <p:sldId id="275" r:id="rId8"/>
    <p:sldId id="276" r:id="rId9"/>
    <p:sldId id="277" r:id="rId10"/>
    <p:sldId id="279" r:id="rId11"/>
    <p:sldId id="280" r:id="rId12"/>
    <p:sldId id="281" r:id="rId13"/>
    <p:sldId id="282" r:id="rId14"/>
    <p:sldId id="283" r:id="rId15"/>
    <p:sldId id="284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20" autoAdjust="0"/>
    <p:restoredTop sz="80572" autoAdjust="0"/>
  </p:normalViewPr>
  <p:slideViewPr>
    <p:cSldViewPr snapToGrid="0">
      <p:cViewPr varScale="1">
        <p:scale>
          <a:sx n="87" d="100"/>
          <a:sy n="87" d="100"/>
        </p:scale>
        <p:origin x="-162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DBCB75-E13B-4418-ACD8-D641F6DFBB70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EE8F8A-41F6-4E23-A45A-4A78819561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082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0681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general, the number of levels of an independent variable</a:t>
            </a:r>
            <a:r>
              <a:rPr lang="en-US" baseline="0" dirty="0" smtClean="0"/>
              <a:t> is the number of experimental conditions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0707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114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31731" indent="-28143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5741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6037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6333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76630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26926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77222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27518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882F29CD-6C65-4C22-8F43-1A3A1A0C1F72}" type="slidenum">
              <a:rPr lang="en-US" sz="1200"/>
              <a:pPr/>
              <a:t>16</a:t>
            </a:fld>
            <a:endParaRPr lang="en-US" sz="1200"/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1" y="4344108"/>
            <a:ext cx="5028579" cy="411464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</a:rPr>
              <a:t>For</a:t>
            </a:r>
            <a:r>
              <a:rPr lang="en-US" baseline="0" dirty="0" smtClean="0">
                <a:latin typeface="Arial" charset="0"/>
              </a:rPr>
              <a:t> dependent variable </a:t>
            </a:r>
            <a:endParaRPr 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93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31731" indent="-28143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5741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6037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6333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76630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26926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77222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27518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51D3302-6CDF-43C7-8815-94F9AC861D19}" type="slidenum">
              <a:rPr lang="en-US" sz="1200"/>
              <a:pPr/>
              <a:t>17</a:t>
            </a:fld>
            <a:endParaRPr lang="en-US" sz="1200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1" y="4344108"/>
            <a:ext cx="5028579" cy="411464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>
                <a:latin typeface="Arial" charset="0"/>
              </a:rPr>
              <a:t>Simply names or categories</a:t>
            </a:r>
          </a:p>
          <a:p>
            <a:pPr eaLnBrk="1" hangingPunct="1"/>
            <a:endParaRPr lang="en-US" dirty="0" smtClean="0">
              <a:latin typeface="Arial" charset="0"/>
            </a:endParaRPr>
          </a:p>
          <a:p>
            <a:pPr eaLnBrk="1" hangingPunct="1"/>
            <a:r>
              <a:rPr lang="en-US" dirty="0" err="1" smtClean="0">
                <a:latin typeface="Arial" charset="0"/>
              </a:rPr>
              <a:t>Eg</a:t>
            </a:r>
            <a:r>
              <a:rPr lang="en-US" dirty="0" smtClean="0">
                <a:latin typeface="Arial" charset="0"/>
              </a:rPr>
              <a:t> gender,</a:t>
            </a:r>
            <a:r>
              <a:rPr lang="en-US" baseline="0" dirty="0" smtClean="0">
                <a:latin typeface="Arial" charset="0"/>
              </a:rPr>
              <a:t> </a:t>
            </a:r>
            <a:r>
              <a:rPr lang="en-US" baseline="0" dirty="0" err="1" smtClean="0">
                <a:latin typeface="Arial" charset="0"/>
              </a:rPr>
              <a:t>fav</a:t>
            </a:r>
            <a:r>
              <a:rPr lang="en-US" baseline="0" dirty="0" smtClean="0">
                <a:latin typeface="Arial" charset="0"/>
              </a:rPr>
              <a:t> color </a:t>
            </a:r>
            <a:endParaRPr 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552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31731" indent="-28143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5741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6037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6333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76630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26926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77222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27518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E717D8BA-61DF-429E-9C77-EE8BE4164AE2}" type="slidenum">
              <a:rPr lang="en-US" sz="1200"/>
              <a:pPr/>
              <a:t>20</a:t>
            </a:fld>
            <a:endParaRPr lang="en-US" sz="1200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1" y="4344108"/>
            <a:ext cx="5028579" cy="411464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823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Numerical scales which intervals have the </a:t>
            </a:r>
            <a:r>
              <a:rPr lang="en-US" b="1" u="sng" dirty="0" smtClean="0"/>
              <a:t>same</a:t>
            </a:r>
            <a:r>
              <a:rPr lang="en-US" dirty="0" smtClean="0"/>
              <a:t> interpretation throughout </a:t>
            </a:r>
          </a:p>
          <a:p>
            <a:endParaRPr lang="en-US" dirty="0" smtClean="0"/>
          </a:p>
          <a:p>
            <a:r>
              <a:rPr lang="en-US" dirty="0" smtClean="0"/>
              <a:t>- No true</a:t>
            </a:r>
            <a:r>
              <a:rPr lang="en-US" baseline="0" dirty="0" smtClean="0"/>
              <a:t> zero point </a:t>
            </a:r>
            <a:r>
              <a:rPr lang="en-US" baseline="0" dirty="0" smtClean="0">
                <a:sym typeface="Wingdings"/>
              </a:rPr>
              <a:t> 0 degrees </a:t>
            </a:r>
            <a:r>
              <a:rPr lang="en-US" baseline="0" dirty="0" err="1" smtClean="0">
                <a:sym typeface="Wingdings"/>
              </a:rPr>
              <a:t>doesn</a:t>
            </a:r>
            <a:r>
              <a:rPr lang="fr-FR" baseline="0" dirty="0" smtClean="0">
                <a:sym typeface="Wingdings"/>
              </a:rPr>
              <a:t>’</a:t>
            </a:r>
            <a:r>
              <a:rPr lang="en-US" baseline="0" dirty="0" smtClean="0">
                <a:sym typeface="Wingdings"/>
              </a:rPr>
              <a:t>t mean that absence of temp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088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31731" indent="-28143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5741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6037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6333" indent="-225148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76630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26926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77222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27518" indent="-22514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3F275590-E3EE-40A2-A4DC-461DE89283A4}" type="slidenum">
              <a:rPr lang="en-US" sz="1200"/>
              <a:pPr/>
              <a:t>22</a:t>
            </a:fld>
            <a:endParaRPr lang="en-US" sz="1200"/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2188" cy="3416300"/>
          </a:xfrm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711" y="4344108"/>
            <a:ext cx="5028579" cy="411464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b="1" dirty="0" smtClean="0">
                <a:latin typeface="Arial" charset="0"/>
              </a:rPr>
              <a:t>Because they no no true point o</a:t>
            </a:r>
            <a:r>
              <a:rPr lang="en-US" b="1" dirty="0" smtClean="0">
                <a:latin typeface="Arial" charset="0"/>
                <a:sym typeface="Wingdings"/>
              </a:rPr>
              <a:t> where zero </a:t>
            </a:r>
            <a:r>
              <a:rPr lang="en-US" b="1" dirty="0" err="1" smtClean="0">
                <a:latin typeface="Arial" charset="0"/>
                <a:sym typeface="Wingdings"/>
              </a:rPr>
              <a:t>doesn</a:t>
            </a:r>
            <a:r>
              <a:rPr lang="fr-FR" b="1" dirty="0" smtClean="0">
                <a:latin typeface="Arial" charset="0"/>
                <a:sym typeface="Wingdings"/>
              </a:rPr>
              <a:t>’</a:t>
            </a:r>
            <a:r>
              <a:rPr lang="en-US" b="1" dirty="0" smtClean="0">
                <a:latin typeface="Arial" charset="0"/>
                <a:sym typeface="Wingdings"/>
              </a:rPr>
              <a:t>t mean </a:t>
            </a:r>
            <a:r>
              <a:rPr lang="en-US" b="1" dirty="0" err="1" smtClean="0">
                <a:latin typeface="Arial" charset="0"/>
                <a:sym typeface="Wingdings"/>
              </a:rPr>
              <a:t>theres</a:t>
            </a:r>
            <a:r>
              <a:rPr lang="en-US" b="1" dirty="0" smtClean="0">
                <a:latin typeface="Arial" charset="0"/>
                <a:sym typeface="Wingdings"/>
              </a:rPr>
              <a:t> an absent in temperature</a:t>
            </a:r>
            <a:r>
              <a:rPr lang="en-US" b="1" baseline="0" dirty="0" smtClean="0">
                <a:latin typeface="Arial" charset="0"/>
                <a:sym typeface="Wingdings"/>
              </a:rPr>
              <a:t> </a:t>
            </a:r>
            <a:r>
              <a:rPr lang="en-US" b="1" baseline="0" dirty="0" err="1" smtClean="0">
                <a:latin typeface="Arial" charset="0"/>
                <a:sym typeface="Wingdings"/>
              </a:rPr>
              <a:t>etc</a:t>
            </a:r>
            <a:r>
              <a:rPr lang="en-US" b="1" baseline="0" dirty="0" smtClean="0">
                <a:latin typeface="Arial" charset="0"/>
                <a:sym typeface="Wingdings"/>
              </a:rPr>
              <a:t> </a:t>
            </a:r>
            <a:endParaRPr lang="en-US" b="1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08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 informative scale</a:t>
            </a:r>
            <a:r>
              <a:rPr lang="en-US" baseline="0" dirty="0" smtClean="0"/>
              <a:t> </a:t>
            </a:r>
          </a:p>
          <a:p>
            <a:endParaRPr lang="en-US" baseline="0" dirty="0" smtClean="0"/>
          </a:p>
          <a:p>
            <a:r>
              <a:rPr lang="en-US" baseline="0" dirty="0" smtClean="0"/>
              <a:t>It is an interval scales w additional property that 0 position indicates the absence of the quantity being measured </a:t>
            </a:r>
          </a:p>
          <a:p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Eg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amt</a:t>
            </a:r>
            <a:r>
              <a:rPr lang="en-US" baseline="0" dirty="0" smtClean="0"/>
              <a:t> of money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68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E8F8A-41F6-4E23-A45A-4A788195613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418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Normal distribution</a:t>
            </a:r>
            <a:r>
              <a:rPr lang="en-US" baseline="0" dirty="0" smtClean="0"/>
              <a:t> plays an </a:t>
            </a:r>
            <a:r>
              <a:rPr lang="en-US" baseline="0" dirty="0" err="1" smtClean="0"/>
              <a:t>impt</a:t>
            </a:r>
            <a:r>
              <a:rPr lang="en-US" baseline="0" dirty="0" smtClean="0"/>
              <a:t> role in inferential stat </a:t>
            </a:r>
          </a:p>
          <a:p>
            <a:endParaRPr lang="en-US" baseline="0" dirty="0" smtClean="0"/>
          </a:p>
          <a:p>
            <a:r>
              <a:rPr lang="en-US" dirty="0" smtClean="0"/>
              <a:t>Shape of distribution:</a:t>
            </a:r>
            <a:r>
              <a:rPr lang="en-US" baseline="0" dirty="0" smtClean="0"/>
              <a:t> modality (</a:t>
            </a:r>
            <a:r>
              <a:rPr lang="en-US" baseline="0" dirty="0" err="1" smtClean="0"/>
              <a:t>uni</a:t>
            </a:r>
            <a:r>
              <a:rPr lang="en-US" baseline="0" dirty="0" smtClean="0"/>
              <a:t>, bi, multi), </a:t>
            </a:r>
            <a:r>
              <a:rPr lang="en-US" baseline="0" dirty="0" err="1" smtClean="0"/>
              <a:t>skewness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pos</a:t>
            </a:r>
            <a:r>
              <a:rPr lang="en-US" baseline="0" dirty="0" smtClean="0"/>
              <a:t> n </a:t>
            </a:r>
            <a:r>
              <a:rPr lang="en-US" baseline="0" dirty="0" err="1" smtClean="0"/>
              <a:t>neg</a:t>
            </a:r>
            <a:r>
              <a:rPr lang="en-US" baseline="0" dirty="0" smtClean="0"/>
              <a:t>) [symmetry], kurtosis (leptokurtic, </a:t>
            </a:r>
            <a:r>
              <a:rPr lang="en-US" baseline="0" dirty="0" err="1" smtClean="0"/>
              <a:t>mesokurtic</a:t>
            </a:r>
            <a:r>
              <a:rPr lang="en-US" baseline="0" dirty="0" smtClean="0"/>
              <a:t> &amp; </a:t>
            </a:r>
            <a:r>
              <a:rPr lang="en-US" baseline="0" dirty="0" err="1" smtClean="0"/>
              <a:t>palytokurtic</a:t>
            </a:r>
            <a:r>
              <a:rPr lang="en-US" baseline="0" dirty="0" smtClean="0"/>
              <a:t>)</a:t>
            </a:r>
          </a:p>
          <a:p>
            <a:endParaRPr lang="en-US" baseline="0" dirty="0" smtClean="0"/>
          </a:p>
          <a:p>
            <a:pPr marL="0" indent="0">
              <a:buNone/>
            </a:pPr>
            <a:r>
              <a:rPr lang="en-US" sz="1200" dirty="0" smtClean="0"/>
              <a:t>Both central tendency and variability can be expressed by indexes that are </a:t>
            </a:r>
            <a:r>
              <a:rPr lang="en-US" sz="1200" b="1" u="sng" dirty="0" smtClean="0"/>
              <a:t>descriptive statistics</a:t>
            </a:r>
          </a:p>
          <a:p>
            <a:pPr marL="0" indent="0">
              <a:buNone/>
            </a:pPr>
            <a:endParaRPr lang="en-US" sz="1200" b="1" u="sng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Many </a:t>
            </a:r>
            <a:r>
              <a:rPr lang="en-US" b="1" u="sng" dirty="0" smtClean="0"/>
              <a:t>inferential statistics </a:t>
            </a:r>
            <a:r>
              <a:rPr lang="en-US" dirty="0" smtClean="0"/>
              <a:t>are based on the mean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Classic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descriptive statistics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include mean, min, max, standard deviation, median, skew, kurtosis.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Inferential statistics</a:t>
            </a: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are a function of the sample data that assists you to draw an inference regarding an hypothesis about a population parameter.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hypothesis must include 2 variables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Hypothesis (simple [variable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vs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variable] &amp; complex [2 or more variable </a:t>
            </a:r>
            <a:r>
              <a:rPr lang="en-US" sz="1200" b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vs</a:t>
            </a:r>
            <a:r>
              <a:rPr lang="en-US" sz="1200" b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 or </a:t>
            </a:r>
            <a:r>
              <a:rPr lang="en-US" sz="1200" b="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more variable])</a:t>
            </a:r>
            <a:endParaRPr lang="en-US" dirty="0" smtClean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indent="0">
              <a:buNone/>
            </a:pPr>
            <a:endParaRPr lang="en-US" sz="1200" b="1" u="sng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72F44B-A1CF-A94F-8174-0CE5DCDDAA2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285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1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118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662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798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576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039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108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509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33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32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1763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BABDD-8748-4D52-BBD9-D17D6283C50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6162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E1FFD-92C8-494C-AA71-236773DCDAF4}" type="datetimeFigureOut">
              <a:rPr lang="en-US" smtClean="0"/>
              <a:t>16-10-19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E0999-372C-4126-8D54-F2E66F0DFE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6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w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28900" y="764704"/>
            <a:ext cx="6934200" cy="2442520"/>
          </a:xfrm>
        </p:spPr>
        <p:txBody>
          <a:bodyPr/>
          <a:lstStyle/>
          <a:p>
            <a:r>
              <a:rPr lang="en-CA" sz="3600" dirty="0"/>
              <a:t>HSS 2381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sz="2800" dirty="0"/>
              <a:t>Quantitative Methods </a:t>
            </a:r>
            <a:br>
              <a:rPr lang="en-CA" sz="2800" dirty="0"/>
            </a:br>
            <a:r>
              <a:rPr lang="en-CA" sz="2800" dirty="0"/>
              <a:t>in Health Sciences </a:t>
            </a:r>
            <a:r>
              <a:rPr lang="en-CA" sz="3200" dirty="0"/>
              <a:t>I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95600" y="3429000"/>
            <a:ext cx="6400800" cy="1143000"/>
          </a:xfrm>
        </p:spPr>
        <p:txBody>
          <a:bodyPr>
            <a:normAutofit fontScale="62500" lnSpcReduction="20000"/>
          </a:bodyPr>
          <a:lstStyle/>
          <a:p>
            <a:r>
              <a:rPr lang="en-CA" dirty="0"/>
              <a:t>Kerry-Anne Hogan RN PhD</a:t>
            </a:r>
          </a:p>
          <a:p>
            <a:r>
              <a:rPr lang="en-CA" dirty="0"/>
              <a:t>Wednesday Sept 7, 2016</a:t>
            </a:r>
          </a:p>
          <a:p>
            <a:r>
              <a:rPr lang="en-CA" dirty="0"/>
              <a:t>Thursday Sept 8, 2016</a:t>
            </a:r>
          </a:p>
          <a:p>
            <a:r>
              <a:rPr lang="en-CA" dirty="0"/>
              <a:t>Tuesday Sept 15, 2016</a:t>
            </a:r>
          </a:p>
        </p:txBody>
      </p:sp>
    </p:spTree>
    <p:extLst>
      <p:ext uri="{BB962C8B-B14F-4D97-AF65-F5344CB8AC3E}">
        <p14:creationId xmlns:p14="http://schemas.microsoft.com/office/powerpoint/2010/main" val="1324478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D050BFD7-8BE2-48DF-AF00-E26263781B17}" type="slidenum">
              <a:rPr lang="en-GB" altLang="en-US" sz="1400"/>
              <a:pPr/>
              <a:t>2</a:t>
            </a:fld>
            <a:endParaRPr lang="en-GB" altLang="en-US" sz="140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What is Research?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000" dirty="0"/>
              <a:t>Research is what we do when we have a question or a problem we want to resolve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We may already think we know the answer to our question already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We may think the answer is obvious, common sense even</a:t>
            </a:r>
          </a:p>
          <a:p>
            <a:pPr>
              <a:lnSpc>
                <a:spcPct val="90000"/>
              </a:lnSpc>
            </a:pPr>
            <a:r>
              <a:rPr lang="en-GB" altLang="en-US" sz="2000" dirty="0"/>
              <a:t>But until we have subjected our problem to </a:t>
            </a:r>
            <a:r>
              <a:rPr lang="en-GB" altLang="en-US" sz="2000" u="sng" dirty="0"/>
              <a:t>rigorous scientific scrutiny</a:t>
            </a:r>
            <a:r>
              <a:rPr lang="en-GB" altLang="en-US" sz="2000" dirty="0"/>
              <a:t>, our 'knowledge' remains little more than guesswork or at best, intuition. </a:t>
            </a:r>
          </a:p>
        </p:txBody>
      </p:sp>
    </p:spTree>
    <p:extLst>
      <p:ext uri="{BB962C8B-B14F-4D97-AF65-F5344CB8AC3E}">
        <p14:creationId xmlns:p14="http://schemas.microsoft.com/office/powerpoint/2010/main" val="41855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research about?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Answering important and interesting questions</a:t>
            </a:r>
          </a:p>
          <a:p>
            <a:r>
              <a:rPr lang="en-US" sz="2400" dirty="0"/>
              <a:t>Not just data collection</a:t>
            </a:r>
          </a:p>
          <a:p>
            <a:r>
              <a:rPr lang="en-US" sz="2400" dirty="0"/>
              <a:t>Research questions are about </a:t>
            </a:r>
            <a:r>
              <a:rPr lang="en-US" sz="2400" b="1" u="sng" dirty="0" smtClean="0"/>
              <a:t>what you WANT TO KNOW</a:t>
            </a:r>
          </a:p>
          <a:p>
            <a:r>
              <a:rPr lang="en-US" sz="2400" dirty="0" smtClean="0"/>
              <a:t>Not about WHAT YOU WANT TO DO</a:t>
            </a:r>
            <a:endParaRPr lang="en-US" sz="2400" dirty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9BC3F71-F19B-4063-95AF-C6A3A1F77AC1}" type="slidenum">
              <a:rPr lang="en-US" altLang="en-US" sz="1400"/>
              <a:pPr/>
              <a:t>3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2126437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AC798EDA-348F-4AA7-A93A-5049C5102A69}" type="slidenum">
              <a:rPr lang="en-GB" altLang="en-US" sz="1400"/>
              <a:pPr/>
              <a:t>4</a:t>
            </a:fld>
            <a:endParaRPr lang="en-GB" altLang="en-US" sz="14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6000" b="1" dirty="0" smtClean="0"/>
              <a:t>Classical scientific method</a:t>
            </a: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2500" y="1825625"/>
            <a:ext cx="10699750" cy="4905374"/>
          </a:xfrm>
        </p:spPr>
        <p:txBody>
          <a:bodyPr>
            <a:normAutofit lnSpcReduction="10000"/>
          </a:bodyPr>
          <a:lstStyle/>
          <a:p>
            <a:r>
              <a:rPr lang="en-GB" altLang="en-US" sz="3200" b="1" u="sng" dirty="0"/>
              <a:t>Observation</a:t>
            </a:r>
            <a:r>
              <a:rPr lang="en-GB" altLang="en-US" sz="3200" b="1" dirty="0"/>
              <a:t> of some phenomenon</a:t>
            </a:r>
          </a:p>
          <a:p>
            <a:pPr lvl="1"/>
            <a:r>
              <a:rPr lang="en-GB" altLang="en-US" sz="3200" dirty="0"/>
              <a:t>Maybe systematic, occasional or </a:t>
            </a:r>
            <a:r>
              <a:rPr lang="en-GB" altLang="en-US" sz="3200" dirty="0" smtClean="0"/>
              <a:t>accidental</a:t>
            </a:r>
          </a:p>
          <a:p>
            <a:pPr marL="457200" lvl="1" indent="0">
              <a:buNone/>
            </a:pPr>
            <a:endParaRPr lang="en-GB" altLang="en-US" sz="3200" dirty="0"/>
          </a:p>
          <a:p>
            <a:r>
              <a:rPr lang="en-GB" altLang="en-US" sz="3200" b="1" dirty="0"/>
              <a:t>Some idea of an </a:t>
            </a:r>
            <a:r>
              <a:rPr lang="en-GB" altLang="en-US" sz="3200" b="1" u="sng" dirty="0"/>
              <a:t>explanation</a:t>
            </a:r>
            <a:r>
              <a:rPr lang="en-GB" altLang="en-US" sz="3200" b="1" dirty="0"/>
              <a:t> (hypothesis)</a:t>
            </a:r>
          </a:p>
          <a:p>
            <a:pPr lvl="1"/>
            <a:r>
              <a:rPr lang="en-GB" altLang="en-US" sz="3200" dirty="0"/>
              <a:t>Induction, conjecture, intuition, guesswork</a:t>
            </a:r>
          </a:p>
          <a:p>
            <a:pPr lvl="1"/>
            <a:r>
              <a:rPr lang="en-GB" altLang="en-US" sz="3200" dirty="0"/>
              <a:t>Usually informed by related </a:t>
            </a:r>
            <a:r>
              <a:rPr lang="en-GB" altLang="en-US" sz="3200" dirty="0" smtClean="0"/>
              <a:t>work</a:t>
            </a:r>
          </a:p>
          <a:p>
            <a:pPr lvl="1"/>
            <a:endParaRPr lang="en-GB" altLang="en-US" sz="3200" dirty="0"/>
          </a:p>
          <a:p>
            <a:pPr marL="457200" lvl="1" indent="0">
              <a:buNone/>
            </a:pPr>
            <a:endParaRPr lang="en-GB" altLang="en-US" sz="3200" dirty="0"/>
          </a:p>
          <a:p>
            <a:r>
              <a:rPr lang="en-GB" altLang="en-US" sz="3200" b="1" dirty="0"/>
              <a:t>Testing of the hypothesis</a:t>
            </a:r>
          </a:p>
          <a:p>
            <a:pPr lvl="1"/>
            <a:r>
              <a:rPr lang="en-GB" altLang="en-US" sz="3200" dirty="0"/>
              <a:t>Test and revision cycle</a:t>
            </a:r>
          </a:p>
        </p:txBody>
      </p:sp>
    </p:spTree>
    <p:extLst>
      <p:ext uri="{BB962C8B-B14F-4D97-AF65-F5344CB8AC3E}">
        <p14:creationId xmlns:p14="http://schemas.microsoft.com/office/powerpoint/2010/main" val="1709732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4771488-4B11-432F-978B-92C7D2E2548F}" type="slidenum">
              <a:rPr lang="en-GB" altLang="en-US" sz="1400"/>
              <a:pPr/>
              <a:t>5</a:t>
            </a:fld>
            <a:endParaRPr lang="en-GB" altLang="en-US" sz="14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Quantitative vs Qualitative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z="2400" dirty="0"/>
              <a:t>Quantitative research</a:t>
            </a:r>
          </a:p>
          <a:p>
            <a:pPr lvl="1"/>
            <a:r>
              <a:rPr lang="en-GB" altLang="en-US" b="1" u="sng" dirty="0"/>
              <a:t>systematically observe </a:t>
            </a:r>
            <a:r>
              <a:rPr lang="en-GB" altLang="en-US" dirty="0"/>
              <a:t>changes in the phenomena of interest while manipulating what are believed to be </a:t>
            </a:r>
            <a:r>
              <a:rPr lang="en-GB" altLang="en-US" b="1" dirty="0"/>
              <a:t>causal</a:t>
            </a:r>
            <a:r>
              <a:rPr lang="en-GB" altLang="en-US" dirty="0"/>
              <a:t> influences </a:t>
            </a:r>
            <a:endParaRPr lang="en-GB" altLang="en-US" dirty="0" smtClean="0"/>
          </a:p>
          <a:p>
            <a:pPr lvl="1"/>
            <a:r>
              <a:rPr lang="en-GB" altLang="en-US" dirty="0" smtClean="0">
                <a:solidFill>
                  <a:srgbClr val="FF0000"/>
                </a:solidFill>
              </a:rPr>
              <a:t>Measured in terms of numbers </a:t>
            </a:r>
          </a:p>
          <a:p>
            <a:pPr lvl="1"/>
            <a:r>
              <a:rPr lang="en-GB" altLang="en-US" dirty="0" err="1" smtClean="0">
                <a:solidFill>
                  <a:srgbClr val="FF0000"/>
                </a:solidFill>
              </a:rPr>
              <a:t>eg</a:t>
            </a:r>
            <a:r>
              <a:rPr lang="en-GB" altLang="en-US" dirty="0" smtClean="0">
                <a:solidFill>
                  <a:srgbClr val="FF0000"/>
                </a:solidFill>
              </a:rPr>
              <a:t> height, weight , size</a:t>
            </a:r>
            <a:endParaRPr lang="en-GB" altLang="en-US" dirty="0">
              <a:solidFill>
                <a:srgbClr val="FF0000"/>
              </a:solidFill>
            </a:endParaRPr>
          </a:p>
          <a:p>
            <a:r>
              <a:rPr lang="en-GB" altLang="en-US" sz="2400" dirty="0"/>
              <a:t>Qualitative research</a:t>
            </a:r>
          </a:p>
          <a:p>
            <a:pPr lvl="1"/>
            <a:r>
              <a:rPr lang="en-GB" altLang="en-US" dirty="0"/>
              <a:t>may be more concerned with the individual’s </a:t>
            </a:r>
            <a:r>
              <a:rPr lang="en-GB" altLang="en-US" b="1" u="sng" dirty="0"/>
              <a:t>personal experiences </a:t>
            </a:r>
            <a:r>
              <a:rPr lang="en-GB" altLang="en-US" dirty="0"/>
              <a:t>of the problem under study </a:t>
            </a:r>
            <a:endParaRPr lang="en-GB" altLang="en-US" dirty="0" smtClean="0"/>
          </a:p>
          <a:p>
            <a:pPr lvl="1"/>
            <a:r>
              <a:rPr lang="en-GB" altLang="en-US" dirty="0" smtClean="0">
                <a:solidFill>
                  <a:srgbClr val="FF0000"/>
                </a:solidFill>
              </a:rPr>
              <a:t>Do not imply a numerical ordering </a:t>
            </a:r>
          </a:p>
          <a:p>
            <a:pPr lvl="1"/>
            <a:r>
              <a:rPr lang="en-GB" altLang="en-US" dirty="0" smtClean="0">
                <a:solidFill>
                  <a:srgbClr val="FF0000"/>
                </a:solidFill>
              </a:rPr>
              <a:t>Aka categorical variables</a:t>
            </a:r>
          </a:p>
          <a:p>
            <a:pPr lvl="1"/>
            <a:r>
              <a:rPr lang="en-GB" altLang="en-US" dirty="0" err="1" smtClean="0">
                <a:solidFill>
                  <a:srgbClr val="FF0000"/>
                </a:solidFill>
              </a:rPr>
              <a:t>Eg</a:t>
            </a:r>
            <a:r>
              <a:rPr lang="en-GB" altLang="en-US" dirty="0" smtClean="0">
                <a:solidFill>
                  <a:srgbClr val="FF0000"/>
                </a:solidFill>
              </a:rPr>
              <a:t> religion </a:t>
            </a:r>
            <a:endParaRPr lang="en-GB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505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Quantitative Research: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Systematic scientific investigation of data and their relationships.</a:t>
            </a:r>
          </a:p>
        </p:txBody>
      </p:sp>
    </p:spTree>
    <p:extLst>
      <p:ext uri="{BB962C8B-B14F-4D97-AF65-F5344CB8AC3E}">
        <p14:creationId xmlns:p14="http://schemas.microsoft.com/office/powerpoint/2010/main" val="1750552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Overview of Quantitative Research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/>
              <a:t>The objective of quantitative research is to develop and employ </a:t>
            </a:r>
            <a:r>
              <a:rPr lang="en-US" sz="2400" b="1" u="sng" dirty="0"/>
              <a:t>mathematical models, theories and hypotheses pertaining to natural phenomena. </a:t>
            </a:r>
          </a:p>
          <a:p>
            <a:r>
              <a:rPr lang="en-US" sz="2400" b="1" u="sng" dirty="0"/>
              <a:t>Measuring</a:t>
            </a:r>
            <a:r>
              <a:rPr lang="en-US" sz="2400" dirty="0"/>
              <a:t> is key in quantitative research because it shows the relationship between data and observation.</a:t>
            </a:r>
          </a:p>
        </p:txBody>
      </p:sp>
    </p:spTree>
    <p:extLst>
      <p:ext uri="{BB962C8B-B14F-4D97-AF65-F5344CB8AC3E}">
        <p14:creationId xmlns:p14="http://schemas.microsoft.com/office/powerpoint/2010/main" val="1673886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CD92BFC3-A341-4BFB-B4DC-7CB6F19A1886}" type="slidenum">
              <a:rPr lang="en-US" sz="1400"/>
              <a:pPr/>
              <a:t>8</a:t>
            </a:fld>
            <a:endParaRPr lang="en-US" sz="1400"/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Research Hypotheses </a:t>
            </a:r>
            <a:br>
              <a:rPr lang="en-US" smtClean="0"/>
            </a:br>
            <a:r>
              <a:rPr lang="en-US" smtClean="0"/>
              <a:t>for Quantitative Research 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ct val="15000"/>
              </a:spcAft>
            </a:pPr>
            <a:r>
              <a:rPr lang="en-US" sz="2400" dirty="0"/>
              <a:t>Educated guess or presumption based on literature</a:t>
            </a:r>
          </a:p>
          <a:p>
            <a:pPr>
              <a:spcAft>
                <a:spcPct val="15000"/>
              </a:spcAft>
            </a:pPr>
            <a:r>
              <a:rPr lang="en-US" sz="2400" dirty="0"/>
              <a:t>States the nature of the relationship </a:t>
            </a:r>
            <a:r>
              <a:rPr lang="en-US" sz="2400" b="1" dirty="0"/>
              <a:t>between two or more variables</a:t>
            </a:r>
          </a:p>
          <a:p>
            <a:pPr>
              <a:spcAft>
                <a:spcPct val="15000"/>
              </a:spcAft>
            </a:pPr>
            <a:r>
              <a:rPr lang="en-US" sz="2400" dirty="0"/>
              <a:t>Predicts the </a:t>
            </a:r>
            <a:r>
              <a:rPr lang="en-US" sz="2400" b="1" dirty="0"/>
              <a:t>research outcome</a:t>
            </a:r>
          </a:p>
          <a:p>
            <a:pPr>
              <a:spcAft>
                <a:spcPct val="15000"/>
              </a:spcAft>
            </a:pPr>
            <a:r>
              <a:rPr lang="en-US" sz="2400" dirty="0"/>
              <a:t>Research study designed to test the </a:t>
            </a:r>
            <a:r>
              <a:rPr lang="en-US" sz="2400" b="1" dirty="0"/>
              <a:t>relationship</a:t>
            </a:r>
            <a:r>
              <a:rPr lang="en-US" sz="2400" dirty="0"/>
              <a:t> described in the hypothesis</a:t>
            </a:r>
          </a:p>
          <a:p>
            <a:pPr>
              <a:buFont typeface="Wingdings" pitchFamily="2" charset="2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494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74B7301B-71B4-4A9B-A401-7ADBB1FFFA34}" type="slidenum">
              <a:rPr lang="en-US" sz="1400"/>
              <a:pPr/>
              <a:t>9</a:t>
            </a:fld>
            <a:endParaRPr lang="en-US" sz="140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b="1" dirty="0" smtClean="0"/>
              <a:t>Quantitative </a:t>
            </a:r>
            <a:br>
              <a:rPr lang="en-US" sz="5400" b="1" dirty="0" smtClean="0"/>
            </a:br>
            <a:r>
              <a:rPr lang="en-US" sz="5400" b="1" dirty="0" smtClean="0"/>
              <a:t>Research Hypotheses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8825" y="2222499"/>
            <a:ext cx="10515600" cy="4556125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lphaLcPeriod"/>
            </a:pPr>
            <a:r>
              <a:rPr lang="en-US" sz="3600" b="1" u="sng" dirty="0"/>
              <a:t>Directional hypothesis</a:t>
            </a:r>
          </a:p>
          <a:p>
            <a:pPr lvl="1"/>
            <a:r>
              <a:rPr lang="en-US" sz="3600" u="sng" dirty="0"/>
              <a:t>Precise</a:t>
            </a:r>
            <a:r>
              <a:rPr lang="en-US" sz="3600" dirty="0"/>
              <a:t> statement indicating the </a:t>
            </a:r>
            <a:r>
              <a:rPr lang="en-US" sz="3600" u="sng" dirty="0"/>
              <a:t>nature and direction</a:t>
            </a:r>
            <a:r>
              <a:rPr lang="en-US" sz="3600" dirty="0"/>
              <a:t> of the relationship/difference between variables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3600" b="1" u="sng" dirty="0" err="1"/>
              <a:t>Nondirectional</a:t>
            </a:r>
            <a:r>
              <a:rPr lang="en-US" sz="3600" b="1" u="sng" dirty="0"/>
              <a:t> hypothesis</a:t>
            </a:r>
          </a:p>
          <a:p>
            <a:pPr lvl="1"/>
            <a:r>
              <a:rPr lang="en-US" sz="3600" dirty="0"/>
              <a:t>States only that relationship/difference will occur</a:t>
            </a:r>
          </a:p>
        </p:txBody>
      </p:sp>
    </p:spTree>
    <p:extLst>
      <p:ext uri="{BB962C8B-B14F-4D97-AF65-F5344CB8AC3E}">
        <p14:creationId xmlns:p14="http://schemas.microsoft.com/office/powerpoint/2010/main" val="913380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9A9BCC92-20A9-44A5-9194-E35599EE311D}" type="slidenum">
              <a:rPr lang="en-US" sz="1400"/>
              <a:pPr/>
              <a:t>10</a:t>
            </a:fld>
            <a:endParaRPr lang="en-US" sz="1400"/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Assessing Hypotheses</a:t>
            </a:r>
          </a:p>
        </p:txBody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/>
            <a:r>
              <a:rPr lang="en-US" sz="2400" dirty="0"/>
              <a:t>Simply stated?</a:t>
            </a:r>
          </a:p>
          <a:p>
            <a:pPr marL="609600" indent="-609600"/>
            <a:r>
              <a:rPr lang="en-US" sz="2400" dirty="0"/>
              <a:t>Single sentence?</a:t>
            </a:r>
          </a:p>
          <a:p>
            <a:pPr marL="609600" indent="-609600"/>
            <a:r>
              <a:rPr lang="en-US" sz="2400" dirty="0"/>
              <a:t>At least </a:t>
            </a:r>
            <a:r>
              <a:rPr lang="en-US" sz="2400" b="1" dirty="0"/>
              <a:t>two</a:t>
            </a:r>
            <a:r>
              <a:rPr lang="en-US" sz="2400" dirty="0"/>
              <a:t> variables?</a:t>
            </a:r>
          </a:p>
          <a:p>
            <a:pPr marL="609600" indent="-609600"/>
            <a:r>
              <a:rPr lang="en-US" sz="2400" dirty="0"/>
              <a:t>Variables clearly stated?</a:t>
            </a:r>
          </a:p>
          <a:p>
            <a:pPr marL="609600" indent="-609600"/>
            <a:r>
              <a:rPr lang="en-US" sz="2400" dirty="0"/>
              <a:t>Is the relationship/difference precisely stated?</a:t>
            </a:r>
          </a:p>
          <a:p>
            <a:pPr marL="609600" indent="-609600"/>
            <a:r>
              <a:rPr lang="en-US" sz="2400" dirty="0"/>
              <a:t>Testable?</a:t>
            </a:r>
          </a:p>
          <a:p>
            <a:pPr marL="609600" indent="-609600">
              <a:buFontTx/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78198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9AA78254-D1A5-4619-AACF-B01E07351094}" type="slidenum">
              <a:rPr lang="en-US" sz="1400"/>
              <a:pPr/>
              <a:t>11</a:t>
            </a:fld>
            <a:endParaRPr lang="en-US" sz="1400"/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Null Hypotheses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ct val="10000"/>
              </a:spcAft>
            </a:pPr>
            <a:r>
              <a:rPr lang="en-US" sz="2400" b="1" u="sng" dirty="0"/>
              <a:t>Implicit complementary statement </a:t>
            </a:r>
            <a:r>
              <a:rPr lang="en-US" sz="2400" dirty="0"/>
              <a:t>to the research hypothesis</a:t>
            </a:r>
          </a:p>
          <a:p>
            <a:pPr>
              <a:spcAft>
                <a:spcPct val="10000"/>
              </a:spcAft>
            </a:pPr>
            <a:r>
              <a:rPr lang="en-US" sz="2400" dirty="0"/>
              <a:t>States </a:t>
            </a:r>
            <a:r>
              <a:rPr lang="en-US" sz="2400" b="1" u="sng" dirty="0"/>
              <a:t>no</a:t>
            </a:r>
            <a:r>
              <a:rPr lang="en-US" sz="2400" dirty="0"/>
              <a:t> relationship/difference exists between variables</a:t>
            </a:r>
          </a:p>
          <a:p>
            <a:pPr>
              <a:spcAft>
                <a:spcPct val="10000"/>
              </a:spcAft>
            </a:pPr>
            <a:r>
              <a:rPr lang="en-US" sz="2400" dirty="0"/>
              <a:t>Statistical test performed on the null</a:t>
            </a:r>
          </a:p>
          <a:p>
            <a:pPr>
              <a:spcAft>
                <a:spcPct val="10000"/>
              </a:spcAft>
            </a:pPr>
            <a:r>
              <a:rPr lang="en-US" sz="2400" dirty="0"/>
              <a:t>Assumed to be </a:t>
            </a:r>
            <a:r>
              <a:rPr lang="en-US" sz="2400" b="1" dirty="0" smtClean="0"/>
              <a:t>true </a:t>
            </a:r>
            <a:r>
              <a:rPr lang="en-US" sz="2400" dirty="0" smtClean="0"/>
              <a:t>until </a:t>
            </a:r>
            <a:r>
              <a:rPr lang="en-US" sz="2400" dirty="0"/>
              <a:t>support for the research hypothesis is </a:t>
            </a:r>
            <a:r>
              <a:rPr lang="en-US" sz="2400" dirty="0" smtClean="0"/>
              <a:t>demonstrated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02530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B3A67F74-8225-4973-925E-1D429AB62168}" type="slidenum">
              <a:rPr lang="en-US" sz="1400"/>
              <a:pPr/>
              <a:t>12</a:t>
            </a:fld>
            <a:endParaRPr lang="en-US" sz="1400"/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Types of Variables</a:t>
            </a: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/>
              <a:t>Variable </a:t>
            </a:r>
          </a:p>
          <a:p>
            <a:pPr lvl="1">
              <a:spcAft>
                <a:spcPct val="15000"/>
              </a:spcAft>
            </a:pPr>
            <a:r>
              <a:rPr lang="en-US" dirty="0"/>
              <a:t>Element that is identified in the hypothesis or research question</a:t>
            </a:r>
          </a:p>
          <a:p>
            <a:pPr lvl="1">
              <a:spcAft>
                <a:spcPct val="15000"/>
              </a:spcAft>
            </a:pPr>
            <a:r>
              <a:rPr lang="en-US" dirty="0"/>
              <a:t>Property or characteristic of people or things that </a:t>
            </a:r>
            <a:r>
              <a:rPr lang="en-US" i="1" dirty="0"/>
              <a:t>varies</a:t>
            </a:r>
            <a:r>
              <a:rPr lang="en-US" dirty="0"/>
              <a:t> in quality or magnitude </a:t>
            </a:r>
          </a:p>
          <a:p>
            <a:pPr lvl="1">
              <a:spcAft>
                <a:spcPct val="15000"/>
              </a:spcAft>
            </a:pPr>
            <a:r>
              <a:rPr lang="en-US" dirty="0"/>
              <a:t>Must have </a:t>
            </a:r>
            <a:r>
              <a:rPr lang="en-US" b="1" dirty="0"/>
              <a:t>two or more levels</a:t>
            </a:r>
          </a:p>
          <a:p>
            <a:pPr lvl="1">
              <a:spcAft>
                <a:spcPct val="15000"/>
              </a:spcAft>
            </a:pPr>
            <a:r>
              <a:rPr lang="en-US" dirty="0"/>
              <a:t>Must be identified as </a:t>
            </a:r>
            <a:r>
              <a:rPr lang="en-US" b="1" dirty="0"/>
              <a:t>independent or dependent</a:t>
            </a:r>
          </a:p>
        </p:txBody>
      </p:sp>
    </p:spTree>
    <p:extLst>
      <p:ext uri="{BB962C8B-B14F-4D97-AF65-F5344CB8AC3E}">
        <p14:creationId xmlns:p14="http://schemas.microsoft.com/office/powerpoint/2010/main" val="10954963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16EF34F9-4521-451F-85E7-0F48BEE920BB}" type="slidenum">
              <a:rPr lang="en-US" sz="1400"/>
              <a:pPr/>
              <a:t>13</a:t>
            </a:fld>
            <a:endParaRPr lang="en-US" sz="1400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Independent Variables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4700" y="1698625"/>
            <a:ext cx="10515600" cy="4351338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en-US" sz="2400" b="1" u="sng" dirty="0"/>
              <a:t>Manipulation</a:t>
            </a:r>
            <a:r>
              <a:rPr lang="en-US" sz="2400" dirty="0"/>
              <a:t> or variation of this variable is the cause of </a:t>
            </a:r>
            <a:r>
              <a:rPr lang="en-US" sz="2400" b="1" u="sng" dirty="0"/>
              <a:t>change in other variables</a:t>
            </a:r>
          </a:p>
          <a:p>
            <a:pPr>
              <a:spcAft>
                <a:spcPct val="20000"/>
              </a:spcAft>
            </a:pPr>
            <a:r>
              <a:rPr lang="en-US" sz="2400" dirty="0"/>
              <a:t>Technically, independent variable is the term reserved for experimental studies</a:t>
            </a:r>
          </a:p>
          <a:p>
            <a:pPr lvl="1">
              <a:spcAft>
                <a:spcPct val="20000"/>
              </a:spcAft>
            </a:pPr>
            <a:r>
              <a:rPr lang="en-US" dirty="0"/>
              <a:t>Also called antecedent variable, </a:t>
            </a:r>
            <a:r>
              <a:rPr lang="en-US" b="1" dirty="0"/>
              <a:t>experimental</a:t>
            </a:r>
            <a:r>
              <a:rPr lang="en-US" dirty="0"/>
              <a:t> variable, </a:t>
            </a:r>
            <a:r>
              <a:rPr lang="en-US" b="1" dirty="0"/>
              <a:t>treatment</a:t>
            </a:r>
            <a:r>
              <a:rPr lang="en-US" dirty="0"/>
              <a:t> variable, </a:t>
            </a:r>
            <a:r>
              <a:rPr lang="en-US" b="1" dirty="0"/>
              <a:t>causal</a:t>
            </a:r>
            <a:r>
              <a:rPr lang="en-US" dirty="0"/>
              <a:t> variable, </a:t>
            </a:r>
            <a:r>
              <a:rPr lang="en-US" b="1" dirty="0"/>
              <a:t>predictor</a:t>
            </a:r>
            <a:r>
              <a:rPr lang="en-US" dirty="0"/>
              <a:t> variable</a:t>
            </a:r>
          </a:p>
        </p:txBody>
      </p:sp>
    </p:spTree>
    <p:extLst>
      <p:ext uri="{BB962C8B-B14F-4D97-AF65-F5344CB8AC3E}">
        <p14:creationId xmlns:p14="http://schemas.microsoft.com/office/powerpoint/2010/main" val="3656261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542718B-123A-438D-8F1F-0951FD22CFD8}" type="slidenum">
              <a:rPr lang="en-US" sz="1400"/>
              <a:pPr/>
              <a:t>14</a:t>
            </a:fld>
            <a:endParaRPr lang="en-US" sz="1400"/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Dependent Variables</a:t>
            </a:r>
          </a:p>
        </p:txBody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en-US" sz="2400" dirty="0"/>
              <a:t>The variable of </a:t>
            </a:r>
            <a:r>
              <a:rPr lang="en-US" sz="2400" b="1" u="sng" dirty="0"/>
              <a:t>primary interest</a:t>
            </a:r>
          </a:p>
          <a:p>
            <a:pPr>
              <a:spcAft>
                <a:spcPct val="20000"/>
              </a:spcAft>
            </a:pPr>
            <a:r>
              <a:rPr lang="en-US" sz="2400" dirty="0"/>
              <a:t>Research question/hypothesis </a:t>
            </a:r>
            <a:r>
              <a:rPr lang="en-US" sz="2400" b="1" dirty="0"/>
              <a:t>describes, explains, or predicts changes in it</a:t>
            </a:r>
          </a:p>
          <a:p>
            <a:pPr>
              <a:spcAft>
                <a:spcPct val="20000"/>
              </a:spcAft>
            </a:pPr>
            <a:r>
              <a:rPr lang="en-US" sz="2400" dirty="0"/>
              <a:t>The variable that is influenced or changed by the independent variable</a:t>
            </a:r>
          </a:p>
          <a:p>
            <a:pPr lvl="1">
              <a:spcAft>
                <a:spcPct val="20000"/>
              </a:spcAft>
            </a:pPr>
            <a:r>
              <a:rPr lang="en-US" dirty="0"/>
              <a:t>In non-experimental research, also called criterion variable, </a:t>
            </a:r>
            <a:r>
              <a:rPr lang="en-US" u="sng" dirty="0"/>
              <a:t>outcome</a:t>
            </a:r>
            <a:r>
              <a:rPr lang="en-US" dirty="0"/>
              <a:t> variable</a:t>
            </a:r>
          </a:p>
        </p:txBody>
      </p:sp>
    </p:spTree>
    <p:extLst>
      <p:ext uri="{BB962C8B-B14F-4D97-AF65-F5344CB8AC3E}">
        <p14:creationId xmlns:p14="http://schemas.microsoft.com/office/powerpoint/2010/main" val="20322771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651548E2-4E25-4E76-B8A3-AAB64A636289}" type="slidenum">
              <a:rPr lang="en-US" sz="1400"/>
              <a:pPr/>
              <a:t>15</a:t>
            </a:fld>
            <a:endParaRPr lang="en-US" sz="1400" dirty="0"/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Relationship Between Independent and Dependent Variables</a:t>
            </a:r>
          </a:p>
        </p:txBody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en-US" sz="2400" dirty="0"/>
              <a:t>Cannot specify independent variables without specifying dependent variables</a:t>
            </a:r>
          </a:p>
          <a:p>
            <a:pPr>
              <a:spcAft>
                <a:spcPct val="20000"/>
              </a:spcAft>
            </a:pPr>
            <a:r>
              <a:rPr lang="en-US" sz="2400" dirty="0"/>
              <a:t>Number of independent and dependent variables depends on the </a:t>
            </a:r>
            <a:r>
              <a:rPr lang="en-US" sz="2400" b="1" u="sng" dirty="0"/>
              <a:t>nature and complexity of the study</a:t>
            </a:r>
          </a:p>
          <a:p>
            <a:pPr>
              <a:spcAft>
                <a:spcPct val="20000"/>
              </a:spcAft>
            </a:pPr>
            <a:r>
              <a:rPr lang="en-US" sz="2400" dirty="0"/>
              <a:t>The number and type of variables dictates which statistical test will be used</a:t>
            </a:r>
          </a:p>
        </p:txBody>
      </p:sp>
    </p:spTree>
    <p:extLst>
      <p:ext uri="{BB962C8B-B14F-4D97-AF65-F5344CB8AC3E}">
        <p14:creationId xmlns:p14="http://schemas.microsoft.com/office/powerpoint/2010/main" val="632712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The Levels of Measurement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30650" y="2308226"/>
            <a:ext cx="6280150" cy="3787775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/>
            <a:r>
              <a:rPr lang="en-US" smtClean="0"/>
              <a:t>Nominal</a:t>
            </a:r>
          </a:p>
          <a:p>
            <a:pPr eaLnBrk="1" hangingPunct="1"/>
            <a:r>
              <a:rPr lang="en-US" smtClean="0"/>
              <a:t>Ordinal</a:t>
            </a:r>
          </a:p>
          <a:p>
            <a:pPr eaLnBrk="1" hangingPunct="1"/>
            <a:r>
              <a:rPr lang="en-US" smtClean="0"/>
              <a:t>Interval</a:t>
            </a:r>
          </a:p>
          <a:p>
            <a:pPr eaLnBrk="1" hangingPunct="1"/>
            <a:r>
              <a:rPr lang="en-US" smtClean="0"/>
              <a:t>Ratio</a:t>
            </a:r>
          </a:p>
        </p:txBody>
      </p:sp>
    </p:spTree>
    <p:extLst>
      <p:ext uri="{BB962C8B-B14F-4D97-AF65-F5344CB8AC3E}">
        <p14:creationId xmlns:p14="http://schemas.microsoft.com/office/powerpoint/2010/main" val="3840803592"/>
      </p:ext>
    </p:extLst>
  </p:cSld>
  <p:clrMapOvr>
    <a:masterClrMapping/>
  </p:clrMapOvr>
  <p:transition xmlns:p14="http://schemas.microsoft.com/office/powerpoint/2010/main">
    <p:cut thruBlk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sz="6600" b="1" dirty="0" smtClean="0">
                <a:solidFill>
                  <a:schemeClr val="tx1"/>
                </a:solidFill>
              </a:rPr>
              <a:t>Nominal Measurement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66750" y="1628800"/>
            <a:ext cx="11239500" cy="396044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Autofit/>
          </a:bodyPr>
          <a:lstStyle/>
          <a:p>
            <a:pPr eaLnBrk="1" hangingPunct="1"/>
            <a:r>
              <a:rPr lang="en-US" sz="4000" dirty="0"/>
              <a:t>The values “</a:t>
            </a:r>
            <a:r>
              <a:rPr lang="en-US" sz="4000" b="1" u="sng" dirty="0"/>
              <a:t>name</a:t>
            </a:r>
            <a:r>
              <a:rPr lang="en-US" sz="4000" dirty="0"/>
              <a:t>” the attribute uniquely (classification).</a:t>
            </a:r>
          </a:p>
          <a:p>
            <a:pPr eaLnBrk="1" hangingPunct="1">
              <a:buFont typeface="Wingdings" pitchFamily="2" charset="2"/>
              <a:buNone/>
            </a:pPr>
            <a:endParaRPr lang="en-US" sz="4000" dirty="0"/>
          </a:p>
          <a:p>
            <a:pPr eaLnBrk="1" hangingPunct="1"/>
            <a:r>
              <a:rPr lang="en-US" sz="4000" dirty="0"/>
              <a:t>The value </a:t>
            </a:r>
            <a:r>
              <a:rPr lang="en-US" sz="4000" b="1" u="sng" dirty="0"/>
              <a:t>does not imply any ordering </a:t>
            </a:r>
            <a:r>
              <a:rPr lang="en-US" sz="4000" dirty="0"/>
              <a:t>of the cases, for example, jersey numbers in football and dates in a calendar.</a:t>
            </a:r>
          </a:p>
        </p:txBody>
      </p:sp>
    </p:spTree>
    <p:extLst>
      <p:ext uri="{BB962C8B-B14F-4D97-AF65-F5344CB8AC3E}">
        <p14:creationId xmlns:p14="http://schemas.microsoft.com/office/powerpoint/2010/main" val="351991029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6624" y="1628800"/>
            <a:ext cx="10318751" cy="439248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u="sng" dirty="0"/>
              <a:t>Nominal</a:t>
            </a:r>
            <a:r>
              <a:rPr lang="en-US" sz="3600" dirty="0"/>
              <a:t>:  These variables consist of categories that are non-ordered.  For example, race or ethnicity is one variable used to classify people. </a:t>
            </a:r>
          </a:p>
          <a:p>
            <a:pPr lvl="1" eaLnBrk="1" hangingPunct="1"/>
            <a:r>
              <a:rPr lang="en-US" sz="3600" dirty="0"/>
              <a:t>A simple categorical variable is </a:t>
            </a:r>
            <a:r>
              <a:rPr lang="en-US" sz="3600" u="sng" dirty="0"/>
              <a:t>binary or dichotomous </a:t>
            </a:r>
            <a:r>
              <a:rPr lang="en-US" sz="3600" dirty="0"/>
              <a:t>(1/0 or yes/no).  For example, are students happy to be here or not?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>
                <a:solidFill>
                  <a:schemeClr val="tx1"/>
                </a:solidFill>
              </a:rPr>
              <a:t>Nominal continued</a:t>
            </a:r>
            <a:endParaRPr lang="en-CA" sz="6000" dirty="0"/>
          </a:p>
        </p:txBody>
      </p:sp>
    </p:spTree>
    <p:extLst>
      <p:ext uri="{BB962C8B-B14F-4D97-AF65-F5344CB8AC3E}">
        <p14:creationId xmlns:p14="http://schemas.microsoft.com/office/powerpoint/2010/main" val="3451263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Ordinal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98499" y="1268760"/>
            <a:ext cx="11128375" cy="467484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u="sng" dirty="0"/>
              <a:t>Ordinal</a:t>
            </a:r>
            <a:r>
              <a:rPr lang="en-US" sz="3200" dirty="0"/>
              <a:t>:  These variables are also </a:t>
            </a:r>
            <a:r>
              <a:rPr lang="en-US" sz="3200" b="1" dirty="0"/>
              <a:t>categorical</a:t>
            </a:r>
            <a:r>
              <a:rPr lang="en-US" sz="3200" dirty="0"/>
              <a:t>, but we can say that some categories are </a:t>
            </a:r>
            <a:r>
              <a:rPr lang="en-US" sz="3200" b="1" dirty="0"/>
              <a:t>higher than others</a:t>
            </a:r>
            <a:r>
              <a:rPr lang="en-US" sz="3200" dirty="0"/>
              <a:t>.  For example, income tax brackets, social class, levels of education etc. </a:t>
            </a:r>
          </a:p>
          <a:p>
            <a:pPr lvl="1" eaLnBrk="1" hangingPunct="1"/>
            <a:r>
              <a:rPr lang="en-US" sz="2800" dirty="0"/>
              <a:t>However, we </a:t>
            </a:r>
            <a:r>
              <a:rPr lang="en-US" sz="2800" u="sng" dirty="0"/>
              <a:t>cannot</a:t>
            </a:r>
            <a:r>
              <a:rPr lang="en-US" sz="2800" dirty="0"/>
              <a:t> measure the distance between categories, only which is higher or lower.  </a:t>
            </a:r>
          </a:p>
          <a:p>
            <a:pPr lvl="1" eaLnBrk="1" hangingPunct="1"/>
            <a:r>
              <a:rPr lang="en-US" sz="2800" dirty="0"/>
              <a:t>Hence, we cannot say that someone is twice as educated as someone else.</a:t>
            </a:r>
          </a:p>
          <a:p>
            <a:pPr lvl="1" eaLnBrk="1" hangingPunct="1"/>
            <a:r>
              <a:rPr lang="en-US" sz="2800" dirty="0"/>
              <a:t>Can also be used as a </a:t>
            </a:r>
            <a:r>
              <a:rPr lang="en-US" sz="2800" b="1" dirty="0"/>
              <a:t>dependent</a:t>
            </a:r>
            <a:r>
              <a:rPr lang="en-US" sz="2800" dirty="0"/>
              <a:t> variable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36309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00400" y="457200"/>
            <a:ext cx="6858000" cy="8382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Ordinal Measurement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43672" y="1412776"/>
            <a:ext cx="6686128" cy="3888432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 lnSpcReduction="100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2400" dirty="0"/>
              <a:t>When attributes can be rank-ordered…</a:t>
            </a:r>
          </a:p>
          <a:p>
            <a:pPr eaLnBrk="1" hangingPunct="1"/>
            <a:r>
              <a:rPr lang="en-US" sz="2400" dirty="0"/>
              <a:t>Distances between attributes do </a:t>
            </a:r>
            <a:r>
              <a:rPr lang="en-US" sz="2400" b="1" dirty="0"/>
              <a:t>not</a:t>
            </a:r>
            <a:r>
              <a:rPr lang="en-US" sz="2400" dirty="0"/>
              <a:t> have any meaning, for example, code Educational Attainment as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0=less than H.S.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1=some H.S.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2=H.S. degree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3=some college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4=college degree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2100" dirty="0"/>
              <a:t> 5=post college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400" dirty="0"/>
              <a:t>Is the distance from 0 to 1 the same as 3 to 4?</a:t>
            </a:r>
          </a:p>
        </p:txBody>
      </p:sp>
    </p:spTree>
    <p:extLst>
      <p:ext uri="{BB962C8B-B14F-4D97-AF65-F5344CB8AC3E}">
        <p14:creationId xmlns:p14="http://schemas.microsoft.com/office/powerpoint/2010/main" val="67519018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Interval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2625" y="1828800"/>
            <a:ext cx="11033125" cy="3688432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3000" u="sng" dirty="0"/>
              <a:t>Interval</a:t>
            </a:r>
            <a:r>
              <a:rPr lang="en-US" sz="3000" dirty="0"/>
              <a:t>:  Variables of this type are called </a:t>
            </a:r>
            <a:r>
              <a:rPr lang="en-US" sz="3000" u="sng" dirty="0"/>
              <a:t>scalar or index </a:t>
            </a:r>
            <a:r>
              <a:rPr lang="en-US" sz="3000" b="1" u="sng" dirty="0"/>
              <a:t>variables</a:t>
            </a:r>
            <a:r>
              <a:rPr lang="en-US" sz="3000" u="sng" dirty="0"/>
              <a:t> </a:t>
            </a:r>
            <a:r>
              <a:rPr lang="en-US" sz="3000" dirty="0"/>
              <a:t>in the sense they provide a </a:t>
            </a:r>
            <a:r>
              <a:rPr lang="en-US" sz="3000" u="sng" dirty="0"/>
              <a:t>scale or index that allows us to </a:t>
            </a:r>
            <a:r>
              <a:rPr lang="en-US" sz="3000" b="1" u="sng" dirty="0"/>
              <a:t>measure between levels</a:t>
            </a:r>
            <a:r>
              <a:rPr lang="en-US" sz="3000" dirty="0"/>
              <a:t>.  We can not only measure which is higher or lower, but how much so.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600" dirty="0"/>
              <a:t>Distance is measured between points on a scale with </a:t>
            </a:r>
            <a:r>
              <a:rPr lang="en-US" sz="2600" b="1" dirty="0"/>
              <a:t>even units</a:t>
            </a:r>
            <a:r>
              <a:rPr lang="en-US" sz="2600" dirty="0"/>
              <a:t>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600" dirty="0"/>
              <a:t>Good example is temperature based on Fahrenheit or Celsius.</a:t>
            </a:r>
          </a:p>
          <a:p>
            <a:pPr eaLnBrk="1" hangingPunct="1">
              <a:lnSpc>
                <a:spcPct val="9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94793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 anchor="b">
            <a:normAutofit/>
          </a:bodyPr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Interval Measurement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en-US" sz="2400" dirty="0"/>
              <a:t>When </a:t>
            </a:r>
            <a:r>
              <a:rPr lang="en-US" sz="2400" dirty="0">
                <a:solidFill>
                  <a:srgbClr val="FF0000"/>
                </a:solidFill>
              </a:rPr>
              <a:t>distance</a:t>
            </a:r>
            <a:r>
              <a:rPr lang="en-US" sz="2400" dirty="0"/>
              <a:t> between attributes has meaning, for example, temperature (in Fahrenheit) -- distance from 30-40 is same as distance from 70-80</a:t>
            </a:r>
          </a:p>
          <a:p>
            <a:pPr eaLnBrk="1" hangingPunct="1"/>
            <a:r>
              <a:rPr lang="en-US" sz="2400" dirty="0"/>
              <a:t>Note that </a:t>
            </a:r>
            <a:r>
              <a:rPr lang="en-US" sz="2400" u="sng" dirty="0">
                <a:solidFill>
                  <a:srgbClr val="FF0000"/>
                </a:solidFill>
              </a:rPr>
              <a:t>ratios</a:t>
            </a:r>
            <a:r>
              <a:rPr lang="en-US" sz="2400" dirty="0">
                <a:solidFill>
                  <a:srgbClr val="FF0000"/>
                </a:solidFill>
              </a:rPr>
              <a:t> don’t make any sense</a:t>
            </a:r>
            <a:r>
              <a:rPr lang="en-US" sz="2400" dirty="0">
                <a:solidFill>
                  <a:srgbClr val="FAFD00"/>
                </a:solidFill>
              </a:rPr>
              <a:t> </a:t>
            </a:r>
            <a:r>
              <a:rPr lang="en-US" sz="2400" dirty="0"/>
              <a:t>-- 80 degrees is </a:t>
            </a:r>
            <a:r>
              <a:rPr lang="en-US" sz="2400" u="sng" dirty="0"/>
              <a:t>not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twice</a:t>
            </a:r>
            <a:r>
              <a:rPr lang="en-US" sz="2400" dirty="0"/>
              <a:t> as hot as 40 degrees (although the attribute values are).</a:t>
            </a:r>
          </a:p>
        </p:txBody>
      </p:sp>
    </p:spTree>
    <p:extLst>
      <p:ext uri="{BB962C8B-B14F-4D97-AF65-F5344CB8AC3E}">
        <p14:creationId xmlns:p14="http://schemas.microsoft.com/office/powerpoint/2010/main" val="233857812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5400" b="1" dirty="0" smtClean="0">
                <a:solidFill>
                  <a:schemeClr val="tx1"/>
                </a:solidFill>
              </a:rPr>
              <a:t>Ratio</a:t>
            </a:r>
            <a:r>
              <a:rPr lang="en-US" sz="5400" b="1" dirty="0" smtClean="0"/>
              <a:t> 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35001" y="1340768"/>
            <a:ext cx="11096624" cy="450123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4000" u="sng" dirty="0"/>
              <a:t>Ratio</a:t>
            </a:r>
            <a:r>
              <a:rPr lang="en-US" sz="4000" dirty="0"/>
              <a:t>:  Similar to interval level variables in that it </a:t>
            </a:r>
            <a:r>
              <a:rPr lang="en-US" sz="4000" b="1" dirty="0"/>
              <a:t>can measure the distance between two points</a:t>
            </a:r>
            <a:r>
              <a:rPr lang="en-US" sz="4000" dirty="0"/>
              <a:t>, but can do so in absolute terms.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600" dirty="0"/>
              <a:t>Ratio measures have a </a:t>
            </a:r>
            <a:r>
              <a:rPr lang="en-US" sz="3600" b="1" u="sng" dirty="0"/>
              <a:t>true zero</a:t>
            </a:r>
            <a:r>
              <a:rPr lang="en-US" sz="3600" dirty="0"/>
              <a:t>, unlike interval measures.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600" dirty="0"/>
              <a:t>For example, one can say that someone is twice as rich as someone else based on the value of their assets since to have no money is based on a starting point of zero.</a:t>
            </a:r>
          </a:p>
          <a:p>
            <a:pPr eaLnBrk="1" hangingPunct="1">
              <a:lnSpc>
                <a:spcPct val="9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43767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Ratio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57250" y="1772816"/>
            <a:ext cx="9048750" cy="4170784"/>
          </a:xfrm>
          <a:noFill/>
        </p:spPr>
        <p:txBody>
          <a:bodyPr/>
          <a:lstStyle/>
          <a:p>
            <a:pPr eaLnBrk="1" hangingPunct="1"/>
            <a:r>
              <a:rPr lang="en-US" sz="2400" dirty="0"/>
              <a:t>Has an </a:t>
            </a:r>
            <a:r>
              <a:rPr lang="en-US" sz="2400" b="1" u="sng" dirty="0"/>
              <a:t>absolute zero </a:t>
            </a:r>
            <a:r>
              <a:rPr lang="en-US" sz="2400" dirty="0"/>
              <a:t>that is meaningful</a:t>
            </a:r>
          </a:p>
          <a:p>
            <a:pPr eaLnBrk="1" hangingPunct="1"/>
            <a:r>
              <a:rPr lang="en-US" sz="2400" dirty="0"/>
              <a:t>Can construct a meaningful ratio (fraction), for example, number of clients in past six months</a:t>
            </a:r>
          </a:p>
          <a:p>
            <a:pPr eaLnBrk="1" hangingPunct="1"/>
            <a:r>
              <a:rPr lang="en-US" sz="2400" dirty="0"/>
              <a:t>It is meaningful to say that “...we had twice as many clients in this period as we did in the previous six months.</a:t>
            </a:r>
          </a:p>
        </p:txBody>
      </p:sp>
    </p:spTree>
    <p:extLst>
      <p:ext uri="{BB962C8B-B14F-4D97-AF65-F5344CB8AC3E}">
        <p14:creationId xmlns:p14="http://schemas.microsoft.com/office/powerpoint/2010/main" val="3066600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0"/>
          <p:cNvSpPr>
            <a:spLocks noGrp="1" noChangeArrowheads="1"/>
          </p:cNvSpPr>
          <p:nvPr>
            <p:ph type="title"/>
          </p:nvPr>
        </p:nvSpPr>
        <p:spPr>
          <a:xfrm>
            <a:off x="3200400" y="457200"/>
            <a:ext cx="6858000" cy="762000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chemeClr val="tx1"/>
                </a:solidFill>
              </a:rPr>
              <a:t>Measurement Hierarchy </a:t>
            </a:r>
          </a:p>
        </p:txBody>
      </p:sp>
      <p:pic>
        <p:nvPicPr>
          <p:cNvPr id="94211" name="Picture 9" descr="MCj0339608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1295401"/>
            <a:ext cx="6781800" cy="53689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4212" name="Rectangle 13"/>
          <p:cNvSpPr>
            <a:spLocks noChangeArrowheads="1"/>
          </p:cNvSpPr>
          <p:nvPr/>
        </p:nvSpPr>
        <p:spPr bwMode="auto">
          <a:xfrm>
            <a:off x="5638800" y="4953000"/>
            <a:ext cx="16764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NOMINAL</a:t>
            </a:r>
          </a:p>
        </p:txBody>
      </p:sp>
      <p:sp>
        <p:nvSpPr>
          <p:cNvPr id="94213" name="Rectangle 14"/>
          <p:cNvSpPr>
            <a:spLocks noChangeArrowheads="1"/>
          </p:cNvSpPr>
          <p:nvPr/>
        </p:nvSpPr>
        <p:spPr bwMode="auto">
          <a:xfrm>
            <a:off x="5334000" y="4191000"/>
            <a:ext cx="16002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ORDINAL</a:t>
            </a:r>
          </a:p>
        </p:txBody>
      </p:sp>
      <p:sp>
        <p:nvSpPr>
          <p:cNvPr id="94214" name="Rectangle 15"/>
          <p:cNvSpPr>
            <a:spLocks noChangeArrowheads="1"/>
          </p:cNvSpPr>
          <p:nvPr/>
        </p:nvSpPr>
        <p:spPr bwMode="auto">
          <a:xfrm>
            <a:off x="5257800" y="3505200"/>
            <a:ext cx="16002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INTERVAL</a:t>
            </a:r>
          </a:p>
        </p:txBody>
      </p:sp>
      <p:sp>
        <p:nvSpPr>
          <p:cNvPr id="94215" name="Rectangle 16"/>
          <p:cNvSpPr>
            <a:spLocks noChangeArrowheads="1"/>
          </p:cNvSpPr>
          <p:nvPr/>
        </p:nvSpPr>
        <p:spPr bwMode="auto">
          <a:xfrm>
            <a:off x="4267200" y="1600200"/>
            <a:ext cx="23622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RATIO</a:t>
            </a:r>
          </a:p>
        </p:txBody>
      </p:sp>
      <p:sp>
        <p:nvSpPr>
          <p:cNvPr id="94216" name="Rectangle 17"/>
          <p:cNvSpPr>
            <a:spLocks noChangeArrowheads="1"/>
          </p:cNvSpPr>
          <p:nvPr/>
        </p:nvSpPr>
        <p:spPr bwMode="auto">
          <a:xfrm>
            <a:off x="8305800" y="5257800"/>
            <a:ext cx="19812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WEAKEST </a:t>
            </a:r>
          </a:p>
        </p:txBody>
      </p:sp>
      <p:sp>
        <p:nvSpPr>
          <p:cNvPr id="94217" name="Rectangle 18"/>
          <p:cNvSpPr>
            <a:spLocks noChangeArrowheads="1"/>
          </p:cNvSpPr>
          <p:nvPr/>
        </p:nvSpPr>
        <p:spPr bwMode="auto">
          <a:xfrm>
            <a:off x="8229600" y="1676400"/>
            <a:ext cx="2133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b="1"/>
              <a:t>STRONGEST</a:t>
            </a:r>
          </a:p>
        </p:txBody>
      </p:sp>
      <p:sp>
        <p:nvSpPr>
          <p:cNvPr id="94218" name="AutoShape 20"/>
          <p:cNvSpPr>
            <a:spLocks noChangeArrowheads="1"/>
          </p:cNvSpPr>
          <p:nvPr/>
        </p:nvSpPr>
        <p:spPr bwMode="auto">
          <a:xfrm>
            <a:off x="8991601" y="2270126"/>
            <a:ext cx="485775" cy="2957513"/>
          </a:xfrm>
          <a:prstGeom prst="upArrow">
            <a:avLst>
              <a:gd name="adj1" fmla="val 50000"/>
              <a:gd name="adj2" fmla="val 15220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52226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Descriptive Statistics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54669" y="2103440"/>
            <a:ext cx="6705169" cy="393223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779425"/>
              </p:ext>
            </p:extLst>
          </p:nvPr>
        </p:nvGraphicFramePr>
        <p:xfrm>
          <a:off x="6986659" y="1880774"/>
          <a:ext cx="7723324" cy="433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0831"/>
                <a:gridCol w="1930831"/>
                <a:gridCol w="1930831"/>
                <a:gridCol w="1930831"/>
              </a:tblGrid>
              <a:tr h="98057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80576">
                <a:tc>
                  <a:txBody>
                    <a:bodyPr/>
                    <a:lstStyle/>
                    <a:p>
                      <a:r>
                        <a:rPr lang="en-US" dirty="0" smtClean="0"/>
                        <a:t>Discrete variable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Descriptive variable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trike="sngStrike" dirty="0" smtClean="0"/>
                        <a:t>Cumulative </a:t>
                      </a:r>
                      <a:r>
                        <a:rPr lang="en-US" strike="sngStrike" dirty="0" err="1" smtClean="0"/>
                        <a:t>freq</a:t>
                      </a:r>
                      <a:endParaRPr lang="en-US" strike="sng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trike="noStrike" dirty="0" smtClean="0"/>
                        <a:t>- Bar graph  (discrete</a:t>
                      </a:r>
                      <a:r>
                        <a:rPr lang="en-US" strike="noStrike" baseline="0" dirty="0" smtClean="0"/>
                        <a:t> variable)- do not touch</a:t>
                      </a:r>
                    </a:p>
                    <a:p>
                      <a:r>
                        <a:rPr lang="en-US" strike="noStrike" dirty="0" smtClean="0"/>
                        <a:t>- Pie chart </a:t>
                      </a:r>
                      <a:endParaRPr lang="en-US" strike="noStrike" dirty="0"/>
                    </a:p>
                  </a:txBody>
                  <a:tcPr/>
                </a:tc>
              </a:tr>
              <a:tr h="980576">
                <a:tc>
                  <a:txBody>
                    <a:bodyPr/>
                    <a:lstStyle/>
                    <a:p>
                      <a:r>
                        <a:rPr lang="en-US" dirty="0" smtClean="0"/>
                        <a:t>Discrete variable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80576">
                <a:tc>
                  <a:txBody>
                    <a:bodyPr/>
                    <a:lstStyle/>
                    <a:p>
                      <a:r>
                        <a:rPr lang="en-US" dirty="0" smtClean="0"/>
                        <a:t>Continuous variable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dirty="0" smtClean="0"/>
                        <a:t>Histogram (continuous variable)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dirty="0" smtClean="0"/>
                        <a:t>Polygons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0394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10046</TotalTime>
  <Words>1375</Words>
  <Application>Microsoft Macintosh PowerPoint</Application>
  <PresentationFormat>Custom</PresentationFormat>
  <Paragraphs>195</Paragraphs>
  <Slides>26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HSS 2381 Quantitative Methods  in Health Sciences I</vt:lpstr>
      <vt:lpstr>What is Research?</vt:lpstr>
      <vt:lpstr>What is research about?</vt:lpstr>
      <vt:lpstr>Classical scientific method</vt:lpstr>
      <vt:lpstr>Quantitative vs Qualitative</vt:lpstr>
      <vt:lpstr>Quantitative Research:</vt:lpstr>
      <vt:lpstr>Overview of Quantitative Research</vt:lpstr>
      <vt:lpstr>Research Hypotheses  for Quantitative Research </vt:lpstr>
      <vt:lpstr>Quantitative  Research Hypotheses</vt:lpstr>
      <vt:lpstr>Assessing Hypotheses</vt:lpstr>
      <vt:lpstr>Null Hypotheses</vt:lpstr>
      <vt:lpstr>Types of Variables</vt:lpstr>
      <vt:lpstr>Independent Variables</vt:lpstr>
      <vt:lpstr>Dependent Variables</vt:lpstr>
      <vt:lpstr>Relationship Between Independent and Dependent Variables</vt:lpstr>
      <vt:lpstr>The Levels of Measurement</vt:lpstr>
      <vt:lpstr>Nominal Measurement</vt:lpstr>
      <vt:lpstr>Nominal continued</vt:lpstr>
      <vt:lpstr>Ordinal</vt:lpstr>
      <vt:lpstr>Ordinal Measurement</vt:lpstr>
      <vt:lpstr>Interval</vt:lpstr>
      <vt:lpstr>Interval Measurement</vt:lpstr>
      <vt:lpstr>Ratio </vt:lpstr>
      <vt:lpstr>Ratio</vt:lpstr>
      <vt:lpstr>Measurement Hierarchy </vt:lpstr>
      <vt:lpstr>Descriptive Statistics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Cherie Tan Ancheta</cp:lastModifiedBy>
  <cp:revision>50</cp:revision>
  <dcterms:created xsi:type="dcterms:W3CDTF">2016-09-12T12:01:11Z</dcterms:created>
  <dcterms:modified xsi:type="dcterms:W3CDTF">2016-10-19T22:27:06Z</dcterms:modified>
</cp:coreProperties>
</file>