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93" r:id="rId25"/>
    <p:sldId id="279" r:id="rId26"/>
    <p:sldId id="280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3C0FC">
              <a:alpha val="2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136794"/>
              <a:satOff val="-2150"/>
              <a:lumOff val="15693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EA5CB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3">
              <a:alpha val="35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2D713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BF630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00" autoAdjust="0"/>
  </p:normalViewPr>
  <p:slideViewPr>
    <p:cSldViewPr snapToGrid="0" snapToObjects="1">
      <p:cViewPr varScale="1">
        <p:scale>
          <a:sx n="34" d="100"/>
          <a:sy n="34" d="100"/>
        </p:scale>
        <p:origin x="-936" y="-112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3" name="Shape 15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207327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17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finding – hypothetical while waiting</a:t>
            </a:r>
            <a:r>
              <a:rPr lang="en-US" baseline="0" dirty="0" smtClean="0"/>
              <a:t> they were given a questionnaire </a:t>
            </a:r>
          </a:p>
          <a:p>
            <a:r>
              <a:rPr lang="en-US" dirty="0" smtClean="0"/>
              <a:t>Second finding</a:t>
            </a:r>
            <a:r>
              <a:rPr lang="en-US" baseline="0" dirty="0" smtClean="0"/>
              <a:t> : congruency – </a:t>
            </a:r>
            <a:r>
              <a:rPr lang="en-US" baseline="0" dirty="0" err="1" smtClean="0"/>
              <a:t>ppl</a:t>
            </a:r>
            <a:r>
              <a:rPr lang="en-US" baseline="0" dirty="0" smtClean="0"/>
              <a:t> want to be with  someone </a:t>
            </a:r>
            <a:r>
              <a:rPr lang="en-US" baseline="0" dirty="0" err="1" smtClean="0"/>
              <a:t>sahring</a:t>
            </a:r>
            <a:r>
              <a:rPr lang="en-US" baseline="0" dirty="0" smtClean="0"/>
              <a:t> the same fate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didn</a:t>
            </a:r>
            <a:r>
              <a:rPr lang="fr-FR" baseline="0" dirty="0" smtClean="0"/>
              <a:t>’</a:t>
            </a:r>
            <a:r>
              <a:rPr lang="en-US" baseline="0" dirty="0" smtClean="0"/>
              <a:t>t want to face death with someone who might die. They rather spend time with someone who already survived the surgery. Holding on to something positive.</a:t>
            </a: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 its not </a:t>
            </a:r>
            <a:r>
              <a:rPr lang="en-US" dirty="0" err="1" smtClean="0"/>
              <a:t>suffeient</a:t>
            </a:r>
            <a:r>
              <a:rPr lang="en-US" dirty="0" smtClean="0"/>
              <a:t> enough theory.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Need for intimacy is a better theory - 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interact with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ppl</a:t>
            </a:r>
            <a:r>
              <a:rPr lang="en-US" baseline="0" dirty="0" smtClean="0"/>
              <a:t> who have similar status to us </a:t>
            </a:r>
          </a:p>
          <a:p>
            <a:r>
              <a:rPr lang="en-US" baseline="0" dirty="0" smtClean="0"/>
              <a:t>More </a:t>
            </a:r>
            <a:r>
              <a:rPr lang="en-US" baseline="0" dirty="0" err="1" smtClean="0"/>
              <a:t>interactoin</a:t>
            </a:r>
            <a:r>
              <a:rPr lang="en-US" baseline="0" dirty="0" smtClean="0"/>
              <a:t> = more liking = more </a:t>
            </a:r>
            <a:r>
              <a:rPr lang="en-US" baseline="0" dirty="0" err="1" smtClean="0"/>
              <a:t>likelyhood</a:t>
            </a:r>
            <a:r>
              <a:rPr lang="en-US" baseline="0" dirty="0" smtClean="0"/>
              <a:t> to form </a:t>
            </a:r>
            <a:r>
              <a:rPr lang="en-US" baseline="0" dirty="0" err="1" smtClean="0"/>
              <a:t>relationshiip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General rules that guide our  behavior </a:t>
            </a:r>
          </a:p>
          <a:p>
            <a:endParaRPr lang="en-US" baseline="0" dirty="0" smtClean="0"/>
          </a:p>
          <a:p>
            <a:endParaRPr lang="en-US" baseline="0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Women in </a:t>
            </a:r>
            <a:r>
              <a:rPr lang="en-US" dirty="0" err="1" smtClean="0"/>
              <a:t>traditoinal</a:t>
            </a:r>
            <a:r>
              <a:rPr lang="en-US" dirty="0" smtClean="0"/>
              <a:t> families are more </a:t>
            </a:r>
            <a:r>
              <a:rPr lang="en-US" dirty="0" err="1" smtClean="0"/>
              <a:t>satisified</a:t>
            </a:r>
            <a:r>
              <a:rPr lang="en-US" dirty="0" smtClean="0"/>
              <a:t> In</a:t>
            </a:r>
            <a:r>
              <a:rPr lang="en-US" baseline="0" dirty="0" smtClean="0"/>
              <a:t> their </a:t>
            </a:r>
            <a:r>
              <a:rPr lang="en-US" baseline="0" dirty="0" err="1" smtClean="0"/>
              <a:t>relatioship</a:t>
            </a:r>
            <a:r>
              <a:rPr lang="en-US" baseline="0" dirty="0" smtClean="0"/>
              <a:t> than women looking for equality 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Is not the way to study </a:t>
            </a:r>
            <a:r>
              <a:rPr lang="en-US" dirty="0" err="1" smtClean="0"/>
              <a:t>relatinoship</a:t>
            </a:r>
            <a:r>
              <a:rPr lang="en-US" dirty="0" smtClean="0"/>
              <a:t> – it</a:t>
            </a:r>
            <a:r>
              <a:rPr lang="fr-FR" dirty="0" smtClean="0"/>
              <a:t>’</a:t>
            </a:r>
            <a:r>
              <a:rPr lang="en-US" dirty="0" smtClean="0"/>
              <a:t>s the way to study science. 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Archival data – don</a:t>
            </a:r>
            <a:r>
              <a:rPr lang="fr-FR" dirty="0" smtClean="0"/>
              <a:t>’</a:t>
            </a:r>
            <a:r>
              <a:rPr lang="en-US" dirty="0" smtClean="0"/>
              <a:t>t need to collect they are already </a:t>
            </a:r>
            <a:r>
              <a:rPr lang="en-US" dirty="0" err="1" smtClean="0"/>
              <a:t>vaialble</a:t>
            </a:r>
            <a:r>
              <a:rPr lang="en-US" dirty="0" smtClean="0"/>
              <a:t> for you</a:t>
            </a:r>
          </a:p>
          <a:p>
            <a:r>
              <a:rPr lang="en-US" dirty="0" smtClean="0"/>
              <a:t>meta-analysis </a:t>
            </a:r>
          </a:p>
          <a:p>
            <a:r>
              <a:rPr lang="en-US" dirty="0" smtClean="0"/>
              <a:t>Correlations (cant</a:t>
            </a:r>
            <a:r>
              <a:rPr lang="en-US" baseline="0" dirty="0" smtClean="0"/>
              <a:t> have a cause effect relationship) – therefore, use true experiments to find </a:t>
            </a:r>
            <a:r>
              <a:rPr lang="en-US" baseline="0" dirty="0" err="1" smtClean="0"/>
              <a:t>causatoin</a:t>
            </a:r>
            <a:r>
              <a:rPr lang="en-US" baseline="0" dirty="0" smtClean="0"/>
              <a:t> </a:t>
            </a:r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Surveys – recall and our memories are not perfect.</a:t>
            </a:r>
            <a:r>
              <a:rPr lang="en-US" baseline="0" dirty="0" smtClean="0"/>
              <a:t> So reconstructed experience is one way we can collect information</a:t>
            </a:r>
          </a:p>
          <a:p>
            <a:r>
              <a:rPr lang="en-US" baseline="0" dirty="0" smtClean="0"/>
              <a:t>Speed dating </a:t>
            </a:r>
          </a:p>
          <a:p>
            <a:r>
              <a:rPr lang="en-US" baseline="0" dirty="0" smtClean="0"/>
              <a:t>Online data sources/archives </a:t>
            </a:r>
          </a:p>
          <a:p>
            <a:r>
              <a:rPr lang="en-US" baseline="0" dirty="0" smtClean="0"/>
              <a:t>Hypothetical situation/ scenario and asked to answer </a:t>
            </a:r>
            <a:r>
              <a:rPr lang="en-US" baseline="0" dirty="0" err="1" smtClean="0"/>
              <a:t>questoins</a:t>
            </a:r>
            <a:r>
              <a:rPr lang="en-US" baseline="0" dirty="0" smtClean="0"/>
              <a:t> about relationships </a:t>
            </a:r>
          </a:p>
          <a:p>
            <a:r>
              <a:rPr lang="en-US" baseline="0" dirty="0" smtClean="0"/>
              <a:t>Idealized situation – </a:t>
            </a:r>
            <a:r>
              <a:rPr lang="en-US" baseline="0" dirty="0" err="1" smtClean="0"/>
              <a:t>ppl</a:t>
            </a:r>
            <a:r>
              <a:rPr lang="en-US" baseline="0" dirty="0" smtClean="0"/>
              <a:t> will react differently in hypothetical </a:t>
            </a:r>
            <a:r>
              <a:rPr lang="en-US" baseline="0" dirty="0" err="1" smtClean="0"/>
              <a:t>situatoin</a:t>
            </a:r>
            <a:r>
              <a:rPr lang="en-US" baseline="0" dirty="0" smtClean="0"/>
              <a:t> than in </a:t>
            </a:r>
            <a:r>
              <a:rPr lang="en-US" baseline="0" dirty="0" err="1" smtClean="0"/>
              <a:t>relaity</a:t>
            </a:r>
            <a:r>
              <a:rPr lang="en-US" baseline="0" dirty="0" smtClean="0"/>
              <a:t> </a:t>
            </a:r>
          </a:p>
          <a:p>
            <a:endParaRPr lang="en-US" baseline="0" dirty="0" smtClean="0"/>
          </a:p>
          <a:p>
            <a:r>
              <a:rPr lang="en-US" baseline="0" dirty="0" smtClean="0"/>
              <a:t>Alternative methods – to </a:t>
            </a:r>
            <a:r>
              <a:rPr lang="en-US" baseline="0" dirty="0" err="1" smtClean="0"/>
              <a:t>avoidd</a:t>
            </a:r>
            <a:r>
              <a:rPr lang="en-US" baseline="0" dirty="0" smtClean="0"/>
              <a:t> problems of finding info from the past </a:t>
            </a:r>
          </a:p>
          <a:p>
            <a:endParaRPr lang="en-US" dirty="0" smtClean="0"/>
          </a:p>
          <a:p>
            <a:r>
              <a:rPr lang="en-US" dirty="0" smtClean="0"/>
              <a:t>interviews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Hip </a:t>
            </a:r>
            <a:r>
              <a:rPr lang="en-US" dirty="0" err="1" smtClean="0"/>
              <a:t>tp</a:t>
            </a:r>
            <a:r>
              <a:rPr lang="en-US" dirty="0" smtClean="0"/>
              <a:t> waist ratio</a:t>
            </a:r>
          </a:p>
          <a:p>
            <a:r>
              <a:rPr lang="en-US" dirty="0" smtClean="0"/>
              <a:t>Red</a:t>
            </a:r>
            <a:r>
              <a:rPr lang="en-US" baseline="0" dirty="0" smtClean="0"/>
              <a:t> make women more attractive </a:t>
            </a:r>
          </a:p>
          <a:p>
            <a:r>
              <a:rPr lang="en-US" baseline="0" dirty="0" smtClean="0"/>
              <a:t>Sexy clothing during fertile period </a:t>
            </a:r>
          </a:p>
          <a:p>
            <a:r>
              <a:rPr lang="en-US" baseline="0" dirty="0" smtClean="0"/>
              <a:t>Girls on pill seems to change men preference </a:t>
            </a:r>
          </a:p>
          <a:p>
            <a:r>
              <a:rPr lang="en-US" baseline="0" dirty="0" smtClean="0"/>
              <a:t>Strippers who are not on the pill make more money. Ovulating/fertile </a:t>
            </a:r>
            <a:r>
              <a:rPr lang="en-US" baseline="0" dirty="0" err="1" smtClean="0"/>
              <a:t>stripppers</a:t>
            </a:r>
            <a:r>
              <a:rPr lang="en-US" baseline="0" dirty="0" smtClean="0"/>
              <a:t> made more money. Either their </a:t>
            </a:r>
            <a:r>
              <a:rPr lang="en-US" baseline="0" dirty="0" err="1" smtClean="0"/>
              <a:t>behav</a:t>
            </a:r>
            <a:r>
              <a:rPr lang="en-US" baseline="0" dirty="0" smtClean="0"/>
              <a:t>. Or pheromones change \</a:t>
            </a:r>
          </a:p>
          <a:p>
            <a:r>
              <a:rPr lang="en-US" baseline="0" dirty="0" smtClean="0"/>
              <a:t>Scent of </a:t>
            </a:r>
            <a:r>
              <a:rPr lang="en-US" baseline="0" dirty="0" err="1" smtClean="0"/>
              <a:t>symetrical</a:t>
            </a:r>
            <a:r>
              <a:rPr lang="en-US" baseline="0" dirty="0" smtClean="0"/>
              <a:t> men 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Sexual </a:t>
            </a:r>
            <a:r>
              <a:rPr lang="en-US" dirty="0" err="1" smtClean="0"/>
              <a:t>dymorphisim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Women in isolation</a:t>
            </a:r>
            <a:r>
              <a:rPr lang="en-US" baseline="0" dirty="0" smtClean="0"/>
              <a:t> – less attractive than when </a:t>
            </a:r>
            <a:r>
              <a:rPr lang="en-US" baseline="0" dirty="0" err="1" smtClean="0"/>
              <a:t>surrouneded</a:t>
            </a:r>
            <a:r>
              <a:rPr lang="en-US" baseline="0" dirty="0" smtClean="0"/>
              <a:t> by other women </a:t>
            </a:r>
          </a:p>
          <a:p>
            <a:endParaRPr lang="en-US" baseline="0" dirty="0" smtClean="0"/>
          </a:p>
          <a:p>
            <a:r>
              <a:rPr lang="en-US" baseline="0" dirty="0" smtClean="0"/>
              <a:t>Contrast effects – </a:t>
            </a:r>
            <a:r>
              <a:rPr lang="en-US" baseline="0" dirty="0" err="1" smtClean="0"/>
              <a:t>adaptatin</a:t>
            </a:r>
            <a:r>
              <a:rPr lang="en-US" baseline="0" dirty="0" smtClean="0"/>
              <a:t> study: short term effect</a:t>
            </a:r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 because our</a:t>
            </a:r>
            <a:r>
              <a:rPr lang="en-US" baseline="0" dirty="0" smtClean="0"/>
              <a:t> preference </a:t>
            </a:r>
            <a:r>
              <a:rPr lang="en-US" baseline="0" dirty="0" err="1" smtClean="0"/>
              <a:t>flucuate</a:t>
            </a:r>
            <a:r>
              <a:rPr lang="en-US" baseline="0" dirty="0" smtClean="0"/>
              <a:t> even </a:t>
            </a:r>
            <a:r>
              <a:rPr lang="en-US" baseline="0" dirty="0" err="1" smtClean="0"/>
              <a:t>tho</a:t>
            </a:r>
            <a:r>
              <a:rPr lang="en-US" baseline="0" dirty="0" smtClean="0"/>
              <a:t> we innately prefer attractive faces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4833937" y="7072312"/>
            <a:ext cx="14716126" cy="1589485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5325070" y="928687"/>
            <a:ext cx="13722210" cy="8304610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4833937" y="9447609"/>
            <a:ext cx="14716126" cy="2000251"/>
          </a:xfrm>
          <a:prstGeom prst="rect">
            <a:avLst/>
          </a:prstGeom>
        </p:spPr>
        <p:txBody>
          <a:bodyPr lIns="71437" tIns="71437" rIns="71437" bIns="71437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4833937" y="11519296"/>
            <a:ext cx="14716126" cy="1589486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4833937" y="4536281"/>
            <a:ext cx="14716126" cy="4643438"/>
          </a:xfrm>
          <a:prstGeom prst="rect">
            <a:avLst/>
          </a:prstGeom>
        </p:spPr>
        <p:txBody>
          <a:bodyPr lIns="71437" tIns="71437" rIns="71437" bIns="71437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12495609" y="898481"/>
            <a:ext cx="7489362" cy="11555016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4387453" y="892968"/>
            <a:ext cx="7500938" cy="5607845"/>
          </a:xfrm>
          <a:prstGeom prst="rect">
            <a:avLst/>
          </a:prstGeom>
        </p:spPr>
        <p:txBody>
          <a:bodyPr lIns="71437" tIns="71437" rIns="71437" bIns="71437" anchor="b"/>
          <a:lstStyle>
            <a:lvl1pPr defTabSz="821531">
              <a:lnSpc>
                <a:spcPct val="100000"/>
              </a:lnSpc>
              <a:defRPr sz="84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4387453" y="6697265"/>
            <a:ext cx="7500938" cy="5786439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xfrm>
            <a:off x="4387453" y="3643312"/>
            <a:ext cx="15609094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08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1pPr>
            <a:lvl2pPr marL="10527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2pPr>
            <a:lvl3pPr marL="1497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3pPr>
            <a:lvl4pPr marL="19417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4pPr>
            <a:lvl5pPr marL="2386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12495609" y="3643312"/>
            <a:ext cx="7500938" cy="8840392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/>
          <a:lstStyle>
            <a:lvl1pPr defTabSz="821531">
              <a:lnSpc>
                <a:spcPct val="100000"/>
              </a:lnSpc>
              <a:defRPr sz="11200" b="0" cap="none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4387453" y="3643312"/>
            <a:ext cx="7500938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4653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1pPr>
            <a:lvl2pPr marL="8082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2pPr>
            <a:lvl3pPr marL="13543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3pPr>
            <a:lvl4pPr marL="17988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4pPr>
            <a:lvl5pPr marL="22433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4387453" y="1785937"/>
            <a:ext cx="15609094" cy="10144126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08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1pPr>
            <a:lvl2pPr marL="10527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2pPr>
            <a:lvl3pPr marL="1497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3pPr>
            <a:lvl4pPr marL="19417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4pPr>
            <a:lvl5pPr marL="2386263" indent="-608263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2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>
              <a:defRPr>
                <a:effectLst/>
              </a:defRPr>
            </a:pPr>
            <a:r>
              <a:t>Body Level One</a:t>
            </a:r>
          </a:p>
          <a:p>
            <a:pPr lvl="1">
              <a:defRPr>
                <a:effectLst/>
              </a:defRPr>
            </a:pPr>
            <a:r>
              <a:t>Body Level Two</a:t>
            </a:r>
          </a:p>
          <a:p>
            <a:pPr lvl="2">
              <a:defRPr>
                <a:effectLst/>
              </a:defRPr>
            </a:pPr>
            <a:r>
              <a:t>Body Level Three</a:t>
            </a:r>
          </a:p>
          <a:p>
            <a:pPr lvl="3">
              <a:defRPr>
                <a:effectLst/>
              </a:defRPr>
            </a:pPr>
            <a:r>
              <a:t>Body Level Four</a:t>
            </a:r>
          </a:p>
          <a:p>
            <a:pPr lvl="4">
              <a:defRPr>
                <a:effectLst/>
              </a:defRPr>
            </a:pPr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12513468" y="6983015"/>
            <a:ext cx="7500939" cy="5482829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12513468" y="892968"/>
            <a:ext cx="7500939" cy="5482829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4387453" y="892968"/>
            <a:ext cx="7500938" cy="11572876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4833937" y="8947546"/>
            <a:ext cx="14716126" cy="660798"/>
          </a:xfrm>
          <a:prstGeom prst="rect">
            <a:avLst/>
          </a:prstGeom>
        </p:spPr>
        <p:txBody>
          <a:bodyPr lIns="71437" tIns="71437" rIns="71437" bIns="71437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3200" i="1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4833937" y="6000353"/>
            <a:ext cx="14716126" cy="965201"/>
          </a:xfrm>
          <a:prstGeom prst="rect">
            <a:avLst/>
          </a:prstGeom>
        </p:spPr>
        <p:txBody>
          <a:bodyPr lIns="71437" tIns="71437" rIns="71437" bIns="71437" anchor="ctr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5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>
              <a:defRPr>
                <a:effectLst/>
              </a:defRPr>
            </a:pPr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3043535" y="0"/>
            <a:ext cx="18288001" cy="13716000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xfrm>
            <a:off x="11935814" y="1301948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 sz="2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xfrm>
            <a:off x="7128677" y="4263032"/>
            <a:ext cx="10126647" cy="2686052"/>
          </a:xfrm>
          <a:prstGeom prst="rect">
            <a:avLst/>
          </a:prstGeom>
        </p:spPr>
        <p:txBody>
          <a:bodyPr lIns="51434" tIns="51434" rIns="51434" bIns="51434" anchor="b"/>
          <a:lstStyle>
            <a:lvl1pPr>
              <a:defRPr sz="9200"/>
            </a:lvl1pPr>
          </a:lstStyle>
          <a:p>
            <a:r>
              <a:t>Title Text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sz="quarter" idx="1"/>
          </p:nvPr>
        </p:nvSpPr>
        <p:spPr>
          <a:xfrm>
            <a:off x="7128677" y="7052667"/>
            <a:ext cx="10126647" cy="1862734"/>
          </a:xfrm>
          <a:prstGeom prst="rect">
            <a:avLst/>
          </a:prstGeom>
        </p:spPr>
        <p:txBody>
          <a:bodyPr lIns="51434" tIns="51434" rIns="51434" bIns="51434"/>
          <a:lstStyle>
            <a:lvl1pPr marL="0" indent="0" algn="ctr">
              <a:buSzTx/>
              <a:buFontTx/>
              <a:buNone/>
              <a:defRPr sz="4400"/>
            </a:lvl1pPr>
            <a:lvl2pPr marL="0" indent="457200" algn="ctr">
              <a:buSzTx/>
              <a:buFontTx/>
              <a:buNone/>
              <a:defRPr sz="4400"/>
            </a:lvl2pPr>
            <a:lvl3pPr marL="0" indent="914400" algn="ctr">
              <a:buSzTx/>
              <a:buFontTx/>
              <a:buNone/>
              <a:defRPr sz="4400"/>
            </a:lvl3pPr>
            <a:lvl4pPr marL="0" indent="1371600" algn="ctr">
              <a:buSzTx/>
              <a:buFontTx/>
              <a:buNone/>
              <a:defRPr sz="4400"/>
            </a:lvl4pPr>
            <a:lvl5pPr marL="0" indent="1828800" algn="ctr">
              <a:buSzTx/>
              <a:buFont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17691231" y="9652357"/>
            <a:ext cx="318771" cy="344171"/>
          </a:xfrm>
          <a:prstGeom prst="rect">
            <a:avLst/>
          </a:prstGeom>
        </p:spPr>
        <p:txBody>
          <a:bodyPr lIns="51434" tIns="51434" rIns="51434" bIns="51434"/>
          <a:lstStyle>
            <a:lvl1pPr>
              <a:defRPr sz="16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xfrm>
            <a:off x="4418691" y="2628899"/>
            <a:ext cx="15530644" cy="1989483"/>
          </a:xfrm>
          <a:prstGeom prst="rect">
            <a:avLst/>
          </a:prstGeom>
        </p:spPr>
        <p:txBody>
          <a:bodyPr lIns="68579" tIns="68579" rIns="68579" bIns="68579"/>
          <a:lstStyle>
            <a:lvl1pPr>
              <a:defRPr sz="6600"/>
            </a:lvl1pPr>
          </a:lstStyle>
          <a:p>
            <a:r>
              <a:t>Title Text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sz="half" idx="1"/>
          </p:nvPr>
        </p:nvSpPr>
        <p:spPr>
          <a:xfrm>
            <a:off x="4418691" y="4858595"/>
            <a:ext cx="15530646" cy="5542705"/>
          </a:xfrm>
          <a:prstGeom prst="rect">
            <a:avLst/>
          </a:prstGeom>
        </p:spPr>
        <p:txBody>
          <a:bodyPr lIns="68579" tIns="68579" rIns="68579" bIns="68579"/>
          <a:lstStyle>
            <a:lvl1pPr marL="594359" indent="-594359">
              <a:defRPr sz="5200"/>
            </a:lvl1pPr>
            <a:lvl2pPr marL="1117600" indent="-660400">
              <a:defRPr sz="5200"/>
            </a:lvl2pPr>
            <a:lvl3pPr marL="1657350" indent="-742950">
              <a:defRPr sz="5200"/>
            </a:lvl3pPr>
            <a:lvl4pPr marL="2220685" indent="-849085">
              <a:defRPr sz="5200"/>
            </a:lvl4pPr>
            <a:lvl5pPr marL="2819400" indent="-990600">
              <a:defRPr sz="5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xfrm>
            <a:off x="19570874" y="10598626"/>
            <a:ext cx="378461" cy="429261"/>
          </a:xfrm>
          <a:prstGeom prst="rect">
            <a:avLst/>
          </a:prstGeom>
        </p:spPr>
        <p:txBody>
          <a:bodyPr lIns="68579" tIns="68579" rIns="68579" bIns="68579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xfrm>
            <a:off x="5440903" y="3398044"/>
            <a:ext cx="13502195" cy="3581401"/>
          </a:xfrm>
          <a:prstGeom prst="rect">
            <a:avLst/>
          </a:prstGeom>
        </p:spPr>
        <p:txBody>
          <a:bodyPr lIns="68579" tIns="68579" rIns="68579" bIns="68579" anchor="b"/>
          <a:lstStyle>
            <a:lvl1pPr>
              <a:defRPr sz="9400"/>
            </a:lvl1pPr>
          </a:lstStyle>
          <a:p>
            <a:r>
              <a:t>Title Text</a:t>
            </a:r>
          </a:p>
        </p:txBody>
      </p:sp>
      <p:sp>
        <p:nvSpPr>
          <p:cNvPr id="136" name="Shape 136"/>
          <p:cNvSpPr>
            <a:spLocks noGrp="1"/>
          </p:cNvSpPr>
          <p:nvPr>
            <p:ph type="body" sz="quarter" idx="1"/>
          </p:nvPr>
        </p:nvSpPr>
        <p:spPr>
          <a:xfrm>
            <a:off x="5440903" y="7117557"/>
            <a:ext cx="13502195" cy="2483643"/>
          </a:xfrm>
          <a:prstGeom prst="rect">
            <a:avLst/>
          </a:prstGeom>
        </p:spPr>
        <p:txBody>
          <a:bodyPr lIns="68579" tIns="68579" rIns="68579" bIns="68579"/>
          <a:lstStyle>
            <a:lvl1pPr marL="0" indent="0" algn="ctr">
              <a:buSzTx/>
              <a:buFontTx/>
              <a:buNone/>
              <a:defRPr sz="4600"/>
            </a:lvl1pPr>
            <a:lvl2pPr marL="0" indent="457200" algn="ctr">
              <a:buSzTx/>
              <a:buFontTx/>
              <a:buNone/>
              <a:defRPr sz="4600"/>
            </a:lvl2pPr>
            <a:lvl3pPr marL="0" indent="914400" algn="ctr">
              <a:buSzTx/>
              <a:buFontTx/>
              <a:buNone/>
              <a:defRPr sz="4600"/>
            </a:lvl3pPr>
            <a:lvl4pPr marL="0" indent="1371600" algn="ctr">
              <a:buSzTx/>
              <a:buFontTx/>
              <a:buNone/>
              <a:defRPr sz="4600"/>
            </a:lvl4pPr>
            <a:lvl5pPr marL="0" indent="1828800" algn="ctr">
              <a:buSzTx/>
              <a:buFontTx/>
              <a:buNone/>
              <a:defRPr sz="4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2"/>
          </p:nvPr>
        </p:nvSpPr>
        <p:spPr>
          <a:xfrm>
            <a:off x="19570874" y="10598626"/>
            <a:ext cx="378461" cy="429261"/>
          </a:xfrm>
          <a:prstGeom prst="rect">
            <a:avLst/>
          </a:prstGeom>
        </p:spPr>
        <p:txBody>
          <a:bodyPr lIns="68579" tIns="68579" rIns="68579" bIns="68579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5" name="Shape 14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827589" y="1219200"/>
            <a:ext cx="20707524" cy="26526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tIns="91439" bIns="9143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827589" y="4192127"/>
            <a:ext cx="20707525" cy="7390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tIns="91439" bIns="9143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22085531" y="11887834"/>
            <a:ext cx="449581" cy="487681"/>
          </a:xfrm>
          <a:prstGeom prst="rect">
            <a:avLst/>
          </a:prstGeom>
          <a:ln w="12700">
            <a:miter lim="400000"/>
          </a:ln>
        </p:spPr>
        <p:txBody>
          <a:bodyPr wrap="none" tIns="91439" bIns="91439" anchor="ctr">
            <a:spAutoFit/>
          </a:bodyPr>
          <a:lstStyle>
            <a:lvl1pPr algn="r" defTabSz="1828800">
              <a:defRPr sz="2000"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xmlns:p14="http://schemas.microsoft.com/office/powerpoint/2010/main" spd="med"/>
  <p:txStyles>
    <p:titleStyle>
      <a:lvl1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1pPr>
      <a:lvl2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2pPr>
      <a:lvl3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3pPr>
      <a:lvl4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4pPr>
      <a:lvl5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5pPr>
      <a:lvl6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6pPr>
      <a:lvl7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7pPr>
      <a:lvl8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8pPr>
      <a:lvl9pPr marL="0" marR="0" indent="0" algn="ctr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1" i="0" u="none" strike="noStrike" cap="all" spc="0" baseline="0">
          <a:ln>
            <a:noFill/>
          </a:ln>
          <a:solidFill>
            <a:srgbClr val="FFFFFF"/>
          </a:solidFill>
          <a:effectLst>
            <a:outerShdw blurRad="50800" dist="63500" dir="2700000" rotWithShape="0">
              <a:srgbClr val="000000">
                <a:alpha val="48000"/>
              </a:srgbClr>
            </a:outerShdw>
          </a:effectLst>
          <a:uFillTx/>
          <a:latin typeface="Bookman Old Style"/>
          <a:ea typeface="Bookman Old Style"/>
          <a:cs typeface="Bookman Old Style"/>
          <a:sym typeface="Bookman Old Style"/>
        </a:defRPr>
      </a:lvl9pPr>
    </p:titleStyle>
    <p:bodyStyle>
      <a:lvl1pPr marL="640079" marR="0" indent="-640079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1pPr>
      <a:lvl2pPr marL="1168400" marR="0" indent="-7112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2pPr>
      <a:lvl3pPr marL="1714500" marR="0" indent="-8001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3pPr>
      <a:lvl4pPr marL="2286000" marR="0" indent="-9144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4pPr>
      <a:lvl5pPr marL="2895600" marR="0" indent="-10668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5pPr>
      <a:lvl6pPr marL="3352800" marR="0" indent="-10668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6pPr>
      <a:lvl7pPr marL="3810000" marR="0" indent="-10668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7pPr>
      <a:lvl8pPr marL="4267200" marR="0" indent="-10668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8pPr>
      <a:lvl9pPr marL="4724400" marR="0" indent="-1066800" algn="l" defTabSz="1828800" latinLnBrk="0">
        <a:lnSpc>
          <a:spcPct val="12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FFFFFF"/>
          </a:solidFill>
          <a:effectLst>
            <a:outerShdw blurRad="50800" dist="38100" dir="2700000" rotWithShape="0">
              <a:srgbClr val="000000">
                <a:alpha val="48000"/>
              </a:srgbClr>
            </a:outerShdw>
          </a:effectLst>
          <a:uFillTx/>
          <a:latin typeface="Rockwell"/>
          <a:ea typeface="Rockwell"/>
          <a:cs typeface="Rockwell"/>
          <a:sym typeface="Rockwell"/>
        </a:defRPr>
      </a:lvl9pPr>
    </p:bodyStyle>
    <p:otherStyle>
      <a:lvl1pPr marL="0" marR="0" indent="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1pPr>
      <a:lvl2pPr marL="0" marR="0" indent="457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2pPr>
      <a:lvl3pPr marL="0" marR="0" indent="914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3pPr>
      <a:lvl4pPr marL="0" marR="0" indent="1371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4pPr>
      <a:lvl5pPr marL="0" marR="0" indent="18288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5pPr>
      <a:lvl6pPr marL="0" marR="0" indent="22860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6pPr>
      <a:lvl7pPr marL="0" marR="0" indent="2743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7pPr>
      <a:lvl8pPr marL="0" marR="0" indent="3200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8pPr>
      <a:lvl9pPr marL="0" marR="0" indent="3657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ckwel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2736879" y="6446044"/>
            <a:ext cx="18910242" cy="3581401"/>
          </a:xfrm>
          <a:prstGeom prst="rect">
            <a:avLst/>
          </a:prstGeom>
        </p:spPr>
        <p:txBody>
          <a:bodyPr/>
          <a:lstStyle/>
          <a:p>
            <a:pPr>
              <a:defRPr sz="9600"/>
            </a:pPr>
            <a:r>
              <a:t>midterm 1 review:</a:t>
            </a:r>
          </a:p>
          <a:p>
            <a:pPr>
              <a:defRPr sz="9600"/>
            </a:pPr>
            <a:r>
              <a:t>CH 1 – 4</a:t>
            </a:r>
          </a:p>
        </p:txBody>
      </p:sp>
      <p:sp>
        <p:nvSpPr>
          <p:cNvPr id="156" name="Shape 156"/>
          <p:cNvSpPr>
            <a:spLocks noGrp="1"/>
          </p:cNvSpPr>
          <p:nvPr>
            <p:ph type="body" sz="quarter" idx="1"/>
          </p:nvPr>
        </p:nvSpPr>
        <p:spPr>
          <a:xfrm>
            <a:off x="5440903" y="10165557"/>
            <a:ext cx="13502195" cy="2483643"/>
          </a:xfrm>
          <a:prstGeom prst="rect">
            <a:avLst/>
          </a:prstGeom>
        </p:spPr>
        <p:txBody>
          <a:bodyPr/>
          <a:lstStyle/>
          <a:p>
            <a:pPr>
              <a:defRPr sz="4800"/>
            </a:pPr>
            <a:r>
              <a:t>Prof. Yaroslav Konar</a:t>
            </a:r>
          </a:p>
          <a:p>
            <a:pPr>
              <a:defRPr sz="4800"/>
            </a:pPr>
            <a:r>
              <a:t>PSY3102</a:t>
            </a:r>
          </a:p>
        </p:txBody>
      </p:sp>
      <p:pic>
        <p:nvPicPr>
          <p:cNvPr id="15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587462" y="0"/>
            <a:ext cx="9209076" cy="71140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Chapter 1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types of relationships are we studying?</a:t>
            </a:r>
          </a:p>
        </p:txBody>
      </p:sp>
      <p:sp>
        <p:nvSpPr>
          <p:cNvPr id="163" name="Shape 16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Close relationships</a:t>
            </a:r>
          </a:p>
          <a:p>
            <a:endParaRPr/>
          </a:p>
          <a:p>
            <a:r>
              <a:t>“The close relationship is one of strong, frequent, and diverse interdependence that lasts over a considerable period of time” (Kelley et al, 1983)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1" build="p" bldLvl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Coan et al (2006) study</a:t>
            </a:r>
          </a:p>
        </p:txBody>
      </p:sp>
      <p:sp>
        <p:nvSpPr>
          <p:cNvPr id="168" name="Shape 16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Women tested in fMRI while experiencing shock</a:t>
            </a:r>
          </a:p>
          <a:p>
            <a:r>
              <a:t>Conditions were: holding spouse’s hand or stranger’s hand, or no hand-holding</a:t>
            </a:r>
          </a:p>
          <a:p>
            <a:endParaRPr/>
          </a:p>
          <a:p>
            <a:r>
              <a:t>What did they find?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Need for affiliation (Schachter, 1959)</a:t>
            </a:r>
          </a:p>
        </p:txBody>
      </p:sp>
      <p:sp>
        <p:nvSpPr>
          <p:cNvPr id="173" name="Shape 17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Schlachter conducted several studies to determine whether fear of uncertainty would drive people to pair up</a:t>
            </a:r>
          </a:p>
          <a:p>
            <a:endParaRPr/>
          </a:p>
          <a:p>
            <a:r>
              <a:t>What was found in the 1st study?</a:t>
            </a:r>
          </a:p>
          <a:p>
            <a:r>
              <a:t>What was found in the 2nd study?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Kulik &amp; Mahler, 1989</a:t>
            </a:r>
          </a:p>
        </p:txBody>
      </p:sp>
      <p:sp>
        <p:nvSpPr>
          <p:cNvPr id="178" name="Shape 17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Tested bypass surgery patients on the same question</a:t>
            </a:r>
          </a:p>
          <a:p>
            <a:endParaRPr/>
          </a:p>
          <a:p>
            <a:r>
              <a:t>What was found?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1810511">
              <a:defRPr sz="6732">
                <a:effectLst>
                  <a:outerShdw blurRad="50292" dist="62864" dir="2700000" rotWithShape="0">
                    <a:srgbClr val="000000">
                      <a:alpha val="48000"/>
                    </a:srgbClr>
                  </a:outerShdw>
                </a:effectLst>
              </a:defRPr>
            </a:lvl1pPr>
          </a:lstStyle>
          <a:p>
            <a:r>
              <a:t>Does need for affiliation account for intimate relationship formation?</a:t>
            </a:r>
          </a:p>
        </p:txBody>
      </p:sp>
      <p:sp>
        <p:nvSpPr>
          <p:cNvPr id="183" name="Shape 18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If yes, how so?</a:t>
            </a:r>
          </a:p>
          <a:p>
            <a:endParaRPr/>
          </a:p>
          <a:p>
            <a:r>
              <a:t>If not, what alternatives exist?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1572768">
              <a:defRPr sz="5848">
                <a:effectLst>
                  <a:outerShdw blurRad="43688" dist="54610" dir="2700000" rotWithShape="0">
                    <a:srgbClr val="000000">
                      <a:alpha val="48000"/>
                    </a:srgbClr>
                  </a:outerShdw>
                </a:effectLst>
              </a:defRPr>
            </a:lvl1pPr>
          </a:lstStyle>
          <a:p>
            <a:r>
              <a:t>Have we explained everything about intimate relationships with need based theories?</a:t>
            </a:r>
          </a:p>
        </p:txBody>
      </p:sp>
      <p:sp>
        <p:nvSpPr>
          <p:cNvPr id="188" name="Shape 18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Sociology lends a hand</a:t>
            </a:r>
          </a:p>
          <a:p>
            <a:pPr marL="1554479" lvl="2" indent="-640079"/>
            <a:r>
              <a:t>Homans’ principles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more they change, the more they stay the same</a:t>
            </a:r>
          </a:p>
        </p:txBody>
      </p:sp>
      <p:sp>
        <p:nvSpPr>
          <p:cNvPr id="193" name="Shape 1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Relationships have been evolving and will continue to evolve</a:t>
            </a:r>
          </a:p>
          <a:p>
            <a:r>
              <a:t>Field needs to keep up so we understand all stages of these evolutionary changes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Chapter 2</a:t>
            </a:r>
          </a:p>
        </p:txBody>
      </p:sp>
      <p:sp>
        <p:nvSpPr>
          <p:cNvPr id="198" name="Shape 19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Steps in a scientific method</a:t>
            </a:r>
          </a:p>
        </p:txBody>
      </p:sp>
      <p:sp>
        <p:nvSpPr>
          <p:cNvPr id="201" name="Shape 20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Observation of phenomenon</a:t>
            </a:r>
          </a:p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Formulate hypothesis to explain observation</a:t>
            </a:r>
          </a:p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Make prediction based on hypothesis</a:t>
            </a:r>
          </a:p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Test prediction: via further observations or data collection</a:t>
            </a:r>
          </a:p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Analyze results, form conclusion, accept or reject hypothesis</a:t>
            </a:r>
          </a:p>
          <a:p>
            <a:pPr marL="968022" indent="-968022" defTabSz="1792223">
              <a:spcBef>
                <a:spcPts val="1900"/>
              </a:spcBef>
              <a:buFontTx/>
              <a:buAutoNum type="arabicPeriod"/>
              <a:defRPr sz="5488">
                <a:effectLst>
                  <a:outerShdw blurRad="49784" dist="37338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Revise if necessary, and communicate results to others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methods have we learned about?</a:t>
            </a:r>
          </a:p>
        </p:txBody>
      </p:sp>
      <p:sp>
        <p:nvSpPr>
          <p:cNvPr id="206" name="Shape 20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How are data collected?</a:t>
            </a:r>
          </a:p>
        </p:txBody>
      </p:sp>
      <p:sp>
        <p:nvSpPr>
          <p:cNvPr id="211" name="Shape 2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Chapter 3</a:t>
            </a:r>
          </a:p>
        </p:txBody>
      </p:sp>
      <p:sp>
        <p:nvSpPr>
          <p:cNvPr id="216" name="Shape 21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Evolutionary Psychologists</a:t>
            </a:r>
          </a:p>
        </p:txBody>
      </p:sp>
      <p:sp>
        <p:nvSpPr>
          <p:cNvPr id="219" name="Shape 2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Find evidence for attraction as being innate, universal (for the most part)</a:t>
            </a:r>
          </a:p>
          <a:p>
            <a:r>
              <a:t>Facial and body attraction are important to potential mates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Physical attraction</a:t>
            </a:r>
          </a:p>
        </p:txBody>
      </p:sp>
      <p:sp>
        <p:nvSpPr>
          <p:cNvPr id="222" name="Shape 22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t>Both genders prioritize different aspects when looking for a partner</a:t>
            </a:r>
          </a:p>
          <a:p>
            <a:endParaRPr/>
          </a:p>
          <a:p>
            <a:r>
              <a:t>Men: look for large eyes, small noses, big lips, and overall youthful features</a:t>
            </a:r>
          </a:p>
          <a:p>
            <a:r>
              <a:t>Women: look for a a provider of food, territory, and shelter, as well as looks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Evolutionary principles guiding perceptions of attractiveness</a:t>
            </a:r>
          </a:p>
        </p:txBody>
      </p:sp>
      <p:sp>
        <p:nvSpPr>
          <p:cNvPr id="227" name="Shape 22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are some findings from evolutionary psychology that show various human adaptations in regard to attractiveness?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kinds of body types are usually preferred?</a:t>
            </a:r>
          </a:p>
        </p:txBody>
      </p:sp>
      <p:sp>
        <p:nvSpPr>
          <p:cNvPr id="232" name="Shape 23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do we look for in faces?</a:t>
            </a:r>
          </a:p>
        </p:txBody>
      </p:sp>
      <p:pic>
        <p:nvPicPr>
          <p:cNvPr id="237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8132" y="3626465"/>
            <a:ext cx="18087736" cy="85805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do we look for in faces?</a:t>
            </a:r>
          </a:p>
        </p:txBody>
      </p:sp>
      <p:pic>
        <p:nvPicPr>
          <p:cNvPr id="242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0765" y="3480659"/>
            <a:ext cx="20322470" cy="94177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do we look for in faces?</a:t>
            </a:r>
          </a:p>
        </p:txBody>
      </p:sp>
      <p:pic>
        <p:nvPicPr>
          <p:cNvPr id="247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681982" y="3871841"/>
            <a:ext cx="10853131" cy="72296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48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27589" y="3871841"/>
            <a:ext cx="8588068" cy="84524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fill="hold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Things that affect our judgements of attractiveness</a:t>
            </a:r>
          </a:p>
        </p:txBody>
      </p:sp>
      <p:sp>
        <p:nvSpPr>
          <p:cNvPr id="254" name="Shape 25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Birth control pill, context, dispositions, relationship status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How does contrast effect influence facial attractiveness?</a:t>
            </a:r>
          </a:p>
        </p:txBody>
      </p:sp>
      <p:pic>
        <p:nvPicPr>
          <p:cNvPr id="259" name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728934" y="3871842"/>
            <a:ext cx="18251887" cy="85307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fill="hold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How does contrast effect influence facial attractiveness?</a:t>
            </a:r>
          </a:p>
        </p:txBody>
      </p:sp>
      <p:pic>
        <p:nvPicPr>
          <p:cNvPr id="259" name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88803" y="3871841"/>
            <a:ext cx="14606394" cy="68269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60" name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682906" y="3691910"/>
            <a:ext cx="15018188" cy="951734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48455907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" grpId="0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hape 2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Are attractiveness preferences engrained and unchangeable?</a:t>
            </a:r>
          </a:p>
        </p:txBody>
      </p:sp>
      <p:sp>
        <p:nvSpPr>
          <p:cNvPr id="265" name="Shape 26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Do we all end up with the most attractive mates?</a:t>
            </a:r>
          </a:p>
        </p:txBody>
      </p:sp>
      <p:sp>
        <p:nvSpPr>
          <p:cNvPr id="270" name="Shape 2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Chapter 4</a:t>
            </a:r>
          </a:p>
        </p:txBody>
      </p:sp>
      <p:sp>
        <p:nvSpPr>
          <p:cNvPr id="288" name="Shape 28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do learning theories have to say about attraction?</a:t>
            </a:r>
          </a:p>
        </p:txBody>
      </p:sp>
      <p:sp>
        <p:nvSpPr>
          <p:cNvPr id="293" name="Shape 2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1591055">
              <a:defRPr sz="5916">
                <a:effectLst>
                  <a:outerShdw blurRad="44196" dist="55245" dir="2700000" rotWithShape="0">
                    <a:srgbClr val="000000">
                      <a:alpha val="48000"/>
                    </a:srgbClr>
                  </a:outerShdw>
                </a:effectLst>
              </a:defRPr>
            </a:lvl1pPr>
          </a:lstStyle>
          <a:p>
            <a:r>
              <a:t>What is misattribution of arousal and how does this concept relate to attraction?</a:t>
            </a:r>
          </a:p>
        </p:txBody>
      </p:sp>
      <p:sp>
        <p:nvSpPr>
          <p:cNvPr id="298" name="Shape 29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Shaky bridge study lends support for this concept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finding supports that our liking of someone is flexible?</a:t>
            </a:r>
          </a:p>
        </p:txBody>
      </p:sp>
      <p:sp>
        <p:nvSpPr>
          <p:cNvPr id="303" name="Shape 30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Shape 30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55647">
              <a:defRPr sz="6528">
                <a:effectLst>
                  <a:outerShdw blurRad="48768" dist="60959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Do birds of a feather flock together?</a:t>
            </a:r>
          </a:p>
          <a:p>
            <a:pPr defTabSz="1755647">
              <a:defRPr sz="6528">
                <a:effectLst>
                  <a:outerShdw blurRad="48768" dist="60959" dir="2700000" rotWithShape="0">
                    <a:srgbClr val="000000">
                      <a:alpha val="48000"/>
                    </a:srgbClr>
                  </a:outerShdw>
                </a:effectLst>
              </a:defRPr>
            </a:pPr>
            <a:r>
              <a:t>Or do Opposites attract?</a:t>
            </a:r>
          </a:p>
        </p:txBody>
      </p:sp>
      <p:sp>
        <p:nvSpPr>
          <p:cNvPr id="308" name="Shape 30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Do opposites attract?</a:t>
            </a:r>
          </a:p>
        </p:txBody>
      </p:sp>
      <p:sp>
        <p:nvSpPr>
          <p:cNvPr id="313" name="Shape 31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fontScale="92500"/>
          </a:bodyPr>
          <a:lstStyle/>
          <a:p>
            <a:r>
              <a:t>Mostly no</a:t>
            </a:r>
          </a:p>
          <a:p>
            <a:endParaRPr/>
          </a:p>
          <a:p>
            <a:r>
              <a:t>Most people pair up due to similarities</a:t>
            </a:r>
          </a:p>
          <a:p>
            <a:pPr marL="1554479" lvl="2" indent="-640079"/>
            <a:r>
              <a:t>Complementarity can be discovered later on in relationship</a:t>
            </a:r>
          </a:p>
          <a:p>
            <a:r>
              <a:t>Even if mismatched in appearance, men can get a higher value mate by making more money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Proximity or similarity important in relationship formations?</a:t>
            </a:r>
          </a:p>
        </p:txBody>
      </p:sp>
      <p:sp>
        <p:nvSpPr>
          <p:cNvPr id="316" name="Shape 31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Both seem to be important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1719072">
              <a:defRPr sz="6392">
                <a:effectLst>
                  <a:outerShdw blurRad="47752" dist="59689" dir="2700000" rotWithShape="0">
                    <a:srgbClr val="000000">
                      <a:alpha val="48000"/>
                    </a:srgbClr>
                  </a:outerShdw>
                </a:effectLst>
              </a:defRPr>
            </a:lvl1pPr>
          </a:lstStyle>
          <a:p>
            <a:r>
              <a:t>Does liking always result from exposure to others and their opinions?</a:t>
            </a:r>
          </a:p>
        </p:txBody>
      </p:sp>
      <p:sp>
        <p:nvSpPr>
          <p:cNvPr id="321" name="Shape 3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Which strategy is best:</a:t>
            </a:r>
          </a:p>
        </p:txBody>
      </p:sp>
      <p:sp>
        <p:nvSpPr>
          <p:cNvPr id="326" name="Shape 32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Play hard-to-get</a:t>
            </a:r>
          </a:p>
          <a:p>
            <a:r>
              <a:t>Play easy-to-get</a:t>
            </a:r>
          </a:p>
          <a:p>
            <a:r>
              <a:t>Play moderately-hard/easy-to-get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927</Words>
  <Application>Microsoft Macintosh PowerPoint</Application>
  <PresentationFormat>Custom</PresentationFormat>
  <Paragraphs>117</Paragraphs>
  <Slides>35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Black</vt:lpstr>
      <vt:lpstr>midterm 1 review: CH 1 – 4</vt:lpstr>
      <vt:lpstr>Chapter 1</vt:lpstr>
      <vt:lpstr>What types of relationships are we studying?</vt:lpstr>
      <vt:lpstr>Coan et al (2006) study</vt:lpstr>
      <vt:lpstr>Need for affiliation (Schachter, 1959)</vt:lpstr>
      <vt:lpstr>Kulik &amp; Mahler, 1989</vt:lpstr>
      <vt:lpstr>Does need for affiliation account for intimate relationship formation?</vt:lpstr>
      <vt:lpstr>Have we explained everything about intimate relationships with need based theories?</vt:lpstr>
      <vt:lpstr>The more they change, the more they stay the same</vt:lpstr>
      <vt:lpstr>Chapter 2</vt:lpstr>
      <vt:lpstr>Steps in a scientific method</vt:lpstr>
      <vt:lpstr>What methods have we learned about?</vt:lpstr>
      <vt:lpstr>How are data collected?</vt:lpstr>
      <vt:lpstr>Chapter 3</vt:lpstr>
      <vt:lpstr>Evolutionary Psychologists</vt:lpstr>
      <vt:lpstr>Physical attraction</vt:lpstr>
      <vt:lpstr>Evolutionary principles guiding perceptions of attractiveness</vt:lpstr>
      <vt:lpstr>What kinds of body types are usually preferred?</vt:lpstr>
      <vt:lpstr>What do we look for in faces?</vt:lpstr>
      <vt:lpstr>What do we look for in faces?</vt:lpstr>
      <vt:lpstr>What do we look for in faces?</vt:lpstr>
      <vt:lpstr>Things that affect our judgements of attractiveness</vt:lpstr>
      <vt:lpstr>How does contrast effect influence facial attractiveness?</vt:lpstr>
      <vt:lpstr>How does contrast effect influence facial attractiveness?</vt:lpstr>
      <vt:lpstr>Are attractiveness preferences engrained and unchangeable?</vt:lpstr>
      <vt:lpstr>Do we all end up with the most attractive mates?</vt:lpstr>
      <vt:lpstr>Chapter 4</vt:lpstr>
      <vt:lpstr>What do learning theories have to say about attraction?</vt:lpstr>
      <vt:lpstr>What is misattribution of arousal and how does this concept relate to attraction?</vt:lpstr>
      <vt:lpstr>What finding supports that our liking of someone is flexible?</vt:lpstr>
      <vt:lpstr>Do birds of a feather flock together? Or do Opposites attract?</vt:lpstr>
      <vt:lpstr>Do opposites attract?</vt:lpstr>
      <vt:lpstr>Proximity or similarity important in relationship formations?</vt:lpstr>
      <vt:lpstr>Does liking always result from exposure to others and their opinions?</vt:lpstr>
      <vt:lpstr>Which strategy is best: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1 review: CH 1 – 4</dc:title>
  <cp:lastModifiedBy>ali</cp:lastModifiedBy>
  <cp:revision>8</cp:revision>
  <dcterms:modified xsi:type="dcterms:W3CDTF">2017-01-30T17:33:39Z</dcterms:modified>
</cp:coreProperties>
</file>