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04/10/2018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04/10/2018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04/10/2018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04/10/2018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04/10/2018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04/10/2018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04/10/2018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04/10/2018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04/10/2018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04/10/2018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04/10/2018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6A3731C5-7115-40F6-8F6C-8D611B961DE9}" type="datetimeFigureOut">
              <a:rPr lang="fr-FR" smtClean="0"/>
              <a:t>04/10/2018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27584" y="908720"/>
            <a:ext cx="7543800" cy="1524000"/>
          </a:xfrm>
        </p:spPr>
        <p:txBody>
          <a:bodyPr/>
          <a:lstStyle/>
          <a:p>
            <a:r>
              <a:rPr lang="fr-FR" dirty="0" smtClean="0"/>
              <a:t>Corrigé examen 1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762000" y="4221088"/>
            <a:ext cx="6858000" cy="1493912"/>
          </a:xfrm>
        </p:spPr>
        <p:txBody>
          <a:bodyPr>
            <a:normAutofit lnSpcReduction="10000"/>
          </a:bodyPr>
          <a:lstStyle/>
          <a:p>
            <a:r>
              <a:rPr lang="fr-FR" dirty="0" smtClean="0"/>
              <a:t>ECO </a:t>
            </a:r>
            <a:r>
              <a:rPr lang="fr-FR" dirty="0" smtClean="0"/>
              <a:t>1502B</a:t>
            </a:r>
            <a:endParaRPr lang="fr-FR" dirty="0" smtClean="0"/>
          </a:p>
          <a:p>
            <a:r>
              <a:rPr lang="fr-FR" dirty="0" smtClean="0"/>
              <a:t>Automne </a:t>
            </a:r>
            <a:r>
              <a:rPr lang="fr-FR" dirty="0" smtClean="0"/>
              <a:t>2018</a:t>
            </a:r>
            <a:endParaRPr lang="fr-FR" dirty="0" smtClean="0"/>
          </a:p>
          <a:p>
            <a:r>
              <a:rPr lang="fr-FR" dirty="0" smtClean="0"/>
              <a:t>Université d’Ottawa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6069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23528" y="3933055"/>
            <a:ext cx="8496944" cy="944821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39552" y="476672"/>
            <a:ext cx="842493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/>
              <a:t>1) Parmi les réponses suivantes, laquelle pourra être considérée comme un actif par les économistes ?</a:t>
            </a:r>
          </a:p>
          <a:p>
            <a:r>
              <a:rPr lang="fr-FR" sz="2800" dirty="0"/>
              <a:t>A. Un appartement.</a:t>
            </a:r>
          </a:p>
          <a:p>
            <a:r>
              <a:rPr lang="fr-FR" sz="2800" dirty="0"/>
              <a:t>B. Un billet de cinquante dollars.</a:t>
            </a:r>
          </a:p>
          <a:p>
            <a:r>
              <a:rPr lang="fr-FR" sz="2800" dirty="0"/>
              <a:t>C. De l’argent déposé sur un compte d’épargne dans une banque.</a:t>
            </a:r>
          </a:p>
          <a:p>
            <a:r>
              <a:rPr lang="fr-FR" sz="2800" dirty="0"/>
              <a:t>D. Les réponses A et B peuvent être considérées comme des actifs par les économistes.</a:t>
            </a:r>
          </a:p>
          <a:p>
            <a:r>
              <a:rPr lang="fr-FR" sz="2800" dirty="0"/>
              <a:t>E. Les réponses A, B et C peuvent être considérées comme des actifs par les économistes.</a:t>
            </a:r>
          </a:p>
        </p:txBody>
      </p:sp>
    </p:spTree>
    <p:extLst>
      <p:ext uri="{BB962C8B-B14F-4D97-AF65-F5344CB8AC3E}">
        <p14:creationId xmlns:p14="http://schemas.microsoft.com/office/powerpoint/2010/main" val="3707697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35164" y="1399150"/>
            <a:ext cx="8496944" cy="44567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81914" y="491859"/>
            <a:ext cx="841056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/>
              <a:t>2) En ce qui concerne le chômage, parmi les propositions suivantes laquelle est vraie ?</a:t>
            </a:r>
          </a:p>
          <a:p>
            <a:r>
              <a:rPr lang="fr-FR" sz="2800" dirty="0"/>
              <a:t>A. Les chômeurs font partie de la population active.</a:t>
            </a:r>
          </a:p>
          <a:p>
            <a:r>
              <a:rPr lang="fr-FR" sz="2800" dirty="0"/>
              <a:t>B. Au Canada, pour pouvoir faire partie de la population active il faut avoir au moins 18 ans.</a:t>
            </a:r>
          </a:p>
          <a:p>
            <a:r>
              <a:rPr lang="fr-FR" sz="2800" dirty="0"/>
              <a:t>C. Le taux de chômage se mesure en divisant le nombre de gens au chômage par la population en âge de travailler.</a:t>
            </a:r>
          </a:p>
          <a:p>
            <a:r>
              <a:rPr lang="fr-FR" sz="2800" dirty="0"/>
              <a:t>D. Au Canada, en 2017 le taux de chômage a été, en moyenne, de 28,5%.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3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4077071"/>
            <a:ext cx="8496944" cy="995923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67544" y="548680"/>
            <a:ext cx="84249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/>
              <a:t>3) La courbe de Phillips montre que :</a:t>
            </a:r>
          </a:p>
          <a:p>
            <a:r>
              <a:rPr lang="fr-FR" sz="3200" dirty="0"/>
              <a:t>A. lorsque le taux de chômage diminue, le taux d’épargne diminue.</a:t>
            </a:r>
          </a:p>
          <a:p>
            <a:r>
              <a:rPr lang="fr-FR" sz="3200" dirty="0"/>
              <a:t>B. lorsque le taux de chômage augmente, le taux d’épargne diminue.</a:t>
            </a:r>
          </a:p>
          <a:p>
            <a:r>
              <a:rPr lang="fr-FR" sz="3200" dirty="0"/>
              <a:t>C. lorsque le taux de chômage diminue, le taux d’inflation diminue.</a:t>
            </a:r>
          </a:p>
          <a:p>
            <a:r>
              <a:rPr lang="fr-FR" sz="3200" dirty="0"/>
              <a:t>D. lorsque le taux de chômage augmente, le taux d’inflation diminue.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4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4365104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81914" y="502159"/>
            <a:ext cx="841056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dirty="0"/>
              <a:t>4) A partir du milieu des années 70, la courbe de Phillips est remise en cause parce que les économies sont confrontées à de situations :</a:t>
            </a:r>
          </a:p>
          <a:p>
            <a:r>
              <a:rPr lang="fr-FR" sz="3600" dirty="0"/>
              <a:t>A. d’hyperinflation</a:t>
            </a:r>
          </a:p>
          <a:p>
            <a:r>
              <a:rPr lang="fr-FR" sz="3600" dirty="0"/>
              <a:t>B. de fortes baisses de la production.</a:t>
            </a:r>
          </a:p>
          <a:p>
            <a:r>
              <a:rPr lang="fr-FR" sz="3600" dirty="0"/>
              <a:t>C. de faible épargne</a:t>
            </a:r>
          </a:p>
          <a:p>
            <a:r>
              <a:rPr lang="fr-FR" sz="3600" dirty="0"/>
              <a:t>D. de stagflation.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5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43402" y="3861048"/>
            <a:ext cx="8496944" cy="57606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39578" y="470752"/>
            <a:ext cx="842490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dirty="0"/>
              <a:t>5) Si la Banque centrale crée trop de monnaie, cela a pour conséquence :</a:t>
            </a:r>
          </a:p>
          <a:p>
            <a:r>
              <a:rPr lang="fr-FR" sz="3600" dirty="0"/>
              <a:t>A. Une croissance de la production et une augmentation du chômage.</a:t>
            </a:r>
          </a:p>
          <a:p>
            <a:r>
              <a:rPr lang="fr-FR" sz="3600" dirty="0"/>
              <a:t>B. Une croissance de la production et une baisse du chômage.</a:t>
            </a:r>
          </a:p>
          <a:p>
            <a:r>
              <a:rPr lang="fr-FR" sz="3600" dirty="0"/>
              <a:t>C. Une augmentation de l’inflation.</a:t>
            </a:r>
          </a:p>
          <a:p>
            <a:r>
              <a:rPr lang="fr-FR" sz="3600" dirty="0"/>
              <a:t>D. Une baisse de l’inflation.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6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198240" y="4149080"/>
            <a:ext cx="8496944" cy="720080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06626" y="469209"/>
            <a:ext cx="838585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dirty="0"/>
              <a:t>6) Si la Banque centrale se donne pour objectif 0% d’inflation, cela peut avoir comme conséquence :</a:t>
            </a:r>
          </a:p>
          <a:p>
            <a:r>
              <a:rPr lang="fr-FR" sz="4000" dirty="0"/>
              <a:t>A. une surchauffe de l’activité économique.</a:t>
            </a:r>
          </a:p>
          <a:p>
            <a:r>
              <a:rPr lang="fr-FR" sz="4000" dirty="0"/>
              <a:t>B. une trop forte création monétaire.</a:t>
            </a:r>
          </a:p>
          <a:p>
            <a:r>
              <a:rPr lang="fr-FR" sz="4000" dirty="0"/>
              <a:t>C. une augmentation du chômage.</a:t>
            </a:r>
          </a:p>
          <a:p>
            <a:r>
              <a:rPr lang="fr-FR" sz="4000" dirty="0"/>
              <a:t>D. une augmentation générale des prix.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7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1484784"/>
            <a:ext cx="8496944" cy="93610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65438" y="490314"/>
            <a:ext cx="849905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/>
              <a:t>7) A propos du circuit économique, parmi les affirmations suivantes, laquelle est vraie ?</a:t>
            </a:r>
          </a:p>
          <a:p>
            <a:r>
              <a:rPr lang="fr-FR" sz="3200" dirty="0"/>
              <a:t>A. Les entreprises demandent du travail aux salariés.</a:t>
            </a:r>
          </a:p>
          <a:p>
            <a:r>
              <a:rPr lang="fr-FR" sz="3200" dirty="0"/>
              <a:t>B. Les ménages demandent du travail aux entreprises.</a:t>
            </a:r>
          </a:p>
          <a:p>
            <a:r>
              <a:rPr lang="fr-FR" sz="3200" dirty="0"/>
              <a:t>C. Les ménages demandent du capital aux entreprises.</a:t>
            </a:r>
          </a:p>
          <a:p>
            <a:r>
              <a:rPr lang="fr-FR" sz="3200" dirty="0"/>
              <a:t>D. Les réponses A et C sont vraies.</a:t>
            </a:r>
          </a:p>
          <a:p>
            <a:r>
              <a:rPr lang="fr-FR" sz="3200" dirty="0"/>
              <a:t>E. Les réponses B et C sont vraies.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8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2708920"/>
            <a:ext cx="8496944" cy="39604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98390" y="485164"/>
            <a:ext cx="846609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/>
              <a:t>8) Dans le circuit économique, lequel de ces éléments ne transite pas par le marché des facteurs de production ?</a:t>
            </a:r>
          </a:p>
          <a:p>
            <a:r>
              <a:rPr lang="fr-FR" sz="2800" dirty="0"/>
              <a:t>A. Les profits versés aux actionnaires.</a:t>
            </a:r>
          </a:p>
          <a:p>
            <a:r>
              <a:rPr lang="fr-FR" sz="2800" dirty="0"/>
              <a:t>B. Le travail fourni par un salarié à son employeur.</a:t>
            </a:r>
          </a:p>
          <a:p>
            <a:r>
              <a:rPr lang="fr-FR" sz="2800" dirty="0"/>
              <a:t>C. La location d’un immeuble par une entreprise.</a:t>
            </a:r>
          </a:p>
          <a:p>
            <a:r>
              <a:rPr lang="fr-FR" sz="2800" dirty="0"/>
              <a:t>D. La location d’un appartement par un ménage.</a:t>
            </a:r>
          </a:p>
          <a:p>
            <a:r>
              <a:rPr lang="fr-FR" sz="2800" dirty="0"/>
              <a:t>E. Tous ces éléments transitent par le marché des facteurs de production.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9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4797152"/>
            <a:ext cx="8496944" cy="529887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57200" y="494947"/>
            <a:ext cx="8435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/>
              <a:t>9) Dans le circuit économique, parmi les affirmations suivantes, laquelle est vraie ?</a:t>
            </a:r>
          </a:p>
          <a:p>
            <a:r>
              <a:rPr lang="fr-FR" sz="2800" dirty="0"/>
              <a:t>A. Les facteurs de production (travail et capital) sont possédés par les entreprises.</a:t>
            </a:r>
          </a:p>
          <a:p>
            <a:r>
              <a:rPr lang="fr-FR" sz="2800" dirty="0"/>
              <a:t>B. Lorsqu’un consommateur achète des pneus d’hiver, il s’adresse au marché des facteurs de production.</a:t>
            </a:r>
          </a:p>
          <a:p>
            <a:r>
              <a:rPr lang="fr-FR" sz="2800" dirty="0"/>
              <a:t>C. Sur le marché des biens et services, les entreprises réalisent des dépenses.</a:t>
            </a:r>
          </a:p>
          <a:p>
            <a:r>
              <a:rPr lang="fr-FR" sz="2800" dirty="0"/>
              <a:t>D. L’argent est un facteur de production puisqu’il est nécessaire pour réaliser une production.</a:t>
            </a:r>
          </a:p>
          <a:p>
            <a:r>
              <a:rPr lang="fr-FR" sz="2800" dirty="0"/>
              <a:t>E. Aucune de ces réponses n’est vraie.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10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9878" y="1399150"/>
            <a:ext cx="8496944" cy="877722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67544" y="476672"/>
            <a:ext cx="849694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/>
              <a:t>10) Selon la loi de l’offre et de la demande, le « prix d’équilibre » est atteint :</a:t>
            </a:r>
          </a:p>
          <a:p>
            <a:r>
              <a:rPr lang="fr-FR" sz="2800" dirty="0"/>
              <a:t>A. lorsque les quantités offertes sont égales aux quantités demandées.</a:t>
            </a:r>
          </a:p>
          <a:p>
            <a:r>
              <a:rPr lang="fr-FR" sz="2800" dirty="0"/>
              <a:t>B. lorsque les quantités offertes sont inférieures aux quantités demandées, parce que cela favorise les demandeurs qui voient les prix baisser.</a:t>
            </a:r>
          </a:p>
          <a:p>
            <a:r>
              <a:rPr lang="fr-FR" sz="2800" dirty="0"/>
              <a:t>C. lorsque les quantités offertes sont supérieures aux quantités demandées, parce que cela encourage les entreprises à baisser leur prix.</a:t>
            </a:r>
          </a:p>
          <a:p>
            <a:r>
              <a:rPr lang="fr-FR" sz="2800" dirty="0"/>
              <a:t>D. Aucune de ces réponses.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11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9878" y="1412776"/>
            <a:ext cx="8632602" cy="864096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67544" y="476672"/>
            <a:ext cx="84969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/>
              <a:t>11) Sur un marché, lorsque le prix est en-dessous du prix d’équilibre :</a:t>
            </a:r>
          </a:p>
          <a:p>
            <a:r>
              <a:rPr lang="fr-FR" sz="2800" dirty="0"/>
              <a:t>A. L’offre est inférieure à la demande et il y a une pénurie sur ce marché.</a:t>
            </a:r>
          </a:p>
          <a:p>
            <a:r>
              <a:rPr lang="fr-FR" sz="2800" dirty="0"/>
              <a:t>B. L’offre est inférieure à la demande et il y a des surplus sur ce marché.</a:t>
            </a:r>
          </a:p>
          <a:p>
            <a:r>
              <a:rPr lang="fr-FR" sz="2800" dirty="0"/>
              <a:t>C. L’offre est supérieure à la demande et il y a une pénurie sur ce marché.</a:t>
            </a:r>
          </a:p>
          <a:p>
            <a:r>
              <a:rPr lang="fr-FR" sz="2800" dirty="0"/>
              <a:t>D. L’offre est supérieure à la demande et il y a des surplus sur ce marché.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12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3933055"/>
            <a:ext cx="8496944" cy="944821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67544" y="476672"/>
            <a:ext cx="84969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/>
              <a:t>12) Parmi les actions suivantes laquelle est en conformité avec le respect des droits de propriété ?</a:t>
            </a:r>
          </a:p>
          <a:p>
            <a:r>
              <a:rPr lang="fr-FR" sz="2800" dirty="0"/>
              <a:t>A. L’utilisation d’une maison par son propriétaire.</a:t>
            </a:r>
          </a:p>
          <a:p>
            <a:r>
              <a:rPr lang="fr-FR" sz="2800" dirty="0"/>
              <a:t>B. La location d’une maison par son propriétaire.</a:t>
            </a:r>
          </a:p>
          <a:p>
            <a:r>
              <a:rPr lang="fr-FR" sz="2800" dirty="0"/>
              <a:t>C. La destruction d’une maison par son propriétaire qui n’en a plus l’usage.</a:t>
            </a:r>
          </a:p>
          <a:p>
            <a:r>
              <a:rPr lang="fr-FR" sz="2800" dirty="0"/>
              <a:t>D. Les actions A et B sont en conformité avec le respect des droits de propriétés.</a:t>
            </a:r>
          </a:p>
          <a:p>
            <a:r>
              <a:rPr lang="fr-FR" sz="2800" dirty="0"/>
              <a:t>E. Les actions A, B et C sont en conformité avec le respect des droits de propriété.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13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23528" y="3429000"/>
            <a:ext cx="8496944" cy="115212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67544" y="476672"/>
            <a:ext cx="84969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13) On appelle « pouvoir de marché » :</a:t>
            </a:r>
          </a:p>
          <a:p>
            <a:r>
              <a:rPr lang="fr-FR" sz="2400" dirty="0"/>
              <a:t>A. La capacité d’un marché à satisfaire l’ensemble de la demande lorsqu’il fonctionne correctement.</a:t>
            </a:r>
          </a:p>
          <a:p>
            <a:r>
              <a:rPr lang="fr-FR" sz="2400" dirty="0"/>
              <a:t>B. La capacité d’un marché à assurer la meilleure allocation possible des ressources lorsqu’il fonctionne correctement.</a:t>
            </a:r>
          </a:p>
          <a:p>
            <a:r>
              <a:rPr lang="fr-FR" sz="2400" dirty="0"/>
              <a:t>C. Une situation où les entreprises qui proposent des biens sur un marché réalisent leur production en polluant l’atmosphère sans payer le prix de cette pollution.</a:t>
            </a:r>
          </a:p>
          <a:p>
            <a:r>
              <a:rPr lang="fr-FR" sz="2400" dirty="0"/>
              <a:t>D. Une situation où un marché dysfonctionne lorsqu’un petit nombre de demandeurs présents sur ce marché peuvent fixer les prix.</a:t>
            </a:r>
          </a:p>
          <a:p>
            <a:r>
              <a:rPr lang="fr-FR" sz="2400" dirty="0"/>
              <a:t>E. Aucune de ces réponses.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14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23528" y="2204864"/>
            <a:ext cx="8496944" cy="559452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98388" y="502159"/>
            <a:ext cx="846609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dirty="0"/>
              <a:t>14) Parmi les marchés suivants, lequel est le plus éloigné d’un risque de pouvoir de marché ?</a:t>
            </a:r>
          </a:p>
          <a:p>
            <a:r>
              <a:rPr lang="fr-FR" sz="3600" dirty="0"/>
              <a:t>A. Le marché automobile.</a:t>
            </a:r>
          </a:p>
          <a:p>
            <a:r>
              <a:rPr lang="fr-FR" sz="3600" dirty="0"/>
              <a:t>B. Le marché des avions gros porteurs.</a:t>
            </a:r>
          </a:p>
          <a:p>
            <a:r>
              <a:rPr lang="fr-FR" sz="3600" dirty="0"/>
              <a:t>C. Le marché de la téléphonie mobile.</a:t>
            </a:r>
          </a:p>
          <a:p>
            <a:r>
              <a:rPr lang="fr-FR" sz="3600" dirty="0"/>
              <a:t>D. Le marché de la distribution d’eau potable.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15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95536" y="2348880"/>
            <a:ext cx="8496944" cy="1080120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67544" y="476672"/>
            <a:ext cx="849694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15) Parmi les définitions suivantes, laquelle correspond le mieux à la définition d’une externalité ?</a:t>
            </a:r>
          </a:p>
          <a:p>
            <a:r>
              <a:rPr lang="fr-FR" sz="2400" dirty="0"/>
              <a:t>A. Une externalité est un phénomène qui ne dépend pas du fonctionnement économique mais qui peut avoir des répercussions sur l’économie, par exemple un tremblement de terre.</a:t>
            </a:r>
          </a:p>
          <a:p>
            <a:r>
              <a:rPr lang="fr-FR" sz="2400" dirty="0"/>
              <a:t>B. Une externalité est la conséquence d’une activité économique sur des agents qui ne sont pas directement impliqués dans cette activité.</a:t>
            </a:r>
          </a:p>
          <a:p>
            <a:r>
              <a:rPr lang="fr-FR" sz="2400" dirty="0"/>
              <a:t>C. Une externalité est une activité économique réalisée entre un agent installé sur le territoire d’un pays et un agent installé dans un autre pays.</a:t>
            </a:r>
          </a:p>
          <a:p>
            <a:r>
              <a:rPr lang="fr-FR" sz="2400" dirty="0"/>
              <a:t>D. Une externalité est une activité illégale qui ne peut pas être comptabilisée dans le PIB.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16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84591" y="1988840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39552" y="476672"/>
            <a:ext cx="842493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16) Parmi les activités suivantes, laquelle est peu susceptible d’engendrer une externalité négative ?</a:t>
            </a:r>
          </a:p>
          <a:p>
            <a:r>
              <a:rPr lang="fr-FR" sz="2400" dirty="0"/>
              <a:t>A. Une production industrielle conduisant à l’émission de gaz à effet de serre.</a:t>
            </a:r>
          </a:p>
          <a:p>
            <a:r>
              <a:rPr lang="fr-FR" sz="2400" dirty="0"/>
              <a:t>B. Le développement d’un programme d’éducation dans un pays en développement.</a:t>
            </a:r>
          </a:p>
          <a:p>
            <a:r>
              <a:rPr lang="fr-FR" sz="2400" dirty="0"/>
              <a:t>C. La construction d’un aéroport près d’une zone d’habitation.</a:t>
            </a:r>
          </a:p>
          <a:p>
            <a:r>
              <a:rPr lang="fr-FR" sz="2400" dirty="0"/>
              <a:t>D. Les activités A, B et C sont peu susceptibles de conduire à une externalité négative.</a:t>
            </a:r>
          </a:p>
          <a:p>
            <a:r>
              <a:rPr lang="fr-FR" sz="2400" dirty="0"/>
              <a:t>E. Les activités A, B et C sont susceptibles de conduire à une externalité négative.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17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2708920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06626" y="483102"/>
            <a:ext cx="845786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17) Lorsque les économistes disent que les êtres humains sont soumis à la rareté, ils veulent dire :</a:t>
            </a:r>
          </a:p>
          <a:p>
            <a:r>
              <a:rPr lang="fr-FR" sz="2400" dirty="0"/>
              <a:t>A. que les besoins des êtres humains sont limités et les ressources à la disposition des êtres humains limitées.</a:t>
            </a:r>
          </a:p>
          <a:p>
            <a:r>
              <a:rPr lang="fr-FR" sz="2400" dirty="0"/>
              <a:t>B. que les besoins des êtres humains sont limités et les ressources à la disposition des êtres humains illimitées.</a:t>
            </a:r>
          </a:p>
          <a:p>
            <a:r>
              <a:rPr lang="fr-FR" sz="2400" dirty="0"/>
              <a:t>C. que les besoins des êtres humains sont illimités et les ressources à la disposition des êtres humain limitées.</a:t>
            </a:r>
          </a:p>
          <a:p>
            <a:r>
              <a:rPr lang="fr-FR" sz="2400" dirty="0"/>
              <a:t>D. que les besoins des êtres humains sont illimités et les ressources à la disposition des êtres humains illimitées.</a:t>
            </a:r>
          </a:p>
          <a:p>
            <a:r>
              <a:rPr lang="fr-FR" sz="2400" dirty="0"/>
              <a:t>E. Aucune de ces réponses.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18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9878" y="1628800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67544" y="476672"/>
            <a:ext cx="84969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18) Les économistes considèrent que les êtres humains sont soumis à la rareté. Parmi les propositions suivantes, laquelle n’est pas en accord avec ce principe de rareté ?</a:t>
            </a:r>
          </a:p>
          <a:p>
            <a:r>
              <a:rPr lang="fr-FR" sz="2400" dirty="0"/>
              <a:t>A. Les marchés sont conduits à des situations de pénurie en raison de la loi de l’offre et de la demande.</a:t>
            </a:r>
          </a:p>
          <a:p>
            <a:r>
              <a:rPr lang="fr-FR" sz="2400" dirty="0"/>
              <a:t>B. Les êtres humains doivent faire des choix.</a:t>
            </a:r>
          </a:p>
          <a:p>
            <a:r>
              <a:rPr lang="fr-FR" sz="2400" dirty="0"/>
              <a:t>C. La spécialisation des individus améliore l’efficacité d’une économie.</a:t>
            </a:r>
          </a:p>
          <a:p>
            <a:r>
              <a:rPr lang="fr-FR" sz="2400" dirty="0"/>
              <a:t>D. Les propositions A, B et C sont en accord avec le principe de rareté des économistes.</a:t>
            </a:r>
          </a:p>
          <a:p>
            <a:r>
              <a:rPr lang="fr-FR" sz="2400" dirty="0"/>
              <a:t>E. Les propositions A, B et C sont en désaccord avec le principe de rareté des économistes.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19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62824" y="1700808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65531" y="471284"/>
            <a:ext cx="8424936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600" dirty="0"/>
              <a:t>19) Parmi les propositions suivantes, laquelle est la plus conforme avec l’idée que « les agents économiques sont soumis à des arbitrages » ?</a:t>
            </a:r>
          </a:p>
          <a:p>
            <a:r>
              <a:rPr lang="fr-FR" sz="2600" dirty="0"/>
              <a:t>A. Pour toute action économique, il existe une action alternative.</a:t>
            </a:r>
          </a:p>
          <a:p>
            <a:r>
              <a:rPr lang="fr-FR" sz="2600" dirty="0"/>
              <a:t>B. Pour qu’un marché puisse fonctionner correctement il faut qu’il y ait un système judiciaire efficient.</a:t>
            </a:r>
          </a:p>
          <a:p>
            <a:r>
              <a:rPr lang="fr-FR" sz="2600" dirty="0"/>
              <a:t>C. Les agents économiques peuvent fixer les prix sur les marchés.</a:t>
            </a:r>
          </a:p>
          <a:p>
            <a:r>
              <a:rPr lang="fr-FR" sz="2600" dirty="0"/>
              <a:t>D. Les marchés doivent être régis par des agences qui fixent les prix en fonction des quantités offertes et demandées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20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89550" y="3429000"/>
            <a:ext cx="8496944" cy="57606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67544" y="476672"/>
            <a:ext cx="84249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/>
              <a:t>20) Parmi les actions suivantes, laquelle ne comporte pas d’arbitrage ?</a:t>
            </a:r>
          </a:p>
          <a:p>
            <a:r>
              <a:rPr lang="fr-FR" sz="3200" dirty="0"/>
              <a:t>A. Acheter une livre de pommes.</a:t>
            </a:r>
          </a:p>
          <a:p>
            <a:r>
              <a:rPr lang="fr-FR" sz="3200" dirty="0"/>
              <a:t>B. Accepter un emploi.</a:t>
            </a:r>
          </a:p>
          <a:p>
            <a:r>
              <a:rPr lang="fr-FR" sz="3200" dirty="0"/>
              <a:t>C. Participer à une activité sportive pour amasser des fonds pour lutter contre une maladie.</a:t>
            </a:r>
          </a:p>
          <a:p>
            <a:r>
              <a:rPr lang="fr-FR" sz="3200" dirty="0"/>
              <a:t>D. Toutes ces actions comportent un arbitrage.</a:t>
            </a:r>
          </a:p>
          <a:p>
            <a:r>
              <a:rPr lang="fr-FR" sz="3200" dirty="0"/>
              <a:t>E. Aucune de ces actions ne comportent d’arbitrage.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21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81313" y="3429000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95536" y="476672"/>
            <a:ext cx="856895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21) Parmi les propositions suivantes, laquelle correspond le mieux au concept de « coût de renonciation » ?</a:t>
            </a:r>
          </a:p>
          <a:p>
            <a:r>
              <a:rPr lang="fr-FR" sz="2400" dirty="0"/>
              <a:t>A. Lorsque Vincent renonce à aller au cinéma, son coût de renonciation mesure la perte de satisfaction qu’il n’a pas obtenue en renonçant à aller au cinéma.</a:t>
            </a:r>
          </a:p>
          <a:p>
            <a:r>
              <a:rPr lang="fr-FR" sz="2400" dirty="0"/>
              <a:t>B. Le coût de renonciation pour un individu est l’ensemble des besoins non satisfaits de cet individu compte tenu de sa contrainte de budget.</a:t>
            </a:r>
          </a:p>
          <a:p>
            <a:r>
              <a:rPr lang="fr-FR" sz="2400" dirty="0"/>
              <a:t>C. Le coût de renonciation est ce à quoi il faut renoncer lorsqu’on mène une action.</a:t>
            </a:r>
          </a:p>
          <a:p>
            <a:r>
              <a:rPr lang="fr-FR" sz="2400" dirty="0"/>
              <a:t>D. Le coût de renonciation est un coût supporté par des tiers comme, par exemple, la pollution.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22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95536" y="2708920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40724" y="498034"/>
            <a:ext cx="845175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400" dirty="0"/>
              <a:t>22)</a:t>
            </a:r>
            <a:r>
              <a:rPr lang="fr-FR" sz="2400" dirty="0"/>
              <a:t> Le concept de « main invisible » d’Adam Smith signifie :</a:t>
            </a:r>
          </a:p>
          <a:p>
            <a:r>
              <a:rPr lang="fr-FR" sz="2400" dirty="0"/>
              <a:t>A. qu’il faut un planificateur pour qu’une économie puisse fonctionner de façon optimale.</a:t>
            </a:r>
          </a:p>
          <a:p>
            <a:r>
              <a:rPr lang="fr-FR" sz="2400" dirty="0"/>
              <a:t>B. que la bonne volonté et le sens de l’intérêt général des agents économiques font que les agents agissent toujours dans le but d’augmenter la richesse de tous.</a:t>
            </a:r>
          </a:p>
          <a:p>
            <a:r>
              <a:rPr lang="fr-FR" sz="2400" dirty="0"/>
              <a:t>C. que le mécanisme de fixation des prix sur les marchés conduit à la meilleure utilisation possible des ressources.</a:t>
            </a:r>
          </a:p>
          <a:p>
            <a:r>
              <a:rPr lang="fr-FR" sz="2400" dirty="0"/>
              <a:t>D. qu’il est impossible de comprendre comment les prix se fixent sur un marché parce que le phénomène est trop complexe.</a:t>
            </a:r>
          </a:p>
          <a:p>
            <a:r>
              <a:rPr lang="fr-FR" sz="2400" dirty="0"/>
              <a:t>E. Aucune de ces réponses.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23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95536" y="1124744"/>
            <a:ext cx="8496944" cy="1008112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31340" y="470752"/>
            <a:ext cx="84331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dirty="0"/>
              <a:t>23) Dans une économie de marché, les prix :</a:t>
            </a:r>
          </a:p>
          <a:p>
            <a:r>
              <a:rPr lang="fr-FR" sz="3600" dirty="0"/>
              <a:t>A. sont le signal qui permet aux agents économiques de faire un choix.</a:t>
            </a:r>
          </a:p>
          <a:p>
            <a:r>
              <a:rPr lang="fr-FR" sz="3600" dirty="0"/>
              <a:t>B. sont fixés par les offreurs.</a:t>
            </a:r>
          </a:p>
          <a:p>
            <a:r>
              <a:rPr lang="fr-FR" sz="3600" dirty="0"/>
              <a:t>C. peuvent être au-dessus du prix d’équilibre lorsque la concurrence est parfaite.</a:t>
            </a:r>
          </a:p>
          <a:p>
            <a:r>
              <a:rPr lang="fr-FR" sz="3600" dirty="0"/>
              <a:t>D. Les réponses A et B sont vraies.</a:t>
            </a:r>
          </a:p>
          <a:p>
            <a:r>
              <a:rPr lang="fr-FR" sz="3600" dirty="0"/>
              <a:t>E. Les réponses A, B et C sont vraies.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24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2708920"/>
            <a:ext cx="8496944" cy="63007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95536" y="476672"/>
            <a:ext cx="849694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dirty="0"/>
              <a:t>24) Dans une économie de marché, les échanges à l’intérieur d’une entreprise sont organisés à l’aide de marché.</a:t>
            </a:r>
          </a:p>
          <a:p>
            <a:r>
              <a:rPr lang="fr-FR" sz="3600" dirty="0"/>
              <a:t>A. Vrai.</a:t>
            </a:r>
          </a:p>
          <a:p>
            <a:r>
              <a:rPr lang="fr-FR" sz="3600" dirty="0"/>
              <a:t>B. Faux.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25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3772" y="4365104"/>
            <a:ext cx="8496944" cy="51302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98390" y="476927"/>
            <a:ext cx="839409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/>
              <a:t>25) Parmi les définitions suivantes, laquelle est la plus proche de la définition par les économistes d’une économie de marché ?</a:t>
            </a:r>
          </a:p>
          <a:p>
            <a:r>
              <a:rPr lang="fr-FR" sz="2800" dirty="0"/>
              <a:t>A. Une économie de marché est une économie où les offreurs fixent les prix sur les marchés</a:t>
            </a:r>
          </a:p>
          <a:p>
            <a:r>
              <a:rPr lang="fr-FR" sz="2800" dirty="0"/>
              <a:t>B. Une économie de marché est une économie où les demandeurs fixent les prix sur les marchés.</a:t>
            </a:r>
          </a:p>
          <a:p>
            <a:r>
              <a:rPr lang="fr-FR" sz="2800" dirty="0"/>
              <a:t>C. Une économie de marché est une économie où les gouvernements fixent les prix sur les marchés.</a:t>
            </a:r>
          </a:p>
          <a:p>
            <a:r>
              <a:rPr lang="fr-FR" sz="2800" dirty="0"/>
              <a:t>D. Aucune de ces réponses.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26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2355103"/>
            <a:ext cx="8496944" cy="713857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23102" y="484140"/>
            <a:ext cx="836937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dirty="0"/>
              <a:t>26) Une baisse du prix du poulet est une incitation pour les consommateurs :</a:t>
            </a:r>
          </a:p>
          <a:p>
            <a:r>
              <a:rPr lang="fr-FR" sz="4000" dirty="0"/>
              <a:t>A. à consommer moins de poulets.</a:t>
            </a:r>
          </a:p>
          <a:p>
            <a:r>
              <a:rPr lang="fr-FR" sz="4000" dirty="0"/>
              <a:t>B. à consommer plus de poulet.</a:t>
            </a:r>
          </a:p>
          <a:p>
            <a:r>
              <a:rPr lang="fr-FR" sz="4000" dirty="0"/>
              <a:t>C. n’aura pas de conséquence sur la consommation de poulet.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27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23528" y="2492896"/>
            <a:ext cx="8496944" cy="1008112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67544" y="476672"/>
            <a:ext cx="849694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/>
              <a:t>27) </a:t>
            </a:r>
            <a:r>
              <a:rPr lang="fr-CA" sz="3200" dirty="0"/>
              <a:t>Une politique fiscale augmentant les impôts à la consommation :</a:t>
            </a:r>
            <a:endParaRPr lang="fr-FR" sz="3200" dirty="0"/>
          </a:p>
          <a:p>
            <a:r>
              <a:rPr lang="fr-CA" sz="3200" dirty="0"/>
              <a:t>A. est une incitation à consommer plus pour les ménages.</a:t>
            </a:r>
            <a:endParaRPr lang="fr-FR" sz="3200" dirty="0"/>
          </a:p>
          <a:p>
            <a:r>
              <a:rPr lang="fr-CA" sz="3200" dirty="0"/>
              <a:t>B. est une incitation à épargner plus pour les ménages.</a:t>
            </a:r>
            <a:endParaRPr lang="fr-FR" sz="3200" dirty="0"/>
          </a:p>
          <a:p>
            <a:r>
              <a:rPr lang="fr-CA" sz="3200" dirty="0"/>
              <a:t>C. est une incitation à consommer plus et à épargner plus pour les ménages.</a:t>
            </a:r>
            <a:endParaRPr lang="fr-FR" sz="3200" dirty="0"/>
          </a:p>
          <a:p>
            <a:r>
              <a:rPr lang="fr-CA" sz="3200" dirty="0"/>
              <a:t>D. n’a pas d’effet sur le comportement des ménages.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28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95536" y="3789040"/>
            <a:ext cx="8496944" cy="1185426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14864" y="450151"/>
            <a:ext cx="844962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28) Parmi les propositions suivantes laquelle n’est pas en cohérence avec l’hypothèse de rationalité des agents ?</a:t>
            </a:r>
          </a:p>
          <a:p>
            <a:r>
              <a:rPr lang="fr-FR" sz="2400" dirty="0"/>
              <a:t>A. Les étudiants ont tendance à choisir les formations qui conduisent aux professions les mieux payées et/ou les plus prestigieuses.</a:t>
            </a:r>
          </a:p>
          <a:p>
            <a:r>
              <a:rPr lang="fr-FR" sz="2400" dirty="0"/>
              <a:t>B. L’objectif d’une entreprise est de maximiser son profit.</a:t>
            </a:r>
          </a:p>
          <a:p>
            <a:r>
              <a:rPr lang="fr-FR" sz="2400" dirty="0"/>
              <a:t>C. Les consommateurs choisissent les biens qu’ils vont acheter en fonction de leurs goûts, du prix des biens proposés et du revenu dont ils disposent.</a:t>
            </a:r>
          </a:p>
          <a:p>
            <a:r>
              <a:rPr lang="fr-FR" sz="2400" dirty="0"/>
              <a:t>D. Un avantage fiscal accordé aux entreprises qui investissent n’aura pas d’effet sur la quantité d’investissements réalisée par les entreprises.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29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3068960"/>
            <a:ext cx="8496944" cy="864096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57200" y="494946"/>
            <a:ext cx="850728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800" dirty="0"/>
              <a:t>29) </a:t>
            </a:r>
            <a:r>
              <a:rPr lang="fr-FR" sz="2800" dirty="0"/>
              <a:t>Un raisonnement sur la consommation marginale est :</a:t>
            </a:r>
          </a:p>
          <a:p>
            <a:r>
              <a:rPr lang="fr-FR" sz="2800" dirty="0"/>
              <a:t>A. un raisonnement qui porte sur la consommation de biens qui ont peu d’importance pour les consommateurs parce que les prix unitaires de ces biens sont bas.</a:t>
            </a:r>
          </a:p>
          <a:p>
            <a:r>
              <a:rPr lang="fr-FR" sz="2800" dirty="0"/>
              <a:t>B. un raisonnement qui porte sur la consommation de biens qui sont peu utilisés par les consommateurs.</a:t>
            </a:r>
          </a:p>
          <a:p>
            <a:r>
              <a:rPr lang="fr-FR" sz="2800" dirty="0"/>
              <a:t>C. un raisonnement qui porte sur l’utilité attribuée à la dernière unité consommée d’un bien.</a:t>
            </a:r>
          </a:p>
          <a:p>
            <a:r>
              <a:rPr lang="fr-FR" sz="2800" dirty="0"/>
              <a:t>D. Aucune de ces réponses.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30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198240" y="1772816"/>
            <a:ext cx="8496944" cy="1368152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486" y="476927"/>
            <a:ext cx="845999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/>
              <a:t>30) Lequel de ces évènements entrainerait un déplacement vers la droite de la courbe de demande de pomme ?</a:t>
            </a:r>
          </a:p>
          <a:p>
            <a:r>
              <a:rPr lang="fr-FR" sz="2800" dirty="0"/>
              <a:t>A. Une étude médicale montre que les mangeurs de pomme ont un risque moins élevé que le reste de la population de développer un cancer de l’estomac.</a:t>
            </a:r>
          </a:p>
          <a:p>
            <a:r>
              <a:rPr lang="fr-FR" sz="2800" dirty="0"/>
              <a:t>B. Une mauvaise récolte a entraîné une hausse du prix des pommes.</a:t>
            </a:r>
          </a:p>
          <a:p>
            <a:r>
              <a:rPr lang="fr-FR" sz="2800" dirty="0"/>
              <a:t>C. Le prix des bananes, un bien de substitution, baisse.</a:t>
            </a:r>
          </a:p>
          <a:p>
            <a:r>
              <a:rPr lang="fr-FR" sz="2800" dirty="0"/>
              <a:t>D. Aucune de ces réponses.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31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1423864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95536" y="476672"/>
            <a:ext cx="856895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/>
              <a:t>31</a:t>
            </a:r>
            <a:r>
              <a:rPr lang="fr-CA" sz="2800" dirty="0"/>
              <a:t>) Sur un marché, une augmentation de la demande par un déplacement de la courbe de demande se traduit par :</a:t>
            </a:r>
            <a:endParaRPr lang="fr-FR" sz="2800" dirty="0"/>
          </a:p>
          <a:p>
            <a:r>
              <a:rPr lang="fr-CA" sz="2800" dirty="0"/>
              <a:t>A. une augmentation des prix et une augmentation des quantités vendues.</a:t>
            </a:r>
            <a:endParaRPr lang="fr-FR" sz="2800" dirty="0"/>
          </a:p>
          <a:p>
            <a:r>
              <a:rPr lang="fr-CA" sz="2800" dirty="0"/>
              <a:t>B. une augmentation des prix et une diminution des quantités vendues.</a:t>
            </a:r>
            <a:endParaRPr lang="fr-FR" sz="2800" dirty="0"/>
          </a:p>
          <a:p>
            <a:r>
              <a:rPr lang="fr-CA" sz="2800" dirty="0"/>
              <a:t>C. une diminution des prix et une augmentation des quantités vendues.</a:t>
            </a:r>
            <a:endParaRPr lang="fr-FR" sz="2800" dirty="0"/>
          </a:p>
          <a:p>
            <a:r>
              <a:rPr lang="fr-CA" sz="2800" dirty="0"/>
              <a:t>D. une diminution des prix et une diminution des quantités vendues.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32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62010" y="2204864"/>
            <a:ext cx="8496944" cy="864096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40724" y="457364"/>
            <a:ext cx="845175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800" dirty="0"/>
              <a:t>32) Sur une courbe d’offre et de demande, une baisse des prix entraîne :</a:t>
            </a:r>
            <a:endParaRPr lang="fr-FR" sz="2800" dirty="0"/>
          </a:p>
          <a:p>
            <a:r>
              <a:rPr lang="fr-CA" sz="2800" dirty="0"/>
              <a:t>A. une baisse de la demande et un déplacement sur la courbe de demande.</a:t>
            </a:r>
            <a:endParaRPr lang="fr-FR" sz="2800" dirty="0"/>
          </a:p>
          <a:p>
            <a:r>
              <a:rPr lang="fr-CA" sz="2800" dirty="0"/>
              <a:t>B. une baisse de l’offre et un déplacement sur la courbe d’offre.</a:t>
            </a:r>
            <a:endParaRPr lang="fr-FR" sz="2800" dirty="0"/>
          </a:p>
          <a:p>
            <a:r>
              <a:rPr lang="fr-CA" sz="2800" dirty="0"/>
              <a:t>C. une baisse de la demande et un déplacement de la courbe de demande vers la gauche.</a:t>
            </a:r>
            <a:endParaRPr lang="fr-FR" sz="2800" dirty="0"/>
          </a:p>
          <a:p>
            <a:r>
              <a:rPr lang="fr-CA" sz="2800" dirty="0"/>
              <a:t>D. une baisse de l’offre et un déplacement de la courbe d’offre vers la gauche.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33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95536" y="2492896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39552" y="476672"/>
            <a:ext cx="8424936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600" dirty="0"/>
              <a:t>33) Un déplacement de la courbe de demande vers la droite et un déplacement de la courbe d’offre vers la gauche entraînent :</a:t>
            </a:r>
          </a:p>
          <a:p>
            <a:r>
              <a:rPr lang="fr-FR" sz="2600" dirty="0"/>
              <a:t>A. une augmentation des prix et une augmentation des quantités échangées.</a:t>
            </a:r>
          </a:p>
          <a:p>
            <a:r>
              <a:rPr lang="fr-FR" sz="2600" dirty="0"/>
              <a:t>B. une augmentation des prix et un effet incertain sur les quantités échangées.</a:t>
            </a:r>
          </a:p>
          <a:p>
            <a:r>
              <a:rPr lang="fr-FR" sz="2600" dirty="0"/>
              <a:t>C. une baisse des prix et un effet incertain sur les quantités échangées.</a:t>
            </a:r>
          </a:p>
          <a:p>
            <a:r>
              <a:rPr lang="fr-FR" sz="2600" dirty="0"/>
              <a:t>D. une baisse des prix sans modifier les quantités échangées.</a:t>
            </a:r>
          </a:p>
          <a:p>
            <a:r>
              <a:rPr lang="fr-FR" sz="2600" dirty="0"/>
              <a:t>E. Aucune de ces réponses.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34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4077072"/>
            <a:ext cx="8496944" cy="864096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67544" y="476672"/>
            <a:ext cx="849694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600" dirty="0"/>
              <a:t>34) Quelle est l’affirmation vraie ?</a:t>
            </a:r>
          </a:p>
          <a:p>
            <a:r>
              <a:rPr lang="fr-FR" sz="2600" dirty="0"/>
              <a:t>A. Les anticipations de l’évolution des prix dans le futur d’un bien entrainent un déplacement sur la courbe de demande de ce bien.</a:t>
            </a:r>
          </a:p>
          <a:p>
            <a:r>
              <a:rPr lang="fr-FR" sz="2600" dirty="0"/>
              <a:t>B. Une hausse des prix d’un bien entraîne un déplacement vers la droite de la courbe de demande de ce bien.</a:t>
            </a:r>
          </a:p>
          <a:p>
            <a:r>
              <a:rPr lang="fr-FR" sz="2600" dirty="0"/>
              <a:t>C. Une augmentation des revenus de la population consommatrice d’un bien entraîne un déplacement sur la courbe de demande de ce bien.</a:t>
            </a:r>
          </a:p>
          <a:p>
            <a:r>
              <a:rPr lang="fr-FR" sz="2600" dirty="0"/>
              <a:t>D. Une baisse des prix d’un bien entraîne un déplacement sur la courbe de demande de ce bien.</a:t>
            </a:r>
          </a:p>
          <a:p>
            <a:r>
              <a:rPr lang="fr-FR" sz="2600" dirty="0"/>
              <a:t>E. Aucune de ces réponses.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58</TotalTime>
  <Words>145</Words>
  <Application>Microsoft Office PowerPoint</Application>
  <PresentationFormat>Affichage à l'écran (4:3)</PresentationFormat>
  <Paragraphs>219</Paragraphs>
  <Slides>35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36" baseType="lpstr">
      <vt:lpstr>NewsPrint</vt:lpstr>
      <vt:lpstr>Corrigé examen 1</vt:lpstr>
      <vt:lpstr>Question 1 </vt:lpstr>
      <vt:lpstr>Question 2 </vt:lpstr>
      <vt:lpstr>Question 3 </vt:lpstr>
      <vt:lpstr>Question 4 </vt:lpstr>
      <vt:lpstr>Question 5 </vt:lpstr>
      <vt:lpstr>Question 6 </vt:lpstr>
      <vt:lpstr>Question 7 </vt:lpstr>
      <vt:lpstr>Question 8 </vt:lpstr>
      <vt:lpstr>Question 9 </vt:lpstr>
      <vt:lpstr>Question 10 </vt:lpstr>
      <vt:lpstr>Question 11 </vt:lpstr>
      <vt:lpstr>Question 12 </vt:lpstr>
      <vt:lpstr>Question 13 </vt:lpstr>
      <vt:lpstr>Question 14 </vt:lpstr>
      <vt:lpstr>Question 15 </vt:lpstr>
      <vt:lpstr>Question 16 </vt:lpstr>
      <vt:lpstr>Question 17 </vt:lpstr>
      <vt:lpstr>Question 18 </vt:lpstr>
      <vt:lpstr>Question 19 </vt:lpstr>
      <vt:lpstr>Question 20 </vt:lpstr>
      <vt:lpstr>Question 21 </vt:lpstr>
      <vt:lpstr>Question 22 </vt:lpstr>
      <vt:lpstr>Question 23 </vt:lpstr>
      <vt:lpstr>Question 24 </vt:lpstr>
      <vt:lpstr>Question 25 </vt:lpstr>
      <vt:lpstr>Question 26 </vt:lpstr>
      <vt:lpstr>Question 27 </vt:lpstr>
      <vt:lpstr>Question 28 </vt:lpstr>
      <vt:lpstr>Question 29 </vt:lpstr>
      <vt:lpstr>Question 30 </vt:lpstr>
      <vt:lpstr>Question 31 </vt:lpstr>
      <vt:lpstr>Question 32</vt:lpstr>
      <vt:lpstr>Question 33</vt:lpstr>
      <vt:lpstr>Question 34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Corrigé examen 1</dc:title>
  <dc:creator>EMIN</dc:creator>
  <cp:lastModifiedBy>EMIN</cp:lastModifiedBy>
  <cp:revision>10</cp:revision>
  <dcterms:created xsi:type="dcterms:W3CDTF">2014-10-20T14:36:28Z</dcterms:created>
  <dcterms:modified xsi:type="dcterms:W3CDTF">2018-10-04T10:58:53Z</dcterms:modified>
</cp:coreProperties>
</file>