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343" r:id="rId2"/>
    <p:sldId id="339" r:id="rId3"/>
    <p:sldId id="340" r:id="rId4"/>
    <p:sldId id="346" r:id="rId5"/>
    <p:sldId id="334" r:id="rId6"/>
    <p:sldId id="258" r:id="rId7"/>
    <p:sldId id="311" r:id="rId8"/>
    <p:sldId id="348" r:id="rId9"/>
    <p:sldId id="355" r:id="rId10"/>
    <p:sldId id="306" r:id="rId11"/>
    <p:sldId id="259" r:id="rId12"/>
    <p:sldId id="312" r:id="rId13"/>
    <p:sldId id="260" r:id="rId14"/>
    <p:sldId id="299" r:id="rId15"/>
    <p:sldId id="261" r:id="rId16"/>
    <p:sldId id="313" r:id="rId17"/>
    <p:sldId id="314" r:id="rId18"/>
    <p:sldId id="300" r:id="rId19"/>
    <p:sldId id="335" r:id="rId20"/>
    <p:sldId id="357" r:id="rId21"/>
    <p:sldId id="350" r:id="rId22"/>
    <p:sldId id="351" r:id="rId23"/>
    <p:sldId id="263" r:id="rId24"/>
    <p:sldId id="264" r:id="rId25"/>
    <p:sldId id="265" r:id="rId26"/>
    <p:sldId id="356" r:id="rId27"/>
    <p:sldId id="354" r:id="rId28"/>
    <p:sldId id="266" r:id="rId29"/>
    <p:sldId id="353" r:id="rId30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800000"/>
    <a:srgbClr val="CC3300"/>
    <a:srgbClr val="CCCCFF"/>
    <a:srgbClr val="9933FF"/>
    <a:srgbClr val="0099CC"/>
    <a:srgbClr val="009999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79" autoAdjust="0"/>
    <p:restoredTop sz="90409" autoAdjust="0"/>
  </p:normalViewPr>
  <p:slideViewPr>
    <p:cSldViewPr snapToGrid="0">
      <p:cViewPr>
        <p:scale>
          <a:sx n="53" d="100"/>
          <a:sy n="53" d="100"/>
        </p:scale>
        <p:origin x="-108" y="-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220"/>
    </p:cViewPr>
  </p:sorterViewPr>
  <p:notesViewPr>
    <p:cSldViewPr snapToGrid="0">
      <p:cViewPr varScale="1">
        <p:scale>
          <a:sx n="53" d="100"/>
          <a:sy n="53" d="100"/>
        </p:scale>
        <p:origin x="-156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BC6E3F6D-EAA4-45A9-AB8E-6BFAC01B60A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407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6EE53669-80CE-4A82-866E-AED0409F6F2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2064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53669-80CE-4A82-866E-AED0409F6F2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720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2EF59E-A3A8-4CC1-ABBD-9433B12447BF}" type="slidenum">
              <a:rPr lang="en-US"/>
              <a:pPr/>
              <a:t>6</a:t>
            </a:fld>
            <a:endParaRPr lang="en-US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i="0" dirty="0" smtClean="0"/>
              <a:t>Hollow</a:t>
            </a:r>
            <a:r>
              <a:rPr lang="en-US" altLang="en-US" i="0" baseline="0" dirty="0" smtClean="0"/>
              <a:t> cavity that contains vessels (sinus)</a:t>
            </a:r>
            <a:endParaRPr lang="en-US" altLang="en-US" i="0" dirty="0" smtClean="0"/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Pyramids: divide kidney into lobes </a:t>
            </a:r>
          </a:p>
          <a:p>
            <a:r>
              <a:rPr lang="en-CA" dirty="0" smtClean="0"/>
              <a:t>Pelvis</a:t>
            </a:r>
            <a:r>
              <a:rPr lang="en-CA" baseline="0" dirty="0" smtClean="0"/>
              <a:t> = hollow, filled with urine </a:t>
            </a:r>
          </a:p>
          <a:p>
            <a:r>
              <a:rPr lang="en-CA" baseline="0" dirty="0" smtClean="0"/>
              <a:t>Minor calyx at tip of every pyramid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53669-80CE-4A82-866E-AED0409F6F2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496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err="1" smtClean="0"/>
              <a:t>Hylem</a:t>
            </a:r>
            <a:r>
              <a:rPr lang="en-CA" dirty="0" smtClean="0"/>
              <a:t> = entering part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53669-80CE-4A82-866E-AED0409F6F2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885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Renal artery longer on</a:t>
            </a:r>
            <a:r>
              <a:rPr lang="en-CA" baseline="0" dirty="0" smtClean="0"/>
              <a:t> right side </a:t>
            </a:r>
          </a:p>
          <a:p>
            <a:r>
              <a:rPr lang="en-CA" baseline="0" dirty="0" smtClean="0"/>
              <a:t>Renal artery branches off into segmental arteries</a:t>
            </a:r>
          </a:p>
          <a:p>
            <a:r>
              <a:rPr lang="en-CA" baseline="0" dirty="0" err="1" smtClean="0"/>
              <a:t>Interlobar</a:t>
            </a:r>
            <a:r>
              <a:rPr lang="en-CA" baseline="0" dirty="0" smtClean="0"/>
              <a:t> in between pyramids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53669-80CE-4A82-866E-AED0409F6F2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18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Nephron = functional unit of the kidney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53669-80CE-4A82-866E-AED0409F6F2A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824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Proteins</a:t>
            </a:r>
            <a:r>
              <a:rPr lang="en-CA" baseline="0" dirty="0" smtClean="0"/>
              <a:t> are retained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53669-80CE-4A82-866E-AED0409F6F2A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2107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53669-80CE-4A82-866E-AED0409F6F2A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8142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53669-80CE-4A82-866E-AED0409F6F2A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296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53669-80CE-4A82-866E-AED0409F6F2A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436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B261A9-6BFB-47EC-9C5D-5F4049B87435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7BD0F0-814C-4828-8E41-19EB50E1DCD8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D09DD-69F1-4325-A197-9043BC4693E7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9691F-CC00-4B05-A0BA-9C4BBFD8F0CB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BA5DCA-583D-42D9-A056-49864F04161D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0822AA-7694-44FE-96CC-5FF118760C83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2B1800-EFFA-4084-B893-71FA049C681B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69F2E8-F8AE-443D-A6B0-D5E3669AF421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06199E-CC22-46D7-9E17-6B83110A101E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521FC9-3A63-4307-8FC4-AEB145039258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258DE6-28E4-4846-BA0C-16A012ECD4C7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5238852" y="6488668"/>
            <a:ext cx="3942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Robert Bell MD,</a:t>
            </a:r>
            <a:r>
              <a:rPr lang="en-US" baseline="0" dirty="0" smtClean="0"/>
              <a:t> University of Ottawa</a:t>
            </a:r>
            <a:endParaRPr lang="en-US" dirty="0"/>
          </a:p>
        </p:txBody>
      </p:sp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2797497" y="5689319"/>
            <a:ext cx="8229600" cy="1828800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CA" dirty="0" smtClean="0"/>
              <a:t>Robert Bell MD, University of Ottawa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3752948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36525" y="136525"/>
            <a:ext cx="9007475" cy="274638"/>
          </a:xfrm>
        </p:spPr>
        <p:txBody>
          <a:bodyPr lIns="91433" tIns="45716" rIns="91433" bIns="45716">
            <a:spAutoFit/>
          </a:bodyPr>
          <a:lstStyle>
            <a:lvl1pPr algn="l">
              <a:defRPr sz="1200" b="1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7896" name="Rectangle 8"/>
          <p:cNvSpPr>
            <a:spLocks noChangeArrowheads="1"/>
          </p:cNvSpPr>
          <p:nvPr userDrawn="1"/>
        </p:nvSpPr>
        <p:spPr bwMode="auto">
          <a:xfrm>
            <a:off x="0" y="6613525"/>
            <a:ext cx="9144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3" tIns="45716" rIns="91433" bIns="45716">
            <a:spAutoFit/>
          </a:bodyPr>
          <a:lstStyle/>
          <a:p>
            <a:pPr eaLnBrk="0" hangingPunct="0"/>
            <a:r>
              <a:rPr lang="en-US" altLang="en-US" sz="1000"/>
              <a:t>Copyright © 2010 Pearson Education, Inc.</a:t>
            </a:r>
          </a:p>
        </p:txBody>
      </p:sp>
    </p:spTree>
    <p:extLst>
      <p:ext uri="{BB962C8B-B14F-4D97-AF65-F5344CB8AC3E}">
        <p14:creationId xmlns:p14="http://schemas.microsoft.com/office/powerpoint/2010/main" val="3864890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E7D4D21B-3FB6-4B0E-A160-722655F58A11}" type="slidenum">
              <a:rPr lang="en-CA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http://biology.clc.uc.edu/fankhauser/Labs/Anatomy_&amp;_Physiology/A&amp;P203/Urinary_Tract_Histology/Anatomy/urinary_anatomy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rck.com/media/mmhe2/figures/fg145_1.gif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WordArt 16"/>
          <p:cNvSpPr>
            <a:spLocks noChangeArrowheads="1" noChangeShapeType="1" noTextEdit="1"/>
          </p:cNvSpPr>
          <p:nvPr/>
        </p:nvSpPr>
        <p:spPr bwMode="auto">
          <a:xfrm>
            <a:off x="2478625" y="453674"/>
            <a:ext cx="6040437" cy="97443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Urinary </a:t>
            </a:r>
            <a:r>
              <a:rPr lang="en-US" sz="36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3858638" y="2868378"/>
            <a:ext cx="45418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solidFill>
                  <a:srgbClr val="0070C0"/>
                </a:solidFill>
              </a:rPr>
              <a:t>Chapters 25 and 26</a:t>
            </a:r>
          </a:p>
        </p:txBody>
      </p:sp>
      <p:pic>
        <p:nvPicPr>
          <p:cNvPr id="3091" name="Picture 19" descr="3D_model_anat_kidney_cross_section_web1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292250" y="1727967"/>
            <a:ext cx="2409854" cy="2922171"/>
          </a:xfrm>
          <a:prstGeom prst="rect">
            <a:avLst/>
          </a:prstGeom>
          <a:noFill/>
        </p:spPr>
      </p:pic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518281" y="5155448"/>
            <a:ext cx="331853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CA" altLang="en-US" dirty="0"/>
              <a:t>Rania Nasrallah, Ph.D.</a:t>
            </a:r>
          </a:p>
          <a:p>
            <a:pPr eaLnBrk="1" hangingPunct="1"/>
            <a:r>
              <a:rPr lang="en-CA" altLang="en-US" dirty="0"/>
              <a:t>rnasrall@uottawa.ca</a:t>
            </a:r>
          </a:p>
          <a:p>
            <a:pPr eaLnBrk="1" hangingPunct="1"/>
            <a:endParaRPr lang="en-CA" altLang="en-US" dirty="0"/>
          </a:p>
          <a:p>
            <a:pPr eaLnBrk="1" hangingPunct="1"/>
            <a:r>
              <a:rPr lang="en-CA" altLang="en-US" sz="1800" dirty="0"/>
              <a:t>Based on slides by </a:t>
            </a:r>
            <a:r>
              <a:rPr lang="en-CA" altLang="en-US" sz="1800" dirty="0" smtClean="0"/>
              <a:t>J Carnegie</a:t>
            </a:r>
            <a:endParaRPr lang="en-CA" altLang="en-US" sz="1800" dirty="0"/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5056784" y="1821835"/>
            <a:ext cx="246413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CA" altLang="en-US" sz="3200" b="1" dirty="0"/>
              <a:t>LECTURE </a:t>
            </a:r>
            <a:r>
              <a:rPr lang="en-CA" altLang="en-US" sz="3200" b="1" dirty="0" smtClean="0"/>
              <a:t>1</a:t>
            </a:r>
            <a:endParaRPr lang="en-CA" altLang="en-US" sz="32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0" r="13142"/>
          <a:stretch/>
        </p:blipFill>
        <p:spPr>
          <a:xfrm>
            <a:off x="5404206" y="4196945"/>
            <a:ext cx="3524036" cy="2435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28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8778" y="505178"/>
            <a:ext cx="905522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i="1" dirty="0">
                <a:solidFill>
                  <a:srgbClr val="FF0000"/>
                </a:solidFill>
              </a:rPr>
              <a:t>3</a:t>
            </a:r>
            <a:r>
              <a:rPr lang="en-US" sz="1600" i="1" dirty="0">
                <a:solidFill>
                  <a:srgbClr val="FF0000"/>
                </a:solidFill>
              </a:rPr>
              <a:t>.1 </a:t>
            </a:r>
            <a:r>
              <a:rPr lang="en-US" sz="1600" b="1" i="1" dirty="0">
                <a:solidFill>
                  <a:srgbClr val="FF0000"/>
                </a:solidFill>
              </a:rPr>
              <a:t>Describe the gross &amp; microscopic anatomy of the male &amp; female urinary systems</a:t>
            </a:r>
            <a:r>
              <a:rPr lang="en-US" sz="1600" i="1" dirty="0">
                <a:solidFill>
                  <a:srgbClr val="FF0000"/>
                </a:solidFill>
              </a:rPr>
              <a:t> </a:t>
            </a:r>
            <a:endParaRPr lang="en-CA" sz="1600" dirty="0">
              <a:solidFill>
                <a:srgbClr val="FF0000"/>
              </a:solidFill>
            </a:endParaRPr>
          </a:p>
          <a:p>
            <a:r>
              <a:rPr lang="en-US" sz="1400" i="1" dirty="0">
                <a:solidFill>
                  <a:srgbClr val="FF0000"/>
                </a:solidFill>
              </a:rPr>
              <a:t>3.1.1 describe the gross anatomy of the kidneys, including the blood &amp; nerve supplies</a:t>
            </a:r>
            <a:endParaRPr lang="en-CA" sz="1400" dirty="0">
              <a:solidFill>
                <a:srgbClr val="FF0000"/>
              </a:solidFill>
            </a:endParaRPr>
          </a:p>
          <a:p>
            <a:r>
              <a:rPr lang="en-US" sz="1400" i="1" dirty="0">
                <a:solidFill>
                  <a:srgbClr val="FF0000"/>
                </a:solidFill>
              </a:rPr>
              <a:t>3.1.2 describe the structure of a nephron; differentiate between cortical &amp; </a:t>
            </a:r>
            <a:r>
              <a:rPr lang="en-US" sz="1400" i="1" dirty="0" err="1">
                <a:solidFill>
                  <a:srgbClr val="FF0000"/>
                </a:solidFill>
              </a:rPr>
              <a:t>juxtamedullary</a:t>
            </a:r>
            <a:r>
              <a:rPr lang="en-US" sz="1400" i="1" dirty="0">
                <a:solidFill>
                  <a:srgbClr val="FF0000"/>
                </a:solidFill>
              </a:rPr>
              <a:t> nephrons</a:t>
            </a:r>
            <a:endParaRPr lang="en-CA" sz="1400" dirty="0">
              <a:solidFill>
                <a:srgbClr val="FF0000"/>
              </a:solidFill>
            </a:endParaRPr>
          </a:p>
          <a:p>
            <a:r>
              <a:rPr lang="en-US" sz="1400" i="1" dirty="0">
                <a:solidFill>
                  <a:srgbClr val="FF0000"/>
                </a:solidFill>
              </a:rPr>
              <a:t>3.1.3 describe the structural organization of the juxtaglomerular apparatus</a:t>
            </a:r>
            <a:endParaRPr lang="en-CA" sz="1400" dirty="0">
              <a:solidFill>
                <a:srgbClr val="FF0000"/>
              </a:solidFill>
            </a:endParaRPr>
          </a:p>
          <a:p>
            <a:r>
              <a:rPr lang="en-US" sz="1400" i="1" dirty="0">
                <a:solidFill>
                  <a:srgbClr val="FF0000"/>
                </a:solidFill>
              </a:rPr>
              <a:t>3.1.4 differentiate between micturition pathway in males versus females </a:t>
            </a:r>
            <a:endParaRPr lang="en-US" sz="1400" i="1" dirty="0" smtClean="0">
              <a:solidFill>
                <a:srgbClr val="FF0000"/>
              </a:solidFill>
            </a:endParaRPr>
          </a:p>
          <a:p>
            <a:endParaRPr lang="en-CA" sz="1000" dirty="0">
              <a:solidFill>
                <a:srgbClr val="FF0000"/>
              </a:solidFill>
            </a:endParaRPr>
          </a:p>
          <a:p>
            <a:r>
              <a:rPr lang="en-CA" sz="1600" i="1" dirty="0">
                <a:solidFill>
                  <a:srgbClr val="FF0000"/>
                </a:solidFill>
              </a:rPr>
              <a:t>3.2</a:t>
            </a:r>
            <a:r>
              <a:rPr lang="en-CA" sz="1200" i="1" dirty="0">
                <a:solidFill>
                  <a:srgbClr val="FF0000"/>
                </a:solidFill>
              </a:rPr>
              <a:t> </a:t>
            </a:r>
            <a:r>
              <a:rPr lang="en-CA" sz="1600" b="1" i="1" dirty="0">
                <a:solidFill>
                  <a:srgbClr val="FF0000"/>
                </a:solidFill>
              </a:rPr>
              <a:t>Describe the nephron as the functional unit of the kidney</a:t>
            </a:r>
            <a:endParaRPr lang="en-CA" sz="1600" dirty="0">
              <a:solidFill>
                <a:srgbClr val="FF0000"/>
              </a:solidFill>
            </a:endParaRPr>
          </a:p>
          <a:p>
            <a:r>
              <a:rPr lang="en-CA" sz="1400" i="1" dirty="0">
                <a:solidFill>
                  <a:srgbClr val="FF0000"/>
                </a:solidFill>
              </a:rPr>
              <a:t>3.2.1 list the 2 primary &amp; 4 additional functions carried out by the kidneys</a:t>
            </a:r>
            <a:endParaRPr lang="en-CA" sz="1400" dirty="0">
              <a:solidFill>
                <a:srgbClr val="FF0000"/>
              </a:solidFill>
            </a:endParaRPr>
          </a:p>
          <a:p>
            <a:r>
              <a:rPr lang="en-US" sz="1400" i="1" dirty="0">
                <a:solidFill>
                  <a:srgbClr val="FF0000"/>
                </a:solidFill>
              </a:rPr>
              <a:t>3.2.2 define glomerular filtration, tubular reabsorption, tubular secretion; differentiate between filtrate &amp; urine</a:t>
            </a:r>
            <a:endParaRPr lang="en-CA" sz="1400" dirty="0">
              <a:solidFill>
                <a:srgbClr val="FF0000"/>
              </a:solidFill>
            </a:endParaRPr>
          </a:p>
          <a:p>
            <a:r>
              <a:rPr lang="en-US" sz="1000" i="1" dirty="0"/>
              <a:t>3.2.3 describe the functional anatomy of the filtration membrane</a:t>
            </a:r>
            <a:endParaRPr lang="en-CA" sz="1000" dirty="0"/>
          </a:p>
          <a:p>
            <a:r>
              <a:rPr lang="en-US" sz="1000" i="1" dirty="0"/>
              <a:t>3.2.4 define net filtration pressure</a:t>
            </a:r>
            <a:endParaRPr lang="en-CA" sz="1000" dirty="0"/>
          </a:p>
          <a:p>
            <a:r>
              <a:rPr lang="en-US" sz="1000" i="1" dirty="0"/>
              <a:t>3.2.5 define glomerular filtration rate; be aware of normal value</a:t>
            </a:r>
            <a:endParaRPr lang="en-CA" sz="1000" dirty="0"/>
          </a:p>
          <a:p>
            <a:r>
              <a:rPr lang="en-US" sz="1000" i="1" dirty="0"/>
              <a:t>3.2.6 list &amp; describe the 3 regulatory influences on GFR</a:t>
            </a:r>
            <a:endParaRPr lang="en-CA" sz="1000" dirty="0"/>
          </a:p>
          <a:p>
            <a:r>
              <a:rPr lang="en-US" sz="1000" i="1" dirty="0"/>
              <a:t>3.2.7 indicate the importance of tubular reabsorption; distinguish between active and passive tubular reabsorption; list 3 substances that are not reabsorbed &amp; indicate why</a:t>
            </a:r>
            <a:endParaRPr lang="en-CA" sz="1000" dirty="0"/>
          </a:p>
          <a:p>
            <a:r>
              <a:rPr lang="en-US" sz="1000" i="1" dirty="0"/>
              <a:t>3.2.8 link tubular reabsorption with different regions of the renal tubules</a:t>
            </a:r>
            <a:endParaRPr lang="en-CA" sz="1000" dirty="0"/>
          </a:p>
          <a:p>
            <a:r>
              <a:rPr lang="en-US" sz="1000" i="1" dirty="0"/>
              <a:t>3.2.9 list (giving examples) 4 functions associated with tubular secretion</a:t>
            </a:r>
            <a:endParaRPr lang="en-CA" sz="1000" dirty="0"/>
          </a:p>
          <a:p>
            <a:r>
              <a:rPr lang="en-US" sz="1000" i="1" dirty="0"/>
              <a:t>3.2.10 describe the role of the countercurrent mechanism in the regulation of urine concentration &amp; volume; define osmolality; define </a:t>
            </a:r>
            <a:r>
              <a:rPr lang="en-US" sz="1000" i="1" dirty="0" smtClean="0"/>
              <a:t>osmosis</a:t>
            </a:r>
          </a:p>
          <a:p>
            <a:endParaRPr lang="en-CA" sz="1000" dirty="0"/>
          </a:p>
          <a:p>
            <a:r>
              <a:rPr lang="en-US" sz="1600" i="1" dirty="0"/>
              <a:t>3.3</a:t>
            </a:r>
            <a:r>
              <a:rPr lang="en-US" sz="1200" i="1" dirty="0"/>
              <a:t> </a:t>
            </a:r>
            <a:r>
              <a:rPr lang="en-US" sz="1600" b="1" i="1" dirty="0"/>
              <a:t>Describe the regulation of urine concentration &amp; volume</a:t>
            </a:r>
            <a:endParaRPr lang="en-CA" sz="1600" dirty="0"/>
          </a:p>
          <a:p>
            <a:r>
              <a:rPr lang="en-US" sz="1000" i="1" dirty="0"/>
              <a:t>3.3.1 explain the influence of ADH on urine concentration and volume</a:t>
            </a:r>
            <a:endParaRPr lang="en-CA" sz="1000" dirty="0"/>
          </a:p>
          <a:p>
            <a:r>
              <a:rPr lang="en-US" sz="1000" i="1" dirty="0"/>
              <a:t>3.3.2 define diuretic &amp; provide some examples</a:t>
            </a:r>
            <a:endParaRPr lang="en-CA" sz="1000" dirty="0"/>
          </a:p>
          <a:p>
            <a:r>
              <a:rPr lang="en-US" sz="1000" i="1" dirty="0"/>
              <a:t>3.3.3 define renal clearance &amp; express this parameter in terms of U, V &amp; P</a:t>
            </a:r>
            <a:endParaRPr lang="en-CA" sz="1000" dirty="0"/>
          </a:p>
          <a:p>
            <a:r>
              <a:rPr lang="en-US" sz="1000" i="1" dirty="0"/>
              <a:t>3.3.4 describe the physical characteristics of urine &amp; summarize its chemical composition; be aware of key body constituents that shouldn’t be in urine</a:t>
            </a:r>
            <a:endParaRPr lang="en-CA" sz="1000" dirty="0"/>
          </a:p>
          <a:p>
            <a:r>
              <a:rPr lang="en-US" sz="1000" i="1" dirty="0"/>
              <a:t>3.3.5 describe the regulation of micturition</a:t>
            </a:r>
            <a:endParaRPr lang="en-CA" sz="1000" dirty="0"/>
          </a:p>
          <a:p>
            <a:r>
              <a:rPr lang="en-US" sz="1000" i="1" dirty="0"/>
              <a:t>3.3.6 define renal failure; indicate potential causes &amp; options for </a:t>
            </a:r>
            <a:r>
              <a:rPr lang="en-US" sz="1000" i="1" dirty="0" smtClean="0"/>
              <a:t>treatment</a:t>
            </a:r>
          </a:p>
          <a:p>
            <a:endParaRPr lang="en-CA" sz="1000" dirty="0"/>
          </a:p>
          <a:p>
            <a:r>
              <a:rPr lang="en-US" sz="1600" i="1" dirty="0"/>
              <a:t>3.4 </a:t>
            </a:r>
            <a:r>
              <a:rPr lang="en-US" sz="1600" b="1" i="1" dirty="0"/>
              <a:t>D</a:t>
            </a:r>
            <a:r>
              <a:rPr lang="en-US" sz="1500" b="1" i="1" dirty="0"/>
              <a:t>emonstrate understanding of the role of the kidneys in fluid &amp; electrolyte balance (</a:t>
            </a:r>
            <a:r>
              <a:rPr lang="en-US" sz="1500" b="1" i="1" dirty="0" smtClean="0"/>
              <a:t>Ch26</a:t>
            </a:r>
            <a:r>
              <a:rPr lang="en-US" sz="1500" b="1" i="1" dirty="0"/>
              <a:t>)</a:t>
            </a:r>
            <a:endParaRPr lang="en-CA" sz="1500" dirty="0"/>
          </a:p>
          <a:p>
            <a:r>
              <a:rPr lang="en-US" sz="1000" i="1" dirty="0"/>
              <a:t>3.4.1 define the fluid compartments</a:t>
            </a:r>
            <a:endParaRPr lang="en-CA" sz="1000" dirty="0"/>
          </a:p>
          <a:p>
            <a:r>
              <a:rPr lang="en-US" sz="1000" i="1" dirty="0"/>
              <a:t>3.4.2 remind yourselves of the differences between electrolytes &amp; non-electrolytes and of the key electrolytes in ICF &amp; ECF</a:t>
            </a:r>
            <a:endParaRPr lang="en-CA" sz="1000" dirty="0"/>
          </a:p>
          <a:p>
            <a:r>
              <a:rPr lang="en-US" sz="1000" i="1" dirty="0"/>
              <a:t>3.4.3 define water balance; describe the thirst mechanism</a:t>
            </a:r>
            <a:endParaRPr lang="en-CA" sz="1000" dirty="0"/>
          </a:p>
          <a:p>
            <a:r>
              <a:rPr lang="en-US" sz="1000" i="1" dirty="0"/>
              <a:t>3.4.4 justify the role of sodium as the only solute exerting significant osmotic pressure and describe the influences on sodium balance of: aldosterone, cardiovascular baroreceptors, ADH and ANF</a:t>
            </a:r>
            <a:endParaRPr lang="en-CA" sz="1000" dirty="0"/>
          </a:p>
          <a:p>
            <a:r>
              <a:rPr lang="en-US" sz="1000" i="1" dirty="0"/>
              <a:t>3.4.5 outline the main features of potassium balance</a:t>
            </a:r>
            <a:endParaRPr lang="en-CA" sz="1000" dirty="0"/>
          </a:p>
          <a:p>
            <a:r>
              <a:rPr lang="en-US" sz="1000" i="1" dirty="0"/>
              <a:t>3.4.6 outline the main features of calcium and phosphate </a:t>
            </a:r>
            <a:r>
              <a:rPr lang="en-US" sz="1000" i="1" dirty="0" smtClean="0"/>
              <a:t>balance</a:t>
            </a:r>
            <a:endParaRPr lang="en-CA" sz="1000" dirty="0"/>
          </a:p>
          <a:p>
            <a:r>
              <a:rPr lang="en-US" sz="1000" i="1" dirty="0"/>
              <a:t>3.4.7 describe the 3 mechanisms of acid-base balance used in the body; describe in detail the 3rd mechanism – the role of the kidneys</a:t>
            </a:r>
            <a:endParaRPr lang="en-CA" sz="1000" dirty="0"/>
          </a:p>
        </p:txBody>
      </p:sp>
      <p:sp>
        <p:nvSpPr>
          <p:cNvPr id="7" name="Rectangle 6"/>
          <p:cNvSpPr/>
          <p:nvPr/>
        </p:nvSpPr>
        <p:spPr>
          <a:xfrm>
            <a:off x="272264" y="23588"/>
            <a:ext cx="88717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000" b="1" u="sng" dirty="0">
                <a:solidFill>
                  <a:srgbClr val="0070C0"/>
                </a:solidFill>
                <a:ea typeface="ＭＳ Ｐゴシック" charset="0"/>
              </a:rPr>
              <a:t>Chapter 25 &amp; 26:  The Urinary System, Fluid, Electrolytes &amp; Acid-base</a:t>
            </a:r>
          </a:p>
        </p:txBody>
      </p:sp>
    </p:spTree>
    <p:extLst>
      <p:ext uri="{BB962C8B-B14F-4D97-AF65-F5344CB8AC3E}">
        <p14:creationId xmlns:p14="http://schemas.microsoft.com/office/powerpoint/2010/main" val="266035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5209" y="1056441"/>
            <a:ext cx="8806647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i="1" dirty="0">
                <a:solidFill>
                  <a:srgbClr val="FF0000"/>
                </a:solidFill>
              </a:rPr>
              <a:t>3</a:t>
            </a:r>
            <a:r>
              <a:rPr lang="en-US" sz="2000" i="1" dirty="0">
                <a:solidFill>
                  <a:srgbClr val="FF0000"/>
                </a:solidFill>
              </a:rPr>
              <a:t>.1 </a:t>
            </a:r>
            <a:r>
              <a:rPr lang="en-US" sz="2000" b="1" i="1" dirty="0">
                <a:solidFill>
                  <a:srgbClr val="FF0000"/>
                </a:solidFill>
              </a:rPr>
              <a:t>Describe the gross &amp; microscopic anatomy of the male &amp; female urinary systems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endParaRPr lang="en-CA" sz="2000" dirty="0">
              <a:solidFill>
                <a:srgbClr val="FF0000"/>
              </a:solidFill>
            </a:endParaRPr>
          </a:p>
          <a:p>
            <a:r>
              <a:rPr lang="en-US" i="1" dirty="0"/>
              <a:t>3.1.1 describe the gross </a:t>
            </a:r>
            <a:r>
              <a:rPr lang="en-US" i="1" dirty="0">
                <a:solidFill>
                  <a:srgbClr val="0070C0"/>
                </a:solidFill>
              </a:rPr>
              <a:t>anatomy</a:t>
            </a:r>
            <a:r>
              <a:rPr lang="en-US" i="1" dirty="0"/>
              <a:t> of the kidneys, including the </a:t>
            </a:r>
            <a:r>
              <a:rPr lang="en-US" i="1" dirty="0">
                <a:solidFill>
                  <a:srgbClr val="0070C0"/>
                </a:solidFill>
              </a:rPr>
              <a:t>blood &amp; nerve </a:t>
            </a:r>
            <a:r>
              <a:rPr lang="en-US" i="1" dirty="0"/>
              <a:t>supplies</a:t>
            </a:r>
            <a:endParaRPr lang="en-CA" dirty="0"/>
          </a:p>
          <a:p>
            <a:r>
              <a:rPr lang="en-US" i="1" dirty="0"/>
              <a:t>3.1.2 describe the structure of a </a:t>
            </a:r>
            <a:r>
              <a:rPr lang="en-US" i="1" dirty="0">
                <a:solidFill>
                  <a:srgbClr val="0070C0"/>
                </a:solidFill>
              </a:rPr>
              <a:t>nephron</a:t>
            </a:r>
            <a:r>
              <a:rPr lang="en-US" i="1" dirty="0"/>
              <a:t>; differentiate between cortical &amp; </a:t>
            </a:r>
            <a:r>
              <a:rPr lang="en-US" i="1" dirty="0" err="1"/>
              <a:t>juxtamedullary</a:t>
            </a:r>
            <a:r>
              <a:rPr lang="en-US" i="1" dirty="0"/>
              <a:t> nephrons</a:t>
            </a:r>
            <a:endParaRPr lang="en-CA" dirty="0"/>
          </a:p>
          <a:p>
            <a:r>
              <a:rPr lang="en-US" i="1" dirty="0"/>
              <a:t>3.1.3 describe the structural organization of the </a:t>
            </a:r>
            <a:r>
              <a:rPr lang="en-US" i="1" dirty="0">
                <a:solidFill>
                  <a:srgbClr val="0070C0"/>
                </a:solidFill>
              </a:rPr>
              <a:t>juxtaglomerular apparatus</a:t>
            </a:r>
            <a:endParaRPr lang="en-CA" dirty="0">
              <a:solidFill>
                <a:srgbClr val="0070C0"/>
              </a:solidFill>
            </a:endParaRPr>
          </a:p>
          <a:p>
            <a:r>
              <a:rPr lang="en-US" i="1" dirty="0"/>
              <a:t>3.1.4 differentiate between </a:t>
            </a:r>
            <a:r>
              <a:rPr lang="en-US" i="1" dirty="0">
                <a:solidFill>
                  <a:srgbClr val="0070C0"/>
                </a:solidFill>
              </a:rPr>
              <a:t>micturition</a:t>
            </a:r>
            <a:r>
              <a:rPr lang="en-US" i="1" dirty="0"/>
              <a:t> pathway in males versus females </a:t>
            </a:r>
            <a:endParaRPr lang="en-US" i="1" dirty="0" smtClean="0"/>
          </a:p>
          <a:p>
            <a:endParaRPr lang="en-US" sz="2000" i="1" dirty="0" smtClean="0">
              <a:solidFill>
                <a:srgbClr val="FF0000"/>
              </a:solidFill>
            </a:endParaRPr>
          </a:p>
          <a:p>
            <a:r>
              <a:rPr lang="en-CA" sz="2000" i="1" dirty="0" smtClean="0">
                <a:solidFill>
                  <a:srgbClr val="FF0000"/>
                </a:solidFill>
              </a:rPr>
              <a:t>3.2 </a:t>
            </a:r>
            <a:r>
              <a:rPr lang="en-CA" sz="2000" b="1" i="1" dirty="0">
                <a:solidFill>
                  <a:srgbClr val="FF0000"/>
                </a:solidFill>
              </a:rPr>
              <a:t>Describe the nephron as the functional unit of the kidney</a:t>
            </a:r>
            <a:endParaRPr lang="en-CA" sz="2000" dirty="0">
              <a:solidFill>
                <a:srgbClr val="FF0000"/>
              </a:solidFill>
            </a:endParaRPr>
          </a:p>
          <a:p>
            <a:r>
              <a:rPr lang="en-CA" i="1" dirty="0"/>
              <a:t>3.2.1 list the </a:t>
            </a:r>
            <a:r>
              <a:rPr lang="en-CA" i="1" dirty="0">
                <a:solidFill>
                  <a:srgbClr val="0070C0"/>
                </a:solidFill>
              </a:rPr>
              <a:t>2 primary &amp; 4 additional functions</a:t>
            </a:r>
            <a:r>
              <a:rPr lang="en-CA" i="1" dirty="0"/>
              <a:t> carried out by the kidneys</a:t>
            </a:r>
            <a:endParaRPr lang="en-CA" dirty="0"/>
          </a:p>
          <a:p>
            <a:r>
              <a:rPr lang="en-US" i="1" dirty="0"/>
              <a:t>3.2.2 define </a:t>
            </a:r>
            <a:r>
              <a:rPr lang="en-US" i="1" dirty="0">
                <a:solidFill>
                  <a:srgbClr val="0070C0"/>
                </a:solidFill>
              </a:rPr>
              <a:t>glomerular filtration</a:t>
            </a:r>
            <a:r>
              <a:rPr lang="en-US" i="1" dirty="0"/>
              <a:t>, tubular reabsorption, tubular secretion; differentiate between </a:t>
            </a:r>
            <a:r>
              <a:rPr lang="en-US" i="1" dirty="0">
                <a:solidFill>
                  <a:srgbClr val="0070C0"/>
                </a:solidFill>
              </a:rPr>
              <a:t>filtrate &amp; </a:t>
            </a:r>
            <a:r>
              <a:rPr lang="en-US" i="1" dirty="0" smtClean="0">
                <a:solidFill>
                  <a:srgbClr val="0070C0"/>
                </a:solidFill>
              </a:rPr>
              <a:t>urine</a:t>
            </a:r>
            <a:endParaRPr lang="en-CA" dirty="0">
              <a:solidFill>
                <a:srgbClr val="0070C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5209" y="223643"/>
            <a:ext cx="88717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000" b="1" u="sng" dirty="0">
                <a:solidFill>
                  <a:srgbClr val="0070C0"/>
                </a:solidFill>
                <a:ea typeface="ＭＳ Ｐゴシック" charset="0"/>
              </a:rPr>
              <a:t>Chapter 25 &amp; 26:  The Urinary System, Fluid, Electrolytes &amp; Acid-base</a:t>
            </a:r>
          </a:p>
        </p:txBody>
      </p:sp>
    </p:spTree>
    <p:extLst>
      <p:ext uri="{BB962C8B-B14F-4D97-AF65-F5344CB8AC3E}">
        <p14:creationId xmlns:p14="http://schemas.microsoft.com/office/powerpoint/2010/main" val="41158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>
          <a:xfrm>
            <a:off x="2288569" y="198634"/>
            <a:ext cx="4554020" cy="674670"/>
          </a:xfrm>
        </p:spPr>
        <p:txBody>
          <a:bodyPr/>
          <a:lstStyle/>
          <a:p>
            <a:r>
              <a:rPr lang="en-US" altLang="en-US" sz="2400" b="1" u="sng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Urinary </a:t>
            </a:r>
            <a:r>
              <a:rPr lang="en-US" altLang="en-US" sz="24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Organs</a:t>
            </a:r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13881" y="1175160"/>
            <a:ext cx="4112231" cy="41148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Kidneys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360363">
              <a:buNone/>
            </a:pP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major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excretory organs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Ureters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0">
              <a:buNone/>
            </a:pP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transport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urine from kidneys to urinary bladder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Urinary </a:t>
            </a:r>
            <a:r>
              <a:rPr lang="en-US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bladder</a:t>
            </a:r>
          </a:p>
          <a:p>
            <a:pPr marL="360363" indent="0">
              <a:buNone/>
            </a:pP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temporary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storage reservoir for urine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Urethra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>
              <a:buNone/>
            </a:pP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transports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urine out of body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092" y="1389686"/>
            <a:ext cx="3578396" cy="3685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890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8" name="Picture 12" descr="E:\Chapter_25\B_JPEG_Images_and_Tables\b_unlabeled\figure_25_01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26248" t="2797" r="19277" b="8046"/>
          <a:stretch>
            <a:fillRect/>
          </a:stretch>
        </p:blipFill>
        <p:spPr bwMode="auto">
          <a:xfrm>
            <a:off x="6268597" y="572877"/>
            <a:ext cx="2746390" cy="3371161"/>
          </a:xfrm>
          <a:prstGeom prst="rect">
            <a:avLst/>
          </a:prstGeom>
          <a:noFill/>
        </p:spPr>
      </p:pic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638175" y="114300"/>
            <a:ext cx="7853363" cy="396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u="sng" dirty="0">
                <a:solidFill>
                  <a:srgbClr val="0070C0"/>
                </a:solidFill>
              </a:rPr>
              <a:t>A</a:t>
            </a:r>
            <a:r>
              <a:rPr lang="en-US" sz="2000" b="1" u="sng" dirty="0" smtClean="0">
                <a:solidFill>
                  <a:srgbClr val="0070C0"/>
                </a:solidFill>
              </a:rPr>
              <a:t>natomy </a:t>
            </a:r>
            <a:r>
              <a:rPr lang="en-US" sz="2000" b="1" u="sng" dirty="0">
                <a:solidFill>
                  <a:srgbClr val="0070C0"/>
                </a:solidFill>
              </a:rPr>
              <a:t>of the male &amp; female urinary systems</a:t>
            </a:r>
          </a:p>
        </p:txBody>
      </p:sp>
      <p:pic>
        <p:nvPicPr>
          <p:cNvPr id="91141" name="Picture 5" descr="26_2b"/>
          <p:cNvPicPr>
            <a:picLocks noChangeAspect="1" noChangeArrowheads="1"/>
          </p:cNvPicPr>
          <p:nvPr/>
        </p:nvPicPr>
        <p:blipFill>
          <a:blip r:embed="rId4" cstate="print">
            <a:lum bright="-12000" contrast="18000"/>
          </a:blip>
          <a:srcRect l="5357" t="38391" r="5357" b="12206"/>
          <a:stretch>
            <a:fillRect/>
          </a:stretch>
        </p:blipFill>
        <p:spPr bwMode="auto">
          <a:xfrm>
            <a:off x="5348056" y="4071182"/>
            <a:ext cx="3733800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85724" y="993495"/>
            <a:ext cx="6474874" cy="252992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609600" indent="-609600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70C0"/>
                </a:solidFill>
              </a:rPr>
              <a:t>Gross </a:t>
            </a:r>
            <a:r>
              <a:rPr lang="en-US" b="1" i="1" dirty="0">
                <a:solidFill>
                  <a:srgbClr val="0070C0"/>
                </a:solidFill>
              </a:rPr>
              <a:t>anatomy of the kidneys, </a:t>
            </a:r>
            <a:r>
              <a:rPr lang="en-US" b="1" i="1" dirty="0" smtClean="0">
                <a:solidFill>
                  <a:srgbClr val="0070C0"/>
                </a:solidFill>
              </a:rPr>
              <a:t>blood </a:t>
            </a:r>
            <a:r>
              <a:rPr lang="en-US" b="1" i="1" dirty="0">
                <a:solidFill>
                  <a:srgbClr val="0070C0"/>
                </a:solidFill>
              </a:rPr>
              <a:t>&amp; </a:t>
            </a:r>
            <a:r>
              <a:rPr lang="en-US" b="1" i="1" dirty="0" smtClean="0">
                <a:solidFill>
                  <a:srgbClr val="0070C0"/>
                </a:solidFill>
              </a:rPr>
              <a:t>nerve supplies</a:t>
            </a:r>
          </a:p>
          <a:p>
            <a:pPr marL="609600" indent="-609600">
              <a:lnSpc>
                <a:spcPct val="80000"/>
              </a:lnSpc>
              <a:spcBef>
                <a:spcPct val="50000"/>
              </a:spcBef>
            </a:pPr>
            <a:endParaRPr lang="en-US" b="1" i="1" dirty="0">
              <a:solidFill>
                <a:srgbClr val="0070C0"/>
              </a:solidFill>
            </a:endParaRPr>
          </a:p>
          <a:p>
            <a:pPr marL="609600" indent="-6096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</a:t>
            </a:r>
            <a:r>
              <a:rPr lang="en-US" dirty="0" smtClean="0">
                <a:cs typeface="Arial" charset="0"/>
              </a:rPr>
              <a:t>two bean-shaped</a:t>
            </a:r>
            <a:r>
              <a:rPr lang="en-US" dirty="0">
                <a:cs typeface="Arial" charset="0"/>
              </a:rPr>
              <a:t>; </a:t>
            </a:r>
            <a:r>
              <a:rPr lang="en-US" b="1" dirty="0">
                <a:solidFill>
                  <a:srgbClr val="0070C0"/>
                </a:solidFill>
                <a:cs typeface="Arial" charset="0"/>
              </a:rPr>
              <a:t>retroperitoneal</a:t>
            </a:r>
            <a:r>
              <a:rPr lang="en-US" dirty="0">
                <a:solidFill>
                  <a:srgbClr val="0070C0"/>
                </a:solidFill>
                <a:cs typeface="Arial" charset="0"/>
              </a:rPr>
              <a:t> </a:t>
            </a:r>
          </a:p>
          <a:p>
            <a:pPr marL="177800" indent="-1778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</a:t>
            </a:r>
            <a:r>
              <a:rPr lang="en-US" dirty="0">
                <a:solidFill>
                  <a:srgbClr val="0070C0"/>
                </a:solidFill>
                <a:cs typeface="Arial" charset="0"/>
              </a:rPr>
              <a:t>superior lumbar region</a:t>
            </a:r>
            <a:r>
              <a:rPr lang="en-US" dirty="0">
                <a:solidFill>
                  <a:schemeClr val="accent2"/>
                </a:solidFill>
                <a:cs typeface="Arial" charset="0"/>
              </a:rPr>
              <a:t>:</a:t>
            </a:r>
            <a:r>
              <a:rPr lang="en-US" dirty="0">
                <a:cs typeface="Arial" charset="0"/>
              </a:rPr>
              <a:t> from </a:t>
            </a:r>
            <a:r>
              <a:rPr lang="en-US" u="sng" dirty="0">
                <a:cs typeface="Arial" charset="0"/>
              </a:rPr>
              <a:t>	     </a:t>
            </a:r>
            <a:r>
              <a:rPr lang="en-US" dirty="0">
                <a:cs typeface="Arial" charset="0"/>
              </a:rPr>
              <a:t> thoracic vertebra </a:t>
            </a:r>
            <a:r>
              <a:rPr lang="en-US" dirty="0" smtClean="0">
                <a:cs typeface="Arial" charset="0"/>
              </a:rPr>
              <a:t>to</a:t>
            </a:r>
            <a:r>
              <a:rPr lang="en-US" u="sng" dirty="0" smtClean="0">
                <a:cs typeface="Arial" charset="0"/>
              </a:rPr>
              <a:t> </a:t>
            </a:r>
            <a:r>
              <a:rPr lang="en-US" u="sng" dirty="0">
                <a:cs typeface="Arial" charset="0"/>
              </a:rPr>
              <a:t>	 </a:t>
            </a:r>
            <a:r>
              <a:rPr lang="en-US" dirty="0" smtClean="0">
                <a:cs typeface="Arial" charset="0"/>
              </a:rPr>
              <a:t>lumbar </a:t>
            </a:r>
            <a:r>
              <a:rPr lang="en-US" dirty="0">
                <a:cs typeface="Arial" charset="0"/>
              </a:rPr>
              <a:t>vertebra</a:t>
            </a:r>
          </a:p>
          <a:p>
            <a:pPr marL="177800" indent="-1778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some protection from </a:t>
            </a:r>
            <a:r>
              <a:rPr lang="en-US" u="sng" dirty="0">
                <a:cs typeface="Arial" charset="0"/>
              </a:rPr>
              <a:t>	 </a:t>
            </a:r>
            <a:r>
              <a:rPr lang="en-US" dirty="0" smtClean="0">
                <a:cs typeface="Arial" charset="0"/>
              </a:rPr>
              <a:t>;  </a:t>
            </a:r>
            <a:r>
              <a:rPr lang="en-US" dirty="0" err="1">
                <a:cs typeface="Arial" charset="0"/>
              </a:rPr>
              <a:t>rt</a:t>
            </a:r>
            <a:r>
              <a:rPr lang="en-US" dirty="0">
                <a:cs typeface="Arial" charset="0"/>
              </a:rPr>
              <a:t> kidney pushed lower by liver</a:t>
            </a:r>
          </a:p>
          <a:p>
            <a:pPr marL="609600" indent="-6096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~150 g; 12 x 6 x 3 cm</a:t>
            </a:r>
          </a:p>
          <a:p>
            <a:pPr marL="609600" indent="-60960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•  </a:t>
            </a:r>
            <a:r>
              <a:rPr lang="en-US" dirty="0">
                <a:solidFill>
                  <a:srgbClr val="0070C0"/>
                </a:solidFill>
                <a:cs typeface="Arial" charset="0"/>
              </a:rPr>
              <a:t>adrenal glands </a:t>
            </a:r>
            <a:r>
              <a:rPr lang="en-US" dirty="0">
                <a:cs typeface="Arial" charset="0"/>
              </a:rPr>
              <a:t>sit on top of kidneys</a:t>
            </a:r>
            <a:endParaRPr lang="en-US" dirty="0"/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348056" y="3591561"/>
            <a:ext cx="998538" cy="336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25.1</a:t>
            </a:r>
          </a:p>
        </p:txBody>
      </p:sp>
      <p:pic>
        <p:nvPicPr>
          <p:cNvPr id="91149" name="Picture 13" descr="E:\Chapter_25\B_JPEG_Images_and_Tables\b_unlabeled\figure_25_02a_unlabeled.jpg"/>
          <p:cNvPicPr>
            <a:picLocks noChangeAspect="1" noChangeArrowheads="1"/>
          </p:cNvPicPr>
          <p:nvPr/>
        </p:nvPicPr>
        <p:blipFill>
          <a:blip r:embed="rId5" cstate="print"/>
          <a:srcRect l="13081" t="26377" r="22762" b="9596"/>
          <a:stretch>
            <a:fillRect/>
          </a:stretch>
        </p:blipFill>
        <p:spPr bwMode="auto">
          <a:xfrm>
            <a:off x="569650" y="3679634"/>
            <a:ext cx="3797444" cy="2842353"/>
          </a:xfrm>
          <a:prstGeom prst="rect">
            <a:avLst/>
          </a:prstGeom>
          <a:noFill/>
        </p:spPr>
      </p:pic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4165083" y="6256186"/>
            <a:ext cx="1007007" cy="33855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25.2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98437" y="190500"/>
            <a:ext cx="5414569" cy="3477875"/>
          </a:xfrm>
          <a:prstGeom prst="rect">
            <a:avLst/>
          </a:prstGeom>
          <a:solidFill>
            <a:srgbClr val="FFFFFF"/>
          </a:solidFill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95300" indent="-49530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concave medially:  </a:t>
            </a:r>
            <a:r>
              <a:rPr lang="en-US" sz="2000" dirty="0">
                <a:solidFill>
                  <a:srgbClr val="0070C0"/>
                </a:solidFill>
                <a:cs typeface="Arial" charset="0"/>
              </a:rPr>
              <a:t>renal </a:t>
            </a:r>
            <a:r>
              <a:rPr lang="en-US" sz="2000" dirty="0" err="1">
                <a:solidFill>
                  <a:srgbClr val="0070C0"/>
                </a:solidFill>
                <a:cs typeface="Arial" charset="0"/>
              </a:rPr>
              <a:t>hilus</a:t>
            </a:r>
            <a:r>
              <a:rPr lang="en-US" sz="200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sz="2000" dirty="0">
                <a:cs typeface="Arial" charset="0"/>
              </a:rPr>
              <a:t>to </a:t>
            </a:r>
            <a:r>
              <a:rPr lang="en-US" sz="2000" dirty="0">
                <a:solidFill>
                  <a:srgbClr val="0070C0"/>
                </a:solidFill>
                <a:cs typeface="Arial" charset="0"/>
              </a:rPr>
              <a:t>renal sinus</a:t>
            </a:r>
          </a:p>
          <a:p>
            <a:pPr marL="495300" indent="-495300">
              <a:lnSpc>
                <a:spcPct val="75000"/>
              </a:lnSpc>
              <a:spcBef>
                <a:spcPct val="50000"/>
              </a:spcBef>
            </a:pPr>
            <a:r>
              <a:rPr lang="en-US" sz="2000" b="1" u="sng" dirty="0">
                <a:cs typeface="Arial" charset="0"/>
              </a:rPr>
              <a:t>3 layers of supportive tissue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0070C0"/>
                </a:solidFill>
                <a:cs typeface="Arial" charset="0"/>
              </a:rPr>
              <a:t>renal capsule:</a:t>
            </a:r>
            <a:r>
              <a:rPr lang="en-US" sz="2000" b="1" dirty="0">
                <a:cs typeface="Arial" charset="0"/>
              </a:rPr>
              <a:t>  </a:t>
            </a:r>
            <a:r>
              <a:rPr lang="en-US" sz="2000" dirty="0">
                <a:cs typeface="Arial" charset="0"/>
              </a:rPr>
              <a:t>fibrous, adheres directly to kidney surface, strong barrier to </a:t>
            </a:r>
            <a:r>
              <a:rPr lang="en-US" sz="2000" dirty="0" smtClean="0">
                <a:cs typeface="Arial" charset="0"/>
              </a:rPr>
              <a:t>infection</a:t>
            </a:r>
          </a:p>
          <a:p>
            <a:pPr defTabSz="-269875">
              <a:lnSpc>
                <a:spcPct val="75000"/>
              </a:lnSpc>
              <a:spcBef>
                <a:spcPts val="0"/>
              </a:spcBef>
            </a:pPr>
            <a:endParaRPr lang="en-US" sz="2000" b="1" dirty="0" smtClean="0">
              <a:solidFill>
                <a:schemeClr val="accent2"/>
              </a:solidFill>
            </a:endParaRPr>
          </a:p>
          <a:p>
            <a:pPr defTabSz="-269875">
              <a:lnSpc>
                <a:spcPct val="75000"/>
              </a:lnSpc>
              <a:spcBef>
                <a:spcPts val="0"/>
              </a:spcBef>
            </a:pPr>
            <a:r>
              <a:rPr lang="en-US" sz="2000" b="1" dirty="0" err="1" smtClean="0">
                <a:solidFill>
                  <a:srgbClr val="0070C0"/>
                </a:solidFill>
              </a:rPr>
              <a:t>perirenal</a:t>
            </a:r>
            <a:r>
              <a:rPr lang="en-US" sz="2000" b="1" dirty="0" smtClean="0">
                <a:solidFill>
                  <a:srgbClr val="0070C0"/>
                </a:solidFill>
              </a:rPr>
              <a:t> adipose </a:t>
            </a:r>
            <a:r>
              <a:rPr lang="en-US" sz="2000" b="1" dirty="0">
                <a:solidFill>
                  <a:srgbClr val="0070C0"/>
                </a:solidFill>
              </a:rPr>
              <a:t>capsule:</a:t>
            </a:r>
            <a:r>
              <a:rPr lang="en-US" sz="2000" dirty="0">
                <a:solidFill>
                  <a:srgbClr val="0070C0"/>
                </a:solidFill>
              </a:rPr>
              <a:t>  </a:t>
            </a:r>
            <a:r>
              <a:rPr lang="en-US" sz="2000" dirty="0" smtClean="0">
                <a:solidFill>
                  <a:srgbClr val="0070C0"/>
                </a:solidFill>
              </a:rPr>
              <a:t>fatty </a:t>
            </a:r>
            <a:r>
              <a:rPr lang="en-US" sz="2000" dirty="0" smtClean="0"/>
              <a:t>cushion, </a:t>
            </a:r>
            <a:r>
              <a:rPr lang="en-US" sz="2000" dirty="0"/>
              <a:t>helps hold kidney in place 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0070C0"/>
                </a:solidFill>
              </a:rPr>
              <a:t>What is renal ptosis</a:t>
            </a:r>
            <a:r>
              <a:rPr lang="en-US" sz="2000" i="1" dirty="0" smtClean="0">
                <a:solidFill>
                  <a:srgbClr val="0070C0"/>
                </a:solidFill>
              </a:rPr>
              <a:t>? – when kidney drops (ex. Rapid weight loss) obstruction of outflow to kidney - </a:t>
            </a:r>
            <a:r>
              <a:rPr lang="en-US" sz="2000" i="1" dirty="0" err="1" smtClean="0">
                <a:solidFill>
                  <a:srgbClr val="0070C0"/>
                </a:solidFill>
              </a:rPr>
              <a:t>hydrophosis</a:t>
            </a:r>
            <a:endParaRPr lang="en-US" sz="2000" i="1" dirty="0">
              <a:solidFill>
                <a:srgbClr val="0070C0"/>
              </a:solidFill>
            </a:endParaRP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0070C0"/>
                </a:solidFill>
              </a:rPr>
              <a:t>renal fascia:</a:t>
            </a:r>
            <a:r>
              <a:rPr lang="en-US" sz="2000" dirty="0">
                <a:solidFill>
                  <a:srgbClr val="0070C0"/>
                </a:solidFill>
              </a:rPr>
              <a:t>  </a:t>
            </a:r>
            <a:r>
              <a:rPr lang="en-US" sz="2000" dirty="0" smtClean="0"/>
              <a:t>dense fibrous connective tissue </a:t>
            </a:r>
            <a:r>
              <a:rPr lang="en-US" sz="2000" dirty="0"/>
              <a:t>surrounds adrenal gland &amp; kidney; </a:t>
            </a:r>
            <a:r>
              <a:rPr lang="en-US" sz="2000" dirty="0" smtClean="0"/>
              <a:t>anchor </a:t>
            </a:r>
            <a:r>
              <a:rPr lang="en-US" sz="2000" dirty="0"/>
              <a:t>role</a:t>
            </a:r>
            <a:endParaRPr lang="en-US" sz="2000" b="1" dirty="0"/>
          </a:p>
        </p:txBody>
      </p:sp>
      <p:sp>
        <p:nvSpPr>
          <p:cNvPr id="4106" name="Text Box 10" descr="Newsprint"/>
          <p:cNvSpPr txBox="1">
            <a:spLocks noChangeArrowheads="1"/>
          </p:cNvSpPr>
          <p:nvPr/>
        </p:nvSpPr>
        <p:spPr bwMode="auto">
          <a:xfrm>
            <a:off x="111510" y="6524894"/>
            <a:ext cx="1421780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sp>
        <p:nvSpPr>
          <p:cNvPr id="4111" name="Rectangle 15"/>
          <p:cNvSpPr>
            <a:spLocks noChangeArrowheads="1"/>
          </p:cNvSpPr>
          <p:nvPr/>
        </p:nvSpPr>
        <p:spPr bwMode="auto">
          <a:xfrm>
            <a:off x="5585552" y="5695950"/>
            <a:ext cx="3349128" cy="577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1050" dirty="0">
                <a:hlinkClick r:id="rId4"/>
              </a:rPr>
              <a:t>http://biology.clc.uc.edu/fankhauser/Labs/Anatomy_&amp;_Physiology/A&amp;P203/Urinary_Tract_Histology/Anatomy/urinary_anatomy.html</a:t>
            </a:r>
            <a:r>
              <a:rPr lang="en-US" sz="1050" dirty="0"/>
              <a:t> </a:t>
            </a:r>
          </a:p>
        </p:txBody>
      </p:sp>
      <p:pic>
        <p:nvPicPr>
          <p:cNvPr id="4115" name="Picture 19" descr="E:\Chapter_25\B_JPEG_Images_and_Tables\b_unlabeled\figure_25_03b_unlabeled.jpg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 l="54647" t="2625" r="2108" b="10628"/>
          <a:stretch>
            <a:fillRect/>
          </a:stretch>
        </p:blipFill>
        <p:spPr bwMode="auto">
          <a:xfrm>
            <a:off x="5613007" y="396608"/>
            <a:ext cx="3046251" cy="4583016"/>
          </a:xfrm>
          <a:prstGeom prst="rect">
            <a:avLst/>
          </a:prstGeom>
          <a:noFill/>
        </p:spPr>
      </p:pic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7632873" y="4956386"/>
            <a:ext cx="1107996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 dirty="0"/>
              <a:t>Fig. 25.3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121188" y="110170"/>
            <a:ext cx="5521330" cy="4708981"/>
          </a:xfrm>
          <a:prstGeom prst="rect">
            <a:avLst/>
          </a:prstGeom>
          <a:solidFill>
            <a:srgbClr val="FFFFFF"/>
          </a:solidFill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609600" indent="-609600">
              <a:lnSpc>
                <a:spcPct val="70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0070C0"/>
                </a:solidFill>
              </a:rPr>
              <a:t>INTERNAL ANATOMY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 dirty="0">
                <a:solidFill>
                  <a:srgbClr val="0070C0"/>
                </a:solidFill>
                <a:cs typeface="Arial" charset="0"/>
              </a:rPr>
              <a:t>cortex: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smtClean="0">
                <a:cs typeface="Arial" charset="0"/>
              </a:rPr>
              <a:t>lighter </a:t>
            </a:r>
            <a:r>
              <a:rPr lang="en-US" sz="2000" dirty="0" err="1" smtClean="0">
                <a:cs typeface="Arial" charset="0"/>
              </a:rPr>
              <a:t>colour</a:t>
            </a:r>
            <a:r>
              <a:rPr lang="en-US" sz="2000" dirty="0" smtClean="0">
                <a:cs typeface="Arial" charset="0"/>
              </a:rPr>
              <a:t>, outer part of kidney </a:t>
            </a:r>
            <a:r>
              <a:rPr lang="en-US" sz="2000" i="1" dirty="0" smtClean="0">
                <a:solidFill>
                  <a:srgbClr val="0070C0"/>
                </a:solidFill>
                <a:cs typeface="Arial" charset="0"/>
              </a:rPr>
              <a:t>What </a:t>
            </a:r>
            <a:r>
              <a:rPr lang="en-US" sz="2000" i="1" dirty="0">
                <a:solidFill>
                  <a:srgbClr val="0070C0"/>
                </a:solidFill>
                <a:cs typeface="Arial" charset="0"/>
              </a:rPr>
              <a:t>process occurs here</a:t>
            </a:r>
            <a:r>
              <a:rPr lang="en-US" sz="2000" i="1" dirty="0" smtClean="0">
                <a:solidFill>
                  <a:srgbClr val="0070C0"/>
                </a:solidFill>
                <a:cs typeface="Arial" charset="0"/>
              </a:rPr>
              <a:t>? – filters urine</a:t>
            </a:r>
            <a:endParaRPr lang="en-US" sz="2000" i="1" dirty="0">
              <a:solidFill>
                <a:srgbClr val="0070C0"/>
              </a:solidFill>
              <a:cs typeface="Arial" charset="0"/>
            </a:endParaRPr>
          </a:p>
          <a:p>
            <a:pPr marL="457200" indent="-457200">
              <a:lnSpc>
                <a:spcPct val="80000"/>
              </a:lnSpc>
              <a:spcBef>
                <a:spcPct val="50000"/>
              </a:spcBef>
              <a:buFontTx/>
              <a:buAutoNum type="romanLcParenBoth"/>
            </a:pPr>
            <a:r>
              <a:rPr lang="en-US" sz="2000" b="1" dirty="0">
                <a:solidFill>
                  <a:srgbClr val="0070C0"/>
                </a:solidFill>
              </a:rPr>
              <a:t>medulla:</a:t>
            </a:r>
            <a:r>
              <a:rPr lang="en-US" sz="2000" dirty="0">
                <a:solidFill>
                  <a:srgbClr val="0070C0"/>
                </a:solidFill>
              </a:rPr>
              <a:t>  </a:t>
            </a:r>
            <a:r>
              <a:rPr lang="en-US" sz="2000" dirty="0"/>
              <a:t>darker </a:t>
            </a:r>
            <a:r>
              <a:rPr lang="en-US" sz="2000" dirty="0" err="1" smtClean="0"/>
              <a:t>colour</a:t>
            </a:r>
            <a:r>
              <a:rPr lang="en-US" sz="2000" dirty="0" smtClean="0"/>
              <a:t>, deeper core; </a:t>
            </a:r>
            <a:r>
              <a:rPr lang="en-US" sz="2000" b="1" dirty="0">
                <a:solidFill>
                  <a:srgbClr val="0070C0"/>
                </a:solidFill>
              </a:rPr>
              <a:t>medullary</a:t>
            </a:r>
            <a:r>
              <a:rPr lang="en-US" sz="2000" b="1" dirty="0">
                <a:solidFill>
                  <a:schemeClr val="accent2"/>
                </a:solidFill>
              </a:rPr>
              <a:t> </a:t>
            </a:r>
            <a:r>
              <a:rPr lang="en-US" sz="2000" dirty="0"/>
              <a:t>or </a:t>
            </a:r>
            <a:r>
              <a:rPr lang="en-US" sz="2000" b="1" dirty="0">
                <a:solidFill>
                  <a:srgbClr val="0070C0"/>
                </a:solidFill>
              </a:rPr>
              <a:t>renal pyramids</a:t>
            </a:r>
            <a:r>
              <a:rPr lang="en-US" sz="2000" dirty="0"/>
              <a:t>;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smtClean="0"/>
              <a:t>separated </a:t>
            </a:r>
            <a:r>
              <a:rPr lang="en-US" sz="2000" dirty="0"/>
              <a:t>by </a:t>
            </a:r>
            <a:r>
              <a:rPr lang="en-US" sz="2000" b="1" dirty="0">
                <a:solidFill>
                  <a:srgbClr val="0070C0"/>
                </a:solidFill>
              </a:rPr>
              <a:t>renal columns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/>
              <a:t>(cortical tissue); each medullary unit = ~1/8 of </a:t>
            </a:r>
            <a:r>
              <a:rPr lang="en-US" sz="2000" dirty="0" smtClean="0"/>
              <a:t>kidney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i="1" dirty="0" smtClean="0">
                <a:solidFill>
                  <a:srgbClr val="0070C0"/>
                </a:solidFill>
              </a:rPr>
              <a:t>Why </a:t>
            </a:r>
            <a:r>
              <a:rPr lang="en-US" sz="2000" i="1" dirty="0">
                <a:solidFill>
                  <a:srgbClr val="0070C0"/>
                </a:solidFill>
              </a:rPr>
              <a:t>do they appear striped </a:t>
            </a:r>
            <a:r>
              <a:rPr lang="en-US" sz="2000" i="1" dirty="0" smtClean="0">
                <a:solidFill>
                  <a:srgbClr val="0070C0"/>
                </a:solidFill>
              </a:rPr>
              <a:t>? – tubes (collecting ducts, that are brought down to pelvis)</a:t>
            </a:r>
            <a:endParaRPr lang="en-US" sz="2000" dirty="0"/>
          </a:p>
          <a:p>
            <a:pPr marL="514350" indent="-514350">
              <a:lnSpc>
                <a:spcPct val="80000"/>
              </a:lnSpc>
              <a:spcBef>
                <a:spcPct val="50000"/>
              </a:spcBef>
              <a:buFont typeface="Wingdings" panose="05000000000000000000" pitchFamily="2" charset="2"/>
              <a:buAutoNum type="romanLcParenBoth" startAt="3"/>
            </a:pPr>
            <a:r>
              <a:rPr lang="en-US" sz="2000" b="1" dirty="0">
                <a:solidFill>
                  <a:srgbClr val="0070C0"/>
                </a:solidFill>
              </a:rPr>
              <a:t>pelvis:  </a:t>
            </a:r>
            <a:r>
              <a:rPr lang="en-US" sz="2000" dirty="0"/>
              <a:t>flat, funnel-shaped tube continuous with </a:t>
            </a:r>
            <a:r>
              <a:rPr lang="en-US" sz="2000" dirty="0" err="1"/>
              <a:t>ureter</a:t>
            </a:r>
            <a:r>
              <a:rPr lang="en-US" sz="2000" dirty="0"/>
              <a:t>; </a:t>
            </a:r>
            <a:r>
              <a:rPr lang="en-US" sz="2000" dirty="0">
                <a:solidFill>
                  <a:srgbClr val="0070C0"/>
                </a:solidFill>
              </a:rPr>
              <a:t>major &amp; minor calices</a:t>
            </a:r>
            <a:r>
              <a:rPr lang="en-US" sz="2000" dirty="0"/>
              <a:t>; minor calices enclose papillae of pyramids; calices collect urine </a:t>
            </a:r>
          </a:p>
          <a:p>
            <a:pPr marL="342900" indent="-342900">
              <a:lnSpc>
                <a:spcPct val="8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>
                <a:cs typeface="Arial" charset="0"/>
              </a:rPr>
              <a:t>walls of calyces, pelvis, ureter contain </a:t>
            </a:r>
            <a:r>
              <a:rPr lang="en-US" sz="2000" dirty="0" smtClean="0">
                <a:cs typeface="Arial" charset="0"/>
              </a:rPr>
              <a:t>smooth muscle</a:t>
            </a:r>
            <a:r>
              <a:rPr lang="en-US" sz="2000" dirty="0">
                <a:cs typeface="Arial" charset="0"/>
              </a:rPr>
              <a:t>; propel urine by </a:t>
            </a:r>
            <a:r>
              <a:rPr lang="en-US" sz="2000" dirty="0">
                <a:solidFill>
                  <a:srgbClr val="0070C0"/>
                </a:solidFill>
                <a:cs typeface="Arial" charset="0"/>
              </a:rPr>
              <a:t>peristalsis</a:t>
            </a: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90215" y="6059291"/>
            <a:ext cx="8278655" cy="654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0070C0"/>
                </a:solidFill>
              </a:rPr>
              <a:t>What is </a:t>
            </a:r>
            <a:r>
              <a:rPr lang="en-US" sz="2000" i="1" dirty="0" err="1">
                <a:solidFill>
                  <a:srgbClr val="0070C0"/>
                </a:solidFill>
              </a:rPr>
              <a:t>pyelitis</a:t>
            </a:r>
            <a:r>
              <a:rPr lang="en-US" sz="2000" i="1" dirty="0">
                <a:solidFill>
                  <a:srgbClr val="0070C0"/>
                </a:solidFill>
              </a:rPr>
              <a:t>?  </a:t>
            </a:r>
            <a:r>
              <a:rPr lang="en-US" sz="2000" i="1" dirty="0" smtClean="0">
                <a:solidFill>
                  <a:srgbClr val="0070C0"/>
                </a:solidFill>
              </a:rPr>
              <a:t>- inflammation of pelvis  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sz="2000" i="1" dirty="0" smtClean="0">
                <a:solidFill>
                  <a:srgbClr val="0070C0"/>
                </a:solidFill>
              </a:rPr>
              <a:t>What </a:t>
            </a:r>
            <a:r>
              <a:rPr lang="en-US" sz="2000" i="1" dirty="0">
                <a:solidFill>
                  <a:srgbClr val="0070C0"/>
                </a:solidFill>
              </a:rPr>
              <a:t>is pyelonephritis</a:t>
            </a:r>
            <a:r>
              <a:rPr lang="en-US" sz="2000" i="1" dirty="0" smtClean="0">
                <a:solidFill>
                  <a:srgbClr val="0070C0"/>
                </a:solidFill>
              </a:rPr>
              <a:t>? – renal tissue infected 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58381" name="Text Box 13"/>
          <p:cNvSpPr txBox="1">
            <a:spLocks noChangeArrowheads="1"/>
          </p:cNvSpPr>
          <p:nvPr/>
        </p:nvSpPr>
        <p:spPr bwMode="auto">
          <a:xfrm>
            <a:off x="7769589" y="5162604"/>
            <a:ext cx="1198562" cy="366713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/>
              <a:t>Fig. 25.3</a:t>
            </a:r>
            <a:endParaRPr lang="en-CA" b="1" dirty="0"/>
          </a:p>
        </p:txBody>
      </p:sp>
      <p:pic>
        <p:nvPicPr>
          <p:cNvPr id="9" name="Picture 3" descr="26_4a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 l="5986" t="6451" r="5986" b="9241"/>
          <a:stretch>
            <a:fillRect/>
          </a:stretch>
        </p:blipFill>
        <p:spPr bwMode="auto">
          <a:xfrm>
            <a:off x="-2964582" y="3859485"/>
            <a:ext cx="2553368" cy="2470421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</p:spPr>
      </p:pic>
      <p:grpSp>
        <p:nvGrpSpPr>
          <p:cNvPr id="10" name="Group 9"/>
          <p:cNvGrpSpPr/>
          <p:nvPr/>
        </p:nvGrpSpPr>
        <p:grpSpPr>
          <a:xfrm>
            <a:off x="5544951" y="182593"/>
            <a:ext cx="3590691" cy="4984595"/>
            <a:chOff x="5709424" y="546410"/>
            <a:chExt cx="3378818" cy="4839629"/>
          </a:xfrm>
        </p:grpSpPr>
        <p:pic>
          <p:nvPicPr>
            <p:cNvPr id="1026" name="Picture 2" descr="E:\Chapter_25\D_JPEG_Images_and_Tables\Unlabeled_without_leaders\figure_25_03a_unlabeled.jpg"/>
            <p:cNvPicPr>
              <a:picLocks noChangeAspect="1" noChangeArrowheads="1"/>
            </p:cNvPicPr>
            <p:nvPr/>
          </p:nvPicPr>
          <p:blipFill>
            <a:blip r:embed="rId4" cstate="print"/>
            <a:srcRect l="9133" t="17803" r="32680" b="10069"/>
            <a:stretch>
              <a:fillRect/>
            </a:stretch>
          </p:blipFill>
          <p:spPr bwMode="auto">
            <a:xfrm>
              <a:off x="5754027" y="602165"/>
              <a:ext cx="3334215" cy="4783874"/>
            </a:xfrm>
            <a:prstGeom prst="rect">
              <a:avLst/>
            </a:prstGeom>
            <a:noFill/>
          </p:spPr>
        </p:pic>
        <p:sp>
          <p:nvSpPr>
            <p:cNvPr id="8" name="Rectangle 7"/>
            <p:cNvSpPr/>
            <p:nvPr/>
          </p:nvSpPr>
          <p:spPr>
            <a:xfrm>
              <a:off x="5709424" y="546410"/>
              <a:ext cx="591015" cy="3456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21188" y="4842965"/>
            <a:ext cx="50690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b="1" u="sng" dirty="0"/>
              <a:t>Urine flow</a:t>
            </a:r>
          </a:p>
          <a:p>
            <a:pPr lvl="1" indent="-457200"/>
            <a:r>
              <a:rPr lang="en-US" altLang="en-US" dirty="0" smtClean="0">
                <a:sym typeface="Wingdings" pitchFamily="44" charset="2"/>
              </a:rPr>
              <a:t>Renal </a:t>
            </a:r>
            <a:r>
              <a:rPr lang="en-US" altLang="en-US" dirty="0">
                <a:sym typeface="Wingdings" pitchFamily="44" charset="2"/>
              </a:rPr>
              <a:t>pyramid  minor calyx  major calyx </a:t>
            </a:r>
            <a:r>
              <a:rPr lang="en-US" altLang="en-US" dirty="0"/>
              <a:t> </a:t>
            </a:r>
            <a:endParaRPr lang="en-US" altLang="en-US" dirty="0" smtClean="0"/>
          </a:p>
          <a:p>
            <a:pPr lvl="1" indent="-457200"/>
            <a:r>
              <a:rPr lang="en-US" altLang="en-US" dirty="0" smtClean="0"/>
              <a:t>renal </a:t>
            </a:r>
            <a:r>
              <a:rPr lang="en-US" altLang="en-US" dirty="0"/>
              <a:t>pelvis </a:t>
            </a:r>
            <a:r>
              <a:rPr lang="en-US" altLang="en-US" dirty="0">
                <a:sym typeface="Wingdings" pitchFamily="44" charset="2"/>
              </a:rPr>
              <a:t> </a:t>
            </a:r>
            <a:r>
              <a:rPr lang="en-US" altLang="en-US" dirty="0" smtClean="0"/>
              <a:t>ureter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6_3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91"/>
          <a:stretch/>
        </p:blipFill>
        <p:spPr bwMode="auto">
          <a:xfrm>
            <a:off x="910281" y="277402"/>
            <a:ext cx="7158681" cy="638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381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1288" y="111125"/>
            <a:ext cx="8864600" cy="274638"/>
          </a:xfrm>
          <a:noFill/>
        </p:spPr>
        <p:txBody>
          <a:bodyPr anchor="t"/>
          <a:lstStyle/>
          <a:p>
            <a:r>
              <a:rPr lang="en-US" altLang="en-US" dirty="0">
                <a:solidFill>
                  <a:schemeClr val="tx1"/>
                </a:solidFill>
              </a:rPr>
              <a:t>Figure 71</a:t>
            </a:r>
            <a:endParaRPr lang="en-US" altLang="en-US" sz="1300" dirty="0">
              <a:solidFill>
                <a:schemeClr val="tx1"/>
              </a:solidFill>
            </a:endParaRPr>
          </a:p>
        </p:txBody>
      </p:sp>
      <p:grpSp>
        <p:nvGrpSpPr>
          <p:cNvPr id="243715" name="Group 3"/>
          <p:cNvGrpSpPr>
            <a:grpSpLocks/>
          </p:cNvGrpSpPr>
          <p:nvPr/>
        </p:nvGrpSpPr>
        <p:grpSpPr bwMode="auto">
          <a:xfrm>
            <a:off x="379413" y="376238"/>
            <a:ext cx="8383587" cy="6253162"/>
            <a:chOff x="239" y="237"/>
            <a:chExt cx="5281" cy="3939"/>
          </a:xfrm>
        </p:grpSpPr>
        <p:pic>
          <p:nvPicPr>
            <p:cNvPr id="243716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30"/>
            <a:stretch>
              <a:fillRect/>
            </a:stretch>
          </p:blipFill>
          <p:spPr bwMode="auto">
            <a:xfrm>
              <a:off x="239" y="237"/>
              <a:ext cx="5281" cy="39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3717" name="Freeform 5"/>
            <p:cNvSpPr>
              <a:spLocks/>
            </p:cNvSpPr>
            <p:nvPr/>
          </p:nvSpPr>
          <p:spPr bwMode="auto">
            <a:xfrm>
              <a:off x="1592" y="3362"/>
              <a:ext cx="428" cy="254"/>
            </a:xfrm>
            <a:custGeom>
              <a:avLst/>
              <a:gdLst>
                <a:gd name="T0" fmla="*/ 0 w 428"/>
                <a:gd name="T1" fmla="*/ 254 h 254"/>
                <a:gd name="T2" fmla="*/ 206 w 428"/>
                <a:gd name="T3" fmla="*/ 254 h 254"/>
                <a:gd name="T4" fmla="*/ 428 w 428"/>
                <a:gd name="T5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8" h="254">
                  <a:moveTo>
                    <a:pt x="0" y="254"/>
                  </a:moveTo>
                  <a:lnTo>
                    <a:pt x="206" y="254"/>
                  </a:lnTo>
                  <a:lnTo>
                    <a:pt x="428" y="0"/>
                  </a:lnTo>
                </a:path>
              </a:pathLst>
            </a:custGeom>
            <a:noFill/>
            <a:ln w="158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18" name="Line 6"/>
            <p:cNvSpPr>
              <a:spLocks noChangeShapeType="1"/>
            </p:cNvSpPr>
            <p:nvPr/>
          </p:nvSpPr>
          <p:spPr bwMode="auto">
            <a:xfrm flipH="1">
              <a:off x="3317" y="993"/>
              <a:ext cx="1228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19" name="Line 7"/>
            <p:cNvSpPr>
              <a:spLocks noChangeShapeType="1"/>
            </p:cNvSpPr>
            <p:nvPr/>
          </p:nvSpPr>
          <p:spPr bwMode="auto">
            <a:xfrm flipV="1">
              <a:off x="2020" y="2596"/>
              <a:ext cx="636" cy="7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20" name="Freeform 8"/>
            <p:cNvSpPr>
              <a:spLocks/>
            </p:cNvSpPr>
            <p:nvPr/>
          </p:nvSpPr>
          <p:spPr bwMode="auto">
            <a:xfrm>
              <a:off x="1592" y="3362"/>
              <a:ext cx="428" cy="254"/>
            </a:xfrm>
            <a:custGeom>
              <a:avLst/>
              <a:gdLst>
                <a:gd name="T0" fmla="*/ 0 w 428"/>
                <a:gd name="T1" fmla="*/ 254 h 254"/>
                <a:gd name="T2" fmla="*/ 206 w 428"/>
                <a:gd name="T3" fmla="*/ 254 h 254"/>
                <a:gd name="T4" fmla="*/ 428 w 428"/>
                <a:gd name="T5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8" h="254">
                  <a:moveTo>
                    <a:pt x="0" y="254"/>
                  </a:moveTo>
                  <a:lnTo>
                    <a:pt x="206" y="254"/>
                  </a:lnTo>
                  <a:lnTo>
                    <a:pt x="428" y="0"/>
                  </a:lnTo>
                </a:path>
              </a:pathLst>
            </a:custGeom>
            <a:noFill/>
            <a:ln w="9525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21" name="Line 9"/>
            <p:cNvSpPr>
              <a:spLocks noChangeShapeType="1"/>
            </p:cNvSpPr>
            <p:nvPr/>
          </p:nvSpPr>
          <p:spPr bwMode="auto">
            <a:xfrm flipV="1">
              <a:off x="1798" y="3390"/>
              <a:ext cx="250" cy="226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22" name="Line 10"/>
            <p:cNvSpPr>
              <a:spLocks noChangeShapeType="1"/>
            </p:cNvSpPr>
            <p:nvPr/>
          </p:nvSpPr>
          <p:spPr bwMode="auto">
            <a:xfrm flipV="1">
              <a:off x="2048" y="2762"/>
              <a:ext cx="662" cy="62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23" name="Line 11"/>
            <p:cNvSpPr>
              <a:spLocks noChangeShapeType="1"/>
            </p:cNvSpPr>
            <p:nvPr/>
          </p:nvSpPr>
          <p:spPr bwMode="auto">
            <a:xfrm flipV="1">
              <a:off x="1798" y="3390"/>
              <a:ext cx="250" cy="226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24" name="Line 12"/>
            <p:cNvSpPr>
              <a:spLocks noChangeShapeType="1"/>
            </p:cNvSpPr>
            <p:nvPr/>
          </p:nvSpPr>
          <p:spPr bwMode="auto">
            <a:xfrm flipV="1">
              <a:off x="2176" y="2774"/>
              <a:ext cx="332" cy="40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25" name="Line 13"/>
            <p:cNvSpPr>
              <a:spLocks noChangeShapeType="1"/>
            </p:cNvSpPr>
            <p:nvPr/>
          </p:nvSpPr>
          <p:spPr bwMode="auto">
            <a:xfrm flipV="1">
              <a:off x="2224" y="2820"/>
              <a:ext cx="424" cy="402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26" name="Line 14"/>
            <p:cNvSpPr>
              <a:spLocks noChangeShapeType="1"/>
            </p:cNvSpPr>
            <p:nvPr/>
          </p:nvSpPr>
          <p:spPr bwMode="auto">
            <a:xfrm flipH="1">
              <a:off x="2762" y="993"/>
              <a:ext cx="555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27" name="Line 15"/>
            <p:cNvSpPr>
              <a:spLocks noChangeShapeType="1"/>
            </p:cNvSpPr>
            <p:nvPr/>
          </p:nvSpPr>
          <p:spPr bwMode="auto">
            <a:xfrm flipH="1">
              <a:off x="3317" y="993"/>
              <a:ext cx="1228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28" name="Line 16"/>
            <p:cNvSpPr>
              <a:spLocks noChangeShapeType="1"/>
            </p:cNvSpPr>
            <p:nvPr/>
          </p:nvSpPr>
          <p:spPr bwMode="auto">
            <a:xfrm>
              <a:off x="1454" y="2202"/>
              <a:ext cx="266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29" name="Line 17"/>
            <p:cNvSpPr>
              <a:spLocks noChangeShapeType="1"/>
            </p:cNvSpPr>
            <p:nvPr/>
          </p:nvSpPr>
          <p:spPr bwMode="auto">
            <a:xfrm>
              <a:off x="1720" y="2202"/>
              <a:ext cx="454" cy="1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30" name="Line 18"/>
            <p:cNvSpPr>
              <a:spLocks noChangeShapeType="1"/>
            </p:cNvSpPr>
            <p:nvPr/>
          </p:nvSpPr>
          <p:spPr bwMode="auto">
            <a:xfrm>
              <a:off x="1454" y="2202"/>
              <a:ext cx="266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31" name="Line 19"/>
            <p:cNvSpPr>
              <a:spLocks noChangeShapeType="1"/>
            </p:cNvSpPr>
            <p:nvPr/>
          </p:nvSpPr>
          <p:spPr bwMode="auto">
            <a:xfrm flipH="1">
              <a:off x="3177" y="759"/>
              <a:ext cx="1368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32" name="Line 20"/>
            <p:cNvSpPr>
              <a:spLocks noChangeShapeType="1"/>
            </p:cNvSpPr>
            <p:nvPr/>
          </p:nvSpPr>
          <p:spPr bwMode="auto">
            <a:xfrm flipH="1">
              <a:off x="3017" y="759"/>
              <a:ext cx="160" cy="1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33" name="Line 21"/>
            <p:cNvSpPr>
              <a:spLocks noChangeShapeType="1"/>
            </p:cNvSpPr>
            <p:nvPr/>
          </p:nvSpPr>
          <p:spPr bwMode="auto">
            <a:xfrm flipH="1">
              <a:off x="3177" y="759"/>
              <a:ext cx="1368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34" name="Line 22"/>
            <p:cNvSpPr>
              <a:spLocks noChangeShapeType="1"/>
            </p:cNvSpPr>
            <p:nvPr/>
          </p:nvSpPr>
          <p:spPr bwMode="auto">
            <a:xfrm flipH="1">
              <a:off x="3457" y="1231"/>
              <a:ext cx="1088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35" name="Line 23"/>
            <p:cNvSpPr>
              <a:spLocks noChangeShapeType="1"/>
            </p:cNvSpPr>
            <p:nvPr/>
          </p:nvSpPr>
          <p:spPr bwMode="auto">
            <a:xfrm flipH="1">
              <a:off x="2792" y="1231"/>
              <a:ext cx="665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36" name="Line 24"/>
            <p:cNvSpPr>
              <a:spLocks noChangeShapeType="1"/>
            </p:cNvSpPr>
            <p:nvPr/>
          </p:nvSpPr>
          <p:spPr bwMode="auto">
            <a:xfrm flipH="1">
              <a:off x="2762" y="1145"/>
              <a:ext cx="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37" name="Line 25"/>
            <p:cNvSpPr>
              <a:spLocks noChangeShapeType="1"/>
            </p:cNvSpPr>
            <p:nvPr/>
          </p:nvSpPr>
          <p:spPr bwMode="auto">
            <a:xfrm flipH="1">
              <a:off x="2762" y="3276"/>
              <a:ext cx="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38" name="Line 26"/>
            <p:cNvSpPr>
              <a:spLocks noChangeShapeType="1"/>
            </p:cNvSpPr>
            <p:nvPr/>
          </p:nvSpPr>
          <p:spPr bwMode="auto">
            <a:xfrm>
              <a:off x="2792" y="1145"/>
              <a:ext cx="1" cy="2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39" name="Line 27"/>
            <p:cNvSpPr>
              <a:spLocks noChangeShapeType="1"/>
            </p:cNvSpPr>
            <p:nvPr/>
          </p:nvSpPr>
          <p:spPr bwMode="auto">
            <a:xfrm flipH="1">
              <a:off x="2762" y="1145"/>
              <a:ext cx="60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40" name="Line 28"/>
            <p:cNvSpPr>
              <a:spLocks noChangeShapeType="1"/>
            </p:cNvSpPr>
            <p:nvPr/>
          </p:nvSpPr>
          <p:spPr bwMode="auto">
            <a:xfrm flipH="1">
              <a:off x="2762" y="3276"/>
              <a:ext cx="60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41" name="Line 29"/>
            <p:cNvSpPr>
              <a:spLocks noChangeShapeType="1"/>
            </p:cNvSpPr>
            <p:nvPr/>
          </p:nvSpPr>
          <p:spPr bwMode="auto">
            <a:xfrm>
              <a:off x="2792" y="3006"/>
              <a:ext cx="1" cy="27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42" name="Line 30"/>
            <p:cNvSpPr>
              <a:spLocks noChangeShapeType="1"/>
            </p:cNvSpPr>
            <p:nvPr/>
          </p:nvSpPr>
          <p:spPr bwMode="auto">
            <a:xfrm>
              <a:off x="2792" y="2402"/>
              <a:ext cx="1" cy="112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43" name="Line 31"/>
            <p:cNvSpPr>
              <a:spLocks noChangeShapeType="1"/>
            </p:cNvSpPr>
            <p:nvPr/>
          </p:nvSpPr>
          <p:spPr bwMode="auto">
            <a:xfrm>
              <a:off x="2792" y="2166"/>
              <a:ext cx="1" cy="104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44" name="Line 32"/>
            <p:cNvSpPr>
              <a:spLocks noChangeShapeType="1"/>
            </p:cNvSpPr>
            <p:nvPr/>
          </p:nvSpPr>
          <p:spPr bwMode="auto">
            <a:xfrm>
              <a:off x="2792" y="2017"/>
              <a:ext cx="1" cy="64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45" name="Line 33"/>
            <p:cNvSpPr>
              <a:spLocks noChangeShapeType="1"/>
            </p:cNvSpPr>
            <p:nvPr/>
          </p:nvSpPr>
          <p:spPr bwMode="auto">
            <a:xfrm>
              <a:off x="2792" y="1145"/>
              <a:ext cx="1" cy="568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46" name="Line 34"/>
            <p:cNvSpPr>
              <a:spLocks noChangeShapeType="1"/>
            </p:cNvSpPr>
            <p:nvPr/>
          </p:nvSpPr>
          <p:spPr bwMode="auto">
            <a:xfrm flipH="1">
              <a:off x="3457" y="1231"/>
              <a:ext cx="1088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47" name="Line 35"/>
            <p:cNvSpPr>
              <a:spLocks noChangeShapeType="1"/>
            </p:cNvSpPr>
            <p:nvPr/>
          </p:nvSpPr>
          <p:spPr bwMode="auto">
            <a:xfrm flipH="1">
              <a:off x="3577" y="2420"/>
              <a:ext cx="968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48" name="Line 36"/>
            <p:cNvSpPr>
              <a:spLocks noChangeShapeType="1"/>
            </p:cNvSpPr>
            <p:nvPr/>
          </p:nvSpPr>
          <p:spPr bwMode="auto">
            <a:xfrm flipH="1">
              <a:off x="3223" y="2420"/>
              <a:ext cx="354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49" name="Line 37"/>
            <p:cNvSpPr>
              <a:spLocks noChangeShapeType="1"/>
            </p:cNvSpPr>
            <p:nvPr/>
          </p:nvSpPr>
          <p:spPr bwMode="auto">
            <a:xfrm flipH="1">
              <a:off x="3577" y="2420"/>
              <a:ext cx="968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50" name="Line 38"/>
            <p:cNvSpPr>
              <a:spLocks noChangeShapeType="1"/>
            </p:cNvSpPr>
            <p:nvPr/>
          </p:nvSpPr>
          <p:spPr bwMode="auto">
            <a:xfrm flipH="1">
              <a:off x="3867" y="2178"/>
              <a:ext cx="678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51" name="Line 39"/>
            <p:cNvSpPr>
              <a:spLocks noChangeShapeType="1"/>
            </p:cNvSpPr>
            <p:nvPr/>
          </p:nvSpPr>
          <p:spPr bwMode="auto">
            <a:xfrm flipH="1">
              <a:off x="2977" y="2178"/>
              <a:ext cx="890" cy="28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52" name="Line 40"/>
            <p:cNvSpPr>
              <a:spLocks noChangeShapeType="1"/>
            </p:cNvSpPr>
            <p:nvPr/>
          </p:nvSpPr>
          <p:spPr bwMode="auto">
            <a:xfrm flipH="1">
              <a:off x="3867" y="2178"/>
              <a:ext cx="678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53" name="Line 41"/>
            <p:cNvSpPr>
              <a:spLocks noChangeShapeType="1"/>
            </p:cNvSpPr>
            <p:nvPr/>
          </p:nvSpPr>
          <p:spPr bwMode="auto">
            <a:xfrm flipH="1">
              <a:off x="3137" y="2178"/>
              <a:ext cx="730" cy="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54" name="Line 42"/>
            <p:cNvSpPr>
              <a:spLocks noChangeShapeType="1"/>
            </p:cNvSpPr>
            <p:nvPr/>
          </p:nvSpPr>
          <p:spPr bwMode="auto">
            <a:xfrm flipH="1">
              <a:off x="4079" y="1463"/>
              <a:ext cx="196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55" name="Line 43"/>
            <p:cNvSpPr>
              <a:spLocks noChangeShapeType="1"/>
            </p:cNvSpPr>
            <p:nvPr/>
          </p:nvSpPr>
          <p:spPr bwMode="auto">
            <a:xfrm flipH="1">
              <a:off x="4015" y="3468"/>
              <a:ext cx="530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56" name="Line 44"/>
            <p:cNvSpPr>
              <a:spLocks noChangeShapeType="1"/>
            </p:cNvSpPr>
            <p:nvPr/>
          </p:nvSpPr>
          <p:spPr bwMode="auto">
            <a:xfrm flipH="1">
              <a:off x="3935" y="3468"/>
              <a:ext cx="8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57" name="Line 45"/>
            <p:cNvSpPr>
              <a:spLocks noChangeShapeType="1"/>
            </p:cNvSpPr>
            <p:nvPr/>
          </p:nvSpPr>
          <p:spPr bwMode="auto">
            <a:xfrm flipH="1">
              <a:off x="4015" y="3468"/>
              <a:ext cx="530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58" name="Line 46"/>
            <p:cNvSpPr>
              <a:spLocks noChangeShapeType="1"/>
            </p:cNvSpPr>
            <p:nvPr/>
          </p:nvSpPr>
          <p:spPr bwMode="auto">
            <a:xfrm>
              <a:off x="1382" y="1941"/>
              <a:ext cx="334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59" name="Line 47"/>
            <p:cNvSpPr>
              <a:spLocks noChangeShapeType="1"/>
            </p:cNvSpPr>
            <p:nvPr/>
          </p:nvSpPr>
          <p:spPr bwMode="auto">
            <a:xfrm>
              <a:off x="1716" y="1941"/>
              <a:ext cx="942" cy="20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60" name="Line 48"/>
            <p:cNvSpPr>
              <a:spLocks noChangeShapeType="1"/>
            </p:cNvSpPr>
            <p:nvPr/>
          </p:nvSpPr>
          <p:spPr bwMode="auto">
            <a:xfrm>
              <a:off x="1382" y="1941"/>
              <a:ext cx="334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61" name="Line 49"/>
            <p:cNvSpPr>
              <a:spLocks noChangeShapeType="1"/>
            </p:cNvSpPr>
            <p:nvPr/>
          </p:nvSpPr>
          <p:spPr bwMode="auto">
            <a:xfrm>
              <a:off x="1206" y="2580"/>
              <a:ext cx="516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62" name="Line 50"/>
            <p:cNvSpPr>
              <a:spLocks noChangeShapeType="1"/>
            </p:cNvSpPr>
            <p:nvPr/>
          </p:nvSpPr>
          <p:spPr bwMode="auto">
            <a:xfrm>
              <a:off x="1722" y="2580"/>
              <a:ext cx="388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63" name="Line 51"/>
            <p:cNvSpPr>
              <a:spLocks noChangeShapeType="1"/>
            </p:cNvSpPr>
            <p:nvPr/>
          </p:nvSpPr>
          <p:spPr bwMode="auto">
            <a:xfrm>
              <a:off x="1206" y="2580"/>
              <a:ext cx="516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64" name="Line 52"/>
            <p:cNvSpPr>
              <a:spLocks noChangeShapeType="1"/>
            </p:cNvSpPr>
            <p:nvPr/>
          </p:nvSpPr>
          <p:spPr bwMode="auto">
            <a:xfrm>
              <a:off x="1168" y="2392"/>
              <a:ext cx="540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65" name="Line 53"/>
            <p:cNvSpPr>
              <a:spLocks noChangeShapeType="1"/>
            </p:cNvSpPr>
            <p:nvPr/>
          </p:nvSpPr>
          <p:spPr bwMode="auto">
            <a:xfrm flipV="1">
              <a:off x="1708" y="2362"/>
              <a:ext cx="586" cy="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66" name="Line 54"/>
            <p:cNvSpPr>
              <a:spLocks noChangeShapeType="1"/>
            </p:cNvSpPr>
            <p:nvPr/>
          </p:nvSpPr>
          <p:spPr bwMode="auto">
            <a:xfrm>
              <a:off x="1168" y="2392"/>
              <a:ext cx="540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67" name="Line 55"/>
            <p:cNvSpPr>
              <a:spLocks noChangeShapeType="1"/>
            </p:cNvSpPr>
            <p:nvPr/>
          </p:nvSpPr>
          <p:spPr bwMode="auto">
            <a:xfrm flipH="1">
              <a:off x="4375" y="1463"/>
              <a:ext cx="170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68" name="Line 56"/>
            <p:cNvSpPr>
              <a:spLocks noChangeShapeType="1"/>
            </p:cNvSpPr>
            <p:nvPr/>
          </p:nvSpPr>
          <p:spPr bwMode="auto">
            <a:xfrm flipH="1">
              <a:off x="4275" y="1463"/>
              <a:ext cx="270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69" name="Line 57"/>
            <p:cNvSpPr>
              <a:spLocks noChangeShapeType="1"/>
            </p:cNvSpPr>
            <p:nvPr/>
          </p:nvSpPr>
          <p:spPr bwMode="auto">
            <a:xfrm flipH="1">
              <a:off x="4203" y="1777"/>
              <a:ext cx="116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70" name="Line 58"/>
            <p:cNvSpPr>
              <a:spLocks noChangeShapeType="1"/>
            </p:cNvSpPr>
            <p:nvPr/>
          </p:nvSpPr>
          <p:spPr bwMode="auto">
            <a:xfrm flipH="1">
              <a:off x="4375" y="1777"/>
              <a:ext cx="170" cy="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71" name="Line 59"/>
            <p:cNvSpPr>
              <a:spLocks noChangeShapeType="1"/>
            </p:cNvSpPr>
            <p:nvPr/>
          </p:nvSpPr>
          <p:spPr bwMode="auto">
            <a:xfrm flipH="1">
              <a:off x="4319" y="1777"/>
              <a:ext cx="226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72" name="Line 60"/>
            <p:cNvSpPr>
              <a:spLocks noChangeShapeType="1"/>
            </p:cNvSpPr>
            <p:nvPr/>
          </p:nvSpPr>
          <p:spPr bwMode="auto">
            <a:xfrm flipH="1">
              <a:off x="3331" y="2178"/>
              <a:ext cx="536" cy="17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73" name="Line 61"/>
            <p:cNvSpPr>
              <a:spLocks noChangeShapeType="1"/>
            </p:cNvSpPr>
            <p:nvPr/>
          </p:nvSpPr>
          <p:spPr bwMode="auto">
            <a:xfrm>
              <a:off x="1956" y="2580"/>
              <a:ext cx="154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74" name="Line 62"/>
            <p:cNvSpPr>
              <a:spLocks noChangeShapeType="1"/>
            </p:cNvSpPr>
            <p:nvPr/>
          </p:nvSpPr>
          <p:spPr bwMode="auto">
            <a:xfrm flipV="1">
              <a:off x="1936" y="2362"/>
              <a:ext cx="358" cy="2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75" name="Line 63"/>
            <p:cNvSpPr>
              <a:spLocks noChangeShapeType="1"/>
            </p:cNvSpPr>
            <p:nvPr/>
          </p:nvSpPr>
          <p:spPr bwMode="auto">
            <a:xfrm>
              <a:off x="1916" y="2248"/>
              <a:ext cx="258" cy="58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76" name="Line 64"/>
            <p:cNvSpPr>
              <a:spLocks noChangeShapeType="1"/>
            </p:cNvSpPr>
            <p:nvPr/>
          </p:nvSpPr>
          <p:spPr bwMode="auto">
            <a:xfrm>
              <a:off x="1964" y="1995"/>
              <a:ext cx="606" cy="136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3777" name="Rectangle 65"/>
            <p:cNvSpPr>
              <a:spLocks noChangeArrowheads="1"/>
            </p:cNvSpPr>
            <p:nvPr/>
          </p:nvSpPr>
          <p:spPr bwMode="auto">
            <a:xfrm>
              <a:off x="4575" y="930"/>
              <a:ext cx="354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Cortex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78" name="Rectangle 66"/>
            <p:cNvSpPr>
              <a:spLocks noChangeArrowheads="1"/>
            </p:cNvSpPr>
            <p:nvPr/>
          </p:nvSpPr>
          <p:spPr bwMode="auto">
            <a:xfrm>
              <a:off x="4575" y="696"/>
              <a:ext cx="750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Renal capsule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79" name="Rectangle 67"/>
            <p:cNvSpPr>
              <a:spLocks noChangeArrowheads="1"/>
            </p:cNvSpPr>
            <p:nvPr/>
          </p:nvSpPr>
          <p:spPr bwMode="auto">
            <a:xfrm>
              <a:off x="4575" y="1170"/>
              <a:ext cx="415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Medulla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80" name="Rectangle 68"/>
            <p:cNvSpPr>
              <a:spLocks noChangeArrowheads="1"/>
            </p:cNvSpPr>
            <p:nvPr/>
          </p:nvSpPr>
          <p:spPr bwMode="auto">
            <a:xfrm>
              <a:off x="4575" y="2358"/>
              <a:ext cx="651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Renal pelvis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81" name="Rectangle 69"/>
            <p:cNvSpPr>
              <a:spLocks noChangeArrowheads="1"/>
            </p:cNvSpPr>
            <p:nvPr/>
          </p:nvSpPr>
          <p:spPr bwMode="auto">
            <a:xfrm>
              <a:off x="4575" y="2114"/>
              <a:ext cx="701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Major calices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82" name="Rectangle 70"/>
            <p:cNvSpPr>
              <a:spLocks noChangeArrowheads="1"/>
            </p:cNvSpPr>
            <p:nvPr/>
          </p:nvSpPr>
          <p:spPr bwMode="auto">
            <a:xfrm>
              <a:off x="4575" y="2114"/>
              <a:ext cx="701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Major calices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83" name="Rectangle 71"/>
            <p:cNvSpPr>
              <a:spLocks noChangeArrowheads="1"/>
            </p:cNvSpPr>
            <p:nvPr/>
          </p:nvSpPr>
          <p:spPr bwMode="auto">
            <a:xfrm>
              <a:off x="4575" y="3404"/>
              <a:ext cx="330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Ureter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84" name="Rectangle 72"/>
            <p:cNvSpPr>
              <a:spLocks noChangeArrowheads="1"/>
            </p:cNvSpPr>
            <p:nvPr/>
          </p:nvSpPr>
          <p:spPr bwMode="auto">
            <a:xfrm>
              <a:off x="4575" y="1402"/>
              <a:ext cx="646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Renal artery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85" name="Rectangle 73"/>
            <p:cNvSpPr>
              <a:spLocks noChangeArrowheads="1"/>
            </p:cNvSpPr>
            <p:nvPr/>
          </p:nvSpPr>
          <p:spPr bwMode="auto">
            <a:xfrm>
              <a:off x="4575" y="1716"/>
              <a:ext cx="558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Renal vein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86" name="Rectangle 74"/>
            <p:cNvSpPr>
              <a:spLocks noChangeArrowheads="1"/>
            </p:cNvSpPr>
            <p:nvPr/>
          </p:nvSpPr>
          <p:spPr bwMode="auto">
            <a:xfrm>
              <a:off x="849" y="3550"/>
              <a:ext cx="707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Minor calices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87" name="Rectangle 75"/>
            <p:cNvSpPr>
              <a:spLocks noChangeArrowheads="1"/>
            </p:cNvSpPr>
            <p:nvPr/>
          </p:nvSpPr>
          <p:spPr bwMode="auto">
            <a:xfrm>
              <a:off x="441" y="2134"/>
              <a:ext cx="987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Medullary pyramid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88" name="Rectangle 76"/>
            <p:cNvSpPr>
              <a:spLocks noChangeArrowheads="1"/>
            </p:cNvSpPr>
            <p:nvPr/>
          </p:nvSpPr>
          <p:spPr bwMode="auto">
            <a:xfrm>
              <a:off x="441" y="1874"/>
              <a:ext cx="907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Segmental artery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89" name="Rectangle 77"/>
            <p:cNvSpPr>
              <a:spLocks noChangeArrowheads="1"/>
            </p:cNvSpPr>
            <p:nvPr/>
          </p:nvSpPr>
          <p:spPr bwMode="auto">
            <a:xfrm>
              <a:off x="441" y="2512"/>
              <a:ext cx="732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Renal column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90" name="Rectangle 78"/>
            <p:cNvSpPr>
              <a:spLocks noChangeArrowheads="1"/>
            </p:cNvSpPr>
            <p:nvPr/>
          </p:nvSpPr>
          <p:spPr bwMode="auto">
            <a:xfrm>
              <a:off x="441" y="2324"/>
              <a:ext cx="688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Renal papilla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  <p:sp>
          <p:nvSpPr>
            <p:cNvPr id="243791" name="Rectangle 79"/>
            <p:cNvSpPr>
              <a:spLocks noChangeArrowheads="1"/>
            </p:cNvSpPr>
            <p:nvPr/>
          </p:nvSpPr>
          <p:spPr bwMode="auto">
            <a:xfrm>
              <a:off x="1605" y="3898"/>
              <a:ext cx="2374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 b="1">
                  <a:solidFill>
                    <a:schemeClr val="bg1"/>
                  </a:solidFill>
                </a:rPr>
                <a:t>   Kidney, internal structure in frontal section</a:t>
              </a:r>
              <a:endParaRPr lang="en-US" altLang="en-US" b="1">
                <a:solidFill>
                  <a:schemeClr val="bg1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84318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71" name="Picture 23" descr="E:\Chapter_25\B_JPEG_Images_and_Tables\b_unlabeled\figure_25_04a_unlabeled.jpg"/>
          <p:cNvPicPr>
            <a:picLocks noChangeAspect="1" noChangeArrowheads="1"/>
          </p:cNvPicPr>
          <p:nvPr/>
        </p:nvPicPr>
        <p:blipFill>
          <a:blip r:embed="rId3" cstate="print"/>
          <a:srcRect l="3303" t="2281" r="41026" b="12005"/>
          <a:stretch>
            <a:fillRect/>
          </a:stretch>
        </p:blipFill>
        <p:spPr bwMode="auto">
          <a:xfrm>
            <a:off x="1112704" y="501992"/>
            <a:ext cx="4087268" cy="6075998"/>
          </a:xfrm>
          <a:prstGeom prst="rect">
            <a:avLst/>
          </a:prstGeom>
          <a:noFill/>
        </p:spPr>
      </p:pic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481013" y="6176963"/>
            <a:ext cx="120898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/>
              <a:t>Fig. </a:t>
            </a:r>
            <a:r>
              <a:rPr lang="en-US" sz="2000" b="1" dirty="0" smtClean="0"/>
              <a:t>25.4</a:t>
            </a:r>
            <a:endParaRPr lang="en-US" sz="2000" b="1" dirty="0"/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55085" y="29494"/>
            <a:ext cx="5448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u="sng" dirty="0">
                <a:solidFill>
                  <a:srgbClr val="0070C0"/>
                </a:solidFill>
              </a:rPr>
              <a:t>Circulatory Pathway through Kidney</a:t>
            </a:r>
          </a:p>
        </p:txBody>
      </p:sp>
      <p:sp>
        <p:nvSpPr>
          <p:cNvPr id="22" name="Line 11"/>
          <p:cNvSpPr>
            <a:spLocks noChangeShapeType="1"/>
          </p:cNvSpPr>
          <p:nvPr/>
        </p:nvSpPr>
        <p:spPr bwMode="auto">
          <a:xfrm flipH="1">
            <a:off x="4429163" y="2578732"/>
            <a:ext cx="463550" cy="914400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6357938" y="434975"/>
            <a:ext cx="2408237" cy="531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/>
              <a:t>renal artery</a:t>
            </a:r>
          </a:p>
          <a:p>
            <a:pPr algn="ctr">
              <a:spcBef>
                <a:spcPct val="50000"/>
              </a:spcBef>
            </a:pPr>
            <a:r>
              <a:rPr lang="en-US" dirty="0"/>
              <a:t>segmental artery</a:t>
            </a:r>
          </a:p>
          <a:p>
            <a:pPr algn="ctr">
              <a:spcBef>
                <a:spcPct val="50000"/>
              </a:spcBef>
            </a:pPr>
            <a:r>
              <a:rPr lang="en-US" dirty="0" err="1"/>
              <a:t>interlobar</a:t>
            </a:r>
            <a:r>
              <a:rPr lang="en-US" dirty="0"/>
              <a:t> artery</a:t>
            </a:r>
          </a:p>
          <a:p>
            <a:pPr algn="ctr">
              <a:spcBef>
                <a:spcPct val="50000"/>
              </a:spcBef>
            </a:pPr>
            <a:r>
              <a:rPr lang="en-US" dirty="0"/>
              <a:t>arcuate artery</a:t>
            </a:r>
          </a:p>
          <a:p>
            <a:pPr algn="ctr">
              <a:spcBef>
                <a:spcPct val="50000"/>
              </a:spcBef>
            </a:pPr>
            <a:r>
              <a:rPr lang="en-US" dirty="0"/>
              <a:t>cortical radiate artery</a:t>
            </a:r>
          </a:p>
          <a:p>
            <a:pPr algn="ctr">
              <a:spcBef>
                <a:spcPct val="50000"/>
              </a:spcBef>
            </a:pPr>
            <a:endParaRPr lang="en-US" dirty="0"/>
          </a:p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</a:rPr>
              <a:t>afferent arteriole</a:t>
            </a:r>
          </a:p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</a:rPr>
              <a:t>efferent arteriole</a:t>
            </a:r>
          </a:p>
          <a:p>
            <a:pPr algn="ctr">
              <a:spcBef>
                <a:spcPct val="50000"/>
              </a:spcBef>
            </a:pPr>
            <a:endParaRPr lang="en-US" dirty="0">
              <a:solidFill>
                <a:srgbClr val="80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 dirty="0"/>
              <a:t>cortical radiate vein</a:t>
            </a:r>
          </a:p>
          <a:p>
            <a:pPr algn="ctr">
              <a:spcBef>
                <a:spcPct val="50000"/>
              </a:spcBef>
            </a:pPr>
            <a:r>
              <a:rPr lang="en-US" dirty="0"/>
              <a:t>arcuate vein</a:t>
            </a:r>
          </a:p>
          <a:p>
            <a:pPr algn="ctr">
              <a:spcBef>
                <a:spcPct val="50000"/>
              </a:spcBef>
            </a:pPr>
            <a:r>
              <a:rPr lang="en-US" dirty="0" err="1"/>
              <a:t>interlobar</a:t>
            </a:r>
            <a:r>
              <a:rPr lang="en-US" dirty="0"/>
              <a:t> vein</a:t>
            </a:r>
          </a:p>
          <a:p>
            <a:pPr algn="ctr">
              <a:spcBef>
                <a:spcPct val="50000"/>
              </a:spcBef>
            </a:pPr>
            <a:r>
              <a:rPr lang="en-US" dirty="0"/>
              <a:t>renal vein</a:t>
            </a: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6577013" y="2924175"/>
            <a:ext cx="1987550" cy="884238"/>
          </a:xfrm>
          <a:prstGeom prst="rect">
            <a:avLst/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Line 14"/>
          <p:cNvSpPr>
            <a:spLocks noChangeShapeType="1"/>
          </p:cNvSpPr>
          <p:nvPr/>
        </p:nvSpPr>
        <p:spPr bwMode="auto">
          <a:xfrm flipH="1">
            <a:off x="3556421" y="2588965"/>
            <a:ext cx="850326" cy="1104116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" name="Line 15"/>
          <p:cNvSpPr>
            <a:spLocks noChangeShapeType="1"/>
          </p:cNvSpPr>
          <p:nvPr/>
        </p:nvSpPr>
        <p:spPr bwMode="auto">
          <a:xfrm flipH="1">
            <a:off x="2983525" y="2542851"/>
            <a:ext cx="1479550" cy="1058862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" name="Line 16"/>
          <p:cNvSpPr>
            <a:spLocks noChangeShapeType="1"/>
          </p:cNvSpPr>
          <p:nvPr/>
        </p:nvSpPr>
        <p:spPr bwMode="auto">
          <a:xfrm flipH="1">
            <a:off x="2497958" y="1222872"/>
            <a:ext cx="2713019" cy="980521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8" name="Line 17"/>
          <p:cNvSpPr>
            <a:spLocks noChangeShapeType="1"/>
          </p:cNvSpPr>
          <p:nvPr/>
        </p:nvSpPr>
        <p:spPr bwMode="auto">
          <a:xfrm flipH="1">
            <a:off x="2607307" y="980501"/>
            <a:ext cx="2339266" cy="497003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9" name="Line 18"/>
          <p:cNvSpPr>
            <a:spLocks noChangeShapeType="1"/>
          </p:cNvSpPr>
          <p:nvPr/>
        </p:nvSpPr>
        <p:spPr bwMode="auto">
          <a:xfrm flipH="1">
            <a:off x="2581620" y="919717"/>
            <a:ext cx="1800225" cy="363538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Line 19"/>
          <p:cNvSpPr>
            <a:spLocks noChangeShapeType="1"/>
          </p:cNvSpPr>
          <p:nvPr/>
        </p:nvSpPr>
        <p:spPr bwMode="auto">
          <a:xfrm flipH="1" flipV="1">
            <a:off x="2888926" y="6008745"/>
            <a:ext cx="2728912" cy="682625"/>
          </a:xfrm>
          <a:prstGeom prst="line">
            <a:avLst/>
          </a:prstGeom>
          <a:noFill/>
          <a:ln w="57150">
            <a:solidFill>
              <a:srgbClr val="000099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" name="Line 20"/>
          <p:cNvSpPr>
            <a:spLocks noChangeShapeType="1"/>
          </p:cNvSpPr>
          <p:nvPr/>
        </p:nvSpPr>
        <p:spPr bwMode="auto">
          <a:xfrm flipH="1" flipV="1">
            <a:off x="2919069" y="5839361"/>
            <a:ext cx="3178175" cy="160338"/>
          </a:xfrm>
          <a:prstGeom prst="line">
            <a:avLst/>
          </a:prstGeom>
          <a:noFill/>
          <a:ln w="57150">
            <a:solidFill>
              <a:srgbClr val="000099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2" name="Line 21"/>
          <p:cNvSpPr>
            <a:spLocks noChangeShapeType="1"/>
          </p:cNvSpPr>
          <p:nvPr/>
        </p:nvSpPr>
        <p:spPr bwMode="auto">
          <a:xfrm flipH="1" flipV="1">
            <a:off x="2299676" y="4123541"/>
            <a:ext cx="3309937" cy="812800"/>
          </a:xfrm>
          <a:prstGeom prst="line">
            <a:avLst/>
          </a:prstGeom>
          <a:noFill/>
          <a:ln w="57150">
            <a:solidFill>
              <a:srgbClr val="000099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3" name="Line 22"/>
          <p:cNvSpPr>
            <a:spLocks noChangeShapeType="1"/>
          </p:cNvSpPr>
          <p:nvPr/>
        </p:nvSpPr>
        <p:spPr bwMode="auto">
          <a:xfrm flipH="1" flipV="1">
            <a:off x="5022888" y="3256920"/>
            <a:ext cx="581025" cy="725487"/>
          </a:xfrm>
          <a:prstGeom prst="line">
            <a:avLst/>
          </a:prstGeom>
          <a:noFill/>
          <a:ln w="57150">
            <a:solidFill>
              <a:srgbClr val="000099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4" name="Picture 14" descr="E:\Chapter_25\B_JPEG_Images_and_Tables\a_labeled\figure_25_04b_labeled.jpg"/>
          <p:cNvPicPr>
            <a:picLocks noChangeAspect="1" noChangeArrowheads="1"/>
          </p:cNvPicPr>
          <p:nvPr/>
        </p:nvPicPr>
        <p:blipFill>
          <a:blip r:embed="rId2" cstate="print"/>
          <a:srcRect b="5163"/>
          <a:stretch>
            <a:fillRect/>
          </a:stretch>
        </p:blipFill>
        <p:spPr bwMode="auto">
          <a:xfrm>
            <a:off x="1105130" y="-1"/>
            <a:ext cx="7102436" cy="6617531"/>
          </a:xfrm>
          <a:prstGeom prst="rect">
            <a:avLst/>
          </a:prstGeom>
          <a:noFill/>
        </p:spPr>
      </p:pic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411546" y="5789154"/>
            <a:ext cx="1132041" cy="33855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25.4b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213064" y="336519"/>
            <a:ext cx="8717872" cy="2274469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70000"/>
              </a:lnSpc>
              <a:spcBef>
                <a:spcPct val="50000"/>
              </a:spcBef>
            </a:pPr>
            <a:r>
              <a:rPr lang="en-US" sz="2400" b="1" u="sng" dirty="0">
                <a:solidFill>
                  <a:srgbClr val="0070C0"/>
                </a:solidFill>
              </a:rPr>
              <a:t>BLOOD &amp; NERVE SUPPLY</a:t>
            </a:r>
          </a:p>
          <a:p>
            <a:pPr marL="342900" indent="-342900">
              <a:lnSpc>
                <a:spcPct val="7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Arial" charset="0"/>
              </a:rPr>
              <a:t>renal </a:t>
            </a:r>
            <a:r>
              <a:rPr lang="en-US" sz="2000" dirty="0">
                <a:cs typeface="Arial" charset="0"/>
              </a:rPr>
              <a:t>arteries:  ~1/4 total systemic CO (~1.2 L) to kidneys/min</a:t>
            </a:r>
          </a:p>
          <a:p>
            <a:pPr marL="342900" indent="-342900">
              <a:lnSpc>
                <a:spcPct val="7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Arial" charset="0"/>
              </a:rPr>
              <a:t>arterial </a:t>
            </a:r>
            <a:r>
              <a:rPr lang="en-US" sz="2000" dirty="0">
                <a:cs typeface="Arial" charset="0"/>
              </a:rPr>
              <a:t>branches pass up between medullary pyramids to reach cortex; venous branches drain back via same route</a:t>
            </a:r>
          </a:p>
          <a:p>
            <a:pPr marL="342900" indent="-342900">
              <a:lnSpc>
                <a:spcPct val="8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Arial" charset="0"/>
              </a:rPr>
              <a:t>nerve </a:t>
            </a:r>
            <a:r>
              <a:rPr lang="en-US" sz="2000" dirty="0">
                <a:cs typeface="Arial" charset="0"/>
              </a:rPr>
              <a:t>supply provided by </a:t>
            </a:r>
            <a:r>
              <a:rPr lang="en-US" sz="2000" b="1" dirty="0">
                <a:solidFill>
                  <a:srgbClr val="FF0000"/>
                </a:solidFill>
                <a:cs typeface="Arial" charset="0"/>
              </a:rPr>
              <a:t>renal </a:t>
            </a:r>
            <a:r>
              <a:rPr lang="en-US" sz="2000" b="1" dirty="0" smtClean="0">
                <a:solidFill>
                  <a:srgbClr val="FF0000"/>
                </a:solidFill>
                <a:cs typeface="Arial" charset="0"/>
              </a:rPr>
              <a:t>plexus</a:t>
            </a:r>
            <a:r>
              <a:rPr lang="en-US" sz="2000" dirty="0" smtClean="0">
                <a:cs typeface="Arial" charset="0"/>
              </a:rPr>
              <a:t>:</a:t>
            </a:r>
          </a:p>
          <a:p>
            <a:pPr marL="355600">
              <a:lnSpc>
                <a:spcPct val="80000"/>
              </a:lnSpc>
              <a:spcBef>
                <a:spcPts val="600"/>
              </a:spcBef>
            </a:pPr>
            <a:r>
              <a:rPr lang="en-US" sz="2000" dirty="0" smtClean="0">
                <a:cs typeface="Arial" charset="0"/>
              </a:rPr>
              <a:t>primarily </a:t>
            </a:r>
            <a:r>
              <a:rPr lang="en-US" sz="2000" b="1" dirty="0">
                <a:solidFill>
                  <a:srgbClr val="FF0000"/>
                </a:solidFill>
                <a:cs typeface="Arial" charset="0"/>
              </a:rPr>
              <a:t>sympathetic</a:t>
            </a:r>
            <a:r>
              <a:rPr lang="en-US" sz="2000" b="1" dirty="0">
                <a:solidFill>
                  <a:srgbClr val="CC0000"/>
                </a:solidFill>
                <a:cs typeface="Arial" charset="0"/>
              </a:rPr>
              <a:t> </a:t>
            </a:r>
            <a:r>
              <a:rPr lang="en-US" sz="2000" dirty="0">
                <a:cs typeface="Arial" charset="0"/>
              </a:rPr>
              <a:t>fibers </a:t>
            </a:r>
            <a:r>
              <a:rPr lang="en-US" sz="2000" dirty="0">
                <a:cs typeface="Arial" charset="0"/>
                <a:sym typeface="WP IconicSymbolsA" pitchFamily="2" charset="2"/>
              </a:rPr>
              <a:t>  regulate renal blood flow by adjusting diameters of renal arterioles</a:t>
            </a:r>
            <a:endParaRPr lang="en-US" sz="2000" dirty="0"/>
          </a:p>
        </p:txBody>
      </p:sp>
      <p:pic>
        <p:nvPicPr>
          <p:cNvPr id="61450" name="Picture 10" descr="fg145_1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b="56754"/>
          <a:stretch>
            <a:fillRect/>
          </a:stretch>
        </p:blipFill>
        <p:spPr bwMode="auto">
          <a:xfrm>
            <a:off x="730250" y="2595563"/>
            <a:ext cx="3652838" cy="3786187"/>
          </a:xfrm>
          <a:prstGeom prst="rect">
            <a:avLst/>
          </a:prstGeom>
          <a:noFill/>
        </p:spPr>
      </p:pic>
      <p:sp>
        <p:nvSpPr>
          <p:cNvPr id="61452" name="Rectangle 12"/>
          <p:cNvSpPr>
            <a:spLocks noChangeArrowheads="1"/>
          </p:cNvSpPr>
          <p:nvPr/>
        </p:nvSpPr>
        <p:spPr bwMode="auto">
          <a:xfrm>
            <a:off x="590550" y="6381750"/>
            <a:ext cx="43005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hlinkClick r:id="rId3"/>
              </a:rPr>
              <a:t>http://www.merck.com/media/mmhe2/figures/fg145_1.gif</a:t>
            </a:r>
            <a:r>
              <a:rPr lang="en-US" sz="1200" b="1"/>
              <a:t> </a:t>
            </a:r>
          </a:p>
        </p:txBody>
      </p:sp>
      <p:grpSp>
        <p:nvGrpSpPr>
          <p:cNvPr id="61454" name="Group 14"/>
          <p:cNvGrpSpPr>
            <a:grpSpLocks/>
          </p:cNvGrpSpPr>
          <p:nvPr/>
        </p:nvGrpSpPr>
        <p:grpSpPr bwMode="auto">
          <a:xfrm>
            <a:off x="5043488" y="2298286"/>
            <a:ext cx="3354788" cy="4526980"/>
            <a:chOff x="3177" y="1223"/>
            <a:chExt cx="2179" cy="2954"/>
          </a:xfrm>
        </p:grpSpPr>
        <p:pic>
          <p:nvPicPr>
            <p:cNvPr id="61448" name="Picture 8" descr="fg145_1"/>
            <p:cNvPicPr>
              <a:picLocks noChangeAspect="1" noChangeArrowheads="1"/>
            </p:cNvPicPr>
            <p:nvPr/>
          </p:nvPicPr>
          <p:blipFill>
            <a:blip r:embed="rId2" cstate="print">
              <a:lum bright="-12000" contrast="24000"/>
            </a:blip>
            <a:srcRect t="43420"/>
            <a:stretch>
              <a:fillRect/>
            </a:stretch>
          </p:blipFill>
          <p:spPr bwMode="auto">
            <a:xfrm>
              <a:off x="3177" y="1223"/>
              <a:ext cx="2179" cy="2954"/>
            </a:xfrm>
            <a:prstGeom prst="rect">
              <a:avLst/>
            </a:prstGeom>
            <a:noFill/>
          </p:spPr>
        </p:pic>
        <p:sp>
          <p:nvSpPr>
            <p:cNvPr id="61453" name="Rectangle 13"/>
            <p:cNvSpPr>
              <a:spLocks noChangeArrowheads="1"/>
            </p:cNvSpPr>
            <p:nvPr/>
          </p:nvSpPr>
          <p:spPr bwMode="auto">
            <a:xfrm>
              <a:off x="3438" y="2889"/>
              <a:ext cx="567" cy="81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213308" y="571893"/>
            <a:ext cx="8382000" cy="2339102"/>
          </a:xfrm>
          <a:prstGeom prst="rect">
            <a:avLst/>
          </a:prstGeom>
          <a:solidFill>
            <a:srgbClr val="FFFFFF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609600" indent="-609600" algn="ctr">
              <a:lnSpc>
                <a:spcPct val="40000"/>
              </a:lnSpc>
              <a:spcBef>
                <a:spcPct val="50000"/>
              </a:spcBef>
            </a:pPr>
            <a:endParaRPr lang="en-US" sz="2000" dirty="0" smtClean="0">
              <a:cs typeface="Arial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000" dirty="0" smtClean="0"/>
              <a:t>Nephron: structural </a:t>
            </a:r>
            <a:r>
              <a:rPr lang="en-US" altLang="en-US" sz="2000" dirty="0"/>
              <a:t>and functional units that form </a:t>
            </a:r>
            <a:r>
              <a:rPr lang="en-US" altLang="en-US" sz="2000" dirty="0" smtClean="0"/>
              <a:t>urine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000" dirty="0" smtClean="0"/>
              <a:t>Two </a:t>
            </a:r>
            <a:r>
              <a:rPr lang="en-US" altLang="en-US" sz="2000" dirty="0"/>
              <a:t>main </a:t>
            </a:r>
            <a:r>
              <a:rPr lang="en-US" altLang="en-US" sz="2000" dirty="0" smtClean="0"/>
              <a:t>parts: corpuscle and tubule</a:t>
            </a:r>
            <a:endParaRPr lang="en-US" altLang="en-US" sz="2000" dirty="0"/>
          </a:p>
          <a:p>
            <a:pPr lvl="1"/>
            <a:r>
              <a:rPr lang="en-US" altLang="en-US" sz="2000" b="1" dirty="0" smtClean="0"/>
              <a:t>renal corpuscle: </a:t>
            </a:r>
            <a:r>
              <a:rPr lang="en-US" sz="2000" i="1" dirty="0" smtClean="0">
                <a:solidFill>
                  <a:srgbClr val="0070C0"/>
                </a:solidFill>
              </a:rPr>
              <a:t>glomerulus (capillary tuft), Bowman’s capsule</a:t>
            </a:r>
          </a:p>
          <a:p>
            <a:pPr marL="342900" lvl="1" indent="-342900">
              <a:buFont typeface="Wingdings" panose="05000000000000000000" pitchFamily="2" charset="2"/>
              <a:buChar char="Ø"/>
            </a:pPr>
            <a:r>
              <a:rPr lang="en-US" altLang="en-US" sz="2000" dirty="0" smtClean="0"/>
              <a:t>&gt; </a:t>
            </a:r>
            <a:r>
              <a:rPr lang="en-US" altLang="en-US" sz="2000" dirty="0"/>
              <a:t>1 million nephrons and 1000 collecting ducts/kidney</a:t>
            </a:r>
          </a:p>
          <a:p>
            <a:pPr marL="285750" lvl="1" indent="-285750">
              <a:buFont typeface="Wingdings" panose="05000000000000000000" pitchFamily="2" charset="2"/>
              <a:buChar char="Ø"/>
            </a:pPr>
            <a:r>
              <a:rPr lang="en-US" sz="2000" dirty="0" smtClean="0"/>
              <a:t>Site of </a:t>
            </a:r>
            <a:r>
              <a:rPr lang="en-US" sz="2000" dirty="0" smtClean="0">
                <a:solidFill>
                  <a:srgbClr val="FF0000"/>
                </a:solidFill>
              </a:rPr>
              <a:t>filtration</a:t>
            </a:r>
            <a:r>
              <a:rPr lang="en-US" sz="2000" dirty="0" smtClean="0"/>
              <a:t>: </a:t>
            </a:r>
            <a:r>
              <a:rPr lang="en-US" sz="2000" i="1" dirty="0" smtClean="0"/>
              <a:t>fenestrated </a:t>
            </a:r>
            <a:r>
              <a:rPr lang="en-US" sz="2000" i="1" dirty="0"/>
              <a:t>glomerular endothelium, </a:t>
            </a:r>
            <a:r>
              <a:rPr lang="en-US" sz="2000" i="1" dirty="0" smtClean="0"/>
              <a:t>glomerular basement membrane, </a:t>
            </a:r>
            <a:r>
              <a:rPr lang="en-US" sz="2000" i="1" dirty="0" err="1" smtClean="0"/>
              <a:t>podocytes</a:t>
            </a:r>
            <a:r>
              <a:rPr lang="en-US" sz="2000" i="1" dirty="0" smtClean="0"/>
              <a:t> (body, foot processes, </a:t>
            </a:r>
            <a:r>
              <a:rPr lang="en-US" sz="2000" i="1" dirty="0"/>
              <a:t>filtration </a:t>
            </a:r>
            <a:r>
              <a:rPr lang="en-US" sz="2000" i="1" dirty="0" smtClean="0"/>
              <a:t>slits)</a:t>
            </a:r>
            <a:endParaRPr lang="en-US" sz="2000" i="1" dirty="0"/>
          </a:p>
          <a:p>
            <a:pPr lvl="1"/>
            <a:endParaRPr lang="en-US" altLang="en-US" b="1" dirty="0"/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3820825" y="6338371"/>
            <a:ext cx="1120820" cy="33855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25.10</a:t>
            </a:r>
            <a:endParaRPr lang="en-US" sz="1600" b="1" dirty="0"/>
          </a:p>
        </p:txBody>
      </p:sp>
      <p:pic>
        <p:nvPicPr>
          <p:cNvPr id="6163" name="Picture 19" descr="E:\Chapter_25\B_JPEG_Images_and_Tables\b_unlabeled\figure_25_09a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45844" t="24311" r="5621" b="15620"/>
          <a:stretch>
            <a:fillRect/>
          </a:stretch>
        </p:blipFill>
        <p:spPr bwMode="auto">
          <a:xfrm rot="5400000">
            <a:off x="4330202" y="3149697"/>
            <a:ext cx="2842171" cy="2740104"/>
          </a:xfrm>
          <a:prstGeom prst="rect">
            <a:avLst/>
          </a:prstGeom>
          <a:noFill/>
        </p:spPr>
      </p:pic>
      <p:pic>
        <p:nvPicPr>
          <p:cNvPr id="13" name="Picture 18" descr="E:\Chapter_25\B_JPEG_Images_and_Tables\b_unlabeled\figure_25_09a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5755" t="5895" r="54827" b="63985"/>
          <a:stretch>
            <a:fillRect/>
          </a:stretch>
        </p:blipFill>
        <p:spPr bwMode="auto">
          <a:xfrm rot="5400000">
            <a:off x="6362239" y="3237983"/>
            <a:ext cx="3238959" cy="1927952"/>
          </a:xfrm>
          <a:prstGeom prst="rect">
            <a:avLst/>
          </a:prstGeom>
          <a:noFill/>
        </p:spPr>
      </p:pic>
      <p:grpSp>
        <p:nvGrpSpPr>
          <p:cNvPr id="27" name="Group 26"/>
          <p:cNvGrpSpPr/>
          <p:nvPr/>
        </p:nvGrpSpPr>
        <p:grpSpPr>
          <a:xfrm>
            <a:off x="221744" y="3098663"/>
            <a:ext cx="3435856" cy="3491566"/>
            <a:chOff x="1266825" y="76200"/>
            <a:chExt cx="7034213" cy="6467475"/>
          </a:xfrm>
        </p:grpSpPr>
        <p:pic>
          <p:nvPicPr>
            <p:cNvPr id="28" name="Picture 21" descr="figure_25_10b_unlabeled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96"/>
            <a:stretch>
              <a:fillRect/>
            </a:stretch>
          </p:blipFill>
          <p:spPr bwMode="auto">
            <a:xfrm>
              <a:off x="1266825" y="101600"/>
              <a:ext cx="7005638" cy="6442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Rectangle 23"/>
            <p:cNvSpPr>
              <a:spLocks noChangeArrowheads="1"/>
            </p:cNvSpPr>
            <p:nvPr/>
          </p:nvSpPr>
          <p:spPr bwMode="auto">
            <a:xfrm>
              <a:off x="3414713" y="76200"/>
              <a:ext cx="1349375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en-US" sz="1400" b="1">
                  <a:latin typeface="Arial" charset="0"/>
                </a:rPr>
                <a:t>Filtration slits</a:t>
              </a:r>
            </a:p>
          </p:txBody>
        </p:sp>
        <p:sp>
          <p:nvSpPr>
            <p:cNvPr id="30" name="Rectangle 24"/>
            <p:cNvSpPr>
              <a:spLocks noChangeArrowheads="1"/>
            </p:cNvSpPr>
            <p:nvPr/>
          </p:nvSpPr>
          <p:spPr bwMode="auto">
            <a:xfrm>
              <a:off x="7281863" y="1073150"/>
              <a:ext cx="984250" cy="5175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l"/>
              <a:r>
                <a:rPr lang="en-US" altLang="en-US" sz="1400" b="1">
                  <a:latin typeface="Arial" charset="0"/>
                </a:rPr>
                <a:t>Podocyte</a:t>
              </a:r>
            </a:p>
            <a:p>
              <a:pPr algn="l"/>
              <a:r>
                <a:rPr lang="en-US" altLang="en-US" sz="1400" b="1">
                  <a:latin typeface="Arial" charset="0"/>
                </a:rPr>
                <a:t>cell body</a:t>
              </a:r>
            </a:p>
          </p:txBody>
        </p:sp>
        <p:sp>
          <p:nvSpPr>
            <p:cNvPr id="31" name="Rectangle 25"/>
            <p:cNvSpPr>
              <a:spLocks noChangeArrowheads="1"/>
            </p:cNvSpPr>
            <p:nvPr/>
          </p:nvSpPr>
          <p:spPr bwMode="auto">
            <a:xfrm>
              <a:off x="7237413" y="3171825"/>
              <a:ext cx="1063625" cy="5175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l"/>
              <a:r>
                <a:rPr lang="en-US" altLang="en-US" sz="1400" b="1">
                  <a:latin typeface="Arial" charset="0"/>
                </a:rPr>
                <a:t>Foot </a:t>
              </a:r>
            </a:p>
            <a:p>
              <a:pPr algn="l"/>
              <a:r>
                <a:rPr lang="en-US" altLang="en-US" sz="1400" b="1">
                  <a:latin typeface="Arial" charset="0"/>
                </a:rPr>
                <a:t>processes</a:t>
              </a:r>
            </a:p>
          </p:txBody>
        </p:sp>
        <p:sp>
          <p:nvSpPr>
            <p:cNvPr id="33" name="Line 27"/>
            <p:cNvSpPr>
              <a:spLocks noChangeShapeType="1"/>
            </p:cNvSpPr>
            <p:nvPr/>
          </p:nvSpPr>
          <p:spPr bwMode="auto">
            <a:xfrm>
              <a:off x="4094163" y="339725"/>
              <a:ext cx="0" cy="965200"/>
            </a:xfrm>
            <a:prstGeom prst="line">
              <a:avLst/>
            </a:prstGeom>
            <a:noFill/>
            <a:ln w="3175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4" name="Line 28"/>
            <p:cNvSpPr>
              <a:spLocks noChangeShapeType="1"/>
            </p:cNvSpPr>
            <p:nvPr/>
          </p:nvSpPr>
          <p:spPr bwMode="auto">
            <a:xfrm>
              <a:off x="4097338" y="581025"/>
              <a:ext cx="368300" cy="600075"/>
            </a:xfrm>
            <a:prstGeom prst="line">
              <a:avLst/>
            </a:prstGeom>
            <a:noFill/>
            <a:ln w="3175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5" name="Line 29"/>
            <p:cNvSpPr>
              <a:spLocks noChangeShapeType="1"/>
            </p:cNvSpPr>
            <p:nvPr/>
          </p:nvSpPr>
          <p:spPr bwMode="auto">
            <a:xfrm>
              <a:off x="4097338" y="568325"/>
              <a:ext cx="368300" cy="61595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6" name="Line 30"/>
            <p:cNvSpPr>
              <a:spLocks noChangeShapeType="1"/>
            </p:cNvSpPr>
            <p:nvPr/>
          </p:nvSpPr>
          <p:spPr bwMode="auto">
            <a:xfrm>
              <a:off x="4094163" y="336550"/>
              <a:ext cx="0" cy="96520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7" name="Line 31"/>
            <p:cNvSpPr>
              <a:spLocks noChangeShapeType="1"/>
            </p:cNvSpPr>
            <p:nvPr/>
          </p:nvSpPr>
          <p:spPr bwMode="auto">
            <a:xfrm>
              <a:off x="6142038" y="1225550"/>
              <a:ext cx="1184275" cy="0"/>
            </a:xfrm>
            <a:prstGeom prst="line">
              <a:avLst/>
            </a:prstGeom>
            <a:noFill/>
            <a:ln w="3175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8" name="Line 32"/>
            <p:cNvSpPr>
              <a:spLocks noChangeShapeType="1"/>
            </p:cNvSpPr>
            <p:nvPr/>
          </p:nvSpPr>
          <p:spPr bwMode="auto">
            <a:xfrm>
              <a:off x="6142038" y="1225550"/>
              <a:ext cx="1184275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9" name="Line 33"/>
            <p:cNvSpPr>
              <a:spLocks noChangeShapeType="1"/>
            </p:cNvSpPr>
            <p:nvPr/>
          </p:nvSpPr>
          <p:spPr bwMode="auto">
            <a:xfrm>
              <a:off x="6002338" y="3327400"/>
              <a:ext cx="1276350" cy="0"/>
            </a:xfrm>
            <a:prstGeom prst="line">
              <a:avLst/>
            </a:prstGeom>
            <a:noFill/>
            <a:ln w="3175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40" name="Line 34"/>
            <p:cNvSpPr>
              <a:spLocks noChangeShapeType="1"/>
            </p:cNvSpPr>
            <p:nvPr/>
          </p:nvSpPr>
          <p:spPr bwMode="auto">
            <a:xfrm flipV="1">
              <a:off x="6069013" y="3324225"/>
              <a:ext cx="920750" cy="377825"/>
            </a:xfrm>
            <a:prstGeom prst="line">
              <a:avLst/>
            </a:prstGeom>
            <a:noFill/>
            <a:ln w="3175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41" name="Line 35"/>
            <p:cNvSpPr>
              <a:spLocks noChangeShapeType="1"/>
            </p:cNvSpPr>
            <p:nvPr/>
          </p:nvSpPr>
          <p:spPr bwMode="auto">
            <a:xfrm flipV="1">
              <a:off x="6072188" y="3327400"/>
              <a:ext cx="908050" cy="371475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42" name="Line 36"/>
            <p:cNvSpPr>
              <a:spLocks noChangeShapeType="1"/>
            </p:cNvSpPr>
            <p:nvPr/>
          </p:nvSpPr>
          <p:spPr bwMode="auto">
            <a:xfrm>
              <a:off x="6002338" y="3327400"/>
              <a:ext cx="1276350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" name="Rectangle 1"/>
          <p:cNvSpPr/>
          <p:nvPr/>
        </p:nvSpPr>
        <p:spPr>
          <a:xfrm>
            <a:off x="3057329" y="242819"/>
            <a:ext cx="2693958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40000"/>
              </a:lnSpc>
              <a:spcBef>
                <a:spcPct val="50000"/>
              </a:spcBef>
            </a:pPr>
            <a:r>
              <a:rPr lang="en-US" sz="2400" b="1" u="sng" dirty="0">
                <a:solidFill>
                  <a:srgbClr val="0070C0"/>
                </a:solidFill>
                <a:cs typeface="Arial" charset="0"/>
              </a:rPr>
              <a:t>The Glomerulus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2819400" y="2971800"/>
            <a:ext cx="533400" cy="1447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59312" y="207963"/>
            <a:ext cx="2232196" cy="40449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proximal convoluted tubule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sym typeface="Symbol" pitchFamily="18" charset="2"/>
              </a:rPr>
              <a:t></a:t>
            </a:r>
            <a:endParaRPr lang="en-US" sz="2000" dirty="0">
              <a:solidFill>
                <a:schemeClr val="accent2"/>
              </a:solidFill>
            </a:endParaRP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loop of </a:t>
            </a:r>
            <a:r>
              <a:rPr lang="en-US" sz="2000" dirty="0" err="1">
                <a:solidFill>
                  <a:schemeClr val="accent2"/>
                </a:solidFill>
              </a:rPr>
              <a:t>Henle</a:t>
            </a:r>
            <a:endParaRPr lang="en-US" sz="2000" dirty="0">
              <a:solidFill>
                <a:schemeClr val="accent2"/>
              </a:solidFill>
            </a:endParaRP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sym typeface="Symbol" pitchFamily="18" charset="2"/>
              </a:rPr>
              <a:t></a:t>
            </a:r>
            <a:endParaRPr lang="en-US" sz="2000" dirty="0">
              <a:solidFill>
                <a:schemeClr val="accent2"/>
              </a:solidFill>
            </a:endParaRP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distal convoluted tubule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sym typeface="Symbol" pitchFamily="18" charset="2"/>
              </a:rPr>
              <a:t></a:t>
            </a:r>
            <a:endParaRPr lang="en-US" sz="2000" dirty="0">
              <a:solidFill>
                <a:schemeClr val="accent2"/>
              </a:solidFill>
            </a:endParaRP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collecting duct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sym typeface="Symbol" pitchFamily="18" charset="2"/>
              </a:rPr>
              <a:t></a:t>
            </a:r>
            <a:endParaRPr lang="en-US" sz="2000" dirty="0">
              <a:solidFill>
                <a:schemeClr val="accent2"/>
              </a:solidFill>
            </a:endParaRP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papillary duct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sym typeface="Symbol" pitchFamily="18" charset="2"/>
              </a:rPr>
              <a:t></a:t>
            </a:r>
            <a:endParaRPr lang="en-US" sz="2000" dirty="0">
              <a:solidFill>
                <a:schemeClr val="accent2"/>
              </a:solidFill>
            </a:endParaRP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minor calyx </a:t>
            </a:r>
            <a:endParaRPr lang="en-US" sz="2000" dirty="0"/>
          </a:p>
        </p:txBody>
      </p:sp>
      <p:pic>
        <p:nvPicPr>
          <p:cNvPr id="46091" name="Picture 11" descr="E:\Chapter_25\B_JPEG_Images_and_Tables\a_labeled\figure_25_05_0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26764" t="2108" b="5981"/>
          <a:stretch>
            <a:fillRect/>
          </a:stretch>
        </p:blipFill>
        <p:spPr bwMode="auto">
          <a:xfrm>
            <a:off x="2181339" y="1"/>
            <a:ext cx="6962661" cy="6553574"/>
          </a:xfrm>
          <a:prstGeom prst="rect">
            <a:avLst/>
          </a:prstGeom>
          <a:noFill/>
        </p:spPr>
      </p:pic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32202" y="5632105"/>
            <a:ext cx="6555037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/>
              <a:t>collecting duct has: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  <a:buFontTx/>
              <a:buAutoNum type="arabicParenR"/>
            </a:pPr>
            <a:r>
              <a:rPr lang="en-US" sz="2000" b="1" dirty="0">
                <a:solidFill>
                  <a:schemeClr val="accent2"/>
                </a:solidFill>
              </a:rPr>
              <a:t>principal cells</a:t>
            </a:r>
            <a:r>
              <a:rPr lang="en-US" sz="2000" dirty="0"/>
              <a:t> (lack microvilli; salt &amp; H</a:t>
            </a:r>
            <a:r>
              <a:rPr lang="en-US" sz="2000" baseline="-25000" dirty="0"/>
              <a:t>2</a:t>
            </a:r>
            <a:r>
              <a:rPr lang="en-US" sz="2000" dirty="0"/>
              <a:t>O  balance)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  <a:buFontTx/>
              <a:buAutoNum type="arabicParenR"/>
            </a:pPr>
            <a:r>
              <a:rPr lang="en-US" sz="2000" b="1" dirty="0">
                <a:solidFill>
                  <a:schemeClr val="accent2"/>
                </a:solidFill>
              </a:rPr>
              <a:t>intercalated cells</a:t>
            </a:r>
            <a:r>
              <a:rPr lang="en-US" sz="2000" dirty="0"/>
              <a:t> (microvilli; acid-base balance)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8136993" y="6519446"/>
            <a:ext cx="1007007" cy="33855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25.5</a:t>
            </a:r>
            <a:endParaRPr lang="en-US" sz="1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174715" y="125770"/>
            <a:ext cx="20810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u="sng" dirty="0" smtClean="0">
                <a:solidFill>
                  <a:srgbClr val="0070C0"/>
                </a:solidFill>
              </a:rPr>
              <a:t>The Nephron</a:t>
            </a:r>
            <a:endParaRPr lang="en-CA" sz="2400" b="1" u="sng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val 2"/>
          <p:cNvSpPr>
            <a:spLocks noChangeArrowheads="1"/>
          </p:cNvSpPr>
          <p:nvPr/>
        </p:nvSpPr>
        <p:spPr bwMode="auto">
          <a:xfrm>
            <a:off x="4495800" y="3048000"/>
            <a:ext cx="2209800" cy="9144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80" name="Text Box 12" descr="Newsprint"/>
          <p:cNvSpPr txBox="1">
            <a:spLocks noChangeArrowheads="1"/>
          </p:cNvSpPr>
          <p:nvPr/>
        </p:nvSpPr>
        <p:spPr bwMode="auto">
          <a:xfrm>
            <a:off x="649996" y="6197163"/>
            <a:ext cx="1406430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3678009" y="6443384"/>
            <a:ext cx="100700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25.7</a:t>
            </a:r>
            <a:endParaRPr lang="en-US" sz="1600" b="1" dirty="0"/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489451" y="2374273"/>
            <a:ext cx="4311149" cy="168046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95300" indent="-495300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>
                <a:solidFill>
                  <a:srgbClr val="0070C0"/>
                </a:solidFill>
                <a:cs typeface="Arial" charset="0"/>
              </a:rPr>
              <a:t>2 types of </a:t>
            </a:r>
            <a:r>
              <a:rPr lang="en-US" sz="2400" b="1" u="sng" dirty="0" err="1">
                <a:solidFill>
                  <a:srgbClr val="0070C0"/>
                </a:solidFill>
                <a:cs typeface="Arial" charset="0"/>
              </a:rPr>
              <a:t>nephrons</a:t>
            </a:r>
            <a:r>
              <a:rPr lang="en-US" sz="2400" b="1" u="sng" dirty="0">
                <a:solidFill>
                  <a:srgbClr val="0070C0"/>
                </a:solidFill>
                <a:cs typeface="Arial" charset="0"/>
              </a:rPr>
              <a:t>:</a:t>
            </a:r>
          </a:p>
          <a:p>
            <a:pPr marL="360363" indent="-360363">
              <a:lnSpc>
                <a:spcPct val="8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b="1" dirty="0" smtClean="0">
                <a:cs typeface="Arial" charset="0"/>
              </a:rPr>
              <a:t>cortical </a:t>
            </a:r>
            <a:r>
              <a:rPr lang="en-US" sz="2000" b="1" dirty="0">
                <a:cs typeface="Arial" charset="0"/>
              </a:rPr>
              <a:t>(85</a:t>
            </a:r>
            <a:r>
              <a:rPr lang="en-US" sz="2000" b="1" dirty="0" smtClean="0">
                <a:cs typeface="Arial" charset="0"/>
              </a:rPr>
              <a:t>%) – mini nephrons (no loops, located in cortex)</a:t>
            </a:r>
            <a:endParaRPr lang="en-US" sz="2000" dirty="0">
              <a:cs typeface="Arial" charset="0"/>
            </a:endParaRPr>
          </a:p>
          <a:p>
            <a:pPr marL="360363" indent="-360363">
              <a:lnSpc>
                <a:spcPct val="8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b="1" dirty="0" err="1"/>
              <a:t>juxtamedullary</a:t>
            </a:r>
            <a:r>
              <a:rPr lang="en-US" sz="2000" b="1" dirty="0"/>
              <a:t> (15</a:t>
            </a:r>
            <a:r>
              <a:rPr lang="en-US" sz="2000" b="1" dirty="0" smtClean="0"/>
              <a:t>%) – go into medulla</a:t>
            </a:r>
            <a:endParaRPr lang="en-US" sz="2000" dirty="0"/>
          </a:p>
        </p:txBody>
      </p:sp>
      <p:pic>
        <p:nvPicPr>
          <p:cNvPr id="7187" name="Picture 19" descr="E:\Chapter_25\B_JPEG_Images_and_Tables\b_unlabeled\figure_25_07a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31468" t="15533" r="32519" b="5754"/>
          <a:stretch>
            <a:fillRect/>
          </a:stretch>
        </p:blipFill>
        <p:spPr bwMode="auto">
          <a:xfrm>
            <a:off x="4685016" y="8448"/>
            <a:ext cx="4029327" cy="67252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ha5lf2605a_c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24028" t="9660" r="14984" b="5144"/>
          <a:stretch>
            <a:fillRect/>
          </a:stretch>
        </p:blipFill>
        <p:spPr bwMode="auto">
          <a:xfrm>
            <a:off x="4616625" y="1653470"/>
            <a:ext cx="4534531" cy="513194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215757" y="971160"/>
            <a:ext cx="4643919" cy="2970044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1" u="sng" dirty="0" smtClean="0">
                <a:solidFill>
                  <a:srgbClr val="0070C0"/>
                </a:solidFill>
              </a:rPr>
              <a:t>Glomerulus</a:t>
            </a:r>
            <a:r>
              <a:rPr lang="en-US" sz="2000" b="1" u="sng" dirty="0">
                <a:solidFill>
                  <a:srgbClr val="0070C0"/>
                </a:solidFill>
              </a:rPr>
              <a:t>:</a:t>
            </a:r>
            <a:r>
              <a:rPr lang="en-US" sz="2000" dirty="0"/>
              <a:t>  specialized for filtration </a:t>
            </a:r>
            <a:endParaRPr lang="en-US" sz="2000" dirty="0" smtClean="0"/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dirty="0" smtClean="0">
                <a:sym typeface="WP IconicSymbolsA" pitchFamily="2" charset="2"/>
              </a:rPr>
              <a:t> </a:t>
            </a:r>
            <a:r>
              <a:rPr lang="en-US" sz="2000" dirty="0">
                <a:sym typeface="WP IconicSymbolsA" pitchFamily="2" charset="2"/>
              </a:rPr>
              <a:t>both fed &amp; drained by arterioles</a:t>
            </a:r>
          </a:p>
          <a:p>
            <a:pPr marL="266700" lvl="1" indent="-266700" defTabSz="719138">
              <a:lnSpc>
                <a:spcPct val="7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 smtClean="0">
                <a:sym typeface="WP IconicSymbolsA" pitchFamily="2" charset="2"/>
              </a:rPr>
              <a:t>arterioles </a:t>
            </a:r>
            <a:r>
              <a:rPr lang="en-US" sz="2000" dirty="0">
                <a:sym typeface="WP IconicSymbolsA" pitchFamily="2" charset="2"/>
              </a:rPr>
              <a:t>are high resistance vessels</a:t>
            </a:r>
          </a:p>
          <a:p>
            <a:pPr marL="266700" lvl="1" indent="-266700" defTabSz="719138">
              <a:lnSpc>
                <a:spcPct val="7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 smtClean="0"/>
              <a:t>afferent </a:t>
            </a:r>
            <a:r>
              <a:rPr lang="en-US" sz="2000" dirty="0"/>
              <a:t>arteriole has larger </a:t>
            </a:r>
            <a:r>
              <a:rPr lang="en-US" sz="2000" dirty="0" smtClean="0"/>
              <a:t>diameter</a:t>
            </a:r>
          </a:p>
          <a:p>
            <a:pPr marL="0" lvl="1">
              <a:lnSpc>
                <a:spcPct val="95000"/>
              </a:lnSpc>
              <a:spcBef>
                <a:spcPct val="50000"/>
              </a:spcBef>
              <a:buFont typeface="WP IconicSymbolsA" pitchFamily="2" charset="2"/>
              <a:buNone/>
            </a:pPr>
            <a:r>
              <a:rPr lang="en-US" sz="2000" b="1" u="sng" dirty="0">
                <a:solidFill>
                  <a:srgbClr val="0070C0"/>
                </a:solidFill>
              </a:rPr>
              <a:t>Peritubular Capillaries:</a:t>
            </a:r>
            <a:r>
              <a:rPr lang="en-US" sz="2000" dirty="0">
                <a:solidFill>
                  <a:srgbClr val="0070C0"/>
                </a:solidFill>
              </a:rPr>
              <a:t>  </a:t>
            </a:r>
          </a:p>
          <a:p>
            <a:pPr marL="342900" lvl="1" indent="-342900">
              <a:lnSpc>
                <a:spcPct val="95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/>
              <a:t>arise from efferent arterioles </a:t>
            </a:r>
            <a:r>
              <a:rPr lang="en-US" sz="2000" dirty="0" smtClean="0"/>
              <a:t> which </a:t>
            </a:r>
            <a:r>
              <a:rPr lang="en-US" sz="2000" dirty="0"/>
              <a:t>drain into renal </a:t>
            </a:r>
            <a:r>
              <a:rPr lang="en-US" sz="2000" dirty="0" err="1"/>
              <a:t>venules</a:t>
            </a:r>
            <a:endParaRPr lang="en-US" sz="2000" dirty="0"/>
          </a:p>
          <a:p>
            <a:pPr marL="266700" lvl="1" indent="-266700" defTabSz="719138">
              <a:lnSpc>
                <a:spcPct val="7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sz="2000" dirty="0"/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5360885" y="6446857"/>
            <a:ext cx="1120820" cy="3385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25.7a</a:t>
            </a:r>
            <a:endParaRPr lang="en-US" sz="1600" b="1" dirty="0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501650" y="3994900"/>
            <a:ext cx="3429000" cy="1938992"/>
          </a:xfrm>
          <a:prstGeom prst="rect">
            <a:avLst/>
          </a:prstGeom>
          <a:gradFill rotWithShape="0">
            <a:gsLst>
              <a:gs pos="0">
                <a:srgbClr val="3399FF">
                  <a:alpha val="39000"/>
                </a:srgbClr>
              </a:gs>
              <a:gs pos="50000">
                <a:srgbClr val="3399FF">
                  <a:gamma/>
                  <a:tint val="0"/>
                  <a:invGamma/>
                </a:srgbClr>
              </a:gs>
              <a:gs pos="100000">
                <a:srgbClr val="3399FF">
                  <a:alpha val="39000"/>
                </a:srgbClr>
              </a:gs>
            </a:gsLst>
            <a:lin ang="5400000" scaled="1"/>
          </a:gra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i="1" dirty="0"/>
              <a:t>What is the vasa recta and where is it found</a:t>
            </a:r>
            <a:r>
              <a:rPr lang="en-US" sz="2000" b="1" i="1" dirty="0" smtClean="0"/>
              <a:t>?? – blood vessel capillary system around loops of </a:t>
            </a:r>
            <a:r>
              <a:rPr lang="en-US" sz="2000" b="1" i="1" dirty="0" err="1" smtClean="0"/>
              <a:t>hemley</a:t>
            </a:r>
            <a:r>
              <a:rPr lang="en-US" sz="2000" b="1" i="1" dirty="0" smtClean="0"/>
              <a:t> in medulla, concentrating mechanism</a:t>
            </a:r>
            <a:endParaRPr lang="en-US" sz="2000" b="1" i="1" dirty="0"/>
          </a:p>
        </p:txBody>
      </p:sp>
      <p:sp>
        <p:nvSpPr>
          <p:cNvPr id="2" name="TextBox 1"/>
          <p:cNvSpPr txBox="1"/>
          <p:nvPr/>
        </p:nvSpPr>
        <p:spPr>
          <a:xfrm>
            <a:off x="2200739" y="154113"/>
            <a:ext cx="4831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>
                <a:solidFill>
                  <a:srgbClr val="0070C0"/>
                </a:solidFill>
              </a:rPr>
              <a:t>Microcirculation of the </a:t>
            </a:r>
            <a:r>
              <a:rPr lang="en-US" sz="2400" b="1" u="sng" dirty="0" smtClean="0">
                <a:solidFill>
                  <a:srgbClr val="0070C0"/>
                </a:solidFill>
              </a:rPr>
              <a:t>Nephron</a:t>
            </a:r>
            <a:endParaRPr lang="en-US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837709" y="2463108"/>
            <a:ext cx="6062175" cy="4306756"/>
            <a:chOff x="2837709" y="2463108"/>
            <a:chExt cx="6062175" cy="4306756"/>
          </a:xfrm>
        </p:grpSpPr>
        <p:grpSp>
          <p:nvGrpSpPr>
            <p:cNvPr id="11" name="Group 10"/>
            <p:cNvGrpSpPr/>
            <p:nvPr/>
          </p:nvGrpSpPr>
          <p:grpSpPr>
            <a:xfrm>
              <a:off x="2837709" y="2483024"/>
              <a:ext cx="6062175" cy="4286840"/>
              <a:chOff x="2280492" y="2093205"/>
              <a:chExt cx="6863508" cy="4764795"/>
            </a:xfrm>
          </p:grpSpPr>
          <p:pic>
            <p:nvPicPr>
              <p:cNvPr id="63502" name="Picture 14" descr="E:\Chapter_25\B_JPEG_Images_and_Tables\a_labeled\figure_25_08_labeled.jp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13468" t="15878" r="1721" b="5809"/>
              <a:stretch>
                <a:fillRect/>
              </a:stretch>
            </p:blipFill>
            <p:spPr bwMode="auto">
              <a:xfrm>
                <a:off x="2295663" y="2115239"/>
                <a:ext cx="6848337" cy="4742761"/>
              </a:xfrm>
              <a:prstGeom prst="rect">
                <a:avLst/>
              </a:prstGeom>
              <a:noFill/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2280492" y="2093205"/>
                <a:ext cx="1002535" cy="202710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3280452" y="2463108"/>
              <a:ext cx="1358329" cy="8143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1633590" y="71919"/>
            <a:ext cx="6010382" cy="38779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 smtClean="0">
                <a:solidFill>
                  <a:srgbClr val="0070C0"/>
                </a:solidFill>
              </a:rPr>
              <a:t>The Juxtaglomerular Apparatus</a:t>
            </a:r>
            <a:endParaRPr lang="en-US" sz="2400" b="1" u="sng" dirty="0">
              <a:solidFill>
                <a:srgbClr val="0070C0"/>
              </a:solidFill>
            </a:endParaRP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2973030" y="6431310"/>
            <a:ext cx="106471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 </a:t>
            </a:r>
            <a:r>
              <a:rPr lang="en-US" sz="1600" b="1" dirty="0" smtClean="0"/>
              <a:t>25.8</a:t>
            </a:r>
            <a:endParaRPr lang="en-CA" sz="1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32226" y="603555"/>
            <a:ext cx="8490533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Arial" charset="0"/>
              </a:rPr>
              <a:t>The juxtaglomerular apparatus (JGA) is at </a:t>
            </a:r>
            <a:r>
              <a:rPr lang="en-US" sz="2000" dirty="0">
                <a:cs typeface="Arial" charset="0"/>
              </a:rPr>
              <a:t>junction of </a:t>
            </a:r>
            <a:r>
              <a:rPr lang="en-US" sz="2000" dirty="0" smtClean="0">
                <a:cs typeface="Arial" charset="0"/>
              </a:rPr>
              <a:t>thick ascending limb and </a:t>
            </a:r>
            <a:r>
              <a:rPr lang="en-US" sz="2000" dirty="0">
                <a:cs typeface="Arial" charset="0"/>
              </a:rPr>
              <a:t>afferent/efferent arterioles; </a:t>
            </a:r>
            <a:r>
              <a:rPr lang="en-US" sz="2000" dirty="0" smtClean="0">
                <a:cs typeface="Arial" charset="0"/>
              </a:rPr>
              <a:t>regulates </a:t>
            </a:r>
            <a:r>
              <a:rPr lang="en-US" sz="2000" dirty="0">
                <a:cs typeface="Arial" charset="0"/>
              </a:rPr>
              <a:t>renal function</a:t>
            </a:r>
            <a:r>
              <a:rPr lang="en-US" sz="2000" dirty="0" smtClean="0">
                <a:cs typeface="Arial" charset="0"/>
              </a:rPr>
              <a:t>:</a:t>
            </a:r>
          </a:p>
          <a:p>
            <a:pPr marL="534988" indent="-360363">
              <a:lnSpc>
                <a:spcPct val="80000"/>
              </a:lnSpc>
              <a:spcBef>
                <a:spcPts val="600"/>
              </a:spcBef>
              <a:buFontTx/>
              <a:buAutoNum type="romanLcParenBoth"/>
            </a:pPr>
            <a:r>
              <a:rPr lang="en-US" sz="2000" b="1" dirty="0">
                <a:solidFill>
                  <a:srgbClr val="0070C0"/>
                </a:solidFill>
              </a:rPr>
              <a:t>arteriole walls:  JG cells (granular cells) </a:t>
            </a:r>
            <a:r>
              <a:rPr lang="en-US" sz="2000" b="1" dirty="0">
                <a:solidFill>
                  <a:srgbClr val="0070C0"/>
                </a:solidFill>
                <a:sym typeface="WP IconicSymbolsA" pitchFamily="2" charset="2"/>
              </a:rPr>
              <a:t></a:t>
            </a:r>
            <a:r>
              <a:rPr lang="en-US" sz="2000" dirty="0">
                <a:solidFill>
                  <a:srgbClr val="0070C0"/>
                </a:solidFill>
                <a:sym typeface="WP IconicSymbolsA" pitchFamily="2" charset="2"/>
              </a:rPr>
              <a:t>  </a:t>
            </a:r>
            <a:r>
              <a:rPr lang="en-US" sz="2000" dirty="0">
                <a:sym typeface="WP IconicSymbolsA" pitchFamily="2" charset="2"/>
              </a:rPr>
              <a:t>enlarged smooth muscle cells – mechanoreceptors; secrete </a:t>
            </a:r>
            <a:r>
              <a:rPr lang="en-US" sz="2000" dirty="0">
                <a:solidFill>
                  <a:srgbClr val="0070C0"/>
                </a:solidFill>
                <a:sym typeface="WP IconicSymbolsA" pitchFamily="2" charset="2"/>
              </a:rPr>
              <a:t>renin</a:t>
            </a:r>
          </a:p>
          <a:p>
            <a:pPr marL="534988" indent="-360363">
              <a:lnSpc>
                <a:spcPct val="80000"/>
              </a:lnSpc>
              <a:spcBef>
                <a:spcPts val="600"/>
              </a:spcBef>
              <a:buFontTx/>
              <a:buAutoNum type="romanLcParenBoth"/>
            </a:pPr>
            <a:r>
              <a:rPr lang="en-US" sz="2000" b="1" dirty="0">
                <a:solidFill>
                  <a:srgbClr val="0070C0"/>
                </a:solidFill>
              </a:rPr>
              <a:t>tubule wall: macula </a:t>
            </a:r>
            <a:r>
              <a:rPr lang="en-US" sz="2000" b="1" dirty="0" err="1">
                <a:solidFill>
                  <a:srgbClr val="0070C0"/>
                </a:solidFill>
              </a:rPr>
              <a:t>densa</a:t>
            </a:r>
            <a:r>
              <a:rPr lang="en-US" sz="2000" b="1" dirty="0">
                <a:solidFill>
                  <a:srgbClr val="0070C0"/>
                </a:solidFill>
              </a:rPr>
              <a:t> cells </a:t>
            </a:r>
            <a:r>
              <a:rPr lang="en-US" sz="2000" b="1" dirty="0">
                <a:solidFill>
                  <a:srgbClr val="0070C0"/>
                </a:solidFill>
                <a:sym typeface="WP IconicSymbolsA" pitchFamily="2" charset="2"/>
              </a:rPr>
              <a:t></a:t>
            </a:r>
            <a:r>
              <a:rPr lang="en-US" sz="2000" dirty="0">
                <a:solidFill>
                  <a:srgbClr val="0070C0"/>
                </a:solidFill>
                <a:sym typeface="WP IconicSymbolsA" pitchFamily="2" charset="2"/>
              </a:rPr>
              <a:t> </a:t>
            </a:r>
            <a:r>
              <a:rPr lang="en-US" sz="2000" dirty="0">
                <a:sym typeface="WP IconicSymbolsA" pitchFamily="2" charset="2"/>
              </a:rPr>
              <a:t>chemo- or </a:t>
            </a:r>
            <a:r>
              <a:rPr lang="en-US" sz="2000" dirty="0" err="1">
                <a:sym typeface="WP IconicSymbolsA" pitchFamily="2" charset="2"/>
              </a:rPr>
              <a:t>osmoreceptors</a:t>
            </a:r>
            <a:r>
              <a:rPr lang="en-US" sz="2000" dirty="0">
                <a:sym typeface="WP IconicSymbolsA" pitchFamily="2" charset="2"/>
              </a:rPr>
              <a:t> </a:t>
            </a:r>
            <a:r>
              <a:rPr lang="en-US" sz="2000" dirty="0" smtClean="0">
                <a:sym typeface="WP IconicSymbolsA" pitchFamily="2" charset="2"/>
              </a:rPr>
              <a:t> </a:t>
            </a:r>
            <a:r>
              <a:rPr lang="en-US" sz="2000" dirty="0">
                <a:sym typeface="WP IconicSymbolsA" pitchFamily="2" charset="2"/>
              </a:rPr>
              <a:t>monitor filtrate &amp; adjust GFR </a:t>
            </a:r>
            <a:r>
              <a:rPr lang="en-US" sz="2000" dirty="0" smtClean="0">
                <a:sym typeface="WP IconicSymbolsA" pitchFamily="2" charset="2"/>
              </a:rPr>
              <a:t>accordingly</a:t>
            </a:r>
          </a:p>
          <a:p>
            <a:pPr marL="342900" indent="-34290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</a:rPr>
              <a:t>JGA regulates:</a:t>
            </a:r>
          </a:p>
          <a:p>
            <a:pPr marL="360363"/>
            <a:r>
              <a:rPr lang="en-US" sz="2000" dirty="0"/>
              <a:t> a) filtrate formation</a:t>
            </a:r>
          </a:p>
          <a:p>
            <a:pPr marL="360363"/>
            <a:r>
              <a:rPr lang="en-US" sz="2000" dirty="0"/>
              <a:t> b) systemic </a:t>
            </a:r>
            <a:r>
              <a:rPr lang="en-US" sz="2000" dirty="0" smtClean="0"/>
              <a:t>BP</a:t>
            </a:r>
            <a:endParaRPr lang="en-US" sz="2000" dirty="0"/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en-US" sz="2000" dirty="0">
              <a:sym typeface="WP IconicSymbolsA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941942" y="5853017"/>
            <a:ext cx="123463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25.20a</a:t>
            </a:r>
            <a:endParaRPr lang="en-CA" sz="1600" b="1" dirty="0"/>
          </a:p>
        </p:txBody>
      </p:sp>
      <p:sp>
        <p:nvSpPr>
          <p:cNvPr id="47112" name="Text Box 8" descr="Newsprint"/>
          <p:cNvSpPr txBox="1">
            <a:spLocks noChangeArrowheads="1"/>
          </p:cNvSpPr>
          <p:nvPr/>
        </p:nvSpPr>
        <p:spPr bwMode="auto">
          <a:xfrm>
            <a:off x="271750" y="6432933"/>
            <a:ext cx="1314680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54237" y="708917"/>
            <a:ext cx="5362986" cy="5041888"/>
            <a:chOff x="88134" y="495758"/>
            <a:chExt cx="4572000" cy="5012676"/>
          </a:xfrm>
        </p:grpSpPr>
        <p:pic>
          <p:nvPicPr>
            <p:cNvPr id="1026" name="Picture 2" descr="E:\Chapter_25\B_JPEG_Images_and_Tables\a_labeled\figure_25_21a_labeled.jpg"/>
            <p:cNvPicPr>
              <a:picLocks noChangeAspect="1" noChangeArrowheads="1"/>
            </p:cNvPicPr>
            <p:nvPr/>
          </p:nvPicPr>
          <p:blipFill>
            <a:blip r:embed="rId4" cstate="print"/>
            <a:srcRect l="2361" r="27718" b="5748"/>
            <a:stretch>
              <a:fillRect/>
            </a:stretch>
          </p:blipFill>
          <p:spPr bwMode="auto">
            <a:xfrm>
              <a:off x="88134" y="495758"/>
              <a:ext cx="4567185" cy="5012676"/>
            </a:xfrm>
            <a:prstGeom prst="rect">
              <a:avLst/>
            </a:prstGeom>
            <a:noFill/>
          </p:spPr>
        </p:pic>
        <p:sp>
          <p:nvSpPr>
            <p:cNvPr id="8" name="Rectangle 7"/>
            <p:cNvSpPr/>
            <p:nvPr/>
          </p:nvSpPr>
          <p:spPr>
            <a:xfrm>
              <a:off x="1487276" y="5023692"/>
              <a:ext cx="3172858" cy="473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322829" y="5182716"/>
            <a:ext cx="5799137" cy="163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62000"/>
                </a:schemeClr>
              </a:gs>
              <a:gs pos="100000">
                <a:schemeClr val="bg1">
                  <a:gamma/>
                  <a:shade val="72941"/>
                  <a:invGamma/>
                </a:schemeClr>
              </a:gs>
            </a:gsLst>
            <a:lin ang="5400000" scaled="1"/>
            <a:tileRect/>
          </a:gradFill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000" i="1" dirty="0">
                <a:solidFill>
                  <a:srgbClr val="A50021"/>
                </a:solidFill>
              </a:rPr>
              <a:t>What is the </a:t>
            </a:r>
            <a:r>
              <a:rPr lang="en-US" sz="2000" i="1" dirty="0" err="1">
                <a:solidFill>
                  <a:srgbClr val="A50021"/>
                </a:solidFill>
              </a:rPr>
              <a:t>trigone</a:t>
            </a:r>
            <a:r>
              <a:rPr lang="en-US" sz="2000" i="1" dirty="0">
                <a:solidFill>
                  <a:srgbClr val="A50021"/>
                </a:solidFill>
              </a:rPr>
              <a:t> &amp; why is it important clinically?</a:t>
            </a:r>
          </a:p>
          <a:p>
            <a:pPr algn="ctr">
              <a:spcBef>
                <a:spcPts val="0"/>
              </a:spcBef>
            </a:pPr>
            <a:r>
              <a:rPr lang="en-US" sz="2000" dirty="0">
                <a:cs typeface="Arial" charset="0"/>
              </a:rPr>
              <a:t>moderately full bladder (500 ml) ~12.5 cm long</a:t>
            </a:r>
          </a:p>
          <a:p>
            <a:pPr algn="ctr">
              <a:spcBef>
                <a:spcPts val="0"/>
              </a:spcBef>
            </a:pPr>
            <a:r>
              <a:rPr lang="en-US" sz="2000" dirty="0">
                <a:cs typeface="Arial" charset="0"/>
              </a:rPr>
              <a:t>can hold up to about double that volume</a:t>
            </a:r>
          </a:p>
          <a:p>
            <a:pPr algn="ctr">
              <a:spcBef>
                <a:spcPts val="0"/>
              </a:spcBef>
            </a:pPr>
            <a:r>
              <a:rPr lang="en-US" sz="2000" i="1" dirty="0">
                <a:solidFill>
                  <a:srgbClr val="A50021"/>
                </a:solidFill>
              </a:rPr>
              <a:t>What forms the internal urethral sphincter?  </a:t>
            </a:r>
          </a:p>
          <a:p>
            <a:pPr algn="ctr">
              <a:spcBef>
                <a:spcPts val="0"/>
              </a:spcBef>
            </a:pPr>
            <a:r>
              <a:rPr lang="en-US" sz="2000" i="1" dirty="0">
                <a:solidFill>
                  <a:srgbClr val="A50021"/>
                </a:solidFill>
              </a:rPr>
              <a:t>What forms the external urethral sphincter?</a:t>
            </a:r>
            <a:endParaRPr lang="en-CA" sz="2000" i="1" dirty="0">
              <a:solidFill>
                <a:srgbClr val="A50021"/>
              </a:solidFill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559258" y="71919"/>
            <a:ext cx="6010382" cy="38779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 smtClean="0">
                <a:solidFill>
                  <a:srgbClr val="0070C0"/>
                </a:solidFill>
              </a:rPr>
              <a:t>Micturition: Male vs Female</a:t>
            </a:r>
            <a:endParaRPr lang="en-US" sz="2400" b="1" u="sng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Chapter_25\B_JPEG_Images_and_Tables\a_labeled\figure_25_21b_labeled.jpg"/>
          <p:cNvPicPr>
            <a:picLocks noChangeAspect="1" noChangeArrowheads="1"/>
          </p:cNvPicPr>
          <p:nvPr/>
        </p:nvPicPr>
        <p:blipFill>
          <a:blip r:embed="rId3" cstate="print"/>
          <a:srcRect l="-477" r="1970" b="4140"/>
          <a:stretch>
            <a:fillRect/>
          </a:stretch>
        </p:blipFill>
        <p:spPr bwMode="auto">
          <a:xfrm>
            <a:off x="1542362" y="958471"/>
            <a:ext cx="6136403" cy="4616065"/>
          </a:xfrm>
          <a:prstGeom prst="rect">
            <a:avLst/>
          </a:prstGeom>
          <a:noFill/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941942" y="5853017"/>
            <a:ext cx="124585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25.20b</a:t>
            </a:r>
            <a:endParaRPr lang="en-CA" sz="1600" b="1" dirty="0"/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668383" y="252924"/>
            <a:ext cx="6010382" cy="38779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 smtClean="0">
                <a:solidFill>
                  <a:srgbClr val="0070C0"/>
                </a:solidFill>
              </a:rPr>
              <a:t>Micturition: Male vs Female</a:t>
            </a:r>
            <a:endParaRPr lang="en-US" sz="2400" b="1" u="sng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7950" y="913311"/>
            <a:ext cx="854809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000" b="1" dirty="0"/>
              <a:t>Urination</a:t>
            </a:r>
            <a:r>
              <a:rPr lang="en-US" altLang="en-US" sz="2000" dirty="0"/>
              <a:t> or </a:t>
            </a:r>
            <a:r>
              <a:rPr lang="en-US" altLang="en-US" sz="2000" dirty="0" smtClean="0"/>
              <a:t>voiding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000" dirty="0" smtClean="0"/>
              <a:t>Three </a:t>
            </a:r>
            <a:r>
              <a:rPr lang="en-US" altLang="en-US" sz="2000" dirty="0"/>
              <a:t>simultaneous events must occur</a:t>
            </a:r>
          </a:p>
          <a:p>
            <a:pPr marL="360363" lvl="1" indent="-360363"/>
            <a:r>
              <a:rPr lang="en-US" altLang="en-US" sz="2000" dirty="0" smtClean="0"/>
              <a:t>	Contraction of detrusor by ANS</a:t>
            </a:r>
          </a:p>
          <a:p>
            <a:pPr marL="360363" lvl="1" indent="-360363"/>
            <a:r>
              <a:rPr lang="en-US" altLang="en-US" sz="2000" dirty="0" smtClean="0"/>
              <a:t>	Opening of internal urethral sphincter by ANS</a:t>
            </a:r>
          </a:p>
          <a:p>
            <a:pPr marL="360363" lvl="1" indent="-360363"/>
            <a:r>
              <a:rPr lang="en-US" altLang="en-US" sz="2000" dirty="0" smtClean="0"/>
              <a:t>	Opening of external urethral sphincter by somatic nervous system</a:t>
            </a:r>
          </a:p>
          <a:p>
            <a:pPr marL="342900" lvl="1" indent="-342900">
              <a:buFont typeface="Wingdings" panose="05000000000000000000" pitchFamily="2" charset="2"/>
              <a:buChar char="Ø"/>
            </a:pPr>
            <a:r>
              <a:rPr lang="en-US" altLang="en-US" sz="2000" dirty="0" smtClean="0"/>
              <a:t>Pontine </a:t>
            </a:r>
            <a:r>
              <a:rPr lang="en-US" altLang="en-US" sz="2000" dirty="0"/>
              <a:t>control centers mature between ages 2 and </a:t>
            </a:r>
            <a:r>
              <a:rPr lang="en-US" altLang="en-US" sz="2000" dirty="0" smtClean="0"/>
              <a:t>3</a:t>
            </a:r>
          </a:p>
          <a:p>
            <a:pPr marL="360363" indent="-360363">
              <a:buFont typeface="Wingdings" panose="05000000000000000000" pitchFamily="2" charset="2"/>
              <a:buChar char="Ø"/>
            </a:pPr>
            <a:r>
              <a:rPr lang="en-US" altLang="en-US" sz="2000" b="1" dirty="0" smtClean="0"/>
              <a:t>Incontinence</a:t>
            </a:r>
            <a:r>
              <a:rPr lang="en-US" altLang="en-US" sz="2000" dirty="0" smtClean="0"/>
              <a:t>: urine leakage, </a:t>
            </a:r>
            <a:r>
              <a:rPr lang="en-US" altLang="en-US" sz="2000" dirty="0"/>
              <a:t>usually from weakened pelvic muscles</a:t>
            </a:r>
          </a:p>
          <a:p>
            <a:pPr marL="360363" lvl="1"/>
            <a:r>
              <a:rPr lang="en-US" altLang="en-US" sz="2000" dirty="0"/>
              <a:t>e.g. pregnancy, </a:t>
            </a:r>
            <a:r>
              <a:rPr lang="en-US" altLang="en-US" sz="2000" dirty="0" smtClean="0"/>
              <a:t>emotional problems, nervous system problems</a:t>
            </a:r>
            <a:endParaRPr lang="en-US" altLang="en-US" sz="2000" dirty="0"/>
          </a:p>
          <a:p>
            <a:pPr marL="360363" lvl="1"/>
            <a:r>
              <a:rPr lang="en-US" altLang="en-US" sz="2000" i="1" dirty="0" smtClean="0">
                <a:solidFill>
                  <a:srgbClr val="0070C0"/>
                </a:solidFill>
              </a:rPr>
              <a:t>Stress </a:t>
            </a:r>
            <a:r>
              <a:rPr lang="en-US" altLang="en-US" sz="2000" i="1" dirty="0">
                <a:solidFill>
                  <a:srgbClr val="0070C0"/>
                </a:solidFill>
              </a:rPr>
              <a:t>incontinence</a:t>
            </a:r>
            <a:endParaRPr lang="en-US" altLang="en-US" sz="2000" dirty="0">
              <a:solidFill>
                <a:srgbClr val="0070C0"/>
              </a:solidFill>
            </a:endParaRPr>
          </a:p>
          <a:p>
            <a:pPr marL="360363" lvl="2"/>
            <a:r>
              <a:rPr lang="en-US" altLang="en-US" sz="2000" dirty="0"/>
              <a:t>Increased intra-abdominal pressure forces urine through external </a:t>
            </a:r>
            <a:r>
              <a:rPr lang="en-US" altLang="en-US" sz="2000" dirty="0" smtClean="0"/>
              <a:t>sphincter </a:t>
            </a:r>
          </a:p>
          <a:p>
            <a:pPr marL="360363" lvl="2"/>
            <a:r>
              <a:rPr lang="en-US" altLang="en-US" sz="2000" i="1" dirty="0" smtClean="0">
                <a:solidFill>
                  <a:srgbClr val="0070C0"/>
                </a:solidFill>
              </a:rPr>
              <a:t>Overflow </a:t>
            </a:r>
            <a:r>
              <a:rPr lang="en-US" altLang="en-US" sz="2000" i="1" dirty="0">
                <a:solidFill>
                  <a:srgbClr val="0070C0"/>
                </a:solidFill>
              </a:rPr>
              <a:t>incontinence</a:t>
            </a:r>
            <a:endParaRPr lang="en-US" altLang="en-US" sz="2000" dirty="0">
              <a:solidFill>
                <a:srgbClr val="0070C0"/>
              </a:solidFill>
            </a:endParaRPr>
          </a:p>
          <a:p>
            <a:pPr marL="360363" lvl="2"/>
            <a:r>
              <a:rPr lang="en-US" altLang="en-US" sz="2000" dirty="0"/>
              <a:t>Urine dribbles when bladder </a:t>
            </a:r>
            <a:r>
              <a:rPr lang="en-US" altLang="en-US" sz="2000" dirty="0" smtClean="0"/>
              <a:t>overfills</a:t>
            </a:r>
          </a:p>
          <a:p>
            <a:pPr marL="360363" lvl="2" indent="-360363">
              <a:buFont typeface="Wingdings" panose="05000000000000000000" pitchFamily="2" charset="2"/>
              <a:buChar char="Ø"/>
            </a:pPr>
            <a:r>
              <a:rPr lang="en-US" altLang="en-US" sz="2000" b="1" dirty="0" smtClean="0"/>
              <a:t>Urinary retention</a:t>
            </a:r>
            <a:r>
              <a:rPr lang="en-US" altLang="en-US" sz="2000" dirty="0" smtClean="0"/>
              <a:t>: bladder </a:t>
            </a:r>
            <a:r>
              <a:rPr lang="en-US" altLang="en-US" sz="2000" dirty="0"/>
              <a:t>unable to expel urine</a:t>
            </a:r>
          </a:p>
          <a:p>
            <a:pPr marL="360363" lvl="1"/>
            <a:r>
              <a:rPr lang="en-US" altLang="en-US" sz="2000" dirty="0"/>
              <a:t>Common after general </a:t>
            </a:r>
            <a:r>
              <a:rPr lang="en-US" altLang="en-US" sz="2000" dirty="0" smtClean="0"/>
              <a:t>anesthesia, hypertrophy </a:t>
            </a:r>
            <a:r>
              <a:rPr lang="en-US" altLang="en-US" sz="2000" dirty="0"/>
              <a:t>of prostate</a:t>
            </a:r>
          </a:p>
          <a:p>
            <a:pPr marL="360363" lvl="1"/>
            <a:r>
              <a:rPr lang="en-US" altLang="en-US" sz="2000" dirty="0"/>
              <a:t>Treatment - </a:t>
            </a:r>
            <a:r>
              <a:rPr lang="en-US" altLang="en-US" sz="2000" dirty="0" smtClean="0"/>
              <a:t>catheterization</a:t>
            </a:r>
            <a:endParaRPr lang="en-US" altLang="en-US" sz="2000" dirty="0"/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1566809" y="71919"/>
            <a:ext cx="6010382" cy="38779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 smtClean="0">
                <a:solidFill>
                  <a:srgbClr val="0070C0"/>
                </a:solidFill>
              </a:rPr>
              <a:t>Micturition</a:t>
            </a:r>
            <a:endParaRPr lang="en-US" sz="2400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49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4419600" y="0"/>
            <a:ext cx="4724400" cy="510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~ 200 ml urine in bladder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endParaRPr lang="en-US" dirty="0"/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stretch receptors trigger visceral reflex arc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dirty="0"/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dirty="0"/>
              <a:t>afferent to sacral region of spinal cord &amp; efferent to bladder via parasympathetic pelvic nerves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dirty="0"/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olidFill>
                  <a:srgbClr val="0070C0"/>
                </a:solidFill>
              </a:rPr>
              <a:t>detrusor muscle </a:t>
            </a:r>
            <a:r>
              <a:rPr lang="en-US" dirty="0"/>
              <a:t>contracts &amp; </a:t>
            </a:r>
            <a:r>
              <a:rPr lang="en-US" dirty="0">
                <a:solidFill>
                  <a:srgbClr val="0070C0"/>
                </a:solidFill>
              </a:rPr>
              <a:t>internal sphincter</a:t>
            </a:r>
            <a:r>
              <a:rPr lang="en-US" dirty="0"/>
              <a:t> relaxes </a:t>
            </a:r>
            <a:r>
              <a:rPr lang="en-US" dirty="0">
                <a:sym typeface="WP IconicSymbolsA" pitchFamily="2" charset="2"/>
              </a:rPr>
              <a:t> urine through internal sphincter into upper part of urethra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dirty="0">
              <a:sym typeface="WP IconicSymbolsA" pitchFamily="2" charset="2"/>
            </a:endParaRP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ym typeface="WP IconicSymbolsA" pitchFamily="2" charset="2"/>
              </a:rPr>
              <a:t>afferent also to brain; one feels urge to void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dirty="0">
              <a:sym typeface="WP IconicSymbolsA" pitchFamily="2" charset="2"/>
            </a:endParaRP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olidFill>
                  <a:srgbClr val="0070C0"/>
                </a:solidFill>
              </a:rPr>
              <a:t>external sphincter under voluntary control 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4443413" y="5791200"/>
            <a:ext cx="2051050" cy="9159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/>
              <a:t>relax external sphincter &amp; empty bladder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6781800" y="5743575"/>
            <a:ext cx="23050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/>
              <a:t>reflex subsides in ~1 min; occurs again as urine accumulates</a:t>
            </a:r>
          </a:p>
        </p:txBody>
      </p:sp>
      <p:sp>
        <p:nvSpPr>
          <p:cNvPr id="27658" name="Line 10"/>
          <p:cNvSpPr>
            <a:spLocks noChangeShapeType="1"/>
          </p:cNvSpPr>
          <p:nvPr/>
        </p:nvSpPr>
        <p:spPr bwMode="auto">
          <a:xfrm>
            <a:off x="6781800" y="228600"/>
            <a:ext cx="0" cy="457200"/>
          </a:xfrm>
          <a:prstGeom prst="line">
            <a:avLst/>
          </a:prstGeom>
          <a:noFill/>
          <a:ln w="57150">
            <a:solidFill>
              <a:srgbClr val="FF505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659" name="Line 11"/>
          <p:cNvSpPr>
            <a:spLocks noChangeShapeType="1"/>
          </p:cNvSpPr>
          <p:nvPr/>
        </p:nvSpPr>
        <p:spPr bwMode="auto">
          <a:xfrm>
            <a:off x="6781800" y="2286000"/>
            <a:ext cx="0" cy="457200"/>
          </a:xfrm>
          <a:prstGeom prst="line">
            <a:avLst/>
          </a:prstGeom>
          <a:noFill/>
          <a:ln w="57150">
            <a:solidFill>
              <a:srgbClr val="FF505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660" name="Line 12"/>
          <p:cNvSpPr>
            <a:spLocks noChangeShapeType="1"/>
          </p:cNvSpPr>
          <p:nvPr/>
        </p:nvSpPr>
        <p:spPr bwMode="auto">
          <a:xfrm>
            <a:off x="6781800" y="1019175"/>
            <a:ext cx="0" cy="457200"/>
          </a:xfrm>
          <a:prstGeom prst="line">
            <a:avLst/>
          </a:prstGeom>
          <a:noFill/>
          <a:ln w="57150">
            <a:solidFill>
              <a:srgbClr val="FF505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661" name="Line 13"/>
          <p:cNvSpPr>
            <a:spLocks noChangeShapeType="1"/>
          </p:cNvSpPr>
          <p:nvPr/>
        </p:nvSpPr>
        <p:spPr bwMode="auto">
          <a:xfrm>
            <a:off x="6781800" y="3548063"/>
            <a:ext cx="0" cy="457200"/>
          </a:xfrm>
          <a:prstGeom prst="line">
            <a:avLst/>
          </a:prstGeom>
          <a:noFill/>
          <a:ln w="57150">
            <a:solidFill>
              <a:srgbClr val="FF505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662" name="Line 14"/>
          <p:cNvSpPr>
            <a:spLocks noChangeShapeType="1"/>
          </p:cNvSpPr>
          <p:nvPr/>
        </p:nvSpPr>
        <p:spPr bwMode="auto">
          <a:xfrm>
            <a:off x="6781800" y="4324350"/>
            <a:ext cx="0" cy="457200"/>
          </a:xfrm>
          <a:prstGeom prst="line">
            <a:avLst/>
          </a:prstGeom>
          <a:noFill/>
          <a:ln w="57150">
            <a:solidFill>
              <a:srgbClr val="FF505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663" name="Line 15"/>
          <p:cNvSpPr>
            <a:spLocks noChangeShapeType="1"/>
          </p:cNvSpPr>
          <p:nvPr/>
        </p:nvSpPr>
        <p:spPr bwMode="auto">
          <a:xfrm rot="-3097374">
            <a:off x="7654131" y="5095082"/>
            <a:ext cx="1587" cy="457200"/>
          </a:xfrm>
          <a:prstGeom prst="line">
            <a:avLst/>
          </a:prstGeom>
          <a:noFill/>
          <a:ln w="57150">
            <a:solidFill>
              <a:srgbClr val="FF505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664" name="Line 16"/>
          <p:cNvSpPr>
            <a:spLocks noChangeShapeType="1"/>
          </p:cNvSpPr>
          <p:nvPr/>
        </p:nvSpPr>
        <p:spPr bwMode="auto">
          <a:xfrm rot="3044698">
            <a:off x="5644356" y="5085557"/>
            <a:ext cx="1587" cy="457200"/>
          </a:xfrm>
          <a:prstGeom prst="line">
            <a:avLst/>
          </a:prstGeom>
          <a:noFill/>
          <a:ln w="57150">
            <a:solidFill>
              <a:srgbClr val="FF505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14" name="Picture 3" descr="E:\Chapter_25\B_JPEG_Images_and_Tables\b_unlabeled\figure_25_21b_unlabeled.jpg"/>
          <p:cNvPicPr>
            <a:picLocks noChangeAspect="1" noChangeArrowheads="1"/>
          </p:cNvPicPr>
          <p:nvPr/>
        </p:nvPicPr>
        <p:blipFill>
          <a:blip r:embed="rId2" cstate="print"/>
          <a:srcRect l="33768" t="9854" r="14343" b="17513"/>
          <a:stretch>
            <a:fillRect/>
          </a:stretch>
        </p:blipFill>
        <p:spPr bwMode="auto">
          <a:xfrm>
            <a:off x="389250" y="1262374"/>
            <a:ext cx="3291209" cy="3801116"/>
          </a:xfrm>
          <a:prstGeom prst="rect">
            <a:avLst/>
          </a:prstGeom>
          <a:noFill/>
        </p:spPr>
      </p:pic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315672" y="228600"/>
            <a:ext cx="4225505" cy="38779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 smtClean="0">
                <a:solidFill>
                  <a:srgbClr val="0070C0"/>
                </a:solidFill>
              </a:rPr>
              <a:t>Regulation of micturition</a:t>
            </a:r>
            <a:endParaRPr lang="en-US" sz="2400" b="1" u="sng" dirty="0">
              <a:solidFill>
                <a:srgbClr val="0070C0"/>
              </a:solidFill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1232899" y="4674742"/>
            <a:ext cx="462337" cy="49414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15671" y="5168890"/>
            <a:ext cx="2172390" cy="646331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CA" b="1" dirty="0" smtClean="0"/>
              <a:t>external sphincter</a:t>
            </a:r>
          </a:p>
          <a:p>
            <a:pPr algn="ctr"/>
            <a:r>
              <a:rPr lang="en-CA" b="1" dirty="0" smtClean="0"/>
              <a:t>relaxes</a:t>
            </a:r>
            <a:endParaRPr lang="en-CA" b="1" dirty="0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1023991" y="1342811"/>
            <a:ext cx="0" cy="1364311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68701" y="951670"/>
            <a:ext cx="3196432" cy="369332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CA" b="1" dirty="0" smtClean="0"/>
              <a:t>detrusor muscle contracts</a:t>
            </a:r>
            <a:endParaRPr lang="en-CA" b="1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2264804" y="3732729"/>
            <a:ext cx="529767" cy="383316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924225" y="3086398"/>
            <a:ext cx="2121093" cy="646331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CA" b="1" dirty="0" smtClean="0"/>
              <a:t>internal sphincter</a:t>
            </a:r>
          </a:p>
          <a:p>
            <a:pPr algn="ctr"/>
            <a:r>
              <a:rPr lang="en-CA" b="1" dirty="0" smtClean="0"/>
              <a:t>relaxes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14638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Chapter_25\B_JPEG_Images_and_Tables\a_labeled\figure_25_22_labeled.jpg"/>
          <p:cNvPicPr>
            <a:picLocks noChangeAspect="1" noChangeArrowheads="1"/>
          </p:cNvPicPr>
          <p:nvPr/>
        </p:nvPicPr>
        <p:blipFill>
          <a:blip r:embed="rId2" cstate="print"/>
          <a:srcRect l="1850" t="2625" r="2238" b="5465"/>
          <a:stretch>
            <a:fillRect/>
          </a:stretch>
        </p:blipFill>
        <p:spPr bwMode="auto">
          <a:xfrm>
            <a:off x="158529" y="176270"/>
            <a:ext cx="8844667" cy="635673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6776" y="6257580"/>
            <a:ext cx="1210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25.21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70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1520825" y="606425"/>
            <a:ext cx="6327775" cy="506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219" name="Text Box 3" descr="Newsprint"/>
          <p:cNvSpPr txBox="1">
            <a:spLocks noChangeArrowheads="1"/>
          </p:cNvSpPr>
          <p:nvPr/>
        </p:nvSpPr>
        <p:spPr bwMode="auto">
          <a:xfrm>
            <a:off x="762000" y="6248400"/>
            <a:ext cx="1219200" cy="2444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48455" y="1511886"/>
            <a:ext cx="8621713" cy="4555093"/>
          </a:xfrm>
          <a:prstGeom prst="rect">
            <a:avLst/>
          </a:prstGeom>
          <a:solidFill>
            <a:schemeClr val="bg1"/>
          </a:solidFill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0363" indent="-360363">
              <a:lnSpc>
                <a:spcPct val="75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CA" sz="2000" dirty="0" smtClean="0">
                <a:cs typeface="Arial" charset="0"/>
              </a:rPr>
              <a:t>The kidneys are major </a:t>
            </a:r>
            <a:r>
              <a:rPr lang="en-CA" sz="2000" b="1" dirty="0">
                <a:solidFill>
                  <a:srgbClr val="0070C0"/>
                </a:solidFill>
                <a:cs typeface="Arial" charset="0"/>
              </a:rPr>
              <a:t>excretory</a:t>
            </a:r>
            <a:r>
              <a:rPr lang="en-CA" sz="2000" dirty="0">
                <a:cs typeface="Arial" charset="0"/>
              </a:rPr>
              <a:t> organs:  perfect examples of </a:t>
            </a:r>
            <a:r>
              <a:rPr lang="en-CA" sz="2000" b="1" dirty="0">
                <a:solidFill>
                  <a:srgbClr val="0070C0"/>
                </a:solidFill>
                <a:cs typeface="Arial" charset="0"/>
              </a:rPr>
              <a:t>homeostatic organs</a:t>
            </a:r>
          </a:p>
          <a:p>
            <a:pPr marL="609600" indent="-609600">
              <a:lnSpc>
                <a:spcPct val="50000"/>
              </a:lnSpc>
              <a:spcBef>
                <a:spcPct val="50000"/>
              </a:spcBef>
            </a:pPr>
            <a:endParaRPr lang="en-CA" sz="2000" i="1" u="sng" dirty="0">
              <a:solidFill>
                <a:srgbClr val="006600"/>
              </a:solidFill>
            </a:endParaRPr>
          </a:p>
          <a:p>
            <a:pPr marL="609600" indent="-609600">
              <a:lnSpc>
                <a:spcPct val="50000"/>
              </a:lnSpc>
              <a:spcBef>
                <a:spcPct val="50000"/>
              </a:spcBef>
            </a:pPr>
            <a:r>
              <a:rPr lang="en-CA" sz="2000" b="1" u="sng" dirty="0">
                <a:solidFill>
                  <a:srgbClr val="0070C0"/>
                </a:solidFill>
              </a:rPr>
              <a:t>Main function:</a:t>
            </a:r>
            <a:r>
              <a:rPr lang="en-CA" sz="2000" b="1" dirty="0">
                <a:solidFill>
                  <a:srgbClr val="0070C0"/>
                </a:solidFill>
              </a:rPr>
              <a:t>  </a:t>
            </a:r>
            <a:endParaRPr lang="en-CA" sz="2000" b="1" dirty="0" smtClean="0">
              <a:solidFill>
                <a:srgbClr val="0070C0"/>
              </a:solidFill>
            </a:endParaRPr>
          </a:p>
          <a:p>
            <a:pPr marL="360363" indent="-360363">
              <a:lnSpc>
                <a:spcPct val="50000"/>
              </a:lnSpc>
              <a:spcBef>
                <a:spcPct val="50000"/>
              </a:spcBef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CA" sz="2000" b="1" dirty="0" smtClean="0">
                <a:solidFill>
                  <a:srgbClr val="FF0000"/>
                </a:solidFill>
              </a:rPr>
              <a:t>filter</a:t>
            </a:r>
            <a:r>
              <a:rPr lang="en-CA" sz="2000" dirty="0" smtClean="0">
                <a:solidFill>
                  <a:srgbClr val="FF0000"/>
                </a:solidFill>
              </a:rPr>
              <a:t> </a:t>
            </a:r>
            <a:r>
              <a:rPr lang="en-CA" sz="2000" dirty="0"/>
              <a:t>several litres of fluid from bloodstream daily </a:t>
            </a:r>
            <a:r>
              <a:rPr lang="en-CA" sz="2000" dirty="0" smtClean="0">
                <a:sym typeface="WP IconicSymbolsA" pitchFamily="2" charset="2"/>
              </a:rPr>
              <a:t>  </a:t>
            </a:r>
            <a:endParaRPr lang="en-CA" sz="2000" dirty="0">
              <a:sym typeface="WP IconicSymbolsA" pitchFamily="2" charset="2"/>
            </a:endParaRPr>
          </a:p>
          <a:p>
            <a:pPr marL="360363" indent="-360363">
              <a:lnSpc>
                <a:spcPct val="50000"/>
              </a:lnSpc>
              <a:spcBef>
                <a:spcPct val="50000"/>
              </a:spcBef>
            </a:pPr>
            <a:r>
              <a:rPr lang="en-CA" sz="2000" dirty="0">
                <a:sym typeface="WP IconicSymbolsA" pitchFamily="2" charset="2"/>
              </a:rPr>
              <a:t>	(</a:t>
            </a:r>
            <a:r>
              <a:rPr lang="en-CA" sz="2000" dirty="0" err="1">
                <a:sym typeface="WP IconicSymbolsA" pitchFamily="2" charset="2"/>
              </a:rPr>
              <a:t>i</a:t>
            </a:r>
            <a:r>
              <a:rPr lang="en-CA" sz="2000" dirty="0">
                <a:sym typeface="WP IconicSymbolsA" pitchFamily="2" charset="2"/>
              </a:rPr>
              <a:t>)  toxins, metabolic wastes, excess ions leave body in urine</a:t>
            </a:r>
          </a:p>
          <a:p>
            <a:pPr marL="360363" indent="-360363">
              <a:lnSpc>
                <a:spcPct val="50000"/>
              </a:lnSpc>
              <a:spcBef>
                <a:spcPct val="50000"/>
              </a:spcBef>
            </a:pPr>
            <a:r>
              <a:rPr lang="en-CA" sz="2000" dirty="0">
                <a:sym typeface="WP IconicSymbolsA" pitchFamily="2" charset="2"/>
              </a:rPr>
              <a:t>	(ii) materials still needed by body returned to bloodstream</a:t>
            </a:r>
          </a:p>
          <a:p>
            <a:pPr marL="609600" indent="-609600">
              <a:lnSpc>
                <a:spcPct val="50000"/>
              </a:lnSpc>
              <a:spcBef>
                <a:spcPct val="50000"/>
              </a:spcBef>
            </a:pPr>
            <a:endParaRPr lang="en-CA" sz="2000" i="1" u="sng" dirty="0">
              <a:solidFill>
                <a:srgbClr val="006600"/>
              </a:solidFill>
              <a:sym typeface="WP IconicSymbolsA" pitchFamily="2" charset="2"/>
            </a:endParaRPr>
          </a:p>
          <a:p>
            <a:pPr marL="609600" indent="-609600">
              <a:lnSpc>
                <a:spcPct val="50000"/>
              </a:lnSpc>
              <a:spcBef>
                <a:spcPct val="50000"/>
              </a:spcBef>
            </a:pPr>
            <a:r>
              <a:rPr lang="en-CA" sz="2000" b="1" u="sng" dirty="0">
                <a:solidFill>
                  <a:srgbClr val="0070C0"/>
                </a:solidFill>
                <a:sym typeface="WP IconicSymbolsA" pitchFamily="2" charset="2"/>
              </a:rPr>
              <a:t>Additional functions:</a:t>
            </a:r>
          </a:p>
          <a:p>
            <a:pPr marL="360363" indent="-360363">
              <a:lnSpc>
                <a:spcPct val="5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CA" sz="2000" dirty="0">
                <a:sym typeface="WP IconicSymbolsA" pitchFamily="2" charset="2"/>
              </a:rPr>
              <a:t>regulate blood </a:t>
            </a:r>
            <a:r>
              <a:rPr lang="en-CA" sz="2000" b="1" dirty="0">
                <a:solidFill>
                  <a:srgbClr val="0070C0"/>
                </a:solidFill>
                <a:sym typeface="WP IconicSymbolsA" pitchFamily="2" charset="2"/>
              </a:rPr>
              <a:t>volume</a:t>
            </a:r>
            <a:r>
              <a:rPr lang="en-CA" sz="2000" dirty="0">
                <a:solidFill>
                  <a:srgbClr val="0070C0"/>
                </a:solidFill>
                <a:sym typeface="WP IconicSymbolsA" pitchFamily="2" charset="2"/>
              </a:rPr>
              <a:t> </a:t>
            </a:r>
            <a:r>
              <a:rPr lang="en-CA" sz="2000" dirty="0">
                <a:sym typeface="WP IconicSymbolsA" pitchFamily="2" charset="2"/>
              </a:rPr>
              <a:t>&amp; </a:t>
            </a:r>
            <a:r>
              <a:rPr lang="en-CA" sz="2000" b="1" dirty="0">
                <a:solidFill>
                  <a:srgbClr val="0070C0"/>
                </a:solidFill>
                <a:sym typeface="WP IconicSymbolsA" pitchFamily="2" charset="2"/>
              </a:rPr>
              <a:t>composition</a:t>
            </a:r>
            <a:r>
              <a:rPr lang="en-CA" sz="2000" dirty="0">
                <a:sym typeface="WP IconicSymbolsA" pitchFamily="2" charset="2"/>
              </a:rPr>
              <a:t> </a:t>
            </a:r>
            <a:endParaRPr lang="en-CA" sz="2000" dirty="0" smtClean="0">
              <a:sym typeface="WP IconicSymbolsA" pitchFamily="2" charset="2"/>
            </a:endParaRPr>
          </a:p>
          <a:p>
            <a:pPr marL="360363" indent="-360363">
              <a:lnSpc>
                <a:spcPct val="5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CA" sz="2000" dirty="0" smtClean="0"/>
              <a:t>produce </a:t>
            </a:r>
            <a:r>
              <a:rPr lang="en-CA" sz="2000" dirty="0"/>
              <a:t>enzyme </a:t>
            </a:r>
            <a:r>
              <a:rPr lang="en-CA" sz="2000" b="1" dirty="0" smtClean="0">
                <a:solidFill>
                  <a:srgbClr val="0070C0"/>
                </a:solidFill>
              </a:rPr>
              <a:t>renin</a:t>
            </a:r>
            <a:r>
              <a:rPr lang="en-CA" sz="2000" dirty="0" smtClean="0">
                <a:solidFill>
                  <a:srgbClr val="0070C0"/>
                </a:solidFill>
              </a:rPr>
              <a:t>, </a:t>
            </a:r>
            <a:r>
              <a:rPr lang="en-CA" sz="2000" dirty="0" smtClean="0">
                <a:sym typeface="WP IconicSymbolsA" pitchFamily="2" charset="2"/>
              </a:rPr>
              <a:t>helps </a:t>
            </a:r>
            <a:r>
              <a:rPr lang="en-CA" sz="2000" dirty="0">
                <a:sym typeface="WP IconicSymbolsA" pitchFamily="2" charset="2"/>
              </a:rPr>
              <a:t>regulate </a:t>
            </a:r>
            <a:r>
              <a:rPr lang="en-CA" sz="2000" b="1" dirty="0" smtClean="0">
                <a:solidFill>
                  <a:srgbClr val="0070C0"/>
                </a:solidFill>
                <a:sym typeface="WP IconicSymbolsA" pitchFamily="2" charset="2"/>
              </a:rPr>
              <a:t>BP</a:t>
            </a:r>
            <a:r>
              <a:rPr lang="en-CA" sz="2000" dirty="0" smtClean="0">
                <a:sym typeface="WP IconicSymbolsA" pitchFamily="2" charset="2"/>
              </a:rPr>
              <a:t> </a:t>
            </a:r>
            <a:r>
              <a:rPr lang="en-CA" sz="2000" dirty="0">
                <a:sym typeface="WP IconicSymbolsA" pitchFamily="2" charset="2"/>
              </a:rPr>
              <a:t>&amp; kidney </a:t>
            </a:r>
            <a:r>
              <a:rPr lang="en-CA" sz="2000" dirty="0" smtClean="0">
                <a:sym typeface="WP IconicSymbolsA" pitchFamily="2" charset="2"/>
              </a:rPr>
              <a:t>function (RAAS)</a:t>
            </a:r>
            <a:endParaRPr lang="en-CA" sz="2000" dirty="0">
              <a:sym typeface="WP IconicSymbolsA" pitchFamily="2" charset="2"/>
            </a:endParaRPr>
          </a:p>
          <a:p>
            <a:pPr marL="360363" indent="-360363">
              <a:lnSpc>
                <a:spcPct val="5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CA" sz="2000" dirty="0"/>
              <a:t>produce hormone </a:t>
            </a:r>
            <a:r>
              <a:rPr lang="en-CA" sz="2000" b="1" dirty="0">
                <a:solidFill>
                  <a:srgbClr val="0070C0"/>
                </a:solidFill>
              </a:rPr>
              <a:t>erythropoietin</a:t>
            </a:r>
            <a:r>
              <a:rPr lang="en-CA" sz="2000" dirty="0"/>
              <a:t>  </a:t>
            </a:r>
            <a:r>
              <a:rPr lang="en-CA" sz="2000" dirty="0" smtClean="0"/>
              <a:t>(regulation red blood cell production)</a:t>
            </a:r>
          </a:p>
          <a:p>
            <a:pPr marL="360363" indent="-360363">
              <a:lnSpc>
                <a:spcPct val="5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CA" sz="2000" dirty="0" smtClean="0"/>
              <a:t>metabolize </a:t>
            </a:r>
            <a:r>
              <a:rPr lang="en-CA" sz="2000" b="1" dirty="0">
                <a:solidFill>
                  <a:srgbClr val="0070C0"/>
                </a:solidFill>
              </a:rPr>
              <a:t>vitamin D</a:t>
            </a:r>
            <a:r>
              <a:rPr lang="en-CA" sz="2000" dirty="0"/>
              <a:t> to its active </a:t>
            </a:r>
            <a:r>
              <a:rPr lang="en-CA" sz="2000" dirty="0" smtClean="0"/>
              <a:t>form</a:t>
            </a:r>
          </a:p>
          <a:p>
            <a:pPr marL="360363" indent="-360363">
              <a:lnSpc>
                <a:spcPct val="5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CA" sz="2000" i="1" dirty="0" smtClean="0"/>
              <a:t>Gluconeogenesis during prolonged fasting</a:t>
            </a:r>
          </a:p>
          <a:p>
            <a:pPr marL="360363" indent="-360363">
              <a:lnSpc>
                <a:spcPct val="5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CA" sz="2000" i="1" dirty="0"/>
              <a:t>long term acid-base </a:t>
            </a:r>
            <a:r>
              <a:rPr lang="en-CA" sz="2000" i="1" dirty="0" smtClean="0"/>
              <a:t>regulation</a:t>
            </a:r>
            <a:endParaRPr lang="en-CA" sz="2000" i="1" dirty="0"/>
          </a:p>
        </p:txBody>
      </p:sp>
      <p:sp>
        <p:nvSpPr>
          <p:cNvPr id="10247" name="WordArt 7"/>
          <p:cNvSpPr>
            <a:spLocks noChangeArrowheads="1" noChangeShapeType="1" noTextEdit="1"/>
          </p:cNvSpPr>
          <p:nvPr/>
        </p:nvSpPr>
        <p:spPr bwMode="auto">
          <a:xfrm>
            <a:off x="2301875" y="303213"/>
            <a:ext cx="4714875" cy="679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RENAL PHYSIOLOGY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hapter_25\D_JPEG_Images_and_Tables\Labeled\figure_25_09_labeled.jpg"/>
          <p:cNvPicPr>
            <a:picLocks noChangeAspect="1" noChangeArrowheads="1"/>
          </p:cNvPicPr>
          <p:nvPr/>
        </p:nvPicPr>
        <p:blipFill>
          <a:blip r:embed="rId2" cstate="print"/>
          <a:srcRect b="3007"/>
          <a:stretch>
            <a:fillRect/>
          </a:stretch>
        </p:blipFill>
        <p:spPr bwMode="auto">
          <a:xfrm>
            <a:off x="4777482" y="1992992"/>
            <a:ext cx="4347377" cy="4865008"/>
          </a:xfrm>
          <a:prstGeom prst="rect">
            <a:avLst/>
          </a:prstGeom>
          <a:noFill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82193"/>
            <a:ext cx="9144000" cy="37010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400" b="1" u="sng" dirty="0" smtClean="0">
                <a:solidFill>
                  <a:srgbClr val="0070C0"/>
                </a:solidFill>
              </a:rPr>
              <a:t>Filtration, Reabsorption, Secretion, Excretion</a:t>
            </a:r>
            <a:endParaRPr lang="en-US" sz="2400" b="1" u="sng" dirty="0">
              <a:solidFill>
                <a:srgbClr val="0070C0"/>
              </a:solidFill>
            </a:endParaRPr>
          </a:p>
        </p:txBody>
      </p:sp>
      <p:sp>
        <p:nvSpPr>
          <p:cNvPr id="11270" name="Text Box 6" descr="Newsprint"/>
          <p:cNvSpPr txBox="1">
            <a:spLocks noChangeArrowheads="1"/>
          </p:cNvSpPr>
          <p:nvPr/>
        </p:nvSpPr>
        <p:spPr bwMode="auto">
          <a:xfrm>
            <a:off x="7832427" y="6599244"/>
            <a:ext cx="1321508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19100" y="1992992"/>
            <a:ext cx="4884415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70C0"/>
                </a:solidFill>
              </a:rPr>
              <a:t>filtrate</a:t>
            </a:r>
            <a:r>
              <a:rPr lang="en-US" sz="2000" b="1" i="1" dirty="0" smtClean="0">
                <a:solidFill>
                  <a:srgbClr val="800080"/>
                </a:solidFill>
              </a:rPr>
              <a:t> </a:t>
            </a:r>
            <a:r>
              <a:rPr lang="en-US" sz="2000" i="1" dirty="0" smtClean="0"/>
              <a:t>= plasma</a:t>
            </a:r>
            <a:r>
              <a:rPr lang="en-US" sz="2000" i="1" dirty="0" smtClean="0">
                <a:solidFill>
                  <a:srgbClr val="0070C0"/>
                </a:solidFill>
              </a:rPr>
              <a:t> minus </a:t>
            </a:r>
            <a:r>
              <a:rPr lang="en-US" sz="2000" i="1" dirty="0" smtClean="0"/>
              <a:t>proteins</a:t>
            </a:r>
          </a:p>
          <a:p>
            <a:r>
              <a:rPr lang="en-US" sz="2000" b="1" dirty="0" smtClean="0">
                <a:solidFill>
                  <a:srgbClr val="0070C0"/>
                </a:solidFill>
              </a:rPr>
              <a:t>urine</a:t>
            </a:r>
            <a:r>
              <a:rPr lang="en-US" sz="2000" b="1" i="1" dirty="0" smtClean="0">
                <a:solidFill>
                  <a:srgbClr val="800080"/>
                </a:solidFill>
              </a:rPr>
              <a:t> </a:t>
            </a:r>
            <a:r>
              <a:rPr lang="en-US" sz="2000" i="1" dirty="0"/>
              <a:t>= filtrate </a:t>
            </a:r>
            <a:r>
              <a:rPr lang="en-US" sz="2000" i="1" dirty="0">
                <a:solidFill>
                  <a:srgbClr val="0070C0"/>
                </a:solidFill>
              </a:rPr>
              <a:t>minus</a:t>
            </a:r>
            <a:r>
              <a:rPr lang="en-US" sz="2000" i="1" dirty="0"/>
              <a:t> nutrients, essential ions, most </a:t>
            </a:r>
            <a:r>
              <a:rPr lang="en-US" sz="2000" i="1" dirty="0" smtClean="0"/>
              <a:t>H</a:t>
            </a:r>
            <a:r>
              <a:rPr lang="en-US" sz="2000" i="1" baseline="-25000" dirty="0" smtClean="0"/>
              <a:t>2</a:t>
            </a:r>
            <a:r>
              <a:rPr lang="en-US" sz="2000" i="1" dirty="0" smtClean="0"/>
              <a:t>O</a:t>
            </a:r>
          </a:p>
          <a:p>
            <a:endParaRPr lang="en-US" sz="2000" dirty="0" smtClean="0"/>
          </a:p>
          <a:p>
            <a:r>
              <a:rPr lang="en-US" sz="2000" dirty="0" smtClean="0"/>
              <a:t>3 processes of urine formation:</a:t>
            </a:r>
            <a:endParaRPr lang="en-US" sz="2000" dirty="0"/>
          </a:p>
          <a:p>
            <a:pPr marL="231775" indent="-231775"/>
            <a:r>
              <a:rPr lang="en-US" sz="2000" dirty="0"/>
              <a:t>	</a:t>
            </a:r>
            <a:r>
              <a:rPr lang="en-US" sz="2000" b="1" dirty="0">
                <a:solidFill>
                  <a:srgbClr val="800080"/>
                </a:solidFill>
              </a:rPr>
              <a:t>(</a:t>
            </a:r>
            <a:r>
              <a:rPr lang="en-US" sz="2000" b="1" dirty="0" err="1">
                <a:solidFill>
                  <a:srgbClr val="800080"/>
                </a:solidFill>
              </a:rPr>
              <a:t>i</a:t>
            </a:r>
            <a:r>
              <a:rPr lang="en-US" sz="2000" b="1" dirty="0">
                <a:solidFill>
                  <a:srgbClr val="800080"/>
                </a:solidFill>
              </a:rPr>
              <a:t>)  glomerular filtration</a:t>
            </a:r>
          </a:p>
          <a:p>
            <a:pPr marL="231775" indent="-231775"/>
            <a:r>
              <a:rPr lang="en-US" sz="2000" b="1" dirty="0">
                <a:solidFill>
                  <a:srgbClr val="800080"/>
                </a:solidFill>
              </a:rPr>
              <a:t>	(ii) tubular reabsorption</a:t>
            </a:r>
          </a:p>
          <a:p>
            <a:pPr marL="231775" indent="-231775"/>
            <a:r>
              <a:rPr lang="en-US" sz="2000" b="1" dirty="0">
                <a:solidFill>
                  <a:srgbClr val="800080"/>
                </a:solidFill>
              </a:rPr>
              <a:t>	(iii) tubular secretion</a:t>
            </a:r>
            <a:r>
              <a:rPr lang="en-US" sz="2000" dirty="0"/>
              <a:t> 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7989677" y="6084591"/>
            <a:ext cx="100700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25.9</a:t>
            </a:r>
            <a:endParaRPr lang="en-US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52665" y="636983"/>
            <a:ext cx="8449546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75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>
                <a:cs typeface="Arial" charset="0"/>
              </a:rPr>
              <a:t>1000-1200 ml of blood pass through glomeruli each minute; </a:t>
            </a:r>
            <a:endParaRPr lang="en-US" sz="2000" dirty="0" smtClean="0">
              <a:cs typeface="Arial" charset="0"/>
            </a:endParaRPr>
          </a:p>
          <a:p>
            <a:pPr marL="285750" indent="-285750">
              <a:lnSpc>
                <a:spcPct val="75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Arial" charset="0"/>
              </a:rPr>
              <a:t>~</a:t>
            </a:r>
            <a:r>
              <a:rPr lang="en-US" sz="2000" dirty="0">
                <a:cs typeface="Arial" charset="0"/>
              </a:rPr>
              <a:t>650 ml plasma; of this 120-125 ml plasma forced into renal tubules every minute</a:t>
            </a:r>
            <a:r>
              <a:rPr lang="en-US" sz="2000" dirty="0" smtClean="0">
                <a:cs typeface="Arial" charset="0"/>
              </a:rPr>
              <a:t>!, </a:t>
            </a:r>
            <a:r>
              <a:rPr lang="en-US" sz="2000" dirty="0" err="1" smtClean="0">
                <a:cs typeface="Arial" charset="0"/>
              </a:rPr>
              <a:t>equiv</a:t>
            </a:r>
            <a:r>
              <a:rPr lang="en-US" sz="2000" dirty="0" smtClean="0">
                <a:cs typeface="Arial" charset="0"/>
              </a:rPr>
              <a:t> </a:t>
            </a:r>
            <a:r>
              <a:rPr lang="en-US" sz="2000" dirty="0">
                <a:cs typeface="Arial" charset="0"/>
              </a:rPr>
              <a:t>to filtering entire plasma volume &gt;60 </a:t>
            </a:r>
            <a:r>
              <a:rPr lang="en-US" sz="2000" dirty="0" smtClean="0">
                <a:cs typeface="Arial" charset="0"/>
              </a:rPr>
              <a:t>times/day</a:t>
            </a:r>
          </a:p>
          <a:p>
            <a:pPr marL="285750" indent="-285750">
              <a:lnSpc>
                <a:spcPct val="75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/>
              <a:t>kidneys process ~180 L fluid/day; ~1% is urine (~1.5 L)</a:t>
            </a:r>
          </a:p>
          <a:p>
            <a:pPr marL="285750" indent="-285750">
              <a:lnSpc>
                <a:spcPct val="75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n-US" sz="2000" dirty="0">
              <a:cs typeface="Arial" charset="0"/>
            </a:endParaRPr>
          </a:p>
          <a:p>
            <a:endParaRPr lang="en-CA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Rectangle 4"/>
          <p:cNvSpPr>
            <a:spLocks noGrp="1" noChangeArrowheads="1"/>
          </p:cNvSpPr>
          <p:nvPr>
            <p:ph type="title"/>
          </p:nvPr>
        </p:nvSpPr>
        <p:spPr>
          <a:xfrm>
            <a:off x="1815957" y="198633"/>
            <a:ext cx="5149921" cy="664396"/>
          </a:xfrm>
        </p:spPr>
        <p:txBody>
          <a:bodyPr/>
          <a:lstStyle/>
          <a:p>
            <a:r>
              <a:rPr lang="en-US" altLang="en-US" sz="2400" b="1" u="sng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Mechanisms </a:t>
            </a:r>
            <a:r>
              <a:rPr lang="en-US" altLang="en-US" sz="24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Urine Formation</a:t>
            </a: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9767" y="1292831"/>
            <a:ext cx="8057509" cy="4532615"/>
          </a:xfrm>
        </p:spPr>
        <p:txBody>
          <a:bodyPr/>
          <a:lstStyle/>
          <a:p>
            <a:pPr marL="360363" indent="-360363"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Glomerular filtration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>
              <a:buNone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–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produces cell- and protein-free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filtrate </a:t>
            </a:r>
            <a:r>
              <a:rPr lang="en-US" alt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blood</a:t>
            </a:r>
          </a:p>
          <a:p>
            <a:pPr marL="360363" indent="-360363">
              <a:buNone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Tubular reabsorption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lvl="1" indent="0"/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Selectively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returns 99% of substances </a:t>
            </a:r>
            <a: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filtrate to blood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in renal tubules and collecting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ducts</a:t>
            </a:r>
          </a:p>
          <a:p>
            <a:pPr marL="0" lvl="1" indent="0">
              <a:buNone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Tubular secretion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lvl="1" indent="0"/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Selectively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moves substances </a:t>
            </a:r>
            <a: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blood to filtrate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renal tubules and collecting ducts</a:t>
            </a:r>
          </a:p>
        </p:txBody>
      </p:sp>
    </p:spTree>
    <p:extLst>
      <p:ext uri="{BB962C8B-B14F-4D97-AF65-F5344CB8AC3E}">
        <p14:creationId xmlns:p14="http://schemas.microsoft.com/office/powerpoint/2010/main" val="108152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6_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57300"/>
            <a:ext cx="8686800" cy="3994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219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74660" y="952290"/>
            <a:ext cx="8794679" cy="2431435"/>
          </a:xfrm>
          <a:prstGeom prst="rect">
            <a:avLst/>
          </a:prstGeom>
          <a:solidFill>
            <a:schemeClr val="bg1"/>
          </a:solidFill>
          <a:ln w="571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0363" indent="-360363">
              <a:lnSpc>
                <a:spcPct val="8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Arial" charset="0"/>
              </a:rPr>
              <a:t>passive</a:t>
            </a:r>
            <a:r>
              <a:rPr lang="en-US" sz="2000" dirty="0">
                <a:cs typeface="Arial" charset="0"/>
              </a:rPr>
              <a:t>, nonselective </a:t>
            </a:r>
            <a:r>
              <a:rPr lang="en-US" sz="2000" dirty="0">
                <a:cs typeface="Arial" charset="0"/>
                <a:sym typeface="WP IconicSymbolsA" pitchFamily="2" charset="2"/>
              </a:rPr>
              <a:t>  fluids &amp; solutes forced thru by </a:t>
            </a:r>
            <a:r>
              <a:rPr lang="en-US" sz="2000" dirty="0">
                <a:solidFill>
                  <a:srgbClr val="0070C0"/>
                </a:solidFill>
                <a:cs typeface="Arial" charset="0"/>
                <a:sym typeface="WP IconicSymbolsA" pitchFamily="2" charset="2"/>
              </a:rPr>
              <a:t>hydrostatic pressure</a:t>
            </a:r>
          </a:p>
          <a:p>
            <a:pPr marL="360363" indent="-360363">
              <a:lnSpc>
                <a:spcPct val="8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Arial" charset="0"/>
                <a:sym typeface="WP IconicSymbolsA" pitchFamily="2" charset="2"/>
              </a:rPr>
              <a:t>glomerulus </a:t>
            </a:r>
            <a:r>
              <a:rPr lang="en-US" sz="2000" dirty="0">
                <a:cs typeface="Arial" charset="0"/>
                <a:sym typeface="WP IconicSymbolsA" pitchFamily="2" charset="2"/>
              </a:rPr>
              <a:t>very efficient filter because:</a:t>
            </a:r>
          </a:p>
          <a:p>
            <a:pPr marL="452438" indent="-277813">
              <a:lnSpc>
                <a:spcPct val="80000"/>
              </a:lnSpc>
              <a:spcBef>
                <a:spcPct val="50000"/>
              </a:spcBef>
            </a:pPr>
            <a:r>
              <a:rPr lang="en-US" sz="2000" dirty="0" smtClean="0">
                <a:cs typeface="Arial" charset="0"/>
                <a:sym typeface="WP IconicSymbolsA" pitchFamily="2" charset="2"/>
              </a:rPr>
              <a:t>(</a:t>
            </a:r>
            <a:r>
              <a:rPr lang="en-US" sz="2000" dirty="0" err="1">
                <a:cs typeface="Arial" charset="0"/>
                <a:sym typeface="WP IconicSymbolsA" pitchFamily="2" charset="2"/>
              </a:rPr>
              <a:t>i</a:t>
            </a:r>
            <a:r>
              <a:rPr lang="en-US" sz="2000" dirty="0">
                <a:cs typeface="Arial" charset="0"/>
                <a:sym typeface="WP IconicSymbolsA" pitchFamily="2" charset="2"/>
              </a:rPr>
              <a:t>) </a:t>
            </a:r>
            <a:r>
              <a:rPr lang="en-US" sz="2000" dirty="0" smtClean="0">
                <a:cs typeface="Arial" charset="0"/>
                <a:sym typeface="WP IconicSymbolsA" pitchFamily="2" charset="2"/>
              </a:rPr>
              <a:t>filtration </a:t>
            </a:r>
            <a:r>
              <a:rPr lang="en-US" sz="2000" dirty="0">
                <a:cs typeface="Arial" charset="0"/>
                <a:sym typeface="WP IconicSymbolsA" pitchFamily="2" charset="2"/>
              </a:rPr>
              <a:t>membrane </a:t>
            </a:r>
            <a:r>
              <a:rPr lang="en-US" sz="2000" dirty="0" smtClean="0">
                <a:cs typeface="Arial" charset="0"/>
                <a:sym typeface="WP IconicSymbolsA" pitchFamily="2" charset="2"/>
              </a:rPr>
              <a:t>1000X </a:t>
            </a:r>
            <a:r>
              <a:rPr lang="en-US" sz="2000" dirty="0">
                <a:cs typeface="Arial" charset="0"/>
                <a:sym typeface="WP IconicSymbolsA" pitchFamily="2" charset="2"/>
              </a:rPr>
              <a:t>more </a:t>
            </a:r>
            <a:r>
              <a:rPr lang="en-US" sz="2000" b="1" dirty="0">
                <a:solidFill>
                  <a:srgbClr val="0070C0"/>
                </a:solidFill>
                <a:cs typeface="Arial" charset="0"/>
                <a:sym typeface="WP IconicSymbolsA" pitchFamily="2" charset="2"/>
              </a:rPr>
              <a:t>permeable</a:t>
            </a:r>
            <a:r>
              <a:rPr lang="en-US" sz="2000" dirty="0">
                <a:cs typeface="Arial" charset="0"/>
                <a:sym typeface="WP IconicSymbolsA" pitchFamily="2" charset="2"/>
              </a:rPr>
              <a:t> than other cap </a:t>
            </a:r>
            <a:r>
              <a:rPr lang="en-US" sz="2000" dirty="0" smtClean="0">
                <a:cs typeface="Arial" charset="0"/>
                <a:sym typeface="WP IconicSymbolsA" pitchFamily="2" charset="2"/>
              </a:rPr>
              <a:t>membranes</a:t>
            </a:r>
          </a:p>
          <a:p>
            <a:pPr marL="452438" indent="-277813">
              <a:lnSpc>
                <a:spcPct val="80000"/>
              </a:lnSpc>
              <a:spcBef>
                <a:spcPct val="50000"/>
              </a:spcBef>
            </a:pPr>
            <a:r>
              <a:rPr lang="en-US" sz="2000" dirty="0" smtClean="0">
                <a:cs typeface="Arial" charset="0"/>
                <a:sym typeface="WP IconicSymbolsA" pitchFamily="2" charset="2"/>
              </a:rPr>
              <a:t>(ii</a:t>
            </a:r>
            <a:r>
              <a:rPr lang="en-US" sz="2000" dirty="0">
                <a:cs typeface="Arial" charset="0"/>
                <a:sym typeface="WP IconicSymbolsA" pitchFamily="2" charset="2"/>
              </a:rPr>
              <a:t>) glomerular </a:t>
            </a:r>
            <a:r>
              <a:rPr lang="en-US" sz="2000" dirty="0" smtClean="0">
                <a:cs typeface="Arial" charset="0"/>
                <a:sym typeface="WP IconicSymbolsA" pitchFamily="2" charset="2"/>
              </a:rPr>
              <a:t>pressure </a:t>
            </a:r>
            <a:r>
              <a:rPr lang="en-US" sz="2000" b="1" dirty="0">
                <a:solidFill>
                  <a:srgbClr val="0070C0"/>
                </a:solidFill>
                <a:cs typeface="Arial" charset="0"/>
                <a:sym typeface="WP IconicSymbolsA" pitchFamily="2" charset="2"/>
              </a:rPr>
              <a:t>higher</a:t>
            </a:r>
            <a:r>
              <a:rPr lang="en-US" sz="2000" dirty="0">
                <a:cs typeface="Arial" charset="0"/>
                <a:sym typeface="WP IconicSymbolsA" pitchFamily="2" charset="2"/>
              </a:rPr>
              <a:t> than in other cap beds (55 </a:t>
            </a:r>
            <a:r>
              <a:rPr lang="en-US" sz="2000" dirty="0" smtClean="0">
                <a:cs typeface="Arial" charset="0"/>
                <a:sym typeface="WP IconicSymbolsA" pitchFamily="2" charset="2"/>
              </a:rPr>
              <a:t>vs </a:t>
            </a:r>
            <a:r>
              <a:rPr lang="en-US" sz="2000" u="sng" dirty="0">
                <a:cs typeface="Arial" charset="0"/>
                <a:sym typeface="WP IconicSymbolsA" pitchFamily="2" charset="2"/>
              </a:rPr>
              <a:t>&lt;</a:t>
            </a:r>
            <a:r>
              <a:rPr lang="en-US" sz="2000" dirty="0">
                <a:cs typeface="Arial" charset="0"/>
                <a:sym typeface="WP IconicSymbolsA" pitchFamily="2" charset="2"/>
              </a:rPr>
              <a:t> 18 mm </a:t>
            </a:r>
            <a:r>
              <a:rPr lang="en-US" sz="2000" dirty="0" smtClean="0">
                <a:cs typeface="Arial" charset="0"/>
                <a:sym typeface="WP IconicSymbolsA" pitchFamily="2" charset="2"/>
              </a:rPr>
              <a:t>Hg)</a:t>
            </a:r>
          </a:p>
          <a:p>
            <a:pPr marL="360363" indent="-360363">
              <a:lnSpc>
                <a:spcPct val="8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n-US" sz="2000" dirty="0" smtClean="0">
                <a:cs typeface="Arial" charset="0"/>
              </a:rPr>
              <a:t>180 </a:t>
            </a:r>
            <a:r>
              <a:rPr lang="en-US" sz="2000" dirty="0">
                <a:cs typeface="Arial" charset="0"/>
              </a:rPr>
              <a:t>L filtrate formed by kidney caps vs 3-4 L by all other cap beds combined!</a:t>
            </a:r>
          </a:p>
        </p:txBody>
      </p:sp>
      <p:pic>
        <p:nvPicPr>
          <p:cNvPr id="12295" name="Picture 7" descr="ha5lf2604b_c"/>
          <p:cNvPicPr>
            <a:picLocks noChangeAspect="1" noChangeArrowheads="1"/>
          </p:cNvPicPr>
          <p:nvPr/>
        </p:nvPicPr>
        <p:blipFill>
          <a:blip r:embed="rId2" cstate="print">
            <a:lum bright="-20000" contrast="30000"/>
          </a:blip>
          <a:srcRect l="19191" t="5072" r="46198" b="56783"/>
          <a:stretch>
            <a:fillRect/>
          </a:stretch>
        </p:blipFill>
        <p:spPr bwMode="auto">
          <a:xfrm>
            <a:off x="597821" y="3454314"/>
            <a:ext cx="4373472" cy="33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959218" y="149311"/>
            <a:ext cx="32255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>
                <a:solidFill>
                  <a:srgbClr val="0070C0"/>
                </a:solidFill>
              </a:rPr>
              <a:t>Glomerular </a:t>
            </a:r>
            <a:r>
              <a:rPr lang="en-US" sz="2400" b="1" u="sng" dirty="0" smtClean="0">
                <a:solidFill>
                  <a:srgbClr val="0070C0"/>
                </a:solidFill>
              </a:rPr>
              <a:t>Filtration</a:t>
            </a:r>
            <a:endParaRPr lang="en-US" sz="2400" b="1" u="sng" dirty="0">
              <a:solidFill>
                <a:srgbClr val="0070C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971293" y="409091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i="1" dirty="0"/>
              <a:t>fenestrated glomerular </a:t>
            </a:r>
            <a:r>
              <a:rPr lang="en-US" i="1" dirty="0" smtClean="0"/>
              <a:t>endothelium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i="1" dirty="0" smtClean="0"/>
              <a:t>glomerular </a:t>
            </a:r>
            <a:r>
              <a:rPr lang="en-US" i="1" dirty="0"/>
              <a:t>basement </a:t>
            </a:r>
            <a:r>
              <a:rPr lang="en-US" i="1" dirty="0" smtClean="0"/>
              <a:t>membrane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i="1" dirty="0" err="1" smtClean="0"/>
              <a:t>podocytes</a:t>
            </a:r>
            <a:endParaRPr lang="en-CA" dirty="0"/>
          </a:p>
        </p:txBody>
      </p:sp>
      <p:sp>
        <p:nvSpPr>
          <p:cNvPr id="6" name="Bent Arrow 5"/>
          <p:cNvSpPr/>
          <p:nvPr/>
        </p:nvSpPr>
        <p:spPr>
          <a:xfrm rot="10800000">
            <a:off x="4746661" y="4990809"/>
            <a:ext cx="1037428" cy="246121"/>
          </a:xfrm>
          <a:prstGeom prst="ben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0070C0"/>
              </a:solidFill>
            </a:endParaRPr>
          </a:p>
        </p:txBody>
      </p:sp>
      <p:sp>
        <p:nvSpPr>
          <p:cNvPr id="10" name="Bent Arrow 9"/>
          <p:cNvSpPr/>
          <p:nvPr/>
        </p:nvSpPr>
        <p:spPr>
          <a:xfrm rot="10800000" flipV="1">
            <a:off x="3904180" y="3986373"/>
            <a:ext cx="1802718" cy="219863"/>
          </a:xfrm>
          <a:prstGeom prst="ben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glom em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9" y="-9525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4" name="Oval 3"/>
          <p:cNvSpPr>
            <a:spLocks noChangeArrowheads="1"/>
          </p:cNvSpPr>
          <p:nvPr/>
        </p:nvSpPr>
        <p:spPr bwMode="auto">
          <a:xfrm>
            <a:off x="4886326" y="1728788"/>
            <a:ext cx="88900" cy="88900"/>
          </a:xfrm>
          <a:prstGeom prst="ellipse">
            <a:avLst/>
          </a:prstGeom>
          <a:solidFill>
            <a:srgbClr val="66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4275" name="Oval 4"/>
          <p:cNvSpPr>
            <a:spLocks noChangeArrowheads="1"/>
          </p:cNvSpPr>
          <p:nvPr/>
        </p:nvSpPr>
        <p:spPr bwMode="auto">
          <a:xfrm>
            <a:off x="5211763" y="3808413"/>
            <a:ext cx="88900" cy="88900"/>
          </a:xfrm>
          <a:prstGeom prst="ellipse">
            <a:avLst/>
          </a:prstGeom>
          <a:solidFill>
            <a:srgbClr val="66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2581" name="Oval 5"/>
          <p:cNvSpPr>
            <a:spLocks noChangeArrowheads="1"/>
          </p:cNvSpPr>
          <p:nvPr/>
        </p:nvSpPr>
        <p:spPr bwMode="auto">
          <a:xfrm>
            <a:off x="4484689" y="2601914"/>
            <a:ext cx="88900" cy="88900"/>
          </a:xfrm>
          <a:prstGeom prst="ellipse">
            <a:avLst/>
          </a:prstGeom>
          <a:solidFill>
            <a:srgbClr val="66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2582" name="Oval 6"/>
          <p:cNvSpPr>
            <a:spLocks noChangeArrowheads="1"/>
          </p:cNvSpPr>
          <p:nvPr/>
        </p:nvSpPr>
        <p:spPr bwMode="auto">
          <a:xfrm>
            <a:off x="5222875" y="3554414"/>
            <a:ext cx="88900" cy="88900"/>
          </a:xfrm>
          <a:prstGeom prst="ellipse">
            <a:avLst/>
          </a:prstGeom>
          <a:solidFill>
            <a:srgbClr val="66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2583" name="Oval 7"/>
          <p:cNvSpPr>
            <a:spLocks noChangeArrowheads="1"/>
          </p:cNvSpPr>
          <p:nvPr/>
        </p:nvSpPr>
        <p:spPr bwMode="auto">
          <a:xfrm>
            <a:off x="3565526" y="3367089"/>
            <a:ext cx="88900" cy="88900"/>
          </a:xfrm>
          <a:prstGeom prst="ellipse">
            <a:avLst/>
          </a:prstGeom>
          <a:solidFill>
            <a:srgbClr val="66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2584" name="Text Box 8"/>
          <p:cNvSpPr txBox="1">
            <a:spLocks noChangeArrowheads="1"/>
          </p:cNvSpPr>
          <p:nvPr/>
        </p:nvSpPr>
        <p:spPr bwMode="auto">
          <a:xfrm>
            <a:off x="615949" y="1793876"/>
            <a:ext cx="1300356" cy="369332"/>
          </a:xfrm>
          <a:prstGeom prst="rect">
            <a:avLst/>
          </a:prstGeom>
          <a:solidFill>
            <a:schemeClr val="tx1">
              <a:alpha val="8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schemeClr val="bg1"/>
                </a:solidFill>
                <a:latin typeface="Arial" charset="0"/>
                <a:ea typeface="ＭＳ Ｐゴシック" charset="0"/>
                <a:cs typeface="ＭＳ Ｐゴシック" charset="0"/>
              </a:rPr>
              <a:t>Blood cells</a:t>
            </a:r>
          </a:p>
        </p:txBody>
      </p:sp>
      <p:sp>
        <p:nvSpPr>
          <p:cNvPr id="152585" name="Text Box 9"/>
          <p:cNvSpPr txBox="1">
            <a:spLocks noChangeArrowheads="1"/>
          </p:cNvSpPr>
          <p:nvPr/>
        </p:nvSpPr>
        <p:spPr bwMode="auto">
          <a:xfrm>
            <a:off x="414338" y="3522663"/>
            <a:ext cx="1659429" cy="369332"/>
          </a:xfrm>
          <a:prstGeom prst="rect">
            <a:avLst/>
          </a:prstGeom>
          <a:solidFill>
            <a:schemeClr val="tx1">
              <a:alpha val="8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schemeClr val="bg1"/>
                </a:solidFill>
                <a:latin typeface="Arial" charset="0"/>
                <a:ea typeface="ＭＳ Ｐゴシック" charset="0"/>
                <a:cs typeface="ＭＳ Ｐゴシック" charset="0"/>
              </a:rPr>
              <a:t>Large proteins</a:t>
            </a:r>
          </a:p>
        </p:txBody>
      </p:sp>
      <p:sp>
        <p:nvSpPr>
          <p:cNvPr id="152586" name="Text Box 10"/>
          <p:cNvSpPr txBox="1">
            <a:spLocks noChangeArrowheads="1"/>
          </p:cNvSpPr>
          <p:nvPr/>
        </p:nvSpPr>
        <p:spPr bwMode="auto">
          <a:xfrm>
            <a:off x="547688" y="2397125"/>
            <a:ext cx="1377300" cy="369332"/>
          </a:xfrm>
          <a:prstGeom prst="rect">
            <a:avLst/>
          </a:prstGeom>
          <a:solidFill>
            <a:schemeClr val="tx1">
              <a:alpha val="8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schemeClr val="bg1"/>
                </a:solidFill>
                <a:latin typeface="Arial" charset="0"/>
                <a:ea typeface="ＭＳ Ｐゴシック" charset="0"/>
                <a:cs typeface="ＭＳ Ｐゴシック" charset="0"/>
              </a:rPr>
              <a:t>Electrolytes</a:t>
            </a:r>
          </a:p>
        </p:txBody>
      </p:sp>
      <p:sp>
        <p:nvSpPr>
          <p:cNvPr id="152587" name="Text Box 11"/>
          <p:cNvSpPr txBox="1">
            <a:spLocks noChangeArrowheads="1"/>
          </p:cNvSpPr>
          <p:nvPr/>
        </p:nvSpPr>
        <p:spPr bwMode="auto">
          <a:xfrm>
            <a:off x="796926" y="2932113"/>
            <a:ext cx="838756" cy="369332"/>
          </a:xfrm>
          <a:prstGeom prst="rect">
            <a:avLst/>
          </a:prstGeom>
          <a:solidFill>
            <a:schemeClr val="tx1">
              <a:alpha val="8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  <a:ea typeface="ヒラギノ角ゴ ProN W3" charset="0"/>
                <a:cs typeface="ヒラギノ角ゴ ProN W3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schemeClr val="bg1"/>
                </a:solidFill>
                <a:latin typeface="Arial" charset="0"/>
                <a:ea typeface="ＭＳ Ｐゴシック" charset="0"/>
                <a:cs typeface="ＭＳ Ｐゴシック" charset="0"/>
              </a:rPr>
              <a:t>Toxins</a:t>
            </a:r>
          </a:p>
        </p:txBody>
      </p:sp>
      <p:sp>
        <p:nvSpPr>
          <p:cNvPr id="152588" name="Line 12"/>
          <p:cNvSpPr>
            <a:spLocks noChangeShapeType="1"/>
          </p:cNvSpPr>
          <p:nvPr/>
        </p:nvSpPr>
        <p:spPr bwMode="auto">
          <a:xfrm flipV="1">
            <a:off x="1709737" y="3138488"/>
            <a:ext cx="730251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152589" name="Line 13"/>
          <p:cNvSpPr>
            <a:spLocks noChangeShapeType="1"/>
          </p:cNvSpPr>
          <p:nvPr/>
        </p:nvSpPr>
        <p:spPr bwMode="auto">
          <a:xfrm>
            <a:off x="1947863" y="2619377"/>
            <a:ext cx="557212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54285" name="Oval 14"/>
          <p:cNvSpPr>
            <a:spLocks noChangeArrowheads="1"/>
          </p:cNvSpPr>
          <p:nvPr/>
        </p:nvSpPr>
        <p:spPr bwMode="auto">
          <a:xfrm>
            <a:off x="5156201" y="1500189"/>
            <a:ext cx="88900" cy="88900"/>
          </a:xfrm>
          <a:prstGeom prst="ellipse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2591" name="Oval 15"/>
          <p:cNvSpPr>
            <a:spLocks noChangeArrowheads="1"/>
          </p:cNvSpPr>
          <p:nvPr/>
        </p:nvSpPr>
        <p:spPr bwMode="auto">
          <a:xfrm>
            <a:off x="4484689" y="2449514"/>
            <a:ext cx="88900" cy="88900"/>
          </a:xfrm>
          <a:prstGeom prst="ellipse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4287" name="Oval 16"/>
          <p:cNvSpPr>
            <a:spLocks noChangeArrowheads="1"/>
          </p:cNvSpPr>
          <p:nvPr/>
        </p:nvSpPr>
        <p:spPr bwMode="auto">
          <a:xfrm>
            <a:off x="5516563" y="4457700"/>
            <a:ext cx="88900" cy="88900"/>
          </a:xfrm>
          <a:prstGeom prst="ellipse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4288" name="Oval 17"/>
          <p:cNvSpPr>
            <a:spLocks noChangeArrowheads="1"/>
          </p:cNvSpPr>
          <p:nvPr/>
        </p:nvSpPr>
        <p:spPr bwMode="auto">
          <a:xfrm>
            <a:off x="4484689" y="3446463"/>
            <a:ext cx="88900" cy="88900"/>
          </a:xfrm>
          <a:prstGeom prst="ellipse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2594" name="Oval 18"/>
          <p:cNvSpPr>
            <a:spLocks noChangeArrowheads="1"/>
          </p:cNvSpPr>
          <p:nvPr/>
        </p:nvSpPr>
        <p:spPr bwMode="auto">
          <a:xfrm>
            <a:off x="5554663" y="3394076"/>
            <a:ext cx="88900" cy="88900"/>
          </a:xfrm>
          <a:prstGeom prst="ellipse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4290" name="Oval 19"/>
          <p:cNvSpPr>
            <a:spLocks noChangeArrowheads="1"/>
          </p:cNvSpPr>
          <p:nvPr/>
        </p:nvSpPr>
        <p:spPr bwMode="auto">
          <a:xfrm>
            <a:off x="5445126" y="1511301"/>
            <a:ext cx="88900" cy="88900"/>
          </a:xfrm>
          <a:prstGeom prst="ellipse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2596" name="Oval 20"/>
          <p:cNvSpPr>
            <a:spLocks noChangeArrowheads="1"/>
          </p:cNvSpPr>
          <p:nvPr/>
        </p:nvSpPr>
        <p:spPr bwMode="auto">
          <a:xfrm>
            <a:off x="2449514" y="3073401"/>
            <a:ext cx="88900" cy="88900"/>
          </a:xfrm>
          <a:prstGeom prst="ellipse">
            <a:avLst/>
          </a:prstGeom>
          <a:solidFill>
            <a:srgbClr val="66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4292" name="Oval 21"/>
          <p:cNvSpPr>
            <a:spLocks noChangeArrowheads="1"/>
          </p:cNvSpPr>
          <p:nvPr/>
        </p:nvSpPr>
        <p:spPr bwMode="auto">
          <a:xfrm>
            <a:off x="3944939" y="4079876"/>
            <a:ext cx="88900" cy="88900"/>
          </a:xfrm>
          <a:prstGeom prst="ellipse">
            <a:avLst/>
          </a:prstGeom>
          <a:solidFill>
            <a:srgbClr val="66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4293" name="Oval 22"/>
          <p:cNvSpPr>
            <a:spLocks noChangeArrowheads="1"/>
          </p:cNvSpPr>
          <p:nvPr/>
        </p:nvSpPr>
        <p:spPr bwMode="auto">
          <a:xfrm>
            <a:off x="2446339" y="1722438"/>
            <a:ext cx="88900" cy="88900"/>
          </a:xfrm>
          <a:prstGeom prst="ellipse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2599" name="Oval 23"/>
          <p:cNvSpPr>
            <a:spLocks noChangeArrowheads="1"/>
          </p:cNvSpPr>
          <p:nvPr/>
        </p:nvSpPr>
        <p:spPr bwMode="auto">
          <a:xfrm>
            <a:off x="2497139" y="2554289"/>
            <a:ext cx="88900" cy="88900"/>
          </a:xfrm>
          <a:prstGeom prst="ellipse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2600" name="Oval 24"/>
          <p:cNvSpPr>
            <a:spLocks noChangeArrowheads="1"/>
          </p:cNvSpPr>
          <p:nvPr/>
        </p:nvSpPr>
        <p:spPr bwMode="auto">
          <a:xfrm>
            <a:off x="5318126" y="1289051"/>
            <a:ext cx="88900" cy="88900"/>
          </a:xfrm>
          <a:prstGeom prst="ellipse">
            <a:avLst/>
          </a:prstGeom>
          <a:solidFill>
            <a:srgbClr val="66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4296" name="Freeform 25"/>
          <p:cNvSpPr>
            <a:spLocks/>
          </p:cNvSpPr>
          <p:nvPr/>
        </p:nvSpPr>
        <p:spPr bwMode="auto">
          <a:xfrm>
            <a:off x="2990851" y="3616326"/>
            <a:ext cx="176213" cy="193675"/>
          </a:xfrm>
          <a:custGeom>
            <a:avLst/>
            <a:gdLst>
              <a:gd name="T0" fmla="*/ 5694307 w 778"/>
              <a:gd name="T1" fmla="*/ 6479375 h 798"/>
              <a:gd name="T2" fmla="*/ 2411038 w 778"/>
              <a:gd name="T3" fmla="*/ 10249242 h 798"/>
              <a:gd name="T4" fmla="*/ 1487618 w 778"/>
              <a:gd name="T5" fmla="*/ 22618959 h 798"/>
              <a:gd name="T6" fmla="*/ 3334457 w 778"/>
              <a:gd name="T7" fmla="*/ 26918883 h 798"/>
              <a:gd name="T8" fmla="*/ 4257877 w 778"/>
              <a:gd name="T9" fmla="*/ 30158692 h 798"/>
              <a:gd name="T10" fmla="*/ 4770888 w 778"/>
              <a:gd name="T11" fmla="*/ 38228484 h 798"/>
              <a:gd name="T12" fmla="*/ 8515754 w 778"/>
              <a:gd name="T13" fmla="*/ 40937992 h 798"/>
              <a:gd name="T14" fmla="*/ 17390728 w 778"/>
              <a:gd name="T15" fmla="*/ 44177559 h 798"/>
              <a:gd name="T16" fmla="*/ 21648605 w 778"/>
              <a:gd name="T17" fmla="*/ 46298276 h 798"/>
              <a:gd name="T18" fmla="*/ 32883203 w 778"/>
              <a:gd name="T19" fmla="*/ 43647501 h 798"/>
              <a:gd name="T20" fmla="*/ 35243053 w 778"/>
              <a:gd name="T21" fmla="*/ 40937992 h 798"/>
              <a:gd name="T22" fmla="*/ 37602903 w 778"/>
              <a:gd name="T23" fmla="*/ 37168126 h 798"/>
              <a:gd name="T24" fmla="*/ 38064499 w 778"/>
              <a:gd name="T25" fmla="*/ 35518733 h 798"/>
              <a:gd name="T26" fmla="*/ 39911339 w 778"/>
              <a:gd name="T27" fmla="*/ 32338143 h 798"/>
              <a:gd name="T28" fmla="*/ 38987919 w 778"/>
              <a:gd name="T29" fmla="*/ 18849092 h 798"/>
              <a:gd name="T30" fmla="*/ 38064499 w 778"/>
              <a:gd name="T31" fmla="*/ 15609525 h 798"/>
              <a:gd name="T32" fmla="*/ 35704650 w 778"/>
              <a:gd name="T33" fmla="*/ 12899774 h 798"/>
              <a:gd name="T34" fmla="*/ 35243053 w 778"/>
              <a:gd name="T35" fmla="*/ 9719184 h 798"/>
              <a:gd name="T36" fmla="*/ 32883203 w 778"/>
              <a:gd name="T37" fmla="*/ 7009433 h 798"/>
              <a:gd name="T38" fmla="*/ 28214918 w 778"/>
              <a:gd name="T39" fmla="*/ 1590416 h 798"/>
              <a:gd name="T40" fmla="*/ 23495444 w 778"/>
              <a:gd name="T41" fmla="*/ 0 h 798"/>
              <a:gd name="T42" fmla="*/ 18827159 w 778"/>
              <a:gd name="T43" fmla="*/ 530058 h 798"/>
              <a:gd name="T44" fmla="*/ 8515754 w 778"/>
              <a:gd name="T45" fmla="*/ 4829983 h 798"/>
              <a:gd name="T46" fmla="*/ 5694307 w 778"/>
              <a:gd name="T47" fmla="*/ 6479375 h 79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78"/>
              <a:gd name="T73" fmla="*/ 0 h 798"/>
              <a:gd name="T74" fmla="*/ 778 w 778"/>
              <a:gd name="T75" fmla="*/ 798 h 79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78" h="798">
                <a:moveTo>
                  <a:pt x="111" y="110"/>
                </a:moveTo>
                <a:cubicBezTo>
                  <a:pt x="67" y="124"/>
                  <a:pt x="76" y="143"/>
                  <a:pt x="47" y="174"/>
                </a:cubicBezTo>
                <a:cubicBezTo>
                  <a:pt x="17" y="264"/>
                  <a:pt x="0" y="246"/>
                  <a:pt x="29" y="384"/>
                </a:cubicBezTo>
                <a:cubicBezTo>
                  <a:pt x="35" y="411"/>
                  <a:pt x="57" y="431"/>
                  <a:pt x="65" y="457"/>
                </a:cubicBezTo>
                <a:cubicBezTo>
                  <a:pt x="71" y="475"/>
                  <a:pt x="83" y="512"/>
                  <a:pt x="83" y="512"/>
                </a:cubicBezTo>
                <a:cubicBezTo>
                  <a:pt x="86" y="558"/>
                  <a:pt x="85" y="604"/>
                  <a:pt x="93" y="649"/>
                </a:cubicBezTo>
                <a:cubicBezTo>
                  <a:pt x="98" y="677"/>
                  <a:pt x="166" y="695"/>
                  <a:pt x="166" y="695"/>
                </a:cubicBezTo>
                <a:cubicBezTo>
                  <a:pt x="241" y="772"/>
                  <a:pt x="190" y="739"/>
                  <a:pt x="339" y="750"/>
                </a:cubicBezTo>
                <a:cubicBezTo>
                  <a:pt x="371" y="760"/>
                  <a:pt x="397" y="762"/>
                  <a:pt x="422" y="786"/>
                </a:cubicBezTo>
                <a:cubicBezTo>
                  <a:pt x="541" y="779"/>
                  <a:pt x="565" y="798"/>
                  <a:pt x="641" y="741"/>
                </a:cubicBezTo>
                <a:cubicBezTo>
                  <a:pt x="704" y="643"/>
                  <a:pt x="611" y="779"/>
                  <a:pt x="687" y="695"/>
                </a:cubicBezTo>
                <a:cubicBezTo>
                  <a:pt x="705" y="675"/>
                  <a:pt x="733" y="631"/>
                  <a:pt x="733" y="631"/>
                </a:cubicBezTo>
                <a:cubicBezTo>
                  <a:pt x="736" y="622"/>
                  <a:pt x="737" y="612"/>
                  <a:pt x="742" y="603"/>
                </a:cubicBezTo>
                <a:cubicBezTo>
                  <a:pt x="752" y="584"/>
                  <a:pt x="778" y="549"/>
                  <a:pt x="778" y="549"/>
                </a:cubicBezTo>
                <a:cubicBezTo>
                  <a:pt x="772" y="473"/>
                  <a:pt x="770" y="396"/>
                  <a:pt x="760" y="320"/>
                </a:cubicBezTo>
                <a:cubicBezTo>
                  <a:pt x="758" y="301"/>
                  <a:pt x="756" y="279"/>
                  <a:pt x="742" y="265"/>
                </a:cubicBezTo>
                <a:cubicBezTo>
                  <a:pt x="727" y="250"/>
                  <a:pt x="696" y="219"/>
                  <a:pt x="696" y="219"/>
                </a:cubicBezTo>
                <a:cubicBezTo>
                  <a:pt x="693" y="201"/>
                  <a:pt x="696" y="181"/>
                  <a:pt x="687" y="165"/>
                </a:cubicBezTo>
                <a:cubicBezTo>
                  <a:pt x="677" y="146"/>
                  <a:pt x="656" y="134"/>
                  <a:pt x="641" y="119"/>
                </a:cubicBezTo>
                <a:cubicBezTo>
                  <a:pt x="616" y="94"/>
                  <a:pt x="585" y="45"/>
                  <a:pt x="550" y="27"/>
                </a:cubicBezTo>
                <a:cubicBezTo>
                  <a:pt x="529" y="16"/>
                  <a:pt x="484" y="6"/>
                  <a:pt x="458" y="0"/>
                </a:cubicBezTo>
                <a:cubicBezTo>
                  <a:pt x="428" y="3"/>
                  <a:pt x="397" y="3"/>
                  <a:pt x="367" y="9"/>
                </a:cubicBezTo>
                <a:cubicBezTo>
                  <a:pt x="298" y="22"/>
                  <a:pt x="232" y="61"/>
                  <a:pt x="166" y="82"/>
                </a:cubicBezTo>
                <a:cubicBezTo>
                  <a:pt x="151" y="87"/>
                  <a:pt x="111" y="93"/>
                  <a:pt x="111" y="110"/>
                </a:cubicBezTo>
                <a:close/>
              </a:path>
            </a:pathLst>
          </a:cu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152602" name="Freeform 26"/>
          <p:cNvSpPr>
            <a:spLocks/>
          </p:cNvSpPr>
          <p:nvPr/>
        </p:nvSpPr>
        <p:spPr bwMode="auto">
          <a:xfrm>
            <a:off x="3851275" y="3897313"/>
            <a:ext cx="217488" cy="163512"/>
          </a:xfrm>
          <a:custGeom>
            <a:avLst/>
            <a:gdLst>
              <a:gd name="T0" fmla="*/ 8674361 w 778"/>
              <a:gd name="T1" fmla="*/ 4618292 h 798"/>
              <a:gd name="T2" fmla="*/ 3672975 w 778"/>
              <a:gd name="T3" fmla="*/ 7305380 h 798"/>
              <a:gd name="T4" fmla="*/ 2266292 w 778"/>
              <a:gd name="T5" fmla="*/ 16122119 h 798"/>
              <a:gd name="T6" fmla="*/ 5079659 w 778"/>
              <a:gd name="T7" fmla="*/ 19187047 h 798"/>
              <a:gd name="T8" fmla="*/ 6486062 w 778"/>
              <a:gd name="T9" fmla="*/ 21496296 h 798"/>
              <a:gd name="T10" fmla="*/ 7267677 w 778"/>
              <a:gd name="T11" fmla="*/ 27248312 h 798"/>
              <a:gd name="T12" fmla="*/ 12972404 w 778"/>
              <a:gd name="T13" fmla="*/ 29179516 h 798"/>
              <a:gd name="T14" fmla="*/ 26491883 w 778"/>
              <a:gd name="T15" fmla="*/ 31488764 h 798"/>
              <a:gd name="T16" fmla="*/ 32977946 w 778"/>
              <a:gd name="T17" fmla="*/ 33000123 h 798"/>
              <a:gd name="T18" fmla="*/ 50092127 w 778"/>
              <a:gd name="T19" fmla="*/ 31110924 h 798"/>
              <a:gd name="T20" fmla="*/ 53686829 w 778"/>
              <a:gd name="T21" fmla="*/ 29179516 h 798"/>
              <a:gd name="T22" fmla="*/ 57281531 w 778"/>
              <a:gd name="T23" fmla="*/ 26492427 h 798"/>
              <a:gd name="T24" fmla="*/ 57984873 w 778"/>
              <a:gd name="T25" fmla="*/ 25316903 h 798"/>
              <a:gd name="T26" fmla="*/ 60798239 w 778"/>
              <a:gd name="T27" fmla="*/ 23049660 h 798"/>
              <a:gd name="T28" fmla="*/ 59391556 w 778"/>
              <a:gd name="T29" fmla="*/ 13435236 h 798"/>
              <a:gd name="T30" fmla="*/ 57984873 w 778"/>
              <a:gd name="T31" fmla="*/ 11125988 h 798"/>
              <a:gd name="T32" fmla="*/ 54390171 w 778"/>
              <a:gd name="T33" fmla="*/ 9194784 h 798"/>
              <a:gd name="T34" fmla="*/ 53686829 w 778"/>
              <a:gd name="T35" fmla="*/ 6927540 h 798"/>
              <a:gd name="T36" fmla="*/ 50092127 w 778"/>
              <a:gd name="T37" fmla="*/ 4996132 h 798"/>
              <a:gd name="T38" fmla="*/ 42980717 w 778"/>
              <a:gd name="T39" fmla="*/ 1133519 h 798"/>
              <a:gd name="T40" fmla="*/ 35791312 w 778"/>
              <a:gd name="T41" fmla="*/ 0 h 798"/>
              <a:gd name="T42" fmla="*/ 28679902 w 778"/>
              <a:gd name="T43" fmla="*/ 377840 h 798"/>
              <a:gd name="T44" fmla="*/ 12972404 w 778"/>
              <a:gd name="T45" fmla="*/ 3442768 h 798"/>
              <a:gd name="T46" fmla="*/ 8674361 w 778"/>
              <a:gd name="T47" fmla="*/ 4618292 h 79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78"/>
              <a:gd name="T73" fmla="*/ 0 h 798"/>
              <a:gd name="T74" fmla="*/ 778 w 778"/>
              <a:gd name="T75" fmla="*/ 798 h 79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78" h="798">
                <a:moveTo>
                  <a:pt x="111" y="110"/>
                </a:moveTo>
                <a:cubicBezTo>
                  <a:pt x="67" y="124"/>
                  <a:pt x="76" y="143"/>
                  <a:pt x="47" y="174"/>
                </a:cubicBezTo>
                <a:cubicBezTo>
                  <a:pt x="17" y="264"/>
                  <a:pt x="0" y="246"/>
                  <a:pt x="29" y="384"/>
                </a:cubicBezTo>
                <a:cubicBezTo>
                  <a:pt x="35" y="411"/>
                  <a:pt x="57" y="431"/>
                  <a:pt x="65" y="457"/>
                </a:cubicBezTo>
                <a:cubicBezTo>
                  <a:pt x="71" y="475"/>
                  <a:pt x="83" y="512"/>
                  <a:pt x="83" y="512"/>
                </a:cubicBezTo>
                <a:cubicBezTo>
                  <a:pt x="86" y="558"/>
                  <a:pt x="85" y="604"/>
                  <a:pt x="93" y="649"/>
                </a:cubicBezTo>
                <a:cubicBezTo>
                  <a:pt x="98" y="677"/>
                  <a:pt x="166" y="695"/>
                  <a:pt x="166" y="695"/>
                </a:cubicBezTo>
                <a:cubicBezTo>
                  <a:pt x="241" y="772"/>
                  <a:pt x="190" y="739"/>
                  <a:pt x="339" y="750"/>
                </a:cubicBezTo>
                <a:cubicBezTo>
                  <a:pt x="371" y="760"/>
                  <a:pt x="397" y="762"/>
                  <a:pt x="422" y="786"/>
                </a:cubicBezTo>
                <a:cubicBezTo>
                  <a:pt x="541" y="779"/>
                  <a:pt x="565" y="798"/>
                  <a:pt x="641" y="741"/>
                </a:cubicBezTo>
                <a:cubicBezTo>
                  <a:pt x="704" y="643"/>
                  <a:pt x="611" y="779"/>
                  <a:pt x="687" y="695"/>
                </a:cubicBezTo>
                <a:cubicBezTo>
                  <a:pt x="705" y="675"/>
                  <a:pt x="733" y="631"/>
                  <a:pt x="733" y="631"/>
                </a:cubicBezTo>
                <a:cubicBezTo>
                  <a:pt x="736" y="622"/>
                  <a:pt x="737" y="612"/>
                  <a:pt x="742" y="603"/>
                </a:cubicBezTo>
                <a:cubicBezTo>
                  <a:pt x="752" y="584"/>
                  <a:pt x="778" y="549"/>
                  <a:pt x="778" y="549"/>
                </a:cubicBezTo>
                <a:cubicBezTo>
                  <a:pt x="772" y="473"/>
                  <a:pt x="770" y="396"/>
                  <a:pt x="760" y="320"/>
                </a:cubicBezTo>
                <a:cubicBezTo>
                  <a:pt x="758" y="301"/>
                  <a:pt x="756" y="279"/>
                  <a:pt x="742" y="265"/>
                </a:cubicBezTo>
                <a:cubicBezTo>
                  <a:pt x="727" y="250"/>
                  <a:pt x="696" y="219"/>
                  <a:pt x="696" y="219"/>
                </a:cubicBezTo>
                <a:cubicBezTo>
                  <a:pt x="693" y="201"/>
                  <a:pt x="696" y="181"/>
                  <a:pt x="687" y="165"/>
                </a:cubicBezTo>
                <a:cubicBezTo>
                  <a:pt x="677" y="146"/>
                  <a:pt x="656" y="134"/>
                  <a:pt x="641" y="119"/>
                </a:cubicBezTo>
                <a:cubicBezTo>
                  <a:pt x="616" y="94"/>
                  <a:pt x="585" y="45"/>
                  <a:pt x="550" y="27"/>
                </a:cubicBezTo>
                <a:cubicBezTo>
                  <a:pt x="529" y="16"/>
                  <a:pt x="484" y="6"/>
                  <a:pt x="458" y="0"/>
                </a:cubicBezTo>
                <a:cubicBezTo>
                  <a:pt x="428" y="3"/>
                  <a:pt x="397" y="3"/>
                  <a:pt x="367" y="9"/>
                </a:cubicBezTo>
                <a:cubicBezTo>
                  <a:pt x="298" y="22"/>
                  <a:pt x="232" y="61"/>
                  <a:pt x="166" y="82"/>
                </a:cubicBezTo>
                <a:cubicBezTo>
                  <a:pt x="151" y="87"/>
                  <a:pt x="111" y="93"/>
                  <a:pt x="111" y="110"/>
                </a:cubicBezTo>
                <a:close/>
              </a:path>
            </a:pathLst>
          </a:cu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54298" name="Freeform 27"/>
          <p:cNvSpPr>
            <a:spLocks/>
          </p:cNvSpPr>
          <p:nvPr/>
        </p:nvSpPr>
        <p:spPr bwMode="auto">
          <a:xfrm>
            <a:off x="3130552" y="1666876"/>
            <a:ext cx="174625" cy="176213"/>
          </a:xfrm>
          <a:custGeom>
            <a:avLst/>
            <a:gdLst>
              <a:gd name="T0" fmla="*/ 5592040 w 778"/>
              <a:gd name="T1" fmla="*/ 5363676 h 798"/>
              <a:gd name="T2" fmla="*/ 2367762 w 778"/>
              <a:gd name="T3" fmla="*/ 8484281 h 798"/>
              <a:gd name="T4" fmla="*/ 1460969 w 778"/>
              <a:gd name="T5" fmla="*/ 18724067 h 798"/>
              <a:gd name="T6" fmla="*/ 3274555 w 778"/>
              <a:gd name="T7" fmla="*/ 22283657 h 798"/>
              <a:gd name="T8" fmla="*/ 4181573 w 778"/>
              <a:gd name="T9" fmla="*/ 24965496 h 798"/>
              <a:gd name="T10" fmla="*/ 4685247 w 778"/>
              <a:gd name="T11" fmla="*/ 31645691 h 798"/>
              <a:gd name="T12" fmla="*/ 8362921 w 778"/>
              <a:gd name="T13" fmla="*/ 33888763 h 798"/>
              <a:gd name="T14" fmla="*/ 17078684 w 778"/>
              <a:gd name="T15" fmla="*/ 36570601 h 798"/>
              <a:gd name="T16" fmla="*/ 21260033 w 778"/>
              <a:gd name="T17" fmla="*/ 38325886 h 798"/>
              <a:gd name="T18" fmla="*/ 32293280 w 778"/>
              <a:gd name="T19" fmla="*/ 36131614 h 798"/>
              <a:gd name="T20" fmla="*/ 34610765 w 778"/>
              <a:gd name="T21" fmla="*/ 33888763 h 798"/>
              <a:gd name="T22" fmla="*/ 36928250 w 778"/>
              <a:gd name="T23" fmla="*/ 30767938 h 798"/>
              <a:gd name="T24" fmla="*/ 37381646 w 778"/>
              <a:gd name="T25" fmla="*/ 29402619 h 798"/>
              <a:gd name="T26" fmla="*/ 39195232 w 778"/>
              <a:gd name="T27" fmla="*/ 26769581 h 798"/>
              <a:gd name="T28" fmla="*/ 38288439 w 778"/>
              <a:gd name="T29" fmla="*/ 15603462 h 798"/>
              <a:gd name="T30" fmla="*/ 37381646 w 778"/>
              <a:gd name="T31" fmla="*/ 12921624 h 798"/>
              <a:gd name="T32" fmla="*/ 35064161 w 778"/>
              <a:gd name="T33" fmla="*/ 10678552 h 798"/>
              <a:gd name="T34" fmla="*/ 34610765 w 778"/>
              <a:gd name="T35" fmla="*/ 8045515 h 798"/>
              <a:gd name="T36" fmla="*/ 32293280 w 778"/>
              <a:gd name="T37" fmla="*/ 5802442 h 798"/>
              <a:gd name="T38" fmla="*/ 27708813 w 778"/>
              <a:gd name="T39" fmla="*/ 1316519 h 798"/>
              <a:gd name="T40" fmla="*/ 23073843 w 778"/>
              <a:gd name="T41" fmla="*/ 0 h 798"/>
              <a:gd name="T42" fmla="*/ 18489376 w 778"/>
              <a:gd name="T43" fmla="*/ 438766 h 798"/>
              <a:gd name="T44" fmla="*/ 8362921 w 778"/>
              <a:gd name="T45" fmla="*/ 3998357 h 798"/>
              <a:gd name="T46" fmla="*/ 5592040 w 778"/>
              <a:gd name="T47" fmla="*/ 5363676 h 79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78"/>
              <a:gd name="T73" fmla="*/ 0 h 798"/>
              <a:gd name="T74" fmla="*/ 778 w 778"/>
              <a:gd name="T75" fmla="*/ 798 h 79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78" h="798">
                <a:moveTo>
                  <a:pt x="111" y="110"/>
                </a:moveTo>
                <a:cubicBezTo>
                  <a:pt x="67" y="124"/>
                  <a:pt x="76" y="143"/>
                  <a:pt x="47" y="174"/>
                </a:cubicBezTo>
                <a:cubicBezTo>
                  <a:pt x="17" y="264"/>
                  <a:pt x="0" y="246"/>
                  <a:pt x="29" y="384"/>
                </a:cubicBezTo>
                <a:cubicBezTo>
                  <a:pt x="35" y="411"/>
                  <a:pt x="57" y="431"/>
                  <a:pt x="65" y="457"/>
                </a:cubicBezTo>
                <a:cubicBezTo>
                  <a:pt x="71" y="475"/>
                  <a:pt x="83" y="512"/>
                  <a:pt x="83" y="512"/>
                </a:cubicBezTo>
                <a:cubicBezTo>
                  <a:pt x="86" y="558"/>
                  <a:pt x="85" y="604"/>
                  <a:pt x="93" y="649"/>
                </a:cubicBezTo>
                <a:cubicBezTo>
                  <a:pt x="98" y="677"/>
                  <a:pt x="166" y="695"/>
                  <a:pt x="166" y="695"/>
                </a:cubicBezTo>
                <a:cubicBezTo>
                  <a:pt x="241" y="772"/>
                  <a:pt x="190" y="739"/>
                  <a:pt x="339" y="750"/>
                </a:cubicBezTo>
                <a:cubicBezTo>
                  <a:pt x="371" y="760"/>
                  <a:pt x="397" y="762"/>
                  <a:pt x="422" y="786"/>
                </a:cubicBezTo>
                <a:cubicBezTo>
                  <a:pt x="541" y="779"/>
                  <a:pt x="565" y="798"/>
                  <a:pt x="641" y="741"/>
                </a:cubicBezTo>
                <a:cubicBezTo>
                  <a:pt x="704" y="643"/>
                  <a:pt x="611" y="779"/>
                  <a:pt x="687" y="695"/>
                </a:cubicBezTo>
                <a:cubicBezTo>
                  <a:pt x="705" y="675"/>
                  <a:pt x="733" y="631"/>
                  <a:pt x="733" y="631"/>
                </a:cubicBezTo>
                <a:cubicBezTo>
                  <a:pt x="736" y="622"/>
                  <a:pt x="737" y="612"/>
                  <a:pt x="742" y="603"/>
                </a:cubicBezTo>
                <a:cubicBezTo>
                  <a:pt x="752" y="584"/>
                  <a:pt x="778" y="549"/>
                  <a:pt x="778" y="549"/>
                </a:cubicBezTo>
                <a:cubicBezTo>
                  <a:pt x="772" y="473"/>
                  <a:pt x="770" y="396"/>
                  <a:pt x="760" y="320"/>
                </a:cubicBezTo>
                <a:cubicBezTo>
                  <a:pt x="758" y="301"/>
                  <a:pt x="756" y="279"/>
                  <a:pt x="742" y="265"/>
                </a:cubicBezTo>
                <a:cubicBezTo>
                  <a:pt x="727" y="250"/>
                  <a:pt x="696" y="219"/>
                  <a:pt x="696" y="219"/>
                </a:cubicBezTo>
                <a:cubicBezTo>
                  <a:pt x="693" y="201"/>
                  <a:pt x="696" y="181"/>
                  <a:pt x="687" y="165"/>
                </a:cubicBezTo>
                <a:cubicBezTo>
                  <a:pt x="677" y="146"/>
                  <a:pt x="656" y="134"/>
                  <a:pt x="641" y="119"/>
                </a:cubicBezTo>
                <a:cubicBezTo>
                  <a:pt x="616" y="94"/>
                  <a:pt x="585" y="45"/>
                  <a:pt x="550" y="27"/>
                </a:cubicBezTo>
                <a:cubicBezTo>
                  <a:pt x="529" y="16"/>
                  <a:pt x="484" y="6"/>
                  <a:pt x="458" y="0"/>
                </a:cubicBezTo>
                <a:cubicBezTo>
                  <a:pt x="428" y="3"/>
                  <a:pt x="397" y="3"/>
                  <a:pt x="367" y="9"/>
                </a:cubicBezTo>
                <a:cubicBezTo>
                  <a:pt x="298" y="22"/>
                  <a:pt x="232" y="61"/>
                  <a:pt x="166" y="82"/>
                </a:cubicBezTo>
                <a:cubicBezTo>
                  <a:pt x="151" y="87"/>
                  <a:pt x="111" y="93"/>
                  <a:pt x="111" y="110"/>
                </a:cubicBezTo>
                <a:close/>
              </a:path>
            </a:pathLst>
          </a:cu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54299" name="Freeform 28"/>
          <p:cNvSpPr>
            <a:spLocks/>
          </p:cNvSpPr>
          <p:nvPr/>
        </p:nvSpPr>
        <p:spPr bwMode="auto">
          <a:xfrm>
            <a:off x="3997326" y="2651126"/>
            <a:ext cx="188913" cy="206375"/>
          </a:xfrm>
          <a:custGeom>
            <a:avLst/>
            <a:gdLst>
              <a:gd name="T0" fmla="*/ 6544694 w 778"/>
              <a:gd name="T1" fmla="*/ 7357088 h 798"/>
              <a:gd name="T2" fmla="*/ 2771048 w 778"/>
              <a:gd name="T3" fmla="*/ 11637429 h 798"/>
              <a:gd name="T4" fmla="*/ 1709930 w 778"/>
              <a:gd name="T5" fmla="*/ 25682567 h 798"/>
              <a:gd name="T6" fmla="*/ 3832409 w 778"/>
              <a:gd name="T7" fmla="*/ 30564965 h 798"/>
              <a:gd name="T8" fmla="*/ 4893769 w 778"/>
              <a:gd name="T9" fmla="*/ 34243509 h 798"/>
              <a:gd name="T10" fmla="*/ 5483333 w 778"/>
              <a:gd name="T11" fmla="*/ 43406249 h 798"/>
              <a:gd name="T12" fmla="*/ 9787539 w 778"/>
              <a:gd name="T13" fmla="*/ 46482995 h 798"/>
              <a:gd name="T14" fmla="*/ 19987870 w 778"/>
              <a:gd name="T15" fmla="*/ 50161280 h 798"/>
              <a:gd name="T16" fmla="*/ 24881639 w 778"/>
              <a:gd name="T17" fmla="*/ 52569247 h 798"/>
              <a:gd name="T18" fmla="*/ 37794012 w 778"/>
              <a:gd name="T19" fmla="*/ 49559482 h 798"/>
              <a:gd name="T20" fmla="*/ 40506055 w 778"/>
              <a:gd name="T21" fmla="*/ 46482995 h 798"/>
              <a:gd name="T22" fmla="*/ 43218341 w 778"/>
              <a:gd name="T23" fmla="*/ 42202394 h 798"/>
              <a:gd name="T24" fmla="*/ 43749143 w 778"/>
              <a:gd name="T25" fmla="*/ 40329761 h 798"/>
              <a:gd name="T26" fmla="*/ 45871622 w 778"/>
              <a:gd name="T27" fmla="*/ 36718199 h 798"/>
              <a:gd name="T28" fmla="*/ 44810261 w 778"/>
              <a:gd name="T29" fmla="*/ 21402225 h 798"/>
              <a:gd name="T30" fmla="*/ 43749143 w 778"/>
              <a:gd name="T31" fmla="*/ 17723682 h 798"/>
              <a:gd name="T32" fmla="*/ 41036857 w 778"/>
              <a:gd name="T33" fmla="*/ 14647194 h 798"/>
              <a:gd name="T34" fmla="*/ 40506055 w 778"/>
              <a:gd name="T35" fmla="*/ 11035632 h 798"/>
              <a:gd name="T36" fmla="*/ 37794012 w 778"/>
              <a:gd name="T37" fmla="*/ 7958885 h 798"/>
              <a:gd name="T38" fmla="*/ 32428446 w 778"/>
              <a:gd name="T39" fmla="*/ 1805911 h 798"/>
              <a:gd name="T40" fmla="*/ 27004118 w 778"/>
              <a:gd name="T41" fmla="*/ 0 h 798"/>
              <a:gd name="T42" fmla="*/ 21638552 w 778"/>
              <a:gd name="T43" fmla="*/ 602056 h 798"/>
              <a:gd name="T44" fmla="*/ 9787539 w 778"/>
              <a:gd name="T45" fmla="*/ 5484196 h 798"/>
              <a:gd name="T46" fmla="*/ 6544694 w 778"/>
              <a:gd name="T47" fmla="*/ 7357088 h 79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78"/>
              <a:gd name="T73" fmla="*/ 0 h 798"/>
              <a:gd name="T74" fmla="*/ 778 w 778"/>
              <a:gd name="T75" fmla="*/ 798 h 79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78" h="798">
                <a:moveTo>
                  <a:pt x="111" y="110"/>
                </a:moveTo>
                <a:cubicBezTo>
                  <a:pt x="67" y="124"/>
                  <a:pt x="76" y="143"/>
                  <a:pt x="47" y="174"/>
                </a:cubicBezTo>
                <a:cubicBezTo>
                  <a:pt x="17" y="264"/>
                  <a:pt x="0" y="246"/>
                  <a:pt x="29" y="384"/>
                </a:cubicBezTo>
                <a:cubicBezTo>
                  <a:pt x="35" y="411"/>
                  <a:pt x="57" y="431"/>
                  <a:pt x="65" y="457"/>
                </a:cubicBezTo>
                <a:cubicBezTo>
                  <a:pt x="71" y="475"/>
                  <a:pt x="83" y="512"/>
                  <a:pt x="83" y="512"/>
                </a:cubicBezTo>
                <a:cubicBezTo>
                  <a:pt x="86" y="558"/>
                  <a:pt x="85" y="604"/>
                  <a:pt x="93" y="649"/>
                </a:cubicBezTo>
                <a:cubicBezTo>
                  <a:pt x="98" y="677"/>
                  <a:pt x="166" y="695"/>
                  <a:pt x="166" y="695"/>
                </a:cubicBezTo>
                <a:cubicBezTo>
                  <a:pt x="241" y="772"/>
                  <a:pt x="190" y="739"/>
                  <a:pt x="339" y="750"/>
                </a:cubicBezTo>
                <a:cubicBezTo>
                  <a:pt x="371" y="760"/>
                  <a:pt x="397" y="762"/>
                  <a:pt x="422" y="786"/>
                </a:cubicBezTo>
                <a:cubicBezTo>
                  <a:pt x="541" y="779"/>
                  <a:pt x="565" y="798"/>
                  <a:pt x="641" y="741"/>
                </a:cubicBezTo>
                <a:cubicBezTo>
                  <a:pt x="704" y="643"/>
                  <a:pt x="611" y="779"/>
                  <a:pt x="687" y="695"/>
                </a:cubicBezTo>
                <a:cubicBezTo>
                  <a:pt x="705" y="675"/>
                  <a:pt x="733" y="631"/>
                  <a:pt x="733" y="631"/>
                </a:cubicBezTo>
                <a:cubicBezTo>
                  <a:pt x="736" y="622"/>
                  <a:pt x="737" y="612"/>
                  <a:pt x="742" y="603"/>
                </a:cubicBezTo>
                <a:cubicBezTo>
                  <a:pt x="752" y="584"/>
                  <a:pt x="778" y="549"/>
                  <a:pt x="778" y="549"/>
                </a:cubicBezTo>
                <a:cubicBezTo>
                  <a:pt x="772" y="473"/>
                  <a:pt x="770" y="396"/>
                  <a:pt x="760" y="320"/>
                </a:cubicBezTo>
                <a:cubicBezTo>
                  <a:pt x="758" y="301"/>
                  <a:pt x="756" y="279"/>
                  <a:pt x="742" y="265"/>
                </a:cubicBezTo>
                <a:cubicBezTo>
                  <a:pt x="727" y="250"/>
                  <a:pt x="696" y="219"/>
                  <a:pt x="696" y="219"/>
                </a:cubicBezTo>
                <a:cubicBezTo>
                  <a:pt x="693" y="201"/>
                  <a:pt x="696" y="181"/>
                  <a:pt x="687" y="165"/>
                </a:cubicBezTo>
                <a:cubicBezTo>
                  <a:pt x="677" y="146"/>
                  <a:pt x="656" y="134"/>
                  <a:pt x="641" y="119"/>
                </a:cubicBezTo>
                <a:cubicBezTo>
                  <a:pt x="616" y="94"/>
                  <a:pt x="585" y="45"/>
                  <a:pt x="550" y="27"/>
                </a:cubicBezTo>
                <a:cubicBezTo>
                  <a:pt x="529" y="16"/>
                  <a:pt x="484" y="6"/>
                  <a:pt x="458" y="0"/>
                </a:cubicBezTo>
                <a:cubicBezTo>
                  <a:pt x="428" y="3"/>
                  <a:pt x="397" y="3"/>
                  <a:pt x="367" y="9"/>
                </a:cubicBezTo>
                <a:cubicBezTo>
                  <a:pt x="298" y="22"/>
                  <a:pt x="232" y="61"/>
                  <a:pt x="166" y="82"/>
                </a:cubicBezTo>
                <a:cubicBezTo>
                  <a:pt x="151" y="87"/>
                  <a:pt x="111" y="93"/>
                  <a:pt x="111" y="110"/>
                </a:cubicBezTo>
                <a:close/>
              </a:path>
            </a:pathLst>
          </a:cu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152605" name="Freeform 29"/>
          <p:cNvSpPr>
            <a:spLocks/>
          </p:cNvSpPr>
          <p:nvPr/>
        </p:nvSpPr>
        <p:spPr bwMode="auto">
          <a:xfrm>
            <a:off x="5199065" y="1689101"/>
            <a:ext cx="217487" cy="163513"/>
          </a:xfrm>
          <a:custGeom>
            <a:avLst/>
            <a:gdLst>
              <a:gd name="T0" fmla="*/ 8674321 w 778"/>
              <a:gd name="T1" fmla="*/ 4618320 h 798"/>
              <a:gd name="T2" fmla="*/ 3672958 w 778"/>
              <a:gd name="T3" fmla="*/ 7305425 h 798"/>
              <a:gd name="T4" fmla="*/ 2266282 w 778"/>
              <a:gd name="T5" fmla="*/ 16122423 h 798"/>
              <a:gd name="T6" fmla="*/ 5079635 w 778"/>
              <a:gd name="T7" fmla="*/ 19187369 h 798"/>
              <a:gd name="T8" fmla="*/ 6486033 w 778"/>
              <a:gd name="T9" fmla="*/ 21496632 h 798"/>
              <a:gd name="T10" fmla="*/ 7267644 w 778"/>
              <a:gd name="T11" fmla="*/ 27248478 h 798"/>
              <a:gd name="T12" fmla="*/ 12972345 w 778"/>
              <a:gd name="T13" fmla="*/ 29179899 h 798"/>
              <a:gd name="T14" fmla="*/ 26491482 w 778"/>
              <a:gd name="T15" fmla="*/ 31489161 h 798"/>
              <a:gd name="T16" fmla="*/ 32977794 w 778"/>
              <a:gd name="T17" fmla="*/ 33000530 h 798"/>
              <a:gd name="T18" fmla="*/ 50091617 w 778"/>
              <a:gd name="T19" fmla="*/ 31111319 h 798"/>
              <a:gd name="T20" fmla="*/ 53686303 w 778"/>
              <a:gd name="T21" fmla="*/ 29179899 h 798"/>
              <a:gd name="T22" fmla="*/ 57280988 w 778"/>
              <a:gd name="T23" fmla="*/ 26492794 h 798"/>
              <a:gd name="T24" fmla="*/ 57984326 w 778"/>
              <a:gd name="T25" fmla="*/ 25317263 h 798"/>
              <a:gd name="T26" fmla="*/ 60797680 w 778"/>
              <a:gd name="T27" fmla="*/ 23050006 h 798"/>
              <a:gd name="T28" fmla="*/ 59391003 w 778"/>
              <a:gd name="T29" fmla="*/ 13435318 h 798"/>
              <a:gd name="T30" fmla="*/ 57984326 w 778"/>
              <a:gd name="T31" fmla="*/ 11126056 h 798"/>
              <a:gd name="T32" fmla="*/ 54389641 w 778"/>
              <a:gd name="T33" fmla="*/ 9194840 h 798"/>
              <a:gd name="T34" fmla="*/ 53686303 w 778"/>
              <a:gd name="T35" fmla="*/ 6927583 h 798"/>
              <a:gd name="T36" fmla="*/ 50091617 w 778"/>
              <a:gd name="T37" fmla="*/ 4996367 h 798"/>
              <a:gd name="T38" fmla="*/ 42980239 w 778"/>
              <a:gd name="T39" fmla="*/ 1133526 h 798"/>
              <a:gd name="T40" fmla="*/ 35790868 w 778"/>
              <a:gd name="T41" fmla="*/ 0 h 798"/>
              <a:gd name="T42" fmla="*/ 28679491 w 778"/>
              <a:gd name="T43" fmla="*/ 377842 h 798"/>
              <a:gd name="T44" fmla="*/ 12972345 w 778"/>
              <a:gd name="T45" fmla="*/ 3442789 h 798"/>
              <a:gd name="T46" fmla="*/ 8674321 w 778"/>
              <a:gd name="T47" fmla="*/ 4618320 h 79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78"/>
              <a:gd name="T73" fmla="*/ 0 h 798"/>
              <a:gd name="T74" fmla="*/ 778 w 778"/>
              <a:gd name="T75" fmla="*/ 798 h 79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78" h="798">
                <a:moveTo>
                  <a:pt x="111" y="110"/>
                </a:moveTo>
                <a:cubicBezTo>
                  <a:pt x="67" y="124"/>
                  <a:pt x="76" y="143"/>
                  <a:pt x="47" y="174"/>
                </a:cubicBezTo>
                <a:cubicBezTo>
                  <a:pt x="17" y="264"/>
                  <a:pt x="0" y="246"/>
                  <a:pt x="29" y="384"/>
                </a:cubicBezTo>
                <a:cubicBezTo>
                  <a:pt x="35" y="411"/>
                  <a:pt x="57" y="431"/>
                  <a:pt x="65" y="457"/>
                </a:cubicBezTo>
                <a:cubicBezTo>
                  <a:pt x="71" y="475"/>
                  <a:pt x="83" y="512"/>
                  <a:pt x="83" y="512"/>
                </a:cubicBezTo>
                <a:cubicBezTo>
                  <a:pt x="86" y="558"/>
                  <a:pt x="85" y="604"/>
                  <a:pt x="93" y="649"/>
                </a:cubicBezTo>
                <a:cubicBezTo>
                  <a:pt x="98" y="677"/>
                  <a:pt x="166" y="695"/>
                  <a:pt x="166" y="695"/>
                </a:cubicBezTo>
                <a:cubicBezTo>
                  <a:pt x="241" y="772"/>
                  <a:pt x="190" y="739"/>
                  <a:pt x="339" y="750"/>
                </a:cubicBezTo>
                <a:cubicBezTo>
                  <a:pt x="371" y="760"/>
                  <a:pt x="397" y="762"/>
                  <a:pt x="422" y="786"/>
                </a:cubicBezTo>
                <a:cubicBezTo>
                  <a:pt x="541" y="779"/>
                  <a:pt x="565" y="798"/>
                  <a:pt x="641" y="741"/>
                </a:cubicBezTo>
                <a:cubicBezTo>
                  <a:pt x="704" y="643"/>
                  <a:pt x="611" y="779"/>
                  <a:pt x="687" y="695"/>
                </a:cubicBezTo>
                <a:cubicBezTo>
                  <a:pt x="705" y="675"/>
                  <a:pt x="733" y="631"/>
                  <a:pt x="733" y="631"/>
                </a:cubicBezTo>
                <a:cubicBezTo>
                  <a:pt x="736" y="622"/>
                  <a:pt x="737" y="612"/>
                  <a:pt x="742" y="603"/>
                </a:cubicBezTo>
                <a:cubicBezTo>
                  <a:pt x="752" y="584"/>
                  <a:pt x="778" y="549"/>
                  <a:pt x="778" y="549"/>
                </a:cubicBezTo>
                <a:cubicBezTo>
                  <a:pt x="772" y="473"/>
                  <a:pt x="770" y="396"/>
                  <a:pt x="760" y="320"/>
                </a:cubicBezTo>
                <a:cubicBezTo>
                  <a:pt x="758" y="301"/>
                  <a:pt x="756" y="279"/>
                  <a:pt x="742" y="265"/>
                </a:cubicBezTo>
                <a:cubicBezTo>
                  <a:pt x="727" y="250"/>
                  <a:pt x="696" y="219"/>
                  <a:pt x="696" y="219"/>
                </a:cubicBezTo>
                <a:cubicBezTo>
                  <a:pt x="693" y="201"/>
                  <a:pt x="696" y="181"/>
                  <a:pt x="687" y="165"/>
                </a:cubicBezTo>
                <a:cubicBezTo>
                  <a:pt x="677" y="146"/>
                  <a:pt x="656" y="134"/>
                  <a:pt x="641" y="119"/>
                </a:cubicBezTo>
                <a:cubicBezTo>
                  <a:pt x="616" y="94"/>
                  <a:pt x="585" y="45"/>
                  <a:pt x="550" y="27"/>
                </a:cubicBezTo>
                <a:cubicBezTo>
                  <a:pt x="529" y="16"/>
                  <a:pt x="484" y="6"/>
                  <a:pt x="458" y="0"/>
                </a:cubicBezTo>
                <a:cubicBezTo>
                  <a:pt x="428" y="3"/>
                  <a:pt x="397" y="3"/>
                  <a:pt x="367" y="9"/>
                </a:cubicBezTo>
                <a:cubicBezTo>
                  <a:pt x="298" y="22"/>
                  <a:pt x="232" y="61"/>
                  <a:pt x="166" y="82"/>
                </a:cubicBezTo>
                <a:cubicBezTo>
                  <a:pt x="151" y="87"/>
                  <a:pt x="111" y="93"/>
                  <a:pt x="111" y="110"/>
                </a:cubicBezTo>
                <a:close/>
              </a:path>
            </a:pathLst>
          </a:cu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152606" name="Freeform 30"/>
          <p:cNvSpPr>
            <a:spLocks/>
          </p:cNvSpPr>
          <p:nvPr/>
        </p:nvSpPr>
        <p:spPr bwMode="auto">
          <a:xfrm>
            <a:off x="4757740" y="4776788"/>
            <a:ext cx="160337" cy="192087"/>
          </a:xfrm>
          <a:custGeom>
            <a:avLst/>
            <a:gdLst>
              <a:gd name="T0" fmla="*/ 4714485 w 778"/>
              <a:gd name="T1" fmla="*/ 6373533 h 798"/>
              <a:gd name="T2" fmla="*/ 1996175 w 778"/>
              <a:gd name="T3" fmla="*/ 10081920 h 798"/>
              <a:gd name="T4" fmla="*/ 1231792 w 778"/>
              <a:gd name="T5" fmla="*/ 22249596 h 798"/>
              <a:gd name="T6" fmla="*/ 2760764 w 778"/>
              <a:gd name="T7" fmla="*/ 26479361 h 798"/>
              <a:gd name="T8" fmla="*/ 3525147 w 778"/>
              <a:gd name="T9" fmla="*/ 29666128 h 798"/>
              <a:gd name="T10" fmla="*/ 3949896 w 778"/>
              <a:gd name="T11" fmla="*/ 37604039 h 798"/>
              <a:gd name="T12" fmla="*/ 7050500 w 778"/>
              <a:gd name="T13" fmla="*/ 40269427 h 798"/>
              <a:gd name="T14" fmla="*/ 14398180 w 778"/>
              <a:gd name="T15" fmla="*/ 43456193 h 798"/>
              <a:gd name="T16" fmla="*/ 17923327 w 778"/>
              <a:gd name="T17" fmla="*/ 45541950 h 798"/>
              <a:gd name="T18" fmla="*/ 27224934 w 778"/>
              <a:gd name="T19" fmla="*/ 42934814 h 798"/>
              <a:gd name="T20" fmla="*/ 29178655 w 778"/>
              <a:gd name="T21" fmla="*/ 40269427 h 798"/>
              <a:gd name="T22" fmla="*/ 31132376 w 778"/>
              <a:gd name="T23" fmla="*/ 36561040 h 798"/>
              <a:gd name="T24" fmla="*/ 31514670 w 778"/>
              <a:gd name="T25" fmla="*/ 34938651 h 798"/>
              <a:gd name="T26" fmla="*/ 33043642 w 778"/>
              <a:gd name="T27" fmla="*/ 31809896 h 798"/>
              <a:gd name="T28" fmla="*/ 32279053 w 778"/>
              <a:gd name="T29" fmla="*/ 18541210 h 798"/>
              <a:gd name="T30" fmla="*/ 31514670 w 778"/>
              <a:gd name="T31" fmla="*/ 15354443 h 798"/>
              <a:gd name="T32" fmla="*/ 29560949 w 778"/>
              <a:gd name="T33" fmla="*/ 12689296 h 798"/>
              <a:gd name="T34" fmla="*/ 29178655 w 778"/>
              <a:gd name="T35" fmla="*/ 9560300 h 798"/>
              <a:gd name="T36" fmla="*/ 27224934 w 778"/>
              <a:gd name="T37" fmla="*/ 6895153 h 798"/>
              <a:gd name="T38" fmla="*/ 23359947 w 778"/>
              <a:gd name="T39" fmla="*/ 1564378 h 798"/>
              <a:gd name="T40" fmla="*/ 19452505 w 778"/>
              <a:gd name="T41" fmla="*/ 0 h 798"/>
              <a:gd name="T42" fmla="*/ 15587518 w 778"/>
              <a:gd name="T43" fmla="*/ 521379 h 798"/>
              <a:gd name="T44" fmla="*/ 7050500 w 778"/>
              <a:gd name="T45" fmla="*/ 4751144 h 798"/>
              <a:gd name="T46" fmla="*/ 4714485 w 778"/>
              <a:gd name="T47" fmla="*/ 6373533 h 79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78"/>
              <a:gd name="T73" fmla="*/ 0 h 798"/>
              <a:gd name="T74" fmla="*/ 778 w 778"/>
              <a:gd name="T75" fmla="*/ 798 h 79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78" h="798">
                <a:moveTo>
                  <a:pt x="111" y="110"/>
                </a:moveTo>
                <a:cubicBezTo>
                  <a:pt x="67" y="124"/>
                  <a:pt x="76" y="143"/>
                  <a:pt x="47" y="174"/>
                </a:cubicBezTo>
                <a:cubicBezTo>
                  <a:pt x="17" y="264"/>
                  <a:pt x="0" y="246"/>
                  <a:pt x="29" y="384"/>
                </a:cubicBezTo>
                <a:cubicBezTo>
                  <a:pt x="35" y="411"/>
                  <a:pt x="57" y="431"/>
                  <a:pt x="65" y="457"/>
                </a:cubicBezTo>
                <a:cubicBezTo>
                  <a:pt x="71" y="475"/>
                  <a:pt x="83" y="512"/>
                  <a:pt x="83" y="512"/>
                </a:cubicBezTo>
                <a:cubicBezTo>
                  <a:pt x="86" y="558"/>
                  <a:pt x="85" y="604"/>
                  <a:pt x="93" y="649"/>
                </a:cubicBezTo>
                <a:cubicBezTo>
                  <a:pt x="98" y="677"/>
                  <a:pt x="166" y="695"/>
                  <a:pt x="166" y="695"/>
                </a:cubicBezTo>
                <a:cubicBezTo>
                  <a:pt x="241" y="772"/>
                  <a:pt x="190" y="739"/>
                  <a:pt x="339" y="750"/>
                </a:cubicBezTo>
                <a:cubicBezTo>
                  <a:pt x="371" y="760"/>
                  <a:pt x="397" y="762"/>
                  <a:pt x="422" y="786"/>
                </a:cubicBezTo>
                <a:cubicBezTo>
                  <a:pt x="541" y="779"/>
                  <a:pt x="565" y="798"/>
                  <a:pt x="641" y="741"/>
                </a:cubicBezTo>
                <a:cubicBezTo>
                  <a:pt x="704" y="643"/>
                  <a:pt x="611" y="779"/>
                  <a:pt x="687" y="695"/>
                </a:cubicBezTo>
                <a:cubicBezTo>
                  <a:pt x="705" y="675"/>
                  <a:pt x="733" y="631"/>
                  <a:pt x="733" y="631"/>
                </a:cubicBezTo>
                <a:cubicBezTo>
                  <a:pt x="736" y="622"/>
                  <a:pt x="737" y="612"/>
                  <a:pt x="742" y="603"/>
                </a:cubicBezTo>
                <a:cubicBezTo>
                  <a:pt x="752" y="584"/>
                  <a:pt x="778" y="549"/>
                  <a:pt x="778" y="549"/>
                </a:cubicBezTo>
                <a:cubicBezTo>
                  <a:pt x="772" y="473"/>
                  <a:pt x="770" y="396"/>
                  <a:pt x="760" y="320"/>
                </a:cubicBezTo>
                <a:cubicBezTo>
                  <a:pt x="758" y="301"/>
                  <a:pt x="756" y="279"/>
                  <a:pt x="742" y="265"/>
                </a:cubicBezTo>
                <a:cubicBezTo>
                  <a:pt x="727" y="250"/>
                  <a:pt x="696" y="219"/>
                  <a:pt x="696" y="219"/>
                </a:cubicBezTo>
                <a:cubicBezTo>
                  <a:pt x="693" y="201"/>
                  <a:pt x="696" y="181"/>
                  <a:pt x="687" y="165"/>
                </a:cubicBezTo>
                <a:cubicBezTo>
                  <a:pt x="677" y="146"/>
                  <a:pt x="656" y="134"/>
                  <a:pt x="641" y="119"/>
                </a:cubicBezTo>
                <a:cubicBezTo>
                  <a:pt x="616" y="94"/>
                  <a:pt x="585" y="45"/>
                  <a:pt x="550" y="27"/>
                </a:cubicBezTo>
                <a:cubicBezTo>
                  <a:pt x="529" y="16"/>
                  <a:pt x="484" y="6"/>
                  <a:pt x="458" y="0"/>
                </a:cubicBezTo>
                <a:cubicBezTo>
                  <a:pt x="428" y="3"/>
                  <a:pt x="397" y="3"/>
                  <a:pt x="367" y="9"/>
                </a:cubicBezTo>
                <a:cubicBezTo>
                  <a:pt x="298" y="22"/>
                  <a:pt x="232" y="61"/>
                  <a:pt x="166" y="82"/>
                </a:cubicBezTo>
                <a:cubicBezTo>
                  <a:pt x="151" y="87"/>
                  <a:pt x="111" y="93"/>
                  <a:pt x="111" y="110"/>
                </a:cubicBezTo>
                <a:close/>
              </a:path>
            </a:pathLst>
          </a:cu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152607" name="Line 31"/>
          <p:cNvSpPr>
            <a:spLocks noChangeShapeType="1"/>
          </p:cNvSpPr>
          <p:nvPr/>
        </p:nvSpPr>
        <p:spPr bwMode="auto">
          <a:xfrm flipV="1">
            <a:off x="2092326" y="3732213"/>
            <a:ext cx="898525" cy="1588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pic>
        <p:nvPicPr>
          <p:cNvPr id="152609" name="Picture 33" descr="Recycled paper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146371">
            <a:off x="4068763" y="1793876"/>
            <a:ext cx="59690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305" name="Picture 34" descr="Recycled paper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510479">
            <a:off x="2366963" y="1811339"/>
            <a:ext cx="59690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2611" name="Line 35"/>
          <p:cNvSpPr>
            <a:spLocks noChangeShapeType="1"/>
          </p:cNvSpPr>
          <p:nvPr/>
        </p:nvSpPr>
        <p:spPr bwMode="auto">
          <a:xfrm>
            <a:off x="1938339" y="2058988"/>
            <a:ext cx="623887" cy="3175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pic>
        <p:nvPicPr>
          <p:cNvPr id="54307" name="Picture 36" descr="Recycled paper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02097">
            <a:off x="2586039" y="2857501"/>
            <a:ext cx="59690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613" name="Picture 37" descr="Recycled paper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879516">
            <a:off x="3887789" y="3121026"/>
            <a:ext cx="59690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309" name="Picture 38" descr="Recycled paper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286523">
            <a:off x="4741865" y="2741614"/>
            <a:ext cx="536575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310" name="Picture 39" descr="Recycled paper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4375" y="3722689"/>
            <a:ext cx="59690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616" name="Picture 40" descr="Recycled paper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376327">
            <a:off x="4714875" y="4060826"/>
            <a:ext cx="59690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312" name="Freeform 41"/>
          <p:cNvSpPr>
            <a:spLocks/>
          </p:cNvSpPr>
          <p:nvPr/>
        </p:nvSpPr>
        <p:spPr bwMode="auto">
          <a:xfrm>
            <a:off x="4854576" y="2114551"/>
            <a:ext cx="131763" cy="163513"/>
          </a:xfrm>
          <a:custGeom>
            <a:avLst/>
            <a:gdLst>
              <a:gd name="T0" fmla="*/ 3183821 w 778"/>
              <a:gd name="T1" fmla="*/ 4618320 h 798"/>
              <a:gd name="T2" fmla="*/ 1348115 w 778"/>
              <a:gd name="T3" fmla="*/ 7305425 h 798"/>
              <a:gd name="T4" fmla="*/ 831733 w 778"/>
              <a:gd name="T5" fmla="*/ 16122423 h 798"/>
              <a:gd name="T6" fmla="*/ 1864328 w 778"/>
              <a:gd name="T7" fmla="*/ 19187369 h 798"/>
              <a:gd name="T8" fmla="*/ 2380710 w 778"/>
              <a:gd name="T9" fmla="*/ 21496632 h 798"/>
              <a:gd name="T10" fmla="*/ 2667608 w 778"/>
              <a:gd name="T11" fmla="*/ 27248478 h 798"/>
              <a:gd name="T12" fmla="*/ 4761420 w 778"/>
              <a:gd name="T13" fmla="*/ 29179899 h 798"/>
              <a:gd name="T14" fmla="*/ 9723534 w 778"/>
              <a:gd name="T15" fmla="*/ 31489161 h 798"/>
              <a:gd name="T16" fmla="*/ 12104244 w 778"/>
              <a:gd name="T17" fmla="*/ 33000530 h 798"/>
              <a:gd name="T18" fmla="*/ 18386019 w 778"/>
              <a:gd name="T19" fmla="*/ 31111319 h 798"/>
              <a:gd name="T20" fmla="*/ 19705343 w 778"/>
              <a:gd name="T21" fmla="*/ 29179899 h 798"/>
              <a:gd name="T22" fmla="*/ 21024836 w 778"/>
              <a:gd name="T23" fmla="*/ 26492794 h 798"/>
              <a:gd name="T24" fmla="*/ 21282942 w 778"/>
              <a:gd name="T25" fmla="*/ 25317263 h 798"/>
              <a:gd name="T26" fmla="*/ 22315537 w 778"/>
              <a:gd name="T27" fmla="*/ 23050006 h 798"/>
              <a:gd name="T28" fmla="*/ 21799155 w 778"/>
              <a:gd name="T29" fmla="*/ 13435318 h 798"/>
              <a:gd name="T30" fmla="*/ 21282942 w 778"/>
              <a:gd name="T31" fmla="*/ 11126056 h 798"/>
              <a:gd name="T32" fmla="*/ 19963449 w 778"/>
              <a:gd name="T33" fmla="*/ 9194840 h 798"/>
              <a:gd name="T34" fmla="*/ 19705343 w 778"/>
              <a:gd name="T35" fmla="*/ 6927583 h 798"/>
              <a:gd name="T36" fmla="*/ 18386019 w 778"/>
              <a:gd name="T37" fmla="*/ 4996367 h 798"/>
              <a:gd name="T38" fmla="*/ 15775825 w 778"/>
              <a:gd name="T39" fmla="*/ 1133526 h 798"/>
              <a:gd name="T40" fmla="*/ 13136839 w 778"/>
              <a:gd name="T41" fmla="*/ 0 h 798"/>
              <a:gd name="T42" fmla="*/ 10526814 w 778"/>
              <a:gd name="T43" fmla="*/ 377842 h 798"/>
              <a:gd name="T44" fmla="*/ 4761420 w 778"/>
              <a:gd name="T45" fmla="*/ 3442789 h 798"/>
              <a:gd name="T46" fmla="*/ 3183821 w 778"/>
              <a:gd name="T47" fmla="*/ 4618320 h 79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78"/>
              <a:gd name="T73" fmla="*/ 0 h 798"/>
              <a:gd name="T74" fmla="*/ 778 w 778"/>
              <a:gd name="T75" fmla="*/ 798 h 79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78" h="798">
                <a:moveTo>
                  <a:pt x="111" y="110"/>
                </a:moveTo>
                <a:cubicBezTo>
                  <a:pt x="67" y="124"/>
                  <a:pt x="76" y="143"/>
                  <a:pt x="47" y="174"/>
                </a:cubicBezTo>
                <a:cubicBezTo>
                  <a:pt x="17" y="264"/>
                  <a:pt x="0" y="246"/>
                  <a:pt x="29" y="384"/>
                </a:cubicBezTo>
                <a:cubicBezTo>
                  <a:pt x="35" y="411"/>
                  <a:pt x="57" y="431"/>
                  <a:pt x="65" y="457"/>
                </a:cubicBezTo>
                <a:cubicBezTo>
                  <a:pt x="71" y="475"/>
                  <a:pt x="83" y="512"/>
                  <a:pt x="83" y="512"/>
                </a:cubicBezTo>
                <a:cubicBezTo>
                  <a:pt x="86" y="558"/>
                  <a:pt x="85" y="604"/>
                  <a:pt x="93" y="649"/>
                </a:cubicBezTo>
                <a:cubicBezTo>
                  <a:pt x="98" y="677"/>
                  <a:pt x="166" y="695"/>
                  <a:pt x="166" y="695"/>
                </a:cubicBezTo>
                <a:cubicBezTo>
                  <a:pt x="241" y="772"/>
                  <a:pt x="190" y="739"/>
                  <a:pt x="339" y="750"/>
                </a:cubicBezTo>
                <a:cubicBezTo>
                  <a:pt x="371" y="760"/>
                  <a:pt x="397" y="762"/>
                  <a:pt x="422" y="786"/>
                </a:cubicBezTo>
                <a:cubicBezTo>
                  <a:pt x="541" y="779"/>
                  <a:pt x="565" y="798"/>
                  <a:pt x="641" y="741"/>
                </a:cubicBezTo>
                <a:cubicBezTo>
                  <a:pt x="704" y="643"/>
                  <a:pt x="611" y="779"/>
                  <a:pt x="687" y="695"/>
                </a:cubicBezTo>
                <a:cubicBezTo>
                  <a:pt x="705" y="675"/>
                  <a:pt x="733" y="631"/>
                  <a:pt x="733" y="631"/>
                </a:cubicBezTo>
                <a:cubicBezTo>
                  <a:pt x="736" y="622"/>
                  <a:pt x="737" y="612"/>
                  <a:pt x="742" y="603"/>
                </a:cubicBezTo>
                <a:cubicBezTo>
                  <a:pt x="752" y="584"/>
                  <a:pt x="778" y="549"/>
                  <a:pt x="778" y="549"/>
                </a:cubicBezTo>
                <a:cubicBezTo>
                  <a:pt x="772" y="473"/>
                  <a:pt x="770" y="396"/>
                  <a:pt x="760" y="320"/>
                </a:cubicBezTo>
                <a:cubicBezTo>
                  <a:pt x="758" y="301"/>
                  <a:pt x="756" y="279"/>
                  <a:pt x="742" y="265"/>
                </a:cubicBezTo>
                <a:cubicBezTo>
                  <a:pt x="727" y="250"/>
                  <a:pt x="696" y="219"/>
                  <a:pt x="696" y="219"/>
                </a:cubicBezTo>
                <a:cubicBezTo>
                  <a:pt x="693" y="201"/>
                  <a:pt x="696" y="181"/>
                  <a:pt x="687" y="165"/>
                </a:cubicBezTo>
                <a:cubicBezTo>
                  <a:pt x="677" y="146"/>
                  <a:pt x="656" y="134"/>
                  <a:pt x="641" y="119"/>
                </a:cubicBezTo>
                <a:cubicBezTo>
                  <a:pt x="616" y="94"/>
                  <a:pt x="585" y="45"/>
                  <a:pt x="550" y="27"/>
                </a:cubicBezTo>
                <a:cubicBezTo>
                  <a:pt x="529" y="16"/>
                  <a:pt x="484" y="6"/>
                  <a:pt x="458" y="0"/>
                </a:cubicBezTo>
                <a:cubicBezTo>
                  <a:pt x="428" y="3"/>
                  <a:pt x="397" y="3"/>
                  <a:pt x="367" y="9"/>
                </a:cubicBezTo>
                <a:cubicBezTo>
                  <a:pt x="298" y="22"/>
                  <a:pt x="232" y="61"/>
                  <a:pt x="166" y="82"/>
                </a:cubicBezTo>
                <a:cubicBezTo>
                  <a:pt x="151" y="87"/>
                  <a:pt x="111" y="93"/>
                  <a:pt x="111" y="110"/>
                </a:cubicBezTo>
                <a:close/>
              </a:path>
            </a:pathLst>
          </a:cu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54313" name="Oval 42"/>
          <p:cNvSpPr>
            <a:spLocks noChangeArrowheads="1"/>
          </p:cNvSpPr>
          <p:nvPr/>
        </p:nvSpPr>
        <p:spPr bwMode="auto">
          <a:xfrm>
            <a:off x="5327651" y="2198688"/>
            <a:ext cx="88900" cy="88900"/>
          </a:xfrm>
          <a:prstGeom prst="ellipse">
            <a:avLst/>
          </a:prstGeom>
          <a:solidFill>
            <a:srgbClr val="66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2619" name="Oval 43"/>
          <p:cNvSpPr>
            <a:spLocks noChangeArrowheads="1"/>
          </p:cNvSpPr>
          <p:nvPr/>
        </p:nvSpPr>
        <p:spPr bwMode="auto">
          <a:xfrm>
            <a:off x="5484814" y="2889251"/>
            <a:ext cx="88900" cy="88900"/>
          </a:xfrm>
          <a:prstGeom prst="ellipse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20000"/>
              </a:spcBef>
              <a:spcAft>
                <a:spcPct val="0"/>
              </a:spcAft>
            </a:pPr>
            <a:endParaRPr lang="en-US" sz="2400" b="1">
              <a:solidFill>
                <a:srgbClr val="003366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4315" name="Freeform 44"/>
          <p:cNvSpPr>
            <a:spLocks/>
          </p:cNvSpPr>
          <p:nvPr/>
        </p:nvSpPr>
        <p:spPr bwMode="auto">
          <a:xfrm>
            <a:off x="4821239" y="3514726"/>
            <a:ext cx="188912" cy="207963"/>
          </a:xfrm>
          <a:custGeom>
            <a:avLst/>
            <a:gdLst>
              <a:gd name="T0" fmla="*/ 6544660 w 778"/>
              <a:gd name="T1" fmla="*/ 7470771 h 798"/>
              <a:gd name="T2" fmla="*/ 2771033 w 778"/>
              <a:gd name="T3" fmla="*/ 11817146 h 798"/>
              <a:gd name="T4" fmla="*/ 1709921 w 778"/>
              <a:gd name="T5" fmla="*/ 26079290 h 798"/>
              <a:gd name="T6" fmla="*/ 3832388 w 778"/>
              <a:gd name="T7" fmla="*/ 31037305 h 798"/>
              <a:gd name="T8" fmla="*/ 4893744 w 778"/>
              <a:gd name="T9" fmla="*/ 34772560 h 798"/>
              <a:gd name="T10" fmla="*/ 5483304 w 778"/>
              <a:gd name="T11" fmla="*/ 44076950 h 798"/>
              <a:gd name="T12" fmla="*/ 9787487 w 778"/>
              <a:gd name="T13" fmla="*/ 47201086 h 798"/>
              <a:gd name="T14" fmla="*/ 19987521 w 778"/>
              <a:gd name="T15" fmla="*/ 50936341 h 798"/>
              <a:gd name="T16" fmla="*/ 24881264 w 778"/>
              <a:gd name="T17" fmla="*/ 53381340 h 798"/>
              <a:gd name="T18" fmla="*/ 37793570 w 778"/>
              <a:gd name="T19" fmla="*/ 50325222 h 798"/>
              <a:gd name="T20" fmla="*/ 40505841 w 778"/>
              <a:gd name="T21" fmla="*/ 47201086 h 798"/>
              <a:gd name="T22" fmla="*/ 43217869 w 778"/>
              <a:gd name="T23" fmla="*/ 42854451 h 798"/>
              <a:gd name="T24" fmla="*/ 43748668 w 778"/>
              <a:gd name="T25" fmla="*/ 40952814 h 798"/>
              <a:gd name="T26" fmla="*/ 45871136 w 778"/>
              <a:gd name="T27" fmla="*/ 37285316 h 798"/>
              <a:gd name="T28" fmla="*/ 44809781 w 778"/>
              <a:gd name="T29" fmla="*/ 21732915 h 798"/>
              <a:gd name="T30" fmla="*/ 43748668 w 778"/>
              <a:gd name="T31" fmla="*/ 17997399 h 798"/>
              <a:gd name="T32" fmla="*/ 41036397 w 778"/>
              <a:gd name="T33" fmla="*/ 14873524 h 798"/>
              <a:gd name="T34" fmla="*/ 40505841 w 778"/>
              <a:gd name="T35" fmla="*/ 11206026 h 798"/>
              <a:gd name="T36" fmla="*/ 37793570 w 778"/>
              <a:gd name="T37" fmla="*/ 8081890 h 798"/>
              <a:gd name="T38" fmla="*/ 32428275 w 778"/>
              <a:gd name="T39" fmla="*/ 1833619 h 798"/>
              <a:gd name="T40" fmla="*/ 27003732 w 778"/>
              <a:gd name="T41" fmla="*/ 0 h 798"/>
              <a:gd name="T42" fmla="*/ 21638437 w 778"/>
              <a:gd name="T43" fmla="*/ 611119 h 798"/>
              <a:gd name="T44" fmla="*/ 9787487 w 778"/>
              <a:gd name="T45" fmla="*/ 5569134 h 798"/>
              <a:gd name="T46" fmla="*/ 6544660 w 778"/>
              <a:gd name="T47" fmla="*/ 7470771 h 79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78"/>
              <a:gd name="T73" fmla="*/ 0 h 798"/>
              <a:gd name="T74" fmla="*/ 778 w 778"/>
              <a:gd name="T75" fmla="*/ 798 h 79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78" h="798">
                <a:moveTo>
                  <a:pt x="111" y="110"/>
                </a:moveTo>
                <a:cubicBezTo>
                  <a:pt x="67" y="124"/>
                  <a:pt x="76" y="143"/>
                  <a:pt x="47" y="174"/>
                </a:cubicBezTo>
                <a:cubicBezTo>
                  <a:pt x="17" y="264"/>
                  <a:pt x="0" y="246"/>
                  <a:pt x="29" y="384"/>
                </a:cubicBezTo>
                <a:cubicBezTo>
                  <a:pt x="35" y="411"/>
                  <a:pt x="57" y="431"/>
                  <a:pt x="65" y="457"/>
                </a:cubicBezTo>
                <a:cubicBezTo>
                  <a:pt x="71" y="475"/>
                  <a:pt x="83" y="512"/>
                  <a:pt x="83" y="512"/>
                </a:cubicBezTo>
                <a:cubicBezTo>
                  <a:pt x="86" y="558"/>
                  <a:pt x="85" y="604"/>
                  <a:pt x="93" y="649"/>
                </a:cubicBezTo>
                <a:cubicBezTo>
                  <a:pt x="98" y="677"/>
                  <a:pt x="166" y="695"/>
                  <a:pt x="166" y="695"/>
                </a:cubicBezTo>
                <a:cubicBezTo>
                  <a:pt x="241" y="772"/>
                  <a:pt x="190" y="739"/>
                  <a:pt x="339" y="750"/>
                </a:cubicBezTo>
                <a:cubicBezTo>
                  <a:pt x="371" y="760"/>
                  <a:pt x="397" y="762"/>
                  <a:pt x="422" y="786"/>
                </a:cubicBezTo>
                <a:cubicBezTo>
                  <a:pt x="541" y="779"/>
                  <a:pt x="565" y="798"/>
                  <a:pt x="641" y="741"/>
                </a:cubicBezTo>
                <a:cubicBezTo>
                  <a:pt x="704" y="643"/>
                  <a:pt x="611" y="779"/>
                  <a:pt x="687" y="695"/>
                </a:cubicBezTo>
                <a:cubicBezTo>
                  <a:pt x="705" y="675"/>
                  <a:pt x="733" y="631"/>
                  <a:pt x="733" y="631"/>
                </a:cubicBezTo>
                <a:cubicBezTo>
                  <a:pt x="736" y="622"/>
                  <a:pt x="737" y="612"/>
                  <a:pt x="742" y="603"/>
                </a:cubicBezTo>
                <a:cubicBezTo>
                  <a:pt x="752" y="584"/>
                  <a:pt x="778" y="549"/>
                  <a:pt x="778" y="549"/>
                </a:cubicBezTo>
                <a:cubicBezTo>
                  <a:pt x="772" y="473"/>
                  <a:pt x="770" y="396"/>
                  <a:pt x="760" y="320"/>
                </a:cubicBezTo>
                <a:cubicBezTo>
                  <a:pt x="758" y="301"/>
                  <a:pt x="756" y="279"/>
                  <a:pt x="742" y="265"/>
                </a:cubicBezTo>
                <a:cubicBezTo>
                  <a:pt x="727" y="250"/>
                  <a:pt x="696" y="219"/>
                  <a:pt x="696" y="219"/>
                </a:cubicBezTo>
                <a:cubicBezTo>
                  <a:pt x="693" y="201"/>
                  <a:pt x="696" y="181"/>
                  <a:pt x="687" y="165"/>
                </a:cubicBezTo>
                <a:cubicBezTo>
                  <a:pt x="677" y="146"/>
                  <a:pt x="656" y="134"/>
                  <a:pt x="641" y="119"/>
                </a:cubicBezTo>
                <a:cubicBezTo>
                  <a:pt x="616" y="94"/>
                  <a:pt x="585" y="45"/>
                  <a:pt x="550" y="27"/>
                </a:cubicBezTo>
                <a:cubicBezTo>
                  <a:pt x="529" y="16"/>
                  <a:pt x="484" y="6"/>
                  <a:pt x="458" y="0"/>
                </a:cubicBezTo>
                <a:cubicBezTo>
                  <a:pt x="428" y="3"/>
                  <a:pt x="397" y="3"/>
                  <a:pt x="367" y="9"/>
                </a:cubicBezTo>
                <a:cubicBezTo>
                  <a:pt x="298" y="22"/>
                  <a:pt x="232" y="61"/>
                  <a:pt x="166" y="82"/>
                </a:cubicBezTo>
                <a:cubicBezTo>
                  <a:pt x="151" y="87"/>
                  <a:pt x="111" y="93"/>
                  <a:pt x="111" y="110"/>
                </a:cubicBezTo>
                <a:close/>
              </a:path>
            </a:pathLst>
          </a:cu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54316" name="Freeform 45"/>
          <p:cNvSpPr>
            <a:spLocks/>
          </p:cNvSpPr>
          <p:nvPr/>
        </p:nvSpPr>
        <p:spPr bwMode="auto">
          <a:xfrm>
            <a:off x="5426077" y="3657601"/>
            <a:ext cx="188913" cy="149225"/>
          </a:xfrm>
          <a:custGeom>
            <a:avLst/>
            <a:gdLst>
              <a:gd name="T0" fmla="*/ 6544694 w 778"/>
              <a:gd name="T1" fmla="*/ 3846564 h 798"/>
              <a:gd name="T2" fmla="*/ 2771048 w 778"/>
              <a:gd name="T3" fmla="*/ 6084565 h 798"/>
              <a:gd name="T4" fmla="*/ 1709930 w 778"/>
              <a:gd name="T5" fmla="*/ 13428006 h 798"/>
              <a:gd name="T6" fmla="*/ 3832409 w 778"/>
              <a:gd name="T7" fmla="*/ 15980539 h 798"/>
              <a:gd name="T8" fmla="*/ 4893769 w 778"/>
              <a:gd name="T9" fmla="*/ 17903821 h 798"/>
              <a:gd name="T10" fmla="*/ 5483333 w 778"/>
              <a:gd name="T11" fmla="*/ 22694542 h 798"/>
              <a:gd name="T12" fmla="*/ 9787539 w 778"/>
              <a:gd name="T13" fmla="*/ 24303105 h 798"/>
              <a:gd name="T14" fmla="*/ 19987870 w 778"/>
              <a:gd name="T15" fmla="*/ 26226387 h 798"/>
              <a:gd name="T16" fmla="*/ 24881639 w 778"/>
              <a:gd name="T17" fmla="*/ 27485263 h 798"/>
              <a:gd name="T18" fmla="*/ 37794012 w 778"/>
              <a:gd name="T19" fmla="*/ 25911668 h 798"/>
              <a:gd name="T20" fmla="*/ 40506055 w 778"/>
              <a:gd name="T21" fmla="*/ 24303105 h 798"/>
              <a:gd name="T22" fmla="*/ 43218341 w 778"/>
              <a:gd name="T23" fmla="*/ 22065104 h 798"/>
              <a:gd name="T24" fmla="*/ 43749143 w 778"/>
              <a:gd name="T25" fmla="*/ 21085979 h 798"/>
              <a:gd name="T26" fmla="*/ 45871622 w 778"/>
              <a:gd name="T27" fmla="*/ 19197665 h 798"/>
              <a:gd name="T28" fmla="*/ 44810261 w 778"/>
              <a:gd name="T29" fmla="*/ 11190005 h 798"/>
              <a:gd name="T30" fmla="*/ 43749143 w 778"/>
              <a:gd name="T31" fmla="*/ 9266723 h 798"/>
              <a:gd name="T32" fmla="*/ 41036857 w 778"/>
              <a:gd name="T33" fmla="*/ 7658160 h 798"/>
              <a:gd name="T34" fmla="*/ 40506055 w 778"/>
              <a:gd name="T35" fmla="*/ 5769846 h 798"/>
              <a:gd name="T36" fmla="*/ 37794012 w 778"/>
              <a:gd name="T37" fmla="*/ 4161283 h 798"/>
              <a:gd name="T38" fmla="*/ 32428446 w 778"/>
              <a:gd name="T39" fmla="*/ 944157 h 798"/>
              <a:gd name="T40" fmla="*/ 27004118 w 778"/>
              <a:gd name="T41" fmla="*/ 0 h 798"/>
              <a:gd name="T42" fmla="*/ 21638552 w 778"/>
              <a:gd name="T43" fmla="*/ 314719 h 798"/>
              <a:gd name="T44" fmla="*/ 9787539 w 778"/>
              <a:gd name="T45" fmla="*/ 2867439 h 798"/>
              <a:gd name="T46" fmla="*/ 6544694 w 778"/>
              <a:gd name="T47" fmla="*/ 3846564 h 79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78"/>
              <a:gd name="T73" fmla="*/ 0 h 798"/>
              <a:gd name="T74" fmla="*/ 778 w 778"/>
              <a:gd name="T75" fmla="*/ 798 h 79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78" h="798">
                <a:moveTo>
                  <a:pt x="111" y="110"/>
                </a:moveTo>
                <a:cubicBezTo>
                  <a:pt x="67" y="124"/>
                  <a:pt x="76" y="143"/>
                  <a:pt x="47" y="174"/>
                </a:cubicBezTo>
                <a:cubicBezTo>
                  <a:pt x="17" y="264"/>
                  <a:pt x="0" y="246"/>
                  <a:pt x="29" y="384"/>
                </a:cubicBezTo>
                <a:cubicBezTo>
                  <a:pt x="35" y="411"/>
                  <a:pt x="57" y="431"/>
                  <a:pt x="65" y="457"/>
                </a:cubicBezTo>
                <a:cubicBezTo>
                  <a:pt x="71" y="475"/>
                  <a:pt x="83" y="512"/>
                  <a:pt x="83" y="512"/>
                </a:cubicBezTo>
                <a:cubicBezTo>
                  <a:pt x="86" y="558"/>
                  <a:pt x="85" y="604"/>
                  <a:pt x="93" y="649"/>
                </a:cubicBezTo>
                <a:cubicBezTo>
                  <a:pt x="98" y="677"/>
                  <a:pt x="166" y="695"/>
                  <a:pt x="166" y="695"/>
                </a:cubicBezTo>
                <a:cubicBezTo>
                  <a:pt x="241" y="772"/>
                  <a:pt x="190" y="739"/>
                  <a:pt x="339" y="750"/>
                </a:cubicBezTo>
                <a:cubicBezTo>
                  <a:pt x="371" y="760"/>
                  <a:pt x="397" y="762"/>
                  <a:pt x="422" y="786"/>
                </a:cubicBezTo>
                <a:cubicBezTo>
                  <a:pt x="541" y="779"/>
                  <a:pt x="565" y="798"/>
                  <a:pt x="641" y="741"/>
                </a:cubicBezTo>
                <a:cubicBezTo>
                  <a:pt x="704" y="643"/>
                  <a:pt x="611" y="779"/>
                  <a:pt x="687" y="695"/>
                </a:cubicBezTo>
                <a:cubicBezTo>
                  <a:pt x="705" y="675"/>
                  <a:pt x="733" y="631"/>
                  <a:pt x="733" y="631"/>
                </a:cubicBezTo>
                <a:cubicBezTo>
                  <a:pt x="736" y="622"/>
                  <a:pt x="737" y="612"/>
                  <a:pt x="742" y="603"/>
                </a:cubicBezTo>
                <a:cubicBezTo>
                  <a:pt x="752" y="584"/>
                  <a:pt x="778" y="549"/>
                  <a:pt x="778" y="549"/>
                </a:cubicBezTo>
                <a:cubicBezTo>
                  <a:pt x="772" y="473"/>
                  <a:pt x="770" y="396"/>
                  <a:pt x="760" y="320"/>
                </a:cubicBezTo>
                <a:cubicBezTo>
                  <a:pt x="758" y="301"/>
                  <a:pt x="756" y="279"/>
                  <a:pt x="742" y="265"/>
                </a:cubicBezTo>
                <a:cubicBezTo>
                  <a:pt x="727" y="250"/>
                  <a:pt x="696" y="219"/>
                  <a:pt x="696" y="219"/>
                </a:cubicBezTo>
                <a:cubicBezTo>
                  <a:pt x="693" y="201"/>
                  <a:pt x="696" y="181"/>
                  <a:pt x="687" y="165"/>
                </a:cubicBezTo>
                <a:cubicBezTo>
                  <a:pt x="677" y="146"/>
                  <a:pt x="656" y="134"/>
                  <a:pt x="641" y="119"/>
                </a:cubicBezTo>
                <a:cubicBezTo>
                  <a:pt x="616" y="94"/>
                  <a:pt x="585" y="45"/>
                  <a:pt x="550" y="27"/>
                </a:cubicBezTo>
                <a:cubicBezTo>
                  <a:pt x="529" y="16"/>
                  <a:pt x="484" y="6"/>
                  <a:pt x="458" y="0"/>
                </a:cubicBezTo>
                <a:cubicBezTo>
                  <a:pt x="428" y="3"/>
                  <a:pt x="397" y="3"/>
                  <a:pt x="367" y="9"/>
                </a:cubicBezTo>
                <a:cubicBezTo>
                  <a:pt x="298" y="22"/>
                  <a:pt x="232" y="61"/>
                  <a:pt x="166" y="82"/>
                </a:cubicBezTo>
                <a:cubicBezTo>
                  <a:pt x="151" y="87"/>
                  <a:pt x="111" y="93"/>
                  <a:pt x="111" y="110"/>
                </a:cubicBezTo>
                <a:close/>
              </a:path>
            </a:pathLst>
          </a:cu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152622" name="Freeform 46"/>
          <p:cNvSpPr>
            <a:spLocks/>
          </p:cNvSpPr>
          <p:nvPr/>
        </p:nvSpPr>
        <p:spPr bwMode="auto">
          <a:xfrm>
            <a:off x="3508377" y="2566988"/>
            <a:ext cx="188913" cy="163512"/>
          </a:xfrm>
          <a:custGeom>
            <a:avLst/>
            <a:gdLst>
              <a:gd name="T0" fmla="*/ 6544694 w 778"/>
              <a:gd name="T1" fmla="*/ 4618292 h 798"/>
              <a:gd name="T2" fmla="*/ 2771048 w 778"/>
              <a:gd name="T3" fmla="*/ 7305380 h 798"/>
              <a:gd name="T4" fmla="*/ 1709930 w 778"/>
              <a:gd name="T5" fmla="*/ 16122119 h 798"/>
              <a:gd name="T6" fmla="*/ 3832409 w 778"/>
              <a:gd name="T7" fmla="*/ 19187047 h 798"/>
              <a:gd name="T8" fmla="*/ 4893769 w 778"/>
              <a:gd name="T9" fmla="*/ 21496296 h 798"/>
              <a:gd name="T10" fmla="*/ 5483333 w 778"/>
              <a:gd name="T11" fmla="*/ 27248312 h 798"/>
              <a:gd name="T12" fmla="*/ 9787539 w 778"/>
              <a:gd name="T13" fmla="*/ 29179516 h 798"/>
              <a:gd name="T14" fmla="*/ 19987870 w 778"/>
              <a:gd name="T15" fmla="*/ 31488764 h 798"/>
              <a:gd name="T16" fmla="*/ 24881639 w 778"/>
              <a:gd name="T17" fmla="*/ 33000123 h 798"/>
              <a:gd name="T18" fmla="*/ 37794012 w 778"/>
              <a:gd name="T19" fmla="*/ 31110924 h 798"/>
              <a:gd name="T20" fmla="*/ 40506055 w 778"/>
              <a:gd name="T21" fmla="*/ 29179516 h 798"/>
              <a:gd name="T22" fmla="*/ 43218341 w 778"/>
              <a:gd name="T23" fmla="*/ 26492427 h 798"/>
              <a:gd name="T24" fmla="*/ 43749143 w 778"/>
              <a:gd name="T25" fmla="*/ 25316903 h 798"/>
              <a:gd name="T26" fmla="*/ 45871622 w 778"/>
              <a:gd name="T27" fmla="*/ 23049660 h 798"/>
              <a:gd name="T28" fmla="*/ 44810261 w 778"/>
              <a:gd name="T29" fmla="*/ 13435236 h 798"/>
              <a:gd name="T30" fmla="*/ 43749143 w 778"/>
              <a:gd name="T31" fmla="*/ 11125988 h 798"/>
              <a:gd name="T32" fmla="*/ 41036857 w 778"/>
              <a:gd name="T33" fmla="*/ 9194784 h 798"/>
              <a:gd name="T34" fmla="*/ 40506055 w 778"/>
              <a:gd name="T35" fmla="*/ 6927540 h 798"/>
              <a:gd name="T36" fmla="*/ 37794012 w 778"/>
              <a:gd name="T37" fmla="*/ 4996132 h 798"/>
              <a:gd name="T38" fmla="*/ 32428446 w 778"/>
              <a:gd name="T39" fmla="*/ 1133519 h 798"/>
              <a:gd name="T40" fmla="*/ 27004118 w 778"/>
              <a:gd name="T41" fmla="*/ 0 h 798"/>
              <a:gd name="T42" fmla="*/ 21638552 w 778"/>
              <a:gd name="T43" fmla="*/ 377840 h 798"/>
              <a:gd name="T44" fmla="*/ 9787539 w 778"/>
              <a:gd name="T45" fmla="*/ 3442768 h 798"/>
              <a:gd name="T46" fmla="*/ 6544694 w 778"/>
              <a:gd name="T47" fmla="*/ 4618292 h 79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78"/>
              <a:gd name="T73" fmla="*/ 0 h 798"/>
              <a:gd name="T74" fmla="*/ 778 w 778"/>
              <a:gd name="T75" fmla="*/ 798 h 79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78" h="798">
                <a:moveTo>
                  <a:pt x="111" y="110"/>
                </a:moveTo>
                <a:cubicBezTo>
                  <a:pt x="67" y="124"/>
                  <a:pt x="76" y="143"/>
                  <a:pt x="47" y="174"/>
                </a:cubicBezTo>
                <a:cubicBezTo>
                  <a:pt x="17" y="264"/>
                  <a:pt x="0" y="246"/>
                  <a:pt x="29" y="384"/>
                </a:cubicBezTo>
                <a:cubicBezTo>
                  <a:pt x="35" y="411"/>
                  <a:pt x="57" y="431"/>
                  <a:pt x="65" y="457"/>
                </a:cubicBezTo>
                <a:cubicBezTo>
                  <a:pt x="71" y="475"/>
                  <a:pt x="83" y="512"/>
                  <a:pt x="83" y="512"/>
                </a:cubicBezTo>
                <a:cubicBezTo>
                  <a:pt x="86" y="558"/>
                  <a:pt x="85" y="604"/>
                  <a:pt x="93" y="649"/>
                </a:cubicBezTo>
                <a:cubicBezTo>
                  <a:pt x="98" y="677"/>
                  <a:pt x="166" y="695"/>
                  <a:pt x="166" y="695"/>
                </a:cubicBezTo>
                <a:cubicBezTo>
                  <a:pt x="241" y="772"/>
                  <a:pt x="190" y="739"/>
                  <a:pt x="339" y="750"/>
                </a:cubicBezTo>
                <a:cubicBezTo>
                  <a:pt x="371" y="760"/>
                  <a:pt x="397" y="762"/>
                  <a:pt x="422" y="786"/>
                </a:cubicBezTo>
                <a:cubicBezTo>
                  <a:pt x="541" y="779"/>
                  <a:pt x="565" y="798"/>
                  <a:pt x="641" y="741"/>
                </a:cubicBezTo>
                <a:cubicBezTo>
                  <a:pt x="704" y="643"/>
                  <a:pt x="611" y="779"/>
                  <a:pt x="687" y="695"/>
                </a:cubicBezTo>
                <a:cubicBezTo>
                  <a:pt x="705" y="675"/>
                  <a:pt x="733" y="631"/>
                  <a:pt x="733" y="631"/>
                </a:cubicBezTo>
                <a:cubicBezTo>
                  <a:pt x="736" y="622"/>
                  <a:pt x="737" y="612"/>
                  <a:pt x="742" y="603"/>
                </a:cubicBezTo>
                <a:cubicBezTo>
                  <a:pt x="752" y="584"/>
                  <a:pt x="778" y="549"/>
                  <a:pt x="778" y="549"/>
                </a:cubicBezTo>
                <a:cubicBezTo>
                  <a:pt x="772" y="473"/>
                  <a:pt x="770" y="396"/>
                  <a:pt x="760" y="320"/>
                </a:cubicBezTo>
                <a:cubicBezTo>
                  <a:pt x="758" y="301"/>
                  <a:pt x="756" y="279"/>
                  <a:pt x="742" y="265"/>
                </a:cubicBezTo>
                <a:cubicBezTo>
                  <a:pt x="727" y="250"/>
                  <a:pt x="696" y="219"/>
                  <a:pt x="696" y="219"/>
                </a:cubicBezTo>
                <a:cubicBezTo>
                  <a:pt x="693" y="201"/>
                  <a:pt x="696" y="181"/>
                  <a:pt x="687" y="165"/>
                </a:cubicBezTo>
                <a:cubicBezTo>
                  <a:pt x="677" y="146"/>
                  <a:pt x="656" y="134"/>
                  <a:pt x="641" y="119"/>
                </a:cubicBezTo>
                <a:cubicBezTo>
                  <a:pt x="616" y="94"/>
                  <a:pt x="585" y="45"/>
                  <a:pt x="550" y="27"/>
                </a:cubicBezTo>
                <a:cubicBezTo>
                  <a:pt x="529" y="16"/>
                  <a:pt x="484" y="6"/>
                  <a:pt x="458" y="0"/>
                </a:cubicBezTo>
                <a:cubicBezTo>
                  <a:pt x="428" y="3"/>
                  <a:pt x="397" y="3"/>
                  <a:pt x="367" y="9"/>
                </a:cubicBezTo>
                <a:cubicBezTo>
                  <a:pt x="298" y="22"/>
                  <a:pt x="232" y="61"/>
                  <a:pt x="166" y="82"/>
                </a:cubicBezTo>
                <a:cubicBezTo>
                  <a:pt x="151" y="87"/>
                  <a:pt x="111" y="93"/>
                  <a:pt x="111" y="110"/>
                </a:cubicBezTo>
                <a:close/>
              </a:path>
            </a:pathLst>
          </a:cu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Tahoma" charset="0"/>
              <a:ea typeface="ヒラギノ角ゴ ProN W3" charset="0"/>
              <a:cs typeface="ヒラギノ角ゴ ProN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539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89017E-7 C 0.08663 -0.00046 0.17326 -0.00069 0.19844 0.00856 C 0.22361 0.01781 0.15885 0.0474 0.15087 0.05503 " pathEditMode="relative" ptsTypes="aaA">
                                      <p:cBhvr>
                                        <p:cTn id="6" dur="3000" fill="hold"/>
                                        <p:tgtEl>
                                          <p:spTgt spid="1526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9.24855E-7 C 0.01163 -0.00208 0.02327 -0.00393 0.02847 9.24855E-7 C 0.03368 0.00393 0.03507 0.01665 0.0316 0.02336 C 0.02813 0.03006 0.01788 0.03515 0.00781 0.04023 " pathEditMode="relative" ptsTypes="aaaA">
                                      <p:cBhvr>
                                        <p:cTn id="8" dur="3000" fill="hold"/>
                                        <p:tgtEl>
                                          <p:spTgt spid="1526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6.7052E-6 C 0.09532 0.0118 0.1908 0.02382 0.22049 0.01897 C 0.25018 0.01411 0.21389 -0.00785 0.17778 -0.02959 " pathEditMode="relative" ptsTypes="aaA">
                                      <p:cBhvr>
                                        <p:cTn id="10" dur="3000" fill="hold"/>
                                        <p:tgtEl>
                                          <p:spTgt spid="1526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1 -0.01734 L 0.24115 -0.01734 " pathEditMode="relative" ptsTypes="AA">
                                      <p:cBhvr>
                                        <p:cTn id="12" dur="3000" fill="hold"/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2.13873E-6 L 0.19201 -0.01688 " pathEditMode="relative" ptsTypes="AA">
                                      <p:cBhvr>
                                        <p:cTn id="14" dur="3000" fill="hold"/>
                                        <p:tgtEl>
                                          <p:spTgt spid="1526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526E-6 L 0.27622 -0.00439 " pathEditMode="relative" ptsTypes="AA">
                                      <p:cBhvr>
                                        <p:cTn id="16" dur="3000" fill="hold"/>
                                        <p:tgtEl>
                                          <p:spTgt spid="1525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0.00023 L 0.18021 -0.00393 " pathEditMode="relative" ptsTypes="AA">
                                      <p:cBhvr>
                                        <p:cTn id="18" dur="3000" fill="hold"/>
                                        <p:tgtEl>
                                          <p:spTgt spid="1526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5.49133E-6 C 0.02621 0.01803 0.0526 0.03629 0.05868 0.02959 C 0.06476 0.02288 0.05052 -0.00856 0.03646 -0.04001 " pathEditMode="relative" ptsTypes="aaA">
                                      <p:cBhvr>
                                        <p:cTn id="20" dur="3000" fill="hold"/>
                                        <p:tgtEl>
                                          <p:spTgt spid="1526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0023 C 0.06336 0.00648 0.12691 0.01318 0.20156 0.00833 C 0.27621 0.00347 0.36198 -0.01318 0.44774 -0.02982 " pathEditMode="relative" ptsTypes="aaA">
                                      <p:cBhvr>
                                        <p:cTn id="22" dur="3000" fill="hold"/>
                                        <p:tgtEl>
                                          <p:spTgt spid="1525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9.24855E-7 C 0.13993 0.00832 0.28004 0.01688 0.34757 0.02312 C 0.41511 0.02936 0.4099 0.03353 0.40469 0.03792 " pathEditMode="relative" ptsTypes="aaA">
                                      <p:cBhvr>
                                        <p:cTn id="24" dur="3000" fill="hold"/>
                                        <p:tgtEl>
                                          <p:spTgt spid="1525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49 0.00601 L 0.20486 -0.02358 " pathEditMode="relative" ptsTypes="AA">
                                      <p:cBhvr>
                                        <p:cTn id="26" dur="3000" fill="hold"/>
                                        <p:tgtEl>
                                          <p:spTgt spid="1525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0.00995 L 0.33646 -0.00277 " pathEditMode="relative" ptsTypes="AA">
                                      <p:cBhvr>
                                        <p:cTn id="28" dur="3000" fill="hold"/>
                                        <p:tgtEl>
                                          <p:spTgt spid="1525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C 0.04497 0.00787 0.09011 0.01574 0.10417 0.02593 C 0.11823 0.03611 0.08802 0.05532 0.08472 0.06111 " pathEditMode="relative" ptsTypes="aaA">
                                      <p:cBhvr>
                                        <p:cTn id="30" dur="2000" fill="hold"/>
                                        <p:tgtEl>
                                          <p:spTgt spid="1526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8148E-6 C 0.06875 0.00093 0.13767 0.00209 0.15694 0.01482 C 0.17621 0.02755 0.14566 0.05162 0.11528 0.07593 " pathEditMode="relative" ptsTypes="aaA">
                                      <p:cBhvr>
                                        <p:cTn id="32" dur="2000" fill="hold"/>
                                        <p:tgtEl>
                                          <p:spTgt spid="1526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C 0.02882 0.00556 0.05781 0.01134 0.05694 0.01481 C 0.05608 0.01829 0.00486 0.01944 -0.00556 0.02037 " pathEditMode="relative" ptsTypes="aaA">
                                      <p:cBhvr>
                                        <p:cTn id="34" dur="2000" fill="hold"/>
                                        <p:tgtEl>
                                          <p:spTgt spid="1526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81" grpId="0" animBg="1"/>
      <p:bldP spid="152582" grpId="0" animBg="1"/>
      <p:bldP spid="152583" grpId="0" animBg="1"/>
      <p:bldP spid="152591" grpId="0" animBg="1"/>
      <p:bldP spid="152594" grpId="0" animBg="1"/>
      <p:bldP spid="152599" grpId="0" animBg="1"/>
      <p:bldP spid="152600" grpId="0" animBg="1"/>
      <p:bldP spid="152602" grpId="0" animBg="1"/>
      <p:bldP spid="152605" grpId="0" animBg="1"/>
      <p:bldP spid="152606" grpId="0" animBg="1"/>
      <p:bldP spid="152619" grpId="0" animBg="1"/>
      <p:bldP spid="15262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IMAGE_TITLE" val="f:\fap7_unit_01\chapter_01\pict_files-pict\0102_1orgsysintegumentsk.pict"/>
</p:tagLst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663300"/>
      </a:hlink>
      <a:folHlink>
        <a:srgbClr val="CC33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6633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6633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4000</TotalTime>
  <Words>1729</Words>
  <Application>Microsoft Office PowerPoint</Application>
  <PresentationFormat>On-screen Show (4:3)</PresentationFormat>
  <Paragraphs>299</Paragraphs>
  <Slides>29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Default Design</vt:lpstr>
      <vt:lpstr>PowerPoint Presentation</vt:lpstr>
      <vt:lpstr>PowerPoint Presentation</vt:lpstr>
      <vt:lpstr>PowerPoint Presentation</vt:lpstr>
      <vt:lpstr>The Urinary System Organs</vt:lpstr>
      <vt:lpstr>PowerPoint Presentation</vt:lpstr>
      <vt:lpstr>PowerPoint Presentation</vt:lpstr>
      <vt:lpstr>PowerPoint Presentation</vt:lpstr>
      <vt:lpstr>PowerPoint Presentation</vt:lpstr>
      <vt:lpstr>Figure 71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Mechanisms of Urine Formation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Faculty of Medicine</dc:creator>
  <cp:lastModifiedBy>Baileigh</cp:lastModifiedBy>
  <cp:revision>203</cp:revision>
  <dcterms:created xsi:type="dcterms:W3CDTF">2002-07-11T13:07:31Z</dcterms:created>
  <dcterms:modified xsi:type="dcterms:W3CDTF">2015-06-24T15:50:11Z</dcterms:modified>
</cp:coreProperties>
</file>