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sldIdLst>
    <p:sldId id="256" r:id="rId2"/>
    <p:sldId id="283" r:id="rId3"/>
    <p:sldId id="284" r:id="rId4"/>
    <p:sldId id="257" r:id="rId5"/>
    <p:sldId id="258" r:id="rId6"/>
    <p:sldId id="259" r:id="rId7"/>
    <p:sldId id="261" r:id="rId8"/>
    <p:sldId id="285" r:id="rId9"/>
    <p:sldId id="262" r:id="rId10"/>
    <p:sldId id="263" r:id="rId11"/>
    <p:sldId id="264" r:id="rId12"/>
    <p:sldId id="265" r:id="rId13"/>
    <p:sldId id="266" r:id="rId14"/>
    <p:sldId id="267" r:id="rId15"/>
    <p:sldId id="272" r:id="rId16"/>
    <p:sldId id="268" r:id="rId17"/>
    <p:sldId id="269" r:id="rId18"/>
    <p:sldId id="286" r:id="rId19"/>
    <p:sldId id="270" r:id="rId20"/>
    <p:sldId id="271" r:id="rId21"/>
    <p:sldId id="274" r:id="rId22"/>
    <p:sldId id="275" r:id="rId23"/>
    <p:sldId id="276" r:id="rId24"/>
    <p:sldId id="277" r:id="rId25"/>
    <p:sldId id="278" r:id="rId26"/>
    <p:sldId id="279" r:id="rId27"/>
    <p:sldId id="281" r:id="rId28"/>
    <p:sldId id="282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notes"/>
  <p:clrMru>
    <a:srgbClr val="FFEDB1"/>
    <a:srgbClr val="C8E7C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85"/>
    <p:restoredTop sz="74916" autoAdjust="0"/>
  </p:normalViewPr>
  <p:slideViewPr>
    <p:cSldViewPr snapToGrid="0" snapToObjects="1">
      <p:cViewPr varScale="1">
        <p:scale>
          <a:sx n="107" d="100"/>
          <a:sy n="107" d="100"/>
        </p:scale>
        <p:origin x="176" y="2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95" d="100"/>
          <a:sy n="95" d="100"/>
        </p:scale>
        <p:origin x="3720" y="19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CB321E-2D34-094F-8CD1-341CA68745B1}" type="datetimeFigureOut">
              <a:rPr lang="en-US" smtClean="0"/>
              <a:t>1/20/20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6D7773-0FEB-0B4C-8AD1-4C8A3B00AD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8194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21629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97AF9A-65F2-6D48-B968-B302AC1D4F20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91025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97AF9A-65F2-6D48-B968-B302AC1D4F20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100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8888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07281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66044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3990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69484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78563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85924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3889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70628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85596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1905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60393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9683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4621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652034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80709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65239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1322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406526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43794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638354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547047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487226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03925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6D7773-0FEB-0B4C-8AD1-4C8A3B00AD5A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77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DBB23-26EE-0644-AB36-F7A222134230}" type="datetimeFigureOut">
              <a:rPr lang="en-US" smtClean="0"/>
              <a:t>1/20/20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4353-1812-254C-B996-C5D24B7CDE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7227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DBB23-26EE-0644-AB36-F7A222134230}" type="datetimeFigureOut">
              <a:rPr lang="en-US" smtClean="0"/>
              <a:t>1/20/20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4353-1812-254C-B996-C5D24B7CDE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15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DBB23-26EE-0644-AB36-F7A222134230}" type="datetimeFigureOut">
              <a:rPr lang="en-US" smtClean="0"/>
              <a:t>1/20/20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4353-1812-254C-B996-C5D24B7CDE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61356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DBB23-26EE-0644-AB36-F7A222134230}" type="datetimeFigureOut">
              <a:rPr lang="en-US" smtClean="0"/>
              <a:t>1/20/20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4353-1812-254C-B996-C5D24B7CDE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2530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DBB23-26EE-0644-AB36-F7A222134230}" type="datetimeFigureOut">
              <a:rPr lang="en-US" smtClean="0"/>
              <a:t>1/20/20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4353-1812-254C-B996-C5D24B7CDE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0680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DBB23-26EE-0644-AB36-F7A222134230}" type="datetimeFigureOut">
              <a:rPr lang="en-US" smtClean="0"/>
              <a:t>1/20/20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4353-1812-254C-B996-C5D24B7CDE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55363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DBB23-26EE-0644-AB36-F7A222134230}" type="datetimeFigureOut">
              <a:rPr lang="en-US" smtClean="0"/>
              <a:t>1/20/20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4353-1812-254C-B996-C5D24B7CDE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6928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DBB23-26EE-0644-AB36-F7A222134230}" type="datetimeFigureOut">
              <a:rPr lang="en-US" smtClean="0"/>
              <a:t>1/20/20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4353-1812-254C-B996-C5D24B7CDE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1411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DBB23-26EE-0644-AB36-F7A222134230}" type="datetimeFigureOut">
              <a:rPr lang="en-US" smtClean="0"/>
              <a:t>1/20/20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4353-1812-254C-B996-C5D24B7CDE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3391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DBB23-26EE-0644-AB36-F7A222134230}" type="datetimeFigureOut">
              <a:rPr lang="en-US" smtClean="0"/>
              <a:t>1/20/20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4353-1812-254C-B996-C5D24B7CDE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644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DBB23-26EE-0644-AB36-F7A222134230}" type="datetimeFigureOut">
              <a:rPr lang="en-US" smtClean="0"/>
              <a:t>1/20/20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1D4353-1812-254C-B996-C5D24B7CDE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054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/>
              <a:t>Click to edit Master text styles</a:t>
            </a:r>
          </a:p>
          <a:p>
            <a:pPr lvl="1"/>
            <a:r>
              <a:rPr lang="en-CA"/>
              <a:t>Second level</a:t>
            </a:r>
          </a:p>
          <a:p>
            <a:pPr lvl="2"/>
            <a:r>
              <a:rPr lang="en-CA"/>
              <a:t>Third level</a:t>
            </a:r>
          </a:p>
          <a:p>
            <a:pPr lvl="3"/>
            <a:r>
              <a:rPr lang="en-CA"/>
              <a:t>Fourth level</a:t>
            </a:r>
          </a:p>
          <a:p>
            <a:pPr lvl="4"/>
            <a:r>
              <a:rPr lang="en-CA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BDBB23-26EE-0644-AB36-F7A222134230}" type="datetimeFigureOut">
              <a:rPr lang="en-US" smtClean="0"/>
              <a:t>1/20/20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1D4353-1812-254C-B996-C5D24B7CDE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0521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emf"/><Relationship Id="rId7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emf"/><Relationship Id="rId5" Type="http://schemas.openxmlformats.org/officeDocument/2006/relationships/image" Target="../media/image5.jpg"/><Relationship Id="rId4" Type="http://schemas.openxmlformats.org/officeDocument/2006/relationships/image" Target="../media/image1.png"/><Relationship Id="rId9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3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png"/><Relationship Id="rId4" Type="http://schemas.openxmlformats.org/officeDocument/2006/relationships/image" Target="../media/image1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g"/><Relationship Id="rId4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emf"/><Relationship Id="rId5" Type="http://schemas.openxmlformats.org/officeDocument/2006/relationships/image" Target="../media/image17.emf"/><Relationship Id="rId4" Type="http://schemas.openxmlformats.org/officeDocument/2006/relationships/image" Target="../media/image14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g"/><Relationship Id="rId4" Type="http://schemas.openxmlformats.org/officeDocument/2006/relationships/image" Target="../media/image14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emf"/><Relationship Id="rId4" Type="http://schemas.openxmlformats.org/officeDocument/2006/relationships/image" Target="../media/image20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emf"/><Relationship Id="rId3" Type="http://schemas.openxmlformats.org/officeDocument/2006/relationships/image" Target="../media/image24.jpg"/><Relationship Id="rId7" Type="http://schemas.openxmlformats.org/officeDocument/2006/relationships/image" Target="../media/image27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emf"/><Relationship Id="rId5" Type="http://schemas.openxmlformats.org/officeDocument/2006/relationships/image" Target="../media/image1.png"/><Relationship Id="rId4" Type="http://schemas.openxmlformats.org/officeDocument/2006/relationships/image" Target="../media/image25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7" Type="http://schemas.openxmlformats.org/officeDocument/2006/relationships/image" Target="../media/image31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emf"/><Relationship Id="rId5" Type="http://schemas.openxmlformats.org/officeDocument/2006/relationships/image" Target="../media/image30.emf"/><Relationship Id="rId4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7" Type="http://schemas.openxmlformats.org/officeDocument/2006/relationships/image" Target="../media/image35.em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emf"/><Relationship Id="rId5" Type="http://schemas.openxmlformats.org/officeDocument/2006/relationships/image" Target="../media/image33.emf"/><Relationship Id="rId4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8" Type="http://schemas.microsoft.com/office/2007/relationships/hdphoto" Target="../media/hdphoto2.wdp"/><Relationship Id="rId3" Type="http://schemas.openxmlformats.org/officeDocument/2006/relationships/image" Target="../media/image1.png"/><Relationship Id="rId7" Type="http://schemas.microsoft.com/office/2007/relationships/hdphoto" Target="../media/hdphoto1.wdp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emf"/><Relationship Id="rId4" Type="http://schemas.openxmlformats.org/officeDocument/2006/relationships/image" Target="../media/image36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emf"/><Relationship Id="rId4" Type="http://schemas.openxmlformats.org/officeDocument/2006/relationships/image" Target="../media/image3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emf"/><Relationship Id="rId4" Type="http://schemas.openxmlformats.org/officeDocument/2006/relationships/image" Target="../media/image41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9.emf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54263" y="2029730"/>
            <a:ext cx="345383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2400" dirty="0">
              <a:latin typeface="Arial"/>
              <a:cs typeface="Arial"/>
            </a:endParaRPr>
          </a:p>
          <a:p>
            <a:pPr algn="ctr"/>
            <a:r>
              <a:rPr lang="en-US" sz="2400" dirty="0">
                <a:latin typeface="Arial"/>
                <a:cs typeface="Arial"/>
              </a:rPr>
              <a:t>Lecture 5</a:t>
            </a:r>
          </a:p>
          <a:p>
            <a:pPr algn="ctr"/>
            <a:endParaRPr lang="en-US" sz="2400" dirty="0">
              <a:latin typeface="Arial"/>
              <a:cs typeface="Arial"/>
            </a:endParaRPr>
          </a:p>
          <a:p>
            <a:pPr algn="ctr"/>
            <a:r>
              <a:rPr lang="en-US" sz="2400" dirty="0">
                <a:latin typeface="Arial"/>
                <a:cs typeface="Arial"/>
              </a:rPr>
              <a:t>Amino Acids &amp; Peptides</a:t>
            </a:r>
          </a:p>
          <a:p>
            <a:pPr algn="ctr"/>
            <a:endParaRPr lang="en-US" sz="2400" dirty="0">
              <a:latin typeface="Arial"/>
              <a:cs typeface="Arial"/>
            </a:endParaRPr>
          </a:p>
          <a:p>
            <a:pPr algn="ctr"/>
            <a:endParaRPr lang="en-US" sz="2400" dirty="0">
              <a:latin typeface="Arial"/>
              <a:cs typeface="Arial"/>
            </a:endParaRPr>
          </a:p>
          <a:p>
            <a:pPr algn="ctr"/>
            <a:endParaRPr lang="en-US" sz="2400" dirty="0">
              <a:latin typeface="Arial"/>
              <a:cs typeface="Arial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>
            <a:off x="1863657" y="2830176"/>
            <a:ext cx="555554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8141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7" name="Rectangle 6"/>
          <p:cNvSpPr/>
          <p:nvPr/>
        </p:nvSpPr>
        <p:spPr>
          <a:xfrm>
            <a:off x="3523928" y="995776"/>
            <a:ext cx="235694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Symbol" charset="2"/>
                <a:cs typeface="Symbol" charset="2"/>
              </a:rPr>
              <a:t>D</a:t>
            </a:r>
            <a:r>
              <a:rPr lang="en-US" sz="2400" dirty="0">
                <a:latin typeface="Arial"/>
                <a:cs typeface="Arial"/>
              </a:rPr>
              <a:t>G=</a:t>
            </a:r>
            <a:r>
              <a:rPr lang="en-US" sz="2400" dirty="0">
                <a:latin typeface="Symbol" charset="2"/>
                <a:cs typeface="Symbol" charset="2"/>
              </a:rPr>
              <a:t>D</a:t>
            </a:r>
            <a:r>
              <a:rPr lang="en-US" sz="2400" dirty="0">
                <a:latin typeface="Arial"/>
                <a:cs typeface="Arial"/>
              </a:rPr>
              <a:t>H-T</a:t>
            </a:r>
            <a:r>
              <a:rPr lang="en-US" sz="2400" dirty="0">
                <a:latin typeface="Symbol" charset="2"/>
                <a:cs typeface="Symbol" charset="2"/>
              </a:rPr>
              <a:t>D</a:t>
            </a:r>
            <a:r>
              <a:rPr lang="en-US" sz="2400" dirty="0">
                <a:latin typeface="Arial"/>
                <a:cs typeface="Arial"/>
              </a:rPr>
              <a:t>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16671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Free Energy: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98176" y="1824330"/>
            <a:ext cx="23958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latin typeface="Arial"/>
                <a:cs typeface="Arial"/>
              </a:rPr>
              <a:t>Gibbs Free Energy</a:t>
            </a:r>
          </a:p>
          <a:p>
            <a:r>
              <a:rPr lang="en-US" dirty="0">
                <a:latin typeface="Arial"/>
                <a:cs typeface="Arial"/>
              </a:rPr>
              <a:t>The overall energy change of a process, and whether it requires energy or gives off energy (measure of useful work)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369733" y="1824330"/>
            <a:ext cx="239582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latin typeface="Arial"/>
                <a:cs typeface="Arial"/>
              </a:rPr>
              <a:t>Enthalpy</a:t>
            </a:r>
          </a:p>
          <a:p>
            <a:r>
              <a:rPr lang="en-US" dirty="0">
                <a:latin typeface="Arial"/>
                <a:cs typeface="Arial"/>
              </a:rPr>
              <a:t>The absorption (&gt;0) or release (&lt;0) of energy during a reaction, measured in the form of heat evolution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219542" y="1824330"/>
            <a:ext cx="2395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i="1" dirty="0">
                <a:latin typeface="Arial"/>
                <a:cs typeface="Arial"/>
              </a:rPr>
              <a:t>Entropy</a:t>
            </a:r>
          </a:p>
          <a:p>
            <a:r>
              <a:rPr lang="en-US" dirty="0">
                <a:latin typeface="Arial"/>
                <a:cs typeface="Arial"/>
              </a:rPr>
              <a:t>The degree of randomness of a system (disorder)</a:t>
            </a:r>
          </a:p>
        </p:txBody>
      </p:sp>
      <p:cxnSp>
        <p:nvCxnSpPr>
          <p:cNvPr id="4" name="Straight Connector 3"/>
          <p:cNvCxnSpPr>
            <a:endCxn id="12" idx="0"/>
          </p:cNvCxnSpPr>
          <p:nvPr/>
        </p:nvCxnSpPr>
        <p:spPr>
          <a:xfrm flipH="1">
            <a:off x="1596088" y="1457441"/>
            <a:ext cx="2242134" cy="36688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445000" y="1457441"/>
            <a:ext cx="0" cy="366889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>
            <a:endCxn id="14" idx="0"/>
          </p:cNvCxnSpPr>
          <p:nvPr/>
        </p:nvCxnSpPr>
        <p:spPr>
          <a:xfrm>
            <a:off x="5108222" y="1457441"/>
            <a:ext cx="2309232" cy="366889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69344" y="4044819"/>
            <a:ext cx="8791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Symbol" charset="2"/>
                <a:cs typeface="Symbol" charset="2"/>
              </a:rPr>
              <a:t>D</a:t>
            </a:r>
            <a:r>
              <a:rPr lang="en-US" dirty="0">
                <a:latin typeface="Arial"/>
                <a:cs typeface="Arial"/>
              </a:rPr>
              <a:t>G, </a:t>
            </a:r>
            <a:r>
              <a:rPr lang="en-US" dirty="0">
                <a:latin typeface="Symbol" charset="2"/>
                <a:cs typeface="Symbol" charset="2"/>
              </a:rPr>
              <a:t>D</a:t>
            </a:r>
            <a:r>
              <a:rPr lang="en-US" dirty="0">
                <a:latin typeface="Arial"/>
                <a:cs typeface="Arial"/>
              </a:rPr>
              <a:t>H, and </a:t>
            </a:r>
            <a:r>
              <a:rPr lang="en-US" dirty="0">
                <a:latin typeface="Symbol" charset="2"/>
                <a:cs typeface="Symbol" charset="2"/>
              </a:rPr>
              <a:t>D</a:t>
            </a:r>
            <a:r>
              <a:rPr lang="en-US" dirty="0">
                <a:latin typeface="Arial"/>
                <a:cs typeface="Arial"/>
              </a:rPr>
              <a:t>S are all </a:t>
            </a:r>
            <a:r>
              <a:rPr lang="en-US" i="1" dirty="0">
                <a:latin typeface="Arial"/>
                <a:cs typeface="Arial"/>
              </a:rPr>
              <a:t>state functions</a:t>
            </a:r>
            <a:r>
              <a:rPr lang="en-US" dirty="0">
                <a:latin typeface="Arial"/>
                <a:cs typeface="Arial"/>
              </a:rPr>
              <a:t>: they depend on the initial and final states of the system under study and </a:t>
            </a:r>
            <a:r>
              <a:rPr lang="en-US" u="sng" dirty="0">
                <a:latin typeface="Arial"/>
                <a:cs typeface="Arial"/>
              </a:rPr>
              <a:t>not</a:t>
            </a:r>
            <a:r>
              <a:rPr lang="en-US" dirty="0">
                <a:latin typeface="Arial"/>
                <a:cs typeface="Arial"/>
              </a:rPr>
              <a:t> on the pathway taken between states.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08856" y="4691150"/>
            <a:ext cx="87912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/>
                <a:cs typeface="Arial"/>
              </a:rPr>
              <a:t>In bioenergetics, thermodynamics (2</a:t>
            </a:r>
            <a:r>
              <a:rPr lang="en-US" baseline="30000" dirty="0">
                <a:latin typeface="Arial"/>
                <a:cs typeface="Arial"/>
              </a:rPr>
              <a:t>nd</a:t>
            </a:r>
            <a:r>
              <a:rPr lang="en-US" dirty="0">
                <a:latin typeface="Arial"/>
                <a:cs typeface="Arial"/>
              </a:rPr>
              <a:t> law) allows us to tell two things about a process:</a:t>
            </a:r>
          </a:p>
          <a:p>
            <a:r>
              <a:rPr lang="en-US" dirty="0">
                <a:latin typeface="Arial"/>
                <a:cs typeface="Arial"/>
              </a:rPr>
              <a:t>							1. Is it reversible?</a:t>
            </a:r>
          </a:p>
          <a:p>
            <a:r>
              <a:rPr lang="en-US" dirty="0">
                <a:latin typeface="Arial"/>
                <a:cs typeface="Arial"/>
              </a:rPr>
              <a:t>							2. Is it favored to occur?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208856" y="6046700"/>
            <a:ext cx="87912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u="sng" dirty="0">
                <a:latin typeface="Arial"/>
                <a:cs typeface="Arial"/>
              </a:rPr>
              <a:t>Importantly</a:t>
            </a:r>
            <a:r>
              <a:rPr lang="en-US" dirty="0">
                <a:latin typeface="Arial"/>
                <a:cs typeface="Arial"/>
              </a:rPr>
              <a:t>: Biological systems are open (i.e. they exchange energy with their surroundings), and operate at constant(</a:t>
            </a:r>
            <a:r>
              <a:rPr lang="en-US" dirty="0" err="1">
                <a:latin typeface="Arial"/>
                <a:cs typeface="Arial"/>
              </a:rPr>
              <a:t>ish</a:t>
            </a:r>
            <a:r>
              <a:rPr lang="en-US" dirty="0">
                <a:latin typeface="Arial"/>
                <a:cs typeface="Arial"/>
              </a:rPr>
              <a:t>) temperature and pressure.</a:t>
            </a:r>
            <a:endParaRPr lang="en-US" b="1" u="sng" dirty="0">
              <a:latin typeface="Arial"/>
              <a:cs typeface="Arial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E9381D43-9328-EF4A-A175-08EE2526B085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4593015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169344" y="911462"/>
            <a:ext cx="41328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ual"/>
                <a:cs typeface="Ariual"/>
              </a:rPr>
              <a:t>Primary Structure of Nucleic Acids:</a:t>
            </a:r>
          </a:p>
        </p:txBody>
      </p:sp>
      <p:sp>
        <p:nvSpPr>
          <p:cNvPr id="35" name="Rectangle 174"/>
          <p:cNvSpPr>
            <a:spLocks noChangeArrowheads="1"/>
          </p:cNvSpPr>
          <p:nvPr/>
        </p:nvSpPr>
        <p:spPr bwMode="auto">
          <a:xfrm>
            <a:off x="5500196" y="2105025"/>
            <a:ext cx="13017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38" name="Rectangle 175"/>
          <p:cNvSpPr>
            <a:spLocks noChangeArrowheads="1"/>
          </p:cNvSpPr>
          <p:nvPr/>
        </p:nvSpPr>
        <p:spPr bwMode="auto">
          <a:xfrm>
            <a:off x="4974734" y="2005012"/>
            <a:ext cx="13017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40" name="Rectangle 178"/>
          <p:cNvSpPr>
            <a:spLocks noChangeArrowheads="1"/>
          </p:cNvSpPr>
          <p:nvPr/>
        </p:nvSpPr>
        <p:spPr bwMode="auto">
          <a:xfrm>
            <a:off x="4974734" y="1498600"/>
            <a:ext cx="13017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41" name="Rectangle 180"/>
          <p:cNvSpPr>
            <a:spLocks noChangeArrowheads="1"/>
          </p:cNvSpPr>
          <p:nvPr/>
        </p:nvSpPr>
        <p:spPr bwMode="auto">
          <a:xfrm>
            <a:off x="4722321" y="1751012"/>
            <a:ext cx="13017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42" name="Rectangle 182"/>
          <p:cNvSpPr>
            <a:spLocks noChangeArrowheads="1"/>
          </p:cNvSpPr>
          <p:nvPr/>
        </p:nvSpPr>
        <p:spPr bwMode="auto">
          <a:xfrm>
            <a:off x="5228734" y="1751012"/>
            <a:ext cx="13017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43" name="Rectangle 183"/>
          <p:cNvSpPr>
            <a:spLocks noChangeArrowheads="1"/>
          </p:cNvSpPr>
          <p:nvPr/>
        </p:nvSpPr>
        <p:spPr bwMode="auto">
          <a:xfrm>
            <a:off x="4984259" y="1751012"/>
            <a:ext cx="11112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660066"/>
                </a:solidFill>
                <a:latin typeface="Verdana" pitchFamily="34" charset="0"/>
              </a:rPr>
              <a:t>P</a:t>
            </a:r>
            <a:endParaRPr lang="en-CA" b="1">
              <a:solidFill>
                <a:srgbClr val="660066"/>
              </a:solidFill>
              <a:latin typeface="Verdana" pitchFamily="34" charset="0"/>
            </a:endParaRPr>
          </a:p>
        </p:txBody>
      </p:sp>
      <p:sp>
        <p:nvSpPr>
          <p:cNvPr id="44" name="Line 184"/>
          <p:cNvSpPr>
            <a:spLocks noChangeShapeType="1"/>
          </p:cNvSpPr>
          <p:nvPr/>
        </p:nvSpPr>
        <p:spPr bwMode="auto">
          <a:xfrm>
            <a:off x="5831984" y="2125662"/>
            <a:ext cx="0" cy="22066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5" name="Freeform 185"/>
          <p:cNvSpPr>
            <a:spLocks/>
          </p:cNvSpPr>
          <p:nvPr/>
        </p:nvSpPr>
        <p:spPr bwMode="auto">
          <a:xfrm>
            <a:off x="5716096" y="2346325"/>
            <a:ext cx="115888" cy="233362"/>
          </a:xfrm>
          <a:custGeom>
            <a:avLst/>
            <a:gdLst>
              <a:gd name="T0" fmla="*/ 2147483647 w 73"/>
              <a:gd name="T1" fmla="*/ 0 h 147"/>
              <a:gd name="T2" fmla="*/ 2147483647 w 73"/>
              <a:gd name="T3" fmla="*/ 0 h 147"/>
              <a:gd name="T4" fmla="*/ 0 w 73"/>
              <a:gd name="T5" fmla="*/ 2147483647 h 147"/>
              <a:gd name="T6" fmla="*/ 2147483647 w 73"/>
              <a:gd name="T7" fmla="*/ 2147483647 h 147"/>
              <a:gd name="T8" fmla="*/ 2147483647 w 73"/>
              <a:gd name="T9" fmla="*/ 2147483647 h 147"/>
              <a:gd name="T10" fmla="*/ 2147483647 w 73"/>
              <a:gd name="T11" fmla="*/ 0 h 147"/>
              <a:gd name="T12" fmla="*/ 2147483647 w 73"/>
              <a:gd name="T13" fmla="*/ 0 h 14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3"/>
              <a:gd name="T22" fmla="*/ 0 h 147"/>
              <a:gd name="T23" fmla="*/ 73 w 73"/>
              <a:gd name="T24" fmla="*/ 147 h 14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3" h="147">
                <a:moveTo>
                  <a:pt x="73" y="0"/>
                </a:moveTo>
                <a:lnTo>
                  <a:pt x="73" y="0"/>
                </a:lnTo>
                <a:lnTo>
                  <a:pt x="0" y="122"/>
                </a:lnTo>
                <a:lnTo>
                  <a:pt x="8" y="134"/>
                </a:lnTo>
                <a:lnTo>
                  <a:pt x="15" y="147"/>
                </a:lnTo>
                <a:lnTo>
                  <a:pt x="73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6" name="Freeform 186"/>
          <p:cNvSpPr>
            <a:spLocks/>
          </p:cNvSpPr>
          <p:nvPr/>
        </p:nvSpPr>
        <p:spPr bwMode="auto">
          <a:xfrm>
            <a:off x="5716096" y="2346325"/>
            <a:ext cx="115888" cy="233362"/>
          </a:xfrm>
          <a:custGeom>
            <a:avLst/>
            <a:gdLst>
              <a:gd name="T0" fmla="*/ 2147483647 w 73"/>
              <a:gd name="T1" fmla="*/ 0 h 147"/>
              <a:gd name="T2" fmla="*/ 2147483647 w 73"/>
              <a:gd name="T3" fmla="*/ 0 h 147"/>
              <a:gd name="T4" fmla="*/ 0 w 73"/>
              <a:gd name="T5" fmla="*/ 2147483647 h 147"/>
              <a:gd name="T6" fmla="*/ 2147483647 w 73"/>
              <a:gd name="T7" fmla="*/ 2147483647 h 147"/>
              <a:gd name="T8" fmla="*/ 2147483647 w 73"/>
              <a:gd name="T9" fmla="*/ 2147483647 h 147"/>
              <a:gd name="T10" fmla="*/ 2147483647 w 73"/>
              <a:gd name="T11" fmla="*/ 0 h 147"/>
              <a:gd name="T12" fmla="*/ 2147483647 w 73"/>
              <a:gd name="T13" fmla="*/ 0 h 14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3"/>
              <a:gd name="T22" fmla="*/ 0 h 147"/>
              <a:gd name="T23" fmla="*/ 73 w 73"/>
              <a:gd name="T24" fmla="*/ 147 h 14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3" h="147">
                <a:moveTo>
                  <a:pt x="73" y="0"/>
                </a:moveTo>
                <a:lnTo>
                  <a:pt x="73" y="0"/>
                </a:lnTo>
                <a:lnTo>
                  <a:pt x="0" y="122"/>
                </a:lnTo>
                <a:lnTo>
                  <a:pt x="8" y="134"/>
                </a:lnTo>
                <a:lnTo>
                  <a:pt x="15" y="147"/>
                </a:lnTo>
                <a:lnTo>
                  <a:pt x="73" y="0"/>
                </a:lnTo>
              </a:path>
            </a:pathLst>
          </a:custGeom>
          <a:noFill/>
          <a:ln w="317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7" name="Line 187"/>
          <p:cNvSpPr>
            <a:spLocks noChangeShapeType="1"/>
          </p:cNvSpPr>
          <p:nvPr/>
        </p:nvSpPr>
        <p:spPr bwMode="auto">
          <a:xfrm flipH="1" flipV="1">
            <a:off x="5633546" y="2233612"/>
            <a:ext cx="198438" cy="11271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8" name="Freeform 188"/>
          <p:cNvSpPr>
            <a:spLocks/>
          </p:cNvSpPr>
          <p:nvPr/>
        </p:nvSpPr>
        <p:spPr bwMode="auto">
          <a:xfrm>
            <a:off x="5377959" y="2538412"/>
            <a:ext cx="361950" cy="41275"/>
          </a:xfrm>
          <a:custGeom>
            <a:avLst/>
            <a:gdLst>
              <a:gd name="T0" fmla="*/ 2147483647 w 228"/>
              <a:gd name="T1" fmla="*/ 2147483647 h 26"/>
              <a:gd name="T2" fmla="*/ 0 w 228"/>
              <a:gd name="T3" fmla="*/ 2147483647 h 26"/>
              <a:gd name="T4" fmla="*/ 2147483647 w 228"/>
              <a:gd name="T5" fmla="*/ 2147483647 h 26"/>
              <a:gd name="T6" fmla="*/ 2147483647 w 228"/>
              <a:gd name="T7" fmla="*/ 2147483647 h 26"/>
              <a:gd name="T8" fmla="*/ 2147483647 w 228"/>
              <a:gd name="T9" fmla="*/ 2147483647 h 26"/>
              <a:gd name="T10" fmla="*/ 2147483647 w 228"/>
              <a:gd name="T11" fmla="*/ 0 h 26"/>
              <a:gd name="T12" fmla="*/ 2147483647 w 228"/>
              <a:gd name="T13" fmla="*/ 2147483647 h 2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28"/>
              <a:gd name="T22" fmla="*/ 0 h 26"/>
              <a:gd name="T23" fmla="*/ 228 w 228"/>
              <a:gd name="T24" fmla="*/ 26 h 2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28" h="26">
                <a:moveTo>
                  <a:pt x="9" y="13"/>
                </a:moveTo>
                <a:lnTo>
                  <a:pt x="0" y="26"/>
                </a:lnTo>
                <a:lnTo>
                  <a:pt x="228" y="26"/>
                </a:lnTo>
                <a:lnTo>
                  <a:pt x="221" y="13"/>
                </a:lnTo>
                <a:lnTo>
                  <a:pt x="213" y="1"/>
                </a:lnTo>
                <a:lnTo>
                  <a:pt x="17" y="0"/>
                </a:lnTo>
                <a:lnTo>
                  <a:pt x="9" y="13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49" name="Freeform 189"/>
          <p:cNvSpPr>
            <a:spLocks/>
          </p:cNvSpPr>
          <p:nvPr/>
        </p:nvSpPr>
        <p:spPr bwMode="auto">
          <a:xfrm>
            <a:off x="5377959" y="2538412"/>
            <a:ext cx="361950" cy="41275"/>
          </a:xfrm>
          <a:custGeom>
            <a:avLst/>
            <a:gdLst>
              <a:gd name="T0" fmla="*/ 2147483647 w 228"/>
              <a:gd name="T1" fmla="*/ 2147483647 h 26"/>
              <a:gd name="T2" fmla="*/ 0 w 228"/>
              <a:gd name="T3" fmla="*/ 2147483647 h 26"/>
              <a:gd name="T4" fmla="*/ 2147483647 w 228"/>
              <a:gd name="T5" fmla="*/ 2147483647 h 26"/>
              <a:gd name="T6" fmla="*/ 2147483647 w 228"/>
              <a:gd name="T7" fmla="*/ 2147483647 h 26"/>
              <a:gd name="T8" fmla="*/ 2147483647 w 228"/>
              <a:gd name="T9" fmla="*/ 2147483647 h 26"/>
              <a:gd name="T10" fmla="*/ 2147483647 w 228"/>
              <a:gd name="T11" fmla="*/ 0 h 26"/>
              <a:gd name="T12" fmla="*/ 2147483647 w 228"/>
              <a:gd name="T13" fmla="*/ 2147483647 h 2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28"/>
              <a:gd name="T22" fmla="*/ 0 h 26"/>
              <a:gd name="T23" fmla="*/ 228 w 228"/>
              <a:gd name="T24" fmla="*/ 26 h 2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28" h="26">
                <a:moveTo>
                  <a:pt x="9" y="13"/>
                </a:moveTo>
                <a:lnTo>
                  <a:pt x="0" y="26"/>
                </a:lnTo>
                <a:lnTo>
                  <a:pt x="228" y="26"/>
                </a:lnTo>
                <a:lnTo>
                  <a:pt x="221" y="13"/>
                </a:lnTo>
                <a:lnTo>
                  <a:pt x="213" y="1"/>
                </a:lnTo>
                <a:lnTo>
                  <a:pt x="17" y="0"/>
                </a:lnTo>
                <a:lnTo>
                  <a:pt x="9" y="13"/>
                </a:lnTo>
              </a:path>
            </a:pathLst>
          </a:custGeom>
          <a:noFill/>
          <a:ln w="317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0" name="Line 190"/>
          <p:cNvSpPr>
            <a:spLocks noChangeShapeType="1"/>
          </p:cNvSpPr>
          <p:nvPr/>
        </p:nvSpPr>
        <p:spPr bwMode="auto">
          <a:xfrm flipH="1">
            <a:off x="5285884" y="2233612"/>
            <a:ext cx="198437" cy="11271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1" name="Freeform 191"/>
          <p:cNvSpPr>
            <a:spLocks/>
          </p:cNvSpPr>
          <p:nvPr/>
        </p:nvSpPr>
        <p:spPr bwMode="auto">
          <a:xfrm>
            <a:off x="5285884" y="2346325"/>
            <a:ext cx="119062" cy="233362"/>
          </a:xfrm>
          <a:custGeom>
            <a:avLst/>
            <a:gdLst>
              <a:gd name="T0" fmla="*/ 0 w 75"/>
              <a:gd name="T1" fmla="*/ 0 h 147"/>
              <a:gd name="T2" fmla="*/ 0 w 75"/>
              <a:gd name="T3" fmla="*/ 0 h 147"/>
              <a:gd name="T4" fmla="*/ 2147483647 w 75"/>
              <a:gd name="T5" fmla="*/ 2147483647 h 147"/>
              <a:gd name="T6" fmla="*/ 2147483647 w 75"/>
              <a:gd name="T7" fmla="*/ 2147483647 h 147"/>
              <a:gd name="T8" fmla="*/ 2147483647 w 75"/>
              <a:gd name="T9" fmla="*/ 2147483647 h 147"/>
              <a:gd name="T10" fmla="*/ 0 w 75"/>
              <a:gd name="T11" fmla="*/ 0 h 147"/>
              <a:gd name="T12" fmla="*/ 0 w 75"/>
              <a:gd name="T13" fmla="*/ 0 h 14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5"/>
              <a:gd name="T22" fmla="*/ 0 h 147"/>
              <a:gd name="T23" fmla="*/ 75 w 75"/>
              <a:gd name="T24" fmla="*/ 147 h 14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5" h="147">
                <a:moveTo>
                  <a:pt x="0" y="0"/>
                </a:moveTo>
                <a:lnTo>
                  <a:pt x="0" y="0"/>
                </a:lnTo>
                <a:lnTo>
                  <a:pt x="58" y="147"/>
                </a:lnTo>
                <a:lnTo>
                  <a:pt x="67" y="134"/>
                </a:lnTo>
                <a:lnTo>
                  <a:pt x="75" y="12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2" name="Freeform 192"/>
          <p:cNvSpPr>
            <a:spLocks/>
          </p:cNvSpPr>
          <p:nvPr/>
        </p:nvSpPr>
        <p:spPr bwMode="auto">
          <a:xfrm>
            <a:off x="5285884" y="2346325"/>
            <a:ext cx="119062" cy="233362"/>
          </a:xfrm>
          <a:custGeom>
            <a:avLst/>
            <a:gdLst>
              <a:gd name="T0" fmla="*/ 0 w 75"/>
              <a:gd name="T1" fmla="*/ 0 h 147"/>
              <a:gd name="T2" fmla="*/ 0 w 75"/>
              <a:gd name="T3" fmla="*/ 0 h 147"/>
              <a:gd name="T4" fmla="*/ 2147483647 w 75"/>
              <a:gd name="T5" fmla="*/ 2147483647 h 147"/>
              <a:gd name="T6" fmla="*/ 2147483647 w 75"/>
              <a:gd name="T7" fmla="*/ 2147483647 h 147"/>
              <a:gd name="T8" fmla="*/ 2147483647 w 75"/>
              <a:gd name="T9" fmla="*/ 2147483647 h 147"/>
              <a:gd name="T10" fmla="*/ 0 w 75"/>
              <a:gd name="T11" fmla="*/ 0 h 147"/>
              <a:gd name="T12" fmla="*/ 0 w 75"/>
              <a:gd name="T13" fmla="*/ 0 h 14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5"/>
              <a:gd name="T22" fmla="*/ 0 h 147"/>
              <a:gd name="T23" fmla="*/ 75 w 75"/>
              <a:gd name="T24" fmla="*/ 147 h 14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5" h="147">
                <a:moveTo>
                  <a:pt x="0" y="0"/>
                </a:moveTo>
                <a:lnTo>
                  <a:pt x="0" y="0"/>
                </a:lnTo>
                <a:lnTo>
                  <a:pt x="58" y="147"/>
                </a:lnTo>
                <a:lnTo>
                  <a:pt x="67" y="134"/>
                </a:lnTo>
                <a:lnTo>
                  <a:pt x="75" y="121"/>
                </a:lnTo>
                <a:lnTo>
                  <a:pt x="0" y="0"/>
                </a:lnTo>
              </a:path>
            </a:pathLst>
          </a:custGeom>
          <a:noFill/>
          <a:ln w="317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3" name="Line 193"/>
          <p:cNvSpPr>
            <a:spLocks noChangeShapeType="1"/>
          </p:cNvSpPr>
          <p:nvPr/>
        </p:nvSpPr>
        <p:spPr bwMode="auto">
          <a:xfrm>
            <a:off x="5285884" y="2092325"/>
            <a:ext cx="0" cy="2540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4" name="Line 194"/>
          <p:cNvSpPr>
            <a:spLocks noChangeShapeType="1"/>
          </p:cNvSpPr>
          <p:nvPr/>
        </p:nvSpPr>
        <p:spPr bwMode="auto">
          <a:xfrm>
            <a:off x="5109671" y="2092325"/>
            <a:ext cx="17621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5" name="Line 195"/>
          <p:cNvSpPr>
            <a:spLocks noChangeShapeType="1"/>
          </p:cNvSpPr>
          <p:nvPr/>
        </p:nvSpPr>
        <p:spPr bwMode="auto">
          <a:xfrm flipV="1">
            <a:off x="5392246" y="2559050"/>
            <a:ext cx="0" cy="16986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6" name="Line 196"/>
          <p:cNvSpPr>
            <a:spLocks noChangeShapeType="1"/>
          </p:cNvSpPr>
          <p:nvPr/>
        </p:nvSpPr>
        <p:spPr bwMode="auto">
          <a:xfrm>
            <a:off x="5036646" y="1665287"/>
            <a:ext cx="0" cy="920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7" name="Line 197"/>
          <p:cNvSpPr>
            <a:spLocks noChangeShapeType="1"/>
          </p:cNvSpPr>
          <p:nvPr/>
        </p:nvSpPr>
        <p:spPr bwMode="auto">
          <a:xfrm>
            <a:off x="4855671" y="1839912"/>
            <a:ext cx="1143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8" name="Line 198"/>
          <p:cNvSpPr>
            <a:spLocks noChangeShapeType="1"/>
          </p:cNvSpPr>
          <p:nvPr/>
        </p:nvSpPr>
        <p:spPr bwMode="auto">
          <a:xfrm flipV="1">
            <a:off x="5036646" y="1919287"/>
            <a:ext cx="0" cy="904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59" name="Line 199"/>
          <p:cNvSpPr>
            <a:spLocks noChangeShapeType="1"/>
          </p:cNvSpPr>
          <p:nvPr/>
        </p:nvSpPr>
        <p:spPr bwMode="auto">
          <a:xfrm flipH="1">
            <a:off x="5100146" y="1814512"/>
            <a:ext cx="11271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0" name="Line 200"/>
          <p:cNvSpPr>
            <a:spLocks noChangeShapeType="1"/>
          </p:cNvSpPr>
          <p:nvPr/>
        </p:nvSpPr>
        <p:spPr bwMode="auto">
          <a:xfrm flipH="1">
            <a:off x="5100146" y="1866900"/>
            <a:ext cx="11271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1" name="Rectangle 201"/>
          <p:cNvSpPr>
            <a:spLocks noChangeArrowheads="1"/>
          </p:cNvSpPr>
          <p:nvPr/>
        </p:nvSpPr>
        <p:spPr bwMode="auto">
          <a:xfrm>
            <a:off x="6592396" y="3233737"/>
            <a:ext cx="1285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N</a:t>
            </a:r>
            <a:endParaRPr lang="en-CA" b="1">
              <a:latin typeface="Verdana" pitchFamily="34" charset="0"/>
            </a:endParaRPr>
          </a:p>
        </p:txBody>
      </p:sp>
      <p:sp>
        <p:nvSpPr>
          <p:cNvPr id="62" name="Rectangle 202"/>
          <p:cNvSpPr>
            <a:spLocks noChangeArrowheads="1"/>
          </p:cNvSpPr>
          <p:nvPr/>
        </p:nvSpPr>
        <p:spPr bwMode="auto">
          <a:xfrm>
            <a:off x="6811471" y="2852737"/>
            <a:ext cx="1285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N</a:t>
            </a:r>
            <a:endParaRPr lang="en-CA" b="1">
              <a:latin typeface="Verdana" pitchFamily="34" charset="0"/>
            </a:endParaRPr>
          </a:p>
        </p:txBody>
      </p:sp>
      <p:sp>
        <p:nvSpPr>
          <p:cNvPr id="63" name="Rectangle 203"/>
          <p:cNvSpPr>
            <a:spLocks noChangeArrowheads="1"/>
          </p:cNvSpPr>
          <p:nvPr/>
        </p:nvSpPr>
        <p:spPr bwMode="auto">
          <a:xfrm>
            <a:off x="6132021" y="3184525"/>
            <a:ext cx="128588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N</a:t>
            </a:r>
            <a:endParaRPr lang="en-CA" b="1">
              <a:latin typeface="Verdana" pitchFamily="34" charset="0"/>
            </a:endParaRPr>
          </a:p>
        </p:txBody>
      </p:sp>
      <p:sp>
        <p:nvSpPr>
          <p:cNvPr id="64" name="Rectangle 205"/>
          <p:cNvSpPr>
            <a:spLocks noChangeArrowheads="1"/>
          </p:cNvSpPr>
          <p:nvPr/>
        </p:nvSpPr>
        <p:spPr bwMode="auto">
          <a:xfrm>
            <a:off x="6132021" y="2776537"/>
            <a:ext cx="1285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N</a:t>
            </a:r>
            <a:endParaRPr lang="en-CA" b="1">
              <a:latin typeface="Verdana" pitchFamily="34" charset="0"/>
            </a:endParaRPr>
          </a:p>
        </p:txBody>
      </p:sp>
      <p:sp>
        <p:nvSpPr>
          <p:cNvPr id="65" name="Line 209"/>
          <p:cNvSpPr>
            <a:spLocks noChangeShapeType="1"/>
          </p:cNvSpPr>
          <p:nvPr/>
        </p:nvSpPr>
        <p:spPr bwMode="auto">
          <a:xfrm flipV="1">
            <a:off x="6430471" y="2813050"/>
            <a:ext cx="219075" cy="12858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6" name="Line 210"/>
          <p:cNvSpPr>
            <a:spLocks noChangeShapeType="1"/>
          </p:cNvSpPr>
          <p:nvPr/>
        </p:nvSpPr>
        <p:spPr bwMode="auto">
          <a:xfrm>
            <a:off x="6430471" y="3194050"/>
            <a:ext cx="146050" cy="8572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7" name="Line 211"/>
          <p:cNvSpPr>
            <a:spLocks noChangeShapeType="1"/>
          </p:cNvSpPr>
          <p:nvPr/>
        </p:nvSpPr>
        <p:spPr bwMode="auto">
          <a:xfrm>
            <a:off x="6649546" y="2813050"/>
            <a:ext cx="146050" cy="8572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8" name="Line 212"/>
          <p:cNvSpPr>
            <a:spLocks noChangeShapeType="1"/>
          </p:cNvSpPr>
          <p:nvPr/>
        </p:nvSpPr>
        <p:spPr bwMode="auto">
          <a:xfrm>
            <a:off x="6633671" y="2865437"/>
            <a:ext cx="161925" cy="9366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69" name="Line 213"/>
          <p:cNvSpPr>
            <a:spLocks noChangeShapeType="1"/>
          </p:cNvSpPr>
          <p:nvPr/>
        </p:nvSpPr>
        <p:spPr bwMode="auto">
          <a:xfrm flipV="1">
            <a:off x="6716221" y="3194050"/>
            <a:ext cx="149225" cy="8572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0" name="Line 214"/>
          <p:cNvSpPr>
            <a:spLocks noChangeShapeType="1"/>
          </p:cNvSpPr>
          <p:nvPr/>
        </p:nvSpPr>
        <p:spPr bwMode="auto">
          <a:xfrm flipV="1">
            <a:off x="6682884" y="3157537"/>
            <a:ext cx="146050" cy="8255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1" name="Line 215"/>
          <p:cNvSpPr>
            <a:spLocks noChangeShapeType="1"/>
          </p:cNvSpPr>
          <p:nvPr/>
        </p:nvSpPr>
        <p:spPr bwMode="auto">
          <a:xfrm>
            <a:off x="6865446" y="3021012"/>
            <a:ext cx="0" cy="17303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2" name="Line 216"/>
          <p:cNvSpPr>
            <a:spLocks noChangeShapeType="1"/>
          </p:cNvSpPr>
          <p:nvPr/>
        </p:nvSpPr>
        <p:spPr bwMode="auto">
          <a:xfrm>
            <a:off x="6039946" y="3065462"/>
            <a:ext cx="92075" cy="12541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3" name="Line 217"/>
          <p:cNvSpPr>
            <a:spLocks noChangeShapeType="1"/>
          </p:cNvSpPr>
          <p:nvPr/>
        </p:nvSpPr>
        <p:spPr bwMode="auto">
          <a:xfrm flipH="1">
            <a:off x="6271721" y="3194050"/>
            <a:ext cx="158750" cy="508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4" name="Line 218"/>
          <p:cNvSpPr>
            <a:spLocks noChangeShapeType="1"/>
          </p:cNvSpPr>
          <p:nvPr/>
        </p:nvSpPr>
        <p:spPr bwMode="auto">
          <a:xfrm flipH="1">
            <a:off x="6039946" y="2944812"/>
            <a:ext cx="88900" cy="12065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5" name="Line 219"/>
          <p:cNvSpPr>
            <a:spLocks noChangeShapeType="1"/>
          </p:cNvSpPr>
          <p:nvPr/>
        </p:nvSpPr>
        <p:spPr bwMode="auto">
          <a:xfrm flipH="1">
            <a:off x="6098684" y="2944812"/>
            <a:ext cx="93662" cy="1301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6" name="Line 220"/>
          <p:cNvSpPr>
            <a:spLocks noChangeShapeType="1"/>
          </p:cNvSpPr>
          <p:nvPr/>
        </p:nvSpPr>
        <p:spPr bwMode="auto">
          <a:xfrm>
            <a:off x="6430471" y="2941637"/>
            <a:ext cx="0" cy="25241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7" name="Line 221"/>
          <p:cNvSpPr>
            <a:spLocks noChangeShapeType="1"/>
          </p:cNvSpPr>
          <p:nvPr/>
        </p:nvSpPr>
        <p:spPr bwMode="auto">
          <a:xfrm>
            <a:off x="6378084" y="2968625"/>
            <a:ext cx="0" cy="19843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8" name="Line 222"/>
          <p:cNvSpPr>
            <a:spLocks noChangeShapeType="1"/>
          </p:cNvSpPr>
          <p:nvPr/>
        </p:nvSpPr>
        <p:spPr bwMode="auto">
          <a:xfrm flipH="1" flipV="1">
            <a:off x="6255846" y="2882900"/>
            <a:ext cx="174625" cy="5873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79" name="Line 223"/>
          <p:cNvSpPr>
            <a:spLocks noChangeShapeType="1"/>
          </p:cNvSpPr>
          <p:nvPr/>
        </p:nvSpPr>
        <p:spPr bwMode="auto">
          <a:xfrm>
            <a:off x="6649546" y="2643187"/>
            <a:ext cx="0" cy="16986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0" name="Rectangle 224"/>
          <p:cNvSpPr>
            <a:spLocks noChangeArrowheads="1"/>
          </p:cNvSpPr>
          <p:nvPr/>
        </p:nvSpPr>
        <p:spPr bwMode="auto">
          <a:xfrm>
            <a:off x="6962284" y="4462462"/>
            <a:ext cx="128587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N</a:t>
            </a:r>
            <a:endParaRPr lang="en-CA" b="1">
              <a:latin typeface="Verdana" pitchFamily="34" charset="0"/>
            </a:endParaRPr>
          </a:p>
        </p:txBody>
      </p:sp>
      <p:sp>
        <p:nvSpPr>
          <p:cNvPr id="81" name="Rectangle 225"/>
          <p:cNvSpPr>
            <a:spLocks noChangeArrowheads="1"/>
          </p:cNvSpPr>
          <p:nvPr/>
        </p:nvSpPr>
        <p:spPr bwMode="auto">
          <a:xfrm>
            <a:off x="7181359" y="4081462"/>
            <a:ext cx="128587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N</a:t>
            </a:r>
            <a:endParaRPr lang="en-CA" b="1">
              <a:latin typeface="Verdana" pitchFamily="34" charset="0"/>
            </a:endParaRPr>
          </a:p>
        </p:txBody>
      </p:sp>
      <p:sp>
        <p:nvSpPr>
          <p:cNvPr id="82" name="Rectangle 226"/>
          <p:cNvSpPr>
            <a:spLocks noChangeArrowheads="1"/>
          </p:cNvSpPr>
          <p:nvPr/>
        </p:nvSpPr>
        <p:spPr bwMode="auto">
          <a:xfrm>
            <a:off x="7290896" y="4081462"/>
            <a:ext cx="127000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H</a:t>
            </a:r>
            <a:endParaRPr lang="en-CA" b="1">
              <a:latin typeface="Verdana" pitchFamily="34" charset="0"/>
            </a:endParaRPr>
          </a:p>
        </p:txBody>
      </p:sp>
      <p:sp>
        <p:nvSpPr>
          <p:cNvPr id="83" name="Rectangle 227"/>
          <p:cNvSpPr>
            <a:spLocks noChangeArrowheads="1"/>
          </p:cNvSpPr>
          <p:nvPr/>
        </p:nvSpPr>
        <p:spPr bwMode="auto">
          <a:xfrm>
            <a:off x="6501909" y="4414837"/>
            <a:ext cx="128587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N</a:t>
            </a:r>
            <a:endParaRPr lang="en-CA" b="1">
              <a:latin typeface="Verdana" pitchFamily="34" charset="0"/>
            </a:endParaRPr>
          </a:p>
        </p:txBody>
      </p:sp>
      <p:sp>
        <p:nvSpPr>
          <p:cNvPr id="84" name="Rectangle 229"/>
          <p:cNvSpPr>
            <a:spLocks noChangeArrowheads="1"/>
          </p:cNvSpPr>
          <p:nvPr/>
        </p:nvSpPr>
        <p:spPr bwMode="auto">
          <a:xfrm>
            <a:off x="6501909" y="4005262"/>
            <a:ext cx="128587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N</a:t>
            </a:r>
            <a:endParaRPr lang="en-CA" b="1">
              <a:latin typeface="Verdana" pitchFamily="34" charset="0"/>
            </a:endParaRPr>
          </a:p>
        </p:txBody>
      </p:sp>
      <p:sp>
        <p:nvSpPr>
          <p:cNvPr id="85" name="Rectangle 233"/>
          <p:cNvSpPr>
            <a:spLocks noChangeArrowheads="1"/>
          </p:cNvSpPr>
          <p:nvPr/>
        </p:nvSpPr>
        <p:spPr bwMode="auto">
          <a:xfrm>
            <a:off x="6959109" y="3703637"/>
            <a:ext cx="13017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86" name="Line 234"/>
          <p:cNvSpPr>
            <a:spLocks noChangeShapeType="1"/>
          </p:cNvSpPr>
          <p:nvPr/>
        </p:nvSpPr>
        <p:spPr bwMode="auto">
          <a:xfrm flipV="1">
            <a:off x="6800359" y="4041775"/>
            <a:ext cx="219075" cy="12858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7" name="Line 235"/>
          <p:cNvSpPr>
            <a:spLocks noChangeShapeType="1"/>
          </p:cNvSpPr>
          <p:nvPr/>
        </p:nvSpPr>
        <p:spPr bwMode="auto">
          <a:xfrm>
            <a:off x="6800359" y="4422775"/>
            <a:ext cx="146050" cy="8572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8" name="Line 236"/>
          <p:cNvSpPr>
            <a:spLocks noChangeShapeType="1"/>
          </p:cNvSpPr>
          <p:nvPr/>
        </p:nvSpPr>
        <p:spPr bwMode="auto">
          <a:xfrm>
            <a:off x="7019434" y="4041775"/>
            <a:ext cx="146050" cy="8572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89" name="Line 237"/>
          <p:cNvSpPr>
            <a:spLocks noChangeShapeType="1"/>
          </p:cNvSpPr>
          <p:nvPr/>
        </p:nvSpPr>
        <p:spPr bwMode="auto">
          <a:xfrm flipV="1">
            <a:off x="7087696" y="4422775"/>
            <a:ext cx="152400" cy="8572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0" name="Line 238"/>
          <p:cNvSpPr>
            <a:spLocks noChangeShapeType="1"/>
          </p:cNvSpPr>
          <p:nvPr/>
        </p:nvSpPr>
        <p:spPr bwMode="auto">
          <a:xfrm flipV="1">
            <a:off x="7052771" y="4386262"/>
            <a:ext cx="147638" cy="8255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1" name="Line 239"/>
          <p:cNvSpPr>
            <a:spLocks noChangeShapeType="1"/>
          </p:cNvSpPr>
          <p:nvPr/>
        </p:nvSpPr>
        <p:spPr bwMode="auto">
          <a:xfrm>
            <a:off x="7240096" y="4249737"/>
            <a:ext cx="0" cy="17303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2" name="Line 240"/>
          <p:cNvSpPr>
            <a:spLocks noChangeShapeType="1"/>
          </p:cNvSpPr>
          <p:nvPr/>
        </p:nvSpPr>
        <p:spPr bwMode="auto">
          <a:xfrm>
            <a:off x="6409834" y="4295775"/>
            <a:ext cx="92075" cy="12382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3" name="Line 241"/>
          <p:cNvSpPr>
            <a:spLocks noChangeShapeType="1"/>
          </p:cNvSpPr>
          <p:nvPr/>
        </p:nvSpPr>
        <p:spPr bwMode="auto">
          <a:xfrm flipH="1">
            <a:off x="6635259" y="4422775"/>
            <a:ext cx="165100" cy="5715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4" name="Line 242"/>
          <p:cNvSpPr>
            <a:spLocks noChangeShapeType="1"/>
          </p:cNvSpPr>
          <p:nvPr/>
        </p:nvSpPr>
        <p:spPr bwMode="auto">
          <a:xfrm flipH="1">
            <a:off x="6409834" y="4173537"/>
            <a:ext cx="88900" cy="12223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5" name="Line 243"/>
          <p:cNvSpPr>
            <a:spLocks noChangeShapeType="1"/>
          </p:cNvSpPr>
          <p:nvPr/>
        </p:nvSpPr>
        <p:spPr bwMode="auto">
          <a:xfrm flipH="1">
            <a:off x="6468571" y="4173537"/>
            <a:ext cx="93663" cy="1301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6" name="Line 244"/>
          <p:cNvSpPr>
            <a:spLocks noChangeShapeType="1"/>
          </p:cNvSpPr>
          <p:nvPr/>
        </p:nvSpPr>
        <p:spPr bwMode="auto">
          <a:xfrm>
            <a:off x="6800359" y="4170362"/>
            <a:ext cx="0" cy="25241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7" name="Line 245"/>
          <p:cNvSpPr>
            <a:spLocks noChangeShapeType="1"/>
          </p:cNvSpPr>
          <p:nvPr/>
        </p:nvSpPr>
        <p:spPr bwMode="auto">
          <a:xfrm>
            <a:off x="6747971" y="4197350"/>
            <a:ext cx="0" cy="19843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8" name="Line 246"/>
          <p:cNvSpPr>
            <a:spLocks noChangeShapeType="1"/>
          </p:cNvSpPr>
          <p:nvPr/>
        </p:nvSpPr>
        <p:spPr bwMode="auto">
          <a:xfrm flipH="1" flipV="1">
            <a:off x="6627321" y="4111625"/>
            <a:ext cx="173038" cy="5873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99" name="Line 247"/>
          <p:cNvSpPr>
            <a:spLocks noChangeShapeType="1"/>
          </p:cNvSpPr>
          <p:nvPr/>
        </p:nvSpPr>
        <p:spPr bwMode="auto">
          <a:xfrm flipH="1" flipV="1">
            <a:off x="7240096" y="4422775"/>
            <a:ext cx="146050" cy="8572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0" name="Line 248"/>
          <p:cNvSpPr>
            <a:spLocks noChangeShapeType="1"/>
          </p:cNvSpPr>
          <p:nvPr/>
        </p:nvSpPr>
        <p:spPr bwMode="auto">
          <a:xfrm>
            <a:off x="6995621" y="3871912"/>
            <a:ext cx="0" cy="16986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1" name="Line 249"/>
          <p:cNvSpPr>
            <a:spLocks noChangeShapeType="1"/>
          </p:cNvSpPr>
          <p:nvPr/>
        </p:nvSpPr>
        <p:spPr bwMode="auto">
          <a:xfrm>
            <a:off x="7048009" y="3871912"/>
            <a:ext cx="0" cy="16986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2" name="Rectangle 250"/>
          <p:cNvSpPr>
            <a:spLocks noChangeArrowheads="1"/>
          </p:cNvSpPr>
          <p:nvPr/>
        </p:nvSpPr>
        <p:spPr bwMode="auto">
          <a:xfrm>
            <a:off x="5974859" y="1595437"/>
            <a:ext cx="128587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N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03" name="Rectangle 251"/>
          <p:cNvSpPr>
            <a:spLocks noChangeArrowheads="1"/>
          </p:cNvSpPr>
          <p:nvPr/>
        </p:nvSpPr>
        <p:spPr bwMode="auto">
          <a:xfrm>
            <a:off x="5771659" y="1957387"/>
            <a:ext cx="128587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N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04" name="Rectangle 253"/>
          <p:cNvSpPr>
            <a:spLocks noChangeArrowheads="1"/>
          </p:cNvSpPr>
          <p:nvPr/>
        </p:nvSpPr>
        <p:spPr bwMode="auto">
          <a:xfrm>
            <a:off x="5755784" y="1217612"/>
            <a:ext cx="328612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NH</a:t>
            </a:r>
            <a:r>
              <a:rPr lang="en-CA" sz="1200" b="1" baseline="-25000">
                <a:solidFill>
                  <a:srgbClr val="000000"/>
                </a:solidFill>
                <a:latin typeface="Verdana" pitchFamily="34" charset="0"/>
              </a:rPr>
              <a:t>2</a:t>
            </a:r>
          </a:p>
        </p:txBody>
      </p:sp>
      <p:sp>
        <p:nvSpPr>
          <p:cNvPr id="105" name="Rectangle 256"/>
          <p:cNvSpPr>
            <a:spLocks noChangeArrowheads="1"/>
          </p:cNvSpPr>
          <p:nvPr/>
        </p:nvSpPr>
        <p:spPr bwMode="auto">
          <a:xfrm>
            <a:off x="6192346" y="1976437"/>
            <a:ext cx="13017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06" name="Line 257"/>
          <p:cNvSpPr>
            <a:spLocks noChangeShapeType="1"/>
          </p:cNvSpPr>
          <p:nvPr/>
        </p:nvSpPr>
        <p:spPr bwMode="auto">
          <a:xfrm>
            <a:off x="6033596" y="1763712"/>
            <a:ext cx="0" cy="17303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7" name="Line 258"/>
          <p:cNvSpPr>
            <a:spLocks noChangeShapeType="1"/>
          </p:cNvSpPr>
          <p:nvPr/>
        </p:nvSpPr>
        <p:spPr bwMode="auto">
          <a:xfrm flipH="1" flipV="1">
            <a:off x="5814521" y="1555750"/>
            <a:ext cx="146050" cy="8572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8" name="Line 259"/>
          <p:cNvSpPr>
            <a:spLocks noChangeShapeType="1"/>
          </p:cNvSpPr>
          <p:nvPr/>
        </p:nvSpPr>
        <p:spPr bwMode="auto">
          <a:xfrm flipH="1" flipV="1">
            <a:off x="5801821" y="1608137"/>
            <a:ext cx="161925" cy="9366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09" name="Line 260"/>
          <p:cNvSpPr>
            <a:spLocks noChangeShapeType="1"/>
          </p:cNvSpPr>
          <p:nvPr/>
        </p:nvSpPr>
        <p:spPr bwMode="auto">
          <a:xfrm flipH="1">
            <a:off x="5909771" y="1936750"/>
            <a:ext cx="123825" cy="7461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0" name="Line 261"/>
          <p:cNvSpPr>
            <a:spLocks noChangeShapeType="1"/>
          </p:cNvSpPr>
          <p:nvPr/>
        </p:nvSpPr>
        <p:spPr bwMode="auto">
          <a:xfrm flipH="1">
            <a:off x="5593859" y="1555750"/>
            <a:ext cx="220662" cy="12858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1" name="Line 262"/>
          <p:cNvSpPr>
            <a:spLocks noChangeShapeType="1"/>
          </p:cNvSpPr>
          <p:nvPr/>
        </p:nvSpPr>
        <p:spPr bwMode="auto">
          <a:xfrm flipH="1" flipV="1">
            <a:off x="5593859" y="1936750"/>
            <a:ext cx="147637" cy="8255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2" name="Line 263"/>
          <p:cNvSpPr>
            <a:spLocks noChangeShapeType="1"/>
          </p:cNvSpPr>
          <p:nvPr/>
        </p:nvSpPr>
        <p:spPr bwMode="auto">
          <a:xfrm>
            <a:off x="5593859" y="1684337"/>
            <a:ext cx="0" cy="25241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3" name="Line 264"/>
          <p:cNvSpPr>
            <a:spLocks noChangeShapeType="1"/>
          </p:cNvSpPr>
          <p:nvPr/>
        </p:nvSpPr>
        <p:spPr bwMode="auto">
          <a:xfrm>
            <a:off x="5646246" y="1700212"/>
            <a:ext cx="0" cy="22225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4" name="Line 265"/>
          <p:cNvSpPr>
            <a:spLocks noChangeShapeType="1"/>
          </p:cNvSpPr>
          <p:nvPr/>
        </p:nvSpPr>
        <p:spPr bwMode="auto">
          <a:xfrm>
            <a:off x="5814521" y="1385887"/>
            <a:ext cx="0" cy="16986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5" name="Line 267"/>
          <p:cNvSpPr>
            <a:spLocks noChangeShapeType="1"/>
          </p:cNvSpPr>
          <p:nvPr/>
        </p:nvSpPr>
        <p:spPr bwMode="auto">
          <a:xfrm flipH="1" flipV="1">
            <a:off x="6017721" y="1962150"/>
            <a:ext cx="158750" cy="8731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16" name="Rectangle 268"/>
          <p:cNvSpPr>
            <a:spLocks noChangeArrowheads="1"/>
          </p:cNvSpPr>
          <p:nvPr/>
        </p:nvSpPr>
        <p:spPr bwMode="auto">
          <a:xfrm>
            <a:off x="7081346" y="5268912"/>
            <a:ext cx="1285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N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17" name="Rectangle 269"/>
          <p:cNvSpPr>
            <a:spLocks noChangeArrowheads="1"/>
          </p:cNvSpPr>
          <p:nvPr/>
        </p:nvSpPr>
        <p:spPr bwMode="auto">
          <a:xfrm>
            <a:off x="6862271" y="5649912"/>
            <a:ext cx="128588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N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18" name="Rectangle 274"/>
          <p:cNvSpPr>
            <a:spLocks noChangeArrowheads="1"/>
          </p:cNvSpPr>
          <p:nvPr/>
        </p:nvSpPr>
        <p:spPr bwMode="auto">
          <a:xfrm>
            <a:off x="7298834" y="5649912"/>
            <a:ext cx="13017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19" name="Line 275"/>
          <p:cNvSpPr>
            <a:spLocks noChangeShapeType="1"/>
          </p:cNvSpPr>
          <p:nvPr/>
        </p:nvSpPr>
        <p:spPr bwMode="auto">
          <a:xfrm>
            <a:off x="7140084" y="5437187"/>
            <a:ext cx="0" cy="17303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0" name="Line 276"/>
          <p:cNvSpPr>
            <a:spLocks noChangeShapeType="1"/>
          </p:cNvSpPr>
          <p:nvPr/>
        </p:nvSpPr>
        <p:spPr bwMode="auto">
          <a:xfrm flipH="1" flipV="1">
            <a:off x="6921009" y="5229225"/>
            <a:ext cx="146050" cy="8572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1" name="Line 277"/>
          <p:cNvSpPr>
            <a:spLocks noChangeShapeType="1"/>
          </p:cNvSpPr>
          <p:nvPr/>
        </p:nvSpPr>
        <p:spPr bwMode="auto">
          <a:xfrm flipH="1" flipV="1">
            <a:off x="6908309" y="5281612"/>
            <a:ext cx="161925" cy="9366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2" name="Line 278"/>
          <p:cNvSpPr>
            <a:spLocks noChangeShapeType="1"/>
          </p:cNvSpPr>
          <p:nvPr/>
        </p:nvSpPr>
        <p:spPr bwMode="auto">
          <a:xfrm flipH="1">
            <a:off x="7003559" y="5610225"/>
            <a:ext cx="136525" cy="8731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3" name="Line 279"/>
          <p:cNvSpPr>
            <a:spLocks noChangeShapeType="1"/>
          </p:cNvSpPr>
          <p:nvPr/>
        </p:nvSpPr>
        <p:spPr bwMode="auto">
          <a:xfrm flipH="1">
            <a:off x="6700346" y="5229225"/>
            <a:ext cx="220663" cy="12858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4" name="Line 280"/>
          <p:cNvSpPr>
            <a:spLocks noChangeShapeType="1"/>
          </p:cNvSpPr>
          <p:nvPr/>
        </p:nvSpPr>
        <p:spPr bwMode="auto">
          <a:xfrm flipH="1" flipV="1">
            <a:off x="6700346" y="5610225"/>
            <a:ext cx="146050" cy="8255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5" name="Line 281"/>
          <p:cNvSpPr>
            <a:spLocks noChangeShapeType="1"/>
          </p:cNvSpPr>
          <p:nvPr/>
        </p:nvSpPr>
        <p:spPr bwMode="auto">
          <a:xfrm>
            <a:off x="6700346" y="5357812"/>
            <a:ext cx="0" cy="25241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6" name="Line 282"/>
          <p:cNvSpPr>
            <a:spLocks noChangeShapeType="1"/>
          </p:cNvSpPr>
          <p:nvPr/>
        </p:nvSpPr>
        <p:spPr bwMode="auto">
          <a:xfrm>
            <a:off x="6752734" y="5372100"/>
            <a:ext cx="0" cy="223837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7" name="Line 283"/>
          <p:cNvSpPr>
            <a:spLocks noChangeShapeType="1"/>
          </p:cNvSpPr>
          <p:nvPr/>
        </p:nvSpPr>
        <p:spPr bwMode="auto">
          <a:xfrm>
            <a:off x="6921009" y="5059362"/>
            <a:ext cx="0" cy="16986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8" name="Line 285"/>
          <p:cNvSpPr>
            <a:spLocks noChangeShapeType="1"/>
          </p:cNvSpPr>
          <p:nvPr/>
        </p:nvSpPr>
        <p:spPr bwMode="auto">
          <a:xfrm flipH="1" flipV="1">
            <a:off x="7124209" y="5634037"/>
            <a:ext cx="158750" cy="889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29" name="Rectangle 288"/>
          <p:cNvSpPr>
            <a:spLocks noChangeArrowheads="1"/>
          </p:cNvSpPr>
          <p:nvPr/>
        </p:nvSpPr>
        <p:spPr bwMode="auto">
          <a:xfrm>
            <a:off x="5855796" y="3330575"/>
            <a:ext cx="13017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30" name="Rectangle 289"/>
          <p:cNvSpPr>
            <a:spLocks noChangeArrowheads="1"/>
          </p:cNvSpPr>
          <p:nvPr/>
        </p:nvSpPr>
        <p:spPr bwMode="auto">
          <a:xfrm>
            <a:off x="5330334" y="3230562"/>
            <a:ext cx="13017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31" name="Rectangle 292"/>
          <p:cNvSpPr>
            <a:spLocks noChangeArrowheads="1"/>
          </p:cNvSpPr>
          <p:nvPr/>
        </p:nvSpPr>
        <p:spPr bwMode="auto">
          <a:xfrm>
            <a:off x="5330334" y="2724150"/>
            <a:ext cx="13017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32" name="Rectangle 294"/>
          <p:cNvSpPr>
            <a:spLocks noChangeArrowheads="1"/>
          </p:cNvSpPr>
          <p:nvPr/>
        </p:nvSpPr>
        <p:spPr bwMode="auto">
          <a:xfrm>
            <a:off x="5077921" y="2976562"/>
            <a:ext cx="13017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33" name="Rectangle 296"/>
          <p:cNvSpPr>
            <a:spLocks noChangeArrowheads="1"/>
          </p:cNvSpPr>
          <p:nvPr/>
        </p:nvSpPr>
        <p:spPr bwMode="auto">
          <a:xfrm>
            <a:off x="5584334" y="2976562"/>
            <a:ext cx="13017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34" name="Rectangle 297"/>
          <p:cNvSpPr>
            <a:spLocks noChangeArrowheads="1"/>
          </p:cNvSpPr>
          <p:nvPr/>
        </p:nvSpPr>
        <p:spPr bwMode="auto">
          <a:xfrm>
            <a:off x="5339859" y="2976562"/>
            <a:ext cx="11112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660066"/>
                </a:solidFill>
                <a:latin typeface="Verdana" pitchFamily="34" charset="0"/>
              </a:rPr>
              <a:t>P</a:t>
            </a:r>
            <a:endParaRPr lang="en-CA" b="1">
              <a:solidFill>
                <a:srgbClr val="660066"/>
              </a:solidFill>
              <a:latin typeface="Verdana" pitchFamily="34" charset="0"/>
            </a:endParaRPr>
          </a:p>
        </p:txBody>
      </p:sp>
      <p:sp>
        <p:nvSpPr>
          <p:cNvPr id="135" name="Line 298"/>
          <p:cNvSpPr>
            <a:spLocks noChangeShapeType="1"/>
          </p:cNvSpPr>
          <p:nvPr/>
        </p:nvSpPr>
        <p:spPr bwMode="auto">
          <a:xfrm>
            <a:off x="6187584" y="3351212"/>
            <a:ext cx="0" cy="22066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6" name="Freeform 299"/>
          <p:cNvSpPr>
            <a:spLocks/>
          </p:cNvSpPr>
          <p:nvPr/>
        </p:nvSpPr>
        <p:spPr bwMode="auto">
          <a:xfrm>
            <a:off x="6071696" y="3571875"/>
            <a:ext cx="115888" cy="233362"/>
          </a:xfrm>
          <a:custGeom>
            <a:avLst/>
            <a:gdLst>
              <a:gd name="T0" fmla="*/ 2147483647 w 73"/>
              <a:gd name="T1" fmla="*/ 0 h 147"/>
              <a:gd name="T2" fmla="*/ 2147483647 w 73"/>
              <a:gd name="T3" fmla="*/ 0 h 147"/>
              <a:gd name="T4" fmla="*/ 0 w 73"/>
              <a:gd name="T5" fmla="*/ 2147483647 h 147"/>
              <a:gd name="T6" fmla="*/ 2147483647 w 73"/>
              <a:gd name="T7" fmla="*/ 2147483647 h 147"/>
              <a:gd name="T8" fmla="*/ 2147483647 w 73"/>
              <a:gd name="T9" fmla="*/ 2147483647 h 147"/>
              <a:gd name="T10" fmla="*/ 2147483647 w 73"/>
              <a:gd name="T11" fmla="*/ 0 h 147"/>
              <a:gd name="T12" fmla="*/ 2147483647 w 73"/>
              <a:gd name="T13" fmla="*/ 0 h 14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3"/>
              <a:gd name="T22" fmla="*/ 0 h 147"/>
              <a:gd name="T23" fmla="*/ 73 w 73"/>
              <a:gd name="T24" fmla="*/ 147 h 14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3" h="147">
                <a:moveTo>
                  <a:pt x="73" y="0"/>
                </a:moveTo>
                <a:lnTo>
                  <a:pt x="73" y="0"/>
                </a:lnTo>
                <a:lnTo>
                  <a:pt x="0" y="122"/>
                </a:lnTo>
                <a:lnTo>
                  <a:pt x="8" y="134"/>
                </a:lnTo>
                <a:lnTo>
                  <a:pt x="15" y="147"/>
                </a:lnTo>
                <a:lnTo>
                  <a:pt x="73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7" name="Freeform 300"/>
          <p:cNvSpPr>
            <a:spLocks/>
          </p:cNvSpPr>
          <p:nvPr/>
        </p:nvSpPr>
        <p:spPr bwMode="auto">
          <a:xfrm>
            <a:off x="6071696" y="3571875"/>
            <a:ext cx="115888" cy="233362"/>
          </a:xfrm>
          <a:custGeom>
            <a:avLst/>
            <a:gdLst>
              <a:gd name="T0" fmla="*/ 2147483647 w 73"/>
              <a:gd name="T1" fmla="*/ 0 h 147"/>
              <a:gd name="T2" fmla="*/ 2147483647 w 73"/>
              <a:gd name="T3" fmla="*/ 0 h 147"/>
              <a:gd name="T4" fmla="*/ 0 w 73"/>
              <a:gd name="T5" fmla="*/ 2147483647 h 147"/>
              <a:gd name="T6" fmla="*/ 2147483647 w 73"/>
              <a:gd name="T7" fmla="*/ 2147483647 h 147"/>
              <a:gd name="T8" fmla="*/ 2147483647 w 73"/>
              <a:gd name="T9" fmla="*/ 2147483647 h 147"/>
              <a:gd name="T10" fmla="*/ 2147483647 w 73"/>
              <a:gd name="T11" fmla="*/ 0 h 147"/>
              <a:gd name="T12" fmla="*/ 2147483647 w 73"/>
              <a:gd name="T13" fmla="*/ 0 h 14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3"/>
              <a:gd name="T22" fmla="*/ 0 h 147"/>
              <a:gd name="T23" fmla="*/ 73 w 73"/>
              <a:gd name="T24" fmla="*/ 147 h 14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3" h="147">
                <a:moveTo>
                  <a:pt x="73" y="0"/>
                </a:moveTo>
                <a:lnTo>
                  <a:pt x="73" y="0"/>
                </a:lnTo>
                <a:lnTo>
                  <a:pt x="0" y="122"/>
                </a:lnTo>
                <a:lnTo>
                  <a:pt x="8" y="134"/>
                </a:lnTo>
                <a:lnTo>
                  <a:pt x="15" y="147"/>
                </a:lnTo>
                <a:lnTo>
                  <a:pt x="73" y="0"/>
                </a:lnTo>
              </a:path>
            </a:pathLst>
          </a:custGeom>
          <a:noFill/>
          <a:ln w="317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8" name="Line 301"/>
          <p:cNvSpPr>
            <a:spLocks noChangeShapeType="1"/>
          </p:cNvSpPr>
          <p:nvPr/>
        </p:nvSpPr>
        <p:spPr bwMode="auto">
          <a:xfrm flipH="1" flipV="1">
            <a:off x="5989146" y="3459162"/>
            <a:ext cx="198438" cy="11271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39" name="Freeform 302"/>
          <p:cNvSpPr>
            <a:spLocks/>
          </p:cNvSpPr>
          <p:nvPr/>
        </p:nvSpPr>
        <p:spPr bwMode="auto">
          <a:xfrm>
            <a:off x="5733559" y="3763962"/>
            <a:ext cx="361950" cy="41275"/>
          </a:xfrm>
          <a:custGeom>
            <a:avLst/>
            <a:gdLst>
              <a:gd name="T0" fmla="*/ 2147483647 w 228"/>
              <a:gd name="T1" fmla="*/ 2147483647 h 26"/>
              <a:gd name="T2" fmla="*/ 0 w 228"/>
              <a:gd name="T3" fmla="*/ 2147483647 h 26"/>
              <a:gd name="T4" fmla="*/ 2147483647 w 228"/>
              <a:gd name="T5" fmla="*/ 2147483647 h 26"/>
              <a:gd name="T6" fmla="*/ 2147483647 w 228"/>
              <a:gd name="T7" fmla="*/ 2147483647 h 26"/>
              <a:gd name="T8" fmla="*/ 2147483647 w 228"/>
              <a:gd name="T9" fmla="*/ 2147483647 h 26"/>
              <a:gd name="T10" fmla="*/ 2147483647 w 228"/>
              <a:gd name="T11" fmla="*/ 0 h 26"/>
              <a:gd name="T12" fmla="*/ 2147483647 w 228"/>
              <a:gd name="T13" fmla="*/ 2147483647 h 2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28"/>
              <a:gd name="T22" fmla="*/ 0 h 26"/>
              <a:gd name="T23" fmla="*/ 228 w 228"/>
              <a:gd name="T24" fmla="*/ 26 h 2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28" h="26">
                <a:moveTo>
                  <a:pt x="9" y="13"/>
                </a:moveTo>
                <a:lnTo>
                  <a:pt x="0" y="26"/>
                </a:lnTo>
                <a:lnTo>
                  <a:pt x="228" y="26"/>
                </a:lnTo>
                <a:lnTo>
                  <a:pt x="221" y="13"/>
                </a:lnTo>
                <a:lnTo>
                  <a:pt x="213" y="1"/>
                </a:lnTo>
                <a:lnTo>
                  <a:pt x="17" y="0"/>
                </a:lnTo>
                <a:lnTo>
                  <a:pt x="9" y="13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0" name="Freeform 303"/>
          <p:cNvSpPr>
            <a:spLocks/>
          </p:cNvSpPr>
          <p:nvPr/>
        </p:nvSpPr>
        <p:spPr bwMode="auto">
          <a:xfrm>
            <a:off x="5733559" y="3763962"/>
            <a:ext cx="361950" cy="41275"/>
          </a:xfrm>
          <a:custGeom>
            <a:avLst/>
            <a:gdLst>
              <a:gd name="T0" fmla="*/ 2147483647 w 228"/>
              <a:gd name="T1" fmla="*/ 2147483647 h 26"/>
              <a:gd name="T2" fmla="*/ 0 w 228"/>
              <a:gd name="T3" fmla="*/ 2147483647 h 26"/>
              <a:gd name="T4" fmla="*/ 2147483647 w 228"/>
              <a:gd name="T5" fmla="*/ 2147483647 h 26"/>
              <a:gd name="T6" fmla="*/ 2147483647 w 228"/>
              <a:gd name="T7" fmla="*/ 2147483647 h 26"/>
              <a:gd name="T8" fmla="*/ 2147483647 w 228"/>
              <a:gd name="T9" fmla="*/ 2147483647 h 26"/>
              <a:gd name="T10" fmla="*/ 2147483647 w 228"/>
              <a:gd name="T11" fmla="*/ 0 h 26"/>
              <a:gd name="T12" fmla="*/ 2147483647 w 228"/>
              <a:gd name="T13" fmla="*/ 2147483647 h 2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28"/>
              <a:gd name="T22" fmla="*/ 0 h 26"/>
              <a:gd name="T23" fmla="*/ 228 w 228"/>
              <a:gd name="T24" fmla="*/ 26 h 2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28" h="26">
                <a:moveTo>
                  <a:pt x="9" y="13"/>
                </a:moveTo>
                <a:lnTo>
                  <a:pt x="0" y="26"/>
                </a:lnTo>
                <a:lnTo>
                  <a:pt x="228" y="26"/>
                </a:lnTo>
                <a:lnTo>
                  <a:pt x="221" y="13"/>
                </a:lnTo>
                <a:lnTo>
                  <a:pt x="213" y="1"/>
                </a:lnTo>
                <a:lnTo>
                  <a:pt x="17" y="0"/>
                </a:lnTo>
                <a:lnTo>
                  <a:pt x="9" y="13"/>
                </a:lnTo>
              </a:path>
            </a:pathLst>
          </a:custGeom>
          <a:noFill/>
          <a:ln w="317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1" name="Line 304"/>
          <p:cNvSpPr>
            <a:spLocks noChangeShapeType="1"/>
          </p:cNvSpPr>
          <p:nvPr/>
        </p:nvSpPr>
        <p:spPr bwMode="auto">
          <a:xfrm flipH="1">
            <a:off x="5641484" y="3459162"/>
            <a:ext cx="198437" cy="11271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2" name="Freeform 305"/>
          <p:cNvSpPr>
            <a:spLocks/>
          </p:cNvSpPr>
          <p:nvPr/>
        </p:nvSpPr>
        <p:spPr bwMode="auto">
          <a:xfrm>
            <a:off x="5641484" y="3571875"/>
            <a:ext cx="119062" cy="233362"/>
          </a:xfrm>
          <a:custGeom>
            <a:avLst/>
            <a:gdLst>
              <a:gd name="T0" fmla="*/ 0 w 75"/>
              <a:gd name="T1" fmla="*/ 0 h 147"/>
              <a:gd name="T2" fmla="*/ 0 w 75"/>
              <a:gd name="T3" fmla="*/ 0 h 147"/>
              <a:gd name="T4" fmla="*/ 2147483647 w 75"/>
              <a:gd name="T5" fmla="*/ 2147483647 h 147"/>
              <a:gd name="T6" fmla="*/ 2147483647 w 75"/>
              <a:gd name="T7" fmla="*/ 2147483647 h 147"/>
              <a:gd name="T8" fmla="*/ 2147483647 w 75"/>
              <a:gd name="T9" fmla="*/ 2147483647 h 147"/>
              <a:gd name="T10" fmla="*/ 0 w 75"/>
              <a:gd name="T11" fmla="*/ 0 h 147"/>
              <a:gd name="T12" fmla="*/ 0 w 75"/>
              <a:gd name="T13" fmla="*/ 0 h 14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5"/>
              <a:gd name="T22" fmla="*/ 0 h 147"/>
              <a:gd name="T23" fmla="*/ 75 w 75"/>
              <a:gd name="T24" fmla="*/ 147 h 14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5" h="147">
                <a:moveTo>
                  <a:pt x="0" y="0"/>
                </a:moveTo>
                <a:lnTo>
                  <a:pt x="0" y="0"/>
                </a:lnTo>
                <a:lnTo>
                  <a:pt x="58" y="147"/>
                </a:lnTo>
                <a:lnTo>
                  <a:pt x="67" y="134"/>
                </a:lnTo>
                <a:lnTo>
                  <a:pt x="75" y="12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3" name="Freeform 306"/>
          <p:cNvSpPr>
            <a:spLocks/>
          </p:cNvSpPr>
          <p:nvPr/>
        </p:nvSpPr>
        <p:spPr bwMode="auto">
          <a:xfrm>
            <a:off x="5641484" y="3571875"/>
            <a:ext cx="119062" cy="233362"/>
          </a:xfrm>
          <a:custGeom>
            <a:avLst/>
            <a:gdLst>
              <a:gd name="T0" fmla="*/ 0 w 75"/>
              <a:gd name="T1" fmla="*/ 0 h 147"/>
              <a:gd name="T2" fmla="*/ 0 w 75"/>
              <a:gd name="T3" fmla="*/ 0 h 147"/>
              <a:gd name="T4" fmla="*/ 2147483647 w 75"/>
              <a:gd name="T5" fmla="*/ 2147483647 h 147"/>
              <a:gd name="T6" fmla="*/ 2147483647 w 75"/>
              <a:gd name="T7" fmla="*/ 2147483647 h 147"/>
              <a:gd name="T8" fmla="*/ 2147483647 w 75"/>
              <a:gd name="T9" fmla="*/ 2147483647 h 147"/>
              <a:gd name="T10" fmla="*/ 0 w 75"/>
              <a:gd name="T11" fmla="*/ 0 h 147"/>
              <a:gd name="T12" fmla="*/ 0 w 75"/>
              <a:gd name="T13" fmla="*/ 0 h 14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5"/>
              <a:gd name="T22" fmla="*/ 0 h 147"/>
              <a:gd name="T23" fmla="*/ 75 w 75"/>
              <a:gd name="T24" fmla="*/ 147 h 14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5" h="147">
                <a:moveTo>
                  <a:pt x="0" y="0"/>
                </a:moveTo>
                <a:lnTo>
                  <a:pt x="0" y="0"/>
                </a:lnTo>
                <a:lnTo>
                  <a:pt x="58" y="147"/>
                </a:lnTo>
                <a:lnTo>
                  <a:pt x="67" y="134"/>
                </a:lnTo>
                <a:lnTo>
                  <a:pt x="75" y="121"/>
                </a:lnTo>
                <a:lnTo>
                  <a:pt x="0" y="0"/>
                </a:lnTo>
              </a:path>
            </a:pathLst>
          </a:custGeom>
          <a:noFill/>
          <a:ln w="317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4" name="Line 307"/>
          <p:cNvSpPr>
            <a:spLocks noChangeShapeType="1"/>
          </p:cNvSpPr>
          <p:nvPr/>
        </p:nvSpPr>
        <p:spPr bwMode="auto">
          <a:xfrm>
            <a:off x="5641484" y="3317875"/>
            <a:ext cx="0" cy="2540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5" name="Line 308"/>
          <p:cNvSpPr>
            <a:spLocks noChangeShapeType="1"/>
          </p:cNvSpPr>
          <p:nvPr/>
        </p:nvSpPr>
        <p:spPr bwMode="auto">
          <a:xfrm>
            <a:off x="5465271" y="3317875"/>
            <a:ext cx="17621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6" name="Line 309"/>
          <p:cNvSpPr>
            <a:spLocks noChangeShapeType="1"/>
          </p:cNvSpPr>
          <p:nvPr/>
        </p:nvSpPr>
        <p:spPr bwMode="auto">
          <a:xfrm flipV="1">
            <a:off x="5747846" y="3784600"/>
            <a:ext cx="0" cy="16986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7" name="Line 310"/>
          <p:cNvSpPr>
            <a:spLocks noChangeShapeType="1"/>
          </p:cNvSpPr>
          <p:nvPr/>
        </p:nvSpPr>
        <p:spPr bwMode="auto">
          <a:xfrm>
            <a:off x="5392246" y="2890837"/>
            <a:ext cx="0" cy="920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8" name="Line 311"/>
          <p:cNvSpPr>
            <a:spLocks noChangeShapeType="1"/>
          </p:cNvSpPr>
          <p:nvPr/>
        </p:nvSpPr>
        <p:spPr bwMode="auto">
          <a:xfrm>
            <a:off x="5211271" y="3065462"/>
            <a:ext cx="1143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49" name="Line 312"/>
          <p:cNvSpPr>
            <a:spLocks noChangeShapeType="1"/>
          </p:cNvSpPr>
          <p:nvPr/>
        </p:nvSpPr>
        <p:spPr bwMode="auto">
          <a:xfrm flipV="1">
            <a:off x="5392246" y="3144837"/>
            <a:ext cx="0" cy="904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0" name="Line 313"/>
          <p:cNvSpPr>
            <a:spLocks noChangeShapeType="1"/>
          </p:cNvSpPr>
          <p:nvPr/>
        </p:nvSpPr>
        <p:spPr bwMode="auto">
          <a:xfrm flipH="1">
            <a:off x="5455746" y="3040062"/>
            <a:ext cx="11271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1" name="Line 314"/>
          <p:cNvSpPr>
            <a:spLocks noChangeShapeType="1"/>
          </p:cNvSpPr>
          <p:nvPr/>
        </p:nvSpPr>
        <p:spPr bwMode="auto">
          <a:xfrm flipH="1">
            <a:off x="5455746" y="3092450"/>
            <a:ext cx="11271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2" name="Rectangle 317"/>
          <p:cNvSpPr>
            <a:spLocks noChangeArrowheads="1"/>
          </p:cNvSpPr>
          <p:nvPr/>
        </p:nvSpPr>
        <p:spPr bwMode="auto">
          <a:xfrm>
            <a:off x="6224096" y="4565650"/>
            <a:ext cx="13017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53" name="Rectangle 318"/>
          <p:cNvSpPr>
            <a:spLocks noChangeArrowheads="1"/>
          </p:cNvSpPr>
          <p:nvPr/>
        </p:nvSpPr>
        <p:spPr bwMode="auto">
          <a:xfrm>
            <a:off x="5698634" y="4465637"/>
            <a:ext cx="13017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54" name="Rectangle 321"/>
          <p:cNvSpPr>
            <a:spLocks noChangeArrowheads="1"/>
          </p:cNvSpPr>
          <p:nvPr/>
        </p:nvSpPr>
        <p:spPr bwMode="auto">
          <a:xfrm>
            <a:off x="5698634" y="3959225"/>
            <a:ext cx="13017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55" name="Rectangle 323"/>
          <p:cNvSpPr>
            <a:spLocks noChangeArrowheads="1"/>
          </p:cNvSpPr>
          <p:nvPr/>
        </p:nvSpPr>
        <p:spPr bwMode="auto">
          <a:xfrm>
            <a:off x="5446221" y="4211637"/>
            <a:ext cx="13017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56" name="Rectangle 325"/>
          <p:cNvSpPr>
            <a:spLocks noChangeArrowheads="1"/>
          </p:cNvSpPr>
          <p:nvPr/>
        </p:nvSpPr>
        <p:spPr bwMode="auto">
          <a:xfrm>
            <a:off x="5952634" y="4211637"/>
            <a:ext cx="13017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57" name="Rectangle 326"/>
          <p:cNvSpPr>
            <a:spLocks noChangeArrowheads="1"/>
          </p:cNvSpPr>
          <p:nvPr/>
        </p:nvSpPr>
        <p:spPr bwMode="auto">
          <a:xfrm>
            <a:off x="5708159" y="4211637"/>
            <a:ext cx="11112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660066"/>
                </a:solidFill>
                <a:latin typeface="Verdana" pitchFamily="34" charset="0"/>
              </a:rPr>
              <a:t>P</a:t>
            </a:r>
            <a:endParaRPr lang="en-CA" b="1">
              <a:solidFill>
                <a:srgbClr val="660066"/>
              </a:solidFill>
              <a:latin typeface="Verdana" pitchFamily="34" charset="0"/>
            </a:endParaRPr>
          </a:p>
        </p:txBody>
      </p:sp>
      <p:sp>
        <p:nvSpPr>
          <p:cNvPr id="158" name="Line 327"/>
          <p:cNvSpPr>
            <a:spLocks noChangeShapeType="1"/>
          </p:cNvSpPr>
          <p:nvPr/>
        </p:nvSpPr>
        <p:spPr bwMode="auto">
          <a:xfrm>
            <a:off x="6555884" y="4586287"/>
            <a:ext cx="0" cy="22066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59" name="Freeform 328"/>
          <p:cNvSpPr>
            <a:spLocks/>
          </p:cNvSpPr>
          <p:nvPr/>
        </p:nvSpPr>
        <p:spPr bwMode="auto">
          <a:xfrm>
            <a:off x="6439996" y="4806950"/>
            <a:ext cx="115888" cy="233362"/>
          </a:xfrm>
          <a:custGeom>
            <a:avLst/>
            <a:gdLst>
              <a:gd name="T0" fmla="*/ 2147483647 w 73"/>
              <a:gd name="T1" fmla="*/ 0 h 147"/>
              <a:gd name="T2" fmla="*/ 2147483647 w 73"/>
              <a:gd name="T3" fmla="*/ 0 h 147"/>
              <a:gd name="T4" fmla="*/ 0 w 73"/>
              <a:gd name="T5" fmla="*/ 2147483647 h 147"/>
              <a:gd name="T6" fmla="*/ 2147483647 w 73"/>
              <a:gd name="T7" fmla="*/ 2147483647 h 147"/>
              <a:gd name="T8" fmla="*/ 2147483647 w 73"/>
              <a:gd name="T9" fmla="*/ 2147483647 h 147"/>
              <a:gd name="T10" fmla="*/ 2147483647 w 73"/>
              <a:gd name="T11" fmla="*/ 0 h 147"/>
              <a:gd name="T12" fmla="*/ 2147483647 w 73"/>
              <a:gd name="T13" fmla="*/ 0 h 14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3"/>
              <a:gd name="T22" fmla="*/ 0 h 147"/>
              <a:gd name="T23" fmla="*/ 73 w 73"/>
              <a:gd name="T24" fmla="*/ 147 h 14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3" h="147">
                <a:moveTo>
                  <a:pt x="73" y="0"/>
                </a:moveTo>
                <a:lnTo>
                  <a:pt x="73" y="0"/>
                </a:lnTo>
                <a:lnTo>
                  <a:pt x="0" y="122"/>
                </a:lnTo>
                <a:lnTo>
                  <a:pt x="8" y="134"/>
                </a:lnTo>
                <a:lnTo>
                  <a:pt x="15" y="147"/>
                </a:lnTo>
                <a:lnTo>
                  <a:pt x="73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0" name="Freeform 329"/>
          <p:cNvSpPr>
            <a:spLocks/>
          </p:cNvSpPr>
          <p:nvPr/>
        </p:nvSpPr>
        <p:spPr bwMode="auto">
          <a:xfrm>
            <a:off x="6439996" y="4806950"/>
            <a:ext cx="115888" cy="233362"/>
          </a:xfrm>
          <a:custGeom>
            <a:avLst/>
            <a:gdLst>
              <a:gd name="T0" fmla="*/ 2147483647 w 73"/>
              <a:gd name="T1" fmla="*/ 0 h 147"/>
              <a:gd name="T2" fmla="*/ 2147483647 w 73"/>
              <a:gd name="T3" fmla="*/ 0 h 147"/>
              <a:gd name="T4" fmla="*/ 0 w 73"/>
              <a:gd name="T5" fmla="*/ 2147483647 h 147"/>
              <a:gd name="T6" fmla="*/ 2147483647 w 73"/>
              <a:gd name="T7" fmla="*/ 2147483647 h 147"/>
              <a:gd name="T8" fmla="*/ 2147483647 w 73"/>
              <a:gd name="T9" fmla="*/ 2147483647 h 147"/>
              <a:gd name="T10" fmla="*/ 2147483647 w 73"/>
              <a:gd name="T11" fmla="*/ 0 h 147"/>
              <a:gd name="T12" fmla="*/ 2147483647 w 73"/>
              <a:gd name="T13" fmla="*/ 0 h 14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3"/>
              <a:gd name="T22" fmla="*/ 0 h 147"/>
              <a:gd name="T23" fmla="*/ 73 w 73"/>
              <a:gd name="T24" fmla="*/ 147 h 14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3" h="147">
                <a:moveTo>
                  <a:pt x="73" y="0"/>
                </a:moveTo>
                <a:lnTo>
                  <a:pt x="73" y="0"/>
                </a:lnTo>
                <a:lnTo>
                  <a:pt x="0" y="122"/>
                </a:lnTo>
                <a:lnTo>
                  <a:pt x="8" y="134"/>
                </a:lnTo>
                <a:lnTo>
                  <a:pt x="15" y="147"/>
                </a:lnTo>
                <a:lnTo>
                  <a:pt x="73" y="0"/>
                </a:lnTo>
              </a:path>
            </a:pathLst>
          </a:custGeom>
          <a:noFill/>
          <a:ln w="317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1" name="Line 330"/>
          <p:cNvSpPr>
            <a:spLocks noChangeShapeType="1"/>
          </p:cNvSpPr>
          <p:nvPr/>
        </p:nvSpPr>
        <p:spPr bwMode="auto">
          <a:xfrm flipH="1" flipV="1">
            <a:off x="6357446" y="4694237"/>
            <a:ext cx="198438" cy="11271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2" name="Freeform 331"/>
          <p:cNvSpPr>
            <a:spLocks/>
          </p:cNvSpPr>
          <p:nvPr/>
        </p:nvSpPr>
        <p:spPr bwMode="auto">
          <a:xfrm>
            <a:off x="6101859" y="4999037"/>
            <a:ext cx="361950" cy="41275"/>
          </a:xfrm>
          <a:custGeom>
            <a:avLst/>
            <a:gdLst>
              <a:gd name="T0" fmla="*/ 2147483647 w 228"/>
              <a:gd name="T1" fmla="*/ 2147483647 h 26"/>
              <a:gd name="T2" fmla="*/ 0 w 228"/>
              <a:gd name="T3" fmla="*/ 2147483647 h 26"/>
              <a:gd name="T4" fmla="*/ 2147483647 w 228"/>
              <a:gd name="T5" fmla="*/ 2147483647 h 26"/>
              <a:gd name="T6" fmla="*/ 2147483647 w 228"/>
              <a:gd name="T7" fmla="*/ 2147483647 h 26"/>
              <a:gd name="T8" fmla="*/ 2147483647 w 228"/>
              <a:gd name="T9" fmla="*/ 2147483647 h 26"/>
              <a:gd name="T10" fmla="*/ 2147483647 w 228"/>
              <a:gd name="T11" fmla="*/ 0 h 26"/>
              <a:gd name="T12" fmla="*/ 2147483647 w 228"/>
              <a:gd name="T13" fmla="*/ 2147483647 h 2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28"/>
              <a:gd name="T22" fmla="*/ 0 h 26"/>
              <a:gd name="T23" fmla="*/ 228 w 228"/>
              <a:gd name="T24" fmla="*/ 26 h 2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28" h="26">
                <a:moveTo>
                  <a:pt x="9" y="13"/>
                </a:moveTo>
                <a:lnTo>
                  <a:pt x="0" y="26"/>
                </a:lnTo>
                <a:lnTo>
                  <a:pt x="228" y="26"/>
                </a:lnTo>
                <a:lnTo>
                  <a:pt x="221" y="13"/>
                </a:lnTo>
                <a:lnTo>
                  <a:pt x="213" y="1"/>
                </a:lnTo>
                <a:lnTo>
                  <a:pt x="17" y="0"/>
                </a:lnTo>
                <a:lnTo>
                  <a:pt x="9" y="13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3" name="Freeform 332"/>
          <p:cNvSpPr>
            <a:spLocks/>
          </p:cNvSpPr>
          <p:nvPr/>
        </p:nvSpPr>
        <p:spPr bwMode="auto">
          <a:xfrm>
            <a:off x="6101859" y="4999037"/>
            <a:ext cx="361950" cy="41275"/>
          </a:xfrm>
          <a:custGeom>
            <a:avLst/>
            <a:gdLst>
              <a:gd name="T0" fmla="*/ 2147483647 w 228"/>
              <a:gd name="T1" fmla="*/ 2147483647 h 26"/>
              <a:gd name="T2" fmla="*/ 0 w 228"/>
              <a:gd name="T3" fmla="*/ 2147483647 h 26"/>
              <a:gd name="T4" fmla="*/ 2147483647 w 228"/>
              <a:gd name="T5" fmla="*/ 2147483647 h 26"/>
              <a:gd name="T6" fmla="*/ 2147483647 w 228"/>
              <a:gd name="T7" fmla="*/ 2147483647 h 26"/>
              <a:gd name="T8" fmla="*/ 2147483647 w 228"/>
              <a:gd name="T9" fmla="*/ 2147483647 h 26"/>
              <a:gd name="T10" fmla="*/ 2147483647 w 228"/>
              <a:gd name="T11" fmla="*/ 0 h 26"/>
              <a:gd name="T12" fmla="*/ 2147483647 w 228"/>
              <a:gd name="T13" fmla="*/ 2147483647 h 2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28"/>
              <a:gd name="T22" fmla="*/ 0 h 26"/>
              <a:gd name="T23" fmla="*/ 228 w 228"/>
              <a:gd name="T24" fmla="*/ 26 h 2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28" h="26">
                <a:moveTo>
                  <a:pt x="9" y="13"/>
                </a:moveTo>
                <a:lnTo>
                  <a:pt x="0" y="26"/>
                </a:lnTo>
                <a:lnTo>
                  <a:pt x="228" y="26"/>
                </a:lnTo>
                <a:lnTo>
                  <a:pt x="221" y="13"/>
                </a:lnTo>
                <a:lnTo>
                  <a:pt x="213" y="1"/>
                </a:lnTo>
                <a:lnTo>
                  <a:pt x="17" y="0"/>
                </a:lnTo>
                <a:lnTo>
                  <a:pt x="9" y="13"/>
                </a:lnTo>
              </a:path>
            </a:pathLst>
          </a:custGeom>
          <a:noFill/>
          <a:ln w="317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4" name="Line 333"/>
          <p:cNvSpPr>
            <a:spLocks noChangeShapeType="1"/>
          </p:cNvSpPr>
          <p:nvPr/>
        </p:nvSpPr>
        <p:spPr bwMode="auto">
          <a:xfrm flipH="1">
            <a:off x="6009784" y="4694237"/>
            <a:ext cx="198437" cy="11271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5" name="Freeform 334"/>
          <p:cNvSpPr>
            <a:spLocks/>
          </p:cNvSpPr>
          <p:nvPr/>
        </p:nvSpPr>
        <p:spPr bwMode="auto">
          <a:xfrm>
            <a:off x="6009784" y="4806950"/>
            <a:ext cx="119062" cy="233362"/>
          </a:xfrm>
          <a:custGeom>
            <a:avLst/>
            <a:gdLst>
              <a:gd name="T0" fmla="*/ 0 w 75"/>
              <a:gd name="T1" fmla="*/ 0 h 147"/>
              <a:gd name="T2" fmla="*/ 0 w 75"/>
              <a:gd name="T3" fmla="*/ 0 h 147"/>
              <a:gd name="T4" fmla="*/ 2147483647 w 75"/>
              <a:gd name="T5" fmla="*/ 2147483647 h 147"/>
              <a:gd name="T6" fmla="*/ 2147483647 w 75"/>
              <a:gd name="T7" fmla="*/ 2147483647 h 147"/>
              <a:gd name="T8" fmla="*/ 2147483647 w 75"/>
              <a:gd name="T9" fmla="*/ 2147483647 h 147"/>
              <a:gd name="T10" fmla="*/ 0 w 75"/>
              <a:gd name="T11" fmla="*/ 0 h 147"/>
              <a:gd name="T12" fmla="*/ 0 w 75"/>
              <a:gd name="T13" fmla="*/ 0 h 14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5"/>
              <a:gd name="T22" fmla="*/ 0 h 147"/>
              <a:gd name="T23" fmla="*/ 75 w 75"/>
              <a:gd name="T24" fmla="*/ 147 h 14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5" h="147">
                <a:moveTo>
                  <a:pt x="0" y="0"/>
                </a:moveTo>
                <a:lnTo>
                  <a:pt x="0" y="0"/>
                </a:lnTo>
                <a:lnTo>
                  <a:pt x="58" y="147"/>
                </a:lnTo>
                <a:lnTo>
                  <a:pt x="67" y="134"/>
                </a:lnTo>
                <a:lnTo>
                  <a:pt x="75" y="12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6" name="Freeform 335"/>
          <p:cNvSpPr>
            <a:spLocks/>
          </p:cNvSpPr>
          <p:nvPr/>
        </p:nvSpPr>
        <p:spPr bwMode="auto">
          <a:xfrm>
            <a:off x="6009784" y="4806950"/>
            <a:ext cx="119062" cy="233362"/>
          </a:xfrm>
          <a:custGeom>
            <a:avLst/>
            <a:gdLst>
              <a:gd name="T0" fmla="*/ 0 w 75"/>
              <a:gd name="T1" fmla="*/ 0 h 147"/>
              <a:gd name="T2" fmla="*/ 0 w 75"/>
              <a:gd name="T3" fmla="*/ 0 h 147"/>
              <a:gd name="T4" fmla="*/ 2147483647 w 75"/>
              <a:gd name="T5" fmla="*/ 2147483647 h 147"/>
              <a:gd name="T6" fmla="*/ 2147483647 w 75"/>
              <a:gd name="T7" fmla="*/ 2147483647 h 147"/>
              <a:gd name="T8" fmla="*/ 2147483647 w 75"/>
              <a:gd name="T9" fmla="*/ 2147483647 h 147"/>
              <a:gd name="T10" fmla="*/ 0 w 75"/>
              <a:gd name="T11" fmla="*/ 0 h 147"/>
              <a:gd name="T12" fmla="*/ 0 w 75"/>
              <a:gd name="T13" fmla="*/ 0 h 14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5"/>
              <a:gd name="T22" fmla="*/ 0 h 147"/>
              <a:gd name="T23" fmla="*/ 75 w 75"/>
              <a:gd name="T24" fmla="*/ 147 h 14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5" h="147">
                <a:moveTo>
                  <a:pt x="0" y="0"/>
                </a:moveTo>
                <a:lnTo>
                  <a:pt x="0" y="0"/>
                </a:lnTo>
                <a:lnTo>
                  <a:pt x="58" y="147"/>
                </a:lnTo>
                <a:lnTo>
                  <a:pt x="67" y="134"/>
                </a:lnTo>
                <a:lnTo>
                  <a:pt x="75" y="121"/>
                </a:lnTo>
                <a:lnTo>
                  <a:pt x="0" y="0"/>
                </a:lnTo>
              </a:path>
            </a:pathLst>
          </a:custGeom>
          <a:noFill/>
          <a:ln w="317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7" name="Line 336"/>
          <p:cNvSpPr>
            <a:spLocks noChangeShapeType="1"/>
          </p:cNvSpPr>
          <p:nvPr/>
        </p:nvSpPr>
        <p:spPr bwMode="auto">
          <a:xfrm>
            <a:off x="6009784" y="4552950"/>
            <a:ext cx="0" cy="2540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8" name="Line 337"/>
          <p:cNvSpPr>
            <a:spLocks noChangeShapeType="1"/>
          </p:cNvSpPr>
          <p:nvPr/>
        </p:nvSpPr>
        <p:spPr bwMode="auto">
          <a:xfrm>
            <a:off x="5833571" y="4552950"/>
            <a:ext cx="17621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69" name="Line 338"/>
          <p:cNvSpPr>
            <a:spLocks noChangeShapeType="1"/>
          </p:cNvSpPr>
          <p:nvPr/>
        </p:nvSpPr>
        <p:spPr bwMode="auto">
          <a:xfrm flipV="1">
            <a:off x="6116146" y="5019675"/>
            <a:ext cx="0" cy="16986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0" name="Line 339"/>
          <p:cNvSpPr>
            <a:spLocks noChangeShapeType="1"/>
          </p:cNvSpPr>
          <p:nvPr/>
        </p:nvSpPr>
        <p:spPr bwMode="auto">
          <a:xfrm>
            <a:off x="5760546" y="4125912"/>
            <a:ext cx="0" cy="920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1" name="Line 340"/>
          <p:cNvSpPr>
            <a:spLocks noChangeShapeType="1"/>
          </p:cNvSpPr>
          <p:nvPr/>
        </p:nvSpPr>
        <p:spPr bwMode="auto">
          <a:xfrm>
            <a:off x="5579571" y="4300537"/>
            <a:ext cx="1143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2" name="Line 341"/>
          <p:cNvSpPr>
            <a:spLocks noChangeShapeType="1"/>
          </p:cNvSpPr>
          <p:nvPr/>
        </p:nvSpPr>
        <p:spPr bwMode="auto">
          <a:xfrm flipV="1">
            <a:off x="5760546" y="4379912"/>
            <a:ext cx="0" cy="904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3" name="Line 342"/>
          <p:cNvSpPr>
            <a:spLocks noChangeShapeType="1"/>
          </p:cNvSpPr>
          <p:nvPr/>
        </p:nvSpPr>
        <p:spPr bwMode="auto">
          <a:xfrm flipH="1">
            <a:off x="5824046" y="4275137"/>
            <a:ext cx="11271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4" name="Line 343"/>
          <p:cNvSpPr>
            <a:spLocks noChangeShapeType="1"/>
          </p:cNvSpPr>
          <p:nvPr/>
        </p:nvSpPr>
        <p:spPr bwMode="auto">
          <a:xfrm flipH="1">
            <a:off x="5824046" y="4327525"/>
            <a:ext cx="11271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75" name="Rectangle 346"/>
          <p:cNvSpPr>
            <a:spLocks noChangeArrowheads="1"/>
          </p:cNvSpPr>
          <p:nvPr/>
        </p:nvSpPr>
        <p:spPr bwMode="auto">
          <a:xfrm>
            <a:off x="6586046" y="5800725"/>
            <a:ext cx="13017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76" name="Rectangle 347"/>
          <p:cNvSpPr>
            <a:spLocks noChangeArrowheads="1"/>
          </p:cNvSpPr>
          <p:nvPr/>
        </p:nvSpPr>
        <p:spPr bwMode="auto">
          <a:xfrm>
            <a:off x="6060584" y="5700712"/>
            <a:ext cx="13017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77" name="Rectangle 348"/>
          <p:cNvSpPr>
            <a:spLocks noChangeArrowheads="1"/>
          </p:cNvSpPr>
          <p:nvPr/>
        </p:nvSpPr>
        <p:spPr bwMode="auto">
          <a:xfrm>
            <a:off x="6417771" y="6419850"/>
            <a:ext cx="13017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78" name="Rectangle 349"/>
          <p:cNvSpPr>
            <a:spLocks noChangeArrowheads="1"/>
          </p:cNvSpPr>
          <p:nvPr/>
        </p:nvSpPr>
        <p:spPr bwMode="auto">
          <a:xfrm>
            <a:off x="6536834" y="6419850"/>
            <a:ext cx="127000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H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79" name="Rectangle 350"/>
          <p:cNvSpPr>
            <a:spLocks noChangeArrowheads="1"/>
          </p:cNvSpPr>
          <p:nvPr/>
        </p:nvSpPr>
        <p:spPr bwMode="auto">
          <a:xfrm>
            <a:off x="6060584" y="5194300"/>
            <a:ext cx="130175" cy="182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80" name="Rectangle 352"/>
          <p:cNvSpPr>
            <a:spLocks noChangeArrowheads="1"/>
          </p:cNvSpPr>
          <p:nvPr/>
        </p:nvSpPr>
        <p:spPr bwMode="auto">
          <a:xfrm>
            <a:off x="5808171" y="5446712"/>
            <a:ext cx="13017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81" name="Rectangle 354"/>
          <p:cNvSpPr>
            <a:spLocks noChangeArrowheads="1"/>
          </p:cNvSpPr>
          <p:nvPr/>
        </p:nvSpPr>
        <p:spPr bwMode="auto">
          <a:xfrm>
            <a:off x="6314584" y="5446712"/>
            <a:ext cx="13017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O</a:t>
            </a:r>
            <a:endParaRPr lang="en-CA" b="1">
              <a:latin typeface="Verdana" pitchFamily="34" charset="0"/>
            </a:endParaRPr>
          </a:p>
        </p:txBody>
      </p:sp>
      <p:sp>
        <p:nvSpPr>
          <p:cNvPr id="182" name="Rectangle 355"/>
          <p:cNvSpPr>
            <a:spLocks noChangeArrowheads="1"/>
          </p:cNvSpPr>
          <p:nvPr/>
        </p:nvSpPr>
        <p:spPr bwMode="auto">
          <a:xfrm>
            <a:off x="6070109" y="5446712"/>
            <a:ext cx="111125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660066"/>
                </a:solidFill>
                <a:latin typeface="Verdana" pitchFamily="34" charset="0"/>
              </a:rPr>
              <a:t>P</a:t>
            </a:r>
            <a:endParaRPr lang="en-CA" b="1">
              <a:solidFill>
                <a:srgbClr val="660066"/>
              </a:solidFill>
              <a:latin typeface="Verdana" pitchFamily="34" charset="0"/>
            </a:endParaRPr>
          </a:p>
        </p:txBody>
      </p:sp>
      <p:sp>
        <p:nvSpPr>
          <p:cNvPr id="183" name="Line 356"/>
          <p:cNvSpPr>
            <a:spLocks noChangeShapeType="1"/>
          </p:cNvSpPr>
          <p:nvPr/>
        </p:nvSpPr>
        <p:spPr bwMode="auto">
          <a:xfrm>
            <a:off x="6917834" y="5821362"/>
            <a:ext cx="0" cy="22066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" name="Freeform 357"/>
          <p:cNvSpPr>
            <a:spLocks/>
          </p:cNvSpPr>
          <p:nvPr/>
        </p:nvSpPr>
        <p:spPr bwMode="auto">
          <a:xfrm>
            <a:off x="6801946" y="6042025"/>
            <a:ext cx="115888" cy="233362"/>
          </a:xfrm>
          <a:custGeom>
            <a:avLst/>
            <a:gdLst>
              <a:gd name="T0" fmla="*/ 2147483647 w 73"/>
              <a:gd name="T1" fmla="*/ 0 h 147"/>
              <a:gd name="T2" fmla="*/ 2147483647 w 73"/>
              <a:gd name="T3" fmla="*/ 0 h 147"/>
              <a:gd name="T4" fmla="*/ 0 w 73"/>
              <a:gd name="T5" fmla="*/ 2147483647 h 147"/>
              <a:gd name="T6" fmla="*/ 2147483647 w 73"/>
              <a:gd name="T7" fmla="*/ 2147483647 h 147"/>
              <a:gd name="T8" fmla="*/ 2147483647 w 73"/>
              <a:gd name="T9" fmla="*/ 2147483647 h 147"/>
              <a:gd name="T10" fmla="*/ 2147483647 w 73"/>
              <a:gd name="T11" fmla="*/ 0 h 147"/>
              <a:gd name="T12" fmla="*/ 2147483647 w 73"/>
              <a:gd name="T13" fmla="*/ 0 h 14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3"/>
              <a:gd name="T22" fmla="*/ 0 h 147"/>
              <a:gd name="T23" fmla="*/ 73 w 73"/>
              <a:gd name="T24" fmla="*/ 147 h 14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3" h="147">
                <a:moveTo>
                  <a:pt x="73" y="0"/>
                </a:moveTo>
                <a:lnTo>
                  <a:pt x="73" y="0"/>
                </a:lnTo>
                <a:lnTo>
                  <a:pt x="0" y="122"/>
                </a:lnTo>
                <a:lnTo>
                  <a:pt x="8" y="134"/>
                </a:lnTo>
                <a:lnTo>
                  <a:pt x="15" y="147"/>
                </a:lnTo>
                <a:lnTo>
                  <a:pt x="73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5" name="Freeform 358"/>
          <p:cNvSpPr>
            <a:spLocks/>
          </p:cNvSpPr>
          <p:nvPr/>
        </p:nvSpPr>
        <p:spPr bwMode="auto">
          <a:xfrm>
            <a:off x="6801946" y="6042025"/>
            <a:ext cx="115888" cy="233362"/>
          </a:xfrm>
          <a:custGeom>
            <a:avLst/>
            <a:gdLst>
              <a:gd name="T0" fmla="*/ 2147483647 w 73"/>
              <a:gd name="T1" fmla="*/ 0 h 147"/>
              <a:gd name="T2" fmla="*/ 2147483647 w 73"/>
              <a:gd name="T3" fmla="*/ 0 h 147"/>
              <a:gd name="T4" fmla="*/ 0 w 73"/>
              <a:gd name="T5" fmla="*/ 2147483647 h 147"/>
              <a:gd name="T6" fmla="*/ 2147483647 w 73"/>
              <a:gd name="T7" fmla="*/ 2147483647 h 147"/>
              <a:gd name="T8" fmla="*/ 2147483647 w 73"/>
              <a:gd name="T9" fmla="*/ 2147483647 h 147"/>
              <a:gd name="T10" fmla="*/ 2147483647 w 73"/>
              <a:gd name="T11" fmla="*/ 0 h 147"/>
              <a:gd name="T12" fmla="*/ 2147483647 w 73"/>
              <a:gd name="T13" fmla="*/ 0 h 14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3"/>
              <a:gd name="T22" fmla="*/ 0 h 147"/>
              <a:gd name="T23" fmla="*/ 73 w 73"/>
              <a:gd name="T24" fmla="*/ 147 h 14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3" h="147">
                <a:moveTo>
                  <a:pt x="73" y="0"/>
                </a:moveTo>
                <a:lnTo>
                  <a:pt x="73" y="0"/>
                </a:lnTo>
                <a:lnTo>
                  <a:pt x="0" y="122"/>
                </a:lnTo>
                <a:lnTo>
                  <a:pt x="8" y="134"/>
                </a:lnTo>
                <a:lnTo>
                  <a:pt x="15" y="147"/>
                </a:lnTo>
                <a:lnTo>
                  <a:pt x="73" y="0"/>
                </a:lnTo>
              </a:path>
            </a:pathLst>
          </a:custGeom>
          <a:noFill/>
          <a:ln w="317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6" name="Line 359"/>
          <p:cNvSpPr>
            <a:spLocks noChangeShapeType="1"/>
          </p:cNvSpPr>
          <p:nvPr/>
        </p:nvSpPr>
        <p:spPr bwMode="auto">
          <a:xfrm flipH="1" flipV="1">
            <a:off x="6719396" y="5929312"/>
            <a:ext cx="198438" cy="11271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7" name="Freeform 360"/>
          <p:cNvSpPr>
            <a:spLocks/>
          </p:cNvSpPr>
          <p:nvPr/>
        </p:nvSpPr>
        <p:spPr bwMode="auto">
          <a:xfrm>
            <a:off x="6463809" y="6234112"/>
            <a:ext cx="361950" cy="41275"/>
          </a:xfrm>
          <a:custGeom>
            <a:avLst/>
            <a:gdLst>
              <a:gd name="T0" fmla="*/ 2147483647 w 228"/>
              <a:gd name="T1" fmla="*/ 2147483647 h 26"/>
              <a:gd name="T2" fmla="*/ 0 w 228"/>
              <a:gd name="T3" fmla="*/ 2147483647 h 26"/>
              <a:gd name="T4" fmla="*/ 2147483647 w 228"/>
              <a:gd name="T5" fmla="*/ 2147483647 h 26"/>
              <a:gd name="T6" fmla="*/ 2147483647 w 228"/>
              <a:gd name="T7" fmla="*/ 2147483647 h 26"/>
              <a:gd name="T8" fmla="*/ 2147483647 w 228"/>
              <a:gd name="T9" fmla="*/ 2147483647 h 26"/>
              <a:gd name="T10" fmla="*/ 2147483647 w 228"/>
              <a:gd name="T11" fmla="*/ 0 h 26"/>
              <a:gd name="T12" fmla="*/ 2147483647 w 228"/>
              <a:gd name="T13" fmla="*/ 2147483647 h 2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28"/>
              <a:gd name="T22" fmla="*/ 0 h 26"/>
              <a:gd name="T23" fmla="*/ 228 w 228"/>
              <a:gd name="T24" fmla="*/ 26 h 2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28" h="26">
                <a:moveTo>
                  <a:pt x="9" y="13"/>
                </a:moveTo>
                <a:lnTo>
                  <a:pt x="0" y="26"/>
                </a:lnTo>
                <a:lnTo>
                  <a:pt x="228" y="26"/>
                </a:lnTo>
                <a:lnTo>
                  <a:pt x="221" y="13"/>
                </a:lnTo>
                <a:lnTo>
                  <a:pt x="213" y="1"/>
                </a:lnTo>
                <a:lnTo>
                  <a:pt x="17" y="0"/>
                </a:lnTo>
                <a:lnTo>
                  <a:pt x="9" y="13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8" name="Freeform 361"/>
          <p:cNvSpPr>
            <a:spLocks/>
          </p:cNvSpPr>
          <p:nvPr/>
        </p:nvSpPr>
        <p:spPr bwMode="auto">
          <a:xfrm>
            <a:off x="6463809" y="6234112"/>
            <a:ext cx="361950" cy="41275"/>
          </a:xfrm>
          <a:custGeom>
            <a:avLst/>
            <a:gdLst>
              <a:gd name="T0" fmla="*/ 2147483647 w 228"/>
              <a:gd name="T1" fmla="*/ 2147483647 h 26"/>
              <a:gd name="T2" fmla="*/ 0 w 228"/>
              <a:gd name="T3" fmla="*/ 2147483647 h 26"/>
              <a:gd name="T4" fmla="*/ 2147483647 w 228"/>
              <a:gd name="T5" fmla="*/ 2147483647 h 26"/>
              <a:gd name="T6" fmla="*/ 2147483647 w 228"/>
              <a:gd name="T7" fmla="*/ 2147483647 h 26"/>
              <a:gd name="T8" fmla="*/ 2147483647 w 228"/>
              <a:gd name="T9" fmla="*/ 2147483647 h 26"/>
              <a:gd name="T10" fmla="*/ 2147483647 w 228"/>
              <a:gd name="T11" fmla="*/ 0 h 26"/>
              <a:gd name="T12" fmla="*/ 2147483647 w 228"/>
              <a:gd name="T13" fmla="*/ 2147483647 h 2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28"/>
              <a:gd name="T22" fmla="*/ 0 h 26"/>
              <a:gd name="T23" fmla="*/ 228 w 228"/>
              <a:gd name="T24" fmla="*/ 26 h 2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28" h="26">
                <a:moveTo>
                  <a:pt x="9" y="13"/>
                </a:moveTo>
                <a:lnTo>
                  <a:pt x="0" y="26"/>
                </a:lnTo>
                <a:lnTo>
                  <a:pt x="228" y="26"/>
                </a:lnTo>
                <a:lnTo>
                  <a:pt x="221" y="13"/>
                </a:lnTo>
                <a:lnTo>
                  <a:pt x="213" y="1"/>
                </a:lnTo>
                <a:lnTo>
                  <a:pt x="17" y="0"/>
                </a:lnTo>
                <a:lnTo>
                  <a:pt x="9" y="13"/>
                </a:lnTo>
              </a:path>
            </a:pathLst>
          </a:custGeom>
          <a:noFill/>
          <a:ln w="317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9" name="Line 362"/>
          <p:cNvSpPr>
            <a:spLocks noChangeShapeType="1"/>
          </p:cNvSpPr>
          <p:nvPr/>
        </p:nvSpPr>
        <p:spPr bwMode="auto">
          <a:xfrm flipH="1">
            <a:off x="6371734" y="5929312"/>
            <a:ext cx="198437" cy="112713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0" name="Freeform 363"/>
          <p:cNvSpPr>
            <a:spLocks/>
          </p:cNvSpPr>
          <p:nvPr/>
        </p:nvSpPr>
        <p:spPr bwMode="auto">
          <a:xfrm>
            <a:off x="6371734" y="6042025"/>
            <a:ext cx="119062" cy="233362"/>
          </a:xfrm>
          <a:custGeom>
            <a:avLst/>
            <a:gdLst>
              <a:gd name="T0" fmla="*/ 0 w 75"/>
              <a:gd name="T1" fmla="*/ 0 h 147"/>
              <a:gd name="T2" fmla="*/ 0 w 75"/>
              <a:gd name="T3" fmla="*/ 0 h 147"/>
              <a:gd name="T4" fmla="*/ 2147483647 w 75"/>
              <a:gd name="T5" fmla="*/ 2147483647 h 147"/>
              <a:gd name="T6" fmla="*/ 2147483647 w 75"/>
              <a:gd name="T7" fmla="*/ 2147483647 h 147"/>
              <a:gd name="T8" fmla="*/ 2147483647 w 75"/>
              <a:gd name="T9" fmla="*/ 2147483647 h 147"/>
              <a:gd name="T10" fmla="*/ 0 w 75"/>
              <a:gd name="T11" fmla="*/ 0 h 147"/>
              <a:gd name="T12" fmla="*/ 0 w 75"/>
              <a:gd name="T13" fmla="*/ 0 h 14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5"/>
              <a:gd name="T22" fmla="*/ 0 h 147"/>
              <a:gd name="T23" fmla="*/ 75 w 75"/>
              <a:gd name="T24" fmla="*/ 147 h 14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5" h="147">
                <a:moveTo>
                  <a:pt x="0" y="0"/>
                </a:moveTo>
                <a:lnTo>
                  <a:pt x="0" y="0"/>
                </a:lnTo>
                <a:lnTo>
                  <a:pt x="58" y="147"/>
                </a:lnTo>
                <a:lnTo>
                  <a:pt x="67" y="134"/>
                </a:lnTo>
                <a:lnTo>
                  <a:pt x="75" y="121"/>
                </a:lnTo>
                <a:lnTo>
                  <a:pt x="0" y="0"/>
                </a:lnTo>
                <a:close/>
              </a:path>
            </a:pathLst>
          </a:custGeom>
          <a:solidFill>
            <a:srgbClr val="000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1" name="Freeform 364"/>
          <p:cNvSpPr>
            <a:spLocks/>
          </p:cNvSpPr>
          <p:nvPr/>
        </p:nvSpPr>
        <p:spPr bwMode="auto">
          <a:xfrm>
            <a:off x="6371734" y="6042025"/>
            <a:ext cx="119062" cy="233362"/>
          </a:xfrm>
          <a:custGeom>
            <a:avLst/>
            <a:gdLst>
              <a:gd name="T0" fmla="*/ 0 w 75"/>
              <a:gd name="T1" fmla="*/ 0 h 147"/>
              <a:gd name="T2" fmla="*/ 0 w 75"/>
              <a:gd name="T3" fmla="*/ 0 h 147"/>
              <a:gd name="T4" fmla="*/ 2147483647 w 75"/>
              <a:gd name="T5" fmla="*/ 2147483647 h 147"/>
              <a:gd name="T6" fmla="*/ 2147483647 w 75"/>
              <a:gd name="T7" fmla="*/ 2147483647 h 147"/>
              <a:gd name="T8" fmla="*/ 2147483647 w 75"/>
              <a:gd name="T9" fmla="*/ 2147483647 h 147"/>
              <a:gd name="T10" fmla="*/ 0 w 75"/>
              <a:gd name="T11" fmla="*/ 0 h 147"/>
              <a:gd name="T12" fmla="*/ 0 w 75"/>
              <a:gd name="T13" fmla="*/ 0 h 14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75"/>
              <a:gd name="T22" fmla="*/ 0 h 147"/>
              <a:gd name="T23" fmla="*/ 75 w 75"/>
              <a:gd name="T24" fmla="*/ 147 h 147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75" h="147">
                <a:moveTo>
                  <a:pt x="0" y="0"/>
                </a:moveTo>
                <a:lnTo>
                  <a:pt x="0" y="0"/>
                </a:lnTo>
                <a:lnTo>
                  <a:pt x="58" y="147"/>
                </a:lnTo>
                <a:lnTo>
                  <a:pt x="67" y="134"/>
                </a:lnTo>
                <a:lnTo>
                  <a:pt x="75" y="121"/>
                </a:lnTo>
                <a:lnTo>
                  <a:pt x="0" y="0"/>
                </a:lnTo>
              </a:path>
            </a:pathLst>
          </a:custGeom>
          <a:noFill/>
          <a:ln w="3175">
            <a:solidFill>
              <a:srgbClr val="000000"/>
            </a:solidFill>
            <a:prstDash val="solid"/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2" name="Line 365"/>
          <p:cNvSpPr>
            <a:spLocks noChangeShapeType="1"/>
          </p:cNvSpPr>
          <p:nvPr/>
        </p:nvSpPr>
        <p:spPr bwMode="auto">
          <a:xfrm>
            <a:off x="6371734" y="5788025"/>
            <a:ext cx="0" cy="2540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3" name="Line 366"/>
          <p:cNvSpPr>
            <a:spLocks noChangeShapeType="1"/>
          </p:cNvSpPr>
          <p:nvPr/>
        </p:nvSpPr>
        <p:spPr bwMode="auto">
          <a:xfrm>
            <a:off x="6195521" y="5788025"/>
            <a:ext cx="17621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4" name="Line 367"/>
          <p:cNvSpPr>
            <a:spLocks noChangeShapeType="1"/>
          </p:cNvSpPr>
          <p:nvPr/>
        </p:nvSpPr>
        <p:spPr bwMode="auto">
          <a:xfrm flipV="1">
            <a:off x="6478096" y="6254750"/>
            <a:ext cx="0" cy="16986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5" name="Line 368"/>
          <p:cNvSpPr>
            <a:spLocks noChangeShapeType="1"/>
          </p:cNvSpPr>
          <p:nvPr/>
        </p:nvSpPr>
        <p:spPr bwMode="auto">
          <a:xfrm>
            <a:off x="6122496" y="5360987"/>
            <a:ext cx="0" cy="92075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6" name="Line 369"/>
          <p:cNvSpPr>
            <a:spLocks noChangeShapeType="1"/>
          </p:cNvSpPr>
          <p:nvPr/>
        </p:nvSpPr>
        <p:spPr bwMode="auto">
          <a:xfrm>
            <a:off x="5941521" y="5535612"/>
            <a:ext cx="114300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7" name="Line 370"/>
          <p:cNvSpPr>
            <a:spLocks noChangeShapeType="1"/>
          </p:cNvSpPr>
          <p:nvPr/>
        </p:nvSpPr>
        <p:spPr bwMode="auto">
          <a:xfrm flipV="1">
            <a:off x="6122496" y="5614987"/>
            <a:ext cx="0" cy="90488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8" name="Line 371"/>
          <p:cNvSpPr>
            <a:spLocks noChangeShapeType="1"/>
          </p:cNvSpPr>
          <p:nvPr/>
        </p:nvSpPr>
        <p:spPr bwMode="auto">
          <a:xfrm flipH="1">
            <a:off x="6185996" y="5510212"/>
            <a:ext cx="11271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99" name="Line 372"/>
          <p:cNvSpPr>
            <a:spLocks noChangeShapeType="1"/>
          </p:cNvSpPr>
          <p:nvPr/>
        </p:nvSpPr>
        <p:spPr bwMode="auto">
          <a:xfrm flipH="1">
            <a:off x="6185996" y="5562600"/>
            <a:ext cx="112713" cy="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0" name="Rectangle 373"/>
          <p:cNvSpPr>
            <a:spLocks noChangeArrowheads="1"/>
          </p:cNvSpPr>
          <p:nvPr/>
        </p:nvSpPr>
        <p:spPr bwMode="auto">
          <a:xfrm>
            <a:off x="5089034" y="1322387"/>
            <a:ext cx="1285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/>
            <a:r>
              <a:rPr lang="en-CA" b="1">
                <a:solidFill>
                  <a:srgbClr val="000000"/>
                </a:solidFill>
                <a:latin typeface="Verdana" pitchFamily="34" charset="0"/>
              </a:rPr>
              <a:t>-</a:t>
            </a:r>
            <a:endParaRPr lang="en-CA" b="1">
              <a:latin typeface="Verdana" pitchFamily="34" charset="0"/>
            </a:endParaRPr>
          </a:p>
        </p:txBody>
      </p:sp>
      <p:sp>
        <p:nvSpPr>
          <p:cNvPr id="201" name="Rectangle 374"/>
          <p:cNvSpPr>
            <a:spLocks noChangeArrowheads="1"/>
          </p:cNvSpPr>
          <p:nvPr/>
        </p:nvSpPr>
        <p:spPr bwMode="auto">
          <a:xfrm>
            <a:off x="4619134" y="1595437"/>
            <a:ext cx="1285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/>
            <a:r>
              <a:rPr lang="en-CA" b="1">
                <a:solidFill>
                  <a:srgbClr val="000000"/>
                </a:solidFill>
                <a:latin typeface="Verdana" pitchFamily="34" charset="0"/>
              </a:rPr>
              <a:t>-</a:t>
            </a:r>
            <a:endParaRPr lang="en-CA" b="1">
              <a:latin typeface="Verdana" pitchFamily="34" charset="0"/>
            </a:endParaRPr>
          </a:p>
        </p:txBody>
      </p:sp>
      <p:sp>
        <p:nvSpPr>
          <p:cNvPr id="202" name="Rectangle 375"/>
          <p:cNvSpPr>
            <a:spLocks noChangeArrowheads="1"/>
          </p:cNvSpPr>
          <p:nvPr/>
        </p:nvSpPr>
        <p:spPr bwMode="auto">
          <a:xfrm>
            <a:off x="4968384" y="2820987"/>
            <a:ext cx="1285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/>
            <a:r>
              <a:rPr lang="en-CA" b="1">
                <a:solidFill>
                  <a:srgbClr val="000000"/>
                </a:solidFill>
                <a:latin typeface="Verdana" pitchFamily="34" charset="0"/>
              </a:rPr>
              <a:t>-</a:t>
            </a:r>
            <a:endParaRPr lang="en-CA" b="1">
              <a:latin typeface="Verdana" pitchFamily="34" charset="0"/>
            </a:endParaRPr>
          </a:p>
        </p:txBody>
      </p:sp>
      <p:sp>
        <p:nvSpPr>
          <p:cNvPr id="203" name="Rectangle 376"/>
          <p:cNvSpPr>
            <a:spLocks noChangeArrowheads="1"/>
          </p:cNvSpPr>
          <p:nvPr/>
        </p:nvSpPr>
        <p:spPr bwMode="auto">
          <a:xfrm>
            <a:off x="5327159" y="4056062"/>
            <a:ext cx="1285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/>
            <a:r>
              <a:rPr lang="en-CA" b="1">
                <a:solidFill>
                  <a:srgbClr val="000000"/>
                </a:solidFill>
                <a:latin typeface="Verdana" pitchFamily="34" charset="0"/>
              </a:rPr>
              <a:t>-</a:t>
            </a:r>
            <a:endParaRPr lang="en-CA" b="1">
              <a:latin typeface="Verdana" pitchFamily="34" charset="0"/>
            </a:endParaRPr>
          </a:p>
        </p:txBody>
      </p:sp>
      <p:sp>
        <p:nvSpPr>
          <p:cNvPr id="204" name="Rectangle 377"/>
          <p:cNvSpPr>
            <a:spLocks noChangeArrowheads="1"/>
          </p:cNvSpPr>
          <p:nvPr/>
        </p:nvSpPr>
        <p:spPr bwMode="auto">
          <a:xfrm>
            <a:off x="5701809" y="5297487"/>
            <a:ext cx="128587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>
            <a:spAutoFit/>
          </a:bodyPr>
          <a:lstStyle/>
          <a:p>
            <a:pPr eaLnBrk="0" hangingPunct="0"/>
            <a:r>
              <a:rPr lang="en-CA" b="1">
                <a:solidFill>
                  <a:srgbClr val="000000"/>
                </a:solidFill>
                <a:latin typeface="Verdana" pitchFamily="34" charset="0"/>
              </a:rPr>
              <a:t>-</a:t>
            </a:r>
            <a:endParaRPr lang="en-CA" b="1">
              <a:latin typeface="Verdana" pitchFamily="34" charset="0"/>
            </a:endParaRPr>
          </a:p>
        </p:txBody>
      </p:sp>
      <p:sp>
        <p:nvSpPr>
          <p:cNvPr id="205" name="AutoShape 379"/>
          <p:cNvSpPr>
            <a:spLocks noChangeArrowheads="1"/>
          </p:cNvSpPr>
          <p:nvPr/>
        </p:nvSpPr>
        <p:spPr bwMode="auto">
          <a:xfrm>
            <a:off x="4420696" y="985837"/>
            <a:ext cx="3571875" cy="5791200"/>
          </a:xfrm>
          <a:prstGeom prst="roundRect">
            <a:avLst>
              <a:gd name="adj" fmla="val 16667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eaLnBrk="0" hangingPunct="0"/>
            <a:endParaRPr lang="en-CA"/>
          </a:p>
        </p:txBody>
      </p:sp>
      <p:sp>
        <p:nvSpPr>
          <p:cNvPr id="206" name="Rectangle 380"/>
          <p:cNvSpPr>
            <a:spLocks noChangeArrowheads="1"/>
          </p:cNvSpPr>
          <p:nvPr/>
        </p:nvSpPr>
        <p:spPr bwMode="auto">
          <a:xfrm>
            <a:off x="6595571" y="2474912"/>
            <a:ext cx="328613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NH</a:t>
            </a:r>
            <a:r>
              <a:rPr lang="en-CA" sz="1200" b="1" baseline="-25000">
                <a:solidFill>
                  <a:srgbClr val="000000"/>
                </a:solidFill>
                <a:latin typeface="Verdana" pitchFamily="34" charset="0"/>
              </a:rPr>
              <a:t>2</a:t>
            </a:r>
          </a:p>
        </p:txBody>
      </p:sp>
      <p:sp>
        <p:nvSpPr>
          <p:cNvPr id="207" name="Rectangle 381"/>
          <p:cNvSpPr>
            <a:spLocks noChangeArrowheads="1"/>
          </p:cNvSpPr>
          <p:nvPr/>
        </p:nvSpPr>
        <p:spPr bwMode="auto">
          <a:xfrm>
            <a:off x="7394084" y="4440237"/>
            <a:ext cx="328612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NH</a:t>
            </a:r>
            <a:r>
              <a:rPr lang="en-CA" sz="1200" b="1" baseline="-25000">
                <a:solidFill>
                  <a:srgbClr val="000000"/>
                </a:solidFill>
                <a:latin typeface="Verdana" pitchFamily="34" charset="0"/>
              </a:rPr>
              <a:t>2</a:t>
            </a:r>
          </a:p>
        </p:txBody>
      </p:sp>
      <p:sp>
        <p:nvSpPr>
          <p:cNvPr id="208" name="Rectangle 382"/>
          <p:cNvSpPr>
            <a:spLocks noChangeArrowheads="1"/>
          </p:cNvSpPr>
          <p:nvPr/>
        </p:nvSpPr>
        <p:spPr bwMode="auto">
          <a:xfrm>
            <a:off x="6870209" y="4894262"/>
            <a:ext cx="328612" cy="18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0" rIns="0" bIns="0">
            <a:spAutoFit/>
          </a:bodyPr>
          <a:lstStyle/>
          <a:p>
            <a:pPr eaLnBrk="0" hangingPunct="0"/>
            <a:r>
              <a:rPr lang="en-CA" sz="1200" b="1">
                <a:solidFill>
                  <a:srgbClr val="000000"/>
                </a:solidFill>
                <a:latin typeface="Verdana" pitchFamily="34" charset="0"/>
              </a:rPr>
              <a:t>NH</a:t>
            </a:r>
            <a:r>
              <a:rPr lang="en-CA" sz="1200" b="1" baseline="-25000">
                <a:solidFill>
                  <a:srgbClr val="000000"/>
                </a:solidFill>
                <a:latin typeface="Verdana" pitchFamily="34" charset="0"/>
              </a:rPr>
              <a:t>2</a:t>
            </a:r>
          </a:p>
        </p:txBody>
      </p:sp>
      <p:sp>
        <p:nvSpPr>
          <p:cNvPr id="209" name="Line 383"/>
          <p:cNvSpPr>
            <a:spLocks noChangeShapeType="1"/>
          </p:cNvSpPr>
          <p:nvPr/>
        </p:nvSpPr>
        <p:spPr bwMode="auto">
          <a:xfrm flipH="1" flipV="1">
            <a:off x="6033596" y="1917700"/>
            <a:ext cx="158750" cy="87312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0" name="Line 384"/>
          <p:cNvSpPr>
            <a:spLocks noChangeShapeType="1"/>
          </p:cNvSpPr>
          <p:nvPr/>
        </p:nvSpPr>
        <p:spPr bwMode="auto">
          <a:xfrm flipH="1" flipV="1">
            <a:off x="7143259" y="5592762"/>
            <a:ext cx="158750" cy="88900"/>
          </a:xfrm>
          <a:prstGeom prst="line">
            <a:avLst/>
          </a:prstGeom>
          <a:noFill/>
          <a:ln w="19050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1" name="TextBox 210"/>
          <p:cNvSpPr txBox="1"/>
          <p:nvPr/>
        </p:nvSpPr>
        <p:spPr>
          <a:xfrm>
            <a:off x="8169563" y="1874145"/>
            <a:ext cx="450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/>
                <a:cs typeface="Arial"/>
              </a:rPr>
              <a:t>C</a:t>
            </a:r>
          </a:p>
        </p:txBody>
      </p:sp>
      <p:sp>
        <p:nvSpPr>
          <p:cNvPr id="212" name="TextBox 211"/>
          <p:cNvSpPr txBox="1"/>
          <p:nvPr/>
        </p:nvSpPr>
        <p:spPr>
          <a:xfrm>
            <a:off x="8169563" y="3182421"/>
            <a:ext cx="450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/>
                <a:cs typeface="Arial"/>
              </a:rPr>
              <a:t>A</a:t>
            </a:r>
          </a:p>
        </p:txBody>
      </p:sp>
      <p:sp>
        <p:nvSpPr>
          <p:cNvPr id="213" name="TextBox 212"/>
          <p:cNvSpPr txBox="1"/>
          <p:nvPr/>
        </p:nvSpPr>
        <p:spPr>
          <a:xfrm>
            <a:off x="8169563" y="4324905"/>
            <a:ext cx="450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/>
                <a:cs typeface="Arial"/>
              </a:rPr>
              <a:t>G</a:t>
            </a:r>
          </a:p>
        </p:txBody>
      </p:sp>
      <p:sp>
        <p:nvSpPr>
          <p:cNvPr id="214" name="TextBox 213"/>
          <p:cNvSpPr txBox="1"/>
          <p:nvPr/>
        </p:nvSpPr>
        <p:spPr>
          <a:xfrm>
            <a:off x="8139562" y="5446712"/>
            <a:ext cx="4506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/>
                <a:cs typeface="Arial"/>
              </a:rPr>
              <a:t>C</a:t>
            </a:r>
          </a:p>
        </p:txBody>
      </p:sp>
      <p:sp>
        <p:nvSpPr>
          <p:cNvPr id="215" name="TextBox 214"/>
          <p:cNvSpPr txBox="1"/>
          <p:nvPr/>
        </p:nvSpPr>
        <p:spPr>
          <a:xfrm>
            <a:off x="261742" y="1448448"/>
            <a:ext cx="4040414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Can differentiate DNA from RNA by looking for 2’-OH and bases in sequence (U </a:t>
            </a:r>
            <a:r>
              <a:rPr lang="en-US" sz="1600" i="1" dirty="0">
                <a:latin typeface="Arial"/>
                <a:cs typeface="Arial"/>
              </a:rPr>
              <a:t>vs</a:t>
            </a:r>
            <a:r>
              <a:rPr lang="en-US" sz="1600" dirty="0">
                <a:latin typeface="Arial"/>
                <a:cs typeface="Arial"/>
              </a:rPr>
              <a:t>. T)</a:t>
            </a:r>
          </a:p>
          <a:p>
            <a:endParaRPr lang="en-US" sz="1600" dirty="0">
              <a:latin typeface="Arial"/>
              <a:cs typeface="Arial"/>
            </a:endParaRPr>
          </a:p>
          <a:p>
            <a:r>
              <a:rPr lang="en-US" sz="1600" dirty="0">
                <a:latin typeface="Arial"/>
                <a:cs typeface="Arial"/>
              </a:rPr>
              <a:t>Convention for writing is from 5’ to 3’</a:t>
            </a:r>
          </a:p>
          <a:p>
            <a:endParaRPr lang="en-US" sz="1600" dirty="0">
              <a:latin typeface="Arial"/>
              <a:cs typeface="Arial"/>
            </a:endParaRPr>
          </a:p>
          <a:p>
            <a:r>
              <a:rPr lang="en-US" sz="1600" dirty="0">
                <a:latin typeface="Arial"/>
                <a:cs typeface="Arial"/>
              </a:rPr>
              <a:t>Purines connected to sugar phosphate backbone at N</a:t>
            </a:r>
            <a:r>
              <a:rPr lang="en-US" sz="1600" baseline="-25000" dirty="0">
                <a:latin typeface="Arial"/>
                <a:cs typeface="Arial"/>
              </a:rPr>
              <a:t>9</a:t>
            </a:r>
            <a:endParaRPr lang="en-US" sz="1600" dirty="0">
              <a:latin typeface="Arial"/>
              <a:cs typeface="Arial"/>
            </a:endParaRPr>
          </a:p>
          <a:p>
            <a:endParaRPr lang="en-US" sz="1600" dirty="0">
              <a:latin typeface="Arial"/>
              <a:cs typeface="Arial"/>
            </a:endParaRPr>
          </a:p>
          <a:p>
            <a:r>
              <a:rPr lang="en-US" sz="1600" dirty="0" err="1">
                <a:latin typeface="Arial"/>
                <a:cs typeface="Arial"/>
              </a:rPr>
              <a:t>Pyrimidines</a:t>
            </a:r>
            <a:r>
              <a:rPr lang="en-US" sz="1600" dirty="0">
                <a:latin typeface="Arial"/>
                <a:cs typeface="Arial"/>
              </a:rPr>
              <a:t> connected to backbone by N</a:t>
            </a:r>
            <a:r>
              <a:rPr lang="en-US" sz="1600" baseline="-25000" dirty="0">
                <a:latin typeface="Arial"/>
                <a:cs typeface="Arial"/>
              </a:rPr>
              <a:t>1</a:t>
            </a:r>
            <a:endParaRPr lang="en-US" sz="1600" dirty="0">
              <a:latin typeface="Arial"/>
              <a:cs typeface="Arial"/>
            </a:endParaRPr>
          </a:p>
          <a:p>
            <a:endParaRPr lang="en-US" sz="1600" dirty="0">
              <a:latin typeface="Arial"/>
              <a:cs typeface="Arial"/>
            </a:endParaRPr>
          </a:p>
          <a:p>
            <a:r>
              <a:rPr lang="en-US" sz="1600" dirty="0">
                <a:latin typeface="Arial"/>
                <a:cs typeface="Arial"/>
              </a:rPr>
              <a:t>All bases are connected to </a:t>
            </a:r>
            <a:r>
              <a:rPr lang="en-US" sz="1600" dirty="0" err="1">
                <a:latin typeface="Arial"/>
                <a:cs typeface="Arial"/>
              </a:rPr>
              <a:t>anomeric</a:t>
            </a:r>
            <a:r>
              <a:rPr lang="en-US" sz="1600" dirty="0">
                <a:latin typeface="Arial"/>
                <a:cs typeface="Arial"/>
              </a:rPr>
              <a:t> C (C</a:t>
            </a:r>
            <a:r>
              <a:rPr lang="en-US" sz="1600" baseline="-25000" dirty="0">
                <a:latin typeface="Arial"/>
                <a:cs typeface="Arial"/>
              </a:rPr>
              <a:t>1</a:t>
            </a:r>
            <a:r>
              <a:rPr lang="en-US" sz="1600" dirty="0">
                <a:latin typeface="Arial"/>
                <a:cs typeface="Arial"/>
              </a:rPr>
              <a:t>’) by </a:t>
            </a:r>
            <a:r>
              <a:rPr lang="en-US" sz="1600" dirty="0">
                <a:latin typeface="Symbol" charset="2"/>
                <a:cs typeface="Symbol" charset="2"/>
              </a:rPr>
              <a:t>b</a:t>
            </a:r>
            <a:r>
              <a:rPr lang="en-US" sz="1600" dirty="0">
                <a:latin typeface="Arial"/>
                <a:cs typeface="Arial"/>
              </a:rPr>
              <a:t>-linkage</a:t>
            </a:r>
          </a:p>
        </p:txBody>
      </p:sp>
      <p:pic>
        <p:nvPicPr>
          <p:cNvPr id="216" name="Picture 4" descr="UN10-p330"/>
          <p:cNvPicPr>
            <a:picLocks noChangeAspect="1" noChangeArrowheads="1"/>
          </p:cNvPicPr>
          <p:nvPr/>
        </p:nvPicPr>
        <p:blipFill rotWithShape="1">
          <a:blip r:embed="rId4" cstate="print"/>
          <a:srcRect l="27642"/>
          <a:stretch/>
        </p:blipFill>
        <p:spPr bwMode="auto">
          <a:xfrm>
            <a:off x="962674" y="4999643"/>
            <a:ext cx="2822684" cy="1234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7" name="Rectangle 216"/>
          <p:cNvSpPr/>
          <p:nvPr/>
        </p:nvSpPr>
        <p:spPr>
          <a:xfrm>
            <a:off x="110646" y="5588411"/>
            <a:ext cx="902028" cy="24406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218" name="TextBox 217"/>
          <p:cNvSpPr txBox="1"/>
          <p:nvPr/>
        </p:nvSpPr>
        <p:spPr>
          <a:xfrm>
            <a:off x="320449" y="5496023"/>
            <a:ext cx="12844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/>
                <a:cs typeface="Arial"/>
              </a:rPr>
              <a:t>5’ End</a:t>
            </a:r>
          </a:p>
        </p:txBody>
      </p:sp>
      <p:sp>
        <p:nvSpPr>
          <p:cNvPr id="220" name="Rectangle 219"/>
          <p:cNvSpPr/>
          <p:nvPr/>
        </p:nvSpPr>
        <p:spPr>
          <a:xfrm>
            <a:off x="3143133" y="5510212"/>
            <a:ext cx="902028" cy="24406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219" name="TextBox 218"/>
          <p:cNvSpPr txBox="1"/>
          <p:nvPr/>
        </p:nvSpPr>
        <p:spPr>
          <a:xfrm>
            <a:off x="3143133" y="5485871"/>
            <a:ext cx="12844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/>
                <a:cs typeface="Arial"/>
              </a:rPr>
              <a:t>3’ End</a:t>
            </a:r>
          </a:p>
        </p:txBody>
      </p:sp>
      <p:sp>
        <p:nvSpPr>
          <p:cNvPr id="221" name="TextBox 220"/>
          <p:cNvSpPr txBox="1"/>
          <p:nvPr/>
        </p:nvSpPr>
        <p:spPr>
          <a:xfrm>
            <a:off x="1445483" y="6301969"/>
            <a:ext cx="12844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/>
                <a:cs typeface="Arial"/>
              </a:rPr>
              <a:t>5’-CAGC-3’</a:t>
            </a:r>
          </a:p>
        </p:txBody>
      </p:sp>
      <p:sp>
        <p:nvSpPr>
          <p:cNvPr id="222" name="Rectangle 221"/>
          <p:cNvSpPr/>
          <p:nvPr/>
        </p:nvSpPr>
        <p:spPr>
          <a:xfrm>
            <a:off x="1153884" y="5027693"/>
            <a:ext cx="1716194" cy="40949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 </a:t>
            </a:r>
          </a:p>
        </p:txBody>
      </p:sp>
      <p:sp>
        <p:nvSpPr>
          <p:cNvPr id="223" name="TextBox 222"/>
          <p:cNvSpPr txBox="1"/>
          <p:nvPr/>
        </p:nvSpPr>
        <p:spPr>
          <a:xfrm>
            <a:off x="1201772" y="5145285"/>
            <a:ext cx="18583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/>
                <a:cs typeface="Arial"/>
              </a:rPr>
              <a:t>C      A        G      C</a:t>
            </a:r>
          </a:p>
        </p:txBody>
      </p:sp>
      <p:sp>
        <p:nvSpPr>
          <p:cNvPr id="6" name="Oval 5"/>
          <p:cNvSpPr/>
          <p:nvPr/>
        </p:nvSpPr>
        <p:spPr>
          <a:xfrm>
            <a:off x="1270016" y="6081947"/>
            <a:ext cx="122643" cy="122643"/>
          </a:xfrm>
          <a:prstGeom prst="ellipse">
            <a:avLst/>
          </a:prstGeom>
          <a:solidFill>
            <a:srgbClr val="FF0000">
              <a:alpha val="42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4" name="Oval 223"/>
          <p:cNvSpPr/>
          <p:nvPr/>
        </p:nvSpPr>
        <p:spPr>
          <a:xfrm>
            <a:off x="1282416" y="5634287"/>
            <a:ext cx="122643" cy="122643"/>
          </a:xfrm>
          <a:prstGeom prst="ellipse">
            <a:avLst/>
          </a:prstGeom>
          <a:solidFill>
            <a:srgbClr val="05FF1F">
              <a:alpha val="42000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" name="TextBox 224"/>
          <p:cNvSpPr txBox="1"/>
          <p:nvPr/>
        </p:nvSpPr>
        <p:spPr>
          <a:xfrm>
            <a:off x="1193884" y="6167772"/>
            <a:ext cx="128444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rgbClr val="FF0000"/>
                </a:solidFill>
                <a:latin typeface="Arial"/>
                <a:cs typeface="Arial"/>
              </a:rPr>
              <a:t>5’</a:t>
            </a:r>
          </a:p>
        </p:txBody>
      </p:sp>
      <p:sp>
        <p:nvSpPr>
          <p:cNvPr id="226" name="TextBox 225"/>
          <p:cNvSpPr txBox="1"/>
          <p:nvPr/>
        </p:nvSpPr>
        <p:spPr>
          <a:xfrm>
            <a:off x="1266284" y="5418069"/>
            <a:ext cx="128444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rgbClr val="05FF1F"/>
                </a:solidFill>
                <a:latin typeface="Arial"/>
                <a:cs typeface="Arial"/>
              </a:rPr>
              <a:t>3’</a:t>
            </a:r>
          </a:p>
        </p:txBody>
      </p:sp>
      <p:sp>
        <p:nvSpPr>
          <p:cNvPr id="227" name="TextBox 226"/>
          <p:cNvSpPr txBox="1"/>
          <p:nvPr/>
        </p:nvSpPr>
        <p:spPr>
          <a:xfrm>
            <a:off x="8096626" y="1035709"/>
            <a:ext cx="10473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FF0000"/>
                </a:solidFill>
                <a:latin typeface="Arial"/>
                <a:cs typeface="Arial"/>
              </a:rPr>
              <a:t>Sequence = Genetic Information</a:t>
            </a:r>
          </a:p>
        </p:txBody>
      </p:sp>
      <p:sp>
        <p:nvSpPr>
          <p:cNvPr id="229" name="TextBox 228">
            <a:extLst>
              <a:ext uri="{FF2B5EF4-FFF2-40B4-BE49-F238E27FC236}">
                <a16:creationId xmlns:a16="http://schemas.microsoft.com/office/drawing/2014/main" id="{56CADB51-D332-8A47-AC79-1DE875D925F0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3505137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19807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Central Dogma:</a:t>
            </a:r>
          </a:p>
        </p:txBody>
      </p:sp>
      <p:pic>
        <p:nvPicPr>
          <p:cNvPr id="2" name="Picture 1" descr="05_01_Figure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344" y="1455429"/>
            <a:ext cx="4454388" cy="523684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686059" y="1455995"/>
            <a:ext cx="440936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Just like nucleic, proteins are the result of hierarchical structures defining form and function.</a:t>
            </a:r>
          </a:p>
          <a:p>
            <a:endParaRPr lang="en-US" sz="1600" dirty="0">
              <a:latin typeface="Arial"/>
              <a:cs typeface="Arial"/>
            </a:endParaRPr>
          </a:p>
          <a:p>
            <a:r>
              <a:rPr lang="en-US" sz="1600" dirty="0">
                <a:latin typeface="Arial"/>
                <a:cs typeface="Arial"/>
              </a:rPr>
              <a:t>And just like nucleic acids they are derived from various combinations of monomeric building blocks in their primary structure.</a:t>
            </a:r>
          </a:p>
          <a:p>
            <a:endParaRPr lang="en-US" sz="1600" dirty="0">
              <a:latin typeface="Arial"/>
              <a:cs typeface="Arial"/>
            </a:endParaRPr>
          </a:p>
          <a:p>
            <a:r>
              <a:rPr lang="en-US" sz="1600" dirty="0">
                <a:latin typeface="Arial"/>
                <a:cs typeface="Arial"/>
              </a:rPr>
              <a:t>Importantly, there is a richer chemical diversity of monomers available for building proteins, significantly diversifying the resultant possible primary, secondary, and tertiary structures.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3041ECB-DC8A-FA41-BC49-01AE864A6F7D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39305052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0927" y="5859991"/>
            <a:ext cx="711200" cy="787400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3620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General Amino Acid Structure:</a:t>
            </a:r>
          </a:p>
        </p:txBody>
      </p:sp>
      <p:pic>
        <p:nvPicPr>
          <p:cNvPr id="13" name="Picture 12" descr="05_02_Figure.jp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837" t="55180" r="40581" b="24849"/>
          <a:stretch/>
        </p:blipFill>
        <p:spPr>
          <a:xfrm>
            <a:off x="1223411" y="1517380"/>
            <a:ext cx="1480036" cy="1401751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2092333" y="1555573"/>
            <a:ext cx="305544" cy="30554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1815436" y="2175835"/>
            <a:ext cx="210433" cy="21043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/>
          <p:cNvSpPr txBox="1"/>
          <p:nvPr/>
        </p:nvSpPr>
        <p:spPr>
          <a:xfrm>
            <a:off x="2646153" y="1498284"/>
            <a:ext cx="12877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/>
                <a:cs typeface="Arial"/>
              </a:rPr>
              <a:t>Side Chains</a:t>
            </a:r>
          </a:p>
        </p:txBody>
      </p:sp>
      <p:cxnSp>
        <p:nvCxnSpPr>
          <p:cNvPr id="7" name="Straight Arrow Connector 6"/>
          <p:cNvCxnSpPr>
            <a:endCxn id="4" idx="6"/>
          </p:cNvCxnSpPr>
          <p:nvPr/>
        </p:nvCxnSpPr>
        <p:spPr>
          <a:xfrm flipH="1">
            <a:off x="2397877" y="1670153"/>
            <a:ext cx="305570" cy="38192"/>
          </a:xfrm>
          <a:prstGeom prst="straightConnector1">
            <a:avLst/>
          </a:prstGeom>
          <a:ln w="12700" cmpd="sng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V="1">
            <a:off x="1844083" y="2386268"/>
            <a:ext cx="57648" cy="391477"/>
          </a:xfrm>
          <a:prstGeom prst="straightConnector1">
            <a:avLst/>
          </a:prstGeom>
          <a:ln w="12700" cmpd="sng"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662471" y="2700989"/>
            <a:ext cx="47781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>
                <a:latin typeface="Arial"/>
                <a:cs typeface="Arial"/>
              </a:rPr>
              <a:t>C</a:t>
            </a:r>
            <a:r>
              <a:rPr lang="en-US" sz="1400" baseline="-25000" dirty="0" err="1">
                <a:latin typeface="Symbol" charset="2"/>
                <a:cs typeface="Symbol" charset="2"/>
              </a:rPr>
              <a:t>a</a:t>
            </a:r>
            <a:endParaRPr lang="en-US" sz="1400" baseline="-25000" dirty="0">
              <a:latin typeface="Arial"/>
              <a:cs typeface="Arial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703447" y="2412825"/>
            <a:ext cx="12877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/>
                <a:cs typeface="Arial"/>
              </a:rPr>
              <a:t>pK</a:t>
            </a:r>
            <a:r>
              <a:rPr lang="en-US" sz="1400" baseline="-25000" dirty="0">
                <a:latin typeface="Arial"/>
                <a:cs typeface="Arial"/>
              </a:rPr>
              <a:t>a</a:t>
            </a:r>
            <a:r>
              <a:rPr lang="en-US" sz="1400" dirty="0">
                <a:latin typeface="Arial"/>
                <a:cs typeface="Arial"/>
              </a:rPr>
              <a:t>~2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33919" y="2258936"/>
            <a:ext cx="9361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/>
                <a:cs typeface="Arial"/>
              </a:rPr>
              <a:t>pK</a:t>
            </a:r>
            <a:r>
              <a:rPr lang="en-US" sz="1400" baseline="-25000" dirty="0">
                <a:latin typeface="Arial"/>
                <a:cs typeface="Arial"/>
              </a:rPr>
              <a:t>a</a:t>
            </a:r>
            <a:r>
              <a:rPr lang="en-US" sz="1400" dirty="0">
                <a:latin typeface="Arial"/>
                <a:cs typeface="Arial"/>
              </a:rPr>
              <a:t>~9.5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3933855" y="1140074"/>
            <a:ext cx="46569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The sp</a:t>
            </a:r>
            <a:r>
              <a:rPr lang="en-US" sz="1600" baseline="30000" dirty="0">
                <a:latin typeface="Arial"/>
                <a:cs typeface="Arial"/>
              </a:rPr>
              <a:t>3</a:t>
            </a:r>
            <a:r>
              <a:rPr lang="en-US" sz="1600" dirty="0">
                <a:latin typeface="Arial"/>
                <a:cs typeface="Arial"/>
              </a:rPr>
              <a:t>-C</a:t>
            </a:r>
            <a:r>
              <a:rPr lang="en-US" sz="1600" baseline="-25000" dirty="0">
                <a:latin typeface="Symbol" charset="2"/>
                <a:cs typeface="Symbol" charset="2"/>
              </a:rPr>
              <a:t>a</a:t>
            </a:r>
            <a:r>
              <a:rPr lang="en-US" sz="1600" dirty="0">
                <a:latin typeface="Arial"/>
                <a:cs typeface="Arial"/>
              </a:rPr>
              <a:t> is asymmetric (or chiral); the stereochemistry of this center is </a:t>
            </a:r>
            <a:r>
              <a:rPr lang="en-US" sz="1600" i="1" dirty="0">
                <a:latin typeface="Arial"/>
                <a:cs typeface="Arial"/>
              </a:rPr>
              <a:t>key</a:t>
            </a:r>
            <a:r>
              <a:rPr lang="en-US" sz="1600" dirty="0">
                <a:latin typeface="Arial"/>
                <a:cs typeface="Arial"/>
              </a:rPr>
              <a:t> in understanding biochemistry of proteins.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36927" y="2589666"/>
            <a:ext cx="1879600" cy="83820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4008144" y="2175835"/>
            <a:ext cx="20441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/>
                <a:cs typeface="Arial"/>
              </a:rPr>
              <a:t>Fischer Projections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584461" y="2908713"/>
            <a:ext cx="3472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/>
                <a:cs typeface="Arial"/>
              </a:rPr>
              <a:t>=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877788" y="2246993"/>
            <a:ext cx="30980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This stereochemistry can be represented in a Fischer projection: horizontal bonds come out of the page, vertical bonds go into the page.</a:t>
            </a:r>
          </a:p>
        </p:txBody>
      </p:sp>
      <p:sp>
        <p:nvSpPr>
          <p:cNvPr id="27" name="Rectangle 26"/>
          <p:cNvSpPr/>
          <p:nvPr/>
        </p:nvSpPr>
        <p:spPr>
          <a:xfrm>
            <a:off x="258679" y="3676078"/>
            <a:ext cx="872636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The chirality of </a:t>
            </a:r>
            <a:r>
              <a:rPr lang="en-US" sz="1600" dirty="0" err="1">
                <a:latin typeface="Arial"/>
                <a:cs typeface="Arial"/>
              </a:rPr>
              <a:t>C</a:t>
            </a:r>
            <a:r>
              <a:rPr lang="en-US" sz="1600" baseline="-25000" dirty="0" err="1">
                <a:latin typeface="Symbol" charset="2"/>
                <a:cs typeface="Symbol" charset="2"/>
              </a:rPr>
              <a:t>a</a:t>
            </a:r>
            <a:r>
              <a:rPr lang="en-US" sz="1600" dirty="0">
                <a:latin typeface="Arial"/>
                <a:cs typeface="Arial"/>
              </a:rPr>
              <a:t> results in two possible enantiomers of amino acids (non-superimposable mirror images): D- and L- </a:t>
            </a:r>
            <a:r>
              <a:rPr lang="en-US" sz="1400" dirty="0">
                <a:latin typeface="Arial"/>
                <a:cs typeface="Arial"/>
              </a:rPr>
              <a:t>(Fischer-</a:t>
            </a:r>
            <a:r>
              <a:rPr lang="en-US" sz="1400" dirty="0" err="1">
                <a:latin typeface="Arial"/>
                <a:cs typeface="Arial"/>
              </a:rPr>
              <a:t>Rosanoff</a:t>
            </a:r>
            <a:r>
              <a:rPr lang="en-US" sz="1400" dirty="0">
                <a:latin typeface="Arial"/>
                <a:cs typeface="Arial"/>
              </a:rPr>
              <a:t> convention)</a:t>
            </a:r>
          </a:p>
          <a:p>
            <a:r>
              <a:rPr lang="en-US" sz="1600" dirty="0">
                <a:latin typeface="Arial"/>
                <a:cs typeface="Arial"/>
              </a:rPr>
              <a:t>			</a:t>
            </a:r>
            <a:r>
              <a:rPr lang="en-US" sz="1600" i="1" dirty="0">
                <a:latin typeface="Arial"/>
                <a:cs typeface="Arial"/>
              </a:rPr>
              <a:t>Nearly all amino acids in biochemistry assume the L- form</a:t>
            </a:r>
            <a:endParaRPr lang="en-US" sz="1600" dirty="0">
              <a:latin typeface="Arial"/>
              <a:cs typeface="Arial"/>
            </a:endParaRPr>
          </a:p>
        </p:txBody>
      </p:sp>
      <p:pic>
        <p:nvPicPr>
          <p:cNvPr id="28" name="Picture 27" descr="05_05_FigureB.jpg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718"/>
          <a:stretch/>
        </p:blipFill>
        <p:spPr>
          <a:xfrm>
            <a:off x="1901731" y="4666227"/>
            <a:ext cx="4431792" cy="1123612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194675" y="4696229"/>
            <a:ext cx="258235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/>
                <a:cs typeface="Arial"/>
              </a:rPr>
              <a:t>How do you tell D- from L- ?</a:t>
            </a:r>
          </a:p>
          <a:p>
            <a:endParaRPr lang="en-US" sz="1400" dirty="0">
              <a:latin typeface="Arial"/>
              <a:cs typeface="Arial"/>
            </a:endParaRPr>
          </a:p>
          <a:p>
            <a:r>
              <a:rPr lang="en-US" sz="1400" b="1" dirty="0">
                <a:latin typeface="Arial"/>
                <a:cs typeface="Arial"/>
              </a:rPr>
              <a:t>CORN</a:t>
            </a: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441208">
            <a:off x="721789" y="5097804"/>
            <a:ext cx="1158363" cy="1745651"/>
          </a:xfrm>
          <a:prstGeom prst="rect">
            <a:avLst/>
          </a:prstGeom>
        </p:spPr>
      </p:pic>
      <p:sp>
        <p:nvSpPr>
          <p:cNvPr id="31" name="TextBox 30"/>
          <p:cNvSpPr txBox="1"/>
          <p:nvPr/>
        </p:nvSpPr>
        <p:spPr>
          <a:xfrm>
            <a:off x="6498556" y="4544044"/>
            <a:ext cx="24088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1200" dirty="0">
                <a:latin typeface="Arial"/>
                <a:cs typeface="Arial"/>
              </a:rPr>
              <a:t>Orient the H towards you</a:t>
            </a:r>
          </a:p>
          <a:p>
            <a:pPr marL="342900" indent="-342900">
              <a:buAutoNum type="arabicPeriod"/>
            </a:pPr>
            <a:r>
              <a:rPr lang="en-US" sz="1200" dirty="0">
                <a:latin typeface="Arial"/>
                <a:cs typeface="Arial"/>
              </a:rPr>
              <a:t>“Look” down the H-</a:t>
            </a:r>
            <a:r>
              <a:rPr lang="en-US" sz="1200" dirty="0" err="1">
                <a:latin typeface="Arial"/>
                <a:cs typeface="Arial"/>
              </a:rPr>
              <a:t>C</a:t>
            </a:r>
            <a:r>
              <a:rPr lang="en-US" sz="1200" baseline="-25000" dirty="0" err="1">
                <a:latin typeface="Symbol" charset="2"/>
                <a:cs typeface="Symbol" charset="2"/>
              </a:rPr>
              <a:t>a</a:t>
            </a:r>
            <a:r>
              <a:rPr lang="en-US" sz="1200" dirty="0">
                <a:latin typeface="Arial"/>
                <a:cs typeface="Arial"/>
              </a:rPr>
              <a:t> bond</a:t>
            </a:r>
          </a:p>
          <a:p>
            <a:pPr marL="342900" indent="-342900">
              <a:buAutoNum type="arabicPeriod"/>
            </a:pPr>
            <a:r>
              <a:rPr lang="en-US" sz="1200" dirty="0">
                <a:latin typeface="Arial"/>
                <a:cs typeface="Arial"/>
              </a:rPr>
              <a:t>Determine direction of CO-R-N groups</a:t>
            </a:r>
          </a:p>
          <a:p>
            <a:pPr marL="342900" indent="-342900">
              <a:buAutoNum type="arabicPeriod"/>
            </a:pPr>
            <a:r>
              <a:rPr lang="en-US" sz="1200" dirty="0">
                <a:latin typeface="Arial"/>
                <a:cs typeface="Arial"/>
              </a:rPr>
              <a:t>Clockwise = L, counter-clockwise = D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206257" y="5372811"/>
            <a:ext cx="204413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L-Alanine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4629667" y="5372811"/>
            <a:ext cx="204413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D-Alanine</a:t>
            </a:r>
          </a:p>
        </p:txBody>
      </p:sp>
      <p:sp>
        <p:nvSpPr>
          <p:cNvPr id="34" name="Arc 33"/>
          <p:cNvSpPr/>
          <p:nvPr/>
        </p:nvSpPr>
        <p:spPr>
          <a:xfrm rot="6562579">
            <a:off x="2823117" y="4970892"/>
            <a:ext cx="688009" cy="688009"/>
          </a:xfrm>
          <a:prstGeom prst="arc">
            <a:avLst>
              <a:gd name="adj1" fmla="val 20916923"/>
              <a:gd name="adj2" fmla="val 9571387"/>
            </a:avLst>
          </a:prstGeom>
          <a:ln w="12700" cmpd="sng">
            <a:solidFill>
              <a:srgbClr val="FF0000"/>
            </a:solidFill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Arc 34"/>
          <p:cNvSpPr/>
          <p:nvPr/>
        </p:nvSpPr>
        <p:spPr>
          <a:xfrm rot="15037421" flipH="1">
            <a:off x="5671217" y="4970893"/>
            <a:ext cx="688009" cy="688009"/>
          </a:xfrm>
          <a:prstGeom prst="arc">
            <a:avLst>
              <a:gd name="adj1" fmla="val 20916923"/>
              <a:gd name="adj2" fmla="val 9963761"/>
            </a:avLst>
          </a:prstGeom>
          <a:ln w="12700" cmpd="sng">
            <a:solidFill>
              <a:srgbClr val="FF0000"/>
            </a:solidFill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Arc 41"/>
          <p:cNvSpPr/>
          <p:nvPr/>
        </p:nvSpPr>
        <p:spPr>
          <a:xfrm rot="6610561">
            <a:off x="2718292" y="5993164"/>
            <a:ext cx="688009" cy="688009"/>
          </a:xfrm>
          <a:prstGeom prst="arc">
            <a:avLst>
              <a:gd name="adj1" fmla="val 20916923"/>
              <a:gd name="adj2" fmla="val 9571387"/>
            </a:avLst>
          </a:prstGeom>
          <a:ln w="12700" cmpd="sng">
            <a:solidFill>
              <a:srgbClr val="FF0000"/>
            </a:solidFill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Arc 43"/>
          <p:cNvSpPr/>
          <p:nvPr/>
        </p:nvSpPr>
        <p:spPr>
          <a:xfrm rot="15094905" flipH="1">
            <a:off x="5564023" y="5941154"/>
            <a:ext cx="688009" cy="688009"/>
          </a:xfrm>
          <a:prstGeom prst="arc">
            <a:avLst>
              <a:gd name="adj1" fmla="val 20916923"/>
              <a:gd name="adj2" fmla="val 9963761"/>
            </a:avLst>
          </a:prstGeom>
          <a:ln w="12700" cmpd="sng">
            <a:solidFill>
              <a:srgbClr val="FF0000"/>
            </a:solidFill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6" name="Picture 4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77033" y="5903348"/>
            <a:ext cx="711200" cy="787400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0AA40C30-528F-7344-8291-CEB07D37124A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3269626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218002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Chirality Practice: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6424" y="954793"/>
            <a:ext cx="2944108" cy="2859990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2466614" y="1245570"/>
            <a:ext cx="1320811" cy="719093"/>
            <a:chOff x="2466614" y="1245570"/>
            <a:chExt cx="1320811" cy="719093"/>
          </a:xfrm>
        </p:grpSpPr>
        <p:sp>
          <p:nvSpPr>
            <p:cNvPr id="36" name="Arc 35"/>
            <p:cNvSpPr/>
            <p:nvPr/>
          </p:nvSpPr>
          <p:spPr>
            <a:xfrm rot="6562579">
              <a:off x="3068332" y="1245570"/>
              <a:ext cx="719093" cy="719093"/>
            </a:xfrm>
            <a:prstGeom prst="arc">
              <a:avLst>
                <a:gd name="adj1" fmla="val 20916923"/>
                <a:gd name="adj2" fmla="val 9571387"/>
              </a:avLst>
            </a:prstGeom>
            <a:ln w="12700" cmpd="sng">
              <a:solidFill>
                <a:srgbClr val="FF0000"/>
              </a:solidFill>
              <a:headEnd type="none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2466614" y="1372641"/>
              <a:ext cx="50856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solidFill>
                    <a:srgbClr val="FF0000"/>
                  </a:solidFill>
                  <a:latin typeface="Arial"/>
                  <a:cs typeface="Arial"/>
                </a:rPr>
                <a:t>L-</a:t>
              </a: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2460843" y="3031370"/>
            <a:ext cx="1312061" cy="719094"/>
            <a:chOff x="2460843" y="3031370"/>
            <a:chExt cx="1312061" cy="719094"/>
          </a:xfrm>
        </p:grpSpPr>
        <p:sp>
          <p:nvSpPr>
            <p:cNvPr id="38" name="Arc 37"/>
            <p:cNvSpPr/>
            <p:nvPr/>
          </p:nvSpPr>
          <p:spPr>
            <a:xfrm rot="949211">
              <a:off x="3053810" y="3031370"/>
              <a:ext cx="719094" cy="719094"/>
            </a:xfrm>
            <a:prstGeom prst="arc">
              <a:avLst>
                <a:gd name="adj1" fmla="val 20916923"/>
                <a:gd name="adj2" fmla="val 14756741"/>
              </a:avLst>
            </a:prstGeom>
            <a:ln w="12700" cmpd="sng">
              <a:solidFill>
                <a:srgbClr val="FF0000"/>
              </a:solidFill>
              <a:headEnd type="none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2460843" y="3134719"/>
              <a:ext cx="50856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solidFill>
                    <a:srgbClr val="FF0000"/>
                  </a:solidFill>
                  <a:latin typeface="Arial"/>
                  <a:cs typeface="Arial"/>
                </a:rPr>
                <a:t>L-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5190341" y="2996766"/>
            <a:ext cx="1326583" cy="719094"/>
            <a:chOff x="5190341" y="2996766"/>
            <a:chExt cx="1326583" cy="719094"/>
          </a:xfrm>
        </p:grpSpPr>
        <p:sp>
          <p:nvSpPr>
            <p:cNvPr id="39" name="Arc 38"/>
            <p:cNvSpPr/>
            <p:nvPr/>
          </p:nvSpPr>
          <p:spPr>
            <a:xfrm rot="15037421" flipH="1">
              <a:off x="5190341" y="2996766"/>
              <a:ext cx="719094" cy="719094"/>
            </a:xfrm>
            <a:prstGeom prst="arc">
              <a:avLst>
                <a:gd name="adj1" fmla="val 20916923"/>
                <a:gd name="adj2" fmla="val 9571387"/>
              </a:avLst>
            </a:prstGeom>
            <a:ln w="12700" cmpd="sng">
              <a:solidFill>
                <a:srgbClr val="FF0000"/>
              </a:solidFill>
              <a:headEnd type="none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6008358" y="3134719"/>
              <a:ext cx="50856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solidFill>
                    <a:srgbClr val="FF0000"/>
                  </a:solidFill>
                  <a:latin typeface="Arial"/>
                  <a:cs typeface="Arial"/>
                </a:rPr>
                <a:t>D-</a:t>
              </a:r>
            </a:p>
          </p:txBody>
        </p:sp>
      </p:grpSp>
      <p:sp>
        <p:nvSpPr>
          <p:cNvPr id="44" name="Rectangle 43"/>
          <p:cNvSpPr/>
          <p:nvPr/>
        </p:nvSpPr>
        <p:spPr>
          <a:xfrm>
            <a:off x="169344" y="4182375"/>
            <a:ext cx="896996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There is an important outcome of amino acid chirality on biochemistry. The chirality of amino acids and the preference for L-enantiomers results in:</a:t>
            </a:r>
          </a:p>
          <a:p>
            <a:endParaRPr lang="en-US" sz="1600" dirty="0">
              <a:latin typeface="Arial"/>
              <a:cs typeface="Arial"/>
            </a:endParaRPr>
          </a:p>
          <a:p>
            <a:pPr marL="342900" indent="-342900">
              <a:buAutoNum type="arabicPeriod"/>
            </a:pPr>
            <a:r>
              <a:rPr lang="en-US" sz="1600" dirty="0">
                <a:latin typeface="Arial"/>
                <a:cs typeface="Arial"/>
              </a:rPr>
              <a:t>Protein surface asymmetry that results in very specific recognition and binding events (e.g. enzyme-substrate, protein-drug, protein-protein interactions)</a:t>
            </a:r>
          </a:p>
          <a:p>
            <a:pPr marL="342900" indent="-342900">
              <a:buAutoNum type="arabicPeriod"/>
            </a:pPr>
            <a:r>
              <a:rPr lang="en-US" sz="1600" dirty="0">
                <a:latin typeface="Arial"/>
                <a:cs typeface="Arial"/>
              </a:rPr>
              <a:t>The formation of protein secondary structures that are major determinants of protein structure (and consequently protein function).</a:t>
            </a:r>
          </a:p>
        </p:txBody>
      </p:sp>
      <p:sp>
        <p:nvSpPr>
          <p:cNvPr id="3" name="Rectangle 2"/>
          <p:cNvSpPr/>
          <p:nvPr/>
        </p:nvSpPr>
        <p:spPr>
          <a:xfrm>
            <a:off x="665202" y="6010841"/>
            <a:ext cx="8315018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i="1" dirty="0">
                <a:latin typeface="Arial"/>
                <a:cs typeface="Arial"/>
              </a:rPr>
              <a:t>The D-form of amino acids exist in biochemistry, but they are not players in protein structure/function</a:t>
            </a:r>
            <a:endParaRPr lang="en-US" sz="1600" dirty="0">
              <a:latin typeface="Arial"/>
              <a:cs typeface="Arial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4837829" y="1214047"/>
            <a:ext cx="4161526" cy="1484648"/>
            <a:chOff x="4837829" y="1214047"/>
            <a:chExt cx="4161526" cy="1484648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609508" y="1214047"/>
              <a:ext cx="863600" cy="711200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866738" y="1214047"/>
              <a:ext cx="876300" cy="711200"/>
            </a:xfrm>
            <a:prstGeom prst="rect">
              <a:avLst/>
            </a:prstGeom>
          </p:spPr>
        </p:pic>
        <p:cxnSp>
          <p:nvCxnSpPr>
            <p:cNvPr id="22" name="Straight Arrow Connector 21"/>
            <p:cNvCxnSpPr/>
            <p:nvPr/>
          </p:nvCxnSpPr>
          <p:spPr>
            <a:xfrm flipV="1">
              <a:off x="7513424" y="1562359"/>
              <a:ext cx="309897" cy="10080"/>
            </a:xfrm>
            <a:prstGeom prst="straightConnector1">
              <a:avLst/>
            </a:prstGeom>
            <a:ln w="12700" cmpd="sng">
              <a:solidFill>
                <a:schemeClr val="tx1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5" name="Group 44"/>
            <p:cNvGrpSpPr/>
            <p:nvPr/>
          </p:nvGrpSpPr>
          <p:grpSpPr>
            <a:xfrm rot="21446823">
              <a:off x="7476583" y="1320394"/>
              <a:ext cx="399778" cy="164988"/>
              <a:chOff x="1550552" y="4869394"/>
              <a:chExt cx="399778" cy="164988"/>
            </a:xfrm>
          </p:grpSpPr>
          <p:pic>
            <p:nvPicPr>
              <p:cNvPr id="46" name="Picture 11"/>
              <p:cNvPicPr>
                <a:picLocks noChangeAspect="1" noChangeArrowheads="1"/>
              </p:cNvPicPr>
              <p:nvPr/>
            </p:nvPicPr>
            <p:blipFill>
              <a:blip r:embed="rId7" cstate="print"/>
              <a:srcRect/>
              <a:stretch>
                <a:fillRect/>
              </a:stretch>
            </p:blipFill>
            <p:spPr bwMode="auto">
              <a:xfrm>
                <a:off x="1550552" y="4869394"/>
                <a:ext cx="399778" cy="16498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cxnSp>
            <p:nvCxnSpPr>
              <p:cNvPr id="47" name="Straight Arrow Connector 46"/>
              <p:cNvCxnSpPr/>
              <p:nvPr/>
            </p:nvCxnSpPr>
            <p:spPr>
              <a:xfrm flipH="1" flipV="1">
                <a:off x="1767482" y="4869394"/>
                <a:ext cx="121888" cy="30480"/>
              </a:xfrm>
              <a:prstGeom prst="straightConnector1">
                <a:avLst/>
              </a:prstGeom>
              <a:ln w="12700" cmpd="sng">
                <a:solidFill>
                  <a:srgbClr val="0000FF"/>
                </a:solidFill>
                <a:tailEnd type="arrow"/>
              </a:ln>
              <a:effectLst/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8" name="Arc 47"/>
            <p:cNvSpPr/>
            <p:nvPr/>
          </p:nvSpPr>
          <p:spPr>
            <a:xfrm rot="15037421" flipH="1">
              <a:off x="8168727" y="1268783"/>
              <a:ext cx="544441" cy="544441"/>
            </a:xfrm>
            <a:prstGeom prst="arc">
              <a:avLst>
                <a:gd name="adj1" fmla="val 20916923"/>
                <a:gd name="adj2" fmla="val 14274827"/>
              </a:avLst>
            </a:prstGeom>
            <a:ln w="12700" cmpd="sng">
              <a:solidFill>
                <a:srgbClr val="FF0000"/>
              </a:solidFill>
              <a:headEnd type="none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4837829" y="2052364"/>
              <a:ext cx="416152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solidFill>
                    <a:srgbClr val="FF0000"/>
                  </a:solidFill>
                  <a:latin typeface="Arial"/>
                  <a:cs typeface="Arial"/>
                </a:rPr>
                <a:t>The </a:t>
              </a:r>
              <a:r>
                <a:rPr lang="en-US" sz="1200" dirty="0" err="1">
                  <a:solidFill>
                    <a:srgbClr val="FF0000"/>
                  </a:solidFill>
                  <a:latin typeface="Arial"/>
                  <a:cs typeface="Arial"/>
                </a:rPr>
                <a:t>C</a:t>
              </a:r>
              <a:r>
                <a:rPr lang="en-US" sz="1200" baseline="-25000" dirty="0" err="1">
                  <a:solidFill>
                    <a:srgbClr val="FF0000"/>
                  </a:solidFill>
                  <a:latin typeface="Symbol" charset="2"/>
                  <a:cs typeface="Symbol" charset="2"/>
                </a:rPr>
                <a:t>a</a:t>
              </a:r>
              <a:r>
                <a:rPr lang="en-US" sz="1200" dirty="0">
                  <a:solidFill>
                    <a:srgbClr val="FF0000"/>
                  </a:solidFill>
                  <a:latin typeface="Arial"/>
                  <a:cs typeface="Arial"/>
                </a:rPr>
                <a:t>-H needs to be oriented towards you for CORN to work! This requires rotation in 3-D </a:t>
              </a:r>
              <a:r>
                <a:rPr lang="en-US" sz="1200" b="1" u="sng" dirty="0">
                  <a:solidFill>
                    <a:srgbClr val="FF0000"/>
                  </a:solidFill>
                  <a:latin typeface="Arial"/>
                  <a:cs typeface="Arial"/>
                </a:rPr>
                <a:t>OR</a:t>
              </a:r>
              <a:r>
                <a:rPr lang="en-US" sz="1200" dirty="0">
                  <a:solidFill>
                    <a:srgbClr val="FF0000"/>
                  </a:solidFill>
                  <a:latin typeface="Arial"/>
                  <a:cs typeface="Arial"/>
                </a:rPr>
                <a:t> reversal of the directions of the rule (clockwise = D, counter-clockwise=L)</a:t>
              </a: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4882140" y="1221398"/>
            <a:ext cx="1546958" cy="690714"/>
            <a:chOff x="4882140" y="1221398"/>
            <a:chExt cx="1546958" cy="690714"/>
          </a:xfrm>
        </p:grpSpPr>
        <p:sp>
          <p:nvSpPr>
            <p:cNvPr id="42" name="TextBox 41"/>
            <p:cNvSpPr txBox="1"/>
            <p:nvPr/>
          </p:nvSpPr>
          <p:spPr>
            <a:xfrm>
              <a:off x="5920532" y="1372641"/>
              <a:ext cx="50856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000" dirty="0">
                  <a:solidFill>
                    <a:srgbClr val="FF0000"/>
                  </a:solidFill>
                  <a:latin typeface="Arial"/>
                  <a:cs typeface="Arial"/>
                </a:rPr>
                <a:t>D-</a:t>
              </a:r>
            </a:p>
          </p:txBody>
        </p:sp>
        <p:sp>
          <p:nvSpPr>
            <p:cNvPr id="50" name="Arc 49"/>
            <p:cNvSpPr/>
            <p:nvPr/>
          </p:nvSpPr>
          <p:spPr>
            <a:xfrm rot="6562579">
              <a:off x="4882140" y="1221398"/>
              <a:ext cx="690714" cy="690714"/>
            </a:xfrm>
            <a:prstGeom prst="arc">
              <a:avLst>
                <a:gd name="adj1" fmla="val 20916923"/>
                <a:gd name="adj2" fmla="val 14274827"/>
              </a:avLst>
            </a:prstGeom>
            <a:ln w="12700" cmpd="sng">
              <a:solidFill>
                <a:srgbClr val="FF0000"/>
              </a:solidFill>
              <a:prstDash val="dash"/>
              <a:headEnd type="none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TextBox 30">
            <a:extLst>
              <a:ext uri="{FF2B5EF4-FFF2-40B4-BE49-F238E27FC236}">
                <a16:creationId xmlns:a16="http://schemas.microsoft.com/office/drawing/2014/main" id="{C51CF746-672C-E940-A1AE-DEA1BA8CEB6C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1969691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25227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The 20 Amino Acids:</a:t>
            </a:r>
          </a:p>
        </p:txBody>
      </p:sp>
      <p:pic>
        <p:nvPicPr>
          <p:cNvPr id="2" name="Picture 1" descr="05_03_Figure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5476" y="1313605"/>
            <a:ext cx="5791162" cy="554439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9964549-4A3A-384A-9BEF-43E005636244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38413499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444224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Beta Branches With Stereochemistry:</a:t>
            </a:r>
          </a:p>
        </p:txBody>
      </p:sp>
      <p:pic>
        <p:nvPicPr>
          <p:cNvPr id="2" name="Picture 1" descr="05_03_Figure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248" b="82255"/>
          <a:stretch/>
        </p:blipFill>
        <p:spPr>
          <a:xfrm>
            <a:off x="1430742" y="2153868"/>
            <a:ext cx="2469276" cy="2504191"/>
          </a:xfrm>
          <a:prstGeom prst="rect">
            <a:avLst/>
          </a:prstGeom>
        </p:spPr>
      </p:pic>
      <p:pic>
        <p:nvPicPr>
          <p:cNvPr id="12" name="Picture 11" descr="05_03_Figure.jpg">
            <a:extLst>
              <a:ext uri="{FF2B5EF4-FFF2-40B4-BE49-F238E27FC236}">
                <a16:creationId xmlns:a16="http://schemas.microsoft.com/office/drawing/2014/main" id="{D1410555-C2FD-2149-BDC8-676565CCEBB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98" t="50000" r="40950" b="32254"/>
          <a:stretch/>
        </p:blipFill>
        <p:spPr>
          <a:xfrm>
            <a:off x="4971748" y="2153869"/>
            <a:ext cx="2469276" cy="2504191"/>
          </a:xfrm>
          <a:prstGeom prst="rect">
            <a:avLst/>
          </a:prstGeom>
        </p:spPr>
      </p:pic>
      <p:grpSp>
        <p:nvGrpSpPr>
          <p:cNvPr id="22" name="Group 21">
            <a:extLst>
              <a:ext uri="{FF2B5EF4-FFF2-40B4-BE49-F238E27FC236}">
                <a16:creationId xmlns:a16="http://schemas.microsoft.com/office/drawing/2014/main" id="{B173E117-00C5-F94C-A02D-04B445388607}"/>
              </a:ext>
            </a:extLst>
          </p:cNvPr>
          <p:cNvGrpSpPr/>
          <p:nvPr/>
        </p:nvGrpSpPr>
        <p:grpSpPr>
          <a:xfrm>
            <a:off x="2305834" y="2087074"/>
            <a:ext cx="1515958" cy="2946536"/>
            <a:chOff x="2305834" y="2087074"/>
            <a:chExt cx="1515958" cy="2946536"/>
          </a:xfrm>
        </p:grpSpPr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0E0339F7-1660-8E4A-A4DB-7C83DD16F374}"/>
                </a:ext>
              </a:extLst>
            </p:cNvPr>
            <p:cNvSpPr txBox="1"/>
            <p:nvPr/>
          </p:nvSpPr>
          <p:spPr>
            <a:xfrm>
              <a:off x="2508927" y="3537625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1D58DCAF-B616-9E49-AEC6-623173C7105B}"/>
                </a:ext>
              </a:extLst>
            </p:cNvPr>
            <p:cNvSpPr txBox="1"/>
            <p:nvPr/>
          </p:nvSpPr>
          <p:spPr>
            <a:xfrm>
              <a:off x="2535687" y="2087074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664F509-6D4C-904F-8FBB-9B27E560225C}"/>
                </a:ext>
              </a:extLst>
            </p:cNvPr>
            <p:cNvSpPr txBox="1"/>
            <p:nvPr/>
          </p:nvSpPr>
          <p:spPr>
            <a:xfrm>
              <a:off x="3508886" y="2787110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</a:p>
          </p:txBody>
        </p:sp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ECD29001-375B-5448-AE10-1B33F1F19283}"/>
                </a:ext>
              </a:extLst>
            </p:cNvPr>
            <p:cNvSpPr/>
            <p:nvPr/>
          </p:nvSpPr>
          <p:spPr>
            <a:xfrm rot="6562579">
              <a:off x="2305834" y="2739217"/>
              <a:ext cx="719093" cy="719093"/>
            </a:xfrm>
            <a:prstGeom prst="arc">
              <a:avLst>
                <a:gd name="adj1" fmla="val 20916923"/>
                <a:gd name="adj2" fmla="val 14265819"/>
              </a:avLst>
            </a:prstGeom>
            <a:ln w="12700" cmpd="sng">
              <a:solidFill>
                <a:srgbClr val="FF0000"/>
              </a:solidFill>
              <a:headEnd type="none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9E371E47-EC7C-CA4B-917A-E22C823BA40C}"/>
                </a:ext>
              </a:extLst>
            </p:cNvPr>
            <p:cNvSpPr txBox="1"/>
            <p:nvPr/>
          </p:nvSpPr>
          <p:spPr>
            <a:xfrm>
              <a:off x="2397829" y="4664278"/>
              <a:ext cx="51809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L-L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345F8873-ACA6-DD44-9CF9-9D9B6EBF39B2}"/>
              </a:ext>
            </a:extLst>
          </p:cNvPr>
          <p:cNvGrpSpPr/>
          <p:nvPr/>
        </p:nvGrpSpPr>
        <p:grpSpPr>
          <a:xfrm>
            <a:off x="5704007" y="2602444"/>
            <a:ext cx="1499642" cy="2415280"/>
            <a:chOff x="5704007" y="2602444"/>
            <a:chExt cx="1499642" cy="2415280"/>
          </a:xfrm>
        </p:grpSpPr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7BCCB5E9-9223-224A-823C-FEC89C26782F}"/>
                </a:ext>
              </a:extLst>
            </p:cNvPr>
            <p:cNvSpPr txBox="1"/>
            <p:nvPr/>
          </p:nvSpPr>
          <p:spPr>
            <a:xfrm>
              <a:off x="5704007" y="2602444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0F671A5F-6C1A-B847-BC8A-835537C5752B}"/>
                </a:ext>
              </a:extLst>
            </p:cNvPr>
            <p:cNvSpPr txBox="1"/>
            <p:nvPr/>
          </p:nvSpPr>
          <p:spPr>
            <a:xfrm>
              <a:off x="6049933" y="3762544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F9663B4F-AA41-C049-A8E4-E6DE8AFB72F2}"/>
                </a:ext>
              </a:extLst>
            </p:cNvPr>
            <p:cNvSpPr txBox="1"/>
            <p:nvPr/>
          </p:nvSpPr>
          <p:spPr>
            <a:xfrm>
              <a:off x="6890743" y="2729431"/>
              <a:ext cx="3129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>
                  <a:solidFill>
                    <a:srgbClr val="FF0000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</a:t>
              </a:r>
            </a:p>
          </p:txBody>
        </p:sp>
        <p:sp>
          <p:nvSpPr>
            <p:cNvPr id="20" name="Arc 19">
              <a:extLst>
                <a:ext uri="{FF2B5EF4-FFF2-40B4-BE49-F238E27FC236}">
                  <a16:creationId xmlns:a16="http://schemas.microsoft.com/office/drawing/2014/main" id="{C22A02B6-1E3D-744C-8517-C7B1DB47C6B0}"/>
                </a:ext>
              </a:extLst>
            </p:cNvPr>
            <p:cNvSpPr/>
            <p:nvPr/>
          </p:nvSpPr>
          <p:spPr>
            <a:xfrm rot="2393582" flipH="1">
              <a:off x="5899330" y="3109019"/>
              <a:ext cx="719094" cy="719094"/>
            </a:xfrm>
            <a:prstGeom prst="arc">
              <a:avLst>
                <a:gd name="adj1" fmla="val 20916923"/>
                <a:gd name="adj2" fmla="val 14504597"/>
              </a:avLst>
            </a:prstGeom>
            <a:ln w="12700" cmpd="sng">
              <a:solidFill>
                <a:srgbClr val="FF0000"/>
              </a:solidFill>
              <a:headEnd type="none"/>
              <a:tailEnd type="triangle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BB595E5-1C79-7242-BDD0-66E02AB8E7D3}"/>
                </a:ext>
              </a:extLst>
            </p:cNvPr>
            <p:cNvSpPr txBox="1"/>
            <p:nvPr/>
          </p:nvSpPr>
          <p:spPr>
            <a:xfrm>
              <a:off x="5999831" y="4648392"/>
              <a:ext cx="55656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latin typeface="Arial" panose="020B0604020202020204" pitchFamily="34" charset="0"/>
                  <a:cs typeface="Arial" panose="020B0604020202020204" pitchFamily="34" charset="0"/>
                </a:rPr>
                <a:t>L-D</a:t>
              </a:r>
            </a:p>
          </p:txBody>
        </p:sp>
      </p:grpSp>
      <p:sp>
        <p:nvSpPr>
          <p:cNvPr id="24" name="TextBox 23">
            <a:extLst>
              <a:ext uri="{FF2B5EF4-FFF2-40B4-BE49-F238E27FC236}">
                <a16:creationId xmlns:a16="http://schemas.microsoft.com/office/drawing/2014/main" id="{451F70F3-BB3F-A74A-95D1-0FCEF6FCF525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3503495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25653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Non-Polar </a:t>
            </a:r>
            <a:r>
              <a:rPr lang="en-US" sz="2000" u="sng" dirty="0" err="1">
                <a:latin typeface="Arial"/>
                <a:cs typeface="Arial"/>
              </a:rPr>
              <a:t>Aliphatics</a:t>
            </a:r>
            <a:r>
              <a:rPr lang="en-US" sz="2000" u="sng" dirty="0">
                <a:latin typeface="Arial"/>
                <a:cs typeface="Arial"/>
              </a:rPr>
              <a:t>:</a:t>
            </a:r>
          </a:p>
        </p:txBody>
      </p:sp>
      <p:pic>
        <p:nvPicPr>
          <p:cNvPr id="2" name="Picture 1" descr="05_03_Figure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842"/>
          <a:stretch/>
        </p:blipFill>
        <p:spPr>
          <a:xfrm>
            <a:off x="477350" y="2944497"/>
            <a:ext cx="7936459" cy="1379717"/>
          </a:xfrm>
          <a:prstGeom prst="rect">
            <a:avLst/>
          </a:prstGeom>
        </p:spPr>
      </p:pic>
      <p:pic>
        <p:nvPicPr>
          <p:cNvPr id="12" name="Picture 11" descr="05_03_Figure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85" r="63489" b="54935"/>
          <a:stretch/>
        </p:blipFill>
        <p:spPr>
          <a:xfrm>
            <a:off x="477350" y="4435091"/>
            <a:ext cx="2947904" cy="155991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74492" y="3023928"/>
            <a:ext cx="2751515" cy="231834"/>
          </a:xfrm>
          <a:prstGeom prst="rect">
            <a:avLst/>
          </a:prstGeom>
          <a:solidFill>
            <a:srgbClr val="C8E7CE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ight Triangle 3"/>
          <p:cNvSpPr/>
          <p:nvPr/>
        </p:nvSpPr>
        <p:spPr>
          <a:xfrm flipH="1">
            <a:off x="962673" y="2590500"/>
            <a:ext cx="7241477" cy="353997"/>
          </a:xfrm>
          <a:prstGeom prst="rt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3326007" y="2446691"/>
            <a:ext cx="23529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/>
                <a:cs typeface="Arial"/>
              </a:rPr>
              <a:t>Side chain hydrophobicity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947682" y="3242995"/>
            <a:ext cx="8756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FF0000"/>
                </a:solidFill>
                <a:latin typeface="Arial"/>
                <a:cs typeface="Arial"/>
              </a:rPr>
              <a:t>Chiral R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/>
          <a:srcRect l="21659" t="25948" r="39198" b="17333"/>
          <a:stretch/>
        </p:blipFill>
        <p:spPr>
          <a:xfrm>
            <a:off x="6102249" y="907183"/>
            <a:ext cx="1511822" cy="164299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282207" y="1233203"/>
            <a:ext cx="59263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The ability to control the hydrophobicity of protein </a:t>
            </a:r>
            <a:r>
              <a:rPr lang="en-US" sz="1600" dirty="0" err="1">
                <a:latin typeface="Arial"/>
                <a:cs typeface="Arial"/>
              </a:rPr>
              <a:t>microregions</a:t>
            </a:r>
            <a:r>
              <a:rPr lang="en-US" sz="1600" dirty="0">
                <a:latin typeface="Arial"/>
                <a:cs typeface="Arial"/>
              </a:rPr>
              <a:t> is key for structure, function, and sub-cellular location (</a:t>
            </a:r>
            <a:r>
              <a:rPr lang="en-US" sz="1600" dirty="0" err="1">
                <a:latin typeface="Arial"/>
                <a:cs typeface="Arial"/>
              </a:rPr>
              <a:t>compartmentation</a:t>
            </a:r>
            <a:r>
              <a:rPr lang="en-US" sz="1600" dirty="0">
                <a:latin typeface="Arial"/>
                <a:cs typeface="Arial"/>
              </a:rPr>
              <a:t>)</a:t>
            </a:r>
          </a:p>
          <a:p>
            <a:r>
              <a:rPr lang="en-US" sz="1600" dirty="0">
                <a:latin typeface="Arial"/>
                <a:cs typeface="Arial"/>
              </a:rPr>
              <a:t>	</a:t>
            </a:r>
            <a:r>
              <a:rPr lang="en-US" sz="1600" i="1" dirty="0">
                <a:latin typeface="Arial"/>
                <a:cs typeface="Arial"/>
              </a:rPr>
              <a:t>Hydrophobicity is a driving force of protein folding. </a:t>
            </a:r>
            <a:endParaRPr lang="en-US" sz="1600" dirty="0">
              <a:latin typeface="Arial"/>
              <a:cs typeface="Aria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45834" y="3225522"/>
            <a:ext cx="8756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FF0000"/>
                </a:solidFill>
                <a:latin typeface="Arial"/>
                <a:cs typeface="Arial"/>
              </a:rPr>
              <a:t>Achiral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74492" y="4738687"/>
            <a:ext cx="8756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FF0000"/>
                </a:solidFill>
                <a:latin typeface="Arial"/>
                <a:cs typeface="Arial"/>
              </a:rPr>
              <a:t>2</a:t>
            </a:r>
            <a:r>
              <a:rPr lang="en-US" sz="1200" baseline="30000" dirty="0">
                <a:solidFill>
                  <a:srgbClr val="FF0000"/>
                </a:solidFill>
                <a:latin typeface="Arial"/>
                <a:cs typeface="Arial"/>
              </a:rPr>
              <a:t>o</a:t>
            </a:r>
            <a:r>
              <a:rPr lang="en-US" sz="1200" dirty="0">
                <a:solidFill>
                  <a:srgbClr val="FF0000"/>
                </a:solidFill>
                <a:latin typeface="Arial"/>
                <a:cs typeface="Arial"/>
              </a:rPr>
              <a:t> amine</a:t>
            </a:r>
          </a:p>
        </p:txBody>
      </p:sp>
      <p:sp>
        <p:nvSpPr>
          <p:cNvPr id="20" name="Arc 19"/>
          <p:cNvSpPr/>
          <p:nvPr/>
        </p:nvSpPr>
        <p:spPr>
          <a:xfrm rot="17752274" flipH="1">
            <a:off x="788633" y="5354575"/>
            <a:ext cx="216764" cy="230922"/>
          </a:xfrm>
          <a:prstGeom prst="arc">
            <a:avLst>
              <a:gd name="adj1" fmla="val 20916923"/>
              <a:gd name="adj2" fmla="val 9571387"/>
            </a:avLst>
          </a:prstGeom>
          <a:ln w="12700" cmpd="sng">
            <a:solidFill>
              <a:srgbClr val="FF0000"/>
            </a:solidFill>
            <a:prstDash val="sysDash"/>
            <a:headEnd type="none"/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7" name="Group 16"/>
          <p:cNvGrpSpPr/>
          <p:nvPr/>
        </p:nvGrpSpPr>
        <p:grpSpPr>
          <a:xfrm>
            <a:off x="477350" y="3023928"/>
            <a:ext cx="1437625" cy="3617405"/>
            <a:chOff x="477350" y="3023928"/>
            <a:chExt cx="1437625" cy="3617405"/>
          </a:xfrm>
        </p:grpSpPr>
        <p:sp>
          <p:nvSpPr>
            <p:cNvPr id="6" name="Rectangle 5"/>
            <p:cNvSpPr/>
            <p:nvPr/>
          </p:nvSpPr>
          <p:spPr>
            <a:xfrm>
              <a:off x="477350" y="3023928"/>
              <a:ext cx="1437624" cy="3585818"/>
            </a:xfrm>
            <a:prstGeom prst="rect">
              <a:avLst/>
            </a:prstGeom>
            <a:noFill/>
            <a:ln w="1905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77351" y="5995002"/>
              <a:ext cx="143762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latin typeface="Arial"/>
                  <a:cs typeface="Arial"/>
                </a:rPr>
                <a:t>Provide for turns of the protein structure</a:t>
              </a:r>
            </a:p>
          </p:txBody>
        </p:sp>
      </p:grpSp>
      <p:sp>
        <p:nvSpPr>
          <p:cNvPr id="7" name="Oval 6"/>
          <p:cNvSpPr/>
          <p:nvPr/>
        </p:nvSpPr>
        <p:spPr>
          <a:xfrm>
            <a:off x="2630569" y="4698367"/>
            <a:ext cx="292285" cy="2922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/>
          <p:cNvSpPr txBox="1"/>
          <p:nvPr/>
        </p:nvSpPr>
        <p:spPr>
          <a:xfrm>
            <a:off x="3477328" y="5778749"/>
            <a:ext cx="52498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Sulfur has the same electronegativity as C and similar size as CH</a:t>
            </a:r>
            <a:r>
              <a:rPr lang="en-US" sz="1600" baseline="-25000" dirty="0">
                <a:latin typeface="Arial"/>
                <a:cs typeface="Arial"/>
              </a:rPr>
              <a:t>2</a:t>
            </a:r>
            <a:r>
              <a:rPr lang="en-US" sz="1600" dirty="0">
                <a:latin typeface="Arial"/>
                <a:cs typeface="Arial"/>
              </a:rPr>
              <a:t>, resulting in a </a:t>
            </a:r>
            <a:r>
              <a:rPr lang="en-US" sz="1600" dirty="0" err="1">
                <a:latin typeface="Arial"/>
                <a:cs typeface="Arial"/>
              </a:rPr>
              <a:t>thioether</a:t>
            </a:r>
            <a:r>
              <a:rPr lang="en-US" sz="1600" dirty="0">
                <a:latin typeface="Arial"/>
                <a:cs typeface="Arial"/>
              </a:rPr>
              <a:t> side chain that is aliphatic and hydrophobic</a:t>
            </a:r>
            <a:r>
              <a:rPr lang="en-US" sz="1600" i="1" dirty="0">
                <a:latin typeface="Arial"/>
                <a:cs typeface="Arial"/>
              </a:rPr>
              <a:t>. </a:t>
            </a:r>
            <a:r>
              <a:rPr lang="en-US" sz="1600" dirty="0">
                <a:latin typeface="Arial"/>
                <a:cs typeface="Arial"/>
              </a:rPr>
              <a:t>The </a:t>
            </a:r>
            <a:r>
              <a:rPr lang="en-US" sz="1600" dirty="0" err="1">
                <a:latin typeface="Arial"/>
                <a:cs typeface="Arial"/>
              </a:rPr>
              <a:t>thiol</a:t>
            </a:r>
            <a:r>
              <a:rPr lang="en-US" sz="1600" dirty="0">
                <a:latin typeface="Arial"/>
                <a:cs typeface="Arial"/>
              </a:rPr>
              <a:t> does allow some interactions with polar molecules.</a:t>
            </a:r>
            <a:r>
              <a:rPr lang="en-US" sz="1600" i="1" dirty="0">
                <a:latin typeface="Arial"/>
                <a:cs typeface="Arial"/>
              </a:rPr>
              <a:t> </a:t>
            </a:r>
            <a:endParaRPr lang="en-US" sz="1600" dirty="0">
              <a:latin typeface="Arial"/>
              <a:cs typeface="Arial"/>
            </a:endParaRPr>
          </a:p>
        </p:txBody>
      </p:sp>
      <p:cxnSp>
        <p:nvCxnSpPr>
          <p:cNvPr id="24" name="Straight Connector 23"/>
          <p:cNvCxnSpPr>
            <a:stCxn id="7" idx="5"/>
          </p:cNvCxnSpPr>
          <p:nvPr/>
        </p:nvCxnSpPr>
        <p:spPr>
          <a:xfrm>
            <a:off x="2880050" y="4947848"/>
            <a:ext cx="697927" cy="918558"/>
          </a:xfrm>
          <a:prstGeom prst="line">
            <a:avLst/>
          </a:prstGeom>
          <a:ln w="12700" cmpd="sng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3477328" y="4324214"/>
            <a:ext cx="55129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Val &amp; Ile have </a:t>
            </a:r>
            <a:r>
              <a:rPr lang="en-US" sz="1600" dirty="0" err="1">
                <a:latin typeface="Arial"/>
                <a:cs typeface="Arial"/>
              </a:rPr>
              <a:t>C</a:t>
            </a:r>
            <a:r>
              <a:rPr lang="en-US" sz="1600" baseline="-25000" dirty="0" err="1">
                <a:latin typeface="Symbol" charset="2"/>
                <a:cs typeface="Symbol" charset="2"/>
              </a:rPr>
              <a:t>b</a:t>
            </a:r>
            <a:r>
              <a:rPr lang="en-US" sz="1600" dirty="0">
                <a:latin typeface="Arial"/>
                <a:cs typeface="Arial"/>
              </a:rPr>
              <a:t> substituents – </a:t>
            </a:r>
            <a:r>
              <a:rPr lang="en-US" sz="1600" dirty="0">
                <a:latin typeface="Symbol" charset="2"/>
                <a:cs typeface="Symbol" charset="2"/>
              </a:rPr>
              <a:t>b</a:t>
            </a:r>
            <a:r>
              <a:rPr lang="en-US" sz="1600" dirty="0">
                <a:latin typeface="Arial"/>
                <a:cs typeface="Arial"/>
              </a:rPr>
              <a:t>-branched amino acids</a:t>
            </a:r>
          </a:p>
          <a:p>
            <a:endParaRPr lang="en-US" sz="1600" dirty="0">
              <a:latin typeface="Arial"/>
              <a:cs typeface="Arial"/>
            </a:endParaRPr>
          </a:p>
          <a:p>
            <a:r>
              <a:rPr lang="en-US" sz="1600" dirty="0" err="1">
                <a:latin typeface="Arial"/>
                <a:cs typeface="Arial"/>
              </a:rPr>
              <a:t>Leu</a:t>
            </a:r>
            <a:r>
              <a:rPr lang="en-US" sz="1600" dirty="0">
                <a:latin typeface="Arial"/>
                <a:cs typeface="Arial"/>
              </a:rPr>
              <a:t> and Ile are isomers that differ in structure by position of R-group CH</a:t>
            </a:r>
            <a:r>
              <a:rPr lang="en-US" sz="1600" baseline="-25000" dirty="0">
                <a:latin typeface="Arial"/>
                <a:cs typeface="Arial"/>
              </a:rPr>
              <a:t>3</a:t>
            </a:r>
            <a:r>
              <a:rPr lang="en-US" sz="1600" dirty="0">
                <a:latin typeface="Arial"/>
                <a:cs typeface="Arial"/>
              </a:rPr>
              <a:t>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7B50B8C-2D6B-EF40-A861-21A769BA0DCA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95161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24511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Non-polar Aromatic:</a:t>
            </a:r>
          </a:p>
        </p:txBody>
      </p:sp>
      <p:grpSp>
        <p:nvGrpSpPr>
          <p:cNvPr id="3" name="Group 2"/>
          <p:cNvGrpSpPr/>
          <p:nvPr/>
        </p:nvGrpSpPr>
        <p:grpSpPr>
          <a:xfrm>
            <a:off x="1965367" y="2601783"/>
            <a:ext cx="4787435" cy="1866980"/>
            <a:chOff x="1965367" y="1291412"/>
            <a:chExt cx="4787435" cy="1866980"/>
          </a:xfrm>
        </p:grpSpPr>
        <p:pic>
          <p:nvPicPr>
            <p:cNvPr id="2" name="Picture 1" descr="05_03_Figure.jp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991" t="21976" b="53844"/>
            <a:stretch/>
          </p:blipFill>
          <p:spPr>
            <a:xfrm>
              <a:off x="1965367" y="1311572"/>
              <a:ext cx="4787435" cy="1846820"/>
            </a:xfrm>
            <a:prstGeom prst="rect">
              <a:avLst/>
            </a:prstGeom>
          </p:spPr>
        </p:pic>
        <p:sp>
          <p:nvSpPr>
            <p:cNvPr id="12" name="Rectangle 11"/>
            <p:cNvSpPr/>
            <p:nvPr/>
          </p:nvSpPr>
          <p:spPr>
            <a:xfrm>
              <a:off x="1965367" y="1291412"/>
              <a:ext cx="2751515" cy="13991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282207" y="1233203"/>
            <a:ext cx="859722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latin typeface="Arial"/>
                <a:cs typeface="Arial"/>
              </a:rPr>
              <a:t>Phe</a:t>
            </a:r>
            <a:r>
              <a:rPr lang="en-US" sz="1600" dirty="0">
                <a:latin typeface="Arial"/>
                <a:cs typeface="Arial"/>
              </a:rPr>
              <a:t> is one of the most hydrophobic amino acids</a:t>
            </a:r>
          </a:p>
          <a:p>
            <a:endParaRPr lang="en-US" sz="1600" dirty="0">
              <a:latin typeface="Arial"/>
              <a:cs typeface="Arial"/>
            </a:endParaRPr>
          </a:p>
          <a:p>
            <a:r>
              <a:rPr lang="en-US" sz="1600" dirty="0">
                <a:latin typeface="Arial"/>
                <a:cs typeface="Arial"/>
              </a:rPr>
              <a:t>The hydrophobicity of Tyr and </a:t>
            </a:r>
            <a:r>
              <a:rPr lang="en-US" sz="1600" dirty="0" err="1">
                <a:latin typeface="Arial"/>
                <a:cs typeface="Arial"/>
              </a:rPr>
              <a:t>Trp</a:t>
            </a:r>
            <a:r>
              <a:rPr lang="en-US" sz="1600" dirty="0">
                <a:latin typeface="Arial"/>
                <a:cs typeface="Arial"/>
              </a:rPr>
              <a:t> is reduced by the polar groups in their side chains amenable to H-bonding with water</a:t>
            </a:r>
          </a:p>
          <a:p>
            <a:r>
              <a:rPr lang="en-US" sz="1600" dirty="0">
                <a:latin typeface="Arial"/>
                <a:cs typeface="Arial"/>
              </a:rPr>
              <a:t>	</a:t>
            </a:r>
            <a:r>
              <a:rPr lang="en-US" sz="1600" i="1" dirty="0">
                <a:latin typeface="Arial"/>
                <a:cs typeface="Arial"/>
              </a:rPr>
              <a:t>Tyr has a basic OH (</a:t>
            </a:r>
            <a:r>
              <a:rPr lang="en-US" sz="1600" i="1" dirty="0" err="1">
                <a:latin typeface="Arial"/>
                <a:cs typeface="Arial"/>
              </a:rPr>
              <a:t>pK</a:t>
            </a:r>
            <a:r>
              <a:rPr lang="en-US" sz="1600" i="1" baseline="-25000" dirty="0" err="1">
                <a:latin typeface="Arial"/>
                <a:cs typeface="Arial"/>
              </a:rPr>
              <a:t>a</a:t>
            </a:r>
            <a:r>
              <a:rPr lang="en-US" sz="1600" i="1" dirty="0">
                <a:latin typeface="Arial"/>
                <a:cs typeface="Arial"/>
              </a:rPr>
              <a:t>=10.1), and </a:t>
            </a:r>
            <a:r>
              <a:rPr lang="en-US" sz="1600" i="1" dirty="0" err="1">
                <a:latin typeface="Arial"/>
                <a:cs typeface="Arial"/>
              </a:rPr>
              <a:t>Trp</a:t>
            </a:r>
            <a:r>
              <a:rPr lang="en-US" sz="1600" i="1" dirty="0">
                <a:latin typeface="Arial"/>
                <a:cs typeface="Arial"/>
              </a:rPr>
              <a:t> has an </a:t>
            </a:r>
            <a:r>
              <a:rPr lang="en-US" sz="1600" i="1" dirty="0" err="1">
                <a:latin typeface="Arial"/>
                <a:cs typeface="Arial"/>
              </a:rPr>
              <a:t>indole</a:t>
            </a:r>
            <a:r>
              <a:rPr lang="en-US" sz="1600" i="1" dirty="0">
                <a:latin typeface="Arial"/>
                <a:cs typeface="Arial"/>
              </a:rPr>
              <a:t> ring. The basic OH of Tyr results in some polar character (gray area)</a:t>
            </a:r>
            <a:endParaRPr lang="en-US" sz="1600" dirty="0">
              <a:latin typeface="Arial"/>
              <a:cs typeface="Arial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779553" y="2671133"/>
            <a:ext cx="292285" cy="2922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 rot="18103129">
            <a:off x="5344509" y="2726971"/>
            <a:ext cx="996585" cy="70177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Box 15"/>
          <p:cNvSpPr txBox="1"/>
          <p:nvPr/>
        </p:nvSpPr>
        <p:spPr>
          <a:xfrm>
            <a:off x="453546" y="4666196"/>
            <a:ext cx="594971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The aromatic character of the side chains provides pi-conjugated electron systems that absorb light</a:t>
            </a:r>
          </a:p>
          <a:p>
            <a:r>
              <a:rPr lang="en-US" sz="1600" dirty="0">
                <a:latin typeface="Arial"/>
                <a:cs typeface="Arial"/>
              </a:rPr>
              <a:t>	</a:t>
            </a:r>
            <a:r>
              <a:rPr lang="en-US" sz="1600" i="1" dirty="0">
                <a:latin typeface="Arial"/>
                <a:cs typeface="Arial"/>
              </a:rPr>
              <a:t>The limited pi-conjugation makes these systems high energy and results in the absorption of photons at 280 nm. This photon absorption can be used to quantify protein levels in solution.</a:t>
            </a:r>
          </a:p>
          <a:p>
            <a:endParaRPr lang="en-US" sz="1600" i="1" dirty="0">
              <a:latin typeface="Arial"/>
              <a:cs typeface="Arial"/>
            </a:endParaRPr>
          </a:p>
          <a:p>
            <a:r>
              <a:rPr lang="en-US" sz="1600" i="1" dirty="0">
                <a:latin typeface="Arial"/>
                <a:cs typeface="Arial"/>
              </a:rPr>
              <a:t>Why doesn’t </a:t>
            </a:r>
            <a:r>
              <a:rPr lang="en-US" sz="1600" i="1" dirty="0" err="1">
                <a:latin typeface="Arial"/>
                <a:cs typeface="Arial"/>
              </a:rPr>
              <a:t>Phe</a:t>
            </a:r>
            <a:r>
              <a:rPr lang="en-US" sz="1600" i="1" dirty="0">
                <a:latin typeface="Arial"/>
                <a:cs typeface="Arial"/>
              </a:rPr>
              <a:t> show absorption peak at 280 nm?</a:t>
            </a:r>
            <a:endParaRPr lang="en-US" sz="1600" dirty="0">
              <a:latin typeface="Arial"/>
              <a:cs typeface="Arial"/>
            </a:endParaRPr>
          </a:p>
        </p:txBody>
      </p:sp>
      <p:pic>
        <p:nvPicPr>
          <p:cNvPr id="4" name="Picture 3" descr="05_06_Figure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1176" y="4136113"/>
            <a:ext cx="2068255" cy="247363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615DBBCA-D9CE-3847-8633-79A3D1037086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17758212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21806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Polar Uncharged:</a:t>
            </a:r>
          </a:p>
        </p:txBody>
      </p:sp>
      <p:pic>
        <p:nvPicPr>
          <p:cNvPr id="2" name="Picture 1" descr="05_03_Figure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428" b="32574"/>
          <a:stretch/>
        </p:blipFill>
        <p:spPr>
          <a:xfrm>
            <a:off x="798385" y="1311572"/>
            <a:ext cx="7897044" cy="1360764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879017" y="1311572"/>
            <a:ext cx="2751515" cy="139910"/>
          </a:xfrm>
          <a:prstGeom prst="rect">
            <a:avLst/>
          </a:prstGeom>
          <a:solidFill>
            <a:srgbClr val="FFEDB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/>
          <p:cNvSpPr txBox="1"/>
          <p:nvPr/>
        </p:nvSpPr>
        <p:spPr>
          <a:xfrm>
            <a:off x="362837" y="2735082"/>
            <a:ext cx="859722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These amino acids form multiple H-bonds with water and other polar species, and are often found on the aqueous surfaces of proteins.</a:t>
            </a:r>
          </a:p>
          <a:p>
            <a:endParaRPr lang="en-US" sz="1600" dirty="0">
              <a:latin typeface="Arial"/>
              <a:cs typeface="Arial"/>
            </a:endParaRPr>
          </a:p>
          <a:p>
            <a:r>
              <a:rPr lang="en-US" sz="1600" dirty="0">
                <a:latin typeface="Arial"/>
                <a:cs typeface="Arial"/>
              </a:rPr>
              <a:t>Both </a:t>
            </a:r>
            <a:r>
              <a:rPr lang="en-US" sz="1600" dirty="0" err="1">
                <a:latin typeface="Arial"/>
                <a:cs typeface="Arial"/>
              </a:rPr>
              <a:t>Ser</a:t>
            </a:r>
            <a:r>
              <a:rPr lang="en-US" sz="1600" dirty="0">
                <a:latin typeface="Arial"/>
                <a:cs typeface="Arial"/>
              </a:rPr>
              <a:t> and </a:t>
            </a:r>
            <a:r>
              <a:rPr lang="en-US" sz="1600" dirty="0" err="1">
                <a:latin typeface="Arial"/>
                <a:cs typeface="Arial"/>
              </a:rPr>
              <a:t>Cys</a:t>
            </a:r>
            <a:r>
              <a:rPr lang="en-US" sz="1600" dirty="0">
                <a:latin typeface="Arial"/>
                <a:cs typeface="Arial"/>
              </a:rPr>
              <a:t> posses R-groups that are good nucleophiles, delegating these amino acids to the active sites of enzymes to assist in catalysis</a:t>
            </a:r>
          </a:p>
          <a:p>
            <a:endParaRPr lang="en-US" sz="1600" dirty="0">
              <a:latin typeface="Arial"/>
              <a:cs typeface="Arial"/>
            </a:endParaRPr>
          </a:p>
          <a:p>
            <a:r>
              <a:rPr lang="en-US" sz="1600" dirty="0" err="1">
                <a:latin typeface="Arial"/>
                <a:cs typeface="Arial"/>
              </a:rPr>
              <a:t>Cys</a:t>
            </a:r>
            <a:r>
              <a:rPr lang="en-US" sz="1600" dirty="0">
                <a:latin typeface="Arial"/>
                <a:cs typeface="Arial"/>
              </a:rPr>
              <a:t> is unique in two other aspects: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488453" y="1458882"/>
            <a:ext cx="87563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FF0000"/>
                </a:solidFill>
                <a:latin typeface="Arial"/>
                <a:cs typeface="Arial"/>
              </a:rPr>
              <a:t>Chiral R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79017" y="1302567"/>
            <a:ext cx="2890458" cy="1369769"/>
            <a:chOff x="879017" y="1302567"/>
            <a:chExt cx="2890458" cy="1369769"/>
          </a:xfrm>
        </p:grpSpPr>
        <p:sp>
          <p:nvSpPr>
            <p:cNvPr id="15" name="Rectangle 14"/>
            <p:cNvSpPr/>
            <p:nvPr/>
          </p:nvSpPr>
          <p:spPr>
            <a:xfrm>
              <a:off x="879017" y="1311572"/>
              <a:ext cx="2890458" cy="1360764"/>
            </a:xfrm>
            <a:prstGeom prst="rect">
              <a:avLst/>
            </a:prstGeom>
            <a:noFill/>
            <a:ln w="19050" cmpd="sng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921498" y="1302567"/>
              <a:ext cx="2847977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dirty="0">
                  <a:latin typeface="Arial"/>
                  <a:cs typeface="Arial"/>
                </a:rPr>
                <a:t>Key residues involved in enzyme catalysis driven by Nu:</a:t>
              </a:r>
              <a:r>
                <a:rPr lang="en-US" sz="1200" baseline="30000" dirty="0">
                  <a:latin typeface="Arial"/>
                  <a:cs typeface="Arial"/>
                </a:rPr>
                <a:t>-</a:t>
              </a:r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1498" y="4465960"/>
            <a:ext cx="1155700" cy="224790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1426657" y="5413683"/>
            <a:ext cx="7705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>
                <a:latin typeface="Arial"/>
                <a:cs typeface="Arial"/>
              </a:rPr>
              <a:t>pK</a:t>
            </a:r>
            <a:r>
              <a:rPr lang="en-US" sz="1200" baseline="-25000" dirty="0" err="1">
                <a:latin typeface="Arial"/>
                <a:cs typeface="Arial"/>
              </a:rPr>
              <a:t>a</a:t>
            </a:r>
            <a:r>
              <a:rPr lang="en-US" sz="1200" dirty="0">
                <a:latin typeface="Arial"/>
                <a:cs typeface="Arial"/>
              </a:rPr>
              <a:t>=8.4</a:t>
            </a:r>
            <a:endParaRPr lang="en-US" sz="1200" baseline="30000" dirty="0">
              <a:latin typeface="Arial"/>
              <a:cs typeface="Arial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964737" y="6360366"/>
            <a:ext cx="7705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>
                <a:latin typeface="Arial"/>
                <a:cs typeface="Arial"/>
              </a:rPr>
              <a:t>Thiolate</a:t>
            </a:r>
            <a:endParaRPr lang="en-US" sz="1200" baseline="30000" dirty="0">
              <a:latin typeface="Arial"/>
              <a:cs typeface="Arial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65650" y="4694265"/>
            <a:ext cx="2882900" cy="194310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6402795" y="4417266"/>
            <a:ext cx="7705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>
                <a:latin typeface="Arial"/>
                <a:cs typeface="Arial"/>
              </a:rPr>
              <a:t>Cystine</a:t>
            </a:r>
            <a:endParaRPr lang="en-US" sz="1200" baseline="30000" dirty="0">
              <a:latin typeface="Arial"/>
              <a:cs typeface="Arial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231321" y="4951049"/>
            <a:ext cx="201185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1. The </a:t>
            </a:r>
            <a:r>
              <a:rPr lang="en-US" sz="1200" dirty="0" err="1">
                <a:latin typeface="Arial"/>
                <a:cs typeface="Arial"/>
              </a:rPr>
              <a:t>pK</a:t>
            </a:r>
            <a:r>
              <a:rPr lang="en-US" sz="1200" baseline="-25000" dirty="0" err="1">
                <a:latin typeface="Arial"/>
                <a:cs typeface="Arial"/>
              </a:rPr>
              <a:t>a</a:t>
            </a:r>
            <a:r>
              <a:rPr lang="en-US" sz="1200" dirty="0">
                <a:latin typeface="Arial"/>
                <a:cs typeface="Arial"/>
              </a:rPr>
              <a:t> of the </a:t>
            </a:r>
            <a:r>
              <a:rPr lang="en-US" sz="1200" dirty="0" err="1">
                <a:latin typeface="Arial"/>
                <a:cs typeface="Arial"/>
              </a:rPr>
              <a:t>thiol</a:t>
            </a:r>
            <a:r>
              <a:rPr lang="en-US" sz="1200" dirty="0">
                <a:latin typeface="Arial"/>
                <a:cs typeface="Arial"/>
              </a:rPr>
              <a:t> falls into the biochemically relevant range, so some fraction of </a:t>
            </a:r>
            <a:r>
              <a:rPr lang="en-US" sz="1200" dirty="0" err="1">
                <a:latin typeface="Arial"/>
                <a:cs typeface="Arial"/>
              </a:rPr>
              <a:t>Cys</a:t>
            </a:r>
            <a:r>
              <a:rPr lang="en-US" sz="1200" dirty="0">
                <a:latin typeface="Arial"/>
                <a:cs typeface="Arial"/>
              </a:rPr>
              <a:t> is in the </a:t>
            </a:r>
            <a:r>
              <a:rPr lang="en-US" sz="1200" dirty="0" err="1">
                <a:latin typeface="Arial"/>
                <a:cs typeface="Arial"/>
              </a:rPr>
              <a:t>thiolate</a:t>
            </a:r>
            <a:r>
              <a:rPr lang="en-US" sz="1200" dirty="0">
                <a:latin typeface="Arial"/>
                <a:cs typeface="Arial"/>
              </a:rPr>
              <a:t> form</a:t>
            </a:r>
            <a:endParaRPr lang="en-US" sz="1200" baseline="30000" dirty="0">
              <a:latin typeface="Arial"/>
              <a:cs typeface="Arial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539259" y="4721185"/>
            <a:ext cx="151151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2. The oxidation of 2 </a:t>
            </a:r>
            <a:r>
              <a:rPr lang="en-US" sz="1200" dirty="0" err="1">
                <a:latin typeface="Arial"/>
                <a:cs typeface="Arial"/>
              </a:rPr>
              <a:t>Cys</a:t>
            </a:r>
            <a:r>
              <a:rPr lang="en-US" sz="1200" dirty="0">
                <a:latin typeface="Arial"/>
                <a:cs typeface="Arial"/>
              </a:rPr>
              <a:t> yield a </a:t>
            </a:r>
            <a:r>
              <a:rPr lang="en-US" sz="1200" i="1" dirty="0">
                <a:latin typeface="Arial"/>
                <a:cs typeface="Arial"/>
              </a:rPr>
              <a:t>disulfide bond</a:t>
            </a:r>
            <a:r>
              <a:rPr lang="en-US" sz="1200" dirty="0">
                <a:latin typeface="Arial"/>
                <a:cs typeface="Arial"/>
              </a:rPr>
              <a:t> that is important in the stabilization of higher order protein structures. Disulfide bonds are ~40% weaker than C-C bonds.</a:t>
            </a:r>
            <a:endParaRPr lang="en-US" sz="1200" baseline="30000" dirty="0">
              <a:latin typeface="Arial"/>
              <a:cs typeface="Arial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4742A68-087E-2E4A-B575-F1D7F729A20F}"/>
              </a:ext>
            </a:extLst>
          </p:cNvPr>
          <p:cNvSpPr txBox="1"/>
          <p:nvPr/>
        </p:nvSpPr>
        <p:spPr>
          <a:xfrm>
            <a:off x="5662530" y="5321350"/>
            <a:ext cx="492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[O]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F00CEB8E-7C57-8146-A9E8-9906C54F2601}"/>
              </a:ext>
            </a:extLst>
          </p:cNvPr>
          <p:cNvSpPr txBox="1"/>
          <p:nvPr/>
        </p:nvSpPr>
        <p:spPr>
          <a:xfrm>
            <a:off x="5689200" y="5656630"/>
            <a:ext cx="4796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[R]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956ACF9-C4C0-7F4F-8C90-D5393D8FC2E9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1217353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190977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Polar Charged:</a:t>
            </a:r>
          </a:p>
        </p:txBody>
      </p:sp>
      <p:pic>
        <p:nvPicPr>
          <p:cNvPr id="22" name="Picture 21" descr="05_03_Figure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02" t="78698" b="2940"/>
          <a:stretch/>
        </p:blipFill>
        <p:spPr>
          <a:xfrm>
            <a:off x="2848683" y="1311572"/>
            <a:ext cx="3492588" cy="1562359"/>
          </a:xfrm>
          <a:prstGeom prst="rect">
            <a:avLst/>
          </a:prstGeom>
        </p:spPr>
      </p:pic>
      <p:sp>
        <p:nvSpPr>
          <p:cNvPr id="23" name="Oval 22"/>
          <p:cNvSpPr/>
          <p:nvPr/>
        </p:nvSpPr>
        <p:spPr>
          <a:xfrm>
            <a:off x="3577977" y="1503091"/>
            <a:ext cx="292285" cy="2922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5714685" y="1503091"/>
            <a:ext cx="292285" cy="29228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Box 24"/>
          <p:cNvSpPr txBox="1"/>
          <p:nvPr/>
        </p:nvSpPr>
        <p:spPr>
          <a:xfrm>
            <a:off x="6341271" y="1256782"/>
            <a:ext cx="26305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Acidic amino acids are ionized at pH 7</a:t>
            </a:r>
          </a:p>
          <a:p>
            <a:endParaRPr lang="en-US" sz="1600" dirty="0">
              <a:latin typeface="Arial"/>
              <a:cs typeface="Arial"/>
            </a:endParaRPr>
          </a:p>
          <a:p>
            <a:r>
              <a:rPr lang="en-US" sz="1600" dirty="0">
                <a:latin typeface="Arial"/>
                <a:cs typeface="Arial"/>
              </a:rPr>
              <a:t>Tend to be on solvent-exposed/accessible surfaces of proteins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2680964" y="2873248"/>
            <a:ext cx="5789268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latin typeface="Arial"/>
                <a:cs typeface="Arial"/>
              </a:rPr>
              <a:t>pK</a:t>
            </a:r>
            <a:r>
              <a:rPr lang="en-US" sz="1600" baseline="-25000" dirty="0" err="1">
                <a:latin typeface="Arial"/>
                <a:cs typeface="Arial"/>
              </a:rPr>
              <a:t>a</a:t>
            </a:r>
            <a:r>
              <a:rPr lang="en-US" sz="1600" baseline="-25000" dirty="0">
                <a:latin typeface="Arial"/>
                <a:cs typeface="Arial"/>
              </a:rPr>
              <a:t> </a:t>
            </a:r>
            <a:r>
              <a:rPr lang="en-US" sz="1600" dirty="0">
                <a:latin typeface="Arial"/>
                <a:cs typeface="Arial"/>
              </a:rPr>
              <a:t>     3.9        		   4.1  		 (we will assume 4.0 									for both for now) 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08927" y="1355250"/>
            <a:ext cx="247203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Acids play roles in:</a:t>
            </a:r>
          </a:p>
          <a:p>
            <a:r>
              <a:rPr lang="en-US" sz="1600" i="1" dirty="0">
                <a:latin typeface="Arial"/>
                <a:cs typeface="Arial"/>
              </a:rPr>
              <a:t>Metal chelation</a:t>
            </a:r>
          </a:p>
          <a:p>
            <a:r>
              <a:rPr lang="en-US" sz="1600" i="1" dirty="0">
                <a:latin typeface="Arial"/>
                <a:cs typeface="Arial"/>
              </a:rPr>
              <a:t>Nu:</a:t>
            </a:r>
            <a:r>
              <a:rPr lang="en-US" sz="1600" i="1" baseline="30000" dirty="0">
                <a:latin typeface="Arial"/>
                <a:cs typeface="Arial"/>
              </a:rPr>
              <a:t>-</a:t>
            </a:r>
            <a:r>
              <a:rPr lang="en-US" sz="1600" i="1" dirty="0">
                <a:latin typeface="Arial"/>
                <a:cs typeface="Arial"/>
              </a:rPr>
              <a:t> reactions</a:t>
            </a:r>
          </a:p>
          <a:p>
            <a:r>
              <a:rPr lang="en-US" sz="1600" i="1" dirty="0">
                <a:latin typeface="Arial"/>
                <a:cs typeface="Arial"/>
              </a:rPr>
              <a:t>Electrostatic interactions</a:t>
            </a:r>
          </a:p>
        </p:txBody>
      </p:sp>
      <p:pic>
        <p:nvPicPr>
          <p:cNvPr id="28" name="Picture 27" descr="05_03_Figure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0" t="73556" r="43188" b="3547"/>
          <a:stretch/>
        </p:blipFill>
        <p:spPr>
          <a:xfrm>
            <a:off x="2386736" y="3840688"/>
            <a:ext cx="5018900" cy="1948178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2174705" y="5788866"/>
            <a:ext cx="546573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latin typeface="Arial"/>
                <a:cs typeface="Arial"/>
              </a:rPr>
              <a:t>pK</a:t>
            </a:r>
            <a:r>
              <a:rPr lang="en-US" sz="1600" baseline="-25000" dirty="0" err="1">
                <a:latin typeface="Arial"/>
                <a:cs typeface="Arial"/>
              </a:rPr>
              <a:t>a</a:t>
            </a:r>
            <a:r>
              <a:rPr lang="en-US" sz="1600" baseline="-25000" dirty="0">
                <a:latin typeface="Arial"/>
                <a:cs typeface="Arial"/>
              </a:rPr>
              <a:t> </a:t>
            </a:r>
            <a:r>
              <a:rPr lang="en-US" sz="1600" dirty="0">
                <a:latin typeface="Arial"/>
                <a:cs typeface="Arial"/>
              </a:rPr>
              <a:t>     6.0         		   10.5			12.5 </a:t>
            </a:r>
          </a:p>
        </p:txBody>
      </p:sp>
      <p:sp>
        <p:nvSpPr>
          <p:cNvPr id="31" name="Oval 30"/>
          <p:cNvSpPr/>
          <p:nvPr/>
        </p:nvSpPr>
        <p:spPr>
          <a:xfrm>
            <a:off x="4952491" y="3985612"/>
            <a:ext cx="375163" cy="375163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/>
          <p:cNvSpPr/>
          <p:nvPr/>
        </p:nvSpPr>
        <p:spPr>
          <a:xfrm>
            <a:off x="6890743" y="4007660"/>
            <a:ext cx="377995" cy="37799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ight Triangle 32"/>
          <p:cNvSpPr/>
          <p:nvPr/>
        </p:nvSpPr>
        <p:spPr>
          <a:xfrm flipH="1">
            <a:off x="2396814" y="3446371"/>
            <a:ext cx="5008822" cy="353997"/>
          </a:xfrm>
          <a:prstGeom prst="rt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TextBox 33"/>
          <p:cNvSpPr txBox="1"/>
          <p:nvPr/>
        </p:nvSpPr>
        <p:spPr>
          <a:xfrm>
            <a:off x="3499233" y="3319130"/>
            <a:ext cx="235293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/>
                <a:cs typeface="Arial"/>
              </a:rPr>
              <a:t>Side chain </a:t>
            </a:r>
            <a:r>
              <a:rPr lang="en-US" sz="1400" dirty="0" err="1">
                <a:latin typeface="Arial"/>
                <a:cs typeface="Arial"/>
              </a:rPr>
              <a:t>alkilinity</a:t>
            </a:r>
            <a:endParaRPr lang="en-US" sz="1400" dirty="0">
              <a:latin typeface="Arial"/>
              <a:cs typeface="Arial"/>
            </a:endParaRPr>
          </a:p>
        </p:txBody>
      </p:sp>
      <p:pic>
        <p:nvPicPr>
          <p:cNvPr id="35" name="Picture 34" descr="02_24_FigureB.jp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535"/>
          <a:stretch/>
        </p:blipFill>
        <p:spPr>
          <a:xfrm>
            <a:off x="174742" y="2472788"/>
            <a:ext cx="2114059" cy="1581073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2434497" y="4053861"/>
            <a:ext cx="11434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>
                <a:solidFill>
                  <a:srgbClr val="FF0000"/>
                </a:solidFill>
                <a:latin typeface="Arial"/>
                <a:cs typeface="Arial"/>
              </a:rPr>
              <a:t>imidazolium</a:t>
            </a:r>
            <a:endParaRPr lang="en-US" sz="1200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4994692" y="4401504"/>
            <a:ext cx="11434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FF0000"/>
                </a:solidFill>
                <a:latin typeface="Arial"/>
                <a:cs typeface="Arial"/>
              </a:rPr>
              <a:t>amine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447224" y="3719056"/>
            <a:ext cx="11434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err="1">
                <a:solidFill>
                  <a:srgbClr val="FF0000"/>
                </a:solidFill>
                <a:latin typeface="Arial"/>
                <a:cs typeface="Arial"/>
              </a:rPr>
              <a:t>guanidinium</a:t>
            </a:r>
            <a:endParaRPr lang="en-US" sz="1200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7447223" y="4053861"/>
            <a:ext cx="14763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Why is </a:t>
            </a:r>
            <a:r>
              <a:rPr lang="en-US" sz="1200" dirty="0" err="1">
                <a:latin typeface="Arial"/>
                <a:cs typeface="Arial"/>
              </a:rPr>
              <a:t>Arg</a:t>
            </a:r>
            <a:r>
              <a:rPr lang="en-US" sz="1200" dirty="0">
                <a:latin typeface="Arial"/>
                <a:cs typeface="Arial"/>
              </a:rPr>
              <a:t> more basic than Lys?</a:t>
            </a:r>
          </a:p>
        </p:txBody>
      </p:sp>
      <p:sp>
        <p:nvSpPr>
          <p:cNvPr id="6" name="Rectangle 5"/>
          <p:cNvSpPr/>
          <p:nvPr/>
        </p:nvSpPr>
        <p:spPr>
          <a:xfrm>
            <a:off x="7447224" y="4665083"/>
            <a:ext cx="152461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Basic amino acids tend to be on solvent-exposed/accessible surfaces of proteins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88713" y="4249584"/>
            <a:ext cx="332988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Bases play roles in:</a:t>
            </a:r>
          </a:p>
          <a:p>
            <a:r>
              <a:rPr lang="en-US" sz="1600" i="1" dirty="0">
                <a:latin typeface="Arial"/>
                <a:cs typeface="Arial"/>
              </a:rPr>
              <a:t>Electrostatic interactions</a:t>
            </a:r>
          </a:p>
          <a:p>
            <a:r>
              <a:rPr lang="en-US" sz="1600" i="1" dirty="0">
                <a:latin typeface="Arial"/>
                <a:cs typeface="Arial"/>
              </a:rPr>
              <a:t>H+ transfer (His)</a:t>
            </a:r>
          </a:p>
          <a:p>
            <a:endParaRPr lang="en-US" sz="1600" i="1" dirty="0">
              <a:latin typeface="Arial"/>
              <a:cs typeface="Arial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8A08DCF-4BEE-F04E-A9F5-E19FF3F6E69A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30404980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24653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His Proton Transfer: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93589" y="1451789"/>
            <a:ext cx="5592870" cy="2093331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753182" y="3545120"/>
            <a:ext cx="825727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Proton transfers can be mediated by His due to resonance stabilization of +</a:t>
            </a:r>
            <a:r>
              <a:rPr lang="en-US" sz="1600" dirty="0" err="1">
                <a:latin typeface="Arial"/>
                <a:cs typeface="Arial"/>
              </a:rPr>
              <a:t>ve</a:t>
            </a:r>
            <a:r>
              <a:rPr lang="en-US" sz="1600" dirty="0">
                <a:latin typeface="Arial"/>
                <a:cs typeface="Arial"/>
              </a:rPr>
              <a:t> charge</a:t>
            </a:r>
            <a:endParaRPr lang="en-US" sz="1600" i="1" dirty="0">
              <a:latin typeface="Arial"/>
              <a:cs typeface="Arial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64743" y="4152900"/>
            <a:ext cx="5662020" cy="1713506"/>
          </a:xfrm>
          <a:prstGeom prst="rect">
            <a:avLst/>
          </a:prstGeom>
        </p:spPr>
      </p:pic>
      <p:sp>
        <p:nvSpPr>
          <p:cNvPr id="36" name="TextBox 35"/>
          <p:cNvSpPr txBox="1"/>
          <p:nvPr/>
        </p:nvSpPr>
        <p:spPr>
          <a:xfrm>
            <a:off x="3083123" y="5284015"/>
            <a:ext cx="895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rial"/>
                <a:cs typeface="Arial"/>
              </a:rPr>
              <a:t>H-D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802820" y="5286113"/>
            <a:ext cx="895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rial"/>
                <a:cs typeface="Arial"/>
              </a:rPr>
              <a:t>D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5666183" y="5284015"/>
            <a:ext cx="895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rial"/>
                <a:cs typeface="Arial"/>
              </a:rPr>
              <a:t>A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6271173" y="5275370"/>
            <a:ext cx="8951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rial"/>
                <a:cs typeface="Arial"/>
              </a:rPr>
              <a:t>A-H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463826" y="6072106"/>
            <a:ext cx="8257273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Donors (H-D) and acceptors (A) can be substrates or, more often, amino acids (e.g. acidic residues and amide bonds, respectively) in active site of enzymes to drive reactions.</a:t>
            </a:r>
            <a:endParaRPr lang="en-US" sz="1600" i="1" dirty="0">
              <a:latin typeface="Arial"/>
              <a:cs typeface="Arial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447530" y="1792111"/>
            <a:ext cx="569362" cy="502777"/>
            <a:chOff x="1447530" y="1792111"/>
            <a:chExt cx="569362" cy="502777"/>
          </a:xfrm>
        </p:grpSpPr>
        <p:sp>
          <p:nvSpPr>
            <p:cNvPr id="3" name="Rectangle 2"/>
            <p:cNvSpPr/>
            <p:nvPr/>
          </p:nvSpPr>
          <p:spPr>
            <a:xfrm>
              <a:off x="1475752" y="1792111"/>
              <a:ext cx="443359" cy="5027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" name="TextBox 1"/>
            <p:cNvSpPr txBox="1"/>
            <p:nvPr/>
          </p:nvSpPr>
          <p:spPr>
            <a:xfrm>
              <a:off x="1447530" y="1947334"/>
              <a:ext cx="5693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aseline="30000" dirty="0">
                  <a:latin typeface="Arial"/>
                  <a:cs typeface="Arial"/>
                </a:rPr>
                <a:t>-</a:t>
              </a:r>
              <a:r>
                <a:rPr lang="en-US" sz="1200" dirty="0">
                  <a:latin typeface="Arial"/>
                  <a:cs typeface="Arial"/>
                </a:rPr>
                <a:t>OOC</a:t>
              </a: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3651237" y="1778000"/>
            <a:ext cx="569362" cy="502777"/>
            <a:chOff x="1447530" y="1792111"/>
            <a:chExt cx="569362" cy="502777"/>
          </a:xfrm>
        </p:grpSpPr>
        <p:sp>
          <p:nvSpPr>
            <p:cNvPr id="20" name="Rectangle 19"/>
            <p:cNvSpPr/>
            <p:nvPr/>
          </p:nvSpPr>
          <p:spPr>
            <a:xfrm>
              <a:off x="1475752" y="1792111"/>
              <a:ext cx="443359" cy="5027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447530" y="1947334"/>
              <a:ext cx="5693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aseline="30000" dirty="0">
                  <a:latin typeface="Arial"/>
                  <a:cs typeface="Arial"/>
                </a:rPr>
                <a:t>-</a:t>
              </a:r>
              <a:r>
                <a:rPr lang="en-US" sz="1200" dirty="0">
                  <a:latin typeface="Arial"/>
                  <a:cs typeface="Arial"/>
                </a:rPr>
                <a:t>OOC</a:t>
              </a: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5525073" y="1806222"/>
            <a:ext cx="569362" cy="502777"/>
            <a:chOff x="1447530" y="1792111"/>
            <a:chExt cx="569362" cy="502777"/>
          </a:xfrm>
        </p:grpSpPr>
        <p:sp>
          <p:nvSpPr>
            <p:cNvPr id="23" name="Rectangle 22"/>
            <p:cNvSpPr/>
            <p:nvPr/>
          </p:nvSpPr>
          <p:spPr>
            <a:xfrm>
              <a:off x="1475752" y="1792111"/>
              <a:ext cx="443359" cy="5027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447530" y="1947334"/>
              <a:ext cx="5693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aseline="30000" dirty="0">
                  <a:latin typeface="Arial"/>
                  <a:cs typeface="Arial"/>
                </a:rPr>
                <a:t>-</a:t>
              </a:r>
              <a:r>
                <a:rPr lang="en-US" sz="1200" dirty="0">
                  <a:latin typeface="Arial"/>
                  <a:cs typeface="Arial"/>
                </a:rPr>
                <a:t>OOC</a:t>
              </a: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901609" y="4385733"/>
            <a:ext cx="569362" cy="502777"/>
            <a:chOff x="1447530" y="1792111"/>
            <a:chExt cx="569362" cy="502777"/>
          </a:xfrm>
        </p:grpSpPr>
        <p:sp>
          <p:nvSpPr>
            <p:cNvPr id="26" name="Rectangle 25"/>
            <p:cNvSpPr/>
            <p:nvPr/>
          </p:nvSpPr>
          <p:spPr>
            <a:xfrm>
              <a:off x="1475752" y="1792111"/>
              <a:ext cx="443359" cy="5027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447530" y="1947334"/>
              <a:ext cx="5693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aseline="30000" dirty="0">
                  <a:latin typeface="Arial"/>
                  <a:cs typeface="Arial"/>
                </a:rPr>
                <a:t>-</a:t>
              </a:r>
              <a:r>
                <a:rPr lang="en-US" sz="1200" dirty="0">
                  <a:latin typeface="Arial"/>
                  <a:cs typeface="Arial"/>
                </a:rPr>
                <a:t>OOC</a:t>
              </a:r>
            </a:p>
          </p:txBody>
        </p:sp>
      </p:grpSp>
      <p:grpSp>
        <p:nvGrpSpPr>
          <p:cNvPr id="28" name="Group 27"/>
          <p:cNvGrpSpPr/>
          <p:nvPr/>
        </p:nvGrpSpPr>
        <p:grpSpPr>
          <a:xfrm>
            <a:off x="4110233" y="4354688"/>
            <a:ext cx="569362" cy="502777"/>
            <a:chOff x="1447530" y="1792111"/>
            <a:chExt cx="569362" cy="502777"/>
          </a:xfrm>
        </p:grpSpPr>
        <p:sp>
          <p:nvSpPr>
            <p:cNvPr id="29" name="Rectangle 28"/>
            <p:cNvSpPr/>
            <p:nvPr/>
          </p:nvSpPr>
          <p:spPr>
            <a:xfrm>
              <a:off x="1475752" y="1792111"/>
              <a:ext cx="443359" cy="5027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1447530" y="1947334"/>
              <a:ext cx="5693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aseline="30000" dirty="0">
                  <a:latin typeface="Arial"/>
                  <a:cs typeface="Arial"/>
                </a:rPr>
                <a:t>-</a:t>
              </a:r>
              <a:r>
                <a:rPr lang="en-US" sz="1200" dirty="0">
                  <a:latin typeface="Arial"/>
                  <a:cs typeface="Arial"/>
                </a:rPr>
                <a:t>OOC</a:t>
              </a: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6230366" y="4351866"/>
            <a:ext cx="569362" cy="502777"/>
            <a:chOff x="1447530" y="1792111"/>
            <a:chExt cx="569362" cy="502777"/>
          </a:xfrm>
        </p:grpSpPr>
        <p:sp>
          <p:nvSpPr>
            <p:cNvPr id="33" name="Rectangle 32"/>
            <p:cNvSpPr/>
            <p:nvPr/>
          </p:nvSpPr>
          <p:spPr>
            <a:xfrm>
              <a:off x="1475752" y="1792111"/>
              <a:ext cx="443359" cy="5027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1447530" y="1947334"/>
              <a:ext cx="56936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aseline="30000" dirty="0">
                  <a:latin typeface="Arial"/>
                  <a:cs typeface="Arial"/>
                </a:rPr>
                <a:t>-</a:t>
              </a:r>
              <a:r>
                <a:rPr lang="en-US" sz="1200" dirty="0">
                  <a:latin typeface="Arial"/>
                  <a:cs typeface="Arial"/>
                </a:rPr>
                <a:t>OOC</a:t>
              </a: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2416419" y="1792111"/>
            <a:ext cx="652593" cy="502777"/>
            <a:chOff x="1391086" y="1792111"/>
            <a:chExt cx="652593" cy="502777"/>
          </a:xfrm>
        </p:grpSpPr>
        <p:sp>
          <p:nvSpPr>
            <p:cNvPr id="38" name="Rectangle 37"/>
            <p:cNvSpPr/>
            <p:nvPr/>
          </p:nvSpPr>
          <p:spPr>
            <a:xfrm>
              <a:off x="1475752" y="1792111"/>
              <a:ext cx="567927" cy="5027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1391086" y="1947334"/>
              <a:ext cx="61655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aseline="30000" dirty="0">
                  <a:latin typeface="Arial"/>
                  <a:cs typeface="Arial"/>
                </a:rPr>
                <a:t>-</a:t>
              </a:r>
              <a:r>
                <a:rPr lang="en-US" sz="1200" dirty="0">
                  <a:latin typeface="Arial"/>
                  <a:cs typeface="Arial"/>
                </a:rPr>
                <a:t>NH3</a:t>
              </a:r>
              <a:r>
                <a:rPr lang="en-US" sz="1200" baseline="30000" dirty="0">
                  <a:latin typeface="Arial"/>
                  <a:cs typeface="Arial"/>
                </a:rPr>
                <a:t>+</a:t>
              </a:r>
            </a:p>
          </p:txBody>
        </p:sp>
      </p:grpSp>
      <p:grpSp>
        <p:nvGrpSpPr>
          <p:cNvPr id="40" name="Group 39"/>
          <p:cNvGrpSpPr/>
          <p:nvPr/>
        </p:nvGrpSpPr>
        <p:grpSpPr>
          <a:xfrm>
            <a:off x="4518160" y="1777791"/>
            <a:ext cx="616550" cy="432222"/>
            <a:chOff x="1391086" y="1792112"/>
            <a:chExt cx="616550" cy="432222"/>
          </a:xfrm>
        </p:grpSpPr>
        <p:sp>
          <p:nvSpPr>
            <p:cNvPr id="41" name="Rectangle 40"/>
            <p:cNvSpPr/>
            <p:nvPr/>
          </p:nvSpPr>
          <p:spPr>
            <a:xfrm>
              <a:off x="1475752" y="1792112"/>
              <a:ext cx="531884" cy="43222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391086" y="1947334"/>
              <a:ext cx="61655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aseline="30000" dirty="0">
                  <a:latin typeface="Arial"/>
                  <a:cs typeface="Arial"/>
                </a:rPr>
                <a:t>-</a:t>
              </a:r>
              <a:r>
                <a:rPr lang="en-US" sz="1200" dirty="0">
                  <a:latin typeface="Arial"/>
                  <a:cs typeface="Arial"/>
                </a:rPr>
                <a:t>NH3</a:t>
              </a:r>
              <a:r>
                <a:rPr lang="en-US" sz="1200" baseline="30000" dirty="0">
                  <a:latin typeface="Arial"/>
                  <a:cs typeface="Arial"/>
                </a:rPr>
                <a:t>+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6501653" y="1871346"/>
            <a:ext cx="652593" cy="502777"/>
            <a:chOff x="1391086" y="1843124"/>
            <a:chExt cx="652593" cy="502777"/>
          </a:xfrm>
        </p:grpSpPr>
        <p:sp>
          <p:nvSpPr>
            <p:cNvPr id="47" name="Rectangle 46"/>
            <p:cNvSpPr/>
            <p:nvPr/>
          </p:nvSpPr>
          <p:spPr>
            <a:xfrm>
              <a:off x="1501782" y="1843124"/>
              <a:ext cx="459423" cy="5027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1391086" y="1947334"/>
              <a:ext cx="652593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200" baseline="30000" dirty="0">
                  <a:latin typeface="Arial"/>
                  <a:cs typeface="Arial"/>
                </a:rPr>
                <a:t>-</a:t>
              </a:r>
              <a:r>
                <a:rPr lang="en-US" sz="1200" dirty="0">
                  <a:latin typeface="Arial"/>
                  <a:cs typeface="Arial"/>
                </a:rPr>
                <a:t>NH3</a:t>
              </a:r>
              <a:r>
                <a:rPr lang="en-US" sz="1200" baseline="30000" dirty="0">
                  <a:latin typeface="Arial"/>
                  <a:cs typeface="Arial"/>
                </a:rPr>
                <a:t>+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2824560" y="4385733"/>
            <a:ext cx="652593" cy="502777"/>
            <a:chOff x="1391086" y="1792111"/>
            <a:chExt cx="652593" cy="502777"/>
          </a:xfrm>
        </p:grpSpPr>
        <p:sp>
          <p:nvSpPr>
            <p:cNvPr id="50" name="Rectangle 49"/>
            <p:cNvSpPr/>
            <p:nvPr/>
          </p:nvSpPr>
          <p:spPr>
            <a:xfrm>
              <a:off x="1475752" y="1792111"/>
              <a:ext cx="567927" cy="5027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TextBox 50"/>
            <p:cNvSpPr txBox="1"/>
            <p:nvPr/>
          </p:nvSpPr>
          <p:spPr>
            <a:xfrm>
              <a:off x="1391086" y="1947334"/>
              <a:ext cx="61655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aseline="30000" dirty="0">
                  <a:latin typeface="Arial"/>
                  <a:cs typeface="Arial"/>
                </a:rPr>
                <a:t>-</a:t>
              </a:r>
              <a:r>
                <a:rPr lang="en-US" sz="1200" dirty="0">
                  <a:latin typeface="Arial"/>
                  <a:cs typeface="Arial"/>
                </a:rPr>
                <a:t>NH3</a:t>
              </a:r>
              <a:r>
                <a:rPr lang="en-US" sz="1200" baseline="30000" dirty="0">
                  <a:latin typeface="Arial"/>
                  <a:cs typeface="Arial"/>
                </a:rPr>
                <a:t>+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4949936" y="4385733"/>
            <a:ext cx="652593" cy="502777"/>
            <a:chOff x="1391086" y="1792111"/>
            <a:chExt cx="652593" cy="502777"/>
          </a:xfrm>
        </p:grpSpPr>
        <p:sp>
          <p:nvSpPr>
            <p:cNvPr id="53" name="Rectangle 52"/>
            <p:cNvSpPr/>
            <p:nvPr/>
          </p:nvSpPr>
          <p:spPr>
            <a:xfrm>
              <a:off x="1475752" y="1792111"/>
              <a:ext cx="567927" cy="5027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TextBox 53"/>
            <p:cNvSpPr txBox="1"/>
            <p:nvPr/>
          </p:nvSpPr>
          <p:spPr>
            <a:xfrm>
              <a:off x="1391086" y="1947334"/>
              <a:ext cx="61655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aseline="30000" dirty="0">
                  <a:latin typeface="Arial"/>
                  <a:cs typeface="Arial"/>
                </a:rPr>
                <a:t>-</a:t>
              </a:r>
              <a:r>
                <a:rPr lang="en-US" sz="1200" dirty="0">
                  <a:latin typeface="Arial"/>
                  <a:cs typeface="Arial"/>
                </a:rPr>
                <a:t>NH3</a:t>
              </a:r>
              <a:r>
                <a:rPr lang="en-US" sz="1200" baseline="30000" dirty="0">
                  <a:latin typeface="Arial"/>
                  <a:cs typeface="Arial"/>
                </a:rPr>
                <a:t>+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7130015" y="4357511"/>
            <a:ext cx="652593" cy="502777"/>
            <a:chOff x="1391086" y="1792111"/>
            <a:chExt cx="652593" cy="502777"/>
          </a:xfrm>
        </p:grpSpPr>
        <p:sp>
          <p:nvSpPr>
            <p:cNvPr id="56" name="Rectangle 55"/>
            <p:cNvSpPr/>
            <p:nvPr/>
          </p:nvSpPr>
          <p:spPr>
            <a:xfrm>
              <a:off x="1475752" y="1792111"/>
              <a:ext cx="567927" cy="5027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1391086" y="1947334"/>
              <a:ext cx="616550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baseline="30000" dirty="0">
                  <a:latin typeface="Arial"/>
                  <a:cs typeface="Arial"/>
                </a:rPr>
                <a:t>-</a:t>
              </a:r>
              <a:r>
                <a:rPr lang="en-US" sz="1200" dirty="0">
                  <a:latin typeface="Arial"/>
                  <a:cs typeface="Arial"/>
                </a:rPr>
                <a:t>NH3</a:t>
              </a:r>
              <a:r>
                <a:rPr lang="en-US" sz="1200" baseline="30000" dirty="0">
                  <a:latin typeface="Arial"/>
                  <a:cs typeface="Arial"/>
                </a:rPr>
                <a:t>+</a:t>
              </a:r>
            </a:p>
          </p:txBody>
        </p:sp>
      </p:grpSp>
      <p:cxnSp>
        <p:nvCxnSpPr>
          <p:cNvPr id="13" name="Straight Connector 12"/>
          <p:cNvCxnSpPr/>
          <p:nvPr/>
        </p:nvCxnSpPr>
        <p:spPr>
          <a:xfrm>
            <a:off x="2191406" y="2727434"/>
            <a:ext cx="166018" cy="126124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4282968" y="2706417"/>
            <a:ext cx="166018" cy="126124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6295708" y="2748455"/>
            <a:ext cx="166018" cy="126124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2611823" y="5260439"/>
            <a:ext cx="166018" cy="126124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4813747" y="5239422"/>
            <a:ext cx="166018" cy="126124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6952615" y="5218396"/>
            <a:ext cx="166018" cy="126124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3" name="TextBox 62">
            <a:extLst>
              <a:ext uri="{FF2B5EF4-FFF2-40B4-BE49-F238E27FC236}">
                <a16:creationId xmlns:a16="http://schemas.microsoft.com/office/drawing/2014/main" id="{34126BFC-A10B-454D-875D-C13F3013E354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30946805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317839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Properties of Amino Acids:</a:t>
            </a:r>
          </a:p>
        </p:txBody>
      </p:sp>
      <p:pic>
        <p:nvPicPr>
          <p:cNvPr id="2" name="Picture 1" descr="05_01_Table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02" b="24482"/>
          <a:stretch/>
        </p:blipFill>
        <p:spPr>
          <a:xfrm>
            <a:off x="394108" y="1300115"/>
            <a:ext cx="8418576" cy="472156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76938" y="6021677"/>
            <a:ext cx="8257273" cy="5847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These </a:t>
            </a:r>
            <a:r>
              <a:rPr lang="en-US" sz="1600" dirty="0" err="1">
                <a:latin typeface="Arial"/>
                <a:cs typeface="Arial"/>
              </a:rPr>
              <a:t>pK</a:t>
            </a:r>
            <a:r>
              <a:rPr lang="en-US" sz="1600" baseline="-25000" dirty="0" err="1">
                <a:latin typeface="Arial"/>
                <a:cs typeface="Arial"/>
              </a:rPr>
              <a:t>a</a:t>
            </a:r>
            <a:r>
              <a:rPr lang="en-US" sz="1600" dirty="0">
                <a:latin typeface="Arial"/>
                <a:cs typeface="Arial"/>
              </a:rPr>
              <a:t> are for isolated amino acids; these values can change by as much as ±3 pH units depending on the microenvironment of the residue.</a:t>
            </a:r>
            <a:endParaRPr lang="en-US" sz="1600" i="1" dirty="0">
              <a:latin typeface="Arial"/>
              <a:cs typeface="Arial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7D4C2B-4440-E24C-B93E-4B88300BC40D}"/>
              </a:ext>
            </a:extLst>
          </p:cNvPr>
          <p:cNvSpPr txBox="1"/>
          <p:nvPr/>
        </p:nvSpPr>
        <p:spPr>
          <a:xfrm>
            <a:off x="5200650" y="2294223"/>
            <a:ext cx="380232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dirty="0"/>
              <a:t>4.0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07CB27D-4BCE-1548-BB6D-D6994B06AA85}"/>
              </a:ext>
            </a:extLst>
          </p:cNvPr>
          <p:cNvSpPr txBox="1"/>
          <p:nvPr/>
        </p:nvSpPr>
        <p:spPr>
          <a:xfrm>
            <a:off x="5212785" y="2989506"/>
            <a:ext cx="380232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dirty="0"/>
              <a:t>4.0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6E4E59D-3193-EE43-99E9-6F9F8831AFDE}"/>
              </a:ext>
            </a:extLst>
          </p:cNvPr>
          <p:cNvSpPr txBox="1"/>
          <p:nvPr/>
        </p:nvSpPr>
        <p:spPr>
          <a:xfrm>
            <a:off x="5212785" y="2586610"/>
            <a:ext cx="380232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dirty="0"/>
              <a:t>8.4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A47909E-C1A3-2E4A-92C7-AF937026E0FC}"/>
              </a:ext>
            </a:extLst>
          </p:cNvPr>
          <p:cNvSpPr txBox="1"/>
          <p:nvPr/>
        </p:nvSpPr>
        <p:spPr>
          <a:xfrm>
            <a:off x="5200650" y="4046051"/>
            <a:ext cx="458780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dirty="0"/>
              <a:t>10.5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DB43D2C-6473-6948-A821-4D2839BBB910}"/>
              </a:ext>
            </a:extLst>
          </p:cNvPr>
          <p:cNvSpPr txBox="1"/>
          <p:nvPr/>
        </p:nvSpPr>
        <p:spPr>
          <a:xfrm>
            <a:off x="5179285" y="5594466"/>
            <a:ext cx="458780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dirty="0"/>
              <a:t>10.5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A52A3CD6-91E4-664F-BE7E-1AC994D9BCA8}"/>
              </a:ext>
            </a:extLst>
          </p:cNvPr>
          <p:cNvSpPr txBox="1"/>
          <p:nvPr/>
        </p:nvSpPr>
        <p:spPr>
          <a:xfrm>
            <a:off x="3347743" y="3610365"/>
            <a:ext cx="263214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FF0000"/>
                </a:solidFill>
              </a:rPr>
              <a:t>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DAEB355-ABAF-7745-9832-75AD62C9178E}"/>
              </a:ext>
            </a:extLst>
          </p:cNvPr>
          <p:cNvSpPr txBox="1"/>
          <p:nvPr/>
        </p:nvSpPr>
        <p:spPr>
          <a:xfrm>
            <a:off x="4572000" y="3660896"/>
            <a:ext cx="383438" cy="276999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rgbClr val="FF0000"/>
                </a:solidFill>
              </a:rPr>
              <a:t>9.5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4BD0C41-03E9-AC4D-BBFD-3A08C3FAF2A4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27042128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342097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Peptides As </a:t>
            </a:r>
            <a:r>
              <a:rPr lang="en-US" sz="2000" u="sng" dirty="0" err="1">
                <a:latin typeface="Arial"/>
                <a:cs typeface="Arial"/>
              </a:rPr>
              <a:t>Polyampholites</a:t>
            </a:r>
            <a:r>
              <a:rPr lang="en-US" sz="2000" u="sng" dirty="0">
                <a:latin typeface="Arial"/>
                <a:cs typeface="Arial"/>
              </a:rPr>
              <a:t>: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19598" y="1311572"/>
            <a:ext cx="825727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Recall that the </a:t>
            </a:r>
            <a:r>
              <a:rPr lang="en-US" sz="1600" dirty="0" err="1">
                <a:latin typeface="Arial"/>
                <a:cs typeface="Arial"/>
              </a:rPr>
              <a:t>pK</a:t>
            </a:r>
            <a:r>
              <a:rPr lang="en-US" sz="1600" baseline="-25000" dirty="0" err="1">
                <a:latin typeface="Arial"/>
                <a:cs typeface="Arial"/>
              </a:rPr>
              <a:t>a</a:t>
            </a:r>
            <a:r>
              <a:rPr lang="en-US" sz="1600" dirty="0">
                <a:latin typeface="Arial"/>
                <a:cs typeface="Arial"/>
              </a:rPr>
              <a:t> listed previously were for isolated amino acids, and it was said that these values can change by as much as ±3 pH units depending on the microenvironment of the residue.</a:t>
            </a:r>
          </a:p>
          <a:p>
            <a:r>
              <a:rPr lang="en-US" sz="1600" i="1" dirty="0">
                <a:latin typeface="Arial"/>
                <a:cs typeface="Arial"/>
              </a:rPr>
              <a:t>	The stability (energy change) of resulting conjugate acid/base dictates change in </a:t>
            </a:r>
            <a:r>
              <a:rPr lang="en-US" sz="1600" i="1" dirty="0" err="1">
                <a:latin typeface="Arial"/>
                <a:cs typeface="Arial"/>
              </a:rPr>
              <a:t>pK</a:t>
            </a:r>
            <a:r>
              <a:rPr lang="en-US" sz="1600" i="1" baseline="-25000" dirty="0" err="1">
                <a:latin typeface="Arial"/>
                <a:cs typeface="Arial"/>
              </a:rPr>
              <a:t>a</a:t>
            </a:r>
            <a:endParaRPr lang="en-US" sz="1600" i="1" dirty="0">
              <a:latin typeface="Arial"/>
              <a:cs typeface="Arial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4109" y="2388790"/>
            <a:ext cx="3391710" cy="4338746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590323" y="2642215"/>
            <a:ext cx="105095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err="1">
                <a:latin typeface="Arial"/>
                <a:cs typeface="Arial"/>
              </a:rPr>
              <a:t>pK</a:t>
            </a:r>
            <a:r>
              <a:rPr lang="en-US" sz="1600" baseline="-25000" dirty="0" err="1">
                <a:latin typeface="Arial"/>
                <a:cs typeface="Arial"/>
              </a:rPr>
              <a:t>a</a:t>
            </a:r>
            <a:r>
              <a:rPr lang="en-US" sz="1600" dirty="0">
                <a:latin typeface="Arial"/>
                <a:cs typeface="Arial"/>
              </a:rPr>
              <a:t> = 4.0</a:t>
            </a:r>
            <a:endParaRPr lang="en-US" sz="1600" u="sng" dirty="0">
              <a:latin typeface="Arial"/>
              <a:cs typeface="Arial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895091" y="3614342"/>
            <a:ext cx="49371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The close proximity of two carboxylate anions results in charge repulsion, </a:t>
            </a:r>
            <a:r>
              <a:rPr lang="en-US" sz="1600" dirty="0" err="1">
                <a:latin typeface="Arial"/>
                <a:cs typeface="Arial"/>
              </a:rPr>
              <a:t>favouring</a:t>
            </a:r>
            <a:r>
              <a:rPr lang="en-US" sz="1600" dirty="0">
                <a:latin typeface="Arial"/>
                <a:cs typeface="Arial"/>
              </a:rPr>
              <a:t> maintained protonation.</a:t>
            </a:r>
          </a:p>
          <a:p>
            <a:endParaRPr lang="en-US" sz="1600" u="sng" dirty="0">
              <a:latin typeface="Arial"/>
              <a:cs typeface="Arial"/>
            </a:endParaRPr>
          </a:p>
          <a:p>
            <a:r>
              <a:rPr lang="en-US" sz="1600" dirty="0" err="1">
                <a:latin typeface="Arial"/>
                <a:cs typeface="Arial"/>
              </a:rPr>
              <a:t>pK</a:t>
            </a:r>
            <a:r>
              <a:rPr lang="en-US" sz="1600" baseline="-25000" dirty="0" err="1">
                <a:latin typeface="Arial"/>
                <a:cs typeface="Arial"/>
              </a:rPr>
              <a:t>a</a:t>
            </a:r>
            <a:r>
              <a:rPr lang="en-US" sz="1600" dirty="0">
                <a:latin typeface="Arial"/>
                <a:cs typeface="Arial"/>
              </a:rPr>
              <a:t>     4.0 and the aspartyl becomes           acidic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047491" y="5383105"/>
            <a:ext cx="49371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The close proximity of </a:t>
            </a:r>
            <a:r>
              <a:rPr lang="en-US" sz="1600" dirty="0" err="1">
                <a:latin typeface="Arial"/>
                <a:cs typeface="Arial"/>
              </a:rPr>
              <a:t>cation</a:t>
            </a:r>
            <a:r>
              <a:rPr lang="en-US" sz="1600" dirty="0">
                <a:latin typeface="Arial"/>
                <a:cs typeface="Arial"/>
              </a:rPr>
              <a:t> results in charge stabilization, </a:t>
            </a:r>
            <a:r>
              <a:rPr lang="en-US" sz="1600" dirty="0" err="1">
                <a:latin typeface="Arial"/>
                <a:cs typeface="Arial"/>
              </a:rPr>
              <a:t>favouring</a:t>
            </a:r>
            <a:r>
              <a:rPr lang="en-US" sz="1600" dirty="0">
                <a:latin typeface="Arial"/>
                <a:cs typeface="Arial"/>
              </a:rPr>
              <a:t> </a:t>
            </a:r>
            <a:r>
              <a:rPr lang="en-US" sz="1600" dirty="0" err="1">
                <a:latin typeface="Arial"/>
                <a:cs typeface="Arial"/>
              </a:rPr>
              <a:t>deprotonation</a:t>
            </a:r>
            <a:r>
              <a:rPr lang="en-US" sz="1600" dirty="0">
                <a:latin typeface="Arial"/>
                <a:cs typeface="Arial"/>
              </a:rPr>
              <a:t>.</a:t>
            </a:r>
          </a:p>
          <a:p>
            <a:endParaRPr lang="en-US" sz="1600" u="sng" dirty="0">
              <a:latin typeface="Arial"/>
              <a:cs typeface="Arial"/>
            </a:endParaRPr>
          </a:p>
          <a:p>
            <a:r>
              <a:rPr lang="en-US" sz="1600" dirty="0" err="1">
                <a:latin typeface="Arial"/>
                <a:cs typeface="Arial"/>
              </a:rPr>
              <a:t>pK</a:t>
            </a:r>
            <a:r>
              <a:rPr lang="en-US" sz="1600" baseline="-25000" dirty="0" err="1">
                <a:latin typeface="Arial"/>
                <a:cs typeface="Arial"/>
              </a:rPr>
              <a:t>a</a:t>
            </a:r>
            <a:r>
              <a:rPr lang="en-US" sz="1600" dirty="0">
                <a:latin typeface="Arial"/>
                <a:cs typeface="Arial"/>
              </a:rPr>
              <a:t>     4.0 and the aspartyl becomes           acidic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173602" y="4599789"/>
            <a:ext cx="45640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FF0000"/>
                </a:solidFill>
                <a:latin typeface="Arial"/>
                <a:cs typeface="Arial"/>
              </a:rPr>
              <a:t>   &gt;                                                 less</a:t>
            </a:r>
            <a:endParaRPr lang="en-US" sz="1600" u="sng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581727" y="4249843"/>
            <a:ext cx="635000" cy="24245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4409053" y="6101357"/>
            <a:ext cx="45640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FF0000"/>
                </a:solidFill>
                <a:latin typeface="Arial"/>
                <a:cs typeface="Arial"/>
              </a:rPr>
              <a:t> &lt;                                                  more</a:t>
            </a:r>
            <a:endParaRPr lang="en-US" sz="1600" u="sng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497442" y="6101357"/>
            <a:ext cx="915558" cy="24245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FB9B7DB-24C6-A547-BF70-13AB8A3D161D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1102863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 animBg="1"/>
      <p:bldP spid="17" grpId="0"/>
      <p:bldP spid="1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" name="Picture 32" descr="05_10_FigureA.jp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14"/>
          <a:stretch/>
        </p:blipFill>
        <p:spPr>
          <a:xfrm>
            <a:off x="5508143" y="4852846"/>
            <a:ext cx="2409422" cy="1814972"/>
          </a:xfrm>
          <a:prstGeom prst="rect">
            <a:avLst/>
          </a:prstGeom>
        </p:spPr>
      </p:pic>
      <p:pic>
        <p:nvPicPr>
          <p:cNvPr id="25" name="Picture 24" descr="05_10_FigureB.jpg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535"/>
          <a:stretch/>
        </p:blipFill>
        <p:spPr>
          <a:xfrm>
            <a:off x="633152" y="3847456"/>
            <a:ext cx="3094163" cy="2167766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23092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The Peptide Bond: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66499" y="1217304"/>
            <a:ext cx="82572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/>
                <a:cs typeface="Arial"/>
              </a:rPr>
              <a:t>Amino acids are linked covalently by dehydration of the </a:t>
            </a:r>
            <a:r>
              <a:rPr lang="en-US" dirty="0">
                <a:latin typeface="Symbol" charset="2"/>
                <a:cs typeface="Symbol" charset="2"/>
              </a:rPr>
              <a:t>a</a:t>
            </a:r>
            <a:r>
              <a:rPr lang="en-US" dirty="0">
                <a:latin typeface="Arial"/>
                <a:cs typeface="Arial"/>
              </a:rPr>
              <a:t>-COO</a:t>
            </a:r>
            <a:r>
              <a:rPr lang="en-US" baseline="30000" dirty="0">
                <a:latin typeface="Arial"/>
                <a:cs typeface="Arial"/>
              </a:rPr>
              <a:t>-</a:t>
            </a:r>
            <a:r>
              <a:rPr lang="en-US" dirty="0">
                <a:latin typeface="Arial"/>
                <a:cs typeface="Arial"/>
              </a:rPr>
              <a:t> of one residue and the </a:t>
            </a:r>
            <a:r>
              <a:rPr lang="en-US" dirty="0">
                <a:latin typeface="Symbol" charset="2"/>
                <a:cs typeface="Symbol" charset="2"/>
              </a:rPr>
              <a:t>a</a:t>
            </a:r>
            <a:r>
              <a:rPr lang="en-US" dirty="0">
                <a:latin typeface="Arial"/>
                <a:cs typeface="Arial"/>
              </a:rPr>
              <a:t>-NH</a:t>
            </a:r>
            <a:r>
              <a:rPr lang="en-US" baseline="-25000" dirty="0">
                <a:latin typeface="Arial"/>
                <a:cs typeface="Arial"/>
              </a:rPr>
              <a:t>3</a:t>
            </a:r>
            <a:r>
              <a:rPr lang="en-US" baseline="30000" dirty="0">
                <a:latin typeface="Arial"/>
                <a:cs typeface="Arial"/>
              </a:rPr>
              <a:t>+</a:t>
            </a:r>
            <a:r>
              <a:rPr lang="en-US" dirty="0">
                <a:latin typeface="Arial"/>
                <a:cs typeface="Arial"/>
              </a:rPr>
              <a:t> of the subsequent residue to result in an amide bond (or peptide bond).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05852" y="2057798"/>
            <a:ext cx="2697605" cy="9161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6499" y="2057798"/>
            <a:ext cx="4063393" cy="97168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286235" y="2944620"/>
            <a:ext cx="42831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/>
                <a:cs typeface="Arial"/>
              </a:rPr>
              <a:t>Alanine                     Glycine                     </a:t>
            </a:r>
            <a:r>
              <a:rPr lang="en-US" sz="1400" dirty="0" err="1">
                <a:latin typeface="Arial"/>
                <a:cs typeface="Arial"/>
              </a:rPr>
              <a:t>Valine</a:t>
            </a:r>
            <a:endParaRPr lang="en-US" sz="1400" dirty="0">
              <a:latin typeface="Arial"/>
              <a:cs typeface="Arial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905363" y="3029479"/>
            <a:ext cx="17149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>
                <a:latin typeface="Arial"/>
                <a:cs typeface="Arial"/>
              </a:rPr>
              <a:t>Alanyl-glycyl-valine</a:t>
            </a:r>
            <a:endParaRPr lang="en-US" sz="1400" dirty="0">
              <a:latin typeface="Arial"/>
              <a:cs typeface="Arial"/>
            </a:endParaRPr>
          </a:p>
          <a:p>
            <a:r>
              <a:rPr lang="en-US" sz="1400" dirty="0">
                <a:latin typeface="Arial"/>
                <a:cs typeface="Arial"/>
              </a:rPr>
              <a:t>      (</a:t>
            </a:r>
            <a:r>
              <a:rPr lang="en-US" sz="1400" dirty="0" err="1">
                <a:latin typeface="Arial"/>
                <a:cs typeface="Arial"/>
              </a:rPr>
              <a:t>tripeptide</a:t>
            </a:r>
            <a:r>
              <a:rPr lang="en-US" sz="1400" dirty="0">
                <a:latin typeface="Arial"/>
                <a:cs typeface="Arial"/>
              </a:rPr>
              <a:t>)</a:t>
            </a:r>
          </a:p>
        </p:txBody>
      </p:sp>
      <p:cxnSp>
        <p:nvCxnSpPr>
          <p:cNvPr id="17" name="Straight Arrow Connector 16"/>
          <p:cNvCxnSpPr/>
          <p:nvPr/>
        </p:nvCxnSpPr>
        <p:spPr>
          <a:xfrm flipH="1">
            <a:off x="5280664" y="2581668"/>
            <a:ext cx="379332" cy="869761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7999620" y="2643455"/>
            <a:ext cx="421350" cy="807974"/>
          </a:xfrm>
          <a:prstGeom prst="straightConnector1">
            <a:avLst/>
          </a:prstGeom>
          <a:ln>
            <a:solidFill>
              <a:srgbClr val="FF0000"/>
            </a:solidFill>
            <a:headEnd type="arrow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4300878" y="3354787"/>
            <a:ext cx="16320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Arial"/>
                <a:cs typeface="Arial"/>
              </a:rPr>
              <a:t>N-terminus (N</a:t>
            </a:r>
            <a:r>
              <a:rPr lang="en-US" sz="1400" baseline="-25000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lang="en-US" sz="1400" dirty="0">
                <a:solidFill>
                  <a:srgbClr val="FF0000"/>
                </a:solidFill>
                <a:latin typeface="Arial"/>
                <a:cs typeface="Arial"/>
              </a:rPr>
              <a:t>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407520" y="3369127"/>
            <a:ext cx="163209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solidFill>
                  <a:srgbClr val="FF0000"/>
                </a:solidFill>
                <a:latin typeface="Arial"/>
                <a:cs typeface="Arial"/>
              </a:rPr>
              <a:t>C-terminus (C</a:t>
            </a:r>
            <a:r>
              <a:rPr lang="en-US" sz="1400" baseline="-25000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lang="en-US" sz="1400" dirty="0">
                <a:solidFill>
                  <a:srgbClr val="FF0000"/>
                </a:solidFill>
                <a:latin typeface="Arial"/>
                <a:cs typeface="Arial"/>
              </a:rPr>
              <a:t>)</a:t>
            </a:r>
          </a:p>
        </p:txBody>
      </p:sp>
      <p:sp>
        <p:nvSpPr>
          <p:cNvPr id="23" name="Rectangle 22"/>
          <p:cNvSpPr/>
          <p:nvPr/>
        </p:nvSpPr>
        <p:spPr>
          <a:xfrm>
            <a:off x="6308825" y="2057799"/>
            <a:ext cx="773073" cy="523870"/>
          </a:xfrm>
          <a:prstGeom prst="rect">
            <a:avLst/>
          </a:prstGeom>
          <a:noFill/>
          <a:ln>
            <a:solidFill>
              <a:srgbClr val="008000"/>
            </a:solidFill>
            <a:prstDash val="sysDash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6040471" y="1742779"/>
            <a:ext cx="17149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>
                <a:solidFill>
                  <a:srgbClr val="008000"/>
                </a:solidFill>
                <a:latin typeface="Arial"/>
                <a:cs typeface="Arial"/>
              </a:rPr>
              <a:t>Glycyl</a:t>
            </a:r>
            <a:r>
              <a:rPr lang="en-US" sz="1400" dirty="0">
                <a:solidFill>
                  <a:srgbClr val="008000"/>
                </a:solidFill>
                <a:latin typeface="Arial"/>
                <a:cs typeface="Arial"/>
              </a:rPr>
              <a:t> residue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888795" y="4216274"/>
            <a:ext cx="19663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/>
                <a:cs typeface="Arial"/>
              </a:rPr>
              <a:t>6 atoms are coplanar (protein backbone)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flipV="1">
            <a:off x="2629120" y="4641301"/>
            <a:ext cx="349107" cy="206155"/>
          </a:xfrm>
          <a:prstGeom prst="straightConnector1">
            <a:avLst/>
          </a:prstGeom>
          <a:ln>
            <a:solidFill>
              <a:schemeClr val="tx1"/>
            </a:solidFill>
            <a:headEnd type="arrow"/>
            <a:tailEnd type="non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2" name="Picture 31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89513" y="4035909"/>
            <a:ext cx="3531457" cy="104085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172241" y="5892041"/>
            <a:ext cx="54877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Protein backbone rigidity derives from double bond-like character of C-N bond, a result of the resonance delocalization of carbonyl and amine lone pair electrons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56408" y="3552699"/>
            <a:ext cx="172762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>
                <a:latin typeface="Arial"/>
                <a:cs typeface="Arial"/>
              </a:rPr>
              <a:t>Bond Geometry: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3589275-47FA-5E4E-86BA-E44329BE592A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28602712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val 20"/>
          <p:cNvSpPr/>
          <p:nvPr/>
        </p:nvSpPr>
        <p:spPr>
          <a:xfrm>
            <a:off x="3491387" y="2398399"/>
            <a:ext cx="427977" cy="427977"/>
          </a:xfrm>
          <a:prstGeom prst="ellipse">
            <a:avLst/>
          </a:prstGeom>
          <a:solidFill>
            <a:srgbClr val="FF0000">
              <a:alpha val="53000"/>
            </a:srgb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8876" y="1512672"/>
            <a:ext cx="1600200" cy="1485900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23092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The Peptide Bond: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904014" y="1300028"/>
            <a:ext cx="3973457" cy="17543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Arial"/>
                <a:cs typeface="Arial"/>
              </a:rPr>
              <a:t>Free rotation around the peptide bond (C-N) is further limited by side chain steric clashes. The </a:t>
            </a:r>
            <a:r>
              <a:rPr lang="en-US" i="1" dirty="0">
                <a:latin typeface="Arial"/>
                <a:cs typeface="Arial"/>
              </a:rPr>
              <a:t>trans </a:t>
            </a:r>
            <a:r>
              <a:rPr lang="en-US" dirty="0">
                <a:latin typeface="Arial"/>
                <a:cs typeface="Arial"/>
              </a:rPr>
              <a:t>conformation is </a:t>
            </a:r>
            <a:r>
              <a:rPr lang="en-US" dirty="0" err="1">
                <a:latin typeface="Arial"/>
                <a:cs typeface="Arial"/>
              </a:rPr>
              <a:t>favoured</a:t>
            </a:r>
            <a:r>
              <a:rPr lang="en-US" dirty="0">
                <a:latin typeface="Arial"/>
                <a:cs typeface="Arial"/>
              </a:rPr>
              <a:t> to avoid steric clashes of the side chains</a:t>
            </a:r>
          </a:p>
          <a:p>
            <a:r>
              <a:rPr lang="en-US" dirty="0">
                <a:latin typeface="Arial"/>
                <a:cs typeface="Arial"/>
              </a:rPr>
              <a:t>	</a:t>
            </a:r>
            <a:r>
              <a:rPr lang="en-US" i="1" dirty="0" err="1">
                <a:latin typeface="Arial"/>
                <a:cs typeface="Arial"/>
              </a:rPr>
              <a:t>cis</a:t>
            </a:r>
            <a:r>
              <a:rPr lang="en-US" i="1" dirty="0">
                <a:latin typeface="Arial"/>
                <a:cs typeface="Arial"/>
              </a:rPr>
              <a:t> is more allowed with </a:t>
            </a:r>
            <a:r>
              <a:rPr lang="en-US" i="1" dirty="0">
                <a:latin typeface="Symbol" charset="2"/>
                <a:cs typeface="Symbol" charset="2"/>
              </a:rPr>
              <a:t>a</a:t>
            </a:r>
            <a:r>
              <a:rPr lang="en-US" i="1" dirty="0">
                <a:latin typeface="Arial"/>
                <a:cs typeface="Arial"/>
              </a:rPr>
              <a:t>=Pro</a:t>
            </a:r>
            <a:endParaRPr lang="en-US" dirty="0"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r="37101"/>
          <a:stretch/>
        </p:blipFill>
        <p:spPr>
          <a:xfrm>
            <a:off x="306915" y="1439396"/>
            <a:ext cx="2731961" cy="1536700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>
            <a:off x="2305413" y="1780940"/>
            <a:ext cx="173202" cy="0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 flipH="1">
            <a:off x="2236933" y="1933340"/>
            <a:ext cx="703502" cy="0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5" name="TextBox 34"/>
          <p:cNvSpPr txBox="1"/>
          <p:nvPr/>
        </p:nvSpPr>
        <p:spPr>
          <a:xfrm>
            <a:off x="924935" y="2736472"/>
            <a:ext cx="6136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/>
                <a:cs typeface="Arial"/>
              </a:rPr>
              <a:t>trans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286114" y="2736472"/>
            <a:ext cx="6136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>
                <a:latin typeface="Arial"/>
                <a:cs typeface="Arial"/>
              </a:rPr>
              <a:t>cis</a:t>
            </a:r>
            <a:endParaRPr lang="en-US" sz="1400" dirty="0">
              <a:latin typeface="Arial"/>
              <a:cs typeface="Arial"/>
            </a:endParaRPr>
          </a:p>
        </p:txBody>
      </p:sp>
      <p:grpSp>
        <p:nvGrpSpPr>
          <p:cNvPr id="37" name="Group 36"/>
          <p:cNvGrpSpPr/>
          <p:nvPr/>
        </p:nvGrpSpPr>
        <p:grpSpPr>
          <a:xfrm rot="6345125">
            <a:off x="1009991" y="1941723"/>
            <a:ext cx="399778" cy="164988"/>
            <a:chOff x="1550552" y="4869394"/>
            <a:chExt cx="399778" cy="164988"/>
          </a:xfrm>
        </p:grpSpPr>
        <p:pic>
          <p:nvPicPr>
            <p:cNvPr id="38" name="Picture 1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1550552" y="4869394"/>
              <a:ext cx="399778" cy="1649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39" name="Straight Arrow Connector 38"/>
            <p:cNvCxnSpPr/>
            <p:nvPr/>
          </p:nvCxnSpPr>
          <p:spPr>
            <a:xfrm flipH="1" flipV="1">
              <a:off x="1767482" y="4869394"/>
              <a:ext cx="121888" cy="30480"/>
            </a:xfrm>
            <a:prstGeom prst="straightConnector1">
              <a:avLst/>
            </a:prstGeom>
            <a:ln w="12700" cmpd="sng">
              <a:solidFill>
                <a:srgbClr val="0000FF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TextBox 40"/>
          <p:cNvSpPr txBox="1"/>
          <p:nvPr/>
        </p:nvSpPr>
        <p:spPr>
          <a:xfrm>
            <a:off x="456408" y="3552699"/>
            <a:ext cx="27197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i="1" dirty="0">
                <a:latin typeface="Arial"/>
                <a:cs typeface="Arial"/>
              </a:rPr>
              <a:t>Bond Formation &amp; Stability: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7418271" y="4225848"/>
            <a:ext cx="1459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Symbol" charset="2"/>
                <a:cs typeface="Symbol" charset="2"/>
              </a:rPr>
              <a:t>D</a:t>
            </a:r>
            <a:r>
              <a:rPr lang="en-US" sz="1200" dirty="0">
                <a:latin typeface="Arial"/>
                <a:cs typeface="Arial"/>
              </a:rPr>
              <a:t>G</a:t>
            </a:r>
            <a:r>
              <a:rPr lang="en-US" sz="1200" baseline="30000" dirty="0">
                <a:latin typeface="Arial"/>
                <a:cs typeface="Arial"/>
              </a:rPr>
              <a:t>’</a:t>
            </a:r>
            <a:r>
              <a:rPr lang="en-US" sz="1200" dirty="0">
                <a:latin typeface="Arial"/>
                <a:cs typeface="Arial"/>
              </a:rPr>
              <a:t>=10 kJ/</a:t>
            </a:r>
            <a:r>
              <a:rPr lang="en-US" sz="1200" dirty="0" err="1">
                <a:latin typeface="Arial"/>
                <a:cs typeface="Arial"/>
              </a:rPr>
              <a:t>mol</a:t>
            </a:r>
            <a:endParaRPr lang="en-US" sz="1200" dirty="0">
              <a:latin typeface="Arial"/>
              <a:cs typeface="Arial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266985" y="5286307"/>
            <a:ext cx="857055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Like polynucleotides, polypeptides are </a:t>
            </a:r>
            <a:r>
              <a:rPr lang="en-US" sz="1600" i="1" dirty="0">
                <a:latin typeface="Arial"/>
                <a:cs typeface="Arial"/>
              </a:rPr>
              <a:t>metastable</a:t>
            </a:r>
            <a:r>
              <a:rPr lang="en-US" sz="1600" dirty="0">
                <a:latin typeface="Arial"/>
                <a:cs typeface="Arial"/>
              </a:rPr>
              <a:t>, allowing their formation and destruction to readily occur under the control of the cell</a:t>
            </a:r>
          </a:p>
          <a:p>
            <a:r>
              <a:rPr lang="en-US" sz="1600" dirty="0">
                <a:latin typeface="Arial"/>
                <a:cs typeface="Arial"/>
              </a:rPr>
              <a:t>	</a:t>
            </a:r>
            <a:r>
              <a:rPr lang="en-US" sz="1600" i="1" dirty="0">
                <a:latin typeface="Arial"/>
                <a:cs typeface="Arial"/>
              </a:rPr>
              <a:t>Both peptide bond formation &amp; hydrolysis are very slow at physiological conditions, requiring extreme conditions (e.g. acidic conditions for dehydration) or catalysis. </a:t>
            </a:r>
            <a:r>
              <a:rPr lang="en-US" sz="1600" i="1" u="sng" dirty="0">
                <a:latin typeface="Arial"/>
                <a:cs typeface="Arial"/>
              </a:rPr>
              <a:t>This requirement for catalysis affords the cell control over these processes.</a:t>
            </a:r>
            <a:endParaRPr lang="en-US" sz="1600" u="sng" dirty="0">
              <a:latin typeface="Arial"/>
              <a:cs typeface="Arial"/>
            </a:endParaRPr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31772" y="3891253"/>
            <a:ext cx="5791200" cy="1181100"/>
          </a:xfrm>
          <a:prstGeom prst="rect">
            <a:avLst/>
          </a:prstGeom>
        </p:spPr>
      </p:pic>
      <p:sp>
        <p:nvSpPr>
          <p:cNvPr id="51" name="TextBox 50"/>
          <p:cNvSpPr txBox="1"/>
          <p:nvPr/>
        </p:nvSpPr>
        <p:spPr>
          <a:xfrm>
            <a:off x="2599778" y="4245985"/>
            <a:ext cx="2808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/>
                <a:cs typeface="Arial"/>
              </a:rPr>
              <a:t>+</a:t>
            </a:r>
          </a:p>
        </p:txBody>
      </p:sp>
      <p:cxnSp>
        <p:nvCxnSpPr>
          <p:cNvPr id="52" name="Straight Arrow Connector 51"/>
          <p:cNvCxnSpPr/>
          <p:nvPr/>
        </p:nvCxnSpPr>
        <p:spPr>
          <a:xfrm>
            <a:off x="4181645" y="4385593"/>
            <a:ext cx="283271" cy="0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53" name="Straight Arrow Connector 52"/>
          <p:cNvCxnSpPr/>
          <p:nvPr/>
        </p:nvCxnSpPr>
        <p:spPr>
          <a:xfrm flipH="1">
            <a:off x="4045731" y="4537993"/>
            <a:ext cx="703502" cy="0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4113165" y="4017227"/>
            <a:ext cx="61367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/>
                <a:cs typeface="Arial"/>
              </a:rPr>
              <a:t>-H</a:t>
            </a:r>
            <a:r>
              <a:rPr lang="en-US" sz="1400" baseline="-25000" dirty="0">
                <a:latin typeface="Arial"/>
                <a:cs typeface="Arial"/>
              </a:rPr>
              <a:t>2</a:t>
            </a:r>
            <a:r>
              <a:rPr lang="en-US" sz="1400" dirty="0">
                <a:latin typeface="Arial"/>
                <a:cs typeface="Arial"/>
              </a:rPr>
              <a:t>O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045731" y="4604312"/>
            <a:ext cx="75588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/>
                <a:cs typeface="Arial"/>
              </a:rPr>
              <a:t>+H</a:t>
            </a:r>
            <a:r>
              <a:rPr lang="en-US" sz="1400" baseline="-25000" dirty="0">
                <a:latin typeface="Arial"/>
                <a:cs typeface="Arial"/>
              </a:rPr>
              <a:t>2</a:t>
            </a:r>
            <a:r>
              <a:rPr lang="en-US" sz="1400" dirty="0">
                <a:latin typeface="Arial"/>
                <a:cs typeface="Arial"/>
              </a:rPr>
              <a:t>O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75780D0-07FE-D24C-B325-16556DC833A7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21166770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198078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Central Dogma:</a:t>
            </a:r>
          </a:p>
        </p:txBody>
      </p:sp>
      <p:pic>
        <p:nvPicPr>
          <p:cNvPr id="2" name="Picture 1" descr="05_01_Figure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125" y="1311572"/>
            <a:ext cx="4454388" cy="5236847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425AA17-BA11-984C-9C9F-0F28B6F05183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22722737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/>
          <a:srcRect r="38370"/>
          <a:stretch/>
        </p:blipFill>
        <p:spPr>
          <a:xfrm>
            <a:off x="1145039" y="4276805"/>
            <a:ext cx="3710033" cy="1117600"/>
          </a:xfrm>
          <a:prstGeom prst="rect">
            <a:avLst/>
          </a:prstGeom>
        </p:spPr>
      </p:pic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30218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Peptide Bond Formation: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2566778" y="4695997"/>
            <a:ext cx="2808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/>
                <a:cs typeface="Arial"/>
              </a:rPr>
              <a:t>+</a:t>
            </a:r>
          </a:p>
        </p:txBody>
      </p:sp>
      <p:cxnSp>
        <p:nvCxnSpPr>
          <p:cNvPr id="43" name="Straight Arrow Connector 42"/>
          <p:cNvCxnSpPr/>
          <p:nvPr/>
        </p:nvCxnSpPr>
        <p:spPr>
          <a:xfrm>
            <a:off x="4148645" y="4835605"/>
            <a:ext cx="706427" cy="0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 flipH="1">
            <a:off x="4012732" y="4988005"/>
            <a:ext cx="351750" cy="0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7169331" y="5040918"/>
            <a:ext cx="1974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Symbol" charset="2"/>
                <a:cs typeface="Symbol" charset="2"/>
              </a:rPr>
              <a:t>D</a:t>
            </a:r>
            <a:r>
              <a:rPr lang="en-US" dirty="0">
                <a:latin typeface="Arial"/>
                <a:cs typeface="Arial"/>
              </a:rPr>
              <a:t>G</a:t>
            </a:r>
            <a:r>
              <a:rPr lang="en-US" baseline="30000" dirty="0">
                <a:latin typeface="Arial"/>
                <a:cs typeface="Arial"/>
              </a:rPr>
              <a:t>’</a:t>
            </a:r>
            <a:r>
              <a:rPr lang="en-US" dirty="0">
                <a:latin typeface="Arial"/>
                <a:cs typeface="Arial"/>
              </a:rPr>
              <a:t>≈ -60 kJ/</a:t>
            </a:r>
            <a:r>
              <a:rPr lang="en-US" dirty="0" err="1">
                <a:latin typeface="Arial"/>
                <a:cs typeface="Arial"/>
              </a:rPr>
              <a:t>mol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7169331" y="4695997"/>
            <a:ext cx="166821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/>
                <a:cs typeface="Arial"/>
              </a:rPr>
              <a:t>+H</a:t>
            </a:r>
            <a:r>
              <a:rPr lang="en-US" sz="1400" baseline="-25000" dirty="0">
                <a:latin typeface="Arial"/>
                <a:cs typeface="Arial"/>
              </a:rPr>
              <a:t>2</a:t>
            </a:r>
            <a:r>
              <a:rPr lang="en-US" sz="1400" dirty="0">
                <a:latin typeface="Arial"/>
                <a:cs typeface="Arial"/>
              </a:rPr>
              <a:t>O +2GDP +P</a:t>
            </a:r>
            <a:r>
              <a:rPr lang="en-US" sz="1400" baseline="-25000" dirty="0">
                <a:latin typeface="Arial"/>
                <a:cs typeface="Arial"/>
              </a:rPr>
              <a:t>i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66985" y="1420429"/>
            <a:ext cx="85705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Polypeptide formation is highly regulated within cells and occurs through a complex series of steps involving RNA, DNA, and proteins…</a:t>
            </a:r>
          </a:p>
          <a:p>
            <a:endParaRPr lang="en-US" sz="1600" u="sng" dirty="0">
              <a:latin typeface="Arial"/>
              <a:cs typeface="Arial"/>
            </a:endParaRPr>
          </a:p>
          <a:p>
            <a:r>
              <a:rPr lang="en-US" sz="1600" dirty="0">
                <a:latin typeface="Arial"/>
                <a:cs typeface="Arial"/>
              </a:rPr>
              <a:t>For now, the following is important to understand: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2881042" y="3361568"/>
            <a:ext cx="1459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+ ATP</a:t>
            </a:r>
          </a:p>
        </p:txBody>
      </p:sp>
      <p:cxnSp>
        <p:nvCxnSpPr>
          <p:cNvPr id="34" name="Straight Arrow Connector 33"/>
          <p:cNvCxnSpPr>
            <a:cxnSpLocks/>
          </p:cNvCxnSpPr>
          <p:nvPr/>
        </p:nvCxnSpPr>
        <p:spPr>
          <a:xfrm>
            <a:off x="3806792" y="3471142"/>
            <a:ext cx="703502" cy="3917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>
            <a:cxnSpLocks/>
          </p:cNvCxnSpPr>
          <p:nvPr/>
        </p:nvCxnSpPr>
        <p:spPr>
          <a:xfrm flipH="1">
            <a:off x="3806792" y="3627459"/>
            <a:ext cx="341853" cy="0"/>
          </a:xfrm>
          <a:prstGeom prst="straightConnector1">
            <a:avLst/>
          </a:prstGeom>
          <a:ln>
            <a:solidFill>
              <a:srgbClr val="00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TextBox 49"/>
          <p:cNvSpPr txBox="1"/>
          <p:nvPr/>
        </p:nvSpPr>
        <p:spPr>
          <a:xfrm>
            <a:off x="6112816" y="3368667"/>
            <a:ext cx="14592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latin typeface="Arial"/>
                <a:cs typeface="Arial"/>
              </a:rPr>
              <a:t>+ </a:t>
            </a:r>
            <a:r>
              <a:rPr lang="en-US" sz="1200" dirty="0" err="1">
                <a:latin typeface="Arial"/>
                <a:cs typeface="Arial"/>
              </a:rPr>
              <a:t>PP</a:t>
            </a:r>
            <a:r>
              <a:rPr lang="en-US" sz="1200" baseline="-25000" dirty="0" err="1">
                <a:latin typeface="Arial"/>
                <a:cs typeface="Arial"/>
              </a:rPr>
              <a:t>i</a:t>
            </a:r>
            <a:endParaRPr lang="en-US" sz="1200" dirty="0">
              <a:latin typeface="Arial"/>
              <a:cs typeface="Arial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7169331" y="3368895"/>
            <a:ext cx="19746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latin typeface="Symbol" charset="2"/>
                <a:cs typeface="Symbol" charset="2"/>
              </a:rPr>
              <a:t>D</a:t>
            </a:r>
            <a:r>
              <a:rPr lang="en-US" dirty="0">
                <a:latin typeface="Arial"/>
                <a:cs typeface="Arial"/>
              </a:rPr>
              <a:t>G</a:t>
            </a:r>
            <a:r>
              <a:rPr lang="en-US" baseline="30000" dirty="0">
                <a:latin typeface="Arial"/>
                <a:cs typeface="Arial"/>
              </a:rPr>
              <a:t>’</a:t>
            </a:r>
            <a:r>
              <a:rPr lang="en-US" dirty="0">
                <a:latin typeface="Arial"/>
                <a:cs typeface="Arial"/>
              </a:rPr>
              <a:t>≈ -19 kJ/</a:t>
            </a:r>
            <a:r>
              <a:rPr lang="en-US" dirty="0" err="1">
                <a:latin typeface="Arial"/>
                <a:cs typeface="Arial"/>
              </a:rPr>
              <a:t>mol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169344" y="4695997"/>
            <a:ext cx="96600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Arial"/>
                <a:cs typeface="Arial"/>
              </a:rPr>
              <a:t>2 GTP +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169344" y="5622432"/>
            <a:ext cx="85705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Coupling of thermodynamically </a:t>
            </a:r>
            <a:r>
              <a:rPr lang="en-US" sz="1600" dirty="0" err="1">
                <a:latin typeface="Arial"/>
                <a:cs typeface="Arial"/>
              </a:rPr>
              <a:t>unfavourabe</a:t>
            </a:r>
            <a:r>
              <a:rPr lang="en-US" sz="1600" dirty="0">
                <a:latin typeface="Arial"/>
                <a:cs typeface="Arial"/>
              </a:rPr>
              <a:t> reactions (e.g. condensation to an amide bond) with more </a:t>
            </a:r>
            <a:r>
              <a:rPr lang="en-US" sz="1600" dirty="0" err="1">
                <a:latin typeface="Arial"/>
                <a:cs typeface="Arial"/>
              </a:rPr>
              <a:t>favourable</a:t>
            </a:r>
            <a:r>
              <a:rPr lang="en-US" sz="1600" dirty="0">
                <a:latin typeface="Arial"/>
                <a:cs typeface="Arial"/>
              </a:rPr>
              <a:t> ones (e.g. hydrolysis of high energy phosphate bonds) drives polypeptide formation.</a:t>
            </a:r>
            <a:endParaRPr lang="en-US" sz="1600" u="sng" dirty="0"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3464" y="2944683"/>
            <a:ext cx="1549400" cy="11049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46136" y="2944683"/>
            <a:ext cx="1371600" cy="11049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55072" y="4289505"/>
            <a:ext cx="2247900" cy="11049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5540151" y="4835605"/>
            <a:ext cx="120004" cy="20531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AA86902-70E7-4044-B9AB-7CA90B532183}"/>
              </a:ext>
            </a:extLst>
          </p:cNvPr>
          <p:cNvSpPr txBox="1"/>
          <p:nvPr/>
        </p:nvSpPr>
        <p:spPr>
          <a:xfrm>
            <a:off x="3892113" y="4165101"/>
            <a:ext cx="614271" cy="307777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tRNA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6ED5480B-FE93-814F-BD9E-1F84A9E5DBF5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280790030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2817092" y="6084454"/>
            <a:ext cx="161637" cy="161637"/>
          </a:xfrm>
          <a:prstGeom prst="ellipse">
            <a:avLst/>
          </a:prstGeom>
          <a:gradFill flip="none" rotWithShape="1">
            <a:gsLst>
              <a:gs pos="75000">
                <a:schemeClr val="accent2">
                  <a:lumMod val="7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30078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Peptide Representation :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674" y="2161201"/>
            <a:ext cx="2552700" cy="9398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01225" y="3516615"/>
            <a:ext cx="2260600" cy="97790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1629596" y="1424868"/>
            <a:ext cx="7754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VFGI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415724" y="1470562"/>
            <a:ext cx="163209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rgbClr val="FF0000"/>
                </a:solidFill>
                <a:latin typeface="Arial"/>
                <a:cs typeface="Arial"/>
              </a:rPr>
              <a:t>N-terminus (N</a:t>
            </a:r>
            <a:r>
              <a:rPr lang="en-US" sz="1000" baseline="-25000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lang="en-US" sz="1000" dirty="0">
                <a:solidFill>
                  <a:srgbClr val="FF0000"/>
                </a:solidFill>
                <a:latin typeface="Arial"/>
                <a:cs typeface="Arial"/>
              </a:rPr>
              <a:t>)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361126" y="1479440"/>
            <a:ext cx="163209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solidFill>
                  <a:srgbClr val="FF0000"/>
                </a:solidFill>
                <a:latin typeface="Arial"/>
                <a:cs typeface="Arial"/>
              </a:rPr>
              <a:t>C-terminus (C</a:t>
            </a:r>
            <a:r>
              <a:rPr lang="en-US" sz="1000" baseline="-25000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r>
              <a:rPr lang="en-US" sz="1000" dirty="0">
                <a:solidFill>
                  <a:srgbClr val="FF0000"/>
                </a:solidFill>
                <a:latin typeface="Arial"/>
                <a:cs typeface="Arial"/>
              </a:rPr>
              <a:t>)</a:t>
            </a:r>
          </a:p>
        </p:txBody>
      </p:sp>
      <p:pic>
        <p:nvPicPr>
          <p:cNvPr id="6" name="Picture 5" descr="VFGI.tga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29167" b="82552" l="18848" r="96387">
                        <a14:foregroundMark x1="96387" y1="82552" x2="96387" y2="825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821" t="28513" r="24642" b="26587"/>
          <a:stretch/>
        </p:blipFill>
        <p:spPr>
          <a:xfrm flipH="1">
            <a:off x="505539" y="4653688"/>
            <a:ext cx="3084559" cy="1805315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4283364" y="1779637"/>
            <a:ext cx="44565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2. Identify the backbone (main chain) N-C-C(O)</a:t>
            </a:r>
            <a:endParaRPr lang="en-US" sz="1600" u="sng" dirty="0">
              <a:latin typeface="Arial"/>
              <a:cs typeface="Arial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4283364" y="1326880"/>
            <a:ext cx="44565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1. Identify the N- and C- termini</a:t>
            </a:r>
            <a:endParaRPr lang="en-US" sz="1600" u="sng" dirty="0">
              <a:latin typeface="Arial"/>
              <a:cs typeface="Arial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7615026" y="5146852"/>
            <a:ext cx="235213" cy="235213"/>
          </a:xfrm>
          <a:prstGeom prst="ellipse">
            <a:avLst/>
          </a:prstGeom>
          <a:gradFill flip="none" rotWithShape="1">
            <a:gsLst>
              <a:gs pos="75000">
                <a:schemeClr val="accent2">
                  <a:lumMod val="75000"/>
                </a:schemeClr>
              </a:gs>
              <a:gs pos="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2" name="Picture 31" descr="VFGI.tga"/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29167" b="82552" l="18848" r="96387">
                        <a14:foregroundMark x1="96387" y1="82552" x2="96387" y2="8255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821" t="28513" r="24642" b="26587"/>
          <a:stretch/>
        </p:blipFill>
        <p:spPr>
          <a:xfrm flipH="1">
            <a:off x="4251265" y="3064808"/>
            <a:ext cx="4488636" cy="2627086"/>
          </a:xfrm>
          <a:prstGeom prst="rect">
            <a:avLst/>
          </a:prstGeom>
        </p:spPr>
      </p:pic>
      <p:sp>
        <p:nvSpPr>
          <p:cNvPr id="12" name="Freeform 11"/>
          <p:cNvSpPr/>
          <p:nvPr/>
        </p:nvSpPr>
        <p:spPr>
          <a:xfrm>
            <a:off x="4721912" y="4081582"/>
            <a:ext cx="3074563" cy="995589"/>
          </a:xfrm>
          <a:custGeom>
            <a:avLst/>
            <a:gdLst>
              <a:gd name="connsiteX0" fmla="*/ 0 w 2112818"/>
              <a:gd name="connsiteY0" fmla="*/ 499435 h 684162"/>
              <a:gd name="connsiteX1" fmla="*/ 427182 w 2112818"/>
              <a:gd name="connsiteY1" fmla="*/ 314707 h 684162"/>
              <a:gd name="connsiteX2" fmla="*/ 542636 w 2112818"/>
              <a:gd name="connsiteY2" fmla="*/ 106889 h 684162"/>
              <a:gd name="connsiteX3" fmla="*/ 773545 w 2112818"/>
              <a:gd name="connsiteY3" fmla="*/ 2980 h 684162"/>
              <a:gd name="connsiteX4" fmla="*/ 992909 w 2112818"/>
              <a:gd name="connsiteY4" fmla="*/ 26071 h 684162"/>
              <a:gd name="connsiteX5" fmla="*/ 1212273 w 2112818"/>
              <a:gd name="connsiteY5" fmla="*/ 49162 h 684162"/>
              <a:gd name="connsiteX6" fmla="*/ 1466273 w 2112818"/>
              <a:gd name="connsiteY6" fmla="*/ 95344 h 684162"/>
              <a:gd name="connsiteX7" fmla="*/ 1627909 w 2112818"/>
              <a:gd name="connsiteY7" fmla="*/ 326253 h 684162"/>
              <a:gd name="connsiteX8" fmla="*/ 1789545 w 2112818"/>
              <a:gd name="connsiteY8" fmla="*/ 360889 h 684162"/>
              <a:gd name="connsiteX9" fmla="*/ 1951182 w 2112818"/>
              <a:gd name="connsiteY9" fmla="*/ 568707 h 684162"/>
              <a:gd name="connsiteX10" fmla="*/ 2112818 w 2112818"/>
              <a:gd name="connsiteY10" fmla="*/ 684162 h 6841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112818" h="684162">
                <a:moveTo>
                  <a:pt x="0" y="499435"/>
                </a:moveTo>
                <a:cubicBezTo>
                  <a:pt x="168371" y="439783"/>
                  <a:pt x="336743" y="380131"/>
                  <a:pt x="427182" y="314707"/>
                </a:cubicBezTo>
                <a:cubicBezTo>
                  <a:pt x="517621" y="249283"/>
                  <a:pt x="484909" y="158843"/>
                  <a:pt x="542636" y="106889"/>
                </a:cubicBezTo>
                <a:cubicBezTo>
                  <a:pt x="600363" y="54935"/>
                  <a:pt x="698500" y="16450"/>
                  <a:pt x="773545" y="2980"/>
                </a:cubicBezTo>
                <a:cubicBezTo>
                  <a:pt x="848590" y="-10490"/>
                  <a:pt x="992909" y="26071"/>
                  <a:pt x="992909" y="26071"/>
                </a:cubicBezTo>
                <a:cubicBezTo>
                  <a:pt x="1066030" y="33768"/>
                  <a:pt x="1133379" y="37617"/>
                  <a:pt x="1212273" y="49162"/>
                </a:cubicBezTo>
                <a:cubicBezTo>
                  <a:pt x="1291167" y="60707"/>
                  <a:pt x="1397000" y="49162"/>
                  <a:pt x="1466273" y="95344"/>
                </a:cubicBezTo>
                <a:cubicBezTo>
                  <a:pt x="1535546" y="141526"/>
                  <a:pt x="1574030" y="281996"/>
                  <a:pt x="1627909" y="326253"/>
                </a:cubicBezTo>
                <a:cubicBezTo>
                  <a:pt x="1681788" y="370510"/>
                  <a:pt x="1735666" y="320480"/>
                  <a:pt x="1789545" y="360889"/>
                </a:cubicBezTo>
                <a:cubicBezTo>
                  <a:pt x="1843424" y="401298"/>
                  <a:pt x="1897303" y="514828"/>
                  <a:pt x="1951182" y="568707"/>
                </a:cubicBezTo>
                <a:cubicBezTo>
                  <a:pt x="2005061" y="622586"/>
                  <a:pt x="2112818" y="684162"/>
                  <a:pt x="2112818" y="684162"/>
                </a:cubicBezTo>
              </a:path>
            </a:pathLst>
          </a:custGeom>
          <a:ln w="57150" cmpd="sng">
            <a:solidFill>
              <a:srgbClr val="FFFF00">
                <a:alpha val="67000"/>
              </a:srgb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388585" y="4467210"/>
            <a:ext cx="588030" cy="698820"/>
          </a:xfrm>
          <a:prstGeom prst="rect">
            <a:avLst/>
          </a:prstGeom>
          <a:noFill/>
          <a:ln w="28575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/>
          <p:cNvSpPr/>
          <p:nvPr/>
        </p:nvSpPr>
        <p:spPr>
          <a:xfrm>
            <a:off x="7556225" y="4649645"/>
            <a:ext cx="425060" cy="698820"/>
          </a:xfrm>
          <a:prstGeom prst="rect">
            <a:avLst/>
          </a:prstGeom>
          <a:noFill/>
          <a:ln w="28575" cmpd="sng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/>
          <p:cNvSpPr txBox="1"/>
          <p:nvPr/>
        </p:nvSpPr>
        <p:spPr>
          <a:xfrm>
            <a:off x="4480949" y="4135314"/>
            <a:ext cx="5741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FF0000"/>
                </a:solidFill>
                <a:latin typeface="Arial"/>
                <a:cs typeface="Arial"/>
              </a:rPr>
              <a:t>N</a:t>
            </a:r>
            <a:r>
              <a:rPr lang="en-US" sz="1600" baseline="-25000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endParaRPr lang="en-US" sz="1600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7535200" y="4317142"/>
            <a:ext cx="57414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solidFill>
                  <a:srgbClr val="FF0000"/>
                </a:solidFill>
                <a:latin typeface="Arial"/>
                <a:cs typeface="Arial"/>
              </a:rPr>
              <a:t>C</a:t>
            </a:r>
            <a:r>
              <a:rPr lang="en-US" sz="1600" baseline="-25000" dirty="0">
                <a:solidFill>
                  <a:srgbClr val="FF0000"/>
                </a:solidFill>
                <a:latin typeface="Arial"/>
                <a:cs typeface="Arial"/>
              </a:rPr>
              <a:t>T</a:t>
            </a:r>
            <a:endParaRPr lang="en-US" sz="1600" dirty="0">
              <a:solidFill>
                <a:srgbClr val="FF0000"/>
              </a:solidFill>
              <a:latin typeface="Arial"/>
              <a:cs typeface="Arial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4283364" y="2215177"/>
            <a:ext cx="44565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Arial"/>
                <a:cs typeface="Arial"/>
              </a:rPr>
              <a:t>3. Identify side chains</a:t>
            </a:r>
            <a:endParaRPr lang="en-US" sz="1600" u="sng" dirty="0">
              <a:latin typeface="Arial"/>
              <a:cs typeface="Arial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52B55FC-8BDE-8140-90A5-9CD3ADC40280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15782963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1852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Test 1 Review: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43A1EB8-0CB0-5D41-9636-2E6E208F871A}"/>
              </a:ext>
            </a:extLst>
          </p:cNvPr>
          <p:cNvSpPr txBox="1"/>
          <p:nvPr/>
        </p:nvSpPr>
        <p:spPr>
          <a:xfrm>
            <a:off x="169344" y="1663695"/>
            <a:ext cx="53190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1. What is the pH of an aqueous solution with [OH-] = 5x10</a:t>
            </a:r>
            <a:r>
              <a:rPr lang="en-US" sz="1400" baseline="30000" dirty="0">
                <a:latin typeface="Arial" panose="020B0604020202020204" pitchFamily="34" charset="0"/>
                <a:cs typeface="Arial" panose="020B0604020202020204" pitchFamily="34" charset="0"/>
              </a:rPr>
              <a:t>-12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M?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BC57163-9E82-A740-9602-E3457A8374BA}"/>
              </a:ext>
            </a:extLst>
          </p:cNvPr>
          <p:cNvSpPr txBox="1"/>
          <p:nvPr/>
        </p:nvSpPr>
        <p:spPr>
          <a:xfrm>
            <a:off x="1231772" y="2165134"/>
            <a:ext cx="102412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-11.13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11.3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2.7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00A1BFE-1A78-344A-8FB4-9F6337E75855}"/>
              </a:ext>
            </a:extLst>
          </p:cNvPr>
          <p:cNvSpPr txBox="1"/>
          <p:nvPr/>
        </p:nvSpPr>
        <p:spPr>
          <a:xfrm>
            <a:off x="88365" y="3157447"/>
            <a:ext cx="68993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2. At pH 10 what will the ratio of ammonium to ammonia be? (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pKa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ammonium is 9.24)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DD26B23-5370-7848-A1AA-EECD818190D0}"/>
              </a:ext>
            </a:extLst>
          </p:cNvPr>
          <p:cNvSpPr txBox="1"/>
          <p:nvPr/>
        </p:nvSpPr>
        <p:spPr>
          <a:xfrm>
            <a:off x="1142992" y="3581036"/>
            <a:ext cx="878767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5.7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0.76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0.17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1.3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F87E7EF-01BB-2D43-8CC6-4427B00E6DB9}"/>
              </a:ext>
            </a:extLst>
          </p:cNvPr>
          <p:cNvSpPr txBox="1"/>
          <p:nvPr/>
        </p:nvSpPr>
        <p:spPr>
          <a:xfrm>
            <a:off x="169344" y="4596968"/>
            <a:ext cx="620233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3. What non-covalent forces can occur between the side chains of M and L?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EFFD44D-C714-D748-9192-7445D766537F}"/>
              </a:ext>
            </a:extLst>
          </p:cNvPr>
          <p:cNvSpPr txBox="1"/>
          <p:nvPr/>
        </p:nvSpPr>
        <p:spPr>
          <a:xfrm>
            <a:off x="1231772" y="5028692"/>
            <a:ext cx="231185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Electrostatic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H-bonds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London Forces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Dipole-Ion interactions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E450504-C4DC-0842-94E0-D2ABDAA09052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16826097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1852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Test 1 Review: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FDFEC2D-9165-0649-B17A-A2C3E525E5C6}"/>
              </a:ext>
            </a:extLst>
          </p:cNvPr>
          <p:cNvSpPr txBox="1"/>
          <p:nvPr/>
        </p:nvSpPr>
        <p:spPr>
          <a:xfrm>
            <a:off x="511660" y="4300339"/>
            <a:ext cx="509780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6. What is the net charge for the peptide PQPQLPY at pH 12?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18C8C8C-568D-6F4D-8F4C-52636C762B1E}"/>
              </a:ext>
            </a:extLst>
          </p:cNvPr>
          <p:cNvSpPr txBox="1"/>
          <p:nvPr/>
        </p:nvSpPr>
        <p:spPr>
          <a:xfrm>
            <a:off x="1654511" y="4928172"/>
            <a:ext cx="734496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+2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+1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-2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C8CAE5E-B74E-864D-9753-78E182FB0A25}"/>
              </a:ext>
            </a:extLst>
          </p:cNvPr>
          <p:cNvSpPr txBox="1"/>
          <p:nvPr/>
        </p:nvSpPr>
        <p:spPr>
          <a:xfrm>
            <a:off x="447196" y="2950709"/>
            <a:ext cx="57070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5. What is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Keq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for this reaction: H2CO3 + Et3N 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  <a:sym typeface="Wingdings" pitchFamily="2" charset="2"/>
              </a:rPr>
              <a:t> HCO3- + Et3NH3+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E2605544-473B-FC41-9D93-3E34210EABC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8536" r="-2049" b="41027"/>
          <a:stretch/>
        </p:blipFill>
        <p:spPr>
          <a:xfrm>
            <a:off x="425692" y="3253028"/>
            <a:ext cx="8074363" cy="99167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A4210631-2665-F146-AFF6-2A83E0D3D373}"/>
              </a:ext>
            </a:extLst>
          </p:cNvPr>
          <p:cNvSpPr txBox="1"/>
          <p:nvPr/>
        </p:nvSpPr>
        <p:spPr>
          <a:xfrm>
            <a:off x="425693" y="1328816"/>
            <a:ext cx="36471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4. Circle the  amino acids in D-configuration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737839E-90F7-C44C-A452-5C78F54160B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8104" y="1738602"/>
            <a:ext cx="7034901" cy="1060948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357844E8-09F9-5B44-9E9B-E21DEA24D531}"/>
              </a:ext>
            </a:extLst>
          </p:cNvPr>
          <p:cNvSpPr/>
          <p:nvPr/>
        </p:nvSpPr>
        <p:spPr>
          <a:xfrm>
            <a:off x="4636394" y="3253028"/>
            <a:ext cx="1983347" cy="99167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0FD6BFE-F5F9-4A48-A72B-6E40AB4BF3A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0565" t="51033" r="50014" b="41027"/>
          <a:stretch/>
        </p:blipFill>
        <p:spPr>
          <a:xfrm>
            <a:off x="4841155" y="3519338"/>
            <a:ext cx="1536621" cy="385252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0036FFF9-A4A4-C34D-9F83-1345916F595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868" t="49063" r="76416" b="47353"/>
          <a:stretch/>
        </p:blipFill>
        <p:spPr>
          <a:xfrm>
            <a:off x="4750351" y="3786340"/>
            <a:ext cx="1718227" cy="17388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DE02E7E-80ED-084A-91A0-156E8B8164C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999" t="42773" r="50580" b="51397"/>
          <a:stretch/>
        </p:blipFill>
        <p:spPr>
          <a:xfrm>
            <a:off x="4859756" y="3882556"/>
            <a:ext cx="1536621" cy="28288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8FA4B9FB-5A93-7748-9198-06E6F779A32F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41572121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1852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Test 1 Review: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7F0354-3ECD-FC4A-8D4E-877CDEA0C95D}"/>
              </a:ext>
            </a:extLst>
          </p:cNvPr>
          <p:cNvSpPr txBox="1"/>
          <p:nvPr/>
        </p:nvSpPr>
        <p:spPr>
          <a:xfrm>
            <a:off x="609560" y="1466456"/>
            <a:ext cx="44243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7. What is the net charge of Ala-His-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Cys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-Ser at pH 5?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3A1DF52-8BB0-C741-A05B-764E75188B4C}"/>
              </a:ext>
            </a:extLst>
          </p:cNvPr>
          <p:cNvSpPr txBox="1"/>
          <p:nvPr/>
        </p:nvSpPr>
        <p:spPr>
          <a:xfrm>
            <a:off x="1654511" y="1918615"/>
            <a:ext cx="734496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+2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+1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-2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388F5E5-D48A-1D45-83B4-486B1E0BD91F}"/>
              </a:ext>
            </a:extLst>
          </p:cNvPr>
          <p:cNvSpPr txBox="1"/>
          <p:nvPr/>
        </p:nvSpPr>
        <p:spPr>
          <a:xfrm>
            <a:off x="609560" y="3200524"/>
            <a:ext cx="491192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8. Which two amino acids have amides in their side chains?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A2D4CFA-4C4A-334C-B9A4-E4C6DCB015DB}"/>
              </a:ext>
            </a:extLst>
          </p:cNvPr>
          <p:cNvSpPr txBox="1"/>
          <p:nvPr/>
        </p:nvSpPr>
        <p:spPr>
          <a:xfrm>
            <a:off x="1715678" y="3655515"/>
            <a:ext cx="186461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Serine and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Thr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F and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Trp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Arginine and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Gln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Q and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Asparagin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FD009B6-DDDC-2046-A29B-25E0F3DFF0C9}"/>
              </a:ext>
            </a:extLst>
          </p:cNvPr>
          <p:cNvSpPr txBox="1"/>
          <p:nvPr/>
        </p:nvSpPr>
        <p:spPr>
          <a:xfrm>
            <a:off x="588214" y="5065165"/>
            <a:ext cx="31806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9. Which bases pair together in DNA?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806222B-070C-6C4D-8716-55DFE675FFF3}"/>
              </a:ext>
            </a:extLst>
          </p:cNvPr>
          <p:cNvSpPr txBox="1"/>
          <p:nvPr/>
        </p:nvSpPr>
        <p:spPr>
          <a:xfrm>
            <a:off x="1722372" y="5424991"/>
            <a:ext cx="22621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Guanine and cysteine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Adenine and uracil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Guanine and adenine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Cytosine and guanine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A98FC4A-98D5-994E-995C-3A9E30CDD0A9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3209536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1852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Test 1 Review: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586730-2235-5E43-A975-4BC282F0018A}"/>
              </a:ext>
            </a:extLst>
          </p:cNvPr>
          <p:cNvSpPr txBox="1"/>
          <p:nvPr/>
        </p:nvSpPr>
        <p:spPr>
          <a:xfrm>
            <a:off x="1095551" y="1603096"/>
            <a:ext cx="576472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10. Circle the structure that corresponds to </a:t>
            </a:r>
            <a:r>
              <a:rPr lang="el-GR" sz="1400" dirty="0"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-D-deoxyribose from DNA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371DDB82-ABC6-A24C-A4A6-9E72B75D170B}"/>
              </a:ext>
            </a:extLst>
          </p:cNvPr>
          <p:cNvSpPr txBox="1"/>
          <p:nvPr/>
        </p:nvSpPr>
        <p:spPr>
          <a:xfrm>
            <a:off x="1118249" y="3149575"/>
            <a:ext cx="571932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11. Circle the structure that corresponds to the amino acid L-threonine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9732BAD-F719-4647-8664-BC782CAF859C}"/>
              </a:ext>
            </a:extLst>
          </p:cNvPr>
          <p:cNvSpPr txBox="1"/>
          <p:nvPr/>
        </p:nvSpPr>
        <p:spPr>
          <a:xfrm>
            <a:off x="1118249" y="4388277"/>
            <a:ext cx="32204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12. What is the side chain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pKa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of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Arg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4265376-8895-7242-AAA8-E182F7618AAB}"/>
              </a:ext>
            </a:extLst>
          </p:cNvPr>
          <p:cNvSpPr txBox="1"/>
          <p:nvPr/>
        </p:nvSpPr>
        <p:spPr>
          <a:xfrm>
            <a:off x="2289113" y="4978821"/>
            <a:ext cx="878767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4.0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6.0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8.4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10.5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12.5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5CBB97F-B5D5-454A-BCEB-589B6D1BE0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4348" y="2052006"/>
            <a:ext cx="5675304" cy="105751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E7012F4-4CFB-5248-9E73-563AB72B938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71543" y="3421766"/>
            <a:ext cx="6369399" cy="987660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AD116570-BA5D-C445-8573-A4260AA3515C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5459663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1852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Test 1 Review: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AD65AB7-C89B-C14E-8B16-F48C1646F292}"/>
              </a:ext>
            </a:extLst>
          </p:cNvPr>
          <p:cNvSpPr txBox="1"/>
          <p:nvPr/>
        </p:nvSpPr>
        <p:spPr>
          <a:xfrm>
            <a:off x="2179517" y="1003795"/>
            <a:ext cx="47112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13. What is the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pKa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 of the carboxylic acid of Tryptophan?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ABB2114-3A63-EE43-A9F8-4F6DE41E3832}"/>
              </a:ext>
            </a:extLst>
          </p:cNvPr>
          <p:cNvSpPr txBox="1"/>
          <p:nvPr/>
        </p:nvSpPr>
        <p:spPr>
          <a:xfrm>
            <a:off x="3224468" y="1455954"/>
            <a:ext cx="689612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-2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521CC55-3964-3D46-8266-DAA73FAFC3FC}"/>
              </a:ext>
            </a:extLst>
          </p:cNvPr>
          <p:cNvSpPr txBox="1"/>
          <p:nvPr/>
        </p:nvSpPr>
        <p:spPr>
          <a:xfrm>
            <a:off x="2134633" y="2625505"/>
            <a:ext cx="47417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14. What is the net charge on the peptide ACE at pH 9.0?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2250E510-3CA9-A440-BB1F-93412F53FC79}"/>
              </a:ext>
            </a:extLst>
          </p:cNvPr>
          <p:cNvSpPr txBox="1"/>
          <p:nvPr/>
        </p:nvSpPr>
        <p:spPr>
          <a:xfrm>
            <a:off x="3179584" y="3077664"/>
            <a:ext cx="734496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+2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+1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-2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55DD4C3-C832-0242-BAC3-E7ED9CB49BEC}"/>
              </a:ext>
            </a:extLst>
          </p:cNvPr>
          <p:cNvSpPr txBox="1"/>
          <p:nvPr/>
        </p:nvSpPr>
        <p:spPr>
          <a:xfrm>
            <a:off x="2179517" y="4463736"/>
            <a:ext cx="48013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15. What is the net charge on the peptide WCE at pH 1.0?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E68B7D2-8045-A041-9F81-8673FB8B24F9}"/>
              </a:ext>
            </a:extLst>
          </p:cNvPr>
          <p:cNvSpPr txBox="1"/>
          <p:nvPr/>
        </p:nvSpPr>
        <p:spPr>
          <a:xfrm>
            <a:off x="3224468" y="4915895"/>
            <a:ext cx="734496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+2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+1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-1</a:t>
            </a:r>
          </a:p>
          <a:p>
            <a:pPr marL="342900" indent="-342900">
              <a:buAutoNum type="alphaLcPeriod"/>
            </a:pP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-2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3088F65-5B72-AB4F-A579-7A457D11487B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5007110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1852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Test 1 Review: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/>
          <a:srcRect b="80080"/>
          <a:stretch/>
        </p:blipFill>
        <p:spPr>
          <a:xfrm>
            <a:off x="889000" y="1415446"/>
            <a:ext cx="7463692" cy="78263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42BDCF9-0B80-4646-9E6B-F2A357350B90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5499693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1852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Test 1 Review: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b="81995"/>
          <a:stretch/>
        </p:blipFill>
        <p:spPr>
          <a:xfrm>
            <a:off x="253998" y="1409264"/>
            <a:ext cx="5995377" cy="65880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0197" y="3283919"/>
            <a:ext cx="5842977" cy="67257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1660" y="4872719"/>
            <a:ext cx="5523523" cy="5992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8FF383C-F3A1-8E49-A2AA-D6343230DCD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9228" r="48466"/>
          <a:stretch/>
        </p:blipFill>
        <p:spPr>
          <a:xfrm>
            <a:off x="6035183" y="1626145"/>
            <a:ext cx="2598443" cy="2485622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143A5043-95E1-6342-8E49-162F106E3E74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3843585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/>
          <p:cNvCxnSpPr/>
          <p:nvPr/>
        </p:nvCxnSpPr>
        <p:spPr>
          <a:xfrm flipV="1">
            <a:off x="0" y="849790"/>
            <a:ext cx="9144000" cy="38193"/>
          </a:xfrm>
          <a:prstGeom prst="line">
            <a:avLst/>
          </a:prstGeom>
          <a:ln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46" y="66838"/>
            <a:ext cx="902028" cy="763856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31772" y="248253"/>
            <a:ext cx="56589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latin typeface="Arial"/>
                <a:cs typeface="Arial"/>
              </a:rPr>
              <a:t>BCH2333 – Introduction to Biochemistry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9344" y="911462"/>
            <a:ext cx="185241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u="sng" dirty="0">
                <a:latin typeface="Arial"/>
                <a:cs typeface="Arial"/>
              </a:rPr>
              <a:t>Test 1 Review: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277" y="1439985"/>
            <a:ext cx="2639646" cy="3941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77154" y="1311572"/>
            <a:ext cx="3277577" cy="402674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B6A1A1CF-08F9-D249-ACD2-353D803AB427}"/>
              </a:ext>
            </a:extLst>
          </p:cNvPr>
          <p:cNvGrpSpPr/>
          <p:nvPr/>
        </p:nvGrpSpPr>
        <p:grpSpPr>
          <a:xfrm>
            <a:off x="6194738" y="2137835"/>
            <a:ext cx="953036" cy="3603400"/>
            <a:chOff x="6207617" y="1845114"/>
            <a:chExt cx="953036" cy="3603400"/>
          </a:xfrm>
        </p:grpSpPr>
        <p:pic>
          <p:nvPicPr>
            <p:cNvPr id="12" name="Picture 11" descr="05_03_Figure.jpg">
              <a:extLst>
                <a:ext uri="{FF2B5EF4-FFF2-40B4-BE49-F238E27FC236}">
                  <a16:creationId xmlns:a16="http://schemas.microsoft.com/office/drawing/2014/main" id="{52E1E0A7-858B-494A-998F-6FECD11F4FEB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524" t="-37" r="19" b="82114"/>
            <a:stretch/>
          </p:blipFill>
          <p:spPr>
            <a:xfrm>
              <a:off x="6207617" y="1845114"/>
              <a:ext cx="953036" cy="993746"/>
            </a:xfrm>
            <a:prstGeom prst="rect">
              <a:avLst/>
            </a:prstGeom>
          </p:spPr>
        </p:pic>
        <p:pic>
          <p:nvPicPr>
            <p:cNvPr id="13" name="Picture 12" descr="05_03_Figure.jpg">
              <a:extLst>
                <a:ext uri="{FF2B5EF4-FFF2-40B4-BE49-F238E27FC236}">
                  <a16:creationId xmlns:a16="http://schemas.microsoft.com/office/drawing/2014/main" id="{F06EFC5D-487C-3641-B99B-3A1930D6FDD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771" t="-37" r="41771" b="82114"/>
            <a:stretch/>
          </p:blipFill>
          <p:spPr>
            <a:xfrm>
              <a:off x="6207617" y="3107431"/>
              <a:ext cx="953036" cy="993746"/>
            </a:xfrm>
            <a:prstGeom prst="rect">
              <a:avLst/>
            </a:prstGeom>
          </p:spPr>
        </p:pic>
        <p:pic>
          <p:nvPicPr>
            <p:cNvPr id="14" name="Picture 13" descr="05_03_Figure.jpg">
              <a:extLst>
                <a:ext uri="{FF2B5EF4-FFF2-40B4-BE49-F238E27FC236}">
                  <a16:creationId xmlns:a16="http://schemas.microsoft.com/office/drawing/2014/main" id="{C1CD5E69-0D5E-134C-A049-BF8C0A5E688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1771" t="50820" r="41771" b="31257"/>
            <a:stretch/>
          </p:blipFill>
          <p:spPr>
            <a:xfrm>
              <a:off x="6207617" y="4454768"/>
              <a:ext cx="953036" cy="993746"/>
            </a:xfrm>
            <a:prstGeom prst="rect">
              <a:avLst/>
            </a:prstGeom>
          </p:spPr>
        </p:pic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DFCDFB9A-F952-FF44-8C8A-E8D422DC686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1659" y="2177430"/>
            <a:ext cx="2497263" cy="2553592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44FEB2F-DCC9-794B-ACE0-2BB6DB67E72B}"/>
              </a:ext>
            </a:extLst>
          </p:cNvPr>
          <p:cNvSpPr txBox="1"/>
          <p:nvPr/>
        </p:nvSpPr>
        <p:spPr>
          <a:xfrm>
            <a:off x="7783005" y="6609746"/>
            <a:ext cx="135325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latin typeface="Arial"/>
                <a:cs typeface="Arial"/>
              </a:rPr>
              <a:t>BCH2333-2020 L5-1</a:t>
            </a:r>
          </a:p>
        </p:txBody>
      </p:sp>
    </p:spTree>
    <p:extLst>
      <p:ext uri="{BB962C8B-B14F-4D97-AF65-F5344CB8AC3E}">
        <p14:creationId xmlns:p14="http://schemas.microsoft.com/office/powerpoint/2010/main" val="2214140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8971</TotalTime>
  <Words>2085</Words>
  <Application>Microsoft Macintosh PowerPoint</Application>
  <PresentationFormat>On-screen Show (4:3)</PresentationFormat>
  <Paragraphs>438</Paragraphs>
  <Slides>28</Slides>
  <Notes>28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Arial</vt:lpstr>
      <vt:lpstr>Ariual</vt:lpstr>
      <vt:lpstr>Calibri</vt:lpstr>
      <vt:lpstr>Symbol</vt:lpstr>
      <vt:lpstr>Verdana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Verno's Smoked Meats</Company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Adam Shuhendler</dc:creator>
  <cp:lastModifiedBy>Adam Shuhendler</cp:lastModifiedBy>
  <cp:revision>199</cp:revision>
  <cp:lastPrinted>2018-01-23T16:25:08Z</cp:lastPrinted>
  <dcterms:created xsi:type="dcterms:W3CDTF">2015-10-27T12:54:36Z</dcterms:created>
  <dcterms:modified xsi:type="dcterms:W3CDTF">2020-01-20T19:26:26Z</dcterms:modified>
</cp:coreProperties>
</file>