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7.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8.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9.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10.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11.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notesSlides/notesSlide12.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13.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14.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5.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16.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7.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18.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notesSlides/notesSlide19.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20.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notesSlides/notesSlide21.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notesSlides/notesSlide22.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7"/>
  </p:notesMasterIdLst>
  <p:handoutMasterIdLst>
    <p:handoutMasterId r:id="rId28"/>
  </p:handoutMasterIdLst>
  <p:sldIdLst>
    <p:sldId id="419" r:id="rId2"/>
    <p:sldId id="499" r:id="rId3"/>
    <p:sldId id="664" r:id="rId4"/>
    <p:sldId id="665" r:id="rId5"/>
    <p:sldId id="666" r:id="rId6"/>
    <p:sldId id="667" r:id="rId7"/>
    <p:sldId id="668" r:id="rId8"/>
    <p:sldId id="669" r:id="rId9"/>
    <p:sldId id="672" r:id="rId10"/>
    <p:sldId id="673" r:id="rId11"/>
    <p:sldId id="674" r:id="rId12"/>
    <p:sldId id="675" r:id="rId13"/>
    <p:sldId id="676" r:id="rId14"/>
    <p:sldId id="679" r:id="rId15"/>
    <p:sldId id="682" r:id="rId16"/>
    <p:sldId id="684" r:id="rId17"/>
    <p:sldId id="680" r:id="rId18"/>
    <p:sldId id="681" r:id="rId19"/>
    <p:sldId id="685" r:id="rId20"/>
    <p:sldId id="686" r:id="rId21"/>
    <p:sldId id="688" r:id="rId22"/>
    <p:sldId id="690" r:id="rId23"/>
    <p:sldId id="692" r:id="rId24"/>
    <p:sldId id="693" r:id="rId25"/>
    <p:sldId id="694"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843E843-576C-4BF6-9361-E68E64B6A129}">
          <p14:sldIdLst>
            <p14:sldId id="419"/>
            <p14:sldId id="499"/>
            <p14:sldId id="664"/>
            <p14:sldId id="665"/>
            <p14:sldId id="666"/>
            <p14:sldId id="667"/>
            <p14:sldId id="668"/>
            <p14:sldId id="669"/>
            <p14:sldId id="672"/>
            <p14:sldId id="673"/>
            <p14:sldId id="674"/>
            <p14:sldId id="675"/>
            <p14:sldId id="676"/>
            <p14:sldId id="679"/>
            <p14:sldId id="682"/>
            <p14:sldId id="684"/>
          </p14:sldIdLst>
        </p14:section>
        <p14:section name="Untitled Section" id="{4C56BC15-1ED6-4E03-AFB5-BEBA59A1CD81}">
          <p14:sldIdLst>
            <p14:sldId id="680"/>
            <p14:sldId id="681"/>
            <p14:sldId id="685"/>
            <p14:sldId id="686"/>
            <p14:sldId id="688"/>
            <p14:sldId id="690"/>
            <p14:sldId id="692"/>
            <p14:sldId id="693"/>
            <p14:sldId id="69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9" autoAdjust="0"/>
    <p:restoredTop sz="94705" autoAdjust="0"/>
  </p:normalViewPr>
  <p:slideViewPr>
    <p:cSldViewPr>
      <p:cViewPr varScale="1">
        <p:scale>
          <a:sx n="108" d="100"/>
          <a:sy n="108" d="100"/>
        </p:scale>
        <p:origin x="1632"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9</a:t>
          </a:r>
        </a:p>
        <a:p>
          <a:pPr algn="ctr"/>
          <a:r>
            <a:rPr lang="en-CA" sz="3200" b="1" dirty="0" smtClean="0">
              <a:solidFill>
                <a:srgbClr val="FFFF00"/>
              </a:solidFill>
            </a:rPr>
            <a:t>16 </a:t>
          </a:r>
          <a:r>
            <a:rPr lang="en-CA" sz="3200" b="1" dirty="0" err="1" smtClean="0">
              <a:solidFill>
                <a:srgbClr val="FFFF00"/>
              </a:solidFill>
            </a:rPr>
            <a:t>novombre</a:t>
          </a:r>
          <a:r>
            <a:rPr lang="en-CA" sz="3200" b="1" dirty="0" smtClean="0">
              <a:solidFill>
                <a:srgbClr val="FFFF00"/>
              </a:solidFill>
            </a:rPr>
            <a:t>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l"/>
          <a:r>
            <a:rPr lang="en-CA" sz="2400" b="1" dirty="0" smtClean="0">
              <a:solidFill>
                <a:srgbClr val="FFFF00"/>
              </a:solidFill>
            </a:rPr>
            <a:t>1. La transmission des connaissances</a:t>
          </a:r>
          <a:endParaRPr lang="fr-CA" sz="800" b="1" dirty="0" smtClean="0">
            <a:solidFill>
              <a:srgbClr val="FFFF00"/>
            </a:solidFill>
          </a:endParaRPr>
        </a:p>
        <a:p>
          <a:pPr algn="l"/>
          <a:endParaRPr lang="fr-CA" sz="1000" b="1" dirty="0" smtClean="0">
            <a:solidFill>
              <a:srgbClr val="FFFF00"/>
            </a:solidFill>
          </a:endParaRPr>
        </a:p>
        <a:p>
          <a:pPr algn="l"/>
          <a:r>
            <a:rPr lang="fr-CA" sz="2400" b="1" dirty="0" smtClean="0">
              <a:solidFill>
                <a:srgbClr val="FFFF00"/>
              </a:solidFill>
            </a:rPr>
            <a:t>2. </a:t>
          </a:r>
          <a:r>
            <a:rPr lang="fr-CA" sz="2400" b="0" dirty="0" smtClean="0">
              <a:solidFill>
                <a:srgbClr val="FFFF00"/>
              </a:solidFill>
            </a:rPr>
            <a:t>Intégration du savoir et le rôle de l’enseignant</a:t>
          </a:r>
        </a:p>
        <a:p>
          <a:pPr algn="l"/>
          <a:endParaRPr lang="fr-CA" sz="1000" b="0" dirty="0" smtClean="0">
            <a:solidFill>
              <a:srgbClr val="FFFF00"/>
            </a:solidFill>
          </a:endParaRPr>
        </a:p>
        <a:p>
          <a:pPr algn="l"/>
          <a:r>
            <a:rPr lang="fr-CA" sz="2400" b="1" dirty="0" smtClean="0">
              <a:solidFill>
                <a:srgbClr val="FFFF00"/>
              </a:solidFill>
            </a:rPr>
            <a:t>3. Question en éducation- choix pédagogique et taxonomie de l’apprentissage  </a:t>
          </a:r>
          <a:endParaRPr lang="en-CA" sz="2400" b="0" dirty="0" smtClean="0">
            <a:solidFill>
              <a:srgbClr val="FFFF00"/>
            </a:solidFill>
          </a:endParaRPr>
        </a:p>
        <a:p>
          <a:pPr algn="ctr"/>
          <a:endParaRPr lang="fr-CA" sz="800" b="0" dirty="0" smtClean="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27B97E-2FA7-4126-83F0-C566388772E1}" type="doc">
      <dgm:prSet loTypeId="urn:microsoft.com/office/officeart/2005/8/layout/radial6" loCatId="cycle" qsTypeId="urn:microsoft.com/office/officeart/2005/8/quickstyle/3d3" qsCatId="3D" csTypeId="urn:microsoft.com/office/officeart/2005/8/colors/colorful1" csCatId="colorful" phldr="1"/>
      <dgm:spPr/>
      <dgm:t>
        <a:bodyPr/>
        <a:lstStyle/>
        <a:p>
          <a:endParaRPr lang="en-CA"/>
        </a:p>
      </dgm:t>
    </dgm:pt>
    <dgm:pt modelId="{74C36599-1656-4648-81B4-209698E9A994}">
      <dgm:prSet phldrT="[Text]" custT="1"/>
      <dgm:spPr/>
      <dgm:t>
        <a:bodyPr/>
        <a:lstStyle/>
        <a:p>
          <a:r>
            <a:rPr lang="en-CA" sz="1800" b="1" i="0" dirty="0" smtClean="0">
              <a:solidFill>
                <a:schemeClr val="tx1"/>
              </a:solidFill>
            </a:rPr>
            <a:t>LE</a:t>
          </a:r>
          <a:r>
            <a:rPr lang="en-CA" sz="1800" b="1" i="0" baseline="0" dirty="0" smtClean="0">
              <a:solidFill>
                <a:schemeClr val="tx1"/>
              </a:solidFill>
            </a:rPr>
            <a:t> PROCESSUS D’ENSEIGNEMENT</a:t>
          </a:r>
          <a:endParaRPr lang="en-CA" sz="1800" b="1" i="0" dirty="0">
            <a:solidFill>
              <a:schemeClr val="tx1"/>
            </a:solidFill>
          </a:endParaRPr>
        </a:p>
      </dgm:t>
    </dgm:pt>
    <dgm:pt modelId="{4C352C2B-E770-4C27-A9D7-213E5277305B}" type="parTrans" cxnId="{48D4F629-436C-469B-8ABF-1011B1BE13CB}">
      <dgm:prSet/>
      <dgm:spPr/>
      <dgm:t>
        <a:bodyPr/>
        <a:lstStyle/>
        <a:p>
          <a:endParaRPr lang="en-CA"/>
        </a:p>
      </dgm:t>
    </dgm:pt>
    <dgm:pt modelId="{B3632CBA-3BFA-45D4-A11B-88745858D2AF}" type="sibTrans" cxnId="{48D4F629-436C-469B-8ABF-1011B1BE13CB}">
      <dgm:prSet/>
      <dgm:spPr/>
      <dgm:t>
        <a:bodyPr/>
        <a:lstStyle/>
        <a:p>
          <a:endParaRPr lang="en-CA"/>
        </a:p>
      </dgm:t>
    </dgm:pt>
    <dgm:pt modelId="{08ED0F95-F406-400F-92BF-91FB3871893D}">
      <dgm:prSet phldrT="[Text]" custT="1"/>
      <dgm:spPr>
        <a:solidFill>
          <a:srgbClr val="FFFF00"/>
        </a:solidFill>
      </dgm:spPr>
      <dgm:t>
        <a:bodyPr/>
        <a:lstStyle/>
        <a:p>
          <a:r>
            <a:rPr lang="en-CA" sz="1400" b="1" dirty="0" smtClean="0">
              <a:solidFill>
                <a:schemeClr val="tx1"/>
              </a:solidFill>
            </a:rPr>
            <a:t>PLANIFIER</a:t>
          </a:r>
        </a:p>
        <a:p>
          <a:r>
            <a:rPr lang="en-CA" sz="1400" b="1" dirty="0" smtClean="0">
              <a:solidFill>
                <a:schemeClr val="tx1"/>
              </a:solidFill>
            </a:rPr>
            <a:t>-s’interroger sur la cible</a:t>
          </a:r>
        </a:p>
        <a:p>
          <a:r>
            <a:rPr lang="en-CA" sz="1400" b="1" dirty="0" smtClean="0">
              <a:solidFill>
                <a:schemeClr val="tx1"/>
              </a:solidFill>
            </a:rPr>
            <a:t>-s’interroger sur les ressources à mobiliser</a:t>
          </a:r>
        </a:p>
        <a:p>
          <a:r>
            <a:rPr lang="en-CA" sz="1400" b="1" dirty="0" smtClean="0">
              <a:solidFill>
                <a:schemeClr val="tx1"/>
              </a:solidFill>
            </a:rPr>
            <a:t>-s’interroger sur le processus d’apprentissage </a:t>
          </a:r>
          <a:endParaRPr lang="en-CA" sz="1400" b="1" dirty="0">
            <a:solidFill>
              <a:schemeClr val="tx1"/>
            </a:solidFill>
          </a:endParaRPr>
        </a:p>
      </dgm:t>
    </dgm:pt>
    <dgm:pt modelId="{718D2AEC-2DBF-4496-A6D2-44CDBB5943E0}" type="parTrans" cxnId="{215F28A0-6A22-4B39-AA33-E6A58717C384}">
      <dgm:prSet/>
      <dgm:spPr/>
      <dgm:t>
        <a:bodyPr/>
        <a:lstStyle/>
        <a:p>
          <a:endParaRPr lang="en-CA"/>
        </a:p>
      </dgm:t>
    </dgm:pt>
    <dgm:pt modelId="{C158514D-EEA9-40E9-8AD8-04FF2FF101B5}" type="sibTrans" cxnId="{215F28A0-6A22-4B39-AA33-E6A58717C384}">
      <dgm:prSet/>
      <dgm:spPr/>
      <dgm:t>
        <a:bodyPr/>
        <a:lstStyle/>
        <a:p>
          <a:endParaRPr lang="en-CA"/>
        </a:p>
      </dgm:t>
    </dgm:pt>
    <dgm:pt modelId="{F40EF7A1-C754-430D-B611-25BE06BD2F98}">
      <dgm:prSet phldrT="[Text]" custT="1"/>
      <dgm:spPr>
        <a:solidFill>
          <a:srgbClr val="FF0000"/>
        </a:solidFill>
      </dgm:spPr>
      <dgm:t>
        <a:bodyPr/>
        <a:lstStyle/>
        <a:p>
          <a:r>
            <a:rPr lang="en-CA" sz="1400" b="1" dirty="0" smtClean="0">
              <a:solidFill>
                <a:schemeClr val="tx1"/>
              </a:solidFill>
            </a:rPr>
            <a:t>ORGANISER</a:t>
          </a:r>
        </a:p>
        <a:p>
          <a:r>
            <a:rPr lang="en-CA" sz="1400" b="1" dirty="0" smtClean="0">
              <a:solidFill>
                <a:schemeClr val="tx1"/>
              </a:solidFill>
            </a:rPr>
            <a:t>Ce que l’on doit mettre en place pour que l’élève </a:t>
          </a:r>
          <a:r>
            <a:rPr lang="en-CA" sz="1400" b="1" dirty="0" err="1" smtClean="0">
              <a:solidFill>
                <a:schemeClr val="tx1"/>
              </a:solidFill>
            </a:rPr>
            <a:t>apprenne</a:t>
          </a:r>
          <a:r>
            <a:rPr lang="en-CA" sz="1400" b="1" dirty="0" smtClean="0">
              <a:solidFill>
                <a:schemeClr val="tx1"/>
              </a:solidFill>
            </a:rPr>
            <a:t> (les stratégies)</a:t>
          </a:r>
          <a:endParaRPr lang="en-CA" sz="1400" b="1" dirty="0">
            <a:solidFill>
              <a:schemeClr val="tx1"/>
            </a:solidFill>
          </a:endParaRPr>
        </a:p>
      </dgm:t>
    </dgm:pt>
    <dgm:pt modelId="{C79401FF-23D4-41E1-92CA-3701E03D57D3}" type="parTrans" cxnId="{43FF7B5B-BEFA-472E-9898-F57D2081993D}">
      <dgm:prSet/>
      <dgm:spPr/>
      <dgm:t>
        <a:bodyPr/>
        <a:lstStyle/>
        <a:p>
          <a:endParaRPr lang="en-CA"/>
        </a:p>
      </dgm:t>
    </dgm:pt>
    <dgm:pt modelId="{9B182AD9-130F-4BC1-A8AB-9BF321A34908}" type="sibTrans" cxnId="{43FF7B5B-BEFA-472E-9898-F57D2081993D}">
      <dgm:prSet/>
      <dgm:spPr/>
      <dgm:t>
        <a:bodyPr/>
        <a:lstStyle/>
        <a:p>
          <a:endParaRPr lang="en-CA"/>
        </a:p>
      </dgm:t>
    </dgm:pt>
    <dgm:pt modelId="{FE63B18F-D5A1-4CD4-BA61-49779576591F}">
      <dgm:prSet phldrT="[Text]" custT="1"/>
      <dgm:spPr>
        <a:solidFill>
          <a:srgbClr val="002060"/>
        </a:solidFill>
      </dgm:spPr>
      <dgm:t>
        <a:bodyPr/>
        <a:lstStyle/>
        <a:p>
          <a:r>
            <a:rPr lang="en-CA" sz="1400" b="1" dirty="0" smtClean="0">
              <a:solidFill>
                <a:schemeClr val="bg1"/>
              </a:solidFill>
            </a:rPr>
            <a:t>INTERVENIR</a:t>
          </a:r>
        </a:p>
        <a:p>
          <a:r>
            <a:rPr lang="en-CA" sz="1400" b="1" dirty="0" smtClean="0">
              <a:solidFill>
                <a:schemeClr val="bg1"/>
              </a:solidFill>
            </a:rPr>
            <a:t>S’interroger pendant le déroulement du cours (observer-</a:t>
          </a:r>
          <a:r>
            <a:rPr lang="en-CA" sz="1400" b="1" dirty="0" err="1" smtClean="0">
              <a:solidFill>
                <a:schemeClr val="bg1"/>
              </a:solidFill>
            </a:rPr>
            <a:t>s’ajuster</a:t>
          </a:r>
          <a:r>
            <a:rPr lang="en-CA" sz="1400" b="1" dirty="0" smtClean="0">
              <a:solidFill>
                <a:schemeClr val="bg1"/>
              </a:solidFill>
            </a:rPr>
            <a:t>)</a:t>
          </a:r>
          <a:endParaRPr lang="en-CA" sz="1400" b="1" dirty="0">
            <a:solidFill>
              <a:schemeClr val="bg1"/>
            </a:solidFill>
          </a:endParaRPr>
        </a:p>
      </dgm:t>
    </dgm:pt>
    <dgm:pt modelId="{769BA000-A22B-418F-B9FA-75B8FEB9466A}" type="parTrans" cxnId="{62E09ACD-9D59-4C08-B056-EEB7A3C803F5}">
      <dgm:prSet/>
      <dgm:spPr/>
      <dgm:t>
        <a:bodyPr/>
        <a:lstStyle/>
        <a:p>
          <a:endParaRPr lang="en-CA"/>
        </a:p>
      </dgm:t>
    </dgm:pt>
    <dgm:pt modelId="{0DA8A611-0489-490F-8472-886DAE6D2AE2}" type="sibTrans" cxnId="{62E09ACD-9D59-4C08-B056-EEB7A3C803F5}">
      <dgm:prSet/>
      <dgm:spPr/>
      <dgm:t>
        <a:bodyPr/>
        <a:lstStyle/>
        <a:p>
          <a:endParaRPr lang="en-CA"/>
        </a:p>
      </dgm:t>
    </dgm:pt>
    <dgm:pt modelId="{2FB13B2C-386A-4CD7-BBF5-C1A7FDA67B63}">
      <dgm:prSet phldrT="[Text]" custT="1"/>
      <dgm:spPr>
        <a:solidFill>
          <a:schemeClr val="accent3">
            <a:lumMod val="75000"/>
          </a:schemeClr>
        </a:solidFill>
      </dgm:spPr>
      <dgm:t>
        <a:bodyPr/>
        <a:lstStyle/>
        <a:p>
          <a:r>
            <a:rPr lang="en-CA" sz="1400" b="1" dirty="0" smtClean="0">
              <a:solidFill>
                <a:schemeClr val="tx1"/>
              </a:solidFill>
            </a:rPr>
            <a:t>ÉVALUER</a:t>
          </a:r>
        </a:p>
        <a:p>
          <a:r>
            <a:rPr lang="en-CA" sz="1400" b="1" dirty="0" smtClean="0">
              <a:solidFill>
                <a:schemeClr val="tx1"/>
              </a:solidFill>
            </a:rPr>
            <a:t>S’interroger sur ce qui s’est passé </a:t>
          </a:r>
        </a:p>
        <a:p>
          <a:r>
            <a:rPr lang="en-CA" sz="1400" b="1" dirty="0" smtClean="0">
              <a:solidFill>
                <a:schemeClr val="tx1"/>
              </a:solidFill>
            </a:rPr>
            <a:t>(analyse réflexive)</a:t>
          </a:r>
          <a:endParaRPr lang="en-CA" sz="1400" b="1" dirty="0">
            <a:solidFill>
              <a:schemeClr val="tx1"/>
            </a:solidFill>
          </a:endParaRPr>
        </a:p>
      </dgm:t>
    </dgm:pt>
    <dgm:pt modelId="{720B36A2-6191-4AC1-A66E-0F257745934B}" type="parTrans" cxnId="{2D13F934-7B56-4D4C-816D-7108D70E85AF}">
      <dgm:prSet/>
      <dgm:spPr/>
      <dgm:t>
        <a:bodyPr/>
        <a:lstStyle/>
        <a:p>
          <a:endParaRPr lang="en-CA"/>
        </a:p>
      </dgm:t>
    </dgm:pt>
    <dgm:pt modelId="{A12A7E4B-FC7B-4A0A-932B-C9D7D95B78E0}" type="sibTrans" cxnId="{2D13F934-7B56-4D4C-816D-7108D70E85AF}">
      <dgm:prSet/>
      <dgm:spPr/>
      <dgm:t>
        <a:bodyPr/>
        <a:lstStyle/>
        <a:p>
          <a:endParaRPr lang="en-CA"/>
        </a:p>
      </dgm:t>
    </dgm:pt>
    <dgm:pt modelId="{D563DEF8-D18D-44A1-80BE-A6C5927C5FFE}" type="pres">
      <dgm:prSet presAssocID="{5D27B97E-2FA7-4126-83F0-C566388772E1}" presName="Name0" presStyleCnt="0">
        <dgm:presLayoutVars>
          <dgm:chMax val="1"/>
          <dgm:dir/>
          <dgm:animLvl val="ctr"/>
          <dgm:resizeHandles val="exact"/>
        </dgm:presLayoutVars>
      </dgm:prSet>
      <dgm:spPr/>
      <dgm:t>
        <a:bodyPr/>
        <a:lstStyle/>
        <a:p>
          <a:endParaRPr lang="en-CA"/>
        </a:p>
      </dgm:t>
    </dgm:pt>
    <dgm:pt modelId="{D706376C-924F-48DE-B1CD-D29E55C6F255}" type="pres">
      <dgm:prSet presAssocID="{74C36599-1656-4648-81B4-209698E9A994}" presName="centerShape" presStyleLbl="node0" presStyleIdx="0" presStyleCnt="1" custScaleX="146602" custLinFactNeighborX="-2590" custLinFactNeighborY="-132"/>
      <dgm:spPr/>
      <dgm:t>
        <a:bodyPr/>
        <a:lstStyle/>
        <a:p>
          <a:endParaRPr lang="en-CA"/>
        </a:p>
      </dgm:t>
    </dgm:pt>
    <dgm:pt modelId="{4716A522-BF7D-4052-A251-EEC64934AA12}" type="pres">
      <dgm:prSet presAssocID="{08ED0F95-F406-400F-92BF-91FB3871893D}" presName="node" presStyleLbl="node1" presStyleIdx="0" presStyleCnt="4" custScaleX="243547" custScaleY="104898">
        <dgm:presLayoutVars>
          <dgm:bulletEnabled val="1"/>
        </dgm:presLayoutVars>
      </dgm:prSet>
      <dgm:spPr/>
      <dgm:t>
        <a:bodyPr/>
        <a:lstStyle/>
        <a:p>
          <a:endParaRPr lang="en-CA"/>
        </a:p>
      </dgm:t>
    </dgm:pt>
    <dgm:pt modelId="{A58AEAD7-E6BC-4AE9-9243-8D95AC28F905}" type="pres">
      <dgm:prSet presAssocID="{08ED0F95-F406-400F-92BF-91FB3871893D}" presName="dummy" presStyleCnt="0"/>
      <dgm:spPr/>
    </dgm:pt>
    <dgm:pt modelId="{08EEA966-B8DB-4824-88D7-46B8DCADCD44}" type="pres">
      <dgm:prSet presAssocID="{C158514D-EEA9-40E9-8AD8-04FF2FF101B5}" presName="sibTrans" presStyleLbl="sibTrans2D1" presStyleIdx="0" presStyleCnt="4"/>
      <dgm:spPr/>
      <dgm:t>
        <a:bodyPr/>
        <a:lstStyle/>
        <a:p>
          <a:endParaRPr lang="en-CA"/>
        </a:p>
      </dgm:t>
    </dgm:pt>
    <dgm:pt modelId="{03F8D476-E966-4963-AFC5-61BD3A2F3BBC}" type="pres">
      <dgm:prSet presAssocID="{F40EF7A1-C754-430D-B611-25BE06BD2F98}" presName="node" presStyleLbl="node1" presStyleIdx="1" presStyleCnt="4" custScaleX="171599" custRadScaleRad="144182" custRadScaleInc="-25">
        <dgm:presLayoutVars>
          <dgm:bulletEnabled val="1"/>
        </dgm:presLayoutVars>
      </dgm:prSet>
      <dgm:spPr/>
      <dgm:t>
        <a:bodyPr/>
        <a:lstStyle/>
        <a:p>
          <a:endParaRPr lang="en-CA"/>
        </a:p>
      </dgm:t>
    </dgm:pt>
    <dgm:pt modelId="{398E1B5A-45EB-43BF-BE12-11856605EA18}" type="pres">
      <dgm:prSet presAssocID="{F40EF7A1-C754-430D-B611-25BE06BD2F98}" presName="dummy" presStyleCnt="0"/>
      <dgm:spPr/>
    </dgm:pt>
    <dgm:pt modelId="{4AFE6820-422B-4946-B2D9-7EF5A2A4E0CE}" type="pres">
      <dgm:prSet presAssocID="{9B182AD9-130F-4BC1-A8AB-9BF321A34908}" presName="sibTrans" presStyleLbl="sibTrans2D1" presStyleIdx="1" presStyleCnt="4"/>
      <dgm:spPr/>
      <dgm:t>
        <a:bodyPr/>
        <a:lstStyle/>
        <a:p>
          <a:endParaRPr lang="en-CA"/>
        </a:p>
      </dgm:t>
    </dgm:pt>
    <dgm:pt modelId="{4681FFDF-9FA8-43D3-918A-4E9FE447559E}" type="pres">
      <dgm:prSet presAssocID="{FE63B18F-D5A1-4CD4-BA61-49779576591F}" presName="node" presStyleLbl="node1" presStyleIdx="2" presStyleCnt="4" custScaleX="231488" custScaleY="95847">
        <dgm:presLayoutVars>
          <dgm:bulletEnabled val="1"/>
        </dgm:presLayoutVars>
      </dgm:prSet>
      <dgm:spPr/>
      <dgm:t>
        <a:bodyPr/>
        <a:lstStyle/>
        <a:p>
          <a:endParaRPr lang="en-CA"/>
        </a:p>
      </dgm:t>
    </dgm:pt>
    <dgm:pt modelId="{A8FAC538-06BD-4049-BBB6-6C5AD09C1C59}" type="pres">
      <dgm:prSet presAssocID="{FE63B18F-D5A1-4CD4-BA61-49779576591F}" presName="dummy" presStyleCnt="0"/>
      <dgm:spPr/>
    </dgm:pt>
    <dgm:pt modelId="{A2ABE97A-CF0F-48D3-BF5A-9A62ABB91D05}" type="pres">
      <dgm:prSet presAssocID="{0DA8A611-0489-490F-8472-886DAE6D2AE2}" presName="sibTrans" presStyleLbl="sibTrans2D1" presStyleIdx="2" presStyleCnt="4"/>
      <dgm:spPr/>
      <dgm:t>
        <a:bodyPr/>
        <a:lstStyle/>
        <a:p>
          <a:endParaRPr lang="en-CA"/>
        </a:p>
      </dgm:t>
    </dgm:pt>
    <dgm:pt modelId="{073EC20F-6358-4116-B977-C0737F9E7927}" type="pres">
      <dgm:prSet presAssocID="{2FB13B2C-386A-4CD7-BBF5-C1A7FDA67B63}" presName="node" presStyleLbl="node1" presStyleIdx="3" presStyleCnt="4" custScaleX="174527" custRadScaleRad="140842" custRadScaleInc="-4852">
        <dgm:presLayoutVars>
          <dgm:bulletEnabled val="1"/>
        </dgm:presLayoutVars>
      </dgm:prSet>
      <dgm:spPr/>
      <dgm:t>
        <a:bodyPr/>
        <a:lstStyle/>
        <a:p>
          <a:endParaRPr lang="en-CA"/>
        </a:p>
      </dgm:t>
    </dgm:pt>
    <dgm:pt modelId="{90A5D376-807A-4D49-B409-39777F785CEE}" type="pres">
      <dgm:prSet presAssocID="{2FB13B2C-386A-4CD7-BBF5-C1A7FDA67B63}" presName="dummy" presStyleCnt="0"/>
      <dgm:spPr/>
    </dgm:pt>
    <dgm:pt modelId="{F23CB1AB-D370-422F-BD0F-C7DA6CB6E00A}" type="pres">
      <dgm:prSet presAssocID="{A12A7E4B-FC7B-4A0A-932B-C9D7D95B78E0}" presName="sibTrans" presStyleLbl="sibTrans2D1" presStyleIdx="3" presStyleCnt="4"/>
      <dgm:spPr/>
      <dgm:t>
        <a:bodyPr/>
        <a:lstStyle/>
        <a:p>
          <a:endParaRPr lang="en-CA"/>
        </a:p>
      </dgm:t>
    </dgm:pt>
  </dgm:ptLst>
  <dgm:cxnLst>
    <dgm:cxn modelId="{2D13F934-7B56-4D4C-816D-7108D70E85AF}" srcId="{74C36599-1656-4648-81B4-209698E9A994}" destId="{2FB13B2C-386A-4CD7-BBF5-C1A7FDA67B63}" srcOrd="3" destOrd="0" parTransId="{720B36A2-6191-4AC1-A66E-0F257745934B}" sibTransId="{A12A7E4B-FC7B-4A0A-932B-C9D7D95B78E0}"/>
    <dgm:cxn modelId="{790EBC81-E64A-4FFD-A2D1-978D4B6EACA7}" type="presOf" srcId="{2FB13B2C-386A-4CD7-BBF5-C1A7FDA67B63}" destId="{073EC20F-6358-4116-B977-C0737F9E7927}" srcOrd="0" destOrd="0" presId="urn:microsoft.com/office/officeart/2005/8/layout/radial6"/>
    <dgm:cxn modelId="{606A048B-201E-489F-AF71-5025B6614E8D}" type="presOf" srcId="{0DA8A611-0489-490F-8472-886DAE6D2AE2}" destId="{A2ABE97A-CF0F-48D3-BF5A-9A62ABB91D05}" srcOrd="0" destOrd="0" presId="urn:microsoft.com/office/officeart/2005/8/layout/radial6"/>
    <dgm:cxn modelId="{0058E23F-7BEA-4E71-8381-EEFD8203E013}" type="presOf" srcId="{08ED0F95-F406-400F-92BF-91FB3871893D}" destId="{4716A522-BF7D-4052-A251-EEC64934AA12}" srcOrd="0" destOrd="0" presId="urn:microsoft.com/office/officeart/2005/8/layout/radial6"/>
    <dgm:cxn modelId="{62E09ACD-9D59-4C08-B056-EEB7A3C803F5}" srcId="{74C36599-1656-4648-81B4-209698E9A994}" destId="{FE63B18F-D5A1-4CD4-BA61-49779576591F}" srcOrd="2" destOrd="0" parTransId="{769BA000-A22B-418F-B9FA-75B8FEB9466A}" sibTransId="{0DA8A611-0489-490F-8472-886DAE6D2AE2}"/>
    <dgm:cxn modelId="{DDBB6171-C505-41F2-AE4B-22996C9AC139}" type="presOf" srcId="{FE63B18F-D5A1-4CD4-BA61-49779576591F}" destId="{4681FFDF-9FA8-43D3-918A-4E9FE447559E}" srcOrd="0" destOrd="0" presId="urn:microsoft.com/office/officeart/2005/8/layout/radial6"/>
    <dgm:cxn modelId="{C4BE873F-4807-409A-A562-342B01AB373A}" type="presOf" srcId="{5D27B97E-2FA7-4126-83F0-C566388772E1}" destId="{D563DEF8-D18D-44A1-80BE-A6C5927C5FFE}" srcOrd="0" destOrd="0" presId="urn:microsoft.com/office/officeart/2005/8/layout/radial6"/>
    <dgm:cxn modelId="{B2E713D7-E28D-457F-AEFF-5238D2E662CE}" type="presOf" srcId="{F40EF7A1-C754-430D-B611-25BE06BD2F98}" destId="{03F8D476-E966-4963-AFC5-61BD3A2F3BBC}" srcOrd="0" destOrd="0" presId="urn:microsoft.com/office/officeart/2005/8/layout/radial6"/>
    <dgm:cxn modelId="{215F28A0-6A22-4B39-AA33-E6A58717C384}" srcId="{74C36599-1656-4648-81B4-209698E9A994}" destId="{08ED0F95-F406-400F-92BF-91FB3871893D}" srcOrd="0" destOrd="0" parTransId="{718D2AEC-2DBF-4496-A6D2-44CDBB5943E0}" sibTransId="{C158514D-EEA9-40E9-8AD8-04FF2FF101B5}"/>
    <dgm:cxn modelId="{0E6E3919-4D55-4E7F-AD92-37DBF1106FCA}" type="presOf" srcId="{C158514D-EEA9-40E9-8AD8-04FF2FF101B5}" destId="{08EEA966-B8DB-4824-88D7-46B8DCADCD44}" srcOrd="0" destOrd="0" presId="urn:microsoft.com/office/officeart/2005/8/layout/radial6"/>
    <dgm:cxn modelId="{43FF7B5B-BEFA-472E-9898-F57D2081993D}" srcId="{74C36599-1656-4648-81B4-209698E9A994}" destId="{F40EF7A1-C754-430D-B611-25BE06BD2F98}" srcOrd="1" destOrd="0" parTransId="{C79401FF-23D4-41E1-92CA-3701E03D57D3}" sibTransId="{9B182AD9-130F-4BC1-A8AB-9BF321A34908}"/>
    <dgm:cxn modelId="{48D4F629-436C-469B-8ABF-1011B1BE13CB}" srcId="{5D27B97E-2FA7-4126-83F0-C566388772E1}" destId="{74C36599-1656-4648-81B4-209698E9A994}" srcOrd="0" destOrd="0" parTransId="{4C352C2B-E770-4C27-A9D7-213E5277305B}" sibTransId="{B3632CBA-3BFA-45D4-A11B-88745858D2AF}"/>
    <dgm:cxn modelId="{16FFFB7D-F58C-4857-B4F7-25A1ACD2E60A}" type="presOf" srcId="{74C36599-1656-4648-81B4-209698E9A994}" destId="{D706376C-924F-48DE-B1CD-D29E55C6F255}" srcOrd="0" destOrd="0" presId="urn:microsoft.com/office/officeart/2005/8/layout/radial6"/>
    <dgm:cxn modelId="{0B281ABF-EEC7-41B2-BA0A-894F25B955B1}" type="presOf" srcId="{9B182AD9-130F-4BC1-A8AB-9BF321A34908}" destId="{4AFE6820-422B-4946-B2D9-7EF5A2A4E0CE}" srcOrd="0" destOrd="0" presId="urn:microsoft.com/office/officeart/2005/8/layout/radial6"/>
    <dgm:cxn modelId="{FDBF5029-2669-42E3-B5EC-36661067B286}" type="presOf" srcId="{A12A7E4B-FC7B-4A0A-932B-C9D7D95B78E0}" destId="{F23CB1AB-D370-422F-BD0F-C7DA6CB6E00A}" srcOrd="0" destOrd="0" presId="urn:microsoft.com/office/officeart/2005/8/layout/radial6"/>
    <dgm:cxn modelId="{E4240704-3495-48A6-ABC9-55E9BB716FED}" type="presParOf" srcId="{D563DEF8-D18D-44A1-80BE-A6C5927C5FFE}" destId="{D706376C-924F-48DE-B1CD-D29E55C6F255}" srcOrd="0" destOrd="0" presId="urn:microsoft.com/office/officeart/2005/8/layout/radial6"/>
    <dgm:cxn modelId="{74BDBCED-310C-48FE-B284-3C2415126C37}" type="presParOf" srcId="{D563DEF8-D18D-44A1-80BE-A6C5927C5FFE}" destId="{4716A522-BF7D-4052-A251-EEC64934AA12}" srcOrd="1" destOrd="0" presId="urn:microsoft.com/office/officeart/2005/8/layout/radial6"/>
    <dgm:cxn modelId="{981796C0-080F-4BEF-881C-EDA3F8EF034E}" type="presParOf" srcId="{D563DEF8-D18D-44A1-80BE-A6C5927C5FFE}" destId="{A58AEAD7-E6BC-4AE9-9243-8D95AC28F905}" srcOrd="2" destOrd="0" presId="urn:microsoft.com/office/officeart/2005/8/layout/radial6"/>
    <dgm:cxn modelId="{D42774D4-E4E5-4AA3-BC5F-16DFB88D5607}" type="presParOf" srcId="{D563DEF8-D18D-44A1-80BE-A6C5927C5FFE}" destId="{08EEA966-B8DB-4824-88D7-46B8DCADCD44}" srcOrd="3" destOrd="0" presId="urn:microsoft.com/office/officeart/2005/8/layout/radial6"/>
    <dgm:cxn modelId="{DD6B1C31-7275-4B61-BCCB-3AF505E3CB7E}" type="presParOf" srcId="{D563DEF8-D18D-44A1-80BE-A6C5927C5FFE}" destId="{03F8D476-E966-4963-AFC5-61BD3A2F3BBC}" srcOrd="4" destOrd="0" presId="urn:microsoft.com/office/officeart/2005/8/layout/radial6"/>
    <dgm:cxn modelId="{D0EC1B1A-680B-4CEA-B13E-06801F200282}" type="presParOf" srcId="{D563DEF8-D18D-44A1-80BE-A6C5927C5FFE}" destId="{398E1B5A-45EB-43BF-BE12-11856605EA18}" srcOrd="5" destOrd="0" presId="urn:microsoft.com/office/officeart/2005/8/layout/radial6"/>
    <dgm:cxn modelId="{3461C3E0-7765-4343-9BAA-B443A75D1F49}" type="presParOf" srcId="{D563DEF8-D18D-44A1-80BE-A6C5927C5FFE}" destId="{4AFE6820-422B-4946-B2D9-7EF5A2A4E0CE}" srcOrd="6" destOrd="0" presId="urn:microsoft.com/office/officeart/2005/8/layout/radial6"/>
    <dgm:cxn modelId="{68A8111C-C53A-4850-8FD6-3AE5D3DE5606}" type="presParOf" srcId="{D563DEF8-D18D-44A1-80BE-A6C5927C5FFE}" destId="{4681FFDF-9FA8-43D3-918A-4E9FE447559E}" srcOrd="7" destOrd="0" presId="urn:microsoft.com/office/officeart/2005/8/layout/radial6"/>
    <dgm:cxn modelId="{46409DC7-0984-4A83-B052-559E4C5E1338}" type="presParOf" srcId="{D563DEF8-D18D-44A1-80BE-A6C5927C5FFE}" destId="{A8FAC538-06BD-4049-BBB6-6C5AD09C1C59}" srcOrd="8" destOrd="0" presId="urn:microsoft.com/office/officeart/2005/8/layout/radial6"/>
    <dgm:cxn modelId="{44478B87-6459-4043-86CC-9DBE5B749908}" type="presParOf" srcId="{D563DEF8-D18D-44A1-80BE-A6C5927C5FFE}" destId="{A2ABE97A-CF0F-48D3-BF5A-9A62ABB91D05}" srcOrd="9" destOrd="0" presId="urn:microsoft.com/office/officeart/2005/8/layout/radial6"/>
    <dgm:cxn modelId="{3DFC44E3-5DC1-4920-A26F-45D815A356DB}" type="presParOf" srcId="{D563DEF8-D18D-44A1-80BE-A6C5927C5FFE}" destId="{073EC20F-6358-4116-B977-C0737F9E7927}" srcOrd="10" destOrd="0" presId="urn:microsoft.com/office/officeart/2005/8/layout/radial6"/>
    <dgm:cxn modelId="{8AB4D72C-B38E-428B-8E3A-22E586D045E8}" type="presParOf" srcId="{D563DEF8-D18D-44A1-80BE-A6C5927C5FFE}" destId="{90A5D376-807A-4D49-B409-39777F785CEE}" srcOrd="11" destOrd="0" presId="urn:microsoft.com/office/officeart/2005/8/layout/radial6"/>
    <dgm:cxn modelId="{F05D8633-89D2-40D4-9856-2C70EC25B22D}" type="presParOf" srcId="{D563DEF8-D18D-44A1-80BE-A6C5927C5FFE}" destId="{F23CB1AB-D370-422F-BD0F-C7DA6CB6E00A}" srcOrd="12"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9</a:t>
          </a:r>
        </a:p>
        <a:p>
          <a:pPr lvl="0" algn="ctr" defTabSz="1066800">
            <a:lnSpc>
              <a:spcPct val="90000"/>
            </a:lnSpc>
            <a:spcBef>
              <a:spcPct val="0"/>
            </a:spcBef>
            <a:spcAft>
              <a:spcPct val="35000"/>
            </a:spcAft>
          </a:pPr>
          <a:r>
            <a:rPr lang="en-CA" sz="3200" b="1" kern="1200" dirty="0" smtClean="0">
              <a:solidFill>
                <a:srgbClr val="FFFF00"/>
              </a:solidFill>
            </a:rPr>
            <a:t>16 </a:t>
          </a:r>
          <a:r>
            <a:rPr lang="en-CA" sz="3200" b="1" kern="1200" dirty="0" err="1" smtClean="0">
              <a:solidFill>
                <a:srgbClr val="FFFF00"/>
              </a:solidFill>
            </a:rPr>
            <a:t>novombre</a:t>
          </a:r>
          <a:r>
            <a:rPr lang="en-CA" sz="3200" b="1" kern="1200" dirty="0" smtClean="0">
              <a:solidFill>
                <a:srgbClr val="FFFF00"/>
              </a:solidFill>
            </a:rPr>
            <a:t>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52400" rIns="91440" bIns="152400" numCol="1" spcCol="1270" anchor="t" anchorCtr="0">
          <a:noAutofit/>
        </a:bodyPr>
        <a:lstStyle/>
        <a:p>
          <a:pPr lvl="0" algn="l" defTabSz="1066800">
            <a:lnSpc>
              <a:spcPct val="90000"/>
            </a:lnSpc>
            <a:spcBef>
              <a:spcPct val="0"/>
            </a:spcBef>
            <a:spcAft>
              <a:spcPct val="35000"/>
            </a:spcAft>
          </a:pPr>
          <a:r>
            <a:rPr lang="en-CA" sz="2400" b="1" kern="1200" dirty="0" smtClean="0">
              <a:solidFill>
                <a:srgbClr val="FFFF00"/>
              </a:solidFill>
            </a:rPr>
            <a:t>1. La transmission des connaissances</a:t>
          </a:r>
          <a:endParaRPr lang="fr-CA" sz="800" b="1" kern="1200" dirty="0" smtClean="0">
            <a:solidFill>
              <a:srgbClr val="FFFF00"/>
            </a:solidFill>
          </a:endParaRPr>
        </a:p>
        <a:p>
          <a:pPr lvl="0" algn="l" defTabSz="1066800">
            <a:lnSpc>
              <a:spcPct val="90000"/>
            </a:lnSpc>
            <a:spcBef>
              <a:spcPct val="0"/>
            </a:spcBef>
            <a:spcAft>
              <a:spcPct val="35000"/>
            </a:spcAft>
          </a:pPr>
          <a:endParaRPr lang="fr-CA" sz="1000" b="1" kern="1200" dirty="0" smtClean="0">
            <a:solidFill>
              <a:srgbClr val="FFFF00"/>
            </a:solidFill>
          </a:endParaRPr>
        </a:p>
        <a:p>
          <a:pPr lvl="0" algn="l" defTabSz="1066800">
            <a:lnSpc>
              <a:spcPct val="90000"/>
            </a:lnSpc>
            <a:spcBef>
              <a:spcPct val="0"/>
            </a:spcBef>
            <a:spcAft>
              <a:spcPct val="35000"/>
            </a:spcAft>
          </a:pPr>
          <a:r>
            <a:rPr lang="fr-CA" sz="2400" b="1" kern="1200" dirty="0" smtClean="0">
              <a:solidFill>
                <a:srgbClr val="FFFF00"/>
              </a:solidFill>
            </a:rPr>
            <a:t>2. </a:t>
          </a:r>
          <a:r>
            <a:rPr lang="fr-CA" sz="2400" b="0" kern="1200" dirty="0" smtClean="0">
              <a:solidFill>
                <a:srgbClr val="FFFF00"/>
              </a:solidFill>
            </a:rPr>
            <a:t>Intégration du savoir et le rôle de l’enseignant</a:t>
          </a:r>
        </a:p>
        <a:p>
          <a:pPr lvl="0" algn="l" defTabSz="1066800">
            <a:lnSpc>
              <a:spcPct val="90000"/>
            </a:lnSpc>
            <a:spcBef>
              <a:spcPct val="0"/>
            </a:spcBef>
            <a:spcAft>
              <a:spcPct val="35000"/>
            </a:spcAft>
          </a:pPr>
          <a:endParaRPr lang="fr-CA" sz="1000" b="0" kern="1200" dirty="0" smtClean="0">
            <a:solidFill>
              <a:srgbClr val="FFFF00"/>
            </a:solidFill>
          </a:endParaRPr>
        </a:p>
        <a:p>
          <a:pPr lvl="0" algn="l" defTabSz="1066800">
            <a:lnSpc>
              <a:spcPct val="90000"/>
            </a:lnSpc>
            <a:spcBef>
              <a:spcPct val="0"/>
            </a:spcBef>
            <a:spcAft>
              <a:spcPct val="35000"/>
            </a:spcAft>
          </a:pPr>
          <a:r>
            <a:rPr lang="fr-CA" sz="2400" b="1" kern="1200" dirty="0" smtClean="0">
              <a:solidFill>
                <a:srgbClr val="FFFF00"/>
              </a:solidFill>
            </a:rPr>
            <a:t>3. Question en éducation- choix pédagogique et taxonomie de l’apprentissage  </a:t>
          </a:r>
          <a:endParaRPr lang="en-CA" sz="2400" b="0" kern="1200" dirty="0" smtClean="0">
            <a:solidFill>
              <a:srgbClr val="FFFF00"/>
            </a:solidFill>
          </a:endParaRPr>
        </a:p>
        <a:p>
          <a:pPr lvl="0" algn="ctr" defTabSz="1066800">
            <a:lnSpc>
              <a:spcPct val="90000"/>
            </a:lnSpc>
            <a:spcBef>
              <a:spcPct val="0"/>
            </a:spcBef>
            <a:spcAft>
              <a:spcPct val="35000"/>
            </a:spcAft>
          </a:pPr>
          <a:endParaRPr lang="fr-CA" sz="800" b="0" kern="1200" dirty="0" smtClean="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3CB1AB-D370-422F-BD0F-C7DA6CB6E00A}">
      <dsp:nvSpPr>
        <dsp:cNvPr id="0" name=""/>
        <dsp:cNvSpPr/>
      </dsp:nvSpPr>
      <dsp:spPr>
        <a:xfrm>
          <a:off x="1339787" y="490800"/>
          <a:ext cx="4338034" cy="4338034"/>
        </a:xfrm>
        <a:prstGeom prst="blockArc">
          <a:avLst>
            <a:gd name="adj1" fmla="val 10364281"/>
            <a:gd name="adj2" fmla="val 17674889"/>
            <a:gd name="adj3" fmla="val 4641"/>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2ABE97A-CF0F-48D3-BF5A-9A62ABB91D05}">
      <dsp:nvSpPr>
        <dsp:cNvPr id="0" name=""/>
        <dsp:cNvSpPr/>
      </dsp:nvSpPr>
      <dsp:spPr>
        <a:xfrm>
          <a:off x="1353935" y="868420"/>
          <a:ext cx="4338034" cy="4338034"/>
        </a:xfrm>
        <a:prstGeom prst="blockArc">
          <a:avLst>
            <a:gd name="adj1" fmla="val 3950312"/>
            <a:gd name="adj2" fmla="val 10978249"/>
            <a:gd name="adj3" fmla="val 4641"/>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AFE6820-422B-4946-B2D9-7EF5A2A4E0CE}">
      <dsp:nvSpPr>
        <dsp:cNvPr id="0" name=""/>
        <dsp:cNvSpPr/>
      </dsp:nvSpPr>
      <dsp:spPr>
        <a:xfrm>
          <a:off x="3169114" y="906730"/>
          <a:ext cx="4338034" cy="4338034"/>
        </a:xfrm>
        <a:prstGeom prst="blockArc">
          <a:avLst>
            <a:gd name="adj1" fmla="val 21235345"/>
            <a:gd name="adj2" fmla="val 6994775"/>
            <a:gd name="adj3" fmla="val 4641"/>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8EEA966-B8DB-4824-88D7-46B8DCADCD44}">
      <dsp:nvSpPr>
        <dsp:cNvPr id="0" name=""/>
        <dsp:cNvSpPr/>
      </dsp:nvSpPr>
      <dsp:spPr>
        <a:xfrm>
          <a:off x="3169024" y="458944"/>
          <a:ext cx="4338034" cy="4338034"/>
        </a:xfrm>
        <a:prstGeom prst="blockArc">
          <a:avLst>
            <a:gd name="adj1" fmla="val 14605387"/>
            <a:gd name="adj2" fmla="val 363277"/>
            <a:gd name="adj3" fmla="val 4641"/>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706376C-924F-48DE-B1CD-D29E55C6F255}">
      <dsp:nvSpPr>
        <dsp:cNvPr id="0" name=""/>
        <dsp:cNvSpPr/>
      </dsp:nvSpPr>
      <dsp:spPr>
        <a:xfrm>
          <a:off x="2816227" y="1847498"/>
          <a:ext cx="2928345" cy="1997479"/>
        </a:xfrm>
        <a:prstGeom prst="ellipse">
          <a:avLst/>
        </a:prstGeom>
        <a:solidFill>
          <a:schemeClr val="accent1">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i="0" kern="1200" dirty="0" smtClean="0">
              <a:solidFill>
                <a:schemeClr val="tx1"/>
              </a:solidFill>
            </a:rPr>
            <a:t>LE</a:t>
          </a:r>
          <a:r>
            <a:rPr lang="en-CA" sz="1800" b="1" i="0" kern="1200" baseline="0" dirty="0" smtClean="0">
              <a:solidFill>
                <a:schemeClr val="tx1"/>
              </a:solidFill>
            </a:rPr>
            <a:t> PROCESSUS D’ENSEIGNEMENT</a:t>
          </a:r>
          <a:endParaRPr lang="en-CA" sz="1800" b="1" i="0" kern="1200" dirty="0">
            <a:solidFill>
              <a:schemeClr val="tx1"/>
            </a:solidFill>
          </a:endParaRPr>
        </a:p>
      </dsp:txBody>
      <dsp:txXfrm>
        <a:off x="3245073" y="2140022"/>
        <a:ext cx="2070653" cy="1412431"/>
      </dsp:txXfrm>
    </dsp:sp>
    <dsp:sp modelId="{4716A522-BF7D-4052-A251-EEC64934AA12}">
      <dsp:nvSpPr>
        <dsp:cNvPr id="0" name=""/>
        <dsp:cNvSpPr/>
      </dsp:nvSpPr>
      <dsp:spPr>
        <a:xfrm>
          <a:off x="2687467" y="-209"/>
          <a:ext cx="3405361" cy="1466721"/>
        </a:xfrm>
        <a:prstGeom prst="ellipse">
          <a:avLst/>
        </a:prstGeom>
        <a:solidFill>
          <a:srgbClr val="FFFF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CA" sz="1400" b="1" kern="1200" dirty="0" smtClean="0">
              <a:solidFill>
                <a:schemeClr val="tx1"/>
              </a:solidFill>
            </a:rPr>
            <a:t>PLANIFIER</a:t>
          </a:r>
        </a:p>
        <a:p>
          <a:pPr lvl="0" algn="ctr" defTabSz="622300">
            <a:lnSpc>
              <a:spcPct val="90000"/>
            </a:lnSpc>
            <a:spcBef>
              <a:spcPct val="0"/>
            </a:spcBef>
            <a:spcAft>
              <a:spcPct val="35000"/>
            </a:spcAft>
          </a:pPr>
          <a:r>
            <a:rPr lang="en-CA" sz="1400" b="1" kern="1200" dirty="0" smtClean="0">
              <a:solidFill>
                <a:schemeClr val="tx1"/>
              </a:solidFill>
            </a:rPr>
            <a:t>-s’interroger sur la cible</a:t>
          </a:r>
        </a:p>
        <a:p>
          <a:pPr lvl="0" algn="ctr" defTabSz="622300">
            <a:lnSpc>
              <a:spcPct val="90000"/>
            </a:lnSpc>
            <a:spcBef>
              <a:spcPct val="0"/>
            </a:spcBef>
            <a:spcAft>
              <a:spcPct val="35000"/>
            </a:spcAft>
          </a:pPr>
          <a:r>
            <a:rPr lang="en-CA" sz="1400" b="1" kern="1200" dirty="0" smtClean="0">
              <a:solidFill>
                <a:schemeClr val="tx1"/>
              </a:solidFill>
            </a:rPr>
            <a:t>-s’interroger sur les ressources à mobiliser</a:t>
          </a:r>
        </a:p>
        <a:p>
          <a:pPr lvl="0" algn="ctr" defTabSz="622300">
            <a:lnSpc>
              <a:spcPct val="90000"/>
            </a:lnSpc>
            <a:spcBef>
              <a:spcPct val="0"/>
            </a:spcBef>
            <a:spcAft>
              <a:spcPct val="35000"/>
            </a:spcAft>
          </a:pPr>
          <a:r>
            <a:rPr lang="en-CA" sz="1400" b="1" kern="1200" dirty="0" smtClean="0">
              <a:solidFill>
                <a:schemeClr val="tx1"/>
              </a:solidFill>
            </a:rPr>
            <a:t>-s’interroger sur le processus d’apprentissage </a:t>
          </a:r>
          <a:endParaRPr lang="en-CA" sz="1400" b="1" kern="1200" dirty="0">
            <a:solidFill>
              <a:schemeClr val="tx1"/>
            </a:solidFill>
          </a:endParaRPr>
        </a:p>
      </dsp:txBody>
      <dsp:txXfrm>
        <a:off x="3186171" y="214587"/>
        <a:ext cx="2407953" cy="1037129"/>
      </dsp:txXfrm>
    </dsp:sp>
    <dsp:sp modelId="{03F8D476-E966-4963-AFC5-61BD3A2F3BBC}">
      <dsp:nvSpPr>
        <dsp:cNvPr id="0" name=""/>
        <dsp:cNvSpPr/>
      </dsp:nvSpPr>
      <dsp:spPr>
        <a:xfrm>
          <a:off x="6245224" y="2152314"/>
          <a:ext cx="2399358" cy="1398235"/>
        </a:xfrm>
        <a:prstGeom prst="ellipse">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CA" sz="1400" b="1" kern="1200" dirty="0" smtClean="0">
              <a:solidFill>
                <a:schemeClr val="tx1"/>
              </a:solidFill>
            </a:rPr>
            <a:t>ORGANISER</a:t>
          </a:r>
        </a:p>
        <a:p>
          <a:pPr lvl="0" algn="ctr" defTabSz="622300">
            <a:lnSpc>
              <a:spcPct val="90000"/>
            </a:lnSpc>
            <a:spcBef>
              <a:spcPct val="0"/>
            </a:spcBef>
            <a:spcAft>
              <a:spcPct val="35000"/>
            </a:spcAft>
          </a:pPr>
          <a:r>
            <a:rPr lang="en-CA" sz="1400" b="1" kern="1200" dirty="0" smtClean="0">
              <a:solidFill>
                <a:schemeClr val="tx1"/>
              </a:solidFill>
            </a:rPr>
            <a:t>Ce que l’on doit mettre en place pour que l’élève </a:t>
          </a:r>
          <a:r>
            <a:rPr lang="en-CA" sz="1400" b="1" kern="1200" dirty="0" err="1" smtClean="0">
              <a:solidFill>
                <a:schemeClr val="tx1"/>
              </a:solidFill>
            </a:rPr>
            <a:t>apprenne</a:t>
          </a:r>
          <a:r>
            <a:rPr lang="en-CA" sz="1400" b="1" kern="1200" dirty="0" smtClean="0">
              <a:solidFill>
                <a:schemeClr val="tx1"/>
              </a:solidFill>
            </a:rPr>
            <a:t> (les stratégies)</a:t>
          </a:r>
          <a:endParaRPr lang="en-CA" sz="1400" b="1" kern="1200" dirty="0">
            <a:solidFill>
              <a:schemeClr val="tx1"/>
            </a:solidFill>
          </a:endParaRPr>
        </a:p>
      </dsp:txBody>
      <dsp:txXfrm>
        <a:off x="6596602" y="2357081"/>
        <a:ext cx="1696602" cy="988701"/>
      </dsp:txXfrm>
    </dsp:sp>
    <dsp:sp modelId="{4681FFDF-9FA8-43D3-918A-4E9FE447559E}">
      <dsp:nvSpPr>
        <dsp:cNvPr id="0" name=""/>
        <dsp:cNvSpPr/>
      </dsp:nvSpPr>
      <dsp:spPr>
        <a:xfrm>
          <a:off x="2771773" y="4300429"/>
          <a:ext cx="3236748" cy="1340167"/>
        </a:xfrm>
        <a:prstGeom prst="ellipse">
          <a:avLst/>
        </a:prstGeom>
        <a:solidFill>
          <a:srgbClr val="00206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CA" sz="1400" b="1" kern="1200" dirty="0" smtClean="0">
              <a:solidFill>
                <a:schemeClr val="bg1"/>
              </a:solidFill>
            </a:rPr>
            <a:t>INTERVENIR</a:t>
          </a:r>
        </a:p>
        <a:p>
          <a:pPr lvl="0" algn="ctr" defTabSz="622300">
            <a:lnSpc>
              <a:spcPct val="90000"/>
            </a:lnSpc>
            <a:spcBef>
              <a:spcPct val="0"/>
            </a:spcBef>
            <a:spcAft>
              <a:spcPct val="35000"/>
            </a:spcAft>
          </a:pPr>
          <a:r>
            <a:rPr lang="en-CA" sz="1400" b="1" kern="1200" dirty="0" smtClean="0">
              <a:solidFill>
                <a:schemeClr val="bg1"/>
              </a:solidFill>
            </a:rPr>
            <a:t>S’interroger pendant le déroulement du cours (observer-</a:t>
          </a:r>
          <a:r>
            <a:rPr lang="en-CA" sz="1400" b="1" kern="1200" dirty="0" err="1" smtClean="0">
              <a:solidFill>
                <a:schemeClr val="bg1"/>
              </a:solidFill>
            </a:rPr>
            <a:t>s’ajuster</a:t>
          </a:r>
          <a:r>
            <a:rPr lang="en-CA" sz="1400" b="1" kern="1200" dirty="0" smtClean="0">
              <a:solidFill>
                <a:schemeClr val="bg1"/>
              </a:solidFill>
            </a:rPr>
            <a:t>)</a:t>
          </a:r>
          <a:endParaRPr lang="en-CA" sz="1400" b="1" kern="1200" dirty="0">
            <a:solidFill>
              <a:schemeClr val="bg1"/>
            </a:solidFill>
          </a:endParaRPr>
        </a:p>
      </dsp:txBody>
      <dsp:txXfrm>
        <a:off x="3245784" y="4496692"/>
        <a:ext cx="2288726" cy="947641"/>
      </dsp:txXfrm>
    </dsp:sp>
    <dsp:sp modelId="{073EC20F-6358-4116-B977-C0737F9E7927}">
      <dsp:nvSpPr>
        <dsp:cNvPr id="0" name=""/>
        <dsp:cNvSpPr/>
      </dsp:nvSpPr>
      <dsp:spPr>
        <a:xfrm>
          <a:off x="186969" y="2228514"/>
          <a:ext cx="2440299" cy="1398235"/>
        </a:xfrm>
        <a:prstGeom prst="ellipse">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CA" sz="1400" b="1" kern="1200" dirty="0" smtClean="0">
              <a:solidFill>
                <a:schemeClr val="tx1"/>
              </a:solidFill>
            </a:rPr>
            <a:t>ÉVALUER</a:t>
          </a:r>
        </a:p>
        <a:p>
          <a:pPr lvl="0" algn="ctr" defTabSz="622300">
            <a:lnSpc>
              <a:spcPct val="90000"/>
            </a:lnSpc>
            <a:spcBef>
              <a:spcPct val="0"/>
            </a:spcBef>
            <a:spcAft>
              <a:spcPct val="35000"/>
            </a:spcAft>
          </a:pPr>
          <a:r>
            <a:rPr lang="en-CA" sz="1400" b="1" kern="1200" dirty="0" smtClean="0">
              <a:solidFill>
                <a:schemeClr val="tx1"/>
              </a:solidFill>
            </a:rPr>
            <a:t>S’interroger sur ce qui s’est passé </a:t>
          </a:r>
        </a:p>
        <a:p>
          <a:pPr lvl="0" algn="ctr" defTabSz="622300">
            <a:lnSpc>
              <a:spcPct val="90000"/>
            </a:lnSpc>
            <a:spcBef>
              <a:spcPct val="0"/>
            </a:spcBef>
            <a:spcAft>
              <a:spcPct val="35000"/>
            </a:spcAft>
          </a:pPr>
          <a:r>
            <a:rPr lang="en-CA" sz="1400" b="1" kern="1200" dirty="0" smtClean="0">
              <a:solidFill>
                <a:schemeClr val="tx1"/>
              </a:solidFill>
            </a:rPr>
            <a:t>(analyse réflexive)</a:t>
          </a:r>
          <a:endParaRPr lang="en-CA" sz="1400" b="1" kern="1200" dirty="0">
            <a:solidFill>
              <a:schemeClr val="tx1"/>
            </a:solidFill>
          </a:endParaRPr>
        </a:p>
      </dsp:txBody>
      <dsp:txXfrm>
        <a:off x="544343" y="2433281"/>
        <a:ext cx="1725551" cy="988701"/>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16-11-17</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11/17/16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a:t>
            </a:fld>
            <a:endParaRPr lang="en-US" dirty="0"/>
          </a:p>
        </p:txBody>
      </p:sp>
    </p:spTree>
    <p:extLst>
      <p:ext uri="{BB962C8B-B14F-4D97-AF65-F5344CB8AC3E}">
        <p14:creationId xmlns:p14="http://schemas.microsoft.com/office/powerpoint/2010/main" val="1008778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2787637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2787637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11/17/16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11/17/16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11/17/16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11/17/16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tags" Target="../tags/tag3.xml"/><Relationship Id="rId4" Type="http://schemas.openxmlformats.org/officeDocument/2006/relationships/tags" Target="../tags/tag4.xml"/><Relationship Id="rId5" Type="http://schemas.openxmlformats.org/officeDocument/2006/relationships/tags" Target="../tags/tag5.xml"/><Relationship Id="rId6" Type="http://schemas.openxmlformats.org/officeDocument/2006/relationships/slideLayout" Target="../slideLayouts/slideLayout7.xml"/><Relationship Id="rId7" Type="http://schemas.openxmlformats.org/officeDocument/2006/relationships/notesSlide" Target="../notesSlides/notesSlide2.xml"/><Relationship Id="rId1" Type="http://schemas.openxmlformats.org/officeDocument/2006/relationships/tags" Target="../tags/tag1.xml"/><Relationship Id="rId2"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tags" Target="../tags/tag8.xml"/><Relationship Id="rId4" Type="http://schemas.openxmlformats.org/officeDocument/2006/relationships/tags" Target="../tags/tag9.xml"/><Relationship Id="rId5" Type="http://schemas.openxmlformats.org/officeDocument/2006/relationships/tags" Target="../tags/tag10.xml"/><Relationship Id="rId6" Type="http://schemas.openxmlformats.org/officeDocument/2006/relationships/slideLayout" Target="../slideLayouts/slideLayout7.xml"/><Relationship Id="rId7" Type="http://schemas.openxmlformats.org/officeDocument/2006/relationships/notesSlide" Target="../notesSlides/notesSlide3.xml"/><Relationship Id="rId1" Type="http://schemas.openxmlformats.org/officeDocument/2006/relationships/tags" Target="../tags/tag6.xml"/><Relationship Id="rId2" Type="http://schemas.openxmlformats.org/officeDocument/2006/relationships/tags" Target="../tags/tag7.xml"/></Relationships>
</file>

<file path=ppt/slides/_rels/slide5.xml.rels><?xml version="1.0" encoding="UTF-8" standalone="yes"?>
<Relationships xmlns="http://schemas.openxmlformats.org/package/2006/relationships"><Relationship Id="rId3" Type="http://schemas.openxmlformats.org/officeDocument/2006/relationships/tags" Target="../tags/tag13.xml"/><Relationship Id="rId4" Type="http://schemas.openxmlformats.org/officeDocument/2006/relationships/tags" Target="../tags/tag14.xml"/><Relationship Id="rId5" Type="http://schemas.openxmlformats.org/officeDocument/2006/relationships/tags" Target="../tags/tag15.xml"/><Relationship Id="rId6" Type="http://schemas.openxmlformats.org/officeDocument/2006/relationships/slideLayout" Target="../slideLayouts/slideLayout7.xml"/><Relationship Id="rId7" Type="http://schemas.openxmlformats.org/officeDocument/2006/relationships/notesSlide" Target="../notesSlides/notesSlide4.xml"/><Relationship Id="rId1" Type="http://schemas.openxmlformats.org/officeDocument/2006/relationships/tags" Target="../tags/tag11.xml"/><Relationship Id="rId2" Type="http://schemas.openxmlformats.org/officeDocument/2006/relationships/tags" Target="../tags/tag12.xml"/></Relationships>
</file>

<file path=ppt/slides/_rels/slide6.xml.rels><?xml version="1.0" encoding="UTF-8" standalone="yes"?>
<Relationships xmlns="http://schemas.openxmlformats.org/package/2006/relationships"><Relationship Id="rId3" Type="http://schemas.openxmlformats.org/officeDocument/2006/relationships/tags" Target="../tags/tag18.xml"/><Relationship Id="rId4" Type="http://schemas.openxmlformats.org/officeDocument/2006/relationships/tags" Target="../tags/tag19.xml"/><Relationship Id="rId5" Type="http://schemas.openxmlformats.org/officeDocument/2006/relationships/tags" Target="../tags/tag20.xml"/><Relationship Id="rId6" Type="http://schemas.openxmlformats.org/officeDocument/2006/relationships/slideLayout" Target="../slideLayouts/slideLayout7.xml"/><Relationship Id="rId7" Type="http://schemas.openxmlformats.org/officeDocument/2006/relationships/notesSlide" Target="../notesSlides/notesSlide5.xml"/><Relationship Id="rId1" Type="http://schemas.openxmlformats.org/officeDocument/2006/relationships/tags" Target="../tags/tag16.xml"/><Relationship Id="rId2" Type="http://schemas.openxmlformats.org/officeDocument/2006/relationships/tags" Target="../tags/tag17.xml"/></Relationships>
</file>

<file path=ppt/slides/_rels/slide7.xml.rels><?xml version="1.0" encoding="UTF-8" standalone="yes"?>
<Relationships xmlns="http://schemas.openxmlformats.org/package/2006/relationships"><Relationship Id="rId3" Type="http://schemas.openxmlformats.org/officeDocument/2006/relationships/tags" Target="../tags/tag23.xml"/><Relationship Id="rId4" Type="http://schemas.openxmlformats.org/officeDocument/2006/relationships/tags" Target="../tags/tag24.xml"/><Relationship Id="rId5" Type="http://schemas.openxmlformats.org/officeDocument/2006/relationships/tags" Target="../tags/tag25.xml"/><Relationship Id="rId6" Type="http://schemas.openxmlformats.org/officeDocument/2006/relationships/slideLayout" Target="../slideLayouts/slideLayout7.xml"/><Relationship Id="rId7" Type="http://schemas.openxmlformats.org/officeDocument/2006/relationships/notesSlide" Target="../notesSlides/notesSlide6.xml"/><Relationship Id="rId1" Type="http://schemas.openxmlformats.org/officeDocument/2006/relationships/tags" Target="../tags/tag21.xml"/><Relationship Id="rId2" Type="http://schemas.openxmlformats.org/officeDocument/2006/relationships/tags" Target="../tags/tag22.xml"/></Relationships>
</file>

<file path=ppt/slides/_rels/slide8.xml.rels><?xml version="1.0" encoding="UTF-8" standalone="yes"?>
<Relationships xmlns="http://schemas.openxmlformats.org/package/2006/relationships"><Relationship Id="rId3" Type="http://schemas.openxmlformats.org/officeDocument/2006/relationships/tags" Target="../tags/tag28.xml"/><Relationship Id="rId4" Type="http://schemas.openxmlformats.org/officeDocument/2006/relationships/tags" Target="../tags/tag29.xml"/><Relationship Id="rId5" Type="http://schemas.openxmlformats.org/officeDocument/2006/relationships/tags" Target="../tags/tag30.xml"/><Relationship Id="rId6" Type="http://schemas.openxmlformats.org/officeDocument/2006/relationships/slideLayout" Target="../slideLayouts/slideLayout7.xml"/><Relationship Id="rId7" Type="http://schemas.openxmlformats.org/officeDocument/2006/relationships/notesSlide" Target="../notesSlides/notesSlide7.xml"/><Relationship Id="rId1" Type="http://schemas.openxmlformats.org/officeDocument/2006/relationships/tags" Target="../tags/tag26.xml"/><Relationship Id="rId2" Type="http://schemas.openxmlformats.org/officeDocument/2006/relationships/tags" Target="../tags/tag27.xml"/></Relationships>
</file>

<file path=ppt/slides/_rels/slide9.xml.rels><?xml version="1.0" encoding="UTF-8" standalone="yes"?>
<Relationships xmlns="http://schemas.openxmlformats.org/package/2006/relationships"><Relationship Id="rId3" Type="http://schemas.openxmlformats.org/officeDocument/2006/relationships/tags" Target="../tags/tag33.xml"/><Relationship Id="rId4" Type="http://schemas.openxmlformats.org/officeDocument/2006/relationships/tags" Target="../tags/tag34.xml"/><Relationship Id="rId5" Type="http://schemas.openxmlformats.org/officeDocument/2006/relationships/tags" Target="../tags/tag35.xml"/><Relationship Id="rId6" Type="http://schemas.openxmlformats.org/officeDocument/2006/relationships/slideLayout" Target="../slideLayouts/slideLayout7.xml"/><Relationship Id="rId7" Type="http://schemas.openxmlformats.org/officeDocument/2006/relationships/notesSlide" Target="../notesSlides/notesSlide8.xml"/><Relationship Id="rId1" Type="http://schemas.openxmlformats.org/officeDocument/2006/relationships/tags" Target="../tags/tag31.xml"/><Relationship Id="rId2" Type="http://schemas.openxmlformats.org/officeDocument/2006/relationships/tags" Target="../tags/tag32.xml"/></Relationships>
</file>

<file path=ppt/slides/_rels/slide10.xml.rels><?xml version="1.0" encoding="UTF-8" standalone="yes"?>
<Relationships xmlns="http://schemas.openxmlformats.org/package/2006/relationships"><Relationship Id="rId3" Type="http://schemas.openxmlformats.org/officeDocument/2006/relationships/tags" Target="../tags/tag38.xml"/><Relationship Id="rId4" Type="http://schemas.openxmlformats.org/officeDocument/2006/relationships/tags" Target="../tags/tag39.xml"/><Relationship Id="rId5" Type="http://schemas.openxmlformats.org/officeDocument/2006/relationships/tags" Target="../tags/tag40.xml"/><Relationship Id="rId6" Type="http://schemas.openxmlformats.org/officeDocument/2006/relationships/slideLayout" Target="../slideLayouts/slideLayout7.xml"/><Relationship Id="rId7" Type="http://schemas.openxmlformats.org/officeDocument/2006/relationships/notesSlide" Target="../notesSlides/notesSlide9.xml"/><Relationship Id="rId1" Type="http://schemas.openxmlformats.org/officeDocument/2006/relationships/tags" Target="../tags/tag36.xml"/><Relationship Id="rId2" Type="http://schemas.openxmlformats.org/officeDocument/2006/relationships/tags" Target="../tags/tag37.xml"/></Relationships>
</file>

<file path=ppt/slides/_rels/slide11.xml.rels><?xml version="1.0" encoding="UTF-8" standalone="yes"?>
<Relationships xmlns="http://schemas.openxmlformats.org/package/2006/relationships"><Relationship Id="rId3" Type="http://schemas.openxmlformats.org/officeDocument/2006/relationships/tags" Target="../tags/tag43.xml"/><Relationship Id="rId4" Type="http://schemas.openxmlformats.org/officeDocument/2006/relationships/tags" Target="../tags/tag44.xml"/><Relationship Id="rId5" Type="http://schemas.openxmlformats.org/officeDocument/2006/relationships/tags" Target="../tags/tag45.xml"/><Relationship Id="rId6" Type="http://schemas.openxmlformats.org/officeDocument/2006/relationships/slideLayout" Target="../slideLayouts/slideLayout7.xml"/><Relationship Id="rId7" Type="http://schemas.openxmlformats.org/officeDocument/2006/relationships/notesSlide" Target="../notesSlides/notesSlide10.xml"/><Relationship Id="rId1" Type="http://schemas.openxmlformats.org/officeDocument/2006/relationships/tags" Target="../tags/tag41.xml"/><Relationship Id="rId2" Type="http://schemas.openxmlformats.org/officeDocument/2006/relationships/tags" Target="../tags/tag42.xml"/></Relationships>
</file>

<file path=ppt/slides/_rels/slide12.xml.rels><?xml version="1.0" encoding="UTF-8" standalone="yes"?>
<Relationships xmlns="http://schemas.openxmlformats.org/package/2006/relationships"><Relationship Id="rId3" Type="http://schemas.openxmlformats.org/officeDocument/2006/relationships/tags" Target="../tags/tag48.xml"/><Relationship Id="rId4" Type="http://schemas.openxmlformats.org/officeDocument/2006/relationships/tags" Target="../tags/tag49.xml"/><Relationship Id="rId5" Type="http://schemas.openxmlformats.org/officeDocument/2006/relationships/tags" Target="../tags/tag50.xml"/><Relationship Id="rId6" Type="http://schemas.openxmlformats.org/officeDocument/2006/relationships/slideLayout" Target="../slideLayouts/slideLayout7.xml"/><Relationship Id="rId7" Type="http://schemas.openxmlformats.org/officeDocument/2006/relationships/notesSlide" Target="../notesSlides/notesSlide11.xml"/><Relationship Id="rId1" Type="http://schemas.openxmlformats.org/officeDocument/2006/relationships/tags" Target="../tags/tag46.xml"/><Relationship Id="rId2" Type="http://schemas.openxmlformats.org/officeDocument/2006/relationships/tags" Target="../tags/tag47.xml"/></Relationships>
</file>

<file path=ppt/slides/_rels/slide13.xml.rels><?xml version="1.0" encoding="UTF-8" standalone="yes"?>
<Relationships xmlns="http://schemas.openxmlformats.org/package/2006/relationships"><Relationship Id="rId3" Type="http://schemas.openxmlformats.org/officeDocument/2006/relationships/tags" Target="../tags/tag53.xml"/><Relationship Id="rId4" Type="http://schemas.openxmlformats.org/officeDocument/2006/relationships/tags" Target="../tags/tag54.xml"/><Relationship Id="rId5" Type="http://schemas.openxmlformats.org/officeDocument/2006/relationships/tags" Target="../tags/tag55.xml"/><Relationship Id="rId6" Type="http://schemas.openxmlformats.org/officeDocument/2006/relationships/slideLayout" Target="../slideLayouts/slideLayout7.xml"/><Relationship Id="rId7" Type="http://schemas.openxmlformats.org/officeDocument/2006/relationships/notesSlide" Target="../notesSlides/notesSlide12.xml"/><Relationship Id="rId1" Type="http://schemas.openxmlformats.org/officeDocument/2006/relationships/tags" Target="../tags/tag51.xml"/><Relationship Id="rId2" Type="http://schemas.openxmlformats.org/officeDocument/2006/relationships/tags" Target="../tags/tag52.xml"/></Relationships>
</file>

<file path=ppt/slides/_rels/slide14.xml.rels><?xml version="1.0" encoding="UTF-8" standalone="yes"?>
<Relationships xmlns="http://schemas.openxmlformats.org/package/2006/relationships"><Relationship Id="rId3" Type="http://schemas.openxmlformats.org/officeDocument/2006/relationships/tags" Target="../tags/tag58.xml"/><Relationship Id="rId4" Type="http://schemas.openxmlformats.org/officeDocument/2006/relationships/tags" Target="../tags/tag59.xml"/><Relationship Id="rId5" Type="http://schemas.openxmlformats.org/officeDocument/2006/relationships/tags" Target="../tags/tag60.xml"/><Relationship Id="rId6" Type="http://schemas.openxmlformats.org/officeDocument/2006/relationships/slideLayout" Target="../slideLayouts/slideLayout7.xml"/><Relationship Id="rId7" Type="http://schemas.openxmlformats.org/officeDocument/2006/relationships/notesSlide" Target="../notesSlides/notesSlide13.xml"/><Relationship Id="rId1" Type="http://schemas.openxmlformats.org/officeDocument/2006/relationships/tags" Target="../tags/tag56.xml"/><Relationship Id="rId2" Type="http://schemas.openxmlformats.org/officeDocument/2006/relationships/tags" Target="../tags/tag57.xml"/></Relationships>
</file>

<file path=ppt/slides/_rels/slide15.xml.rels><?xml version="1.0" encoding="UTF-8" standalone="yes"?>
<Relationships xmlns="http://schemas.openxmlformats.org/package/2006/relationships"><Relationship Id="rId3" Type="http://schemas.openxmlformats.org/officeDocument/2006/relationships/tags" Target="../tags/tag63.xml"/><Relationship Id="rId4" Type="http://schemas.openxmlformats.org/officeDocument/2006/relationships/tags" Target="../tags/tag64.xml"/><Relationship Id="rId5" Type="http://schemas.openxmlformats.org/officeDocument/2006/relationships/tags" Target="../tags/tag65.xml"/><Relationship Id="rId6" Type="http://schemas.openxmlformats.org/officeDocument/2006/relationships/slideLayout" Target="../slideLayouts/slideLayout7.xml"/><Relationship Id="rId7" Type="http://schemas.openxmlformats.org/officeDocument/2006/relationships/notesSlide" Target="../notesSlides/notesSlide14.xml"/><Relationship Id="rId1" Type="http://schemas.openxmlformats.org/officeDocument/2006/relationships/tags" Target="../tags/tag61.xml"/><Relationship Id="rId2" Type="http://schemas.openxmlformats.org/officeDocument/2006/relationships/tags" Target="../tags/tag62.xml"/></Relationships>
</file>

<file path=ppt/slides/_rels/slide16.xml.rels><?xml version="1.0" encoding="UTF-8" standalone="yes"?>
<Relationships xmlns="http://schemas.openxmlformats.org/package/2006/relationships"><Relationship Id="rId3" Type="http://schemas.openxmlformats.org/officeDocument/2006/relationships/tags" Target="../tags/tag68.xml"/><Relationship Id="rId4" Type="http://schemas.openxmlformats.org/officeDocument/2006/relationships/tags" Target="../tags/tag69.xml"/><Relationship Id="rId5" Type="http://schemas.openxmlformats.org/officeDocument/2006/relationships/tags" Target="../tags/tag70.xml"/><Relationship Id="rId6" Type="http://schemas.openxmlformats.org/officeDocument/2006/relationships/slideLayout" Target="../slideLayouts/slideLayout7.xml"/><Relationship Id="rId7" Type="http://schemas.openxmlformats.org/officeDocument/2006/relationships/notesSlide" Target="../notesSlides/notesSlide15.xml"/><Relationship Id="rId1" Type="http://schemas.openxmlformats.org/officeDocument/2006/relationships/tags" Target="../tags/tag66.xml"/><Relationship Id="rId2" Type="http://schemas.openxmlformats.org/officeDocument/2006/relationships/tags" Target="../tags/tag67.xml"/></Relationships>
</file>

<file path=ppt/slides/_rels/slide17.xml.rels><?xml version="1.0" encoding="UTF-8" standalone="yes"?>
<Relationships xmlns="http://schemas.openxmlformats.org/package/2006/relationships"><Relationship Id="rId3" Type="http://schemas.openxmlformats.org/officeDocument/2006/relationships/tags" Target="../tags/tag73.xml"/><Relationship Id="rId4" Type="http://schemas.openxmlformats.org/officeDocument/2006/relationships/tags" Target="../tags/tag74.xml"/><Relationship Id="rId5" Type="http://schemas.openxmlformats.org/officeDocument/2006/relationships/tags" Target="../tags/tag75.xml"/><Relationship Id="rId6" Type="http://schemas.openxmlformats.org/officeDocument/2006/relationships/slideLayout" Target="../slideLayouts/slideLayout7.xml"/><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 Type="http://schemas.openxmlformats.org/officeDocument/2006/relationships/tags" Target="../tags/tag71.xml"/><Relationship Id="rId2" Type="http://schemas.openxmlformats.org/officeDocument/2006/relationships/tags" Target="../tags/tag72.xml"/></Relationships>
</file>

<file path=ppt/slides/_rels/slide18.xml.rels><?xml version="1.0" encoding="UTF-8" standalone="yes"?>
<Relationships xmlns="http://schemas.openxmlformats.org/package/2006/relationships"><Relationship Id="rId3" Type="http://schemas.openxmlformats.org/officeDocument/2006/relationships/tags" Target="../tags/tag78.xml"/><Relationship Id="rId4" Type="http://schemas.openxmlformats.org/officeDocument/2006/relationships/tags" Target="../tags/tag79.xml"/><Relationship Id="rId5" Type="http://schemas.openxmlformats.org/officeDocument/2006/relationships/tags" Target="../tags/tag80.xml"/><Relationship Id="rId6" Type="http://schemas.openxmlformats.org/officeDocument/2006/relationships/slideLayout" Target="../slideLayouts/slideLayout7.xml"/><Relationship Id="rId7" Type="http://schemas.openxmlformats.org/officeDocument/2006/relationships/notesSlide" Target="../notesSlides/notesSlide16.xml"/><Relationship Id="rId1" Type="http://schemas.openxmlformats.org/officeDocument/2006/relationships/tags" Target="../tags/tag76.xml"/><Relationship Id="rId2" Type="http://schemas.openxmlformats.org/officeDocument/2006/relationships/tags" Target="../tags/tag77.xml"/></Relationships>
</file>

<file path=ppt/slides/_rels/slide19.xml.rels><?xml version="1.0" encoding="UTF-8" standalone="yes"?>
<Relationships xmlns="http://schemas.openxmlformats.org/package/2006/relationships"><Relationship Id="rId3" Type="http://schemas.openxmlformats.org/officeDocument/2006/relationships/tags" Target="../tags/tag83.xml"/><Relationship Id="rId4" Type="http://schemas.openxmlformats.org/officeDocument/2006/relationships/tags" Target="../tags/tag84.xml"/><Relationship Id="rId5" Type="http://schemas.openxmlformats.org/officeDocument/2006/relationships/tags" Target="../tags/tag85.xml"/><Relationship Id="rId6" Type="http://schemas.openxmlformats.org/officeDocument/2006/relationships/slideLayout" Target="../slideLayouts/slideLayout7.xml"/><Relationship Id="rId7" Type="http://schemas.openxmlformats.org/officeDocument/2006/relationships/notesSlide" Target="../notesSlides/notesSlide17.xml"/><Relationship Id="rId1" Type="http://schemas.openxmlformats.org/officeDocument/2006/relationships/tags" Target="../tags/tag81.xml"/><Relationship Id="rId2" Type="http://schemas.openxmlformats.org/officeDocument/2006/relationships/tags" Target="../tags/tag82.xml"/></Relationships>
</file>

<file path=ppt/slides/_rels/slide20.xml.rels><?xml version="1.0" encoding="UTF-8" standalone="yes"?>
<Relationships xmlns="http://schemas.openxmlformats.org/package/2006/relationships"><Relationship Id="rId3" Type="http://schemas.openxmlformats.org/officeDocument/2006/relationships/tags" Target="../tags/tag88.xml"/><Relationship Id="rId4" Type="http://schemas.openxmlformats.org/officeDocument/2006/relationships/tags" Target="../tags/tag89.xml"/><Relationship Id="rId5" Type="http://schemas.openxmlformats.org/officeDocument/2006/relationships/tags" Target="../tags/tag90.xml"/><Relationship Id="rId6" Type="http://schemas.openxmlformats.org/officeDocument/2006/relationships/slideLayout" Target="../slideLayouts/slideLayout7.xml"/><Relationship Id="rId7" Type="http://schemas.openxmlformats.org/officeDocument/2006/relationships/notesSlide" Target="../notesSlides/notesSlide18.xml"/><Relationship Id="rId1" Type="http://schemas.openxmlformats.org/officeDocument/2006/relationships/tags" Target="../tags/tag86.xml"/><Relationship Id="rId2" Type="http://schemas.openxmlformats.org/officeDocument/2006/relationships/tags" Target="../tags/tag87.xml"/></Relationships>
</file>

<file path=ppt/slides/_rels/slide21.xml.rels><?xml version="1.0" encoding="UTF-8" standalone="yes"?>
<Relationships xmlns="http://schemas.openxmlformats.org/package/2006/relationships"><Relationship Id="rId3" Type="http://schemas.openxmlformats.org/officeDocument/2006/relationships/tags" Target="../tags/tag93.xml"/><Relationship Id="rId4" Type="http://schemas.openxmlformats.org/officeDocument/2006/relationships/tags" Target="../tags/tag94.xml"/><Relationship Id="rId5" Type="http://schemas.openxmlformats.org/officeDocument/2006/relationships/tags" Target="../tags/tag95.xml"/><Relationship Id="rId6" Type="http://schemas.openxmlformats.org/officeDocument/2006/relationships/slideLayout" Target="../slideLayouts/slideLayout7.xml"/><Relationship Id="rId7" Type="http://schemas.openxmlformats.org/officeDocument/2006/relationships/notesSlide" Target="../notesSlides/notesSlide19.xml"/><Relationship Id="rId1" Type="http://schemas.openxmlformats.org/officeDocument/2006/relationships/tags" Target="../tags/tag91.xml"/><Relationship Id="rId2" Type="http://schemas.openxmlformats.org/officeDocument/2006/relationships/tags" Target="../tags/tag92.xml"/></Relationships>
</file>

<file path=ppt/slides/_rels/slide22.xml.rels><?xml version="1.0" encoding="UTF-8" standalone="yes"?>
<Relationships xmlns="http://schemas.openxmlformats.org/package/2006/relationships"><Relationship Id="rId3" Type="http://schemas.openxmlformats.org/officeDocument/2006/relationships/tags" Target="../tags/tag98.xml"/><Relationship Id="rId4" Type="http://schemas.openxmlformats.org/officeDocument/2006/relationships/tags" Target="../tags/tag99.xml"/><Relationship Id="rId5" Type="http://schemas.openxmlformats.org/officeDocument/2006/relationships/tags" Target="../tags/tag100.xml"/><Relationship Id="rId6" Type="http://schemas.openxmlformats.org/officeDocument/2006/relationships/slideLayout" Target="../slideLayouts/slideLayout7.xml"/><Relationship Id="rId7" Type="http://schemas.openxmlformats.org/officeDocument/2006/relationships/notesSlide" Target="../notesSlides/notesSlide20.xml"/><Relationship Id="rId1" Type="http://schemas.openxmlformats.org/officeDocument/2006/relationships/tags" Target="../tags/tag96.xml"/><Relationship Id="rId2" Type="http://schemas.openxmlformats.org/officeDocument/2006/relationships/tags" Target="../tags/tag97.xml"/></Relationships>
</file>

<file path=ppt/slides/_rels/slide23.xml.rels><?xml version="1.0" encoding="UTF-8" standalone="yes"?>
<Relationships xmlns="http://schemas.openxmlformats.org/package/2006/relationships"><Relationship Id="rId3" Type="http://schemas.openxmlformats.org/officeDocument/2006/relationships/tags" Target="../tags/tag103.xml"/><Relationship Id="rId4" Type="http://schemas.openxmlformats.org/officeDocument/2006/relationships/tags" Target="../tags/tag104.xml"/><Relationship Id="rId5" Type="http://schemas.openxmlformats.org/officeDocument/2006/relationships/tags" Target="../tags/tag105.xml"/><Relationship Id="rId6" Type="http://schemas.openxmlformats.org/officeDocument/2006/relationships/slideLayout" Target="../slideLayouts/slideLayout7.xml"/><Relationship Id="rId7" Type="http://schemas.openxmlformats.org/officeDocument/2006/relationships/notesSlide" Target="../notesSlides/notesSlide21.xml"/><Relationship Id="rId1" Type="http://schemas.openxmlformats.org/officeDocument/2006/relationships/tags" Target="../tags/tag101.xml"/><Relationship Id="rId2" Type="http://schemas.openxmlformats.org/officeDocument/2006/relationships/tags" Target="../tags/tag102.xml"/></Relationships>
</file>

<file path=ppt/slides/_rels/slide24.xml.rels><?xml version="1.0" encoding="UTF-8" standalone="yes"?>
<Relationships xmlns="http://schemas.openxmlformats.org/package/2006/relationships"><Relationship Id="rId3" Type="http://schemas.openxmlformats.org/officeDocument/2006/relationships/tags" Target="../tags/tag108.xml"/><Relationship Id="rId4" Type="http://schemas.openxmlformats.org/officeDocument/2006/relationships/tags" Target="../tags/tag109.xml"/><Relationship Id="rId5" Type="http://schemas.openxmlformats.org/officeDocument/2006/relationships/tags" Target="../tags/tag110.xml"/><Relationship Id="rId6" Type="http://schemas.openxmlformats.org/officeDocument/2006/relationships/slideLayout" Target="../slideLayouts/slideLayout7.xml"/><Relationship Id="rId7" Type="http://schemas.openxmlformats.org/officeDocument/2006/relationships/notesSlide" Target="../notesSlides/notesSlide22.xml"/><Relationship Id="rId1" Type="http://schemas.openxmlformats.org/officeDocument/2006/relationships/tags" Target="../tags/tag106.xml"/><Relationship Id="rId2" Type="http://schemas.openxmlformats.org/officeDocument/2006/relationships/tags" Target="../tags/tag107.xml"/></Relationships>
</file>

<file path=ppt/slides/_rels/slide25.xml.rels><?xml version="1.0" encoding="UTF-8" standalone="yes"?>
<Relationships xmlns="http://schemas.openxmlformats.org/package/2006/relationships"><Relationship Id="rId3" Type="http://schemas.openxmlformats.org/officeDocument/2006/relationships/tags" Target="../tags/tag113.xml"/><Relationship Id="rId4" Type="http://schemas.openxmlformats.org/officeDocument/2006/relationships/tags" Target="../tags/tag114.xml"/><Relationship Id="rId5" Type="http://schemas.openxmlformats.org/officeDocument/2006/relationships/tags" Target="../tags/tag115.xml"/><Relationship Id="rId6" Type="http://schemas.openxmlformats.org/officeDocument/2006/relationships/slideLayout" Target="../slideLayouts/slideLayout7.xml"/><Relationship Id="rId7" Type="http://schemas.openxmlformats.org/officeDocument/2006/relationships/notesSlide" Target="../notesSlides/notesSlide23.xml"/><Relationship Id="rId1" Type="http://schemas.openxmlformats.org/officeDocument/2006/relationships/tags" Target="../tags/tag111.xml"/><Relationship Id="rId2" Type="http://schemas.openxmlformats.org/officeDocument/2006/relationships/tags" Target="../tags/tag1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0779"/>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2188075379"/>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3</a:t>
            </a:fld>
            <a:endParaRPr lang="en-US"/>
          </a:p>
        </p:txBody>
      </p:sp>
      <p:sp>
        <p:nvSpPr>
          <p:cNvPr id="10" name="Rectangle 9"/>
          <p:cNvSpPr/>
          <p:nvPr>
            <p:custDataLst>
              <p:tags r:id="rId5"/>
            </p:custDataLst>
          </p:nvPr>
        </p:nvSpPr>
        <p:spPr>
          <a:xfrm>
            <a:off x="0" y="1187668"/>
            <a:ext cx="8988426" cy="6401753"/>
          </a:xfrm>
          <a:prstGeom prst="rect">
            <a:avLst/>
          </a:prstGeom>
        </p:spPr>
        <p:txBody>
          <a:bodyPr wrap="square">
            <a:spAutoFit/>
          </a:bodyPr>
          <a:lstStyle/>
          <a:p>
            <a:pPr marL="1371600" lvl="7"/>
            <a:endParaRPr lang="fr-CA" sz="1000" b="1" dirty="0" smtClean="0">
              <a:uFill>
                <a:solidFill/>
              </a:uFill>
              <a:latin typeface="Cambria"/>
              <a:ea typeface="Cambria"/>
              <a:cs typeface="Times New Roman" panose="02020603050405020304" pitchFamily="18" charset="0"/>
              <a:sym typeface="Cambria"/>
            </a:endParaRPr>
          </a:p>
          <a:p>
            <a:pPr lvl="2"/>
            <a:r>
              <a:rPr lang="en-CA" sz="2000" b="1" dirty="0"/>
              <a:t>Le transfert </a:t>
            </a:r>
            <a:r>
              <a:rPr lang="en-CA" sz="2000" b="1" dirty="0" smtClean="0"/>
              <a:t>de connaissance :</a:t>
            </a:r>
          </a:p>
          <a:p>
            <a:pPr lvl="2"/>
            <a:endParaRPr lang="en-CA" sz="1000" b="1" dirty="0"/>
          </a:p>
          <a:p>
            <a:pPr marL="1714500" lvl="3" indent="-342900">
              <a:buFont typeface="Wingdings" panose="05000000000000000000" pitchFamily="2" charset="2"/>
              <a:buChar char="Ø"/>
            </a:pPr>
            <a:r>
              <a:rPr lang="en-CA" sz="2000" dirty="0" smtClean="0"/>
              <a:t>se </a:t>
            </a:r>
            <a:r>
              <a:rPr lang="en-CA" sz="2000" dirty="0"/>
              <a:t>produit quand l’élève a recours aux connaissances qu’il possède dans sa mémoire  à long terme pour les appliquer dans un nouveau problème, dans un contexte différent dans lequel elles ont été apprises.</a:t>
            </a:r>
          </a:p>
          <a:p>
            <a:pPr lvl="1"/>
            <a:endParaRPr lang="en-CA" sz="1000" dirty="0"/>
          </a:p>
          <a:p>
            <a:pPr lvl="1"/>
            <a:r>
              <a:rPr lang="en-CA" sz="2000" dirty="0"/>
              <a:t>	</a:t>
            </a:r>
            <a:r>
              <a:rPr lang="en-CA" sz="2000" dirty="0" smtClean="0"/>
              <a:t>	Exemples :</a:t>
            </a:r>
          </a:p>
          <a:p>
            <a:pPr lvl="1"/>
            <a:endParaRPr lang="en-CA" sz="1000" dirty="0"/>
          </a:p>
          <a:p>
            <a:pPr marL="2571750" lvl="5" indent="-285750">
              <a:buFont typeface="Arial" panose="020B0604020202020204" pitchFamily="34" charset="0"/>
              <a:buChar char="•"/>
            </a:pPr>
            <a:r>
              <a:rPr lang="en-CA" dirty="0"/>
              <a:t>Apprendre à effectuer des opérations d’addition et avoir recous à cette opération lors d’activités de résolution de problèmes ou lors d’un achat au </a:t>
            </a:r>
            <a:r>
              <a:rPr lang="en-CA" dirty="0" smtClean="0"/>
              <a:t>dépanneur</a:t>
            </a:r>
          </a:p>
          <a:p>
            <a:pPr lvl="5"/>
            <a:endParaRPr lang="en-CA" sz="1000" dirty="0" smtClean="0"/>
          </a:p>
          <a:p>
            <a:pPr marL="2571750" lvl="5" indent="-285750">
              <a:buFont typeface="Arial" panose="020B0604020202020204" pitchFamily="34" charset="0"/>
              <a:buChar char="•"/>
            </a:pPr>
            <a:r>
              <a:rPr lang="en-CA" dirty="0" smtClean="0"/>
              <a:t>Apprendre </a:t>
            </a:r>
            <a:r>
              <a:rPr lang="en-CA" dirty="0"/>
              <a:t>la règle d’accord du pluriel et, et en situation de communication écrite, penser à metttre un « s » à un nom </a:t>
            </a:r>
            <a:r>
              <a:rPr lang="en-CA" dirty="0" smtClean="0"/>
              <a:t>pluriel</a:t>
            </a:r>
          </a:p>
          <a:p>
            <a:pPr lvl="5"/>
            <a:r>
              <a:rPr lang="en-CA" sz="2000" dirty="0"/>
              <a:t> </a:t>
            </a:r>
            <a:r>
              <a:rPr lang="en-CA" sz="2000" dirty="0" smtClean="0"/>
              <a:t>    implique </a:t>
            </a:r>
            <a:r>
              <a:rPr lang="en-CA" sz="2000" dirty="0"/>
              <a:t>l’activation et l’application des </a:t>
            </a:r>
            <a:r>
              <a:rPr lang="en-CA" sz="2000" dirty="0" smtClean="0"/>
              <a:t>connaissances</a:t>
            </a:r>
          </a:p>
          <a:p>
            <a:pPr lvl="5"/>
            <a:r>
              <a:rPr lang="en-CA" sz="2000" dirty="0" smtClean="0"/>
              <a:t>    antérieures </a:t>
            </a:r>
            <a:r>
              <a:rPr lang="en-CA" sz="2000" dirty="0"/>
              <a:t>dans de nouvelles situations</a:t>
            </a:r>
            <a:r>
              <a:rPr lang="en-CA" sz="2000" dirty="0" smtClean="0"/>
              <a:t>.</a:t>
            </a:r>
          </a:p>
          <a:p>
            <a:pPr lvl="5"/>
            <a:endParaRPr lang="en-CA" sz="1000" dirty="0"/>
          </a:p>
          <a:p>
            <a:pPr marL="1657350" lvl="7" indent="-285750">
              <a:buFont typeface="Wingdings" panose="05000000000000000000" pitchFamily="2" charset="2"/>
              <a:buChar char="Ø"/>
            </a:pPr>
            <a:r>
              <a:rPr lang="en-CA" dirty="0"/>
              <a:t>1</a:t>
            </a:r>
            <a:r>
              <a:rPr lang="en-CA" dirty="0" smtClean="0"/>
              <a:t>e </a:t>
            </a:r>
            <a:r>
              <a:rPr lang="en-CA" dirty="0"/>
              <a:t>transfert implique l’activation et l’application des connaissances antérieures dans de nouvelles situations.</a:t>
            </a:r>
          </a:p>
          <a:p>
            <a:pPr marL="1657350" lvl="7" indent="-285750">
              <a:buFont typeface="Wingdings" panose="05000000000000000000" pitchFamily="2" charset="2"/>
              <a:buChar char="Ø"/>
            </a:pP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04590002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3" end="13"/>
                                            </p:txEl>
                                          </p:spTgt>
                                        </p:tgtEl>
                                        <p:attrNameLst>
                                          <p:attrName>style.visibility</p:attrName>
                                        </p:attrNameLst>
                                      </p:cBhvr>
                                      <p:to>
                                        <p:strVal val="visible"/>
                                      </p:to>
                                    </p:set>
                                    <p:animEffect transition="in" filter="fade">
                                      <p:cBhvr>
                                        <p:cTn id="56" dur="1000"/>
                                        <p:tgtEl>
                                          <p:spTgt spid="10">
                                            <p:txEl>
                                              <p:pRg st="13" end="13"/>
                                            </p:txEl>
                                          </p:spTgt>
                                        </p:tgtEl>
                                      </p:cBhvr>
                                    </p:animEffect>
                                    <p:anim calcmode="lin" valueType="num">
                                      <p:cBhvr>
                                        <p:cTn id="57"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4</a:t>
            </a:fld>
            <a:endParaRPr lang="en-US"/>
          </a:p>
        </p:txBody>
      </p:sp>
      <p:sp>
        <p:nvSpPr>
          <p:cNvPr id="10" name="Rectangle 9"/>
          <p:cNvSpPr/>
          <p:nvPr>
            <p:custDataLst>
              <p:tags r:id="rId5"/>
            </p:custDataLst>
          </p:nvPr>
        </p:nvSpPr>
        <p:spPr>
          <a:xfrm>
            <a:off x="0" y="1187668"/>
            <a:ext cx="8988426" cy="6278642"/>
          </a:xfrm>
          <a:prstGeom prst="rect">
            <a:avLst/>
          </a:prstGeom>
        </p:spPr>
        <p:txBody>
          <a:bodyPr wrap="square">
            <a:spAutoFit/>
          </a:bodyPr>
          <a:lstStyle/>
          <a:p>
            <a:pPr marL="1371600" lvl="7"/>
            <a:endParaRPr lang="fr-CA" b="1" dirty="0" smtClean="0">
              <a:uFill>
                <a:solidFill/>
              </a:uFill>
              <a:latin typeface="Cambria"/>
              <a:ea typeface="Cambria"/>
              <a:cs typeface="Times New Roman" panose="02020603050405020304" pitchFamily="18" charset="0"/>
              <a:sym typeface="Cambria"/>
            </a:endParaRPr>
          </a:p>
          <a:p>
            <a:pPr marL="1714500" lvl="3" indent="-342900">
              <a:buFont typeface="Wingdings" panose="05000000000000000000" pitchFamily="2" charset="2"/>
              <a:buChar char="Ø"/>
            </a:pPr>
            <a:r>
              <a:rPr lang="en-CA" sz="2000" dirty="0" smtClean="0"/>
              <a:t>les </a:t>
            </a:r>
            <a:r>
              <a:rPr lang="en-CA" sz="2000" dirty="0"/>
              <a:t>connaissances doivent passer d’un contexte à l’autre, d’une situation à l’autre; le transfert n’est possible que dans la mesure où l’élève perçoit  des relations de similitude entre diverses situations et où il peut décontextualiser les </a:t>
            </a:r>
            <a:r>
              <a:rPr lang="en-CA" sz="2000" dirty="0" smtClean="0"/>
              <a:t>apprentissages.</a:t>
            </a:r>
          </a:p>
          <a:p>
            <a:pPr lvl="3"/>
            <a:endParaRPr lang="en-CA" sz="2000" dirty="0" smtClean="0"/>
          </a:p>
          <a:p>
            <a:pPr marL="1714500" lvl="3" indent="-342900">
              <a:buFont typeface="Wingdings" panose="05000000000000000000" pitchFamily="2" charset="2"/>
              <a:buChar char="Ø"/>
            </a:pPr>
            <a:r>
              <a:rPr lang="en-CA" sz="2000" dirty="0" smtClean="0"/>
              <a:t>le </a:t>
            </a:r>
            <a:r>
              <a:rPr lang="en-CA" sz="2000" dirty="0"/>
              <a:t>transfert ne s’effectue pas spontanément chez l’élève; par conséquent, l’enseignant doit obligatoirement favoriser et faciliter celui-ci. Il s’effectuera si l’enseignant rend explicite à l’élève les conditions qui sont nécessaires à ce </a:t>
            </a:r>
            <a:r>
              <a:rPr lang="en-CA" sz="2000" dirty="0" smtClean="0"/>
              <a:t>transfert.</a:t>
            </a:r>
          </a:p>
          <a:p>
            <a:pPr lvl="3"/>
            <a:endParaRPr lang="en-CA" sz="2000" dirty="0" smtClean="0"/>
          </a:p>
          <a:p>
            <a:pPr marL="1714500" lvl="3" indent="-342900">
              <a:buFont typeface="Wingdings" panose="05000000000000000000" pitchFamily="2" charset="2"/>
              <a:buChar char="Ø"/>
            </a:pPr>
            <a:r>
              <a:rPr lang="en-CA" sz="2000" dirty="0" smtClean="0"/>
              <a:t>les </a:t>
            </a:r>
            <a:r>
              <a:rPr lang="en-CA" sz="2000" dirty="0"/>
              <a:t>stratégies utilisées par l’enseignant ne doivent pas seulement  soutenir le transfert, mais le </a:t>
            </a:r>
            <a:r>
              <a:rPr lang="en-CA" sz="2000" dirty="0" smtClean="0"/>
              <a:t>provoquer.</a:t>
            </a:r>
          </a:p>
          <a:p>
            <a:pPr lvl="3"/>
            <a:endParaRPr lang="en-CA" sz="2000" dirty="0" smtClean="0"/>
          </a:p>
          <a:p>
            <a:pPr marL="1714500" lvl="3" indent="-342900">
              <a:buFont typeface="Wingdings" panose="05000000000000000000" pitchFamily="2" charset="2"/>
              <a:buChar char="Ø"/>
            </a:pPr>
            <a:r>
              <a:rPr lang="en-CA" sz="2000" dirty="0"/>
              <a:t>l</a:t>
            </a:r>
            <a:r>
              <a:rPr lang="en-CA" sz="2000" dirty="0" smtClean="0"/>
              <a:t>es </a:t>
            </a:r>
            <a:r>
              <a:rPr lang="en-CA" sz="2000" dirty="0"/>
              <a:t>activités succeptibles de produire des apprentissages significatifs et permanents chez l’élève, de provoque et de soutenir le transfert, sont les </a:t>
            </a:r>
            <a:r>
              <a:rPr lang="en-CA" sz="2000" b="1" dirty="0"/>
              <a:t>activités de résolutions de problèmes.</a:t>
            </a:r>
          </a:p>
          <a:p>
            <a:pPr lvl="3">
              <a:buFont typeface="Wingdings" panose="05000000000000000000" pitchFamily="2" charset="2"/>
              <a:buChar char="Ø"/>
            </a:pPr>
            <a:endParaRPr lang="en-CA" sz="800"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6927507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5</a:t>
            </a:fld>
            <a:endParaRPr lang="en-US"/>
          </a:p>
        </p:txBody>
      </p:sp>
      <p:sp>
        <p:nvSpPr>
          <p:cNvPr id="10" name="Rectangle 9"/>
          <p:cNvSpPr/>
          <p:nvPr>
            <p:custDataLst>
              <p:tags r:id="rId5"/>
            </p:custDataLst>
          </p:nvPr>
        </p:nvSpPr>
        <p:spPr>
          <a:xfrm>
            <a:off x="0" y="1187668"/>
            <a:ext cx="8988426" cy="6571030"/>
          </a:xfrm>
          <a:prstGeom prst="rect">
            <a:avLst/>
          </a:prstGeom>
        </p:spPr>
        <p:txBody>
          <a:bodyPr wrap="square">
            <a:spAutoFit/>
          </a:bodyPr>
          <a:lstStyle/>
          <a:p>
            <a:pPr marL="1371600" lvl="7"/>
            <a:endParaRPr lang="fr-CA" b="1" dirty="0" smtClean="0">
              <a:uFill>
                <a:solidFill/>
              </a:uFill>
              <a:latin typeface="Cambria"/>
              <a:ea typeface="Cambria"/>
              <a:cs typeface="Times New Roman" panose="02020603050405020304" pitchFamily="18" charset="0"/>
              <a:sym typeface="Cambria"/>
            </a:endParaRPr>
          </a:p>
          <a:p>
            <a:pPr marL="1257300" lvl="2" indent="-342900">
              <a:buFont typeface="Wingdings" panose="05000000000000000000" pitchFamily="2" charset="2"/>
              <a:buChar char="Ø"/>
            </a:pPr>
            <a:r>
              <a:rPr lang="en-CA" sz="2000" b="1" dirty="0" smtClean="0"/>
              <a:t>En </a:t>
            </a:r>
            <a:r>
              <a:rPr lang="en-CA" sz="2000" b="1" dirty="0"/>
              <a:t>situation de résolution de problèmes </a:t>
            </a:r>
            <a:r>
              <a:rPr lang="en-CA" sz="2000" b="1" dirty="0" smtClean="0"/>
              <a:t>:</a:t>
            </a:r>
          </a:p>
          <a:p>
            <a:pPr marL="1257300" lvl="2" indent="-342900">
              <a:buFont typeface="Wingdings" panose="05000000000000000000" pitchFamily="2" charset="2"/>
              <a:buChar char="Ø"/>
            </a:pPr>
            <a:endParaRPr lang="en-CA" sz="800" dirty="0" smtClean="0"/>
          </a:p>
          <a:p>
            <a:pPr marL="1714500" lvl="3" indent="-342900">
              <a:buFont typeface="Arial" panose="020B0604020202020204" pitchFamily="34" charset="0"/>
              <a:buChar char="•"/>
            </a:pPr>
            <a:r>
              <a:rPr lang="en-CA" sz="1900" b="1" dirty="0" smtClean="0"/>
              <a:t>Les </a:t>
            </a:r>
            <a:r>
              <a:rPr lang="en-CA" sz="1900" b="1" dirty="0"/>
              <a:t>experts </a:t>
            </a:r>
            <a:r>
              <a:rPr lang="en-CA" sz="1900" dirty="0"/>
              <a:t>font une analyse exhaustive, ils prennent en considération tous les facteurs impliqués et même les facteurs implicites (inférences), ils décomposent le problème, ils classent selon les niveaux d’importance, ils déterminent les solutions, ils prennent le temps de comprendre et de se représenter le </a:t>
            </a:r>
            <a:r>
              <a:rPr lang="en-CA" sz="1900" dirty="0" smtClean="0"/>
              <a:t>problème.</a:t>
            </a:r>
          </a:p>
          <a:p>
            <a:pPr marL="1714500" lvl="3" indent="-342900">
              <a:buFont typeface="Arial" panose="020B0604020202020204" pitchFamily="34" charset="0"/>
              <a:buChar char="•"/>
            </a:pPr>
            <a:endParaRPr lang="en-CA" sz="800" b="1" dirty="0"/>
          </a:p>
          <a:p>
            <a:pPr marL="1714500" lvl="3" indent="-342900">
              <a:buFont typeface="Arial" panose="020B0604020202020204" pitchFamily="34" charset="0"/>
              <a:buChar char="•"/>
            </a:pPr>
            <a:r>
              <a:rPr lang="en-CA" b="1" dirty="0" smtClean="0"/>
              <a:t>Les </a:t>
            </a:r>
            <a:r>
              <a:rPr lang="en-CA" b="1" dirty="0"/>
              <a:t>novices </a:t>
            </a:r>
            <a:r>
              <a:rPr lang="en-CA" dirty="0"/>
              <a:t>font une analyse superficielle, ils évaluent les données comme équivalentes, ils ne les classent pas, ne les catégorisent pas, ne font pas de liens entre les composantes du problème, ils ne voient pas l’émergence des </a:t>
            </a:r>
            <a:r>
              <a:rPr lang="en-CA" dirty="0" smtClean="0"/>
              <a:t>solutions, ils </a:t>
            </a:r>
            <a:r>
              <a:rPr lang="en-CA" dirty="0"/>
              <a:t>prennent peu de temps pour comprendre, ils se lancent rapidement dans la recherche de solution</a:t>
            </a:r>
            <a:r>
              <a:rPr lang="en-CA" dirty="0" smtClean="0"/>
              <a:t>.</a:t>
            </a:r>
          </a:p>
          <a:p>
            <a:pPr lvl="3"/>
            <a:endParaRPr lang="en-CA" sz="1000" dirty="0"/>
          </a:p>
          <a:p>
            <a:pPr marL="1714500" lvl="3" indent="-342900">
              <a:buFont typeface="Wingdings" panose="05000000000000000000" pitchFamily="2" charset="2"/>
              <a:buChar char="Ø"/>
            </a:pPr>
            <a:endParaRPr lang="en-CA" sz="800" dirty="0"/>
          </a:p>
          <a:p>
            <a:pPr marL="1257300" lvl="2" indent="-342900">
              <a:buFont typeface="Wingdings" panose="05000000000000000000" pitchFamily="2" charset="2"/>
              <a:buChar char="Ø"/>
            </a:pPr>
            <a:r>
              <a:rPr lang="en-CA" sz="2000" dirty="0" smtClean="0"/>
              <a:t>L’enseignant </a:t>
            </a:r>
            <a:r>
              <a:rPr lang="en-CA" sz="2000" dirty="0"/>
              <a:t>doit insister sur l’importance de se représenter le problème; il fournit à l’élève </a:t>
            </a:r>
            <a:r>
              <a:rPr lang="en-CA" sz="2000" b="1" dirty="0"/>
              <a:t>un modèle d’expert</a:t>
            </a:r>
            <a:r>
              <a:rPr lang="en-CA" sz="2000" dirty="0"/>
              <a:t>; il incite à la réflexion avant l’application; il explique comment évaluer les différentes solutions possibles pour ne retenir que les plus efficaces; il incite à critiquer et à juger de la pertinence des solutions choisies</a:t>
            </a:r>
          </a:p>
          <a:p>
            <a:pPr lvl="1"/>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22619971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6</a:t>
            </a:fld>
            <a:endParaRPr lang="en-US"/>
          </a:p>
        </p:txBody>
      </p:sp>
      <p:sp>
        <p:nvSpPr>
          <p:cNvPr id="10" name="Rectangle 9"/>
          <p:cNvSpPr/>
          <p:nvPr>
            <p:custDataLst>
              <p:tags r:id="rId5"/>
            </p:custDataLst>
          </p:nvPr>
        </p:nvSpPr>
        <p:spPr>
          <a:xfrm>
            <a:off x="0" y="1187668"/>
            <a:ext cx="8988426" cy="6247864"/>
          </a:xfrm>
          <a:prstGeom prst="rect">
            <a:avLst/>
          </a:prstGeom>
        </p:spPr>
        <p:txBody>
          <a:bodyPr wrap="square">
            <a:spAutoFit/>
          </a:bodyPr>
          <a:lstStyle/>
          <a:p>
            <a:pPr marL="1371600" lvl="7"/>
            <a:endParaRPr lang="fr-CA" b="1" dirty="0" smtClean="0">
              <a:uFill>
                <a:solidFill/>
              </a:uFill>
              <a:latin typeface="Cambria"/>
              <a:ea typeface="Cambria"/>
              <a:cs typeface="Times New Roman" panose="02020603050405020304" pitchFamily="18" charset="0"/>
              <a:sym typeface="Cambria"/>
            </a:endParaRPr>
          </a:p>
          <a:p>
            <a:pPr marL="1257300" lvl="2" indent="-342900">
              <a:buFont typeface="Wingdings" panose="05000000000000000000" pitchFamily="2" charset="2"/>
              <a:buChar char="Ø"/>
            </a:pPr>
            <a:r>
              <a:rPr lang="en-CA" sz="2000" b="1" dirty="0"/>
              <a:t>L’enseignant peut faciliter le transfert en :</a:t>
            </a:r>
          </a:p>
          <a:p>
            <a:pPr lvl="2"/>
            <a:r>
              <a:rPr lang="en-CA" dirty="0" smtClean="0"/>
              <a:t>	</a:t>
            </a:r>
          </a:p>
          <a:p>
            <a:pPr marL="1657350" lvl="3" indent="-285750">
              <a:buFont typeface="Arial" panose="020B0604020202020204" pitchFamily="34" charset="0"/>
              <a:buChar char="•"/>
            </a:pPr>
            <a:r>
              <a:rPr lang="en-CA" dirty="0" smtClean="0"/>
              <a:t>en </a:t>
            </a:r>
            <a:r>
              <a:rPr lang="en-CA" dirty="0"/>
              <a:t>rappellant les apprentissages passés pour favoriser les apprentissages </a:t>
            </a:r>
            <a:r>
              <a:rPr lang="en-CA" dirty="0" smtClean="0"/>
              <a:t>pésents.</a:t>
            </a:r>
          </a:p>
          <a:p>
            <a:pPr marL="1657350" lvl="3" indent="-285750">
              <a:buFont typeface="Arial" panose="020B0604020202020204" pitchFamily="34" charset="0"/>
              <a:buChar char="•"/>
            </a:pPr>
            <a:r>
              <a:rPr lang="en-CA" dirty="0" smtClean="0"/>
              <a:t>explicitant </a:t>
            </a:r>
            <a:r>
              <a:rPr lang="en-CA" dirty="0"/>
              <a:t>la manière </a:t>
            </a:r>
            <a:r>
              <a:rPr lang="en-CA" dirty="0" smtClean="0"/>
              <a:t>dont </a:t>
            </a:r>
            <a:r>
              <a:rPr lang="en-CA" dirty="0"/>
              <a:t>les apprentissages présents favoriseront les apprentissages futurs</a:t>
            </a:r>
            <a:r>
              <a:rPr lang="en-CA" dirty="0" smtClean="0"/>
              <a:t>.    </a:t>
            </a:r>
            <a:endParaRPr lang="en-CA" dirty="0"/>
          </a:p>
          <a:p>
            <a:pPr lvl="2"/>
            <a:r>
              <a:rPr lang="en-CA" b="1" dirty="0"/>
              <a:t> </a:t>
            </a:r>
            <a:r>
              <a:rPr lang="en-CA" b="1" dirty="0" smtClean="0"/>
              <a:t>       </a:t>
            </a:r>
          </a:p>
          <a:p>
            <a:pPr lvl="2"/>
            <a:r>
              <a:rPr lang="en-CA" b="1" dirty="0" smtClean="0"/>
              <a:t>        De </a:t>
            </a:r>
            <a:r>
              <a:rPr lang="en-CA" b="1" dirty="0"/>
              <a:t>plus, l’enseignant :</a:t>
            </a:r>
          </a:p>
          <a:p>
            <a:pPr marL="1657350" lvl="3" indent="-285750">
              <a:buFont typeface="Arial" panose="020B0604020202020204" pitchFamily="34" charset="0"/>
              <a:buChar char="•"/>
            </a:pPr>
            <a:endParaRPr lang="en-CA" b="1" dirty="0" smtClean="0"/>
          </a:p>
          <a:p>
            <a:pPr marL="1657350" lvl="3" indent="-285750">
              <a:buFont typeface="Arial" panose="020B0604020202020204" pitchFamily="34" charset="0"/>
              <a:buChar char="•"/>
            </a:pPr>
            <a:r>
              <a:rPr lang="en-CA" dirty="0" smtClean="0"/>
              <a:t>doit </a:t>
            </a:r>
            <a:r>
              <a:rPr lang="en-CA" dirty="0"/>
              <a:t>s’assurer que l’élève possède, dans sa mémoire à long terme, les connaissances </a:t>
            </a:r>
            <a:r>
              <a:rPr lang="en-CA" dirty="0" smtClean="0"/>
              <a:t>déclaratives </a:t>
            </a:r>
            <a:r>
              <a:rPr lang="en-CA" dirty="0"/>
              <a:t>et procédurales nécessaires la résolution du </a:t>
            </a:r>
            <a:r>
              <a:rPr lang="en-CA" dirty="0" smtClean="0"/>
              <a:t>problèmes.</a:t>
            </a:r>
          </a:p>
          <a:p>
            <a:pPr marL="1657350" lvl="3" indent="-285750">
              <a:buFont typeface="Arial" panose="020B0604020202020204" pitchFamily="34" charset="0"/>
              <a:buChar char="•"/>
            </a:pPr>
            <a:endParaRPr lang="en-CA" dirty="0" smtClean="0"/>
          </a:p>
          <a:p>
            <a:pPr marL="1657350" lvl="3" indent="-285750">
              <a:buFont typeface="Arial" panose="020B0604020202020204" pitchFamily="34" charset="0"/>
              <a:buChar char="•"/>
            </a:pPr>
            <a:r>
              <a:rPr lang="en-CA" dirty="0"/>
              <a:t>d</a:t>
            </a:r>
            <a:r>
              <a:rPr lang="en-CA" dirty="0" smtClean="0"/>
              <a:t>oit </a:t>
            </a:r>
            <a:r>
              <a:rPr lang="en-CA" dirty="0"/>
              <a:t>l’aider à organiser et à hiérarchiser ses connaissances  dans la mémoire à long </a:t>
            </a:r>
            <a:r>
              <a:rPr lang="en-CA" dirty="0" smtClean="0"/>
              <a:t>terme.</a:t>
            </a:r>
          </a:p>
          <a:p>
            <a:pPr marL="1657350" lvl="3" indent="-285750">
              <a:buFont typeface="Arial" panose="020B0604020202020204" pitchFamily="34" charset="0"/>
              <a:buChar char="•"/>
            </a:pPr>
            <a:endParaRPr lang="en-CA" dirty="0"/>
          </a:p>
          <a:p>
            <a:pPr marL="1657350" lvl="3" indent="-285750">
              <a:buFont typeface="Arial" panose="020B0604020202020204" pitchFamily="34" charset="0"/>
              <a:buChar char="•"/>
            </a:pPr>
            <a:r>
              <a:rPr lang="en-CA" dirty="0"/>
              <a:t>d</a:t>
            </a:r>
            <a:r>
              <a:rPr lang="en-CA" dirty="0" smtClean="0"/>
              <a:t>oit </a:t>
            </a:r>
            <a:r>
              <a:rPr lang="en-CA" dirty="0"/>
              <a:t>enseigner directement et explicitement les stratégies et leurs conditions </a:t>
            </a:r>
            <a:r>
              <a:rPr lang="en-CA" dirty="0" smtClean="0"/>
              <a:t>d’utilisation</a:t>
            </a:r>
            <a:endParaRPr lang="en-CA" sz="800" dirty="0" smtClean="0"/>
          </a:p>
          <a:p>
            <a:pPr lvl="1"/>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2140213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3" end="13"/>
                                            </p:txEl>
                                          </p:spTgt>
                                        </p:tgtEl>
                                        <p:attrNameLst>
                                          <p:attrName>style.visibility</p:attrName>
                                        </p:attrNameLst>
                                      </p:cBhvr>
                                      <p:to>
                                        <p:strVal val="visible"/>
                                      </p:to>
                                    </p:set>
                                    <p:animEffect transition="in" filter="fade">
                                      <p:cBhvr>
                                        <p:cTn id="70" dur="1000"/>
                                        <p:tgtEl>
                                          <p:spTgt spid="10">
                                            <p:txEl>
                                              <p:pRg st="13" end="13"/>
                                            </p:txEl>
                                          </p:spTgt>
                                        </p:tgtEl>
                                      </p:cBhvr>
                                    </p:animEffect>
                                    <p:anim calcmode="lin" valueType="num">
                                      <p:cBhvr>
                                        <p:cTn id="71"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7</a:t>
            </a:fld>
            <a:endParaRPr lang="en-US"/>
          </a:p>
        </p:txBody>
      </p:sp>
      <p:sp>
        <p:nvSpPr>
          <p:cNvPr id="10" name="Rectangle 9"/>
          <p:cNvSpPr/>
          <p:nvPr>
            <p:custDataLst>
              <p:tags r:id="rId5"/>
            </p:custDataLst>
          </p:nvPr>
        </p:nvSpPr>
        <p:spPr>
          <a:xfrm>
            <a:off x="0" y="1187668"/>
            <a:ext cx="8988426" cy="5355312"/>
          </a:xfrm>
          <a:prstGeom prst="rect">
            <a:avLst/>
          </a:prstGeom>
        </p:spPr>
        <p:txBody>
          <a:bodyPr wrap="square">
            <a:spAutoFit/>
          </a:bodyPr>
          <a:lstStyle/>
          <a:p>
            <a:pPr marL="1371600" lvl="7"/>
            <a:endParaRPr lang="fr-CA" b="1" dirty="0" smtClean="0">
              <a:uFill>
                <a:solidFill/>
              </a:uFill>
              <a:latin typeface="Cambria"/>
              <a:ea typeface="Cambria"/>
              <a:cs typeface="Times New Roman" panose="02020603050405020304" pitchFamily="18" charset="0"/>
              <a:sym typeface="Cambria"/>
            </a:endParaRPr>
          </a:p>
          <a:p>
            <a:pPr marL="1257300" lvl="2" indent="-342900">
              <a:buFont typeface="Wingdings" panose="05000000000000000000" pitchFamily="2" charset="2"/>
              <a:buChar char="Ø"/>
            </a:pPr>
            <a:r>
              <a:rPr lang="en-CA" sz="2000" b="1" dirty="0"/>
              <a:t>Cinq conditions favorisant le transfert de connaissances (Tardif ,1992) :</a:t>
            </a:r>
          </a:p>
          <a:p>
            <a:pPr lvl="1"/>
            <a:endParaRPr lang="en-CA" sz="1200" b="1" dirty="0"/>
          </a:p>
          <a:p>
            <a:pPr lvl="1"/>
            <a:r>
              <a:rPr lang="en-CA" sz="2000" dirty="0"/>
              <a:t>	</a:t>
            </a:r>
            <a:r>
              <a:rPr lang="en-CA" sz="2000" dirty="0" smtClean="0"/>
              <a:t>	</a:t>
            </a:r>
            <a:r>
              <a:rPr lang="en-CA" dirty="0" smtClean="0"/>
              <a:t>1</a:t>
            </a:r>
            <a:r>
              <a:rPr lang="en-CA" dirty="0"/>
              <a:t>. Lorsque l’enseignant montre à l’élève comment les différents problèmes 	    </a:t>
            </a:r>
            <a:r>
              <a:rPr lang="en-CA" dirty="0" smtClean="0"/>
              <a:t>	se </a:t>
            </a:r>
            <a:r>
              <a:rPr lang="en-CA" dirty="0"/>
              <a:t>ressemblent</a:t>
            </a:r>
            <a:r>
              <a:rPr lang="en-CA" dirty="0" smtClean="0"/>
              <a:t>;</a:t>
            </a:r>
          </a:p>
          <a:p>
            <a:pPr lvl="1"/>
            <a:endParaRPr lang="en-CA" dirty="0"/>
          </a:p>
          <a:p>
            <a:pPr lvl="1"/>
            <a:r>
              <a:rPr lang="en-CA" dirty="0"/>
              <a:t>	</a:t>
            </a:r>
            <a:r>
              <a:rPr lang="en-CA" dirty="0" smtClean="0"/>
              <a:t>	2</a:t>
            </a:r>
            <a:r>
              <a:rPr lang="en-CA" dirty="0"/>
              <a:t>. Lorsqu’en </a:t>
            </a:r>
            <a:r>
              <a:rPr lang="en-CA" dirty="0" err="1" smtClean="0"/>
              <a:t>pr</a:t>
            </a:r>
            <a:r>
              <a:rPr lang="fr-CA" dirty="0"/>
              <a:t>é</a:t>
            </a:r>
            <a:r>
              <a:rPr lang="en-CA" dirty="0" err="1" smtClean="0"/>
              <a:t>sence</a:t>
            </a:r>
            <a:r>
              <a:rPr lang="en-CA" dirty="0" smtClean="0"/>
              <a:t> </a:t>
            </a:r>
            <a:r>
              <a:rPr lang="en-CA" dirty="0"/>
              <a:t>de problèmes comparables, l’intervenant dirige 	   </a:t>
            </a:r>
            <a:r>
              <a:rPr lang="en-CA" dirty="0" smtClean="0"/>
              <a:t>	 </a:t>
            </a:r>
            <a:r>
              <a:rPr lang="en-CA" dirty="0"/>
              <a:t>l’attention sur les données de base et non vers les données superficielles</a:t>
            </a:r>
            <a:r>
              <a:rPr lang="en-CA" dirty="0" smtClean="0"/>
              <a:t>;</a:t>
            </a:r>
          </a:p>
          <a:p>
            <a:pPr lvl="1"/>
            <a:endParaRPr lang="en-CA" dirty="0"/>
          </a:p>
          <a:p>
            <a:pPr lvl="1"/>
            <a:r>
              <a:rPr lang="en-CA" dirty="0"/>
              <a:t>	</a:t>
            </a:r>
            <a:r>
              <a:rPr lang="en-CA" dirty="0" smtClean="0"/>
              <a:t>	3</a:t>
            </a:r>
            <a:r>
              <a:rPr lang="en-CA" dirty="0"/>
              <a:t>. Lorsque l’élève est familié avec le domaine de connaissances auquel 	   </a:t>
            </a:r>
            <a:r>
              <a:rPr lang="en-CA" dirty="0" smtClean="0"/>
              <a:t>	 </a:t>
            </a:r>
            <a:r>
              <a:rPr lang="en-CA" dirty="0"/>
              <a:t>appartiennent les problèmes à résoudre</a:t>
            </a:r>
            <a:r>
              <a:rPr lang="en-CA" dirty="0" smtClean="0"/>
              <a:t>;</a:t>
            </a:r>
          </a:p>
          <a:p>
            <a:pPr lvl="1"/>
            <a:endParaRPr lang="en-CA" dirty="0"/>
          </a:p>
          <a:p>
            <a:pPr lvl="1"/>
            <a:r>
              <a:rPr lang="en-CA" dirty="0"/>
              <a:t>	</a:t>
            </a:r>
            <a:r>
              <a:rPr lang="en-CA" dirty="0" smtClean="0"/>
              <a:t>	4</a:t>
            </a:r>
            <a:r>
              <a:rPr lang="en-CA" dirty="0"/>
              <a:t>. Lorsque des exemples sont présentés et qu’ils sont accompagnés de 	   </a:t>
            </a:r>
            <a:r>
              <a:rPr lang="en-CA" dirty="0" smtClean="0"/>
              <a:t>	 </a:t>
            </a:r>
            <a:r>
              <a:rPr lang="en-CA" dirty="0"/>
              <a:t>règles, idéalement formulées par l’élève lui-même </a:t>
            </a:r>
            <a:r>
              <a:rPr lang="en-CA" dirty="0" smtClean="0"/>
              <a:t>;</a:t>
            </a:r>
          </a:p>
          <a:p>
            <a:pPr lvl="1"/>
            <a:endParaRPr lang="en-CA" dirty="0"/>
          </a:p>
          <a:p>
            <a:pPr lvl="1"/>
            <a:r>
              <a:rPr lang="en-CA" dirty="0"/>
              <a:t>	</a:t>
            </a:r>
            <a:r>
              <a:rPr lang="en-CA" dirty="0" smtClean="0"/>
              <a:t>	5</a:t>
            </a:r>
            <a:r>
              <a:rPr lang="en-CA" dirty="0"/>
              <a:t>. Lorsque l’enseignement se produit dans un contexte social ( ex. 		   </a:t>
            </a:r>
            <a:r>
              <a:rPr lang="en-CA" dirty="0" smtClean="0"/>
              <a:t>	 </a:t>
            </a:r>
            <a:r>
              <a:rPr lang="en-CA" dirty="0"/>
              <a:t>apprentissage coopératif)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98126440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1" end="11"/>
                                            </p:txEl>
                                          </p:spTgt>
                                        </p:tgtEl>
                                        <p:attrNameLst>
                                          <p:attrName>style.visibility</p:attrName>
                                        </p:attrNameLst>
                                      </p:cBhvr>
                                      <p:to>
                                        <p:strVal val="visible"/>
                                      </p:to>
                                    </p:set>
                                    <p:animEffect transition="in" filter="fade">
                                      <p:cBhvr>
                                        <p:cTn id="7" dur="1000"/>
                                        <p:tgtEl>
                                          <p:spTgt spid="10">
                                            <p:txEl>
                                              <p:pRg st="11" end="11"/>
                                            </p:txEl>
                                          </p:spTgt>
                                        </p:tgtEl>
                                      </p:cBhvr>
                                    </p:animEffect>
                                    <p:anim calcmode="lin" valueType="num">
                                      <p:cBhvr>
                                        <p:cTn id="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TRANSFERT DE CONNAISSANCE</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8</a:t>
            </a:fld>
            <a:endParaRPr lang="en-US"/>
          </a:p>
        </p:txBody>
      </p:sp>
      <p:sp>
        <p:nvSpPr>
          <p:cNvPr id="10" name="Rectangle 9"/>
          <p:cNvSpPr/>
          <p:nvPr>
            <p:custDataLst>
              <p:tags r:id="rId5"/>
            </p:custDataLst>
          </p:nvPr>
        </p:nvSpPr>
        <p:spPr>
          <a:xfrm>
            <a:off x="0" y="1187668"/>
            <a:ext cx="8988426" cy="4678204"/>
          </a:xfrm>
          <a:prstGeom prst="rect">
            <a:avLst/>
          </a:prstGeom>
        </p:spPr>
        <p:txBody>
          <a:bodyPr wrap="square">
            <a:spAutoFit/>
          </a:bodyPr>
          <a:lstStyle/>
          <a:p>
            <a:pPr marL="1371600" lvl="7"/>
            <a:endParaRPr lang="fr-CA" b="1" dirty="0" smtClean="0">
              <a:uFill>
                <a:solidFill/>
              </a:uFill>
              <a:latin typeface="Cambria"/>
              <a:ea typeface="Cambria"/>
              <a:cs typeface="Times New Roman" panose="02020603050405020304" pitchFamily="18" charset="0"/>
              <a:sym typeface="Cambria"/>
            </a:endParaRPr>
          </a:p>
          <a:p>
            <a:pPr marL="1257300" lvl="2" indent="-342900">
              <a:buFont typeface="Wingdings" panose="05000000000000000000" pitchFamily="2" charset="2"/>
              <a:buChar char="Ø"/>
            </a:pPr>
            <a:r>
              <a:rPr lang="en-CA" sz="2000" dirty="0" smtClean="0"/>
              <a:t>Le </a:t>
            </a:r>
            <a:r>
              <a:rPr lang="en-CA" sz="2000" dirty="0"/>
              <a:t>transfert de connaissances ne se produit pas sans actions spécifiques; l’enseignant doit intervenir </a:t>
            </a:r>
            <a:r>
              <a:rPr lang="en-CA" sz="2000" dirty="0" smtClean="0"/>
              <a:t>directement.</a:t>
            </a:r>
          </a:p>
          <a:p>
            <a:pPr marL="800100" lvl="1" indent="-342900">
              <a:buFont typeface="Wingdings" panose="05000000000000000000" pitchFamily="2" charset="2"/>
              <a:buChar char="Ø"/>
            </a:pPr>
            <a:endParaRPr lang="en-CA" sz="2000" dirty="0"/>
          </a:p>
          <a:p>
            <a:pPr marL="1257300" lvl="2" indent="-342900">
              <a:buFont typeface="Wingdings" panose="05000000000000000000" pitchFamily="2" charset="2"/>
              <a:buChar char="Ø"/>
            </a:pPr>
            <a:r>
              <a:rPr lang="en-CA" sz="2000" dirty="0" smtClean="0"/>
              <a:t>L’enseignant </a:t>
            </a:r>
            <a:r>
              <a:rPr lang="en-CA" sz="2000" dirty="0"/>
              <a:t>doit fournir des exemples; idéalement, il devrait présenter une nouvelle connaissance en commençant par des </a:t>
            </a:r>
            <a:r>
              <a:rPr lang="en-CA" sz="2000" b="1" dirty="0"/>
              <a:t>exemples similaires </a:t>
            </a:r>
            <a:r>
              <a:rPr lang="en-CA" sz="2000" dirty="0"/>
              <a:t>pour passer rapidement à des </a:t>
            </a:r>
            <a:r>
              <a:rPr lang="en-CA" sz="2000" b="1" dirty="0"/>
              <a:t>exemples plus variés et issus de contextes différents</a:t>
            </a:r>
            <a:r>
              <a:rPr lang="en-CA" sz="2000" dirty="0"/>
              <a:t>. Priviligier le passage de la contextualisation  à la décontextualisation. (Source : Tardif, </a:t>
            </a:r>
            <a:r>
              <a:rPr lang="en-CA" sz="2000" dirty="0" smtClean="0"/>
              <a:t>1992)</a:t>
            </a:r>
          </a:p>
          <a:p>
            <a:pPr marL="1257300" lvl="2" indent="-342900">
              <a:buFont typeface="Wingdings" panose="05000000000000000000" pitchFamily="2" charset="2"/>
              <a:buChar char="Ø"/>
            </a:pPr>
            <a:endParaRPr lang="en-CA" sz="2000" dirty="0"/>
          </a:p>
          <a:p>
            <a:pPr marL="1257300" lvl="2" indent="-342900">
              <a:buFont typeface="Wingdings" panose="05000000000000000000" pitchFamily="2" charset="2"/>
              <a:buChar char="Ø"/>
            </a:pPr>
            <a:r>
              <a:rPr lang="en-CA" sz="2000" dirty="0" smtClean="0"/>
              <a:t>Il doit prévilégier le passage de la contextualisation à la décontextualisation.</a:t>
            </a:r>
            <a:endParaRPr lang="en-CA" sz="2000" dirty="0"/>
          </a:p>
          <a:p>
            <a:pPr lvl="1">
              <a:buFont typeface="Wingdings" panose="05000000000000000000" pitchFamily="2" charset="2"/>
              <a:buChar char="Ø"/>
            </a:pPr>
            <a:endParaRPr lang="en-CA" sz="2000" dirty="0"/>
          </a:p>
          <a:p>
            <a:pPr lvl="1"/>
            <a:endParaRPr lang="en-CA" sz="2000" b="1" dirty="0" smtClean="0"/>
          </a:p>
          <a:p>
            <a:pPr lvl="1"/>
            <a:endParaRPr lang="en-CA" sz="2000" dirty="0"/>
          </a:p>
        </p:txBody>
      </p:sp>
    </p:spTree>
    <p:extLst>
      <p:ext uri="{BB962C8B-B14F-4D97-AF65-F5344CB8AC3E}">
        <p14:creationId xmlns:p14="http://schemas.microsoft.com/office/powerpoint/2010/main" val="391829489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9</a:t>
            </a:fld>
            <a:endParaRPr lang="en-US"/>
          </a:p>
        </p:txBody>
      </p:sp>
      <p:sp>
        <p:nvSpPr>
          <p:cNvPr id="10" name="Rectangle 9"/>
          <p:cNvSpPr/>
          <p:nvPr>
            <p:custDataLst>
              <p:tags r:id="rId5"/>
            </p:custDataLst>
          </p:nvPr>
        </p:nvSpPr>
        <p:spPr>
          <a:xfrm>
            <a:off x="0" y="1187668"/>
            <a:ext cx="8988426" cy="6678751"/>
          </a:xfrm>
          <a:prstGeom prst="rect">
            <a:avLst/>
          </a:prstGeom>
        </p:spPr>
        <p:txBody>
          <a:bodyPr wrap="square">
            <a:spAutoFit/>
          </a:bodyPr>
          <a:lstStyle/>
          <a:p>
            <a:pPr lvl="2"/>
            <a:r>
              <a:rPr lang="en-CA" sz="2000" b="1" dirty="0"/>
              <a:t>INTÉGRATION DU SAVOIR :</a:t>
            </a:r>
          </a:p>
          <a:p>
            <a:pPr lvl="2"/>
            <a:r>
              <a:rPr lang="en-CA" dirty="0"/>
              <a:t>	</a:t>
            </a:r>
          </a:p>
          <a:p>
            <a:pPr marL="1657350" lvl="3" indent="-285750">
              <a:buFont typeface="Wingdings" panose="05000000000000000000" pitchFamily="2" charset="2"/>
              <a:buChar char="Ø"/>
            </a:pPr>
            <a:r>
              <a:rPr lang="fr-CA" dirty="0"/>
              <a:t>L’intégration des savoirs désigne ici le processus par lequel un</a:t>
            </a:r>
          </a:p>
          <a:p>
            <a:r>
              <a:rPr lang="fr-CA" dirty="0"/>
              <a:t>	              élève greffe un nouveau savoir à ses savoirs antérieurs, restructure</a:t>
            </a:r>
          </a:p>
          <a:p>
            <a:r>
              <a:rPr lang="fr-CA" dirty="0"/>
              <a:t> 	              en conséquence son univers intérieur et applique à de nouvelles situations 	              concrètes les savoirs acquis.</a:t>
            </a:r>
          </a:p>
          <a:p>
            <a:endParaRPr lang="fr-CA" sz="1000" dirty="0"/>
          </a:p>
          <a:p>
            <a:pPr marL="1657350" lvl="3" indent="-285750">
              <a:buFont typeface="Wingdings" panose="05000000000000000000" pitchFamily="2" charset="2"/>
              <a:buChar char="Ø"/>
            </a:pPr>
            <a:r>
              <a:rPr lang="fr-CA" dirty="0"/>
              <a:t>L’intégration des savoirs est d’abord un </a:t>
            </a:r>
            <a:r>
              <a:rPr lang="fr-CA" b="1" dirty="0"/>
              <a:t>processus</a:t>
            </a:r>
            <a:r>
              <a:rPr lang="fr-CA" dirty="0"/>
              <a:t>. Le mouvement</a:t>
            </a:r>
          </a:p>
          <a:p>
            <a:r>
              <a:rPr lang="fr-CA" dirty="0"/>
              <a:t>	              qui la caractérise n’est ni simple, ni linéaire. Il est en effet composé de</a:t>
            </a:r>
          </a:p>
          <a:p>
            <a:r>
              <a:rPr lang="fr-CA" dirty="0"/>
              <a:t>	              plusieurs actes liés organiquement, de plusieurs dimensions de l’être 	   	              personnel et il se déploie à la manière d’une spirale, exigeant des répétitions 	              de gestes et des retours réflexifs</a:t>
            </a:r>
            <a:r>
              <a:rPr lang="fr-CA" dirty="0" smtClean="0"/>
              <a:t>.</a:t>
            </a:r>
          </a:p>
          <a:p>
            <a:endParaRPr lang="fr-CA" dirty="0"/>
          </a:p>
          <a:p>
            <a:pPr marL="1657350" lvl="3" indent="-285750">
              <a:buFont typeface="Wingdings" panose="05000000000000000000" pitchFamily="2" charset="2"/>
              <a:buChar char="Ø"/>
            </a:pPr>
            <a:r>
              <a:rPr lang="fr-CA" dirty="0"/>
              <a:t>Ce </a:t>
            </a:r>
            <a:r>
              <a:rPr lang="fr-CA" b="1" dirty="0"/>
              <a:t>processus</a:t>
            </a:r>
            <a:r>
              <a:rPr lang="fr-CA" dirty="0"/>
              <a:t> comporte trois étapes capitales. </a:t>
            </a:r>
          </a:p>
          <a:p>
            <a:pPr lvl="3"/>
            <a:endParaRPr lang="fr-CA" dirty="0"/>
          </a:p>
          <a:p>
            <a:pPr marL="2114550" lvl="4" indent="-285750">
              <a:buFont typeface="Arial" panose="020B0604020202020204" pitchFamily="34" charset="0"/>
              <a:buChar char="•"/>
            </a:pPr>
            <a:r>
              <a:rPr lang="fr-CA" dirty="0"/>
              <a:t>La première étape consiste, pour l’élève, à </a:t>
            </a:r>
            <a:r>
              <a:rPr lang="fr-CA" b="1" dirty="0"/>
              <a:t>greffer un nouveau savoir sur ses savoirs antérieurs</a:t>
            </a:r>
            <a:r>
              <a:rPr lang="fr-CA" dirty="0"/>
              <a:t>, qui apparaissent alors comme autant de points d’ancrage.</a:t>
            </a:r>
          </a:p>
          <a:p>
            <a:endParaRPr lang="en-CA" dirty="0"/>
          </a:p>
          <a:p>
            <a:endParaRPr lang="fr-CA" dirty="0" smtClean="0"/>
          </a:p>
          <a:p>
            <a:endParaRPr lang="fr-CA" dirty="0"/>
          </a:p>
          <a:p>
            <a:pPr lvl="1"/>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5456808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6" end="6"/>
                                            </p:txEl>
                                          </p:spTgt>
                                        </p:tgtEl>
                                        <p:attrNameLst>
                                          <p:attrName>style.visibility</p:attrName>
                                        </p:attrNameLst>
                                      </p:cBhvr>
                                      <p:to>
                                        <p:strVal val="visible"/>
                                      </p:to>
                                    </p:set>
                                    <p:animEffect transition="in" filter="fade">
                                      <p:cBhvr>
                                        <p:cTn id="7" dur="1000"/>
                                        <p:tgtEl>
                                          <p:spTgt spid="10">
                                            <p:txEl>
                                              <p:pRg st="6" end="6"/>
                                            </p:txEl>
                                          </p:spTgt>
                                        </p:tgtEl>
                                      </p:cBhvr>
                                    </p:animEffect>
                                    <p:anim calcmode="lin" valueType="num">
                                      <p:cBhvr>
                                        <p:cTn id="8"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1000"/>
                                        <p:tgtEl>
                                          <p:spTgt spid="10">
                                            <p:txEl>
                                              <p:pRg st="4" end="4"/>
                                            </p:txEl>
                                          </p:spTgt>
                                        </p:tgtEl>
                                      </p:cBhvr>
                                    </p:animEffect>
                                    <p:anim calcmode="lin" valueType="num">
                                      <p:cBhvr>
                                        <p:cTn id="43"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2" end="12"/>
                                            </p:txEl>
                                          </p:spTgt>
                                        </p:tgtEl>
                                        <p:attrNameLst>
                                          <p:attrName>style.visibility</p:attrName>
                                        </p:attrNameLst>
                                      </p:cBhvr>
                                      <p:to>
                                        <p:strVal val="visible"/>
                                      </p:to>
                                    </p:set>
                                    <p:animEffect transition="in" filter="fade">
                                      <p:cBhvr>
                                        <p:cTn id="70" dur="1000"/>
                                        <p:tgtEl>
                                          <p:spTgt spid="10">
                                            <p:txEl>
                                              <p:pRg st="12" end="12"/>
                                            </p:txEl>
                                          </p:spTgt>
                                        </p:tgtEl>
                                      </p:cBhvr>
                                    </p:animEffect>
                                    <p:anim calcmode="lin" valueType="num">
                                      <p:cBhvr>
                                        <p:cTn id="7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6" end="16"/>
                                            </p:txEl>
                                          </p:spTgt>
                                        </p:tgtEl>
                                        <p:attrNameLst>
                                          <p:attrName>style.visibility</p:attrName>
                                        </p:attrNameLst>
                                      </p:cBhvr>
                                      <p:to>
                                        <p:strVal val="visible"/>
                                      </p:to>
                                    </p:set>
                                    <p:animEffect transition="in" filter="fade">
                                      <p:cBhvr>
                                        <p:cTn id="77" dur="1000"/>
                                        <p:tgtEl>
                                          <p:spTgt spid="10">
                                            <p:txEl>
                                              <p:pRg st="16" end="16"/>
                                            </p:txEl>
                                          </p:spTgt>
                                        </p:tgtEl>
                                      </p:cBhvr>
                                    </p:animEffect>
                                    <p:anim calcmode="lin" valueType="num">
                                      <p:cBhvr>
                                        <p:cTn id="78"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endParaRPr lang="fr-CA" sz="3600" b="1" dirty="0">
              <a:solidFill>
                <a:srgbClr val="FFFF00"/>
              </a:solidFill>
            </a:endParaRPr>
          </a:p>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5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10</a:t>
            </a:fld>
            <a:endParaRPr lang="en-US"/>
          </a:p>
        </p:txBody>
      </p:sp>
      <p:sp>
        <p:nvSpPr>
          <p:cNvPr id="10" name="Rectangle 9"/>
          <p:cNvSpPr/>
          <p:nvPr>
            <p:custDataLst>
              <p:tags r:id="rId5"/>
            </p:custDataLst>
          </p:nvPr>
        </p:nvSpPr>
        <p:spPr>
          <a:xfrm>
            <a:off x="0" y="1187668"/>
            <a:ext cx="8988426" cy="6617196"/>
          </a:xfrm>
          <a:prstGeom prst="rect">
            <a:avLst/>
          </a:prstGeom>
        </p:spPr>
        <p:txBody>
          <a:bodyPr wrap="square">
            <a:spAutoFit/>
          </a:bodyPr>
          <a:lstStyle/>
          <a:p>
            <a:endParaRPr lang="fr-CA" sz="1000"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smtClean="0"/>
              <a:t>La </a:t>
            </a:r>
            <a:r>
              <a:rPr lang="fr-CA" dirty="0"/>
              <a:t>deuxième étape réside dans la </a:t>
            </a:r>
            <a:r>
              <a:rPr lang="fr-CA" b="1" dirty="0"/>
              <a:t>restructuration de l’univers</a:t>
            </a:r>
          </a:p>
          <a:p>
            <a:r>
              <a:rPr lang="fr-CA" b="1" dirty="0" smtClean="0"/>
              <a:t>	               intérieur</a:t>
            </a:r>
            <a:r>
              <a:rPr lang="fr-CA" dirty="0"/>
              <a:t>. L’élève qui intègre de nouveaux savoirs modifie en effet</a:t>
            </a:r>
          </a:p>
          <a:p>
            <a:r>
              <a:rPr lang="fr-CA" dirty="0" smtClean="0"/>
              <a:t>	               l’organisation </a:t>
            </a:r>
            <a:r>
              <a:rPr lang="fr-CA" dirty="0"/>
              <a:t>interne – on parle parfois de structure interne – </a:t>
            </a:r>
            <a:r>
              <a:rPr lang="fr-CA" dirty="0" smtClean="0"/>
              <a:t>de ses 	   	               connaissances</a:t>
            </a:r>
            <a:r>
              <a:rPr lang="fr-CA" dirty="0"/>
              <a:t>, de ses habiletés et de ses attitudes</a:t>
            </a:r>
            <a:r>
              <a:rPr lang="fr-CA" dirty="0" smtClean="0"/>
              <a:t>. En enrichissant ses</a:t>
            </a:r>
          </a:p>
          <a:p>
            <a:r>
              <a:rPr lang="fr-CA" dirty="0"/>
              <a:t>	</a:t>
            </a:r>
            <a:r>
              <a:rPr lang="fr-CA" dirty="0" smtClean="0"/>
              <a:t>               connaissances</a:t>
            </a:r>
            <a:r>
              <a:rPr lang="fr-CA" dirty="0"/>
              <a:t>, en acquérant des habiletés </a:t>
            </a:r>
            <a:r>
              <a:rPr lang="fr-CA" dirty="0" smtClean="0"/>
              <a:t>ou en développant des </a:t>
            </a:r>
            <a:r>
              <a:rPr lang="fr-CA" dirty="0"/>
              <a:t>attitudes, </a:t>
            </a:r>
            <a:r>
              <a:rPr lang="fr-CA" dirty="0" smtClean="0"/>
              <a:t>	               l’élève </a:t>
            </a:r>
            <a:r>
              <a:rPr lang="fr-CA" dirty="0"/>
              <a:t>restructure l’ensemble </a:t>
            </a:r>
            <a:r>
              <a:rPr lang="fr-CA" dirty="0" smtClean="0"/>
              <a:t>de ses </a:t>
            </a:r>
            <a:r>
              <a:rPr lang="fr-CA" dirty="0"/>
              <a:t>savoirs. En créant ainsi des liens </a:t>
            </a:r>
            <a:r>
              <a:rPr lang="fr-CA" dirty="0" smtClean="0"/>
              <a:t>	     	               nouveaux</a:t>
            </a:r>
            <a:r>
              <a:rPr lang="fr-CA" dirty="0"/>
              <a:t>, plus nombreux </a:t>
            </a:r>
            <a:r>
              <a:rPr lang="fr-CA" dirty="0" smtClean="0"/>
              <a:t>et plus, </a:t>
            </a:r>
            <a:r>
              <a:rPr lang="fr-CA" dirty="0"/>
              <a:t>entre les savoirs acquis antérieurement, il </a:t>
            </a:r>
            <a:r>
              <a:rPr lang="fr-CA" dirty="0" smtClean="0"/>
              <a:t>	               contribue</a:t>
            </a:r>
            <a:r>
              <a:rPr lang="fr-CA" dirty="0"/>
              <a:t> </a:t>
            </a:r>
            <a:r>
              <a:rPr lang="fr-CA" dirty="0" smtClean="0"/>
              <a:t>certes </a:t>
            </a:r>
            <a:r>
              <a:rPr lang="fr-CA" dirty="0"/>
              <a:t>à les consolider et à les affermir. Mais, en même temps, il</a:t>
            </a:r>
          </a:p>
          <a:p>
            <a:r>
              <a:rPr lang="fr-CA" dirty="0" smtClean="0"/>
              <a:t>	               les </a:t>
            </a:r>
            <a:r>
              <a:rPr lang="fr-CA" dirty="0"/>
              <a:t>resitue les uns par rapport aux autres, les replace dans </a:t>
            </a:r>
            <a:r>
              <a:rPr lang="fr-CA" dirty="0" smtClean="0"/>
              <a:t>un ensemble </a:t>
            </a:r>
            <a:r>
              <a:rPr lang="fr-CA" dirty="0"/>
              <a:t>qui </a:t>
            </a:r>
            <a:r>
              <a:rPr lang="fr-CA" dirty="0" smtClean="0"/>
              <a:t>	               peut </a:t>
            </a:r>
            <a:r>
              <a:rPr lang="fr-CA" dirty="0"/>
              <a:t>en être modifié, en somme les restructure et </a:t>
            </a:r>
            <a:r>
              <a:rPr lang="fr-CA" dirty="0" smtClean="0"/>
              <a:t>les réunifie</a:t>
            </a:r>
            <a:r>
              <a:rPr lang="fr-CA" dirty="0"/>
              <a:t>.</a:t>
            </a:r>
            <a:endParaRPr lang="fr-CA" dirty="0" smtClean="0"/>
          </a:p>
          <a:p>
            <a:endParaRPr lang="fr-CA" dirty="0"/>
          </a:p>
          <a:p>
            <a:pPr marL="1657350" lvl="3" indent="-285750">
              <a:buFont typeface="Wingdings" panose="05000000000000000000" pitchFamily="2" charset="2"/>
              <a:buChar char="Ø"/>
            </a:pPr>
            <a:r>
              <a:rPr lang="fr-CA" dirty="0"/>
              <a:t>La troisième étape consiste, pour l’élève, à </a:t>
            </a:r>
            <a:r>
              <a:rPr lang="fr-CA" b="1" dirty="0"/>
              <a:t>transférer ses </a:t>
            </a:r>
            <a:r>
              <a:rPr lang="fr-CA" b="1" dirty="0" smtClean="0"/>
              <a:t>savoirs</a:t>
            </a:r>
            <a:r>
              <a:rPr lang="fr-CA" dirty="0" smtClean="0"/>
              <a:t>. Cela </a:t>
            </a:r>
            <a:r>
              <a:rPr lang="fr-CA" dirty="0"/>
              <a:t>signifie que l’élève a développé une compétence </a:t>
            </a:r>
            <a:r>
              <a:rPr lang="fr-CA" dirty="0" smtClean="0"/>
              <a:t>– pouvant </a:t>
            </a:r>
            <a:r>
              <a:rPr lang="fr-CA" dirty="0"/>
              <a:t>inclure un ensemble de connaissances, d’habiletés </a:t>
            </a:r>
            <a:r>
              <a:rPr lang="fr-CA" dirty="0" smtClean="0"/>
              <a:t>et d’attitudes </a:t>
            </a:r>
            <a:r>
              <a:rPr lang="fr-CA" dirty="0"/>
              <a:t>– qu’il peut mettre en oeuvre lorsqu’il en éprouve </a:t>
            </a:r>
            <a:r>
              <a:rPr lang="fr-CA" dirty="0" smtClean="0"/>
              <a:t>le besoin </a:t>
            </a:r>
            <a:r>
              <a:rPr lang="fr-CA" dirty="0"/>
              <a:t>ou lorsque les circonstances l’y obligent. Le savoir </a:t>
            </a:r>
            <a:r>
              <a:rPr lang="fr-CA" dirty="0" smtClean="0"/>
              <a:t>passe alors </a:t>
            </a:r>
            <a:r>
              <a:rPr lang="fr-CA" dirty="0"/>
              <a:t>dans l’action ; il guide la conduite. Ce pouvoir de </a:t>
            </a:r>
            <a:r>
              <a:rPr lang="fr-CA" dirty="0" smtClean="0"/>
              <a:t>transfert suppose </a:t>
            </a:r>
            <a:r>
              <a:rPr lang="fr-CA" dirty="0"/>
              <a:t>que l’élève a mis en relation ses savoirs et qu’il les </a:t>
            </a:r>
            <a:r>
              <a:rPr lang="fr-CA" dirty="0" smtClean="0"/>
              <a:t>a vraiment </a:t>
            </a:r>
            <a:r>
              <a:rPr lang="fr-CA" dirty="0"/>
              <a:t>incorporés, mise en relation et incorporation lui </a:t>
            </a:r>
            <a:r>
              <a:rPr lang="fr-CA" dirty="0" smtClean="0"/>
              <a:t>assurant une </a:t>
            </a:r>
            <a:r>
              <a:rPr lang="fr-CA" dirty="0"/>
              <a:t>rétention à moyen et à long termes</a:t>
            </a:r>
            <a:endParaRPr lang="en-CA" sz="4800" dirty="0" smtClean="0"/>
          </a:p>
          <a:p>
            <a:pPr lvl="3">
              <a:buFont typeface="Wingdings" panose="05000000000000000000" pitchFamily="2" charset="2"/>
              <a:buChar char="Ø"/>
            </a:pPr>
            <a:endParaRPr lang="en-CA" sz="800"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06178481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endParaRPr lang="fr-CA" sz="3600" b="1" dirty="0">
              <a:solidFill>
                <a:srgbClr val="FFFF00"/>
              </a:solidFill>
            </a:endParaRPr>
          </a:p>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5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11</a:t>
            </a:fld>
            <a:endParaRPr lang="en-US"/>
          </a:p>
        </p:txBody>
      </p:sp>
      <p:sp>
        <p:nvSpPr>
          <p:cNvPr id="10" name="Rectangle 9"/>
          <p:cNvSpPr/>
          <p:nvPr>
            <p:custDataLst>
              <p:tags r:id="rId5"/>
            </p:custDataLst>
          </p:nvPr>
        </p:nvSpPr>
        <p:spPr>
          <a:xfrm>
            <a:off x="0" y="1187668"/>
            <a:ext cx="8988426" cy="7048083"/>
          </a:xfrm>
          <a:prstGeom prst="rect">
            <a:avLst/>
          </a:prstGeom>
        </p:spPr>
        <p:txBody>
          <a:bodyPr wrap="square">
            <a:spAutoFit/>
          </a:bodyPr>
          <a:lstStyle/>
          <a:p>
            <a:endParaRPr lang="fr-CA" sz="1000"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smtClean="0"/>
              <a:t>L’intégration </a:t>
            </a:r>
            <a:r>
              <a:rPr lang="fr-CA" dirty="0"/>
              <a:t>et le transfert des apprentissages </a:t>
            </a:r>
            <a:r>
              <a:rPr lang="fr-CA" dirty="0" smtClean="0"/>
              <a:t>supposent que</a:t>
            </a:r>
            <a:r>
              <a:rPr lang="fr-CA" dirty="0"/>
              <a:t>, dans une situation nouvelle, l’étudiant puisse </a:t>
            </a:r>
            <a:r>
              <a:rPr lang="fr-CA" dirty="0" smtClean="0"/>
              <a:t>reconnaître la </a:t>
            </a:r>
            <a:r>
              <a:rPr lang="fr-CA" dirty="0"/>
              <a:t>tâche à réaliser et les opérations qu’elle </a:t>
            </a:r>
            <a:r>
              <a:rPr lang="fr-CA" dirty="0" smtClean="0"/>
              <a:t>nécessite de </a:t>
            </a:r>
            <a:r>
              <a:rPr lang="fr-CA" dirty="0"/>
              <a:t>même que les ressources qu’il doit mobiliser pour </a:t>
            </a:r>
            <a:r>
              <a:rPr lang="fr-CA" dirty="0" smtClean="0"/>
              <a:t>choisir, planifier </a:t>
            </a:r>
            <a:r>
              <a:rPr lang="fr-CA" dirty="0"/>
              <a:t>et exécuter une action, s’autoévaluer et ajuster </a:t>
            </a:r>
            <a:r>
              <a:rPr lang="fr-CA" dirty="0" smtClean="0"/>
              <a:t>son action</a:t>
            </a:r>
            <a:r>
              <a:rPr lang="fr-CA" dirty="0"/>
              <a:t>, le cas échéant, en fonction d’un résultat attendu. </a:t>
            </a:r>
            <a:r>
              <a:rPr lang="fr-CA" dirty="0" smtClean="0"/>
              <a:t>Dans cet </a:t>
            </a:r>
            <a:r>
              <a:rPr lang="fr-CA" dirty="0"/>
              <a:t>ordre </a:t>
            </a:r>
            <a:r>
              <a:rPr lang="fr-CA" dirty="0" smtClean="0"/>
              <a:t> d’idées</a:t>
            </a:r>
            <a:r>
              <a:rPr lang="fr-CA" dirty="0"/>
              <a:t>, les connaissances conditionnelles, celles </a:t>
            </a:r>
            <a:r>
              <a:rPr lang="fr-CA" dirty="0" smtClean="0"/>
              <a:t>reliées au </a:t>
            </a:r>
            <a:r>
              <a:rPr lang="fr-CA" dirty="0"/>
              <a:t>« quand » et au « pourquoi » d’une action, </a:t>
            </a:r>
            <a:r>
              <a:rPr lang="fr-CA" dirty="0" smtClean="0"/>
              <a:t>préparent le </a:t>
            </a:r>
            <a:r>
              <a:rPr lang="fr-CA" dirty="0"/>
              <a:t>transfert des apprentissages. Pour transférer ses </a:t>
            </a:r>
            <a:r>
              <a:rPr lang="fr-CA" dirty="0" smtClean="0"/>
              <a:t>apprentissages, l’étudiant </a:t>
            </a:r>
            <a:r>
              <a:rPr lang="fr-CA" dirty="0"/>
              <a:t>doit reconnaître dans une situation ce qu’il y </a:t>
            </a:r>
            <a:r>
              <a:rPr lang="fr-CA" dirty="0" smtClean="0"/>
              <a:t>a à </a:t>
            </a:r>
            <a:r>
              <a:rPr lang="fr-CA" dirty="0"/>
              <a:t>faire et ce qu’il peut faire</a:t>
            </a:r>
            <a:r>
              <a:rPr lang="fr-CA" dirty="0" smtClean="0"/>
              <a:t>. Voici comment se passe le processus d’intégration </a:t>
            </a:r>
            <a:r>
              <a:rPr lang="fr-CA" dirty="0"/>
              <a:t>et de transfert des </a:t>
            </a:r>
            <a:r>
              <a:rPr lang="fr-CA" dirty="0" smtClean="0"/>
              <a:t>apprentissages :</a:t>
            </a:r>
          </a:p>
          <a:p>
            <a:pPr marL="1657350" lvl="3" indent="-285750">
              <a:buFont typeface="Wingdings" panose="05000000000000000000" pitchFamily="2" charset="2"/>
              <a:buChar char="Ø"/>
            </a:pPr>
            <a:endParaRPr lang="fr-CA" sz="1000" dirty="0"/>
          </a:p>
          <a:p>
            <a:pPr marL="2114550" lvl="4" indent="-285750">
              <a:buFont typeface="Arial" panose="020B0604020202020204" pitchFamily="34" charset="0"/>
              <a:buChar char="•"/>
            </a:pPr>
            <a:r>
              <a:rPr lang="fr-CA" dirty="0"/>
              <a:t>NOUVELLE SITUATION </a:t>
            </a:r>
            <a:r>
              <a:rPr lang="fr-CA" dirty="0" smtClean="0"/>
              <a:t>(phénomène</a:t>
            </a:r>
            <a:r>
              <a:rPr lang="fr-CA" dirty="0"/>
              <a:t>, projet ou </a:t>
            </a:r>
            <a:r>
              <a:rPr lang="fr-CA" dirty="0" smtClean="0"/>
              <a:t>tâche) : </a:t>
            </a:r>
            <a:r>
              <a:rPr lang="fr-CA" dirty="0"/>
              <a:t>l</a:t>
            </a:r>
            <a:r>
              <a:rPr lang="fr-CA" dirty="0" smtClean="0"/>
              <a:t>’étudiant </a:t>
            </a:r>
            <a:r>
              <a:rPr lang="fr-CA" dirty="0"/>
              <a:t>active </a:t>
            </a:r>
            <a:r>
              <a:rPr lang="fr-CA" dirty="0" smtClean="0"/>
              <a:t>et utilise </a:t>
            </a:r>
            <a:r>
              <a:rPr lang="fr-CA" dirty="0"/>
              <a:t>ses </a:t>
            </a:r>
            <a:r>
              <a:rPr lang="fr-CA" dirty="0" smtClean="0"/>
              <a:t>connaissances </a:t>
            </a:r>
            <a:r>
              <a:rPr lang="fr-CA" b="1" dirty="0" smtClean="0"/>
              <a:t>antérieures, déclaratives, procédurales et conditionnelles</a:t>
            </a:r>
            <a:r>
              <a:rPr lang="fr-CA" dirty="0" smtClean="0"/>
              <a:t> :</a:t>
            </a:r>
          </a:p>
          <a:p>
            <a:pPr marL="2571750" lvl="5" indent="-285750">
              <a:buFont typeface="Wingdings" panose="05000000000000000000" pitchFamily="2" charset="2"/>
              <a:buChar char="ü"/>
            </a:pPr>
            <a:r>
              <a:rPr lang="fr-CA" dirty="0" smtClean="0"/>
              <a:t>Je </a:t>
            </a:r>
            <a:r>
              <a:rPr lang="fr-CA" dirty="0"/>
              <a:t>reconnais et je formule une problématique ou un </a:t>
            </a:r>
            <a:r>
              <a:rPr lang="fr-CA" dirty="0" smtClean="0"/>
              <a:t>projet</a:t>
            </a:r>
          </a:p>
          <a:p>
            <a:pPr marL="2571750" lvl="5" indent="-285750">
              <a:buFont typeface="Wingdings" panose="05000000000000000000" pitchFamily="2" charset="2"/>
              <a:buChar char="ü"/>
            </a:pPr>
            <a:r>
              <a:rPr lang="fr-CA" dirty="0" smtClean="0"/>
              <a:t>J’élabore </a:t>
            </a:r>
            <a:r>
              <a:rPr lang="fr-CA" dirty="0"/>
              <a:t>et j’évalue des hypothèses d’actions ou je reconnais</a:t>
            </a:r>
          </a:p>
          <a:p>
            <a:r>
              <a:rPr lang="fr-CA" dirty="0" smtClean="0"/>
              <a:t>		              que </a:t>
            </a:r>
            <a:r>
              <a:rPr lang="fr-CA" dirty="0"/>
              <a:t>je dois acquérir d’autres </a:t>
            </a:r>
            <a:r>
              <a:rPr lang="fr-CA" dirty="0" smtClean="0"/>
              <a:t>connaissances </a:t>
            </a:r>
          </a:p>
          <a:p>
            <a:pPr marL="2571750" lvl="5" indent="-285750">
              <a:buFont typeface="Wingdings" panose="05000000000000000000" pitchFamily="2" charset="2"/>
              <a:buChar char="ü"/>
            </a:pPr>
            <a:r>
              <a:rPr lang="fr-CA" dirty="0" smtClean="0"/>
              <a:t>Je </a:t>
            </a:r>
            <a:r>
              <a:rPr lang="fr-CA" dirty="0"/>
              <a:t>choisis et je planifie une action</a:t>
            </a:r>
          </a:p>
          <a:p>
            <a:pPr marL="2571750" lvl="5" indent="-285750">
              <a:buFont typeface="Wingdings" panose="05000000000000000000" pitchFamily="2" charset="2"/>
              <a:buChar char="ü"/>
            </a:pPr>
            <a:r>
              <a:rPr lang="fr-CA" dirty="0"/>
              <a:t>J’agis et j’observe ma démarche en cours d’action</a:t>
            </a:r>
          </a:p>
          <a:p>
            <a:pPr marL="2571750" lvl="5" indent="-285750">
              <a:buFont typeface="Wingdings" panose="05000000000000000000" pitchFamily="2" charset="2"/>
              <a:buChar char="ü"/>
            </a:pPr>
            <a:r>
              <a:rPr lang="fr-CA" dirty="0"/>
              <a:t>J’évalue l’ensemble de ma démarche et les résultats obtenus</a:t>
            </a:r>
            <a:r>
              <a:rPr lang="fr-CA" b="1" dirty="0" smtClean="0"/>
              <a:t> </a:t>
            </a:r>
            <a:endParaRPr lang="fr-CA" sz="4800" b="1" dirty="0"/>
          </a:p>
          <a:p>
            <a:endParaRPr lang="fr-CA" dirty="0"/>
          </a:p>
          <a:p>
            <a:pPr lvl="3"/>
            <a:endParaRPr lang="en-CA" sz="800"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88033545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9" end="9"/>
                                            </p:txEl>
                                          </p:spTgt>
                                        </p:tgtEl>
                                        <p:attrNameLst>
                                          <p:attrName>style.visibility</p:attrName>
                                        </p:attrNameLst>
                                      </p:cBhvr>
                                      <p:to>
                                        <p:strVal val="visible"/>
                                      </p:to>
                                    </p:set>
                                    <p:animEffect transition="in" filter="fade">
                                      <p:cBhvr>
                                        <p:cTn id="21" dur="1000"/>
                                        <p:tgtEl>
                                          <p:spTgt spid="10">
                                            <p:txEl>
                                              <p:pRg st="9" end="9"/>
                                            </p:txEl>
                                          </p:spTgt>
                                        </p:tgtEl>
                                      </p:cBhvr>
                                    </p:animEffect>
                                    <p:anim calcmode="lin" valueType="num">
                                      <p:cBhvr>
                                        <p:cTn id="22"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4" end="14"/>
                                            </p:txEl>
                                          </p:spTgt>
                                        </p:tgtEl>
                                        <p:attrNameLst>
                                          <p:attrName>style.visibility</p:attrName>
                                        </p:attrNameLst>
                                      </p:cBhvr>
                                      <p:to>
                                        <p:strVal val="visible"/>
                                      </p:to>
                                    </p:set>
                                    <p:animEffect transition="in" filter="fade">
                                      <p:cBhvr>
                                        <p:cTn id="70" dur="1000"/>
                                        <p:tgtEl>
                                          <p:spTgt spid="10">
                                            <p:txEl>
                                              <p:pRg st="14" end="14"/>
                                            </p:txEl>
                                          </p:spTgt>
                                        </p:tgtEl>
                                      </p:cBhvr>
                                    </p:animEffect>
                                    <p:anim calcmode="lin" valueType="num">
                                      <p:cBhvr>
                                        <p:cTn id="71"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endParaRPr lang="fr-CA" sz="3600" b="1" dirty="0">
              <a:solidFill>
                <a:srgbClr val="FFFF00"/>
              </a:solidFill>
            </a:endParaRPr>
          </a:p>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5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12</a:t>
            </a:fld>
            <a:endParaRPr lang="en-US"/>
          </a:p>
        </p:txBody>
      </p:sp>
      <p:sp>
        <p:nvSpPr>
          <p:cNvPr id="10" name="Rectangle 9"/>
          <p:cNvSpPr/>
          <p:nvPr>
            <p:custDataLst>
              <p:tags r:id="rId5"/>
            </p:custDataLst>
          </p:nvPr>
        </p:nvSpPr>
        <p:spPr>
          <a:xfrm>
            <a:off x="0" y="1187668"/>
            <a:ext cx="8988426" cy="7048083"/>
          </a:xfrm>
          <a:prstGeom prst="rect">
            <a:avLst/>
          </a:prstGeom>
        </p:spPr>
        <p:txBody>
          <a:bodyPr wrap="square">
            <a:spAutoFit/>
          </a:bodyPr>
          <a:lstStyle/>
          <a:p>
            <a:endParaRPr lang="fr-CA" sz="1000"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smtClean="0"/>
              <a:t>L’intégration </a:t>
            </a:r>
            <a:r>
              <a:rPr lang="fr-CA" dirty="0"/>
              <a:t>et le transfert des apprentissages </a:t>
            </a:r>
            <a:r>
              <a:rPr lang="fr-CA" dirty="0" smtClean="0"/>
              <a:t>supposent que</a:t>
            </a:r>
            <a:r>
              <a:rPr lang="fr-CA" dirty="0"/>
              <a:t>, dans une situation nouvelle, l’étudiant puisse </a:t>
            </a:r>
            <a:r>
              <a:rPr lang="fr-CA" dirty="0" smtClean="0"/>
              <a:t>reconnaître la </a:t>
            </a:r>
            <a:r>
              <a:rPr lang="fr-CA" dirty="0"/>
              <a:t>tâche à réaliser et les opérations qu’elle </a:t>
            </a:r>
            <a:r>
              <a:rPr lang="fr-CA" dirty="0" smtClean="0"/>
              <a:t>nécessite de </a:t>
            </a:r>
            <a:r>
              <a:rPr lang="fr-CA" dirty="0"/>
              <a:t>même que les ressources qu’il doit mobiliser pour </a:t>
            </a:r>
            <a:r>
              <a:rPr lang="fr-CA" dirty="0" smtClean="0"/>
              <a:t>choisir, planifier </a:t>
            </a:r>
            <a:r>
              <a:rPr lang="fr-CA" dirty="0"/>
              <a:t>et exécuter une action, s’autoévaluer et ajuster </a:t>
            </a:r>
            <a:r>
              <a:rPr lang="fr-CA" dirty="0" smtClean="0"/>
              <a:t>son action</a:t>
            </a:r>
            <a:r>
              <a:rPr lang="fr-CA" dirty="0"/>
              <a:t>, le cas échéant, en fonction d’un résultat attendu. </a:t>
            </a:r>
            <a:r>
              <a:rPr lang="fr-CA" dirty="0" smtClean="0"/>
              <a:t>Dans cet </a:t>
            </a:r>
            <a:r>
              <a:rPr lang="fr-CA" dirty="0"/>
              <a:t>ordre </a:t>
            </a:r>
            <a:r>
              <a:rPr lang="fr-CA" dirty="0" smtClean="0"/>
              <a:t> d’idées</a:t>
            </a:r>
            <a:r>
              <a:rPr lang="fr-CA" dirty="0"/>
              <a:t>, les connaissances conditionnelles, celles </a:t>
            </a:r>
            <a:r>
              <a:rPr lang="fr-CA" dirty="0" smtClean="0"/>
              <a:t>reliées au </a:t>
            </a:r>
            <a:r>
              <a:rPr lang="fr-CA" dirty="0"/>
              <a:t>« quand » et au « pourquoi » d’une action, </a:t>
            </a:r>
            <a:r>
              <a:rPr lang="fr-CA" dirty="0" smtClean="0"/>
              <a:t>préparent le </a:t>
            </a:r>
            <a:r>
              <a:rPr lang="fr-CA" dirty="0"/>
              <a:t>transfert des apprentissages. Pour transférer ses </a:t>
            </a:r>
            <a:r>
              <a:rPr lang="fr-CA" dirty="0" smtClean="0"/>
              <a:t>apprentissages, l’étudiant </a:t>
            </a:r>
            <a:r>
              <a:rPr lang="fr-CA" dirty="0"/>
              <a:t>doit reconnaître dans une situation ce qu’il y </a:t>
            </a:r>
            <a:r>
              <a:rPr lang="fr-CA" dirty="0" smtClean="0"/>
              <a:t>a à </a:t>
            </a:r>
            <a:r>
              <a:rPr lang="fr-CA" dirty="0"/>
              <a:t>faire et ce qu’il peut faire</a:t>
            </a:r>
            <a:r>
              <a:rPr lang="fr-CA" dirty="0" smtClean="0"/>
              <a:t>. Voici comment se passe le processus d’intégration </a:t>
            </a:r>
            <a:r>
              <a:rPr lang="fr-CA" dirty="0"/>
              <a:t>et de transfert des </a:t>
            </a:r>
            <a:r>
              <a:rPr lang="fr-CA" dirty="0" smtClean="0"/>
              <a:t>apprentissages :</a:t>
            </a:r>
          </a:p>
          <a:p>
            <a:pPr marL="1657350" lvl="3" indent="-285750">
              <a:buFont typeface="Wingdings" panose="05000000000000000000" pitchFamily="2" charset="2"/>
              <a:buChar char="Ø"/>
            </a:pPr>
            <a:endParaRPr lang="fr-CA" sz="1000" dirty="0"/>
          </a:p>
          <a:p>
            <a:pPr marL="2114550" lvl="4" indent="-285750">
              <a:buFont typeface="Arial" panose="020B0604020202020204" pitchFamily="34" charset="0"/>
              <a:buChar char="•"/>
            </a:pPr>
            <a:r>
              <a:rPr lang="fr-CA" dirty="0"/>
              <a:t>NOUVELLE SITUATION </a:t>
            </a:r>
            <a:r>
              <a:rPr lang="fr-CA" dirty="0" smtClean="0"/>
              <a:t>(phénomène</a:t>
            </a:r>
            <a:r>
              <a:rPr lang="fr-CA" dirty="0"/>
              <a:t>, projet ou </a:t>
            </a:r>
            <a:r>
              <a:rPr lang="fr-CA" dirty="0" smtClean="0"/>
              <a:t>tâche) : </a:t>
            </a:r>
            <a:r>
              <a:rPr lang="fr-CA" dirty="0"/>
              <a:t>l</a:t>
            </a:r>
            <a:r>
              <a:rPr lang="fr-CA" dirty="0" smtClean="0"/>
              <a:t>’étudiant </a:t>
            </a:r>
            <a:r>
              <a:rPr lang="fr-CA" dirty="0"/>
              <a:t>active </a:t>
            </a:r>
            <a:r>
              <a:rPr lang="fr-CA" dirty="0" smtClean="0"/>
              <a:t>et utilise </a:t>
            </a:r>
            <a:r>
              <a:rPr lang="fr-CA" dirty="0"/>
              <a:t>ses </a:t>
            </a:r>
            <a:r>
              <a:rPr lang="fr-CA" dirty="0" smtClean="0"/>
              <a:t>connaissances </a:t>
            </a:r>
            <a:r>
              <a:rPr lang="fr-CA" b="1" dirty="0" smtClean="0"/>
              <a:t>antérieures, déclaratives, procédurales et conditionnelles</a:t>
            </a:r>
            <a:r>
              <a:rPr lang="fr-CA" dirty="0" smtClean="0"/>
              <a:t> :</a:t>
            </a:r>
          </a:p>
          <a:p>
            <a:pPr marL="2571750" lvl="5" indent="-285750">
              <a:buFont typeface="Wingdings" panose="05000000000000000000" pitchFamily="2" charset="2"/>
              <a:buChar char="ü"/>
            </a:pPr>
            <a:r>
              <a:rPr lang="fr-CA" dirty="0" smtClean="0"/>
              <a:t>Je </a:t>
            </a:r>
            <a:r>
              <a:rPr lang="fr-CA" dirty="0"/>
              <a:t>reconnais et je formule une problématique ou un </a:t>
            </a:r>
            <a:r>
              <a:rPr lang="fr-CA" dirty="0" smtClean="0"/>
              <a:t>projet</a:t>
            </a:r>
          </a:p>
          <a:p>
            <a:pPr marL="2571750" lvl="5" indent="-285750">
              <a:buFont typeface="Wingdings" panose="05000000000000000000" pitchFamily="2" charset="2"/>
              <a:buChar char="ü"/>
            </a:pPr>
            <a:r>
              <a:rPr lang="fr-CA" dirty="0" smtClean="0"/>
              <a:t>J’élabore </a:t>
            </a:r>
            <a:r>
              <a:rPr lang="fr-CA" dirty="0"/>
              <a:t>et j’évalue des hypothèses d’actions ou je reconnais</a:t>
            </a:r>
          </a:p>
          <a:p>
            <a:r>
              <a:rPr lang="fr-CA" dirty="0" smtClean="0"/>
              <a:t>		              que </a:t>
            </a:r>
            <a:r>
              <a:rPr lang="fr-CA" dirty="0"/>
              <a:t>je dois acquérir d’autres </a:t>
            </a:r>
            <a:r>
              <a:rPr lang="fr-CA" dirty="0" smtClean="0"/>
              <a:t>connaissances </a:t>
            </a:r>
          </a:p>
          <a:p>
            <a:pPr marL="2571750" lvl="5" indent="-285750">
              <a:buFont typeface="Wingdings" panose="05000000000000000000" pitchFamily="2" charset="2"/>
              <a:buChar char="ü"/>
            </a:pPr>
            <a:r>
              <a:rPr lang="fr-CA" dirty="0" smtClean="0"/>
              <a:t>Je </a:t>
            </a:r>
            <a:r>
              <a:rPr lang="fr-CA" dirty="0"/>
              <a:t>choisis et je planifie une action</a:t>
            </a:r>
          </a:p>
          <a:p>
            <a:pPr marL="2571750" lvl="5" indent="-285750">
              <a:buFont typeface="Wingdings" panose="05000000000000000000" pitchFamily="2" charset="2"/>
              <a:buChar char="ü"/>
            </a:pPr>
            <a:r>
              <a:rPr lang="fr-CA" dirty="0"/>
              <a:t>J’agis et j’observe ma démarche en cours d’action</a:t>
            </a:r>
          </a:p>
          <a:p>
            <a:pPr marL="2571750" lvl="5" indent="-285750">
              <a:buFont typeface="Wingdings" panose="05000000000000000000" pitchFamily="2" charset="2"/>
              <a:buChar char="ü"/>
            </a:pPr>
            <a:r>
              <a:rPr lang="fr-CA" dirty="0"/>
              <a:t>J’évalue l’ensemble de ma démarche et les résultats obtenus</a:t>
            </a:r>
            <a:r>
              <a:rPr lang="fr-CA" b="1" dirty="0" smtClean="0"/>
              <a:t> </a:t>
            </a:r>
            <a:endParaRPr lang="fr-CA" sz="4800" b="1" dirty="0"/>
          </a:p>
          <a:p>
            <a:endParaRPr lang="fr-CA" dirty="0"/>
          </a:p>
          <a:p>
            <a:pPr lvl="3"/>
            <a:endParaRPr lang="en-CA" sz="800"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64651266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9" end="9"/>
                                            </p:txEl>
                                          </p:spTgt>
                                        </p:tgtEl>
                                        <p:attrNameLst>
                                          <p:attrName>style.visibility</p:attrName>
                                        </p:attrNameLst>
                                      </p:cBhvr>
                                      <p:to>
                                        <p:strVal val="visible"/>
                                      </p:to>
                                    </p:set>
                                    <p:animEffect transition="in" filter="fade">
                                      <p:cBhvr>
                                        <p:cTn id="21" dur="1000"/>
                                        <p:tgtEl>
                                          <p:spTgt spid="10">
                                            <p:txEl>
                                              <p:pRg st="9" end="9"/>
                                            </p:txEl>
                                          </p:spTgt>
                                        </p:tgtEl>
                                      </p:cBhvr>
                                    </p:animEffect>
                                    <p:anim calcmode="lin" valueType="num">
                                      <p:cBhvr>
                                        <p:cTn id="22"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4" end="14"/>
                                            </p:txEl>
                                          </p:spTgt>
                                        </p:tgtEl>
                                        <p:attrNameLst>
                                          <p:attrName>style.visibility</p:attrName>
                                        </p:attrNameLst>
                                      </p:cBhvr>
                                      <p:to>
                                        <p:strVal val="visible"/>
                                      </p:to>
                                    </p:set>
                                    <p:animEffect transition="in" filter="fade">
                                      <p:cBhvr>
                                        <p:cTn id="70" dur="1000"/>
                                        <p:tgtEl>
                                          <p:spTgt spid="10">
                                            <p:txEl>
                                              <p:pRg st="14" end="14"/>
                                            </p:txEl>
                                          </p:spTgt>
                                        </p:tgtEl>
                                      </p:cBhvr>
                                    </p:animEffect>
                                    <p:anim calcmode="lin" valueType="num">
                                      <p:cBhvr>
                                        <p:cTn id="71"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177345" y="41275"/>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endParaRPr lang="fr-CA" sz="3600" b="1" dirty="0">
              <a:solidFill>
                <a:srgbClr val="FFFF00"/>
              </a:solidFill>
            </a:endParaRPr>
          </a:p>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5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13</a:t>
            </a:fld>
            <a:endParaRPr lang="en-US"/>
          </a:p>
        </p:txBody>
      </p:sp>
      <p:sp>
        <p:nvSpPr>
          <p:cNvPr id="10" name="Rectangle 9"/>
          <p:cNvSpPr/>
          <p:nvPr>
            <p:custDataLst>
              <p:tags r:id="rId5"/>
            </p:custDataLst>
          </p:nvPr>
        </p:nvSpPr>
        <p:spPr>
          <a:xfrm>
            <a:off x="-21771" y="1194911"/>
            <a:ext cx="8988426" cy="6370975"/>
          </a:xfrm>
          <a:prstGeom prst="rect">
            <a:avLst/>
          </a:prstGeom>
        </p:spPr>
        <p:txBody>
          <a:bodyPr wrap="square">
            <a:spAutoFit/>
          </a:bodyPr>
          <a:lstStyle/>
          <a:p>
            <a:endParaRPr lang="fr-CA" sz="1000"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a:t>Quand </a:t>
            </a:r>
            <a:r>
              <a:rPr lang="fr-CA" dirty="0" smtClean="0"/>
              <a:t>l’élève éprouve </a:t>
            </a:r>
            <a:r>
              <a:rPr lang="fr-CA" dirty="0"/>
              <a:t>des difficultés en réalisant </a:t>
            </a:r>
            <a:r>
              <a:rPr lang="fr-CA" dirty="0" smtClean="0"/>
              <a:t>la tâche</a:t>
            </a:r>
            <a:r>
              <a:rPr lang="fr-CA" dirty="0"/>
              <a:t>, elle doit revoir les connaissances déclaratives, </a:t>
            </a:r>
            <a:r>
              <a:rPr lang="fr-CA" dirty="0" smtClean="0"/>
              <a:t>procédurales et </a:t>
            </a:r>
            <a:r>
              <a:rPr lang="fr-CA" dirty="0"/>
              <a:t>conditionnelles (savoirs et démarches) qu’elle a </a:t>
            </a:r>
            <a:r>
              <a:rPr lang="fr-CA" dirty="0" smtClean="0"/>
              <a:t>utilisée à </a:t>
            </a:r>
            <a:r>
              <a:rPr lang="fr-CA" dirty="0"/>
              <a:t>chacune des opérations précédentes. Il est à noter </a:t>
            </a:r>
            <a:r>
              <a:rPr lang="fr-CA" dirty="0" smtClean="0"/>
              <a:t>que cette </a:t>
            </a:r>
            <a:r>
              <a:rPr lang="fr-CA" dirty="0"/>
              <a:t>opération l’amène à approfondir, à corriger, à </a:t>
            </a:r>
            <a:r>
              <a:rPr lang="fr-CA" dirty="0" smtClean="0"/>
              <a:t>enrichir ou </a:t>
            </a:r>
            <a:r>
              <a:rPr lang="fr-CA" dirty="0"/>
              <a:t>à combiner autrement ses connaissances déclaratives, </a:t>
            </a:r>
            <a:r>
              <a:rPr lang="fr-CA" dirty="0" smtClean="0"/>
              <a:t>procédurales et </a:t>
            </a:r>
            <a:r>
              <a:rPr lang="fr-CA" dirty="0"/>
              <a:t>conditionnelles. Elle réalise ainsi un nouvel </a:t>
            </a:r>
            <a:r>
              <a:rPr lang="fr-CA" dirty="0" smtClean="0"/>
              <a:t>apprentissage. Aussi</a:t>
            </a:r>
            <a:r>
              <a:rPr lang="fr-CA" dirty="0"/>
              <a:t>, à la fin de l’intervention, elle doit </a:t>
            </a:r>
            <a:r>
              <a:rPr lang="fr-CA" dirty="0" smtClean="0"/>
              <a:t>évaluer l’ensemble </a:t>
            </a:r>
            <a:r>
              <a:rPr lang="fr-CA" dirty="0"/>
              <a:t>de sa démarche et les résultats obtenus afin </a:t>
            </a:r>
            <a:r>
              <a:rPr lang="fr-CA" dirty="0" smtClean="0"/>
              <a:t>d’intégrer sa </a:t>
            </a:r>
            <a:r>
              <a:rPr lang="fr-CA" dirty="0"/>
              <a:t>nouvelle expérience dans sa mémoire à long terme </a:t>
            </a:r>
            <a:r>
              <a:rPr lang="fr-CA" dirty="0" smtClean="0"/>
              <a:t>en lien </a:t>
            </a:r>
            <a:r>
              <a:rPr lang="fr-CA" dirty="0"/>
              <a:t>avec ses connaissances antérieures et enrichir ainsi </a:t>
            </a:r>
            <a:r>
              <a:rPr lang="fr-CA" dirty="0" smtClean="0"/>
              <a:t>son répertoire </a:t>
            </a:r>
            <a:r>
              <a:rPr lang="fr-CA" dirty="0"/>
              <a:t>de ressources. De la sorte, placée devant une </a:t>
            </a:r>
            <a:r>
              <a:rPr lang="fr-CA" dirty="0" smtClean="0"/>
              <a:t>autre situation </a:t>
            </a:r>
            <a:r>
              <a:rPr lang="fr-CA" dirty="0"/>
              <a:t>nouvelle, elle bénéficiera d’une nouvelle </a:t>
            </a:r>
            <a:r>
              <a:rPr lang="fr-CA" dirty="0" smtClean="0"/>
              <a:t>connaissance conditionnelle</a:t>
            </a:r>
            <a:r>
              <a:rPr lang="fr-CA" dirty="0"/>
              <a:t>, son expertise sera plus </a:t>
            </a:r>
            <a:r>
              <a:rPr lang="fr-CA" dirty="0" smtClean="0"/>
              <a:t>grande.</a:t>
            </a:r>
          </a:p>
          <a:p>
            <a:pPr marL="1657350" lvl="3" indent="-285750">
              <a:buFont typeface="Wingdings" panose="05000000000000000000" pitchFamily="2" charset="2"/>
              <a:buChar char="Ø"/>
            </a:pPr>
            <a:endParaRPr lang="fr-CA" dirty="0"/>
          </a:p>
          <a:p>
            <a:pPr lvl="3"/>
            <a:endParaRPr lang="fr-CA" dirty="0" smtClean="0"/>
          </a:p>
          <a:p>
            <a:pPr marL="1657350" lvl="3" indent="-285750">
              <a:buFont typeface="Wingdings" panose="05000000000000000000" pitchFamily="2" charset="2"/>
              <a:buChar char="Ø"/>
            </a:pPr>
            <a:endParaRPr lang="fr-CA" dirty="0"/>
          </a:p>
          <a:p>
            <a:pPr marL="1657350" lvl="3" indent="-285750">
              <a:buFont typeface="Wingdings" panose="05000000000000000000" pitchFamily="2" charset="2"/>
              <a:buChar char="Ø"/>
            </a:pPr>
            <a:r>
              <a:rPr lang="fr-CA" dirty="0" smtClean="0"/>
              <a:t>Il faut noter que </a:t>
            </a:r>
            <a:r>
              <a:rPr lang="fr-CA" dirty="0"/>
              <a:t>les étapes du processus d’intégration et de </a:t>
            </a:r>
            <a:r>
              <a:rPr lang="fr-CA" dirty="0" smtClean="0"/>
              <a:t>transfert  ne </a:t>
            </a:r>
            <a:r>
              <a:rPr lang="fr-CA" dirty="0"/>
              <a:t>se réalisent pas nécessairement de façon linéaire. </a:t>
            </a:r>
            <a:r>
              <a:rPr lang="fr-CA" dirty="0" smtClean="0"/>
              <a:t>En situation </a:t>
            </a:r>
            <a:r>
              <a:rPr lang="fr-CA" dirty="0"/>
              <a:t>de transfert, </a:t>
            </a:r>
            <a:r>
              <a:rPr lang="fr-CA" dirty="0" smtClean="0"/>
              <a:t>l’élève réalise </a:t>
            </a:r>
            <a:r>
              <a:rPr lang="fr-CA" dirty="0"/>
              <a:t>des va-et-vient </a:t>
            </a:r>
            <a:r>
              <a:rPr lang="fr-CA" dirty="0" smtClean="0"/>
              <a:t>entre les </a:t>
            </a:r>
            <a:r>
              <a:rPr lang="fr-CA" dirty="0"/>
              <a:t>différentes opérations.</a:t>
            </a:r>
          </a:p>
          <a:p>
            <a:pPr lvl="3"/>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26265422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endParaRPr lang="fr-CA" sz="3600" b="1" dirty="0" smtClean="0">
              <a:solidFill>
                <a:srgbClr val="FFFF00"/>
              </a:solidFill>
            </a:endParaRPr>
          </a:p>
          <a:p>
            <a:pPr lvl="0" algn="ctr"/>
            <a:endParaRPr lang="fr-CA" sz="3600" b="1" dirty="0">
              <a:solidFill>
                <a:srgbClr val="FFFF00"/>
              </a:solidFill>
            </a:endParaRPr>
          </a:p>
          <a:p>
            <a:pPr lvl="0" algn="ctr"/>
            <a:endParaRPr lang="fr-CA" sz="3600" b="1" dirty="0" smtClean="0">
              <a:solidFill>
                <a:srgbClr val="FFFF00"/>
              </a:solidFill>
            </a:endParaRPr>
          </a:p>
          <a:p>
            <a:pPr lvl="0" algn="ctr"/>
            <a:r>
              <a:rPr lang="fr-CA" sz="3600" b="1" dirty="0" smtClean="0">
                <a:solidFill>
                  <a:srgbClr val="FFFF00"/>
                </a:solidFill>
              </a:rPr>
              <a:t>Intégration </a:t>
            </a:r>
            <a:r>
              <a:rPr lang="fr-CA" sz="3600" b="1" dirty="0">
                <a:solidFill>
                  <a:srgbClr val="FFFF00"/>
                </a:solidFill>
              </a:rPr>
              <a:t>du savoir et le rôle de l’enseignant</a:t>
            </a:r>
          </a:p>
          <a:p>
            <a:pPr algn="ctr"/>
            <a:endParaRPr lang="en-CA" sz="5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14</a:t>
            </a:fld>
            <a:endParaRPr lang="en-US"/>
          </a:p>
        </p:txBody>
      </p:sp>
      <p:sp>
        <p:nvSpPr>
          <p:cNvPr id="10" name="Rectangle 9"/>
          <p:cNvSpPr/>
          <p:nvPr>
            <p:custDataLst>
              <p:tags r:id="rId5"/>
            </p:custDataLst>
          </p:nvPr>
        </p:nvSpPr>
        <p:spPr>
          <a:xfrm>
            <a:off x="0" y="1187668"/>
            <a:ext cx="8988426" cy="7078861"/>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RÔLE </a:t>
            </a:r>
            <a:r>
              <a:rPr lang="fr-CA" b="1" dirty="0">
                <a:uFill>
                  <a:solidFill/>
                </a:uFill>
                <a:latin typeface="Cambria"/>
                <a:cs typeface="Times New Roman" panose="02020603050405020304" pitchFamily="18" charset="0"/>
                <a:sym typeface="Cambria"/>
              </a:rPr>
              <a:t>DE L’ENSEIGNANT : </a:t>
            </a:r>
            <a:r>
              <a:rPr lang="fr-CA" dirty="0">
                <a:sym typeface="Cambria"/>
              </a:rPr>
              <a:t>l</a:t>
            </a:r>
            <a:r>
              <a:rPr lang="fr-CA" dirty="0"/>
              <a:t>’enseignement dans la perspective de l’intégration et 	du transfert des apprentissages se définit dans un mouvement continu et réciproque 	d’actions-réflexions avec l’élève sur des </a:t>
            </a:r>
            <a:r>
              <a:rPr lang="fr-CA" dirty="0" smtClean="0"/>
              <a:t>phénomènes</a:t>
            </a:r>
            <a:r>
              <a:rPr lang="fr-CA" dirty="0"/>
              <a:t>, des problèmes à résoudre, des 	tâches et des projets à réaliser. Afin de bien comprendre le rôle de l’enseignant, il 	faut regarder le processus d’enseignement dans sa  globalité. </a:t>
            </a:r>
            <a:r>
              <a:rPr lang="fr-CA" dirty="0">
                <a:uFill>
                  <a:solidFill/>
                </a:uFill>
                <a:latin typeface="Cambria"/>
                <a:cs typeface="Times New Roman" panose="02020603050405020304" pitchFamily="18" charset="0"/>
                <a:sym typeface="Cambria"/>
              </a:rPr>
              <a:t>Il faut donc, 	</a:t>
            </a:r>
            <a:r>
              <a:rPr lang="fr-CA" dirty="0" smtClean="0">
                <a:uFill>
                  <a:solidFill/>
                </a:uFill>
                <a:latin typeface="Cambria"/>
                <a:cs typeface="Times New Roman" panose="02020603050405020304" pitchFamily="18" charset="0"/>
                <a:sym typeface="Cambria"/>
              </a:rPr>
              <a:t>s’interroger sur les éléments suivants :</a:t>
            </a:r>
          </a:p>
          <a:p>
            <a:endParaRPr lang="fr-CA" dirty="0">
              <a:uFill>
                <a:solidFill/>
              </a:uFill>
              <a:latin typeface="Cambria"/>
              <a:cs typeface="Times New Roman" panose="02020603050405020304" pitchFamily="18" charset="0"/>
              <a:sym typeface="Cambria"/>
            </a:endParaRPr>
          </a:p>
          <a:p>
            <a:r>
              <a:rPr lang="fr-CA" dirty="0" smtClean="0"/>
              <a:t>		1.   </a:t>
            </a:r>
            <a:r>
              <a:rPr lang="fr-CA" dirty="0"/>
              <a:t>sur la cible d’apprentissage visée par un cours ;</a:t>
            </a:r>
          </a:p>
          <a:p>
            <a:endParaRPr lang="fr-CA" dirty="0"/>
          </a:p>
          <a:p>
            <a:r>
              <a:rPr lang="fr-CA" dirty="0"/>
              <a:t>		2.   sur les ressources à mobiliser pour maîtriser la cible ;</a:t>
            </a:r>
          </a:p>
          <a:p>
            <a:endParaRPr lang="fr-CA" dirty="0"/>
          </a:p>
          <a:p>
            <a:r>
              <a:rPr lang="fr-CA" dirty="0"/>
              <a:t>		3.   sur le processus d’apprentissage et sur ce que l’on doit mettre en place 		      pour que l’élève apprenne (les stratégies pédagogiques) ;</a:t>
            </a:r>
          </a:p>
          <a:p>
            <a:endParaRPr lang="fr-CA" dirty="0"/>
          </a:p>
          <a:p>
            <a:r>
              <a:rPr lang="fr-CA" dirty="0"/>
              <a:t>		4.   pendant le déroulement du cours ;</a:t>
            </a:r>
          </a:p>
          <a:p>
            <a:endParaRPr lang="fr-CA" dirty="0"/>
          </a:p>
          <a:p>
            <a:r>
              <a:rPr lang="fr-CA" dirty="0"/>
              <a:t>		5.   après le cours sur ce qui s’est passé en classe.</a:t>
            </a:r>
          </a:p>
          <a:p>
            <a:pPr lvl="3"/>
            <a:endParaRPr lang="en-CA" dirty="0"/>
          </a:p>
          <a:p>
            <a:pPr lvl="1"/>
            <a:r>
              <a:rPr lang="en-CA" sz="2000" dirty="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endParaRPr lang="fr-CA" dirty="0">
              <a:uFill>
                <a:solidFill/>
              </a:uFill>
              <a:latin typeface="Cambria"/>
              <a:cs typeface="Times New Roman" panose="02020603050405020304" pitchFamily="18" charset="0"/>
              <a:sym typeface="Cambria"/>
            </a:endParaRPr>
          </a:p>
          <a:p>
            <a:r>
              <a:rPr lang="fr-CA" dirty="0"/>
              <a:t>	</a:t>
            </a:r>
            <a:endParaRPr lang="fr-CA" dirty="0" smtClean="0"/>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137919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4" end="14"/>
                                            </p:txEl>
                                          </p:spTgt>
                                        </p:tgtEl>
                                        <p:attrNameLst>
                                          <p:attrName>style.visibility</p:attrName>
                                        </p:attrNameLst>
                                      </p:cBhvr>
                                      <p:to>
                                        <p:strVal val="visible"/>
                                      </p:to>
                                    </p:set>
                                    <p:animEffect transition="in" filter="fade">
                                      <p:cBhvr>
                                        <p:cTn id="56" dur="1000"/>
                                        <p:tgtEl>
                                          <p:spTgt spid="10">
                                            <p:txEl>
                                              <p:pRg st="14" end="14"/>
                                            </p:txEl>
                                          </p:spTgt>
                                        </p:tgtEl>
                                      </p:cBhvr>
                                    </p:animEffect>
                                    <p:anim calcmode="lin" valueType="num">
                                      <p:cBhvr>
                                        <p:cTn id="57"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6" end="16"/>
                                            </p:txEl>
                                          </p:spTgt>
                                        </p:tgtEl>
                                        <p:attrNameLst>
                                          <p:attrName>style.visibility</p:attrName>
                                        </p:attrNameLst>
                                      </p:cBhvr>
                                      <p:to>
                                        <p:strVal val="visible"/>
                                      </p:to>
                                    </p:set>
                                    <p:animEffect transition="in" filter="fade">
                                      <p:cBhvr>
                                        <p:cTn id="63" dur="1000"/>
                                        <p:tgtEl>
                                          <p:spTgt spid="10">
                                            <p:txEl>
                                              <p:pRg st="16" end="16"/>
                                            </p:txEl>
                                          </p:spTgt>
                                        </p:tgtEl>
                                      </p:cBhvr>
                                    </p:animEffect>
                                    <p:anim calcmode="lin" valueType="num">
                                      <p:cBhvr>
                                        <p:cTn id="64"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8" end="18"/>
                                            </p:txEl>
                                          </p:spTgt>
                                        </p:tgtEl>
                                        <p:attrNameLst>
                                          <p:attrName>style.visibility</p:attrName>
                                        </p:attrNameLst>
                                      </p:cBhvr>
                                      <p:to>
                                        <p:strVal val="visible"/>
                                      </p:to>
                                    </p:set>
                                    <p:animEffect transition="in" filter="fade">
                                      <p:cBhvr>
                                        <p:cTn id="70" dur="1000"/>
                                        <p:tgtEl>
                                          <p:spTgt spid="10">
                                            <p:txEl>
                                              <p:pRg st="18" end="18"/>
                                            </p:txEl>
                                          </p:spTgt>
                                        </p:tgtEl>
                                      </p:cBhvr>
                                    </p:animEffect>
                                    <p:anim calcmode="lin" valueType="num">
                                      <p:cBhvr>
                                        <p:cTn id="71" dur="1000" fill="hold"/>
                                        <p:tgtEl>
                                          <p:spTgt spid="10">
                                            <p:txEl>
                                              <p:pRg st="18" end="18"/>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8" end="1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fr-CA" sz="3200" b="1" dirty="0" smtClean="0">
              <a:solidFill>
                <a:srgbClr val="FFFF00"/>
              </a:solidFill>
            </a:endParaRPr>
          </a:p>
          <a:p>
            <a:pPr algn="ctr"/>
            <a:r>
              <a:rPr lang="fr-CA" sz="3200" b="1" dirty="0" smtClean="0">
                <a:solidFill>
                  <a:srgbClr val="FFFF00"/>
                </a:solidFill>
              </a:rPr>
              <a:t>Intégration </a:t>
            </a:r>
            <a:r>
              <a:rPr lang="fr-CA" sz="3200" b="1" dirty="0">
                <a:solidFill>
                  <a:srgbClr val="FFFF00"/>
                </a:solidFill>
              </a:rPr>
              <a:t>du savoir et le rôle de l’enseignant</a:t>
            </a:r>
          </a:p>
          <a:p>
            <a:pPr lvl="0" algn="ct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15</a:t>
            </a:fld>
            <a:endParaRPr lang="en-US"/>
          </a:p>
        </p:txBody>
      </p:sp>
      <p:sp>
        <p:nvSpPr>
          <p:cNvPr id="10" name="Rectangle 9"/>
          <p:cNvSpPr/>
          <p:nvPr>
            <p:custDataLst>
              <p:tags r:id="rId5"/>
            </p:custDataLst>
          </p:nvPr>
        </p:nvSpPr>
        <p:spPr>
          <a:xfrm>
            <a:off x="0" y="1187668"/>
            <a:ext cx="8988426" cy="7171194"/>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p>
          <a:p>
            <a:pPr marL="1657350" lvl="3" indent="-285750">
              <a:buFont typeface="Wingdings" panose="05000000000000000000" pitchFamily="2" charset="2"/>
              <a:buChar char="Ø"/>
            </a:pPr>
            <a:r>
              <a:rPr lang="fr-CA" sz="1700" dirty="0" smtClean="0"/>
              <a:t>De </a:t>
            </a:r>
            <a:r>
              <a:rPr lang="fr-CA" sz="1700" dirty="0"/>
              <a:t>multiples facteurs influent sur les acquis des élèves parmi lesquels : </a:t>
            </a:r>
            <a:r>
              <a:rPr lang="fr-CA" sz="1700" dirty="0" smtClean="0"/>
              <a:t>les</a:t>
            </a:r>
          </a:p>
          <a:p>
            <a:r>
              <a:rPr lang="fr-CA" sz="1700" dirty="0"/>
              <a:t>	 </a:t>
            </a:r>
            <a:r>
              <a:rPr lang="fr-CA" sz="1700" dirty="0" smtClean="0"/>
              <a:t>              compétences</a:t>
            </a:r>
            <a:r>
              <a:rPr lang="fr-CA" sz="1700" dirty="0"/>
              <a:t>, les attentes, la motivation </a:t>
            </a:r>
            <a:r>
              <a:rPr lang="fr-CA" sz="1700" dirty="0" smtClean="0"/>
              <a:t>et le </a:t>
            </a:r>
            <a:r>
              <a:rPr lang="fr-CA" sz="1700" dirty="0"/>
              <a:t>comportement des élèves </a:t>
            </a:r>
            <a:r>
              <a:rPr lang="fr-CA" sz="1700" dirty="0" smtClean="0"/>
              <a:t>eux-	               mêmes; les </a:t>
            </a:r>
            <a:r>
              <a:rPr lang="fr-CA" sz="1700" dirty="0"/>
              <a:t>ressources, les attitudes et le soutien des familles ; les </a:t>
            </a:r>
            <a:r>
              <a:rPr lang="fr-CA" sz="1700" dirty="0" smtClean="0"/>
              <a:t>	  	               compétences</a:t>
            </a:r>
            <a:r>
              <a:rPr lang="fr-CA" sz="1700" dirty="0"/>
              <a:t>, </a:t>
            </a:r>
            <a:r>
              <a:rPr lang="fr-CA" sz="1700" dirty="0" smtClean="0"/>
              <a:t>les attitudes </a:t>
            </a:r>
            <a:r>
              <a:rPr lang="fr-CA" sz="1700" dirty="0"/>
              <a:t>et le comportement du groupe de pairs ; </a:t>
            </a:r>
            <a:r>
              <a:rPr lang="fr-CA" sz="1700" dirty="0" smtClean="0"/>
              <a:t> 	   	               l’organisation</a:t>
            </a:r>
            <a:r>
              <a:rPr lang="fr-CA" sz="1700" dirty="0"/>
              <a:t>, les ressources et le </a:t>
            </a:r>
            <a:r>
              <a:rPr lang="fr-CA" sz="1700" dirty="0" smtClean="0"/>
              <a:t>climat </a:t>
            </a:r>
            <a:r>
              <a:rPr lang="fr-CA" sz="1700" dirty="0"/>
              <a:t>dans </a:t>
            </a:r>
            <a:r>
              <a:rPr lang="fr-CA" sz="1700" dirty="0" smtClean="0"/>
              <a:t>l’établissement scolaire </a:t>
            </a:r>
            <a:r>
              <a:rPr lang="fr-CA" sz="1700" dirty="0"/>
              <a:t>; la </a:t>
            </a:r>
            <a:r>
              <a:rPr lang="fr-CA" sz="1700" dirty="0" smtClean="0"/>
              <a:t>	              	               structure </a:t>
            </a:r>
            <a:r>
              <a:rPr lang="fr-CA" sz="1700" dirty="0"/>
              <a:t>et les contenus des programmes </a:t>
            </a:r>
            <a:r>
              <a:rPr lang="fr-CA" sz="1700" dirty="0" smtClean="0"/>
              <a:t>d’enseignement </a:t>
            </a:r>
            <a:r>
              <a:rPr lang="fr-CA" sz="1700" dirty="0"/>
              <a:t>; les </a:t>
            </a:r>
            <a:r>
              <a:rPr lang="fr-CA" sz="1700" dirty="0" smtClean="0"/>
              <a:t>	  	              	               qualifications</a:t>
            </a:r>
            <a:r>
              <a:rPr lang="fr-CA" sz="1700" dirty="0"/>
              <a:t>, les connaissances, </a:t>
            </a:r>
            <a:r>
              <a:rPr lang="fr-CA" sz="1700" dirty="0" smtClean="0"/>
              <a:t>les attitudes </a:t>
            </a:r>
            <a:r>
              <a:rPr lang="fr-CA" sz="1700" dirty="0"/>
              <a:t>et les pratiques </a:t>
            </a:r>
            <a:r>
              <a:rPr lang="fr-CA" sz="1700" dirty="0" smtClean="0"/>
              <a:t>des 	  	               enseignants</a:t>
            </a:r>
            <a:r>
              <a:rPr lang="fr-CA" sz="1700" dirty="0"/>
              <a:t>. </a:t>
            </a:r>
            <a:endParaRPr lang="fr-CA" sz="1700" dirty="0" smtClean="0"/>
          </a:p>
          <a:p>
            <a:endParaRPr lang="fr-CA" sz="1000" dirty="0"/>
          </a:p>
          <a:p>
            <a:pPr marL="1657350" lvl="3" indent="-285750">
              <a:buFont typeface="Wingdings" panose="05000000000000000000" pitchFamily="2" charset="2"/>
              <a:buChar char="Ø"/>
            </a:pPr>
            <a:r>
              <a:rPr lang="fr-CA" sz="1700" dirty="0" smtClean="0"/>
              <a:t>Bien que l’élève lui-même détient le rôle principal dans le développement de ses habiletés cognitives, les </a:t>
            </a:r>
            <a:r>
              <a:rPr lang="fr-CA" sz="1700" dirty="0"/>
              <a:t>enseignants </a:t>
            </a:r>
            <a:r>
              <a:rPr lang="fr-CA" sz="1700" dirty="0" smtClean="0"/>
              <a:t>exercent </a:t>
            </a:r>
            <a:r>
              <a:rPr lang="fr-CA" sz="1700" dirty="0"/>
              <a:t>la principale influence sur les acquis des </a:t>
            </a:r>
            <a:r>
              <a:rPr lang="fr-CA" sz="1700" dirty="0" smtClean="0"/>
              <a:t>élèves. On </a:t>
            </a:r>
            <a:r>
              <a:rPr lang="fr-CA" sz="1700" dirty="0"/>
              <a:t>s’accorde en général à dire que la « qualité </a:t>
            </a:r>
            <a:r>
              <a:rPr lang="fr-CA" sz="1700" dirty="0" smtClean="0"/>
              <a:t> de l’enseignant </a:t>
            </a:r>
            <a:r>
              <a:rPr lang="fr-CA" sz="1700" dirty="0"/>
              <a:t>» est </a:t>
            </a:r>
            <a:r>
              <a:rPr lang="fr-CA" sz="1700" dirty="0" smtClean="0"/>
              <a:t>l’unique principale </a:t>
            </a:r>
            <a:r>
              <a:rPr lang="fr-CA" sz="1700" dirty="0"/>
              <a:t>variable scolaire qui influe sur les résultats des élèves</a:t>
            </a:r>
            <a:r>
              <a:rPr lang="fr-CA" sz="1700" dirty="0" smtClean="0"/>
              <a:t>.</a:t>
            </a:r>
            <a:endParaRPr lang="en-CA" sz="1700" dirty="0"/>
          </a:p>
          <a:p>
            <a:pPr lvl="1"/>
            <a:endParaRPr lang="en-CA" sz="1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sz="1700" dirty="0"/>
              <a:t>Le rôle qui est à présent dévolu aux enseignants est considéré comme étant de plus en plus étendu et </a:t>
            </a:r>
            <a:r>
              <a:rPr lang="fr-CA" sz="1700" dirty="0" smtClean="0"/>
              <a:t>couvre notamment </a:t>
            </a:r>
            <a:r>
              <a:rPr lang="fr-CA" sz="1700" dirty="0"/>
              <a:t>le développement individuel des enfants et des jeunes gens, la gestion des processus d’apprentissage </a:t>
            </a:r>
            <a:r>
              <a:rPr lang="fr-CA" sz="1700" dirty="0" smtClean="0"/>
              <a:t>en classe</a:t>
            </a:r>
            <a:r>
              <a:rPr lang="fr-CA" sz="1700" dirty="0"/>
              <a:t>, la transformation de l’ensemble de l’établissement scolaire en une </a:t>
            </a:r>
            <a:endParaRPr lang="fr-CA" sz="1700" dirty="0" smtClean="0"/>
          </a:p>
          <a:p>
            <a:pPr lvl="3"/>
            <a:r>
              <a:rPr lang="fr-CA" sz="1700" dirty="0"/>
              <a:t> </a:t>
            </a:r>
            <a:r>
              <a:rPr lang="fr-CA" sz="1700" dirty="0" smtClean="0"/>
              <a:t>     « communauté </a:t>
            </a:r>
            <a:r>
              <a:rPr lang="fr-CA" sz="1700" dirty="0"/>
              <a:t>d’apprenants », ainsi que </a:t>
            </a:r>
            <a:r>
              <a:rPr lang="fr-CA" sz="1700" dirty="0" smtClean="0"/>
              <a:t>les liens </a:t>
            </a:r>
            <a:r>
              <a:rPr lang="fr-CA" sz="1700" dirty="0"/>
              <a:t>avec les collectivités locales </a:t>
            </a:r>
            <a:endParaRPr lang="fr-CA" sz="1700" dirty="0" smtClean="0"/>
          </a:p>
          <a:p>
            <a:pPr lvl="3"/>
            <a:r>
              <a:rPr lang="fr-CA" sz="1700" dirty="0" smtClean="0"/>
              <a:t>      et </a:t>
            </a:r>
            <a:r>
              <a:rPr lang="fr-CA" sz="1700" dirty="0"/>
              <a:t>le monde extérieur. Voici quelques exemples de domaines </a:t>
            </a:r>
            <a:r>
              <a:rPr lang="fr-CA" sz="1700" dirty="0" smtClean="0"/>
              <a:t>auxquels</a:t>
            </a:r>
          </a:p>
          <a:p>
            <a:pPr lvl="3"/>
            <a:r>
              <a:rPr lang="fr-CA" sz="1700" dirty="0" smtClean="0"/>
              <a:t>      s’applique cette </a:t>
            </a:r>
            <a:r>
              <a:rPr lang="fr-CA" sz="1700" dirty="0"/>
              <a:t>responsabilité élargie des enseignants :</a:t>
            </a:r>
            <a:endParaRPr lang="fr-CA" sz="1700" dirty="0">
              <a:uFill>
                <a:solidFill/>
              </a:uFill>
              <a:latin typeface="Cambria"/>
              <a:cs typeface="Times New Roman" panose="02020603050405020304" pitchFamily="18" charset="0"/>
              <a:sym typeface="Cambria"/>
            </a:endParaRPr>
          </a:p>
          <a:p>
            <a:r>
              <a:rPr lang="fr-CA" dirty="0"/>
              <a:t>	</a:t>
            </a:r>
            <a:endParaRPr lang="fr-CA" dirty="0" smtClean="0"/>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0947780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2" end="12"/>
                                            </p:txEl>
                                          </p:spTgt>
                                        </p:tgtEl>
                                        <p:attrNameLst>
                                          <p:attrName>style.visibility</p:attrName>
                                        </p:attrNameLst>
                                      </p:cBhvr>
                                      <p:to>
                                        <p:strVal val="visible"/>
                                      </p:to>
                                    </p:set>
                                    <p:animEffect transition="in" filter="fade">
                                      <p:cBhvr>
                                        <p:cTn id="70" dur="1000"/>
                                        <p:tgtEl>
                                          <p:spTgt spid="10">
                                            <p:txEl>
                                              <p:pRg st="12" end="12"/>
                                            </p:txEl>
                                          </p:spTgt>
                                        </p:tgtEl>
                                      </p:cBhvr>
                                    </p:animEffect>
                                    <p:anim calcmode="lin" valueType="num">
                                      <p:cBhvr>
                                        <p:cTn id="7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4" end="14"/>
                                            </p:txEl>
                                          </p:spTgt>
                                        </p:tgtEl>
                                        <p:attrNameLst>
                                          <p:attrName>style.visibility</p:attrName>
                                        </p:attrNameLst>
                                      </p:cBhvr>
                                      <p:to>
                                        <p:strVal val="visible"/>
                                      </p:to>
                                    </p:set>
                                    <p:animEffect transition="in" filter="fade">
                                      <p:cBhvr>
                                        <p:cTn id="77" dur="1000"/>
                                        <p:tgtEl>
                                          <p:spTgt spid="10">
                                            <p:txEl>
                                              <p:pRg st="14" end="14"/>
                                            </p:txEl>
                                          </p:spTgt>
                                        </p:tgtEl>
                                      </p:cBhvr>
                                    </p:animEffect>
                                    <p:anim calcmode="lin" valueType="num">
                                      <p:cBhvr>
                                        <p:cTn id="78"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fr-CA" sz="3200" b="1" dirty="0" smtClean="0">
              <a:solidFill>
                <a:srgbClr val="FFFF00"/>
              </a:solidFill>
            </a:endParaRPr>
          </a:p>
          <a:p>
            <a:pPr algn="ctr"/>
            <a:r>
              <a:rPr lang="fr-CA" sz="3200" b="1" dirty="0" smtClean="0">
                <a:solidFill>
                  <a:srgbClr val="FFFF00"/>
                </a:solidFill>
              </a:rPr>
              <a:t>Intégration </a:t>
            </a:r>
            <a:r>
              <a:rPr lang="fr-CA" sz="3200" b="1" dirty="0">
                <a:solidFill>
                  <a:srgbClr val="FFFF00"/>
                </a:solidFill>
              </a:rPr>
              <a:t>du savoir et le rôle de l’enseignant</a:t>
            </a:r>
          </a:p>
          <a:p>
            <a:pPr lvl="0" algn="ct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16</a:t>
            </a:fld>
            <a:endParaRPr lang="en-US"/>
          </a:p>
        </p:txBody>
      </p:sp>
      <p:sp>
        <p:nvSpPr>
          <p:cNvPr id="10" name="Rectangle 9"/>
          <p:cNvSpPr/>
          <p:nvPr>
            <p:custDataLst>
              <p:tags r:id="rId5"/>
            </p:custDataLst>
          </p:nvPr>
        </p:nvSpPr>
        <p:spPr>
          <a:xfrm>
            <a:off x="0" y="1187668"/>
            <a:ext cx="8988426" cy="6955750"/>
          </a:xfrm>
          <a:prstGeom prst="rect">
            <a:avLst/>
          </a:prstGeom>
        </p:spPr>
        <p:txBody>
          <a:bodyPr wrap="square">
            <a:spAutoFit/>
          </a:bodyPr>
          <a:lstStyle/>
          <a:p>
            <a:pPr marL="2114550" lvl="4" indent="-285750">
              <a:buFont typeface="Arial" panose="020B0604020202020204" pitchFamily="34" charset="0"/>
              <a:buChar char="•"/>
            </a:pPr>
            <a:r>
              <a:rPr lang="fr-CA" b="1" i="1" dirty="0"/>
              <a:t>Au niveau de l’élève individuel</a:t>
            </a:r>
          </a:p>
          <a:p>
            <a:pPr marL="2571750" lvl="5" indent="-285750">
              <a:buFont typeface="Wingdings" panose="05000000000000000000" pitchFamily="2" charset="2"/>
              <a:buChar char="ü"/>
            </a:pPr>
            <a:r>
              <a:rPr lang="fr-CA" dirty="0" smtClean="0"/>
              <a:t>Mettre </a:t>
            </a:r>
            <a:r>
              <a:rPr lang="fr-CA" dirty="0"/>
              <a:t>en route et gérer les processus </a:t>
            </a:r>
            <a:r>
              <a:rPr lang="fr-CA" dirty="0" smtClean="0"/>
              <a:t>d’apprentissage</a:t>
            </a:r>
          </a:p>
          <a:p>
            <a:pPr marL="2571750" lvl="5" indent="-285750">
              <a:buFont typeface="Wingdings" panose="05000000000000000000" pitchFamily="2" charset="2"/>
              <a:buChar char="ü"/>
            </a:pPr>
            <a:r>
              <a:rPr lang="fr-CA" dirty="0" smtClean="0"/>
              <a:t>Répondre </a:t>
            </a:r>
            <a:r>
              <a:rPr lang="fr-CA" dirty="0"/>
              <a:t>efficacement aux besoins des apprenants </a:t>
            </a:r>
            <a:r>
              <a:rPr lang="fr-CA" dirty="0" smtClean="0"/>
              <a:t>individuels</a:t>
            </a:r>
          </a:p>
          <a:p>
            <a:pPr marL="2571750" lvl="5" indent="-285750">
              <a:buFont typeface="Wingdings" panose="05000000000000000000" pitchFamily="2" charset="2"/>
              <a:buChar char="ü"/>
            </a:pPr>
            <a:r>
              <a:rPr lang="fr-CA" dirty="0" smtClean="0"/>
              <a:t>Intégrer </a:t>
            </a:r>
            <a:r>
              <a:rPr lang="fr-CA" dirty="0"/>
              <a:t>l’évaluation formative et </a:t>
            </a:r>
            <a:r>
              <a:rPr lang="fr-CA" dirty="0" smtClean="0"/>
              <a:t>sommative</a:t>
            </a:r>
          </a:p>
          <a:p>
            <a:pPr lvl="5"/>
            <a:endParaRPr lang="fr-CA" sz="1000" dirty="0"/>
          </a:p>
          <a:p>
            <a:pPr marL="2114550" lvl="4" indent="-285750">
              <a:buFont typeface="Arial" panose="020B0604020202020204" pitchFamily="34" charset="0"/>
              <a:buChar char="•"/>
            </a:pPr>
            <a:r>
              <a:rPr lang="fr-CA" b="1" i="1" dirty="0"/>
              <a:t>Au niveau de la classe</a:t>
            </a:r>
          </a:p>
          <a:p>
            <a:pPr marL="2571750" lvl="5" indent="-285750">
              <a:buFont typeface="Wingdings" panose="05000000000000000000" pitchFamily="2" charset="2"/>
              <a:buChar char="ü"/>
            </a:pPr>
            <a:r>
              <a:rPr lang="fr-CA" dirty="0" smtClean="0"/>
              <a:t>Enseigner </a:t>
            </a:r>
            <a:r>
              <a:rPr lang="fr-CA" dirty="0"/>
              <a:t>à des classes </a:t>
            </a:r>
            <a:r>
              <a:rPr lang="fr-CA" dirty="0" smtClean="0"/>
              <a:t>pluriculturelles</a:t>
            </a:r>
          </a:p>
          <a:p>
            <a:pPr marL="2571750" lvl="5" indent="-285750">
              <a:buFont typeface="Wingdings" panose="05000000000000000000" pitchFamily="2" charset="2"/>
              <a:buChar char="ü"/>
            </a:pPr>
            <a:r>
              <a:rPr lang="fr-CA" dirty="0" smtClean="0"/>
              <a:t>Élaborer </a:t>
            </a:r>
            <a:r>
              <a:rPr lang="fr-CA" dirty="0"/>
              <a:t>de nouvelles aptitudes de manière transversale dans tout le programme de </a:t>
            </a:r>
            <a:r>
              <a:rPr lang="fr-CA" dirty="0" smtClean="0"/>
              <a:t>cours</a:t>
            </a:r>
            <a:endParaRPr lang="fr-CA" dirty="0"/>
          </a:p>
          <a:p>
            <a:pPr marL="2571750" lvl="5" indent="-285750">
              <a:buFont typeface="Wingdings" panose="05000000000000000000" pitchFamily="2" charset="2"/>
              <a:buChar char="ü"/>
            </a:pPr>
            <a:r>
              <a:rPr lang="fr-CA" dirty="0" smtClean="0"/>
              <a:t>Intégrer </a:t>
            </a:r>
            <a:r>
              <a:rPr lang="fr-CA" dirty="0"/>
              <a:t>les élèves présentant des besoins éducatifs spécifiques</a:t>
            </a:r>
          </a:p>
          <a:p>
            <a:endParaRPr lang="fr-CA" sz="1000" i="1" dirty="0" smtClean="0"/>
          </a:p>
          <a:p>
            <a:pPr marL="2114550" lvl="4" indent="-285750">
              <a:buFont typeface="Arial" panose="020B0604020202020204" pitchFamily="34" charset="0"/>
              <a:buChar char="•"/>
            </a:pPr>
            <a:r>
              <a:rPr lang="fr-CA" b="1" i="1" dirty="0" smtClean="0"/>
              <a:t>Au </a:t>
            </a:r>
            <a:r>
              <a:rPr lang="fr-CA" b="1" i="1" dirty="0"/>
              <a:t>niveau de l’établissement scolaire</a:t>
            </a:r>
          </a:p>
          <a:p>
            <a:pPr marL="2571750" lvl="5" indent="-285750">
              <a:buFont typeface="Wingdings" panose="05000000000000000000" pitchFamily="2" charset="2"/>
              <a:buChar char="ü"/>
            </a:pPr>
            <a:r>
              <a:rPr lang="fr-CA" dirty="0" smtClean="0"/>
              <a:t>Travailler </a:t>
            </a:r>
            <a:r>
              <a:rPr lang="fr-CA" dirty="0"/>
              <a:t>et planifier en </a:t>
            </a:r>
            <a:r>
              <a:rPr lang="fr-CA" dirty="0" smtClean="0"/>
              <a:t>équipe</a:t>
            </a:r>
          </a:p>
          <a:p>
            <a:pPr marL="2571750" lvl="5" indent="-285750">
              <a:buFont typeface="Wingdings" panose="05000000000000000000" pitchFamily="2" charset="2"/>
              <a:buChar char="ü"/>
            </a:pPr>
            <a:r>
              <a:rPr lang="fr-CA" dirty="0" smtClean="0"/>
              <a:t>Évaluation </a:t>
            </a:r>
            <a:r>
              <a:rPr lang="fr-CA" dirty="0"/>
              <a:t>et programmes de développement organisationnel </a:t>
            </a:r>
            <a:r>
              <a:rPr lang="fr-CA" dirty="0" smtClean="0"/>
              <a:t>scolaire</a:t>
            </a:r>
          </a:p>
          <a:p>
            <a:pPr marL="2571750" lvl="5" indent="-285750">
              <a:buFont typeface="Wingdings" panose="05000000000000000000" pitchFamily="2" charset="2"/>
              <a:buChar char="ü"/>
            </a:pPr>
            <a:r>
              <a:rPr lang="fr-CA" dirty="0" smtClean="0"/>
              <a:t>Utilisation </a:t>
            </a:r>
            <a:r>
              <a:rPr lang="fr-CA" dirty="0"/>
              <a:t>des TIC dans l’enseignement et </a:t>
            </a:r>
            <a:r>
              <a:rPr lang="fr-CA" dirty="0" smtClean="0"/>
              <a:t>l’administration</a:t>
            </a:r>
          </a:p>
          <a:p>
            <a:pPr marL="2571750" lvl="5" indent="-285750">
              <a:buFont typeface="Wingdings" panose="05000000000000000000" pitchFamily="2" charset="2"/>
              <a:buChar char="ü"/>
            </a:pPr>
            <a:r>
              <a:rPr lang="fr-CA" dirty="0" smtClean="0"/>
              <a:t>La </a:t>
            </a:r>
            <a:r>
              <a:rPr lang="fr-CA" dirty="0"/>
              <a:t>gestion et les pratiques de partage de pouvoir</a:t>
            </a:r>
          </a:p>
          <a:p>
            <a:endParaRPr lang="fr-CA" sz="1000" i="1" dirty="0" smtClean="0"/>
          </a:p>
          <a:p>
            <a:pPr marL="2114550" lvl="4" indent="-285750">
              <a:buFont typeface="Arial" panose="020B0604020202020204" pitchFamily="34" charset="0"/>
              <a:buChar char="•"/>
            </a:pPr>
            <a:r>
              <a:rPr lang="fr-CA" b="1" i="1" dirty="0" smtClean="0"/>
              <a:t>Au </a:t>
            </a:r>
            <a:r>
              <a:rPr lang="fr-CA" b="1" i="1" dirty="0"/>
              <a:t>niveau des parents et de la collectivité élargie</a:t>
            </a:r>
          </a:p>
          <a:p>
            <a:pPr marL="2571750" lvl="5" indent="-285750">
              <a:buFont typeface="Wingdings" panose="05000000000000000000" pitchFamily="2" charset="2"/>
              <a:buChar char="ü"/>
            </a:pPr>
            <a:r>
              <a:rPr lang="fr-CA" dirty="0" smtClean="0"/>
              <a:t>Conseiller </a:t>
            </a:r>
            <a:r>
              <a:rPr lang="fr-CA" dirty="0"/>
              <a:t>les parents de manière </a:t>
            </a:r>
            <a:r>
              <a:rPr lang="fr-CA" dirty="0" smtClean="0"/>
              <a:t>professionnelle</a:t>
            </a:r>
          </a:p>
          <a:p>
            <a:pPr marL="2571750" lvl="5" indent="-285750">
              <a:buFont typeface="Wingdings" panose="05000000000000000000" pitchFamily="2" charset="2"/>
              <a:buChar char="ü"/>
            </a:pPr>
            <a:r>
              <a:rPr lang="fr-CA" dirty="0" smtClean="0"/>
              <a:t>Mettre </a:t>
            </a:r>
            <a:r>
              <a:rPr lang="fr-CA" dirty="0"/>
              <a:t>en place des partenariats avec les collectivités locales</a:t>
            </a:r>
            <a:endParaRPr lang="fr-CA" dirty="0" smtClean="0"/>
          </a:p>
          <a:p>
            <a:r>
              <a:rPr lang="fr-CA" dirty="0"/>
              <a:t>	</a:t>
            </a:r>
            <a:endParaRPr lang="fr-CA" dirty="0" smtClean="0"/>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6108903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9" end="19"/>
                                            </p:txEl>
                                          </p:spTgt>
                                        </p:tgtEl>
                                        <p:attrNameLst>
                                          <p:attrName>style.visibility</p:attrName>
                                        </p:attrNameLst>
                                      </p:cBhvr>
                                      <p:to>
                                        <p:strVal val="visible"/>
                                      </p:to>
                                    </p:set>
                                    <p:animEffect transition="in" filter="fade">
                                      <p:cBhvr>
                                        <p:cTn id="7" dur="1000"/>
                                        <p:tgtEl>
                                          <p:spTgt spid="10">
                                            <p:txEl>
                                              <p:pRg st="19" end="19"/>
                                            </p:txEl>
                                          </p:spTgt>
                                        </p:tgtEl>
                                      </p:cBhvr>
                                    </p:animEffect>
                                    <p:anim calcmode="lin" valueType="num">
                                      <p:cBhvr>
                                        <p:cTn id="8"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1000"/>
                                        <p:tgtEl>
                                          <p:spTgt spid="10">
                                            <p:txEl>
                                              <p:pRg st="5" end="5"/>
                                            </p:txEl>
                                          </p:spTgt>
                                        </p:tgtEl>
                                      </p:cBhvr>
                                    </p:animEffect>
                                    <p:anim calcmode="lin" valueType="num">
                                      <p:cBhvr>
                                        <p:cTn id="43"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6" end="6"/>
                                            </p:txEl>
                                          </p:spTgt>
                                        </p:tgtEl>
                                        <p:attrNameLst>
                                          <p:attrName>style.visibility</p:attrName>
                                        </p:attrNameLst>
                                      </p:cBhvr>
                                      <p:to>
                                        <p:strVal val="visible"/>
                                      </p:to>
                                    </p:set>
                                    <p:animEffect transition="in" filter="fade">
                                      <p:cBhvr>
                                        <p:cTn id="49" dur="1000"/>
                                        <p:tgtEl>
                                          <p:spTgt spid="10">
                                            <p:txEl>
                                              <p:pRg st="6" end="6"/>
                                            </p:txEl>
                                          </p:spTgt>
                                        </p:tgtEl>
                                      </p:cBhvr>
                                    </p:animEffect>
                                    <p:anim calcmode="lin" valueType="num">
                                      <p:cBhvr>
                                        <p:cTn id="50"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7" end="7"/>
                                            </p:txEl>
                                          </p:spTgt>
                                        </p:tgtEl>
                                        <p:attrNameLst>
                                          <p:attrName>style.visibility</p:attrName>
                                        </p:attrNameLst>
                                      </p:cBhvr>
                                      <p:to>
                                        <p:strVal val="visible"/>
                                      </p:to>
                                    </p:set>
                                    <p:animEffect transition="in" filter="fade">
                                      <p:cBhvr>
                                        <p:cTn id="56" dur="1000"/>
                                        <p:tgtEl>
                                          <p:spTgt spid="10">
                                            <p:txEl>
                                              <p:pRg st="7" end="7"/>
                                            </p:txEl>
                                          </p:spTgt>
                                        </p:tgtEl>
                                      </p:cBhvr>
                                    </p:animEffect>
                                    <p:anim calcmode="lin" valueType="num">
                                      <p:cBhvr>
                                        <p:cTn id="57"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8" end="8"/>
                                            </p:txEl>
                                          </p:spTgt>
                                        </p:tgtEl>
                                        <p:attrNameLst>
                                          <p:attrName>style.visibility</p:attrName>
                                        </p:attrNameLst>
                                      </p:cBhvr>
                                      <p:to>
                                        <p:strVal val="visible"/>
                                      </p:to>
                                    </p:set>
                                    <p:animEffect transition="in" filter="fade">
                                      <p:cBhvr>
                                        <p:cTn id="63" dur="1000"/>
                                        <p:tgtEl>
                                          <p:spTgt spid="10">
                                            <p:txEl>
                                              <p:pRg st="8" end="8"/>
                                            </p:txEl>
                                          </p:spTgt>
                                        </p:tgtEl>
                                      </p:cBhvr>
                                    </p:animEffect>
                                    <p:anim calcmode="lin" valueType="num">
                                      <p:cBhvr>
                                        <p:cTn id="64"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1" end="11"/>
                                            </p:txEl>
                                          </p:spTgt>
                                        </p:tgtEl>
                                        <p:attrNameLst>
                                          <p:attrName>style.visibility</p:attrName>
                                        </p:attrNameLst>
                                      </p:cBhvr>
                                      <p:to>
                                        <p:strVal val="visible"/>
                                      </p:to>
                                    </p:set>
                                    <p:animEffect transition="in" filter="fade">
                                      <p:cBhvr>
                                        <p:cTn id="77" dur="1000"/>
                                        <p:tgtEl>
                                          <p:spTgt spid="10">
                                            <p:txEl>
                                              <p:pRg st="11" end="11"/>
                                            </p:txEl>
                                          </p:spTgt>
                                        </p:tgtEl>
                                      </p:cBhvr>
                                    </p:animEffect>
                                    <p:anim calcmode="lin" valueType="num">
                                      <p:cBhvr>
                                        <p:cTn id="7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2" end="12"/>
                                            </p:txEl>
                                          </p:spTgt>
                                        </p:tgtEl>
                                        <p:attrNameLst>
                                          <p:attrName>style.visibility</p:attrName>
                                        </p:attrNameLst>
                                      </p:cBhvr>
                                      <p:to>
                                        <p:strVal val="visible"/>
                                      </p:to>
                                    </p:set>
                                    <p:animEffect transition="in" filter="fade">
                                      <p:cBhvr>
                                        <p:cTn id="84" dur="1000"/>
                                        <p:tgtEl>
                                          <p:spTgt spid="10">
                                            <p:txEl>
                                              <p:pRg st="12" end="12"/>
                                            </p:txEl>
                                          </p:spTgt>
                                        </p:tgtEl>
                                      </p:cBhvr>
                                    </p:animEffect>
                                    <p:anim calcmode="lin" valueType="num">
                                      <p:cBhvr>
                                        <p:cTn id="85"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3" end="13"/>
                                            </p:txEl>
                                          </p:spTgt>
                                        </p:tgtEl>
                                        <p:attrNameLst>
                                          <p:attrName>style.visibility</p:attrName>
                                        </p:attrNameLst>
                                      </p:cBhvr>
                                      <p:to>
                                        <p:strVal val="visible"/>
                                      </p:to>
                                    </p:set>
                                    <p:animEffect transition="in" filter="fade">
                                      <p:cBhvr>
                                        <p:cTn id="91" dur="1000"/>
                                        <p:tgtEl>
                                          <p:spTgt spid="10">
                                            <p:txEl>
                                              <p:pRg st="13" end="13"/>
                                            </p:txEl>
                                          </p:spTgt>
                                        </p:tgtEl>
                                      </p:cBhvr>
                                    </p:animEffect>
                                    <p:anim calcmode="lin" valueType="num">
                                      <p:cBhvr>
                                        <p:cTn id="92"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4" end="14"/>
                                            </p:txEl>
                                          </p:spTgt>
                                        </p:tgtEl>
                                        <p:attrNameLst>
                                          <p:attrName>style.visibility</p:attrName>
                                        </p:attrNameLst>
                                      </p:cBhvr>
                                      <p:to>
                                        <p:strVal val="visible"/>
                                      </p:to>
                                    </p:set>
                                    <p:animEffect transition="in" filter="fade">
                                      <p:cBhvr>
                                        <p:cTn id="98" dur="1000"/>
                                        <p:tgtEl>
                                          <p:spTgt spid="10">
                                            <p:txEl>
                                              <p:pRg st="14" end="14"/>
                                            </p:txEl>
                                          </p:spTgt>
                                        </p:tgtEl>
                                      </p:cBhvr>
                                    </p:animEffect>
                                    <p:anim calcmode="lin" valueType="num">
                                      <p:cBhvr>
                                        <p:cTn id="99"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16" end="16"/>
                                            </p:txEl>
                                          </p:spTgt>
                                        </p:tgtEl>
                                        <p:attrNameLst>
                                          <p:attrName>style.visibility</p:attrName>
                                        </p:attrNameLst>
                                      </p:cBhvr>
                                      <p:to>
                                        <p:strVal val="visible"/>
                                      </p:to>
                                    </p:set>
                                    <p:animEffect transition="in" filter="fade">
                                      <p:cBhvr>
                                        <p:cTn id="105" dur="1000"/>
                                        <p:tgtEl>
                                          <p:spTgt spid="10">
                                            <p:txEl>
                                              <p:pRg st="16" end="16"/>
                                            </p:txEl>
                                          </p:spTgt>
                                        </p:tgtEl>
                                      </p:cBhvr>
                                    </p:animEffect>
                                    <p:anim calcmode="lin" valueType="num">
                                      <p:cBhvr>
                                        <p:cTn id="106"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10">
                                            <p:txEl>
                                              <p:pRg st="17" end="17"/>
                                            </p:txEl>
                                          </p:spTgt>
                                        </p:tgtEl>
                                        <p:attrNameLst>
                                          <p:attrName>style.visibility</p:attrName>
                                        </p:attrNameLst>
                                      </p:cBhvr>
                                      <p:to>
                                        <p:strVal val="visible"/>
                                      </p:to>
                                    </p:set>
                                    <p:animEffect transition="in" filter="fade">
                                      <p:cBhvr>
                                        <p:cTn id="112" dur="1000"/>
                                        <p:tgtEl>
                                          <p:spTgt spid="10">
                                            <p:txEl>
                                              <p:pRg st="17" end="17"/>
                                            </p:txEl>
                                          </p:spTgt>
                                        </p:tgtEl>
                                      </p:cBhvr>
                                    </p:animEffect>
                                    <p:anim calcmode="lin" valueType="num">
                                      <p:cBhvr>
                                        <p:cTn id="113"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114"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nodeType="clickEffect">
                                  <p:stCondLst>
                                    <p:cond delay="0"/>
                                  </p:stCondLst>
                                  <p:childTnLst>
                                    <p:set>
                                      <p:cBhvr>
                                        <p:cTn id="118" dur="1" fill="hold">
                                          <p:stCondLst>
                                            <p:cond delay="0"/>
                                          </p:stCondLst>
                                        </p:cTn>
                                        <p:tgtEl>
                                          <p:spTgt spid="10">
                                            <p:txEl>
                                              <p:pRg st="18" end="18"/>
                                            </p:txEl>
                                          </p:spTgt>
                                        </p:tgtEl>
                                        <p:attrNameLst>
                                          <p:attrName>style.visibility</p:attrName>
                                        </p:attrNameLst>
                                      </p:cBhvr>
                                      <p:to>
                                        <p:strVal val="visible"/>
                                      </p:to>
                                    </p:set>
                                    <p:animEffect transition="in" filter="fade">
                                      <p:cBhvr>
                                        <p:cTn id="119" dur="1000"/>
                                        <p:tgtEl>
                                          <p:spTgt spid="10">
                                            <p:txEl>
                                              <p:pRg st="18" end="18"/>
                                            </p:txEl>
                                          </p:spTgt>
                                        </p:tgtEl>
                                      </p:cBhvr>
                                    </p:animEffect>
                                    <p:anim calcmode="lin" valueType="num">
                                      <p:cBhvr>
                                        <p:cTn id="120" dur="1000" fill="hold"/>
                                        <p:tgtEl>
                                          <p:spTgt spid="10">
                                            <p:txEl>
                                              <p:pRg st="18" end="18"/>
                                            </p:txEl>
                                          </p:spTgt>
                                        </p:tgtEl>
                                        <p:attrNameLst>
                                          <p:attrName>ppt_x</p:attrName>
                                        </p:attrNameLst>
                                      </p:cBhvr>
                                      <p:tavLst>
                                        <p:tav tm="0">
                                          <p:val>
                                            <p:strVal val="#ppt_x"/>
                                          </p:val>
                                        </p:tav>
                                        <p:tav tm="100000">
                                          <p:val>
                                            <p:strVal val="#ppt_x"/>
                                          </p:val>
                                        </p:tav>
                                      </p:tavLst>
                                    </p:anim>
                                    <p:anim calcmode="lin" valueType="num">
                                      <p:cBhvr>
                                        <p:cTn id="121" dur="1000" fill="hold"/>
                                        <p:tgtEl>
                                          <p:spTgt spid="10">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10">
                                            <p:txEl>
                                              <p:pRg st="21" end="21"/>
                                            </p:txEl>
                                          </p:spTgt>
                                        </p:tgtEl>
                                        <p:attrNameLst>
                                          <p:attrName>style.visibility</p:attrName>
                                        </p:attrNameLst>
                                      </p:cBhvr>
                                      <p:to>
                                        <p:strVal val="visible"/>
                                      </p:to>
                                    </p:set>
                                    <p:animEffect transition="in" filter="fade">
                                      <p:cBhvr>
                                        <p:cTn id="126" dur="1000"/>
                                        <p:tgtEl>
                                          <p:spTgt spid="10">
                                            <p:txEl>
                                              <p:pRg st="21" end="21"/>
                                            </p:txEl>
                                          </p:spTgt>
                                        </p:tgtEl>
                                      </p:cBhvr>
                                    </p:animEffect>
                                    <p:anim calcmode="lin" valueType="num">
                                      <p:cBhvr>
                                        <p:cTn id="127" dur="1000" fill="hold"/>
                                        <p:tgtEl>
                                          <p:spTgt spid="10">
                                            <p:txEl>
                                              <p:pRg st="21" end="21"/>
                                            </p:txEl>
                                          </p:spTgt>
                                        </p:tgtEl>
                                        <p:attrNameLst>
                                          <p:attrName>ppt_x</p:attrName>
                                        </p:attrNameLst>
                                      </p:cBhvr>
                                      <p:tavLst>
                                        <p:tav tm="0">
                                          <p:val>
                                            <p:strVal val="#ppt_x"/>
                                          </p:val>
                                        </p:tav>
                                        <p:tav tm="100000">
                                          <p:val>
                                            <p:strVal val="#ppt_x"/>
                                          </p:val>
                                        </p:tav>
                                      </p:tavLst>
                                    </p:anim>
                                    <p:anim calcmode="lin" valueType="num">
                                      <p:cBhvr>
                                        <p:cTn id="128" dur="1000" fill="hold"/>
                                        <p:tgtEl>
                                          <p:spTgt spid="10">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nodeType="clickEffect">
                                  <p:stCondLst>
                                    <p:cond delay="0"/>
                                  </p:stCondLst>
                                  <p:childTnLst>
                                    <p:set>
                                      <p:cBhvr>
                                        <p:cTn id="132" dur="1" fill="hold">
                                          <p:stCondLst>
                                            <p:cond delay="0"/>
                                          </p:stCondLst>
                                        </p:cTn>
                                        <p:tgtEl>
                                          <p:spTgt spid="10">
                                            <p:txEl>
                                              <p:pRg st="23" end="23"/>
                                            </p:txEl>
                                          </p:spTgt>
                                        </p:tgtEl>
                                        <p:attrNameLst>
                                          <p:attrName>style.visibility</p:attrName>
                                        </p:attrNameLst>
                                      </p:cBhvr>
                                      <p:to>
                                        <p:strVal val="visible"/>
                                      </p:to>
                                    </p:set>
                                    <p:animEffect transition="in" filter="fade">
                                      <p:cBhvr>
                                        <p:cTn id="133" dur="1000"/>
                                        <p:tgtEl>
                                          <p:spTgt spid="10">
                                            <p:txEl>
                                              <p:pRg st="23" end="23"/>
                                            </p:txEl>
                                          </p:spTgt>
                                        </p:tgtEl>
                                      </p:cBhvr>
                                    </p:animEffect>
                                    <p:anim calcmode="lin" valueType="num">
                                      <p:cBhvr>
                                        <p:cTn id="134" dur="1000" fill="hold"/>
                                        <p:tgtEl>
                                          <p:spTgt spid="10">
                                            <p:txEl>
                                              <p:pRg st="23" end="23"/>
                                            </p:txEl>
                                          </p:spTgt>
                                        </p:tgtEl>
                                        <p:attrNameLst>
                                          <p:attrName>ppt_x</p:attrName>
                                        </p:attrNameLst>
                                      </p:cBhvr>
                                      <p:tavLst>
                                        <p:tav tm="0">
                                          <p:val>
                                            <p:strVal val="#ppt_x"/>
                                          </p:val>
                                        </p:tav>
                                        <p:tav tm="100000">
                                          <p:val>
                                            <p:strVal val="#ppt_x"/>
                                          </p:val>
                                        </p:tav>
                                      </p:tavLst>
                                    </p:anim>
                                    <p:anim calcmode="lin" valueType="num">
                                      <p:cBhvr>
                                        <p:cTn id="135" dur="1000" fill="hold"/>
                                        <p:tgtEl>
                                          <p:spTgt spid="10">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fr-CA" sz="3600" b="1" dirty="0">
                <a:solidFill>
                  <a:srgbClr val="FFFF00"/>
                </a:solidFill>
              </a:rPr>
              <a:t>Intégration du savoir et le rôle de </a:t>
            </a:r>
            <a:r>
              <a:rPr lang="fr-CA" sz="3600" b="1" dirty="0" smtClean="0">
                <a:solidFill>
                  <a:srgbClr val="FFFF00"/>
                </a:solidFill>
              </a:rPr>
              <a:t>l’enseignant</a:t>
            </a:r>
            <a:endParaRPr lang="en-CA" sz="3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Slide Number Placeholder 5"/>
          <p:cNvSpPr>
            <a:spLocks noGrp="1"/>
          </p:cNvSpPr>
          <p:nvPr>
            <p:ph type="sldNum" sz="quarter" idx="12"/>
            <p:custDataLst>
              <p:tags r:id="rId4"/>
            </p:custDataLst>
          </p:nvPr>
        </p:nvSpPr>
        <p:spPr/>
        <p:txBody>
          <a:bodyPr/>
          <a:lstStyle/>
          <a:p>
            <a:fld id="{39D1954C-0CE5-4062-9D93-4B5A6F9BC0F3}" type="slidenum">
              <a:rPr lang="en-US" smtClean="0"/>
              <a:pPr/>
              <a:t>17</a:t>
            </a:fld>
            <a:endParaRPr lang="en-US"/>
          </a:p>
        </p:txBody>
      </p:sp>
      <p:graphicFrame>
        <p:nvGraphicFramePr>
          <p:cNvPr id="8" name="Diagram 7"/>
          <p:cNvGraphicFramePr/>
          <p:nvPr>
            <p:custDataLst>
              <p:tags r:id="rId5"/>
            </p:custDataLst>
            <p:extLst>
              <p:ext uri="{D42A27DB-BD31-4B8C-83A1-F6EECF244321}">
                <p14:modId xmlns:p14="http://schemas.microsoft.com/office/powerpoint/2010/main" val="3583109169"/>
              </p:ext>
            </p:extLst>
          </p:nvPr>
        </p:nvGraphicFramePr>
        <p:xfrm>
          <a:off x="155574" y="1065213"/>
          <a:ext cx="8759826" cy="56403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066430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graphicEl>
                                              <a:dgm id="{D706376C-924F-48DE-B1CD-D29E55C6F255}"/>
                                            </p:graphicEl>
                                          </p:spTgt>
                                        </p:tgtEl>
                                        <p:attrNameLst>
                                          <p:attrName>style.visibility</p:attrName>
                                        </p:attrNameLst>
                                      </p:cBhvr>
                                      <p:to>
                                        <p:strVal val="visible"/>
                                      </p:to>
                                    </p:set>
                                    <p:animEffect transition="in" filter="fade">
                                      <p:cBhvr>
                                        <p:cTn id="7" dur="1000"/>
                                        <p:tgtEl>
                                          <p:spTgt spid="8">
                                            <p:graphicEl>
                                              <a:dgm id="{D706376C-924F-48DE-B1CD-D29E55C6F255}"/>
                                            </p:graphicEl>
                                          </p:spTgt>
                                        </p:tgtEl>
                                      </p:cBhvr>
                                    </p:animEffect>
                                    <p:anim calcmode="lin" valueType="num">
                                      <p:cBhvr>
                                        <p:cTn id="8" dur="1000" fill="hold"/>
                                        <p:tgtEl>
                                          <p:spTgt spid="8">
                                            <p:graphicEl>
                                              <a:dgm id="{D706376C-924F-48DE-B1CD-D29E55C6F255}"/>
                                            </p:graphicEl>
                                          </p:spTgt>
                                        </p:tgtEl>
                                        <p:attrNameLst>
                                          <p:attrName>ppt_x</p:attrName>
                                        </p:attrNameLst>
                                      </p:cBhvr>
                                      <p:tavLst>
                                        <p:tav tm="0">
                                          <p:val>
                                            <p:strVal val="#ppt_x"/>
                                          </p:val>
                                        </p:tav>
                                        <p:tav tm="100000">
                                          <p:val>
                                            <p:strVal val="#ppt_x"/>
                                          </p:val>
                                        </p:tav>
                                      </p:tavLst>
                                    </p:anim>
                                    <p:anim calcmode="lin" valueType="num">
                                      <p:cBhvr>
                                        <p:cTn id="9" dur="1000" fill="hold"/>
                                        <p:tgtEl>
                                          <p:spTgt spid="8">
                                            <p:graphicEl>
                                              <a:dgm id="{D706376C-924F-48DE-B1CD-D29E55C6F25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graphicEl>
                                              <a:dgm id="{4716A522-BF7D-4052-A251-EEC64934AA12}"/>
                                            </p:graphicEl>
                                          </p:spTgt>
                                        </p:tgtEl>
                                        <p:attrNameLst>
                                          <p:attrName>style.visibility</p:attrName>
                                        </p:attrNameLst>
                                      </p:cBhvr>
                                      <p:to>
                                        <p:strVal val="visible"/>
                                      </p:to>
                                    </p:set>
                                    <p:animEffect transition="in" filter="fade">
                                      <p:cBhvr>
                                        <p:cTn id="14" dur="1000"/>
                                        <p:tgtEl>
                                          <p:spTgt spid="8">
                                            <p:graphicEl>
                                              <a:dgm id="{4716A522-BF7D-4052-A251-EEC64934AA12}"/>
                                            </p:graphicEl>
                                          </p:spTgt>
                                        </p:tgtEl>
                                      </p:cBhvr>
                                    </p:animEffect>
                                    <p:anim calcmode="lin" valueType="num">
                                      <p:cBhvr>
                                        <p:cTn id="15" dur="1000" fill="hold"/>
                                        <p:tgtEl>
                                          <p:spTgt spid="8">
                                            <p:graphicEl>
                                              <a:dgm id="{4716A522-BF7D-4052-A251-EEC64934AA12}"/>
                                            </p:graphicEl>
                                          </p:spTgt>
                                        </p:tgtEl>
                                        <p:attrNameLst>
                                          <p:attrName>ppt_x</p:attrName>
                                        </p:attrNameLst>
                                      </p:cBhvr>
                                      <p:tavLst>
                                        <p:tav tm="0">
                                          <p:val>
                                            <p:strVal val="#ppt_x"/>
                                          </p:val>
                                        </p:tav>
                                        <p:tav tm="100000">
                                          <p:val>
                                            <p:strVal val="#ppt_x"/>
                                          </p:val>
                                        </p:tav>
                                      </p:tavLst>
                                    </p:anim>
                                    <p:anim calcmode="lin" valueType="num">
                                      <p:cBhvr>
                                        <p:cTn id="16" dur="1000" fill="hold"/>
                                        <p:tgtEl>
                                          <p:spTgt spid="8">
                                            <p:graphicEl>
                                              <a:dgm id="{4716A522-BF7D-4052-A251-EEC64934AA12}"/>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graphicEl>
                                              <a:dgm id="{08EEA966-B8DB-4824-88D7-46B8DCADCD44}"/>
                                            </p:graphicEl>
                                          </p:spTgt>
                                        </p:tgtEl>
                                        <p:attrNameLst>
                                          <p:attrName>style.visibility</p:attrName>
                                        </p:attrNameLst>
                                      </p:cBhvr>
                                      <p:to>
                                        <p:strVal val="visible"/>
                                      </p:to>
                                    </p:set>
                                    <p:animEffect transition="in" filter="fade">
                                      <p:cBhvr>
                                        <p:cTn id="21" dur="1000"/>
                                        <p:tgtEl>
                                          <p:spTgt spid="8">
                                            <p:graphicEl>
                                              <a:dgm id="{08EEA966-B8DB-4824-88D7-46B8DCADCD44}"/>
                                            </p:graphicEl>
                                          </p:spTgt>
                                        </p:tgtEl>
                                      </p:cBhvr>
                                    </p:animEffect>
                                    <p:anim calcmode="lin" valueType="num">
                                      <p:cBhvr>
                                        <p:cTn id="22" dur="1000" fill="hold"/>
                                        <p:tgtEl>
                                          <p:spTgt spid="8">
                                            <p:graphicEl>
                                              <a:dgm id="{08EEA966-B8DB-4824-88D7-46B8DCADCD44}"/>
                                            </p:graphicEl>
                                          </p:spTgt>
                                        </p:tgtEl>
                                        <p:attrNameLst>
                                          <p:attrName>ppt_x</p:attrName>
                                        </p:attrNameLst>
                                      </p:cBhvr>
                                      <p:tavLst>
                                        <p:tav tm="0">
                                          <p:val>
                                            <p:strVal val="#ppt_x"/>
                                          </p:val>
                                        </p:tav>
                                        <p:tav tm="100000">
                                          <p:val>
                                            <p:strVal val="#ppt_x"/>
                                          </p:val>
                                        </p:tav>
                                      </p:tavLst>
                                    </p:anim>
                                    <p:anim calcmode="lin" valueType="num">
                                      <p:cBhvr>
                                        <p:cTn id="23" dur="1000" fill="hold"/>
                                        <p:tgtEl>
                                          <p:spTgt spid="8">
                                            <p:graphicEl>
                                              <a:dgm id="{08EEA966-B8DB-4824-88D7-46B8DCADCD44}"/>
                                            </p:graphic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8">
                                            <p:graphicEl>
                                              <a:dgm id="{03F8D476-E966-4963-AFC5-61BD3A2F3BBC}"/>
                                            </p:graphicEl>
                                          </p:spTgt>
                                        </p:tgtEl>
                                        <p:attrNameLst>
                                          <p:attrName>style.visibility</p:attrName>
                                        </p:attrNameLst>
                                      </p:cBhvr>
                                      <p:to>
                                        <p:strVal val="visible"/>
                                      </p:to>
                                    </p:set>
                                    <p:animEffect transition="in" filter="fade">
                                      <p:cBhvr>
                                        <p:cTn id="26" dur="1000"/>
                                        <p:tgtEl>
                                          <p:spTgt spid="8">
                                            <p:graphicEl>
                                              <a:dgm id="{03F8D476-E966-4963-AFC5-61BD3A2F3BBC}"/>
                                            </p:graphicEl>
                                          </p:spTgt>
                                        </p:tgtEl>
                                      </p:cBhvr>
                                    </p:animEffect>
                                    <p:anim calcmode="lin" valueType="num">
                                      <p:cBhvr>
                                        <p:cTn id="27" dur="1000" fill="hold"/>
                                        <p:tgtEl>
                                          <p:spTgt spid="8">
                                            <p:graphicEl>
                                              <a:dgm id="{03F8D476-E966-4963-AFC5-61BD3A2F3BBC}"/>
                                            </p:graphicEl>
                                          </p:spTgt>
                                        </p:tgtEl>
                                        <p:attrNameLst>
                                          <p:attrName>ppt_x</p:attrName>
                                        </p:attrNameLst>
                                      </p:cBhvr>
                                      <p:tavLst>
                                        <p:tav tm="0">
                                          <p:val>
                                            <p:strVal val="#ppt_x"/>
                                          </p:val>
                                        </p:tav>
                                        <p:tav tm="100000">
                                          <p:val>
                                            <p:strVal val="#ppt_x"/>
                                          </p:val>
                                        </p:tav>
                                      </p:tavLst>
                                    </p:anim>
                                    <p:anim calcmode="lin" valueType="num">
                                      <p:cBhvr>
                                        <p:cTn id="28" dur="1000" fill="hold"/>
                                        <p:tgtEl>
                                          <p:spTgt spid="8">
                                            <p:graphicEl>
                                              <a:dgm id="{03F8D476-E966-4963-AFC5-61BD3A2F3BBC}"/>
                                            </p:graphic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graphicEl>
                                              <a:dgm id="{4AFE6820-422B-4946-B2D9-7EF5A2A4E0CE}"/>
                                            </p:graphicEl>
                                          </p:spTgt>
                                        </p:tgtEl>
                                        <p:attrNameLst>
                                          <p:attrName>style.visibility</p:attrName>
                                        </p:attrNameLst>
                                      </p:cBhvr>
                                      <p:to>
                                        <p:strVal val="visible"/>
                                      </p:to>
                                    </p:set>
                                    <p:animEffect transition="in" filter="fade">
                                      <p:cBhvr>
                                        <p:cTn id="33" dur="1000"/>
                                        <p:tgtEl>
                                          <p:spTgt spid="8">
                                            <p:graphicEl>
                                              <a:dgm id="{4AFE6820-422B-4946-B2D9-7EF5A2A4E0CE}"/>
                                            </p:graphicEl>
                                          </p:spTgt>
                                        </p:tgtEl>
                                      </p:cBhvr>
                                    </p:animEffect>
                                    <p:anim calcmode="lin" valueType="num">
                                      <p:cBhvr>
                                        <p:cTn id="34" dur="1000" fill="hold"/>
                                        <p:tgtEl>
                                          <p:spTgt spid="8">
                                            <p:graphicEl>
                                              <a:dgm id="{4AFE6820-422B-4946-B2D9-7EF5A2A4E0CE}"/>
                                            </p:graphicEl>
                                          </p:spTgt>
                                        </p:tgtEl>
                                        <p:attrNameLst>
                                          <p:attrName>ppt_x</p:attrName>
                                        </p:attrNameLst>
                                      </p:cBhvr>
                                      <p:tavLst>
                                        <p:tav tm="0">
                                          <p:val>
                                            <p:strVal val="#ppt_x"/>
                                          </p:val>
                                        </p:tav>
                                        <p:tav tm="100000">
                                          <p:val>
                                            <p:strVal val="#ppt_x"/>
                                          </p:val>
                                        </p:tav>
                                      </p:tavLst>
                                    </p:anim>
                                    <p:anim calcmode="lin" valueType="num">
                                      <p:cBhvr>
                                        <p:cTn id="35" dur="1000" fill="hold"/>
                                        <p:tgtEl>
                                          <p:spTgt spid="8">
                                            <p:graphicEl>
                                              <a:dgm id="{4AFE6820-422B-4946-B2D9-7EF5A2A4E0CE}"/>
                                            </p:graphic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graphicEl>
                                              <a:dgm id="{4681FFDF-9FA8-43D3-918A-4E9FE447559E}"/>
                                            </p:graphicEl>
                                          </p:spTgt>
                                        </p:tgtEl>
                                        <p:attrNameLst>
                                          <p:attrName>style.visibility</p:attrName>
                                        </p:attrNameLst>
                                      </p:cBhvr>
                                      <p:to>
                                        <p:strVal val="visible"/>
                                      </p:to>
                                    </p:set>
                                    <p:animEffect transition="in" filter="fade">
                                      <p:cBhvr>
                                        <p:cTn id="38" dur="1000"/>
                                        <p:tgtEl>
                                          <p:spTgt spid="8">
                                            <p:graphicEl>
                                              <a:dgm id="{4681FFDF-9FA8-43D3-918A-4E9FE447559E}"/>
                                            </p:graphicEl>
                                          </p:spTgt>
                                        </p:tgtEl>
                                      </p:cBhvr>
                                    </p:animEffect>
                                    <p:anim calcmode="lin" valueType="num">
                                      <p:cBhvr>
                                        <p:cTn id="39" dur="1000" fill="hold"/>
                                        <p:tgtEl>
                                          <p:spTgt spid="8">
                                            <p:graphicEl>
                                              <a:dgm id="{4681FFDF-9FA8-43D3-918A-4E9FE447559E}"/>
                                            </p:graphicEl>
                                          </p:spTgt>
                                        </p:tgtEl>
                                        <p:attrNameLst>
                                          <p:attrName>ppt_x</p:attrName>
                                        </p:attrNameLst>
                                      </p:cBhvr>
                                      <p:tavLst>
                                        <p:tav tm="0">
                                          <p:val>
                                            <p:strVal val="#ppt_x"/>
                                          </p:val>
                                        </p:tav>
                                        <p:tav tm="100000">
                                          <p:val>
                                            <p:strVal val="#ppt_x"/>
                                          </p:val>
                                        </p:tav>
                                      </p:tavLst>
                                    </p:anim>
                                    <p:anim calcmode="lin" valueType="num">
                                      <p:cBhvr>
                                        <p:cTn id="40" dur="1000" fill="hold"/>
                                        <p:tgtEl>
                                          <p:spTgt spid="8">
                                            <p:graphicEl>
                                              <a:dgm id="{4681FFDF-9FA8-43D3-918A-4E9FE447559E}"/>
                                            </p:graphic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graphicEl>
                                              <a:dgm id="{A2ABE97A-CF0F-48D3-BF5A-9A62ABB91D05}"/>
                                            </p:graphicEl>
                                          </p:spTgt>
                                        </p:tgtEl>
                                        <p:attrNameLst>
                                          <p:attrName>style.visibility</p:attrName>
                                        </p:attrNameLst>
                                      </p:cBhvr>
                                      <p:to>
                                        <p:strVal val="visible"/>
                                      </p:to>
                                    </p:set>
                                    <p:animEffect transition="in" filter="fade">
                                      <p:cBhvr>
                                        <p:cTn id="45" dur="1000"/>
                                        <p:tgtEl>
                                          <p:spTgt spid="8">
                                            <p:graphicEl>
                                              <a:dgm id="{A2ABE97A-CF0F-48D3-BF5A-9A62ABB91D05}"/>
                                            </p:graphicEl>
                                          </p:spTgt>
                                        </p:tgtEl>
                                      </p:cBhvr>
                                    </p:animEffect>
                                    <p:anim calcmode="lin" valueType="num">
                                      <p:cBhvr>
                                        <p:cTn id="46" dur="1000" fill="hold"/>
                                        <p:tgtEl>
                                          <p:spTgt spid="8">
                                            <p:graphicEl>
                                              <a:dgm id="{A2ABE97A-CF0F-48D3-BF5A-9A62ABB91D05}"/>
                                            </p:graphicEl>
                                          </p:spTgt>
                                        </p:tgtEl>
                                        <p:attrNameLst>
                                          <p:attrName>ppt_x</p:attrName>
                                        </p:attrNameLst>
                                      </p:cBhvr>
                                      <p:tavLst>
                                        <p:tav tm="0">
                                          <p:val>
                                            <p:strVal val="#ppt_x"/>
                                          </p:val>
                                        </p:tav>
                                        <p:tav tm="100000">
                                          <p:val>
                                            <p:strVal val="#ppt_x"/>
                                          </p:val>
                                        </p:tav>
                                      </p:tavLst>
                                    </p:anim>
                                    <p:anim calcmode="lin" valueType="num">
                                      <p:cBhvr>
                                        <p:cTn id="47" dur="1000" fill="hold"/>
                                        <p:tgtEl>
                                          <p:spTgt spid="8">
                                            <p:graphicEl>
                                              <a:dgm id="{A2ABE97A-CF0F-48D3-BF5A-9A62ABB91D05}"/>
                                            </p:graphic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graphicEl>
                                              <a:dgm id="{073EC20F-6358-4116-B977-C0737F9E7927}"/>
                                            </p:graphicEl>
                                          </p:spTgt>
                                        </p:tgtEl>
                                        <p:attrNameLst>
                                          <p:attrName>style.visibility</p:attrName>
                                        </p:attrNameLst>
                                      </p:cBhvr>
                                      <p:to>
                                        <p:strVal val="visible"/>
                                      </p:to>
                                    </p:set>
                                    <p:animEffect transition="in" filter="fade">
                                      <p:cBhvr>
                                        <p:cTn id="50" dur="1000"/>
                                        <p:tgtEl>
                                          <p:spTgt spid="8">
                                            <p:graphicEl>
                                              <a:dgm id="{073EC20F-6358-4116-B977-C0737F9E7927}"/>
                                            </p:graphicEl>
                                          </p:spTgt>
                                        </p:tgtEl>
                                      </p:cBhvr>
                                    </p:animEffect>
                                    <p:anim calcmode="lin" valueType="num">
                                      <p:cBhvr>
                                        <p:cTn id="51" dur="1000" fill="hold"/>
                                        <p:tgtEl>
                                          <p:spTgt spid="8">
                                            <p:graphicEl>
                                              <a:dgm id="{073EC20F-6358-4116-B977-C0737F9E7927}"/>
                                            </p:graphicEl>
                                          </p:spTgt>
                                        </p:tgtEl>
                                        <p:attrNameLst>
                                          <p:attrName>ppt_x</p:attrName>
                                        </p:attrNameLst>
                                      </p:cBhvr>
                                      <p:tavLst>
                                        <p:tav tm="0">
                                          <p:val>
                                            <p:strVal val="#ppt_x"/>
                                          </p:val>
                                        </p:tav>
                                        <p:tav tm="100000">
                                          <p:val>
                                            <p:strVal val="#ppt_x"/>
                                          </p:val>
                                        </p:tav>
                                      </p:tavLst>
                                    </p:anim>
                                    <p:anim calcmode="lin" valueType="num">
                                      <p:cBhvr>
                                        <p:cTn id="52" dur="1000" fill="hold"/>
                                        <p:tgtEl>
                                          <p:spTgt spid="8">
                                            <p:graphicEl>
                                              <a:dgm id="{073EC20F-6358-4116-B977-C0737F9E7927}"/>
                                            </p:graphic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8">
                                            <p:graphicEl>
                                              <a:dgm id="{F23CB1AB-D370-422F-BD0F-C7DA6CB6E00A}"/>
                                            </p:graphicEl>
                                          </p:spTgt>
                                        </p:tgtEl>
                                        <p:attrNameLst>
                                          <p:attrName>style.visibility</p:attrName>
                                        </p:attrNameLst>
                                      </p:cBhvr>
                                      <p:to>
                                        <p:strVal val="visible"/>
                                      </p:to>
                                    </p:set>
                                    <p:animEffect transition="in" filter="fade">
                                      <p:cBhvr>
                                        <p:cTn id="55" dur="1000"/>
                                        <p:tgtEl>
                                          <p:spTgt spid="8">
                                            <p:graphicEl>
                                              <a:dgm id="{F23CB1AB-D370-422F-BD0F-C7DA6CB6E00A}"/>
                                            </p:graphicEl>
                                          </p:spTgt>
                                        </p:tgtEl>
                                      </p:cBhvr>
                                    </p:animEffect>
                                    <p:anim calcmode="lin" valueType="num">
                                      <p:cBhvr>
                                        <p:cTn id="56" dur="1000" fill="hold"/>
                                        <p:tgtEl>
                                          <p:spTgt spid="8">
                                            <p:graphicEl>
                                              <a:dgm id="{F23CB1AB-D370-422F-BD0F-C7DA6CB6E00A}"/>
                                            </p:graphicEl>
                                          </p:spTgt>
                                        </p:tgtEl>
                                        <p:attrNameLst>
                                          <p:attrName>ppt_x</p:attrName>
                                        </p:attrNameLst>
                                      </p:cBhvr>
                                      <p:tavLst>
                                        <p:tav tm="0">
                                          <p:val>
                                            <p:strVal val="#ppt_x"/>
                                          </p:val>
                                        </p:tav>
                                        <p:tav tm="100000">
                                          <p:val>
                                            <p:strVal val="#ppt_x"/>
                                          </p:val>
                                        </p:tav>
                                      </p:tavLst>
                                    </p:anim>
                                    <p:anim calcmode="lin" valueType="num">
                                      <p:cBhvr>
                                        <p:cTn id="57" dur="1000" fill="hold"/>
                                        <p:tgtEl>
                                          <p:spTgt spid="8">
                                            <p:graphicEl>
                                              <a:dgm id="{F23CB1AB-D370-422F-BD0F-C7DA6CB6E00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18</a:t>
            </a:fld>
            <a:endParaRPr lang="en-US"/>
          </a:p>
        </p:txBody>
      </p:sp>
      <p:sp>
        <p:nvSpPr>
          <p:cNvPr id="10" name="Rectangle 9"/>
          <p:cNvSpPr/>
          <p:nvPr>
            <p:custDataLst>
              <p:tags r:id="rId5"/>
            </p:custDataLst>
          </p:nvPr>
        </p:nvSpPr>
        <p:spPr>
          <a:xfrm>
            <a:off x="0" y="1187668"/>
            <a:ext cx="8988426" cy="7078861"/>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p>
          <a:p>
            <a:r>
              <a:rPr lang="fr-CA" b="1" dirty="0">
                <a:uFill>
                  <a:solidFill/>
                </a:uFill>
                <a:latin typeface="Cambria"/>
                <a:cs typeface="Times New Roman" panose="02020603050405020304" pitchFamily="18" charset="0"/>
                <a:sym typeface="Cambria"/>
              </a:rPr>
              <a:t>	</a:t>
            </a:r>
            <a:r>
              <a:rPr lang="fr-CA" b="1" dirty="0" smtClean="0">
                <a:uFill>
                  <a:solidFill/>
                </a:uFill>
                <a:latin typeface="Cambria"/>
                <a:cs typeface="Times New Roman" panose="02020603050405020304" pitchFamily="18" charset="0"/>
                <a:sym typeface="Cambria"/>
              </a:rPr>
              <a:t>TAXONOMIE DES APPRENTISSAGES </a:t>
            </a:r>
          </a:p>
          <a:p>
            <a:endParaRPr lang="fr-CA" b="1" dirty="0" smtClean="0">
              <a:uFill>
                <a:solidFill/>
              </a:uFill>
              <a:latin typeface="Cambria"/>
              <a:cs typeface="Times New Roman" panose="02020603050405020304" pitchFamily="18" charset="0"/>
              <a:sym typeface="Cambria"/>
            </a:endParaRPr>
          </a:p>
          <a:p>
            <a:endParaRPr lang="fr-CA"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a:uFill>
                  <a:solidFill/>
                </a:uFill>
                <a:latin typeface="Cambria"/>
                <a:cs typeface="Times New Roman" panose="02020603050405020304" pitchFamily="18" charset="0"/>
                <a:sym typeface="Cambria"/>
              </a:rPr>
              <a:t>P</a:t>
            </a:r>
            <a:r>
              <a:rPr lang="fr-CA" dirty="0" smtClean="0">
                <a:uFill>
                  <a:solidFill/>
                </a:uFill>
                <a:latin typeface="Cambria"/>
                <a:cs typeface="Times New Roman" panose="02020603050405020304" pitchFamily="18" charset="0"/>
                <a:sym typeface="Cambria"/>
              </a:rPr>
              <a:t>endant longtemps on voit l’apprentissage se dérouler sous la conduite d’un enseignant, source d’information et d’expertise.  Il prépare les enseignements, choisit les matériels pédagogiques et activités, présente les informations et engage les apprenants dans un certain nombre d’exercices, de travaux,  de projets, de problèmes à résoudre.</a:t>
            </a:r>
          </a:p>
          <a:p>
            <a:pPr marL="1657350" lvl="3" indent="-285750">
              <a:buFont typeface="Wingdings" panose="05000000000000000000" pitchFamily="2" charset="2"/>
              <a:buChar char="Ø"/>
            </a:pPr>
            <a:endParaRPr lang="fr-CA"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smtClean="0">
                <a:uFill>
                  <a:solidFill/>
                </a:uFill>
                <a:latin typeface="Cambria"/>
                <a:cs typeface="Times New Roman" panose="02020603050405020304" pitchFamily="18" charset="0"/>
                <a:sym typeface="Cambria"/>
              </a:rPr>
              <a:t>Depuis plusieurs décennies, on assiste à un changement de paradigme, avec l’avènement de la </a:t>
            </a:r>
            <a:r>
              <a:rPr lang="fr-CA" b="1" dirty="0" smtClean="0">
                <a:uFill>
                  <a:solidFill/>
                </a:uFill>
                <a:latin typeface="Cambria"/>
                <a:cs typeface="Times New Roman" panose="02020603050405020304" pitchFamily="18" charset="0"/>
                <a:sym typeface="Cambria"/>
              </a:rPr>
              <a:t>TIC. </a:t>
            </a:r>
            <a:r>
              <a:rPr lang="fr-CA" dirty="0" smtClean="0">
                <a:uFill>
                  <a:solidFill/>
                </a:uFill>
                <a:latin typeface="Cambria"/>
                <a:cs typeface="Times New Roman" panose="02020603050405020304" pitchFamily="18" charset="0"/>
                <a:sym typeface="Cambria"/>
              </a:rPr>
              <a:t>Devant la croissance exponentielle  </a:t>
            </a:r>
            <a:r>
              <a:rPr lang="fr-CA" dirty="0" smtClean="0"/>
              <a:t>des informations et l’accessibilité de celles-ci sur les réseaux, toute personne devient apprenante de </a:t>
            </a:r>
            <a:r>
              <a:rPr lang="fr-CA" dirty="0"/>
              <a:t>façon continue et durant toute sa vie. </a:t>
            </a:r>
            <a:endParaRPr lang="fr-CA" dirty="0" smtClean="0"/>
          </a:p>
          <a:p>
            <a:pPr marL="1657350" lvl="3" indent="-285750">
              <a:buFont typeface="Wingdings" panose="05000000000000000000" pitchFamily="2" charset="2"/>
              <a:buChar char="Ø"/>
            </a:pPr>
            <a:endParaRPr lang="fr-CA" dirty="0"/>
          </a:p>
          <a:p>
            <a:pPr marL="1657350" lvl="3" indent="-285750">
              <a:buFont typeface="Wingdings" panose="05000000000000000000" pitchFamily="2" charset="2"/>
              <a:buChar char="Ø"/>
            </a:pPr>
            <a:r>
              <a:rPr lang="fr-CA" dirty="0" smtClean="0"/>
              <a:t>Par conséquent, on assiste à l’</a:t>
            </a:r>
            <a:r>
              <a:rPr lang="fr-CA" dirty="0" err="1" smtClean="0"/>
              <a:t>ingéniérie</a:t>
            </a:r>
            <a:r>
              <a:rPr lang="fr-CA" dirty="0" smtClean="0"/>
              <a:t> pédagogique qui se définit comme une méthode grâce à laquelle les enseignants peuvent construire et maintenir un système d’apprentissage continu adapté aux élèves,  en s’appuyant sur deux processus principaux :</a:t>
            </a:r>
            <a:r>
              <a:rPr lang="en-CA" sz="2000" dirty="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endParaRPr lang="fr-CA" dirty="0">
              <a:uFill>
                <a:solidFill/>
              </a:uFill>
              <a:latin typeface="Cambria"/>
              <a:cs typeface="Times New Roman" panose="02020603050405020304" pitchFamily="18" charset="0"/>
              <a:sym typeface="Cambria"/>
            </a:endParaRPr>
          </a:p>
          <a:p>
            <a:r>
              <a:rPr lang="fr-CA" dirty="0"/>
              <a:t>	</a:t>
            </a:r>
            <a:endParaRPr lang="fr-CA" dirty="0" smtClean="0"/>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3755484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4" end="14"/>
                                            </p:txEl>
                                          </p:spTgt>
                                        </p:tgtEl>
                                        <p:attrNameLst>
                                          <p:attrName>style.visibility</p:attrName>
                                        </p:attrNameLst>
                                      </p:cBhvr>
                                      <p:to>
                                        <p:strVal val="visible"/>
                                      </p:to>
                                    </p:set>
                                    <p:animEffect transition="in" filter="fade">
                                      <p:cBhvr>
                                        <p:cTn id="56" dur="1000"/>
                                        <p:tgtEl>
                                          <p:spTgt spid="10">
                                            <p:txEl>
                                              <p:pRg st="14" end="14"/>
                                            </p:txEl>
                                          </p:spTgt>
                                        </p:tgtEl>
                                      </p:cBhvr>
                                    </p:animEffect>
                                    <p:anim calcmode="lin" valueType="num">
                                      <p:cBhvr>
                                        <p:cTn id="57"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19</a:t>
            </a:fld>
            <a:endParaRPr lang="en-US"/>
          </a:p>
        </p:txBody>
      </p:sp>
      <p:sp>
        <p:nvSpPr>
          <p:cNvPr id="10" name="Rectangle 9"/>
          <p:cNvSpPr/>
          <p:nvPr>
            <p:custDataLst>
              <p:tags r:id="rId5"/>
            </p:custDataLst>
          </p:nvPr>
        </p:nvSpPr>
        <p:spPr>
          <a:xfrm>
            <a:off x="0" y="1187668"/>
            <a:ext cx="8988426" cy="6247864"/>
          </a:xfrm>
          <a:prstGeom prst="rect">
            <a:avLst/>
          </a:prstGeom>
        </p:spPr>
        <p:txBody>
          <a:bodyPr wrap="square">
            <a:spAutoFit/>
          </a:bodyPr>
          <a:lstStyle/>
          <a:p>
            <a:pPr marL="2628900" lvl="5" indent="-342900">
              <a:buFont typeface="Arial" panose="020B0604020202020204" pitchFamily="34" charset="0"/>
              <a:buChar char="•"/>
            </a:pPr>
            <a:endParaRPr lang="fr-CA" b="1" dirty="0" smtClean="0">
              <a:uFill>
                <a:solidFill/>
              </a:uFill>
              <a:latin typeface="Cambria"/>
              <a:cs typeface="Times New Roman" panose="02020603050405020304" pitchFamily="18" charset="0"/>
              <a:sym typeface="Cambria"/>
            </a:endParaRPr>
          </a:p>
          <a:p>
            <a:pPr marL="2628900" lvl="5" indent="-342900">
              <a:buFont typeface="Arial" panose="020B0604020202020204" pitchFamily="34" charset="0"/>
              <a:buChar char="•"/>
            </a:pPr>
            <a:r>
              <a:rPr lang="fr-CA" b="1" dirty="0" smtClean="0">
                <a:uFill>
                  <a:solidFill/>
                </a:uFill>
                <a:latin typeface="Cambria"/>
                <a:cs typeface="Times New Roman" panose="02020603050405020304" pitchFamily="18" charset="0"/>
                <a:sym typeface="Cambria"/>
              </a:rPr>
              <a:t>	</a:t>
            </a:r>
            <a:r>
              <a:rPr lang="en-CA" sz="2000" b="1" dirty="0"/>
              <a:t>L’extraction des connaissances : </a:t>
            </a:r>
            <a:r>
              <a:rPr lang="en-CA" sz="2000" dirty="0"/>
              <a:t>processus permettant de transformer les connaissances de l’élève dans un domaine en informations organisées, en savoirs qui pourront être utilisés par l’élève.</a:t>
            </a:r>
          </a:p>
          <a:p>
            <a:pPr marL="2171700" lvl="4" indent="-342900">
              <a:buFont typeface="Arial" panose="020B0604020202020204" pitchFamily="34" charset="0"/>
              <a:buChar char="•"/>
            </a:pPr>
            <a:endParaRPr lang="en-CA" sz="2000" dirty="0"/>
          </a:p>
          <a:p>
            <a:pPr marL="2628900" lvl="5" indent="-342900">
              <a:buFont typeface="Arial" panose="020B0604020202020204" pitchFamily="34" charset="0"/>
              <a:buChar char="•"/>
            </a:pPr>
            <a:r>
              <a:rPr lang="en-CA" sz="2000" b="1" dirty="0"/>
              <a:t>La diffusion des connaissances :</a:t>
            </a:r>
            <a:r>
              <a:rPr lang="en-CA" sz="2000" dirty="0"/>
              <a:t> processus inverse qui consiste à transformer au moyen de l’apprentissage et des savoirs disponibles à l’élève. Les connaissances ainsi obtenues sont  assimilées par l’élève sous forme de nouvelles compétences.</a:t>
            </a:r>
            <a:endParaRPr lang="fr-CA" dirty="0">
              <a:uFill>
                <a:solidFill/>
              </a:uFill>
              <a:latin typeface="Cambria"/>
              <a:cs typeface="Times New Roman" panose="02020603050405020304" pitchFamily="18" charset="0"/>
              <a:sym typeface="Cambria"/>
            </a:endParaRPr>
          </a:p>
          <a:p>
            <a:endParaRPr lang="fr-CA" b="1" dirty="0" smtClean="0">
              <a:uFill>
                <a:solidFill/>
              </a:uFill>
              <a:latin typeface="Cambria"/>
              <a:cs typeface="Times New Roman" panose="02020603050405020304" pitchFamily="18" charset="0"/>
              <a:sym typeface="Cambria"/>
            </a:endParaRPr>
          </a:p>
          <a:p>
            <a:endParaRPr lang="fr-CA" b="1" dirty="0" smtClean="0">
              <a:uFill>
                <a:solidFill/>
              </a:uFill>
              <a:latin typeface="Cambria"/>
              <a:cs typeface="Times New Roman" panose="02020603050405020304" pitchFamily="18" charset="0"/>
              <a:sym typeface="Cambria"/>
            </a:endParaRPr>
          </a:p>
          <a:p>
            <a:pPr marL="2114550" lvl="4" indent="-285750">
              <a:buFont typeface="Wingdings" panose="05000000000000000000" pitchFamily="2" charset="2"/>
              <a:buChar char="Ø"/>
            </a:pPr>
            <a:r>
              <a:rPr lang="fr-CA" dirty="0" smtClean="0">
                <a:uFill>
                  <a:solidFill/>
                </a:uFill>
                <a:latin typeface="Cambria"/>
                <a:cs typeface="Times New Roman" panose="02020603050405020304" pitchFamily="18" charset="0"/>
                <a:sym typeface="Cambria"/>
              </a:rPr>
              <a:t>Au niveau de l’apprentissage, l’enseignant se doit de prioriser les connaissances transmises aux élèves en fonction des besoins de ceux-ci, en évitant de se perdre  dans les détails, ou à l’opposé, d’omettre des connaissances ou habiletés importantes.</a:t>
            </a:r>
            <a:endParaRPr lang="fr-CA" dirty="0">
              <a:uFill>
                <a:solidFill/>
              </a:uFill>
              <a:latin typeface="Cambria"/>
              <a:cs typeface="Times New Roman" panose="02020603050405020304" pitchFamily="18" charset="0"/>
              <a:sym typeface="Cambria"/>
            </a:endParaRPr>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13776010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r>
              <a:rPr lang="fr-CA" sz="3200" b="1" dirty="0" smtClean="0">
                <a:solidFill>
                  <a:srgbClr val="FFFF00"/>
                </a:solidFill>
              </a:rPr>
              <a:t>faits</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20</a:t>
            </a:fld>
            <a:endParaRPr lang="en-US"/>
          </a:p>
        </p:txBody>
      </p:sp>
      <p:sp>
        <p:nvSpPr>
          <p:cNvPr id="10" name="Rectangle 9"/>
          <p:cNvSpPr/>
          <p:nvPr>
            <p:custDataLst>
              <p:tags r:id="rId5"/>
            </p:custDataLst>
          </p:nvPr>
        </p:nvSpPr>
        <p:spPr>
          <a:xfrm>
            <a:off x="0" y="1187668"/>
            <a:ext cx="8988426" cy="6217087"/>
          </a:xfrm>
          <a:prstGeom prst="rect">
            <a:avLst/>
          </a:prstGeom>
        </p:spPr>
        <p:txBody>
          <a:bodyPr wrap="square">
            <a:spAutoFit/>
          </a:bodyPr>
          <a:lstStyle/>
          <a:p>
            <a:endParaRPr lang="fr-CA" b="1" dirty="0" smtClean="0">
              <a:uFill>
                <a:solidFill/>
              </a:uFill>
              <a:latin typeface="Cambria"/>
              <a:cs typeface="Times New Roman" panose="02020603050405020304" pitchFamily="18" charset="0"/>
              <a:sym typeface="Cambria"/>
            </a:endParaRPr>
          </a:p>
          <a:p>
            <a:endParaRPr lang="fr-CA" b="1" dirty="0" smtClean="0">
              <a:uFill>
                <a:solidFill/>
              </a:uFill>
              <a:latin typeface="Cambria"/>
              <a:cs typeface="Times New Roman" panose="02020603050405020304" pitchFamily="18" charset="0"/>
              <a:sym typeface="Cambria"/>
            </a:endParaRPr>
          </a:p>
          <a:p>
            <a:pPr marL="2114550" lvl="4" indent="-285750">
              <a:buFont typeface="Wingdings" panose="05000000000000000000" pitchFamily="2" charset="2"/>
              <a:buChar char="Ø"/>
            </a:pPr>
            <a:r>
              <a:rPr lang="fr-CA" dirty="0" smtClean="0">
                <a:uFill>
                  <a:solidFill/>
                </a:uFill>
                <a:latin typeface="Cambria"/>
                <a:cs typeface="Times New Roman" panose="02020603050405020304" pitchFamily="18" charset="0"/>
                <a:sym typeface="Cambria"/>
              </a:rPr>
              <a:t>Au niveau de l’apprentissage, l’enseignant se doit de prioriser les connaissances transmises aux élèves en fonction des besoins de ceux-ci, en évitant de se perdre  dans les détails, ou à l’opposé, d’omettre des connaissances ou habiletés importantes.</a:t>
            </a:r>
          </a:p>
          <a:p>
            <a:pPr marL="2114550" lvl="4" indent="-285750">
              <a:buFont typeface="Wingdings" panose="05000000000000000000" pitchFamily="2" charset="2"/>
              <a:buChar char="Ø"/>
            </a:pPr>
            <a:endParaRPr lang="fr-CA" dirty="0" smtClean="0">
              <a:uFill>
                <a:solidFill/>
              </a:uFill>
              <a:latin typeface="Cambria"/>
              <a:cs typeface="Times New Roman" panose="02020603050405020304" pitchFamily="18" charset="0"/>
              <a:sym typeface="Cambria"/>
            </a:endParaRPr>
          </a:p>
          <a:p>
            <a:pPr lvl="4"/>
            <a:endParaRPr lang="fr-CA" dirty="0" smtClean="0">
              <a:uFill>
                <a:solidFill/>
              </a:uFill>
              <a:latin typeface="Cambria"/>
              <a:cs typeface="Times New Roman" panose="02020603050405020304" pitchFamily="18" charset="0"/>
              <a:sym typeface="Cambria"/>
            </a:endParaRPr>
          </a:p>
          <a:p>
            <a:pPr lvl="4"/>
            <a:endParaRPr lang="fr-CA" dirty="0">
              <a:uFill>
                <a:solidFill/>
              </a:uFill>
              <a:latin typeface="Cambria"/>
              <a:cs typeface="Times New Roman" panose="02020603050405020304" pitchFamily="18" charset="0"/>
              <a:sym typeface="Cambria"/>
            </a:endParaRPr>
          </a:p>
          <a:p>
            <a:pPr lvl="4"/>
            <a:endParaRPr lang="fr-CA" dirty="0">
              <a:uFill>
                <a:solidFill/>
              </a:uFill>
              <a:latin typeface="Cambria"/>
              <a:cs typeface="Times New Roman" panose="02020603050405020304" pitchFamily="18" charset="0"/>
              <a:sym typeface="Cambria"/>
            </a:endParaRPr>
          </a:p>
          <a:p>
            <a:pPr marL="2114550" lvl="4" indent="-285750">
              <a:buFont typeface="Wingdings" panose="05000000000000000000" pitchFamily="2" charset="2"/>
              <a:buChar char="Ø"/>
            </a:pPr>
            <a:r>
              <a:rPr lang="fr-CA" b="1" dirty="0" smtClean="0">
                <a:uFill>
                  <a:solidFill/>
                </a:uFill>
                <a:latin typeface="Cambria"/>
                <a:cs typeface="Times New Roman" panose="02020603050405020304" pitchFamily="18" charset="0"/>
                <a:sym typeface="Cambria"/>
              </a:rPr>
              <a:t>Concept des compétences : </a:t>
            </a:r>
            <a:r>
              <a:rPr lang="fr-CA" dirty="0" smtClean="0">
                <a:uFill>
                  <a:solidFill/>
                </a:uFill>
                <a:latin typeface="Cambria"/>
                <a:cs typeface="Times New Roman" panose="02020603050405020304" pitchFamily="18" charset="0"/>
                <a:sym typeface="Cambria"/>
              </a:rPr>
              <a:t>les compétences correspondent à des objectifs à atteindre du point de vue des habiletés à traiter, des connaissances générales à construire et des processus d’apprentissage à exercer dans la résolution de problèmes. Une compétence est un énoncé de principe qui régit la relation entre un élève, une habileté et une connaissance.  Une compétence est donc une relation avec trois domaines :</a:t>
            </a:r>
          </a:p>
          <a:p>
            <a:pPr marL="2114550" lvl="4" indent="-285750">
              <a:buFont typeface="Wingdings" panose="05000000000000000000" pitchFamily="2" charset="2"/>
              <a:buChar char="Ø"/>
            </a:pPr>
            <a:endParaRPr lang="fr-CA" b="1" dirty="0" smtClean="0">
              <a:uFill>
                <a:solidFill/>
              </a:uFill>
              <a:latin typeface="Cambria"/>
              <a:cs typeface="Times New Roman" panose="02020603050405020304" pitchFamily="18" charset="0"/>
              <a:sym typeface="Cambria"/>
            </a:endParaRPr>
          </a:p>
          <a:p>
            <a:endParaRPr lang="en-CA"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55140232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7" end="7"/>
                                            </p:txEl>
                                          </p:spTgt>
                                        </p:tgtEl>
                                        <p:attrNameLst>
                                          <p:attrName>style.visibility</p:attrName>
                                        </p:attrNameLst>
                                      </p:cBhvr>
                                      <p:to>
                                        <p:strVal val="visible"/>
                                      </p:to>
                                    </p:set>
                                    <p:animEffect transition="in" filter="fade">
                                      <p:cBhvr>
                                        <p:cTn id="14" dur="1000"/>
                                        <p:tgtEl>
                                          <p:spTgt spid="10">
                                            <p:txEl>
                                              <p:pRg st="7" end="7"/>
                                            </p:txEl>
                                          </p:spTgt>
                                        </p:tgtEl>
                                      </p:cBhvr>
                                    </p:animEffect>
                                    <p:anim calcmode="lin" valueType="num">
                                      <p:cBhvr>
                                        <p:cTn id="15"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0" end="10"/>
                                            </p:txEl>
                                          </p:spTgt>
                                        </p:tgtEl>
                                        <p:attrNameLst>
                                          <p:attrName>style.visibility</p:attrName>
                                        </p:attrNameLst>
                                      </p:cBhvr>
                                      <p:to>
                                        <p:strVal val="visible"/>
                                      </p:to>
                                    </p:set>
                                    <p:animEffect transition="in" filter="fade">
                                      <p:cBhvr>
                                        <p:cTn id="21" dur="1000"/>
                                        <p:tgtEl>
                                          <p:spTgt spid="10">
                                            <p:txEl>
                                              <p:pRg st="10" end="10"/>
                                            </p:txEl>
                                          </p:spTgt>
                                        </p:tgtEl>
                                      </p:cBhvr>
                                    </p:animEffect>
                                    <p:anim calcmode="lin" valueType="num">
                                      <p:cBhvr>
                                        <p:cTn id="22"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12" end="12"/>
                                            </p:txEl>
                                          </p:spTgt>
                                        </p:tgtEl>
                                        <p:attrNameLst>
                                          <p:attrName>style.visibility</p:attrName>
                                        </p:attrNameLst>
                                      </p:cBhvr>
                                      <p:to>
                                        <p:strVal val="visible"/>
                                      </p:to>
                                    </p:set>
                                    <p:animEffect transition="in" filter="fade">
                                      <p:cBhvr>
                                        <p:cTn id="28" dur="1000"/>
                                        <p:tgtEl>
                                          <p:spTgt spid="10">
                                            <p:txEl>
                                              <p:pRg st="12" end="12"/>
                                            </p:txEl>
                                          </p:spTgt>
                                        </p:tgtEl>
                                      </p:cBhvr>
                                    </p:animEffect>
                                    <p:anim calcmode="lin" valueType="num">
                                      <p:cBhvr>
                                        <p:cTn id="29"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21</a:t>
            </a:fld>
            <a:endParaRPr lang="en-US"/>
          </a:p>
        </p:txBody>
      </p:sp>
      <p:sp>
        <p:nvSpPr>
          <p:cNvPr id="10" name="Rectangle 9"/>
          <p:cNvSpPr/>
          <p:nvPr>
            <p:custDataLst>
              <p:tags r:id="rId5"/>
            </p:custDataLst>
          </p:nvPr>
        </p:nvSpPr>
        <p:spPr>
          <a:xfrm>
            <a:off x="0" y="1187668"/>
            <a:ext cx="8988426" cy="7263527"/>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CHOIX PÉDAGOGIQUE :</a:t>
            </a:r>
          </a:p>
          <a:p>
            <a:endParaRPr lang="fr-CA" sz="1000" b="1" dirty="0">
              <a:uFill>
                <a:solidFill/>
              </a:uFill>
              <a:latin typeface="Cambria"/>
              <a:cs typeface="Times New Roman" panose="02020603050405020304" pitchFamily="18" charset="0"/>
              <a:sym typeface="Cambria"/>
            </a:endParaRPr>
          </a:p>
          <a:p>
            <a:endParaRPr lang="fr-CA" sz="1000" b="1"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smtClean="0"/>
              <a:t>Une </a:t>
            </a:r>
            <a:r>
              <a:rPr lang="fr-CA" dirty="0"/>
              <a:t>méthode pédagogique décrit le moyen pédagogique adopté par l’enseignant pour favoriser l’apprentissage et atteindre son objectif pédagogique. E</a:t>
            </a:r>
            <a:r>
              <a:rPr lang="fr-CA" dirty="0" smtClean="0"/>
              <a:t>n règle générale,  un </a:t>
            </a:r>
            <a:r>
              <a:rPr lang="fr-CA" dirty="0"/>
              <a:t>enseignant valorise plus à un instant donné une méthode qu’une autre ; bien sûr la méthode unique imposée ou obligatoire serait une erreur, car elle appartient au libre choix de l’enseignant ou de l’étudiant et est souvent affaire de </a:t>
            </a:r>
            <a:r>
              <a:rPr lang="fr-CA" dirty="0" smtClean="0"/>
              <a:t>circonstances</a:t>
            </a:r>
            <a:r>
              <a:rPr lang="fr-CA" dirty="0"/>
              <a:t>. </a:t>
            </a:r>
            <a:endParaRPr lang="fr-CA" dirty="0" smtClean="0"/>
          </a:p>
          <a:p>
            <a:pPr lvl="3"/>
            <a:r>
              <a:rPr lang="fr-CA" dirty="0" smtClean="0">
                <a:uFill>
                  <a:solidFill/>
                </a:uFill>
                <a:latin typeface="Cambria"/>
                <a:cs typeface="Times New Roman" panose="02020603050405020304" pitchFamily="18" charset="0"/>
                <a:sym typeface="Cambria"/>
              </a:rPr>
              <a:t> </a:t>
            </a:r>
          </a:p>
          <a:p>
            <a:pPr marL="1657350" lvl="3" indent="-285750">
              <a:buFont typeface="Wingdings" panose="05000000000000000000" pitchFamily="2" charset="2"/>
              <a:buChar char="Ø"/>
            </a:pPr>
            <a:endParaRPr lang="fr-CA" sz="1000" dirty="0">
              <a:uFill>
                <a:solidFill/>
              </a:uFill>
              <a:latin typeface="Cambria"/>
              <a:cs typeface="Times New Roman" panose="02020603050405020304" pitchFamily="18" charset="0"/>
              <a:sym typeface="Cambria"/>
            </a:endParaRPr>
          </a:p>
          <a:p>
            <a:pPr marL="1657350" lvl="3" indent="-285750">
              <a:buFont typeface="Wingdings" panose="05000000000000000000" pitchFamily="2" charset="2"/>
              <a:buChar char="Ø"/>
            </a:pPr>
            <a:r>
              <a:rPr lang="fr-CA" dirty="0"/>
              <a:t>Historiquement, il y a eu des effets de mode ou la croyance à certains moments en une méthode-miracle qui permettrait l’apprentissage de </a:t>
            </a:r>
            <a:r>
              <a:rPr lang="fr-CA" dirty="0" smtClean="0"/>
              <a:t>tous- </a:t>
            </a:r>
            <a:r>
              <a:rPr lang="fr-CA" b="1" dirty="0" smtClean="0"/>
              <a:t>Le Béhaviorisme</a:t>
            </a:r>
          </a:p>
          <a:p>
            <a:pPr marL="1657350" lvl="3" indent="-285750">
              <a:buFont typeface="Wingdings" panose="05000000000000000000" pitchFamily="2" charset="2"/>
              <a:buChar char="Ø"/>
            </a:pPr>
            <a:endParaRPr lang="fr-CA" sz="1000" b="1" dirty="0"/>
          </a:p>
          <a:p>
            <a:pPr marL="1657350" lvl="3" indent="-285750">
              <a:buFont typeface="Wingdings" panose="05000000000000000000" pitchFamily="2" charset="2"/>
              <a:buChar char="Ø"/>
            </a:pPr>
            <a:endParaRPr lang="fr-CA" sz="1000" b="1" dirty="0" smtClean="0"/>
          </a:p>
          <a:p>
            <a:pPr marL="1657350" lvl="3" indent="-285750">
              <a:buFont typeface="Wingdings" panose="05000000000000000000" pitchFamily="2" charset="2"/>
              <a:buChar char="Ø"/>
            </a:pPr>
            <a:endParaRPr lang="fr-CA" sz="1000" b="1" dirty="0"/>
          </a:p>
          <a:p>
            <a:pPr marL="1657350" lvl="3" indent="-285750">
              <a:buFont typeface="Wingdings" panose="05000000000000000000" pitchFamily="2" charset="2"/>
              <a:buChar char="Ø"/>
            </a:pPr>
            <a:r>
              <a:rPr lang="fr-CA" dirty="0" smtClean="0"/>
              <a:t>Il </a:t>
            </a:r>
            <a:r>
              <a:rPr lang="fr-CA" dirty="0"/>
              <a:t>est d’usage de distinguer cinq méthodes pédagogiques : expositive, démonstrative, interrogative, de découverte et expérientielle. Elles peuvent être pratiquées dans une séquence pédagogique soit individualisée soit en petits ou grands groupes avec la médiation d’outils pédagogiques ou sans et des rôles des acteurs bien différents.</a:t>
            </a:r>
            <a:r>
              <a:rPr lang="en-CA" dirty="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endParaRPr lang="fr-CA" dirty="0">
              <a:uFill>
                <a:solidFill/>
              </a:uFill>
              <a:latin typeface="Cambria"/>
              <a:cs typeface="Times New Roman" panose="02020603050405020304" pitchFamily="18" charset="0"/>
              <a:sym typeface="Cambria"/>
            </a:endParaRPr>
          </a:p>
          <a:p>
            <a:r>
              <a:rPr lang="fr-CA" dirty="0"/>
              <a:t>	</a:t>
            </a:r>
            <a:endParaRPr lang="fr-CA" dirty="0" smtClean="0"/>
          </a:p>
          <a:p>
            <a:endParaRPr lang="en-CA" b="1"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98884960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2" end="12"/>
                                            </p:txEl>
                                          </p:spTgt>
                                        </p:tgtEl>
                                        <p:attrNameLst>
                                          <p:attrName>style.visibility</p:attrName>
                                        </p:attrNameLst>
                                      </p:cBhvr>
                                      <p:to>
                                        <p:strVal val="visible"/>
                                      </p:to>
                                    </p:set>
                                    <p:animEffect transition="in" filter="fade">
                                      <p:cBhvr>
                                        <p:cTn id="42" dur="1000"/>
                                        <p:tgtEl>
                                          <p:spTgt spid="10">
                                            <p:txEl>
                                              <p:pRg st="12" end="12"/>
                                            </p:txEl>
                                          </p:spTgt>
                                        </p:tgtEl>
                                      </p:cBhvr>
                                    </p:animEffect>
                                    <p:anim calcmode="lin" valueType="num">
                                      <p:cBhvr>
                                        <p:cTn id="43"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4" end="14"/>
                                            </p:txEl>
                                          </p:spTgt>
                                        </p:tgtEl>
                                        <p:attrNameLst>
                                          <p:attrName>style.visibility</p:attrName>
                                        </p:attrNameLst>
                                      </p:cBhvr>
                                      <p:to>
                                        <p:strVal val="visible"/>
                                      </p:to>
                                    </p:set>
                                    <p:animEffect transition="in" filter="fade">
                                      <p:cBhvr>
                                        <p:cTn id="49" dur="1000"/>
                                        <p:tgtEl>
                                          <p:spTgt spid="10">
                                            <p:txEl>
                                              <p:pRg st="14" end="14"/>
                                            </p:txEl>
                                          </p:spTgt>
                                        </p:tgtEl>
                                      </p:cBhvr>
                                    </p:animEffect>
                                    <p:anim calcmode="lin" valueType="num">
                                      <p:cBhvr>
                                        <p:cTn id="50"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6" end="16"/>
                                            </p:txEl>
                                          </p:spTgt>
                                        </p:tgtEl>
                                        <p:attrNameLst>
                                          <p:attrName>style.visibility</p:attrName>
                                        </p:attrNameLst>
                                      </p:cBhvr>
                                      <p:to>
                                        <p:strVal val="visible"/>
                                      </p:to>
                                    </p:set>
                                    <p:animEffect transition="in" filter="fade">
                                      <p:cBhvr>
                                        <p:cTn id="56" dur="1000"/>
                                        <p:tgtEl>
                                          <p:spTgt spid="10">
                                            <p:txEl>
                                              <p:pRg st="16" end="16"/>
                                            </p:txEl>
                                          </p:spTgt>
                                        </p:tgtEl>
                                      </p:cBhvr>
                                    </p:animEffect>
                                    <p:anim calcmode="lin" valueType="num">
                                      <p:cBhvr>
                                        <p:cTn id="57"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22</a:t>
            </a:fld>
            <a:endParaRPr lang="en-US"/>
          </a:p>
        </p:txBody>
      </p:sp>
      <p:sp>
        <p:nvSpPr>
          <p:cNvPr id="10" name="Rectangle 9"/>
          <p:cNvSpPr/>
          <p:nvPr>
            <p:custDataLst>
              <p:tags r:id="rId5"/>
            </p:custDataLst>
          </p:nvPr>
        </p:nvSpPr>
        <p:spPr>
          <a:xfrm>
            <a:off x="0" y="1187668"/>
            <a:ext cx="8988426" cy="6771084"/>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endParaRPr lang="fr-CA" sz="1000" b="1" dirty="0">
              <a:uFill>
                <a:solidFill/>
              </a:uFill>
              <a:latin typeface="Cambria"/>
              <a:cs typeface="Times New Roman" panose="02020603050405020304" pitchFamily="18" charset="0"/>
              <a:sym typeface="Cambria"/>
            </a:endParaRPr>
          </a:p>
          <a:p>
            <a:pPr marL="2114550" lvl="4" indent="-285750">
              <a:buFont typeface="Arial" panose="020B0604020202020204" pitchFamily="34" charset="0"/>
              <a:buChar char="•"/>
            </a:pPr>
            <a:r>
              <a:rPr lang="en-CA" b="1" dirty="0"/>
              <a:t>La méthode expositive, transmissive, passive ou magistrale : </a:t>
            </a:r>
            <a:r>
              <a:rPr lang="fr-CA" dirty="0" smtClean="0">
                <a:solidFill>
                  <a:srgbClr val="000000"/>
                </a:solidFill>
              </a:rPr>
              <a:t>l’enseignant </a:t>
            </a:r>
            <a:r>
              <a:rPr lang="fr-CA" dirty="0">
                <a:solidFill>
                  <a:srgbClr val="000000"/>
                </a:solidFill>
              </a:rPr>
              <a:t>maîtrise un contenu structuré et transmet </a:t>
            </a:r>
            <a:r>
              <a:rPr lang="fr-CA" dirty="0" smtClean="0">
                <a:solidFill>
                  <a:srgbClr val="000000"/>
                </a:solidFill>
              </a:rPr>
              <a:t>se</a:t>
            </a:r>
            <a:r>
              <a:rPr lang="fr-CA" dirty="0"/>
              <a:t> ses connaissances sous forme d’exposé : c’est le cours magistral qui laisse peu de place à l’interactivité avec </a:t>
            </a:r>
            <a:r>
              <a:rPr lang="fr-CA" dirty="0" smtClean="0"/>
              <a:t>l’apprenant, cela </a:t>
            </a:r>
            <a:r>
              <a:rPr lang="fr-CA" dirty="0"/>
              <a:t>correspond à la relation privilégiée enseignant-savoir où l’enseignant est un expert du contenu, un détenteur de vérité qui transmet l’information de façon univoque. Il est souvent difficile que le discours magistral en tant que tel puisse permettre d’apprendre quoi que ce soit, sauf dans le cas ou il est articulé à d’autres activités : TD, TP etc. qui permettront un véritable travail cognitif. </a:t>
            </a:r>
            <a:endParaRPr lang="fr-CA" dirty="0">
              <a:solidFill>
                <a:srgbClr val="000000"/>
              </a:solidFill>
            </a:endParaRPr>
          </a:p>
          <a:p>
            <a:pPr marL="2114550" lvl="4" indent="-285750">
              <a:buFont typeface="Arial" panose="020B0604020202020204" pitchFamily="34" charset="0"/>
              <a:buChar char="•"/>
            </a:pPr>
            <a:endParaRPr lang="fr-CA" dirty="0" smtClean="0">
              <a:solidFill>
                <a:srgbClr val="000000"/>
              </a:solidFill>
            </a:endParaRPr>
          </a:p>
          <a:p>
            <a:pPr marL="2114550" lvl="4" indent="-285750">
              <a:buFont typeface="Arial" panose="020B0604020202020204" pitchFamily="34" charset="0"/>
              <a:buChar char="•"/>
            </a:pPr>
            <a:r>
              <a:rPr lang="fr-CA" b="1" dirty="0"/>
              <a:t>Méthode </a:t>
            </a:r>
            <a:r>
              <a:rPr lang="fr-CA" b="1" dirty="0" smtClean="0"/>
              <a:t>démonstrative : </a:t>
            </a:r>
            <a:r>
              <a:rPr lang="fr-CA" dirty="0"/>
              <a:t>l</a:t>
            </a:r>
            <a:r>
              <a:rPr lang="fr-CA" dirty="0" smtClean="0"/>
              <a:t>’enseignant </a:t>
            </a:r>
            <a:r>
              <a:rPr lang="fr-CA" dirty="0"/>
              <a:t>détermine un chemin pédagogique : il montre, fait faire ensuite et fait formuler l’étudiant pour évaluer le degré de compréhension. Cette méthode suit l’enchaînement suivant : montrer (démonstration), faire faire (expérimentation) et faire dire (reformulation). Cette méthode est souvent utilisée </a:t>
            </a:r>
            <a:r>
              <a:rPr lang="fr-CA" dirty="0" smtClean="0"/>
              <a:t>ou </a:t>
            </a:r>
            <a:r>
              <a:rPr lang="fr-CA" dirty="0"/>
              <a:t>l’étudiant acquiert un savoir-faire par simple imitation.</a:t>
            </a:r>
            <a:r>
              <a:rPr lang="fr-CA" dirty="0" smtClean="0">
                <a:solidFill>
                  <a:srgbClr val="000000"/>
                </a:solidFill>
              </a:rPr>
              <a:t> </a:t>
            </a:r>
            <a:endParaRPr lang="fr-CA" dirty="0">
              <a:uFill>
                <a:solidFill/>
              </a:uFill>
              <a:latin typeface="Cambria"/>
              <a:cs typeface="Times New Roman" panose="02020603050405020304" pitchFamily="18" charset="0"/>
              <a:sym typeface="Cambria"/>
            </a:endParaRPr>
          </a:p>
          <a:p>
            <a:r>
              <a:rPr lang="fr-CA" dirty="0"/>
              <a:t>	</a:t>
            </a:r>
            <a:endParaRPr lang="fr-CA" dirty="0" smtClean="0"/>
          </a:p>
          <a:p>
            <a:endParaRPr lang="en-CA" b="1"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65518378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23</a:t>
            </a:fld>
            <a:endParaRPr lang="en-US"/>
          </a:p>
        </p:txBody>
      </p:sp>
      <p:sp>
        <p:nvSpPr>
          <p:cNvPr id="10" name="Rectangle 9"/>
          <p:cNvSpPr/>
          <p:nvPr>
            <p:custDataLst>
              <p:tags r:id="rId5"/>
            </p:custDataLst>
          </p:nvPr>
        </p:nvSpPr>
        <p:spPr>
          <a:xfrm>
            <a:off x="0" y="1187668"/>
            <a:ext cx="8988426" cy="5940088"/>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endParaRPr lang="fr-CA" sz="1000" b="1" dirty="0">
              <a:uFill>
                <a:solidFill/>
              </a:uFill>
              <a:latin typeface="Cambria"/>
              <a:cs typeface="Times New Roman" panose="02020603050405020304" pitchFamily="18" charset="0"/>
              <a:sym typeface="Cambria"/>
            </a:endParaRPr>
          </a:p>
          <a:p>
            <a:pPr marL="2114550" lvl="4" indent="-285750">
              <a:buFont typeface="Arial" panose="020B0604020202020204" pitchFamily="34" charset="0"/>
              <a:buChar char="•"/>
            </a:pPr>
            <a:r>
              <a:rPr lang="en-CA" b="1" dirty="0"/>
              <a:t>La </a:t>
            </a:r>
            <a:r>
              <a:rPr lang="en-CA" b="1" dirty="0" smtClean="0"/>
              <a:t>méthode interrogative : </a:t>
            </a:r>
            <a:r>
              <a:rPr lang="fr-CA" dirty="0" smtClean="0"/>
              <a:t>l’élève </a:t>
            </a:r>
            <a:r>
              <a:rPr lang="fr-CA" dirty="0"/>
              <a:t>est reconnu comme </a:t>
            </a:r>
            <a:r>
              <a:rPr lang="fr-CA" dirty="0" smtClean="0"/>
              <a:t>possédant </a:t>
            </a:r>
            <a:r>
              <a:rPr lang="fr-CA" dirty="0"/>
              <a:t>des éléments de connaissance ou des représentations du contenu à acquérir. A l’aide d’un questionnement approprié, l’enseignant permet à </a:t>
            </a:r>
            <a:r>
              <a:rPr lang="fr-CA" dirty="0" smtClean="0"/>
              <a:t>l’élève </a:t>
            </a:r>
            <a:r>
              <a:rPr lang="fr-CA" dirty="0"/>
              <a:t>de construire ses connaissances par lui-même ou de faire des liens et de donner du sens à ces éléments épars. </a:t>
            </a:r>
            <a:r>
              <a:rPr lang="fr-CA" dirty="0" smtClean="0"/>
              <a:t>L’élève </a:t>
            </a:r>
            <a:r>
              <a:rPr lang="fr-CA" dirty="0"/>
              <a:t>ou un groupe </a:t>
            </a:r>
            <a:r>
              <a:rPr lang="fr-CA" dirty="0" smtClean="0"/>
              <a:t>d’élève </a:t>
            </a:r>
            <a:r>
              <a:rPr lang="fr-CA" dirty="0"/>
              <a:t>est incité à formuler ce qu’il sait, ce qu’il pense, ce qu’il se représente…</a:t>
            </a:r>
            <a:endParaRPr lang="en-CA" b="1" dirty="0" smtClean="0"/>
          </a:p>
          <a:p>
            <a:pPr marL="2114550" lvl="4" indent="-285750">
              <a:buFont typeface="Arial" panose="020B0604020202020204" pitchFamily="34" charset="0"/>
              <a:buChar char="•"/>
            </a:pPr>
            <a:endParaRPr lang="en-CA" b="1" dirty="0"/>
          </a:p>
          <a:p>
            <a:pPr marL="2114550" lvl="4" indent="-285750">
              <a:buFont typeface="Arial" panose="020B0604020202020204" pitchFamily="34" charset="0"/>
              <a:buChar char="•"/>
            </a:pPr>
            <a:r>
              <a:rPr lang="en-CA" b="1" dirty="0"/>
              <a:t>La </a:t>
            </a:r>
            <a:r>
              <a:rPr lang="en-CA" b="1" dirty="0" smtClean="0"/>
              <a:t>méthode active ou de découverte : </a:t>
            </a:r>
            <a:r>
              <a:rPr lang="fr-CA" dirty="0"/>
              <a:t>l</a:t>
            </a:r>
            <a:r>
              <a:rPr lang="fr-CA" dirty="0" smtClean="0"/>
              <a:t>’enseignant </a:t>
            </a:r>
            <a:r>
              <a:rPr lang="fr-CA" dirty="0"/>
              <a:t>crée un scénario pédagogique avec du matériel qui permet d’utiliser les essais, les erreurs et le </a:t>
            </a:r>
            <a:r>
              <a:rPr lang="fr-CA" dirty="0" smtClean="0"/>
              <a:t>tâtonnement </a:t>
            </a:r>
            <a:r>
              <a:rPr lang="fr-CA" dirty="0"/>
              <a:t>pour apprendre. Il mobilise l’expérience personnelle de </a:t>
            </a:r>
            <a:r>
              <a:rPr lang="fr-CA" dirty="0" smtClean="0"/>
              <a:t>l’élève </a:t>
            </a:r>
            <a:r>
              <a:rPr lang="fr-CA" dirty="0"/>
              <a:t>ou celle d’un groupe </a:t>
            </a:r>
            <a:r>
              <a:rPr lang="fr-CA" dirty="0" smtClean="0"/>
              <a:t>d’élèves </a:t>
            </a:r>
            <a:r>
              <a:rPr lang="fr-CA" dirty="0"/>
              <a:t>pour apprécier la situation et résoudre le problème avec leurs moyens. Le travail intracognitif et le travail </a:t>
            </a:r>
            <a:r>
              <a:rPr lang="fr-CA" dirty="0" smtClean="0"/>
              <a:t>co-</a:t>
            </a:r>
            <a:r>
              <a:rPr lang="fr-CA" dirty="0" err="1" smtClean="0"/>
              <a:t>élaboratif</a:t>
            </a:r>
            <a:r>
              <a:rPr lang="fr-CA" dirty="0" smtClean="0"/>
              <a:t> </a:t>
            </a:r>
            <a:r>
              <a:rPr lang="fr-CA" dirty="0"/>
              <a:t>entre pairs sont favorisés. Cette méthode suit l’enchaînement suivant : faire faire à </a:t>
            </a:r>
            <a:r>
              <a:rPr lang="fr-CA" dirty="0" smtClean="0"/>
              <a:t>l’élève, </a:t>
            </a:r>
            <a:r>
              <a:rPr lang="fr-CA" dirty="0"/>
              <a:t>faire dire à </a:t>
            </a:r>
            <a:r>
              <a:rPr lang="fr-CA" dirty="0" smtClean="0"/>
              <a:t>l’élève </a:t>
            </a:r>
            <a:r>
              <a:rPr lang="fr-CA" dirty="0"/>
              <a:t>puis l’enseignant reformule. 	</a:t>
            </a:r>
            <a:endParaRPr lang="fr-CA" dirty="0" smtClean="0"/>
          </a:p>
          <a:p>
            <a:endParaRPr lang="en-CA" b="1" dirty="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80105509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24</a:t>
            </a:fld>
            <a:endParaRPr lang="en-US"/>
          </a:p>
        </p:txBody>
      </p:sp>
      <p:sp>
        <p:nvSpPr>
          <p:cNvPr id="10" name="Rectangle 9"/>
          <p:cNvSpPr/>
          <p:nvPr>
            <p:custDataLst>
              <p:tags r:id="rId5"/>
            </p:custDataLst>
          </p:nvPr>
        </p:nvSpPr>
        <p:spPr>
          <a:xfrm>
            <a:off x="0" y="1187668"/>
            <a:ext cx="8988426" cy="4832092"/>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endParaRPr lang="fr-CA" sz="1000" b="1" dirty="0">
              <a:uFill>
                <a:solidFill/>
              </a:uFill>
              <a:latin typeface="Cambria"/>
              <a:cs typeface="Times New Roman" panose="02020603050405020304" pitchFamily="18" charset="0"/>
              <a:sym typeface="Cambria"/>
            </a:endParaRPr>
          </a:p>
          <a:p>
            <a:pPr marL="2114550" lvl="4" indent="-285750">
              <a:buFont typeface="Arial" panose="020B0604020202020204" pitchFamily="34" charset="0"/>
              <a:buChar char="•"/>
            </a:pPr>
            <a:endParaRPr lang="en-CA" b="1" dirty="0" smtClean="0"/>
          </a:p>
          <a:p>
            <a:pPr marL="2114550" lvl="4" indent="-285750">
              <a:buFont typeface="Arial" panose="020B0604020202020204" pitchFamily="34" charset="0"/>
              <a:buChar char="•"/>
            </a:pPr>
            <a:r>
              <a:rPr lang="en-CA" b="1" dirty="0" smtClean="0"/>
              <a:t>La méthode expérientielle : </a:t>
            </a:r>
            <a:r>
              <a:rPr lang="fr-CA" dirty="0"/>
              <a:t>d</a:t>
            </a:r>
            <a:r>
              <a:rPr lang="fr-CA" dirty="0" smtClean="0"/>
              <a:t>e </a:t>
            </a:r>
            <a:r>
              <a:rPr lang="fr-CA" dirty="0"/>
              <a:t>nombreuses disciplines ou savoirs ne peuvent s’enseigner mais s’apprennent en faisant avec des personnes qui savent faire comme par exemple, la médecine ou l’art. Aujourd’hui, de nouveaux métiers ou fonctions et certains savoirs ne sont pas encore formalisés dans des écrits ou reconnus comme tels car trop jeunes: </a:t>
            </a:r>
            <a:r>
              <a:rPr lang="fr-CA" dirty="0" err="1"/>
              <a:t>risk</a:t>
            </a:r>
            <a:r>
              <a:rPr lang="fr-CA" dirty="0"/>
              <a:t> manager, spécialiste qualité, formateur avec les TICE, webmaster etc. Dans ce cas, ce savoir est acquis par l’étudiant dans et par l’action en règle général dans un projet réel. L’enseignant incite à la formalisation du savoir-faire par l’étudiant qui est le vrai producteur du savoir qu’il partage et réélabore avec </a:t>
            </a:r>
            <a:r>
              <a:rPr lang="fr-CA" dirty="0" smtClean="0"/>
              <a:t>d’autres.</a:t>
            </a:r>
          </a:p>
          <a:p>
            <a:pPr marL="2114550" lvl="4" indent="-285750">
              <a:buFont typeface="Arial" panose="020B0604020202020204" pitchFamily="34" charset="0"/>
              <a:buChar char="•"/>
            </a:pPr>
            <a:endParaRPr lang="fr-CA" b="1" dirty="0"/>
          </a:p>
          <a:p>
            <a:pPr marL="2114550" lvl="4" indent="-285750">
              <a:buFont typeface="Arial" panose="020B0604020202020204" pitchFamily="34" charset="0"/>
              <a:buChar char="•"/>
            </a:pPr>
            <a:endParaRPr lang="fr-CA" b="1" dirty="0" smtClean="0"/>
          </a:p>
          <a:p>
            <a:pPr lvl="1"/>
            <a:r>
              <a:rPr lang="en-CA" sz="2000" dirty="0"/>
              <a:t>	</a:t>
            </a:r>
            <a:r>
              <a:rPr lang="en-CA" sz="2000" dirty="0" smtClean="0"/>
              <a:t>	</a:t>
            </a:r>
            <a:endParaRPr lang="en-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64672784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lvl="0" algn="ctr"/>
            <a:r>
              <a:rPr lang="fr-CA" sz="3200" b="1" dirty="0" smtClean="0">
                <a:solidFill>
                  <a:srgbClr val="FFFF00"/>
                </a:solidFill>
              </a:rPr>
              <a:t>Choix </a:t>
            </a:r>
            <a:r>
              <a:rPr lang="fr-CA" sz="3200" b="1" dirty="0">
                <a:solidFill>
                  <a:srgbClr val="FFFF00"/>
                </a:solidFill>
              </a:rPr>
              <a:t>pédagogique et taxonomie de l’apprentissage  </a:t>
            </a:r>
            <a:endParaRPr lang="fr-CA" sz="3200" dirty="0"/>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4" y="-871538"/>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25</a:t>
            </a:fld>
            <a:endParaRPr lang="en-US"/>
          </a:p>
        </p:txBody>
      </p:sp>
      <p:sp>
        <p:nvSpPr>
          <p:cNvPr id="10" name="Rectangle 9"/>
          <p:cNvSpPr/>
          <p:nvPr>
            <p:custDataLst>
              <p:tags r:id="rId5"/>
            </p:custDataLst>
          </p:nvPr>
        </p:nvSpPr>
        <p:spPr>
          <a:xfrm>
            <a:off x="0" y="1187668"/>
            <a:ext cx="8988426" cy="6894195"/>
          </a:xfrm>
          <a:prstGeom prst="rect">
            <a:avLst/>
          </a:prstGeom>
        </p:spPr>
        <p:txBody>
          <a:bodyPr wrap="square">
            <a:spAutoFit/>
          </a:bodyPr>
          <a:lstStyle/>
          <a:p>
            <a:r>
              <a:rPr lang="fr-CA" b="1" dirty="0" smtClean="0">
                <a:uFill>
                  <a:solidFill/>
                </a:uFill>
                <a:latin typeface="Cambria"/>
                <a:cs typeface="Times New Roman" panose="02020603050405020304" pitchFamily="18" charset="0"/>
                <a:sym typeface="Cambria"/>
              </a:rPr>
              <a:t>	</a:t>
            </a:r>
            <a:endParaRPr lang="fr-CA" sz="1000" b="1" dirty="0">
              <a:uFill>
                <a:solidFill/>
              </a:uFill>
              <a:latin typeface="Cambria"/>
              <a:cs typeface="Times New Roman" panose="02020603050405020304" pitchFamily="18" charset="0"/>
              <a:sym typeface="Cambria"/>
            </a:endParaRPr>
          </a:p>
          <a:p>
            <a:pPr marL="2114550" lvl="4" indent="-285750">
              <a:buFont typeface="Arial" panose="020B0604020202020204" pitchFamily="34" charset="0"/>
              <a:buChar char="•"/>
            </a:pPr>
            <a:endParaRPr lang="fr-CA" b="1" dirty="0"/>
          </a:p>
          <a:p>
            <a:pPr marL="2114550" lvl="4" indent="-285750">
              <a:buFont typeface="Arial" panose="020B0604020202020204" pitchFamily="34" charset="0"/>
              <a:buChar char="•"/>
            </a:pPr>
            <a:endParaRPr lang="fr-CA" b="1" dirty="0" smtClean="0"/>
          </a:p>
          <a:p>
            <a:pPr lvl="4"/>
            <a:r>
              <a:rPr lang="fr-CA" sz="4400" b="1" dirty="0" smtClean="0"/>
              <a:t>		</a:t>
            </a:r>
            <a:r>
              <a:rPr lang="fr-CA" sz="8800" b="1" dirty="0" smtClean="0"/>
              <a:t>FIN </a:t>
            </a:r>
          </a:p>
          <a:p>
            <a:pPr lvl="4"/>
            <a:r>
              <a:rPr lang="fr-CA" sz="8800" b="1" dirty="0"/>
              <a:t>	</a:t>
            </a:r>
            <a:r>
              <a:rPr lang="fr-CA" sz="8800" b="1" dirty="0" smtClean="0"/>
              <a:t>	DES </a:t>
            </a:r>
          </a:p>
          <a:p>
            <a:pPr lvl="4"/>
            <a:r>
              <a:rPr lang="fr-CA" sz="8800" b="1" dirty="0"/>
              <a:t>	</a:t>
            </a:r>
            <a:r>
              <a:rPr lang="fr-CA" sz="8800" b="1" dirty="0" smtClean="0"/>
              <a:t>	COURS</a:t>
            </a:r>
            <a:endParaRPr lang="en-CA" sz="8800" b="1" dirty="0"/>
          </a:p>
          <a:p>
            <a:pPr lvl="1"/>
            <a:r>
              <a:rPr lang="en-CA" sz="8800" dirty="0"/>
              <a:t>	</a:t>
            </a:r>
            <a:r>
              <a:rPr lang="en-CA" sz="8800" dirty="0" smtClean="0"/>
              <a:t>	</a:t>
            </a:r>
            <a:endParaRPr lang="en-CA" sz="8800"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Cambria"/>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63904601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4"/>
</p:tagLst>
</file>

<file path=ppt/tags/tag10.xml><?xml version="1.0" encoding="utf-8"?>
<p:tagLst xmlns:a="http://schemas.openxmlformats.org/drawingml/2006/main" xmlns:r="http://schemas.openxmlformats.org/officeDocument/2006/relationships" xmlns:p="http://schemas.openxmlformats.org/presentationml/2006/main">
  <p:tag name="NUM" val="5"/>
</p:tagLst>
</file>

<file path=ppt/tags/tag11.xml><?xml version="1.0" encoding="utf-8"?>
<p:tagLst xmlns:a="http://schemas.openxmlformats.org/drawingml/2006/main" xmlns:r="http://schemas.openxmlformats.org/officeDocument/2006/relationships" xmlns:p="http://schemas.openxmlformats.org/presentationml/2006/main">
  <p:tag name="NUM" val="1"/>
</p:tagLst>
</file>

<file path=ppt/tags/tag12.xml><?xml version="1.0" encoding="utf-8"?>
<p:tagLst xmlns:a="http://schemas.openxmlformats.org/drawingml/2006/main" xmlns:r="http://schemas.openxmlformats.org/officeDocument/2006/relationships" xmlns:p="http://schemas.openxmlformats.org/presentationml/2006/main">
  <p:tag name="NUM" val="2"/>
</p:tagLst>
</file>

<file path=ppt/tags/tag13.xml><?xml version="1.0" encoding="utf-8"?>
<p:tagLst xmlns:a="http://schemas.openxmlformats.org/drawingml/2006/main" xmlns:r="http://schemas.openxmlformats.org/officeDocument/2006/relationships" xmlns:p="http://schemas.openxmlformats.org/presentationml/2006/main">
  <p:tag name="NUM" val="3"/>
</p:tagLst>
</file>

<file path=ppt/tags/tag14.xml><?xml version="1.0" encoding="utf-8"?>
<p:tagLst xmlns:a="http://schemas.openxmlformats.org/drawingml/2006/main" xmlns:r="http://schemas.openxmlformats.org/officeDocument/2006/relationships" xmlns:p="http://schemas.openxmlformats.org/presentationml/2006/main">
  <p:tag name="NUM" val="4"/>
</p:tagLst>
</file>

<file path=ppt/tags/tag15.xml><?xml version="1.0" encoding="utf-8"?>
<p:tagLst xmlns:a="http://schemas.openxmlformats.org/drawingml/2006/main" xmlns:r="http://schemas.openxmlformats.org/officeDocument/2006/relationships" xmlns:p="http://schemas.openxmlformats.org/presentationml/2006/main">
  <p:tag name="NUM" val="5"/>
</p:tagLst>
</file>

<file path=ppt/tags/tag16.xml><?xml version="1.0" encoding="utf-8"?>
<p:tagLst xmlns:a="http://schemas.openxmlformats.org/drawingml/2006/main" xmlns:r="http://schemas.openxmlformats.org/officeDocument/2006/relationships" xmlns:p="http://schemas.openxmlformats.org/presentationml/2006/main">
  <p:tag name="NUM" val="1"/>
</p:tagLst>
</file>

<file path=ppt/tags/tag17.xml><?xml version="1.0" encoding="utf-8"?>
<p:tagLst xmlns:a="http://schemas.openxmlformats.org/drawingml/2006/main" xmlns:r="http://schemas.openxmlformats.org/officeDocument/2006/relationships" xmlns:p="http://schemas.openxmlformats.org/presentationml/2006/main">
  <p:tag name="NUM" val="2"/>
</p:tagLst>
</file>

<file path=ppt/tags/tag18.xml><?xml version="1.0" encoding="utf-8"?>
<p:tagLst xmlns:a="http://schemas.openxmlformats.org/drawingml/2006/main" xmlns:r="http://schemas.openxmlformats.org/officeDocument/2006/relationships" xmlns:p="http://schemas.openxmlformats.org/presentationml/2006/main">
  <p:tag name="NUM" val="3"/>
</p:tagLst>
</file>

<file path=ppt/tags/tag19.xml><?xml version="1.0" encoding="utf-8"?>
<p:tagLst xmlns:a="http://schemas.openxmlformats.org/drawingml/2006/main" xmlns:r="http://schemas.openxmlformats.org/officeDocument/2006/relationships" xmlns:p="http://schemas.openxmlformats.org/presentationml/2006/main">
  <p:tag name="NUM" val="4"/>
</p:tagLst>
</file>

<file path=ppt/tags/tag20.xml><?xml version="1.0" encoding="utf-8"?>
<p:tagLst xmlns:a="http://schemas.openxmlformats.org/drawingml/2006/main" xmlns:r="http://schemas.openxmlformats.org/officeDocument/2006/relationships" xmlns:p="http://schemas.openxmlformats.org/presentationml/2006/main">
  <p:tag name="NUM" val="5"/>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4"/>
</p:tagLst>
</file>

<file path=ppt/tags/tag25.xml><?xml version="1.0" encoding="utf-8"?>
<p:tagLst xmlns:a="http://schemas.openxmlformats.org/drawingml/2006/main" xmlns:r="http://schemas.openxmlformats.org/officeDocument/2006/relationships" xmlns:p="http://schemas.openxmlformats.org/presentationml/2006/main">
  <p:tag name="NUM" val="5"/>
</p:tagLst>
</file>

<file path=ppt/tags/tag26.xml><?xml version="1.0" encoding="utf-8"?>
<p:tagLst xmlns:a="http://schemas.openxmlformats.org/drawingml/2006/main" xmlns:r="http://schemas.openxmlformats.org/officeDocument/2006/relationships" xmlns:p="http://schemas.openxmlformats.org/presentationml/2006/main">
  <p:tag name="NUM" val="1"/>
</p:tagLst>
</file>

<file path=ppt/tags/tag27.xml><?xml version="1.0" encoding="utf-8"?>
<p:tagLst xmlns:a="http://schemas.openxmlformats.org/drawingml/2006/main" xmlns:r="http://schemas.openxmlformats.org/officeDocument/2006/relationships" xmlns:p="http://schemas.openxmlformats.org/presentationml/2006/main">
  <p:tag name="NUM" val="2"/>
</p:tagLst>
</file>

<file path=ppt/tags/tag28.xml><?xml version="1.0" encoding="utf-8"?>
<p:tagLst xmlns:a="http://schemas.openxmlformats.org/drawingml/2006/main" xmlns:r="http://schemas.openxmlformats.org/officeDocument/2006/relationships" xmlns:p="http://schemas.openxmlformats.org/presentationml/2006/main">
  <p:tag name="NUM" val="3"/>
</p:tagLst>
</file>

<file path=ppt/tags/tag29.xml><?xml version="1.0" encoding="utf-8"?>
<p:tagLst xmlns:a="http://schemas.openxmlformats.org/drawingml/2006/main" xmlns:r="http://schemas.openxmlformats.org/officeDocument/2006/relationships" xmlns:p="http://schemas.openxmlformats.org/presentationml/2006/main">
  <p:tag name="NUM" val="4"/>
</p:tagLst>
</file>

<file path=ppt/tags/tag30.xml><?xml version="1.0" encoding="utf-8"?>
<p:tagLst xmlns:a="http://schemas.openxmlformats.org/drawingml/2006/main" xmlns:r="http://schemas.openxmlformats.org/officeDocument/2006/relationships" xmlns:p="http://schemas.openxmlformats.org/presentationml/2006/main">
  <p:tag name="NUM" val="5"/>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2"/>
</p:tagLst>
</file>

<file path=ppt/tags/tag33.xml><?xml version="1.0" encoding="utf-8"?>
<p:tagLst xmlns:a="http://schemas.openxmlformats.org/drawingml/2006/main" xmlns:r="http://schemas.openxmlformats.org/officeDocument/2006/relationships" xmlns:p="http://schemas.openxmlformats.org/presentationml/2006/main">
  <p:tag name="NUM" val="3"/>
</p:tagLst>
</file>

<file path=ppt/tags/tag34.xml><?xml version="1.0" encoding="utf-8"?>
<p:tagLst xmlns:a="http://schemas.openxmlformats.org/drawingml/2006/main" xmlns:r="http://schemas.openxmlformats.org/officeDocument/2006/relationships" xmlns:p="http://schemas.openxmlformats.org/presentationml/2006/main">
  <p:tag name="NUM" val="4"/>
</p:tagLst>
</file>

<file path=ppt/tags/tag35.xml><?xml version="1.0" encoding="utf-8"?>
<p:tagLst xmlns:a="http://schemas.openxmlformats.org/drawingml/2006/main" xmlns:r="http://schemas.openxmlformats.org/officeDocument/2006/relationships" xmlns:p="http://schemas.openxmlformats.org/presentationml/2006/main">
  <p:tag name="NUM" val="5"/>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4"/>
</p:tagLst>
</file>

<file path=ppt/tags/tag40.xml><?xml version="1.0" encoding="utf-8"?>
<p:tagLst xmlns:a="http://schemas.openxmlformats.org/drawingml/2006/main" xmlns:r="http://schemas.openxmlformats.org/officeDocument/2006/relationships" xmlns:p="http://schemas.openxmlformats.org/presentationml/2006/main">
  <p:tag name="NUM" val="5"/>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3"/>
</p:tagLst>
</file>

<file path=ppt/tags/tag44.xml><?xml version="1.0" encoding="utf-8"?>
<p:tagLst xmlns:a="http://schemas.openxmlformats.org/drawingml/2006/main" xmlns:r="http://schemas.openxmlformats.org/officeDocument/2006/relationships" xmlns:p="http://schemas.openxmlformats.org/presentationml/2006/main">
  <p:tag name="NUM" val="4"/>
</p:tagLst>
</file>

<file path=ppt/tags/tag45.xml><?xml version="1.0" encoding="utf-8"?>
<p:tagLst xmlns:a="http://schemas.openxmlformats.org/drawingml/2006/main" xmlns:r="http://schemas.openxmlformats.org/officeDocument/2006/relationships" xmlns:p="http://schemas.openxmlformats.org/presentationml/2006/main">
  <p:tag name="NUM" val="5"/>
</p:tagLst>
</file>

<file path=ppt/tags/tag46.xml><?xml version="1.0" encoding="utf-8"?>
<p:tagLst xmlns:a="http://schemas.openxmlformats.org/drawingml/2006/main" xmlns:r="http://schemas.openxmlformats.org/officeDocument/2006/relationships" xmlns:p="http://schemas.openxmlformats.org/presentationml/2006/main">
  <p:tag name="NUM" val="1"/>
</p:tagLst>
</file>

<file path=ppt/tags/tag47.xml><?xml version="1.0" encoding="utf-8"?>
<p:tagLst xmlns:a="http://schemas.openxmlformats.org/drawingml/2006/main" xmlns:r="http://schemas.openxmlformats.org/officeDocument/2006/relationships" xmlns:p="http://schemas.openxmlformats.org/presentationml/2006/main">
  <p:tag name="NUM" val="2"/>
</p:tagLst>
</file>

<file path=ppt/tags/tag48.xml><?xml version="1.0" encoding="utf-8"?>
<p:tagLst xmlns:a="http://schemas.openxmlformats.org/drawingml/2006/main" xmlns:r="http://schemas.openxmlformats.org/officeDocument/2006/relationships" xmlns:p="http://schemas.openxmlformats.org/presentationml/2006/main">
  <p:tag name="NUM" val="3"/>
</p:tagLst>
</file>

<file path=ppt/tags/tag49.xml><?xml version="1.0" encoding="utf-8"?>
<p:tagLst xmlns:a="http://schemas.openxmlformats.org/drawingml/2006/main" xmlns:r="http://schemas.openxmlformats.org/officeDocument/2006/relationships" xmlns:p="http://schemas.openxmlformats.org/presentationml/2006/main">
  <p:tag name="NUM" val="4"/>
</p:tagLst>
</file>

<file path=ppt/tags/tag50.xml><?xml version="1.0" encoding="utf-8"?>
<p:tagLst xmlns:a="http://schemas.openxmlformats.org/drawingml/2006/main" xmlns:r="http://schemas.openxmlformats.org/officeDocument/2006/relationships" xmlns:p="http://schemas.openxmlformats.org/presentationml/2006/main">
  <p:tag name="NUM" val="5"/>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3"/>
</p:tagLst>
</file>

<file path=ppt/tags/tag54.xml><?xml version="1.0" encoding="utf-8"?>
<p:tagLst xmlns:a="http://schemas.openxmlformats.org/drawingml/2006/main" xmlns:r="http://schemas.openxmlformats.org/officeDocument/2006/relationships" xmlns:p="http://schemas.openxmlformats.org/presentationml/2006/main">
  <p:tag name="NUM" val="4"/>
</p:tagLst>
</file>

<file path=ppt/tags/tag55.xml><?xml version="1.0" encoding="utf-8"?>
<p:tagLst xmlns:a="http://schemas.openxmlformats.org/drawingml/2006/main" xmlns:r="http://schemas.openxmlformats.org/officeDocument/2006/relationships" xmlns:p="http://schemas.openxmlformats.org/presentationml/2006/main">
  <p:tag name="NUM" val="5"/>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2"/>
</p:tagLst>
</file>

<file path=ppt/tags/tag58.xml><?xml version="1.0" encoding="utf-8"?>
<p:tagLst xmlns:a="http://schemas.openxmlformats.org/drawingml/2006/main" xmlns:r="http://schemas.openxmlformats.org/officeDocument/2006/relationships" xmlns:p="http://schemas.openxmlformats.org/presentationml/2006/main">
  <p:tag name="NUM" val="3"/>
</p:tagLst>
</file>

<file path=ppt/tags/tag59.xml><?xml version="1.0" encoding="utf-8"?>
<p:tagLst xmlns:a="http://schemas.openxmlformats.org/drawingml/2006/main" xmlns:r="http://schemas.openxmlformats.org/officeDocument/2006/relationships" xmlns:p="http://schemas.openxmlformats.org/presentationml/2006/main">
  <p:tag name="NUM" val="4"/>
</p:tagLst>
</file>

<file path=ppt/tags/tag60.xml><?xml version="1.0" encoding="utf-8"?>
<p:tagLst xmlns:a="http://schemas.openxmlformats.org/drawingml/2006/main" xmlns:r="http://schemas.openxmlformats.org/officeDocument/2006/relationships" xmlns:p="http://schemas.openxmlformats.org/presentationml/2006/main">
  <p:tag name="NUM" val="5"/>
</p:tagLst>
</file>

<file path=ppt/tags/tag61.xml><?xml version="1.0" encoding="utf-8"?>
<p:tagLst xmlns:a="http://schemas.openxmlformats.org/drawingml/2006/main" xmlns:r="http://schemas.openxmlformats.org/officeDocument/2006/relationships" xmlns:p="http://schemas.openxmlformats.org/presentationml/2006/main">
  <p:tag name="NUM" val="1"/>
</p:tagLst>
</file>

<file path=ppt/tags/tag62.xml><?xml version="1.0" encoding="utf-8"?>
<p:tagLst xmlns:a="http://schemas.openxmlformats.org/drawingml/2006/main" xmlns:r="http://schemas.openxmlformats.org/officeDocument/2006/relationships" xmlns:p="http://schemas.openxmlformats.org/presentationml/2006/main">
  <p:tag name="NUM" val="2"/>
</p:tagLst>
</file>

<file path=ppt/tags/tag63.xml><?xml version="1.0" encoding="utf-8"?>
<p:tagLst xmlns:a="http://schemas.openxmlformats.org/drawingml/2006/main" xmlns:r="http://schemas.openxmlformats.org/officeDocument/2006/relationships" xmlns:p="http://schemas.openxmlformats.org/presentationml/2006/main">
  <p:tag name="NUM" val="3"/>
</p:tagLst>
</file>

<file path=ppt/tags/tag64.xml><?xml version="1.0" encoding="utf-8"?>
<p:tagLst xmlns:a="http://schemas.openxmlformats.org/drawingml/2006/main" xmlns:r="http://schemas.openxmlformats.org/officeDocument/2006/relationships" xmlns:p="http://schemas.openxmlformats.org/presentationml/2006/main">
  <p:tag name="NUM" val="4"/>
</p:tagLst>
</file>

<file path=ppt/tags/tag65.xml><?xml version="1.0" encoding="utf-8"?>
<p:tagLst xmlns:a="http://schemas.openxmlformats.org/drawingml/2006/main" xmlns:r="http://schemas.openxmlformats.org/officeDocument/2006/relationships" xmlns:p="http://schemas.openxmlformats.org/presentationml/2006/main">
  <p:tag name="NUM" val="5"/>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2"/>
</p:tagLst>
</file>

<file path=ppt/tags/tag68.xml><?xml version="1.0" encoding="utf-8"?>
<p:tagLst xmlns:a="http://schemas.openxmlformats.org/drawingml/2006/main" xmlns:r="http://schemas.openxmlformats.org/officeDocument/2006/relationships" xmlns:p="http://schemas.openxmlformats.org/presentationml/2006/main">
  <p:tag name="NUM" val="3"/>
</p:tagLst>
</file>

<file path=ppt/tags/tag69.xml><?xml version="1.0" encoding="utf-8"?>
<p:tagLst xmlns:a="http://schemas.openxmlformats.org/drawingml/2006/main" xmlns:r="http://schemas.openxmlformats.org/officeDocument/2006/relationships" xmlns:p="http://schemas.openxmlformats.org/presentationml/2006/main">
  <p:tag name="NUM" val="4"/>
</p:tagLst>
</file>

<file path=ppt/tags/tag70.xml><?xml version="1.0" encoding="utf-8"?>
<p:tagLst xmlns:a="http://schemas.openxmlformats.org/drawingml/2006/main" xmlns:r="http://schemas.openxmlformats.org/officeDocument/2006/relationships" xmlns:p="http://schemas.openxmlformats.org/presentationml/2006/main">
  <p:tag name="NUM" val="5"/>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4"/>
</p:tagLst>
</file>

<file path=ppt/tags/tag75.xml><?xml version="1.0" encoding="utf-8"?>
<p:tagLst xmlns:a="http://schemas.openxmlformats.org/drawingml/2006/main" xmlns:r="http://schemas.openxmlformats.org/officeDocument/2006/relationships" xmlns:p="http://schemas.openxmlformats.org/presentationml/2006/main">
  <p:tag name="NUM" val="5"/>
</p:tagLst>
</file>

<file path=ppt/tags/tag76.xml><?xml version="1.0" encoding="utf-8"?>
<p:tagLst xmlns:a="http://schemas.openxmlformats.org/drawingml/2006/main" xmlns:r="http://schemas.openxmlformats.org/officeDocument/2006/relationships" xmlns:p="http://schemas.openxmlformats.org/presentationml/2006/main">
  <p:tag name="NUM" val="1"/>
</p:tagLst>
</file>

<file path=ppt/tags/tag77.xml><?xml version="1.0" encoding="utf-8"?>
<p:tagLst xmlns:a="http://schemas.openxmlformats.org/drawingml/2006/main" xmlns:r="http://schemas.openxmlformats.org/officeDocument/2006/relationships" xmlns:p="http://schemas.openxmlformats.org/presentationml/2006/main">
  <p:tag name="NUM" val="2"/>
</p:tagLst>
</file>

<file path=ppt/tags/tag78.xml><?xml version="1.0" encoding="utf-8"?>
<p:tagLst xmlns:a="http://schemas.openxmlformats.org/drawingml/2006/main" xmlns:r="http://schemas.openxmlformats.org/officeDocument/2006/relationships" xmlns:p="http://schemas.openxmlformats.org/presentationml/2006/main">
  <p:tag name="NUM" val="3"/>
</p:tagLst>
</file>

<file path=ppt/tags/tag79.xml><?xml version="1.0" encoding="utf-8"?>
<p:tagLst xmlns:a="http://schemas.openxmlformats.org/drawingml/2006/main" xmlns:r="http://schemas.openxmlformats.org/officeDocument/2006/relationships" xmlns:p="http://schemas.openxmlformats.org/presentationml/2006/main">
  <p:tag name="NUM" val="4"/>
</p:tagLst>
</file>

<file path=ppt/tags/tag80.xml><?xml version="1.0" encoding="utf-8"?>
<p:tagLst xmlns:a="http://schemas.openxmlformats.org/drawingml/2006/main" xmlns:r="http://schemas.openxmlformats.org/officeDocument/2006/relationships" xmlns:p="http://schemas.openxmlformats.org/presentationml/2006/main">
  <p:tag name="NUM" val="5"/>
</p:tagLst>
</file>

<file path=ppt/tags/tag81.xml><?xml version="1.0" encoding="utf-8"?>
<p:tagLst xmlns:a="http://schemas.openxmlformats.org/drawingml/2006/main" xmlns:r="http://schemas.openxmlformats.org/officeDocument/2006/relationships" xmlns:p="http://schemas.openxmlformats.org/presentationml/2006/main">
  <p:tag name="NUM" val="1"/>
</p:tagLst>
</file>

<file path=ppt/tags/tag82.xml><?xml version="1.0" encoding="utf-8"?>
<p:tagLst xmlns:a="http://schemas.openxmlformats.org/drawingml/2006/main" xmlns:r="http://schemas.openxmlformats.org/officeDocument/2006/relationships" xmlns:p="http://schemas.openxmlformats.org/presentationml/2006/main">
  <p:tag name="NUM" val="2"/>
</p:tagLst>
</file>

<file path=ppt/tags/tag83.xml><?xml version="1.0" encoding="utf-8"?>
<p:tagLst xmlns:a="http://schemas.openxmlformats.org/drawingml/2006/main" xmlns:r="http://schemas.openxmlformats.org/officeDocument/2006/relationships" xmlns:p="http://schemas.openxmlformats.org/presentationml/2006/main">
  <p:tag name="NUM" val="3"/>
</p:tagLst>
</file>

<file path=ppt/tags/tag84.xml><?xml version="1.0" encoding="utf-8"?>
<p:tagLst xmlns:a="http://schemas.openxmlformats.org/drawingml/2006/main" xmlns:r="http://schemas.openxmlformats.org/officeDocument/2006/relationships" xmlns:p="http://schemas.openxmlformats.org/presentationml/2006/main">
  <p:tag name="NUM" val="4"/>
</p:tagLst>
</file>

<file path=ppt/tags/tag85.xml><?xml version="1.0" encoding="utf-8"?>
<p:tagLst xmlns:a="http://schemas.openxmlformats.org/drawingml/2006/main" xmlns:r="http://schemas.openxmlformats.org/officeDocument/2006/relationships" xmlns:p="http://schemas.openxmlformats.org/presentationml/2006/main">
  <p:tag name="NUM" val="5"/>
</p:tagLst>
</file>

<file path=ppt/tags/tag86.xml><?xml version="1.0" encoding="utf-8"?>
<p:tagLst xmlns:a="http://schemas.openxmlformats.org/drawingml/2006/main" xmlns:r="http://schemas.openxmlformats.org/officeDocument/2006/relationships" xmlns:p="http://schemas.openxmlformats.org/presentationml/2006/main">
  <p:tag name="NUM" val="1"/>
</p:tagLst>
</file>

<file path=ppt/tags/tag87.xml><?xml version="1.0" encoding="utf-8"?>
<p:tagLst xmlns:a="http://schemas.openxmlformats.org/drawingml/2006/main" xmlns:r="http://schemas.openxmlformats.org/officeDocument/2006/relationships" xmlns:p="http://schemas.openxmlformats.org/presentationml/2006/main">
  <p:tag name="NUM" val="2"/>
</p:tagLst>
</file>

<file path=ppt/tags/tag88.xml><?xml version="1.0" encoding="utf-8"?>
<p:tagLst xmlns:a="http://schemas.openxmlformats.org/drawingml/2006/main" xmlns:r="http://schemas.openxmlformats.org/officeDocument/2006/relationships" xmlns:p="http://schemas.openxmlformats.org/presentationml/2006/main">
  <p:tag name="NUM" val="3"/>
</p:tagLst>
</file>

<file path=ppt/tags/tag89.xml><?xml version="1.0" encoding="utf-8"?>
<p:tagLst xmlns:a="http://schemas.openxmlformats.org/drawingml/2006/main" xmlns:r="http://schemas.openxmlformats.org/officeDocument/2006/relationships" xmlns:p="http://schemas.openxmlformats.org/presentationml/2006/main">
  <p:tag name="NUM" val="4"/>
</p:tagLst>
</file>

<file path=ppt/tags/tag90.xml><?xml version="1.0" encoding="utf-8"?>
<p:tagLst xmlns:a="http://schemas.openxmlformats.org/drawingml/2006/main" xmlns:r="http://schemas.openxmlformats.org/officeDocument/2006/relationships" xmlns:p="http://schemas.openxmlformats.org/presentationml/2006/main">
  <p:tag name="NUM" val="5"/>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2"/>
</p:tagLst>
</file>

<file path=ppt/tags/tag93.xml><?xml version="1.0" encoding="utf-8"?>
<p:tagLst xmlns:a="http://schemas.openxmlformats.org/drawingml/2006/main" xmlns:r="http://schemas.openxmlformats.org/officeDocument/2006/relationships" xmlns:p="http://schemas.openxmlformats.org/presentationml/2006/main">
  <p:tag name="NUM" val="3"/>
</p:tagLst>
</file>

<file path=ppt/tags/tag94.xml><?xml version="1.0" encoding="utf-8"?>
<p:tagLst xmlns:a="http://schemas.openxmlformats.org/drawingml/2006/main" xmlns:r="http://schemas.openxmlformats.org/officeDocument/2006/relationships" xmlns:p="http://schemas.openxmlformats.org/presentationml/2006/main">
  <p:tag name="NUM" val="4"/>
</p:tagLst>
</file>

<file path=ppt/tags/tag95.xml><?xml version="1.0" encoding="utf-8"?>
<p:tagLst xmlns:a="http://schemas.openxmlformats.org/drawingml/2006/main" xmlns:r="http://schemas.openxmlformats.org/officeDocument/2006/relationships" xmlns:p="http://schemas.openxmlformats.org/presentationml/2006/main">
  <p:tag name="NUM" val="5"/>
</p:tagLst>
</file>

<file path=ppt/tags/tag96.xml><?xml version="1.0" encoding="utf-8"?>
<p:tagLst xmlns:a="http://schemas.openxmlformats.org/drawingml/2006/main" xmlns:r="http://schemas.openxmlformats.org/officeDocument/2006/relationships" xmlns:p="http://schemas.openxmlformats.org/presentationml/2006/main">
  <p:tag name="NUM" val="1"/>
</p:tagLst>
</file>

<file path=ppt/tags/tag97.xml><?xml version="1.0" encoding="utf-8"?>
<p:tagLst xmlns:a="http://schemas.openxmlformats.org/drawingml/2006/main" xmlns:r="http://schemas.openxmlformats.org/officeDocument/2006/relationships" xmlns:p="http://schemas.openxmlformats.org/presentationml/2006/main">
  <p:tag name="NUM" val="2"/>
</p:tagLst>
</file>

<file path=ppt/tags/tag98.xml><?xml version="1.0" encoding="utf-8"?>
<p:tagLst xmlns:a="http://schemas.openxmlformats.org/drawingml/2006/main" xmlns:r="http://schemas.openxmlformats.org/officeDocument/2006/relationships" xmlns:p="http://schemas.openxmlformats.org/presentationml/2006/main">
  <p:tag name="NUM" val="3"/>
</p:tagLst>
</file>

<file path=ppt/tags/tag99.xml><?xml version="1.0" encoding="utf-8"?>
<p:tagLst xmlns:a="http://schemas.openxmlformats.org/drawingml/2006/main" xmlns:r="http://schemas.openxmlformats.org/officeDocument/2006/relationships" xmlns:p="http://schemas.openxmlformats.org/presentationml/2006/main">
  <p:tag name="NUM" val="4"/>
</p:tagLst>
</file>

<file path=ppt/tags/tag100.xml><?xml version="1.0" encoding="utf-8"?>
<p:tagLst xmlns:a="http://schemas.openxmlformats.org/drawingml/2006/main" xmlns:r="http://schemas.openxmlformats.org/officeDocument/2006/relationships" xmlns:p="http://schemas.openxmlformats.org/presentationml/2006/main">
  <p:tag name="NUM" val="5"/>
</p:tagLst>
</file>

<file path=ppt/tags/tag101.xml><?xml version="1.0" encoding="utf-8"?>
<p:tagLst xmlns:a="http://schemas.openxmlformats.org/drawingml/2006/main" xmlns:r="http://schemas.openxmlformats.org/officeDocument/2006/relationships" xmlns:p="http://schemas.openxmlformats.org/presentationml/2006/main">
  <p:tag name="NUM" val="1"/>
</p:tagLst>
</file>

<file path=ppt/tags/tag102.xml><?xml version="1.0" encoding="utf-8"?>
<p:tagLst xmlns:a="http://schemas.openxmlformats.org/drawingml/2006/main" xmlns:r="http://schemas.openxmlformats.org/officeDocument/2006/relationships" xmlns:p="http://schemas.openxmlformats.org/presentationml/2006/main">
  <p:tag name="NUM" val="2"/>
</p:tagLst>
</file>

<file path=ppt/tags/tag103.xml><?xml version="1.0" encoding="utf-8"?>
<p:tagLst xmlns:a="http://schemas.openxmlformats.org/drawingml/2006/main" xmlns:r="http://schemas.openxmlformats.org/officeDocument/2006/relationships" xmlns:p="http://schemas.openxmlformats.org/presentationml/2006/main">
  <p:tag name="NUM" val="3"/>
</p:tagLst>
</file>

<file path=ppt/tags/tag104.xml><?xml version="1.0" encoding="utf-8"?>
<p:tagLst xmlns:a="http://schemas.openxmlformats.org/drawingml/2006/main" xmlns:r="http://schemas.openxmlformats.org/officeDocument/2006/relationships" xmlns:p="http://schemas.openxmlformats.org/presentationml/2006/main">
  <p:tag name="NUM" val="4"/>
</p:tagLst>
</file>

<file path=ppt/tags/tag105.xml><?xml version="1.0" encoding="utf-8"?>
<p:tagLst xmlns:a="http://schemas.openxmlformats.org/drawingml/2006/main" xmlns:r="http://schemas.openxmlformats.org/officeDocument/2006/relationships" xmlns:p="http://schemas.openxmlformats.org/presentationml/2006/main">
  <p:tag name="NUM" val="5"/>
</p:tagLst>
</file>

<file path=ppt/tags/tag106.xml><?xml version="1.0" encoding="utf-8"?>
<p:tagLst xmlns:a="http://schemas.openxmlformats.org/drawingml/2006/main" xmlns:r="http://schemas.openxmlformats.org/officeDocument/2006/relationships" xmlns:p="http://schemas.openxmlformats.org/presentationml/2006/main">
  <p:tag name="NUM" val="1"/>
</p:tagLst>
</file>

<file path=ppt/tags/tag107.xml><?xml version="1.0" encoding="utf-8"?>
<p:tagLst xmlns:a="http://schemas.openxmlformats.org/drawingml/2006/main" xmlns:r="http://schemas.openxmlformats.org/officeDocument/2006/relationships" xmlns:p="http://schemas.openxmlformats.org/presentationml/2006/main">
  <p:tag name="NUM" val="2"/>
</p:tagLst>
</file>

<file path=ppt/tags/tag108.xml><?xml version="1.0" encoding="utf-8"?>
<p:tagLst xmlns:a="http://schemas.openxmlformats.org/drawingml/2006/main" xmlns:r="http://schemas.openxmlformats.org/officeDocument/2006/relationships" xmlns:p="http://schemas.openxmlformats.org/presentationml/2006/main">
  <p:tag name="NUM" val="3"/>
</p:tagLst>
</file>

<file path=ppt/tags/tag109.xml><?xml version="1.0" encoding="utf-8"?>
<p:tagLst xmlns:a="http://schemas.openxmlformats.org/drawingml/2006/main" xmlns:r="http://schemas.openxmlformats.org/officeDocument/2006/relationships" xmlns:p="http://schemas.openxmlformats.org/presentationml/2006/main">
  <p:tag name="NUM" val="4"/>
</p:tagLst>
</file>

<file path=ppt/tags/tag110.xml><?xml version="1.0" encoding="utf-8"?>
<p:tagLst xmlns:a="http://schemas.openxmlformats.org/drawingml/2006/main" xmlns:r="http://schemas.openxmlformats.org/officeDocument/2006/relationships" xmlns:p="http://schemas.openxmlformats.org/presentationml/2006/main">
  <p:tag name="NUM" val="5"/>
</p:tagLst>
</file>

<file path=ppt/tags/tag111.xml><?xml version="1.0" encoding="utf-8"?>
<p:tagLst xmlns:a="http://schemas.openxmlformats.org/drawingml/2006/main" xmlns:r="http://schemas.openxmlformats.org/officeDocument/2006/relationships" xmlns:p="http://schemas.openxmlformats.org/presentationml/2006/main">
  <p:tag name="NUM" val="1"/>
</p:tagLst>
</file>

<file path=ppt/tags/tag112.xml><?xml version="1.0" encoding="utf-8"?>
<p:tagLst xmlns:a="http://schemas.openxmlformats.org/drawingml/2006/main" xmlns:r="http://schemas.openxmlformats.org/officeDocument/2006/relationships" xmlns:p="http://schemas.openxmlformats.org/presentationml/2006/main">
  <p:tag name="NUM" val="2"/>
</p:tagLst>
</file>

<file path=ppt/tags/tag113.xml><?xml version="1.0" encoding="utf-8"?>
<p:tagLst xmlns:a="http://schemas.openxmlformats.org/drawingml/2006/main" xmlns:r="http://schemas.openxmlformats.org/officeDocument/2006/relationships" xmlns:p="http://schemas.openxmlformats.org/presentationml/2006/main">
  <p:tag name="NUM" val="3"/>
</p:tagLst>
</file>

<file path=ppt/tags/tag114.xml><?xml version="1.0" encoding="utf-8"?>
<p:tagLst xmlns:a="http://schemas.openxmlformats.org/drawingml/2006/main" xmlns:r="http://schemas.openxmlformats.org/officeDocument/2006/relationships" xmlns:p="http://schemas.openxmlformats.org/presentationml/2006/main">
  <p:tag name="NUM" val="4"/>
</p:tagLst>
</file>

<file path=ppt/tags/tag115.xml><?xml version="1.0" encoding="utf-8"?>
<p:tagLst xmlns:a="http://schemas.openxmlformats.org/drawingml/2006/main" xmlns:r="http://schemas.openxmlformats.org/officeDocument/2006/relationships" xmlns:p="http://schemas.openxmlformats.org/presentationml/2006/main">
  <p:tag name="NUM"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25878</TotalTime>
  <Words>1491</Words>
  <Application>Microsoft Macintosh PowerPoint</Application>
  <PresentationFormat>On-screen Show (4:3)</PresentationFormat>
  <Paragraphs>403</Paragraphs>
  <Slides>25</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933</cp:revision>
  <cp:lastPrinted>2016-11-02T03:56:46Z</cp:lastPrinted>
  <dcterms:created xsi:type="dcterms:W3CDTF">2009-08-30T11:17:03Z</dcterms:created>
  <dcterms:modified xsi:type="dcterms:W3CDTF">2016-11-17T13:28:26Z</dcterms:modified>
</cp:coreProperties>
</file>