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1315C01-91EE-4854-863E-908C3F95E82A}" type="datetimeFigureOut">
              <a:rPr lang="fr-FR" smtClean="0"/>
              <a:t>08/10/2013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3B99BA7-9BBE-49AF-806F-7101540FA956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Corrigé examen 1</a:t>
            </a:r>
            <a:br>
              <a:rPr lang="fr-FR" dirty="0" smtClean="0"/>
            </a:br>
            <a:r>
              <a:rPr lang="fr-FR" dirty="0" smtClean="0"/>
              <a:t>2 octobre 2013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ECO1502B</a:t>
            </a:r>
          </a:p>
          <a:p>
            <a:r>
              <a:rPr lang="fr-FR" dirty="0" smtClean="0"/>
              <a:t>Introduction à la macroéconomie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546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9552" y="224219"/>
            <a:ext cx="7756263" cy="1054250"/>
          </a:xfrm>
        </p:spPr>
        <p:txBody>
          <a:bodyPr/>
          <a:lstStyle/>
          <a:p>
            <a:r>
              <a:rPr lang="fr-FR" dirty="0" smtClean="0"/>
              <a:t>Question 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2492896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1) L’expression « main invisible » de Smith signifie :</a:t>
            </a:r>
          </a:p>
          <a:p>
            <a:r>
              <a:rPr lang="fr-FR" sz="2000" dirty="0"/>
              <a:t>A. que les gouvernements agissent pour réguler les prix sur les marchés sans que les agents économiques s’en rendent compte.</a:t>
            </a:r>
          </a:p>
          <a:p>
            <a:r>
              <a:rPr lang="fr-FR" sz="2000" dirty="0"/>
              <a:t>B. que la bonne volonté et le sens de l’intérêt général des agents économiques font qu’ils agissent toujours dans le but d’augmenter la richesse de tous.</a:t>
            </a:r>
          </a:p>
          <a:p>
            <a:r>
              <a:rPr lang="fr-FR" sz="2000" dirty="0"/>
              <a:t>C. qu’il est impossible de comprendre comment les prix se fixent sur un marché parce que le phénomène est trop complexe.</a:t>
            </a:r>
          </a:p>
          <a:p>
            <a:r>
              <a:rPr lang="fr-FR" sz="2000" dirty="0"/>
              <a:t>D. que les marchés fonctionnent très bien même en l’absence de droits de propriété.</a:t>
            </a:r>
          </a:p>
          <a:p>
            <a:r>
              <a:rPr lang="fr-FR" sz="2000" dirty="0"/>
              <a:t>E. que les mécanismes du marché sont efficaces même si les agents économiques ne recherchent que leur intérêt individuel.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589240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933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55576" y="2348880"/>
            <a:ext cx="76328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2) A propos du circuit économique, parmi les affirmations suivantes, laquelle est vraie ?</a:t>
            </a:r>
          </a:p>
          <a:p>
            <a:r>
              <a:rPr lang="fr-FR" sz="2400" dirty="0"/>
              <a:t>A. Les ménages se procurent les biens dont ils ont besoin sur le marché des facteurs de production.</a:t>
            </a:r>
          </a:p>
          <a:p>
            <a:r>
              <a:rPr lang="fr-FR" sz="2400" dirty="0"/>
              <a:t>B. les entreprises possèdent et vendent des facteurs de production.</a:t>
            </a:r>
          </a:p>
          <a:p>
            <a:r>
              <a:rPr lang="fr-FR" sz="2400" dirty="0"/>
              <a:t>C. Les revenus des ménages proviennent du marché des facteurs de production.</a:t>
            </a:r>
          </a:p>
          <a:p>
            <a:r>
              <a:rPr lang="fr-FR" sz="2400" dirty="0"/>
              <a:t>D. Les revenus des entreprises proviennent du marché des facteurs de production.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539552" y="4581128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2564904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3) Dans le circuit économique, parmi les éléments suivants, lequel ne transite pas par le marché des facteurs de production ?</a:t>
            </a:r>
          </a:p>
          <a:p>
            <a:r>
              <a:rPr lang="fr-FR" sz="2400" dirty="0"/>
              <a:t>A. Les profits versés aux actionnaires.</a:t>
            </a:r>
          </a:p>
          <a:p>
            <a:r>
              <a:rPr lang="fr-FR" sz="2400" dirty="0"/>
              <a:t>B. Le travail fourni par un salarié à son employeur.</a:t>
            </a:r>
          </a:p>
          <a:p>
            <a:r>
              <a:rPr lang="fr-FR" sz="2400" dirty="0"/>
              <a:t>C. La location d’un immeuble par une entreprise.</a:t>
            </a:r>
          </a:p>
          <a:p>
            <a:r>
              <a:rPr lang="fr-FR" sz="2400" dirty="0"/>
              <a:t>D. Le salaire d’un travailleur.</a:t>
            </a:r>
          </a:p>
          <a:p>
            <a:r>
              <a:rPr lang="fr-FR" sz="2400" dirty="0"/>
              <a:t>E. Tous ces éléments transitent par le marché des facteurs de production.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157192"/>
            <a:ext cx="8352928" cy="8240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55576" y="2492896"/>
            <a:ext cx="7560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4) Parmi les affirmations suivantes, laquelle est vraie ?</a:t>
            </a:r>
          </a:p>
          <a:p>
            <a:r>
              <a:rPr lang="fr-FR" sz="2400" dirty="0"/>
              <a:t>A. Les facteurs de production (travail et capital) sont possédés par les entreprises.</a:t>
            </a:r>
          </a:p>
          <a:p>
            <a:r>
              <a:rPr lang="fr-FR" sz="2400" dirty="0"/>
              <a:t>B. Lorsqu’un consommateur achète des pneus d’hiver, il s’adresse au marché des facteurs de production.</a:t>
            </a:r>
          </a:p>
          <a:p>
            <a:r>
              <a:rPr lang="fr-FR" sz="2400" dirty="0"/>
              <a:t>C. Sur le marché des biens et services, les entreprises réalisent des dépenses.</a:t>
            </a:r>
          </a:p>
          <a:p>
            <a:r>
              <a:rPr lang="fr-FR" sz="2400" dirty="0"/>
              <a:t>D. L’argent est un facteur de production puisqu’il est nécessaire pour réaliser une production.</a:t>
            </a:r>
          </a:p>
          <a:p>
            <a:r>
              <a:rPr lang="fr-FR" sz="2400" dirty="0"/>
              <a:t>E. Aucune de ces affirmations n’est vraie.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805264"/>
            <a:ext cx="8352928" cy="47328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5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2204864"/>
            <a:ext cx="77768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5) Parmi les définitions suivantes laquelle correspond le mieux à la définition d’une externalité ?</a:t>
            </a:r>
          </a:p>
          <a:p>
            <a:r>
              <a:rPr lang="fr-FR" sz="2000" dirty="0"/>
              <a:t>A. Une externalité est une activité illégale qui ne peut pas être comptabilisée dans le PIB.</a:t>
            </a:r>
          </a:p>
          <a:p>
            <a:r>
              <a:rPr lang="fr-FR" sz="2000" dirty="0"/>
              <a:t>B.</a:t>
            </a:r>
            <a:r>
              <a:rPr lang="fr-FR" sz="2000" b="1" dirty="0"/>
              <a:t> </a:t>
            </a:r>
            <a:r>
              <a:rPr lang="fr-FR" sz="2000" dirty="0"/>
              <a:t>Une externalité est une activité économique réalisée entre un agent installé sur le territoire d’un pays et un agent installé dans un autre pays.</a:t>
            </a:r>
          </a:p>
          <a:p>
            <a:r>
              <a:rPr lang="fr-FR" sz="2000" dirty="0"/>
              <a:t>C. Une externalité est un phénomène qui ne dépend pas du fonctionnement économique mais qui peut avoir des répercussions sur l’économie, par exemple un tremblement de terre.</a:t>
            </a:r>
          </a:p>
          <a:p>
            <a:r>
              <a:rPr lang="fr-FR" sz="2000" dirty="0"/>
              <a:t>D. Une externalité est la conséquence d’une activité économique sur des agents qui ne sont pas directement impliqués dans cette activité.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301208"/>
            <a:ext cx="8352928" cy="97734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6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55576" y="2564904"/>
            <a:ext cx="7776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6) </a:t>
            </a:r>
            <a:r>
              <a:rPr lang="fr-CA" sz="2400" dirty="0"/>
              <a:t>Une politique fiscale augmentant les impôts à la consommation :</a:t>
            </a:r>
            <a:endParaRPr lang="fr-FR" sz="2400" dirty="0"/>
          </a:p>
          <a:p>
            <a:r>
              <a:rPr lang="fr-CA" sz="2400" dirty="0"/>
              <a:t>A. est une incitation à consommer plus pour les ménages.</a:t>
            </a:r>
            <a:endParaRPr lang="fr-FR" sz="2400" dirty="0"/>
          </a:p>
          <a:p>
            <a:r>
              <a:rPr lang="fr-CA" sz="2400" dirty="0"/>
              <a:t>B. est une incitation à épargner plus pour les ménages.</a:t>
            </a:r>
            <a:endParaRPr lang="fr-FR" sz="2400" dirty="0"/>
          </a:p>
          <a:p>
            <a:r>
              <a:rPr lang="fr-CA" sz="2400" dirty="0"/>
              <a:t>C. est une incitation à consommer plus et à épargner plus pour les ménages.</a:t>
            </a:r>
            <a:endParaRPr lang="fr-FR" sz="2400" dirty="0"/>
          </a:p>
          <a:p>
            <a:r>
              <a:rPr lang="fr-CA" sz="2400" dirty="0"/>
              <a:t>D. n’a pas d’effet sur le comportement des ménages.</a:t>
            </a:r>
            <a:endParaRPr lang="fr-FR" sz="2400" dirty="0"/>
          </a:p>
        </p:txBody>
      </p:sp>
      <p:sp>
        <p:nvSpPr>
          <p:cNvPr id="4" name="Rectangle 3"/>
          <p:cNvSpPr/>
          <p:nvPr/>
        </p:nvSpPr>
        <p:spPr>
          <a:xfrm>
            <a:off x="467544" y="4088207"/>
            <a:ext cx="8352928" cy="42091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7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2420888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400" dirty="0"/>
              <a:t>7) </a:t>
            </a:r>
            <a:r>
              <a:rPr lang="fr-FR" sz="2400" dirty="0"/>
              <a:t>Sur un marché, lorsque le prix est au-dessus du prix d’équilibre :</a:t>
            </a:r>
          </a:p>
          <a:p>
            <a:r>
              <a:rPr lang="fr-FR" sz="2400" dirty="0"/>
              <a:t>A. L’offre est supérieure à la demande et il y a des surplus sur ce marché.</a:t>
            </a:r>
          </a:p>
          <a:p>
            <a:r>
              <a:rPr lang="fr-FR" sz="2400" dirty="0"/>
              <a:t>B. L’offre est inférieure à la demande et il y a des surplus sur ce marché.</a:t>
            </a:r>
          </a:p>
          <a:p>
            <a:r>
              <a:rPr lang="fr-FR" sz="2400" dirty="0"/>
              <a:t>C. L’offre est supérieure à la demande et il y a une pénurie sur ce marché.</a:t>
            </a:r>
          </a:p>
          <a:p>
            <a:r>
              <a:rPr lang="fr-FR" sz="2400" dirty="0"/>
              <a:t>D. L’offre est inférieure à la demande et il y a une pénurie sur ce marché.</a:t>
            </a:r>
          </a:p>
        </p:txBody>
      </p:sp>
      <p:sp>
        <p:nvSpPr>
          <p:cNvPr id="4" name="Rectangle 3"/>
          <p:cNvSpPr/>
          <p:nvPr/>
        </p:nvSpPr>
        <p:spPr>
          <a:xfrm>
            <a:off x="360804" y="3212976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8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2583157"/>
            <a:ext cx="77768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8) En posant l’hypothèse que le marché du travail fonctionne selon la loi de l’offre et de la demande, la présence d’un salaire minimum au-dessus du prix d’équilibre entraîne :</a:t>
            </a:r>
          </a:p>
          <a:p>
            <a:r>
              <a:rPr lang="fr-FR" sz="2000" dirty="0"/>
              <a:t>A. une augmentation des embauches réalisées par les entreprises et une diminution du nombre de chômeurs.</a:t>
            </a:r>
          </a:p>
          <a:p>
            <a:r>
              <a:rPr lang="fr-FR" sz="2000" dirty="0"/>
              <a:t>B. une augmentation des embauches réalisées par les entreprises et une augmentation du nombre de chômeurs .</a:t>
            </a:r>
          </a:p>
          <a:p>
            <a:r>
              <a:rPr lang="fr-FR" sz="2000" dirty="0"/>
              <a:t>C. une augmentation du nombre de gens qui sont prêts à travailler et une diminution du nombre de chômeurs.</a:t>
            </a:r>
          </a:p>
          <a:p>
            <a:r>
              <a:rPr lang="fr-FR" sz="2000" dirty="0"/>
              <a:t>D. une augmentation du nombre de gens qui sont prêts à travailler et une augmentation du nombre de chômeurs.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371533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9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2132856"/>
            <a:ext cx="784887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9) Parmi les actions suivantes, laquelle peut être une action d'un gouvernement dans une économie de marché ? (Remarque : le Canada a une économie de marché)</a:t>
            </a:r>
          </a:p>
          <a:p>
            <a:r>
              <a:rPr lang="fr-FR" sz="2000" dirty="0"/>
              <a:t>A. Fixer un salaire minimum sur le marché du travail.</a:t>
            </a:r>
          </a:p>
          <a:p>
            <a:r>
              <a:rPr lang="fr-FR" sz="2000" dirty="0"/>
              <a:t>B. Utiliser la politique budgétaire pour stimuler l'activité économique.</a:t>
            </a:r>
          </a:p>
          <a:p>
            <a:r>
              <a:rPr lang="fr-FR" sz="2000" dirty="0"/>
              <a:t>C. Être propriétaire d'une entreprise.</a:t>
            </a:r>
          </a:p>
          <a:p>
            <a:r>
              <a:rPr lang="fr-FR" sz="2000" dirty="0"/>
              <a:t>D. Aucune de ces actions ne correspond à une action d'un gouvernement dans une économie de marché.</a:t>
            </a:r>
          </a:p>
          <a:p>
            <a:r>
              <a:rPr lang="fr-FR" sz="2000" dirty="0"/>
              <a:t>E. Toutes ces actions peuvent correspondre à des activités d'un gouvernement dans une économie de marché.</a:t>
            </a:r>
          </a:p>
        </p:txBody>
      </p:sp>
      <p:sp>
        <p:nvSpPr>
          <p:cNvPr id="4" name="Rectangle 3"/>
          <p:cNvSpPr/>
          <p:nvPr/>
        </p:nvSpPr>
        <p:spPr>
          <a:xfrm>
            <a:off x="359532" y="4921423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10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2636912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10) Sur le marché du travail, une baisse des salaires est une incitation :</a:t>
            </a:r>
          </a:p>
          <a:p>
            <a:r>
              <a:rPr lang="fr-FR" sz="2400" dirty="0"/>
              <a:t>A. à licencier des salariés pour les entreprises.</a:t>
            </a:r>
          </a:p>
          <a:p>
            <a:r>
              <a:rPr lang="fr-FR" sz="2400" dirty="0"/>
              <a:t>B. à augmenter leurs temps de loisirs pour les salariés.</a:t>
            </a:r>
          </a:p>
          <a:p>
            <a:r>
              <a:rPr lang="fr-FR" sz="2400" dirty="0"/>
              <a:t>C. à travailler plus pour les salariés.</a:t>
            </a:r>
          </a:p>
          <a:p>
            <a:r>
              <a:rPr lang="fr-FR" sz="2400" dirty="0"/>
              <a:t>D. Les réponses A et B sont vraies.</a:t>
            </a:r>
          </a:p>
          <a:p>
            <a:r>
              <a:rPr lang="fr-FR" sz="2400" dirty="0"/>
              <a:t>E. Les réponses A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3789040"/>
            <a:ext cx="8352928" cy="43204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2420888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11) Parmi les situations suivantes, laquelle correspond à une défaillance de marché ?</a:t>
            </a:r>
          </a:p>
          <a:p>
            <a:r>
              <a:rPr lang="fr-FR" sz="2400" dirty="0"/>
              <a:t>A. L’installation d'un réseau d’eau potable dans une ville.</a:t>
            </a:r>
          </a:p>
          <a:p>
            <a:r>
              <a:rPr lang="fr-FR" sz="2400" dirty="0"/>
              <a:t>B. L'augmentation de la production des gaz à effet de serre.</a:t>
            </a:r>
          </a:p>
          <a:p>
            <a:r>
              <a:rPr lang="fr-FR" sz="2400" dirty="0"/>
              <a:t>C. La diffusion d'une connaissance par internet.</a:t>
            </a:r>
          </a:p>
          <a:p>
            <a:r>
              <a:rPr lang="fr-FR" sz="2400" dirty="0"/>
              <a:t>D. A et B sont des défaillances de marché.</a:t>
            </a:r>
          </a:p>
          <a:p>
            <a:r>
              <a:rPr lang="fr-FR" sz="2400" dirty="0"/>
              <a:t>E. A, B et C sont des défaillances de marché.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1296" y="5373216"/>
            <a:ext cx="8352928" cy="46399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63076" y="2708920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12) Parmi les actions suivantes, laquelle comporte un arbitrage ?</a:t>
            </a:r>
          </a:p>
          <a:p>
            <a:r>
              <a:rPr lang="fr-FR" sz="2400" dirty="0"/>
              <a:t>A. Acheter une livre de cerises.</a:t>
            </a:r>
          </a:p>
          <a:p>
            <a:r>
              <a:rPr lang="fr-FR" sz="2400" dirty="0"/>
              <a:t>B. Epargner pour sa retraite.</a:t>
            </a:r>
          </a:p>
          <a:p>
            <a:r>
              <a:rPr lang="fr-FR" sz="2400" dirty="0"/>
              <a:t>C. Accepter un emploi.</a:t>
            </a:r>
          </a:p>
          <a:p>
            <a:r>
              <a:rPr lang="fr-FR" sz="2400" dirty="0"/>
              <a:t>D. Aucune de ces actions ne comporte d’arbitrage.</a:t>
            </a:r>
          </a:p>
          <a:p>
            <a:r>
              <a:rPr lang="fr-FR" sz="2400" dirty="0"/>
              <a:t>E. Toutes ces actions comportent un arbitrage.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4925499"/>
            <a:ext cx="8352928" cy="46107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13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683568" y="2146567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13) </a:t>
            </a:r>
            <a:r>
              <a:rPr lang="fr-CA" dirty="0"/>
              <a:t>Un pays produit deux biens. Le tableau suivant donne le nombre d’unités par mois que peut produire un salarié.</a:t>
            </a:r>
            <a:endParaRPr lang="fr-FR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784483"/>
              </p:ext>
            </p:extLst>
          </p:nvPr>
        </p:nvGraphicFramePr>
        <p:xfrm>
          <a:off x="1763688" y="2924944"/>
          <a:ext cx="4104456" cy="14118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8194"/>
                <a:gridCol w="1696262"/>
              </a:tblGrid>
              <a:tr h="705912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</a:rPr>
                        <a:t>Chemises</a:t>
                      </a:r>
                      <a:endParaRPr lang="fr-FR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</a:rPr>
                        <a:t>Voitures</a:t>
                      </a:r>
                      <a:endParaRPr lang="fr-FR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705912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</a:rPr>
                        <a:t>1 000 000</a:t>
                      </a:r>
                      <a:endParaRPr lang="fr-FR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000" dirty="0">
                          <a:solidFill>
                            <a:schemeClr val="bg1"/>
                          </a:solidFill>
                          <a:effectLst/>
                        </a:rPr>
                        <a:t>250</a:t>
                      </a:r>
                      <a:endParaRPr lang="fr-FR" sz="20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53038" y="4365104"/>
            <a:ext cx="787940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dirty="0"/>
              <a:t>Quel est le coût de renonciation d’une voiture dans ce pays ?</a:t>
            </a:r>
            <a:endParaRPr lang="fr-FR" sz="2000" dirty="0"/>
          </a:p>
          <a:p>
            <a:r>
              <a:rPr lang="fr-CA" sz="2000" dirty="0"/>
              <a:t>A. moins d’une chemise.</a:t>
            </a:r>
            <a:endParaRPr lang="fr-FR" sz="2000" dirty="0"/>
          </a:p>
          <a:p>
            <a:r>
              <a:rPr lang="fr-CA" sz="2000" dirty="0"/>
              <a:t>B. 4 000 chemises.</a:t>
            </a:r>
            <a:endParaRPr lang="fr-FR" sz="2000" dirty="0"/>
          </a:p>
          <a:p>
            <a:r>
              <a:rPr lang="fr-CA" sz="2000" dirty="0"/>
              <a:t>C. 25 000 chemises.</a:t>
            </a:r>
            <a:endParaRPr lang="fr-FR" sz="2000" dirty="0"/>
          </a:p>
          <a:p>
            <a:r>
              <a:rPr lang="fr-CA" sz="2000" dirty="0"/>
              <a:t>D. 40 000 chemises.</a:t>
            </a:r>
            <a:endParaRPr lang="fr-FR" sz="2000" dirty="0"/>
          </a:p>
        </p:txBody>
      </p:sp>
      <p:sp>
        <p:nvSpPr>
          <p:cNvPr id="8" name="Rectangle 7"/>
          <p:cNvSpPr/>
          <p:nvPr/>
        </p:nvSpPr>
        <p:spPr>
          <a:xfrm>
            <a:off x="360804" y="5013176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27584" y="2564904"/>
            <a:ext cx="76328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dirty="0"/>
              <a:t>14) </a:t>
            </a:r>
            <a:r>
              <a:rPr lang="fr-FR" sz="2000" dirty="0"/>
              <a:t>Un raisonnement sur la consommation marginale est :</a:t>
            </a:r>
          </a:p>
          <a:p>
            <a:r>
              <a:rPr lang="fr-FR" sz="2000" dirty="0"/>
              <a:t>A. un raisonnement qui porte sur la consommation de biens qui ont peu d’importance pour les consommateurs parce que les prix unitaires de ces biens sont bas.</a:t>
            </a:r>
          </a:p>
          <a:p>
            <a:r>
              <a:rPr lang="fr-FR" sz="2000" dirty="0"/>
              <a:t>B. un raisonnement qui porte sur la consommation de biens qui sont peu utilisés par les consommateurs.</a:t>
            </a:r>
          </a:p>
          <a:p>
            <a:r>
              <a:rPr lang="fr-FR" sz="2000" dirty="0"/>
              <a:t>C. un raisonnement qui porte sur l’utilité attribuée à la dernière unité consommée d’un bien.</a:t>
            </a:r>
          </a:p>
          <a:p>
            <a:r>
              <a:rPr lang="fr-FR" sz="2000" dirty="0"/>
              <a:t>D.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7544" y="4437112"/>
            <a:ext cx="8352928" cy="57606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15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16904" y="2420888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15) Soit les grandeurs macroéconomiques suivantes : R=C+E et R=C+I.</a:t>
            </a:r>
          </a:p>
          <a:p>
            <a:r>
              <a:rPr lang="fr-FR" sz="2000" dirty="0"/>
              <a:t>A. On peut en conclure que puisque l’épargne égale l’investissement, il suffit d’augmenter l’épargne pour augmenter l’investissement.</a:t>
            </a:r>
          </a:p>
          <a:p>
            <a:r>
              <a:rPr lang="fr-FR" sz="2000" dirty="0"/>
              <a:t>B. On peut en conclure que puisque l’épargne égale l’investissement, il suffit d’augmenter l’investissement pour augmenter l’épargne.</a:t>
            </a:r>
          </a:p>
          <a:p>
            <a:r>
              <a:rPr lang="fr-FR" sz="2000" dirty="0"/>
              <a:t>C. On peut en conclure que l’épargne égale l’investissement mais sans savoir </a:t>
            </a:r>
            <a:r>
              <a:rPr lang="fr-FR" sz="2000" i="1" dirty="0"/>
              <a:t>a priori</a:t>
            </a:r>
            <a:r>
              <a:rPr lang="fr-FR" sz="2000" dirty="0"/>
              <a:t> quelle est la cause de cette égalité.</a:t>
            </a:r>
          </a:p>
          <a:p>
            <a:r>
              <a:rPr lang="fr-FR" sz="2000" dirty="0"/>
              <a:t>D. On ne peut rien conclure parce que les chiffres des macro-économistes sont toujours discutables.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4925499"/>
            <a:ext cx="8352928" cy="59173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16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971600" y="2876409"/>
            <a:ext cx="741682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16) A propos de la courbe de Phillips, laquelle des affirmations suivantes est fausse ?</a:t>
            </a:r>
          </a:p>
          <a:p>
            <a:r>
              <a:rPr lang="fr-FR" sz="2000" dirty="0"/>
              <a:t>A. La courbe de Phillips montre que le taux de chômage et le taux d’inflation varient dans le même sens.</a:t>
            </a:r>
          </a:p>
          <a:p>
            <a:r>
              <a:rPr lang="fr-FR" sz="2000" dirty="0"/>
              <a:t>B. La courbe de Phillips montre que le taux de chômage et le taux d’inflation ne varient pas dans le même sens.</a:t>
            </a:r>
          </a:p>
          <a:p>
            <a:r>
              <a:rPr lang="fr-FR" sz="2000" dirty="0"/>
              <a:t>C. La courbe de Phillips a inspiré les politiques macroéconomiques après la seconde guerre mondiale.</a:t>
            </a:r>
          </a:p>
          <a:p>
            <a:r>
              <a:rPr lang="fr-FR" sz="2000" dirty="0"/>
              <a:t>D. Les réponses A et C sont fausses.</a:t>
            </a:r>
          </a:p>
          <a:p>
            <a:r>
              <a:rPr lang="fr-FR" sz="2000" dirty="0"/>
              <a:t>E. Les réponses B et C sont fausses.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503548" y="3501008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17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50844" y="2492896"/>
            <a:ext cx="76328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17) Si les autorités monétaires se donnent pour objectif d’atteindre 0% d’inflation, cela peut avoir comme conséquence négative :</a:t>
            </a:r>
          </a:p>
          <a:p>
            <a:r>
              <a:rPr lang="fr-FR" sz="2400" dirty="0"/>
              <a:t>A. une surchauffe de l’activité économique.</a:t>
            </a:r>
          </a:p>
          <a:p>
            <a:r>
              <a:rPr lang="fr-FR" sz="2400" dirty="0"/>
              <a:t>B. une trop forte création monétaire.</a:t>
            </a:r>
          </a:p>
          <a:p>
            <a:r>
              <a:rPr lang="fr-FR" sz="2400" dirty="0"/>
              <a:t>C. une augmentation du chômage.</a:t>
            </a:r>
          </a:p>
          <a:p>
            <a:r>
              <a:rPr lang="fr-FR" sz="2400" dirty="0"/>
              <a:t>D. Aucune de ses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4365104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18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55576" y="2598003"/>
            <a:ext cx="7560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18) Parmi les propositions suivantes laquelle n’est pas en cohérence avec l’hypothèse de rationalité des agents ?</a:t>
            </a:r>
          </a:p>
          <a:p>
            <a:r>
              <a:rPr lang="fr-FR" sz="2000" dirty="0"/>
              <a:t>A. Les étudiants ont tendance à choisir les formations qui conduisent aux professions les mieux payées et/ou les plus prestigieuses.</a:t>
            </a:r>
          </a:p>
          <a:p>
            <a:r>
              <a:rPr lang="fr-FR" sz="2000" dirty="0"/>
              <a:t>B. L’objectif d’une entreprise est de maximiser son profit.</a:t>
            </a:r>
          </a:p>
          <a:p>
            <a:r>
              <a:rPr lang="fr-FR" sz="2000" dirty="0"/>
              <a:t>C. Les consommateurs choisissent les biens qu’ils vont acheter en fonction de leurs goûts, du prix des biens proposés et du revenu dont ils disposent.</a:t>
            </a:r>
          </a:p>
          <a:p>
            <a:r>
              <a:rPr lang="fr-FR" sz="2000" dirty="0"/>
              <a:t>D. Un crédit d’impôt accordé aux entreprises qui investissent n’aura pas d’effet sur la quantité d’investissements réalisée par les entreprises.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373216"/>
            <a:ext cx="8352928" cy="9053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19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991673" y="2348880"/>
            <a:ext cx="72728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19) Si la quantité d’équilibre augmente, mais que le prix d’équilibre reste le même, c’est en raison :</a:t>
            </a:r>
          </a:p>
          <a:p>
            <a:r>
              <a:rPr lang="fr-FR" sz="2400" dirty="0"/>
              <a:t>A. d’une hausse de l’offre et de la demande.</a:t>
            </a:r>
          </a:p>
          <a:p>
            <a:r>
              <a:rPr lang="fr-FR" sz="2400" dirty="0"/>
              <a:t>B. d’une hausse de la demande et une baisse de l’offre.</a:t>
            </a:r>
          </a:p>
          <a:p>
            <a:r>
              <a:rPr lang="fr-FR" sz="2400" dirty="0"/>
              <a:t>C. d’une baisse de la demande et une hausse de l’offre.</a:t>
            </a:r>
          </a:p>
          <a:p>
            <a:r>
              <a:rPr lang="fr-FR" sz="2400" dirty="0"/>
              <a:t>D. d’une baisse de l’offre et de la demande.</a:t>
            </a:r>
          </a:p>
        </p:txBody>
      </p:sp>
      <p:sp>
        <p:nvSpPr>
          <p:cNvPr id="4" name="Rectangle 3"/>
          <p:cNvSpPr/>
          <p:nvPr/>
        </p:nvSpPr>
        <p:spPr>
          <a:xfrm>
            <a:off x="451613" y="3169996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20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99592" y="2492896"/>
            <a:ext cx="74168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20)</a:t>
            </a:r>
            <a:r>
              <a:rPr lang="fr-CA" sz="2400" dirty="0"/>
              <a:t> Sur une courbe d’offre et de demande, une augmentation des prix entraîne :</a:t>
            </a:r>
            <a:endParaRPr lang="fr-FR" sz="2400" dirty="0"/>
          </a:p>
          <a:p>
            <a:r>
              <a:rPr lang="fr-CA" sz="2400" dirty="0"/>
              <a:t>A. une baisse de la demande et un déplacement sur la courbe de demande.</a:t>
            </a:r>
            <a:endParaRPr lang="fr-FR" sz="2400" dirty="0"/>
          </a:p>
          <a:p>
            <a:r>
              <a:rPr lang="fr-CA" sz="2400" dirty="0"/>
              <a:t>B. une baisse de l’offre et un déplacement sur la courbe d’offre.</a:t>
            </a:r>
            <a:endParaRPr lang="fr-FR" sz="2400" dirty="0"/>
          </a:p>
          <a:p>
            <a:r>
              <a:rPr lang="fr-CA" sz="2400" dirty="0"/>
              <a:t>C. une baisse de la demande et un déplacement de la courbe de demande vers la gauche.</a:t>
            </a:r>
            <a:endParaRPr lang="fr-FR" sz="2400" dirty="0"/>
          </a:p>
          <a:p>
            <a:r>
              <a:rPr lang="fr-CA" sz="2400" dirty="0"/>
              <a:t>D. une baisse de l’offre et un déplacement de la courbe d’offre vers la gauche.</a:t>
            </a:r>
            <a:endParaRPr lang="fr-FR" sz="2400" dirty="0"/>
          </a:p>
        </p:txBody>
      </p:sp>
      <p:sp>
        <p:nvSpPr>
          <p:cNvPr id="4" name="Rectangle 3"/>
          <p:cNvSpPr/>
          <p:nvPr/>
        </p:nvSpPr>
        <p:spPr>
          <a:xfrm>
            <a:off x="431540" y="3284984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16520" y="2564904"/>
            <a:ext cx="78488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21) Un déplacement de la courbe de demande vers la droite et un déplacement de la courbe d’offre vers la gauche entraînent :</a:t>
            </a:r>
          </a:p>
          <a:p>
            <a:r>
              <a:rPr lang="fr-FR" sz="2000" dirty="0"/>
              <a:t>A. une augmentation des prix et une augmentation des quantités échangées.</a:t>
            </a:r>
          </a:p>
          <a:p>
            <a:r>
              <a:rPr lang="fr-FR" sz="2000" dirty="0"/>
              <a:t>B. une augmentation des prix et un effet incertain sur les quantités échangées.</a:t>
            </a:r>
          </a:p>
          <a:p>
            <a:r>
              <a:rPr lang="fr-FR" sz="2000" dirty="0"/>
              <a:t>C. une baisse des prix et un effet incertain sur les quantités échangées.</a:t>
            </a:r>
          </a:p>
          <a:p>
            <a:r>
              <a:rPr lang="fr-FR" sz="2000" dirty="0"/>
              <a:t>D. une baisse des prix sans modifier les quantités échangées.</a:t>
            </a:r>
          </a:p>
          <a:p>
            <a:r>
              <a:rPr lang="fr-FR" sz="2000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4492" y="3805299"/>
            <a:ext cx="8352928" cy="68930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00724" y="2631506"/>
            <a:ext cx="7848872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22) Quelle est l’affirmation vraie ?</a:t>
            </a:r>
          </a:p>
          <a:p>
            <a:r>
              <a:rPr lang="fr-FR" sz="2000" dirty="0"/>
              <a:t>A. Les anticipations de l’évolution des prix dans le futur d’un bien entrainent un déplacement sur la courbe de demande de ce bien.</a:t>
            </a:r>
          </a:p>
          <a:p>
            <a:r>
              <a:rPr lang="fr-FR" sz="2000" dirty="0"/>
              <a:t>B. Une hausse des prix d’un bien entraîne un déplacement vers la droite de la courbe de demande de ce bien.</a:t>
            </a:r>
          </a:p>
          <a:p>
            <a:r>
              <a:rPr lang="fr-FR" sz="2000" dirty="0"/>
              <a:t>C. Une augmentation des revenus de la population consommatrice d’un bien entraîne un déplacement sur la courbe de demande de ce bien.</a:t>
            </a:r>
          </a:p>
          <a:p>
            <a:r>
              <a:rPr lang="fr-FR" sz="2000" dirty="0"/>
              <a:t>D. Une baisse des prix d’un bien entraîne un déplacement de la courbe de demande de ce bien vers la gauche.</a:t>
            </a:r>
          </a:p>
          <a:p>
            <a:r>
              <a:rPr lang="fr-FR" sz="2000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733256"/>
            <a:ext cx="8352928" cy="34534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39666" y="2348880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23) Lequel de ces évènements entrainerait un déplacement vers la droite de la courbe de demande de pamplemousse ?</a:t>
            </a:r>
          </a:p>
          <a:p>
            <a:r>
              <a:rPr lang="fr-FR" sz="2400" dirty="0"/>
              <a:t>A. Une étude médicale montre que les pamplemousses contiennent une substance qui a tendance à augmenter les cancers de l’estomac.</a:t>
            </a:r>
          </a:p>
          <a:p>
            <a:r>
              <a:rPr lang="fr-FR" sz="2400" dirty="0"/>
              <a:t>B. Une mauvaise récolte a entraîné une hausse du prix des pamplemousses.</a:t>
            </a:r>
          </a:p>
          <a:p>
            <a:r>
              <a:rPr lang="fr-FR" sz="2400" dirty="0"/>
              <a:t>C. Le prix des oranges, un bien de substitution, baisse.</a:t>
            </a:r>
          </a:p>
          <a:p>
            <a:r>
              <a:rPr lang="fr-FR" sz="2400" dirty="0"/>
              <a:t>D.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661248"/>
            <a:ext cx="8352928" cy="47328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06523" y="2420888"/>
            <a:ext cx="78488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24) Lequel des énoncés suivants est un énoncé normatif ?</a:t>
            </a:r>
          </a:p>
          <a:p>
            <a:r>
              <a:rPr lang="fr-FR" sz="2400" dirty="0"/>
              <a:t>A. L’âge du départ à la retraite devrait être plus tardif.</a:t>
            </a:r>
          </a:p>
          <a:p>
            <a:r>
              <a:rPr lang="fr-FR" sz="2400" dirty="0"/>
              <a:t>B. L’inflation a pour origine une trop forte création monétaire.</a:t>
            </a:r>
          </a:p>
          <a:p>
            <a:r>
              <a:rPr lang="fr-FR" sz="2400" dirty="0"/>
              <a:t>C. Le chômage a baissé de 2% en un mois.</a:t>
            </a:r>
          </a:p>
          <a:p>
            <a:r>
              <a:rPr lang="fr-FR" sz="2400" dirty="0"/>
              <a:t>D. Le salaire minimum a un impact sur le chômage.</a:t>
            </a:r>
          </a:p>
          <a:p>
            <a:r>
              <a:rPr lang="fr-FR" sz="2400" dirty="0"/>
              <a:t>E. Aucun de ces énoncés.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01789" y="3140968"/>
            <a:ext cx="8352928" cy="43204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25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78836" y="2348880"/>
            <a:ext cx="79928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25) A propos de la mesure de la richesse dans un pays, laquelle des affirmations suivantes est fausse ?</a:t>
            </a:r>
          </a:p>
          <a:p>
            <a:r>
              <a:rPr lang="fr-FR" sz="2400" dirty="0"/>
              <a:t>A. Pour mesurer la production réalisée sur un territoire, il faut faire la somme de la valeur marchande de tous les biens produits sur le territoire.</a:t>
            </a:r>
          </a:p>
          <a:p>
            <a:r>
              <a:rPr lang="fr-FR" sz="2400" dirty="0"/>
              <a:t>B. Les produits exportés font partie de la richesse d’un pays.</a:t>
            </a:r>
          </a:p>
          <a:p>
            <a:r>
              <a:rPr lang="fr-FR" sz="2400" dirty="0"/>
              <a:t>C. La construction d’une autoroute fait partie de la richesse d’un pays.</a:t>
            </a:r>
          </a:p>
          <a:p>
            <a:r>
              <a:rPr lang="fr-FR" sz="2400" dirty="0"/>
              <a:t>D. Les affirmations A, B et C sont fausses.</a:t>
            </a:r>
          </a:p>
          <a:p>
            <a:r>
              <a:rPr lang="fr-FR" sz="2400" dirty="0"/>
              <a:t>E. Les affirmations A, B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3140968"/>
            <a:ext cx="8352928" cy="108012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26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2308230"/>
            <a:ext cx="80648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26) Une entreprise canadienne a exporté des pièces automobiles qui sont incorporées dans la fabrication d’automobiles aux Etats-Unis pour une valeur de 20 millions de dollars en 2012.</a:t>
            </a:r>
          </a:p>
          <a:p>
            <a:r>
              <a:rPr lang="fr-FR" dirty="0"/>
              <a:t>A. La valeur de ces pièces automobiles n’est pas comptabilisée dans le PIB du Canada parce que ces pièces automobiles ne sont pas consommées au Canada.</a:t>
            </a:r>
          </a:p>
          <a:p>
            <a:r>
              <a:rPr lang="fr-FR" dirty="0"/>
              <a:t>B. La valeur de ces pièces automobiles n’est pas comptabilisée dans le PIB du Canada parce que ce sont des biens intermédiaires, il ne s’agit donc pas d’une consommation finale.</a:t>
            </a:r>
          </a:p>
          <a:p>
            <a:r>
              <a:rPr lang="fr-FR" dirty="0"/>
              <a:t>C. La valeur de ces pièces automobiles est comptabilisée dans le PIB du Canada parce qu’il s’agit d’une variation de stocks.</a:t>
            </a:r>
          </a:p>
          <a:p>
            <a:r>
              <a:rPr lang="fr-FR" dirty="0"/>
              <a:t>D. La valeur de ces pièces automobiles est comptabilisée dans le PIB du Canada parce qu’il s’agit d’une exportation.</a:t>
            </a:r>
          </a:p>
          <a:p>
            <a:r>
              <a:rPr lang="fr-FR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373216"/>
            <a:ext cx="8352928" cy="57606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27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2132856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27) Dans une année, la comptabilité nationale a enregistré les données suivantes : taxes à la consommation 1 500$ ; consommation 11 500$ ; dépenses du gouvernement 4 000$ ; investissement 4 500$ ; provisions pour consommation de capital (amortissement) 500$ ; exportations 2 000$ ; importations 1 800$. Le PIB de ce pays s’élève à :</a:t>
            </a:r>
          </a:p>
          <a:p>
            <a:r>
              <a:rPr lang="fr-FR" sz="2400" dirty="0"/>
              <a:t>A. 18 700$.</a:t>
            </a:r>
          </a:p>
          <a:p>
            <a:r>
              <a:rPr lang="fr-FR" sz="2400" dirty="0"/>
              <a:t>B. 19 700$.</a:t>
            </a:r>
          </a:p>
          <a:p>
            <a:r>
              <a:rPr lang="fr-FR" sz="2400" dirty="0"/>
              <a:t>C. 20 200$.</a:t>
            </a:r>
          </a:p>
          <a:p>
            <a:r>
              <a:rPr lang="fr-FR" sz="2400" dirty="0"/>
              <a:t>D. 20 700$.</a:t>
            </a:r>
          </a:p>
          <a:p>
            <a:r>
              <a:rPr lang="fr-FR" sz="2400" dirty="0"/>
              <a:t>E. 22 200$.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5445224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28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979064" y="2636912"/>
            <a:ext cx="7416824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28) Le calcul du PIB réel consiste :</a:t>
            </a:r>
          </a:p>
          <a:p>
            <a:r>
              <a:rPr lang="fr-FR" sz="2000" dirty="0"/>
              <a:t>A. à mesurer l’évolution des quantités produites en retirant l’inflation.</a:t>
            </a:r>
          </a:p>
          <a:p>
            <a:r>
              <a:rPr lang="fr-FR" sz="2000" dirty="0"/>
              <a:t>B. à mesurer la production en prenant en compte les prix courants des biens et services.</a:t>
            </a:r>
          </a:p>
          <a:p>
            <a:r>
              <a:rPr lang="fr-FR" sz="2000" dirty="0"/>
              <a:t>C. à ajouter à la valeur des biens et services produits sur le territoire, les revenus des placements financiers en provenance de l’étranger.</a:t>
            </a:r>
          </a:p>
          <a:p>
            <a:r>
              <a:rPr lang="fr-FR" sz="2000" dirty="0"/>
              <a:t>D. à déduire du PIB nominal, les impôts prélevés par les gouvernements.</a:t>
            </a:r>
          </a:p>
          <a:p>
            <a:r>
              <a:rPr lang="fr-FR" sz="2000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2996952"/>
            <a:ext cx="8352928" cy="57606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29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26408" y="2132856"/>
            <a:ext cx="7776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29) Soit les données suivantes concernant un pays :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972397"/>
              </p:ext>
            </p:extLst>
          </p:nvPr>
        </p:nvGraphicFramePr>
        <p:xfrm>
          <a:off x="1719936" y="2636912"/>
          <a:ext cx="5789807" cy="12346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7576"/>
                <a:gridCol w="1271306"/>
                <a:gridCol w="1447963"/>
                <a:gridCol w="1302962"/>
              </a:tblGrid>
              <a:tr h="411554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 </a:t>
                      </a:r>
                      <a:endParaRPr lang="fr-FR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2010</a:t>
                      </a:r>
                      <a:endParaRPr lang="fr-FR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2011</a:t>
                      </a:r>
                      <a:endParaRPr lang="fr-FR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2012</a:t>
                      </a:r>
                      <a:endParaRPr lang="fr-FR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411554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PIB nominal</a:t>
                      </a:r>
                      <a:endParaRPr lang="fr-FR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  <a:effectLst/>
                        </a:rPr>
                        <a:t>825 $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  <a:effectLst/>
                        </a:rPr>
                        <a:t>1 138$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  <a:effectLst/>
                        </a:rPr>
                        <a:t>1 460$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  <a:tr h="411554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PIB réel</a:t>
                      </a:r>
                      <a:endParaRPr lang="fr-FR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fr-FR" sz="16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>
                          <a:solidFill>
                            <a:schemeClr val="bg1"/>
                          </a:solidFill>
                          <a:effectLst/>
                        </a:rPr>
                        <a:t>1 090$</a:t>
                      </a:r>
                      <a:endParaRPr lang="fr-FR" sz="16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  <a:effectLst/>
                        </a:rPr>
                        <a:t>1 090$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763688" y="3933056"/>
            <a:ext cx="35589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/>
              <a:t>L’année de référence est 2010.</a:t>
            </a:r>
          </a:p>
        </p:txBody>
      </p:sp>
      <p:sp>
        <p:nvSpPr>
          <p:cNvPr id="6" name="Rectangle 5"/>
          <p:cNvSpPr/>
          <p:nvPr/>
        </p:nvSpPr>
        <p:spPr>
          <a:xfrm>
            <a:off x="668984" y="4333166"/>
            <a:ext cx="78917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Le déflateur du PIB pour l’année 2012 est :</a:t>
            </a:r>
          </a:p>
          <a:p>
            <a:r>
              <a:rPr lang="fr-FR" dirty="0"/>
              <a:t>A. 74.</a:t>
            </a:r>
          </a:p>
          <a:p>
            <a:r>
              <a:rPr lang="fr-FR" dirty="0"/>
              <a:t>B. 78.</a:t>
            </a:r>
          </a:p>
          <a:p>
            <a:r>
              <a:rPr lang="fr-FR" dirty="0"/>
              <a:t>C. 100.</a:t>
            </a:r>
          </a:p>
          <a:p>
            <a:r>
              <a:rPr lang="fr-FR" dirty="0"/>
              <a:t>D. 134.</a:t>
            </a:r>
          </a:p>
          <a:p>
            <a:r>
              <a:rPr lang="fr-FR" dirty="0"/>
              <a:t>E. On ne peut pas calculer le déflateur du PIB pour 2012 parce qu’on ne connaît pas le PIB réel de 2010.</a:t>
            </a:r>
          </a:p>
        </p:txBody>
      </p:sp>
      <p:sp>
        <p:nvSpPr>
          <p:cNvPr id="7" name="Rectangle 6"/>
          <p:cNvSpPr/>
          <p:nvPr/>
        </p:nvSpPr>
        <p:spPr>
          <a:xfrm>
            <a:off x="395536" y="5445224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30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3568" y="2348880"/>
            <a:ext cx="79208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30) Si l’on constate une croissance du PIB nominal entre l’année 2012 et l’année 2013, on peut en conclure :</a:t>
            </a:r>
          </a:p>
          <a:p>
            <a:r>
              <a:rPr lang="fr-FR" sz="2400" dirty="0"/>
              <a:t>A. que les habitants du pays ont plus de biens et de services à leur disposition en 2013 qu’en 2012.</a:t>
            </a:r>
          </a:p>
          <a:p>
            <a:r>
              <a:rPr lang="fr-FR" sz="2400" dirty="0"/>
              <a:t>B. que les habitants du pays sont plus riches parce que les biens et services ont plus de valeurs monétaires en 2013 qu’en 2012.</a:t>
            </a:r>
          </a:p>
          <a:p>
            <a:r>
              <a:rPr lang="fr-FR" sz="2400" dirty="0"/>
              <a:t>C. que la propension à épargner de la population a augmenté.</a:t>
            </a:r>
          </a:p>
          <a:p>
            <a:r>
              <a:rPr lang="fr-FR" sz="2400" dirty="0"/>
              <a:t>D. que les écarts de richesse ont augmenté.</a:t>
            </a:r>
          </a:p>
          <a:p>
            <a:r>
              <a:rPr lang="fr-FR" sz="2400" dirty="0"/>
              <a:t>E. On ne peut en conclure 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6021288"/>
            <a:ext cx="8352928" cy="48257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55576" y="2564904"/>
            <a:ext cx="77048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31) Parmi les éléments suivants, lequel est comptabilisé dans le PIB ?</a:t>
            </a:r>
          </a:p>
          <a:p>
            <a:r>
              <a:rPr lang="fr-FR" sz="2400" dirty="0"/>
              <a:t>A. La tonte de la pelouse par l’occupant de la maison.</a:t>
            </a:r>
          </a:p>
          <a:p>
            <a:r>
              <a:rPr lang="fr-FR" sz="2400" dirty="0"/>
              <a:t>B. Les services de police offerts par le gouvernement.</a:t>
            </a:r>
          </a:p>
          <a:p>
            <a:r>
              <a:rPr lang="fr-FR" sz="2400" dirty="0"/>
              <a:t>C. Les activités de bricolage réalisées par un propriétaire dans sa maison.</a:t>
            </a:r>
          </a:p>
          <a:p>
            <a:r>
              <a:rPr lang="fr-FR" sz="2400" dirty="0"/>
              <a:t>E. Aucun de ces éléments n’est comptabilisé dans le PIB.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3743744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78950" y="2348880"/>
            <a:ext cx="77048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32) Le PIN est :</a:t>
            </a:r>
          </a:p>
          <a:p>
            <a:r>
              <a:rPr lang="fr-FR" sz="2400" dirty="0"/>
              <a:t>A. Le PIB moins la dépréciation du capital.</a:t>
            </a:r>
          </a:p>
          <a:p>
            <a:r>
              <a:rPr lang="fr-FR" sz="2400" dirty="0"/>
              <a:t>B. La production réalisée sur un territoire moins les revenus liés à cette production qui sont sortis du territoire.</a:t>
            </a:r>
          </a:p>
          <a:p>
            <a:r>
              <a:rPr lang="fr-FR" sz="2400" dirty="0"/>
              <a:t>C. Le PIB auquel on a retiré les effets liés à l’augmentation des prix.</a:t>
            </a:r>
          </a:p>
          <a:p>
            <a:r>
              <a:rPr lang="fr-FR" sz="2400" dirty="0"/>
              <a:t>D. Le PIB moins l’épargne nécessaire pour réaliser les investissements nets.</a:t>
            </a:r>
          </a:p>
          <a:p>
            <a:r>
              <a:rPr lang="fr-FR" sz="2400" dirty="0"/>
              <a:t>E. 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04137" y="2780928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940008" y="2204864"/>
            <a:ext cx="7632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33) Le RNB par habitant :</a:t>
            </a:r>
          </a:p>
          <a:p>
            <a:r>
              <a:rPr lang="fr-FR" sz="2400" dirty="0"/>
              <a:t>A. est un bon moyen de mesurer les écarts de richesse à l’intérieur d’un pays.</a:t>
            </a:r>
          </a:p>
          <a:p>
            <a:r>
              <a:rPr lang="fr-FR" sz="2400" dirty="0"/>
              <a:t>B. est assez un bon indicateur de la richesse d’un pays.</a:t>
            </a:r>
          </a:p>
          <a:p>
            <a:r>
              <a:rPr lang="fr-FR" sz="2400" dirty="0"/>
              <a:t>C. est toujours plus important que le PIB par habitant.</a:t>
            </a:r>
          </a:p>
          <a:p>
            <a:r>
              <a:rPr lang="fr-FR" sz="2400" dirty="0"/>
              <a:t>D. est inutile parce que la richesse produite n’a aucun rapport avec la qualité de vie.</a:t>
            </a:r>
          </a:p>
          <a:p>
            <a:r>
              <a:rPr lang="fr-FR" sz="2400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19933" y="3356992"/>
            <a:ext cx="8352928" cy="37136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89253" y="2708920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34) Quel est l’indicateur qui semble le mieux approprié pour mesurer le capital humain d’un pays ?</a:t>
            </a:r>
          </a:p>
          <a:p>
            <a:r>
              <a:rPr lang="fr-FR" sz="2400" dirty="0"/>
              <a:t>A. Le PIB/habitant.</a:t>
            </a:r>
          </a:p>
          <a:p>
            <a:r>
              <a:rPr lang="fr-FR" sz="2400" dirty="0"/>
              <a:t>B. L’IDH.</a:t>
            </a:r>
          </a:p>
          <a:p>
            <a:r>
              <a:rPr lang="fr-FR" sz="2400" dirty="0"/>
              <a:t>C. Le taux d’épargne des ménages.</a:t>
            </a:r>
          </a:p>
          <a:p>
            <a:r>
              <a:rPr lang="fr-FR" sz="2400" dirty="0"/>
              <a:t>D. Le RNB.</a:t>
            </a:r>
          </a:p>
          <a:p>
            <a:r>
              <a:rPr lang="fr-FR" sz="2400" dirty="0"/>
              <a:t>E. Le taux d’inflation.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3861048"/>
            <a:ext cx="8352928" cy="3446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54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vre relié">
  <a:themeElements>
    <a:clrScheme name="Livre relié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Livre relié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vre relié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47</TotalTime>
  <Words>203</Words>
  <Application>Microsoft Office PowerPoint</Application>
  <PresentationFormat>Affichage à l'écran (4:3)</PresentationFormat>
  <Paragraphs>246</Paragraphs>
  <Slides>35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Livre relié</vt:lpstr>
      <vt:lpstr>Corrigé examen 1 2 octobre 2013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Question 11</vt:lpstr>
      <vt:lpstr>Question 12</vt:lpstr>
      <vt:lpstr>Question 13</vt:lpstr>
      <vt:lpstr>Question 14</vt:lpstr>
      <vt:lpstr>Question 15</vt:lpstr>
      <vt:lpstr>Question 16</vt:lpstr>
      <vt:lpstr>Question 17</vt:lpstr>
      <vt:lpstr>Question 18</vt:lpstr>
      <vt:lpstr>Question 19</vt:lpstr>
      <vt:lpstr>Question 20</vt:lpstr>
      <vt:lpstr>Question 21</vt:lpstr>
      <vt:lpstr>Question 22</vt:lpstr>
      <vt:lpstr>Question 23</vt:lpstr>
      <vt:lpstr>Question 24</vt:lpstr>
      <vt:lpstr>Question 25</vt:lpstr>
      <vt:lpstr>Question 26</vt:lpstr>
      <vt:lpstr>Question 27</vt:lpstr>
      <vt:lpstr>Question 28</vt:lpstr>
      <vt:lpstr>Question 29</vt:lpstr>
      <vt:lpstr>Question 30</vt:lpstr>
      <vt:lpstr>Question 31</vt:lpstr>
      <vt:lpstr>Question 32</vt:lpstr>
      <vt:lpstr>Question 33</vt:lpstr>
      <vt:lpstr>Question 34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Corrigé examen 1 2 octobre 2013</dc:title>
  <dc:creator>EMIN</dc:creator>
  <cp:lastModifiedBy>EMIN</cp:lastModifiedBy>
  <cp:revision>8</cp:revision>
  <dcterms:created xsi:type="dcterms:W3CDTF">2013-10-08T19:24:51Z</dcterms:created>
  <dcterms:modified xsi:type="dcterms:W3CDTF">2013-10-08T20:12:07Z</dcterms:modified>
</cp:coreProperties>
</file>