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7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CB3C74-A53A-4C91-9EBD-A2868AA037E5}" type="datetimeFigureOut">
              <a:rPr lang="en-US" smtClean="0"/>
              <a:t>2/10/2010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B3C74-A53A-4C91-9EBD-A2868AA037E5}" type="datetimeFigureOut">
              <a:rPr lang="en-US" smtClean="0"/>
              <a:t>2/10/2010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B3C74-A53A-4C91-9EBD-A2868AA037E5}" type="datetimeFigureOut">
              <a:rPr lang="en-US" smtClean="0"/>
              <a:t>2/10/2010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B3C74-A53A-4C91-9EBD-A2868AA037E5}" type="datetimeFigureOut">
              <a:rPr lang="en-US" smtClean="0"/>
              <a:t>2/10/2010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CB3C74-A53A-4C91-9EBD-A2868AA037E5}" type="datetimeFigureOut">
              <a:rPr lang="en-US" smtClean="0"/>
              <a:t>2/10/2010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CB3C74-A53A-4C91-9EBD-A2868AA037E5}" type="datetimeFigureOut">
              <a:rPr lang="en-US" smtClean="0"/>
              <a:t>2/10/2010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CB3C74-A53A-4C91-9EBD-A2868AA037E5}" type="datetimeFigureOut">
              <a:rPr lang="en-US" smtClean="0"/>
              <a:t>2/10/2010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CB3C74-A53A-4C91-9EBD-A2868AA037E5}" type="datetimeFigureOut">
              <a:rPr lang="en-US" smtClean="0"/>
              <a:t>2/10/2010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CB3C74-A53A-4C91-9EBD-A2868AA037E5}" type="datetimeFigureOut">
              <a:rPr lang="en-US" smtClean="0"/>
              <a:t>2/10/2010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B3C74-A53A-4C91-9EBD-A2868AA037E5}" type="datetimeFigureOut">
              <a:rPr lang="en-US" smtClean="0"/>
              <a:t>2/10/2010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B3C74-A53A-4C91-9EBD-A2868AA037E5}" type="datetimeFigureOut">
              <a:rPr lang="en-US" smtClean="0"/>
              <a:t>2/10/2010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470E8-544D-4087-B85F-DCB3828B570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CB3C74-A53A-4C91-9EBD-A2868AA037E5}" type="datetimeFigureOut">
              <a:rPr lang="en-US" smtClean="0"/>
              <a:t>2/10/2010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470E8-544D-4087-B85F-DCB3828B570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ITM100 midterm exam W2010</a:t>
            </a:r>
            <a:endParaRPr lang="en-US" dirty="0"/>
          </a:p>
        </p:txBody>
      </p:sp>
      <p:sp>
        <p:nvSpPr>
          <p:cNvPr id="3" name="Subtitle 2"/>
          <p:cNvSpPr>
            <a:spLocks noGrp="1"/>
          </p:cNvSpPr>
          <p:nvPr>
            <p:ph type="subTitle" idx="1"/>
          </p:nvPr>
        </p:nvSpPr>
        <p:spPr>
          <a:xfrm>
            <a:off x="838200" y="3886200"/>
            <a:ext cx="7924800" cy="2209800"/>
          </a:xfrm>
        </p:spPr>
        <p:txBody>
          <a:bodyPr>
            <a:normAutofit fontScale="85000" lnSpcReduction="10000"/>
          </a:bodyPr>
          <a:lstStyle/>
          <a:p>
            <a:r>
              <a:rPr lang="en-US" sz="4400" b="1" dirty="0" smtClean="0"/>
              <a:t>Essay questions</a:t>
            </a:r>
          </a:p>
          <a:p>
            <a:r>
              <a:rPr lang="en-US" dirty="0" smtClean="0"/>
              <a:t>Two will be given to you on the exam</a:t>
            </a:r>
          </a:p>
          <a:p>
            <a:r>
              <a:rPr lang="en-US" dirty="0" smtClean="0"/>
              <a:t>Worth 10 points each (or 2.3% each of overall grade) </a:t>
            </a:r>
          </a:p>
          <a:p>
            <a:r>
              <a:rPr lang="en-US" dirty="0" smtClean="0"/>
              <a:t>Midterm is 15% of overall grade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4031873"/>
          </a:xfrm>
          <a:prstGeom prst="rect">
            <a:avLst/>
          </a:prstGeom>
          <a:noFill/>
        </p:spPr>
        <p:txBody>
          <a:bodyPr wrap="square" rtlCol="0">
            <a:spAutoFit/>
          </a:bodyPr>
          <a:lstStyle/>
          <a:p>
            <a:pPr lvl="0"/>
            <a:r>
              <a:rPr lang="en-US" sz="3200" dirty="0"/>
              <a:t>Describe the market performance of one of the firms we have discussed in class, namely IBM, Apple, Microsoft, Google or Dell. Explain what this company does, how they make a profit (</a:t>
            </a:r>
            <a:r>
              <a:rPr lang="en-US" sz="3200" dirty="0" err="1"/>
              <a:t>ie</a:t>
            </a:r>
            <a:r>
              <a:rPr lang="en-US" sz="3200" dirty="0"/>
              <a:t>. what is their business model) and describe their products and services.  Who do they compete with?  Why would you invest in this company?  </a:t>
            </a:r>
          </a:p>
          <a:p>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3046988"/>
          </a:xfrm>
          <a:prstGeom prst="rect">
            <a:avLst/>
          </a:prstGeom>
          <a:noFill/>
        </p:spPr>
        <p:txBody>
          <a:bodyPr wrap="square" rtlCol="0">
            <a:spAutoFit/>
          </a:bodyPr>
          <a:lstStyle/>
          <a:p>
            <a:pPr lvl="0"/>
            <a:r>
              <a:rPr lang="en-CA" sz="3200" dirty="0"/>
              <a:t>Describe the benefits of working in a team.  Give examples of different types of teams and different team roles.  Describe some skills that members might contribute to teams.  Describe the stages of team development.    Why do corporations use teams within IT departments?</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143000"/>
            <a:ext cx="8458200" cy="5016758"/>
          </a:xfrm>
          <a:prstGeom prst="rect">
            <a:avLst/>
          </a:prstGeom>
          <a:noFill/>
        </p:spPr>
        <p:txBody>
          <a:bodyPr wrap="square" rtlCol="0">
            <a:spAutoFit/>
          </a:bodyPr>
          <a:lstStyle/>
          <a:p>
            <a:pPr lvl="0"/>
            <a:r>
              <a:rPr lang="en-US" sz="3200" dirty="0"/>
              <a:t>Describe what a structured, semi-structured and unstructured decision might be, and give an example of each.  For each decision type:</a:t>
            </a:r>
          </a:p>
          <a:p>
            <a:pPr marL="682625" lvl="1" indent="-225425">
              <a:buFont typeface="Arial" pitchFamily="34" charset="0"/>
              <a:buChar char="•"/>
            </a:pPr>
            <a:r>
              <a:rPr lang="en-US" sz="3200" dirty="0" smtClean="0"/>
              <a:t>Provide </a:t>
            </a:r>
            <a:r>
              <a:rPr lang="en-US" sz="3200" dirty="0"/>
              <a:t>an example of a knowledge worker (i.e. the role) that might be confronted with the decision</a:t>
            </a:r>
          </a:p>
          <a:p>
            <a:pPr marL="682625" lvl="1" indent="-225425">
              <a:buFont typeface="Arial" pitchFamily="34" charset="0"/>
              <a:buChar char="•"/>
            </a:pPr>
            <a:r>
              <a:rPr lang="en-US" sz="3200" dirty="0"/>
              <a:t>Provide an example of the data required to make the decision</a:t>
            </a:r>
          </a:p>
          <a:p>
            <a:pPr marL="682625" lvl="1" indent="-225425">
              <a:buFont typeface="Arial" pitchFamily="34" charset="0"/>
              <a:buChar char="•"/>
            </a:pPr>
            <a:r>
              <a:rPr lang="en-US" sz="3200" dirty="0"/>
              <a:t>Describe the impact the decision might have on business </a:t>
            </a:r>
            <a:r>
              <a:rPr lang="en-US" sz="3200" dirty="0" smtClean="0"/>
              <a:t>value</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3539430"/>
          </a:xfrm>
          <a:prstGeom prst="rect">
            <a:avLst/>
          </a:prstGeom>
          <a:noFill/>
        </p:spPr>
        <p:txBody>
          <a:bodyPr wrap="square" rtlCol="0">
            <a:spAutoFit/>
          </a:bodyPr>
          <a:lstStyle/>
          <a:p>
            <a:pPr lvl="0"/>
            <a:r>
              <a:rPr lang="en-US" sz="3200" dirty="0"/>
              <a:t>There are a number of types of IS that are widely used in creating business value.  List five types of information systems,  define each and provide an example to illustrate the kind of activities it accomplishes, and finally, for each system describe how it contributes to business value.</a:t>
            </a:r>
            <a:r>
              <a:rPr lang="en-US" sz="3200" dirty="0" smtClean="0"/>
              <a:t>  </a:t>
            </a:r>
            <a:endParaRPr lang="en-US" sz="3200" dirty="0"/>
          </a:p>
          <a:p>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2554545"/>
          </a:xfrm>
          <a:prstGeom prst="rect">
            <a:avLst/>
          </a:prstGeom>
          <a:noFill/>
        </p:spPr>
        <p:txBody>
          <a:bodyPr wrap="square" rtlCol="0">
            <a:spAutoFit/>
          </a:bodyPr>
          <a:lstStyle/>
          <a:p>
            <a:pPr lvl="0"/>
            <a:r>
              <a:rPr lang="en-US" sz="3200" dirty="0"/>
              <a:t>Define the terms and then describe the differences between automating and </a:t>
            </a:r>
            <a:r>
              <a:rPr lang="en-US" sz="3200" dirty="0" err="1"/>
              <a:t>informating</a:t>
            </a:r>
            <a:r>
              <a:rPr lang="en-US" sz="3200" dirty="0"/>
              <a:t>.  Give multiple examples to show the benefits of each </a:t>
            </a:r>
            <a:r>
              <a:rPr lang="en-US" sz="3200" dirty="0" smtClean="0"/>
              <a:t>concept.  </a:t>
            </a:r>
            <a:endParaRPr lang="en-US" sz="3200" dirty="0"/>
          </a:p>
          <a:p>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2062103"/>
          </a:xfrm>
          <a:prstGeom prst="rect">
            <a:avLst/>
          </a:prstGeom>
          <a:noFill/>
        </p:spPr>
        <p:txBody>
          <a:bodyPr wrap="square" rtlCol="0">
            <a:spAutoFit/>
          </a:bodyPr>
          <a:lstStyle/>
          <a:p>
            <a:pPr lvl="0"/>
            <a:r>
              <a:rPr lang="en-US" sz="3200" dirty="0"/>
              <a:t>Define the terms and then describe the differences between a database and a data warehouse.  Provide examples of each.</a:t>
            </a:r>
          </a:p>
          <a:p>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1569660"/>
          </a:xfrm>
          <a:prstGeom prst="rect">
            <a:avLst/>
          </a:prstGeom>
          <a:noFill/>
        </p:spPr>
        <p:txBody>
          <a:bodyPr wrap="square" rtlCol="0">
            <a:spAutoFit/>
          </a:bodyPr>
          <a:lstStyle/>
          <a:p>
            <a:pPr lvl="0"/>
            <a:r>
              <a:rPr lang="en-US" sz="3200" dirty="0" smtClean="0"/>
              <a:t>Describe </a:t>
            </a:r>
            <a:r>
              <a:rPr lang="en-US" sz="3200" dirty="0"/>
              <a:t>how Moore’s Law is demonstrated in notebook technology.  Use specific examples.</a:t>
            </a:r>
          </a:p>
          <a:p>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52600"/>
            <a:ext cx="8458200" cy="3046988"/>
          </a:xfrm>
          <a:prstGeom prst="rect">
            <a:avLst/>
          </a:prstGeom>
          <a:noFill/>
        </p:spPr>
        <p:txBody>
          <a:bodyPr wrap="square" rtlCol="0">
            <a:spAutoFit/>
          </a:bodyPr>
          <a:lstStyle/>
          <a:p>
            <a:pPr lvl="0"/>
            <a:r>
              <a:rPr lang="en-US" sz="3200" dirty="0" smtClean="0"/>
              <a:t>Define </a:t>
            </a:r>
            <a:r>
              <a:rPr lang="en-US" sz="3200" dirty="0"/>
              <a:t>the term ERP and describe how an ERP system can contribute to improve the efficiency and effectiveness of an organization. Your answer must provide examples and should be related to a discussion of the value chain.</a:t>
            </a:r>
          </a:p>
          <a:p>
            <a:endParaRPr lang="en-US" sz="3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365</Words>
  <Application>Microsoft Office PowerPoint</Application>
  <PresentationFormat>On-screen Show (4:3)</PresentationFormat>
  <Paragraphs>16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ITM100 midterm exam W2010</vt:lpstr>
      <vt:lpstr>Slide 2</vt:lpstr>
      <vt:lpstr>Slide 3</vt:lpstr>
      <vt:lpstr>Slide 4</vt:lpstr>
      <vt:lpstr>Slide 5</vt:lpstr>
      <vt:lpstr>Slide 6</vt:lpstr>
      <vt:lpstr>Slide 7</vt:lpstr>
      <vt:lpstr>Slide 8</vt:lpstr>
      <vt:lpstr>Slide 9</vt:lpstr>
    </vt:vector>
  </TitlesOfParts>
  <Company>Ryerson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ITM100 midterm exam W2010</dc:title>
  <dc:creator>rbabin</dc:creator>
  <cp:lastModifiedBy> </cp:lastModifiedBy>
  <cp:revision>1</cp:revision>
  <dcterms:created xsi:type="dcterms:W3CDTF">2010-02-10T18:08:25Z</dcterms:created>
  <dcterms:modified xsi:type="dcterms:W3CDTF">2010-02-10T18:17:40Z</dcterms:modified>
</cp:coreProperties>
</file>